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application/vnd.openxmlformats-officedocument.presentationml.notesSlide+xml" PartName="/ppt/notesSlides/notesSlide14.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65"/>
  </p:notesMasterIdLst>
  <p:sldIdLst>
    <p:sldId id="319" r:id="rId2"/>
    <p:sldId id="2388" r:id="rId3"/>
    <p:sldId id="320" r:id="rId4"/>
    <p:sldId id="258" r:id="rId5"/>
    <p:sldId id="305" r:id="rId6"/>
    <p:sldId id="306" r:id="rId7"/>
    <p:sldId id="311" r:id="rId8"/>
    <p:sldId id="316" r:id="rId9"/>
    <p:sldId id="317" r:id="rId10"/>
    <p:sldId id="1873" r:id="rId11"/>
    <p:sldId id="1741" r:id="rId12"/>
    <p:sldId id="1718" r:id="rId13"/>
    <p:sldId id="2389" r:id="rId14"/>
    <p:sldId id="260" r:id="rId15"/>
    <p:sldId id="261" r:id="rId16"/>
    <p:sldId id="1736" r:id="rId17"/>
    <p:sldId id="1998" r:id="rId18"/>
    <p:sldId id="1738" r:id="rId19"/>
    <p:sldId id="1691" r:id="rId20"/>
    <p:sldId id="1749" r:id="rId21"/>
    <p:sldId id="1997" r:id="rId22"/>
    <p:sldId id="1751" r:id="rId23"/>
    <p:sldId id="1999" r:id="rId24"/>
    <p:sldId id="1696" r:id="rId25"/>
    <p:sldId id="1985" r:id="rId26"/>
    <p:sldId id="2360" r:id="rId27"/>
    <p:sldId id="1988" r:id="rId28"/>
    <p:sldId id="1027" r:id="rId29"/>
    <p:sldId id="2000" r:id="rId30"/>
    <p:sldId id="1993" r:id="rId31"/>
    <p:sldId id="1992" r:id="rId32"/>
    <p:sldId id="2004" r:id="rId33"/>
    <p:sldId id="2005" r:id="rId34"/>
    <p:sldId id="2006" r:id="rId35"/>
    <p:sldId id="1769" r:id="rId36"/>
    <p:sldId id="318" r:id="rId37"/>
    <p:sldId id="2365" r:id="rId38"/>
    <p:sldId id="2366" r:id="rId39"/>
    <p:sldId id="322" r:id="rId40"/>
    <p:sldId id="323" r:id="rId41"/>
    <p:sldId id="2367" r:id="rId42"/>
    <p:sldId id="2368" r:id="rId43"/>
    <p:sldId id="327" r:id="rId44"/>
    <p:sldId id="345" r:id="rId45"/>
    <p:sldId id="328" r:id="rId46"/>
    <p:sldId id="329" r:id="rId47"/>
    <p:sldId id="330" r:id="rId48"/>
    <p:sldId id="331" r:id="rId49"/>
    <p:sldId id="332" r:id="rId50"/>
    <p:sldId id="333" r:id="rId51"/>
    <p:sldId id="334" r:id="rId52"/>
    <p:sldId id="335" r:id="rId53"/>
    <p:sldId id="349" r:id="rId54"/>
    <p:sldId id="337" r:id="rId55"/>
    <p:sldId id="338" r:id="rId56"/>
    <p:sldId id="339" r:id="rId57"/>
    <p:sldId id="347" r:id="rId58"/>
    <p:sldId id="340" r:id="rId59"/>
    <p:sldId id="341" r:id="rId60"/>
    <p:sldId id="342" r:id="rId61"/>
    <p:sldId id="343" r:id="rId62"/>
    <p:sldId id="344" r:id="rId63"/>
    <p:sldId id="277" r:id="rId64"/>
  </p:sldIdLst>
  <p:sldSz cx="12192000" cy="6858000"/>
  <p:notesSz cx="6858000" cy="9144000"/>
  <p:embeddedFontLst>
    <p:embeddedFont>
      <p:font typeface="宋体" panose="02010600030101010101" pitchFamily="2" charset="-122"/>
      <p:regular r:id="rId66"/>
    </p:embeddedFont>
    <p:embeddedFont>
      <p:font typeface="Arial Black" panose="020B0604020202020204" pitchFamily="34" charset="0"/>
      <p:bold r:id="rId67"/>
    </p:embeddedFont>
    <p:embeddedFont>
      <p:font typeface="Arial Unicode MS" panose="020B0604020202020204" pitchFamily="34" charset="-128"/>
      <p:regular r:id="rId68"/>
    </p:embeddedFont>
    <p:embeddedFont>
      <p:font typeface="Fira Sans Extra Condensed" panose="020F0502020204030204" pitchFamily="34" charset="0"/>
      <p:regular r:id="rId69"/>
      <p:bold r:id="rId70"/>
      <p:italic r:id="rId71"/>
      <p:boldItalic r:id="rId72"/>
    </p:embeddedFont>
    <p:embeddedFont>
      <p:font typeface="Malgun Gothic" panose="020B0503020000020004" pitchFamily="34" charset="-127"/>
      <p:regular r:id="rId73"/>
      <p:bold r:id="rId74"/>
    </p:embeddedFont>
    <p:embeddedFont>
      <p:font typeface="Noto Sans" panose="020B0502040504020204" pitchFamily="34" charset="0"/>
      <p:regular r:id="rId75"/>
      <p:bold r:id="rId76"/>
      <p:italic r:id="rId77"/>
      <p:boldItalic r:id="rId78"/>
    </p:embeddedFont>
    <p:embeddedFont>
      <p:font typeface="Quattrocento Sans" panose="020B0502050000020003" pitchFamily="34" charset="0"/>
      <p:regular r:id="rId79"/>
      <p:bold r:id="rId80"/>
      <p:italic r:id="rId81"/>
      <p:boldItalic r:id="rId82"/>
    </p:embeddedFont>
    <p:embeddedFont>
      <p:font typeface="Roboto" panose="02000000000000000000" pitchFamily="2" charset="0"/>
      <p:regular r:id="rId83"/>
      <p:bold r:id="rId84"/>
      <p:italic r:id="rId85"/>
      <p:boldItalic r:id="rId8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616"/>
    <p:restoredTop sz="85096"/>
  </p:normalViewPr>
  <p:slideViewPr>
    <p:cSldViewPr snapToGrid="0">
      <p:cViewPr varScale="1">
        <p:scale>
          <a:sx n="107" d="100"/>
          <a:sy n="107" d="100"/>
        </p:scale>
        <p:origin x="224" y="240"/>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3.fntdata"/><Relationship Id="rId84" Type="http://schemas.openxmlformats.org/officeDocument/2006/relationships/font" Target="fonts/font19.fntdata"/><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7.fntdata"/><Relationship Id="rId80" Type="http://schemas.openxmlformats.org/officeDocument/2006/relationships/font" Target="fonts/font15.fntdata"/><Relationship Id="rId85" Type="http://schemas.openxmlformats.org/officeDocument/2006/relationships/font" Target="fonts/font2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font" Target="fonts/font18.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font" Target="fonts/font21.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font" Target="fonts/font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fntdata"/><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font" Target="fonts/font17.fntdata"/><Relationship Id="rId19" Type="http://schemas.openxmlformats.org/officeDocument/2006/relationships/slide" Target="slides/slide18.xml"/></Relationships>
</file>

<file path=ppt/diagrams/_rels/data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4" Type="http://schemas.openxmlformats.org/officeDocument/2006/relationships/image" Target="../media/image39.svg"/></Relationships>
</file>

<file path=ppt/diagrams/_rels/drawing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4" Type="http://schemas.openxmlformats.org/officeDocument/2006/relationships/image" Target="../media/image3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a:alpha val="0"/>
      </a:schemeClr>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ACA232-3BAA-FB4D-A8E0-4FE7EC8B3818}"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34496284-600B-3046-96E7-31CBE6856331}">
      <dgm:prSet phldrT="[Text]" custT="1"/>
      <dgm:spPr>
        <a:solidFill>
          <a:schemeClr val="accent1">
            <a:lumMod val="50000"/>
          </a:schemeClr>
        </a:solidFill>
      </dgm:spPr>
      <dgm:t>
        <a:bodyPr/>
        <a:lstStyle/>
        <a:p>
          <a:pPr>
            <a:buFontTx/>
            <a:buNone/>
          </a:pPr>
          <a:r>
            <a:rPr lang="en-US" sz="1600" b="0" i="0" dirty="0" err="1">
              <a:solidFill>
                <a:schemeClr val="accent1">
                  <a:lumMod val="20000"/>
                  <a:lumOff val="80000"/>
                </a:schemeClr>
              </a:solidFill>
              <a:latin typeface="+mn-lt"/>
              <a:ea typeface="League Spartan" charset="0"/>
              <a:cs typeface="Arial" panose="020B0604020202020204" pitchFamily="34" charset="0"/>
            </a:rPr>
            <a:t>Thuận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lợi</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trong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việc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tiếp</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cận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nguồn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vốn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trung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dài</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hạn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của</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các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Tổ</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chức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tài</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chính</a:t>
          </a:r>
          <a:endParaRPr lang="en-US" sz="1600" dirty="0">
            <a:solidFill>
              <a:schemeClr val="accent1">
                <a:lumMod val="20000"/>
                <a:lumOff val="80000"/>
              </a:schemeClr>
            </a:solidFill>
            <a:latin typeface="+mn-lt"/>
          </a:endParaRPr>
        </a:p>
      </dgm:t>
    </dgm:pt>
    <dgm:pt modelId="{5BDC4E9B-7D97-6043-8B69-3E2DE94E1FBA}" type="parTrans" cxnId="{AB32D4B8-476A-6B40-9386-1B7B4CE772A9}">
      <dgm:prSet/>
      <dgm:spPr/>
      <dgm:t>
        <a:bodyPr/>
        <a:lstStyle/>
        <a:p>
          <a:endParaRPr lang="en-US" sz="1600">
            <a:solidFill>
              <a:schemeClr val="accent1">
                <a:lumMod val="20000"/>
                <a:lumOff val="80000"/>
              </a:schemeClr>
            </a:solidFill>
            <a:latin typeface="+mn-lt"/>
          </a:endParaRPr>
        </a:p>
      </dgm:t>
    </dgm:pt>
    <dgm:pt modelId="{DD0FA47E-D33F-4546-896F-A6E1BA464206}" type="sibTrans" cxnId="{AB32D4B8-476A-6B40-9386-1B7B4CE772A9}">
      <dgm:prSet/>
      <dgm:spPr/>
      <dgm:t>
        <a:bodyPr/>
        <a:lstStyle/>
        <a:p>
          <a:endParaRPr lang="en-US" sz="1600">
            <a:solidFill>
              <a:schemeClr val="accent1">
                <a:lumMod val="20000"/>
                <a:lumOff val="80000"/>
              </a:schemeClr>
            </a:solidFill>
            <a:latin typeface="+mn-lt"/>
          </a:endParaRPr>
        </a:p>
      </dgm:t>
    </dgm:pt>
    <dgm:pt modelId="{D0120524-F574-2C45-9C69-FB4ADD4F1BFB}">
      <dgm:prSet phldrT="[Text]" custT="1"/>
      <dgm:spPr>
        <a:solidFill>
          <a:schemeClr val="accent1">
            <a:lumMod val="50000"/>
          </a:schemeClr>
        </a:solidFill>
      </dgm:spPr>
      <dgm:t>
        <a:bodyPr/>
        <a:lstStyle/>
        <a:p>
          <a:r>
            <a:rPr lang="en-US" sz="1600" b="0" i="0" dirty="0" err="1">
              <a:solidFill>
                <a:schemeClr val="accent1">
                  <a:lumMod val="20000"/>
                  <a:lumOff val="80000"/>
                </a:schemeClr>
              </a:solidFill>
              <a:latin typeface="+mn-lt"/>
              <a:ea typeface="League Spartan" charset="0"/>
              <a:cs typeface="Arial" panose="020B0604020202020204" pitchFamily="34" charset="0"/>
            </a:rPr>
            <a:t>Được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nhận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hỗ</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trợ</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từ</a:t>
          </a:r>
          <a:r>
            <a:rPr lang="vi-VN" sz="1600" b="0" i="0" dirty="0">
              <a:solidFill>
                <a:schemeClr val="accent1">
                  <a:lumMod val="20000"/>
                  <a:lumOff val="80000"/>
                </a:schemeClr>
              </a:solidFill>
              <a:latin typeface="+mn-lt"/>
              <a:ea typeface="League Spartan" charset="0"/>
              <a:cs typeface="Arial" panose="020B0604020202020204" pitchFamily="34" charset="0"/>
            </a:rPr>
            <a:t> Bộ </a:t>
          </a:r>
          <a:r>
            <a:rPr lang="en-US" sz="1600" b="0" i="0" dirty="0" err="1">
              <a:solidFill>
                <a:schemeClr val="accent1">
                  <a:lumMod val="20000"/>
                  <a:lumOff val="80000"/>
                </a:schemeClr>
              </a:solidFill>
              <a:latin typeface="+mn-lt"/>
              <a:ea typeface="League Spartan" charset="0"/>
              <a:cs typeface="Arial" panose="020B0604020202020204" pitchFamily="34" charset="0"/>
            </a:rPr>
            <a:t>Công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Thương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và</a:t>
          </a:r>
          <a:r>
            <a:rPr lang="vi-VN"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a:solidFill>
                <a:schemeClr val="accent1">
                  <a:lumMod val="20000"/>
                  <a:lumOff val="80000"/>
                </a:schemeClr>
              </a:solidFill>
              <a:latin typeface="+mn-lt"/>
              <a:ea typeface="League Spartan" charset="0"/>
              <a:cs typeface="Arial" panose="020B0604020202020204" pitchFamily="34" charset="0"/>
            </a:rPr>
            <a:t>NHTG</a:t>
          </a:r>
          <a:r>
            <a:rPr lang="vi-VN" sz="1600" b="0" i="0" dirty="0">
              <a:solidFill>
                <a:schemeClr val="accent1">
                  <a:lumMod val="20000"/>
                  <a:lumOff val="80000"/>
                </a:schemeClr>
              </a:solidFill>
              <a:latin typeface="+mn-lt"/>
              <a:ea typeface="League Spartan" charset="0"/>
              <a:cs typeface="Arial" panose="020B0604020202020204" pitchFamily="34" charset="0"/>
            </a:rPr>
            <a:t> về kỹ thuật, môi trường giúp triển khai dự án hiệu quả </a:t>
          </a:r>
          <a:endParaRPr lang="en-US" sz="1600" dirty="0">
            <a:solidFill>
              <a:schemeClr val="accent1">
                <a:lumMod val="20000"/>
                <a:lumOff val="80000"/>
              </a:schemeClr>
            </a:solidFill>
            <a:latin typeface="+mn-lt"/>
          </a:endParaRPr>
        </a:p>
      </dgm:t>
    </dgm:pt>
    <dgm:pt modelId="{90357FA5-7746-3E42-8591-1DB7332F924F}" type="parTrans" cxnId="{B7E89021-374D-7F4C-8894-FE3006AE42AB}">
      <dgm:prSet/>
      <dgm:spPr/>
      <dgm:t>
        <a:bodyPr/>
        <a:lstStyle/>
        <a:p>
          <a:endParaRPr lang="en-US" sz="1600">
            <a:solidFill>
              <a:schemeClr val="accent1">
                <a:lumMod val="20000"/>
                <a:lumOff val="80000"/>
              </a:schemeClr>
            </a:solidFill>
            <a:latin typeface="+mn-lt"/>
          </a:endParaRPr>
        </a:p>
      </dgm:t>
    </dgm:pt>
    <dgm:pt modelId="{C39E8B78-38E6-3849-9EA8-1214CD3AF3D5}" type="sibTrans" cxnId="{B7E89021-374D-7F4C-8894-FE3006AE42AB}">
      <dgm:prSet/>
      <dgm:spPr/>
      <dgm:t>
        <a:bodyPr/>
        <a:lstStyle/>
        <a:p>
          <a:endParaRPr lang="en-US" sz="1600">
            <a:solidFill>
              <a:schemeClr val="accent1">
                <a:lumMod val="20000"/>
                <a:lumOff val="80000"/>
              </a:schemeClr>
            </a:solidFill>
            <a:latin typeface="+mn-lt"/>
          </a:endParaRPr>
        </a:p>
      </dgm:t>
    </dgm:pt>
    <dgm:pt modelId="{BF755550-C645-CA47-8C62-9FA5333BF46A}">
      <dgm:prSet phldrT="[Text]" custT="1"/>
      <dgm:spPr>
        <a:solidFill>
          <a:schemeClr val="accent1">
            <a:lumMod val="50000"/>
          </a:schemeClr>
        </a:solidFill>
      </dgm:spPr>
      <dgm:t>
        <a:bodyPr/>
        <a:lstStyle/>
        <a:p>
          <a:pPr>
            <a:buFontTx/>
            <a:buNone/>
          </a:pPr>
          <a:r>
            <a:rPr lang="en-US" sz="1600" b="0" i="0" dirty="0" err="1">
              <a:solidFill>
                <a:schemeClr val="accent1">
                  <a:lumMod val="20000"/>
                  <a:lumOff val="80000"/>
                </a:schemeClr>
              </a:solidFill>
              <a:latin typeface="+mn-lt"/>
              <a:ea typeface="League Spartan" charset="0"/>
              <a:cs typeface="Arial" panose="020B0604020202020204" pitchFamily="34" charset="0"/>
            </a:rPr>
            <a:t>Nâng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cao</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hiệu</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quả</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hoạt</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động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sản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xuất</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kinh</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doanh</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Tiết</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kiệm</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chi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phí</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=&gt;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tăng</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lợi</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nhuận</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nâng</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cao</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năng</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lực</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cạnh</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tranh</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của</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DN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trên</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thị</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dirty="0" err="1">
              <a:solidFill>
                <a:schemeClr val="accent1">
                  <a:lumMod val="20000"/>
                  <a:lumOff val="80000"/>
                </a:schemeClr>
              </a:solidFill>
              <a:latin typeface="+mn-lt"/>
              <a:ea typeface="Lato Light" panose="020F0502020204030203" pitchFamily="34" charset="0"/>
              <a:cs typeface="Arial" panose="020B0604020202020204" pitchFamily="34" charset="0"/>
            </a:rPr>
            <a:t>trường</a:t>
          </a:r>
          <a:r>
            <a:rPr lang="en-US" sz="1600" b="0" i="0" dirty="0">
              <a:solidFill>
                <a:schemeClr val="accent1">
                  <a:lumMod val="20000"/>
                  <a:lumOff val="80000"/>
                </a:schemeClr>
              </a:solidFill>
              <a:latin typeface="+mn-lt"/>
              <a:ea typeface="Lato Light" panose="020F0502020204030203" pitchFamily="34" charset="0"/>
              <a:cs typeface="Arial" panose="020B0604020202020204" pitchFamily="34" charset="0"/>
            </a:rPr>
            <a:t>)</a:t>
          </a:r>
          <a:endParaRPr lang="en-US" sz="1600" dirty="0">
            <a:solidFill>
              <a:schemeClr val="accent1">
                <a:lumMod val="20000"/>
                <a:lumOff val="80000"/>
              </a:schemeClr>
            </a:solidFill>
            <a:latin typeface="+mn-lt"/>
          </a:endParaRPr>
        </a:p>
      </dgm:t>
    </dgm:pt>
    <dgm:pt modelId="{DAD29E72-D507-8140-A283-635C3A62A864}" type="parTrans" cxnId="{B3B23E5C-D372-2D44-9C3C-A0428617AF6E}">
      <dgm:prSet/>
      <dgm:spPr/>
      <dgm:t>
        <a:bodyPr/>
        <a:lstStyle/>
        <a:p>
          <a:endParaRPr lang="en-US" sz="1600">
            <a:solidFill>
              <a:schemeClr val="accent1">
                <a:lumMod val="20000"/>
                <a:lumOff val="80000"/>
              </a:schemeClr>
            </a:solidFill>
            <a:latin typeface="+mn-lt"/>
          </a:endParaRPr>
        </a:p>
      </dgm:t>
    </dgm:pt>
    <dgm:pt modelId="{AE59F80C-78B5-8F48-8E6A-32F14AF0DAC0}" type="sibTrans" cxnId="{B3B23E5C-D372-2D44-9C3C-A0428617AF6E}">
      <dgm:prSet/>
      <dgm:spPr/>
      <dgm:t>
        <a:bodyPr/>
        <a:lstStyle/>
        <a:p>
          <a:endParaRPr lang="en-US" sz="1600">
            <a:solidFill>
              <a:schemeClr val="accent1">
                <a:lumMod val="20000"/>
                <a:lumOff val="80000"/>
              </a:schemeClr>
            </a:solidFill>
            <a:latin typeface="+mn-lt"/>
          </a:endParaRPr>
        </a:p>
      </dgm:t>
    </dgm:pt>
    <dgm:pt modelId="{771FCA3D-3D6B-FE4B-AAAF-F8BBAB909F56}">
      <dgm:prSet custT="1"/>
      <dgm:spPr>
        <a:solidFill>
          <a:schemeClr val="accent1">
            <a:lumMod val="50000"/>
          </a:schemeClr>
        </a:solidFill>
      </dgm:spPr>
      <dgm:t>
        <a:bodyPr/>
        <a:lstStyle/>
        <a:p>
          <a:pPr>
            <a:buFontTx/>
            <a:buNone/>
          </a:pPr>
          <a:r>
            <a:rPr lang="en-US" sz="1600" b="0" i="0" dirty="0" err="1">
              <a:solidFill>
                <a:schemeClr val="accent1">
                  <a:lumMod val="20000"/>
                  <a:lumOff val="80000"/>
                </a:schemeClr>
              </a:solidFill>
              <a:latin typeface="+mn-lt"/>
              <a:ea typeface="League Spartan" charset="0"/>
              <a:cs typeface="Arial" panose="020B0604020202020204" pitchFamily="34" charset="0"/>
            </a:rPr>
            <a:t>Được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quảng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bá</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thương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hiệu</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trên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trang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các</a:t>
          </a:r>
          <a:r>
            <a:rPr lang="en-US" sz="1600" b="0" i="0" dirty="0">
              <a:solidFill>
                <a:schemeClr val="accent1">
                  <a:lumMod val="20000"/>
                  <a:lumOff val="80000"/>
                </a:schemeClr>
              </a:solidFill>
              <a:latin typeface="+mn-lt"/>
              <a:ea typeface="League Spartan" charset="0"/>
              <a:cs typeface="Arial" panose="020B0604020202020204" pitchFamily="34" charset="0"/>
            </a:rPr>
            <a:t> web do </a:t>
          </a:r>
          <a:r>
            <a:rPr lang="en-US" sz="1600" b="0" i="0" dirty="0" err="1">
              <a:solidFill>
                <a:schemeClr val="accent1">
                  <a:lumMod val="20000"/>
                  <a:lumOff val="80000"/>
                </a:schemeClr>
              </a:solidFill>
              <a:latin typeface="+mn-lt"/>
              <a:ea typeface="League Spartan" charset="0"/>
              <a:cs typeface="Arial" panose="020B0604020202020204" pitchFamily="34" charset="0"/>
            </a:rPr>
            <a:t>Bộ</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Công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Thương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quản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lý</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đưa</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tên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tuổi</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thương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hiệu</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ra</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thị</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trường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quốc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tế</a:t>
          </a:r>
          <a:endParaRPr lang="en-US" sz="1600" dirty="0">
            <a:solidFill>
              <a:schemeClr val="accent1">
                <a:lumMod val="20000"/>
                <a:lumOff val="80000"/>
              </a:schemeClr>
            </a:solidFill>
            <a:latin typeface="+mn-lt"/>
          </a:endParaRPr>
        </a:p>
      </dgm:t>
    </dgm:pt>
    <dgm:pt modelId="{329284C6-3A33-3E4A-AE49-AE5C8C9E6643}" type="parTrans" cxnId="{ADF28DCC-CE9B-764C-97E0-D689C25971C9}">
      <dgm:prSet/>
      <dgm:spPr/>
      <dgm:t>
        <a:bodyPr/>
        <a:lstStyle/>
        <a:p>
          <a:endParaRPr lang="en-US" sz="1600">
            <a:solidFill>
              <a:schemeClr val="accent1">
                <a:lumMod val="20000"/>
                <a:lumOff val="80000"/>
              </a:schemeClr>
            </a:solidFill>
            <a:latin typeface="+mn-lt"/>
          </a:endParaRPr>
        </a:p>
      </dgm:t>
    </dgm:pt>
    <dgm:pt modelId="{CD1E61AB-E935-4F42-BFCC-B5955C2F347D}" type="sibTrans" cxnId="{ADF28DCC-CE9B-764C-97E0-D689C25971C9}">
      <dgm:prSet/>
      <dgm:spPr/>
      <dgm:t>
        <a:bodyPr/>
        <a:lstStyle/>
        <a:p>
          <a:endParaRPr lang="en-US" sz="1600">
            <a:solidFill>
              <a:schemeClr val="accent1">
                <a:lumMod val="20000"/>
                <a:lumOff val="80000"/>
              </a:schemeClr>
            </a:solidFill>
            <a:latin typeface="+mn-lt"/>
          </a:endParaRPr>
        </a:p>
      </dgm:t>
    </dgm:pt>
    <dgm:pt modelId="{6BE3AE87-2C4C-204D-9A20-221A9F4D9748}">
      <dgm:prSet custT="1"/>
      <dgm:spPr>
        <a:solidFill>
          <a:schemeClr val="accent1">
            <a:lumMod val="50000"/>
          </a:schemeClr>
        </a:solidFill>
      </dgm:spPr>
      <dgm:t>
        <a:bodyPr/>
        <a:lstStyle/>
        <a:p>
          <a:pPr>
            <a:buFontTx/>
            <a:buNone/>
          </a:pPr>
          <a:r>
            <a:rPr lang="en-US" sz="1600" b="0" i="0" dirty="0" err="1">
              <a:solidFill>
                <a:schemeClr val="accent1">
                  <a:lumMod val="20000"/>
                  <a:lumOff val="80000"/>
                </a:schemeClr>
              </a:solidFill>
              <a:latin typeface="+mn-lt"/>
              <a:ea typeface="League Spartan" charset="0"/>
              <a:cs typeface="Arial" panose="020B0604020202020204" pitchFamily="34" charset="0"/>
            </a:rPr>
            <a:t>Được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trao</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kỷ</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niệm</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chương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và</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chứng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chỉ</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tham</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gia</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dự</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án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về</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tiết</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kiệm</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năng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lượng</a:t>
          </a:r>
          <a:endParaRPr lang="en-US" sz="1600" dirty="0">
            <a:solidFill>
              <a:schemeClr val="accent1">
                <a:lumMod val="20000"/>
                <a:lumOff val="80000"/>
              </a:schemeClr>
            </a:solidFill>
            <a:latin typeface="+mn-lt"/>
          </a:endParaRPr>
        </a:p>
      </dgm:t>
    </dgm:pt>
    <dgm:pt modelId="{84C4245A-E4DC-D840-B96E-ECF014F3C5DD}" type="parTrans" cxnId="{B61C3D26-53BE-5945-89F9-5CBBAE9E560E}">
      <dgm:prSet/>
      <dgm:spPr/>
      <dgm:t>
        <a:bodyPr/>
        <a:lstStyle/>
        <a:p>
          <a:endParaRPr lang="en-US" sz="1600">
            <a:solidFill>
              <a:schemeClr val="accent1">
                <a:lumMod val="20000"/>
                <a:lumOff val="80000"/>
              </a:schemeClr>
            </a:solidFill>
            <a:latin typeface="+mn-lt"/>
          </a:endParaRPr>
        </a:p>
      </dgm:t>
    </dgm:pt>
    <dgm:pt modelId="{A4A7CFA3-0B60-9A4D-83D6-0E26150B8E3D}" type="sibTrans" cxnId="{B61C3D26-53BE-5945-89F9-5CBBAE9E560E}">
      <dgm:prSet/>
      <dgm:spPr/>
      <dgm:t>
        <a:bodyPr/>
        <a:lstStyle/>
        <a:p>
          <a:endParaRPr lang="en-US" sz="1600">
            <a:solidFill>
              <a:schemeClr val="accent1">
                <a:lumMod val="20000"/>
                <a:lumOff val="80000"/>
              </a:schemeClr>
            </a:solidFill>
            <a:latin typeface="+mn-lt"/>
          </a:endParaRPr>
        </a:p>
      </dgm:t>
    </dgm:pt>
    <dgm:pt modelId="{4693E976-CA5A-C74F-B797-4FB7B833624F}">
      <dgm:prSet custT="1"/>
      <dgm:spPr>
        <a:solidFill>
          <a:schemeClr val="accent1">
            <a:lumMod val="50000"/>
          </a:schemeClr>
        </a:solidFill>
      </dgm:spPr>
      <dgm:t>
        <a:bodyPr/>
        <a:lstStyle/>
        <a:p>
          <a:pPr>
            <a:buFontTx/>
            <a:buNone/>
          </a:pPr>
          <a:r>
            <a:rPr lang="en-US" sz="1600" b="0" i="0" dirty="0" err="1">
              <a:solidFill>
                <a:schemeClr val="accent1">
                  <a:lumMod val="20000"/>
                  <a:lumOff val="80000"/>
                </a:schemeClr>
              </a:solidFill>
              <a:latin typeface="+mn-lt"/>
              <a:ea typeface="League Spartan" charset="0"/>
              <a:cs typeface="Arial" panose="020B0604020202020204" pitchFamily="34" charset="0"/>
            </a:rPr>
            <a:t>Tăng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thêm</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điểm</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tín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nhiệm</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với</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các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tổ</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chức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tín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dụng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trong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nước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và</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nhận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diện</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hình</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ảnh</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ra</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thị</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trường</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quốc</a:t>
          </a:r>
          <a:r>
            <a:rPr lang="en-US" sz="1600" b="0" i="0" dirty="0">
              <a:solidFill>
                <a:schemeClr val="accent1">
                  <a:lumMod val="20000"/>
                  <a:lumOff val="80000"/>
                </a:schemeClr>
              </a:solidFill>
              <a:latin typeface="+mn-lt"/>
              <a:ea typeface="League Spartan" charset="0"/>
              <a:cs typeface="Arial" panose="020B0604020202020204" pitchFamily="34" charset="0"/>
            </a:rPr>
            <a:t> </a:t>
          </a:r>
          <a:r>
            <a:rPr lang="en-US" sz="1600" b="0" i="0" dirty="0" err="1">
              <a:solidFill>
                <a:schemeClr val="accent1">
                  <a:lumMod val="20000"/>
                  <a:lumOff val="80000"/>
                </a:schemeClr>
              </a:solidFill>
              <a:latin typeface="+mn-lt"/>
              <a:ea typeface="League Spartan" charset="0"/>
              <a:cs typeface="Arial" panose="020B0604020202020204" pitchFamily="34" charset="0"/>
            </a:rPr>
            <a:t>tế</a:t>
          </a:r>
          <a:endParaRPr lang="en-US" sz="1600" dirty="0">
            <a:solidFill>
              <a:schemeClr val="accent1">
                <a:lumMod val="20000"/>
                <a:lumOff val="80000"/>
              </a:schemeClr>
            </a:solidFill>
            <a:latin typeface="+mn-lt"/>
          </a:endParaRPr>
        </a:p>
      </dgm:t>
    </dgm:pt>
    <dgm:pt modelId="{DD1AC246-D1DA-BE44-A710-989249F372CD}" type="parTrans" cxnId="{CFA88033-47A1-6B48-8A05-D58AC468EEB0}">
      <dgm:prSet/>
      <dgm:spPr/>
      <dgm:t>
        <a:bodyPr/>
        <a:lstStyle/>
        <a:p>
          <a:endParaRPr lang="en-US" sz="1600">
            <a:solidFill>
              <a:schemeClr val="accent1">
                <a:lumMod val="20000"/>
                <a:lumOff val="80000"/>
              </a:schemeClr>
            </a:solidFill>
            <a:latin typeface="+mn-lt"/>
          </a:endParaRPr>
        </a:p>
      </dgm:t>
    </dgm:pt>
    <dgm:pt modelId="{E0B3F48D-F310-814B-B736-294A697F75BF}" type="sibTrans" cxnId="{CFA88033-47A1-6B48-8A05-D58AC468EEB0}">
      <dgm:prSet/>
      <dgm:spPr/>
      <dgm:t>
        <a:bodyPr/>
        <a:lstStyle/>
        <a:p>
          <a:endParaRPr lang="en-US" sz="1600">
            <a:solidFill>
              <a:schemeClr val="accent1">
                <a:lumMod val="20000"/>
                <a:lumOff val="80000"/>
              </a:schemeClr>
            </a:solidFill>
            <a:latin typeface="+mn-lt"/>
          </a:endParaRPr>
        </a:p>
      </dgm:t>
    </dgm:pt>
    <dgm:pt modelId="{1D03B82B-2D53-6345-AB3C-A1A9B4886196}" type="pres">
      <dgm:prSet presAssocID="{34ACA232-3BAA-FB4D-A8E0-4FE7EC8B3818}" presName="Name0" presStyleCnt="0">
        <dgm:presLayoutVars>
          <dgm:chMax val="7"/>
          <dgm:chPref val="7"/>
          <dgm:dir/>
        </dgm:presLayoutVars>
      </dgm:prSet>
      <dgm:spPr/>
    </dgm:pt>
    <dgm:pt modelId="{EBF39D79-43D2-A44C-B40A-BC8AB1559327}" type="pres">
      <dgm:prSet presAssocID="{34ACA232-3BAA-FB4D-A8E0-4FE7EC8B3818}" presName="Name1" presStyleCnt="0"/>
      <dgm:spPr/>
    </dgm:pt>
    <dgm:pt modelId="{C9ED5A07-07C6-7A44-9349-6441CC0595C8}" type="pres">
      <dgm:prSet presAssocID="{34ACA232-3BAA-FB4D-A8E0-4FE7EC8B3818}" presName="cycle" presStyleCnt="0"/>
      <dgm:spPr/>
    </dgm:pt>
    <dgm:pt modelId="{75CB5A94-A3FC-D243-88DE-83ABC3AD14C4}" type="pres">
      <dgm:prSet presAssocID="{34ACA232-3BAA-FB4D-A8E0-4FE7EC8B3818}" presName="srcNode" presStyleLbl="node1" presStyleIdx="0" presStyleCnt="6"/>
      <dgm:spPr/>
    </dgm:pt>
    <dgm:pt modelId="{BDFF2A3F-ADA1-7346-BD47-FBA16B60CF45}" type="pres">
      <dgm:prSet presAssocID="{34ACA232-3BAA-FB4D-A8E0-4FE7EC8B3818}" presName="conn" presStyleLbl="parChTrans1D2" presStyleIdx="0" presStyleCnt="1"/>
      <dgm:spPr/>
    </dgm:pt>
    <dgm:pt modelId="{52EEDA6B-89B1-F54F-81DA-1CD128F7EB4B}" type="pres">
      <dgm:prSet presAssocID="{34ACA232-3BAA-FB4D-A8E0-4FE7EC8B3818}" presName="extraNode" presStyleLbl="node1" presStyleIdx="0" presStyleCnt="6"/>
      <dgm:spPr/>
    </dgm:pt>
    <dgm:pt modelId="{93879F48-B72D-BD43-83ED-9753FFBB03F9}" type="pres">
      <dgm:prSet presAssocID="{34ACA232-3BAA-FB4D-A8E0-4FE7EC8B3818}" presName="dstNode" presStyleLbl="node1" presStyleIdx="0" presStyleCnt="6"/>
      <dgm:spPr/>
    </dgm:pt>
    <dgm:pt modelId="{2D32E8C1-7FE3-594C-B0FE-EBB47B9E446D}" type="pres">
      <dgm:prSet presAssocID="{34496284-600B-3046-96E7-31CBE6856331}" presName="text_1" presStyleLbl="node1" presStyleIdx="0" presStyleCnt="6">
        <dgm:presLayoutVars>
          <dgm:bulletEnabled val="1"/>
        </dgm:presLayoutVars>
      </dgm:prSet>
      <dgm:spPr/>
    </dgm:pt>
    <dgm:pt modelId="{A2DD8FCF-FC09-DF42-8DA9-8F418F884D0C}" type="pres">
      <dgm:prSet presAssocID="{34496284-600B-3046-96E7-31CBE6856331}" presName="accent_1" presStyleCnt="0"/>
      <dgm:spPr/>
    </dgm:pt>
    <dgm:pt modelId="{6A47019F-B741-F243-BBC0-BE7AEDA41EC2}" type="pres">
      <dgm:prSet presAssocID="{34496284-600B-3046-96E7-31CBE6856331}" presName="accentRepeatNode" presStyleLbl="solidFgAcc1" presStyleIdx="0" presStyleCnt="6"/>
      <dgm:spPr/>
    </dgm:pt>
    <dgm:pt modelId="{11AF5E1F-11B5-2449-ACA9-5939277B5760}" type="pres">
      <dgm:prSet presAssocID="{D0120524-F574-2C45-9C69-FB4ADD4F1BFB}" presName="text_2" presStyleLbl="node1" presStyleIdx="1" presStyleCnt="6">
        <dgm:presLayoutVars>
          <dgm:bulletEnabled val="1"/>
        </dgm:presLayoutVars>
      </dgm:prSet>
      <dgm:spPr/>
    </dgm:pt>
    <dgm:pt modelId="{64F283E9-DBCA-714C-B8AB-30621E8DBCB0}" type="pres">
      <dgm:prSet presAssocID="{D0120524-F574-2C45-9C69-FB4ADD4F1BFB}" presName="accent_2" presStyleCnt="0"/>
      <dgm:spPr/>
    </dgm:pt>
    <dgm:pt modelId="{9A6BEBA8-56FA-A542-967E-71FBEE2019C8}" type="pres">
      <dgm:prSet presAssocID="{D0120524-F574-2C45-9C69-FB4ADD4F1BFB}" presName="accentRepeatNode" presStyleLbl="solidFgAcc1" presStyleIdx="1" presStyleCnt="6"/>
      <dgm:spPr/>
    </dgm:pt>
    <dgm:pt modelId="{9F008F52-68C9-344A-B775-F8B451AFA439}" type="pres">
      <dgm:prSet presAssocID="{BF755550-C645-CA47-8C62-9FA5333BF46A}" presName="text_3" presStyleLbl="node1" presStyleIdx="2" presStyleCnt="6" custScaleY="124684">
        <dgm:presLayoutVars>
          <dgm:bulletEnabled val="1"/>
        </dgm:presLayoutVars>
      </dgm:prSet>
      <dgm:spPr/>
    </dgm:pt>
    <dgm:pt modelId="{9E36C759-840E-9741-8C9E-7D4ADBB0C6A2}" type="pres">
      <dgm:prSet presAssocID="{BF755550-C645-CA47-8C62-9FA5333BF46A}" presName="accent_3" presStyleCnt="0"/>
      <dgm:spPr/>
    </dgm:pt>
    <dgm:pt modelId="{15EC65AA-6152-1E4E-BD50-F83E3A4657A4}" type="pres">
      <dgm:prSet presAssocID="{BF755550-C645-CA47-8C62-9FA5333BF46A}" presName="accentRepeatNode" presStyleLbl="solidFgAcc1" presStyleIdx="2" presStyleCnt="6"/>
      <dgm:spPr/>
    </dgm:pt>
    <dgm:pt modelId="{5E6E154F-9863-BC47-B05F-E000246D6A29}" type="pres">
      <dgm:prSet presAssocID="{771FCA3D-3D6B-FE4B-AAAF-F8BBAB909F56}" presName="text_4" presStyleLbl="node1" presStyleIdx="3" presStyleCnt="6" custScaleY="119993">
        <dgm:presLayoutVars>
          <dgm:bulletEnabled val="1"/>
        </dgm:presLayoutVars>
      </dgm:prSet>
      <dgm:spPr/>
    </dgm:pt>
    <dgm:pt modelId="{16EF67D6-A8DA-764A-B7C0-FDC66D6B7738}" type="pres">
      <dgm:prSet presAssocID="{771FCA3D-3D6B-FE4B-AAAF-F8BBAB909F56}" presName="accent_4" presStyleCnt="0"/>
      <dgm:spPr/>
    </dgm:pt>
    <dgm:pt modelId="{CB5FBE07-10FB-A64D-B762-116E18455FAA}" type="pres">
      <dgm:prSet presAssocID="{771FCA3D-3D6B-FE4B-AAAF-F8BBAB909F56}" presName="accentRepeatNode" presStyleLbl="solidFgAcc1" presStyleIdx="3" presStyleCnt="6"/>
      <dgm:spPr/>
    </dgm:pt>
    <dgm:pt modelId="{8076D627-C0F9-C44C-B4D9-E3F55183ECB0}" type="pres">
      <dgm:prSet presAssocID="{6BE3AE87-2C4C-204D-9A20-221A9F4D9748}" presName="text_5" presStyleLbl="node1" presStyleIdx="4" presStyleCnt="6">
        <dgm:presLayoutVars>
          <dgm:bulletEnabled val="1"/>
        </dgm:presLayoutVars>
      </dgm:prSet>
      <dgm:spPr/>
    </dgm:pt>
    <dgm:pt modelId="{8D7CEE25-95BB-754E-BDBA-CE168D6C4599}" type="pres">
      <dgm:prSet presAssocID="{6BE3AE87-2C4C-204D-9A20-221A9F4D9748}" presName="accent_5" presStyleCnt="0"/>
      <dgm:spPr/>
    </dgm:pt>
    <dgm:pt modelId="{5CF9A17E-47C9-CC4E-9C24-8C08FB594D86}" type="pres">
      <dgm:prSet presAssocID="{6BE3AE87-2C4C-204D-9A20-221A9F4D9748}" presName="accentRepeatNode" presStyleLbl="solidFgAcc1" presStyleIdx="4" presStyleCnt="6"/>
      <dgm:spPr/>
    </dgm:pt>
    <dgm:pt modelId="{6740D4A2-870D-7844-AD0E-B7D5F2EE09A2}" type="pres">
      <dgm:prSet presAssocID="{4693E976-CA5A-C74F-B797-4FB7B833624F}" presName="text_6" presStyleLbl="node1" presStyleIdx="5" presStyleCnt="6">
        <dgm:presLayoutVars>
          <dgm:bulletEnabled val="1"/>
        </dgm:presLayoutVars>
      </dgm:prSet>
      <dgm:spPr/>
    </dgm:pt>
    <dgm:pt modelId="{2465F452-74E1-F342-A88F-0AFE1D39E1B1}" type="pres">
      <dgm:prSet presAssocID="{4693E976-CA5A-C74F-B797-4FB7B833624F}" presName="accent_6" presStyleCnt="0"/>
      <dgm:spPr/>
    </dgm:pt>
    <dgm:pt modelId="{DB377367-E658-4B4F-8FE2-9193F997EE9C}" type="pres">
      <dgm:prSet presAssocID="{4693E976-CA5A-C74F-B797-4FB7B833624F}" presName="accentRepeatNode" presStyleLbl="solidFgAcc1" presStyleIdx="5" presStyleCnt="6"/>
      <dgm:spPr/>
    </dgm:pt>
  </dgm:ptLst>
  <dgm:cxnLst>
    <dgm:cxn modelId="{A735890A-AB3F-DA4C-812F-FECE8CD5D96F}" type="presOf" srcId="{34ACA232-3BAA-FB4D-A8E0-4FE7EC8B3818}" destId="{1D03B82B-2D53-6345-AB3C-A1A9B4886196}" srcOrd="0" destOrd="0" presId="urn:microsoft.com/office/officeart/2008/layout/VerticalCurvedList"/>
    <dgm:cxn modelId="{1CC4DC1D-C572-6741-BEE3-8DBF47647E6A}" type="presOf" srcId="{4693E976-CA5A-C74F-B797-4FB7B833624F}" destId="{6740D4A2-870D-7844-AD0E-B7D5F2EE09A2}" srcOrd="0" destOrd="0" presId="urn:microsoft.com/office/officeart/2008/layout/VerticalCurvedList"/>
    <dgm:cxn modelId="{B7E89021-374D-7F4C-8894-FE3006AE42AB}" srcId="{34ACA232-3BAA-FB4D-A8E0-4FE7EC8B3818}" destId="{D0120524-F574-2C45-9C69-FB4ADD4F1BFB}" srcOrd="1" destOrd="0" parTransId="{90357FA5-7746-3E42-8591-1DB7332F924F}" sibTransId="{C39E8B78-38E6-3849-9EA8-1214CD3AF3D5}"/>
    <dgm:cxn modelId="{B61C3D26-53BE-5945-89F9-5CBBAE9E560E}" srcId="{34ACA232-3BAA-FB4D-A8E0-4FE7EC8B3818}" destId="{6BE3AE87-2C4C-204D-9A20-221A9F4D9748}" srcOrd="4" destOrd="0" parTransId="{84C4245A-E4DC-D840-B96E-ECF014F3C5DD}" sibTransId="{A4A7CFA3-0B60-9A4D-83D6-0E26150B8E3D}"/>
    <dgm:cxn modelId="{E3019532-71AB-3048-93AE-BA6AC025DB67}" type="presOf" srcId="{6BE3AE87-2C4C-204D-9A20-221A9F4D9748}" destId="{8076D627-C0F9-C44C-B4D9-E3F55183ECB0}" srcOrd="0" destOrd="0" presId="urn:microsoft.com/office/officeart/2008/layout/VerticalCurvedList"/>
    <dgm:cxn modelId="{0936D732-7DA9-0C4E-8393-7FE06E97AD4A}" type="presOf" srcId="{BF755550-C645-CA47-8C62-9FA5333BF46A}" destId="{9F008F52-68C9-344A-B775-F8B451AFA439}" srcOrd="0" destOrd="0" presId="urn:microsoft.com/office/officeart/2008/layout/VerticalCurvedList"/>
    <dgm:cxn modelId="{CFA88033-47A1-6B48-8A05-D58AC468EEB0}" srcId="{34ACA232-3BAA-FB4D-A8E0-4FE7EC8B3818}" destId="{4693E976-CA5A-C74F-B797-4FB7B833624F}" srcOrd="5" destOrd="0" parTransId="{DD1AC246-D1DA-BE44-A710-989249F372CD}" sibTransId="{E0B3F48D-F310-814B-B736-294A697F75BF}"/>
    <dgm:cxn modelId="{789F5D36-5D6F-4149-A91A-18544E10B064}" type="presOf" srcId="{771FCA3D-3D6B-FE4B-AAAF-F8BBAB909F56}" destId="{5E6E154F-9863-BC47-B05F-E000246D6A29}" srcOrd="0" destOrd="0" presId="urn:microsoft.com/office/officeart/2008/layout/VerticalCurvedList"/>
    <dgm:cxn modelId="{B212E147-9BFC-8440-9640-AC63020DFEF6}" type="presOf" srcId="{D0120524-F574-2C45-9C69-FB4ADD4F1BFB}" destId="{11AF5E1F-11B5-2449-ACA9-5939277B5760}" srcOrd="0" destOrd="0" presId="urn:microsoft.com/office/officeart/2008/layout/VerticalCurvedList"/>
    <dgm:cxn modelId="{B3B23E5C-D372-2D44-9C3C-A0428617AF6E}" srcId="{34ACA232-3BAA-FB4D-A8E0-4FE7EC8B3818}" destId="{BF755550-C645-CA47-8C62-9FA5333BF46A}" srcOrd="2" destOrd="0" parTransId="{DAD29E72-D507-8140-A283-635C3A62A864}" sibTransId="{AE59F80C-78B5-8F48-8E6A-32F14AF0DAC0}"/>
    <dgm:cxn modelId="{5D5841AB-DFC0-E44B-93C3-612B42647161}" type="presOf" srcId="{DD0FA47E-D33F-4546-896F-A6E1BA464206}" destId="{BDFF2A3F-ADA1-7346-BD47-FBA16B60CF45}" srcOrd="0" destOrd="0" presId="urn:microsoft.com/office/officeart/2008/layout/VerticalCurvedList"/>
    <dgm:cxn modelId="{AB32D4B8-476A-6B40-9386-1B7B4CE772A9}" srcId="{34ACA232-3BAA-FB4D-A8E0-4FE7EC8B3818}" destId="{34496284-600B-3046-96E7-31CBE6856331}" srcOrd="0" destOrd="0" parTransId="{5BDC4E9B-7D97-6043-8B69-3E2DE94E1FBA}" sibTransId="{DD0FA47E-D33F-4546-896F-A6E1BA464206}"/>
    <dgm:cxn modelId="{ADF28DCC-CE9B-764C-97E0-D689C25971C9}" srcId="{34ACA232-3BAA-FB4D-A8E0-4FE7EC8B3818}" destId="{771FCA3D-3D6B-FE4B-AAAF-F8BBAB909F56}" srcOrd="3" destOrd="0" parTransId="{329284C6-3A33-3E4A-AE49-AE5C8C9E6643}" sibTransId="{CD1E61AB-E935-4F42-BFCC-B5955C2F347D}"/>
    <dgm:cxn modelId="{0AB1C3F3-F04E-E94C-BC76-C1D460C83A0E}" type="presOf" srcId="{34496284-600B-3046-96E7-31CBE6856331}" destId="{2D32E8C1-7FE3-594C-B0FE-EBB47B9E446D}" srcOrd="0" destOrd="0" presId="urn:microsoft.com/office/officeart/2008/layout/VerticalCurvedList"/>
    <dgm:cxn modelId="{8E413A45-84A2-314C-9535-AEB22C31774E}" type="presParOf" srcId="{1D03B82B-2D53-6345-AB3C-A1A9B4886196}" destId="{EBF39D79-43D2-A44C-B40A-BC8AB1559327}" srcOrd="0" destOrd="0" presId="urn:microsoft.com/office/officeart/2008/layout/VerticalCurvedList"/>
    <dgm:cxn modelId="{A916518F-DD19-F94B-9D38-3D7833BB5E58}" type="presParOf" srcId="{EBF39D79-43D2-A44C-B40A-BC8AB1559327}" destId="{C9ED5A07-07C6-7A44-9349-6441CC0595C8}" srcOrd="0" destOrd="0" presId="urn:microsoft.com/office/officeart/2008/layout/VerticalCurvedList"/>
    <dgm:cxn modelId="{18B378D6-1C2F-FB42-AAEB-3187475D939F}" type="presParOf" srcId="{C9ED5A07-07C6-7A44-9349-6441CC0595C8}" destId="{75CB5A94-A3FC-D243-88DE-83ABC3AD14C4}" srcOrd="0" destOrd="0" presId="urn:microsoft.com/office/officeart/2008/layout/VerticalCurvedList"/>
    <dgm:cxn modelId="{91110FE5-19B8-6240-952E-D5C224B09922}" type="presParOf" srcId="{C9ED5A07-07C6-7A44-9349-6441CC0595C8}" destId="{BDFF2A3F-ADA1-7346-BD47-FBA16B60CF45}" srcOrd="1" destOrd="0" presId="urn:microsoft.com/office/officeart/2008/layout/VerticalCurvedList"/>
    <dgm:cxn modelId="{6C3F1AAD-760A-C347-8D1F-FB8D795328FD}" type="presParOf" srcId="{C9ED5A07-07C6-7A44-9349-6441CC0595C8}" destId="{52EEDA6B-89B1-F54F-81DA-1CD128F7EB4B}" srcOrd="2" destOrd="0" presId="urn:microsoft.com/office/officeart/2008/layout/VerticalCurvedList"/>
    <dgm:cxn modelId="{027D7779-9112-EC45-9718-08CEF30BF53A}" type="presParOf" srcId="{C9ED5A07-07C6-7A44-9349-6441CC0595C8}" destId="{93879F48-B72D-BD43-83ED-9753FFBB03F9}" srcOrd="3" destOrd="0" presId="urn:microsoft.com/office/officeart/2008/layout/VerticalCurvedList"/>
    <dgm:cxn modelId="{477640DF-6F47-1943-BACB-252C8774F7BF}" type="presParOf" srcId="{EBF39D79-43D2-A44C-B40A-BC8AB1559327}" destId="{2D32E8C1-7FE3-594C-B0FE-EBB47B9E446D}" srcOrd="1" destOrd="0" presId="urn:microsoft.com/office/officeart/2008/layout/VerticalCurvedList"/>
    <dgm:cxn modelId="{4F6E6A26-E9EE-0C4F-A731-F092BED9DEC8}" type="presParOf" srcId="{EBF39D79-43D2-A44C-B40A-BC8AB1559327}" destId="{A2DD8FCF-FC09-DF42-8DA9-8F418F884D0C}" srcOrd="2" destOrd="0" presId="urn:microsoft.com/office/officeart/2008/layout/VerticalCurvedList"/>
    <dgm:cxn modelId="{EFFB6970-03F3-824D-95B6-082401133320}" type="presParOf" srcId="{A2DD8FCF-FC09-DF42-8DA9-8F418F884D0C}" destId="{6A47019F-B741-F243-BBC0-BE7AEDA41EC2}" srcOrd="0" destOrd="0" presId="urn:microsoft.com/office/officeart/2008/layout/VerticalCurvedList"/>
    <dgm:cxn modelId="{89273544-51ED-E54B-A89A-2A880298C5DB}" type="presParOf" srcId="{EBF39D79-43D2-A44C-B40A-BC8AB1559327}" destId="{11AF5E1F-11B5-2449-ACA9-5939277B5760}" srcOrd="3" destOrd="0" presId="urn:microsoft.com/office/officeart/2008/layout/VerticalCurvedList"/>
    <dgm:cxn modelId="{EA7A551B-FEA8-C044-9EC2-91F81B213A32}" type="presParOf" srcId="{EBF39D79-43D2-A44C-B40A-BC8AB1559327}" destId="{64F283E9-DBCA-714C-B8AB-30621E8DBCB0}" srcOrd="4" destOrd="0" presId="urn:microsoft.com/office/officeart/2008/layout/VerticalCurvedList"/>
    <dgm:cxn modelId="{80BFB27F-77CD-7A49-BBB3-26179477C860}" type="presParOf" srcId="{64F283E9-DBCA-714C-B8AB-30621E8DBCB0}" destId="{9A6BEBA8-56FA-A542-967E-71FBEE2019C8}" srcOrd="0" destOrd="0" presId="urn:microsoft.com/office/officeart/2008/layout/VerticalCurvedList"/>
    <dgm:cxn modelId="{17456A35-2D67-C04A-8FC3-CE1C6C003741}" type="presParOf" srcId="{EBF39D79-43D2-A44C-B40A-BC8AB1559327}" destId="{9F008F52-68C9-344A-B775-F8B451AFA439}" srcOrd="5" destOrd="0" presId="urn:microsoft.com/office/officeart/2008/layout/VerticalCurvedList"/>
    <dgm:cxn modelId="{C37F73D3-6C27-C344-84A3-92FA4A436072}" type="presParOf" srcId="{EBF39D79-43D2-A44C-B40A-BC8AB1559327}" destId="{9E36C759-840E-9741-8C9E-7D4ADBB0C6A2}" srcOrd="6" destOrd="0" presId="urn:microsoft.com/office/officeart/2008/layout/VerticalCurvedList"/>
    <dgm:cxn modelId="{CC935101-86F6-C744-99A6-3862B4490AE8}" type="presParOf" srcId="{9E36C759-840E-9741-8C9E-7D4ADBB0C6A2}" destId="{15EC65AA-6152-1E4E-BD50-F83E3A4657A4}" srcOrd="0" destOrd="0" presId="urn:microsoft.com/office/officeart/2008/layout/VerticalCurvedList"/>
    <dgm:cxn modelId="{F8465540-1A92-404E-923D-0751312DEF20}" type="presParOf" srcId="{EBF39D79-43D2-A44C-B40A-BC8AB1559327}" destId="{5E6E154F-9863-BC47-B05F-E000246D6A29}" srcOrd="7" destOrd="0" presId="urn:microsoft.com/office/officeart/2008/layout/VerticalCurvedList"/>
    <dgm:cxn modelId="{92374820-5B5A-5E48-B80B-A4D9615053A6}" type="presParOf" srcId="{EBF39D79-43D2-A44C-B40A-BC8AB1559327}" destId="{16EF67D6-A8DA-764A-B7C0-FDC66D6B7738}" srcOrd="8" destOrd="0" presId="urn:microsoft.com/office/officeart/2008/layout/VerticalCurvedList"/>
    <dgm:cxn modelId="{FF6DC684-7E4E-8348-86F1-B799F9D6A944}" type="presParOf" srcId="{16EF67D6-A8DA-764A-B7C0-FDC66D6B7738}" destId="{CB5FBE07-10FB-A64D-B762-116E18455FAA}" srcOrd="0" destOrd="0" presId="urn:microsoft.com/office/officeart/2008/layout/VerticalCurvedList"/>
    <dgm:cxn modelId="{5C0A39BC-AA99-FB4D-A1F9-72DF8858A80F}" type="presParOf" srcId="{EBF39D79-43D2-A44C-B40A-BC8AB1559327}" destId="{8076D627-C0F9-C44C-B4D9-E3F55183ECB0}" srcOrd="9" destOrd="0" presId="urn:microsoft.com/office/officeart/2008/layout/VerticalCurvedList"/>
    <dgm:cxn modelId="{696A89FD-944F-2B41-9DEE-899786FE1DE1}" type="presParOf" srcId="{EBF39D79-43D2-A44C-B40A-BC8AB1559327}" destId="{8D7CEE25-95BB-754E-BDBA-CE168D6C4599}" srcOrd="10" destOrd="0" presId="urn:microsoft.com/office/officeart/2008/layout/VerticalCurvedList"/>
    <dgm:cxn modelId="{13B025BE-A322-9143-BD6C-69AE2D3BB8F9}" type="presParOf" srcId="{8D7CEE25-95BB-754E-BDBA-CE168D6C4599}" destId="{5CF9A17E-47C9-CC4E-9C24-8C08FB594D86}" srcOrd="0" destOrd="0" presId="urn:microsoft.com/office/officeart/2008/layout/VerticalCurvedList"/>
    <dgm:cxn modelId="{E912DADF-34F1-7D4A-A327-70A0376A8D60}" type="presParOf" srcId="{EBF39D79-43D2-A44C-B40A-BC8AB1559327}" destId="{6740D4A2-870D-7844-AD0E-B7D5F2EE09A2}" srcOrd="11" destOrd="0" presId="urn:microsoft.com/office/officeart/2008/layout/VerticalCurvedList"/>
    <dgm:cxn modelId="{833F3A00-8BDF-6E44-A215-ED8E9F977DD6}" type="presParOf" srcId="{EBF39D79-43D2-A44C-B40A-BC8AB1559327}" destId="{2465F452-74E1-F342-A88F-0AFE1D39E1B1}" srcOrd="12" destOrd="0" presId="urn:microsoft.com/office/officeart/2008/layout/VerticalCurvedList"/>
    <dgm:cxn modelId="{FD511807-3971-1A45-B31C-8830FBA5B6E3}" type="presParOf" srcId="{2465F452-74E1-F342-A88F-0AFE1D39E1B1}" destId="{DB377367-E658-4B4F-8FE2-9193F997EE9C}" srcOrd="0" destOrd="0" presId="urn:microsoft.com/office/officeart/2008/layout/VerticalCurvedList"/>
  </dgm:cxnLst>
  <dgm:bg>
    <a:noFill/>
  </dgm:bg>
  <dgm:whole>
    <a:ln>
      <a:solidFill>
        <a:schemeClr val="accent1">
          <a:lumMod val="50000"/>
        </a:schemeClr>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9C9309-BB3A-4A80-942F-E2F2163A1357}" type="doc">
      <dgm:prSet loTypeId="urn:microsoft.com/office/officeart/2018/2/layout/IconVerticalSolidList" loCatId="icon" qsTypeId="urn:microsoft.com/office/officeart/2005/8/quickstyle/simple1" qsCatId="simple" csTypeId="urn:microsoft.com/office/officeart/2018/5/colors/Iconchunking_neutralbg_accent2_2" csCatId="accent2" phldr="1"/>
      <dgm:spPr/>
      <dgm:t>
        <a:bodyPr/>
        <a:lstStyle/>
        <a:p>
          <a:endParaRPr lang="en-US"/>
        </a:p>
      </dgm:t>
    </dgm:pt>
    <dgm:pt modelId="{0094F844-E136-4AC7-9CE4-0064770A2D53}">
      <dgm:prSet custT="1"/>
      <dgm:spPr/>
      <dgm:t>
        <a:bodyPr/>
        <a:lstStyle/>
        <a:p>
          <a:pPr>
            <a:lnSpc>
              <a:spcPct val="100000"/>
            </a:lnSpc>
          </a:pPr>
          <a:r>
            <a:rPr lang="en-US" sz="2400" dirty="0" err="1"/>
            <a:t>Là</a:t>
          </a:r>
          <a:r>
            <a:rPr lang="en-US" sz="2400" dirty="0"/>
            <a:t> </a:t>
          </a:r>
          <a:r>
            <a:rPr lang="en-US" sz="2400" dirty="0" err="1"/>
            <a:t>hình</a:t>
          </a:r>
          <a:r>
            <a:rPr lang="en-US" sz="2400" dirty="0"/>
            <a:t> </a:t>
          </a:r>
          <a:r>
            <a:rPr lang="en-US" sz="2400" dirty="0" err="1"/>
            <a:t>ảnh</a:t>
          </a:r>
          <a:r>
            <a:rPr lang="en-US" sz="2400" dirty="0"/>
            <a:t>, </a:t>
          </a:r>
          <a:r>
            <a:rPr lang="en-US" sz="2400" dirty="0" err="1"/>
            <a:t>niềm</a:t>
          </a:r>
          <a:r>
            <a:rPr lang="en-US" sz="2400" dirty="0"/>
            <a:t> tin, </a:t>
          </a:r>
          <a:r>
            <a:rPr lang="en-US" sz="2400" dirty="0" err="1"/>
            <a:t>thái</a:t>
          </a:r>
          <a:r>
            <a:rPr lang="en-US" sz="2400" dirty="0"/>
            <a:t> </a:t>
          </a:r>
          <a:r>
            <a:rPr lang="en-US" sz="2400" dirty="0" err="1"/>
            <a:t>độ</a:t>
          </a:r>
          <a:r>
            <a:rPr lang="en-US" sz="2400" dirty="0"/>
            <a:t> </a:t>
          </a:r>
          <a:r>
            <a:rPr lang="en-US" sz="2400" dirty="0" err="1"/>
            <a:t>hoặc</a:t>
          </a:r>
          <a:r>
            <a:rPr lang="en-US" sz="2400" dirty="0"/>
            <a:t> </a:t>
          </a:r>
          <a:r>
            <a:rPr lang="en-US" sz="2400" dirty="0" err="1"/>
            <a:t>giả</a:t>
          </a:r>
          <a:r>
            <a:rPr lang="en-US" sz="2400" dirty="0"/>
            <a:t> </a:t>
          </a:r>
          <a:r>
            <a:rPr lang="en-US" sz="2400" dirty="0" err="1"/>
            <a:t>định</a:t>
          </a:r>
          <a:r>
            <a:rPr lang="en-US" sz="2400" dirty="0"/>
            <a:t> </a:t>
          </a:r>
          <a:r>
            <a:rPr lang="en-US" sz="2400" dirty="0" err="1"/>
            <a:t>về</a:t>
          </a:r>
          <a:r>
            <a:rPr lang="en-US" sz="2400" dirty="0"/>
            <a:t> </a:t>
          </a:r>
          <a:r>
            <a:rPr lang="en-US" sz="2400" dirty="0" err="1"/>
            <a:t>một</a:t>
          </a:r>
          <a:r>
            <a:rPr lang="en-US" sz="2400" dirty="0"/>
            <a:t> </a:t>
          </a:r>
          <a:r>
            <a:rPr lang="en-US" sz="2400" dirty="0" err="1"/>
            <a:t>nhóm</a:t>
          </a:r>
          <a:r>
            <a:rPr lang="en-US" sz="2400" dirty="0"/>
            <a:t> </a:t>
          </a:r>
          <a:r>
            <a:rPr lang="en-US" sz="2400" dirty="0" err="1"/>
            <a:t>phụ</a:t>
          </a:r>
          <a:r>
            <a:rPr lang="en-US" sz="2400" dirty="0"/>
            <a:t> </a:t>
          </a:r>
          <a:r>
            <a:rPr lang="en-US" sz="2400" dirty="0" err="1"/>
            <a:t>nữ</a:t>
          </a:r>
          <a:r>
            <a:rPr lang="en-US" sz="2400" dirty="0"/>
            <a:t> </a:t>
          </a:r>
          <a:r>
            <a:rPr lang="en-US" sz="2400" dirty="0" err="1"/>
            <a:t>hoặc</a:t>
          </a:r>
          <a:r>
            <a:rPr lang="en-US" sz="2400" dirty="0"/>
            <a:t> </a:t>
          </a:r>
          <a:r>
            <a:rPr lang="en-US" sz="2400" dirty="0" err="1"/>
            <a:t>nam</a:t>
          </a:r>
          <a:r>
            <a:rPr lang="en-US" sz="2400" dirty="0"/>
            <a:t> </a:t>
          </a:r>
          <a:r>
            <a:rPr lang="en-US" sz="2400" dirty="0" err="1"/>
            <a:t>giới</a:t>
          </a:r>
          <a:r>
            <a:rPr lang="en-US" sz="2400" dirty="0"/>
            <a:t> </a:t>
          </a:r>
          <a:r>
            <a:rPr lang="en-US" sz="2400" dirty="0" err="1"/>
            <a:t>nhất</a:t>
          </a:r>
          <a:r>
            <a:rPr lang="en-US" sz="2400" dirty="0"/>
            <a:t> </a:t>
          </a:r>
          <a:r>
            <a:rPr lang="en-US" sz="2400" dirty="0" err="1"/>
            <a:t>định</a:t>
          </a:r>
          <a:endParaRPr lang="en-US" sz="2400" dirty="0"/>
        </a:p>
      </dgm:t>
    </dgm:pt>
    <dgm:pt modelId="{2A23B772-B74D-482C-9A06-F3C2B3FBEF58}" type="parTrans" cxnId="{D0A5F72B-1F11-4C89-AF99-3C03A6DDE50E}">
      <dgm:prSet/>
      <dgm:spPr/>
      <dgm:t>
        <a:bodyPr/>
        <a:lstStyle/>
        <a:p>
          <a:endParaRPr lang="en-US"/>
        </a:p>
      </dgm:t>
    </dgm:pt>
    <dgm:pt modelId="{CE2F1292-CC26-4F6C-AABE-C58E93DF9580}" type="sibTrans" cxnId="{D0A5F72B-1F11-4C89-AF99-3C03A6DDE50E}">
      <dgm:prSet/>
      <dgm:spPr/>
      <dgm:t>
        <a:bodyPr/>
        <a:lstStyle/>
        <a:p>
          <a:endParaRPr lang="en-US"/>
        </a:p>
      </dgm:t>
    </dgm:pt>
    <dgm:pt modelId="{7AE2DD0F-2FF3-4B63-8D39-891D6F984B5E}">
      <dgm:prSet custT="1"/>
      <dgm:spPr/>
      <dgm:t>
        <a:bodyPr/>
        <a:lstStyle/>
        <a:p>
          <a:pPr>
            <a:lnSpc>
              <a:spcPct val="100000"/>
            </a:lnSpc>
          </a:pPr>
          <a:r>
            <a:rPr lang="en-US" sz="2400" dirty="0" err="1"/>
            <a:t>Thường</a:t>
          </a:r>
          <a:r>
            <a:rPr lang="en-US" sz="2400" dirty="0"/>
            <a:t> </a:t>
          </a:r>
          <a:r>
            <a:rPr lang="en-US" sz="2400" dirty="0" err="1"/>
            <a:t>tiêu</a:t>
          </a:r>
          <a:r>
            <a:rPr lang="en-US" sz="2400" dirty="0"/>
            <a:t> </a:t>
          </a:r>
          <a:r>
            <a:rPr lang="en-US" sz="2400" dirty="0" err="1"/>
            <a:t>cực</a:t>
          </a:r>
          <a:r>
            <a:rPr lang="en-US" sz="2400" dirty="0"/>
            <a:t> </a:t>
          </a:r>
          <a:r>
            <a:rPr lang="en-US" sz="2400" dirty="0" err="1"/>
            <a:t>và</a:t>
          </a:r>
          <a:r>
            <a:rPr lang="en-US" sz="2400" dirty="0"/>
            <a:t> </a:t>
          </a:r>
          <a:r>
            <a:rPr lang="en-US" sz="2400" dirty="0" err="1"/>
            <a:t>dựa</a:t>
          </a:r>
          <a:r>
            <a:rPr lang="en-US" sz="2400" dirty="0"/>
            <a:t> </a:t>
          </a:r>
          <a:r>
            <a:rPr lang="en-US" sz="2400" dirty="0" err="1"/>
            <a:t>trên</a:t>
          </a:r>
          <a:r>
            <a:rPr lang="en-US" sz="2400" dirty="0"/>
            <a:t> </a:t>
          </a:r>
          <a:r>
            <a:rPr lang="en-US" sz="2400" dirty="0" err="1"/>
            <a:t>những</a:t>
          </a:r>
          <a:r>
            <a:rPr lang="en-US" sz="2400" dirty="0"/>
            <a:t> </a:t>
          </a:r>
          <a:r>
            <a:rPr lang="en-US" sz="2400" dirty="0" err="1"/>
            <a:t>chuẩn</a:t>
          </a:r>
          <a:r>
            <a:rPr lang="en-US" sz="2400" dirty="0"/>
            <a:t> </a:t>
          </a:r>
          <a:r>
            <a:rPr lang="en-US" sz="2400" dirty="0" err="1"/>
            <a:t>mực</a:t>
          </a:r>
          <a:r>
            <a:rPr lang="en-US" sz="2400" dirty="0"/>
            <a:t> </a:t>
          </a:r>
          <a:r>
            <a:rPr lang="en-US" sz="2400" dirty="0" err="1"/>
            <a:t>và</a:t>
          </a:r>
          <a:r>
            <a:rPr lang="en-US" sz="2400" dirty="0"/>
            <a:t> </a:t>
          </a:r>
          <a:r>
            <a:rPr lang="en-US" sz="2400" dirty="0" err="1"/>
            <a:t>vai</a:t>
          </a:r>
          <a:r>
            <a:rPr lang="en-US" sz="2400" dirty="0"/>
            <a:t> </a:t>
          </a:r>
          <a:r>
            <a:rPr lang="en-US" sz="2400" dirty="0" err="1"/>
            <a:t>trò</a:t>
          </a:r>
          <a:r>
            <a:rPr lang="en-US" sz="2400" dirty="0"/>
            <a:t> </a:t>
          </a:r>
          <a:r>
            <a:rPr lang="en-US" sz="2400" dirty="0" err="1"/>
            <a:t>giới</a:t>
          </a:r>
          <a:r>
            <a:rPr lang="en-US" sz="2400" dirty="0"/>
            <a:t> </a:t>
          </a:r>
        </a:p>
      </dgm:t>
    </dgm:pt>
    <dgm:pt modelId="{284ABDBA-9D65-405F-9DEA-D43AABD885D2}" type="parTrans" cxnId="{A56ADAA5-A776-40D7-8FA5-2852268AC016}">
      <dgm:prSet/>
      <dgm:spPr/>
      <dgm:t>
        <a:bodyPr/>
        <a:lstStyle/>
        <a:p>
          <a:endParaRPr lang="en-US"/>
        </a:p>
      </dgm:t>
    </dgm:pt>
    <dgm:pt modelId="{E5D7A763-6DEF-423B-B444-51534842B387}" type="sibTrans" cxnId="{A56ADAA5-A776-40D7-8FA5-2852268AC016}">
      <dgm:prSet/>
      <dgm:spPr/>
      <dgm:t>
        <a:bodyPr/>
        <a:lstStyle/>
        <a:p>
          <a:endParaRPr lang="en-US"/>
        </a:p>
      </dgm:t>
    </dgm:pt>
    <dgm:pt modelId="{C0B3ADF6-B80B-41BA-9F60-3EB2FB46CA74}">
      <dgm:prSet/>
      <dgm:spPr/>
      <dgm:t>
        <a:bodyPr/>
        <a:lstStyle/>
        <a:p>
          <a:pPr>
            <a:lnSpc>
              <a:spcPct val="100000"/>
            </a:lnSpc>
          </a:pPr>
          <a:r>
            <a:rPr lang="en-US" b="1" dirty="0">
              <a:sym typeface="Wingdings" panose="05000000000000000000" pitchFamily="2" charset="2"/>
            </a:rPr>
            <a:t></a:t>
          </a:r>
          <a:r>
            <a:rPr lang="en-US" b="1" dirty="0"/>
            <a:t> </a:t>
          </a:r>
          <a:r>
            <a:rPr lang="en-US" b="1" dirty="0" err="1"/>
            <a:t>Phân</a:t>
          </a:r>
          <a:r>
            <a:rPr lang="en-US" b="1" dirty="0"/>
            <a:t> chia </a:t>
          </a:r>
          <a:r>
            <a:rPr lang="en-US" b="1" dirty="0" err="1"/>
            <a:t>lao</a:t>
          </a:r>
          <a:r>
            <a:rPr lang="en-US" b="1" dirty="0"/>
            <a:t> </a:t>
          </a:r>
          <a:r>
            <a:rPr lang="en-US" b="1" dirty="0" err="1"/>
            <a:t>động</a:t>
          </a:r>
          <a:r>
            <a:rPr lang="en-US" b="1" dirty="0"/>
            <a:t> </a:t>
          </a:r>
          <a:r>
            <a:rPr lang="en-US" b="1" dirty="0" err="1"/>
            <a:t>theo</a:t>
          </a:r>
          <a:r>
            <a:rPr lang="en-US" b="1" dirty="0"/>
            <a:t> </a:t>
          </a:r>
          <a:r>
            <a:rPr lang="en-US" b="1" dirty="0" err="1"/>
            <a:t>giới</a:t>
          </a:r>
          <a:endParaRPr lang="en-US" dirty="0"/>
        </a:p>
      </dgm:t>
    </dgm:pt>
    <dgm:pt modelId="{88645508-8EA3-4733-94C3-3663663056A8}" type="parTrans" cxnId="{F9ADF16D-DF34-49B2-95C8-5A4F9CC9FA1E}">
      <dgm:prSet/>
      <dgm:spPr/>
      <dgm:t>
        <a:bodyPr/>
        <a:lstStyle/>
        <a:p>
          <a:endParaRPr lang="en-US"/>
        </a:p>
      </dgm:t>
    </dgm:pt>
    <dgm:pt modelId="{FA608E66-F0CA-4A9B-B4EF-AE0690268E79}" type="sibTrans" cxnId="{F9ADF16D-DF34-49B2-95C8-5A4F9CC9FA1E}">
      <dgm:prSet/>
      <dgm:spPr/>
      <dgm:t>
        <a:bodyPr/>
        <a:lstStyle/>
        <a:p>
          <a:endParaRPr lang="en-US"/>
        </a:p>
      </dgm:t>
    </dgm:pt>
    <dgm:pt modelId="{7F374A7B-17D0-4D4D-8992-112824213A41}" type="pres">
      <dgm:prSet presAssocID="{849C9309-BB3A-4A80-942F-E2F2163A1357}" presName="root" presStyleCnt="0">
        <dgm:presLayoutVars>
          <dgm:dir/>
          <dgm:resizeHandles val="exact"/>
        </dgm:presLayoutVars>
      </dgm:prSet>
      <dgm:spPr/>
    </dgm:pt>
    <dgm:pt modelId="{6BA44573-D01B-4ED7-969C-154C809BC4B4}" type="pres">
      <dgm:prSet presAssocID="{0094F844-E136-4AC7-9CE4-0064770A2D53}" presName="compNode" presStyleCnt="0"/>
      <dgm:spPr/>
    </dgm:pt>
    <dgm:pt modelId="{FBECF00F-9E04-4E36-89B7-3ECA5E994150}" type="pres">
      <dgm:prSet presAssocID="{0094F844-E136-4AC7-9CE4-0064770A2D53}" presName="bgRect" presStyleLbl="bgShp" presStyleIdx="0" presStyleCnt="3" custLinFactNeighborX="4484"/>
      <dgm:spPr/>
    </dgm:pt>
    <dgm:pt modelId="{3B6FF198-5A93-49BF-B65E-E7ACF4336B97}" type="pres">
      <dgm:prSet presAssocID="{0094F844-E136-4AC7-9CE4-0064770A2D53}" presName="iconRect" presStyleLbl="node1" presStyleIdx="0" presStyleCnt="3"/>
      <dgm:spPr/>
    </dgm:pt>
    <dgm:pt modelId="{816AA2AD-7623-46D0-A349-F35CC962AC5B}" type="pres">
      <dgm:prSet presAssocID="{0094F844-E136-4AC7-9CE4-0064770A2D53}" presName="spaceRect" presStyleCnt="0"/>
      <dgm:spPr/>
    </dgm:pt>
    <dgm:pt modelId="{1CFF9C17-A04D-4D6D-8A39-C291DE8AEB9F}" type="pres">
      <dgm:prSet presAssocID="{0094F844-E136-4AC7-9CE4-0064770A2D53}" presName="parTx" presStyleLbl="revTx" presStyleIdx="0" presStyleCnt="3">
        <dgm:presLayoutVars>
          <dgm:chMax val="0"/>
          <dgm:chPref val="0"/>
        </dgm:presLayoutVars>
      </dgm:prSet>
      <dgm:spPr/>
    </dgm:pt>
    <dgm:pt modelId="{50EE87F9-B534-4709-97F3-0DADC403664E}" type="pres">
      <dgm:prSet presAssocID="{CE2F1292-CC26-4F6C-AABE-C58E93DF9580}" presName="sibTrans" presStyleCnt="0"/>
      <dgm:spPr/>
    </dgm:pt>
    <dgm:pt modelId="{22FEAB15-7340-42C3-8008-B3BBE698FF6B}" type="pres">
      <dgm:prSet presAssocID="{7AE2DD0F-2FF3-4B63-8D39-891D6F984B5E}" presName="compNode" presStyleCnt="0"/>
      <dgm:spPr/>
    </dgm:pt>
    <dgm:pt modelId="{73D84163-E9AC-43BC-86C5-38F5A3931765}" type="pres">
      <dgm:prSet presAssocID="{7AE2DD0F-2FF3-4B63-8D39-891D6F984B5E}" presName="bgRect" presStyleLbl="bgShp" presStyleIdx="1" presStyleCnt="3"/>
      <dgm:spPr/>
    </dgm:pt>
    <dgm:pt modelId="{C884E499-7551-45D2-9B92-8A046EF1CA26}" type="pres">
      <dgm:prSet presAssocID="{7AE2DD0F-2FF3-4B63-8D39-891D6F984B5E}" presName="iconRect" presStyleLbl="node1" presStyleIdx="1"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itcoin"/>
        </a:ext>
      </dgm:extLst>
    </dgm:pt>
    <dgm:pt modelId="{5990A3AF-B2E1-4036-987E-D6361D2E3509}" type="pres">
      <dgm:prSet presAssocID="{7AE2DD0F-2FF3-4B63-8D39-891D6F984B5E}" presName="spaceRect" presStyleCnt="0"/>
      <dgm:spPr/>
    </dgm:pt>
    <dgm:pt modelId="{345F055A-B241-49F5-BEB0-E8D2A2E54918}" type="pres">
      <dgm:prSet presAssocID="{7AE2DD0F-2FF3-4B63-8D39-891D6F984B5E}" presName="parTx" presStyleLbl="revTx" presStyleIdx="1" presStyleCnt="3">
        <dgm:presLayoutVars>
          <dgm:chMax val="0"/>
          <dgm:chPref val="0"/>
        </dgm:presLayoutVars>
      </dgm:prSet>
      <dgm:spPr/>
    </dgm:pt>
    <dgm:pt modelId="{27C00144-4CE9-4BE5-8A5A-FE9A7C64CFC4}" type="pres">
      <dgm:prSet presAssocID="{E5D7A763-6DEF-423B-B444-51534842B387}" presName="sibTrans" presStyleCnt="0"/>
      <dgm:spPr/>
    </dgm:pt>
    <dgm:pt modelId="{896D655E-536B-4942-8BD8-3A5808EC22DF}" type="pres">
      <dgm:prSet presAssocID="{C0B3ADF6-B80B-41BA-9F60-3EB2FB46CA74}" presName="compNode" presStyleCnt="0"/>
      <dgm:spPr/>
    </dgm:pt>
    <dgm:pt modelId="{0E317538-0267-474E-A9FE-BA1EC70E2790}" type="pres">
      <dgm:prSet presAssocID="{C0B3ADF6-B80B-41BA-9F60-3EB2FB46CA74}" presName="bgRect" presStyleLbl="bgShp" presStyleIdx="2" presStyleCnt="3" custLinFactNeighborX="2140" custLinFactNeighborY="3907"/>
      <dgm:spPr/>
    </dgm:pt>
    <dgm:pt modelId="{226C0C7A-A69A-41D1-994A-828AA3D13435}" type="pres">
      <dgm:prSet presAssocID="{C0B3ADF6-B80B-41BA-9F60-3EB2FB46CA74}" presName="iconRect" presStyleLbl="node1" presStyleIdx="2"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Questions"/>
        </a:ext>
      </dgm:extLst>
    </dgm:pt>
    <dgm:pt modelId="{7925DE7D-F7F9-4B0F-BDAB-B8A3F7D9A21D}" type="pres">
      <dgm:prSet presAssocID="{C0B3ADF6-B80B-41BA-9F60-3EB2FB46CA74}" presName="spaceRect" presStyleCnt="0"/>
      <dgm:spPr/>
    </dgm:pt>
    <dgm:pt modelId="{95F3AD96-9F7C-431C-9012-4306878B2F2E}" type="pres">
      <dgm:prSet presAssocID="{C0B3ADF6-B80B-41BA-9F60-3EB2FB46CA74}" presName="parTx" presStyleLbl="revTx" presStyleIdx="2" presStyleCnt="3">
        <dgm:presLayoutVars>
          <dgm:chMax val="0"/>
          <dgm:chPref val="0"/>
        </dgm:presLayoutVars>
      </dgm:prSet>
      <dgm:spPr/>
    </dgm:pt>
  </dgm:ptLst>
  <dgm:cxnLst>
    <dgm:cxn modelId="{D0A5F72B-1F11-4C89-AF99-3C03A6DDE50E}" srcId="{849C9309-BB3A-4A80-942F-E2F2163A1357}" destId="{0094F844-E136-4AC7-9CE4-0064770A2D53}" srcOrd="0" destOrd="0" parTransId="{2A23B772-B74D-482C-9A06-F3C2B3FBEF58}" sibTransId="{CE2F1292-CC26-4F6C-AABE-C58E93DF9580}"/>
    <dgm:cxn modelId="{4FC5DD56-51B9-479E-A47E-824BCF0B539D}" type="presOf" srcId="{7AE2DD0F-2FF3-4B63-8D39-891D6F984B5E}" destId="{345F055A-B241-49F5-BEB0-E8D2A2E54918}" srcOrd="0" destOrd="0" presId="urn:microsoft.com/office/officeart/2018/2/layout/IconVerticalSolidList"/>
    <dgm:cxn modelId="{5C29BC65-5E2A-4901-BAB7-56E013CB54FF}" type="presOf" srcId="{C0B3ADF6-B80B-41BA-9F60-3EB2FB46CA74}" destId="{95F3AD96-9F7C-431C-9012-4306878B2F2E}" srcOrd="0" destOrd="0" presId="urn:microsoft.com/office/officeart/2018/2/layout/IconVerticalSolidList"/>
    <dgm:cxn modelId="{F9ADF16D-DF34-49B2-95C8-5A4F9CC9FA1E}" srcId="{849C9309-BB3A-4A80-942F-E2F2163A1357}" destId="{C0B3ADF6-B80B-41BA-9F60-3EB2FB46CA74}" srcOrd="2" destOrd="0" parTransId="{88645508-8EA3-4733-94C3-3663663056A8}" sibTransId="{FA608E66-F0CA-4A9B-B4EF-AE0690268E79}"/>
    <dgm:cxn modelId="{75A5109F-DC2E-4844-A1ED-526359E6FEA2}" type="presOf" srcId="{0094F844-E136-4AC7-9CE4-0064770A2D53}" destId="{1CFF9C17-A04D-4D6D-8A39-C291DE8AEB9F}" srcOrd="0" destOrd="0" presId="urn:microsoft.com/office/officeart/2018/2/layout/IconVerticalSolidList"/>
    <dgm:cxn modelId="{24EAFEA1-C191-4506-9656-705A4BC830E1}" type="presOf" srcId="{849C9309-BB3A-4A80-942F-E2F2163A1357}" destId="{7F374A7B-17D0-4D4D-8992-112824213A41}" srcOrd="0" destOrd="0" presId="urn:microsoft.com/office/officeart/2018/2/layout/IconVerticalSolidList"/>
    <dgm:cxn modelId="{A56ADAA5-A776-40D7-8FA5-2852268AC016}" srcId="{849C9309-BB3A-4A80-942F-E2F2163A1357}" destId="{7AE2DD0F-2FF3-4B63-8D39-891D6F984B5E}" srcOrd="1" destOrd="0" parTransId="{284ABDBA-9D65-405F-9DEA-D43AABD885D2}" sibTransId="{E5D7A763-6DEF-423B-B444-51534842B387}"/>
    <dgm:cxn modelId="{5266B673-77D9-444C-A014-375B2A75CA48}" type="presParOf" srcId="{7F374A7B-17D0-4D4D-8992-112824213A41}" destId="{6BA44573-D01B-4ED7-969C-154C809BC4B4}" srcOrd="0" destOrd="0" presId="urn:microsoft.com/office/officeart/2018/2/layout/IconVerticalSolidList"/>
    <dgm:cxn modelId="{D7B2A982-6CA0-495D-AEB0-0B8F531A4A9E}" type="presParOf" srcId="{6BA44573-D01B-4ED7-969C-154C809BC4B4}" destId="{FBECF00F-9E04-4E36-89B7-3ECA5E994150}" srcOrd="0" destOrd="0" presId="urn:microsoft.com/office/officeart/2018/2/layout/IconVerticalSolidList"/>
    <dgm:cxn modelId="{C1B663AF-5325-4AA5-83E0-B106CF0063FD}" type="presParOf" srcId="{6BA44573-D01B-4ED7-969C-154C809BC4B4}" destId="{3B6FF198-5A93-49BF-B65E-E7ACF4336B97}" srcOrd="1" destOrd="0" presId="urn:microsoft.com/office/officeart/2018/2/layout/IconVerticalSolidList"/>
    <dgm:cxn modelId="{C8731512-338D-4B00-B417-B52EB78A90DB}" type="presParOf" srcId="{6BA44573-D01B-4ED7-969C-154C809BC4B4}" destId="{816AA2AD-7623-46D0-A349-F35CC962AC5B}" srcOrd="2" destOrd="0" presId="urn:microsoft.com/office/officeart/2018/2/layout/IconVerticalSolidList"/>
    <dgm:cxn modelId="{5A7FDD92-87A1-437B-8E30-29BAE06108FF}" type="presParOf" srcId="{6BA44573-D01B-4ED7-969C-154C809BC4B4}" destId="{1CFF9C17-A04D-4D6D-8A39-C291DE8AEB9F}" srcOrd="3" destOrd="0" presId="urn:microsoft.com/office/officeart/2018/2/layout/IconVerticalSolidList"/>
    <dgm:cxn modelId="{48F91A20-EA80-44EA-BA7F-4EA1759690F6}" type="presParOf" srcId="{7F374A7B-17D0-4D4D-8992-112824213A41}" destId="{50EE87F9-B534-4709-97F3-0DADC403664E}" srcOrd="1" destOrd="0" presId="urn:microsoft.com/office/officeart/2018/2/layout/IconVerticalSolidList"/>
    <dgm:cxn modelId="{6F916D27-1B40-4524-AE6E-697A122489C8}" type="presParOf" srcId="{7F374A7B-17D0-4D4D-8992-112824213A41}" destId="{22FEAB15-7340-42C3-8008-B3BBE698FF6B}" srcOrd="2" destOrd="0" presId="urn:microsoft.com/office/officeart/2018/2/layout/IconVerticalSolidList"/>
    <dgm:cxn modelId="{B2523C72-F3B2-4030-8279-DB80C8C8231F}" type="presParOf" srcId="{22FEAB15-7340-42C3-8008-B3BBE698FF6B}" destId="{73D84163-E9AC-43BC-86C5-38F5A3931765}" srcOrd="0" destOrd="0" presId="urn:microsoft.com/office/officeart/2018/2/layout/IconVerticalSolidList"/>
    <dgm:cxn modelId="{46CAFC17-AE52-45D6-8044-765BC234BD68}" type="presParOf" srcId="{22FEAB15-7340-42C3-8008-B3BBE698FF6B}" destId="{C884E499-7551-45D2-9B92-8A046EF1CA26}" srcOrd="1" destOrd="0" presId="urn:microsoft.com/office/officeart/2018/2/layout/IconVerticalSolidList"/>
    <dgm:cxn modelId="{953E4BF2-4EE6-4E74-8381-7095D0C216CC}" type="presParOf" srcId="{22FEAB15-7340-42C3-8008-B3BBE698FF6B}" destId="{5990A3AF-B2E1-4036-987E-D6361D2E3509}" srcOrd="2" destOrd="0" presId="urn:microsoft.com/office/officeart/2018/2/layout/IconVerticalSolidList"/>
    <dgm:cxn modelId="{87FF2607-251B-4D24-AB09-B8EA6FB789EC}" type="presParOf" srcId="{22FEAB15-7340-42C3-8008-B3BBE698FF6B}" destId="{345F055A-B241-49F5-BEB0-E8D2A2E54918}" srcOrd="3" destOrd="0" presId="urn:microsoft.com/office/officeart/2018/2/layout/IconVerticalSolidList"/>
    <dgm:cxn modelId="{8D3B02CD-B487-4E99-924A-80534377EA36}" type="presParOf" srcId="{7F374A7B-17D0-4D4D-8992-112824213A41}" destId="{27C00144-4CE9-4BE5-8A5A-FE9A7C64CFC4}" srcOrd="3" destOrd="0" presId="urn:microsoft.com/office/officeart/2018/2/layout/IconVerticalSolidList"/>
    <dgm:cxn modelId="{5DBCE4F3-33BD-44DB-A32A-450981DBE740}" type="presParOf" srcId="{7F374A7B-17D0-4D4D-8992-112824213A41}" destId="{896D655E-536B-4942-8BD8-3A5808EC22DF}" srcOrd="4" destOrd="0" presId="urn:microsoft.com/office/officeart/2018/2/layout/IconVerticalSolidList"/>
    <dgm:cxn modelId="{9244F142-A28D-459A-B8B5-31E84C1D51D4}" type="presParOf" srcId="{896D655E-536B-4942-8BD8-3A5808EC22DF}" destId="{0E317538-0267-474E-A9FE-BA1EC70E2790}" srcOrd="0" destOrd="0" presId="urn:microsoft.com/office/officeart/2018/2/layout/IconVerticalSolidList"/>
    <dgm:cxn modelId="{4811AFC2-8DB4-466B-80F9-AD2EB806807F}" type="presParOf" srcId="{896D655E-536B-4942-8BD8-3A5808EC22DF}" destId="{226C0C7A-A69A-41D1-994A-828AA3D13435}" srcOrd="1" destOrd="0" presId="urn:microsoft.com/office/officeart/2018/2/layout/IconVerticalSolidList"/>
    <dgm:cxn modelId="{F72CF627-514E-4CF8-8F66-B2C9ECE7E6BD}" type="presParOf" srcId="{896D655E-536B-4942-8BD8-3A5808EC22DF}" destId="{7925DE7D-F7F9-4B0F-BDAB-B8A3F7D9A21D}" srcOrd="2" destOrd="0" presId="urn:microsoft.com/office/officeart/2018/2/layout/IconVerticalSolidList"/>
    <dgm:cxn modelId="{C4E6EC60-CEA8-4E52-ABC5-46CD959F3654}" type="presParOf" srcId="{896D655E-536B-4942-8BD8-3A5808EC22DF}" destId="{95F3AD96-9F7C-431C-9012-4306878B2F2E}"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CCE0D7-460B-46E4-88F9-EA0A97FE499C}" type="doc">
      <dgm:prSet loTypeId="urn:microsoft.com/office/officeart/2011/layout/HexagonRadial" loCatId="officeonline" qsTypeId="urn:microsoft.com/office/officeart/2005/8/quickstyle/simple1" qsCatId="simple" csTypeId="urn:microsoft.com/office/officeart/2005/8/colors/colorful5" csCatId="colorful" phldr="1"/>
      <dgm:spPr/>
      <dgm:t>
        <a:bodyPr/>
        <a:lstStyle/>
        <a:p>
          <a:endParaRPr lang="en-US"/>
        </a:p>
      </dgm:t>
    </dgm:pt>
    <dgm:pt modelId="{0DDD130F-05AF-4A60-8A1B-5277589C12E6}">
      <dgm:prSet phldrT="[Text]"/>
      <dgm:spPr/>
      <dgm:t>
        <a:bodyPr/>
        <a:lstStyle/>
        <a:p>
          <a:r>
            <a:rPr lang="en-US" dirty="0" err="1">
              <a:solidFill>
                <a:schemeClr val="tx1"/>
              </a:solidFill>
            </a:rPr>
            <a:t>Định</a:t>
          </a:r>
          <a:r>
            <a:rPr lang="en-US" dirty="0">
              <a:solidFill>
                <a:schemeClr val="tx1"/>
              </a:solidFill>
            </a:rPr>
            <a:t> </a:t>
          </a:r>
          <a:r>
            <a:rPr lang="en-US" dirty="0" err="1">
              <a:solidFill>
                <a:schemeClr val="tx1"/>
              </a:solidFill>
            </a:rPr>
            <a:t>kiến</a:t>
          </a:r>
          <a:r>
            <a:rPr lang="en-US" dirty="0">
              <a:solidFill>
                <a:schemeClr val="tx1"/>
              </a:solidFill>
            </a:rPr>
            <a:t> </a:t>
          </a:r>
          <a:r>
            <a:rPr lang="en-US" dirty="0" err="1">
              <a:solidFill>
                <a:schemeClr val="tx1"/>
              </a:solidFill>
            </a:rPr>
            <a:t>giới</a:t>
          </a:r>
          <a:r>
            <a:rPr lang="en-US" dirty="0">
              <a:solidFill>
                <a:schemeClr val="tx1"/>
              </a:solidFill>
            </a:rPr>
            <a:t>, </a:t>
          </a:r>
          <a:r>
            <a:rPr lang="en-US" dirty="0" err="1">
              <a:solidFill>
                <a:schemeClr val="tx1"/>
              </a:solidFill>
            </a:rPr>
            <a:t>chuẩn</a:t>
          </a:r>
          <a:r>
            <a:rPr lang="en-US" dirty="0">
              <a:solidFill>
                <a:schemeClr val="tx1"/>
              </a:solidFill>
            </a:rPr>
            <a:t> </a:t>
          </a:r>
          <a:r>
            <a:rPr lang="en-US" dirty="0" err="1">
              <a:solidFill>
                <a:schemeClr val="tx1"/>
              </a:solidFill>
            </a:rPr>
            <a:t>mực</a:t>
          </a:r>
          <a:r>
            <a:rPr lang="en-US" dirty="0">
              <a:solidFill>
                <a:schemeClr val="tx1"/>
              </a:solidFill>
            </a:rPr>
            <a:t> </a:t>
          </a:r>
          <a:r>
            <a:rPr lang="en-US" dirty="0" err="1">
              <a:solidFill>
                <a:schemeClr val="tx1"/>
              </a:solidFill>
            </a:rPr>
            <a:t>giới</a:t>
          </a:r>
          <a:r>
            <a:rPr lang="en-US" dirty="0">
              <a:solidFill>
                <a:schemeClr val="tx1"/>
              </a:solidFill>
            </a:rPr>
            <a:t> </a:t>
          </a:r>
          <a:r>
            <a:rPr lang="en-US" dirty="0" err="1">
              <a:solidFill>
                <a:schemeClr val="tx1"/>
              </a:solidFill>
            </a:rPr>
            <a:t>đến</a:t>
          </a:r>
          <a:r>
            <a:rPr lang="en-US" dirty="0">
              <a:solidFill>
                <a:schemeClr val="tx1"/>
              </a:solidFill>
            </a:rPr>
            <a:t> </a:t>
          </a:r>
          <a:r>
            <a:rPr lang="en-US" dirty="0" err="1">
              <a:solidFill>
                <a:schemeClr val="tx1"/>
              </a:solidFill>
            </a:rPr>
            <a:t>từ</a:t>
          </a:r>
          <a:r>
            <a:rPr lang="en-US" dirty="0">
              <a:solidFill>
                <a:schemeClr val="tx1"/>
              </a:solidFill>
            </a:rPr>
            <a:t> </a:t>
          </a:r>
          <a:r>
            <a:rPr lang="en-US" dirty="0" err="1">
              <a:solidFill>
                <a:schemeClr val="tx1"/>
              </a:solidFill>
            </a:rPr>
            <a:t>đâu</a:t>
          </a:r>
          <a:r>
            <a:rPr lang="en-US" dirty="0">
              <a:solidFill>
                <a:schemeClr val="tx1"/>
              </a:solidFill>
            </a:rPr>
            <a:t>? </a:t>
          </a:r>
        </a:p>
      </dgm:t>
    </dgm:pt>
    <dgm:pt modelId="{BDCD13BF-F0F9-46FF-88C5-542FA429EFC4}" type="parTrans" cxnId="{3F9B6CA0-40BC-4399-A3BB-DD8D629D0C2B}">
      <dgm:prSet/>
      <dgm:spPr/>
      <dgm:t>
        <a:bodyPr/>
        <a:lstStyle/>
        <a:p>
          <a:endParaRPr lang="en-US"/>
        </a:p>
      </dgm:t>
    </dgm:pt>
    <dgm:pt modelId="{8A5A77C5-1568-4C92-AF2C-ACCB5EC20EFA}" type="sibTrans" cxnId="{3F9B6CA0-40BC-4399-A3BB-DD8D629D0C2B}">
      <dgm:prSet/>
      <dgm:spPr/>
      <dgm:t>
        <a:bodyPr/>
        <a:lstStyle/>
        <a:p>
          <a:endParaRPr lang="en-US"/>
        </a:p>
      </dgm:t>
    </dgm:pt>
    <dgm:pt modelId="{62ACAD76-3B06-4836-A47A-F003C72A55D2}">
      <dgm:prSet phldrT="[Text]" custT="1"/>
      <dgm:spPr/>
      <dgm:t>
        <a:bodyPr/>
        <a:lstStyle/>
        <a:p>
          <a:r>
            <a:rPr lang="en-US" sz="1800" dirty="0"/>
            <a:t>Gia </a:t>
          </a:r>
          <a:r>
            <a:rPr lang="en-US" sz="1800" dirty="0" err="1"/>
            <a:t>đình</a:t>
          </a:r>
          <a:r>
            <a:rPr lang="en-US" sz="1800" dirty="0"/>
            <a:t> </a:t>
          </a:r>
        </a:p>
        <a:p>
          <a:r>
            <a:rPr lang="en-US" sz="1800" dirty="0"/>
            <a:t>(</a:t>
          </a:r>
          <a:r>
            <a:rPr lang="en-US" sz="1800" dirty="0" err="1"/>
            <a:t>quy</a:t>
          </a:r>
          <a:r>
            <a:rPr lang="en-US" sz="1800" dirty="0"/>
            <a:t> </a:t>
          </a:r>
          <a:r>
            <a:rPr lang="en-US" sz="1800" dirty="0" err="1"/>
            <a:t>tắc</a:t>
          </a:r>
          <a:r>
            <a:rPr lang="en-US" sz="1800" dirty="0"/>
            <a:t> </a:t>
          </a:r>
          <a:r>
            <a:rPr lang="en-US" sz="1800" dirty="0" err="1"/>
            <a:t>từ</a:t>
          </a:r>
          <a:r>
            <a:rPr lang="en-US" sz="1800" dirty="0"/>
            <a:t> </a:t>
          </a:r>
          <a:r>
            <a:rPr lang="en-US" sz="1800" dirty="0" err="1"/>
            <a:t>ông</a:t>
          </a:r>
          <a:r>
            <a:rPr lang="en-US" sz="1800" dirty="0"/>
            <a:t> </a:t>
          </a:r>
          <a:r>
            <a:rPr lang="en-US" sz="1800" dirty="0" err="1"/>
            <a:t>bà</a:t>
          </a:r>
          <a:r>
            <a:rPr lang="en-US" sz="1800" dirty="0"/>
            <a:t>, cha </a:t>
          </a:r>
          <a:r>
            <a:rPr lang="en-US" sz="1800" dirty="0" err="1"/>
            <a:t>mẹ</a:t>
          </a:r>
          <a:r>
            <a:rPr lang="en-US" sz="1800" dirty="0"/>
            <a:t>, </a:t>
          </a:r>
          <a:r>
            <a:rPr lang="en-US" sz="1800" dirty="0" err="1"/>
            <a:t>họ</a:t>
          </a:r>
          <a:r>
            <a:rPr lang="en-US" sz="1800" dirty="0"/>
            <a:t> </a:t>
          </a:r>
          <a:r>
            <a:rPr lang="en-US" sz="1800" dirty="0" err="1"/>
            <a:t>hàng</a:t>
          </a:r>
          <a:r>
            <a:rPr lang="en-US" sz="1800" dirty="0"/>
            <a:t>) </a:t>
          </a:r>
        </a:p>
      </dgm:t>
    </dgm:pt>
    <dgm:pt modelId="{8C7BB28D-C97E-449D-8E81-92CBC3CAEA63}" type="parTrans" cxnId="{ABD3AA10-2F8D-4244-A92F-8FB8F10DD6D9}">
      <dgm:prSet/>
      <dgm:spPr/>
      <dgm:t>
        <a:bodyPr/>
        <a:lstStyle/>
        <a:p>
          <a:endParaRPr lang="en-US"/>
        </a:p>
      </dgm:t>
    </dgm:pt>
    <dgm:pt modelId="{E44E61B8-4CFB-4711-8D05-E72E83F49158}" type="sibTrans" cxnId="{ABD3AA10-2F8D-4244-A92F-8FB8F10DD6D9}">
      <dgm:prSet/>
      <dgm:spPr/>
      <dgm:t>
        <a:bodyPr/>
        <a:lstStyle/>
        <a:p>
          <a:endParaRPr lang="en-US"/>
        </a:p>
      </dgm:t>
    </dgm:pt>
    <dgm:pt modelId="{E200CF71-E18F-42E6-85BF-5CB0B8778021}">
      <dgm:prSet phldrT="[Text]" custT="1"/>
      <dgm:spPr/>
      <dgm:t>
        <a:bodyPr/>
        <a:lstStyle/>
        <a:p>
          <a:r>
            <a:rPr lang="en-US" sz="1700" dirty="0" err="1"/>
            <a:t>Cộng</a:t>
          </a:r>
          <a:r>
            <a:rPr lang="en-US" sz="1700" dirty="0"/>
            <a:t> </a:t>
          </a:r>
          <a:r>
            <a:rPr lang="en-US" sz="1700" dirty="0" err="1"/>
            <a:t>đồng</a:t>
          </a:r>
          <a:endParaRPr lang="en-US" sz="1700" dirty="0"/>
        </a:p>
        <a:p>
          <a:r>
            <a:rPr lang="en-US" sz="1700" dirty="0"/>
            <a:t>(</a:t>
          </a:r>
          <a:r>
            <a:rPr lang="en-US" sz="1700" dirty="0" err="1"/>
            <a:t>xì</a:t>
          </a:r>
          <a:r>
            <a:rPr lang="en-US" sz="1700" dirty="0"/>
            <a:t> </a:t>
          </a:r>
          <a:r>
            <a:rPr lang="en-US" sz="1700" dirty="0" err="1"/>
            <a:t>xào</a:t>
          </a:r>
          <a:r>
            <a:rPr lang="en-US" sz="1700" dirty="0"/>
            <a:t> </a:t>
          </a:r>
          <a:r>
            <a:rPr lang="en-US" sz="1700" dirty="0" err="1"/>
            <a:t>từ</a:t>
          </a:r>
          <a:r>
            <a:rPr lang="en-US" sz="1700" dirty="0"/>
            <a:t> </a:t>
          </a:r>
          <a:r>
            <a:rPr lang="en-US" sz="1700" dirty="0" err="1"/>
            <a:t>hàng</a:t>
          </a:r>
          <a:r>
            <a:rPr lang="en-US" sz="1700" dirty="0"/>
            <a:t> </a:t>
          </a:r>
          <a:r>
            <a:rPr lang="en-US" sz="1700" dirty="0" err="1"/>
            <a:t>xóm</a:t>
          </a:r>
          <a:r>
            <a:rPr lang="en-US" sz="1700" dirty="0"/>
            <a:t>, </a:t>
          </a:r>
          <a:r>
            <a:rPr lang="en-US" sz="1700" dirty="0" err="1"/>
            <a:t>bạn</a:t>
          </a:r>
          <a:r>
            <a:rPr lang="en-US" sz="1700" dirty="0"/>
            <a:t> </a:t>
          </a:r>
          <a:r>
            <a:rPr lang="en-US" sz="1700" dirty="0" err="1"/>
            <a:t>bè</a:t>
          </a:r>
          <a:r>
            <a:rPr lang="en-US" sz="1700" dirty="0"/>
            <a:t>)</a:t>
          </a:r>
        </a:p>
      </dgm:t>
    </dgm:pt>
    <dgm:pt modelId="{A55F5F12-1CC1-4664-AEE9-F4DF0AA28FFB}" type="parTrans" cxnId="{C75D0CF5-EE2C-463B-92B1-246D80A81E7C}">
      <dgm:prSet/>
      <dgm:spPr/>
      <dgm:t>
        <a:bodyPr/>
        <a:lstStyle/>
        <a:p>
          <a:endParaRPr lang="en-US"/>
        </a:p>
      </dgm:t>
    </dgm:pt>
    <dgm:pt modelId="{85621559-CE40-4297-A2DD-59469E0CB34A}" type="sibTrans" cxnId="{C75D0CF5-EE2C-463B-92B1-246D80A81E7C}">
      <dgm:prSet/>
      <dgm:spPr/>
      <dgm:t>
        <a:bodyPr/>
        <a:lstStyle/>
        <a:p>
          <a:endParaRPr lang="en-US"/>
        </a:p>
      </dgm:t>
    </dgm:pt>
    <dgm:pt modelId="{0643DFFC-A803-412D-85C3-8F97C82123F6}">
      <dgm:prSet phldrT="[Text]" custT="1"/>
      <dgm:spPr/>
      <dgm:t>
        <a:bodyPr/>
        <a:lstStyle/>
        <a:p>
          <a:r>
            <a:rPr lang="en-US" sz="1700" dirty="0" err="1"/>
            <a:t>Trường</a:t>
          </a:r>
          <a:r>
            <a:rPr lang="en-US" sz="1700" dirty="0"/>
            <a:t> </a:t>
          </a:r>
          <a:r>
            <a:rPr lang="en-US" sz="1700" dirty="0" err="1"/>
            <a:t>học</a:t>
          </a:r>
          <a:r>
            <a:rPr lang="en-US" sz="1700" dirty="0"/>
            <a:t> </a:t>
          </a:r>
        </a:p>
        <a:p>
          <a:r>
            <a:rPr lang="en-US" sz="1700" dirty="0"/>
            <a:t>(</a:t>
          </a:r>
          <a:r>
            <a:rPr lang="en-US" sz="1700" dirty="0" err="1"/>
            <a:t>sách</a:t>
          </a:r>
          <a:r>
            <a:rPr lang="en-US" sz="1700" dirty="0"/>
            <a:t> </a:t>
          </a:r>
          <a:r>
            <a:rPr lang="en-US" sz="1700" dirty="0" err="1"/>
            <a:t>giáo</a:t>
          </a:r>
          <a:r>
            <a:rPr lang="en-US" sz="1700" dirty="0"/>
            <a:t> khoa, </a:t>
          </a:r>
          <a:r>
            <a:rPr lang="en-US" sz="1700" dirty="0" err="1"/>
            <a:t>nội</a:t>
          </a:r>
          <a:r>
            <a:rPr lang="en-US" sz="1700" dirty="0"/>
            <a:t> dung </a:t>
          </a:r>
          <a:r>
            <a:rPr lang="en-US" sz="1700" dirty="0" err="1"/>
            <a:t>giảng</a:t>
          </a:r>
          <a:r>
            <a:rPr lang="en-US" sz="1700" dirty="0"/>
            <a:t> </a:t>
          </a:r>
          <a:r>
            <a:rPr lang="en-US" sz="1700" dirty="0" err="1"/>
            <a:t>dạy</a:t>
          </a:r>
          <a:r>
            <a:rPr lang="en-US" sz="1700" dirty="0"/>
            <a:t>)</a:t>
          </a:r>
        </a:p>
      </dgm:t>
    </dgm:pt>
    <dgm:pt modelId="{EBF4D6FC-D024-4366-8232-823475A13A08}" type="parTrans" cxnId="{5DFFBD36-3D51-4C80-BF0D-4C4369B023EB}">
      <dgm:prSet/>
      <dgm:spPr/>
      <dgm:t>
        <a:bodyPr/>
        <a:lstStyle/>
        <a:p>
          <a:endParaRPr lang="en-US"/>
        </a:p>
      </dgm:t>
    </dgm:pt>
    <dgm:pt modelId="{F82F4AFE-8366-4E1C-9A72-F93B116142A8}" type="sibTrans" cxnId="{5DFFBD36-3D51-4C80-BF0D-4C4369B023EB}">
      <dgm:prSet/>
      <dgm:spPr/>
      <dgm:t>
        <a:bodyPr/>
        <a:lstStyle/>
        <a:p>
          <a:endParaRPr lang="en-US"/>
        </a:p>
      </dgm:t>
    </dgm:pt>
    <dgm:pt modelId="{F5331788-27B0-47E2-BC19-440C941C1E20}">
      <dgm:prSet phldrT="[Text]" custT="1"/>
      <dgm:spPr/>
      <dgm:t>
        <a:bodyPr/>
        <a:lstStyle/>
        <a:p>
          <a:r>
            <a:rPr lang="en-US" sz="1700" dirty="0" err="1"/>
            <a:t>Hoạt</a:t>
          </a:r>
          <a:r>
            <a:rPr lang="en-US" sz="1700" dirty="0"/>
            <a:t> </a:t>
          </a:r>
          <a:r>
            <a:rPr lang="en-US" sz="1700" dirty="0" err="1"/>
            <a:t>động</a:t>
          </a:r>
          <a:r>
            <a:rPr lang="en-US" sz="1700" dirty="0"/>
            <a:t> </a:t>
          </a:r>
          <a:r>
            <a:rPr lang="en-US" sz="1700" dirty="0" err="1"/>
            <a:t>kinh</a:t>
          </a:r>
          <a:r>
            <a:rPr lang="en-US" sz="1700" dirty="0"/>
            <a:t> </a:t>
          </a:r>
          <a:r>
            <a:rPr lang="en-US" sz="1700" dirty="0" err="1"/>
            <a:t>tế</a:t>
          </a:r>
          <a:r>
            <a:rPr lang="en-US" sz="1700" dirty="0"/>
            <a:t> </a:t>
          </a:r>
        </a:p>
        <a:p>
          <a:r>
            <a:rPr lang="en-US" sz="1700" dirty="0"/>
            <a:t>(</a:t>
          </a:r>
          <a:r>
            <a:rPr lang="en-US" sz="1700" dirty="0" err="1"/>
            <a:t>tiêu</a:t>
          </a:r>
          <a:r>
            <a:rPr lang="en-US" sz="1700" dirty="0"/>
            <a:t> </a:t>
          </a:r>
          <a:r>
            <a:rPr lang="en-US" sz="1700" dirty="0" err="1"/>
            <a:t>chuẩn</a:t>
          </a:r>
          <a:r>
            <a:rPr lang="en-US" sz="1700" dirty="0"/>
            <a:t> </a:t>
          </a:r>
          <a:r>
            <a:rPr lang="en-US" sz="1700" dirty="0" err="1"/>
            <a:t>tuyển</a:t>
          </a:r>
          <a:r>
            <a:rPr lang="en-US" sz="1700" dirty="0"/>
            <a:t> </a:t>
          </a:r>
          <a:r>
            <a:rPr lang="en-US" sz="1700" dirty="0" err="1"/>
            <a:t>dụng</a:t>
          </a:r>
          <a:r>
            <a:rPr lang="en-US" sz="1700" dirty="0"/>
            <a:t>,…)</a:t>
          </a:r>
        </a:p>
      </dgm:t>
    </dgm:pt>
    <dgm:pt modelId="{FAFC8E11-7F19-4600-8BBC-A9A4E22E7475}" type="parTrans" cxnId="{B458B6E1-005C-43A8-8914-BEBBFF09B682}">
      <dgm:prSet/>
      <dgm:spPr/>
      <dgm:t>
        <a:bodyPr/>
        <a:lstStyle/>
        <a:p>
          <a:endParaRPr lang="en-US"/>
        </a:p>
      </dgm:t>
    </dgm:pt>
    <dgm:pt modelId="{77EF38F2-D7CC-47C3-9F5F-477EEF2A9BF0}" type="sibTrans" cxnId="{B458B6E1-005C-43A8-8914-BEBBFF09B682}">
      <dgm:prSet/>
      <dgm:spPr/>
      <dgm:t>
        <a:bodyPr/>
        <a:lstStyle/>
        <a:p>
          <a:endParaRPr lang="en-US"/>
        </a:p>
      </dgm:t>
    </dgm:pt>
    <dgm:pt modelId="{1AD5FC5E-6FBA-4095-8CC9-4144F63DBC4C}">
      <dgm:prSet phldrT="[Text]"/>
      <dgm:spPr/>
      <dgm:t>
        <a:bodyPr/>
        <a:lstStyle/>
        <a:p>
          <a:r>
            <a:rPr lang="en-US" dirty="0" err="1"/>
            <a:t>Thể</a:t>
          </a:r>
          <a:r>
            <a:rPr lang="en-US" dirty="0"/>
            <a:t> </a:t>
          </a:r>
          <a:r>
            <a:rPr lang="en-US" dirty="0" err="1"/>
            <a:t>chế</a:t>
          </a:r>
          <a:r>
            <a:rPr lang="en-US" dirty="0"/>
            <a:t> </a:t>
          </a:r>
          <a:r>
            <a:rPr lang="en-US" dirty="0" err="1"/>
            <a:t>xã</a:t>
          </a:r>
          <a:r>
            <a:rPr lang="en-US" dirty="0"/>
            <a:t> </a:t>
          </a:r>
          <a:r>
            <a:rPr lang="en-US" dirty="0" err="1"/>
            <a:t>hội</a:t>
          </a:r>
          <a:r>
            <a:rPr lang="en-US" dirty="0"/>
            <a:t> </a:t>
          </a:r>
        </a:p>
      </dgm:t>
    </dgm:pt>
    <dgm:pt modelId="{17C47FA9-EC1B-457C-B2FA-FB23466AA606}" type="parTrans" cxnId="{B1FCB83C-8E68-4385-8E94-121321DA7C1C}">
      <dgm:prSet/>
      <dgm:spPr/>
      <dgm:t>
        <a:bodyPr/>
        <a:lstStyle/>
        <a:p>
          <a:endParaRPr lang="en-US"/>
        </a:p>
      </dgm:t>
    </dgm:pt>
    <dgm:pt modelId="{D2D4F2CA-A06D-454F-A0C4-59C40781DE49}" type="sibTrans" cxnId="{B1FCB83C-8E68-4385-8E94-121321DA7C1C}">
      <dgm:prSet/>
      <dgm:spPr/>
      <dgm:t>
        <a:bodyPr/>
        <a:lstStyle/>
        <a:p>
          <a:endParaRPr lang="en-US"/>
        </a:p>
      </dgm:t>
    </dgm:pt>
    <dgm:pt modelId="{977E391A-C0A2-4179-B24B-308AAA82CABE}">
      <dgm:prSet phldrT="[Text]"/>
      <dgm:spPr/>
      <dgm:t>
        <a:bodyPr/>
        <a:lstStyle/>
        <a:p>
          <a:r>
            <a:rPr lang="en-US" dirty="0" err="1"/>
            <a:t>Truyền</a:t>
          </a:r>
          <a:r>
            <a:rPr lang="en-US" dirty="0"/>
            <a:t> </a:t>
          </a:r>
          <a:r>
            <a:rPr lang="en-US" dirty="0" err="1"/>
            <a:t>thông</a:t>
          </a:r>
          <a:r>
            <a:rPr lang="en-US" dirty="0"/>
            <a:t> </a:t>
          </a:r>
        </a:p>
      </dgm:t>
    </dgm:pt>
    <dgm:pt modelId="{C2735718-59D4-488B-92F7-13A2EB22A53D}" type="parTrans" cxnId="{E27ADF00-B7EB-44E9-AAF9-4187AFE554F2}">
      <dgm:prSet/>
      <dgm:spPr/>
      <dgm:t>
        <a:bodyPr/>
        <a:lstStyle/>
        <a:p>
          <a:endParaRPr lang="en-US"/>
        </a:p>
      </dgm:t>
    </dgm:pt>
    <dgm:pt modelId="{B1EE9434-7E27-411B-95C8-50E471D51996}" type="sibTrans" cxnId="{E27ADF00-B7EB-44E9-AAF9-4187AFE554F2}">
      <dgm:prSet/>
      <dgm:spPr/>
      <dgm:t>
        <a:bodyPr/>
        <a:lstStyle/>
        <a:p>
          <a:endParaRPr lang="en-US"/>
        </a:p>
      </dgm:t>
    </dgm:pt>
    <dgm:pt modelId="{ABB3EEF1-BB98-4171-B0D6-1896A1E07693}" type="pres">
      <dgm:prSet presAssocID="{67CCE0D7-460B-46E4-88F9-EA0A97FE499C}" presName="Name0" presStyleCnt="0">
        <dgm:presLayoutVars>
          <dgm:chMax val="1"/>
          <dgm:chPref val="1"/>
          <dgm:dir/>
          <dgm:animOne val="branch"/>
          <dgm:animLvl val="lvl"/>
        </dgm:presLayoutVars>
      </dgm:prSet>
      <dgm:spPr/>
    </dgm:pt>
    <dgm:pt modelId="{97E7C0D8-F365-4E95-9E97-BCB6291815E2}" type="pres">
      <dgm:prSet presAssocID="{0DDD130F-05AF-4A60-8A1B-5277589C12E6}" presName="Parent" presStyleLbl="node0" presStyleIdx="0" presStyleCnt="1">
        <dgm:presLayoutVars>
          <dgm:chMax val="6"/>
          <dgm:chPref val="6"/>
        </dgm:presLayoutVars>
      </dgm:prSet>
      <dgm:spPr/>
    </dgm:pt>
    <dgm:pt modelId="{B1CC5F5A-0B2D-4D97-875F-E430EE833F78}" type="pres">
      <dgm:prSet presAssocID="{62ACAD76-3B06-4836-A47A-F003C72A55D2}" presName="Accent1" presStyleCnt="0"/>
      <dgm:spPr/>
    </dgm:pt>
    <dgm:pt modelId="{F4289051-145E-4600-89C7-4E15B41A19AE}" type="pres">
      <dgm:prSet presAssocID="{62ACAD76-3B06-4836-A47A-F003C72A55D2}" presName="Accent" presStyleLbl="bgShp" presStyleIdx="0" presStyleCnt="6"/>
      <dgm:spPr/>
    </dgm:pt>
    <dgm:pt modelId="{DC0C416D-B8A5-4F56-A7C0-BF509FECC68A}" type="pres">
      <dgm:prSet presAssocID="{62ACAD76-3B06-4836-A47A-F003C72A55D2}" presName="Child1" presStyleLbl="node1" presStyleIdx="0" presStyleCnt="6">
        <dgm:presLayoutVars>
          <dgm:chMax val="0"/>
          <dgm:chPref val="0"/>
          <dgm:bulletEnabled val="1"/>
        </dgm:presLayoutVars>
      </dgm:prSet>
      <dgm:spPr/>
    </dgm:pt>
    <dgm:pt modelId="{E1933DBC-B793-4971-8769-C0BA8CBC7878}" type="pres">
      <dgm:prSet presAssocID="{E200CF71-E18F-42E6-85BF-5CB0B8778021}" presName="Accent2" presStyleCnt="0"/>
      <dgm:spPr/>
    </dgm:pt>
    <dgm:pt modelId="{C19F48F4-E0B6-4B30-8BB9-7FD47079191C}" type="pres">
      <dgm:prSet presAssocID="{E200CF71-E18F-42E6-85BF-5CB0B8778021}" presName="Accent" presStyleLbl="bgShp" presStyleIdx="1" presStyleCnt="6"/>
      <dgm:spPr/>
    </dgm:pt>
    <dgm:pt modelId="{33A8BEE2-4C4F-45DA-84E2-E23543F8F8E2}" type="pres">
      <dgm:prSet presAssocID="{E200CF71-E18F-42E6-85BF-5CB0B8778021}" presName="Child2" presStyleLbl="node1" presStyleIdx="1" presStyleCnt="6">
        <dgm:presLayoutVars>
          <dgm:chMax val="0"/>
          <dgm:chPref val="0"/>
          <dgm:bulletEnabled val="1"/>
        </dgm:presLayoutVars>
      </dgm:prSet>
      <dgm:spPr/>
    </dgm:pt>
    <dgm:pt modelId="{CABD5937-D556-4444-B3CB-7EC2ED1A3564}" type="pres">
      <dgm:prSet presAssocID="{0643DFFC-A803-412D-85C3-8F97C82123F6}" presName="Accent3" presStyleCnt="0"/>
      <dgm:spPr/>
    </dgm:pt>
    <dgm:pt modelId="{E9B0EBEB-2729-4931-AE82-C17459435BA1}" type="pres">
      <dgm:prSet presAssocID="{0643DFFC-A803-412D-85C3-8F97C82123F6}" presName="Accent" presStyleLbl="bgShp" presStyleIdx="2" presStyleCnt="6"/>
      <dgm:spPr/>
    </dgm:pt>
    <dgm:pt modelId="{8C047EBA-9705-492F-8FAC-531608BE17E8}" type="pres">
      <dgm:prSet presAssocID="{0643DFFC-A803-412D-85C3-8F97C82123F6}" presName="Child3" presStyleLbl="node1" presStyleIdx="2" presStyleCnt="6">
        <dgm:presLayoutVars>
          <dgm:chMax val="0"/>
          <dgm:chPref val="0"/>
          <dgm:bulletEnabled val="1"/>
        </dgm:presLayoutVars>
      </dgm:prSet>
      <dgm:spPr/>
    </dgm:pt>
    <dgm:pt modelId="{0D15F055-8184-410F-9F2B-E6C9C70BFF89}" type="pres">
      <dgm:prSet presAssocID="{F5331788-27B0-47E2-BC19-440C941C1E20}" presName="Accent4" presStyleCnt="0"/>
      <dgm:spPr/>
    </dgm:pt>
    <dgm:pt modelId="{D5A2A0C2-4CE5-4998-9F49-29D49D663C8C}" type="pres">
      <dgm:prSet presAssocID="{F5331788-27B0-47E2-BC19-440C941C1E20}" presName="Accent" presStyleLbl="bgShp" presStyleIdx="3" presStyleCnt="6"/>
      <dgm:spPr/>
    </dgm:pt>
    <dgm:pt modelId="{51CDF61E-DC99-46EA-AD34-373DD9184940}" type="pres">
      <dgm:prSet presAssocID="{F5331788-27B0-47E2-BC19-440C941C1E20}" presName="Child4" presStyleLbl="node1" presStyleIdx="3" presStyleCnt="6">
        <dgm:presLayoutVars>
          <dgm:chMax val="0"/>
          <dgm:chPref val="0"/>
          <dgm:bulletEnabled val="1"/>
        </dgm:presLayoutVars>
      </dgm:prSet>
      <dgm:spPr/>
    </dgm:pt>
    <dgm:pt modelId="{D2E5840A-89B9-41DE-8472-8771B1CC4CEC}" type="pres">
      <dgm:prSet presAssocID="{1AD5FC5E-6FBA-4095-8CC9-4144F63DBC4C}" presName="Accent5" presStyleCnt="0"/>
      <dgm:spPr/>
    </dgm:pt>
    <dgm:pt modelId="{0E8884BA-ADA9-49A5-9D36-4F334C8E50FB}" type="pres">
      <dgm:prSet presAssocID="{1AD5FC5E-6FBA-4095-8CC9-4144F63DBC4C}" presName="Accent" presStyleLbl="bgShp" presStyleIdx="4" presStyleCnt="6"/>
      <dgm:spPr/>
    </dgm:pt>
    <dgm:pt modelId="{6F535226-E86A-44EF-87A1-539ED374EF94}" type="pres">
      <dgm:prSet presAssocID="{1AD5FC5E-6FBA-4095-8CC9-4144F63DBC4C}" presName="Child5" presStyleLbl="node1" presStyleIdx="4" presStyleCnt="6">
        <dgm:presLayoutVars>
          <dgm:chMax val="0"/>
          <dgm:chPref val="0"/>
          <dgm:bulletEnabled val="1"/>
        </dgm:presLayoutVars>
      </dgm:prSet>
      <dgm:spPr/>
    </dgm:pt>
    <dgm:pt modelId="{B8341381-D5E2-4298-99FF-57F6B21B7D62}" type="pres">
      <dgm:prSet presAssocID="{977E391A-C0A2-4179-B24B-308AAA82CABE}" presName="Accent6" presStyleCnt="0"/>
      <dgm:spPr/>
    </dgm:pt>
    <dgm:pt modelId="{A9EA6E3E-C65D-44B3-A7CC-52BC03A153BD}" type="pres">
      <dgm:prSet presAssocID="{977E391A-C0A2-4179-B24B-308AAA82CABE}" presName="Accent" presStyleLbl="bgShp" presStyleIdx="5" presStyleCnt="6"/>
      <dgm:spPr/>
    </dgm:pt>
    <dgm:pt modelId="{33E61AA0-AE63-4D68-80F8-ACC2035D65E0}" type="pres">
      <dgm:prSet presAssocID="{977E391A-C0A2-4179-B24B-308AAA82CABE}" presName="Child6" presStyleLbl="node1" presStyleIdx="5" presStyleCnt="6">
        <dgm:presLayoutVars>
          <dgm:chMax val="0"/>
          <dgm:chPref val="0"/>
          <dgm:bulletEnabled val="1"/>
        </dgm:presLayoutVars>
      </dgm:prSet>
      <dgm:spPr/>
    </dgm:pt>
  </dgm:ptLst>
  <dgm:cxnLst>
    <dgm:cxn modelId="{E27ADF00-B7EB-44E9-AAF9-4187AFE554F2}" srcId="{0DDD130F-05AF-4A60-8A1B-5277589C12E6}" destId="{977E391A-C0A2-4179-B24B-308AAA82CABE}" srcOrd="5" destOrd="0" parTransId="{C2735718-59D4-488B-92F7-13A2EB22A53D}" sibTransId="{B1EE9434-7E27-411B-95C8-50E471D51996}"/>
    <dgm:cxn modelId="{ABD3AA10-2F8D-4244-A92F-8FB8F10DD6D9}" srcId="{0DDD130F-05AF-4A60-8A1B-5277589C12E6}" destId="{62ACAD76-3B06-4836-A47A-F003C72A55D2}" srcOrd="0" destOrd="0" parTransId="{8C7BB28D-C97E-449D-8E81-92CBC3CAEA63}" sibTransId="{E44E61B8-4CFB-4711-8D05-E72E83F49158}"/>
    <dgm:cxn modelId="{B59DC013-711C-4519-8033-25407D0D790B}" type="presOf" srcId="{67CCE0D7-460B-46E4-88F9-EA0A97FE499C}" destId="{ABB3EEF1-BB98-4171-B0D6-1896A1E07693}" srcOrd="0" destOrd="0" presId="urn:microsoft.com/office/officeart/2011/layout/HexagonRadial"/>
    <dgm:cxn modelId="{DC59F51E-0C7E-4346-9829-83EE47D12879}" type="presOf" srcId="{F5331788-27B0-47E2-BC19-440C941C1E20}" destId="{51CDF61E-DC99-46EA-AD34-373DD9184940}" srcOrd="0" destOrd="0" presId="urn:microsoft.com/office/officeart/2011/layout/HexagonRadial"/>
    <dgm:cxn modelId="{5DFFBD36-3D51-4C80-BF0D-4C4369B023EB}" srcId="{0DDD130F-05AF-4A60-8A1B-5277589C12E6}" destId="{0643DFFC-A803-412D-85C3-8F97C82123F6}" srcOrd="2" destOrd="0" parTransId="{EBF4D6FC-D024-4366-8232-823475A13A08}" sibTransId="{F82F4AFE-8366-4E1C-9A72-F93B116142A8}"/>
    <dgm:cxn modelId="{B1FCB83C-8E68-4385-8E94-121321DA7C1C}" srcId="{0DDD130F-05AF-4A60-8A1B-5277589C12E6}" destId="{1AD5FC5E-6FBA-4095-8CC9-4144F63DBC4C}" srcOrd="4" destOrd="0" parTransId="{17C47FA9-EC1B-457C-B2FA-FB23466AA606}" sibTransId="{D2D4F2CA-A06D-454F-A0C4-59C40781DE49}"/>
    <dgm:cxn modelId="{AB640341-C9F3-4C69-B411-D986BE9FF299}" type="presOf" srcId="{62ACAD76-3B06-4836-A47A-F003C72A55D2}" destId="{DC0C416D-B8A5-4F56-A7C0-BF509FECC68A}" srcOrd="0" destOrd="0" presId="urn:microsoft.com/office/officeart/2011/layout/HexagonRadial"/>
    <dgm:cxn modelId="{654DD992-CC65-427A-8964-C2CF6120C84D}" type="presOf" srcId="{0DDD130F-05AF-4A60-8A1B-5277589C12E6}" destId="{97E7C0D8-F365-4E95-9E97-BCB6291815E2}" srcOrd="0" destOrd="0" presId="urn:microsoft.com/office/officeart/2011/layout/HexagonRadial"/>
    <dgm:cxn modelId="{43871297-D260-4A49-8FBC-D942F93A25A4}" type="presOf" srcId="{0643DFFC-A803-412D-85C3-8F97C82123F6}" destId="{8C047EBA-9705-492F-8FAC-531608BE17E8}" srcOrd="0" destOrd="0" presId="urn:microsoft.com/office/officeart/2011/layout/HexagonRadial"/>
    <dgm:cxn modelId="{7207AE99-D55A-4204-ADBF-2559DC83E693}" type="presOf" srcId="{1AD5FC5E-6FBA-4095-8CC9-4144F63DBC4C}" destId="{6F535226-E86A-44EF-87A1-539ED374EF94}" srcOrd="0" destOrd="0" presId="urn:microsoft.com/office/officeart/2011/layout/HexagonRadial"/>
    <dgm:cxn modelId="{6020419D-A48B-4DB6-846C-F66756F23DFD}" type="presOf" srcId="{977E391A-C0A2-4179-B24B-308AAA82CABE}" destId="{33E61AA0-AE63-4D68-80F8-ACC2035D65E0}" srcOrd="0" destOrd="0" presId="urn:microsoft.com/office/officeart/2011/layout/HexagonRadial"/>
    <dgm:cxn modelId="{3F9B6CA0-40BC-4399-A3BB-DD8D629D0C2B}" srcId="{67CCE0D7-460B-46E4-88F9-EA0A97FE499C}" destId="{0DDD130F-05AF-4A60-8A1B-5277589C12E6}" srcOrd="0" destOrd="0" parTransId="{BDCD13BF-F0F9-46FF-88C5-542FA429EFC4}" sibTransId="{8A5A77C5-1568-4C92-AF2C-ACCB5EC20EFA}"/>
    <dgm:cxn modelId="{56C989B6-2636-404D-AD66-155880F1E888}" type="presOf" srcId="{E200CF71-E18F-42E6-85BF-5CB0B8778021}" destId="{33A8BEE2-4C4F-45DA-84E2-E23543F8F8E2}" srcOrd="0" destOrd="0" presId="urn:microsoft.com/office/officeart/2011/layout/HexagonRadial"/>
    <dgm:cxn modelId="{B458B6E1-005C-43A8-8914-BEBBFF09B682}" srcId="{0DDD130F-05AF-4A60-8A1B-5277589C12E6}" destId="{F5331788-27B0-47E2-BC19-440C941C1E20}" srcOrd="3" destOrd="0" parTransId="{FAFC8E11-7F19-4600-8BBC-A9A4E22E7475}" sibTransId="{77EF38F2-D7CC-47C3-9F5F-477EEF2A9BF0}"/>
    <dgm:cxn modelId="{C75D0CF5-EE2C-463B-92B1-246D80A81E7C}" srcId="{0DDD130F-05AF-4A60-8A1B-5277589C12E6}" destId="{E200CF71-E18F-42E6-85BF-5CB0B8778021}" srcOrd="1" destOrd="0" parTransId="{A55F5F12-1CC1-4664-AEE9-F4DF0AA28FFB}" sibTransId="{85621559-CE40-4297-A2DD-59469E0CB34A}"/>
    <dgm:cxn modelId="{23DB6091-8B1B-48C8-9FAF-F64142E59638}" type="presParOf" srcId="{ABB3EEF1-BB98-4171-B0D6-1896A1E07693}" destId="{97E7C0D8-F365-4E95-9E97-BCB6291815E2}" srcOrd="0" destOrd="0" presId="urn:microsoft.com/office/officeart/2011/layout/HexagonRadial"/>
    <dgm:cxn modelId="{4B03FAEE-130B-4771-AFF8-23235993F5CE}" type="presParOf" srcId="{ABB3EEF1-BB98-4171-B0D6-1896A1E07693}" destId="{B1CC5F5A-0B2D-4D97-875F-E430EE833F78}" srcOrd="1" destOrd="0" presId="urn:microsoft.com/office/officeart/2011/layout/HexagonRadial"/>
    <dgm:cxn modelId="{41FD46EE-5A5D-462B-A830-F281CB6201F1}" type="presParOf" srcId="{B1CC5F5A-0B2D-4D97-875F-E430EE833F78}" destId="{F4289051-145E-4600-89C7-4E15B41A19AE}" srcOrd="0" destOrd="0" presId="urn:microsoft.com/office/officeart/2011/layout/HexagonRadial"/>
    <dgm:cxn modelId="{72FF570B-DEBE-4A73-B5A0-5515AEA77E9B}" type="presParOf" srcId="{ABB3EEF1-BB98-4171-B0D6-1896A1E07693}" destId="{DC0C416D-B8A5-4F56-A7C0-BF509FECC68A}" srcOrd="2" destOrd="0" presId="urn:microsoft.com/office/officeart/2011/layout/HexagonRadial"/>
    <dgm:cxn modelId="{3BBF9D3B-E347-409C-81E8-275B6F70D7E5}" type="presParOf" srcId="{ABB3EEF1-BB98-4171-B0D6-1896A1E07693}" destId="{E1933DBC-B793-4971-8769-C0BA8CBC7878}" srcOrd="3" destOrd="0" presId="urn:microsoft.com/office/officeart/2011/layout/HexagonRadial"/>
    <dgm:cxn modelId="{E9141CA7-96DF-490D-BF98-6AEE99D826D8}" type="presParOf" srcId="{E1933DBC-B793-4971-8769-C0BA8CBC7878}" destId="{C19F48F4-E0B6-4B30-8BB9-7FD47079191C}" srcOrd="0" destOrd="0" presId="urn:microsoft.com/office/officeart/2011/layout/HexagonRadial"/>
    <dgm:cxn modelId="{D4F7E1BB-BF1F-4234-A504-8709D339D45C}" type="presParOf" srcId="{ABB3EEF1-BB98-4171-B0D6-1896A1E07693}" destId="{33A8BEE2-4C4F-45DA-84E2-E23543F8F8E2}" srcOrd="4" destOrd="0" presId="urn:microsoft.com/office/officeart/2011/layout/HexagonRadial"/>
    <dgm:cxn modelId="{4C9D5893-F1CC-4D08-A280-25CCB69012DD}" type="presParOf" srcId="{ABB3EEF1-BB98-4171-B0D6-1896A1E07693}" destId="{CABD5937-D556-4444-B3CB-7EC2ED1A3564}" srcOrd="5" destOrd="0" presId="urn:microsoft.com/office/officeart/2011/layout/HexagonRadial"/>
    <dgm:cxn modelId="{2EC6147D-F7CE-4CDB-BEA5-48C82F1F2307}" type="presParOf" srcId="{CABD5937-D556-4444-B3CB-7EC2ED1A3564}" destId="{E9B0EBEB-2729-4931-AE82-C17459435BA1}" srcOrd="0" destOrd="0" presId="urn:microsoft.com/office/officeart/2011/layout/HexagonRadial"/>
    <dgm:cxn modelId="{37EBD99F-5364-4CC2-94DF-D480CA00266A}" type="presParOf" srcId="{ABB3EEF1-BB98-4171-B0D6-1896A1E07693}" destId="{8C047EBA-9705-492F-8FAC-531608BE17E8}" srcOrd="6" destOrd="0" presId="urn:microsoft.com/office/officeart/2011/layout/HexagonRadial"/>
    <dgm:cxn modelId="{192F5941-E1F8-4B06-B2F1-EBF462CBB5C4}" type="presParOf" srcId="{ABB3EEF1-BB98-4171-B0D6-1896A1E07693}" destId="{0D15F055-8184-410F-9F2B-E6C9C70BFF89}" srcOrd="7" destOrd="0" presId="urn:microsoft.com/office/officeart/2011/layout/HexagonRadial"/>
    <dgm:cxn modelId="{010A8D8F-58E2-4898-9E79-7B70925389E7}" type="presParOf" srcId="{0D15F055-8184-410F-9F2B-E6C9C70BFF89}" destId="{D5A2A0C2-4CE5-4998-9F49-29D49D663C8C}" srcOrd="0" destOrd="0" presId="urn:microsoft.com/office/officeart/2011/layout/HexagonRadial"/>
    <dgm:cxn modelId="{3C88D010-8296-4FA3-87D4-0FDB5F69AC47}" type="presParOf" srcId="{ABB3EEF1-BB98-4171-B0D6-1896A1E07693}" destId="{51CDF61E-DC99-46EA-AD34-373DD9184940}" srcOrd="8" destOrd="0" presId="urn:microsoft.com/office/officeart/2011/layout/HexagonRadial"/>
    <dgm:cxn modelId="{05F1418A-AC13-4D51-AD14-DE30CBF4026C}" type="presParOf" srcId="{ABB3EEF1-BB98-4171-B0D6-1896A1E07693}" destId="{D2E5840A-89B9-41DE-8472-8771B1CC4CEC}" srcOrd="9" destOrd="0" presId="urn:microsoft.com/office/officeart/2011/layout/HexagonRadial"/>
    <dgm:cxn modelId="{CA7FA795-4556-46E9-AADA-D48637C2C18C}" type="presParOf" srcId="{D2E5840A-89B9-41DE-8472-8771B1CC4CEC}" destId="{0E8884BA-ADA9-49A5-9D36-4F334C8E50FB}" srcOrd="0" destOrd="0" presId="urn:microsoft.com/office/officeart/2011/layout/HexagonRadial"/>
    <dgm:cxn modelId="{3A7B0FD5-C3AE-4CD1-8298-73E663BBA0A6}" type="presParOf" srcId="{ABB3EEF1-BB98-4171-B0D6-1896A1E07693}" destId="{6F535226-E86A-44EF-87A1-539ED374EF94}" srcOrd="10" destOrd="0" presId="urn:microsoft.com/office/officeart/2011/layout/HexagonRadial"/>
    <dgm:cxn modelId="{64F7ECBD-0113-4A08-9F73-38CA9DE51B37}" type="presParOf" srcId="{ABB3EEF1-BB98-4171-B0D6-1896A1E07693}" destId="{B8341381-D5E2-4298-99FF-57F6B21B7D62}" srcOrd="11" destOrd="0" presId="urn:microsoft.com/office/officeart/2011/layout/HexagonRadial"/>
    <dgm:cxn modelId="{1557A4D2-0136-46F2-8A80-19DA81D96D85}" type="presParOf" srcId="{B8341381-D5E2-4298-99FF-57F6B21B7D62}" destId="{A9EA6E3E-C65D-44B3-A7CC-52BC03A153BD}" srcOrd="0" destOrd="0" presId="urn:microsoft.com/office/officeart/2011/layout/HexagonRadial"/>
    <dgm:cxn modelId="{B34C8336-72E8-4447-A671-CAAA46F4BC53}" type="presParOf" srcId="{ABB3EEF1-BB98-4171-B0D6-1896A1E07693}" destId="{33E61AA0-AE63-4D68-80F8-ACC2035D65E0}"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FF2A3F-ADA1-7346-BD47-FBA16B60CF45}">
      <dsp:nvSpPr>
        <dsp:cNvPr id="0" name=""/>
        <dsp:cNvSpPr/>
      </dsp:nvSpPr>
      <dsp:spPr>
        <a:xfrm>
          <a:off x="-5467291" y="-837120"/>
          <a:ext cx="6509824" cy="6509824"/>
        </a:xfrm>
        <a:prstGeom prst="blockArc">
          <a:avLst>
            <a:gd name="adj1" fmla="val 18900000"/>
            <a:gd name="adj2" fmla="val 2700000"/>
            <a:gd name="adj3" fmla="val 33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32E8C1-7FE3-594C-B0FE-EBB47B9E446D}">
      <dsp:nvSpPr>
        <dsp:cNvPr id="0" name=""/>
        <dsp:cNvSpPr/>
      </dsp:nvSpPr>
      <dsp:spPr>
        <a:xfrm>
          <a:off x="388622" y="254641"/>
          <a:ext cx="10516804" cy="509090"/>
        </a:xfrm>
        <a:prstGeom prst="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090"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i="0" kern="1200" dirty="0" err="1">
              <a:solidFill>
                <a:schemeClr val="accent1">
                  <a:lumMod val="20000"/>
                  <a:lumOff val="80000"/>
                </a:schemeClr>
              </a:solidFill>
              <a:latin typeface="+mn-lt"/>
              <a:ea typeface="League Spartan" charset="0"/>
              <a:cs typeface="Arial" panose="020B0604020202020204" pitchFamily="34" charset="0"/>
            </a:rPr>
            <a:t>Thuận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lợi</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trong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việc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tiếp</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cận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nguồn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vốn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trung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dài</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hạn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của</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các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Tổ</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chức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tài</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chính</a:t>
          </a:r>
          <a:endParaRPr lang="en-US" sz="1600" kern="1200" dirty="0">
            <a:solidFill>
              <a:schemeClr val="accent1">
                <a:lumMod val="20000"/>
                <a:lumOff val="80000"/>
              </a:schemeClr>
            </a:solidFill>
            <a:latin typeface="+mn-lt"/>
          </a:endParaRPr>
        </a:p>
      </dsp:txBody>
      <dsp:txXfrm>
        <a:off x="388622" y="254641"/>
        <a:ext cx="10516804" cy="509090"/>
      </dsp:txXfrm>
    </dsp:sp>
    <dsp:sp modelId="{6A47019F-B741-F243-BBC0-BE7AEDA41EC2}">
      <dsp:nvSpPr>
        <dsp:cNvPr id="0" name=""/>
        <dsp:cNvSpPr/>
      </dsp:nvSpPr>
      <dsp:spPr>
        <a:xfrm>
          <a:off x="70441" y="191005"/>
          <a:ext cx="636362" cy="636362"/>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AF5E1F-11B5-2449-ACA9-5939277B5760}">
      <dsp:nvSpPr>
        <dsp:cNvPr id="0" name=""/>
        <dsp:cNvSpPr/>
      </dsp:nvSpPr>
      <dsp:spPr>
        <a:xfrm>
          <a:off x="807384" y="1018180"/>
          <a:ext cx="10098042" cy="509090"/>
        </a:xfrm>
        <a:prstGeom prst="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090" tIns="40640" rIns="40640" bIns="40640" numCol="1" spcCol="1270" anchor="ctr" anchorCtr="0">
          <a:noAutofit/>
        </a:bodyPr>
        <a:lstStyle/>
        <a:p>
          <a:pPr marL="0" lvl="0" indent="0" algn="l" defTabSz="711200">
            <a:lnSpc>
              <a:spcPct val="90000"/>
            </a:lnSpc>
            <a:spcBef>
              <a:spcPct val="0"/>
            </a:spcBef>
            <a:spcAft>
              <a:spcPct val="35000"/>
            </a:spcAft>
            <a:buNone/>
          </a:pPr>
          <a:r>
            <a:rPr lang="en-US" sz="1600" b="0" i="0" kern="1200" dirty="0" err="1">
              <a:solidFill>
                <a:schemeClr val="accent1">
                  <a:lumMod val="20000"/>
                  <a:lumOff val="80000"/>
                </a:schemeClr>
              </a:solidFill>
              <a:latin typeface="+mn-lt"/>
              <a:ea typeface="League Spartan" charset="0"/>
              <a:cs typeface="Arial" panose="020B0604020202020204" pitchFamily="34" charset="0"/>
            </a:rPr>
            <a:t>Được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nhận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hỗ</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trợ</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từ</a:t>
          </a:r>
          <a:r>
            <a:rPr lang="vi-VN" sz="1600" b="0" i="0" kern="1200" dirty="0">
              <a:solidFill>
                <a:schemeClr val="accent1">
                  <a:lumMod val="20000"/>
                  <a:lumOff val="80000"/>
                </a:schemeClr>
              </a:solidFill>
              <a:latin typeface="+mn-lt"/>
              <a:ea typeface="League Spartan" charset="0"/>
              <a:cs typeface="Arial" panose="020B0604020202020204" pitchFamily="34" charset="0"/>
            </a:rPr>
            <a:t> Bộ </a:t>
          </a:r>
          <a:r>
            <a:rPr lang="en-US" sz="1600" b="0" i="0" kern="1200" dirty="0" err="1">
              <a:solidFill>
                <a:schemeClr val="accent1">
                  <a:lumMod val="20000"/>
                  <a:lumOff val="80000"/>
                </a:schemeClr>
              </a:solidFill>
              <a:latin typeface="+mn-lt"/>
              <a:ea typeface="League Spartan" charset="0"/>
              <a:cs typeface="Arial" panose="020B0604020202020204" pitchFamily="34" charset="0"/>
            </a:rPr>
            <a:t>Công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Thương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và</a:t>
          </a:r>
          <a:r>
            <a:rPr lang="vi-VN"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a:solidFill>
                <a:schemeClr val="accent1">
                  <a:lumMod val="20000"/>
                  <a:lumOff val="80000"/>
                </a:schemeClr>
              </a:solidFill>
              <a:latin typeface="+mn-lt"/>
              <a:ea typeface="League Spartan" charset="0"/>
              <a:cs typeface="Arial" panose="020B0604020202020204" pitchFamily="34" charset="0"/>
            </a:rPr>
            <a:t>NHTG</a:t>
          </a:r>
          <a:r>
            <a:rPr lang="vi-VN" sz="1600" b="0" i="0" kern="1200" dirty="0">
              <a:solidFill>
                <a:schemeClr val="accent1">
                  <a:lumMod val="20000"/>
                  <a:lumOff val="80000"/>
                </a:schemeClr>
              </a:solidFill>
              <a:latin typeface="+mn-lt"/>
              <a:ea typeface="League Spartan" charset="0"/>
              <a:cs typeface="Arial" panose="020B0604020202020204" pitchFamily="34" charset="0"/>
            </a:rPr>
            <a:t> về kỹ thuật, môi trường giúp triển khai dự án hiệu quả </a:t>
          </a:r>
          <a:endParaRPr lang="en-US" sz="1600" kern="1200" dirty="0">
            <a:solidFill>
              <a:schemeClr val="accent1">
                <a:lumMod val="20000"/>
                <a:lumOff val="80000"/>
              </a:schemeClr>
            </a:solidFill>
            <a:latin typeface="+mn-lt"/>
          </a:endParaRPr>
        </a:p>
      </dsp:txBody>
      <dsp:txXfrm>
        <a:off x="807384" y="1018180"/>
        <a:ext cx="10098042" cy="509090"/>
      </dsp:txXfrm>
    </dsp:sp>
    <dsp:sp modelId="{9A6BEBA8-56FA-A542-967E-71FBEE2019C8}">
      <dsp:nvSpPr>
        <dsp:cNvPr id="0" name=""/>
        <dsp:cNvSpPr/>
      </dsp:nvSpPr>
      <dsp:spPr>
        <a:xfrm>
          <a:off x="489202" y="954544"/>
          <a:ext cx="636362" cy="636362"/>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008F52-68C9-344A-B775-F8B451AFA439}">
      <dsp:nvSpPr>
        <dsp:cNvPr id="0" name=""/>
        <dsp:cNvSpPr/>
      </dsp:nvSpPr>
      <dsp:spPr>
        <a:xfrm>
          <a:off x="998873" y="1718887"/>
          <a:ext cx="9906553" cy="634754"/>
        </a:xfrm>
        <a:prstGeom prst="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090"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i="0" kern="1200" dirty="0" err="1">
              <a:solidFill>
                <a:schemeClr val="accent1">
                  <a:lumMod val="20000"/>
                  <a:lumOff val="80000"/>
                </a:schemeClr>
              </a:solidFill>
              <a:latin typeface="+mn-lt"/>
              <a:ea typeface="League Spartan" charset="0"/>
              <a:cs typeface="Arial" panose="020B0604020202020204" pitchFamily="34" charset="0"/>
            </a:rPr>
            <a:t>Nâng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cao</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hiệu</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quả</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hoạt</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động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sản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xuất</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kinh</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doanh</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Tiết</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kiệm</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chi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phí</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=&gt;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tăng</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lợi</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nhuận</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nâng</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cao</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năng</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lực</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cạnh</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tranh</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của</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DN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trên</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thị</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 </a:t>
          </a:r>
          <a:r>
            <a:rPr lang="en-US" sz="1600" b="0" i="0" kern="1200" dirty="0" err="1">
              <a:solidFill>
                <a:schemeClr val="accent1">
                  <a:lumMod val="20000"/>
                  <a:lumOff val="80000"/>
                </a:schemeClr>
              </a:solidFill>
              <a:latin typeface="+mn-lt"/>
              <a:ea typeface="Lato Light" panose="020F0502020204030203" pitchFamily="34" charset="0"/>
              <a:cs typeface="Arial" panose="020B0604020202020204" pitchFamily="34" charset="0"/>
            </a:rPr>
            <a:t>trường</a:t>
          </a:r>
          <a:r>
            <a:rPr lang="en-US" sz="1600" b="0" i="0" kern="1200" dirty="0">
              <a:solidFill>
                <a:schemeClr val="accent1">
                  <a:lumMod val="20000"/>
                  <a:lumOff val="80000"/>
                </a:schemeClr>
              </a:solidFill>
              <a:latin typeface="+mn-lt"/>
              <a:ea typeface="Lato Light" panose="020F0502020204030203" pitchFamily="34" charset="0"/>
              <a:cs typeface="Arial" panose="020B0604020202020204" pitchFamily="34" charset="0"/>
            </a:rPr>
            <a:t>)</a:t>
          </a:r>
          <a:endParaRPr lang="en-US" sz="1600" kern="1200" dirty="0">
            <a:solidFill>
              <a:schemeClr val="accent1">
                <a:lumMod val="20000"/>
                <a:lumOff val="80000"/>
              </a:schemeClr>
            </a:solidFill>
            <a:latin typeface="+mn-lt"/>
          </a:endParaRPr>
        </a:p>
      </dsp:txBody>
      <dsp:txXfrm>
        <a:off x="998873" y="1718887"/>
        <a:ext cx="9906553" cy="634754"/>
      </dsp:txXfrm>
    </dsp:sp>
    <dsp:sp modelId="{15EC65AA-6152-1E4E-BD50-F83E3A4657A4}">
      <dsp:nvSpPr>
        <dsp:cNvPr id="0" name=""/>
        <dsp:cNvSpPr/>
      </dsp:nvSpPr>
      <dsp:spPr>
        <a:xfrm>
          <a:off x="680691" y="1718082"/>
          <a:ext cx="636362" cy="636362"/>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6E154F-9863-BC47-B05F-E000246D6A29}">
      <dsp:nvSpPr>
        <dsp:cNvPr id="0" name=""/>
        <dsp:cNvSpPr/>
      </dsp:nvSpPr>
      <dsp:spPr>
        <a:xfrm>
          <a:off x="998873" y="2493883"/>
          <a:ext cx="9906553" cy="610872"/>
        </a:xfrm>
        <a:prstGeom prst="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090"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i="0" kern="1200" dirty="0" err="1">
              <a:solidFill>
                <a:schemeClr val="accent1">
                  <a:lumMod val="20000"/>
                  <a:lumOff val="80000"/>
                </a:schemeClr>
              </a:solidFill>
              <a:latin typeface="+mn-lt"/>
              <a:ea typeface="League Spartan" charset="0"/>
              <a:cs typeface="Arial" panose="020B0604020202020204" pitchFamily="34" charset="0"/>
            </a:rPr>
            <a:t>Được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quảng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bá</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thương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hiệu</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trên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trang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các</a:t>
          </a:r>
          <a:r>
            <a:rPr lang="en-US" sz="1600" b="0" i="0" kern="1200" dirty="0">
              <a:solidFill>
                <a:schemeClr val="accent1">
                  <a:lumMod val="20000"/>
                  <a:lumOff val="80000"/>
                </a:schemeClr>
              </a:solidFill>
              <a:latin typeface="+mn-lt"/>
              <a:ea typeface="League Spartan" charset="0"/>
              <a:cs typeface="Arial" panose="020B0604020202020204" pitchFamily="34" charset="0"/>
            </a:rPr>
            <a:t> web do </a:t>
          </a:r>
          <a:r>
            <a:rPr lang="en-US" sz="1600" b="0" i="0" kern="1200" dirty="0" err="1">
              <a:solidFill>
                <a:schemeClr val="accent1">
                  <a:lumMod val="20000"/>
                  <a:lumOff val="80000"/>
                </a:schemeClr>
              </a:solidFill>
              <a:latin typeface="+mn-lt"/>
              <a:ea typeface="League Spartan" charset="0"/>
              <a:cs typeface="Arial" panose="020B0604020202020204" pitchFamily="34" charset="0"/>
            </a:rPr>
            <a:t>Bộ</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Công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Thương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quản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lý</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đưa</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tên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tuổi</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thương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hiệu</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ra</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thị</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trường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quốc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tế</a:t>
          </a:r>
          <a:endParaRPr lang="en-US" sz="1600" kern="1200" dirty="0">
            <a:solidFill>
              <a:schemeClr val="accent1">
                <a:lumMod val="20000"/>
                <a:lumOff val="80000"/>
              </a:schemeClr>
            </a:solidFill>
            <a:latin typeface="+mn-lt"/>
          </a:endParaRPr>
        </a:p>
      </dsp:txBody>
      <dsp:txXfrm>
        <a:off x="998873" y="2493883"/>
        <a:ext cx="9906553" cy="610872"/>
      </dsp:txXfrm>
    </dsp:sp>
    <dsp:sp modelId="{CB5FBE07-10FB-A64D-B762-116E18455FAA}">
      <dsp:nvSpPr>
        <dsp:cNvPr id="0" name=""/>
        <dsp:cNvSpPr/>
      </dsp:nvSpPr>
      <dsp:spPr>
        <a:xfrm>
          <a:off x="680691" y="2481138"/>
          <a:ext cx="636362" cy="636362"/>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76D627-C0F9-C44C-B4D9-E3F55183ECB0}">
      <dsp:nvSpPr>
        <dsp:cNvPr id="0" name=""/>
        <dsp:cNvSpPr/>
      </dsp:nvSpPr>
      <dsp:spPr>
        <a:xfrm>
          <a:off x="807384" y="3308313"/>
          <a:ext cx="10098042" cy="509090"/>
        </a:xfrm>
        <a:prstGeom prst="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090"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i="0" kern="1200" dirty="0" err="1">
              <a:solidFill>
                <a:schemeClr val="accent1">
                  <a:lumMod val="20000"/>
                  <a:lumOff val="80000"/>
                </a:schemeClr>
              </a:solidFill>
              <a:latin typeface="+mn-lt"/>
              <a:ea typeface="League Spartan" charset="0"/>
              <a:cs typeface="Arial" panose="020B0604020202020204" pitchFamily="34" charset="0"/>
            </a:rPr>
            <a:t>Được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trao</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kỷ</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niệm</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chương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và</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chứng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chỉ</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tham</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gia</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dự</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án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về</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tiết</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kiệm</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năng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lượng</a:t>
          </a:r>
          <a:endParaRPr lang="en-US" sz="1600" kern="1200" dirty="0">
            <a:solidFill>
              <a:schemeClr val="accent1">
                <a:lumMod val="20000"/>
                <a:lumOff val="80000"/>
              </a:schemeClr>
            </a:solidFill>
            <a:latin typeface="+mn-lt"/>
          </a:endParaRPr>
        </a:p>
      </dsp:txBody>
      <dsp:txXfrm>
        <a:off x="807384" y="3308313"/>
        <a:ext cx="10098042" cy="509090"/>
      </dsp:txXfrm>
    </dsp:sp>
    <dsp:sp modelId="{5CF9A17E-47C9-CC4E-9C24-8C08FB594D86}">
      <dsp:nvSpPr>
        <dsp:cNvPr id="0" name=""/>
        <dsp:cNvSpPr/>
      </dsp:nvSpPr>
      <dsp:spPr>
        <a:xfrm>
          <a:off x="489202" y="3244676"/>
          <a:ext cx="636362" cy="636362"/>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40D4A2-870D-7844-AD0E-B7D5F2EE09A2}">
      <dsp:nvSpPr>
        <dsp:cNvPr id="0" name=""/>
        <dsp:cNvSpPr/>
      </dsp:nvSpPr>
      <dsp:spPr>
        <a:xfrm>
          <a:off x="388622" y="4071851"/>
          <a:ext cx="10516804" cy="509090"/>
        </a:xfrm>
        <a:prstGeom prst="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090"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i="0" kern="1200" dirty="0" err="1">
              <a:solidFill>
                <a:schemeClr val="accent1">
                  <a:lumMod val="20000"/>
                  <a:lumOff val="80000"/>
                </a:schemeClr>
              </a:solidFill>
              <a:latin typeface="+mn-lt"/>
              <a:ea typeface="League Spartan" charset="0"/>
              <a:cs typeface="Arial" panose="020B0604020202020204" pitchFamily="34" charset="0"/>
            </a:rPr>
            <a:t>Tăng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thêm</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điểm</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tín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nhiệm</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với</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các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tổ</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chức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tín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dụng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trong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nước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và</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nhận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diện</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hình</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ảnh</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ra</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thị</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trường</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quốc</a:t>
          </a:r>
          <a:r>
            <a:rPr lang="en-US" sz="1600" b="0" i="0" kern="1200" dirty="0">
              <a:solidFill>
                <a:schemeClr val="accent1">
                  <a:lumMod val="20000"/>
                  <a:lumOff val="80000"/>
                </a:schemeClr>
              </a:solidFill>
              <a:latin typeface="+mn-lt"/>
              <a:ea typeface="League Spartan" charset="0"/>
              <a:cs typeface="Arial" panose="020B0604020202020204" pitchFamily="34" charset="0"/>
            </a:rPr>
            <a:t> </a:t>
          </a:r>
          <a:r>
            <a:rPr lang="en-US" sz="1600" b="0" i="0" kern="1200" dirty="0" err="1">
              <a:solidFill>
                <a:schemeClr val="accent1">
                  <a:lumMod val="20000"/>
                  <a:lumOff val="80000"/>
                </a:schemeClr>
              </a:solidFill>
              <a:latin typeface="+mn-lt"/>
              <a:ea typeface="League Spartan" charset="0"/>
              <a:cs typeface="Arial" panose="020B0604020202020204" pitchFamily="34" charset="0"/>
            </a:rPr>
            <a:t>tế</a:t>
          </a:r>
          <a:endParaRPr lang="en-US" sz="1600" kern="1200" dirty="0">
            <a:solidFill>
              <a:schemeClr val="accent1">
                <a:lumMod val="20000"/>
                <a:lumOff val="80000"/>
              </a:schemeClr>
            </a:solidFill>
            <a:latin typeface="+mn-lt"/>
          </a:endParaRPr>
        </a:p>
      </dsp:txBody>
      <dsp:txXfrm>
        <a:off x="388622" y="4071851"/>
        <a:ext cx="10516804" cy="509090"/>
      </dsp:txXfrm>
    </dsp:sp>
    <dsp:sp modelId="{DB377367-E658-4B4F-8FE2-9193F997EE9C}">
      <dsp:nvSpPr>
        <dsp:cNvPr id="0" name=""/>
        <dsp:cNvSpPr/>
      </dsp:nvSpPr>
      <dsp:spPr>
        <a:xfrm>
          <a:off x="70441" y="4008215"/>
          <a:ext cx="636362" cy="636362"/>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ECF00F-9E04-4E36-89B7-3ECA5E994150}">
      <dsp:nvSpPr>
        <dsp:cNvPr id="0" name=""/>
        <dsp:cNvSpPr/>
      </dsp:nvSpPr>
      <dsp:spPr>
        <a:xfrm>
          <a:off x="0" y="671"/>
          <a:ext cx="6549531" cy="157238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6FF198-5A93-49BF-B65E-E7ACF4336B97}">
      <dsp:nvSpPr>
        <dsp:cNvPr id="0" name=""/>
        <dsp:cNvSpPr/>
      </dsp:nvSpPr>
      <dsp:spPr>
        <a:xfrm>
          <a:off x="475646" y="354458"/>
          <a:ext cx="864811" cy="864811"/>
        </a:xfrm>
        <a:prstGeom prst="rect">
          <a:avLst/>
        </a:prstGeom>
        <a:solidFill>
          <a:schemeClr val="accent2">
            <a:hueOff val="0"/>
            <a:satOff val="0"/>
            <a:lumOff val="0"/>
            <a:alphaOff val="0"/>
          </a:schemeClr>
        </a:solid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FF9C17-A04D-4D6D-8A39-C291DE8AEB9F}">
      <dsp:nvSpPr>
        <dsp:cNvPr id="0" name=""/>
        <dsp:cNvSpPr/>
      </dsp:nvSpPr>
      <dsp:spPr>
        <a:xfrm>
          <a:off x="1816103" y="671"/>
          <a:ext cx="4733427" cy="1572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411" tIns="166411" rIns="166411" bIns="166411" numCol="1" spcCol="1270" anchor="ctr" anchorCtr="0">
          <a:noAutofit/>
        </a:bodyPr>
        <a:lstStyle/>
        <a:p>
          <a:pPr marL="0" lvl="0" indent="0" algn="l" defTabSz="1066800">
            <a:lnSpc>
              <a:spcPct val="100000"/>
            </a:lnSpc>
            <a:spcBef>
              <a:spcPct val="0"/>
            </a:spcBef>
            <a:spcAft>
              <a:spcPct val="35000"/>
            </a:spcAft>
            <a:buNone/>
          </a:pPr>
          <a:r>
            <a:rPr lang="en-US" sz="2400" kern="1200" dirty="0" err="1"/>
            <a:t>Là</a:t>
          </a:r>
          <a:r>
            <a:rPr lang="en-US" sz="2400" kern="1200" dirty="0"/>
            <a:t> </a:t>
          </a:r>
          <a:r>
            <a:rPr lang="en-US" sz="2400" kern="1200" dirty="0" err="1"/>
            <a:t>hình</a:t>
          </a:r>
          <a:r>
            <a:rPr lang="en-US" sz="2400" kern="1200" dirty="0"/>
            <a:t> </a:t>
          </a:r>
          <a:r>
            <a:rPr lang="en-US" sz="2400" kern="1200" dirty="0" err="1"/>
            <a:t>ảnh</a:t>
          </a:r>
          <a:r>
            <a:rPr lang="en-US" sz="2400" kern="1200" dirty="0"/>
            <a:t>, </a:t>
          </a:r>
          <a:r>
            <a:rPr lang="en-US" sz="2400" kern="1200" dirty="0" err="1"/>
            <a:t>niềm</a:t>
          </a:r>
          <a:r>
            <a:rPr lang="en-US" sz="2400" kern="1200" dirty="0"/>
            <a:t> tin, </a:t>
          </a:r>
          <a:r>
            <a:rPr lang="en-US" sz="2400" kern="1200" dirty="0" err="1"/>
            <a:t>thái</a:t>
          </a:r>
          <a:r>
            <a:rPr lang="en-US" sz="2400" kern="1200" dirty="0"/>
            <a:t> </a:t>
          </a:r>
          <a:r>
            <a:rPr lang="en-US" sz="2400" kern="1200" dirty="0" err="1"/>
            <a:t>độ</a:t>
          </a:r>
          <a:r>
            <a:rPr lang="en-US" sz="2400" kern="1200" dirty="0"/>
            <a:t> </a:t>
          </a:r>
          <a:r>
            <a:rPr lang="en-US" sz="2400" kern="1200" dirty="0" err="1"/>
            <a:t>hoặc</a:t>
          </a:r>
          <a:r>
            <a:rPr lang="en-US" sz="2400" kern="1200" dirty="0"/>
            <a:t> </a:t>
          </a:r>
          <a:r>
            <a:rPr lang="en-US" sz="2400" kern="1200" dirty="0" err="1"/>
            <a:t>giả</a:t>
          </a:r>
          <a:r>
            <a:rPr lang="en-US" sz="2400" kern="1200" dirty="0"/>
            <a:t> </a:t>
          </a:r>
          <a:r>
            <a:rPr lang="en-US" sz="2400" kern="1200" dirty="0" err="1"/>
            <a:t>định</a:t>
          </a:r>
          <a:r>
            <a:rPr lang="en-US" sz="2400" kern="1200" dirty="0"/>
            <a:t> </a:t>
          </a:r>
          <a:r>
            <a:rPr lang="en-US" sz="2400" kern="1200" dirty="0" err="1"/>
            <a:t>về</a:t>
          </a:r>
          <a:r>
            <a:rPr lang="en-US" sz="2400" kern="1200" dirty="0"/>
            <a:t> </a:t>
          </a:r>
          <a:r>
            <a:rPr lang="en-US" sz="2400" kern="1200" dirty="0" err="1"/>
            <a:t>một</a:t>
          </a:r>
          <a:r>
            <a:rPr lang="en-US" sz="2400" kern="1200" dirty="0"/>
            <a:t> </a:t>
          </a:r>
          <a:r>
            <a:rPr lang="en-US" sz="2400" kern="1200" dirty="0" err="1"/>
            <a:t>nhóm</a:t>
          </a:r>
          <a:r>
            <a:rPr lang="en-US" sz="2400" kern="1200" dirty="0"/>
            <a:t> </a:t>
          </a:r>
          <a:r>
            <a:rPr lang="en-US" sz="2400" kern="1200" dirty="0" err="1"/>
            <a:t>phụ</a:t>
          </a:r>
          <a:r>
            <a:rPr lang="en-US" sz="2400" kern="1200" dirty="0"/>
            <a:t> </a:t>
          </a:r>
          <a:r>
            <a:rPr lang="en-US" sz="2400" kern="1200" dirty="0" err="1"/>
            <a:t>nữ</a:t>
          </a:r>
          <a:r>
            <a:rPr lang="en-US" sz="2400" kern="1200" dirty="0"/>
            <a:t> </a:t>
          </a:r>
          <a:r>
            <a:rPr lang="en-US" sz="2400" kern="1200" dirty="0" err="1"/>
            <a:t>hoặc</a:t>
          </a:r>
          <a:r>
            <a:rPr lang="en-US" sz="2400" kern="1200" dirty="0"/>
            <a:t> </a:t>
          </a:r>
          <a:r>
            <a:rPr lang="en-US" sz="2400" kern="1200" dirty="0" err="1"/>
            <a:t>nam</a:t>
          </a:r>
          <a:r>
            <a:rPr lang="en-US" sz="2400" kern="1200" dirty="0"/>
            <a:t> </a:t>
          </a:r>
          <a:r>
            <a:rPr lang="en-US" sz="2400" kern="1200" dirty="0" err="1"/>
            <a:t>giới</a:t>
          </a:r>
          <a:r>
            <a:rPr lang="en-US" sz="2400" kern="1200" dirty="0"/>
            <a:t> </a:t>
          </a:r>
          <a:r>
            <a:rPr lang="en-US" sz="2400" kern="1200" dirty="0" err="1"/>
            <a:t>nhất</a:t>
          </a:r>
          <a:r>
            <a:rPr lang="en-US" sz="2400" kern="1200" dirty="0"/>
            <a:t> </a:t>
          </a:r>
          <a:r>
            <a:rPr lang="en-US" sz="2400" kern="1200" dirty="0" err="1"/>
            <a:t>định</a:t>
          </a:r>
          <a:endParaRPr lang="en-US" sz="2400" kern="1200" dirty="0"/>
        </a:p>
      </dsp:txBody>
      <dsp:txXfrm>
        <a:off x="1816103" y="671"/>
        <a:ext cx="4733427" cy="1572384"/>
      </dsp:txXfrm>
    </dsp:sp>
    <dsp:sp modelId="{73D84163-E9AC-43BC-86C5-38F5A3931765}">
      <dsp:nvSpPr>
        <dsp:cNvPr id="0" name=""/>
        <dsp:cNvSpPr/>
      </dsp:nvSpPr>
      <dsp:spPr>
        <a:xfrm>
          <a:off x="0" y="1966151"/>
          <a:ext cx="6549531" cy="157238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884E499-7551-45D2-9B92-8A046EF1CA26}">
      <dsp:nvSpPr>
        <dsp:cNvPr id="0" name=""/>
        <dsp:cNvSpPr/>
      </dsp:nvSpPr>
      <dsp:spPr>
        <a:xfrm>
          <a:off x="475646" y="2319938"/>
          <a:ext cx="864811" cy="86481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5F055A-B241-49F5-BEB0-E8D2A2E54918}">
      <dsp:nvSpPr>
        <dsp:cNvPr id="0" name=""/>
        <dsp:cNvSpPr/>
      </dsp:nvSpPr>
      <dsp:spPr>
        <a:xfrm>
          <a:off x="1816103" y="1966151"/>
          <a:ext cx="4733427" cy="1572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411" tIns="166411" rIns="166411" bIns="166411" numCol="1" spcCol="1270" anchor="ctr" anchorCtr="0">
          <a:noAutofit/>
        </a:bodyPr>
        <a:lstStyle/>
        <a:p>
          <a:pPr marL="0" lvl="0" indent="0" algn="l" defTabSz="1066800">
            <a:lnSpc>
              <a:spcPct val="100000"/>
            </a:lnSpc>
            <a:spcBef>
              <a:spcPct val="0"/>
            </a:spcBef>
            <a:spcAft>
              <a:spcPct val="35000"/>
            </a:spcAft>
            <a:buNone/>
          </a:pPr>
          <a:r>
            <a:rPr lang="en-US" sz="2400" kern="1200" dirty="0" err="1"/>
            <a:t>Thường</a:t>
          </a:r>
          <a:r>
            <a:rPr lang="en-US" sz="2400" kern="1200" dirty="0"/>
            <a:t> </a:t>
          </a:r>
          <a:r>
            <a:rPr lang="en-US" sz="2400" kern="1200" dirty="0" err="1"/>
            <a:t>tiêu</a:t>
          </a:r>
          <a:r>
            <a:rPr lang="en-US" sz="2400" kern="1200" dirty="0"/>
            <a:t> </a:t>
          </a:r>
          <a:r>
            <a:rPr lang="en-US" sz="2400" kern="1200" dirty="0" err="1"/>
            <a:t>cực</a:t>
          </a:r>
          <a:r>
            <a:rPr lang="en-US" sz="2400" kern="1200" dirty="0"/>
            <a:t> </a:t>
          </a:r>
          <a:r>
            <a:rPr lang="en-US" sz="2400" kern="1200" dirty="0" err="1"/>
            <a:t>và</a:t>
          </a:r>
          <a:r>
            <a:rPr lang="en-US" sz="2400" kern="1200" dirty="0"/>
            <a:t> </a:t>
          </a:r>
          <a:r>
            <a:rPr lang="en-US" sz="2400" kern="1200" dirty="0" err="1"/>
            <a:t>dựa</a:t>
          </a:r>
          <a:r>
            <a:rPr lang="en-US" sz="2400" kern="1200" dirty="0"/>
            <a:t> </a:t>
          </a:r>
          <a:r>
            <a:rPr lang="en-US" sz="2400" kern="1200" dirty="0" err="1"/>
            <a:t>trên</a:t>
          </a:r>
          <a:r>
            <a:rPr lang="en-US" sz="2400" kern="1200" dirty="0"/>
            <a:t> </a:t>
          </a:r>
          <a:r>
            <a:rPr lang="en-US" sz="2400" kern="1200" dirty="0" err="1"/>
            <a:t>những</a:t>
          </a:r>
          <a:r>
            <a:rPr lang="en-US" sz="2400" kern="1200" dirty="0"/>
            <a:t> </a:t>
          </a:r>
          <a:r>
            <a:rPr lang="en-US" sz="2400" kern="1200" dirty="0" err="1"/>
            <a:t>chuẩn</a:t>
          </a:r>
          <a:r>
            <a:rPr lang="en-US" sz="2400" kern="1200" dirty="0"/>
            <a:t> </a:t>
          </a:r>
          <a:r>
            <a:rPr lang="en-US" sz="2400" kern="1200" dirty="0" err="1"/>
            <a:t>mực</a:t>
          </a:r>
          <a:r>
            <a:rPr lang="en-US" sz="2400" kern="1200" dirty="0"/>
            <a:t> </a:t>
          </a:r>
          <a:r>
            <a:rPr lang="en-US" sz="2400" kern="1200" dirty="0" err="1"/>
            <a:t>và</a:t>
          </a:r>
          <a:r>
            <a:rPr lang="en-US" sz="2400" kern="1200" dirty="0"/>
            <a:t> </a:t>
          </a:r>
          <a:r>
            <a:rPr lang="en-US" sz="2400" kern="1200" dirty="0" err="1"/>
            <a:t>vai</a:t>
          </a:r>
          <a:r>
            <a:rPr lang="en-US" sz="2400" kern="1200" dirty="0"/>
            <a:t> </a:t>
          </a:r>
          <a:r>
            <a:rPr lang="en-US" sz="2400" kern="1200" dirty="0" err="1"/>
            <a:t>trò</a:t>
          </a:r>
          <a:r>
            <a:rPr lang="en-US" sz="2400" kern="1200" dirty="0"/>
            <a:t> </a:t>
          </a:r>
          <a:r>
            <a:rPr lang="en-US" sz="2400" kern="1200" dirty="0" err="1"/>
            <a:t>giới</a:t>
          </a:r>
          <a:r>
            <a:rPr lang="en-US" sz="2400" kern="1200" dirty="0"/>
            <a:t> </a:t>
          </a:r>
        </a:p>
      </dsp:txBody>
      <dsp:txXfrm>
        <a:off x="1816103" y="1966151"/>
        <a:ext cx="4733427" cy="1572384"/>
      </dsp:txXfrm>
    </dsp:sp>
    <dsp:sp modelId="{0E317538-0267-474E-A9FE-BA1EC70E2790}">
      <dsp:nvSpPr>
        <dsp:cNvPr id="0" name=""/>
        <dsp:cNvSpPr/>
      </dsp:nvSpPr>
      <dsp:spPr>
        <a:xfrm>
          <a:off x="0" y="3932303"/>
          <a:ext cx="6549531" cy="157238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26C0C7A-A69A-41D1-994A-828AA3D13435}">
      <dsp:nvSpPr>
        <dsp:cNvPr id="0" name=""/>
        <dsp:cNvSpPr/>
      </dsp:nvSpPr>
      <dsp:spPr>
        <a:xfrm>
          <a:off x="475646" y="4285418"/>
          <a:ext cx="864811" cy="86481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F3AD96-9F7C-431C-9012-4306878B2F2E}">
      <dsp:nvSpPr>
        <dsp:cNvPr id="0" name=""/>
        <dsp:cNvSpPr/>
      </dsp:nvSpPr>
      <dsp:spPr>
        <a:xfrm>
          <a:off x="1816103" y="3931632"/>
          <a:ext cx="4733427" cy="1572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411" tIns="166411" rIns="166411" bIns="166411" numCol="1" spcCol="1270" anchor="ctr" anchorCtr="0">
          <a:noAutofit/>
        </a:bodyPr>
        <a:lstStyle/>
        <a:p>
          <a:pPr marL="0" lvl="0" indent="0" algn="l" defTabSz="1111250">
            <a:lnSpc>
              <a:spcPct val="100000"/>
            </a:lnSpc>
            <a:spcBef>
              <a:spcPct val="0"/>
            </a:spcBef>
            <a:spcAft>
              <a:spcPct val="35000"/>
            </a:spcAft>
            <a:buNone/>
          </a:pPr>
          <a:r>
            <a:rPr lang="en-US" sz="2500" b="1" kern="1200" dirty="0">
              <a:sym typeface="Wingdings" panose="05000000000000000000" pitchFamily="2" charset="2"/>
            </a:rPr>
            <a:t></a:t>
          </a:r>
          <a:r>
            <a:rPr lang="en-US" sz="2500" b="1" kern="1200" dirty="0"/>
            <a:t> </a:t>
          </a:r>
          <a:r>
            <a:rPr lang="en-US" sz="2500" b="1" kern="1200" dirty="0" err="1"/>
            <a:t>Phân</a:t>
          </a:r>
          <a:r>
            <a:rPr lang="en-US" sz="2500" b="1" kern="1200" dirty="0"/>
            <a:t> chia </a:t>
          </a:r>
          <a:r>
            <a:rPr lang="en-US" sz="2500" b="1" kern="1200" dirty="0" err="1"/>
            <a:t>lao</a:t>
          </a:r>
          <a:r>
            <a:rPr lang="en-US" sz="2500" b="1" kern="1200" dirty="0"/>
            <a:t> </a:t>
          </a:r>
          <a:r>
            <a:rPr lang="en-US" sz="2500" b="1" kern="1200" dirty="0" err="1"/>
            <a:t>động</a:t>
          </a:r>
          <a:r>
            <a:rPr lang="en-US" sz="2500" b="1" kern="1200" dirty="0"/>
            <a:t> </a:t>
          </a:r>
          <a:r>
            <a:rPr lang="en-US" sz="2500" b="1" kern="1200" dirty="0" err="1"/>
            <a:t>theo</a:t>
          </a:r>
          <a:r>
            <a:rPr lang="en-US" sz="2500" b="1" kern="1200" dirty="0"/>
            <a:t> </a:t>
          </a:r>
          <a:r>
            <a:rPr lang="en-US" sz="2500" b="1" kern="1200" dirty="0" err="1"/>
            <a:t>giới</a:t>
          </a:r>
          <a:endParaRPr lang="en-US" sz="2500" kern="1200" dirty="0"/>
        </a:p>
      </dsp:txBody>
      <dsp:txXfrm>
        <a:off x="1816103" y="3931632"/>
        <a:ext cx="4733427" cy="15723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4132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4E6C18FF-0FBE-57D2-EDAB-37C02D8407B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98BB8FCD-63AA-5E62-BEC2-F1395DC5997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6D30B37C-64AC-CDB0-9EA5-EFB98E4C7AD0}"/>
              </a:ext>
            </a:extLst>
          </p:cNvPr>
          <p:cNvSpPr>
            <a:spLocks noGrp="1"/>
          </p:cNvSpPr>
          <p:nvPr>
            <p:ph type="dt" sz="quarter" idx="1"/>
          </p:nvPr>
        </p:nvSpPr>
        <p:spPr/>
        <p:txBody>
          <a:bodyPr/>
          <a:lstStyle/>
          <a:p>
            <a:pPr>
              <a:defRPr/>
            </a:pPr>
            <a:fld id="{96C489A5-3A56-6E43-B6AF-2006F77D92DF}" type="datetime1">
              <a:rPr lang="en-GB"/>
              <a:pPr>
                <a:defRPr/>
              </a:pPr>
              <a:t>18/07/2025</a:t>
            </a:fld>
            <a:endParaRPr lang="en-US" dirty="0"/>
          </a:p>
        </p:txBody>
      </p:sp>
      <p:sp>
        <p:nvSpPr>
          <p:cNvPr id="5" name="Footer Placeholder 4">
            <a:extLst>
              <a:ext uri="{FF2B5EF4-FFF2-40B4-BE49-F238E27FC236}">
                <a16:creationId xmlns:a16="http://schemas.microsoft.com/office/drawing/2014/main" id="{A5CB1CAF-0802-0250-9DAC-CC03467B6A36}"/>
              </a:ext>
            </a:extLst>
          </p:cNvPr>
          <p:cNvSpPr>
            <a:spLocks noGrp="1"/>
          </p:cNvSpPr>
          <p:nvPr>
            <p:ph type="ftr" sz="quarter" idx="4"/>
          </p:nvPr>
        </p:nvSpPr>
        <p:spPr/>
        <p:txBody>
          <a:bodyPr/>
          <a:lstStyle/>
          <a:p>
            <a:pPr>
              <a:defRPr/>
            </a:pPr>
            <a:endParaRPr lang="en-US"/>
          </a:p>
        </p:txBody>
      </p:sp>
      <p:sp>
        <p:nvSpPr>
          <p:cNvPr id="56326" name="Slide Number Placeholder 5">
            <a:extLst>
              <a:ext uri="{FF2B5EF4-FFF2-40B4-BE49-F238E27FC236}">
                <a16:creationId xmlns:a16="http://schemas.microsoft.com/office/drawing/2014/main" id="{643DF4D9-AEEC-B7BF-19DE-D9A40206CB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BD851DB-8736-4A56-818E-6D39738E4620}" type="slidenum">
              <a:rPr lang="en-US" altLang="en-US" smtClean="0"/>
              <a:pPr/>
              <a:t>24</a:t>
            </a:fld>
            <a:endParaRPr lang="en-US" altLang="en-US"/>
          </a:p>
        </p:txBody>
      </p:sp>
    </p:spTree>
    <p:extLst>
      <p:ext uri="{BB962C8B-B14F-4D97-AF65-F5344CB8AC3E}">
        <p14:creationId xmlns:p14="http://schemas.microsoft.com/office/powerpoint/2010/main" val="3251330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200" b="1" i="0" dirty="0">
                <a:solidFill>
                  <a:srgbClr val="202122"/>
                </a:solidFill>
                <a:effectLst/>
                <a:highlight>
                  <a:srgbClr val="FFFFFF"/>
                </a:highlight>
                <a:latin typeface="Arial" panose="020B0604020202020204" pitchFamily="34" charset="0"/>
              </a:rPr>
              <a:t>Liên </a:t>
            </a:r>
            <a:r>
              <a:rPr lang="en-US" sz="1200" b="1" i="0" dirty="0" err="1">
                <a:solidFill>
                  <a:srgbClr val="202122"/>
                </a:solidFill>
                <a:effectLst/>
                <a:highlight>
                  <a:srgbClr val="FFFFFF"/>
                </a:highlight>
                <a:latin typeface="Arial" panose="020B0604020202020204" pitchFamily="34" charset="0"/>
              </a:rPr>
              <a:t>Hợp</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Quốc</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về</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Biến</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đổi</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Khí</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hậu</a:t>
            </a:r>
            <a:r>
              <a:rPr lang="en-US" sz="1200" b="0" i="0" dirty="0">
                <a:solidFill>
                  <a:srgbClr val="202122"/>
                </a:solidFill>
                <a:effectLst/>
                <a:highlight>
                  <a:srgbClr val="FFFFFF"/>
                </a:highlight>
                <a:latin typeface="Arial" panose="020B0604020202020204" pitchFamily="34" charset="0"/>
              </a:rPr>
              <a:t> (</a:t>
            </a:r>
            <a:r>
              <a:rPr lang="en-US" sz="1200" b="0" i="1" dirty="0">
                <a:solidFill>
                  <a:srgbClr val="202122"/>
                </a:solidFill>
                <a:effectLst/>
                <a:highlight>
                  <a:srgbClr val="FFFFFF"/>
                </a:highlight>
                <a:latin typeface="Arial" panose="020B0604020202020204" pitchFamily="34" charset="0"/>
              </a:rPr>
              <a:t>United Nations Framework Convention on Climate Change</a:t>
            </a:r>
            <a:r>
              <a:rPr lang="en-US" sz="1200" b="0" i="0" dirty="0">
                <a:solidFill>
                  <a:srgbClr val="202122"/>
                </a:solidFill>
                <a:effectLst/>
                <a:highlight>
                  <a:srgbClr val="FFFFFF"/>
                </a:highlight>
                <a:latin typeface="Arial" panose="020B0604020202020204" pitchFamily="34" charset="0"/>
              </a:rPr>
              <a:t>, </a:t>
            </a:r>
            <a:r>
              <a:rPr lang="en-US" sz="1200" b="1" i="0" dirty="0">
                <a:solidFill>
                  <a:srgbClr val="202122"/>
                </a:solidFill>
                <a:effectLst/>
                <a:highlight>
                  <a:srgbClr val="FFFFFF"/>
                </a:highlight>
                <a:latin typeface="Arial" panose="020B0604020202020204" pitchFamily="34" charset="0"/>
              </a:rPr>
              <a:t>UNFCCC</a:t>
            </a:r>
            <a:r>
              <a:rPr lang="en-US" sz="1200" b="0" i="0" dirty="0">
                <a:solidFill>
                  <a:srgbClr val="202122"/>
                </a:solidFill>
                <a:effectLst/>
                <a:highlight>
                  <a:srgbClr val="FFFFFF"/>
                </a:highlight>
                <a:latin typeface="Arial" panose="020B0604020202020204" pitchFamily="34" charset="0"/>
              </a:rPr>
              <a:t> </a:t>
            </a:r>
            <a:r>
              <a:rPr lang="en-US" sz="1200" b="0" i="0" dirty="0" err="1">
                <a:solidFill>
                  <a:srgbClr val="202122"/>
                </a:solidFill>
                <a:effectLst/>
                <a:highlight>
                  <a:srgbClr val="FFFFFF"/>
                </a:highlight>
                <a:latin typeface="Arial" panose="020B0604020202020204" pitchFamily="34" charset="0"/>
              </a:rPr>
              <a:t>hoặc</a:t>
            </a:r>
            <a:r>
              <a:rPr lang="en-US" sz="1200" b="0"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FCCC</a:t>
            </a:r>
            <a:r>
              <a:rPr lang="en-US" sz="1200" b="0" i="0" dirty="0">
                <a:solidFill>
                  <a:srgbClr val="202122"/>
                </a:solidFill>
                <a:effectLst/>
                <a:highlight>
                  <a:srgbClr val="FFFFFF"/>
                </a:highlight>
                <a:latin typeface="Arial" panose="020B0604020202020204" pitchFamily="34" charset="0"/>
              </a:rPr>
              <a:t>)</a:t>
            </a:r>
          </a:p>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27</a:t>
            </a:fld>
            <a:endParaRPr lang="fr-FR" altLang="en-US"/>
          </a:p>
        </p:txBody>
      </p:sp>
    </p:spTree>
    <p:extLst>
      <p:ext uri="{BB962C8B-B14F-4D97-AF65-F5344CB8AC3E}">
        <p14:creationId xmlns:p14="http://schemas.microsoft.com/office/powerpoint/2010/main" val="3185078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29</a:t>
            </a:fld>
            <a:endParaRPr lang="fr-FR" altLang="en-US"/>
          </a:p>
        </p:txBody>
      </p:sp>
    </p:spTree>
    <p:extLst>
      <p:ext uri="{BB962C8B-B14F-4D97-AF65-F5344CB8AC3E}">
        <p14:creationId xmlns:p14="http://schemas.microsoft.com/office/powerpoint/2010/main" val="393486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8" name="Google Shape;12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96" name="Google Shape;19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6" name="Google Shape;25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4425265E-ED73-E44B-BC4E-260CA10B93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6A1B5FC0-23F6-252C-4929-94CD2BC8BD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GB" altLang="en-US"/>
              <a:t> Mỗi </a:t>
            </a:r>
            <a:r>
              <a:rPr lang="vi-VN" altLang="en-US"/>
              <a:t>đối</a:t>
            </a:r>
            <a:r>
              <a:rPr lang="en-US" altLang="en-US"/>
              <a:t> t</a:t>
            </a:r>
            <a:r>
              <a:rPr lang="vi-VN" altLang="en-US"/>
              <a:t>ượng</a:t>
            </a:r>
            <a:r>
              <a:rPr lang="en-US" altLang="en-US"/>
              <a:t> nói trên </a:t>
            </a:r>
            <a:r>
              <a:rPr lang="vi-VN" altLang="en-US"/>
              <a:t>được</a:t>
            </a:r>
            <a:r>
              <a:rPr lang="en-US" altLang="en-US"/>
              <a:t> quy </a:t>
            </a:r>
            <a:r>
              <a:rPr lang="vi-VN" altLang="en-US"/>
              <a:t>định</a:t>
            </a:r>
            <a:r>
              <a:rPr lang="en-US" altLang="en-US"/>
              <a:t> tại 07 Ch</a:t>
            </a:r>
            <a:r>
              <a:rPr lang="vi-VN" altLang="en-US"/>
              <a:t>ươ</a:t>
            </a:r>
            <a:r>
              <a:rPr lang="en-US" altLang="en-US"/>
              <a:t>ng liên quan từ II </a:t>
            </a:r>
            <a:r>
              <a:rPr lang="vi-VN" altLang="en-US"/>
              <a:t>đến</a:t>
            </a:r>
            <a:r>
              <a:rPr lang="en-US" altLang="en-US"/>
              <a:t> VIII.</a:t>
            </a:r>
            <a:endParaRPr lang="en-GB" altLang="en-US"/>
          </a:p>
        </p:txBody>
      </p:sp>
      <p:sp>
        <p:nvSpPr>
          <p:cNvPr id="46084" name="Slide Number Placeholder 3">
            <a:extLst>
              <a:ext uri="{FF2B5EF4-FFF2-40B4-BE49-F238E27FC236}">
                <a16:creationId xmlns:a16="http://schemas.microsoft.com/office/drawing/2014/main" id="{BF128A1E-2382-6CD9-04BE-7DDAFAED1DC2}"/>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8517CD65-5B99-43B2-877A-2F038CDAFA74}" type="slidenum">
              <a:rPr lang="en-GB" altLang="en-US" sz="1200">
                <a:latin typeface="Calibri" panose="020F0502020204030204" pitchFamily="34" charset="0"/>
                <a:ea typeface="MS PGothic" panose="020B0600070205080204" pitchFamily="34" charset="-128"/>
                <a:cs typeface="Arial" panose="020B0604020202020204" pitchFamily="34" charset="0"/>
              </a:rPr>
              <a:pPr algn="r" eaLnBrk="1" hangingPunct="1">
                <a:spcBef>
                  <a:spcPct val="0"/>
                </a:spcBef>
              </a:pPr>
              <a:t>18</a:t>
            </a:fld>
            <a:endParaRPr lang="en-GB" altLang="en-US" sz="1200" dirty="0">
              <a:latin typeface="Calibri" panose="020F0502020204030204" pitchFamily="34" charset="0"/>
              <a:ea typeface="MS PGothic" panose="020B0600070205080204" pitchFamily="34" charset="-128"/>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C12AB3B-2721-21F0-AE7A-CA6743124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42F8CCF-9D93-06C0-650C-2B28C7A0D7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FBDA2484-C93C-F26B-DE74-539F7853F3A6}"/>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77FEF8C7-4D51-4EB5-A718-6EB3A595E65E}" type="slidenum">
              <a:rPr lang="en-GB" altLang="en-US" sz="1200">
                <a:latin typeface="Calibri" panose="020F0502020204030204" pitchFamily="34" charset="0"/>
                <a:cs typeface="Arial" panose="020B0604020202020204" pitchFamily="34" charset="0"/>
              </a:rPr>
              <a:pPr algn="r" eaLnBrk="1" hangingPunct="1">
                <a:spcBef>
                  <a:spcPct val="0"/>
                </a:spcBef>
              </a:pPr>
              <a:t>19</a:t>
            </a:fld>
            <a:endParaRPr lang="en-GB" altLang="en-US" sz="1200" dirty="0">
              <a:latin typeface="Calibri" panose="020F050202020403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C12AB3B-2721-21F0-AE7A-CA6743124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42F8CCF-9D93-06C0-650C-2B28C7A0D7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FBDA2484-C93C-F26B-DE74-539F7853F3A6}"/>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77FEF8C7-4D51-4EB5-A718-6EB3A595E65E}" type="slidenum">
              <a:rPr lang="en-GB" altLang="en-US" sz="1200">
                <a:latin typeface="Calibri" panose="020F0502020204030204" pitchFamily="34" charset="0"/>
                <a:cs typeface="ヒラギノ角ゴ Pro W3"/>
              </a:rPr>
              <a:pPr algn="r" eaLnBrk="1" hangingPunct="1">
                <a:spcBef>
                  <a:spcPct val="0"/>
                </a:spcBef>
              </a:pPr>
              <a:t>20</a:t>
            </a:fld>
            <a:endParaRPr lang="en-GB" altLang="en-US" sz="1200">
              <a:latin typeface="Calibri" panose="020F0502020204030204" pitchFamily="34" charset="0"/>
              <a:cs typeface="ヒラギノ角ゴ Pro W3"/>
            </a:endParaRPr>
          </a:p>
        </p:txBody>
      </p:sp>
    </p:spTree>
    <p:extLst>
      <p:ext uri="{BB962C8B-B14F-4D97-AF65-F5344CB8AC3E}">
        <p14:creationId xmlns:p14="http://schemas.microsoft.com/office/powerpoint/2010/main" val="1778679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0E6711F6-22FB-F39E-BCDF-2280421241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75D8B295-D5D1-ECA9-D089-9162890557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2228" name="Slide Number Placeholder 3">
            <a:extLst>
              <a:ext uri="{FF2B5EF4-FFF2-40B4-BE49-F238E27FC236}">
                <a16:creationId xmlns:a16="http://schemas.microsoft.com/office/drawing/2014/main" id="{94B9B2E6-65A1-8AFF-44FE-B4CD363CE1AD}"/>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A4E1D4CA-6132-45C0-AFB0-59A77F90E8B6}" type="slidenum">
              <a:rPr lang="en-GB" altLang="en-US" sz="1200">
                <a:latin typeface="Calibri" panose="020F0502020204030204" pitchFamily="34" charset="0"/>
                <a:cs typeface="ヒラギノ角ゴ Pro W3"/>
              </a:rPr>
              <a:pPr algn="r" eaLnBrk="1" hangingPunct="1">
                <a:spcBef>
                  <a:spcPct val="0"/>
                </a:spcBef>
              </a:pPr>
              <a:t>21</a:t>
            </a:fld>
            <a:endParaRPr lang="en-GB" altLang="en-US" sz="1200">
              <a:latin typeface="Calibri" panose="020F0502020204030204" pitchFamily="34" charset="0"/>
              <a:cs typeface="ヒラギノ角ゴ Pro W3"/>
            </a:endParaRPr>
          </a:p>
        </p:txBody>
      </p:sp>
    </p:spTree>
    <p:extLst>
      <p:ext uri="{BB962C8B-B14F-4D97-AF65-F5344CB8AC3E}">
        <p14:creationId xmlns:p14="http://schemas.microsoft.com/office/powerpoint/2010/main" val="37271397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940647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53635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01049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 id="2147483661" r:id="rId8"/>
    <p:sldLayoutId id="2147483662" r:id="rId9"/>
    <p:sldLayoutId id="2147483663" r:id="rId10"/>
    <p:sldLayoutId id="214748366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arget="../media/image24.jpeg" Type="http://schemas.openxmlformats.org/officeDocument/2006/relationships/image"/><Relationship Id="rId2" Target="../notesSlides/notesSlide11.xml" Type="http://schemas.openxmlformats.org/officeDocument/2006/relationships/notesSlide"/><Relationship Id="rId1" Target="../slideLayouts/slideLayout8.xml" Type="http://schemas.openxmlformats.org/officeDocument/2006/relationships/slideLayout"/><Relationship Id="rId4" Target="../media/image25.png" Type="http://schemas.openxmlformats.org/officeDocument/2006/relationships/image"/></Relationships>
</file>

<file path=ppt/slides/_rels/slide28.xml.rels><?xml version="1.0" encoding="UTF-8" standalone="yes" ?><Relationships xmlns="http://schemas.openxmlformats.org/package/2006/relationships"><Relationship Id="rId2" Target="../media/image26.jpeg" Type="http://schemas.openxmlformats.org/officeDocument/2006/relationships/image"/><Relationship Id="rId1" Target="../slideLayouts/slideLayout8.xml" Type="http://schemas.openxmlformats.org/officeDocument/2006/relationships/slideLayout"/></Relationships>
</file>

<file path=ppt/slides/_rels/slide29.xml.rels><?xml version="1.0" encoding="UTF-8" standalone="yes" ?><Relationships xmlns="http://schemas.openxmlformats.org/package/2006/relationships"><Relationship Id="rId3" Target="../media/image27.jpeg" Type="http://schemas.openxmlformats.org/officeDocument/2006/relationships/image"/><Relationship Id="rId2" Target="../notesSlides/notesSlide12.xml" Type="http://schemas.openxmlformats.org/officeDocument/2006/relationships/notesSlide"/><Relationship Id="rId1" Target="../slideLayouts/slideLayout8.xml" Type="http://schemas.openxmlformats.org/officeDocument/2006/relationships/slideLayout"/><Relationship Id="rId4" Target="../media/image28.jpeg" Type="http://schemas.openxmlformats.org/officeDocument/2006/relationships/image"/></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hyperlink" Target="https://thuvienphapluat.vn/van-ban/Quyen-dan-su/Luat-Binh-dang-gioi-2006-73-2006-QH11-15866.aspx?anchor=dieu_5" TargetMode="Externa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arget="../media/image11.jpeg" Type="http://schemas.openxmlformats.org/officeDocument/2006/relationships/image"/><Relationship Id="rId2" Target="../media/image10.jpeg" Type="http://schemas.openxmlformats.org/officeDocument/2006/relationships/image"/><Relationship Id="rId1" Target="../slideLayouts/slideLayout2.xml" Type="http://schemas.openxmlformats.org/officeDocument/2006/relationships/slideLayout"/><Relationship Id="rId4" Target="../media/image12.jpeg" Type="http://schemas.openxmlformats.org/officeDocument/2006/relationships/image"/></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654229" y="3801520"/>
            <a:ext cx="6643068" cy="2323600"/>
          </a:xfrm>
        </p:spPr>
        <p:txBody>
          <a:bodyPr>
            <a:normAutofit/>
          </a:bodyPr>
          <a:lstStyle/>
          <a:p>
            <a:pPr>
              <a:buClr>
                <a:schemeClr val="accent1">
                  <a:lumMod val="50000"/>
                </a:schemeClr>
              </a:buClr>
            </a:pPr>
            <a:r>
              <a:rPr lang="en-VN" sz="2200" b="1" u="sng" dirty="0">
                <a:solidFill>
                  <a:schemeClr val="accent1">
                    <a:lumMod val="50000"/>
                  </a:schemeClr>
                </a:solidFill>
              </a:rPr>
              <a:t>Module 1:</a:t>
            </a:r>
            <a:r>
              <a:rPr lang="en-US" sz="2200" dirty="0">
                <a:solidFill>
                  <a:schemeClr val="accent1">
                    <a:lumMod val="50000"/>
                  </a:schemeClr>
                </a:solidFill>
              </a:rPr>
              <a:t> </a:t>
            </a:r>
          </a:p>
          <a:p>
            <a:pPr marL="596900" indent="-457200">
              <a:buClr>
                <a:schemeClr val="accent1">
                  <a:lumMod val="50000"/>
                </a:schemeClr>
              </a:buClr>
              <a:buSzPct val="100000"/>
              <a:buAutoNum type="arabicPeriod"/>
            </a:pPr>
            <a:r>
              <a:rPr lang="en-US" sz="2200" dirty="0" err="1">
                <a:solidFill>
                  <a:schemeClr val="accent1">
                    <a:lumMod val="50000"/>
                  </a:schemeClr>
                </a:solidFill>
              </a:rPr>
              <a:t>Giới</a:t>
            </a:r>
            <a:r>
              <a:rPr lang="en-US" sz="2200" dirty="0">
                <a:solidFill>
                  <a:schemeClr val="accent1">
                    <a:lumMod val="50000"/>
                  </a:schemeClr>
                </a:solidFill>
              </a:rPr>
              <a:t> </a:t>
            </a:r>
            <a:r>
              <a:rPr lang="en-US" sz="2200" dirty="0" err="1">
                <a:solidFill>
                  <a:schemeClr val="accent1">
                    <a:lumMod val="50000"/>
                  </a:schemeClr>
                </a:solidFill>
              </a:rPr>
              <a:t>thiệu</a:t>
            </a:r>
            <a:r>
              <a:rPr lang="en-US" sz="2200" dirty="0">
                <a:solidFill>
                  <a:schemeClr val="accent1">
                    <a:lumMod val="50000"/>
                  </a:schemeClr>
                </a:solidFill>
              </a:rPr>
              <a:t> </a:t>
            </a:r>
            <a:r>
              <a:rPr lang="en-US" sz="2200" dirty="0" err="1">
                <a:solidFill>
                  <a:schemeClr val="accent1">
                    <a:lumMod val="50000"/>
                  </a:schemeClr>
                </a:solidFill>
              </a:rPr>
              <a:t>dự</a:t>
            </a:r>
            <a:r>
              <a:rPr lang="en-US" sz="2200" dirty="0">
                <a:solidFill>
                  <a:schemeClr val="accent1">
                    <a:lumMod val="50000"/>
                  </a:schemeClr>
                </a:solidFill>
              </a:rPr>
              <a:t> </a:t>
            </a:r>
            <a:r>
              <a:rPr lang="en-US" sz="2200" dirty="0" err="1">
                <a:solidFill>
                  <a:schemeClr val="accent1">
                    <a:lumMod val="50000"/>
                  </a:schemeClr>
                </a:solidFill>
              </a:rPr>
              <a:t>án</a:t>
            </a:r>
            <a:r>
              <a:rPr lang="en-US" sz="2200" dirty="0">
                <a:solidFill>
                  <a:schemeClr val="accent1">
                    <a:lumMod val="50000"/>
                  </a:schemeClr>
                </a:solidFill>
              </a:rPr>
              <a:t> VSUEE, </a:t>
            </a:r>
            <a:r>
              <a:rPr lang="en-US" sz="2200" dirty="0" err="1">
                <a:solidFill>
                  <a:schemeClr val="accent1">
                    <a:lumMod val="50000"/>
                  </a:schemeClr>
                </a:solidFill>
              </a:rPr>
              <a:t>quỹ</a:t>
            </a:r>
            <a:r>
              <a:rPr lang="en-US" sz="2200" dirty="0">
                <a:solidFill>
                  <a:schemeClr val="accent1">
                    <a:lumMod val="50000"/>
                  </a:schemeClr>
                </a:solidFill>
              </a:rPr>
              <a:t> RSF</a:t>
            </a:r>
            <a:endParaRPr lang="vi-VN" sz="2200" dirty="0">
              <a:solidFill>
                <a:schemeClr val="accent1">
                  <a:lumMod val="50000"/>
                </a:schemeClr>
              </a:solidFill>
            </a:endParaRPr>
          </a:p>
          <a:p>
            <a:pPr marL="596900" indent="-457200">
              <a:buClr>
                <a:schemeClr val="accent1">
                  <a:lumMod val="50000"/>
                </a:schemeClr>
              </a:buClr>
              <a:buSzPct val="100000"/>
              <a:buAutoNum type="arabicPeriod"/>
            </a:pPr>
            <a:r>
              <a:rPr lang="vi-VN" sz="2200" dirty="0">
                <a:solidFill>
                  <a:schemeClr val="accent1">
                    <a:lumMod val="50000"/>
                  </a:schemeClr>
                </a:solidFill>
              </a:rPr>
              <a:t>Giới thiệu chính sách: tiết kiệm năng lượng, giảm phát thải khí nhà kính</a:t>
            </a:r>
          </a:p>
          <a:p>
            <a:pPr marL="596900" indent="-457200">
              <a:buClr>
                <a:schemeClr val="accent1">
                  <a:lumMod val="50000"/>
                </a:schemeClr>
              </a:buClr>
              <a:buSzPct val="100000"/>
              <a:buAutoNum type="arabicPeriod"/>
            </a:pPr>
            <a:r>
              <a:rPr lang="vi-VN" sz="2200" dirty="0">
                <a:solidFill>
                  <a:schemeClr val="accent1">
                    <a:lumMod val="50000"/>
                  </a:schemeClr>
                </a:solidFill>
              </a:rPr>
              <a:t>Vấn đề giới trong lĩnh vực tiết kiệm năng lượng</a:t>
            </a:r>
          </a:p>
        </p:txBody>
      </p:sp>
      <p:sp>
        <p:nvSpPr>
          <p:cNvPr id="2" name="TextBox 1">
            <a:extLst>
              <a:ext uri="{FF2B5EF4-FFF2-40B4-BE49-F238E27FC236}">
                <a16:creationId xmlns:a16="http://schemas.microsoft.com/office/drawing/2014/main" id="{06F71329-0CFF-0AD8-6F8A-4D6956033A35}"/>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err="1">
                <a:solidFill>
                  <a:srgbClr val="0070C0"/>
                </a:solidFill>
                <a:cs typeface="Arial" pitchFamily="34" charset="0"/>
              </a:rPr>
              <a:t>Đối</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tượng</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Quản</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lý</a:t>
            </a:r>
            <a:r>
              <a:rPr lang="en-US" altLang="ko-KR" sz="2000" b="1">
                <a:solidFill>
                  <a:srgbClr val="0070C0"/>
                </a:solidFill>
                <a:cs typeface="Arial" pitchFamily="34" charset="0"/>
              </a:rPr>
              <a:t> Doanh</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nghiệp</a:t>
            </a:r>
            <a:endParaRPr lang="ko-KR" altLang="en-US" sz="2000" b="1" dirty="0">
              <a:solidFill>
                <a:srgbClr val="0070C0"/>
              </a:solidFill>
              <a:cs typeface="Arial" pitchFamily="34" charset="0"/>
            </a:endParaRPr>
          </a:p>
        </p:txBody>
      </p:sp>
      <p:sp>
        <p:nvSpPr>
          <p:cNvPr id="364" name="Google Shape;46;p15"/>
          <p:cNvSpPr txBox="1">
            <a:spLocks noGrp="1"/>
          </p:cNvSpPr>
          <p:nvPr>
            <p:ph type="ctrTitle"/>
          </p:nvPr>
        </p:nvSpPr>
        <p:spPr>
          <a:xfrm>
            <a:off x="597346" y="927235"/>
            <a:ext cx="779648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CHO DOANH NGHIỆP </a:t>
            </a:r>
            <a:br>
              <a:rPr lang="en" sz="4400" b="1">
                <a:solidFill>
                  <a:schemeClr val="accent1">
                    <a:lumMod val="50000"/>
                  </a:schemeClr>
                </a:solidFill>
              </a:rPr>
            </a:br>
            <a:r>
              <a:rPr lang="en" sz="4400" b="1">
                <a:solidFill>
                  <a:schemeClr val="accent1">
                    <a:lumMod val="50000"/>
                  </a:schemeClr>
                </a:solidFill>
              </a:rPr>
              <a:t>CÔNG NGHIỆP</a:t>
            </a:r>
            <a:endParaRPr sz="4400" b="1" dirty="0">
              <a:solidFill>
                <a:schemeClr val="accent1">
                  <a:lumMod val="50000"/>
                </a:schemeClr>
              </a:solidFill>
            </a:endParaRPr>
          </a:p>
        </p:txBody>
      </p:sp>
      <p:grpSp>
        <p:nvGrpSpPr>
          <p:cNvPr id="365" name="Google Shape;48;p15"/>
          <p:cNvGrpSpPr/>
          <p:nvPr/>
        </p:nvGrpSpPr>
        <p:grpSpPr>
          <a:xfrm>
            <a:off x="6219122" y="1529188"/>
            <a:ext cx="5856514" cy="4773263"/>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Tree>
    <p:extLst>
      <p:ext uri="{BB962C8B-B14F-4D97-AF65-F5344CB8AC3E}">
        <p14:creationId xmlns:p14="http://schemas.microsoft.com/office/powerpoint/2010/main" val="992565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35405-8098-ADFB-AF9A-D04013C7CE19}"/>
              </a:ext>
            </a:extLst>
          </p:cNvPr>
          <p:cNvSpPr>
            <a:spLocks noGrp="1"/>
          </p:cNvSpPr>
          <p:nvPr>
            <p:ph type="title"/>
          </p:nvPr>
        </p:nvSpPr>
        <p:spPr>
          <a:xfrm>
            <a:off x="722616" y="3181400"/>
            <a:ext cx="10972800" cy="495200"/>
          </a:xfrm>
        </p:spPr>
        <p:txBody>
          <a:bodyPr>
            <a:normAutofit fontScale="90000"/>
          </a:bodyPr>
          <a:lstStyle/>
          <a:p>
            <a:r>
              <a:rPr lang="en-US" dirty="0" err="1"/>
              <a:t>Câu</a:t>
            </a:r>
            <a:r>
              <a:rPr lang="en-US" dirty="0"/>
              <a:t> </a:t>
            </a:r>
            <a:r>
              <a:rPr lang="en-US" dirty="0" err="1"/>
              <a:t>hỏi</a:t>
            </a:r>
            <a:r>
              <a:rPr lang="en-US" dirty="0"/>
              <a:t> </a:t>
            </a:r>
            <a:r>
              <a:rPr lang="en-US" dirty="0" err="1"/>
              <a:t>và</a:t>
            </a:r>
            <a:r>
              <a:rPr lang="en-US" dirty="0"/>
              <a:t> </a:t>
            </a:r>
            <a:r>
              <a:rPr lang="en-US" dirty="0" err="1"/>
              <a:t>trả</a:t>
            </a:r>
            <a:r>
              <a:rPr lang="en-US" dirty="0"/>
              <a:t> </a:t>
            </a:r>
            <a:r>
              <a:rPr lang="en-US" dirty="0" err="1"/>
              <a:t>lời</a:t>
            </a:r>
            <a:endParaRPr lang="en-US" dirty="0"/>
          </a:p>
        </p:txBody>
      </p:sp>
    </p:spTree>
    <p:extLst>
      <p:ext uri="{BB962C8B-B14F-4D97-AF65-F5344CB8AC3E}">
        <p14:creationId xmlns:p14="http://schemas.microsoft.com/office/powerpoint/2010/main" val="36226959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69A9C-FC2C-0B6C-5AC2-7D535F0F21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3A941D8-EA78-3AA3-31D4-64ABE2E493D2}"/>
              </a:ext>
            </a:extLst>
          </p:cNvPr>
          <p:cNvSpPr txBox="1"/>
          <p:nvPr/>
        </p:nvSpPr>
        <p:spPr>
          <a:xfrm>
            <a:off x="1620923" y="2890391"/>
            <a:ext cx="9500158" cy="1384995"/>
          </a:xfrm>
          <a:prstGeom prst="rect">
            <a:avLst/>
          </a:prstGeom>
          <a:noFill/>
        </p:spPr>
        <p:txBody>
          <a:bodyPr wrap="square">
            <a:spAutoFit/>
          </a:bodyPr>
          <a:lstStyle/>
          <a:p>
            <a:pPr marL="139700" algn="ctr">
              <a:buClr>
                <a:schemeClr val="accent1">
                  <a:lumMod val="50000"/>
                </a:schemeClr>
              </a:buClr>
              <a:buSzPct val="100000"/>
            </a:pPr>
            <a:r>
              <a:rPr lang="en-US" sz="2800" b="1" dirty="0">
                <a:solidFill>
                  <a:schemeClr val="accent1">
                    <a:lumMod val="50000"/>
                  </a:schemeClr>
                </a:solidFill>
              </a:rPr>
              <a:t>NỘI DUNG </a:t>
            </a:r>
            <a:r>
              <a:rPr lang="vi-VN" sz="2800" b="1" dirty="0">
                <a:solidFill>
                  <a:schemeClr val="accent1">
                    <a:lumMod val="50000"/>
                  </a:schemeClr>
                </a:solidFill>
              </a:rPr>
              <a:t>2. </a:t>
            </a:r>
          </a:p>
          <a:p>
            <a:pPr marL="139700" algn="ctr">
              <a:buClr>
                <a:schemeClr val="accent1">
                  <a:lumMod val="50000"/>
                </a:schemeClr>
              </a:buClr>
              <a:buSzPct val="100000"/>
            </a:pPr>
            <a:r>
              <a:rPr lang="vi-VN" sz="2800" b="1" dirty="0">
                <a:solidFill>
                  <a:schemeClr val="accent1">
                    <a:lumMod val="50000"/>
                  </a:schemeClr>
                </a:solidFill>
              </a:rPr>
              <a:t>GIỚI THIỆU CHÍNH SÁCH: TIẾT KIỆM NĂNG LƯỢNG</a:t>
            </a:r>
          </a:p>
          <a:p>
            <a:pPr marL="139700" algn="ctr">
              <a:buClr>
                <a:schemeClr val="accent1">
                  <a:lumMod val="50000"/>
                </a:schemeClr>
              </a:buClr>
              <a:buSzPct val="100000"/>
            </a:pPr>
            <a:r>
              <a:rPr lang="vi-VN" sz="2800" b="1" dirty="0">
                <a:solidFill>
                  <a:schemeClr val="accent1">
                    <a:lumMod val="50000"/>
                  </a:schemeClr>
                </a:solidFill>
              </a:rPr>
              <a:t>GIẢM PHÁT THẢI KHÍ NHÀ KÍNH</a:t>
            </a:r>
          </a:p>
        </p:txBody>
      </p:sp>
    </p:spTree>
    <p:extLst>
      <p:ext uri="{BB962C8B-B14F-4D97-AF65-F5344CB8AC3E}">
        <p14:creationId xmlns:p14="http://schemas.microsoft.com/office/powerpoint/2010/main" val="3094591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E3F25096-DAFB-6E8A-0454-87889BCB655A}"/>
              </a:ext>
            </a:extLst>
          </p:cNvPr>
          <p:cNvSpPr txBox="1">
            <a:spLocks noChangeArrowheads="1"/>
          </p:cNvSpPr>
          <p:nvPr/>
        </p:nvSpPr>
        <p:spPr bwMode="auto">
          <a:xfrm>
            <a:off x="649818" y="1682653"/>
            <a:ext cx="11379200" cy="1060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800" b="1" dirty="0">
                <a:solidFill>
                  <a:schemeClr val="accent1">
                    <a:lumMod val="50000"/>
                  </a:schemeClr>
                </a:solidFill>
                <a:latin typeface="+mj-lt"/>
                <a:cs typeface="Arial" panose="020B0604020202020204" pitchFamily="34" charset="0"/>
              </a:rPr>
              <a:t>CÁC QUY ĐỊNH VÀ CHÍNH SÁCH PHÁP LÝ VỀ LĨNH VỰC SỬ DỤNG NĂNG LƯỢNG TIẾT KIỆM VÀ HIỆU QUẢ</a:t>
            </a:r>
          </a:p>
        </p:txBody>
      </p:sp>
      <p:pic>
        <p:nvPicPr>
          <p:cNvPr id="2" name="Picture 1">
            <a:extLst>
              <a:ext uri="{FF2B5EF4-FFF2-40B4-BE49-F238E27FC236}">
                <a16:creationId xmlns:a16="http://schemas.microsoft.com/office/drawing/2014/main" id="{CAD4BDA6-B7F0-8468-90FB-5C5CF8BDEB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7979" y="3185487"/>
            <a:ext cx="3721938" cy="269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7938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3"/>
          <p:cNvSpPr/>
          <p:nvPr/>
        </p:nvSpPr>
        <p:spPr>
          <a:xfrm>
            <a:off x="0" y="7238999"/>
            <a:ext cx="12192000" cy="381000"/>
          </a:xfrm>
          <a:custGeom>
            <a:avLst/>
            <a:gdLst/>
            <a:ahLst/>
            <a:cxnLst/>
            <a:rect l="l" t="t" r="r" b="b"/>
            <a:pathLst>
              <a:path w="12192000" h="381000" extrusionOk="0">
                <a:moveTo>
                  <a:pt x="0" y="380999"/>
                </a:moveTo>
                <a:lnTo>
                  <a:pt x="12191999" y="380999"/>
                </a:lnTo>
                <a:lnTo>
                  <a:pt x="12191999" y="0"/>
                </a:lnTo>
                <a:lnTo>
                  <a:pt x="0" y="0"/>
                </a:lnTo>
                <a:lnTo>
                  <a:pt x="0" y="380999"/>
                </a:lnTo>
                <a:close/>
              </a:path>
            </a:pathLst>
          </a:custGeom>
          <a:solidFill>
            <a:srgbClr val="F0F0F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nvGrpSpPr>
          <p:cNvPr id="135" name="Google Shape;135;p3"/>
          <p:cNvGrpSpPr/>
          <p:nvPr/>
        </p:nvGrpSpPr>
        <p:grpSpPr>
          <a:xfrm>
            <a:off x="6253161" y="1966912"/>
            <a:ext cx="5553075" cy="2257425"/>
            <a:chOff x="6253161" y="1966912"/>
            <a:chExt cx="5553075" cy="2257425"/>
          </a:xfrm>
        </p:grpSpPr>
        <p:sp>
          <p:nvSpPr>
            <p:cNvPr id="137" name="Google Shape;137;p3"/>
            <p:cNvSpPr/>
            <p:nvPr/>
          </p:nvSpPr>
          <p:spPr>
            <a:xfrm>
              <a:off x="6253161" y="1966912"/>
              <a:ext cx="5553075" cy="2257425"/>
            </a:xfrm>
            <a:custGeom>
              <a:avLst/>
              <a:gdLst/>
              <a:ahLst/>
              <a:cxnLst/>
              <a:rect l="l" t="t" r="r" b="b"/>
              <a:pathLst>
                <a:path w="5553075" h="2257425" extrusionOk="0">
                  <a:moveTo>
                    <a:pt x="5486328" y="2257424"/>
                  </a:moveTo>
                  <a:lnTo>
                    <a:pt x="66747" y="2257424"/>
                  </a:lnTo>
                  <a:lnTo>
                    <a:pt x="62102" y="2256966"/>
                  </a:lnTo>
                  <a:lnTo>
                    <a:pt x="24240" y="2239817"/>
                  </a:lnTo>
                  <a:lnTo>
                    <a:pt x="2287" y="2204524"/>
                  </a:lnTo>
                  <a:lnTo>
                    <a:pt x="0" y="2190677"/>
                  </a:lnTo>
                  <a:lnTo>
                    <a:pt x="0" y="2185987"/>
                  </a:lnTo>
                  <a:lnTo>
                    <a:pt x="0" y="66746"/>
                  </a:lnTo>
                  <a:lnTo>
                    <a:pt x="14645" y="27848"/>
                  </a:lnTo>
                  <a:lnTo>
                    <a:pt x="48433" y="3642"/>
                  </a:lnTo>
                  <a:lnTo>
                    <a:pt x="66747" y="0"/>
                  </a:lnTo>
                  <a:lnTo>
                    <a:pt x="5486328" y="0"/>
                  </a:lnTo>
                  <a:lnTo>
                    <a:pt x="5525225" y="14645"/>
                  </a:lnTo>
                  <a:lnTo>
                    <a:pt x="5549431" y="48432"/>
                  </a:lnTo>
                  <a:lnTo>
                    <a:pt x="5553073" y="66746"/>
                  </a:lnTo>
                  <a:lnTo>
                    <a:pt x="5553073" y="2190677"/>
                  </a:lnTo>
                  <a:lnTo>
                    <a:pt x="5538429" y="2229575"/>
                  </a:lnTo>
                  <a:lnTo>
                    <a:pt x="5504642" y="2253781"/>
                  </a:lnTo>
                  <a:lnTo>
                    <a:pt x="5490973" y="2256966"/>
                  </a:lnTo>
                  <a:lnTo>
                    <a:pt x="5486328" y="2257424"/>
                  </a:lnTo>
                  <a:close/>
                </a:path>
              </a:pathLst>
            </a:custGeom>
            <a:solidFill>
              <a:srgbClr val="EFF5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38" name="Google Shape;138;p3"/>
            <p:cNvSpPr/>
            <p:nvPr/>
          </p:nvSpPr>
          <p:spPr>
            <a:xfrm>
              <a:off x="6253161" y="1966912"/>
              <a:ext cx="5553075" cy="2257425"/>
            </a:xfrm>
            <a:custGeom>
              <a:avLst/>
              <a:gdLst/>
              <a:ahLst/>
              <a:cxnLst/>
              <a:rect l="l" t="t" r="r" b="b"/>
              <a:pathLst>
                <a:path w="5553075" h="2257425" extrusionOk="0">
                  <a:moveTo>
                    <a:pt x="0" y="2185987"/>
                  </a:moveTo>
                  <a:lnTo>
                    <a:pt x="0" y="71437"/>
                  </a:lnTo>
                  <a:lnTo>
                    <a:pt x="0" y="66746"/>
                  </a:lnTo>
                  <a:lnTo>
                    <a:pt x="457" y="62101"/>
                  </a:lnTo>
                  <a:lnTo>
                    <a:pt x="1372" y="57500"/>
                  </a:lnTo>
                  <a:lnTo>
                    <a:pt x="2287" y="52899"/>
                  </a:lnTo>
                  <a:lnTo>
                    <a:pt x="3642" y="48432"/>
                  </a:lnTo>
                  <a:lnTo>
                    <a:pt x="5438" y="44099"/>
                  </a:lnTo>
                  <a:lnTo>
                    <a:pt x="7232" y="39765"/>
                  </a:lnTo>
                  <a:lnTo>
                    <a:pt x="9433" y="35648"/>
                  </a:lnTo>
                  <a:lnTo>
                    <a:pt x="12039" y="31748"/>
                  </a:lnTo>
                  <a:lnTo>
                    <a:pt x="14645" y="27848"/>
                  </a:lnTo>
                  <a:lnTo>
                    <a:pt x="17607" y="24240"/>
                  </a:lnTo>
                  <a:lnTo>
                    <a:pt x="20923" y="20923"/>
                  </a:lnTo>
                  <a:lnTo>
                    <a:pt x="24240" y="17606"/>
                  </a:lnTo>
                  <a:lnTo>
                    <a:pt x="27848" y="14645"/>
                  </a:lnTo>
                  <a:lnTo>
                    <a:pt x="31748" y="12039"/>
                  </a:lnTo>
                  <a:lnTo>
                    <a:pt x="35648" y="9433"/>
                  </a:lnTo>
                  <a:lnTo>
                    <a:pt x="66747" y="0"/>
                  </a:lnTo>
                  <a:lnTo>
                    <a:pt x="71438" y="0"/>
                  </a:lnTo>
                  <a:lnTo>
                    <a:pt x="5481637" y="0"/>
                  </a:lnTo>
                  <a:lnTo>
                    <a:pt x="5486328" y="0"/>
                  </a:lnTo>
                  <a:lnTo>
                    <a:pt x="5490973" y="457"/>
                  </a:lnTo>
                  <a:lnTo>
                    <a:pt x="5495573" y="1372"/>
                  </a:lnTo>
                  <a:lnTo>
                    <a:pt x="5500174" y="2287"/>
                  </a:lnTo>
                  <a:lnTo>
                    <a:pt x="5521324" y="12039"/>
                  </a:lnTo>
                  <a:lnTo>
                    <a:pt x="5525225" y="14645"/>
                  </a:lnTo>
                  <a:lnTo>
                    <a:pt x="5547635" y="44099"/>
                  </a:lnTo>
                  <a:lnTo>
                    <a:pt x="5549431" y="48432"/>
                  </a:lnTo>
                  <a:lnTo>
                    <a:pt x="5553075" y="71437"/>
                  </a:lnTo>
                  <a:lnTo>
                    <a:pt x="5553075" y="2185987"/>
                  </a:lnTo>
                  <a:lnTo>
                    <a:pt x="5553073" y="2190677"/>
                  </a:lnTo>
                  <a:lnTo>
                    <a:pt x="5552615" y="2195322"/>
                  </a:lnTo>
                  <a:lnTo>
                    <a:pt x="5551700" y="2199923"/>
                  </a:lnTo>
                  <a:lnTo>
                    <a:pt x="5550785" y="2204523"/>
                  </a:lnTo>
                  <a:lnTo>
                    <a:pt x="5549431" y="2208990"/>
                  </a:lnTo>
                  <a:lnTo>
                    <a:pt x="5547635" y="2213324"/>
                  </a:lnTo>
                  <a:lnTo>
                    <a:pt x="5545841" y="2217658"/>
                  </a:lnTo>
                  <a:lnTo>
                    <a:pt x="5543640" y="2221774"/>
                  </a:lnTo>
                  <a:lnTo>
                    <a:pt x="5541035" y="2225675"/>
                  </a:lnTo>
                  <a:lnTo>
                    <a:pt x="5538429" y="2229575"/>
                  </a:lnTo>
                  <a:lnTo>
                    <a:pt x="5521324" y="2245384"/>
                  </a:lnTo>
                  <a:lnTo>
                    <a:pt x="5517424" y="2247990"/>
                  </a:lnTo>
                  <a:lnTo>
                    <a:pt x="5495573" y="2256051"/>
                  </a:lnTo>
                  <a:lnTo>
                    <a:pt x="5490973" y="2256966"/>
                  </a:lnTo>
                  <a:lnTo>
                    <a:pt x="5486328" y="2257424"/>
                  </a:lnTo>
                  <a:lnTo>
                    <a:pt x="5481637" y="2257424"/>
                  </a:lnTo>
                  <a:lnTo>
                    <a:pt x="71438" y="2257424"/>
                  </a:lnTo>
                  <a:lnTo>
                    <a:pt x="31748" y="2245384"/>
                  </a:lnTo>
                  <a:lnTo>
                    <a:pt x="27848" y="2242778"/>
                  </a:lnTo>
                  <a:lnTo>
                    <a:pt x="24240" y="2239817"/>
                  </a:lnTo>
                  <a:lnTo>
                    <a:pt x="20923" y="2236500"/>
                  </a:lnTo>
                  <a:lnTo>
                    <a:pt x="17607" y="2233183"/>
                  </a:lnTo>
                  <a:lnTo>
                    <a:pt x="14645" y="2229575"/>
                  </a:lnTo>
                  <a:lnTo>
                    <a:pt x="12039" y="2225675"/>
                  </a:lnTo>
                  <a:lnTo>
                    <a:pt x="9433" y="2221774"/>
                  </a:lnTo>
                  <a:lnTo>
                    <a:pt x="7232" y="2217658"/>
                  </a:lnTo>
                  <a:lnTo>
                    <a:pt x="5438" y="2213324"/>
                  </a:lnTo>
                  <a:lnTo>
                    <a:pt x="3642" y="2208990"/>
                  </a:lnTo>
                  <a:lnTo>
                    <a:pt x="2287" y="2204524"/>
                  </a:lnTo>
                  <a:lnTo>
                    <a:pt x="1372" y="2199923"/>
                  </a:lnTo>
                  <a:lnTo>
                    <a:pt x="457" y="2195322"/>
                  </a:lnTo>
                  <a:lnTo>
                    <a:pt x="0" y="2190677"/>
                  </a:lnTo>
                  <a:lnTo>
                    <a:pt x="0" y="2185987"/>
                  </a:lnTo>
                  <a:close/>
                </a:path>
              </a:pathLst>
            </a:custGeom>
            <a:noFill/>
            <a:ln w="9525" cap="flat" cmpd="sng">
              <a:solidFill>
                <a:srgbClr val="DAE9FE"/>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139" name="Google Shape;139;p3"/>
          <p:cNvSpPr txBox="1"/>
          <p:nvPr/>
        </p:nvSpPr>
        <p:spPr>
          <a:xfrm>
            <a:off x="420050" y="595657"/>
            <a:ext cx="11546713" cy="566822"/>
          </a:xfrm>
          <a:prstGeom prst="rect">
            <a:avLst/>
          </a:prstGeom>
          <a:noFill/>
          <a:ln>
            <a:noFill/>
          </a:ln>
        </p:spPr>
        <p:txBody>
          <a:bodyPr spcFirstLastPara="1" wrap="square" lIns="0" tIns="12700" rIns="0" bIns="0" anchor="t" anchorCtr="0">
            <a:spAutoFit/>
          </a:bodyPr>
          <a:lstStyle/>
          <a:p>
            <a:pPr marL="12700" lvl="0" indent="0" algn="ctr">
              <a:spcBef>
                <a:spcPct val="0"/>
              </a:spcBef>
              <a:buClrTx/>
            </a:pPr>
            <a:r>
              <a:rPr lang="en-US" sz="3600" b="1" dirty="0" err="1">
                <a:solidFill>
                  <a:schemeClr val="accent1">
                    <a:lumMod val="50000"/>
                  </a:schemeClr>
                </a:solidFill>
                <a:latin typeface="Arial" panose="020B0604020202020204" pitchFamily="34" charset="0"/>
                <a:cs typeface="Arial" panose="020B0604020202020204" pitchFamily="34" charset="0"/>
                <a:sym typeface="Fira Sans Extra Condensed"/>
              </a:rPr>
              <a:t>Bối</a:t>
            </a:r>
            <a:r>
              <a:rPr lang="en-US" sz="3600" b="1" dirty="0">
                <a:solidFill>
                  <a:schemeClr val="accent1">
                    <a:lumMod val="50000"/>
                  </a:schemeClr>
                </a:solidFill>
                <a:latin typeface="Arial" panose="020B0604020202020204" pitchFamily="34" charset="0"/>
                <a:cs typeface="Arial" panose="020B0604020202020204" pitchFamily="34" charset="0"/>
                <a:sym typeface="Fira Sans Extra Condensed"/>
              </a:rPr>
              <a:t> </a:t>
            </a:r>
            <a:r>
              <a:rPr lang="en-US" sz="3600" b="1" dirty="0" err="1">
                <a:solidFill>
                  <a:schemeClr val="accent1">
                    <a:lumMod val="50000"/>
                  </a:schemeClr>
                </a:solidFill>
                <a:latin typeface="Arial" panose="020B0604020202020204" pitchFamily="34" charset="0"/>
                <a:cs typeface="Arial" panose="020B0604020202020204" pitchFamily="34" charset="0"/>
                <a:sym typeface="Fira Sans Extra Condensed"/>
              </a:rPr>
              <a:t>cảnh</a:t>
            </a:r>
            <a:r>
              <a:rPr lang="en-US" sz="3600" b="1" dirty="0">
                <a:solidFill>
                  <a:schemeClr val="accent1">
                    <a:lumMod val="50000"/>
                  </a:schemeClr>
                </a:solidFill>
                <a:latin typeface="Arial" panose="020B0604020202020204" pitchFamily="34" charset="0"/>
                <a:cs typeface="Arial" panose="020B0604020202020204" pitchFamily="34" charset="0"/>
                <a:sym typeface="Fira Sans Extra Condensed"/>
              </a:rPr>
              <a:t> </a:t>
            </a:r>
            <a:r>
              <a:rPr lang="en-US" sz="3600" b="1" dirty="0" err="1">
                <a:solidFill>
                  <a:schemeClr val="accent1">
                    <a:lumMod val="50000"/>
                  </a:schemeClr>
                </a:solidFill>
                <a:latin typeface="Arial" panose="020B0604020202020204" pitchFamily="34" charset="0"/>
                <a:cs typeface="Arial" panose="020B0604020202020204" pitchFamily="34" charset="0"/>
                <a:sym typeface="Fira Sans Extra Condensed"/>
              </a:rPr>
              <a:t>năng</a:t>
            </a:r>
            <a:r>
              <a:rPr lang="en-US" sz="3600" b="1" dirty="0">
                <a:solidFill>
                  <a:schemeClr val="accent1">
                    <a:lumMod val="50000"/>
                  </a:schemeClr>
                </a:solidFill>
                <a:latin typeface="Arial" panose="020B0604020202020204" pitchFamily="34" charset="0"/>
                <a:cs typeface="Arial" panose="020B0604020202020204" pitchFamily="34" charset="0"/>
                <a:sym typeface="Fira Sans Extra Condensed"/>
              </a:rPr>
              <a:t> </a:t>
            </a:r>
            <a:r>
              <a:rPr lang="en-US" sz="3600" b="1" dirty="0" err="1">
                <a:solidFill>
                  <a:schemeClr val="accent1">
                    <a:lumMod val="50000"/>
                  </a:schemeClr>
                </a:solidFill>
                <a:latin typeface="Arial" panose="020B0604020202020204" pitchFamily="34" charset="0"/>
                <a:cs typeface="Arial" panose="020B0604020202020204" pitchFamily="34" charset="0"/>
                <a:sym typeface="Fira Sans Extra Condensed"/>
              </a:rPr>
              <a:t>lượng</a:t>
            </a:r>
            <a:r>
              <a:rPr lang="en-US" sz="3600" b="1" dirty="0">
                <a:solidFill>
                  <a:schemeClr val="accent1">
                    <a:lumMod val="50000"/>
                  </a:schemeClr>
                </a:solidFill>
                <a:latin typeface="Arial" panose="020B0604020202020204" pitchFamily="34" charset="0"/>
                <a:cs typeface="Arial" panose="020B0604020202020204" pitchFamily="34" charset="0"/>
                <a:sym typeface="Fira Sans Extra Condensed"/>
              </a:rPr>
              <a:t> </a:t>
            </a:r>
            <a:r>
              <a:rPr lang="en-US" sz="3600" b="1" dirty="0" err="1">
                <a:solidFill>
                  <a:schemeClr val="accent1">
                    <a:lumMod val="50000"/>
                  </a:schemeClr>
                </a:solidFill>
                <a:latin typeface="Arial" panose="020B0604020202020204" pitchFamily="34" charset="0"/>
                <a:cs typeface="Arial" panose="020B0604020202020204" pitchFamily="34" charset="0"/>
                <a:sym typeface="Fira Sans Extra Condensed"/>
              </a:rPr>
              <a:t>của</a:t>
            </a:r>
            <a:r>
              <a:rPr lang="en-US" sz="3600" b="1" dirty="0">
                <a:solidFill>
                  <a:schemeClr val="accent1">
                    <a:lumMod val="50000"/>
                  </a:schemeClr>
                </a:solidFill>
                <a:latin typeface="Arial" panose="020B0604020202020204" pitchFamily="34" charset="0"/>
                <a:cs typeface="Arial" panose="020B0604020202020204" pitchFamily="34" charset="0"/>
                <a:sym typeface="Fira Sans Extra Condensed"/>
              </a:rPr>
              <a:t> Việt Nam</a:t>
            </a:r>
            <a:endParaRPr sz="3600" b="1" dirty="0">
              <a:solidFill>
                <a:schemeClr val="accent1">
                  <a:lumMod val="50000"/>
                </a:schemeClr>
              </a:solidFill>
              <a:latin typeface="Arial" panose="020B0604020202020204" pitchFamily="34" charset="0"/>
              <a:cs typeface="Arial" panose="020B0604020202020204" pitchFamily="34" charset="0"/>
              <a:sym typeface="Fira Sans Extra Condensed"/>
            </a:endParaRPr>
          </a:p>
        </p:txBody>
      </p:sp>
      <p:sp>
        <p:nvSpPr>
          <p:cNvPr id="141" name="Google Shape;141;p3"/>
          <p:cNvSpPr txBox="1"/>
          <p:nvPr/>
        </p:nvSpPr>
        <p:spPr>
          <a:xfrm>
            <a:off x="277368" y="1355216"/>
            <a:ext cx="5830756" cy="3029484"/>
          </a:xfrm>
          <a:prstGeom prst="rect">
            <a:avLst/>
          </a:prstGeom>
          <a:noFill/>
          <a:ln>
            <a:noFill/>
          </a:ln>
        </p:spPr>
        <p:txBody>
          <a:bodyPr spcFirstLastPara="1" wrap="square" lIns="0" tIns="12700" rIns="0" bIns="0" anchor="t" anchorCtr="0">
            <a:spAutoFit/>
          </a:bodyPr>
          <a:lstStyle/>
          <a:p>
            <a:pPr marL="195580" marR="0" lvl="0" algn="just" rtl="0">
              <a:lnSpc>
                <a:spcPct val="98765"/>
              </a:lnSpc>
              <a:spcBef>
                <a:spcPts val="0"/>
              </a:spcBef>
              <a:spcAft>
                <a:spcPts val="0"/>
              </a:spcAft>
              <a:buClr>
                <a:srgbClr val="000000"/>
              </a:buClr>
              <a:buSzPts val="1350"/>
            </a:pPr>
            <a:r>
              <a:rPr lang="en-US" sz="1800" b="0" i="0" dirty="0" err="1">
                <a:solidFill>
                  <a:srgbClr val="000000"/>
                </a:solidFill>
                <a:latin typeface="+mj-lt"/>
                <a:ea typeface="Helvetica Neue"/>
                <a:cs typeface="Helvetica Neue"/>
                <a:sym typeface="Helvetica Neue"/>
              </a:rPr>
              <a:t>Tập</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trung</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vào</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các</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chính</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sách</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tiết</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kiệm</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năng</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lượng</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và</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cơ</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hội</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kinh</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doanh</a:t>
            </a:r>
            <a:r>
              <a:rPr lang="en-US" sz="1800" b="0" i="0" dirty="0">
                <a:solidFill>
                  <a:srgbClr val="000000"/>
                </a:solidFill>
                <a:latin typeface="+mj-lt"/>
                <a:ea typeface="Helvetica Neue"/>
                <a:cs typeface="Helvetica Neue"/>
                <a:sym typeface="Helvetica Neue"/>
              </a:rPr>
              <a:t>.</a:t>
            </a:r>
          </a:p>
          <a:p>
            <a:pPr marL="195580" marR="0" lvl="0" algn="just" rtl="0">
              <a:lnSpc>
                <a:spcPct val="98765"/>
              </a:lnSpc>
              <a:spcBef>
                <a:spcPts val="0"/>
              </a:spcBef>
              <a:spcAft>
                <a:spcPts val="0"/>
              </a:spcAft>
              <a:buClr>
                <a:srgbClr val="000000"/>
              </a:buClr>
              <a:buSzPts val="1350"/>
            </a:pPr>
            <a:endParaRPr lang="en-US" sz="1800" dirty="0">
              <a:latin typeface="+mj-lt"/>
              <a:ea typeface="Helvetica Neue"/>
              <a:cs typeface="Helvetica Neue"/>
              <a:sym typeface="Helvetica Neue"/>
            </a:endParaRPr>
          </a:p>
          <a:p>
            <a:pPr marL="195580" marR="0" lvl="0" algn="just" rtl="0">
              <a:lnSpc>
                <a:spcPct val="98765"/>
              </a:lnSpc>
              <a:spcBef>
                <a:spcPts val="0"/>
              </a:spcBef>
              <a:spcAft>
                <a:spcPts val="0"/>
              </a:spcAft>
              <a:buClr>
                <a:srgbClr val="000000"/>
              </a:buClr>
              <a:buSzPts val="1350"/>
            </a:pPr>
            <a:r>
              <a:rPr lang="en-US" sz="1800" b="0" i="0" dirty="0">
                <a:solidFill>
                  <a:srgbClr val="000000"/>
                </a:solidFill>
                <a:latin typeface="+mj-lt"/>
                <a:ea typeface="Helvetica Neue"/>
                <a:cs typeface="Helvetica Neue"/>
                <a:sym typeface="Helvetica Neue"/>
              </a:rPr>
              <a:t>Việt Nam </a:t>
            </a:r>
            <a:r>
              <a:rPr lang="en-US" sz="1800" b="0" i="0" dirty="0" err="1">
                <a:solidFill>
                  <a:srgbClr val="000000"/>
                </a:solidFill>
                <a:latin typeface="+mj-lt"/>
                <a:ea typeface="Helvetica Neue"/>
                <a:cs typeface="Helvetica Neue"/>
                <a:sym typeface="Helvetica Neue"/>
              </a:rPr>
              <a:t>phải</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đối</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mặt</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với</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những</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thách</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thức</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năng</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lượng</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đặc</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biệt</a:t>
            </a:r>
            <a:r>
              <a:rPr lang="en-US" sz="1800" b="0" i="0" dirty="0">
                <a:solidFill>
                  <a:srgbClr val="000000"/>
                </a:solidFill>
                <a:latin typeface="+mj-lt"/>
                <a:ea typeface="Helvetica Neue"/>
                <a:cs typeface="Helvetica Neue"/>
                <a:sym typeface="Helvetica Neue"/>
              </a:rPr>
              <a:t> do </a:t>
            </a:r>
            <a:r>
              <a:rPr lang="en-US" sz="1800" b="0" i="0" dirty="0" err="1">
                <a:solidFill>
                  <a:srgbClr val="000000"/>
                </a:solidFill>
                <a:latin typeface="+mj-lt"/>
                <a:ea typeface="Helvetica Neue"/>
                <a:cs typeface="Helvetica Neue"/>
                <a:sym typeface="Helvetica Neue"/>
              </a:rPr>
              <a:t>sự</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phát</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triển</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kinh</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tế</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nhanh</a:t>
            </a:r>
            <a:r>
              <a:rPr lang="en-US" sz="1800" b="0" i="0" dirty="0">
                <a:solidFill>
                  <a:srgbClr val="000000"/>
                </a:solidFill>
                <a:latin typeface="+mj-lt"/>
                <a:ea typeface="Helvetica Neue"/>
                <a:cs typeface="Helvetica Neue"/>
                <a:sym typeface="Helvetica Neue"/>
              </a:rPr>
              <a:t> </a:t>
            </a:r>
            <a:r>
              <a:rPr lang="en-US" sz="1800" b="0" i="0" dirty="0" err="1">
                <a:solidFill>
                  <a:srgbClr val="000000"/>
                </a:solidFill>
                <a:latin typeface="+mj-lt"/>
                <a:ea typeface="Helvetica Neue"/>
                <a:cs typeface="Helvetica Neue"/>
                <a:sym typeface="Helvetica Neue"/>
              </a:rPr>
              <a:t>chóng</a:t>
            </a:r>
            <a:br>
              <a:rPr lang="en-US" sz="1800" b="0" i="0" dirty="0">
                <a:solidFill>
                  <a:srgbClr val="000000"/>
                </a:solidFill>
                <a:latin typeface="+mj-lt"/>
                <a:ea typeface="Helvetica Neue"/>
                <a:cs typeface="Helvetica Neue"/>
                <a:sym typeface="Helvetica Neue"/>
              </a:rPr>
            </a:br>
            <a:endParaRPr lang="en-US" sz="1800" dirty="0">
              <a:latin typeface="+mj-lt"/>
              <a:sym typeface="Helvetica Neue"/>
            </a:endParaRPr>
          </a:p>
          <a:p>
            <a:pPr marL="195580" marR="0" lvl="0" algn="just" rtl="0">
              <a:lnSpc>
                <a:spcPct val="98765"/>
              </a:lnSpc>
              <a:spcBef>
                <a:spcPts val="0"/>
              </a:spcBef>
              <a:spcAft>
                <a:spcPts val="0"/>
              </a:spcAft>
              <a:buClr>
                <a:srgbClr val="000000"/>
              </a:buClr>
              <a:buSzPts val="1350"/>
            </a:pPr>
            <a:r>
              <a:rPr lang="en-US" sz="1800" dirty="0">
                <a:latin typeface="+mj-lt"/>
                <a:sym typeface="Helvetica Neue"/>
              </a:rPr>
              <a:t>Hiệu </a:t>
            </a:r>
            <a:r>
              <a:rPr lang="en-US" sz="1800" dirty="0" err="1">
                <a:latin typeface="+mj-lt"/>
                <a:sym typeface="Helvetica Neue"/>
              </a:rPr>
              <a:t>quả</a:t>
            </a:r>
            <a:r>
              <a:rPr lang="en-US" sz="1800" dirty="0">
                <a:latin typeface="+mj-lt"/>
                <a:sym typeface="Helvetica Neue"/>
              </a:rPr>
              <a:t> </a:t>
            </a:r>
            <a:r>
              <a:rPr lang="en-US" sz="1800" dirty="0" err="1">
                <a:latin typeface="+mj-lt"/>
                <a:sym typeface="Helvetica Neue"/>
              </a:rPr>
              <a:t>năng</a:t>
            </a:r>
            <a:r>
              <a:rPr lang="en-US" sz="1800" dirty="0">
                <a:latin typeface="+mj-lt"/>
                <a:sym typeface="Helvetica Neue"/>
              </a:rPr>
              <a:t> </a:t>
            </a:r>
            <a:r>
              <a:rPr lang="en-US" sz="1800" dirty="0" err="1">
                <a:latin typeface="+mj-lt"/>
                <a:sym typeface="Helvetica Neue"/>
              </a:rPr>
              <a:t>lượng</a:t>
            </a:r>
            <a:r>
              <a:rPr lang="en-US" sz="1800" dirty="0">
                <a:latin typeface="+mj-lt"/>
                <a:sym typeface="Helvetica Neue"/>
              </a:rPr>
              <a:t> </a:t>
            </a:r>
            <a:r>
              <a:rPr lang="en-US" sz="1800" dirty="0" err="1">
                <a:latin typeface="+mj-lt"/>
                <a:sym typeface="Helvetica Neue"/>
              </a:rPr>
              <a:t>là</a:t>
            </a:r>
            <a:r>
              <a:rPr lang="en-US" sz="1800" dirty="0">
                <a:latin typeface="+mj-lt"/>
                <a:sym typeface="Helvetica Neue"/>
              </a:rPr>
              <a:t> </a:t>
            </a:r>
            <a:r>
              <a:rPr lang="en-US" sz="1800" dirty="0" err="1">
                <a:latin typeface="+mj-lt"/>
                <a:sym typeface="Helvetica Neue"/>
              </a:rPr>
              <a:t>một</a:t>
            </a:r>
            <a:r>
              <a:rPr lang="en-US" sz="1800" dirty="0">
                <a:latin typeface="+mj-lt"/>
                <a:sym typeface="Helvetica Neue"/>
              </a:rPr>
              <a:t> </a:t>
            </a:r>
            <a:r>
              <a:rPr lang="en-US" sz="1800" dirty="0" err="1">
                <a:latin typeface="+mj-lt"/>
                <a:sym typeface="Helvetica Neue"/>
              </a:rPr>
              <a:t>thành</a:t>
            </a:r>
            <a:r>
              <a:rPr lang="en-US" sz="1800" dirty="0">
                <a:latin typeface="+mj-lt"/>
                <a:sym typeface="Helvetica Neue"/>
              </a:rPr>
              <a:t> </a:t>
            </a:r>
            <a:r>
              <a:rPr lang="en-US" sz="1800" dirty="0" err="1">
                <a:latin typeface="+mj-lt"/>
                <a:sym typeface="Helvetica Neue"/>
              </a:rPr>
              <a:t>phần</a:t>
            </a:r>
            <a:r>
              <a:rPr lang="en-US" sz="1800" dirty="0">
                <a:latin typeface="+mj-lt"/>
                <a:sym typeface="Helvetica Neue"/>
              </a:rPr>
              <a:t> </a:t>
            </a:r>
            <a:r>
              <a:rPr lang="en-US" sz="1800" dirty="0" err="1">
                <a:latin typeface="+mj-lt"/>
                <a:sym typeface="Helvetica Neue"/>
              </a:rPr>
              <a:t>quan</a:t>
            </a:r>
            <a:r>
              <a:rPr lang="en-US" sz="1800" dirty="0">
                <a:latin typeface="+mj-lt"/>
                <a:sym typeface="Helvetica Neue"/>
              </a:rPr>
              <a:t> </a:t>
            </a:r>
            <a:r>
              <a:rPr lang="en-US" sz="1800" dirty="0" err="1">
                <a:latin typeface="+mj-lt"/>
                <a:sym typeface="Helvetica Neue"/>
              </a:rPr>
              <a:t>trọng</a:t>
            </a:r>
            <a:r>
              <a:rPr lang="en-US" sz="1800" dirty="0">
                <a:latin typeface="+mj-lt"/>
                <a:sym typeface="Helvetica Neue"/>
              </a:rPr>
              <a:t> </a:t>
            </a:r>
            <a:r>
              <a:rPr lang="en-US" sz="1800" dirty="0" err="1">
                <a:latin typeface="+mj-lt"/>
                <a:sym typeface="Helvetica Neue"/>
              </a:rPr>
              <a:t>của</a:t>
            </a:r>
            <a:r>
              <a:rPr lang="en-US" sz="1800" dirty="0">
                <a:latin typeface="+mj-lt"/>
                <a:sym typeface="Helvetica Neue"/>
              </a:rPr>
              <a:t> </a:t>
            </a:r>
            <a:r>
              <a:rPr lang="en-US" sz="1800" dirty="0" err="1">
                <a:latin typeface="+mj-lt"/>
                <a:sym typeface="Helvetica Neue"/>
              </a:rPr>
              <a:t>việc</a:t>
            </a:r>
            <a:r>
              <a:rPr lang="en-US" sz="1800" dirty="0">
                <a:latin typeface="+mj-lt"/>
                <a:sym typeface="Helvetica Neue"/>
              </a:rPr>
              <a:t> </a:t>
            </a:r>
            <a:r>
              <a:rPr lang="en-US" sz="1800" dirty="0" err="1">
                <a:latin typeface="+mj-lt"/>
                <a:sym typeface="Helvetica Neue"/>
              </a:rPr>
              <a:t>giảm</a:t>
            </a:r>
            <a:r>
              <a:rPr lang="en-US" sz="1800" dirty="0">
                <a:latin typeface="+mj-lt"/>
                <a:sym typeface="Helvetica Neue"/>
              </a:rPr>
              <a:t> </a:t>
            </a:r>
            <a:r>
              <a:rPr lang="en-US" sz="1800" dirty="0" err="1">
                <a:latin typeface="+mj-lt"/>
                <a:sym typeface="Helvetica Neue"/>
              </a:rPr>
              <a:t>phát</a:t>
            </a:r>
            <a:r>
              <a:rPr lang="en-US" sz="1800" dirty="0">
                <a:latin typeface="+mj-lt"/>
                <a:sym typeface="Helvetica Neue"/>
              </a:rPr>
              <a:t> </a:t>
            </a:r>
            <a:r>
              <a:rPr lang="en-US" sz="1800" dirty="0" err="1">
                <a:latin typeface="+mj-lt"/>
                <a:sym typeface="Helvetica Neue"/>
              </a:rPr>
              <a:t>thải</a:t>
            </a:r>
            <a:endParaRPr lang="en-US" sz="1800" dirty="0">
              <a:latin typeface="+mj-lt"/>
              <a:sym typeface="Helvetica Neue"/>
            </a:endParaRPr>
          </a:p>
          <a:p>
            <a:pPr marL="195580" marR="0" lvl="0" algn="just" rtl="0">
              <a:lnSpc>
                <a:spcPct val="98765"/>
              </a:lnSpc>
              <a:spcBef>
                <a:spcPts val="0"/>
              </a:spcBef>
              <a:spcAft>
                <a:spcPts val="0"/>
              </a:spcAft>
              <a:buClr>
                <a:srgbClr val="000000"/>
              </a:buClr>
              <a:buSzPts val="1350"/>
            </a:pPr>
            <a:endParaRPr lang="en-US" sz="1800" dirty="0">
              <a:latin typeface="+mj-lt"/>
              <a:sym typeface="Helvetica Neue"/>
            </a:endParaRPr>
          </a:p>
          <a:p>
            <a:pPr marL="195580" marR="0" lvl="0" algn="just" rtl="0">
              <a:lnSpc>
                <a:spcPct val="98765"/>
              </a:lnSpc>
              <a:spcBef>
                <a:spcPts val="0"/>
              </a:spcBef>
              <a:spcAft>
                <a:spcPts val="0"/>
              </a:spcAft>
              <a:buClr>
                <a:srgbClr val="000000"/>
              </a:buClr>
              <a:buSzPts val="1350"/>
            </a:pPr>
            <a:r>
              <a:rPr lang="en-US" sz="1800" dirty="0">
                <a:latin typeface="+mj-lt"/>
                <a:sym typeface="Helvetica Neue"/>
              </a:rPr>
              <a:t>Các </a:t>
            </a:r>
            <a:r>
              <a:rPr lang="en-US" sz="1800" dirty="0" err="1">
                <a:latin typeface="+mj-lt"/>
                <a:sym typeface="Helvetica Neue"/>
              </a:rPr>
              <a:t>doanh</a:t>
            </a:r>
            <a:r>
              <a:rPr lang="en-US" sz="1800" dirty="0">
                <a:latin typeface="+mj-lt"/>
                <a:sym typeface="Helvetica Neue"/>
              </a:rPr>
              <a:t> </a:t>
            </a:r>
            <a:r>
              <a:rPr lang="en-US" sz="1800" dirty="0" err="1">
                <a:latin typeface="+mj-lt"/>
                <a:sym typeface="Helvetica Neue"/>
              </a:rPr>
              <a:t>nghiệp</a:t>
            </a:r>
            <a:r>
              <a:rPr lang="en-US" sz="1800" dirty="0">
                <a:latin typeface="+mj-lt"/>
                <a:sym typeface="Helvetica Neue"/>
              </a:rPr>
              <a:t> </a:t>
            </a:r>
            <a:r>
              <a:rPr lang="en-US" sz="1800" dirty="0" err="1">
                <a:latin typeface="+mj-lt"/>
                <a:sym typeface="Helvetica Neue"/>
              </a:rPr>
              <a:t>có</a:t>
            </a:r>
            <a:r>
              <a:rPr lang="en-US" sz="1800" dirty="0">
                <a:latin typeface="+mj-lt"/>
                <a:sym typeface="Helvetica Neue"/>
              </a:rPr>
              <a:t> </a:t>
            </a:r>
            <a:r>
              <a:rPr lang="en-US" sz="1800" dirty="0" err="1">
                <a:latin typeface="+mj-lt"/>
                <a:sym typeface="Helvetica Neue"/>
              </a:rPr>
              <a:t>thể</a:t>
            </a:r>
            <a:r>
              <a:rPr lang="en-US" sz="1800" dirty="0">
                <a:latin typeface="+mj-lt"/>
                <a:sym typeface="Helvetica Neue"/>
              </a:rPr>
              <a:t> </a:t>
            </a:r>
            <a:r>
              <a:rPr lang="en-US" sz="1800" dirty="0" err="1">
                <a:latin typeface="+mj-lt"/>
                <a:sym typeface="Helvetica Neue"/>
              </a:rPr>
              <a:t>tận</a:t>
            </a:r>
            <a:r>
              <a:rPr lang="en-US" sz="1800" dirty="0">
                <a:latin typeface="+mj-lt"/>
                <a:sym typeface="Helvetica Neue"/>
              </a:rPr>
              <a:t> </a:t>
            </a:r>
            <a:r>
              <a:rPr lang="en-US" sz="1800" dirty="0" err="1">
                <a:latin typeface="+mj-lt"/>
                <a:sym typeface="Helvetica Neue"/>
              </a:rPr>
              <a:t>dụng</a:t>
            </a:r>
            <a:r>
              <a:rPr lang="en-US" sz="1800" dirty="0">
                <a:latin typeface="+mj-lt"/>
                <a:sym typeface="Helvetica Neue"/>
              </a:rPr>
              <a:t> </a:t>
            </a:r>
            <a:r>
              <a:rPr lang="en-US" sz="1800" dirty="0" err="1">
                <a:latin typeface="+mj-lt"/>
                <a:sym typeface="Helvetica Neue"/>
              </a:rPr>
              <a:t>tiềm</a:t>
            </a:r>
            <a:r>
              <a:rPr lang="en-US" sz="1800" dirty="0">
                <a:latin typeface="+mj-lt"/>
                <a:sym typeface="Helvetica Neue"/>
              </a:rPr>
              <a:t> </a:t>
            </a:r>
            <a:r>
              <a:rPr lang="en-US" sz="1800" dirty="0" err="1">
                <a:latin typeface="+mj-lt"/>
                <a:sym typeface="Helvetica Neue"/>
              </a:rPr>
              <a:t>năng</a:t>
            </a:r>
            <a:r>
              <a:rPr lang="en-US" sz="1800" dirty="0">
                <a:latin typeface="+mj-lt"/>
                <a:sym typeface="Helvetica Neue"/>
              </a:rPr>
              <a:t> </a:t>
            </a:r>
            <a:r>
              <a:rPr lang="en-US" sz="1800" dirty="0" err="1">
                <a:latin typeface="+mj-lt"/>
                <a:sym typeface="Helvetica Neue"/>
              </a:rPr>
              <a:t>hiệu</a:t>
            </a:r>
            <a:r>
              <a:rPr lang="en-US" sz="1800" dirty="0">
                <a:latin typeface="+mj-lt"/>
                <a:sym typeface="Helvetica Neue"/>
              </a:rPr>
              <a:t> </a:t>
            </a:r>
            <a:r>
              <a:rPr lang="en-US" sz="1800" dirty="0" err="1">
                <a:latin typeface="+mj-lt"/>
                <a:sym typeface="Helvetica Neue"/>
              </a:rPr>
              <a:t>quả</a:t>
            </a:r>
            <a:r>
              <a:rPr lang="en-US" sz="1800" dirty="0">
                <a:latin typeface="+mj-lt"/>
                <a:sym typeface="Helvetica Neue"/>
              </a:rPr>
              <a:t> </a:t>
            </a:r>
            <a:r>
              <a:rPr lang="en-US" sz="1800" dirty="0" err="1">
                <a:latin typeface="+mj-lt"/>
                <a:sym typeface="Helvetica Neue"/>
              </a:rPr>
              <a:t>năng</a:t>
            </a:r>
            <a:r>
              <a:rPr lang="en-US" sz="1800" dirty="0">
                <a:latin typeface="+mj-lt"/>
                <a:sym typeface="Helvetica Neue"/>
              </a:rPr>
              <a:t> </a:t>
            </a:r>
            <a:r>
              <a:rPr lang="en-US" sz="1800" dirty="0" err="1">
                <a:latin typeface="+mj-lt"/>
                <a:sym typeface="Helvetica Neue"/>
              </a:rPr>
              <a:t>lượng</a:t>
            </a:r>
            <a:r>
              <a:rPr lang="en-US" sz="1800" dirty="0">
                <a:latin typeface="+mj-lt"/>
                <a:sym typeface="Helvetica Neue"/>
              </a:rPr>
              <a:t> </a:t>
            </a:r>
            <a:r>
              <a:rPr lang="en-US" sz="1800" dirty="0" err="1">
                <a:latin typeface="+mj-lt"/>
                <a:sym typeface="Helvetica Neue"/>
              </a:rPr>
              <a:t>trong</a:t>
            </a:r>
            <a:r>
              <a:rPr lang="en-US" sz="1800" dirty="0">
                <a:latin typeface="+mj-lt"/>
                <a:sym typeface="Helvetica Neue"/>
              </a:rPr>
              <a:t> </a:t>
            </a:r>
            <a:r>
              <a:rPr lang="en-US" sz="1800" dirty="0" err="1">
                <a:latin typeface="+mj-lt"/>
                <a:sym typeface="Helvetica Neue"/>
              </a:rPr>
              <a:t>nhiều</a:t>
            </a:r>
            <a:r>
              <a:rPr lang="en-US" sz="1800" dirty="0">
                <a:latin typeface="+mj-lt"/>
                <a:sym typeface="Helvetica Neue"/>
              </a:rPr>
              <a:t> </a:t>
            </a:r>
            <a:r>
              <a:rPr lang="en-US" sz="1800" dirty="0" err="1">
                <a:latin typeface="+mj-lt"/>
                <a:sym typeface="Helvetica Neue"/>
              </a:rPr>
              <a:t>lĩnh</a:t>
            </a:r>
            <a:r>
              <a:rPr lang="en-US" sz="1800" dirty="0">
                <a:latin typeface="+mj-lt"/>
                <a:sym typeface="Helvetica Neue"/>
              </a:rPr>
              <a:t> </a:t>
            </a:r>
            <a:r>
              <a:rPr lang="en-US" sz="1800" dirty="0" err="1">
                <a:latin typeface="+mj-lt"/>
                <a:sym typeface="Helvetica Neue"/>
              </a:rPr>
              <a:t>vực</a:t>
            </a:r>
            <a:endParaRPr sz="1800" dirty="0">
              <a:latin typeface="+mj-lt"/>
            </a:endParaRPr>
          </a:p>
        </p:txBody>
      </p:sp>
      <p:sp>
        <p:nvSpPr>
          <p:cNvPr id="143" name="Google Shape;143;p3"/>
          <p:cNvSpPr txBox="1"/>
          <p:nvPr/>
        </p:nvSpPr>
        <p:spPr>
          <a:xfrm>
            <a:off x="6473824" y="2197100"/>
            <a:ext cx="3293631" cy="243656"/>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500" b="1">
                <a:solidFill>
                  <a:srgbClr val="1D40AF"/>
                </a:solidFill>
                <a:latin typeface="Arial"/>
                <a:ea typeface="Arial"/>
                <a:cs typeface="Arial"/>
                <a:sym typeface="Arial"/>
              </a:rPr>
              <a:t>Tiêu thụ năng lượng theo ngành</a:t>
            </a:r>
            <a:endParaRPr sz="1500">
              <a:solidFill>
                <a:srgbClr val="000000"/>
              </a:solidFill>
              <a:latin typeface="Arial"/>
              <a:ea typeface="Arial"/>
              <a:cs typeface="Arial"/>
              <a:sym typeface="Arial"/>
            </a:endParaRPr>
          </a:p>
        </p:txBody>
      </p:sp>
      <p:grpSp>
        <p:nvGrpSpPr>
          <p:cNvPr id="144" name="Google Shape;144;p3"/>
          <p:cNvGrpSpPr/>
          <p:nvPr/>
        </p:nvGrpSpPr>
        <p:grpSpPr>
          <a:xfrm>
            <a:off x="277368" y="2657474"/>
            <a:ext cx="7428355" cy="3390139"/>
            <a:chOff x="277368" y="2657474"/>
            <a:chExt cx="7428355" cy="3390139"/>
          </a:xfrm>
        </p:grpSpPr>
        <p:sp>
          <p:nvSpPr>
            <p:cNvPr id="145" name="Google Shape;145;p3"/>
            <p:cNvSpPr/>
            <p:nvPr/>
          </p:nvSpPr>
          <p:spPr>
            <a:xfrm>
              <a:off x="6486523" y="2657474"/>
              <a:ext cx="1219200" cy="152400"/>
            </a:xfrm>
            <a:custGeom>
              <a:avLst/>
              <a:gdLst/>
              <a:ahLst/>
              <a:cxnLst/>
              <a:rect l="l" t="t" r="r" b="b"/>
              <a:pathLst>
                <a:path w="1219200" h="152400" extrusionOk="0">
                  <a:moveTo>
                    <a:pt x="1186151" y="152399"/>
                  </a:moveTo>
                  <a:lnTo>
                    <a:pt x="33047" y="152399"/>
                  </a:lnTo>
                  <a:lnTo>
                    <a:pt x="28187" y="151432"/>
                  </a:lnTo>
                  <a:lnTo>
                    <a:pt x="966" y="124211"/>
                  </a:lnTo>
                  <a:lnTo>
                    <a:pt x="0" y="119352"/>
                  </a:lnTo>
                  <a:lnTo>
                    <a:pt x="0" y="114299"/>
                  </a:lnTo>
                  <a:lnTo>
                    <a:pt x="0" y="33047"/>
                  </a:lnTo>
                  <a:lnTo>
                    <a:pt x="28187" y="966"/>
                  </a:lnTo>
                  <a:lnTo>
                    <a:pt x="33047" y="0"/>
                  </a:lnTo>
                  <a:lnTo>
                    <a:pt x="1186151" y="0"/>
                  </a:lnTo>
                  <a:lnTo>
                    <a:pt x="1218232" y="28187"/>
                  </a:lnTo>
                  <a:lnTo>
                    <a:pt x="1219199" y="33047"/>
                  </a:lnTo>
                  <a:lnTo>
                    <a:pt x="1219199" y="119352"/>
                  </a:lnTo>
                  <a:lnTo>
                    <a:pt x="1191011" y="151432"/>
                  </a:lnTo>
                  <a:lnTo>
                    <a:pt x="1186151" y="152399"/>
                  </a:lnTo>
                  <a:close/>
                </a:path>
              </a:pathLst>
            </a:custGeom>
            <a:solidFill>
              <a:srgbClr val="1D40A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46" name="Google Shape;146;p3"/>
            <p:cNvSpPr/>
            <p:nvPr/>
          </p:nvSpPr>
          <p:spPr>
            <a:xfrm>
              <a:off x="6486523" y="3038474"/>
              <a:ext cx="609600" cy="152400"/>
            </a:xfrm>
            <a:custGeom>
              <a:avLst/>
              <a:gdLst/>
              <a:ahLst/>
              <a:cxnLst/>
              <a:rect l="l" t="t" r="r" b="b"/>
              <a:pathLst>
                <a:path w="609600" h="152400" extrusionOk="0">
                  <a:moveTo>
                    <a:pt x="576552" y="152399"/>
                  </a:moveTo>
                  <a:lnTo>
                    <a:pt x="33047" y="152399"/>
                  </a:lnTo>
                  <a:lnTo>
                    <a:pt x="28187" y="151432"/>
                  </a:lnTo>
                  <a:lnTo>
                    <a:pt x="966" y="124212"/>
                  </a:lnTo>
                  <a:lnTo>
                    <a:pt x="0" y="119352"/>
                  </a:lnTo>
                  <a:lnTo>
                    <a:pt x="0" y="114299"/>
                  </a:lnTo>
                  <a:lnTo>
                    <a:pt x="0" y="33047"/>
                  </a:lnTo>
                  <a:lnTo>
                    <a:pt x="28187" y="966"/>
                  </a:lnTo>
                  <a:lnTo>
                    <a:pt x="33047" y="0"/>
                  </a:lnTo>
                  <a:lnTo>
                    <a:pt x="576552" y="0"/>
                  </a:lnTo>
                  <a:lnTo>
                    <a:pt x="608633" y="28187"/>
                  </a:lnTo>
                  <a:lnTo>
                    <a:pt x="609599" y="33047"/>
                  </a:lnTo>
                  <a:lnTo>
                    <a:pt x="609599" y="119352"/>
                  </a:lnTo>
                  <a:lnTo>
                    <a:pt x="581412" y="151432"/>
                  </a:lnTo>
                  <a:lnTo>
                    <a:pt x="576552" y="152399"/>
                  </a:lnTo>
                  <a:close/>
                </a:path>
              </a:pathLst>
            </a:custGeom>
            <a:solidFill>
              <a:srgbClr val="04956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47" name="Google Shape;147;p3"/>
            <p:cNvSpPr/>
            <p:nvPr/>
          </p:nvSpPr>
          <p:spPr>
            <a:xfrm>
              <a:off x="6486523" y="3419474"/>
              <a:ext cx="533400" cy="152400"/>
            </a:xfrm>
            <a:custGeom>
              <a:avLst/>
              <a:gdLst/>
              <a:ahLst/>
              <a:cxnLst/>
              <a:rect l="l" t="t" r="r" b="b"/>
              <a:pathLst>
                <a:path w="533400" h="152400" extrusionOk="0">
                  <a:moveTo>
                    <a:pt x="500351" y="152399"/>
                  </a:moveTo>
                  <a:lnTo>
                    <a:pt x="33047" y="152399"/>
                  </a:lnTo>
                  <a:lnTo>
                    <a:pt x="28187" y="151432"/>
                  </a:lnTo>
                  <a:lnTo>
                    <a:pt x="966" y="124212"/>
                  </a:lnTo>
                  <a:lnTo>
                    <a:pt x="0" y="119352"/>
                  </a:lnTo>
                  <a:lnTo>
                    <a:pt x="0" y="114299"/>
                  </a:lnTo>
                  <a:lnTo>
                    <a:pt x="0" y="33047"/>
                  </a:lnTo>
                  <a:lnTo>
                    <a:pt x="28187" y="966"/>
                  </a:lnTo>
                  <a:lnTo>
                    <a:pt x="33047" y="0"/>
                  </a:lnTo>
                  <a:lnTo>
                    <a:pt x="500351" y="0"/>
                  </a:lnTo>
                  <a:lnTo>
                    <a:pt x="532433" y="28187"/>
                  </a:lnTo>
                  <a:lnTo>
                    <a:pt x="533399" y="33047"/>
                  </a:lnTo>
                  <a:lnTo>
                    <a:pt x="533399" y="119352"/>
                  </a:lnTo>
                  <a:lnTo>
                    <a:pt x="505212" y="151432"/>
                  </a:lnTo>
                  <a:lnTo>
                    <a:pt x="500351" y="152399"/>
                  </a:lnTo>
                  <a:close/>
                </a:path>
              </a:pathLst>
            </a:custGeom>
            <a:solidFill>
              <a:srgbClr val="F59D0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pic>
          <p:nvPicPr>
            <p:cNvPr id="148" name="Google Shape;148;p3"/>
            <p:cNvPicPr preferRelativeResize="0"/>
            <p:nvPr/>
          </p:nvPicPr>
          <p:blipFill rotWithShape="1">
            <a:blip r:embed="rId3">
              <a:alphaModFix/>
            </a:blip>
            <a:srcRect/>
            <a:stretch/>
          </p:blipFill>
          <p:spPr>
            <a:xfrm>
              <a:off x="6486523" y="3800474"/>
              <a:ext cx="152399" cy="152399"/>
            </a:xfrm>
            <a:prstGeom prst="rect">
              <a:avLst/>
            </a:prstGeom>
            <a:noFill/>
            <a:ln>
              <a:noFill/>
            </a:ln>
          </p:spPr>
        </p:pic>
        <p:sp>
          <p:nvSpPr>
            <p:cNvPr id="149" name="Google Shape;149;p3"/>
            <p:cNvSpPr/>
            <p:nvPr/>
          </p:nvSpPr>
          <p:spPr>
            <a:xfrm>
              <a:off x="277368" y="4468368"/>
              <a:ext cx="3865245" cy="1579245"/>
            </a:xfrm>
            <a:custGeom>
              <a:avLst/>
              <a:gdLst/>
              <a:ahLst/>
              <a:cxnLst/>
              <a:rect l="l" t="t" r="r" b="b"/>
              <a:pathLst>
                <a:path w="3865245" h="1579245" extrusionOk="0">
                  <a:moveTo>
                    <a:pt x="3864863" y="1578863"/>
                  </a:moveTo>
                  <a:lnTo>
                    <a:pt x="0" y="1578863"/>
                  </a:lnTo>
                  <a:lnTo>
                    <a:pt x="0" y="0"/>
                  </a:lnTo>
                  <a:lnTo>
                    <a:pt x="3864863" y="0"/>
                  </a:lnTo>
                  <a:lnTo>
                    <a:pt x="3864863" y="75056"/>
                  </a:lnTo>
                  <a:lnTo>
                    <a:pt x="179831" y="75056"/>
                  </a:lnTo>
                  <a:lnTo>
                    <a:pt x="173263" y="75374"/>
                  </a:lnTo>
                  <a:lnTo>
                    <a:pt x="137554" y="90165"/>
                  </a:lnTo>
                  <a:lnTo>
                    <a:pt x="116011" y="122405"/>
                  </a:lnTo>
                  <a:lnTo>
                    <a:pt x="113156" y="141731"/>
                  </a:lnTo>
                  <a:lnTo>
                    <a:pt x="113156" y="1360931"/>
                  </a:lnTo>
                  <a:lnTo>
                    <a:pt x="124383" y="1397980"/>
                  </a:lnTo>
                  <a:lnTo>
                    <a:pt x="154316" y="1422530"/>
                  </a:lnTo>
                  <a:lnTo>
                    <a:pt x="179831" y="1427606"/>
                  </a:lnTo>
                  <a:lnTo>
                    <a:pt x="3864863" y="1427606"/>
                  </a:lnTo>
                  <a:lnTo>
                    <a:pt x="3864863" y="1578863"/>
                  </a:lnTo>
                  <a:close/>
                </a:path>
                <a:path w="3865245" h="1579245" extrusionOk="0">
                  <a:moveTo>
                    <a:pt x="3864863" y="1427606"/>
                  </a:moveTo>
                  <a:lnTo>
                    <a:pt x="3685031" y="1427606"/>
                  </a:lnTo>
                  <a:lnTo>
                    <a:pt x="3691599" y="1427289"/>
                  </a:lnTo>
                  <a:lnTo>
                    <a:pt x="3698041" y="1426337"/>
                  </a:lnTo>
                  <a:lnTo>
                    <a:pt x="3732178" y="1408077"/>
                  </a:lnTo>
                  <a:lnTo>
                    <a:pt x="3750437" y="1373941"/>
                  </a:lnTo>
                  <a:lnTo>
                    <a:pt x="3751706" y="1360931"/>
                  </a:lnTo>
                  <a:lnTo>
                    <a:pt x="3751706" y="141731"/>
                  </a:lnTo>
                  <a:lnTo>
                    <a:pt x="3740480" y="104681"/>
                  </a:lnTo>
                  <a:lnTo>
                    <a:pt x="3710546" y="80131"/>
                  </a:lnTo>
                  <a:lnTo>
                    <a:pt x="3685031" y="75056"/>
                  </a:lnTo>
                  <a:lnTo>
                    <a:pt x="3864863" y="75056"/>
                  </a:lnTo>
                  <a:lnTo>
                    <a:pt x="3864863" y="1427606"/>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50" name="Google Shape;150;p3"/>
            <p:cNvSpPr/>
            <p:nvPr/>
          </p:nvSpPr>
          <p:spPr>
            <a:xfrm>
              <a:off x="400049" y="4533899"/>
              <a:ext cx="3638550" cy="1371600"/>
            </a:xfrm>
            <a:custGeom>
              <a:avLst/>
              <a:gdLst/>
              <a:ahLst/>
              <a:cxnLst/>
              <a:rect l="l" t="t" r="r" b="b"/>
              <a:pathLst>
                <a:path w="3638550" h="1371600" extrusionOk="0">
                  <a:moveTo>
                    <a:pt x="3567352" y="1371599"/>
                  </a:moveTo>
                  <a:lnTo>
                    <a:pt x="53397" y="1371599"/>
                  </a:lnTo>
                  <a:lnTo>
                    <a:pt x="49681" y="1371112"/>
                  </a:lnTo>
                  <a:lnTo>
                    <a:pt x="14085" y="1345743"/>
                  </a:lnTo>
                  <a:lnTo>
                    <a:pt x="366" y="1305358"/>
                  </a:lnTo>
                  <a:lnTo>
                    <a:pt x="0" y="1300403"/>
                  </a:lnTo>
                  <a:lnTo>
                    <a:pt x="0" y="1295399"/>
                  </a:lnTo>
                  <a:lnTo>
                    <a:pt x="0" y="71196"/>
                  </a:lnTo>
                  <a:lnTo>
                    <a:pt x="11716" y="29704"/>
                  </a:lnTo>
                  <a:lnTo>
                    <a:pt x="42320" y="2440"/>
                  </a:lnTo>
                  <a:lnTo>
                    <a:pt x="53397" y="0"/>
                  </a:lnTo>
                  <a:lnTo>
                    <a:pt x="3567352" y="0"/>
                  </a:lnTo>
                  <a:lnTo>
                    <a:pt x="3608843" y="15621"/>
                  </a:lnTo>
                  <a:lnTo>
                    <a:pt x="3634663" y="51661"/>
                  </a:lnTo>
                  <a:lnTo>
                    <a:pt x="3638549" y="71196"/>
                  </a:lnTo>
                  <a:lnTo>
                    <a:pt x="3638549" y="1300403"/>
                  </a:lnTo>
                  <a:lnTo>
                    <a:pt x="3622927" y="1341894"/>
                  </a:lnTo>
                  <a:lnTo>
                    <a:pt x="3586887" y="1367714"/>
                  </a:lnTo>
                  <a:lnTo>
                    <a:pt x="3572308" y="1371112"/>
                  </a:lnTo>
                  <a:lnTo>
                    <a:pt x="3567352" y="1371599"/>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51" name="Google Shape;151;p3"/>
            <p:cNvSpPr/>
            <p:nvPr/>
          </p:nvSpPr>
          <p:spPr>
            <a:xfrm>
              <a:off x="380999" y="4534177"/>
              <a:ext cx="70485" cy="1371600"/>
            </a:xfrm>
            <a:custGeom>
              <a:avLst/>
              <a:gdLst/>
              <a:ahLst/>
              <a:cxnLst/>
              <a:rect l="l" t="t" r="r" b="b"/>
              <a:pathLst>
                <a:path w="70484" h="1371600" extrusionOk="0">
                  <a:moveTo>
                    <a:pt x="70450" y="1371044"/>
                  </a:moveTo>
                  <a:lnTo>
                    <a:pt x="33857" y="1358491"/>
                  </a:lnTo>
                  <a:lnTo>
                    <a:pt x="5800" y="1324282"/>
                  </a:lnTo>
                  <a:lnTo>
                    <a:pt x="0" y="1295122"/>
                  </a:lnTo>
                  <a:lnTo>
                    <a:pt x="0" y="75922"/>
                  </a:lnTo>
                  <a:lnTo>
                    <a:pt x="12830" y="33579"/>
                  </a:lnTo>
                  <a:lnTo>
                    <a:pt x="47039" y="5522"/>
                  </a:lnTo>
                  <a:lnTo>
                    <a:pt x="70449" y="0"/>
                  </a:lnTo>
                  <a:lnTo>
                    <a:pt x="66287" y="1655"/>
                  </a:lnTo>
                  <a:lnTo>
                    <a:pt x="56951" y="9389"/>
                  </a:lnTo>
                  <a:lnTo>
                    <a:pt x="41000" y="46761"/>
                  </a:lnTo>
                  <a:lnTo>
                    <a:pt x="38100" y="75922"/>
                  </a:lnTo>
                  <a:lnTo>
                    <a:pt x="38100" y="1295122"/>
                  </a:lnTo>
                  <a:lnTo>
                    <a:pt x="44514" y="1337464"/>
                  </a:lnTo>
                  <a:lnTo>
                    <a:pt x="66287" y="1369388"/>
                  </a:lnTo>
                  <a:lnTo>
                    <a:pt x="70450" y="1371044"/>
                  </a:lnTo>
                  <a:close/>
                </a:path>
              </a:pathLst>
            </a:custGeom>
            <a:solidFill>
              <a:srgbClr val="2E8B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152" name="Google Shape;152;p3"/>
          <p:cNvSpPr txBox="1"/>
          <p:nvPr/>
        </p:nvSpPr>
        <p:spPr>
          <a:xfrm>
            <a:off x="7769225" y="2616200"/>
            <a:ext cx="1451610"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a:solidFill>
                  <a:srgbClr val="000000"/>
                </a:solidFill>
                <a:latin typeface="Helvetica Neue"/>
                <a:ea typeface="Helvetica Neue"/>
                <a:cs typeface="Helvetica Neue"/>
                <a:sym typeface="Helvetica Neue"/>
              </a:rPr>
              <a:t>Công nghiệp (54%)</a:t>
            </a:r>
            <a:endParaRPr sz="1200">
              <a:solidFill>
                <a:srgbClr val="000000"/>
              </a:solidFill>
              <a:latin typeface="Helvetica Neue"/>
              <a:ea typeface="Helvetica Neue"/>
              <a:cs typeface="Helvetica Neue"/>
              <a:sym typeface="Helvetica Neue"/>
            </a:endParaRPr>
          </a:p>
        </p:txBody>
      </p:sp>
      <p:sp>
        <p:nvSpPr>
          <p:cNvPr id="153" name="Google Shape;153;p3"/>
          <p:cNvSpPr txBox="1"/>
          <p:nvPr/>
        </p:nvSpPr>
        <p:spPr>
          <a:xfrm>
            <a:off x="7159625" y="2997200"/>
            <a:ext cx="1092835"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a:solidFill>
                  <a:srgbClr val="000000"/>
                </a:solidFill>
                <a:latin typeface="Helvetica Neue"/>
                <a:ea typeface="Helvetica Neue"/>
                <a:cs typeface="Helvetica Neue"/>
                <a:sym typeface="Helvetica Neue"/>
              </a:rPr>
              <a:t>Tòa nhà (24%)</a:t>
            </a:r>
            <a:endParaRPr sz="1200">
              <a:solidFill>
                <a:srgbClr val="000000"/>
              </a:solidFill>
              <a:latin typeface="Helvetica Neue"/>
              <a:ea typeface="Helvetica Neue"/>
              <a:cs typeface="Helvetica Neue"/>
              <a:sym typeface="Helvetica Neue"/>
            </a:endParaRPr>
          </a:p>
        </p:txBody>
      </p:sp>
      <p:sp>
        <p:nvSpPr>
          <p:cNvPr id="154" name="Google Shape;154;p3"/>
          <p:cNvSpPr txBox="1"/>
          <p:nvPr/>
        </p:nvSpPr>
        <p:spPr>
          <a:xfrm>
            <a:off x="7083424" y="3378200"/>
            <a:ext cx="1967057"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a:solidFill>
                  <a:srgbClr val="000000"/>
                </a:solidFill>
                <a:latin typeface="Helvetica Neue"/>
                <a:ea typeface="Helvetica Neue"/>
                <a:cs typeface="Helvetica Neue"/>
                <a:sym typeface="Helvetica Neue"/>
              </a:rPr>
              <a:t>Giao thông vận tải (18%)</a:t>
            </a:r>
            <a:endParaRPr sz="1200">
              <a:solidFill>
                <a:srgbClr val="000000"/>
              </a:solidFill>
              <a:latin typeface="Helvetica Neue"/>
              <a:ea typeface="Helvetica Neue"/>
              <a:cs typeface="Helvetica Neue"/>
              <a:sym typeface="Helvetica Neue"/>
            </a:endParaRPr>
          </a:p>
        </p:txBody>
      </p:sp>
      <p:sp>
        <p:nvSpPr>
          <p:cNvPr id="155" name="Google Shape;155;p3"/>
          <p:cNvSpPr txBox="1"/>
          <p:nvPr/>
        </p:nvSpPr>
        <p:spPr>
          <a:xfrm>
            <a:off x="6702425" y="3759200"/>
            <a:ext cx="770890"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a:solidFill>
                  <a:srgbClr val="000000"/>
                </a:solidFill>
                <a:latin typeface="Helvetica Neue"/>
                <a:ea typeface="Helvetica Neue"/>
                <a:cs typeface="Helvetica Neue"/>
                <a:sym typeface="Helvetica Neue"/>
              </a:rPr>
              <a:t>Khác (4%)</a:t>
            </a:r>
            <a:endParaRPr sz="1200">
              <a:solidFill>
                <a:srgbClr val="000000"/>
              </a:solidFill>
              <a:latin typeface="Helvetica Neue"/>
              <a:ea typeface="Helvetica Neue"/>
              <a:cs typeface="Helvetica Neue"/>
              <a:sym typeface="Helvetica Neue"/>
            </a:endParaRPr>
          </a:p>
        </p:txBody>
      </p:sp>
      <p:sp>
        <p:nvSpPr>
          <p:cNvPr id="156" name="Google Shape;156;p3"/>
          <p:cNvSpPr txBox="1"/>
          <p:nvPr/>
        </p:nvSpPr>
        <p:spPr>
          <a:xfrm>
            <a:off x="596899" y="5071745"/>
            <a:ext cx="2431415" cy="905376"/>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2400" b="1" dirty="0">
                <a:solidFill>
                  <a:srgbClr val="1A5275"/>
                </a:solidFill>
                <a:latin typeface="Arial"/>
                <a:ea typeface="Arial"/>
                <a:cs typeface="Arial"/>
                <a:sym typeface="Arial"/>
              </a:rPr>
              <a:t>97.5 MTOE</a:t>
            </a:r>
            <a:endParaRPr sz="2400" dirty="0">
              <a:solidFill>
                <a:srgbClr val="000000"/>
              </a:solidFill>
              <a:latin typeface="Arial"/>
              <a:ea typeface="Arial"/>
              <a:cs typeface="Arial"/>
              <a:sym typeface="Arial"/>
            </a:endParaRPr>
          </a:p>
          <a:p>
            <a:pPr marL="12700" marR="0" lvl="0" indent="0" algn="l" rtl="0">
              <a:spcBef>
                <a:spcPts val="1170"/>
              </a:spcBef>
              <a:spcAft>
                <a:spcPts val="0"/>
              </a:spcAft>
              <a:buNone/>
            </a:pPr>
            <a:r>
              <a:rPr lang="en-US" sz="1200" dirty="0" err="1">
                <a:solidFill>
                  <a:srgbClr val="545454"/>
                </a:solidFill>
                <a:latin typeface="Helvetica Neue"/>
                <a:ea typeface="Helvetica Neue"/>
                <a:cs typeface="Helvetica Neue"/>
                <a:sym typeface="Helvetica Neue"/>
              </a:rPr>
              <a:t>Mức</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tiêu</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thụ</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năng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lượng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hiện</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tại</a:t>
            </a:r>
            <a:r>
              <a:rPr lang="en-US" sz="1200" dirty="0">
                <a:solidFill>
                  <a:srgbClr val="545454"/>
                </a:solidFill>
                <a:latin typeface="Helvetica Neue"/>
                <a:ea typeface="Helvetica Neue"/>
                <a:cs typeface="Helvetica Neue"/>
                <a:sym typeface="Helvetica Neue"/>
              </a:rPr>
              <a:t> (2023)</a:t>
            </a:r>
            <a:endParaRPr sz="1200" dirty="0">
              <a:solidFill>
                <a:srgbClr val="000000"/>
              </a:solidFill>
              <a:latin typeface="Helvetica Neue"/>
              <a:ea typeface="Helvetica Neue"/>
              <a:cs typeface="Helvetica Neue"/>
              <a:sym typeface="Helvetica Neue"/>
            </a:endParaRPr>
          </a:p>
        </p:txBody>
      </p:sp>
      <p:grpSp>
        <p:nvGrpSpPr>
          <p:cNvPr id="157" name="Google Shape;157;p3"/>
          <p:cNvGrpSpPr/>
          <p:nvPr/>
        </p:nvGrpSpPr>
        <p:grpSpPr>
          <a:xfrm>
            <a:off x="4163567" y="4685538"/>
            <a:ext cx="3865245" cy="1579245"/>
            <a:chOff x="4163567" y="4468368"/>
            <a:chExt cx="3865245" cy="1579245"/>
          </a:xfrm>
        </p:grpSpPr>
        <p:sp>
          <p:nvSpPr>
            <p:cNvPr id="158" name="Google Shape;158;p3"/>
            <p:cNvSpPr/>
            <p:nvPr/>
          </p:nvSpPr>
          <p:spPr>
            <a:xfrm>
              <a:off x="4163567" y="4468368"/>
              <a:ext cx="3865245" cy="1579245"/>
            </a:xfrm>
            <a:custGeom>
              <a:avLst/>
              <a:gdLst/>
              <a:ahLst/>
              <a:cxnLst/>
              <a:rect l="l" t="t" r="r" b="b"/>
              <a:pathLst>
                <a:path w="3865245" h="1579245" extrusionOk="0">
                  <a:moveTo>
                    <a:pt x="3864863" y="1578863"/>
                  </a:moveTo>
                  <a:lnTo>
                    <a:pt x="0" y="1578863"/>
                  </a:lnTo>
                  <a:lnTo>
                    <a:pt x="0" y="0"/>
                  </a:lnTo>
                  <a:lnTo>
                    <a:pt x="3864863" y="0"/>
                  </a:lnTo>
                  <a:lnTo>
                    <a:pt x="3864863" y="75056"/>
                  </a:lnTo>
                  <a:lnTo>
                    <a:pt x="179831" y="75056"/>
                  </a:lnTo>
                  <a:lnTo>
                    <a:pt x="173263" y="75374"/>
                  </a:lnTo>
                  <a:lnTo>
                    <a:pt x="137553" y="90165"/>
                  </a:lnTo>
                  <a:lnTo>
                    <a:pt x="116011" y="122405"/>
                  </a:lnTo>
                  <a:lnTo>
                    <a:pt x="113156" y="141731"/>
                  </a:lnTo>
                  <a:lnTo>
                    <a:pt x="113156" y="1360931"/>
                  </a:lnTo>
                  <a:lnTo>
                    <a:pt x="124382" y="1397980"/>
                  </a:lnTo>
                  <a:lnTo>
                    <a:pt x="154316" y="1422530"/>
                  </a:lnTo>
                  <a:lnTo>
                    <a:pt x="179831" y="1427606"/>
                  </a:lnTo>
                  <a:lnTo>
                    <a:pt x="3864863" y="1427606"/>
                  </a:lnTo>
                  <a:lnTo>
                    <a:pt x="3864863" y="1578863"/>
                  </a:lnTo>
                  <a:close/>
                </a:path>
                <a:path w="3865245" h="1579245" extrusionOk="0">
                  <a:moveTo>
                    <a:pt x="3864863" y="1427606"/>
                  </a:moveTo>
                  <a:lnTo>
                    <a:pt x="3685031" y="1427606"/>
                  </a:lnTo>
                  <a:lnTo>
                    <a:pt x="3691599" y="1427289"/>
                  </a:lnTo>
                  <a:lnTo>
                    <a:pt x="3698041" y="1426337"/>
                  </a:lnTo>
                  <a:lnTo>
                    <a:pt x="3732177" y="1408077"/>
                  </a:lnTo>
                  <a:lnTo>
                    <a:pt x="3750437" y="1373941"/>
                  </a:lnTo>
                  <a:lnTo>
                    <a:pt x="3751706" y="1360931"/>
                  </a:lnTo>
                  <a:lnTo>
                    <a:pt x="3751706" y="141731"/>
                  </a:lnTo>
                  <a:lnTo>
                    <a:pt x="3740479" y="104681"/>
                  </a:lnTo>
                  <a:lnTo>
                    <a:pt x="3710546" y="80131"/>
                  </a:lnTo>
                  <a:lnTo>
                    <a:pt x="3685031" y="75056"/>
                  </a:lnTo>
                  <a:lnTo>
                    <a:pt x="3864863" y="75056"/>
                  </a:lnTo>
                  <a:lnTo>
                    <a:pt x="3864863" y="1427606"/>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59" name="Google Shape;159;p3"/>
            <p:cNvSpPr/>
            <p:nvPr/>
          </p:nvSpPr>
          <p:spPr>
            <a:xfrm>
              <a:off x="4286249" y="4533899"/>
              <a:ext cx="3638550" cy="1371600"/>
            </a:xfrm>
            <a:custGeom>
              <a:avLst/>
              <a:gdLst/>
              <a:ahLst/>
              <a:cxnLst/>
              <a:rect l="l" t="t" r="r" b="b"/>
              <a:pathLst>
                <a:path w="3638550" h="1371600" extrusionOk="0">
                  <a:moveTo>
                    <a:pt x="3567352" y="1371599"/>
                  </a:moveTo>
                  <a:lnTo>
                    <a:pt x="53397" y="1371599"/>
                  </a:lnTo>
                  <a:lnTo>
                    <a:pt x="49680" y="1371112"/>
                  </a:lnTo>
                  <a:lnTo>
                    <a:pt x="14085" y="1345743"/>
                  </a:lnTo>
                  <a:lnTo>
                    <a:pt x="365" y="1305358"/>
                  </a:lnTo>
                  <a:lnTo>
                    <a:pt x="0" y="1300403"/>
                  </a:lnTo>
                  <a:lnTo>
                    <a:pt x="0" y="1295399"/>
                  </a:lnTo>
                  <a:lnTo>
                    <a:pt x="0" y="71196"/>
                  </a:lnTo>
                  <a:lnTo>
                    <a:pt x="11715" y="29704"/>
                  </a:lnTo>
                  <a:lnTo>
                    <a:pt x="42319" y="2440"/>
                  </a:lnTo>
                  <a:lnTo>
                    <a:pt x="53397" y="0"/>
                  </a:lnTo>
                  <a:lnTo>
                    <a:pt x="3567352" y="0"/>
                  </a:lnTo>
                  <a:lnTo>
                    <a:pt x="3608843" y="15621"/>
                  </a:lnTo>
                  <a:lnTo>
                    <a:pt x="3634662" y="51661"/>
                  </a:lnTo>
                  <a:lnTo>
                    <a:pt x="3638549" y="71196"/>
                  </a:lnTo>
                  <a:lnTo>
                    <a:pt x="3638549" y="1300403"/>
                  </a:lnTo>
                  <a:lnTo>
                    <a:pt x="3622926" y="1341894"/>
                  </a:lnTo>
                  <a:lnTo>
                    <a:pt x="3586886" y="1367714"/>
                  </a:lnTo>
                  <a:lnTo>
                    <a:pt x="3572307" y="1371112"/>
                  </a:lnTo>
                  <a:lnTo>
                    <a:pt x="3567352" y="1371599"/>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60" name="Google Shape;160;p3"/>
            <p:cNvSpPr/>
            <p:nvPr/>
          </p:nvSpPr>
          <p:spPr>
            <a:xfrm>
              <a:off x="4267199" y="4534177"/>
              <a:ext cx="70485" cy="1371600"/>
            </a:xfrm>
            <a:custGeom>
              <a:avLst/>
              <a:gdLst/>
              <a:ahLst/>
              <a:cxnLst/>
              <a:rect l="l" t="t" r="r" b="b"/>
              <a:pathLst>
                <a:path w="70485" h="1371600" extrusionOk="0">
                  <a:moveTo>
                    <a:pt x="70449" y="1371044"/>
                  </a:moveTo>
                  <a:lnTo>
                    <a:pt x="33857" y="1358491"/>
                  </a:lnTo>
                  <a:lnTo>
                    <a:pt x="5800" y="1324282"/>
                  </a:lnTo>
                  <a:lnTo>
                    <a:pt x="0" y="1295122"/>
                  </a:lnTo>
                  <a:lnTo>
                    <a:pt x="0" y="75922"/>
                  </a:lnTo>
                  <a:lnTo>
                    <a:pt x="12829" y="33579"/>
                  </a:lnTo>
                  <a:lnTo>
                    <a:pt x="47039" y="5522"/>
                  </a:lnTo>
                  <a:lnTo>
                    <a:pt x="70449" y="0"/>
                  </a:lnTo>
                  <a:lnTo>
                    <a:pt x="66287" y="1655"/>
                  </a:lnTo>
                  <a:lnTo>
                    <a:pt x="56951" y="9389"/>
                  </a:lnTo>
                  <a:lnTo>
                    <a:pt x="40999" y="46761"/>
                  </a:lnTo>
                  <a:lnTo>
                    <a:pt x="38100" y="75922"/>
                  </a:lnTo>
                  <a:lnTo>
                    <a:pt x="38100" y="1295122"/>
                  </a:lnTo>
                  <a:lnTo>
                    <a:pt x="44514" y="1337464"/>
                  </a:lnTo>
                  <a:lnTo>
                    <a:pt x="66287" y="1369388"/>
                  </a:lnTo>
                  <a:lnTo>
                    <a:pt x="70449" y="1371044"/>
                  </a:lnTo>
                  <a:close/>
                </a:path>
              </a:pathLst>
            </a:custGeom>
            <a:solidFill>
              <a:srgbClr val="2E8B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161" name="Google Shape;161;p3"/>
          <p:cNvSpPr txBox="1"/>
          <p:nvPr/>
        </p:nvSpPr>
        <p:spPr>
          <a:xfrm>
            <a:off x="4483099" y="4957445"/>
            <a:ext cx="3152137" cy="94641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2400" b="1" dirty="0">
                <a:solidFill>
                  <a:srgbClr val="1A5275"/>
                </a:solidFill>
                <a:latin typeface="Arial"/>
                <a:ea typeface="Arial"/>
                <a:cs typeface="Arial"/>
                <a:sym typeface="Arial"/>
              </a:rPr>
              <a:t>8.5-10%</a:t>
            </a:r>
            <a:endParaRPr sz="2400" dirty="0">
              <a:solidFill>
                <a:srgbClr val="000000"/>
              </a:solidFill>
              <a:latin typeface="Arial"/>
              <a:ea typeface="Arial"/>
              <a:cs typeface="Arial"/>
              <a:sym typeface="Arial"/>
            </a:endParaRPr>
          </a:p>
          <a:p>
            <a:pPr marL="12700" marR="5080" lvl="0" indent="0" algn="l" rtl="0">
              <a:lnSpc>
                <a:spcPct val="125000"/>
              </a:lnSpc>
              <a:spcBef>
                <a:spcPts val="810"/>
              </a:spcBef>
              <a:spcAft>
                <a:spcPts val="0"/>
              </a:spcAft>
              <a:buNone/>
            </a:pPr>
            <a:r>
              <a:rPr lang="en-US" sz="1200" dirty="0" err="1">
                <a:solidFill>
                  <a:srgbClr val="545454"/>
                </a:solidFill>
                <a:latin typeface="Helvetica Neue"/>
                <a:ea typeface="Helvetica Neue"/>
                <a:cs typeface="Helvetica Neue"/>
                <a:sym typeface="Helvetica Neue"/>
              </a:rPr>
              <a:t>Tăng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trưởng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nhu</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cầu</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năng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lượng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hàng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năm</a:t>
            </a:r>
            <a:r>
              <a:rPr lang="en-US" sz="1200" dirty="0">
                <a:solidFill>
                  <a:srgbClr val="545454"/>
                </a:solidFill>
                <a:latin typeface="Helvetica Neue"/>
                <a:ea typeface="Helvetica Neue"/>
                <a:cs typeface="Helvetica Neue"/>
                <a:sym typeface="Helvetica Neue"/>
              </a:rPr>
              <a:t> (Trung </a:t>
            </a:r>
            <a:r>
              <a:rPr lang="en-US" sz="1200" dirty="0" err="1">
                <a:solidFill>
                  <a:srgbClr val="545454"/>
                </a:solidFill>
                <a:latin typeface="Helvetica Neue"/>
                <a:ea typeface="Helvetica Neue"/>
                <a:cs typeface="Helvetica Neue"/>
                <a:sym typeface="Helvetica Neue"/>
              </a:rPr>
              <a:t>bình</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toàn</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cầu</a:t>
            </a:r>
            <a:r>
              <a:rPr lang="en-US" sz="1200" dirty="0">
                <a:solidFill>
                  <a:srgbClr val="545454"/>
                </a:solidFill>
                <a:latin typeface="Helvetica Neue"/>
                <a:ea typeface="Helvetica Neue"/>
                <a:cs typeface="Helvetica Neue"/>
                <a:sym typeface="Helvetica Neue"/>
              </a:rPr>
              <a:t>: 1-2%)</a:t>
            </a:r>
            <a:endParaRPr sz="1200" dirty="0">
              <a:solidFill>
                <a:srgbClr val="000000"/>
              </a:solidFill>
              <a:latin typeface="Helvetica Neue"/>
              <a:ea typeface="Helvetica Neue"/>
              <a:cs typeface="Helvetica Neue"/>
              <a:sym typeface="Helvetica Neue"/>
            </a:endParaRPr>
          </a:p>
        </p:txBody>
      </p:sp>
      <p:grpSp>
        <p:nvGrpSpPr>
          <p:cNvPr id="162" name="Google Shape;162;p3"/>
          <p:cNvGrpSpPr/>
          <p:nvPr/>
        </p:nvGrpSpPr>
        <p:grpSpPr>
          <a:xfrm>
            <a:off x="8049767" y="4685538"/>
            <a:ext cx="3865245" cy="1579245"/>
            <a:chOff x="8049767" y="4468368"/>
            <a:chExt cx="3865245" cy="1579245"/>
          </a:xfrm>
        </p:grpSpPr>
        <p:sp>
          <p:nvSpPr>
            <p:cNvPr id="163" name="Google Shape;163;p3"/>
            <p:cNvSpPr/>
            <p:nvPr/>
          </p:nvSpPr>
          <p:spPr>
            <a:xfrm>
              <a:off x="8049767" y="4468368"/>
              <a:ext cx="3865245" cy="1579245"/>
            </a:xfrm>
            <a:custGeom>
              <a:avLst/>
              <a:gdLst/>
              <a:ahLst/>
              <a:cxnLst/>
              <a:rect l="l" t="t" r="r" b="b"/>
              <a:pathLst>
                <a:path w="3865245" h="1579245" extrusionOk="0">
                  <a:moveTo>
                    <a:pt x="3864863" y="1578863"/>
                  </a:moveTo>
                  <a:lnTo>
                    <a:pt x="0" y="1578863"/>
                  </a:lnTo>
                  <a:lnTo>
                    <a:pt x="0" y="0"/>
                  </a:lnTo>
                  <a:lnTo>
                    <a:pt x="3864863" y="0"/>
                  </a:lnTo>
                  <a:lnTo>
                    <a:pt x="3864863" y="75056"/>
                  </a:lnTo>
                  <a:lnTo>
                    <a:pt x="179831" y="75056"/>
                  </a:lnTo>
                  <a:lnTo>
                    <a:pt x="173263" y="75374"/>
                  </a:lnTo>
                  <a:lnTo>
                    <a:pt x="137553" y="90165"/>
                  </a:lnTo>
                  <a:lnTo>
                    <a:pt x="116010" y="122405"/>
                  </a:lnTo>
                  <a:lnTo>
                    <a:pt x="113156" y="141731"/>
                  </a:lnTo>
                  <a:lnTo>
                    <a:pt x="113156" y="1360931"/>
                  </a:lnTo>
                  <a:lnTo>
                    <a:pt x="124381" y="1397980"/>
                  </a:lnTo>
                  <a:lnTo>
                    <a:pt x="154315" y="1422530"/>
                  </a:lnTo>
                  <a:lnTo>
                    <a:pt x="179831" y="1427606"/>
                  </a:lnTo>
                  <a:lnTo>
                    <a:pt x="3864863" y="1427606"/>
                  </a:lnTo>
                  <a:lnTo>
                    <a:pt x="3864863" y="1578863"/>
                  </a:lnTo>
                  <a:close/>
                </a:path>
                <a:path w="3865245" h="1579245" extrusionOk="0">
                  <a:moveTo>
                    <a:pt x="3864863" y="1427606"/>
                  </a:moveTo>
                  <a:lnTo>
                    <a:pt x="3685031" y="1427606"/>
                  </a:lnTo>
                  <a:lnTo>
                    <a:pt x="3691599" y="1427289"/>
                  </a:lnTo>
                  <a:lnTo>
                    <a:pt x="3698041" y="1426337"/>
                  </a:lnTo>
                  <a:lnTo>
                    <a:pt x="3732177" y="1408077"/>
                  </a:lnTo>
                  <a:lnTo>
                    <a:pt x="3750437" y="1373941"/>
                  </a:lnTo>
                  <a:lnTo>
                    <a:pt x="3751706" y="1360931"/>
                  </a:lnTo>
                  <a:lnTo>
                    <a:pt x="3751706" y="141731"/>
                  </a:lnTo>
                  <a:lnTo>
                    <a:pt x="3740479" y="104681"/>
                  </a:lnTo>
                  <a:lnTo>
                    <a:pt x="3710545" y="80131"/>
                  </a:lnTo>
                  <a:lnTo>
                    <a:pt x="3685031" y="75056"/>
                  </a:lnTo>
                  <a:lnTo>
                    <a:pt x="3864863" y="75056"/>
                  </a:lnTo>
                  <a:lnTo>
                    <a:pt x="3864863" y="1427606"/>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64" name="Google Shape;164;p3"/>
            <p:cNvSpPr/>
            <p:nvPr/>
          </p:nvSpPr>
          <p:spPr>
            <a:xfrm>
              <a:off x="8172448" y="4533899"/>
              <a:ext cx="3638550" cy="1371600"/>
            </a:xfrm>
            <a:custGeom>
              <a:avLst/>
              <a:gdLst/>
              <a:ahLst/>
              <a:cxnLst/>
              <a:rect l="l" t="t" r="r" b="b"/>
              <a:pathLst>
                <a:path w="3638550" h="1371600" extrusionOk="0">
                  <a:moveTo>
                    <a:pt x="3567353" y="1371599"/>
                  </a:moveTo>
                  <a:lnTo>
                    <a:pt x="53397" y="1371599"/>
                  </a:lnTo>
                  <a:lnTo>
                    <a:pt x="49681" y="1371112"/>
                  </a:lnTo>
                  <a:lnTo>
                    <a:pt x="14085" y="1345743"/>
                  </a:lnTo>
                  <a:lnTo>
                    <a:pt x="365" y="1305358"/>
                  </a:lnTo>
                  <a:lnTo>
                    <a:pt x="0" y="1300403"/>
                  </a:lnTo>
                  <a:lnTo>
                    <a:pt x="0" y="1295399"/>
                  </a:lnTo>
                  <a:lnTo>
                    <a:pt x="0" y="71196"/>
                  </a:lnTo>
                  <a:lnTo>
                    <a:pt x="11716" y="29704"/>
                  </a:lnTo>
                  <a:lnTo>
                    <a:pt x="42320" y="2440"/>
                  </a:lnTo>
                  <a:lnTo>
                    <a:pt x="53397" y="0"/>
                  </a:lnTo>
                  <a:lnTo>
                    <a:pt x="3567353" y="0"/>
                  </a:lnTo>
                  <a:lnTo>
                    <a:pt x="3608845" y="15621"/>
                  </a:lnTo>
                  <a:lnTo>
                    <a:pt x="3634664" y="51661"/>
                  </a:lnTo>
                  <a:lnTo>
                    <a:pt x="3638550" y="71196"/>
                  </a:lnTo>
                  <a:lnTo>
                    <a:pt x="3638550" y="1300403"/>
                  </a:lnTo>
                  <a:lnTo>
                    <a:pt x="3622927" y="1341894"/>
                  </a:lnTo>
                  <a:lnTo>
                    <a:pt x="3586888" y="1367714"/>
                  </a:lnTo>
                  <a:lnTo>
                    <a:pt x="3572308" y="1371112"/>
                  </a:lnTo>
                  <a:lnTo>
                    <a:pt x="3567353" y="1371599"/>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65" name="Google Shape;165;p3"/>
            <p:cNvSpPr/>
            <p:nvPr/>
          </p:nvSpPr>
          <p:spPr>
            <a:xfrm>
              <a:off x="8153398" y="4534177"/>
              <a:ext cx="70485" cy="1371600"/>
            </a:xfrm>
            <a:custGeom>
              <a:avLst/>
              <a:gdLst/>
              <a:ahLst/>
              <a:cxnLst/>
              <a:rect l="l" t="t" r="r" b="b"/>
              <a:pathLst>
                <a:path w="70484" h="1371600" extrusionOk="0">
                  <a:moveTo>
                    <a:pt x="70450" y="1371044"/>
                  </a:moveTo>
                  <a:lnTo>
                    <a:pt x="33857" y="1358491"/>
                  </a:lnTo>
                  <a:lnTo>
                    <a:pt x="5800" y="1324282"/>
                  </a:lnTo>
                  <a:lnTo>
                    <a:pt x="0" y="1295122"/>
                  </a:lnTo>
                  <a:lnTo>
                    <a:pt x="0" y="75922"/>
                  </a:lnTo>
                  <a:lnTo>
                    <a:pt x="12830" y="33579"/>
                  </a:lnTo>
                  <a:lnTo>
                    <a:pt x="47039" y="5522"/>
                  </a:lnTo>
                  <a:lnTo>
                    <a:pt x="70449" y="0"/>
                  </a:lnTo>
                  <a:lnTo>
                    <a:pt x="66287" y="1655"/>
                  </a:lnTo>
                  <a:lnTo>
                    <a:pt x="56951" y="9389"/>
                  </a:lnTo>
                  <a:lnTo>
                    <a:pt x="40999" y="46761"/>
                  </a:lnTo>
                  <a:lnTo>
                    <a:pt x="38100" y="75922"/>
                  </a:lnTo>
                  <a:lnTo>
                    <a:pt x="38100" y="1295122"/>
                  </a:lnTo>
                  <a:lnTo>
                    <a:pt x="44515" y="1337464"/>
                  </a:lnTo>
                  <a:lnTo>
                    <a:pt x="66287" y="1369388"/>
                  </a:lnTo>
                  <a:lnTo>
                    <a:pt x="70450" y="1371044"/>
                  </a:lnTo>
                  <a:close/>
                </a:path>
              </a:pathLst>
            </a:custGeom>
            <a:solidFill>
              <a:srgbClr val="2E8B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166" name="Google Shape;166;p3"/>
          <p:cNvSpPr txBox="1"/>
          <p:nvPr/>
        </p:nvSpPr>
        <p:spPr>
          <a:xfrm>
            <a:off x="8369299" y="4957445"/>
            <a:ext cx="3352167" cy="94641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2400" b="1" dirty="0">
                <a:solidFill>
                  <a:srgbClr val="1A5275"/>
                </a:solidFill>
                <a:latin typeface="Arial"/>
                <a:ea typeface="Arial"/>
                <a:cs typeface="Arial"/>
                <a:sym typeface="Arial"/>
              </a:rPr>
              <a:t>279 </a:t>
            </a:r>
            <a:r>
              <a:rPr lang="en-US" sz="2400" b="1" dirty="0" err="1">
                <a:solidFill>
                  <a:srgbClr val="1A5275"/>
                </a:solidFill>
                <a:latin typeface="Arial"/>
                <a:ea typeface="Arial"/>
                <a:cs typeface="Arial"/>
                <a:sym typeface="Arial"/>
              </a:rPr>
              <a:t>kgOE</a:t>
            </a:r>
            <a:endParaRPr sz="2400" dirty="0">
              <a:solidFill>
                <a:srgbClr val="000000"/>
              </a:solidFill>
              <a:latin typeface="Arial"/>
              <a:ea typeface="Arial"/>
              <a:cs typeface="Arial"/>
              <a:sym typeface="Arial"/>
            </a:endParaRPr>
          </a:p>
          <a:p>
            <a:pPr marL="12700" marR="5080" lvl="0" indent="0" algn="l" rtl="0">
              <a:lnSpc>
                <a:spcPct val="125000"/>
              </a:lnSpc>
              <a:spcBef>
                <a:spcPts val="810"/>
              </a:spcBef>
              <a:spcAft>
                <a:spcPts val="0"/>
              </a:spcAft>
              <a:buNone/>
            </a:pPr>
            <a:r>
              <a:rPr lang="en-US" sz="1200" dirty="0">
                <a:solidFill>
                  <a:srgbClr val="545454"/>
                </a:solidFill>
                <a:latin typeface="Helvetica Neue"/>
                <a:ea typeface="Helvetica Neue"/>
                <a:cs typeface="Helvetica Neue"/>
                <a:sym typeface="Helvetica Neue"/>
              </a:rPr>
              <a:t>Cường </a:t>
            </a:r>
            <a:r>
              <a:rPr lang="en-US" sz="1200" dirty="0" err="1">
                <a:solidFill>
                  <a:srgbClr val="545454"/>
                </a:solidFill>
                <a:latin typeface="Helvetica Neue"/>
                <a:ea typeface="Helvetica Neue"/>
                <a:cs typeface="Helvetica Neue"/>
                <a:sym typeface="Helvetica Neue"/>
              </a:rPr>
              <a:t>độ</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năng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lượng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trên</a:t>
            </a:r>
            <a:r>
              <a:rPr lang="en-US" sz="1200" dirty="0">
                <a:solidFill>
                  <a:srgbClr val="545454"/>
                </a:solidFill>
                <a:latin typeface="Helvetica Neue"/>
                <a:ea typeface="Helvetica Neue"/>
                <a:cs typeface="Helvetica Neue"/>
                <a:sym typeface="Helvetica Neue"/>
              </a:rPr>
              <a:t> 1000 </a:t>
            </a:r>
            <a:r>
              <a:rPr lang="en-US" sz="1200" dirty="0" err="1">
                <a:solidFill>
                  <a:srgbClr val="545454"/>
                </a:solidFill>
                <a:latin typeface="Helvetica Neue"/>
                <a:ea typeface="Helvetica Neue"/>
                <a:cs typeface="Helvetica Neue"/>
                <a:sym typeface="Helvetica Neue"/>
              </a:rPr>
              <a:t>đô</a:t>
            </a:r>
            <a:r>
              <a:rPr lang="en-US" sz="1200" dirty="0">
                <a:solidFill>
                  <a:srgbClr val="545454"/>
                </a:solidFill>
                <a:latin typeface="Helvetica Neue"/>
                <a:ea typeface="Helvetica Neue"/>
                <a:cs typeface="Helvetica Neue"/>
                <a:sym typeface="Helvetica Neue"/>
              </a:rPr>
              <a:t> la GDP (Cao </a:t>
            </a:r>
            <a:r>
              <a:rPr lang="en-US" sz="1200" dirty="0" err="1">
                <a:solidFill>
                  <a:srgbClr val="545454"/>
                </a:solidFill>
                <a:latin typeface="Helvetica Neue"/>
                <a:ea typeface="Helvetica Neue"/>
                <a:cs typeface="Helvetica Neue"/>
                <a:sym typeface="Helvetica Neue"/>
              </a:rPr>
              <a:t>hơn</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đáng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kể</a:t>
            </a:r>
            <a:r>
              <a:rPr lang="en-US" sz="1200" dirty="0">
                <a:solidFill>
                  <a:srgbClr val="545454"/>
                </a:solidFill>
                <a:latin typeface="Helvetica Neue"/>
                <a:ea typeface="Helvetica Neue"/>
                <a:cs typeface="Helvetica Neue"/>
                <a:sym typeface="Helvetica Neue"/>
              </a:rPr>
              <a:t> so </a:t>
            </a:r>
            <a:r>
              <a:rPr lang="en-US" sz="1200" dirty="0" err="1">
                <a:solidFill>
                  <a:srgbClr val="545454"/>
                </a:solidFill>
                <a:latin typeface="Helvetica Neue"/>
                <a:ea typeface="Helvetica Neue"/>
                <a:cs typeface="Helvetica Neue"/>
                <a:sym typeface="Helvetica Neue"/>
              </a:rPr>
              <a:t>với</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các</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nước</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trong</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khu</a:t>
            </a:r>
            <a:r>
              <a:rPr lang="en-US" sz="1200" dirty="0">
                <a:solidFill>
                  <a:srgbClr val="545454"/>
                </a:solidFill>
                <a:latin typeface="Helvetica Neue"/>
                <a:ea typeface="Helvetica Neue"/>
                <a:cs typeface="Helvetica Neue"/>
                <a:sym typeface="Helvetica Neue"/>
              </a:rPr>
              <a:t> </a:t>
            </a:r>
            <a:r>
              <a:rPr lang="en-US" sz="1200" dirty="0" err="1">
                <a:solidFill>
                  <a:srgbClr val="545454"/>
                </a:solidFill>
                <a:latin typeface="Helvetica Neue"/>
                <a:ea typeface="Helvetica Neue"/>
                <a:cs typeface="Helvetica Neue"/>
                <a:sym typeface="Helvetica Neue"/>
              </a:rPr>
              <a:t>vực</a:t>
            </a:r>
            <a:r>
              <a:rPr lang="en-US" sz="1200" dirty="0">
                <a:solidFill>
                  <a:srgbClr val="545454"/>
                </a:solidFill>
                <a:latin typeface="Helvetica Neue"/>
                <a:ea typeface="Helvetica Neue"/>
                <a:cs typeface="Helvetica Neue"/>
                <a:sym typeface="Helvetica Neue"/>
              </a:rPr>
              <a:t>)</a:t>
            </a:r>
            <a:endParaRPr sz="1200" dirty="0">
              <a:solidFill>
                <a:srgbClr val="000000"/>
              </a:solidFill>
              <a:latin typeface="Helvetica Neue"/>
              <a:ea typeface="Helvetica Neue"/>
              <a:cs typeface="Helvetica Neue"/>
              <a:sym typeface="Helvetica Neue"/>
            </a:endParaRPr>
          </a:p>
        </p:txBody>
      </p:sp>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205" name="Google Shape;205;p5"/>
          <p:cNvGrpSpPr/>
          <p:nvPr/>
        </p:nvGrpSpPr>
        <p:grpSpPr>
          <a:xfrm>
            <a:off x="307847" y="1657349"/>
            <a:ext cx="11503152" cy="4530472"/>
            <a:chOff x="307847" y="1657349"/>
            <a:chExt cx="11503152" cy="4530472"/>
          </a:xfrm>
        </p:grpSpPr>
        <p:sp>
          <p:nvSpPr>
            <p:cNvPr id="206" name="Google Shape;206;p5"/>
            <p:cNvSpPr/>
            <p:nvPr/>
          </p:nvSpPr>
          <p:spPr>
            <a:xfrm>
              <a:off x="380999" y="1657349"/>
              <a:ext cx="11430000" cy="19050"/>
            </a:xfrm>
            <a:custGeom>
              <a:avLst/>
              <a:gdLst/>
              <a:ahLst/>
              <a:cxnLst/>
              <a:rect l="l" t="t" r="r" b="b"/>
              <a:pathLst>
                <a:path w="11430000" h="19050" extrusionOk="0">
                  <a:moveTo>
                    <a:pt x="11429999" y="19049"/>
                  </a:moveTo>
                  <a:lnTo>
                    <a:pt x="0" y="19049"/>
                  </a:lnTo>
                  <a:lnTo>
                    <a:pt x="0" y="0"/>
                  </a:lnTo>
                  <a:lnTo>
                    <a:pt x="11429999" y="0"/>
                  </a:lnTo>
                  <a:lnTo>
                    <a:pt x="11429999" y="19049"/>
                  </a:lnTo>
                  <a:close/>
                </a:path>
              </a:pathLst>
            </a:custGeom>
            <a:solidFill>
              <a:srgbClr val="1A527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 name="Google Shape;207;p5"/>
            <p:cNvSpPr/>
            <p:nvPr/>
          </p:nvSpPr>
          <p:spPr>
            <a:xfrm>
              <a:off x="335279" y="1935480"/>
              <a:ext cx="3700779" cy="4206240"/>
            </a:xfrm>
            <a:custGeom>
              <a:avLst/>
              <a:gdLst/>
              <a:ahLst/>
              <a:cxnLst/>
              <a:rect l="l" t="t" r="r" b="b"/>
              <a:pathLst>
                <a:path w="3700779" h="4206240" extrusionOk="0">
                  <a:moveTo>
                    <a:pt x="3700271" y="4206239"/>
                  </a:moveTo>
                  <a:lnTo>
                    <a:pt x="0" y="4206239"/>
                  </a:lnTo>
                  <a:lnTo>
                    <a:pt x="0" y="0"/>
                  </a:lnTo>
                  <a:lnTo>
                    <a:pt x="3700271" y="0"/>
                  </a:lnTo>
                  <a:lnTo>
                    <a:pt x="3700271" y="36194"/>
                  </a:lnTo>
                  <a:lnTo>
                    <a:pt x="121919" y="36194"/>
                  </a:lnTo>
                  <a:lnTo>
                    <a:pt x="115351" y="36512"/>
                  </a:lnTo>
                  <a:lnTo>
                    <a:pt x="79642" y="51303"/>
                  </a:lnTo>
                  <a:lnTo>
                    <a:pt x="58099" y="83543"/>
                  </a:lnTo>
                  <a:lnTo>
                    <a:pt x="55244" y="102869"/>
                  </a:lnTo>
                  <a:lnTo>
                    <a:pt x="55244" y="4065269"/>
                  </a:lnTo>
                  <a:lnTo>
                    <a:pt x="66471" y="4102318"/>
                  </a:lnTo>
                  <a:lnTo>
                    <a:pt x="96404" y="4126868"/>
                  </a:lnTo>
                  <a:lnTo>
                    <a:pt x="121919" y="4131944"/>
                  </a:lnTo>
                  <a:lnTo>
                    <a:pt x="3700271" y="4131944"/>
                  </a:lnTo>
                  <a:lnTo>
                    <a:pt x="3700271" y="4206239"/>
                  </a:lnTo>
                  <a:close/>
                </a:path>
                <a:path w="3700779" h="4206240" extrusionOk="0">
                  <a:moveTo>
                    <a:pt x="3700271" y="4131944"/>
                  </a:moveTo>
                  <a:lnTo>
                    <a:pt x="3579494" y="4131944"/>
                  </a:lnTo>
                  <a:lnTo>
                    <a:pt x="3586062" y="4131627"/>
                  </a:lnTo>
                  <a:lnTo>
                    <a:pt x="3592504" y="4130675"/>
                  </a:lnTo>
                  <a:lnTo>
                    <a:pt x="3626641" y="4112416"/>
                  </a:lnTo>
                  <a:lnTo>
                    <a:pt x="3644900" y="4078279"/>
                  </a:lnTo>
                  <a:lnTo>
                    <a:pt x="3646169" y="4065269"/>
                  </a:lnTo>
                  <a:lnTo>
                    <a:pt x="3646169" y="102869"/>
                  </a:lnTo>
                  <a:lnTo>
                    <a:pt x="3634943" y="65820"/>
                  </a:lnTo>
                  <a:lnTo>
                    <a:pt x="3605009" y="41270"/>
                  </a:lnTo>
                  <a:lnTo>
                    <a:pt x="3579494" y="36194"/>
                  </a:lnTo>
                  <a:lnTo>
                    <a:pt x="3700271" y="36194"/>
                  </a:lnTo>
                  <a:lnTo>
                    <a:pt x="3700271" y="4131944"/>
                  </a:lnTo>
                  <a:close/>
                </a:path>
              </a:pathLst>
            </a:custGeom>
            <a:solidFill>
              <a:srgbClr val="000000">
                <a:alpha val="5490"/>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 name="Google Shape;208;p5"/>
            <p:cNvSpPr/>
            <p:nvPr/>
          </p:nvSpPr>
          <p:spPr>
            <a:xfrm>
              <a:off x="307847" y="1926336"/>
              <a:ext cx="3755390" cy="4261485"/>
            </a:xfrm>
            <a:custGeom>
              <a:avLst/>
              <a:gdLst/>
              <a:ahLst/>
              <a:cxnLst/>
              <a:rect l="l" t="t" r="r" b="b"/>
              <a:pathLst>
                <a:path w="3755390" h="4261485" extrusionOk="0">
                  <a:moveTo>
                    <a:pt x="3755135" y="4261103"/>
                  </a:moveTo>
                  <a:lnTo>
                    <a:pt x="0" y="4261103"/>
                  </a:lnTo>
                  <a:lnTo>
                    <a:pt x="0" y="0"/>
                  </a:lnTo>
                  <a:lnTo>
                    <a:pt x="3755135" y="0"/>
                  </a:lnTo>
                  <a:lnTo>
                    <a:pt x="3755135" y="45338"/>
                  </a:lnTo>
                  <a:lnTo>
                    <a:pt x="149351" y="45338"/>
                  </a:lnTo>
                  <a:lnTo>
                    <a:pt x="142783" y="45656"/>
                  </a:lnTo>
                  <a:lnTo>
                    <a:pt x="107074" y="60447"/>
                  </a:lnTo>
                  <a:lnTo>
                    <a:pt x="85531" y="92687"/>
                  </a:lnTo>
                  <a:lnTo>
                    <a:pt x="82676" y="112013"/>
                  </a:lnTo>
                  <a:lnTo>
                    <a:pt x="82676" y="4074413"/>
                  </a:lnTo>
                  <a:lnTo>
                    <a:pt x="93903" y="4111462"/>
                  </a:lnTo>
                  <a:lnTo>
                    <a:pt x="123836" y="4136012"/>
                  </a:lnTo>
                  <a:lnTo>
                    <a:pt x="149351" y="4141088"/>
                  </a:lnTo>
                  <a:lnTo>
                    <a:pt x="3755135" y="4141088"/>
                  </a:lnTo>
                  <a:lnTo>
                    <a:pt x="3755135" y="4261103"/>
                  </a:lnTo>
                  <a:close/>
                </a:path>
                <a:path w="3755390" h="4261485" extrusionOk="0">
                  <a:moveTo>
                    <a:pt x="3755135" y="4141088"/>
                  </a:moveTo>
                  <a:lnTo>
                    <a:pt x="3606926" y="4141088"/>
                  </a:lnTo>
                  <a:lnTo>
                    <a:pt x="3613494" y="4140771"/>
                  </a:lnTo>
                  <a:lnTo>
                    <a:pt x="3619936" y="4139819"/>
                  </a:lnTo>
                  <a:lnTo>
                    <a:pt x="3654073" y="4121560"/>
                  </a:lnTo>
                  <a:lnTo>
                    <a:pt x="3672332" y="4087423"/>
                  </a:lnTo>
                  <a:lnTo>
                    <a:pt x="3673601" y="4074413"/>
                  </a:lnTo>
                  <a:lnTo>
                    <a:pt x="3673601" y="112013"/>
                  </a:lnTo>
                  <a:lnTo>
                    <a:pt x="3662375" y="74964"/>
                  </a:lnTo>
                  <a:lnTo>
                    <a:pt x="3632441" y="50414"/>
                  </a:lnTo>
                  <a:lnTo>
                    <a:pt x="3606926" y="45338"/>
                  </a:lnTo>
                  <a:lnTo>
                    <a:pt x="3755135" y="45338"/>
                  </a:lnTo>
                  <a:lnTo>
                    <a:pt x="3755135" y="4141088"/>
                  </a:lnTo>
                  <a:close/>
                </a:path>
              </a:pathLst>
            </a:custGeom>
            <a:solidFill>
              <a:srgbClr val="000000">
                <a:alpha val="10196"/>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 name="Google Shape;209;p5"/>
            <p:cNvSpPr/>
            <p:nvPr/>
          </p:nvSpPr>
          <p:spPr>
            <a:xfrm>
              <a:off x="380999" y="1981199"/>
              <a:ext cx="3609975" cy="4095750"/>
            </a:xfrm>
            <a:custGeom>
              <a:avLst/>
              <a:gdLst/>
              <a:ahLst/>
              <a:cxnLst/>
              <a:rect l="l" t="t" r="r" b="b"/>
              <a:pathLst>
                <a:path w="3609975" h="4095750" extrusionOk="0">
                  <a:moveTo>
                    <a:pt x="3538777" y="4095749"/>
                  </a:moveTo>
                  <a:lnTo>
                    <a:pt x="71196" y="4095749"/>
                  </a:lnTo>
                  <a:lnTo>
                    <a:pt x="66241" y="4095261"/>
                  </a:lnTo>
                  <a:lnTo>
                    <a:pt x="29705" y="4080127"/>
                  </a:lnTo>
                  <a:lnTo>
                    <a:pt x="3885" y="4044087"/>
                  </a:lnTo>
                  <a:lnTo>
                    <a:pt x="0" y="4024552"/>
                  </a:lnTo>
                  <a:lnTo>
                    <a:pt x="0" y="4019549"/>
                  </a:lnTo>
                  <a:lnTo>
                    <a:pt x="0" y="53397"/>
                  </a:lnTo>
                  <a:lnTo>
                    <a:pt x="18780" y="19392"/>
                  </a:lnTo>
                  <a:lnTo>
                    <a:pt x="56426" y="1830"/>
                  </a:lnTo>
                  <a:lnTo>
                    <a:pt x="71196" y="0"/>
                  </a:lnTo>
                  <a:lnTo>
                    <a:pt x="3538777" y="0"/>
                  </a:lnTo>
                  <a:lnTo>
                    <a:pt x="3580268" y="11716"/>
                  </a:lnTo>
                  <a:lnTo>
                    <a:pt x="3607533" y="42319"/>
                  </a:lnTo>
                  <a:lnTo>
                    <a:pt x="3609974" y="53397"/>
                  </a:lnTo>
                  <a:lnTo>
                    <a:pt x="3609974" y="4024552"/>
                  </a:lnTo>
                  <a:lnTo>
                    <a:pt x="3594352" y="4066043"/>
                  </a:lnTo>
                  <a:lnTo>
                    <a:pt x="3558311" y="4091863"/>
                  </a:lnTo>
                  <a:lnTo>
                    <a:pt x="3543732" y="4095261"/>
                  </a:lnTo>
                  <a:lnTo>
                    <a:pt x="3538777" y="409574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 name="Google Shape;210;p5"/>
            <p:cNvSpPr/>
            <p:nvPr/>
          </p:nvSpPr>
          <p:spPr>
            <a:xfrm>
              <a:off x="381277" y="1962149"/>
              <a:ext cx="3609975" cy="70485"/>
            </a:xfrm>
            <a:custGeom>
              <a:avLst/>
              <a:gdLst/>
              <a:ahLst/>
              <a:cxnLst/>
              <a:rect l="l" t="t" r="r" b="b"/>
              <a:pathLst>
                <a:path w="3609975" h="70485" extrusionOk="0">
                  <a:moveTo>
                    <a:pt x="0" y="70449"/>
                  </a:moveTo>
                  <a:lnTo>
                    <a:pt x="12552" y="33857"/>
                  </a:lnTo>
                  <a:lnTo>
                    <a:pt x="46761" y="5800"/>
                  </a:lnTo>
                  <a:lnTo>
                    <a:pt x="75922" y="0"/>
                  </a:lnTo>
                  <a:lnTo>
                    <a:pt x="3533497" y="0"/>
                  </a:lnTo>
                  <a:lnTo>
                    <a:pt x="3575839" y="12829"/>
                  </a:lnTo>
                  <a:lnTo>
                    <a:pt x="3599405" y="38099"/>
                  </a:lnTo>
                  <a:lnTo>
                    <a:pt x="75922" y="38099"/>
                  </a:lnTo>
                  <a:lnTo>
                    <a:pt x="68415" y="38281"/>
                  </a:lnTo>
                  <a:lnTo>
                    <a:pt x="27604" y="46733"/>
                  </a:lnTo>
                  <a:lnTo>
                    <a:pt x="1655" y="66287"/>
                  </a:lnTo>
                  <a:lnTo>
                    <a:pt x="0" y="70449"/>
                  </a:lnTo>
                  <a:close/>
                </a:path>
                <a:path w="3609975" h="70485" extrusionOk="0">
                  <a:moveTo>
                    <a:pt x="3609419" y="70449"/>
                  </a:moveTo>
                  <a:lnTo>
                    <a:pt x="3575839" y="44514"/>
                  </a:lnTo>
                  <a:lnTo>
                    <a:pt x="3533497" y="38099"/>
                  </a:lnTo>
                  <a:lnTo>
                    <a:pt x="3599405" y="38099"/>
                  </a:lnTo>
                  <a:lnTo>
                    <a:pt x="3609334" y="68693"/>
                  </a:lnTo>
                  <a:lnTo>
                    <a:pt x="3609419" y="70449"/>
                  </a:lnTo>
                  <a:close/>
                </a:path>
              </a:pathLst>
            </a:custGeom>
            <a:solidFill>
              <a:srgbClr val="2562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211" name="Google Shape;211;p5"/>
          <p:cNvSpPr txBox="1"/>
          <p:nvPr/>
        </p:nvSpPr>
        <p:spPr>
          <a:xfrm>
            <a:off x="491115" y="98062"/>
            <a:ext cx="11113656" cy="1120820"/>
          </a:xfrm>
          <a:prstGeom prst="rect">
            <a:avLst/>
          </a:prstGeom>
          <a:noFill/>
          <a:ln>
            <a:noFill/>
          </a:ln>
        </p:spPr>
        <p:txBody>
          <a:bodyPr spcFirstLastPara="1" wrap="square" lIns="0" tIns="12700" rIns="0" bIns="0" anchor="ctr" anchorCtr="0">
            <a:spAutoFit/>
          </a:bodyPr>
          <a:lstStyle/>
          <a:p>
            <a:pPr marL="12700" algn="ctr">
              <a:spcBef>
                <a:spcPct val="0"/>
              </a:spcBef>
              <a:buClrTx/>
              <a:buSzPts val="2400"/>
              <a:buFont typeface="Arial"/>
              <a:buNone/>
            </a:pP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Chương</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a:t>
            </a: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trình</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a:t>
            </a: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mục</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a:t>
            </a: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tiêu</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a:t>
            </a: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quốc</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a:t>
            </a: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gia</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a:t>
            </a: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về</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a:t>
            </a: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sử</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a:t>
            </a: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dụng</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a:t>
            </a: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năng</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a:t>
            </a:r>
            <a:r>
              <a:rPr lang="en-US" sz="3600" b="1" dirty="0" err="1">
                <a:solidFill>
                  <a:schemeClr val="accent1">
                    <a:lumMod val="50000"/>
                  </a:schemeClr>
                </a:solidFill>
                <a:latin typeface="Arial" panose="020B0604020202020204" pitchFamily="34" charset="0"/>
                <a:cs typeface="Arial" panose="020B0604020202020204" pitchFamily="34" charset="0"/>
                <a:sym typeface="Calibri"/>
              </a:rPr>
              <a:t>lượng</a:t>
            </a:r>
            <a:r>
              <a:rPr lang="en-US" sz="3600" b="1" dirty="0">
                <a:solidFill>
                  <a:schemeClr val="accent1">
                    <a:lumMod val="50000"/>
                  </a:schemeClr>
                </a:solidFill>
                <a:latin typeface="Arial" panose="020B0604020202020204" pitchFamily="34" charset="0"/>
                <a:cs typeface="Arial" panose="020B0604020202020204" pitchFamily="34" charset="0"/>
                <a:sym typeface="Calibri"/>
              </a:rPr>
              <a:t> TK&amp;HQ</a:t>
            </a:r>
            <a:endParaRPr sz="3600" b="1" dirty="0">
              <a:solidFill>
                <a:schemeClr val="accent1">
                  <a:lumMod val="50000"/>
                </a:schemeClr>
              </a:solidFill>
              <a:latin typeface="Arial" panose="020B0604020202020204" pitchFamily="34" charset="0"/>
              <a:cs typeface="Arial" panose="020B0604020202020204" pitchFamily="34" charset="0"/>
              <a:sym typeface="Calibri"/>
            </a:endParaRPr>
          </a:p>
        </p:txBody>
      </p:sp>
      <p:sp>
        <p:nvSpPr>
          <p:cNvPr id="213" name="Google Shape;213;p5"/>
          <p:cNvSpPr txBox="1"/>
          <p:nvPr/>
        </p:nvSpPr>
        <p:spPr>
          <a:xfrm>
            <a:off x="558800" y="2163762"/>
            <a:ext cx="3432174" cy="502061"/>
          </a:xfrm>
          <a:prstGeom prst="rect">
            <a:avLst/>
          </a:prstGeom>
          <a:noFill/>
          <a:ln>
            <a:noFill/>
          </a:ln>
        </p:spPr>
        <p:txBody>
          <a:bodyPr spcFirstLastPara="1" wrap="square" lIns="0" tIns="17125" rIns="0" bIns="0" anchor="t" anchorCtr="0">
            <a:spAutoFit/>
          </a:bodyPr>
          <a:lstStyle/>
          <a:p>
            <a:pPr marL="12700" marR="0" lvl="0" indent="0" algn="l" rtl="0">
              <a:lnSpc>
                <a:spcPct val="100000"/>
              </a:lnSpc>
              <a:spcBef>
                <a:spcPts val="0"/>
              </a:spcBef>
              <a:spcAft>
                <a:spcPts val="0"/>
              </a:spcAft>
              <a:buNone/>
            </a:pPr>
            <a:r>
              <a:rPr lang="en-US" sz="1650">
                <a:solidFill>
                  <a:srgbClr val="2562EB"/>
                </a:solidFill>
                <a:latin typeface="Arial Black"/>
                <a:ea typeface="Arial Black"/>
                <a:cs typeface="Arial Black"/>
                <a:sym typeface="Arial Black"/>
              </a:rPr>
              <a:t> </a:t>
            </a:r>
            <a:r>
              <a:rPr lang="en-US" sz="1500" b="1">
                <a:solidFill>
                  <a:srgbClr val="1D40AF"/>
                </a:solidFill>
                <a:latin typeface="Arial"/>
                <a:ea typeface="Arial"/>
                <a:cs typeface="Arial"/>
                <a:sym typeface="Arial"/>
              </a:rPr>
              <a:t>Sự phát triển của các chương trình EE</a:t>
            </a:r>
            <a:endParaRPr sz="1500">
              <a:solidFill>
                <a:schemeClr val="dk1"/>
              </a:solidFill>
              <a:latin typeface="Arial"/>
              <a:ea typeface="Arial"/>
              <a:cs typeface="Arial"/>
              <a:sym typeface="Arial"/>
            </a:endParaRPr>
          </a:p>
        </p:txBody>
      </p:sp>
      <p:sp>
        <p:nvSpPr>
          <p:cNvPr id="214" name="Google Shape;214;p5"/>
          <p:cNvSpPr txBox="1"/>
          <p:nvPr/>
        </p:nvSpPr>
        <p:spPr>
          <a:xfrm>
            <a:off x="490742" y="5163031"/>
            <a:ext cx="3432174" cy="615420"/>
          </a:xfrm>
          <a:prstGeom prst="rect">
            <a:avLst/>
          </a:prstGeom>
          <a:noFill/>
          <a:ln>
            <a:noFill/>
          </a:ln>
        </p:spPr>
        <p:txBody>
          <a:bodyPr spcFirstLastPara="1" wrap="square" lIns="0" tIns="11425" rIns="0" bIns="0" anchor="t" anchorCtr="0">
            <a:spAutoFit/>
          </a:bodyPr>
          <a:lstStyle/>
          <a:p>
            <a:pPr marL="12700" marR="5080" lvl="0" indent="0" algn="l" rtl="0">
              <a:lnSpc>
                <a:spcPct val="108700"/>
              </a:lnSpc>
              <a:spcBef>
                <a:spcPts val="0"/>
              </a:spcBef>
              <a:spcAft>
                <a:spcPts val="0"/>
              </a:spcAft>
              <a:buNone/>
            </a:pPr>
            <a:r>
              <a:rPr lang="en-US" sz="1800" dirty="0">
                <a:solidFill>
                  <a:srgbClr val="9CA2AF"/>
                </a:solidFill>
                <a:latin typeface="Calibri"/>
                <a:ea typeface="Calibri"/>
                <a:cs typeface="Calibri"/>
                <a:sym typeface="Calibri"/>
              </a:rPr>
              <a:t>" </a:t>
            </a:r>
            <a:r>
              <a:rPr lang="en-US" sz="1800" i="1" dirty="0" err="1">
                <a:solidFill>
                  <a:srgbClr val="374050"/>
                </a:solidFill>
                <a:latin typeface="Helvetica Neue"/>
                <a:ea typeface="Helvetica Neue"/>
                <a:cs typeface="Helvetica Neue"/>
                <a:sym typeface="Helvetica Neue"/>
              </a:rPr>
              <a:t>Mở</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rộng</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dần</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về</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phạm</a:t>
            </a:r>
            <a:r>
              <a:rPr lang="en-US" sz="1800" i="1" dirty="0">
                <a:solidFill>
                  <a:srgbClr val="374050"/>
                </a:solidFill>
                <a:latin typeface="Helvetica Neue"/>
                <a:ea typeface="Helvetica Neue"/>
                <a:cs typeface="Helvetica Neue"/>
                <a:sym typeface="Helvetica Neue"/>
              </a:rPr>
              <a:t> vi, </a:t>
            </a:r>
            <a:r>
              <a:rPr lang="en-US" sz="1800" i="1" dirty="0" err="1">
                <a:solidFill>
                  <a:srgbClr val="374050"/>
                </a:solidFill>
                <a:latin typeface="Helvetica Neue"/>
                <a:ea typeface="Helvetica Neue"/>
                <a:cs typeface="Helvetica Neue"/>
                <a:sym typeface="Helvetica Neue"/>
              </a:rPr>
              <a:t>kinh</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phí</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và</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cách</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tiếp</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cận</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chiến</a:t>
            </a:r>
            <a:r>
              <a:rPr lang="en-US" sz="1800" i="1" dirty="0">
                <a:solidFill>
                  <a:srgbClr val="374050"/>
                </a:solidFill>
                <a:latin typeface="Helvetica Neue"/>
                <a:ea typeface="Helvetica Neue"/>
                <a:cs typeface="Helvetica Neue"/>
                <a:sym typeface="Helvetica Neue"/>
              </a:rPr>
              <a:t> </a:t>
            </a:r>
            <a:r>
              <a:rPr lang="en-US" sz="1800" i="1" dirty="0" err="1">
                <a:solidFill>
                  <a:srgbClr val="374050"/>
                </a:solidFill>
                <a:latin typeface="Helvetica Neue"/>
                <a:ea typeface="Helvetica Neue"/>
                <a:cs typeface="Helvetica Neue"/>
                <a:sym typeface="Helvetica Neue"/>
              </a:rPr>
              <a:t>lược</a:t>
            </a:r>
            <a:r>
              <a:rPr lang="en-US" sz="1800" dirty="0">
                <a:solidFill>
                  <a:srgbClr val="9CA2AF"/>
                </a:solidFill>
                <a:latin typeface="Calibri"/>
                <a:ea typeface="Calibri"/>
                <a:cs typeface="Calibri"/>
                <a:sym typeface="Calibri"/>
              </a:rPr>
              <a:t>”</a:t>
            </a:r>
            <a:endParaRPr sz="1800" dirty="0">
              <a:solidFill>
                <a:schemeClr val="dk1"/>
              </a:solidFill>
              <a:latin typeface="Calibri"/>
              <a:ea typeface="Calibri"/>
              <a:cs typeface="Calibri"/>
              <a:sym typeface="Calibri"/>
            </a:endParaRPr>
          </a:p>
        </p:txBody>
      </p:sp>
      <p:grpSp>
        <p:nvGrpSpPr>
          <p:cNvPr id="215" name="Google Shape;215;p5"/>
          <p:cNvGrpSpPr/>
          <p:nvPr/>
        </p:nvGrpSpPr>
        <p:grpSpPr>
          <a:xfrm>
            <a:off x="4224527" y="1926336"/>
            <a:ext cx="3743325" cy="4261485"/>
            <a:chOff x="4224527" y="1926336"/>
            <a:chExt cx="3743325" cy="4261485"/>
          </a:xfrm>
        </p:grpSpPr>
        <p:sp>
          <p:nvSpPr>
            <p:cNvPr id="216" name="Google Shape;216;p5"/>
            <p:cNvSpPr/>
            <p:nvPr/>
          </p:nvSpPr>
          <p:spPr>
            <a:xfrm>
              <a:off x="4251959" y="1935480"/>
              <a:ext cx="3688079" cy="4206240"/>
            </a:xfrm>
            <a:custGeom>
              <a:avLst/>
              <a:gdLst/>
              <a:ahLst/>
              <a:cxnLst/>
              <a:rect l="l" t="t" r="r" b="b"/>
              <a:pathLst>
                <a:path w="3688079" h="4206240" extrusionOk="0">
                  <a:moveTo>
                    <a:pt x="3688079" y="4206239"/>
                  </a:moveTo>
                  <a:lnTo>
                    <a:pt x="0" y="4206239"/>
                  </a:lnTo>
                  <a:lnTo>
                    <a:pt x="0" y="0"/>
                  </a:lnTo>
                  <a:lnTo>
                    <a:pt x="3688079" y="0"/>
                  </a:lnTo>
                  <a:lnTo>
                    <a:pt x="3688079" y="36194"/>
                  </a:lnTo>
                  <a:lnTo>
                    <a:pt x="120014" y="36194"/>
                  </a:lnTo>
                  <a:lnTo>
                    <a:pt x="113446" y="36512"/>
                  </a:lnTo>
                  <a:lnTo>
                    <a:pt x="77737" y="51303"/>
                  </a:lnTo>
                  <a:lnTo>
                    <a:pt x="56194" y="83543"/>
                  </a:lnTo>
                  <a:lnTo>
                    <a:pt x="53339" y="102869"/>
                  </a:lnTo>
                  <a:lnTo>
                    <a:pt x="53339" y="4065269"/>
                  </a:lnTo>
                  <a:lnTo>
                    <a:pt x="64565" y="4102318"/>
                  </a:lnTo>
                  <a:lnTo>
                    <a:pt x="94499" y="4126868"/>
                  </a:lnTo>
                  <a:lnTo>
                    <a:pt x="120014" y="4131944"/>
                  </a:lnTo>
                  <a:lnTo>
                    <a:pt x="3688079" y="4131944"/>
                  </a:lnTo>
                  <a:lnTo>
                    <a:pt x="3688079" y="4206239"/>
                  </a:lnTo>
                  <a:close/>
                </a:path>
                <a:path w="3688079" h="4206240" extrusionOk="0">
                  <a:moveTo>
                    <a:pt x="3688079" y="4131944"/>
                  </a:moveTo>
                  <a:lnTo>
                    <a:pt x="3568064" y="4131944"/>
                  </a:lnTo>
                  <a:lnTo>
                    <a:pt x="3574632" y="4131627"/>
                  </a:lnTo>
                  <a:lnTo>
                    <a:pt x="3581074" y="4130675"/>
                  </a:lnTo>
                  <a:lnTo>
                    <a:pt x="3615210" y="4112416"/>
                  </a:lnTo>
                  <a:lnTo>
                    <a:pt x="3633470" y="4078279"/>
                  </a:lnTo>
                  <a:lnTo>
                    <a:pt x="3634739" y="4065269"/>
                  </a:lnTo>
                  <a:lnTo>
                    <a:pt x="3634739" y="102869"/>
                  </a:lnTo>
                  <a:lnTo>
                    <a:pt x="3623512" y="65820"/>
                  </a:lnTo>
                  <a:lnTo>
                    <a:pt x="3593579" y="41270"/>
                  </a:lnTo>
                  <a:lnTo>
                    <a:pt x="3568064" y="36194"/>
                  </a:lnTo>
                  <a:lnTo>
                    <a:pt x="3688079" y="36194"/>
                  </a:lnTo>
                  <a:lnTo>
                    <a:pt x="3688079" y="4131944"/>
                  </a:lnTo>
                  <a:close/>
                </a:path>
              </a:pathLst>
            </a:custGeom>
            <a:solidFill>
              <a:srgbClr val="000000">
                <a:alpha val="5490"/>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7" name="Google Shape;217;p5"/>
            <p:cNvSpPr/>
            <p:nvPr/>
          </p:nvSpPr>
          <p:spPr>
            <a:xfrm>
              <a:off x="4224527" y="1926336"/>
              <a:ext cx="3743325" cy="4261485"/>
            </a:xfrm>
            <a:custGeom>
              <a:avLst/>
              <a:gdLst/>
              <a:ahLst/>
              <a:cxnLst/>
              <a:rect l="l" t="t" r="r" b="b"/>
              <a:pathLst>
                <a:path w="3743325" h="4261485" extrusionOk="0">
                  <a:moveTo>
                    <a:pt x="3742943" y="4261103"/>
                  </a:moveTo>
                  <a:lnTo>
                    <a:pt x="0" y="4261103"/>
                  </a:lnTo>
                  <a:lnTo>
                    <a:pt x="0" y="0"/>
                  </a:lnTo>
                  <a:lnTo>
                    <a:pt x="3742943" y="0"/>
                  </a:lnTo>
                  <a:lnTo>
                    <a:pt x="3742943" y="45338"/>
                  </a:lnTo>
                  <a:lnTo>
                    <a:pt x="147446" y="45338"/>
                  </a:lnTo>
                  <a:lnTo>
                    <a:pt x="140878" y="45656"/>
                  </a:lnTo>
                  <a:lnTo>
                    <a:pt x="105169" y="60447"/>
                  </a:lnTo>
                  <a:lnTo>
                    <a:pt x="83626" y="92687"/>
                  </a:lnTo>
                  <a:lnTo>
                    <a:pt x="80771" y="112013"/>
                  </a:lnTo>
                  <a:lnTo>
                    <a:pt x="80771" y="4074413"/>
                  </a:lnTo>
                  <a:lnTo>
                    <a:pt x="91997" y="4111462"/>
                  </a:lnTo>
                  <a:lnTo>
                    <a:pt x="121931" y="4136012"/>
                  </a:lnTo>
                  <a:lnTo>
                    <a:pt x="147446" y="4141088"/>
                  </a:lnTo>
                  <a:lnTo>
                    <a:pt x="3742943" y="4141088"/>
                  </a:lnTo>
                  <a:lnTo>
                    <a:pt x="3742943" y="4261103"/>
                  </a:lnTo>
                  <a:close/>
                </a:path>
                <a:path w="3743325" h="4261485" extrusionOk="0">
                  <a:moveTo>
                    <a:pt x="3742943" y="4141088"/>
                  </a:moveTo>
                  <a:lnTo>
                    <a:pt x="3595496" y="4141088"/>
                  </a:lnTo>
                  <a:lnTo>
                    <a:pt x="3602064" y="4140771"/>
                  </a:lnTo>
                  <a:lnTo>
                    <a:pt x="3608506" y="4139819"/>
                  </a:lnTo>
                  <a:lnTo>
                    <a:pt x="3642642" y="4121560"/>
                  </a:lnTo>
                  <a:lnTo>
                    <a:pt x="3660902" y="4087423"/>
                  </a:lnTo>
                  <a:lnTo>
                    <a:pt x="3662171" y="4074413"/>
                  </a:lnTo>
                  <a:lnTo>
                    <a:pt x="3662171" y="112013"/>
                  </a:lnTo>
                  <a:lnTo>
                    <a:pt x="3650944" y="74964"/>
                  </a:lnTo>
                  <a:lnTo>
                    <a:pt x="3621011" y="50414"/>
                  </a:lnTo>
                  <a:lnTo>
                    <a:pt x="3595496" y="45338"/>
                  </a:lnTo>
                  <a:lnTo>
                    <a:pt x="3742943" y="45338"/>
                  </a:lnTo>
                  <a:lnTo>
                    <a:pt x="3742943" y="4141088"/>
                  </a:lnTo>
                  <a:close/>
                </a:path>
              </a:pathLst>
            </a:custGeom>
            <a:solidFill>
              <a:srgbClr val="000000">
                <a:alpha val="10196"/>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8" name="Google Shape;218;p5"/>
            <p:cNvSpPr/>
            <p:nvPr/>
          </p:nvSpPr>
          <p:spPr>
            <a:xfrm>
              <a:off x="4295774" y="1981199"/>
              <a:ext cx="3600450" cy="4095750"/>
            </a:xfrm>
            <a:custGeom>
              <a:avLst/>
              <a:gdLst/>
              <a:ahLst/>
              <a:cxnLst/>
              <a:rect l="l" t="t" r="r" b="b"/>
              <a:pathLst>
                <a:path w="3600450" h="4095750" extrusionOk="0">
                  <a:moveTo>
                    <a:pt x="3529253" y="4095749"/>
                  </a:moveTo>
                  <a:lnTo>
                    <a:pt x="71196" y="4095749"/>
                  </a:lnTo>
                  <a:lnTo>
                    <a:pt x="66241" y="4095261"/>
                  </a:lnTo>
                  <a:lnTo>
                    <a:pt x="29705" y="4080127"/>
                  </a:lnTo>
                  <a:lnTo>
                    <a:pt x="3885" y="4044087"/>
                  </a:lnTo>
                  <a:lnTo>
                    <a:pt x="0" y="4024552"/>
                  </a:lnTo>
                  <a:lnTo>
                    <a:pt x="0" y="4019549"/>
                  </a:lnTo>
                  <a:lnTo>
                    <a:pt x="0" y="53397"/>
                  </a:lnTo>
                  <a:lnTo>
                    <a:pt x="18780" y="19392"/>
                  </a:lnTo>
                  <a:lnTo>
                    <a:pt x="56426" y="1830"/>
                  </a:lnTo>
                  <a:lnTo>
                    <a:pt x="71196" y="0"/>
                  </a:lnTo>
                  <a:lnTo>
                    <a:pt x="3529253" y="0"/>
                  </a:lnTo>
                  <a:lnTo>
                    <a:pt x="3570744" y="11716"/>
                  </a:lnTo>
                  <a:lnTo>
                    <a:pt x="3598009" y="42319"/>
                  </a:lnTo>
                  <a:lnTo>
                    <a:pt x="3600449" y="53397"/>
                  </a:lnTo>
                  <a:lnTo>
                    <a:pt x="3600449" y="4024552"/>
                  </a:lnTo>
                  <a:lnTo>
                    <a:pt x="3584827" y="4066043"/>
                  </a:lnTo>
                  <a:lnTo>
                    <a:pt x="3548786" y="4091863"/>
                  </a:lnTo>
                  <a:lnTo>
                    <a:pt x="3534208" y="4095261"/>
                  </a:lnTo>
                  <a:lnTo>
                    <a:pt x="3529253" y="409574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9" name="Google Shape;219;p5"/>
            <p:cNvSpPr/>
            <p:nvPr/>
          </p:nvSpPr>
          <p:spPr>
            <a:xfrm>
              <a:off x="4296052" y="1962149"/>
              <a:ext cx="3600450" cy="70485"/>
            </a:xfrm>
            <a:custGeom>
              <a:avLst/>
              <a:gdLst/>
              <a:ahLst/>
              <a:cxnLst/>
              <a:rect l="l" t="t" r="r" b="b"/>
              <a:pathLst>
                <a:path w="3600450" h="70485" extrusionOk="0">
                  <a:moveTo>
                    <a:pt x="0" y="70449"/>
                  </a:moveTo>
                  <a:lnTo>
                    <a:pt x="12552" y="33857"/>
                  </a:lnTo>
                  <a:lnTo>
                    <a:pt x="46761" y="5800"/>
                  </a:lnTo>
                  <a:lnTo>
                    <a:pt x="75922" y="0"/>
                  </a:lnTo>
                  <a:lnTo>
                    <a:pt x="3523972" y="0"/>
                  </a:lnTo>
                  <a:lnTo>
                    <a:pt x="3566313" y="12829"/>
                  </a:lnTo>
                  <a:lnTo>
                    <a:pt x="3589880" y="38099"/>
                  </a:lnTo>
                  <a:lnTo>
                    <a:pt x="75922" y="38099"/>
                  </a:lnTo>
                  <a:lnTo>
                    <a:pt x="68415" y="38281"/>
                  </a:lnTo>
                  <a:lnTo>
                    <a:pt x="27604" y="46733"/>
                  </a:lnTo>
                  <a:lnTo>
                    <a:pt x="1655" y="66287"/>
                  </a:lnTo>
                  <a:lnTo>
                    <a:pt x="0" y="70449"/>
                  </a:lnTo>
                  <a:close/>
                </a:path>
                <a:path w="3600450" h="70485" extrusionOk="0">
                  <a:moveTo>
                    <a:pt x="3599894" y="70449"/>
                  </a:moveTo>
                  <a:lnTo>
                    <a:pt x="3566313" y="44514"/>
                  </a:lnTo>
                  <a:lnTo>
                    <a:pt x="3523972" y="38099"/>
                  </a:lnTo>
                  <a:lnTo>
                    <a:pt x="3589880" y="38099"/>
                  </a:lnTo>
                  <a:lnTo>
                    <a:pt x="3599809" y="68693"/>
                  </a:lnTo>
                  <a:lnTo>
                    <a:pt x="3599894" y="70449"/>
                  </a:lnTo>
                  <a:close/>
                </a:path>
              </a:pathLst>
            </a:custGeom>
            <a:solidFill>
              <a:srgbClr val="049569"/>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220" name="Google Shape;220;p5"/>
          <p:cNvSpPr txBox="1"/>
          <p:nvPr/>
        </p:nvSpPr>
        <p:spPr>
          <a:xfrm>
            <a:off x="4470299" y="2163762"/>
            <a:ext cx="3155289" cy="271228"/>
          </a:xfrm>
          <a:prstGeom prst="rect">
            <a:avLst/>
          </a:prstGeom>
          <a:noFill/>
          <a:ln>
            <a:noFill/>
          </a:ln>
        </p:spPr>
        <p:txBody>
          <a:bodyPr spcFirstLastPara="1" wrap="square" lIns="0" tIns="17125" rIns="0" bIns="0" anchor="t" anchorCtr="0">
            <a:spAutoFit/>
          </a:bodyPr>
          <a:lstStyle/>
          <a:p>
            <a:pPr marL="12700" marR="0" lvl="0" indent="0" algn="l" rtl="0">
              <a:lnSpc>
                <a:spcPct val="100000"/>
              </a:lnSpc>
              <a:spcBef>
                <a:spcPts val="0"/>
              </a:spcBef>
              <a:spcAft>
                <a:spcPts val="0"/>
              </a:spcAft>
              <a:buNone/>
            </a:pPr>
            <a:r>
              <a:rPr lang="en-US" sz="1650">
                <a:solidFill>
                  <a:srgbClr val="049569"/>
                </a:solidFill>
                <a:latin typeface="Arial Black"/>
                <a:ea typeface="Arial Black"/>
                <a:cs typeface="Arial Black"/>
                <a:sym typeface="Arial Black"/>
              </a:rPr>
              <a:t> </a:t>
            </a:r>
            <a:r>
              <a:rPr lang="en-US" sz="1500" b="1">
                <a:solidFill>
                  <a:srgbClr val="055E45"/>
                </a:solidFill>
                <a:latin typeface="Arial"/>
                <a:ea typeface="Arial"/>
                <a:cs typeface="Arial"/>
                <a:sym typeface="Arial"/>
              </a:rPr>
              <a:t> Cấu trúc và mục tiêu VNEEP3</a:t>
            </a:r>
            <a:endParaRPr sz="1500">
              <a:solidFill>
                <a:schemeClr val="dk1"/>
              </a:solidFill>
              <a:latin typeface="Arial"/>
              <a:ea typeface="Arial"/>
              <a:cs typeface="Arial"/>
              <a:sym typeface="Arial"/>
            </a:endParaRPr>
          </a:p>
        </p:txBody>
      </p:sp>
      <p:sp>
        <p:nvSpPr>
          <p:cNvPr id="221" name="Google Shape;221;p5"/>
          <p:cNvSpPr txBox="1"/>
          <p:nvPr/>
        </p:nvSpPr>
        <p:spPr>
          <a:xfrm>
            <a:off x="4470300" y="2606675"/>
            <a:ext cx="1625700" cy="19749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200" b="1">
                <a:solidFill>
                  <a:srgbClr val="047857"/>
                </a:solidFill>
                <a:latin typeface="Arial"/>
                <a:ea typeface="Arial"/>
                <a:cs typeface="Arial"/>
                <a:sym typeface="Arial"/>
              </a:rPr>
              <a:t>Mục tiêu chính</a:t>
            </a:r>
            <a:endParaRPr sz="1200">
              <a:solidFill>
                <a:schemeClr val="dk1"/>
              </a:solidFill>
              <a:latin typeface="Arial"/>
              <a:ea typeface="Arial"/>
              <a:cs typeface="Arial"/>
              <a:sym typeface="Arial"/>
            </a:endParaRPr>
          </a:p>
        </p:txBody>
      </p:sp>
      <p:sp>
        <p:nvSpPr>
          <p:cNvPr id="222" name="Google Shape;222;p5"/>
          <p:cNvSpPr txBox="1"/>
          <p:nvPr/>
        </p:nvSpPr>
        <p:spPr>
          <a:xfrm>
            <a:off x="4470300" y="2959100"/>
            <a:ext cx="1092020"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rgbClr val="374050"/>
                </a:solidFill>
                <a:latin typeface="Helvetica Neue"/>
                <a:ea typeface="Helvetica Neue"/>
                <a:cs typeface="Helvetica Neue"/>
                <a:sym typeface="Helvetica Neue"/>
              </a:rPr>
              <a:t>Đến năm 2025:</a:t>
            </a:r>
            <a:endParaRPr sz="1050">
              <a:solidFill>
                <a:schemeClr val="dk1"/>
              </a:solidFill>
              <a:latin typeface="Helvetica Neue"/>
              <a:ea typeface="Helvetica Neue"/>
              <a:cs typeface="Helvetica Neue"/>
              <a:sym typeface="Helvetica Neue"/>
            </a:endParaRPr>
          </a:p>
        </p:txBody>
      </p:sp>
      <p:sp>
        <p:nvSpPr>
          <p:cNvPr id="223" name="Google Shape;223;p5"/>
          <p:cNvSpPr txBox="1"/>
          <p:nvPr/>
        </p:nvSpPr>
        <p:spPr>
          <a:xfrm>
            <a:off x="6450756" y="3044825"/>
            <a:ext cx="1271270"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dirty="0">
                <a:solidFill>
                  <a:srgbClr val="374050"/>
                </a:solidFill>
                <a:latin typeface="Helvetica Neue"/>
                <a:ea typeface="Helvetica Neue"/>
                <a:cs typeface="Helvetica Neue"/>
                <a:sym typeface="Helvetica Neue"/>
              </a:rPr>
              <a:t>5-7% TKNL</a:t>
            </a:r>
            <a:endParaRPr sz="1050" dirty="0">
              <a:solidFill>
                <a:schemeClr val="dk1"/>
              </a:solidFill>
              <a:latin typeface="Helvetica Neue"/>
              <a:ea typeface="Helvetica Neue"/>
              <a:cs typeface="Helvetica Neue"/>
              <a:sym typeface="Helvetica Neue"/>
            </a:endParaRPr>
          </a:p>
        </p:txBody>
      </p:sp>
      <p:sp>
        <p:nvSpPr>
          <p:cNvPr id="224" name="Google Shape;224;p5"/>
          <p:cNvSpPr txBox="1"/>
          <p:nvPr/>
        </p:nvSpPr>
        <p:spPr>
          <a:xfrm>
            <a:off x="4470300" y="3397250"/>
            <a:ext cx="1046071"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rgbClr val="374050"/>
                </a:solidFill>
                <a:latin typeface="Helvetica Neue"/>
                <a:ea typeface="Helvetica Neue"/>
                <a:cs typeface="Helvetica Neue"/>
                <a:sym typeface="Helvetica Neue"/>
              </a:rPr>
              <a:t>Đến năm 2030:</a:t>
            </a:r>
            <a:endParaRPr sz="1050">
              <a:solidFill>
                <a:schemeClr val="dk1"/>
              </a:solidFill>
              <a:latin typeface="Helvetica Neue"/>
              <a:ea typeface="Helvetica Neue"/>
              <a:cs typeface="Helvetica Neue"/>
              <a:sym typeface="Helvetica Neue"/>
            </a:endParaRPr>
          </a:p>
        </p:txBody>
      </p:sp>
      <p:sp>
        <p:nvSpPr>
          <p:cNvPr id="225" name="Google Shape;225;p5"/>
          <p:cNvSpPr txBox="1"/>
          <p:nvPr/>
        </p:nvSpPr>
        <p:spPr>
          <a:xfrm>
            <a:off x="6376639" y="3482975"/>
            <a:ext cx="1344930"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dirty="0">
                <a:solidFill>
                  <a:srgbClr val="374050"/>
                </a:solidFill>
                <a:latin typeface="Helvetica Neue"/>
                <a:ea typeface="Helvetica Neue"/>
                <a:cs typeface="Helvetica Neue"/>
                <a:sym typeface="Helvetica Neue"/>
              </a:rPr>
              <a:t>8-10% TKNL</a:t>
            </a:r>
            <a:endParaRPr sz="1050" dirty="0">
              <a:solidFill>
                <a:schemeClr val="dk1"/>
              </a:solidFill>
              <a:latin typeface="Helvetica Neue"/>
              <a:ea typeface="Helvetica Neue"/>
              <a:cs typeface="Helvetica Neue"/>
              <a:sym typeface="Helvetica Neue"/>
            </a:endParaRPr>
          </a:p>
        </p:txBody>
      </p:sp>
      <p:sp>
        <p:nvSpPr>
          <p:cNvPr id="226" name="Google Shape;226;p5"/>
          <p:cNvSpPr txBox="1"/>
          <p:nvPr/>
        </p:nvSpPr>
        <p:spPr>
          <a:xfrm>
            <a:off x="4470300" y="3709881"/>
            <a:ext cx="3329672" cy="2165957"/>
          </a:xfrm>
          <a:prstGeom prst="rect">
            <a:avLst/>
          </a:prstGeom>
          <a:noFill/>
          <a:ln>
            <a:noFill/>
          </a:ln>
        </p:spPr>
        <p:txBody>
          <a:bodyPr spcFirstLastPara="1" wrap="square" lIns="0" tIns="90150" rIns="0" bIns="0" anchor="t" anchorCtr="0">
            <a:spAutoFit/>
          </a:bodyPr>
          <a:lstStyle/>
          <a:p>
            <a:pPr marL="12700" marR="0" lvl="0" indent="0" algn="l" rtl="0">
              <a:lnSpc>
                <a:spcPct val="100000"/>
              </a:lnSpc>
              <a:spcBef>
                <a:spcPts val="0"/>
              </a:spcBef>
              <a:spcAft>
                <a:spcPts val="0"/>
              </a:spcAft>
              <a:buNone/>
            </a:pPr>
            <a:r>
              <a:rPr lang="en-US" sz="1800" b="1" dirty="0" err="1">
                <a:solidFill>
                  <a:srgbClr val="047857"/>
                </a:solidFill>
                <a:latin typeface="Arial"/>
                <a:ea typeface="Arial"/>
                <a:cs typeface="Arial"/>
                <a:sym typeface="Arial"/>
              </a:rPr>
              <a:t>Mục</a:t>
            </a:r>
            <a:r>
              <a:rPr lang="en-US" sz="1800" b="1" dirty="0">
                <a:solidFill>
                  <a:srgbClr val="047857"/>
                </a:solidFill>
                <a:latin typeface="Arial"/>
                <a:ea typeface="Arial"/>
                <a:cs typeface="Arial"/>
                <a:sym typeface="Arial"/>
              </a:rPr>
              <a:t> </a:t>
            </a:r>
            <a:r>
              <a:rPr lang="en-US" sz="1800" b="1" dirty="0" err="1">
                <a:solidFill>
                  <a:srgbClr val="047857"/>
                </a:solidFill>
                <a:latin typeface="Arial"/>
                <a:ea typeface="Arial"/>
                <a:cs typeface="Arial"/>
                <a:sym typeface="Arial"/>
              </a:rPr>
              <a:t>tiêu</a:t>
            </a:r>
            <a:r>
              <a:rPr lang="en-US" sz="1800" b="1" dirty="0">
                <a:solidFill>
                  <a:srgbClr val="047857"/>
                </a:solidFill>
                <a:latin typeface="Arial"/>
                <a:ea typeface="Arial"/>
                <a:cs typeface="Arial"/>
                <a:sym typeface="Arial"/>
              </a:rPr>
              <a:t> </a:t>
            </a:r>
            <a:r>
              <a:rPr lang="en-US" sz="1800" b="1" dirty="0" err="1">
                <a:solidFill>
                  <a:srgbClr val="047857"/>
                </a:solidFill>
                <a:latin typeface="Arial"/>
                <a:ea typeface="Arial"/>
                <a:cs typeface="Arial"/>
                <a:sym typeface="Arial"/>
              </a:rPr>
              <a:t>ngành</a:t>
            </a:r>
            <a:endParaRPr sz="1800" b="1" dirty="0">
              <a:solidFill>
                <a:srgbClr val="047857"/>
              </a:solidFill>
              <a:latin typeface="Arial"/>
              <a:ea typeface="Arial"/>
              <a:cs typeface="Arial"/>
              <a:sym typeface="Arial"/>
            </a:endParaRPr>
          </a:p>
          <a:p>
            <a:pPr marL="12700" marR="0" lvl="0" indent="0" algn="l" rtl="0">
              <a:lnSpc>
                <a:spcPct val="100000"/>
              </a:lnSpc>
              <a:spcBef>
                <a:spcPts val="710"/>
              </a:spcBef>
              <a:spcAft>
                <a:spcPts val="0"/>
              </a:spcAft>
              <a:buNone/>
            </a:pPr>
            <a:r>
              <a:rPr lang="en-US" sz="1800" dirty="0">
                <a:solidFill>
                  <a:srgbClr val="0FB981"/>
                </a:solidFill>
                <a:latin typeface="Arial Black"/>
                <a:ea typeface="Arial Black"/>
                <a:cs typeface="Arial Black"/>
                <a:sym typeface="Arial Black"/>
              </a:rPr>
              <a:t> </a:t>
            </a:r>
            <a:r>
              <a:rPr lang="en-US" sz="1800" baseline="30000" dirty="0">
                <a:solidFill>
                  <a:srgbClr val="374050"/>
                </a:solidFill>
                <a:latin typeface="Helvetica Neue"/>
                <a:ea typeface="Helvetica Neue"/>
                <a:cs typeface="Helvetica Neue"/>
                <a:sym typeface="Helvetica Neue"/>
              </a:rPr>
              <a:t>Công </a:t>
            </a:r>
            <a:r>
              <a:rPr lang="en-US" sz="1800" baseline="30000" dirty="0" err="1">
                <a:solidFill>
                  <a:srgbClr val="374050"/>
                </a:solidFill>
                <a:latin typeface="Helvetica Neue"/>
                <a:ea typeface="Helvetica Neue"/>
                <a:cs typeface="Helvetica Neue"/>
                <a:sym typeface="Helvetica Neue"/>
              </a:rPr>
              <a:t>nghiệp</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Cải</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thiện</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hiệu</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quả</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thép</a:t>
            </a:r>
            <a:r>
              <a:rPr lang="en-US" sz="1800" baseline="30000" dirty="0">
                <a:solidFill>
                  <a:srgbClr val="374050"/>
                </a:solidFill>
                <a:latin typeface="Helvetica Neue"/>
                <a:ea typeface="Helvetica Neue"/>
                <a:cs typeface="Helvetica Neue"/>
                <a:sym typeface="Helvetica Neue"/>
              </a:rPr>
              <a:t>, xi </a:t>
            </a:r>
            <a:r>
              <a:rPr lang="en-US" sz="1800" baseline="30000" dirty="0" err="1">
                <a:solidFill>
                  <a:srgbClr val="374050"/>
                </a:solidFill>
                <a:latin typeface="Helvetica Neue"/>
                <a:ea typeface="Helvetica Neue"/>
                <a:cs typeface="Helvetica Neue"/>
                <a:sym typeface="Helvetica Neue"/>
              </a:rPr>
              <a:t>măng</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dệt</a:t>
            </a:r>
            <a:r>
              <a:rPr lang="en-US" sz="1800" baseline="30000" dirty="0">
                <a:solidFill>
                  <a:srgbClr val="374050"/>
                </a:solidFill>
                <a:latin typeface="Helvetica Neue"/>
                <a:ea typeface="Helvetica Neue"/>
                <a:cs typeface="Helvetica Neue"/>
                <a:sym typeface="Helvetica Neue"/>
              </a:rPr>
              <a:t> may</a:t>
            </a:r>
            <a:endParaRPr sz="1800" dirty="0"/>
          </a:p>
          <a:p>
            <a:pPr marL="12700" marR="0" lvl="0" indent="0" algn="l" rtl="0">
              <a:lnSpc>
                <a:spcPct val="100000"/>
              </a:lnSpc>
              <a:spcBef>
                <a:spcPts val="710"/>
              </a:spcBef>
              <a:spcAft>
                <a:spcPts val="0"/>
              </a:spcAft>
              <a:buNone/>
            </a:pPr>
            <a:r>
              <a:rPr lang="en-US" sz="1800" baseline="30000" dirty="0">
                <a:solidFill>
                  <a:srgbClr val="374050"/>
                </a:solidFill>
                <a:latin typeface="Helvetica Neue"/>
                <a:ea typeface="Helvetica Neue"/>
                <a:cs typeface="Helvetica Neue"/>
                <a:sym typeface="Helvetica Neue"/>
              </a:rPr>
              <a:t>Công </a:t>
            </a:r>
            <a:r>
              <a:rPr lang="en-US" sz="1800" baseline="30000" dirty="0" err="1">
                <a:solidFill>
                  <a:srgbClr val="374050"/>
                </a:solidFill>
                <a:latin typeface="Helvetica Neue"/>
                <a:ea typeface="Helvetica Neue"/>
                <a:cs typeface="Helvetica Neue"/>
                <a:sym typeface="Helvetica Neue"/>
              </a:rPr>
              <a:t>trình</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Mở</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rộng</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chứng</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nhận</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công</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trình</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xanh</a:t>
            </a:r>
            <a:endParaRPr sz="1800" baseline="30000" dirty="0">
              <a:solidFill>
                <a:srgbClr val="374050"/>
              </a:solidFill>
              <a:latin typeface="Helvetica Neue"/>
              <a:ea typeface="Helvetica Neue"/>
              <a:cs typeface="Helvetica Neue"/>
              <a:sym typeface="Helvetica Neue"/>
            </a:endParaRPr>
          </a:p>
          <a:p>
            <a:pPr marL="12700" marR="0" lvl="0" indent="0" algn="l" rtl="0">
              <a:lnSpc>
                <a:spcPct val="100000"/>
              </a:lnSpc>
              <a:spcBef>
                <a:spcPts val="710"/>
              </a:spcBef>
              <a:spcAft>
                <a:spcPts val="0"/>
              </a:spcAft>
              <a:buNone/>
            </a:pPr>
            <a:r>
              <a:rPr lang="en-US" sz="1800" dirty="0">
                <a:solidFill>
                  <a:srgbClr val="0FB981"/>
                </a:solidFill>
                <a:latin typeface="Quattrocento Sans"/>
                <a:ea typeface="Quattrocento Sans"/>
                <a:cs typeface="Quattrocento Sans"/>
                <a:sym typeface="Quattrocento Sans"/>
              </a:rPr>
              <a:t>⛟ </a:t>
            </a:r>
            <a:r>
              <a:rPr lang="en-US" sz="1800" baseline="30000" dirty="0" err="1">
                <a:solidFill>
                  <a:srgbClr val="374050"/>
                </a:solidFill>
                <a:latin typeface="Helvetica Neue"/>
                <a:ea typeface="Helvetica Neue"/>
                <a:cs typeface="Helvetica Neue"/>
                <a:sym typeface="Helvetica Neue"/>
              </a:rPr>
              <a:t>Vận</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tải</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Tiết</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kiệm</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nhiên</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liệu</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hiện</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đại</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hóa</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đội</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xe</a:t>
            </a:r>
            <a:endParaRPr sz="1800" baseline="30000" dirty="0">
              <a:solidFill>
                <a:schemeClr val="dk1"/>
              </a:solidFill>
              <a:latin typeface="Helvetica Neue"/>
              <a:ea typeface="Helvetica Neue"/>
              <a:cs typeface="Helvetica Neue"/>
              <a:sym typeface="Helvetica Neue"/>
            </a:endParaRPr>
          </a:p>
          <a:p>
            <a:pPr marL="12700" marR="0" lvl="0" indent="0" algn="l" rtl="0">
              <a:lnSpc>
                <a:spcPct val="100000"/>
              </a:lnSpc>
              <a:spcBef>
                <a:spcPts val="420"/>
              </a:spcBef>
              <a:spcAft>
                <a:spcPts val="0"/>
              </a:spcAft>
              <a:buNone/>
            </a:pPr>
            <a:r>
              <a:rPr lang="en-US" sz="1800" dirty="0">
                <a:solidFill>
                  <a:srgbClr val="0FB981"/>
                </a:solidFill>
                <a:latin typeface="Quattrocento Sans"/>
                <a:ea typeface="Quattrocento Sans"/>
                <a:cs typeface="Quattrocento Sans"/>
                <a:sym typeface="Quattrocento Sans"/>
              </a:rPr>
              <a:t>⚡ </a:t>
            </a:r>
            <a:r>
              <a:rPr lang="en-US" sz="1800" baseline="30000" dirty="0" err="1">
                <a:solidFill>
                  <a:srgbClr val="374050"/>
                </a:solidFill>
                <a:latin typeface="Helvetica Neue"/>
                <a:ea typeface="Helvetica Neue"/>
                <a:cs typeface="Helvetica Neue"/>
                <a:sym typeface="Helvetica Neue"/>
              </a:rPr>
              <a:t>Truyền</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tải</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Giảm</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tổn</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thất</a:t>
            </a:r>
            <a:r>
              <a:rPr lang="en-US" sz="1800" baseline="30000" dirty="0">
                <a:solidFill>
                  <a:srgbClr val="374050"/>
                </a:solidFill>
                <a:latin typeface="Helvetica Neue"/>
                <a:ea typeface="Helvetica Neue"/>
                <a:cs typeface="Helvetica Neue"/>
                <a:sym typeface="Helvetica Neue"/>
              </a:rPr>
              <a:t> </a:t>
            </a:r>
            <a:r>
              <a:rPr lang="en-US" sz="1800" baseline="30000" dirty="0" err="1">
                <a:solidFill>
                  <a:srgbClr val="374050"/>
                </a:solidFill>
                <a:latin typeface="Helvetica Neue"/>
                <a:ea typeface="Helvetica Neue"/>
                <a:cs typeface="Helvetica Neue"/>
                <a:sym typeface="Helvetica Neue"/>
              </a:rPr>
              <a:t>dưới</a:t>
            </a:r>
            <a:r>
              <a:rPr lang="en-US" sz="1800" baseline="30000" dirty="0">
                <a:solidFill>
                  <a:srgbClr val="374050"/>
                </a:solidFill>
                <a:latin typeface="Helvetica Neue"/>
                <a:ea typeface="Helvetica Neue"/>
                <a:cs typeface="Helvetica Neue"/>
                <a:sym typeface="Helvetica Neue"/>
              </a:rPr>
              <a:t> 6%</a:t>
            </a:r>
            <a:endParaRPr sz="1800" baseline="30000" dirty="0">
              <a:solidFill>
                <a:schemeClr val="dk1"/>
              </a:solidFill>
              <a:latin typeface="Helvetica Neue"/>
              <a:ea typeface="Helvetica Neue"/>
              <a:cs typeface="Helvetica Neue"/>
              <a:sym typeface="Helvetica Neue"/>
            </a:endParaRPr>
          </a:p>
        </p:txBody>
      </p:sp>
      <p:grpSp>
        <p:nvGrpSpPr>
          <p:cNvPr id="227" name="Google Shape;227;p5"/>
          <p:cNvGrpSpPr/>
          <p:nvPr/>
        </p:nvGrpSpPr>
        <p:grpSpPr>
          <a:xfrm>
            <a:off x="8129015" y="1926336"/>
            <a:ext cx="3755390" cy="4261485"/>
            <a:chOff x="8129015" y="1926336"/>
            <a:chExt cx="3755390" cy="4261485"/>
          </a:xfrm>
        </p:grpSpPr>
        <p:sp>
          <p:nvSpPr>
            <p:cNvPr id="228" name="Google Shape;228;p5"/>
            <p:cNvSpPr/>
            <p:nvPr/>
          </p:nvSpPr>
          <p:spPr>
            <a:xfrm>
              <a:off x="8156447" y="1935480"/>
              <a:ext cx="3700779" cy="4206240"/>
            </a:xfrm>
            <a:custGeom>
              <a:avLst/>
              <a:gdLst/>
              <a:ahLst/>
              <a:cxnLst/>
              <a:rect l="l" t="t" r="r" b="b"/>
              <a:pathLst>
                <a:path w="3700779" h="4206240" extrusionOk="0">
                  <a:moveTo>
                    <a:pt x="3700271" y="4206239"/>
                  </a:moveTo>
                  <a:lnTo>
                    <a:pt x="0" y="4206239"/>
                  </a:lnTo>
                  <a:lnTo>
                    <a:pt x="0" y="0"/>
                  </a:lnTo>
                  <a:lnTo>
                    <a:pt x="3700271" y="0"/>
                  </a:lnTo>
                  <a:lnTo>
                    <a:pt x="3700271" y="36194"/>
                  </a:lnTo>
                  <a:lnTo>
                    <a:pt x="120776" y="36194"/>
                  </a:lnTo>
                  <a:lnTo>
                    <a:pt x="114208" y="36512"/>
                  </a:lnTo>
                  <a:lnTo>
                    <a:pt x="78498" y="51303"/>
                  </a:lnTo>
                  <a:lnTo>
                    <a:pt x="56955" y="83543"/>
                  </a:lnTo>
                  <a:lnTo>
                    <a:pt x="54101" y="102869"/>
                  </a:lnTo>
                  <a:lnTo>
                    <a:pt x="54101" y="4065269"/>
                  </a:lnTo>
                  <a:lnTo>
                    <a:pt x="65327" y="4102318"/>
                  </a:lnTo>
                  <a:lnTo>
                    <a:pt x="95260" y="4126868"/>
                  </a:lnTo>
                  <a:lnTo>
                    <a:pt x="120776" y="4131944"/>
                  </a:lnTo>
                  <a:lnTo>
                    <a:pt x="3700271" y="4131944"/>
                  </a:lnTo>
                  <a:lnTo>
                    <a:pt x="3700271" y="4206239"/>
                  </a:lnTo>
                  <a:close/>
                </a:path>
                <a:path w="3700779" h="4206240" extrusionOk="0">
                  <a:moveTo>
                    <a:pt x="3700271" y="4131944"/>
                  </a:moveTo>
                  <a:lnTo>
                    <a:pt x="3578351" y="4131944"/>
                  </a:lnTo>
                  <a:lnTo>
                    <a:pt x="3584919" y="4131627"/>
                  </a:lnTo>
                  <a:lnTo>
                    <a:pt x="3591361" y="4130675"/>
                  </a:lnTo>
                  <a:lnTo>
                    <a:pt x="3625497" y="4112416"/>
                  </a:lnTo>
                  <a:lnTo>
                    <a:pt x="3643757" y="4078279"/>
                  </a:lnTo>
                  <a:lnTo>
                    <a:pt x="3645026" y="4065269"/>
                  </a:lnTo>
                  <a:lnTo>
                    <a:pt x="3645026" y="102869"/>
                  </a:lnTo>
                  <a:lnTo>
                    <a:pt x="3633799" y="65820"/>
                  </a:lnTo>
                  <a:lnTo>
                    <a:pt x="3603865" y="41270"/>
                  </a:lnTo>
                  <a:lnTo>
                    <a:pt x="3578351" y="36194"/>
                  </a:lnTo>
                  <a:lnTo>
                    <a:pt x="3700271" y="36194"/>
                  </a:lnTo>
                  <a:lnTo>
                    <a:pt x="3700271" y="4131944"/>
                  </a:lnTo>
                  <a:close/>
                </a:path>
              </a:pathLst>
            </a:custGeom>
            <a:solidFill>
              <a:srgbClr val="000000">
                <a:alpha val="5490"/>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9" name="Google Shape;229;p5"/>
            <p:cNvSpPr/>
            <p:nvPr/>
          </p:nvSpPr>
          <p:spPr>
            <a:xfrm>
              <a:off x="8129015" y="1926336"/>
              <a:ext cx="3755390" cy="4261485"/>
            </a:xfrm>
            <a:custGeom>
              <a:avLst/>
              <a:gdLst/>
              <a:ahLst/>
              <a:cxnLst/>
              <a:rect l="l" t="t" r="r" b="b"/>
              <a:pathLst>
                <a:path w="3755390" h="4261485" extrusionOk="0">
                  <a:moveTo>
                    <a:pt x="3755135" y="4261103"/>
                  </a:moveTo>
                  <a:lnTo>
                    <a:pt x="0" y="4261103"/>
                  </a:lnTo>
                  <a:lnTo>
                    <a:pt x="0" y="0"/>
                  </a:lnTo>
                  <a:lnTo>
                    <a:pt x="3755135" y="0"/>
                  </a:lnTo>
                  <a:lnTo>
                    <a:pt x="3755135" y="45338"/>
                  </a:lnTo>
                  <a:lnTo>
                    <a:pt x="148208" y="45338"/>
                  </a:lnTo>
                  <a:lnTo>
                    <a:pt x="141640" y="45656"/>
                  </a:lnTo>
                  <a:lnTo>
                    <a:pt x="105930" y="60447"/>
                  </a:lnTo>
                  <a:lnTo>
                    <a:pt x="84387" y="92687"/>
                  </a:lnTo>
                  <a:lnTo>
                    <a:pt x="81533" y="112013"/>
                  </a:lnTo>
                  <a:lnTo>
                    <a:pt x="81533" y="4074413"/>
                  </a:lnTo>
                  <a:lnTo>
                    <a:pt x="92759" y="4111462"/>
                  </a:lnTo>
                  <a:lnTo>
                    <a:pt x="122692" y="4136012"/>
                  </a:lnTo>
                  <a:lnTo>
                    <a:pt x="148208" y="4141088"/>
                  </a:lnTo>
                  <a:lnTo>
                    <a:pt x="3755135" y="4141088"/>
                  </a:lnTo>
                  <a:lnTo>
                    <a:pt x="3755135" y="4261103"/>
                  </a:lnTo>
                  <a:close/>
                </a:path>
                <a:path w="3755390" h="4261485" extrusionOk="0">
                  <a:moveTo>
                    <a:pt x="3755135" y="4141088"/>
                  </a:moveTo>
                  <a:lnTo>
                    <a:pt x="3605783" y="4141088"/>
                  </a:lnTo>
                  <a:lnTo>
                    <a:pt x="3612351" y="4140771"/>
                  </a:lnTo>
                  <a:lnTo>
                    <a:pt x="3618793" y="4139819"/>
                  </a:lnTo>
                  <a:lnTo>
                    <a:pt x="3652929" y="4121560"/>
                  </a:lnTo>
                  <a:lnTo>
                    <a:pt x="3671189" y="4087423"/>
                  </a:lnTo>
                  <a:lnTo>
                    <a:pt x="3672458" y="4074413"/>
                  </a:lnTo>
                  <a:lnTo>
                    <a:pt x="3672458" y="112013"/>
                  </a:lnTo>
                  <a:lnTo>
                    <a:pt x="3661231" y="74964"/>
                  </a:lnTo>
                  <a:lnTo>
                    <a:pt x="3631297" y="50414"/>
                  </a:lnTo>
                  <a:lnTo>
                    <a:pt x="3605783" y="45338"/>
                  </a:lnTo>
                  <a:lnTo>
                    <a:pt x="3755135" y="45338"/>
                  </a:lnTo>
                  <a:lnTo>
                    <a:pt x="3755135" y="4141088"/>
                  </a:lnTo>
                  <a:close/>
                </a:path>
              </a:pathLst>
            </a:custGeom>
            <a:solidFill>
              <a:srgbClr val="000000">
                <a:alpha val="10196"/>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0" name="Google Shape;230;p5"/>
            <p:cNvSpPr/>
            <p:nvPr/>
          </p:nvSpPr>
          <p:spPr>
            <a:xfrm>
              <a:off x="8201023" y="1981199"/>
              <a:ext cx="3609975" cy="4095750"/>
            </a:xfrm>
            <a:custGeom>
              <a:avLst/>
              <a:gdLst/>
              <a:ahLst/>
              <a:cxnLst/>
              <a:rect l="l" t="t" r="r" b="b"/>
              <a:pathLst>
                <a:path w="3609975" h="4095750" extrusionOk="0">
                  <a:moveTo>
                    <a:pt x="3538778" y="4095749"/>
                  </a:moveTo>
                  <a:lnTo>
                    <a:pt x="71196" y="4095749"/>
                  </a:lnTo>
                  <a:lnTo>
                    <a:pt x="66241" y="4095261"/>
                  </a:lnTo>
                  <a:lnTo>
                    <a:pt x="29704" y="4080127"/>
                  </a:lnTo>
                  <a:lnTo>
                    <a:pt x="3885" y="4044087"/>
                  </a:lnTo>
                  <a:lnTo>
                    <a:pt x="0" y="4024552"/>
                  </a:lnTo>
                  <a:lnTo>
                    <a:pt x="0" y="4019549"/>
                  </a:lnTo>
                  <a:lnTo>
                    <a:pt x="0" y="53397"/>
                  </a:lnTo>
                  <a:lnTo>
                    <a:pt x="18779" y="19392"/>
                  </a:lnTo>
                  <a:lnTo>
                    <a:pt x="56426" y="1830"/>
                  </a:lnTo>
                  <a:lnTo>
                    <a:pt x="71196" y="0"/>
                  </a:lnTo>
                  <a:lnTo>
                    <a:pt x="3538778" y="0"/>
                  </a:lnTo>
                  <a:lnTo>
                    <a:pt x="3580270" y="11716"/>
                  </a:lnTo>
                  <a:lnTo>
                    <a:pt x="3607535" y="42319"/>
                  </a:lnTo>
                  <a:lnTo>
                    <a:pt x="3609975" y="53397"/>
                  </a:lnTo>
                  <a:lnTo>
                    <a:pt x="3609975" y="4024552"/>
                  </a:lnTo>
                  <a:lnTo>
                    <a:pt x="3594352" y="4066043"/>
                  </a:lnTo>
                  <a:lnTo>
                    <a:pt x="3558313" y="4091863"/>
                  </a:lnTo>
                  <a:lnTo>
                    <a:pt x="3543733" y="4095261"/>
                  </a:lnTo>
                  <a:lnTo>
                    <a:pt x="3538778" y="409574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1" name="Google Shape;231;p5"/>
            <p:cNvSpPr/>
            <p:nvPr/>
          </p:nvSpPr>
          <p:spPr>
            <a:xfrm>
              <a:off x="8201302" y="1962149"/>
              <a:ext cx="3609975" cy="70485"/>
            </a:xfrm>
            <a:custGeom>
              <a:avLst/>
              <a:gdLst/>
              <a:ahLst/>
              <a:cxnLst/>
              <a:rect l="l" t="t" r="r" b="b"/>
              <a:pathLst>
                <a:path w="3609975" h="70485" extrusionOk="0">
                  <a:moveTo>
                    <a:pt x="0" y="70450"/>
                  </a:moveTo>
                  <a:lnTo>
                    <a:pt x="12551" y="33857"/>
                  </a:lnTo>
                  <a:lnTo>
                    <a:pt x="46760" y="5800"/>
                  </a:lnTo>
                  <a:lnTo>
                    <a:pt x="75922" y="0"/>
                  </a:lnTo>
                  <a:lnTo>
                    <a:pt x="3533497" y="0"/>
                  </a:lnTo>
                  <a:lnTo>
                    <a:pt x="3575838" y="12829"/>
                  </a:lnTo>
                  <a:lnTo>
                    <a:pt x="3599405" y="38099"/>
                  </a:lnTo>
                  <a:lnTo>
                    <a:pt x="75922" y="38099"/>
                  </a:lnTo>
                  <a:lnTo>
                    <a:pt x="68415" y="38281"/>
                  </a:lnTo>
                  <a:lnTo>
                    <a:pt x="27603" y="46733"/>
                  </a:lnTo>
                  <a:lnTo>
                    <a:pt x="1654" y="66287"/>
                  </a:lnTo>
                  <a:lnTo>
                    <a:pt x="0" y="70450"/>
                  </a:lnTo>
                  <a:close/>
                </a:path>
                <a:path w="3609975" h="70485" extrusionOk="0">
                  <a:moveTo>
                    <a:pt x="3609419" y="70450"/>
                  </a:moveTo>
                  <a:lnTo>
                    <a:pt x="3575838" y="44514"/>
                  </a:lnTo>
                  <a:lnTo>
                    <a:pt x="3533497" y="38099"/>
                  </a:lnTo>
                  <a:lnTo>
                    <a:pt x="3599405" y="38099"/>
                  </a:lnTo>
                  <a:lnTo>
                    <a:pt x="3609334" y="68693"/>
                  </a:lnTo>
                  <a:lnTo>
                    <a:pt x="3609419" y="70450"/>
                  </a:lnTo>
                  <a:close/>
                </a:path>
              </a:pathLst>
            </a:custGeom>
            <a:solidFill>
              <a:srgbClr val="D9770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2" name="Google Shape;232;p5"/>
            <p:cNvSpPr/>
            <p:nvPr/>
          </p:nvSpPr>
          <p:spPr>
            <a:xfrm>
              <a:off x="8396286" y="2881312"/>
              <a:ext cx="3219450" cy="809625"/>
            </a:xfrm>
            <a:custGeom>
              <a:avLst/>
              <a:gdLst/>
              <a:ahLst/>
              <a:cxnLst/>
              <a:rect l="l" t="t" r="r" b="b"/>
              <a:pathLst>
                <a:path w="3219450" h="809625" extrusionOk="0">
                  <a:moveTo>
                    <a:pt x="3190531" y="809624"/>
                  </a:moveTo>
                  <a:lnTo>
                    <a:pt x="28916" y="809624"/>
                  </a:lnTo>
                  <a:lnTo>
                    <a:pt x="24662" y="808778"/>
                  </a:lnTo>
                  <a:lnTo>
                    <a:pt x="0" y="780708"/>
                  </a:lnTo>
                  <a:lnTo>
                    <a:pt x="0" y="776287"/>
                  </a:lnTo>
                  <a:lnTo>
                    <a:pt x="0" y="28916"/>
                  </a:lnTo>
                  <a:lnTo>
                    <a:pt x="28916" y="0"/>
                  </a:lnTo>
                  <a:lnTo>
                    <a:pt x="3190531" y="0"/>
                  </a:lnTo>
                  <a:lnTo>
                    <a:pt x="3219448" y="28916"/>
                  </a:lnTo>
                  <a:lnTo>
                    <a:pt x="3219448" y="780708"/>
                  </a:lnTo>
                  <a:lnTo>
                    <a:pt x="3194783" y="808778"/>
                  </a:lnTo>
                  <a:lnTo>
                    <a:pt x="3190531" y="809624"/>
                  </a:lnTo>
                  <a:close/>
                </a:path>
              </a:pathLst>
            </a:custGeom>
            <a:solidFill>
              <a:srgbClr val="FFFA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3" name="Google Shape;233;p5"/>
            <p:cNvSpPr/>
            <p:nvPr/>
          </p:nvSpPr>
          <p:spPr>
            <a:xfrm>
              <a:off x="8396286" y="2881312"/>
              <a:ext cx="3219450" cy="809625"/>
            </a:xfrm>
            <a:custGeom>
              <a:avLst/>
              <a:gdLst/>
              <a:ahLst/>
              <a:cxnLst/>
              <a:rect l="l" t="t" r="r" b="b"/>
              <a:pathLst>
                <a:path w="3219450" h="809625" extrusionOk="0">
                  <a:moveTo>
                    <a:pt x="0" y="776287"/>
                  </a:moveTo>
                  <a:lnTo>
                    <a:pt x="0" y="33337"/>
                  </a:lnTo>
                  <a:lnTo>
                    <a:pt x="0" y="28916"/>
                  </a:lnTo>
                  <a:lnTo>
                    <a:pt x="845" y="24663"/>
                  </a:lnTo>
                  <a:lnTo>
                    <a:pt x="2537" y="20579"/>
                  </a:lnTo>
                  <a:lnTo>
                    <a:pt x="4228" y="16494"/>
                  </a:lnTo>
                  <a:lnTo>
                    <a:pt x="6637" y="12889"/>
                  </a:lnTo>
                  <a:lnTo>
                    <a:pt x="9763" y="9763"/>
                  </a:lnTo>
                  <a:lnTo>
                    <a:pt x="12889" y="6637"/>
                  </a:lnTo>
                  <a:lnTo>
                    <a:pt x="16494" y="4229"/>
                  </a:lnTo>
                  <a:lnTo>
                    <a:pt x="20578" y="2537"/>
                  </a:lnTo>
                  <a:lnTo>
                    <a:pt x="24662" y="845"/>
                  </a:lnTo>
                  <a:lnTo>
                    <a:pt x="28916" y="0"/>
                  </a:lnTo>
                  <a:lnTo>
                    <a:pt x="33337" y="0"/>
                  </a:lnTo>
                  <a:lnTo>
                    <a:pt x="3186112" y="0"/>
                  </a:lnTo>
                  <a:lnTo>
                    <a:pt x="3190531" y="0"/>
                  </a:lnTo>
                  <a:lnTo>
                    <a:pt x="3194783" y="845"/>
                  </a:lnTo>
                  <a:lnTo>
                    <a:pt x="3219449" y="33337"/>
                  </a:lnTo>
                  <a:lnTo>
                    <a:pt x="3219449" y="776287"/>
                  </a:lnTo>
                  <a:lnTo>
                    <a:pt x="3194783" y="808778"/>
                  </a:lnTo>
                  <a:lnTo>
                    <a:pt x="3186112" y="809624"/>
                  </a:lnTo>
                  <a:lnTo>
                    <a:pt x="33337" y="809624"/>
                  </a:lnTo>
                  <a:lnTo>
                    <a:pt x="28916" y="809624"/>
                  </a:lnTo>
                  <a:lnTo>
                    <a:pt x="24662" y="808778"/>
                  </a:lnTo>
                  <a:lnTo>
                    <a:pt x="20578" y="807086"/>
                  </a:lnTo>
                  <a:lnTo>
                    <a:pt x="16494" y="805394"/>
                  </a:lnTo>
                  <a:lnTo>
                    <a:pt x="0" y="780708"/>
                  </a:lnTo>
                  <a:lnTo>
                    <a:pt x="0" y="776287"/>
                  </a:lnTo>
                  <a:close/>
                </a:path>
              </a:pathLst>
            </a:custGeom>
            <a:noFill/>
            <a:ln w="9525" cap="flat" cmpd="sng">
              <a:solidFill>
                <a:srgbClr val="FDE68A"/>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4" name="Google Shape;234;p5"/>
            <p:cNvSpPr/>
            <p:nvPr/>
          </p:nvSpPr>
          <p:spPr>
            <a:xfrm>
              <a:off x="8396286" y="5262562"/>
              <a:ext cx="3219450" cy="619125"/>
            </a:xfrm>
            <a:custGeom>
              <a:avLst/>
              <a:gdLst/>
              <a:ahLst/>
              <a:cxnLst/>
              <a:rect l="l" t="t" r="r" b="b"/>
              <a:pathLst>
                <a:path w="3219450" h="619125" extrusionOk="0">
                  <a:moveTo>
                    <a:pt x="3190531" y="619124"/>
                  </a:moveTo>
                  <a:lnTo>
                    <a:pt x="28916" y="619124"/>
                  </a:lnTo>
                  <a:lnTo>
                    <a:pt x="24662" y="618278"/>
                  </a:lnTo>
                  <a:lnTo>
                    <a:pt x="0" y="590207"/>
                  </a:lnTo>
                  <a:lnTo>
                    <a:pt x="0" y="585787"/>
                  </a:lnTo>
                  <a:lnTo>
                    <a:pt x="0" y="28916"/>
                  </a:lnTo>
                  <a:lnTo>
                    <a:pt x="28916" y="0"/>
                  </a:lnTo>
                  <a:lnTo>
                    <a:pt x="3190531" y="0"/>
                  </a:lnTo>
                  <a:lnTo>
                    <a:pt x="3219448" y="28916"/>
                  </a:lnTo>
                  <a:lnTo>
                    <a:pt x="3219448" y="590207"/>
                  </a:lnTo>
                  <a:lnTo>
                    <a:pt x="3194783" y="618278"/>
                  </a:lnTo>
                  <a:lnTo>
                    <a:pt x="3190531" y="619124"/>
                  </a:lnTo>
                  <a:close/>
                </a:path>
              </a:pathLst>
            </a:custGeom>
            <a:solidFill>
              <a:srgbClr val="ECFDF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5" name="Google Shape;235;p5"/>
            <p:cNvSpPr/>
            <p:nvPr/>
          </p:nvSpPr>
          <p:spPr>
            <a:xfrm>
              <a:off x="8396286" y="5262562"/>
              <a:ext cx="3219450" cy="619125"/>
            </a:xfrm>
            <a:custGeom>
              <a:avLst/>
              <a:gdLst/>
              <a:ahLst/>
              <a:cxnLst/>
              <a:rect l="l" t="t" r="r" b="b"/>
              <a:pathLst>
                <a:path w="3219450" h="619125" extrusionOk="0">
                  <a:moveTo>
                    <a:pt x="0" y="585787"/>
                  </a:moveTo>
                  <a:lnTo>
                    <a:pt x="0" y="33337"/>
                  </a:lnTo>
                  <a:lnTo>
                    <a:pt x="0" y="28916"/>
                  </a:lnTo>
                  <a:lnTo>
                    <a:pt x="845" y="24663"/>
                  </a:lnTo>
                  <a:lnTo>
                    <a:pt x="2537" y="20579"/>
                  </a:lnTo>
                  <a:lnTo>
                    <a:pt x="4228" y="16495"/>
                  </a:lnTo>
                  <a:lnTo>
                    <a:pt x="6637" y="12889"/>
                  </a:lnTo>
                  <a:lnTo>
                    <a:pt x="9763" y="9763"/>
                  </a:lnTo>
                  <a:lnTo>
                    <a:pt x="12889" y="6637"/>
                  </a:lnTo>
                  <a:lnTo>
                    <a:pt x="16494" y="4228"/>
                  </a:lnTo>
                  <a:lnTo>
                    <a:pt x="20578" y="2537"/>
                  </a:lnTo>
                  <a:lnTo>
                    <a:pt x="24662" y="845"/>
                  </a:lnTo>
                  <a:lnTo>
                    <a:pt x="28916" y="0"/>
                  </a:lnTo>
                  <a:lnTo>
                    <a:pt x="33337" y="0"/>
                  </a:lnTo>
                  <a:lnTo>
                    <a:pt x="3186112" y="0"/>
                  </a:lnTo>
                  <a:lnTo>
                    <a:pt x="3190531" y="0"/>
                  </a:lnTo>
                  <a:lnTo>
                    <a:pt x="3194783" y="845"/>
                  </a:lnTo>
                  <a:lnTo>
                    <a:pt x="3198868" y="2537"/>
                  </a:lnTo>
                  <a:lnTo>
                    <a:pt x="3202951" y="4228"/>
                  </a:lnTo>
                  <a:lnTo>
                    <a:pt x="3206557" y="6637"/>
                  </a:lnTo>
                  <a:lnTo>
                    <a:pt x="3219449" y="33337"/>
                  </a:lnTo>
                  <a:lnTo>
                    <a:pt x="3219449" y="585787"/>
                  </a:lnTo>
                  <a:lnTo>
                    <a:pt x="3198868" y="616586"/>
                  </a:lnTo>
                  <a:lnTo>
                    <a:pt x="3194783" y="618278"/>
                  </a:lnTo>
                  <a:lnTo>
                    <a:pt x="3190531" y="619124"/>
                  </a:lnTo>
                  <a:lnTo>
                    <a:pt x="3186112" y="619124"/>
                  </a:lnTo>
                  <a:lnTo>
                    <a:pt x="33337" y="619124"/>
                  </a:lnTo>
                  <a:lnTo>
                    <a:pt x="28916" y="619124"/>
                  </a:lnTo>
                  <a:lnTo>
                    <a:pt x="24662" y="618278"/>
                  </a:lnTo>
                  <a:lnTo>
                    <a:pt x="20578" y="616586"/>
                  </a:lnTo>
                  <a:lnTo>
                    <a:pt x="16494" y="614894"/>
                  </a:lnTo>
                  <a:lnTo>
                    <a:pt x="0" y="590207"/>
                  </a:lnTo>
                  <a:lnTo>
                    <a:pt x="0" y="585787"/>
                  </a:lnTo>
                  <a:close/>
                </a:path>
              </a:pathLst>
            </a:custGeom>
            <a:noFill/>
            <a:ln w="9525" cap="flat" cmpd="sng">
              <a:solidFill>
                <a:srgbClr val="A6F2D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236" name="Google Shape;236;p5"/>
          <p:cNvSpPr txBox="1"/>
          <p:nvPr/>
        </p:nvSpPr>
        <p:spPr>
          <a:xfrm>
            <a:off x="8381950" y="2163762"/>
            <a:ext cx="2378075" cy="271228"/>
          </a:xfrm>
          <a:prstGeom prst="rect">
            <a:avLst/>
          </a:prstGeom>
          <a:noFill/>
          <a:ln>
            <a:noFill/>
          </a:ln>
        </p:spPr>
        <p:txBody>
          <a:bodyPr spcFirstLastPara="1" wrap="square" lIns="0" tIns="17125" rIns="0" bIns="0" anchor="t" anchorCtr="0">
            <a:spAutoFit/>
          </a:bodyPr>
          <a:lstStyle/>
          <a:p>
            <a:pPr marL="12700" marR="0" lvl="0" indent="0" algn="l" rtl="0">
              <a:lnSpc>
                <a:spcPct val="100000"/>
              </a:lnSpc>
              <a:spcBef>
                <a:spcPts val="0"/>
              </a:spcBef>
              <a:spcAft>
                <a:spcPts val="0"/>
              </a:spcAft>
              <a:buNone/>
            </a:pPr>
            <a:r>
              <a:rPr lang="en-US" sz="1650">
                <a:solidFill>
                  <a:srgbClr val="D97705"/>
                </a:solidFill>
                <a:latin typeface="Arial Black"/>
                <a:ea typeface="Arial Black"/>
                <a:cs typeface="Arial Black"/>
                <a:sym typeface="Arial Black"/>
              </a:rPr>
              <a:t> </a:t>
            </a:r>
            <a:r>
              <a:rPr lang="en-US" sz="1500" b="1">
                <a:solidFill>
                  <a:srgbClr val="91400D"/>
                </a:solidFill>
                <a:latin typeface="Arial"/>
                <a:ea typeface="Arial"/>
                <a:cs typeface="Arial"/>
                <a:sym typeface="Arial"/>
              </a:rPr>
              <a:t>Tiến độ &amp; Thách thức</a:t>
            </a:r>
            <a:endParaRPr sz="1500">
              <a:solidFill>
                <a:schemeClr val="dk1"/>
              </a:solidFill>
              <a:latin typeface="Arial"/>
              <a:ea typeface="Arial"/>
              <a:cs typeface="Arial"/>
              <a:sym typeface="Arial"/>
            </a:endParaRPr>
          </a:p>
        </p:txBody>
      </p:sp>
      <p:sp>
        <p:nvSpPr>
          <p:cNvPr id="237" name="Google Shape;237;p5"/>
          <p:cNvSpPr txBox="1"/>
          <p:nvPr/>
        </p:nvSpPr>
        <p:spPr>
          <a:xfrm>
            <a:off x="8381950" y="2606675"/>
            <a:ext cx="1659889" cy="19749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200" b="1">
                <a:solidFill>
                  <a:srgbClr val="B45309"/>
                </a:solidFill>
                <a:latin typeface="Arial"/>
                <a:ea typeface="Arial"/>
                <a:cs typeface="Arial"/>
                <a:sym typeface="Arial"/>
              </a:rPr>
              <a:t>Hiện trạng thực hiện</a:t>
            </a:r>
            <a:endParaRPr sz="1200">
              <a:solidFill>
                <a:schemeClr val="dk1"/>
              </a:solidFill>
              <a:latin typeface="Arial"/>
              <a:ea typeface="Arial"/>
              <a:cs typeface="Arial"/>
              <a:sym typeface="Arial"/>
            </a:endParaRPr>
          </a:p>
        </p:txBody>
      </p:sp>
      <p:sp>
        <p:nvSpPr>
          <p:cNvPr id="238" name="Google Shape;238;p5"/>
          <p:cNvSpPr txBox="1"/>
          <p:nvPr/>
        </p:nvSpPr>
        <p:spPr>
          <a:xfrm>
            <a:off x="8425267" y="2966720"/>
            <a:ext cx="3169285" cy="589713"/>
          </a:xfrm>
          <a:prstGeom prst="rect">
            <a:avLst/>
          </a:prstGeom>
          <a:noFill/>
          <a:ln>
            <a:noFill/>
          </a:ln>
        </p:spPr>
        <p:txBody>
          <a:bodyPr spcFirstLastPara="1" wrap="square" lIns="0" tIns="12700" rIns="0" bIns="0" anchor="t" anchorCtr="0">
            <a:spAutoFit/>
          </a:bodyPr>
          <a:lstStyle/>
          <a:p>
            <a:pPr marL="92710" marR="207645" lvl="0" indent="0" algn="just" rtl="0">
              <a:lnSpc>
                <a:spcPct val="119000"/>
              </a:lnSpc>
              <a:spcBef>
                <a:spcPts val="0"/>
              </a:spcBef>
              <a:spcAft>
                <a:spcPts val="0"/>
              </a:spcAft>
              <a:buNone/>
            </a:pPr>
            <a:r>
              <a:rPr lang="en-US" sz="1050" dirty="0">
                <a:solidFill>
                  <a:srgbClr val="374050"/>
                </a:solidFill>
                <a:latin typeface="Helvetica Neue"/>
                <a:ea typeface="Helvetica Neue"/>
                <a:cs typeface="Helvetica Neue"/>
                <a:sym typeface="Helvetica Neue"/>
              </a:rPr>
              <a:t>Tiến </a:t>
            </a:r>
            <a:r>
              <a:rPr lang="en-US" sz="1050" dirty="0" err="1">
                <a:solidFill>
                  <a:srgbClr val="374050"/>
                </a:solidFill>
                <a:latin typeface="Helvetica Neue"/>
                <a:ea typeface="Helvetica Neue"/>
                <a:cs typeface="Helvetica Neue"/>
                <a:sym typeface="Helvetica Neue"/>
              </a:rPr>
              <a:t>độ</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khác</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nhau</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đáng</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kể</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giữa</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các</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lĩnh</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vực</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với</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các</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lĩnh</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vực</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công</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nghiệp</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và</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xây</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dựng</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đô</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thị</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cho</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thấy</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sự</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chấp</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nhận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mạnh</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mẽ</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nhất</a:t>
            </a:r>
            <a:r>
              <a:rPr lang="en-US" sz="1050" dirty="0">
                <a:solidFill>
                  <a:srgbClr val="374050"/>
                </a:solidFill>
                <a:latin typeface="Helvetica Neue"/>
                <a:ea typeface="Helvetica Neue"/>
                <a:cs typeface="Helvetica Neue"/>
                <a:sym typeface="Helvetica Neue"/>
              </a:rPr>
              <a:t>.</a:t>
            </a:r>
            <a:endParaRPr sz="1050" dirty="0">
              <a:solidFill>
                <a:schemeClr val="dk1"/>
              </a:solidFill>
              <a:latin typeface="Helvetica Neue"/>
              <a:ea typeface="Helvetica Neue"/>
              <a:cs typeface="Helvetica Neue"/>
              <a:sym typeface="Helvetica Neue"/>
            </a:endParaRPr>
          </a:p>
        </p:txBody>
      </p:sp>
      <p:sp>
        <p:nvSpPr>
          <p:cNvPr id="239" name="Google Shape;239;p5"/>
          <p:cNvSpPr txBox="1"/>
          <p:nvPr/>
        </p:nvSpPr>
        <p:spPr>
          <a:xfrm>
            <a:off x="8396286" y="3753277"/>
            <a:ext cx="3229610" cy="1075284"/>
          </a:xfrm>
          <a:prstGeom prst="rect">
            <a:avLst/>
          </a:prstGeom>
          <a:noFill/>
          <a:ln>
            <a:noFill/>
          </a:ln>
        </p:spPr>
        <p:txBody>
          <a:bodyPr spcFirstLastPara="1" wrap="square" lIns="0" tIns="89525" rIns="0" bIns="0" anchor="t" anchorCtr="0">
            <a:spAutoFit/>
          </a:bodyPr>
          <a:lstStyle/>
          <a:p>
            <a:pPr marL="12700" marR="0" lvl="0" indent="0" algn="l" rtl="0">
              <a:lnSpc>
                <a:spcPct val="100000"/>
              </a:lnSpc>
              <a:spcBef>
                <a:spcPts val="0"/>
              </a:spcBef>
              <a:spcAft>
                <a:spcPts val="0"/>
              </a:spcAft>
              <a:buNone/>
            </a:pPr>
            <a:r>
              <a:rPr lang="en-US" sz="1200" b="1" dirty="0" err="1">
                <a:solidFill>
                  <a:srgbClr val="B45309"/>
                </a:solidFill>
                <a:latin typeface="Arial"/>
                <a:ea typeface="Arial"/>
                <a:cs typeface="Arial"/>
                <a:sym typeface="Arial"/>
              </a:rPr>
              <a:t>Những</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thách</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thức</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chính</a:t>
            </a:r>
            <a:endParaRPr sz="1200" b="1" dirty="0">
              <a:solidFill>
                <a:srgbClr val="B45309"/>
              </a:solidFill>
              <a:latin typeface="Arial"/>
              <a:ea typeface="Arial"/>
              <a:cs typeface="Arial"/>
              <a:sym typeface="Arial"/>
            </a:endParaRPr>
          </a:p>
          <a:p>
            <a:pPr marL="12700" marR="0" lvl="0" indent="0" algn="l" rtl="0">
              <a:lnSpc>
                <a:spcPct val="100000"/>
              </a:lnSpc>
              <a:spcBef>
                <a:spcPts val="705"/>
              </a:spcBef>
              <a:spcAft>
                <a:spcPts val="0"/>
              </a:spcAft>
              <a:buNone/>
            </a:pPr>
            <a:r>
              <a:rPr lang="en-US" sz="1150" dirty="0">
                <a:solidFill>
                  <a:srgbClr val="EF4444"/>
                </a:solidFill>
                <a:latin typeface="Arial Black"/>
                <a:ea typeface="Arial Black"/>
                <a:cs typeface="Arial Black"/>
                <a:sym typeface="Arial Black"/>
              </a:rPr>
              <a:t> </a:t>
            </a:r>
            <a:r>
              <a:rPr lang="en-US" sz="1575" b="1" baseline="30000" dirty="0">
                <a:solidFill>
                  <a:srgbClr val="374050"/>
                </a:solidFill>
                <a:latin typeface="Arial"/>
                <a:ea typeface="Arial"/>
                <a:cs typeface="Arial"/>
                <a:sym typeface="Arial"/>
              </a:rPr>
              <a:t>Tài </a:t>
            </a:r>
            <a:r>
              <a:rPr lang="en-US" sz="1575" b="1" baseline="30000" dirty="0" err="1">
                <a:solidFill>
                  <a:srgbClr val="374050"/>
                </a:solidFill>
                <a:latin typeface="Arial"/>
                <a:ea typeface="Arial"/>
                <a:cs typeface="Arial"/>
                <a:sym typeface="Arial"/>
              </a:rPr>
              <a:t>chính</a:t>
            </a:r>
            <a:endParaRPr lang="en-US" sz="1575" b="1" baseline="30000" dirty="0">
              <a:solidFill>
                <a:srgbClr val="374050"/>
              </a:solidFill>
            </a:endParaRPr>
          </a:p>
          <a:p>
            <a:pPr marL="12700" marR="0" lvl="0" indent="0" algn="l" rtl="0">
              <a:lnSpc>
                <a:spcPct val="100000"/>
              </a:lnSpc>
              <a:spcBef>
                <a:spcPts val="705"/>
              </a:spcBef>
              <a:spcAft>
                <a:spcPts val="0"/>
              </a:spcAft>
              <a:buNone/>
            </a:pPr>
            <a:r>
              <a:rPr lang="en-US" sz="1150" dirty="0">
                <a:solidFill>
                  <a:srgbClr val="EF4444"/>
                </a:solidFill>
                <a:latin typeface="Arial Black"/>
                <a:ea typeface="Arial Black"/>
                <a:cs typeface="Arial Black"/>
                <a:sym typeface="Arial Black"/>
              </a:rPr>
              <a:t> </a:t>
            </a:r>
            <a:r>
              <a:rPr lang="en-US" sz="1575" b="1" baseline="30000" dirty="0" err="1">
                <a:solidFill>
                  <a:srgbClr val="374050"/>
                </a:solidFill>
                <a:latin typeface="Arial"/>
                <a:ea typeface="Arial"/>
                <a:cs typeface="Arial"/>
                <a:sym typeface="Arial"/>
              </a:rPr>
              <a:t>Năng</a:t>
            </a:r>
            <a:r>
              <a:rPr lang="en-US" sz="1575" b="1" baseline="30000" dirty="0">
                <a:solidFill>
                  <a:srgbClr val="374050"/>
                </a:solidFill>
                <a:latin typeface="Arial"/>
                <a:ea typeface="Arial"/>
                <a:cs typeface="Arial"/>
                <a:sym typeface="Arial"/>
              </a:rPr>
              <a:t> </a:t>
            </a:r>
            <a:r>
              <a:rPr lang="en-US" sz="1575" b="1" baseline="30000" dirty="0" err="1">
                <a:solidFill>
                  <a:srgbClr val="374050"/>
                </a:solidFill>
                <a:latin typeface="Arial"/>
                <a:ea typeface="Arial"/>
                <a:cs typeface="Arial"/>
                <a:sym typeface="Arial"/>
              </a:rPr>
              <a:t>lực</a:t>
            </a:r>
            <a:r>
              <a:rPr lang="en-US" sz="1575" b="1" baseline="30000" dirty="0">
                <a:solidFill>
                  <a:srgbClr val="374050"/>
                </a:solidFill>
                <a:latin typeface="Arial"/>
                <a:ea typeface="Arial"/>
                <a:cs typeface="Arial"/>
                <a:sym typeface="Arial"/>
              </a:rPr>
              <a:t> </a:t>
            </a:r>
            <a:r>
              <a:rPr lang="en-US" sz="1575" b="1" baseline="30000" dirty="0" err="1">
                <a:solidFill>
                  <a:srgbClr val="374050"/>
                </a:solidFill>
                <a:latin typeface="Arial"/>
                <a:ea typeface="Arial"/>
                <a:cs typeface="Arial"/>
                <a:sym typeface="Arial"/>
              </a:rPr>
              <a:t>kỹ</a:t>
            </a:r>
            <a:r>
              <a:rPr lang="en-US" sz="1575" b="1" baseline="30000" dirty="0">
                <a:solidFill>
                  <a:srgbClr val="374050"/>
                </a:solidFill>
                <a:latin typeface="Arial"/>
                <a:ea typeface="Arial"/>
                <a:cs typeface="Arial"/>
                <a:sym typeface="Arial"/>
              </a:rPr>
              <a:t> </a:t>
            </a:r>
            <a:r>
              <a:rPr lang="en-US" sz="1575" b="1" baseline="30000" dirty="0" err="1">
                <a:solidFill>
                  <a:srgbClr val="374050"/>
                </a:solidFill>
                <a:latin typeface="Arial"/>
                <a:ea typeface="Arial"/>
                <a:cs typeface="Arial"/>
                <a:sym typeface="Arial"/>
              </a:rPr>
              <a:t>thuật</a:t>
            </a:r>
            <a:r>
              <a:rPr lang="en-US" sz="1575" b="1" baseline="30000" dirty="0">
                <a:solidFill>
                  <a:srgbClr val="374050"/>
                </a:solidFill>
                <a:latin typeface="Arial"/>
                <a:ea typeface="Arial"/>
                <a:cs typeface="Arial"/>
                <a:sym typeface="Arial"/>
              </a:rPr>
              <a:t>: </a:t>
            </a:r>
            <a:r>
              <a:rPr lang="en-US" sz="1575" baseline="30000" dirty="0" err="1">
                <a:solidFill>
                  <a:srgbClr val="374050"/>
                </a:solidFill>
                <a:latin typeface="Arial"/>
                <a:ea typeface="Arial"/>
                <a:cs typeface="Arial"/>
                <a:sym typeface="Arial"/>
              </a:rPr>
              <a:t>hạn</a:t>
            </a:r>
            <a:r>
              <a:rPr lang="en-US" sz="1575" baseline="30000" dirty="0">
                <a:solidFill>
                  <a:srgbClr val="374050"/>
                </a:solidFill>
                <a:latin typeface="Arial"/>
                <a:ea typeface="Arial"/>
                <a:cs typeface="Arial"/>
                <a:sym typeface="Arial"/>
              </a:rPr>
              <a:t> </a:t>
            </a:r>
            <a:r>
              <a:rPr lang="en-US" sz="1575" baseline="30000" dirty="0" err="1">
                <a:solidFill>
                  <a:srgbClr val="374050"/>
                </a:solidFill>
                <a:latin typeface="Arial"/>
                <a:ea typeface="Arial"/>
                <a:cs typeface="Arial"/>
                <a:sym typeface="Arial"/>
              </a:rPr>
              <a:t>chê</a:t>
            </a:r>
            <a:r>
              <a:rPr lang="en-US" sz="1575" baseline="30000" dirty="0">
                <a:solidFill>
                  <a:srgbClr val="374050"/>
                </a:solidFill>
                <a:latin typeface="Arial"/>
                <a:ea typeface="Arial"/>
                <a:cs typeface="Arial"/>
                <a:sym typeface="Arial"/>
              </a:rPr>
              <a:t>́</a:t>
            </a:r>
            <a:endParaRPr sz="1575" baseline="30000" dirty="0">
              <a:solidFill>
                <a:srgbClr val="374050"/>
              </a:solidFill>
              <a:latin typeface="Arial"/>
              <a:ea typeface="Arial"/>
              <a:cs typeface="Arial"/>
              <a:sym typeface="Arial"/>
            </a:endParaRPr>
          </a:p>
          <a:p>
            <a:pPr marL="12700" marR="0" lvl="0" indent="0" algn="l" rtl="0">
              <a:lnSpc>
                <a:spcPct val="100000"/>
              </a:lnSpc>
              <a:spcBef>
                <a:spcPts val="705"/>
              </a:spcBef>
              <a:spcAft>
                <a:spcPts val="0"/>
              </a:spcAft>
              <a:buNone/>
            </a:pPr>
            <a:r>
              <a:rPr lang="en-US" sz="1150" dirty="0">
                <a:solidFill>
                  <a:srgbClr val="EF4444"/>
                </a:solidFill>
                <a:latin typeface="Arial Black"/>
                <a:ea typeface="Arial Black"/>
                <a:cs typeface="Arial Black"/>
                <a:sym typeface="Arial Black"/>
              </a:rPr>
              <a:t> </a:t>
            </a:r>
            <a:r>
              <a:rPr lang="en-US" sz="1575" b="1" baseline="30000" dirty="0" err="1">
                <a:solidFill>
                  <a:srgbClr val="374050"/>
                </a:solidFill>
                <a:latin typeface="Arial"/>
                <a:ea typeface="Arial"/>
                <a:cs typeface="Arial"/>
                <a:sym typeface="Arial"/>
              </a:rPr>
              <a:t>Rào</a:t>
            </a:r>
            <a:r>
              <a:rPr lang="en-US" sz="1575" b="1" baseline="30000" dirty="0">
                <a:solidFill>
                  <a:srgbClr val="374050"/>
                </a:solidFill>
                <a:latin typeface="Arial"/>
                <a:ea typeface="Arial"/>
                <a:cs typeface="Arial"/>
                <a:sym typeface="Arial"/>
              </a:rPr>
              <a:t> </a:t>
            </a:r>
            <a:r>
              <a:rPr lang="en-US" sz="1575" b="1" baseline="30000" dirty="0" err="1">
                <a:solidFill>
                  <a:srgbClr val="374050"/>
                </a:solidFill>
                <a:latin typeface="Arial"/>
                <a:ea typeface="Arial"/>
                <a:cs typeface="Arial"/>
                <a:sym typeface="Arial"/>
              </a:rPr>
              <a:t>cản</a:t>
            </a:r>
            <a:r>
              <a:rPr lang="en-US" sz="1575" b="1" baseline="30000" dirty="0">
                <a:solidFill>
                  <a:srgbClr val="374050"/>
                </a:solidFill>
                <a:latin typeface="Arial"/>
                <a:ea typeface="Arial"/>
                <a:cs typeface="Arial"/>
                <a:sym typeface="Arial"/>
              </a:rPr>
              <a:t> </a:t>
            </a:r>
            <a:r>
              <a:rPr lang="en-US" sz="1575" b="1" baseline="30000" dirty="0" err="1">
                <a:solidFill>
                  <a:srgbClr val="374050"/>
                </a:solidFill>
                <a:latin typeface="Arial"/>
                <a:ea typeface="Arial"/>
                <a:cs typeface="Arial"/>
                <a:sym typeface="Arial"/>
              </a:rPr>
              <a:t>thị</a:t>
            </a:r>
            <a:r>
              <a:rPr lang="en-US" sz="1575" b="1" baseline="30000" dirty="0">
                <a:solidFill>
                  <a:srgbClr val="374050"/>
                </a:solidFill>
                <a:latin typeface="Arial"/>
                <a:ea typeface="Arial"/>
                <a:cs typeface="Arial"/>
                <a:sym typeface="Arial"/>
              </a:rPr>
              <a:t> </a:t>
            </a:r>
            <a:r>
              <a:rPr lang="en-US" sz="1575" b="1" baseline="30000" dirty="0" err="1">
                <a:solidFill>
                  <a:srgbClr val="374050"/>
                </a:solidFill>
                <a:latin typeface="Arial"/>
                <a:ea typeface="Arial"/>
                <a:cs typeface="Arial"/>
                <a:sym typeface="Arial"/>
              </a:rPr>
              <a:t>trường</a:t>
            </a:r>
            <a:r>
              <a:rPr lang="en-US" sz="1575" b="1" baseline="30000" dirty="0">
                <a:solidFill>
                  <a:srgbClr val="374050"/>
                </a:solidFill>
                <a:latin typeface="Arial"/>
                <a:ea typeface="Arial"/>
                <a:cs typeface="Arial"/>
                <a:sym typeface="Arial"/>
              </a:rPr>
              <a:t>: </a:t>
            </a:r>
            <a:r>
              <a:rPr lang="en-US" sz="1575" baseline="30000" dirty="0" err="1">
                <a:solidFill>
                  <a:srgbClr val="374050"/>
                </a:solidFill>
                <a:latin typeface="Arial"/>
                <a:ea typeface="Arial"/>
                <a:cs typeface="Arial"/>
                <a:sym typeface="Arial"/>
              </a:rPr>
              <a:t>Ưu</a:t>
            </a:r>
            <a:r>
              <a:rPr lang="en-US" sz="1575" baseline="30000" dirty="0">
                <a:solidFill>
                  <a:srgbClr val="374050"/>
                </a:solidFill>
                <a:latin typeface="Arial"/>
                <a:ea typeface="Arial"/>
                <a:cs typeface="Arial"/>
                <a:sym typeface="Arial"/>
              </a:rPr>
              <a:t> </a:t>
            </a:r>
            <a:r>
              <a:rPr lang="en-US" sz="1575" baseline="30000" dirty="0" err="1">
                <a:solidFill>
                  <a:srgbClr val="374050"/>
                </a:solidFill>
                <a:latin typeface="Arial"/>
                <a:ea typeface="Arial"/>
                <a:cs typeface="Arial"/>
                <a:sym typeface="Arial"/>
              </a:rPr>
              <a:t>đãi</a:t>
            </a:r>
            <a:r>
              <a:rPr lang="en-US" sz="1575" baseline="30000" dirty="0">
                <a:solidFill>
                  <a:srgbClr val="374050"/>
                </a:solidFill>
                <a:latin typeface="Arial"/>
                <a:ea typeface="Arial"/>
                <a:cs typeface="Arial"/>
                <a:sym typeface="Arial"/>
              </a:rPr>
              <a:t> </a:t>
            </a:r>
            <a:r>
              <a:rPr lang="en-US" sz="1575" baseline="30000" dirty="0" err="1">
                <a:solidFill>
                  <a:srgbClr val="374050"/>
                </a:solidFill>
                <a:latin typeface="Arial"/>
                <a:ea typeface="Arial"/>
                <a:cs typeface="Arial"/>
                <a:sym typeface="Arial"/>
              </a:rPr>
              <a:t>bị</a:t>
            </a:r>
            <a:r>
              <a:rPr lang="en-US" sz="1575" baseline="30000" dirty="0">
                <a:solidFill>
                  <a:srgbClr val="374050"/>
                </a:solidFill>
                <a:latin typeface="Arial"/>
                <a:ea typeface="Arial"/>
                <a:cs typeface="Arial"/>
                <a:sym typeface="Arial"/>
              </a:rPr>
              <a:t> </a:t>
            </a:r>
            <a:r>
              <a:rPr lang="en-US" sz="1575" baseline="30000" dirty="0" err="1">
                <a:solidFill>
                  <a:srgbClr val="374050"/>
                </a:solidFill>
                <a:latin typeface="Arial"/>
                <a:ea typeface="Arial"/>
                <a:cs typeface="Arial"/>
                <a:sym typeface="Arial"/>
              </a:rPr>
              <a:t>phân</a:t>
            </a:r>
            <a:r>
              <a:rPr lang="en-US" sz="1575" baseline="30000" dirty="0">
                <a:solidFill>
                  <a:srgbClr val="374050"/>
                </a:solidFill>
                <a:latin typeface="Arial"/>
                <a:ea typeface="Arial"/>
                <a:cs typeface="Arial"/>
                <a:sym typeface="Arial"/>
              </a:rPr>
              <a:t> </a:t>
            </a:r>
            <a:r>
              <a:rPr lang="en-US" sz="1575" baseline="30000" dirty="0" err="1">
                <a:solidFill>
                  <a:srgbClr val="374050"/>
                </a:solidFill>
                <a:latin typeface="Arial"/>
                <a:ea typeface="Arial"/>
                <a:cs typeface="Arial"/>
                <a:sym typeface="Arial"/>
              </a:rPr>
              <a:t>nhỏ</a:t>
            </a:r>
            <a:endParaRPr sz="1575" baseline="30000" dirty="0">
              <a:solidFill>
                <a:schemeClr val="dk1"/>
              </a:solidFill>
              <a:latin typeface="Helvetica Neue"/>
              <a:ea typeface="Helvetica Neue"/>
              <a:cs typeface="Helvetica Neue"/>
              <a:sym typeface="Helvetica Neue"/>
            </a:endParaRPr>
          </a:p>
        </p:txBody>
      </p:sp>
      <p:sp>
        <p:nvSpPr>
          <p:cNvPr id="240" name="Google Shape;240;p5"/>
          <p:cNvSpPr txBox="1"/>
          <p:nvPr/>
        </p:nvSpPr>
        <p:spPr>
          <a:xfrm>
            <a:off x="8396286" y="5037238"/>
            <a:ext cx="2193290" cy="19749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200" b="1" dirty="0" err="1">
                <a:solidFill>
                  <a:srgbClr val="047857"/>
                </a:solidFill>
                <a:latin typeface="Arial"/>
                <a:ea typeface="Arial"/>
                <a:cs typeface="Arial"/>
                <a:sym typeface="Arial"/>
              </a:rPr>
              <a:t>Cơ</a:t>
            </a:r>
            <a:r>
              <a:rPr lang="en-US" sz="1200" b="1" dirty="0">
                <a:solidFill>
                  <a:srgbClr val="047857"/>
                </a:solidFill>
                <a:latin typeface="Arial"/>
                <a:ea typeface="Arial"/>
                <a:cs typeface="Arial"/>
                <a:sym typeface="Arial"/>
              </a:rPr>
              <a:t> </a:t>
            </a:r>
            <a:r>
              <a:rPr lang="en-US" sz="1200" b="1" dirty="0" err="1">
                <a:solidFill>
                  <a:srgbClr val="047857"/>
                </a:solidFill>
                <a:latin typeface="Arial"/>
                <a:ea typeface="Arial"/>
                <a:cs typeface="Arial"/>
                <a:sym typeface="Arial"/>
              </a:rPr>
              <a:t>hội</a:t>
            </a:r>
            <a:endParaRPr sz="1200" dirty="0">
              <a:solidFill>
                <a:schemeClr val="dk1"/>
              </a:solidFill>
              <a:latin typeface="Arial"/>
              <a:ea typeface="Arial"/>
              <a:cs typeface="Arial"/>
              <a:sym typeface="Arial"/>
            </a:endParaRPr>
          </a:p>
        </p:txBody>
      </p:sp>
      <p:sp>
        <p:nvSpPr>
          <p:cNvPr id="241" name="Google Shape;241;p5"/>
          <p:cNvSpPr txBox="1"/>
          <p:nvPr/>
        </p:nvSpPr>
        <p:spPr>
          <a:xfrm>
            <a:off x="8505774" y="5347969"/>
            <a:ext cx="3154537" cy="488980"/>
          </a:xfrm>
          <a:prstGeom prst="rect">
            <a:avLst/>
          </a:prstGeom>
          <a:noFill/>
          <a:ln>
            <a:noFill/>
          </a:ln>
        </p:spPr>
        <p:txBody>
          <a:bodyPr spcFirstLastPara="1" wrap="square" lIns="0" tIns="12700" rIns="0" bIns="0" anchor="t" anchorCtr="0">
            <a:spAutoFit/>
          </a:bodyPr>
          <a:lstStyle/>
          <a:p>
            <a:pPr marL="12700" marR="5080" lvl="0" indent="0" algn="l" rtl="0">
              <a:lnSpc>
                <a:spcPct val="119000"/>
              </a:lnSpc>
              <a:spcBef>
                <a:spcPts val="0"/>
              </a:spcBef>
              <a:spcAft>
                <a:spcPts val="0"/>
              </a:spcAft>
              <a:buNone/>
            </a:pPr>
            <a:r>
              <a:rPr lang="en-US" sz="1300" i="1" dirty="0" err="1">
                <a:solidFill>
                  <a:srgbClr val="374050"/>
                </a:solidFill>
                <a:latin typeface="Arial"/>
                <a:ea typeface="Arial"/>
                <a:cs typeface="Arial"/>
                <a:sym typeface="Arial"/>
              </a:rPr>
              <a:t>Các</a:t>
            </a:r>
            <a:r>
              <a:rPr lang="en-US" sz="1300" i="1" dirty="0">
                <a:solidFill>
                  <a:srgbClr val="374050"/>
                </a:solidFill>
                <a:latin typeface="Arial"/>
                <a:ea typeface="Arial"/>
                <a:cs typeface="Arial"/>
                <a:sym typeface="Arial"/>
              </a:rPr>
              <a:t> Doanh </a:t>
            </a:r>
            <a:r>
              <a:rPr lang="en-US" sz="1300" i="1" dirty="0" err="1">
                <a:solidFill>
                  <a:srgbClr val="374050"/>
                </a:solidFill>
                <a:latin typeface="Arial"/>
                <a:ea typeface="Arial"/>
                <a:cs typeface="Arial"/>
                <a:sym typeface="Arial"/>
              </a:rPr>
              <a:t>nghiệp</a:t>
            </a:r>
            <a:r>
              <a:rPr lang="en-US" sz="1300" i="1" dirty="0">
                <a:solidFill>
                  <a:srgbClr val="374050"/>
                </a:solidFill>
                <a:latin typeface="Arial"/>
                <a:ea typeface="Arial"/>
                <a:cs typeface="Arial"/>
                <a:sym typeface="Arial"/>
              </a:rPr>
              <a:t> có </a:t>
            </a:r>
            <a:r>
              <a:rPr lang="en-US" sz="1300" i="1" dirty="0" err="1">
                <a:solidFill>
                  <a:srgbClr val="374050"/>
                </a:solidFill>
                <a:latin typeface="Arial"/>
                <a:ea typeface="Arial"/>
                <a:cs typeface="Arial"/>
                <a:sym typeface="Arial"/>
              </a:rPr>
              <a:t>tiềm</a:t>
            </a:r>
            <a:r>
              <a:rPr lang="en-US" sz="1300" i="1" dirty="0">
                <a:solidFill>
                  <a:srgbClr val="374050"/>
                </a:solidFill>
                <a:latin typeface="Arial"/>
                <a:ea typeface="Arial"/>
                <a:cs typeface="Arial"/>
                <a:sym typeface="Arial"/>
              </a:rPr>
              <a:t> </a:t>
            </a:r>
            <a:r>
              <a:rPr lang="en-US" sz="1300" i="1" dirty="0" err="1">
                <a:solidFill>
                  <a:srgbClr val="374050"/>
                </a:solidFill>
                <a:latin typeface="Arial"/>
                <a:ea typeface="Arial"/>
                <a:cs typeface="Arial"/>
                <a:sym typeface="Arial"/>
              </a:rPr>
              <a:t>năng</a:t>
            </a:r>
            <a:r>
              <a:rPr lang="en-US" sz="1300" i="1" dirty="0">
                <a:solidFill>
                  <a:srgbClr val="374050"/>
                </a:solidFill>
                <a:latin typeface="Arial"/>
                <a:ea typeface="Arial"/>
                <a:cs typeface="Arial"/>
                <a:sym typeface="Arial"/>
              </a:rPr>
              <a:t> TKNL </a:t>
            </a:r>
            <a:r>
              <a:rPr lang="en-US" sz="1300" i="1" dirty="0" err="1">
                <a:solidFill>
                  <a:srgbClr val="374050"/>
                </a:solidFill>
                <a:latin typeface="Arial"/>
                <a:ea typeface="Arial"/>
                <a:cs typeface="Arial"/>
                <a:sym typeface="Arial"/>
              </a:rPr>
              <a:t>va</a:t>
            </a:r>
            <a:r>
              <a:rPr lang="en-US" sz="1300" i="1" dirty="0">
                <a:solidFill>
                  <a:srgbClr val="374050"/>
                </a:solidFill>
                <a:latin typeface="Arial"/>
                <a:ea typeface="Arial"/>
                <a:cs typeface="Arial"/>
                <a:sym typeface="Arial"/>
              </a:rPr>
              <a:t>̀ </a:t>
            </a:r>
            <a:r>
              <a:rPr lang="en-US" sz="1300" i="1" dirty="0" err="1">
                <a:solidFill>
                  <a:srgbClr val="374050"/>
                </a:solidFill>
                <a:latin typeface="Arial"/>
                <a:ea typeface="Arial"/>
                <a:cs typeface="Arial"/>
                <a:sym typeface="Arial"/>
              </a:rPr>
              <a:t>mơ</a:t>
            </a:r>
            <a:r>
              <a:rPr lang="en-US" sz="1300" i="1" dirty="0">
                <a:solidFill>
                  <a:srgbClr val="374050"/>
                </a:solidFill>
                <a:latin typeface="Arial"/>
                <a:ea typeface="Arial"/>
                <a:cs typeface="Arial"/>
                <a:sym typeface="Arial"/>
              </a:rPr>
              <a:t>̉ </a:t>
            </a:r>
            <a:r>
              <a:rPr lang="en-US" sz="1300" i="1" dirty="0" err="1">
                <a:solidFill>
                  <a:srgbClr val="374050"/>
                </a:solidFill>
                <a:latin typeface="Arial"/>
                <a:ea typeface="Arial"/>
                <a:cs typeface="Arial"/>
                <a:sym typeface="Arial"/>
              </a:rPr>
              <a:t>ra</a:t>
            </a:r>
            <a:r>
              <a:rPr lang="en-US" sz="1300" i="1" dirty="0">
                <a:solidFill>
                  <a:srgbClr val="374050"/>
                </a:solidFill>
                <a:latin typeface="Arial"/>
                <a:ea typeface="Arial"/>
                <a:cs typeface="Arial"/>
                <a:sym typeface="Arial"/>
              </a:rPr>
              <a:t> </a:t>
            </a:r>
            <a:r>
              <a:rPr lang="en-US" sz="1300" i="1" dirty="0" err="1">
                <a:solidFill>
                  <a:srgbClr val="374050"/>
                </a:solidFill>
                <a:latin typeface="Arial"/>
                <a:ea typeface="Arial"/>
                <a:cs typeface="Arial"/>
                <a:sym typeface="Arial"/>
              </a:rPr>
              <a:t>cơ</a:t>
            </a:r>
            <a:r>
              <a:rPr lang="en-US" sz="1300" i="1" dirty="0">
                <a:solidFill>
                  <a:srgbClr val="374050"/>
                </a:solidFill>
                <a:latin typeface="Arial"/>
                <a:ea typeface="Arial"/>
                <a:cs typeface="Arial"/>
                <a:sym typeface="Arial"/>
              </a:rPr>
              <a:t> </a:t>
            </a:r>
            <a:r>
              <a:rPr lang="en-US" sz="1300" i="1" dirty="0" err="1">
                <a:solidFill>
                  <a:srgbClr val="374050"/>
                </a:solidFill>
                <a:latin typeface="Arial"/>
                <a:ea typeface="Arial"/>
                <a:cs typeface="Arial"/>
                <a:sym typeface="Arial"/>
              </a:rPr>
              <a:t>hội</a:t>
            </a:r>
            <a:r>
              <a:rPr lang="en-US" sz="1300" i="1" dirty="0">
                <a:solidFill>
                  <a:srgbClr val="374050"/>
                </a:solidFill>
                <a:latin typeface="Arial"/>
                <a:ea typeface="Arial"/>
                <a:cs typeface="Arial"/>
                <a:sym typeface="Arial"/>
              </a:rPr>
              <a:t> </a:t>
            </a:r>
            <a:r>
              <a:rPr lang="en-US" sz="1300" i="1" dirty="0" err="1">
                <a:solidFill>
                  <a:srgbClr val="374050"/>
                </a:solidFill>
                <a:latin typeface="Arial"/>
                <a:ea typeface="Arial"/>
                <a:cs typeface="Arial"/>
                <a:sym typeface="Arial"/>
              </a:rPr>
              <a:t>phát</a:t>
            </a:r>
            <a:r>
              <a:rPr lang="en-US" sz="1300" i="1" dirty="0">
                <a:solidFill>
                  <a:srgbClr val="374050"/>
                </a:solidFill>
                <a:latin typeface="Arial"/>
                <a:ea typeface="Arial"/>
                <a:cs typeface="Arial"/>
                <a:sym typeface="Arial"/>
              </a:rPr>
              <a:t> </a:t>
            </a:r>
            <a:r>
              <a:rPr lang="en-US" sz="1300" i="1" dirty="0" err="1">
                <a:solidFill>
                  <a:srgbClr val="374050"/>
                </a:solidFill>
                <a:latin typeface="Arial"/>
                <a:ea typeface="Arial"/>
                <a:cs typeface="Arial"/>
                <a:sym typeface="Arial"/>
              </a:rPr>
              <a:t>triển</a:t>
            </a:r>
            <a:r>
              <a:rPr lang="en-US" sz="1300" i="1" dirty="0">
                <a:solidFill>
                  <a:srgbClr val="374050"/>
                </a:solidFill>
                <a:latin typeface="Arial"/>
                <a:ea typeface="Arial"/>
                <a:cs typeface="Arial"/>
                <a:sym typeface="Arial"/>
              </a:rPr>
              <a:t>, </a:t>
            </a:r>
            <a:r>
              <a:rPr lang="en-US" sz="1300" i="1" dirty="0" err="1">
                <a:solidFill>
                  <a:srgbClr val="374050"/>
                </a:solidFill>
                <a:latin typeface="Arial"/>
                <a:ea typeface="Arial"/>
                <a:cs typeface="Arial"/>
                <a:sym typeface="Arial"/>
              </a:rPr>
              <a:t>cạnh</a:t>
            </a:r>
            <a:r>
              <a:rPr lang="en-US" sz="1300" i="1" dirty="0">
                <a:solidFill>
                  <a:srgbClr val="374050"/>
                </a:solidFill>
                <a:latin typeface="Arial"/>
                <a:ea typeface="Arial"/>
                <a:cs typeface="Arial"/>
                <a:sym typeface="Arial"/>
              </a:rPr>
              <a:t> </a:t>
            </a:r>
            <a:r>
              <a:rPr lang="en-US" sz="1300" i="1" dirty="0" err="1">
                <a:solidFill>
                  <a:srgbClr val="374050"/>
                </a:solidFill>
                <a:latin typeface="Arial"/>
                <a:ea typeface="Arial"/>
                <a:cs typeface="Arial"/>
                <a:sym typeface="Arial"/>
              </a:rPr>
              <a:t>tranh</a:t>
            </a:r>
            <a:endParaRPr sz="1300" dirty="0">
              <a:solidFill>
                <a:schemeClr val="dk1"/>
              </a:solidFill>
              <a:latin typeface="Arial"/>
              <a:ea typeface="Arial"/>
              <a:cs typeface="Arial"/>
              <a:sym typeface="Arial"/>
            </a:endParaRPr>
          </a:p>
        </p:txBody>
      </p:sp>
      <p:sp>
        <p:nvSpPr>
          <p:cNvPr id="242" name="Google Shape;242;p5"/>
          <p:cNvSpPr txBox="1"/>
          <p:nvPr/>
        </p:nvSpPr>
        <p:spPr>
          <a:xfrm>
            <a:off x="825500" y="2616177"/>
            <a:ext cx="3192906" cy="675825"/>
          </a:xfrm>
          <a:prstGeom prst="rect">
            <a:avLst/>
          </a:prstGeom>
          <a:noFill/>
          <a:ln>
            <a:noFill/>
          </a:ln>
        </p:spPr>
        <p:txBody>
          <a:bodyPr spcFirstLastPara="1" wrap="square" lIns="0" tIns="64750" rIns="0" bIns="0" anchor="t" anchorCtr="0">
            <a:spAutoFit/>
          </a:bodyPr>
          <a:lstStyle/>
          <a:p>
            <a:pPr marL="12700" marR="0" lvl="0" indent="0" algn="l" rtl="0">
              <a:lnSpc>
                <a:spcPct val="100000"/>
              </a:lnSpc>
              <a:spcBef>
                <a:spcPts val="0"/>
              </a:spcBef>
              <a:spcAft>
                <a:spcPts val="0"/>
              </a:spcAft>
              <a:buNone/>
            </a:pPr>
            <a:r>
              <a:rPr lang="en-US" sz="1200" b="1">
                <a:solidFill>
                  <a:srgbClr val="1C4ED8"/>
                </a:solidFill>
                <a:latin typeface="Arial"/>
                <a:ea typeface="Arial"/>
                <a:cs typeface="Arial"/>
                <a:sym typeface="Arial"/>
              </a:rPr>
              <a:t>VNEEP1 (2006-2010)</a:t>
            </a:r>
            <a:endParaRPr sz="1200">
              <a:solidFill>
                <a:schemeClr val="dk1"/>
              </a:solidFill>
              <a:latin typeface="Arial"/>
              <a:ea typeface="Arial"/>
              <a:cs typeface="Arial"/>
              <a:sym typeface="Arial"/>
            </a:endParaRPr>
          </a:p>
          <a:p>
            <a:pPr marL="12700" marR="0" lvl="0" indent="0" algn="l" rtl="0">
              <a:lnSpc>
                <a:spcPct val="100000"/>
              </a:lnSpc>
              <a:spcBef>
                <a:spcPts val="360"/>
              </a:spcBef>
              <a:spcAft>
                <a:spcPts val="0"/>
              </a:spcAft>
              <a:buNone/>
            </a:pPr>
            <a:r>
              <a:rPr lang="en-US" sz="1050">
                <a:solidFill>
                  <a:srgbClr val="374050"/>
                </a:solidFill>
                <a:latin typeface="Helvetica Neue"/>
                <a:ea typeface="Helvetica Neue"/>
                <a:cs typeface="Helvetica Neue"/>
                <a:sym typeface="Helvetica Neue"/>
              </a:rPr>
              <a:t>Tài trợ ban đầu: 35 triệu đô la</a:t>
            </a:r>
            <a:br>
              <a:rPr lang="en-US" sz="1050">
                <a:solidFill>
                  <a:srgbClr val="374050"/>
                </a:solidFill>
                <a:latin typeface="Helvetica Neue"/>
                <a:ea typeface="Helvetica Neue"/>
                <a:cs typeface="Helvetica Neue"/>
                <a:sym typeface="Helvetica Neue"/>
              </a:rPr>
            </a:br>
            <a:r>
              <a:rPr lang="en-US" sz="1050">
                <a:solidFill>
                  <a:srgbClr val="374050"/>
                </a:solidFill>
                <a:latin typeface="Helvetica Neue"/>
                <a:ea typeface="Helvetica Neue"/>
                <a:cs typeface="Helvetica Neue"/>
                <a:sym typeface="Helvetica Neue"/>
              </a:rPr>
              <a:t>Trọng tâm: Xây dựng năng lực, nâng cao nhận thức </a:t>
            </a:r>
            <a:endParaRPr sz="1050">
              <a:solidFill>
                <a:schemeClr val="dk1"/>
              </a:solidFill>
              <a:latin typeface="Helvetica Neue"/>
              <a:ea typeface="Helvetica Neue"/>
              <a:cs typeface="Helvetica Neue"/>
              <a:sym typeface="Helvetica Neue"/>
            </a:endParaRPr>
          </a:p>
        </p:txBody>
      </p:sp>
      <p:grpSp>
        <p:nvGrpSpPr>
          <p:cNvPr id="243" name="Google Shape;243;p5"/>
          <p:cNvGrpSpPr/>
          <p:nvPr/>
        </p:nvGrpSpPr>
        <p:grpSpPr>
          <a:xfrm>
            <a:off x="571499" y="2666999"/>
            <a:ext cx="7134225" cy="2190750"/>
            <a:chOff x="571499" y="2666999"/>
            <a:chExt cx="7134225" cy="2190750"/>
          </a:xfrm>
        </p:grpSpPr>
        <p:sp>
          <p:nvSpPr>
            <p:cNvPr id="244" name="Google Shape;244;p5"/>
            <p:cNvSpPr/>
            <p:nvPr/>
          </p:nvSpPr>
          <p:spPr>
            <a:xfrm>
              <a:off x="619112" y="2838449"/>
              <a:ext cx="19050" cy="2019300"/>
            </a:xfrm>
            <a:custGeom>
              <a:avLst/>
              <a:gdLst/>
              <a:ahLst/>
              <a:cxnLst/>
              <a:rect l="l" t="t" r="r" b="b"/>
              <a:pathLst>
                <a:path w="19050" h="2019300" extrusionOk="0">
                  <a:moveTo>
                    <a:pt x="19050" y="1524000"/>
                  </a:moveTo>
                  <a:lnTo>
                    <a:pt x="0" y="1524000"/>
                  </a:lnTo>
                  <a:lnTo>
                    <a:pt x="0" y="2019300"/>
                  </a:lnTo>
                  <a:lnTo>
                    <a:pt x="19050" y="2019300"/>
                  </a:lnTo>
                  <a:lnTo>
                    <a:pt x="19050" y="1524000"/>
                  </a:lnTo>
                  <a:close/>
                </a:path>
                <a:path w="19050" h="2019300" extrusionOk="0">
                  <a:moveTo>
                    <a:pt x="19050" y="762000"/>
                  </a:moveTo>
                  <a:lnTo>
                    <a:pt x="0" y="762000"/>
                  </a:lnTo>
                  <a:lnTo>
                    <a:pt x="0" y="1257300"/>
                  </a:lnTo>
                  <a:lnTo>
                    <a:pt x="19050" y="1257300"/>
                  </a:lnTo>
                  <a:lnTo>
                    <a:pt x="19050" y="762000"/>
                  </a:lnTo>
                  <a:close/>
                </a:path>
                <a:path w="19050" h="2019300" extrusionOk="0">
                  <a:moveTo>
                    <a:pt x="19050" y="0"/>
                  </a:moveTo>
                  <a:lnTo>
                    <a:pt x="0" y="0"/>
                  </a:lnTo>
                  <a:lnTo>
                    <a:pt x="0" y="495300"/>
                  </a:lnTo>
                  <a:lnTo>
                    <a:pt x="19050" y="495300"/>
                  </a:lnTo>
                  <a:lnTo>
                    <a:pt x="19050" y="0"/>
                  </a:lnTo>
                  <a:close/>
                </a:path>
              </a:pathLst>
            </a:custGeom>
            <a:solidFill>
              <a:srgbClr val="2E8B5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5" name="Google Shape;245;p5"/>
            <p:cNvSpPr/>
            <p:nvPr/>
          </p:nvSpPr>
          <p:spPr>
            <a:xfrm>
              <a:off x="5562599" y="2876549"/>
              <a:ext cx="2143125" cy="171450"/>
            </a:xfrm>
            <a:custGeom>
              <a:avLst/>
              <a:gdLst/>
              <a:ahLst/>
              <a:cxnLst/>
              <a:rect l="l" t="t" r="r" b="b"/>
              <a:pathLst>
                <a:path w="2143125" h="171450" extrusionOk="0">
                  <a:moveTo>
                    <a:pt x="2063029" y="171449"/>
                  </a:moveTo>
                  <a:lnTo>
                    <a:pt x="80096" y="171449"/>
                  </a:lnTo>
                  <a:lnTo>
                    <a:pt x="74522" y="170900"/>
                  </a:lnTo>
                  <a:lnTo>
                    <a:pt x="33418" y="153875"/>
                  </a:lnTo>
                  <a:lnTo>
                    <a:pt x="8679" y="123730"/>
                  </a:lnTo>
                  <a:lnTo>
                    <a:pt x="0" y="91353"/>
                  </a:lnTo>
                  <a:lnTo>
                    <a:pt x="0" y="85724"/>
                  </a:lnTo>
                  <a:lnTo>
                    <a:pt x="0" y="80096"/>
                  </a:lnTo>
                  <a:lnTo>
                    <a:pt x="11320" y="42778"/>
                  </a:lnTo>
                  <a:lnTo>
                    <a:pt x="42778" y="11319"/>
                  </a:lnTo>
                  <a:lnTo>
                    <a:pt x="80096" y="0"/>
                  </a:lnTo>
                  <a:lnTo>
                    <a:pt x="2063029" y="0"/>
                  </a:lnTo>
                  <a:lnTo>
                    <a:pt x="2100344" y="11319"/>
                  </a:lnTo>
                  <a:lnTo>
                    <a:pt x="2131804" y="42778"/>
                  </a:lnTo>
                  <a:lnTo>
                    <a:pt x="2143124" y="80096"/>
                  </a:lnTo>
                  <a:lnTo>
                    <a:pt x="2143124" y="91353"/>
                  </a:lnTo>
                  <a:lnTo>
                    <a:pt x="2131803" y="128670"/>
                  </a:lnTo>
                  <a:lnTo>
                    <a:pt x="2100344" y="160129"/>
                  </a:lnTo>
                  <a:lnTo>
                    <a:pt x="2068603" y="170900"/>
                  </a:lnTo>
                  <a:lnTo>
                    <a:pt x="2063029" y="171449"/>
                  </a:lnTo>
                  <a:close/>
                </a:path>
              </a:pathLst>
            </a:custGeom>
            <a:solidFill>
              <a:srgbClr val="DFDFD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46" name="Google Shape;246;p5"/>
            <p:cNvPicPr preferRelativeResize="0"/>
            <p:nvPr/>
          </p:nvPicPr>
          <p:blipFill rotWithShape="1">
            <a:blip r:embed="rId3">
              <a:alphaModFix/>
            </a:blip>
            <a:srcRect/>
            <a:stretch/>
          </p:blipFill>
          <p:spPr>
            <a:xfrm>
              <a:off x="5562599" y="2876549"/>
              <a:ext cx="1066799" cy="171449"/>
            </a:xfrm>
            <a:prstGeom prst="rect">
              <a:avLst/>
            </a:prstGeom>
            <a:noFill/>
            <a:ln>
              <a:noFill/>
            </a:ln>
          </p:spPr>
        </p:pic>
        <p:sp>
          <p:nvSpPr>
            <p:cNvPr id="247" name="Google Shape;247;p5"/>
            <p:cNvSpPr/>
            <p:nvPr/>
          </p:nvSpPr>
          <p:spPr>
            <a:xfrm>
              <a:off x="5562599" y="3314699"/>
              <a:ext cx="2143125" cy="171450"/>
            </a:xfrm>
            <a:custGeom>
              <a:avLst/>
              <a:gdLst/>
              <a:ahLst/>
              <a:cxnLst/>
              <a:rect l="l" t="t" r="r" b="b"/>
              <a:pathLst>
                <a:path w="2143125" h="171450" extrusionOk="0">
                  <a:moveTo>
                    <a:pt x="2063029" y="171449"/>
                  </a:moveTo>
                  <a:lnTo>
                    <a:pt x="80096" y="171449"/>
                  </a:lnTo>
                  <a:lnTo>
                    <a:pt x="74522" y="170900"/>
                  </a:lnTo>
                  <a:lnTo>
                    <a:pt x="33418" y="153875"/>
                  </a:lnTo>
                  <a:lnTo>
                    <a:pt x="8679" y="123730"/>
                  </a:lnTo>
                  <a:lnTo>
                    <a:pt x="0" y="91353"/>
                  </a:lnTo>
                  <a:lnTo>
                    <a:pt x="0" y="85724"/>
                  </a:lnTo>
                  <a:lnTo>
                    <a:pt x="0" y="80096"/>
                  </a:lnTo>
                  <a:lnTo>
                    <a:pt x="11320" y="42778"/>
                  </a:lnTo>
                  <a:lnTo>
                    <a:pt x="42778" y="11319"/>
                  </a:lnTo>
                  <a:lnTo>
                    <a:pt x="80096" y="0"/>
                  </a:lnTo>
                  <a:lnTo>
                    <a:pt x="2063029" y="0"/>
                  </a:lnTo>
                  <a:lnTo>
                    <a:pt x="2100344" y="11319"/>
                  </a:lnTo>
                  <a:lnTo>
                    <a:pt x="2131804" y="42778"/>
                  </a:lnTo>
                  <a:lnTo>
                    <a:pt x="2143124" y="80096"/>
                  </a:lnTo>
                  <a:lnTo>
                    <a:pt x="2143124" y="91353"/>
                  </a:lnTo>
                  <a:lnTo>
                    <a:pt x="2131803" y="128670"/>
                  </a:lnTo>
                  <a:lnTo>
                    <a:pt x="2100344" y="160129"/>
                  </a:lnTo>
                  <a:lnTo>
                    <a:pt x="2068603" y="170900"/>
                  </a:lnTo>
                  <a:lnTo>
                    <a:pt x="2063029" y="171449"/>
                  </a:lnTo>
                  <a:close/>
                </a:path>
              </a:pathLst>
            </a:custGeom>
            <a:solidFill>
              <a:srgbClr val="DFDFD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48" name="Google Shape;248;p5"/>
            <p:cNvPicPr preferRelativeResize="0"/>
            <p:nvPr/>
          </p:nvPicPr>
          <p:blipFill rotWithShape="1">
            <a:blip r:embed="rId4">
              <a:alphaModFix/>
            </a:blip>
            <a:srcRect/>
            <a:stretch/>
          </p:blipFill>
          <p:spPr>
            <a:xfrm>
              <a:off x="5562599" y="3314699"/>
              <a:ext cx="1933574" cy="171449"/>
            </a:xfrm>
            <a:prstGeom prst="rect">
              <a:avLst/>
            </a:prstGeom>
            <a:noFill/>
            <a:ln>
              <a:noFill/>
            </a:ln>
          </p:spPr>
        </p:pic>
        <p:pic>
          <p:nvPicPr>
            <p:cNvPr id="249" name="Google Shape;249;p5"/>
            <p:cNvPicPr preferRelativeResize="0"/>
            <p:nvPr/>
          </p:nvPicPr>
          <p:blipFill rotWithShape="1">
            <a:blip r:embed="rId5">
              <a:alphaModFix/>
            </a:blip>
            <a:srcRect/>
            <a:stretch/>
          </p:blipFill>
          <p:spPr>
            <a:xfrm>
              <a:off x="571499" y="2666999"/>
              <a:ext cx="114300" cy="114299"/>
            </a:xfrm>
            <a:prstGeom prst="rect">
              <a:avLst/>
            </a:prstGeom>
            <a:noFill/>
            <a:ln>
              <a:noFill/>
            </a:ln>
          </p:spPr>
        </p:pic>
        <p:pic>
          <p:nvPicPr>
            <p:cNvPr id="250" name="Google Shape;250;p5"/>
            <p:cNvPicPr preferRelativeResize="0"/>
            <p:nvPr/>
          </p:nvPicPr>
          <p:blipFill rotWithShape="1">
            <a:blip r:embed="rId5">
              <a:alphaModFix/>
            </a:blip>
            <a:srcRect/>
            <a:stretch/>
          </p:blipFill>
          <p:spPr>
            <a:xfrm>
              <a:off x="571499" y="3428999"/>
              <a:ext cx="114300" cy="114299"/>
            </a:xfrm>
            <a:prstGeom prst="rect">
              <a:avLst/>
            </a:prstGeom>
            <a:noFill/>
            <a:ln>
              <a:noFill/>
            </a:ln>
          </p:spPr>
        </p:pic>
        <p:pic>
          <p:nvPicPr>
            <p:cNvPr id="251" name="Google Shape;251;p5"/>
            <p:cNvPicPr preferRelativeResize="0"/>
            <p:nvPr/>
          </p:nvPicPr>
          <p:blipFill rotWithShape="1">
            <a:blip r:embed="rId5">
              <a:alphaModFix/>
            </a:blip>
            <a:srcRect/>
            <a:stretch/>
          </p:blipFill>
          <p:spPr>
            <a:xfrm>
              <a:off x="571499" y="4190999"/>
              <a:ext cx="114300" cy="114299"/>
            </a:xfrm>
            <a:prstGeom prst="rect">
              <a:avLst/>
            </a:prstGeom>
            <a:noFill/>
            <a:ln>
              <a:noFill/>
            </a:ln>
          </p:spPr>
        </p:pic>
      </p:grpSp>
      <p:sp>
        <p:nvSpPr>
          <p:cNvPr id="252" name="Google Shape;252;p5"/>
          <p:cNvSpPr txBox="1"/>
          <p:nvPr/>
        </p:nvSpPr>
        <p:spPr>
          <a:xfrm>
            <a:off x="825500" y="3316423"/>
            <a:ext cx="2939669" cy="675825"/>
          </a:xfrm>
          <a:prstGeom prst="rect">
            <a:avLst/>
          </a:prstGeom>
          <a:noFill/>
          <a:ln>
            <a:noFill/>
          </a:ln>
        </p:spPr>
        <p:txBody>
          <a:bodyPr spcFirstLastPara="1" wrap="square" lIns="0" tIns="64750" rIns="0" bIns="0" anchor="t" anchorCtr="0">
            <a:spAutoFit/>
          </a:bodyPr>
          <a:lstStyle/>
          <a:p>
            <a:pPr marL="12700" marR="0" lvl="0" indent="0" algn="l" rtl="0">
              <a:lnSpc>
                <a:spcPct val="100000"/>
              </a:lnSpc>
              <a:spcBef>
                <a:spcPts val="0"/>
              </a:spcBef>
              <a:spcAft>
                <a:spcPts val="0"/>
              </a:spcAft>
              <a:buNone/>
            </a:pPr>
            <a:r>
              <a:rPr lang="en-US" sz="1200" b="1">
                <a:solidFill>
                  <a:srgbClr val="1C4ED8"/>
                </a:solidFill>
                <a:latin typeface="Arial"/>
                <a:ea typeface="Arial"/>
                <a:cs typeface="Arial"/>
                <a:sym typeface="Arial"/>
              </a:rPr>
              <a:t>VNEEP2 (2011-2015)</a:t>
            </a:r>
            <a:endParaRPr sz="1200">
              <a:solidFill>
                <a:schemeClr val="dk1"/>
              </a:solidFill>
              <a:latin typeface="Arial"/>
              <a:ea typeface="Arial"/>
              <a:cs typeface="Arial"/>
              <a:sym typeface="Arial"/>
            </a:endParaRPr>
          </a:p>
          <a:p>
            <a:pPr marL="12700" marR="0" lvl="0" indent="0" algn="l" rtl="0">
              <a:lnSpc>
                <a:spcPct val="100000"/>
              </a:lnSpc>
              <a:spcBef>
                <a:spcPts val="360"/>
              </a:spcBef>
              <a:spcAft>
                <a:spcPts val="0"/>
              </a:spcAft>
              <a:buNone/>
            </a:pPr>
            <a:r>
              <a:rPr lang="en-US" sz="1050">
                <a:solidFill>
                  <a:srgbClr val="374050"/>
                </a:solidFill>
                <a:latin typeface="Helvetica Neue"/>
                <a:ea typeface="Helvetica Neue"/>
                <a:cs typeface="Helvetica Neue"/>
                <a:sym typeface="Helvetica Neue"/>
              </a:rPr>
              <a:t>Tài trợ tăng cường: 60 triệu đô la</a:t>
            </a:r>
            <a:br>
              <a:rPr lang="en-US" sz="1050">
                <a:solidFill>
                  <a:srgbClr val="374050"/>
                </a:solidFill>
                <a:latin typeface="Helvetica Neue"/>
                <a:ea typeface="Helvetica Neue"/>
                <a:cs typeface="Helvetica Neue"/>
                <a:sym typeface="Helvetica Neue"/>
              </a:rPr>
            </a:br>
            <a:r>
              <a:rPr lang="en-US" sz="1050">
                <a:solidFill>
                  <a:srgbClr val="374050"/>
                </a:solidFill>
                <a:latin typeface="Helvetica Neue"/>
                <a:ea typeface="Helvetica Neue"/>
                <a:cs typeface="Helvetica Neue"/>
                <a:sym typeface="Helvetica Neue"/>
              </a:rPr>
              <a:t>Trọng tâm: Xây dựng tiêu chuẩn, dự án thí điểm</a:t>
            </a:r>
            <a:endParaRPr sz="1050">
              <a:solidFill>
                <a:schemeClr val="dk1"/>
              </a:solidFill>
              <a:latin typeface="Helvetica Neue"/>
              <a:ea typeface="Helvetica Neue"/>
              <a:cs typeface="Helvetica Neue"/>
              <a:sym typeface="Helvetica Neue"/>
            </a:endParaRPr>
          </a:p>
        </p:txBody>
      </p:sp>
      <p:sp>
        <p:nvSpPr>
          <p:cNvPr id="253" name="Google Shape;253;p5"/>
          <p:cNvSpPr txBox="1"/>
          <p:nvPr/>
        </p:nvSpPr>
        <p:spPr>
          <a:xfrm>
            <a:off x="825500" y="4078423"/>
            <a:ext cx="2541778" cy="675825"/>
          </a:xfrm>
          <a:prstGeom prst="rect">
            <a:avLst/>
          </a:prstGeom>
          <a:noFill/>
          <a:ln>
            <a:noFill/>
          </a:ln>
        </p:spPr>
        <p:txBody>
          <a:bodyPr spcFirstLastPara="1" wrap="square" lIns="0" tIns="64750" rIns="0" bIns="0" anchor="t" anchorCtr="0">
            <a:spAutoFit/>
          </a:bodyPr>
          <a:lstStyle/>
          <a:p>
            <a:pPr marL="12700" marR="0" lvl="0" indent="0" algn="l" rtl="0">
              <a:lnSpc>
                <a:spcPct val="100000"/>
              </a:lnSpc>
              <a:spcBef>
                <a:spcPts val="0"/>
              </a:spcBef>
              <a:spcAft>
                <a:spcPts val="0"/>
              </a:spcAft>
              <a:buNone/>
            </a:pPr>
            <a:r>
              <a:rPr lang="en-US" sz="1200" b="1">
                <a:solidFill>
                  <a:srgbClr val="1C4ED8"/>
                </a:solidFill>
                <a:latin typeface="Arial"/>
                <a:ea typeface="Arial"/>
                <a:cs typeface="Arial"/>
                <a:sym typeface="Arial"/>
              </a:rPr>
              <a:t>VNEEP3 (2019-2030)</a:t>
            </a:r>
            <a:endParaRPr sz="1200">
              <a:solidFill>
                <a:schemeClr val="dk1"/>
              </a:solidFill>
              <a:latin typeface="Arial"/>
              <a:ea typeface="Arial"/>
              <a:cs typeface="Arial"/>
              <a:sym typeface="Arial"/>
            </a:endParaRPr>
          </a:p>
          <a:p>
            <a:pPr marL="12700" marR="0" lvl="0" indent="0" algn="l" rtl="0">
              <a:lnSpc>
                <a:spcPct val="100000"/>
              </a:lnSpc>
              <a:spcBef>
                <a:spcPts val="360"/>
              </a:spcBef>
              <a:spcAft>
                <a:spcPts val="0"/>
              </a:spcAft>
              <a:buNone/>
            </a:pPr>
            <a:r>
              <a:rPr lang="en-US" sz="1050">
                <a:solidFill>
                  <a:srgbClr val="374050"/>
                </a:solidFill>
                <a:latin typeface="Helvetica Neue"/>
                <a:ea typeface="Helvetica Neue"/>
                <a:cs typeface="Helvetica Neue"/>
                <a:sym typeface="Helvetica Neue"/>
              </a:rPr>
              <a:t>Tài trợ mở rộng: 140 triệu USD</a:t>
            </a:r>
            <a:br>
              <a:rPr lang="en-US" sz="1050">
                <a:solidFill>
                  <a:srgbClr val="374050"/>
                </a:solidFill>
                <a:latin typeface="Helvetica Neue"/>
                <a:ea typeface="Helvetica Neue"/>
                <a:cs typeface="Helvetica Neue"/>
                <a:sym typeface="Helvetica Neue"/>
              </a:rPr>
            </a:br>
            <a:r>
              <a:rPr lang="en-US" sz="1050">
                <a:solidFill>
                  <a:srgbClr val="374050"/>
                </a:solidFill>
                <a:latin typeface="Helvetica Neue"/>
                <a:ea typeface="Helvetica Neue"/>
                <a:cs typeface="Helvetica Neue"/>
                <a:sym typeface="Helvetica Neue"/>
              </a:rPr>
              <a:t>Trọng tâm: Triển khai toàn diện</a:t>
            </a:r>
            <a:endParaRPr sz="1050">
              <a:solidFill>
                <a:schemeClr val="dk1"/>
              </a:solidFill>
              <a:latin typeface="Helvetica Neue"/>
              <a:ea typeface="Helvetica Neue"/>
              <a:cs typeface="Helvetica Neue"/>
              <a:sym typeface="Helvetica Neue"/>
            </a:endParaRPr>
          </a:p>
        </p:txBody>
      </p:sp>
    </p:spTree>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62" name="Google Shape;262;p6"/>
          <p:cNvSpPr txBox="1"/>
          <p:nvPr/>
        </p:nvSpPr>
        <p:spPr>
          <a:xfrm>
            <a:off x="368299" y="394970"/>
            <a:ext cx="10113645" cy="505267"/>
          </a:xfrm>
          <a:prstGeom prst="rect">
            <a:avLst/>
          </a:prstGeom>
          <a:noFill/>
          <a:ln>
            <a:noFill/>
          </a:ln>
        </p:spPr>
        <p:txBody>
          <a:bodyPr spcFirstLastPara="1" wrap="square" lIns="0" tIns="12700" rIns="0" bIns="0" anchor="t" anchorCtr="0">
            <a:spAutoFit/>
          </a:bodyPr>
          <a:lstStyle/>
          <a:p>
            <a:pPr marL="12700" marR="0" lvl="0" indent="0" algn="ctr" rtl="0">
              <a:spcBef>
                <a:spcPts val="0"/>
              </a:spcBef>
              <a:spcAft>
                <a:spcPts val="0"/>
              </a:spcAft>
              <a:buNone/>
            </a:pPr>
            <a:r>
              <a:rPr lang="en-US" sz="3200" b="1" dirty="0">
                <a:solidFill>
                  <a:schemeClr val="accent1">
                    <a:lumMod val="50000"/>
                  </a:schemeClr>
                </a:solidFill>
                <a:latin typeface="+mj-lt"/>
                <a:cs typeface="Arial" panose="020B0604020202020204" pitchFamily="34" charset="0"/>
              </a:rPr>
              <a:t>Khung </a:t>
            </a:r>
            <a:r>
              <a:rPr lang="en-US" sz="3200" b="1" dirty="0" err="1">
                <a:solidFill>
                  <a:schemeClr val="accent1">
                    <a:lumMod val="50000"/>
                  </a:schemeClr>
                </a:solidFill>
                <a:latin typeface="+mj-lt"/>
                <a:cs typeface="Arial" panose="020B0604020202020204" pitchFamily="34" charset="0"/>
              </a:rPr>
              <a:t>chính</a:t>
            </a:r>
            <a:r>
              <a:rPr lang="en-US" sz="3200" b="1" dirty="0">
                <a:solidFill>
                  <a:schemeClr val="accent1">
                    <a:lumMod val="50000"/>
                  </a:schemeClr>
                </a:solidFill>
                <a:latin typeface="+mj-lt"/>
                <a:cs typeface="Arial" panose="020B0604020202020204" pitchFamily="34" charset="0"/>
              </a:rPr>
              <a:t> </a:t>
            </a:r>
            <a:r>
              <a:rPr lang="en-US" sz="3200" b="1" dirty="0" err="1">
                <a:solidFill>
                  <a:schemeClr val="accent1">
                    <a:lumMod val="50000"/>
                  </a:schemeClr>
                </a:solidFill>
                <a:latin typeface="+mj-lt"/>
                <a:cs typeface="Arial" panose="020B0604020202020204" pitchFamily="34" charset="0"/>
              </a:rPr>
              <a:t>sách</a:t>
            </a:r>
            <a:r>
              <a:rPr lang="en-US" sz="3200" b="1" dirty="0">
                <a:solidFill>
                  <a:schemeClr val="accent1">
                    <a:lumMod val="50000"/>
                  </a:schemeClr>
                </a:solidFill>
                <a:latin typeface="+mj-lt"/>
                <a:cs typeface="Arial" panose="020B0604020202020204" pitchFamily="34" charset="0"/>
              </a:rPr>
              <a:t> </a:t>
            </a:r>
            <a:r>
              <a:rPr lang="en-US" sz="3200" b="1" dirty="0" err="1">
                <a:solidFill>
                  <a:schemeClr val="accent1">
                    <a:lumMod val="50000"/>
                  </a:schemeClr>
                </a:solidFill>
                <a:latin typeface="+mj-lt"/>
                <a:cs typeface="Arial" panose="020B0604020202020204" pitchFamily="34" charset="0"/>
              </a:rPr>
              <a:t>phát</a:t>
            </a:r>
            <a:r>
              <a:rPr lang="en-US" sz="3200" b="1" dirty="0">
                <a:solidFill>
                  <a:schemeClr val="accent1">
                    <a:lumMod val="50000"/>
                  </a:schemeClr>
                </a:solidFill>
                <a:latin typeface="+mj-lt"/>
                <a:cs typeface="Arial" panose="020B0604020202020204" pitchFamily="34" charset="0"/>
              </a:rPr>
              <a:t> </a:t>
            </a:r>
            <a:r>
              <a:rPr lang="en-US" sz="3200" b="1" dirty="0" err="1">
                <a:solidFill>
                  <a:schemeClr val="accent1">
                    <a:lumMod val="50000"/>
                  </a:schemeClr>
                </a:solidFill>
                <a:latin typeface="+mj-lt"/>
                <a:cs typeface="Arial" panose="020B0604020202020204" pitchFamily="34" charset="0"/>
              </a:rPr>
              <a:t>triển</a:t>
            </a:r>
            <a:r>
              <a:rPr lang="en-US" sz="3200" b="1" dirty="0">
                <a:solidFill>
                  <a:schemeClr val="accent1">
                    <a:lumMod val="50000"/>
                  </a:schemeClr>
                </a:solidFill>
                <a:latin typeface="+mj-lt"/>
                <a:cs typeface="Arial" panose="020B0604020202020204" pitchFamily="34" charset="0"/>
              </a:rPr>
              <a:t> </a:t>
            </a:r>
            <a:r>
              <a:rPr lang="en-US" sz="3200" b="1" dirty="0" err="1">
                <a:solidFill>
                  <a:schemeClr val="accent1">
                    <a:lumMod val="50000"/>
                  </a:schemeClr>
                </a:solidFill>
                <a:latin typeface="+mj-lt"/>
                <a:cs typeface="Arial" panose="020B0604020202020204" pitchFamily="34" charset="0"/>
              </a:rPr>
              <a:t>năng</a:t>
            </a:r>
            <a:r>
              <a:rPr lang="en-US" sz="3200" b="1" dirty="0">
                <a:solidFill>
                  <a:schemeClr val="accent1">
                    <a:lumMod val="50000"/>
                  </a:schemeClr>
                </a:solidFill>
                <a:latin typeface="+mj-lt"/>
                <a:cs typeface="Arial" panose="020B0604020202020204" pitchFamily="34" charset="0"/>
              </a:rPr>
              <a:t> </a:t>
            </a:r>
            <a:r>
              <a:rPr lang="en-US" sz="3200" b="1" dirty="0" err="1">
                <a:solidFill>
                  <a:schemeClr val="accent1">
                    <a:lumMod val="50000"/>
                  </a:schemeClr>
                </a:solidFill>
                <a:latin typeface="+mj-lt"/>
                <a:cs typeface="Arial" panose="020B0604020202020204" pitchFamily="34" charset="0"/>
              </a:rPr>
              <a:t>lượng</a:t>
            </a:r>
            <a:endParaRPr sz="3200" b="1" dirty="0">
              <a:solidFill>
                <a:schemeClr val="accent1">
                  <a:lumMod val="50000"/>
                </a:schemeClr>
              </a:solidFill>
              <a:latin typeface="+mj-lt"/>
              <a:cs typeface="Arial" panose="020B0604020202020204" pitchFamily="34" charset="0"/>
            </a:endParaRPr>
          </a:p>
        </p:txBody>
      </p:sp>
      <p:grpSp>
        <p:nvGrpSpPr>
          <p:cNvPr id="264" name="Google Shape;264;p6"/>
          <p:cNvGrpSpPr/>
          <p:nvPr/>
        </p:nvGrpSpPr>
        <p:grpSpPr>
          <a:xfrm>
            <a:off x="242871" y="1316107"/>
            <a:ext cx="3865245" cy="5245735"/>
            <a:chOff x="277368" y="1514856"/>
            <a:chExt cx="3865245" cy="5245735"/>
          </a:xfrm>
        </p:grpSpPr>
        <p:sp>
          <p:nvSpPr>
            <p:cNvPr id="265" name="Google Shape;265;p6"/>
            <p:cNvSpPr/>
            <p:nvPr/>
          </p:nvSpPr>
          <p:spPr>
            <a:xfrm>
              <a:off x="277368" y="1514856"/>
              <a:ext cx="3865245" cy="5245735"/>
            </a:xfrm>
            <a:custGeom>
              <a:avLst/>
              <a:gdLst/>
              <a:ahLst/>
              <a:cxnLst/>
              <a:rect l="l" t="t" r="r" b="b"/>
              <a:pathLst>
                <a:path w="3865245" h="5245734" extrusionOk="0">
                  <a:moveTo>
                    <a:pt x="3864863" y="5245607"/>
                  </a:moveTo>
                  <a:lnTo>
                    <a:pt x="0" y="5245607"/>
                  </a:lnTo>
                  <a:lnTo>
                    <a:pt x="0" y="0"/>
                  </a:lnTo>
                  <a:lnTo>
                    <a:pt x="3864863" y="0"/>
                  </a:lnTo>
                  <a:lnTo>
                    <a:pt x="3864863" y="75818"/>
                  </a:lnTo>
                  <a:lnTo>
                    <a:pt x="179831" y="75818"/>
                  </a:lnTo>
                  <a:lnTo>
                    <a:pt x="173263" y="76136"/>
                  </a:lnTo>
                  <a:lnTo>
                    <a:pt x="137554" y="90927"/>
                  </a:lnTo>
                  <a:lnTo>
                    <a:pt x="116011" y="123167"/>
                  </a:lnTo>
                  <a:lnTo>
                    <a:pt x="113156" y="142493"/>
                  </a:lnTo>
                  <a:lnTo>
                    <a:pt x="113156" y="5028818"/>
                  </a:lnTo>
                  <a:lnTo>
                    <a:pt x="124383" y="5065867"/>
                  </a:lnTo>
                  <a:lnTo>
                    <a:pt x="154316" y="5090417"/>
                  </a:lnTo>
                  <a:lnTo>
                    <a:pt x="179831" y="5095493"/>
                  </a:lnTo>
                  <a:lnTo>
                    <a:pt x="3864863" y="5095493"/>
                  </a:lnTo>
                  <a:lnTo>
                    <a:pt x="3864863" y="5245607"/>
                  </a:lnTo>
                  <a:close/>
                </a:path>
                <a:path w="3865245" h="5245734" extrusionOk="0">
                  <a:moveTo>
                    <a:pt x="3864863" y="5095493"/>
                  </a:moveTo>
                  <a:lnTo>
                    <a:pt x="3685031" y="5095493"/>
                  </a:lnTo>
                  <a:lnTo>
                    <a:pt x="3691599" y="5095176"/>
                  </a:lnTo>
                  <a:lnTo>
                    <a:pt x="3698041" y="5094224"/>
                  </a:lnTo>
                  <a:lnTo>
                    <a:pt x="3732178" y="5075964"/>
                  </a:lnTo>
                  <a:lnTo>
                    <a:pt x="3750437" y="5041828"/>
                  </a:lnTo>
                  <a:lnTo>
                    <a:pt x="3751706" y="5028818"/>
                  </a:lnTo>
                  <a:lnTo>
                    <a:pt x="3751706" y="142493"/>
                  </a:lnTo>
                  <a:lnTo>
                    <a:pt x="3740480" y="105444"/>
                  </a:lnTo>
                  <a:lnTo>
                    <a:pt x="3710546" y="80894"/>
                  </a:lnTo>
                  <a:lnTo>
                    <a:pt x="3685031" y="75818"/>
                  </a:lnTo>
                  <a:lnTo>
                    <a:pt x="3864863" y="75818"/>
                  </a:lnTo>
                  <a:lnTo>
                    <a:pt x="3864863" y="5095493"/>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66" name="Google Shape;266;p6"/>
            <p:cNvSpPr/>
            <p:nvPr/>
          </p:nvSpPr>
          <p:spPr>
            <a:xfrm>
              <a:off x="380999" y="1581149"/>
              <a:ext cx="3657600" cy="5038725"/>
            </a:xfrm>
            <a:custGeom>
              <a:avLst/>
              <a:gdLst/>
              <a:ahLst/>
              <a:cxnLst/>
              <a:rect l="l" t="t" r="r" b="b"/>
              <a:pathLst>
                <a:path w="3657600" h="5038725" extrusionOk="0">
                  <a:moveTo>
                    <a:pt x="3586402" y="5038724"/>
                  </a:moveTo>
                  <a:lnTo>
                    <a:pt x="71196" y="5038724"/>
                  </a:lnTo>
                  <a:lnTo>
                    <a:pt x="66241" y="5038236"/>
                  </a:lnTo>
                  <a:lnTo>
                    <a:pt x="29705" y="5023101"/>
                  </a:lnTo>
                  <a:lnTo>
                    <a:pt x="3885" y="4987062"/>
                  </a:lnTo>
                  <a:lnTo>
                    <a:pt x="0" y="4967527"/>
                  </a:lnTo>
                  <a:lnTo>
                    <a:pt x="0" y="4962524"/>
                  </a:lnTo>
                  <a:lnTo>
                    <a:pt x="0" y="71196"/>
                  </a:lnTo>
                  <a:lnTo>
                    <a:pt x="15621" y="29705"/>
                  </a:lnTo>
                  <a:lnTo>
                    <a:pt x="51661" y="3885"/>
                  </a:lnTo>
                  <a:lnTo>
                    <a:pt x="71196" y="0"/>
                  </a:lnTo>
                  <a:lnTo>
                    <a:pt x="3586402" y="0"/>
                  </a:lnTo>
                  <a:lnTo>
                    <a:pt x="3627893" y="15621"/>
                  </a:lnTo>
                  <a:lnTo>
                    <a:pt x="3653713" y="51661"/>
                  </a:lnTo>
                  <a:lnTo>
                    <a:pt x="3657599" y="71196"/>
                  </a:lnTo>
                  <a:lnTo>
                    <a:pt x="3657599" y="4967527"/>
                  </a:lnTo>
                  <a:lnTo>
                    <a:pt x="3641977" y="5009018"/>
                  </a:lnTo>
                  <a:lnTo>
                    <a:pt x="3605937" y="5034838"/>
                  </a:lnTo>
                  <a:lnTo>
                    <a:pt x="3591358" y="5038236"/>
                  </a:lnTo>
                  <a:lnTo>
                    <a:pt x="3586402" y="503872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67" name="Google Shape;267;p6"/>
            <p:cNvSpPr/>
            <p:nvPr/>
          </p:nvSpPr>
          <p:spPr>
            <a:xfrm>
              <a:off x="571499" y="2247899"/>
              <a:ext cx="3276600" cy="9525"/>
            </a:xfrm>
            <a:custGeom>
              <a:avLst/>
              <a:gdLst/>
              <a:ahLst/>
              <a:cxnLst/>
              <a:rect l="l" t="t" r="r" b="b"/>
              <a:pathLst>
                <a:path w="3276600" h="9525" extrusionOk="0">
                  <a:moveTo>
                    <a:pt x="3276599" y="9524"/>
                  </a:moveTo>
                  <a:lnTo>
                    <a:pt x="0" y="9524"/>
                  </a:lnTo>
                  <a:lnTo>
                    <a:pt x="0" y="0"/>
                  </a:lnTo>
                  <a:lnTo>
                    <a:pt x="3276599" y="0"/>
                  </a:lnTo>
                  <a:lnTo>
                    <a:pt x="3276599" y="9524"/>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68" name="Google Shape;268;p6"/>
            <p:cNvSpPr/>
            <p:nvPr/>
          </p:nvSpPr>
          <p:spPr>
            <a:xfrm>
              <a:off x="571499" y="1771649"/>
              <a:ext cx="381000" cy="381000"/>
            </a:xfrm>
            <a:custGeom>
              <a:avLst/>
              <a:gdLst/>
              <a:ahLst/>
              <a:cxnLst/>
              <a:rect l="l" t="t" r="r" b="b"/>
              <a:pathLst>
                <a:path w="381000" h="381000" extrusionOk="0">
                  <a:moveTo>
                    <a:pt x="190499" y="380999"/>
                  </a:moveTo>
                  <a:lnTo>
                    <a:pt x="144200" y="375289"/>
                  </a:lnTo>
                  <a:lnTo>
                    <a:pt x="100697" y="358507"/>
                  </a:lnTo>
                  <a:lnTo>
                    <a:pt x="62575" y="331659"/>
                  </a:lnTo>
                  <a:lnTo>
                    <a:pt x="32104" y="296335"/>
                  </a:lnTo>
                  <a:lnTo>
                    <a:pt x="11130" y="254666"/>
                  </a:lnTo>
                  <a:lnTo>
                    <a:pt x="915" y="209172"/>
                  </a:lnTo>
                  <a:lnTo>
                    <a:pt x="0" y="190499"/>
                  </a:lnTo>
                  <a:lnTo>
                    <a:pt x="228" y="181141"/>
                  </a:lnTo>
                  <a:lnTo>
                    <a:pt x="8200" y="135199"/>
                  </a:lnTo>
                  <a:lnTo>
                    <a:pt x="27095" y="92572"/>
                  </a:lnTo>
                  <a:lnTo>
                    <a:pt x="55796" y="55796"/>
                  </a:lnTo>
                  <a:lnTo>
                    <a:pt x="92572" y="27095"/>
                  </a:lnTo>
                  <a:lnTo>
                    <a:pt x="135200" y="8200"/>
                  </a:lnTo>
                  <a:lnTo>
                    <a:pt x="181141" y="228"/>
                  </a:lnTo>
                  <a:lnTo>
                    <a:pt x="190499" y="0"/>
                  </a:lnTo>
                  <a:lnTo>
                    <a:pt x="199858" y="228"/>
                  </a:lnTo>
                  <a:lnTo>
                    <a:pt x="245799" y="8200"/>
                  </a:lnTo>
                  <a:lnTo>
                    <a:pt x="288427" y="27095"/>
                  </a:lnTo>
                  <a:lnTo>
                    <a:pt x="325203" y="55796"/>
                  </a:lnTo>
                  <a:lnTo>
                    <a:pt x="353904" y="92572"/>
                  </a:lnTo>
                  <a:lnTo>
                    <a:pt x="372799" y="135199"/>
                  </a:lnTo>
                  <a:lnTo>
                    <a:pt x="380771" y="181141"/>
                  </a:lnTo>
                  <a:lnTo>
                    <a:pt x="380999" y="190499"/>
                  </a:lnTo>
                  <a:lnTo>
                    <a:pt x="380771" y="199858"/>
                  </a:lnTo>
                  <a:lnTo>
                    <a:pt x="372799" y="245799"/>
                  </a:lnTo>
                  <a:lnTo>
                    <a:pt x="353903" y="288427"/>
                  </a:lnTo>
                  <a:lnTo>
                    <a:pt x="325203" y="325203"/>
                  </a:lnTo>
                  <a:lnTo>
                    <a:pt x="288427" y="353904"/>
                  </a:lnTo>
                  <a:lnTo>
                    <a:pt x="245799" y="372799"/>
                  </a:lnTo>
                  <a:lnTo>
                    <a:pt x="199858" y="380771"/>
                  </a:lnTo>
                  <a:lnTo>
                    <a:pt x="190499" y="380999"/>
                  </a:lnTo>
                  <a:close/>
                </a:path>
              </a:pathLst>
            </a:custGeom>
            <a:solidFill>
              <a:srgbClr val="2562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269" name="Google Shape;269;p6"/>
          <p:cNvSpPr txBox="1"/>
          <p:nvPr/>
        </p:nvSpPr>
        <p:spPr>
          <a:xfrm>
            <a:off x="1164336" y="1624678"/>
            <a:ext cx="2355215" cy="245579"/>
          </a:xfrm>
          <a:prstGeom prst="rect">
            <a:avLst/>
          </a:prstGeom>
          <a:noFill/>
          <a:ln>
            <a:noFill/>
          </a:ln>
        </p:spPr>
        <p:txBody>
          <a:bodyPr spcFirstLastPara="1" wrap="square" lIns="0" tIns="14600" rIns="0" bIns="0" anchor="t" anchorCtr="0">
            <a:spAutoFit/>
          </a:bodyPr>
          <a:lstStyle/>
          <a:p>
            <a:pPr marL="12700" marR="0" lvl="0" indent="0" algn="l" rtl="0">
              <a:spcBef>
                <a:spcPts val="0"/>
              </a:spcBef>
              <a:spcAft>
                <a:spcPts val="0"/>
              </a:spcAft>
              <a:buNone/>
            </a:pPr>
            <a:r>
              <a:rPr lang="en-US" sz="1500" dirty="0">
                <a:solidFill>
                  <a:srgbClr val="FFFFFF"/>
                </a:solidFill>
                <a:latin typeface="Arial Black"/>
                <a:ea typeface="Arial Black"/>
                <a:cs typeface="Arial Black"/>
                <a:sym typeface="Arial Black"/>
              </a:rPr>
              <a:t></a:t>
            </a:r>
            <a:r>
              <a:rPr lang="en-US" sz="1500" b="1" dirty="0" err="1">
                <a:solidFill>
                  <a:srgbClr val="2B3D4F"/>
                </a:solidFill>
                <a:latin typeface="Arial"/>
                <a:ea typeface="Arial"/>
                <a:cs typeface="Arial"/>
                <a:sym typeface="Arial"/>
              </a:rPr>
              <a:t>Nghị</a:t>
            </a:r>
            <a:r>
              <a:rPr lang="en-US" sz="1500" b="1" dirty="0">
                <a:solidFill>
                  <a:srgbClr val="2B3D4F"/>
                </a:solidFill>
                <a:latin typeface="Arial"/>
                <a:ea typeface="Arial"/>
                <a:cs typeface="Arial"/>
                <a:sym typeface="Arial"/>
              </a:rPr>
              <a:t> </a:t>
            </a:r>
            <a:r>
              <a:rPr lang="en-US" sz="1500" b="1" dirty="0" err="1">
                <a:solidFill>
                  <a:srgbClr val="2B3D4F"/>
                </a:solidFill>
                <a:latin typeface="Arial"/>
                <a:ea typeface="Arial"/>
                <a:cs typeface="Arial"/>
                <a:sym typeface="Arial"/>
              </a:rPr>
              <a:t>quyết</a:t>
            </a:r>
            <a:r>
              <a:rPr lang="en-US" sz="1500" b="1" dirty="0">
                <a:solidFill>
                  <a:srgbClr val="2B3D4F"/>
                </a:solidFill>
                <a:latin typeface="Arial"/>
                <a:ea typeface="Arial"/>
                <a:cs typeface="Arial"/>
                <a:sym typeface="Arial"/>
              </a:rPr>
              <a:t> 55-NQ/TW</a:t>
            </a:r>
            <a:endParaRPr sz="1500" dirty="0">
              <a:solidFill>
                <a:srgbClr val="000000"/>
              </a:solidFill>
              <a:latin typeface="Arial"/>
              <a:ea typeface="Arial"/>
              <a:cs typeface="Arial"/>
              <a:sym typeface="Arial"/>
            </a:endParaRPr>
          </a:p>
        </p:txBody>
      </p:sp>
      <p:sp>
        <p:nvSpPr>
          <p:cNvPr id="270" name="Google Shape;270;p6"/>
          <p:cNvSpPr txBox="1"/>
          <p:nvPr/>
        </p:nvSpPr>
        <p:spPr>
          <a:xfrm>
            <a:off x="557639" y="2009672"/>
            <a:ext cx="3235325" cy="894476"/>
          </a:xfrm>
          <a:prstGeom prst="rect">
            <a:avLst/>
          </a:prstGeom>
          <a:noFill/>
          <a:ln>
            <a:noFill/>
          </a:ln>
        </p:spPr>
        <p:txBody>
          <a:bodyPr spcFirstLastPara="1" wrap="square" lIns="0" tIns="108575" rIns="0" bIns="0" anchor="t" anchorCtr="0">
            <a:spAutoFit/>
          </a:bodyPr>
          <a:lstStyle/>
          <a:p>
            <a:pPr marL="12700" marR="0" lvl="0" indent="0" algn="l" rtl="0">
              <a:spcBef>
                <a:spcPts val="0"/>
              </a:spcBef>
              <a:spcAft>
                <a:spcPts val="0"/>
              </a:spcAft>
              <a:buNone/>
            </a:pPr>
            <a:r>
              <a:rPr lang="en-US" sz="1200" b="1" dirty="0" err="1">
                <a:solidFill>
                  <a:srgbClr val="1C4ED8"/>
                </a:solidFill>
                <a:latin typeface="Arial"/>
                <a:ea typeface="Arial"/>
                <a:cs typeface="Arial"/>
                <a:sym typeface="Arial"/>
              </a:rPr>
              <a:t>Ý</a:t>
            </a:r>
            <a:r>
              <a:rPr lang="en-US" sz="1200" b="1" dirty="0">
                <a:solidFill>
                  <a:srgbClr val="1C4ED8"/>
                </a:solidFill>
                <a:latin typeface="Arial"/>
                <a:ea typeface="Arial"/>
                <a:cs typeface="Arial"/>
                <a:sym typeface="Arial"/>
              </a:rPr>
              <a:t> </a:t>
            </a:r>
            <a:r>
              <a:rPr lang="en-US" sz="1200" b="1" dirty="0" err="1">
                <a:solidFill>
                  <a:srgbClr val="1C4ED8"/>
                </a:solidFill>
                <a:latin typeface="Arial"/>
                <a:ea typeface="Arial"/>
                <a:cs typeface="Arial"/>
                <a:sym typeface="Arial"/>
              </a:rPr>
              <a:t>nghĩa</a:t>
            </a:r>
            <a:r>
              <a:rPr lang="en-US" sz="1200" b="1" dirty="0">
                <a:solidFill>
                  <a:srgbClr val="1C4ED8"/>
                </a:solidFill>
                <a:latin typeface="Arial"/>
                <a:ea typeface="Arial"/>
                <a:cs typeface="Arial"/>
                <a:sym typeface="Arial"/>
              </a:rPr>
              <a:t> </a:t>
            </a:r>
            <a:r>
              <a:rPr lang="en-US" sz="1200" b="1" dirty="0" err="1">
                <a:solidFill>
                  <a:srgbClr val="1C4ED8"/>
                </a:solidFill>
                <a:latin typeface="Arial"/>
                <a:ea typeface="Arial"/>
                <a:cs typeface="Arial"/>
                <a:sym typeface="Arial"/>
              </a:rPr>
              <a:t>chiến</a:t>
            </a:r>
            <a:r>
              <a:rPr lang="en-US" sz="1200" b="1" dirty="0">
                <a:solidFill>
                  <a:srgbClr val="1C4ED8"/>
                </a:solidFill>
                <a:latin typeface="Arial"/>
                <a:ea typeface="Arial"/>
                <a:cs typeface="Arial"/>
                <a:sym typeface="Arial"/>
              </a:rPr>
              <a:t> </a:t>
            </a:r>
            <a:r>
              <a:rPr lang="en-US" sz="1200" b="1" dirty="0" err="1">
                <a:solidFill>
                  <a:srgbClr val="1C4ED8"/>
                </a:solidFill>
                <a:latin typeface="Arial"/>
                <a:ea typeface="Arial"/>
                <a:cs typeface="Arial"/>
                <a:sym typeface="Arial"/>
              </a:rPr>
              <a:t>lược</a:t>
            </a:r>
            <a:endParaRPr sz="1200" b="1" dirty="0">
              <a:solidFill>
                <a:srgbClr val="1C4ED8"/>
              </a:solidFill>
              <a:latin typeface="Arial"/>
              <a:ea typeface="Arial"/>
              <a:cs typeface="Arial"/>
              <a:sym typeface="Arial"/>
            </a:endParaRPr>
          </a:p>
          <a:p>
            <a:pPr marL="12700" lvl="0">
              <a:spcBef>
                <a:spcPts val="855"/>
              </a:spcBef>
            </a:pPr>
            <a:r>
              <a:rPr lang="vi-VN" sz="1050" dirty="0">
                <a:solidFill>
                  <a:srgbClr val="374050"/>
                </a:solidFill>
                <a:latin typeface="Helvetica Neue"/>
                <a:ea typeface="Helvetica Neue"/>
                <a:cs typeface="Helvetica Neue"/>
                <a:sym typeface="Helvetica Neue"/>
              </a:rPr>
              <a:t>Tài liệu chính sách tổng thể phác thảo chiến lược quốc gia của Việt Nam về phát triển năng lượng đến năm 2030, tầm nhìn đến năm 2045.</a:t>
            </a:r>
            <a:endParaRPr sz="1050" dirty="0">
              <a:solidFill>
                <a:srgbClr val="000000"/>
              </a:solidFill>
              <a:latin typeface="Helvetica Neue"/>
              <a:ea typeface="Helvetica Neue"/>
              <a:cs typeface="Helvetica Neue"/>
              <a:sym typeface="Helvetica Neue"/>
            </a:endParaRPr>
          </a:p>
        </p:txBody>
      </p:sp>
      <p:sp>
        <p:nvSpPr>
          <p:cNvPr id="271" name="Google Shape;271;p6"/>
          <p:cNvSpPr txBox="1"/>
          <p:nvPr/>
        </p:nvSpPr>
        <p:spPr>
          <a:xfrm>
            <a:off x="499440" y="2855144"/>
            <a:ext cx="3151175" cy="1191352"/>
          </a:xfrm>
          <a:prstGeom prst="rect">
            <a:avLst/>
          </a:prstGeom>
          <a:noFill/>
          <a:ln>
            <a:noFill/>
          </a:ln>
        </p:spPr>
        <p:txBody>
          <a:bodyPr spcFirstLastPara="1" wrap="square" lIns="0" tIns="90150" rIns="0" bIns="0" anchor="t" anchorCtr="0">
            <a:spAutoFit/>
          </a:bodyPr>
          <a:lstStyle/>
          <a:p>
            <a:pPr marL="12700" marR="0" lvl="0" indent="0" algn="l" rtl="0">
              <a:spcBef>
                <a:spcPts val="0"/>
              </a:spcBef>
              <a:spcAft>
                <a:spcPts val="0"/>
              </a:spcAft>
              <a:buNone/>
            </a:pPr>
            <a:r>
              <a:rPr lang="en-US" sz="1200" b="1" dirty="0">
                <a:solidFill>
                  <a:srgbClr val="1C4ED8"/>
                </a:solidFill>
                <a:latin typeface="Arial"/>
                <a:ea typeface="Arial"/>
                <a:cs typeface="Arial"/>
                <a:sym typeface="Arial"/>
              </a:rPr>
              <a:t>Các </a:t>
            </a:r>
            <a:r>
              <a:rPr lang="en-US" sz="1200" b="1" dirty="0" err="1">
                <a:solidFill>
                  <a:srgbClr val="1C4ED8"/>
                </a:solidFill>
                <a:latin typeface="Arial"/>
                <a:ea typeface="Arial"/>
                <a:cs typeface="Arial"/>
                <a:sym typeface="Arial"/>
              </a:rPr>
              <a:t>mục</a:t>
            </a:r>
            <a:r>
              <a:rPr lang="en-US" sz="1200" b="1" dirty="0">
                <a:solidFill>
                  <a:srgbClr val="1C4ED8"/>
                </a:solidFill>
                <a:latin typeface="Arial"/>
                <a:ea typeface="Arial"/>
                <a:cs typeface="Arial"/>
                <a:sym typeface="Arial"/>
              </a:rPr>
              <a:t> </a:t>
            </a:r>
            <a:r>
              <a:rPr lang="en-US" sz="1200" b="1" dirty="0" err="1">
                <a:solidFill>
                  <a:srgbClr val="1C4ED8"/>
                </a:solidFill>
                <a:latin typeface="Arial"/>
                <a:ea typeface="Arial"/>
                <a:cs typeface="Arial"/>
                <a:sym typeface="Arial"/>
              </a:rPr>
              <a:t>tiêu</a:t>
            </a:r>
            <a:r>
              <a:rPr lang="en-US" sz="1200" b="1" dirty="0">
                <a:solidFill>
                  <a:srgbClr val="1C4ED8"/>
                </a:solidFill>
                <a:latin typeface="Arial"/>
                <a:ea typeface="Arial"/>
                <a:cs typeface="Arial"/>
                <a:sym typeface="Arial"/>
              </a:rPr>
              <a:t> </a:t>
            </a:r>
            <a:r>
              <a:rPr lang="en-US" sz="1200" b="1" dirty="0" err="1">
                <a:solidFill>
                  <a:srgbClr val="1C4ED8"/>
                </a:solidFill>
                <a:latin typeface="Arial"/>
                <a:ea typeface="Arial"/>
                <a:cs typeface="Arial"/>
                <a:sym typeface="Arial"/>
              </a:rPr>
              <a:t>chính</a:t>
            </a:r>
            <a:r>
              <a:rPr lang="en-US" sz="1200" b="1" dirty="0">
                <a:solidFill>
                  <a:srgbClr val="1C4ED8"/>
                </a:solidFill>
                <a:latin typeface="Arial"/>
                <a:ea typeface="Arial"/>
                <a:cs typeface="Arial"/>
                <a:sym typeface="Arial"/>
              </a:rPr>
              <a:t> </a:t>
            </a:r>
            <a:endParaRPr sz="1200" dirty="0">
              <a:solidFill>
                <a:srgbClr val="000000"/>
              </a:solidFill>
              <a:latin typeface="Arial"/>
              <a:ea typeface="Arial"/>
              <a:cs typeface="Arial"/>
              <a:sym typeface="Arial"/>
            </a:endParaRPr>
          </a:p>
          <a:p>
            <a:pPr marL="203834" marR="0" lvl="0" indent="-191134" algn="l" rtl="0">
              <a:spcBef>
                <a:spcPts val="735"/>
              </a:spcBef>
              <a:spcAft>
                <a:spcPts val="0"/>
              </a:spcAft>
              <a:buClr>
                <a:srgbClr val="0FB981"/>
              </a:buClr>
              <a:buSzPts val="1725"/>
              <a:buFont typeface="Arial"/>
              <a:buChar char="✓"/>
            </a:pPr>
            <a:r>
              <a:rPr lang="en-US" sz="1575" baseline="30000" dirty="0" err="1">
                <a:solidFill>
                  <a:srgbClr val="374050"/>
                </a:solidFill>
                <a:latin typeface="Helvetica Neue"/>
                <a:ea typeface="Helvetica Neue"/>
                <a:cs typeface="Helvetica Neue"/>
                <a:sym typeface="Helvetica Neue"/>
              </a:rPr>
              <a:t>Giảm</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cường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độ</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năng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lượng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từ</a:t>
            </a:r>
            <a:r>
              <a:rPr lang="en-US" sz="1575" baseline="30000" dirty="0">
                <a:solidFill>
                  <a:srgbClr val="374050"/>
                </a:solidFill>
                <a:latin typeface="Helvetica Neue"/>
                <a:ea typeface="Helvetica Neue"/>
                <a:cs typeface="Helvetica Neue"/>
                <a:sym typeface="Helvetica Neue"/>
              </a:rPr>
              <a:t> 1-1,5% </a:t>
            </a:r>
            <a:r>
              <a:rPr lang="en-US" sz="1575" baseline="30000" dirty="0" err="1">
                <a:solidFill>
                  <a:srgbClr val="374050"/>
                </a:solidFill>
                <a:latin typeface="Helvetica Neue"/>
                <a:ea typeface="Helvetica Neue"/>
                <a:cs typeface="Helvetica Neue"/>
                <a:sym typeface="Helvetica Neue"/>
              </a:rPr>
              <a:t>hàng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năm</a:t>
            </a:r>
            <a:endParaRPr sz="1575" baseline="30000" dirty="0">
              <a:solidFill>
                <a:srgbClr val="374050"/>
              </a:solidFill>
              <a:latin typeface="Helvetica Neue"/>
              <a:ea typeface="Helvetica Neue"/>
              <a:cs typeface="Helvetica Neue"/>
              <a:sym typeface="Helvetica Neue"/>
            </a:endParaRPr>
          </a:p>
          <a:p>
            <a:pPr marL="203834" marR="0" lvl="0" indent="-191134" algn="l" rtl="0">
              <a:spcBef>
                <a:spcPts val="735"/>
              </a:spcBef>
              <a:spcAft>
                <a:spcPts val="0"/>
              </a:spcAft>
              <a:buClr>
                <a:srgbClr val="0FB981"/>
              </a:buClr>
              <a:buSzPts val="1725"/>
              <a:buFont typeface="Arial"/>
              <a:buChar char="✓"/>
            </a:pPr>
            <a:r>
              <a:rPr lang="en-US" sz="1575" baseline="30000" dirty="0" err="1">
                <a:solidFill>
                  <a:srgbClr val="374050"/>
                </a:solidFill>
                <a:latin typeface="Helvetica Neue"/>
                <a:ea typeface="Helvetica Neue"/>
                <a:cs typeface="Helvetica Neue"/>
                <a:sym typeface="Helvetica Neue"/>
              </a:rPr>
              <a:t>Cải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thiện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hiệu</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quả</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năng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lượng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trong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tất</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cả</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các</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lĩnh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vực</a:t>
            </a:r>
            <a:endParaRPr sz="1575" baseline="30000" dirty="0">
              <a:solidFill>
                <a:srgbClr val="374050"/>
              </a:solidFill>
              <a:latin typeface="Helvetica Neue"/>
              <a:ea typeface="Helvetica Neue"/>
              <a:cs typeface="Helvetica Neue"/>
              <a:sym typeface="Helvetica Neue"/>
            </a:endParaRPr>
          </a:p>
          <a:p>
            <a:pPr marL="203834" marR="0" lvl="0" indent="-191134" algn="l" rtl="0">
              <a:spcBef>
                <a:spcPts val="735"/>
              </a:spcBef>
              <a:spcAft>
                <a:spcPts val="0"/>
              </a:spcAft>
              <a:buClr>
                <a:srgbClr val="0FB981"/>
              </a:buClr>
              <a:buSzPts val="1725"/>
              <a:buFont typeface="Arial"/>
              <a:buChar char="✓"/>
            </a:pPr>
            <a:r>
              <a:rPr lang="en-US" sz="1575" baseline="30000" dirty="0" err="1">
                <a:solidFill>
                  <a:srgbClr val="374050"/>
                </a:solidFill>
                <a:latin typeface="Helvetica Neue"/>
                <a:ea typeface="Helvetica Neue"/>
                <a:cs typeface="Helvetica Neue"/>
                <a:sym typeface="Helvetica Neue"/>
              </a:rPr>
              <a:t>Tích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hợp</a:t>
            </a:r>
            <a:r>
              <a:rPr lang="en-US" sz="1575" baseline="30000" dirty="0">
                <a:solidFill>
                  <a:srgbClr val="374050"/>
                </a:solidFill>
                <a:latin typeface="Helvetica Neue"/>
                <a:ea typeface="Helvetica Neue"/>
                <a:cs typeface="Helvetica Neue"/>
                <a:sym typeface="Helvetica Neue"/>
              </a:rPr>
              <a:t> EE </a:t>
            </a:r>
            <a:r>
              <a:rPr lang="en-US" sz="1575" baseline="30000" dirty="0" err="1">
                <a:solidFill>
                  <a:srgbClr val="374050"/>
                </a:solidFill>
                <a:latin typeface="Helvetica Neue"/>
                <a:ea typeface="Helvetica Neue"/>
                <a:cs typeface="Helvetica Neue"/>
                <a:sym typeface="Helvetica Neue"/>
              </a:rPr>
              <a:t>với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các</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mục</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tiêu</a:t>
            </a:r>
            <a:r>
              <a:rPr lang="en-US" sz="1575" baseline="30000" dirty="0">
                <a:solidFill>
                  <a:srgbClr val="374050"/>
                </a:solidFill>
                <a:latin typeface="Helvetica Neue"/>
                <a:ea typeface="Helvetica Neue"/>
                <a:cs typeface="Helvetica Neue"/>
                <a:sym typeface="Helvetica Neue"/>
              </a:rPr>
              <a:t> an </a:t>
            </a:r>
            <a:r>
              <a:rPr lang="en-US" sz="1575" baseline="30000" dirty="0" err="1">
                <a:solidFill>
                  <a:srgbClr val="374050"/>
                </a:solidFill>
                <a:latin typeface="Helvetica Neue"/>
                <a:ea typeface="Helvetica Neue"/>
                <a:cs typeface="Helvetica Neue"/>
                <a:sym typeface="Helvetica Neue"/>
              </a:rPr>
              <a:t>ninh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năng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lượng</a:t>
            </a:r>
            <a:endParaRPr sz="1575" baseline="30000" dirty="0">
              <a:solidFill>
                <a:srgbClr val="000000"/>
              </a:solidFill>
              <a:latin typeface="Helvetica Neue"/>
              <a:ea typeface="Helvetica Neue"/>
              <a:cs typeface="Helvetica Neue"/>
              <a:sym typeface="Helvetica Neue"/>
            </a:endParaRPr>
          </a:p>
        </p:txBody>
      </p:sp>
      <p:sp>
        <p:nvSpPr>
          <p:cNvPr id="272" name="Google Shape;272;p6"/>
          <p:cNvSpPr txBox="1"/>
          <p:nvPr/>
        </p:nvSpPr>
        <p:spPr>
          <a:xfrm>
            <a:off x="692910" y="4303066"/>
            <a:ext cx="1888489"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b="1" dirty="0" err="1">
                <a:solidFill>
                  <a:srgbClr val="1C4ED8"/>
                </a:solidFill>
                <a:latin typeface="Arial"/>
                <a:ea typeface="Arial"/>
                <a:cs typeface="Arial"/>
                <a:sym typeface="Arial"/>
              </a:rPr>
              <a:t>Lộ</a:t>
            </a:r>
            <a:r>
              <a:rPr lang="en-US" sz="1200" b="1" dirty="0">
                <a:solidFill>
                  <a:srgbClr val="1C4ED8"/>
                </a:solidFill>
                <a:latin typeface="Arial"/>
                <a:ea typeface="Arial"/>
                <a:cs typeface="Arial"/>
                <a:sym typeface="Arial"/>
              </a:rPr>
              <a:t> </a:t>
            </a:r>
            <a:r>
              <a:rPr lang="en-US" sz="1200" b="1" dirty="0" err="1">
                <a:solidFill>
                  <a:srgbClr val="1C4ED8"/>
                </a:solidFill>
                <a:latin typeface="Arial"/>
                <a:ea typeface="Arial"/>
                <a:cs typeface="Arial"/>
                <a:sym typeface="Arial"/>
              </a:rPr>
              <a:t>trình</a:t>
            </a:r>
            <a:r>
              <a:rPr lang="en-US" sz="1200" b="1" dirty="0">
                <a:solidFill>
                  <a:srgbClr val="1C4ED8"/>
                </a:solidFill>
                <a:latin typeface="Arial"/>
                <a:ea typeface="Arial"/>
                <a:cs typeface="Arial"/>
                <a:sym typeface="Arial"/>
              </a:rPr>
              <a:t> </a:t>
            </a:r>
            <a:r>
              <a:rPr lang="en-US" sz="1200" b="1" dirty="0" err="1">
                <a:solidFill>
                  <a:srgbClr val="1C4ED8"/>
                </a:solidFill>
                <a:latin typeface="Arial"/>
                <a:ea typeface="Arial"/>
                <a:cs typeface="Arial"/>
                <a:sym typeface="Arial"/>
              </a:rPr>
              <a:t>triển</a:t>
            </a:r>
            <a:r>
              <a:rPr lang="en-US" sz="1200" b="1" dirty="0">
                <a:solidFill>
                  <a:srgbClr val="1C4ED8"/>
                </a:solidFill>
                <a:latin typeface="Arial"/>
                <a:ea typeface="Arial"/>
                <a:cs typeface="Arial"/>
                <a:sym typeface="Arial"/>
              </a:rPr>
              <a:t> </a:t>
            </a:r>
            <a:r>
              <a:rPr lang="en-US" sz="1200" b="1" dirty="0" err="1">
                <a:solidFill>
                  <a:srgbClr val="1C4ED8"/>
                </a:solidFill>
                <a:latin typeface="Arial"/>
                <a:ea typeface="Arial"/>
                <a:cs typeface="Arial"/>
                <a:sym typeface="Arial"/>
              </a:rPr>
              <a:t>khai</a:t>
            </a:r>
            <a:endParaRPr sz="1200" dirty="0">
              <a:solidFill>
                <a:srgbClr val="000000"/>
              </a:solidFill>
              <a:latin typeface="Arial"/>
              <a:ea typeface="Arial"/>
              <a:cs typeface="Arial"/>
              <a:sym typeface="Arial"/>
            </a:endParaRPr>
          </a:p>
        </p:txBody>
      </p:sp>
      <p:grpSp>
        <p:nvGrpSpPr>
          <p:cNvPr id="273" name="Google Shape;273;p6"/>
          <p:cNvGrpSpPr/>
          <p:nvPr/>
        </p:nvGrpSpPr>
        <p:grpSpPr>
          <a:xfrm>
            <a:off x="4163567" y="1306509"/>
            <a:ext cx="3865245" cy="5245735"/>
            <a:chOff x="4163567" y="1514856"/>
            <a:chExt cx="3865245" cy="5245735"/>
          </a:xfrm>
        </p:grpSpPr>
        <p:sp>
          <p:nvSpPr>
            <p:cNvPr id="274" name="Google Shape;274;p6"/>
            <p:cNvSpPr/>
            <p:nvPr/>
          </p:nvSpPr>
          <p:spPr>
            <a:xfrm>
              <a:off x="4163567" y="1514856"/>
              <a:ext cx="3865245" cy="5245735"/>
            </a:xfrm>
            <a:custGeom>
              <a:avLst/>
              <a:gdLst/>
              <a:ahLst/>
              <a:cxnLst/>
              <a:rect l="l" t="t" r="r" b="b"/>
              <a:pathLst>
                <a:path w="3865245" h="5245734" extrusionOk="0">
                  <a:moveTo>
                    <a:pt x="3864863" y="5245607"/>
                  </a:moveTo>
                  <a:lnTo>
                    <a:pt x="0" y="5245607"/>
                  </a:lnTo>
                  <a:lnTo>
                    <a:pt x="0" y="0"/>
                  </a:lnTo>
                  <a:lnTo>
                    <a:pt x="3864863" y="0"/>
                  </a:lnTo>
                  <a:lnTo>
                    <a:pt x="3864863" y="75818"/>
                  </a:lnTo>
                  <a:lnTo>
                    <a:pt x="179831" y="75818"/>
                  </a:lnTo>
                  <a:lnTo>
                    <a:pt x="173263" y="76136"/>
                  </a:lnTo>
                  <a:lnTo>
                    <a:pt x="137553" y="90927"/>
                  </a:lnTo>
                  <a:lnTo>
                    <a:pt x="116011" y="123167"/>
                  </a:lnTo>
                  <a:lnTo>
                    <a:pt x="113156" y="142493"/>
                  </a:lnTo>
                  <a:lnTo>
                    <a:pt x="113156" y="5028818"/>
                  </a:lnTo>
                  <a:lnTo>
                    <a:pt x="124382" y="5065867"/>
                  </a:lnTo>
                  <a:lnTo>
                    <a:pt x="154316" y="5090417"/>
                  </a:lnTo>
                  <a:lnTo>
                    <a:pt x="179831" y="5095493"/>
                  </a:lnTo>
                  <a:lnTo>
                    <a:pt x="3864863" y="5095493"/>
                  </a:lnTo>
                  <a:lnTo>
                    <a:pt x="3864863" y="5245607"/>
                  </a:lnTo>
                  <a:close/>
                </a:path>
                <a:path w="3865245" h="5245734" extrusionOk="0">
                  <a:moveTo>
                    <a:pt x="3864863" y="5095493"/>
                  </a:moveTo>
                  <a:lnTo>
                    <a:pt x="3685031" y="5095493"/>
                  </a:lnTo>
                  <a:lnTo>
                    <a:pt x="3691599" y="5095176"/>
                  </a:lnTo>
                  <a:lnTo>
                    <a:pt x="3698041" y="5094224"/>
                  </a:lnTo>
                  <a:lnTo>
                    <a:pt x="3732177" y="5075964"/>
                  </a:lnTo>
                  <a:lnTo>
                    <a:pt x="3750437" y="5041828"/>
                  </a:lnTo>
                  <a:lnTo>
                    <a:pt x="3751706" y="5028818"/>
                  </a:lnTo>
                  <a:lnTo>
                    <a:pt x="3751706" y="142493"/>
                  </a:lnTo>
                  <a:lnTo>
                    <a:pt x="3740479" y="105444"/>
                  </a:lnTo>
                  <a:lnTo>
                    <a:pt x="3710546" y="80894"/>
                  </a:lnTo>
                  <a:lnTo>
                    <a:pt x="3685031" y="75818"/>
                  </a:lnTo>
                  <a:lnTo>
                    <a:pt x="3864863" y="75818"/>
                  </a:lnTo>
                  <a:lnTo>
                    <a:pt x="3864863" y="5095493"/>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75" name="Google Shape;275;p6"/>
            <p:cNvSpPr/>
            <p:nvPr/>
          </p:nvSpPr>
          <p:spPr>
            <a:xfrm>
              <a:off x="4267199" y="1581149"/>
              <a:ext cx="3657600" cy="5038725"/>
            </a:xfrm>
            <a:custGeom>
              <a:avLst/>
              <a:gdLst/>
              <a:ahLst/>
              <a:cxnLst/>
              <a:rect l="l" t="t" r="r" b="b"/>
              <a:pathLst>
                <a:path w="3657600" h="5038725" extrusionOk="0">
                  <a:moveTo>
                    <a:pt x="3586403" y="5038724"/>
                  </a:moveTo>
                  <a:lnTo>
                    <a:pt x="71196" y="5038724"/>
                  </a:lnTo>
                  <a:lnTo>
                    <a:pt x="66241" y="5038236"/>
                  </a:lnTo>
                  <a:lnTo>
                    <a:pt x="29705" y="5023101"/>
                  </a:lnTo>
                  <a:lnTo>
                    <a:pt x="3885" y="4987062"/>
                  </a:lnTo>
                  <a:lnTo>
                    <a:pt x="0" y="4967527"/>
                  </a:lnTo>
                  <a:lnTo>
                    <a:pt x="0" y="4962524"/>
                  </a:lnTo>
                  <a:lnTo>
                    <a:pt x="0" y="71196"/>
                  </a:lnTo>
                  <a:lnTo>
                    <a:pt x="15621" y="29705"/>
                  </a:lnTo>
                  <a:lnTo>
                    <a:pt x="51661" y="3885"/>
                  </a:lnTo>
                  <a:lnTo>
                    <a:pt x="71196" y="0"/>
                  </a:lnTo>
                  <a:lnTo>
                    <a:pt x="3586403" y="0"/>
                  </a:lnTo>
                  <a:lnTo>
                    <a:pt x="3627893" y="15621"/>
                  </a:lnTo>
                  <a:lnTo>
                    <a:pt x="3653713" y="51661"/>
                  </a:lnTo>
                  <a:lnTo>
                    <a:pt x="3657599" y="71196"/>
                  </a:lnTo>
                  <a:lnTo>
                    <a:pt x="3657599" y="4967527"/>
                  </a:lnTo>
                  <a:lnTo>
                    <a:pt x="3641977" y="5009018"/>
                  </a:lnTo>
                  <a:lnTo>
                    <a:pt x="3605936" y="5034838"/>
                  </a:lnTo>
                  <a:lnTo>
                    <a:pt x="3591358" y="5038236"/>
                  </a:lnTo>
                  <a:lnTo>
                    <a:pt x="3586403" y="503872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76" name="Google Shape;276;p6"/>
            <p:cNvSpPr/>
            <p:nvPr/>
          </p:nvSpPr>
          <p:spPr>
            <a:xfrm>
              <a:off x="4457699" y="2247899"/>
              <a:ext cx="3276600" cy="9525"/>
            </a:xfrm>
            <a:custGeom>
              <a:avLst/>
              <a:gdLst/>
              <a:ahLst/>
              <a:cxnLst/>
              <a:rect l="l" t="t" r="r" b="b"/>
              <a:pathLst>
                <a:path w="3276600" h="9525" extrusionOk="0">
                  <a:moveTo>
                    <a:pt x="3276599" y="9524"/>
                  </a:moveTo>
                  <a:lnTo>
                    <a:pt x="0" y="9524"/>
                  </a:lnTo>
                  <a:lnTo>
                    <a:pt x="0" y="0"/>
                  </a:lnTo>
                  <a:lnTo>
                    <a:pt x="3276599" y="0"/>
                  </a:lnTo>
                  <a:lnTo>
                    <a:pt x="3276599" y="9524"/>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77" name="Google Shape;277;p6"/>
            <p:cNvSpPr/>
            <p:nvPr/>
          </p:nvSpPr>
          <p:spPr>
            <a:xfrm>
              <a:off x="4462461" y="5262562"/>
              <a:ext cx="3267075" cy="1114425"/>
            </a:xfrm>
            <a:custGeom>
              <a:avLst/>
              <a:gdLst/>
              <a:ahLst/>
              <a:cxnLst/>
              <a:rect l="l" t="t" r="r" b="b"/>
              <a:pathLst>
                <a:path w="3267075" h="1114425" extrusionOk="0">
                  <a:moveTo>
                    <a:pt x="3238157" y="1114424"/>
                  </a:moveTo>
                  <a:lnTo>
                    <a:pt x="28916" y="1114424"/>
                  </a:lnTo>
                  <a:lnTo>
                    <a:pt x="24664" y="1113578"/>
                  </a:lnTo>
                  <a:lnTo>
                    <a:pt x="0" y="1085507"/>
                  </a:lnTo>
                  <a:lnTo>
                    <a:pt x="0" y="1081087"/>
                  </a:lnTo>
                  <a:lnTo>
                    <a:pt x="0" y="28916"/>
                  </a:lnTo>
                  <a:lnTo>
                    <a:pt x="28916" y="0"/>
                  </a:lnTo>
                  <a:lnTo>
                    <a:pt x="3238157" y="0"/>
                  </a:lnTo>
                  <a:lnTo>
                    <a:pt x="3267074" y="28916"/>
                  </a:lnTo>
                  <a:lnTo>
                    <a:pt x="3267074" y="1085507"/>
                  </a:lnTo>
                  <a:lnTo>
                    <a:pt x="3242410" y="1113578"/>
                  </a:lnTo>
                  <a:lnTo>
                    <a:pt x="3238157" y="1114424"/>
                  </a:lnTo>
                  <a:close/>
                </a:path>
              </a:pathLst>
            </a:custGeom>
            <a:solidFill>
              <a:srgbClr val="ECFDF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78" name="Google Shape;278;p6"/>
            <p:cNvSpPr/>
            <p:nvPr/>
          </p:nvSpPr>
          <p:spPr>
            <a:xfrm>
              <a:off x="4462461" y="5262562"/>
              <a:ext cx="3267075" cy="1114425"/>
            </a:xfrm>
            <a:custGeom>
              <a:avLst/>
              <a:gdLst/>
              <a:ahLst/>
              <a:cxnLst/>
              <a:rect l="l" t="t" r="r" b="b"/>
              <a:pathLst>
                <a:path w="3267075" h="1114425" extrusionOk="0">
                  <a:moveTo>
                    <a:pt x="0" y="1081087"/>
                  </a:moveTo>
                  <a:lnTo>
                    <a:pt x="0" y="33337"/>
                  </a:lnTo>
                  <a:lnTo>
                    <a:pt x="0" y="28916"/>
                  </a:lnTo>
                  <a:lnTo>
                    <a:pt x="845" y="24663"/>
                  </a:lnTo>
                  <a:lnTo>
                    <a:pt x="2537" y="20579"/>
                  </a:lnTo>
                  <a:lnTo>
                    <a:pt x="4229" y="16495"/>
                  </a:lnTo>
                  <a:lnTo>
                    <a:pt x="6638" y="12889"/>
                  </a:lnTo>
                  <a:lnTo>
                    <a:pt x="9764" y="9763"/>
                  </a:lnTo>
                  <a:lnTo>
                    <a:pt x="12890" y="6637"/>
                  </a:lnTo>
                  <a:lnTo>
                    <a:pt x="16495" y="4228"/>
                  </a:lnTo>
                  <a:lnTo>
                    <a:pt x="20579" y="2537"/>
                  </a:lnTo>
                  <a:lnTo>
                    <a:pt x="24664" y="845"/>
                  </a:lnTo>
                  <a:lnTo>
                    <a:pt x="28916" y="0"/>
                  </a:lnTo>
                  <a:lnTo>
                    <a:pt x="33337" y="0"/>
                  </a:lnTo>
                  <a:lnTo>
                    <a:pt x="3233737" y="0"/>
                  </a:lnTo>
                  <a:lnTo>
                    <a:pt x="3238157" y="0"/>
                  </a:lnTo>
                  <a:lnTo>
                    <a:pt x="3242410" y="845"/>
                  </a:lnTo>
                  <a:lnTo>
                    <a:pt x="3246494" y="2537"/>
                  </a:lnTo>
                  <a:lnTo>
                    <a:pt x="3250578" y="4228"/>
                  </a:lnTo>
                  <a:lnTo>
                    <a:pt x="3254183" y="6637"/>
                  </a:lnTo>
                  <a:lnTo>
                    <a:pt x="3257309" y="9763"/>
                  </a:lnTo>
                  <a:lnTo>
                    <a:pt x="3260435" y="12889"/>
                  </a:lnTo>
                  <a:lnTo>
                    <a:pt x="3262844" y="16495"/>
                  </a:lnTo>
                  <a:lnTo>
                    <a:pt x="3264536" y="20579"/>
                  </a:lnTo>
                  <a:lnTo>
                    <a:pt x="3266228" y="24663"/>
                  </a:lnTo>
                  <a:lnTo>
                    <a:pt x="3267074" y="28916"/>
                  </a:lnTo>
                  <a:lnTo>
                    <a:pt x="3267074" y="33337"/>
                  </a:lnTo>
                  <a:lnTo>
                    <a:pt x="3267074" y="1081087"/>
                  </a:lnTo>
                  <a:lnTo>
                    <a:pt x="3257309" y="1104659"/>
                  </a:lnTo>
                  <a:lnTo>
                    <a:pt x="3254183" y="1107785"/>
                  </a:lnTo>
                  <a:lnTo>
                    <a:pt x="3250578" y="1110194"/>
                  </a:lnTo>
                  <a:lnTo>
                    <a:pt x="3246494" y="1111886"/>
                  </a:lnTo>
                  <a:lnTo>
                    <a:pt x="3242410" y="1113578"/>
                  </a:lnTo>
                  <a:lnTo>
                    <a:pt x="3238157" y="1114424"/>
                  </a:lnTo>
                  <a:lnTo>
                    <a:pt x="3233737" y="1114424"/>
                  </a:lnTo>
                  <a:lnTo>
                    <a:pt x="33337" y="1114424"/>
                  </a:lnTo>
                  <a:lnTo>
                    <a:pt x="28916" y="1114424"/>
                  </a:lnTo>
                  <a:lnTo>
                    <a:pt x="24664" y="1113578"/>
                  </a:lnTo>
                  <a:lnTo>
                    <a:pt x="20579" y="1111886"/>
                  </a:lnTo>
                  <a:lnTo>
                    <a:pt x="16495" y="1110194"/>
                  </a:lnTo>
                  <a:lnTo>
                    <a:pt x="12890" y="1107785"/>
                  </a:lnTo>
                  <a:lnTo>
                    <a:pt x="9764" y="1104659"/>
                  </a:lnTo>
                  <a:lnTo>
                    <a:pt x="6638" y="1101533"/>
                  </a:lnTo>
                  <a:lnTo>
                    <a:pt x="4229" y="1097928"/>
                  </a:lnTo>
                  <a:lnTo>
                    <a:pt x="2537" y="1093844"/>
                  </a:lnTo>
                  <a:lnTo>
                    <a:pt x="845" y="1089760"/>
                  </a:lnTo>
                  <a:lnTo>
                    <a:pt x="0" y="1085507"/>
                  </a:lnTo>
                  <a:lnTo>
                    <a:pt x="0" y="1081087"/>
                  </a:lnTo>
                </a:path>
              </a:pathLst>
            </a:custGeom>
            <a:noFill/>
            <a:ln w="9525" cap="flat" cmpd="sng">
              <a:solidFill>
                <a:srgbClr val="A6F2D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79" name="Google Shape;279;p6"/>
            <p:cNvSpPr/>
            <p:nvPr/>
          </p:nvSpPr>
          <p:spPr>
            <a:xfrm>
              <a:off x="4457699" y="1771649"/>
              <a:ext cx="381000" cy="381000"/>
            </a:xfrm>
            <a:custGeom>
              <a:avLst/>
              <a:gdLst/>
              <a:ahLst/>
              <a:cxnLst/>
              <a:rect l="l" t="t" r="r" b="b"/>
              <a:pathLst>
                <a:path w="381000" h="381000" extrusionOk="0">
                  <a:moveTo>
                    <a:pt x="190499" y="380999"/>
                  </a:moveTo>
                  <a:lnTo>
                    <a:pt x="144200" y="375289"/>
                  </a:lnTo>
                  <a:lnTo>
                    <a:pt x="100697" y="358507"/>
                  </a:lnTo>
                  <a:lnTo>
                    <a:pt x="62575" y="331659"/>
                  </a:lnTo>
                  <a:lnTo>
                    <a:pt x="32104" y="296335"/>
                  </a:lnTo>
                  <a:lnTo>
                    <a:pt x="11130" y="254666"/>
                  </a:lnTo>
                  <a:lnTo>
                    <a:pt x="914" y="209172"/>
                  </a:lnTo>
                  <a:lnTo>
                    <a:pt x="0" y="190499"/>
                  </a:lnTo>
                  <a:lnTo>
                    <a:pt x="228" y="181141"/>
                  </a:lnTo>
                  <a:lnTo>
                    <a:pt x="8200" y="135199"/>
                  </a:lnTo>
                  <a:lnTo>
                    <a:pt x="27095" y="92572"/>
                  </a:lnTo>
                  <a:lnTo>
                    <a:pt x="55795" y="55796"/>
                  </a:lnTo>
                  <a:lnTo>
                    <a:pt x="92571" y="27095"/>
                  </a:lnTo>
                  <a:lnTo>
                    <a:pt x="135199" y="8200"/>
                  </a:lnTo>
                  <a:lnTo>
                    <a:pt x="181141" y="228"/>
                  </a:lnTo>
                  <a:lnTo>
                    <a:pt x="190499" y="0"/>
                  </a:lnTo>
                  <a:lnTo>
                    <a:pt x="199858" y="228"/>
                  </a:lnTo>
                  <a:lnTo>
                    <a:pt x="245799" y="8200"/>
                  </a:lnTo>
                  <a:lnTo>
                    <a:pt x="288426" y="27095"/>
                  </a:lnTo>
                  <a:lnTo>
                    <a:pt x="325203" y="55796"/>
                  </a:lnTo>
                  <a:lnTo>
                    <a:pt x="353903" y="92572"/>
                  </a:lnTo>
                  <a:lnTo>
                    <a:pt x="372798" y="135199"/>
                  </a:lnTo>
                  <a:lnTo>
                    <a:pt x="380770" y="181141"/>
                  </a:lnTo>
                  <a:lnTo>
                    <a:pt x="380999" y="190499"/>
                  </a:lnTo>
                  <a:lnTo>
                    <a:pt x="380770" y="199858"/>
                  </a:lnTo>
                  <a:lnTo>
                    <a:pt x="372798" y="245799"/>
                  </a:lnTo>
                  <a:lnTo>
                    <a:pt x="353903" y="288427"/>
                  </a:lnTo>
                  <a:lnTo>
                    <a:pt x="325203" y="325203"/>
                  </a:lnTo>
                  <a:lnTo>
                    <a:pt x="288426" y="353904"/>
                  </a:lnTo>
                  <a:lnTo>
                    <a:pt x="245799" y="372799"/>
                  </a:lnTo>
                  <a:lnTo>
                    <a:pt x="199858" y="380771"/>
                  </a:lnTo>
                  <a:lnTo>
                    <a:pt x="190499" y="380999"/>
                  </a:lnTo>
                  <a:close/>
                </a:path>
              </a:pathLst>
            </a:custGeom>
            <a:solidFill>
              <a:srgbClr val="04956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280" name="Google Shape;280;p6"/>
          <p:cNvSpPr txBox="1"/>
          <p:nvPr/>
        </p:nvSpPr>
        <p:spPr>
          <a:xfrm>
            <a:off x="4457699" y="1472361"/>
            <a:ext cx="3289299" cy="1460015"/>
          </a:xfrm>
          <a:prstGeom prst="rect">
            <a:avLst/>
          </a:prstGeom>
          <a:noFill/>
          <a:ln>
            <a:noFill/>
          </a:ln>
        </p:spPr>
        <p:txBody>
          <a:bodyPr spcFirstLastPara="1" wrap="square" lIns="0" tIns="15875" rIns="0" bIns="0" anchor="t" anchorCtr="0">
            <a:spAutoFit/>
          </a:bodyPr>
          <a:lstStyle/>
          <a:p>
            <a:pPr marL="138430" marR="0" lvl="0" indent="0" algn="l" rtl="0">
              <a:spcBef>
                <a:spcPts val="0"/>
              </a:spcBef>
              <a:spcAft>
                <a:spcPts val="0"/>
              </a:spcAft>
              <a:buNone/>
            </a:pPr>
            <a:r>
              <a:rPr lang="en-US" sz="1500" dirty="0">
                <a:solidFill>
                  <a:srgbClr val="FFFFFF"/>
                </a:solidFill>
                <a:latin typeface="Quattrocento Sans"/>
                <a:ea typeface="Quattrocento Sans"/>
                <a:cs typeface="Quattrocento Sans"/>
                <a:sym typeface="Quattrocento Sans"/>
              </a:rPr>
              <a:t>⚡  </a:t>
            </a:r>
            <a:r>
              <a:rPr lang="en-US" sz="1500" b="1" dirty="0">
                <a:solidFill>
                  <a:srgbClr val="2B3D4F"/>
                </a:solidFill>
                <a:latin typeface="Arial"/>
                <a:ea typeface="Arial"/>
                <a:cs typeface="Arial"/>
                <a:sym typeface="Arial"/>
              </a:rPr>
              <a:t>Quy </a:t>
            </a:r>
            <a:r>
              <a:rPr lang="en-US" sz="1500" b="1" dirty="0" err="1">
                <a:solidFill>
                  <a:srgbClr val="2B3D4F"/>
                </a:solidFill>
                <a:latin typeface="Arial"/>
                <a:ea typeface="Arial"/>
                <a:cs typeface="Arial"/>
                <a:sym typeface="Arial"/>
              </a:rPr>
              <a:t>hoạch</a:t>
            </a:r>
            <a:r>
              <a:rPr lang="en-US" sz="1500" b="1" dirty="0">
                <a:solidFill>
                  <a:srgbClr val="2B3D4F"/>
                </a:solidFill>
                <a:latin typeface="Arial"/>
                <a:ea typeface="Arial"/>
                <a:cs typeface="Arial"/>
                <a:sym typeface="Arial"/>
              </a:rPr>
              <a:t> </a:t>
            </a:r>
            <a:r>
              <a:rPr lang="en-US" sz="1500" b="1" dirty="0" err="1">
                <a:solidFill>
                  <a:srgbClr val="2B3D4F"/>
                </a:solidFill>
                <a:latin typeface="Arial"/>
                <a:ea typeface="Arial"/>
                <a:cs typeface="Arial"/>
                <a:sym typeface="Arial"/>
              </a:rPr>
              <a:t>phát</a:t>
            </a:r>
            <a:r>
              <a:rPr lang="en-US" sz="1500" b="1" dirty="0">
                <a:solidFill>
                  <a:srgbClr val="2B3D4F"/>
                </a:solidFill>
                <a:latin typeface="Arial"/>
                <a:ea typeface="Arial"/>
                <a:cs typeface="Arial"/>
                <a:sym typeface="Arial"/>
              </a:rPr>
              <a:t> </a:t>
            </a:r>
            <a:r>
              <a:rPr lang="en-US" sz="1500" b="1" dirty="0" err="1">
                <a:solidFill>
                  <a:srgbClr val="2B3D4F"/>
                </a:solidFill>
                <a:latin typeface="Arial"/>
                <a:ea typeface="Arial"/>
                <a:cs typeface="Arial"/>
                <a:sym typeface="Arial"/>
              </a:rPr>
              <a:t>triển</a:t>
            </a:r>
            <a:r>
              <a:rPr lang="en-US" sz="1500" b="1" dirty="0">
                <a:solidFill>
                  <a:srgbClr val="2B3D4F"/>
                </a:solidFill>
                <a:latin typeface="Arial"/>
                <a:ea typeface="Arial"/>
                <a:cs typeface="Arial"/>
                <a:sym typeface="Arial"/>
              </a:rPr>
              <a:t> </a:t>
            </a:r>
            <a:r>
              <a:rPr lang="en-US" sz="1500" b="1" dirty="0" err="1">
                <a:solidFill>
                  <a:srgbClr val="2B3D4F"/>
                </a:solidFill>
                <a:latin typeface="Arial"/>
                <a:ea typeface="Arial"/>
                <a:cs typeface="Arial"/>
                <a:sym typeface="Arial"/>
              </a:rPr>
              <a:t>điện</a:t>
            </a:r>
            <a:r>
              <a:rPr lang="en-US" sz="1500" b="1" dirty="0">
                <a:solidFill>
                  <a:srgbClr val="2B3D4F"/>
                </a:solidFill>
                <a:latin typeface="Arial"/>
                <a:ea typeface="Arial"/>
                <a:cs typeface="Arial"/>
                <a:sym typeface="Arial"/>
              </a:rPr>
              <a:t> VIII</a:t>
            </a:r>
            <a:endParaRPr sz="1500" dirty="0">
              <a:solidFill>
                <a:srgbClr val="000000"/>
              </a:solidFill>
              <a:latin typeface="Arial"/>
              <a:ea typeface="Arial"/>
              <a:cs typeface="Arial"/>
              <a:sym typeface="Arial"/>
            </a:endParaRPr>
          </a:p>
          <a:p>
            <a:pPr marL="0" marR="0" lvl="0" indent="0" algn="l" rtl="0">
              <a:spcBef>
                <a:spcPts val="975"/>
              </a:spcBef>
              <a:spcAft>
                <a:spcPts val="0"/>
              </a:spcAft>
              <a:buNone/>
            </a:pPr>
            <a:endParaRPr sz="1500" dirty="0">
              <a:solidFill>
                <a:srgbClr val="000000"/>
              </a:solidFill>
              <a:latin typeface="Arial"/>
              <a:ea typeface="Arial"/>
              <a:cs typeface="Arial"/>
              <a:sym typeface="Arial"/>
            </a:endParaRPr>
          </a:p>
          <a:p>
            <a:pPr marL="12700" marR="0" lvl="0" indent="0" algn="l" rtl="0">
              <a:spcBef>
                <a:spcPts val="0"/>
              </a:spcBef>
              <a:spcAft>
                <a:spcPts val="0"/>
              </a:spcAft>
              <a:buNone/>
            </a:pPr>
            <a:r>
              <a:rPr lang="en-US" sz="1200" b="1" dirty="0">
                <a:solidFill>
                  <a:srgbClr val="047857"/>
                </a:solidFill>
                <a:latin typeface="Arial"/>
                <a:ea typeface="Arial"/>
                <a:cs typeface="Arial"/>
                <a:sym typeface="Arial"/>
              </a:rPr>
              <a:t>EE </a:t>
            </a:r>
            <a:r>
              <a:rPr lang="en-US" sz="1200" b="1" dirty="0" err="1">
                <a:solidFill>
                  <a:srgbClr val="047857"/>
                </a:solidFill>
                <a:latin typeface="Arial"/>
                <a:ea typeface="Arial"/>
                <a:cs typeface="Arial"/>
                <a:sym typeface="Arial"/>
              </a:rPr>
              <a:t>trong</a:t>
            </a:r>
            <a:r>
              <a:rPr lang="en-US" sz="1200" b="1" dirty="0">
                <a:solidFill>
                  <a:srgbClr val="047857"/>
                </a:solidFill>
                <a:latin typeface="Arial"/>
                <a:ea typeface="Arial"/>
                <a:cs typeface="Arial"/>
                <a:sym typeface="Arial"/>
              </a:rPr>
              <a:t> </a:t>
            </a:r>
            <a:r>
              <a:rPr lang="en-US" sz="1200" b="1" dirty="0" err="1">
                <a:solidFill>
                  <a:srgbClr val="047857"/>
                </a:solidFill>
                <a:latin typeface="Arial"/>
                <a:ea typeface="Arial"/>
                <a:cs typeface="Arial"/>
                <a:sym typeface="Arial"/>
              </a:rPr>
              <a:t>quy</a:t>
            </a:r>
            <a:r>
              <a:rPr lang="en-US" sz="1200" b="1" dirty="0">
                <a:solidFill>
                  <a:srgbClr val="047857"/>
                </a:solidFill>
                <a:latin typeface="Arial"/>
                <a:ea typeface="Arial"/>
                <a:cs typeface="Arial"/>
                <a:sym typeface="Arial"/>
              </a:rPr>
              <a:t> </a:t>
            </a:r>
            <a:r>
              <a:rPr lang="en-US" sz="1200" b="1" dirty="0" err="1">
                <a:solidFill>
                  <a:srgbClr val="047857"/>
                </a:solidFill>
                <a:latin typeface="Arial"/>
                <a:ea typeface="Arial"/>
                <a:cs typeface="Arial"/>
                <a:sym typeface="Arial"/>
              </a:rPr>
              <a:t>hoạch</a:t>
            </a:r>
            <a:r>
              <a:rPr lang="en-US" sz="1200" b="1" dirty="0">
                <a:solidFill>
                  <a:srgbClr val="047857"/>
                </a:solidFill>
                <a:latin typeface="Arial"/>
                <a:ea typeface="Arial"/>
                <a:cs typeface="Arial"/>
                <a:sym typeface="Arial"/>
              </a:rPr>
              <a:t> </a:t>
            </a:r>
            <a:r>
              <a:rPr lang="en-US" sz="1200" b="1" dirty="0" err="1">
                <a:solidFill>
                  <a:srgbClr val="047857"/>
                </a:solidFill>
                <a:latin typeface="Arial"/>
                <a:ea typeface="Arial"/>
                <a:cs typeface="Arial"/>
                <a:sym typeface="Arial"/>
              </a:rPr>
              <a:t>điện</a:t>
            </a:r>
            <a:endParaRPr lang="en-US" sz="1200" b="1" dirty="0">
              <a:solidFill>
                <a:srgbClr val="047857"/>
              </a:solidFill>
              <a:latin typeface="Arial"/>
              <a:ea typeface="Arial"/>
              <a:cs typeface="Arial"/>
              <a:sym typeface="Arial"/>
            </a:endParaRPr>
          </a:p>
          <a:p>
            <a:pPr marL="12700" marR="0" lvl="0" indent="0" algn="l" rtl="0">
              <a:spcBef>
                <a:spcPts val="0"/>
              </a:spcBef>
              <a:spcAft>
                <a:spcPts val="0"/>
              </a:spcAft>
              <a:buNone/>
            </a:pPr>
            <a:endParaRPr sz="1200" b="1" dirty="0">
              <a:solidFill>
                <a:srgbClr val="047857"/>
              </a:solidFill>
              <a:latin typeface="Arial"/>
              <a:ea typeface="Arial"/>
              <a:cs typeface="Arial"/>
              <a:sym typeface="Arial"/>
            </a:endParaRPr>
          </a:p>
          <a:p>
            <a:pPr marL="12700" marR="0" lvl="0" indent="0" algn="just" rtl="0">
              <a:spcBef>
                <a:spcPts val="0"/>
              </a:spcBef>
              <a:spcAft>
                <a:spcPts val="0"/>
              </a:spcAft>
              <a:buNone/>
            </a:pPr>
            <a:r>
              <a:rPr lang="en-US" sz="1050" dirty="0" err="1">
                <a:solidFill>
                  <a:srgbClr val="374050"/>
                </a:solidFill>
                <a:latin typeface="Helvetica Neue"/>
                <a:ea typeface="Helvetica Neue"/>
                <a:cs typeface="Helvetica Neue"/>
                <a:sym typeface="Helvetica Neue"/>
              </a:rPr>
              <a:t>Tích</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hợp</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hiệu</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quả</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năng</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lượng</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là</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nền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tảng</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phát</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triển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hệ</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thống</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điện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của</a:t>
            </a:r>
            <a:r>
              <a:rPr lang="en-US" sz="1050" dirty="0">
                <a:solidFill>
                  <a:srgbClr val="374050"/>
                </a:solidFill>
                <a:latin typeface="Helvetica Neue"/>
                <a:ea typeface="Helvetica Neue"/>
                <a:cs typeface="Helvetica Neue"/>
                <a:sym typeface="Helvetica Neue"/>
              </a:rPr>
              <a:t> Việt Nam </a:t>
            </a:r>
            <a:r>
              <a:rPr lang="en-US" sz="1050" dirty="0" err="1">
                <a:solidFill>
                  <a:srgbClr val="374050"/>
                </a:solidFill>
                <a:latin typeface="Helvetica Neue"/>
                <a:ea typeface="Helvetica Neue"/>
                <a:cs typeface="Helvetica Neue"/>
                <a:sym typeface="Helvetica Neue"/>
              </a:rPr>
              <a:t>đến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năm</a:t>
            </a:r>
            <a:r>
              <a:rPr lang="en-US" sz="1050" dirty="0">
                <a:solidFill>
                  <a:srgbClr val="374050"/>
                </a:solidFill>
                <a:latin typeface="Helvetica Neue"/>
                <a:ea typeface="Helvetica Neue"/>
                <a:cs typeface="Helvetica Neue"/>
                <a:sym typeface="Helvetica Neue"/>
              </a:rPr>
              <a:t> 2030 </a:t>
            </a:r>
            <a:r>
              <a:rPr lang="en-US" sz="1050" dirty="0" err="1">
                <a:solidFill>
                  <a:srgbClr val="374050"/>
                </a:solidFill>
                <a:latin typeface="Helvetica Neue"/>
                <a:ea typeface="Helvetica Neue"/>
                <a:cs typeface="Helvetica Neue"/>
                <a:sym typeface="Helvetica Neue"/>
              </a:rPr>
              <a:t>với</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tầm</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nhìn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đến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năm</a:t>
            </a:r>
            <a:r>
              <a:rPr lang="en-US" sz="1050" dirty="0">
                <a:solidFill>
                  <a:srgbClr val="374050"/>
                </a:solidFill>
                <a:latin typeface="Helvetica Neue"/>
                <a:ea typeface="Helvetica Neue"/>
                <a:cs typeface="Helvetica Neue"/>
                <a:sym typeface="Helvetica Neue"/>
              </a:rPr>
              <a:t> 2045.</a:t>
            </a:r>
            <a:endParaRPr sz="1050" dirty="0">
              <a:solidFill>
                <a:srgbClr val="000000"/>
              </a:solidFill>
              <a:latin typeface="Helvetica Neue"/>
              <a:ea typeface="Helvetica Neue"/>
              <a:cs typeface="Helvetica Neue"/>
              <a:sym typeface="Helvetica Neue"/>
            </a:endParaRPr>
          </a:p>
        </p:txBody>
      </p:sp>
      <p:sp>
        <p:nvSpPr>
          <p:cNvPr id="281" name="Google Shape;281;p6"/>
          <p:cNvSpPr txBox="1"/>
          <p:nvPr/>
        </p:nvSpPr>
        <p:spPr>
          <a:xfrm>
            <a:off x="4445000" y="3064578"/>
            <a:ext cx="3327780" cy="1341393"/>
          </a:xfrm>
          <a:prstGeom prst="rect">
            <a:avLst/>
          </a:prstGeom>
          <a:noFill/>
          <a:ln>
            <a:noFill/>
          </a:ln>
        </p:spPr>
        <p:txBody>
          <a:bodyPr spcFirstLastPara="1" wrap="square" lIns="0" tIns="88900" rIns="0" bIns="0" anchor="t" anchorCtr="0">
            <a:spAutoFit/>
          </a:bodyPr>
          <a:lstStyle/>
          <a:p>
            <a:pPr marL="12700" marR="0" lvl="0" indent="0" algn="l" rtl="0">
              <a:spcBef>
                <a:spcPts val="0"/>
              </a:spcBef>
              <a:spcAft>
                <a:spcPts val="0"/>
              </a:spcAft>
              <a:buNone/>
            </a:pPr>
            <a:r>
              <a:rPr lang="en-US" sz="1200" b="1" dirty="0">
                <a:solidFill>
                  <a:srgbClr val="047857"/>
                </a:solidFill>
                <a:latin typeface="Arial"/>
                <a:ea typeface="Arial"/>
                <a:cs typeface="Arial"/>
                <a:sym typeface="Arial"/>
              </a:rPr>
              <a:t>Các </a:t>
            </a:r>
            <a:r>
              <a:rPr lang="en-US" sz="1200" b="1" dirty="0" err="1">
                <a:solidFill>
                  <a:srgbClr val="047857"/>
                </a:solidFill>
                <a:latin typeface="Arial"/>
                <a:ea typeface="Arial"/>
                <a:cs typeface="Arial"/>
                <a:sym typeface="Arial"/>
              </a:rPr>
              <a:t>thành</a:t>
            </a:r>
            <a:r>
              <a:rPr lang="en-US" sz="1200" b="1" dirty="0">
                <a:solidFill>
                  <a:srgbClr val="047857"/>
                </a:solidFill>
                <a:latin typeface="Arial"/>
                <a:ea typeface="Arial"/>
                <a:cs typeface="Arial"/>
                <a:sym typeface="Arial"/>
              </a:rPr>
              <a:t> </a:t>
            </a:r>
            <a:r>
              <a:rPr lang="en-US" sz="1200" b="1" dirty="0" err="1">
                <a:solidFill>
                  <a:srgbClr val="047857"/>
                </a:solidFill>
                <a:latin typeface="Arial"/>
                <a:ea typeface="Arial"/>
                <a:cs typeface="Arial"/>
                <a:sym typeface="Arial"/>
              </a:rPr>
              <a:t>phần</a:t>
            </a:r>
            <a:r>
              <a:rPr lang="en-US" sz="1200" b="1" dirty="0">
                <a:solidFill>
                  <a:srgbClr val="047857"/>
                </a:solidFill>
                <a:latin typeface="Arial"/>
                <a:ea typeface="Arial"/>
                <a:cs typeface="Arial"/>
                <a:sym typeface="Arial"/>
              </a:rPr>
              <a:t> </a:t>
            </a:r>
            <a:r>
              <a:rPr lang="en-US" sz="1200" b="1" dirty="0" err="1">
                <a:solidFill>
                  <a:srgbClr val="047857"/>
                </a:solidFill>
                <a:latin typeface="Arial"/>
                <a:ea typeface="Arial"/>
                <a:cs typeface="Arial"/>
                <a:sym typeface="Arial"/>
              </a:rPr>
              <a:t>chính</a:t>
            </a:r>
            <a:endParaRPr sz="1200" b="1" dirty="0">
              <a:solidFill>
                <a:srgbClr val="047857"/>
              </a:solidFill>
              <a:latin typeface="Arial"/>
              <a:ea typeface="Arial"/>
              <a:cs typeface="Arial"/>
              <a:sym typeface="Arial"/>
            </a:endParaRPr>
          </a:p>
          <a:p>
            <a:pPr marL="12700" marR="0" lvl="0" indent="0" algn="l" rtl="0">
              <a:spcBef>
                <a:spcPts val="700"/>
              </a:spcBef>
              <a:spcAft>
                <a:spcPts val="0"/>
              </a:spcAft>
              <a:buNone/>
            </a:pPr>
            <a:r>
              <a:rPr lang="en-US" sz="1150" b="1" dirty="0">
                <a:solidFill>
                  <a:srgbClr val="0FB981"/>
                </a:solidFill>
                <a:latin typeface="Arial"/>
                <a:ea typeface="Arial"/>
                <a:cs typeface="Arial"/>
                <a:sym typeface="Arial"/>
              </a:rPr>
              <a:t> </a:t>
            </a:r>
            <a:r>
              <a:rPr lang="en-US" sz="1575" baseline="30000" dirty="0" err="1">
                <a:solidFill>
                  <a:srgbClr val="374050"/>
                </a:solidFill>
                <a:latin typeface="Helvetica Neue"/>
                <a:ea typeface="Helvetica Neue"/>
                <a:cs typeface="Helvetica Neue"/>
                <a:sym typeface="Helvetica Neue"/>
              </a:rPr>
              <a:t>Dự</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báo</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nhu</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cầu</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kết</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hợp</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cải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thiện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hiệu</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quả</a:t>
            </a:r>
            <a:endParaRPr sz="1575" baseline="30000" dirty="0">
              <a:solidFill>
                <a:srgbClr val="374050"/>
              </a:solidFill>
              <a:latin typeface="Helvetica Neue"/>
              <a:ea typeface="Helvetica Neue"/>
              <a:cs typeface="Helvetica Neue"/>
              <a:sym typeface="Helvetica Neue"/>
            </a:endParaRPr>
          </a:p>
          <a:p>
            <a:pPr marL="12700" marR="0" lvl="0" indent="0" algn="l" rtl="0">
              <a:spcBef>
                <a:spcPts val="700"/>
              </a:spcBef>
              <a:spcAft>
                <a:spcPts val="0"/>
              </a:spcAft>
              <a:buNone/>
            </a:pPr>
            <a:r>
              <a:rPr lang="en-US" sz="1150" dirty="0">
                <a:solidFill>
                  <a:srgbClr val="0FB981"/>
                </a:solidFill>
                <a:latin typeface="Quattrocento Sans"/>
                <a:ea typeface="Quattrocento Sans"/>
                <a:cs typeface="Quattrocento Sans"/>
                <a:sym typeface="Quattrocento Sans"/>
              </a:rPr>
              <a:t>⚖ </a:t>
            </a:r>
            <a:r>
              <a:rPr lang="en-US" sz="1575" baseline="30000" dirty="0">
                <a:solidFill>
                  <a:srgbClr val="374050"/>
                </a:solidFill>
                <a:latin typeface="Helvetica Neue"/>
                <a:ea typeface="Helvetica Neue"/>
                <a:cs typeface="Helvetica Neue"/>
                <a:sym typeface="Helvetica Neue"/>
              </a:rPr>
              <a:t>Các </a:t>
            </a:r>
            <a:r>
              <a:rPr lang="en-US" sz="1575" baseline="30000" dirty="0" err="1">
                <a:solidFill>
                  <a:srgbClr val="374050"/>
                </a:solidFill>
                <a:latin typeface="Helvetica Neue"/>
                <a:ea typeface="Helvetica Neue"/>
                <a:cs typeface="Helvetica Neue"/>
                <a:sym typeface="Helvetica Neue"/>
              </a:rPr>
              <a:t>sáng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kiến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quản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lý</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phụ</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tải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và</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điều</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chỉnh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phụ</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tải</a:t>
            </a:r>
            <a:endParaRPr sz="1575" baseline="30000" dirty="0">
              <a:solidFill>
                <a:srgbClr val="374050"/>
              </a:solidFill>
              <a:latin typeface="Helvetica Neue"/>
              <a:ea typeface="Helvetica Neue"/>
              <a:cs typeface="Helvetica Neue"/>
              <a:sym typeface="Helvetica Neue"/>
            </a:endParaRPr>
          </a:p>
          <a:p>
            <a:pPr marL="12700" marR="0" lvl="0" indent="0" algn="l" rtl="0">
              <a:spcBef>
                <a:spcPts val="700"/>
              </a:spcBef>
              <a:spcAft>
                <a:spcPts val="0"/>
              </a:spcAft>
              <a:buNone/>
            </a:pPr>
            <a:r>
              <a:rPr lang="en-US" sz="1150" b="1" dirty="0">
                <a:solidFill>
                  <a:srgbClr val="0FB981"/>
                </a:solidFill>
                <a:latin typeface="Arial"/>
                <a:ea typeface="Arial"/>
                <a:cs typeface="Arial"/>
                <a:sym typeface="Arial"/>
              </a:rPr>
              <a:t>☀ </a:t>
            </a:r>
            <a:r>
              <a:rPr lang="en-US" sz="1575" baseline="30000" dirty="0" err="1">
                <a:solidFill>
                  <a:srgbClr val="374050"/>
                </a:solidFill>
                <a:latin typeface="Helvetica Neue"/>
                <a:ea typeface="Helvetica Neue"/>
                <a:cs typeface="Helvetica Neue"/>
                <a:sym typeface="Helvetica Neue"/>
              </a:rPr>
              <a:t>Kết</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nối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với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tích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hợp</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năng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lượng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tái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tạo</a:t>
            </a:r>
            <a:endParaRPr sz="1575" baseline="30000" dirty="0">
              <a:solidFill>
                <a:srgbClr val="374050"/>
              </a:solidFill>
              <a:latin typeface="Helvetica Neue"/>
              <a:ea typeface="Helvetica Neue"/>
              <a:cs typeface="Helvetica Neue"/>
              <a:sym typeface="Helvetica Neue"/>
            </a:endParaRPr>
          </a:p>
          <a:p>
            <a:pPr marL="12700" marR="0" lvl="0" indent="0" algn="l" rtl="0">
              <a:spcBef>
                <a:spcPts val="700"/>
              </a:spcBef>
              <a:spcAft>
                <a:spcPts val="0"/>
              </a:spcAft>
              <a:buNone/>
            </a:pPr>
            <a:r>
              <a:rPr lang="en-US" sz="1150" dirty="0">
                <a:solidFill>
                  <a:srgbClr val="0FB981"/>
                </a:solidFill>
                <a:latin typeface="Arial Black"/>
                <a:ea typeface="Arial Black"/>
                <a:cs typeface="Arial Black"/>
                <a:sym typeface="Arial Black"/>
              </a:rPr>
              <a:t> </a:t>
            </a:r>
            <a:r>
              <a:rPr lang="en-US" sz="1575" baseline="30000" dirty="0" err="1">
                <a:solidFill>
                  <a:srgbClr val="374050"/>
                </a:solidFill>
                <a:latin typeface="Helvetica Neue"/>
                <a:ea typeface="Helvetica Neue"/>
                <a:cs typeface="Helvetica Neue"/>
                <a:sym typeface="Helvetica Neue"/>
              </a:rPr>
              <a:t>Lộ</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trình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phát</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triển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lưới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điện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thông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minh</a:t>
            </a:r>
            <a:endParaRPr sz="1575" baseline="30000" dirty="0">
              <a:solidFill>
                <a:srgbClr val="000000"/>
              </a:solidFill>
              <a:latin typeface="Helvetica Neue"/>
              <a:ea typeface="Helvetica Neue"/>
              <a:cs typeface="Helvetica Neue"/>
              <a:sym typeface="Helvetica Neue"/>
            </a:endParaRPr>
          </a:p>
        </p:txBody>
      </p:sp>
      <p:sp>
        <p:nvSpPr>
          <p:cNvPr id="282" name="Google Shape;282;p6"/>
          <p:cNvSpPr txBox="1"/>
          <p:nvPr/>
        </p:nvSpPr>
        <p:spPr>
          <a:xfrm>
            <a:off x="4445000" y="4779578"/>
            <a:ext cx="2193290"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b="1">
                <a:solidFill>
                  <a:srgbClr val="047857"/>
                </a:solidFill>
                <a:latin typeface="Arial"/>
                <a:ea typeface="Arial"/>
                <a:cs typeface="Arial"/>
                <a:sym typeface="Arial"/>
              </a:rPr>
              <a:t>Cơ hội kinh doanh</a:t>
            </a:r>
            <a:endParaRPr sz="1200">
              <a:solidFill>
                <a:srgbClr val="000000"/>
              </a:solidFill>
              <a:latin typeface="Arial"/>
              <a:ea typeface="Arial"/>
              <a:cs typeface="Arial"/>
              <a:sym typeface="Arial"/>
            </a:endParaRPr>
          </a:p>
        </p:txBody>
      </p:sp>
      <p:sp>
        <p:nvSpPr>
          <p:cNvPr id="283" name="Google Shape;283;p6"/>
          <p:cNvSpPr txBox="1"/>
          <p:nvPr/>
        </p:nvSpPr>
        <p:spPr>
          <a:xfrm>
            <a:off x="4568825" y="5101522"/>
            <a:ext cx="3156585" cy="935064"/>
          </a:xfrm>
          <a:prstGeom prst="rect">
            <a:avLst/>
          </a:prstGeom>
          <a:noFill/>
          <a:ln>
            <a:noFill/>
          </a:ln>
        </p:spPr>
        <p:txBody>
          <a:bodyPr spcFirstLastPara="1" wrap="square" lIns="0" tIns="12700" rIns="0" bIns="0" anchor="t" anchorCtr="0">
            <a:spAutoFit/>
          </a:bodyPr>
          <a:lstStyle/>
          <a:p>
            <a:pPr marL="12700" marR="5080" lvl="0" indent="0" algn="l" rtl="0">
              <a:lnSpc>
                <a:spcPct val="142900"/>
              </a:lnSpc>
              <a:spcBef>
                <a:spcPts val="0"/>
              </a:spcBef>
              <a:spcAft>
                <a:spcPts val="0"/>
              </a:spcAft>
              <a:buNone/>
            </a:pPr>
            <a:r>
              <a:rPr lang="en-US" sz="1050">
                <a:solidFill>
                  <a:srgbClr val="374050"/>
                </a:solidFill>
                <a:latin typeface="Helvetica Neue"/>
                <a:ea typeface="Helvetica Neue"/>
                <a:cs typeface="Helvetica Neue"/>
                <a:sym typeface="Helvetica Neue"/>
              </a:rPr>
              <a:t>Các nhà cung cấp công nghệ Giải pháp giám sát và đồng hồ thông minh </a:t>
            </a:r>
            <a:endParaRPr sz="1050">
              <a:solidFill>
                <a:srgbClr val="374050"/>
              </a:solidFill>
              <a:latin typeface="Helvetica Neue"/>
              <a:ea typeface="Helvetica Neue"/>
              <a:cs typeface="Helvetica Neue"/>
              <a:sym typeface="Helvetica Neue"/>
            </a:endParaRPr>
          </a:p>
          <a:p>
            <a:pPr marL="12700" marR="5080" lvl="0" indent="0" algn="l" rtl="0">
              <a:lnSpc>
                <a:spcPct val="142900"/>
              </a:lnSpc>
              <a:spcBef>
                <a:spcPts val="100"/>
              </a:spcBef>
              <a:spcAft>
                <a:spcPts val="0"/>
              </a:spcAft>
              <a:buNone/>
            </a:pPr>
            <a:r>
              <a:rPr lang="en-US" sz="1050">
                <a:solidFill>
                  <a:srgbClr val="374050"/>
                </a:solidFill>
                <a:latin typeface="Helvetica Neue"/>
                <a:ea typeface="Helvetica Neue"/>
                <a:cs typeface="Helvetica Neue"/>
                <a:sym typeface="Helvetica Neue"/>
              </a:rPr>
              <a:t>Các tòa nhà hiệu quả tương tác lưới điện</a:t>
            </a:r>
            <a:br>
              <a:rPr lang="en-US" sz="1050">
                <a:solidFill>
                  <a:srgbClr val="374050"/>
                </a:solidFill>
                <a:latin typeface="Helvetica Neue"/>
                <a:ea typeface="Helvetica Neue"/>
                <a:cs typeface="Helvetica Neue"/>
                <a:sym typeface="Helvetica Neue"/>
              </a:rPr>
            </a:br>
            <a:r>
              <a:rPr lang="en-US" sz="1050">
                <a:solidFill>
                  <a:srgbClr val="374050"/>
                </a:solidFill>
                <a:latin typeface="Helvetica Neue"/>
                <a:ea typeface="Helvetica Neue"/>
                <a:cs typeface="Helvetica Neue"/>
                <a:sym typeface="Helvetica Neue"/>
              </a:rPr>
              <a:t>Dịch vụ tổng hợp tải</a:t>
            </a:r>
            <a:endParaRPr sz="1050">
              <a:solidFill>
                <a:srgbClr val="000000"/>
              </a:solidFill>
              <a:latin typeface="Helvetica Neue"/>
              <a:ea typeface="Helvetica Neue"/>
              <a:cs typeface="Helvetica Neue"/>
              <a:sym typeface="Helvetica Neue"/>
            </a:endParaRPr>
          </a:p>
        </p:txBody>
      </p:sp>
      <p:grpSp>
        <p:nvGrpSpPr>
          <p:cNvPr id="284" name="Google Shape;284;p6"/>
          <p:cNvGrpSpPr/>
          <p:nvPr/>
        </p:nvGrpSpPr>
        <p:grpSpPr>
          <a:xfrm>
            <a:off x="8049767" y="1306509"/>
            <a:ext cx="3865245" cy="5245735"/>
            <a:chOff x="8049767" y="1514856"/>
            <a:chExt cx="3865245" cy="5245735"/>
          </a:xfrm>
        </p:grpSpPr>
        <p:sp>
          <p:nvSpPr>
            <p:cNvPr id="285" name="Google Shape;285;p6"/>
            <p:cNvSpPr/>
            <p:nvPr/>
          </p:nvSpPr>
          <p:spPr>
            <a:xfrm>
              <a:off x="8049767" y="1514856"/>
              <a:ext cx="3865245" cy="5245735"/>
            </a:xfrm>
            <a:custGeom>
              <a:avLst/>
              <a:gdLst/>
              <a:ahLst/>
              <a:cxnLst/>
              <a:rect l="l" t="t" r="r" b="b"/>
              <a:pathLst>
                <a:path w="3865245" h="5245734" extrusionOk="0">
                  <a:moveTo>
                    <a:pt x="3864863" y="5245607"/>
                  </a:moveTo>
                  <a:lnTo>
                    <a:pt x="0" y="5245607"/>
                  </a:lnTo>
                  <a:lnTo>
                    <a:pt x="0" y="0"/>
                  </a:lnTo>
                  <a:lnTo>
                    <a:pt x="3864863" y="0"/>
                  </a:lnTo>
                  <a:lnTo>
                    <a:pt x="3864863" y="75818"/>
                  </a:lnTo>
                  <a:lnTo>
                    <a:pt x="179831" y="75818"/>
                  </a:lnTo>
                  <a:lnTo>
                    <a:pt x="173263" y="76136"/>
                  </a:lnTo>
                  <a:lnTo>
                    <a:pt x="137553" y="90927"/>
                  </a:lnTo>
                  <a:lnTo>
                    <a:pt x="116010" y="123167"/>
                  </a:lnTo>
                  <a:lnTo>
                    <a:pt x="113156" y="142493"/>
                  </a:lnTo>
                  <a:lnTo>
                    <a:pt x="113156" y="5028818"/>
                  </a:lnTo>
                  <a:lnTo>
                    <a:pt x="124381" y="5065867"/>
                  </a:lnTo>
                  <a:lnTo>
                    <a:pt x="154315" y="5090417"/>
                  </a:lnTo>
                  <a:lnTo>
                    <a:pt x="179831" y="5095493"/>
                  </a:lnTo>
                  <a:lnTo>
                    <a:pt x="3864863" y="5095493"/>
                  </a:lnTo>
                  <a:lnTo>
                    <a:pt x="3864863" y="5245607"/>
                  </a:lnTo>
                  <a:close/>
                </a:path>
                <a:path w="3865245" h="5245734" extrusionOk="0">
                  <a:moveTo>
                    <a:pt x="3864863" y="5095493"/>
                  </a:moveTo>
                  <a:lnTo>
                    <a:pt x="3685031" y="5095493"/>
                  </a:lnTo>
                  <a:lnTo>
                    <a:pt x="3691599" y="5095176"/>
                  </a:lnTo>
                  <a:lnTo>
                    <a:pt x="3698041" y="5094224"/>
                  </a:lnTo>
                  <a:lnTo>
                    <a:pt x="3732177" y="5075964"/>
                  </a:lnTo>
                  <a:lnTo>
                    <a:pt x="3750437" y="5041828"/>
                  </a:lnTo>
                  <a:lnTo>
                    <a:pt x="3751706" y="5028818"/>
                  </a:lnTo>
                  <a:lnTo>
                    <a:pt x="3751706" y="142493"/>
                  </a:lnTo>
                  <a:lnTo>
                    <a:pt x="3740479" y="105444"/>
                  </a:lnTo>
                  <a:lnTo>
                    <a:pt x="3710545" y="80894"/>
                  </a:lnTo>
                  <a:lnTo>
                    <a:pt x="3685031" y="75818"/>
                  </a:lnTo>
                  <a:lnTo>
                    <a:pt x="3864863" y="75818"/>
                  </a:lnTo>
                  <a:lnTo>
                    <a:pt x="3864863" y="5095493"/>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86" name="Google Shape;286;p6"/>
            <p:cNvSpPr/>
            <p:nvPr/>
          </p:nvSpPr>
          <p:spPr>
            <a:xfrm>
              <a:off x="8153398" y="1581149"/>
              <a:ext cx="3657600" cy="5038725"/>
            </a:xfrm>
            <a:custGeom>
              <a:avLst/>
              <a:gdLst/>
              <a:ahLst/>
              <a:cxnLst/>
              <a:rect l="l" t="t" r="r" b="b"/>
              <a:pathLst>
                <a:path w="3657600" h="5038725" extrusionOk="0">
                  <a:moveTo>
                    <a:pt x="3586403" y="5038724"/>
                  </a:moveTo>
                  <a:lnTo>
                    <a:pt x="71196" y="5038724"/>
                  </a:lnTo>
                  <a:lnTo>
                    <a:pt x="66241" y="5038236"/>
                  </a:lnTo>
                  <a:lnTo>
                    <a:pt x="29706" y="5023101"/>
                  </a:lnTo>
                  <a:lnTo>
                    <a:pt x="3885" y="4987062"/>
                  </a:lnTo>
                  <a:lnTo>
                    <a:pt x="0" y="4967527"/>
                  </a:lnTo>
                  <a:lnTo>
                    <a:pt x="0" y="4962524"/>
                  </a:lnTo>
                  <a:lnTo>
                    <a:pt x="0" y="71196"/>
                  </a:lnTo>
                  <a:lnTo>
                    <a:pt x="15621" y="29705"/>
                  </a:lnTo>
                  <a:lnTo>
                    <a:pt x="51661" y="3885"/>
                  </a:lnTo>
                  <a:lnTo>
                    <a:pt x="71196" y="0"/>
                  </a:lnTo>
                  <a:lnTo>
                    <a:pt x="3586403" y="0"/>
                  </a:lnTo>
                  <a:lnTo>
                    <a:pt x="3627895" y="15621"/>
                  </a:lnTo>
                  <a:lnTo>
                    <a:pt x="3653714" y="51661"/>
                  </a:lnTo>
                  <a:lnTo>
                    <a:pt x="3657600" y="71196"/>
                  </a:lnTo>
                  <a:lnTo>
                    <a:pt x="3657600" y="4967527"/>
                  </a:lnTo>
                  <a:lnTo>
                    <a:pt x="3641977" y="5009018"/>
                  </a:lnTo>
                  <a:lnTo>
                    <a:pt x="3605938" y="5034838"/>
                  </a:lnTo>
                  <a:lnTo>
                    <a:pt x="3591358" y="5038236"/>
                  </a:lnTo>
                  <a:lnTo>
                    <a:pt x="3586403" y="503872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87" name="Google Shape;287;p6"/>
            <p:cNvSpPr/>
            <p:nvPr/>
          </p:nvSpPr>
          <p:spPr>
            <a:xfrm>
              <a:off x="8343898" y="2247899"/>
              <a:ext cx="3276600" cy="9525"/>
            </a:xfrm>
            <a:custGeom>
              <a:avLst/>
              <a:gdLst/>
              <a:ahLst/>
              <a:cxnLst/>
              <a:rect l="l" t="t" r="r" b="b"/>
              <a:pathLst>
                <a:path w="3276600" h="9525" extrusionOk="0">
                  <a:moveTo>
                    <a:pt x="3276599" y="9524"/>
                  </a:moveTo>
                  <a:lnTo>
                    <a:pt x="0" y="9524"/>
                  </a:lnTo>
                  <a:lnTo>
                    <a:pt x="0" y="0"/>
                  </a:lnTo>
                  <a:lnTo>
                    <a:pt x="3276599" y="0"/>
                  </a:lnTo>
                  <a:lnTo>
                    <a:pt x="3276599" y="9524"/>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88" name="Google Shape;288;p6"/>
            <p:cNvSpPr/>
            <p:nvPr/>
          </p:nvSpPr>
          <p:spPr>
            <a:xfrm>
              <a:off x="8425258" y="5175883"/>
              <a:ext cx="3267075" cy="1208878"/>
            </a:xfrm>
            <a:custGeom>
              <a:avLst/>
              <a:gdLst/>
              <a:ahLst/>
              <a:cxnLst/>
              <a:rect l="l" t="t" r="r" b="b"/>
              <a:pathLst>
                <a:path w="3267075" h="885825" extrusionOk="0">
                  <a:moveTo>
                    <a:pt x="3238157" y="885824"/>
                  </a:moveTo>
                  <a:lnTo>
                    <a:pt x="28916" y="885824"/>
                  </a:lnTo>
                  <a:lnTo>
                    <a:pt x="24663" y="884978"/>
                  </a:lnTo>
                  <a:lnTo>
                    <a:pt x="0" y="856907"/>
                  </a:lnTo>
                  <a:lnTo>
                    <a:pt x="0" y="852487"/>
                  </a:lnTo>
                  <a:lnTo>
                    <a:pt x="0" y="28916"/>
                  </a:lnTo>
                  <a:lnTo>
                    <a:pt x="28916" y="0"/>
                  </a:lnTo>
                  <a:lnTo>
                    <a:pt x="3238157" y="0"/>
                  </a:lnTo>
                  <a:lnTo>
                    <a:pt x="3267074" y="28916"/>
                  </a:lnTo>
                  <a:lnTo>
                    <a:pt x="3267074" y="856907"/>
                  </a:lnTo>
                  <a:lnTo>
                    <a:pt x="3242409" y="884978"/>
                  </a:lnTo>
                  <a:lnTo>
                    <a:pt x="3238157" y="885824"/>
                  </a:lnTo>
                  <a:close/>
                </a:path>
              </a:pathLst>
            </a:custGeom>
            <a:solidFill>
              <a:srgbClr val="FFFA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89" name="Google Shape;289;p6"/>
            <p:cNvSpPr/>
            <p:nvPr/>
          </p:nvSpPr>
          <p:spPr>
            <a:xfrm>
              <a:off x="8399125" y="4987276"/>
              <a:ext cx="3267075" cy="1389711"/>
            </a:xfrm>
            <a:custGeom>
              <a:avLst/>
              <a:gdLst/>
              <a:ahLst/>
              <a:cxnLst/>
              <a:rect l="l" t="t" r="r" b="b"/>
              <a:pathLst>
                <a:path w="3267075" h="885825" extrusionOk="0">
                  <a:moveTo>
                    <a:pt x="0" y="852487"/>
                  </a:moveTo>
                  <a:lnTo>
                    <a:pt x="0" y="33337"/>
                  </a:lnTo>
                  <a:lnTo>
                    <a:pt x="0" y="28916"/>
                  </a:lnTo>
                  <a:lnTo>
                    <a:pt x="845" y="24663"/>
                  </a:lnTo>
                  <a:lnTo>
                    <a:pt x="2537" y="20579"/>
                  </a:lnTo>
                  <a:lnTo>
                    <a:pt x="4228" y="16494"/>
                  </a:lnTo>
                  <a:lnTo>
                    <a:pt x="6637" y="12889"/>
                  </a:lnTo>
                  <a:lnTo>
                    <a:pt x="9763" y="9764"/>
                  </a:lnTo>
                  <a:lnTo>
                    <a:pt x="12889" y="6637"/>
                  </a:lnTo>
                  <a:lnTo>
                    <a:pt x="16494" y="4228"/>
                  </a:lnTo>
                  <a:lnTo>
                    <a:pt x="20578" y="2537"/>
                  </a:lnTo>
                  <a:lnTo>
                    <a:pt x="24663" y="845"/>
                  </a:lnTo>
                  <a:lnTo>
                    <a:pt x="28916" y="0"/>
                  </a:lnTo>
                  <a:lnTo>
                    <a:pt x="33338" y="0"/>
                  </a:lnTo>
                  <a:lnTo>
                    <a:pt x="3233737" y="0"/>
                  </a:lnTo>
                  <a:lnTo>
                    <a:pt x="3238157" y="0"/>
                  </a:lnTo>
                  <a:lnTo>
                    <a:pt x="3242409" y="845"/>
                  </a:lnTo>
                  <a:lnTo>
                    <a:pt x="3267075" y="33337"/>
                  </a:lnTo>
                  <a:lnTo>
                    <a:pt x="3267075" y="852487"/>
                  </a:lnTo>
                  <a:lnTo>
                    <a:pt x="3267074" y="856907"/>
                  </a:lnTo>
                  <a:lnTo>
                    <a:pt x="3266227" y="861160"/>
                  </a:lnTo>
                  <a:lnTo>
                    <a:pt x="3264535" y="865244"/>
                  </a:lnTo>
                  <a:lnTo>
                    <a:pt x="3262844" y="869328"/>
                  </a:lnTo>
                  <a:lnTo>
                    <a:pt x="3246493" y="883286"/>
                  </a:lnTo>
                  <a:lnTo>
                    <a:pt x="3242409" y="884978"/>
                  </a:lnTo>
                  <a:lnTo>
                    <a:pt x="3238157" y="885824"/>
                  </a:lnTo>
                  <a:lnTo>
                    <a:pt x="3233737" y="885824"/>
                  </a:lnTo>
                  <a:lnTo>
                    <a:pt x="33338" y="885824"/>
                  </a:lnTo>
                  <a:lnTo>
                    <a:pt x="28916" y="885824"/>
                  </a:lnTo>
                  <a:lnTo>
                    <a:pt x="24663" y="884978"/>
                  </a:lnTo>
                  <a:lnTo>
                    <a:pt x="20578" y="883286"/>
                  </a:lnTo>
                  <a:lnTo>
                    <a:pt x="16494" y="881594"/>
                  </a:lnTo>
                  <a:lnTo>
                    <a:pt x="2537" y="865244"/>
                  </a:lnTo>
                  <a:lnTo>
                    <a:pt x="845" y="861160"/>
                  </a:lnTo>
                  <a:lnTo>
                    <a:pt x="0" y="856907"/>
                  </a:lnTo>
                  <a:lnTo>
                    <a:pt x="0" y="852487"/>
                  </a:lnTo>
                </a:path>
              </a:pathLst>
            </a:custGeom>
            <a:noFill/>
            <a:ln w="9525" cap="flat" cmpd="sng">
              <a:solidFill>
                <a:srgbClr val="FDE68A"/>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290" name="Google Shape;290;p6"/>
            <p:cNvSpPr/>
            <p:nvPr/>
          </p:nvSpPr>
          <p:spPr>
            <a:xfrm>
              <a:off x="8343898" y="1771649"/>
              <a:ext cx="381000" cy="381000"/>
            </a:xfrm>
            <a:custGeom>
              <a:avLst/>
              <a:gdLst/>
              <a:ahLst/>
              <a:cxnLst/>
              <a:rect l="l" t="t" r="r" b="b"/>
              <a:pathLst>
                <a:path w="381000" h="381000" extrusionOk="0">
                  <a:moveTo>
                    <a:pt x="190499" y="380999"/>
                  </a:moveTo>
                  <a:lnTo>
                    <a:pt x="144200" y="375289"/>
                  </a:lnTo>
                  <a:lnTo>
                    <a:pt x="100697" y="358507"/>
                  </a:lnTo>
                  <a:lnTo>
                    <a:pt x="62575" y="331659"/>
                  </a:lnTo>
                  <a:lnTo>
                    <a:pt x="32103" y="296335"/>
                  </a:lnTo>
                  <a:lnTo>
                    <a:pt x="11129" y="254666"/>
                  </a:lnTo>
                  <a:lnTo>
                    <a:pt x="914" y="209172"/>
                  </a:lnTo>
                  <a:lnTo>
                    <a:pt x="0" y="190499"/>
                  </a:lnTo>
                  <a:lnTo>
                    <a:pt x="228" y="181141"/>
                  </a:lnTo>
                  <a:lnTo>
                    <a:pt x="8199" y="135199"/>
                  </a:lnTo>
                  <a:lnTo>
                    <a:pt x="27095" y="92572"/>
                  </a:lnTo>
                  <a:lnTo>
                    <a:pt x="55795" y="55796"/>
                  </a:lnTo>
                  <a:lnTo>
                    <a:pt x="92571" y="27095"/>
                  </a:lnTo>
                  <a:lnTo>
                    <a:pt x="135199" y="8200"/>
                  </a:lnTo>
                  <a:lnTo>
                    <a:pt x="181141" y="228"/>
                  </a:lnTo>
                  <a:lnTo>
                    <a:pt x="190499" y="0"/>
                  </a:lnTo>
                  <a:lnTo>
                    <a:pt x="199858" y="228"/>
                  </a:lnTo>
                  <a:lnTo>
                    <a:pt x="245798" y="8200"/>
                  </a:lnTo>
                  <a:lnTo>
                    <a:pt x="288426" y="27095"/>
                  </a:lnTo>
                  <a:lnTo>
                    <a:pt x="325202" y="55796"/>
                  </a:lnTo>
                  <a:lnTo>
                    <a:pt x="353902" y="92572"/>
                  </a:lnTo>
                  <a:lnTo>
                    <a:pt x="372798" y="135199"/>
                  </a:lnTo>
                  <a:lnTo>
                    <a:pt x="380770" y="181141"/>
                  </a:lnTo>
                  <a:lnTo>
                    <a:pt x="380999" y="190499"/>
                  </a:lnTo>
                  <a:lnTo>
                    <a:pt x="380770" y="199858"/>
                  </a:lnTo>
                  <a:lnTo>
                    <a:pt x="372798" y="245799"/>
                  </a:lnTo>
                  <a:lnTo>
                    <a:pt x="353902" y="288427"/>
                  </a:lnTo>
                  <a:lnTo>
                    <a:pt x="325202" y="325203"/>
                  </a:lnTo>
                  <a:lnTo>
                    <a:pt x="288426" y="353904"/>
                  </a:lnTo>
                  <a:lnTo>
                    <a:pt x="245798" y="372799"/>
                  </a:lnTo>
                  <a:lnTo>
                    <a:pt x="199858" y="380771"/>
                  </a:lnTo>
                  <a:lnTo>
                    <a:pt x="190499" y="380999"/>
                  </a:lnTo>
                  <a:close/>
                </a:path>
              </a:pathLst>
            </a:custGeom>
            <a:solidFill>
              <a:srgbClr val="D9770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291" name="Google Shape;291;p6"/>
          <p:cNvSpPr txBox="1"/>
          <p:nvPr/>
        </p:nvSpPr>
        <p:spPr>
          <a:xfrm>
            <a:off x="8425258" y="1614896"/>
            <a:ext cx="3361611" cy="245575"/>
          </a:xfrm>
          <a:prstGeom prst="rect">
            <a:avLst/>
          </a:prstGeom>
          <a:noFill/>
          <a:ln>
            <a:noFill/>
          </a:ln>
        </p:spPr>
        <p:txBody>
          <a:bodyPr spcFirstLastPara="1" wrap="square" lIns="0" tIns="14600" rIns="0" bIns="0" anchor="t" anchorCtr="0">
            <a:spAutoFit/>
          </a:bodyPr>
          <a:lstStyle/>
          <a:p>
            <a:pPr marL="12700" marR="0" lvl="0" indent="0" algn="l" rtl="0">
              <a:spcBef>
                <a:spcPts val="0"/>
              </a:spcBef>
              <a:spcAft>
                <a:spcPts val="0"/>
              </a:spcAft>
              <a:buNone/>
            </a:pPr>
            <a:r>
              <a:rPr lang="en-US" sz="1500" dirty="0">
                <a:solidFill>
                  <a:srgbClr val="FFFFFF"/>
                </a:solidFill>
                <a:latin typeface="Arial Black"/>
                <a:ea typeface="Arial Black"/>
                <a:cs typeface="Arial Black"/>
                <a:sym typeface="Arial Black"/>
              </a:rPr>
              <a:t>    </a:t>
            </a:r>
            <a:r>
              <a:rPr lang="en-US" sz="1500" b="1" dirty="0">
                <a:solidFill>
                  <a:srgbClr val="2B3D4F"/>
                </a:solidFill>
                <a:latin typeface="Arial"/>
                <a:ea typeface="Arial"/>
                <a:cs typeface="Arial"/>
                <a:sym typeface="Arial"/>
              </a:rPr>
              <a:t>Quy </a:t>
            </a:r>
            <a:r>
              <a:rPr lang="en-US" sz="1500" b="1" dirty="0" err="1">
                <a:solidFill>
                  <a:srgbClr val="2B3D4F"/>
                </a:solidFill>
                <a:latin typeface="Arial"/>
                <a:ea typeface="Arial"/>
                <a:cs typeface="Arial"/>
                <a:sym typeface="Arial"/>
              </a:rPr>
              <a:t>hoạch</a:t>
            </a:r>
            <a:r>
              <a:rPr lang="en-US" sz="1500" b="1" dirty="0">
                <a:solidFill>
                  <a:srgbClr val="2B3D4F"/>
                </a:solidFill>
                <a:latin typeface="Arial"/>
                <a:ea typeface="Arial"/>
                <a:cs typeface="Arial"/>
                <a:sym typeface="Arial"/>
              </a:rPr>
              <a:t> </a:t>
            </a:r>
            <a:r>
              <a:rPr lang="en-US" sz="1500" b="1" dirty="0" err="1">
                <a:solidFill>
                  <a:srgbClr val="2B3D4F"/>
                </a:solidFill>
                <a:latin typeface="Arial"/>
                <a:ea typeface="Arial"/>
                <a:cs typeface="Arial"/>
                <a:sym typeface="Arial"/>
              </a:rPr>
              <a:t>tổng</a:t>
            </a:r>
            <a:r>
              <a:rPr lang="en-US" sz="1500" b="1" dirty="0">
                <a:solidFill>
                  <a:srgbClr val="2B3D4F"/>
                </a:solidFill>
                <a:latin typeface="Arial"/>
                <a:ea typeface="Arial"/>
                <a:cs typeface="Arial"/>
                <a:sym typeface="Arial"/>
              </a:rPr>
              <a:t> </a:t>
            </a:r>
            <a:r>
              <a:rPr lang="en-US" sz="1500" b="1" dirty="0" err="1">
                <a:solidFill>
                  <a:srgbClr val="2B3D4F"/>
                </a:solidFill>
                <a:latin typeface="Arial"/>
                <a:ea typeface="Arial"/>
                <a:cs typeface="Arial"/>
                <a:sym typeface="Arial"/>
              </a:rPr>
              <a:t>thể</a:t>
            </a:r>
            <a:r>
              <a:rPr lang="en-US" sz="1500" b="1" dirty="0">
                <a:solidFill>
                  <a:srgbClr val="2B3D4F"/>
                </a:solidFill>
                <a:latin typeface="Arial"/>
                <a:ea typeface="Arial"/>
                <a:cs typeface="Arial"/>
                <a:sym typeface="Arial"/>
              </a:rPr>
              <a:t> </a:t>
            </a:r>
            <a:r>
              <a:rPr lang="en-US" sz="1500" b="1" dirty="0" err="1">
                <a:solidFill>
                  <a:srgbClr val="2B3D4F"/>
                </a:solidFill>
                <a:latin typeface="Arial"/>
                <a:ea typeface="Arial"/>
                <a:cs typeface="Arial"/>
                <a:sym typeface="Arial"/>
              </a:rPr>
              <a:t>năng</a:t>
            </a:r>
            <a:r>
              <a:rPr lang="en-US" sz="1500" b="1" dirty="0">
                <a:solidFill>
                  <a:srgbClr val="2B3D4F"/>
                </a:solidFill>
                <a:latin typeface="Arial"/>
                <a:ea typeface="Arial"/>
                <a:cs typeface="Arial"/>
                <a:sym typeface="Arial"/>
              </a:rPr>
              <a:t> </a:t>
            </a:r>
            <a:r>
              <a:rPr lang="en-US" sz="1500" b="1" dirty="0" err="1">
                <a:solidFill>
                  <a:srgbClr val="2B3D4F"/>
                </a:solidFill>
                <a:latin typeface="Arial"/>
                <a:ea typeface="Arial"/>
                <a:cs typeface="Arial"/>
                <a:sym typeface="Arial"/>
              </a:rPr>
              <a:t>lượng</a:t>
            </a:r>
            <a:endParaRPr sz="1500" dirty="0">
              <a:solidFill>
                <a:srgbClr val="000000"/>
              </a:solidFill>
              <a:latin typeface="Arial"/>
              <a:ea typeface="Arial"/>
              <a:cs typeface="Arial"/>
              <a:sym typeface="Arial"/>
            </a:endParaRPr>
          </a:p>
        </p:txBody>
      </p:sp>
      <p:sp>
        <p:nvSpPr>
          <p:cNvPr id="292" name="Google Shape;292;p6"/>
          <p:cNvSpPr txBox="1"/>
          <p:nvPr/>
        </p:nvSpPr>
        <p:spPr>
          <a:xfrm>
            <a:off x="8339784" y="1986575"/>
            <a:ext cx="3265170" cy="537894"/>
          </a:xfrm>
          <a:prstGeom prst="rect">
            <a:avLst/>
          </a:prstGeom>
          <a:noFill/>
          <a:ln>
            <a:noFill/>
          </a:ln>
        </p:spPr>
        <p:txBody>
          <a:bodyPr spcFirstLastPara="1" wrap="square" lIns="0" tIns="108575" rIns="0" bIns="0" anchor="t" anchorCtr="0">
            <a:spAutoFit/>
          </a:bodyPr>
          <a:lstStyle/>
          <a:p>
            <a:pPr marL="12700" marR="0" lvl="0" indent="0" algn="l" rtl="0">
              <a:spcBef>
                <a:spcPts val="0"/>
              </a:spcBef>
              <a:spcAft>
                <a:spcPts val="0"/>
              </a:spcAft>
              <a:buNone/>
            </a:pPr>
            <a:r>
              <a:rPr lang="en-US" sz="1200" b="1" dirty="0">
                <a:solidFill>
                  <a:srgbClr val="B45309"/>
                </a:solidFill>
                <a:latin typeface="Arial"/>
                <a:ea typeface="Arial"/>
                <a:cs typeface="Arial"/>
                <a:sym typeface="Arial"/>
              </a:rPr>
              <a:t>Khung </a:t>
            </a:r>
            <a:r>
              <a:rPr lang="en-US" sz="1200" b="1" dirty="0" err="1">
                <a:solidFill>
                  <a:srgbClr val="B45309"/>
                </a:solidFill>
                <a:latin typeface="Arial"/>
                <a:ea typeface="Arial"/>
                <a:cs typeface="Arial"/>
                <a:sym typeface="Arial"/>
              </a:rPr>
              <a:t>pháp</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lý</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toàn</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diện</a:t>
            </a:r>
            <a:r>
              <a:rPr lang="en-US" sz="1200" b="1" dirty="0">
                <a:solidFill>
                  <a:srgbClr val="B45309"/>
                </a:solidFill>
                <a:latin typeface="Arial"/>
                <a:ea typeface="Arial"/>
                <a:cs typeface="Arial"/>
                <a:sym typeface="Arial"/>
              </a:rPr>
              <a:t> </a:t>
            </a:r>
            <a:endParaRPr sz="1200" dirty="0">
              <a:solidFill>
                <a:srgbClr val="000000"/>
              </a:solidFill>
              <a:latin typeface="Arial"/>
              <a:ea typeface="Arial"/>
              <a:cs typeface="Arial"/>
              <a:sym typeface="Arial"/>
            </a:endParaRPr>
          </a:p>
          <a:p>
            <a:pPr marL="12700" marR="5080" lvl="0" indent="0" algn="l" rtl="0">
              <a:lnSpc>
                <a:spcPct val="119000"/>
              </a:lnSpc>
              <a:spcBef>
                <a:spcPts val="420"/>
              </a:spcBef>
              <a:spcAft>
                <a:spcPts val="0"/>
              </a:spcAft>
              <a:buNone/>
            </a:pPr>
            <a:r>
              <a:rPr lang="en-US" sz="1050" dirty="0" err="1">
                <a:solidFill>
                  <a:srgbClr val="374050"/>
                </a:solidFill>
                <a:latin typeface="Helvetica Neue"/>
                <a:ea typeface="Helvetica Neue"/>
                <a:cs typeface="Helvetica Neue"/>
                <a:sym typeface="Helvetica Neue"/>
              </a:rPr>
              <a:t>Thiết</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lập</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toàn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diện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trên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nhiều</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lĩnh</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vực</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xuyên</a:t>
            </a:r>
            <a:r>
              <a:rPr lang="en-US" sz="1050" dirty="0">
                <a:solidFill>
                  <a:srgbClr val="374050"/>
                </a:solidFill>
                <a:latin typeface="Helvetica Neue"/>
                <a:ea typeface="Helvetica Neue"/>
                <a:cs typeface="Helvetica Neue"/>
                <a:sym typeface="Helvetica Neue"/>
              </a:rPr>
              <a:t> </a:t>
            </a:r>
            <a:r>
              <a:rPr lang="en-US" sz="1050" dirty="0" err="1">
                <a:solidFill>
                  <a:srgbClr val="374050"/>
                </a:solidFill>
                <a:latin typeface="Helvetica Neue"/>
                <a:ea typeface="Helvetica Neue"/>
                <a:cs typeface="Helvetica Neue"/>
                <a:sym typeface="Helvetica Neue"/>
              </a:rPr>
              <a:t>suốt</a:t>
            </a:r>
            <a:endParaRPr sz="1050" dirty="0">
              <a:solidFill>
                <a:srgbClr val="000000"/>
              </a:solidFill>
              <a:latin typeface="Helvetica Neue"/>
              <a:ea typeface="Helvetica Neue"/>
              <a:cs typeface="Helvetica Neue"/>
              <a:sym typeface="Helvetica Neue"/>
            </a:endParaRPr>
          </a:p>
        </p:txBody>
      </p:sp>
      <p:sp>
        <p:nvSpPr>
          <p:cNvPr id="293" name="Google Shape;293;p6"/>
          <p:cNvSpPr txBox="1"/>
          <p:nvPr/>
        </p:nvSpPr>
        <p:spPr>
          <a:xfrm>
            <a:off x="8349826" y="2620574"/>
            <a:ext cx="3284535" cy="1604265"/>
          </a:xfrm>
          <a:prstGeom prst="rect">
            <a:avLst/>
          </a:prstGeom>
          <a:noFill/>
          <a:ln>
            <a:noFill/>
          </a:ln>
        </p:spPr>
        <p:txBody>
          <a:bodyPr spcFirstLastPara="1" wrap="square" lIns="0" tIns="90150" rIns="0" bIns="0" anchor="t" anchorCtr="0">
            <a:spAutoFit/>
          </a:bodyPr>
          <a:lstStyle/>
          <a:p>
            <a:pPr marL="12700" marR="0" lvl="0" indent="0" algn="just" rtl="0">
              <a:spcBef>
                <a:spcPts val="0"/>
              </a:spcBef>
              <a:spcAft>
                <a:spcPts val="0"/>
              </a:spcAft>
              <a:buNone/>
            </a:pPr>
            <a:r>
              <a:rPr lang="en-US" sz="1200" b="1" dirty="0" err="1">
                <a:solidFill>
                  <a:srgbClr val="B45309"/>
                </a:solidFill>
                <a:latin typeface="Arial"/>
                <a:ea typeface="Arial"/>
                <a:cs typeface="Arial"/>
                <a:sym typeface="Arial"/>
              </a:rPr>
              <a:t>Ưu</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tiên</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đầu</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tư</a:t>
            </a:r>
            <a:r>
              <a:rPr lang="en-US" sz="1200" b="1" dirty="0">
                <a:solidFill>
                  <a:srgbClr val="B45309"/>
                </a:solidFill>
                <a:latin typeface="Arial"/>
                <a:ea typeface="Arial"/>
                <a:cs typeface="Arial"/>
                <a:sym typeface="Arial"/>
              </a:rPr>
              <a:t> </a:t>
            </a:r>
            <a:r>
              <a:rPr lang="en-US" sz="1200" b="1" dirty="0" err="1">
                <a:solidFill>
                  <a:srgbClr val="B45309"/>
                </a:solidFill>
              </a:rPr>
              <a:t>Hiệu</a:t>
            </a:r>
            <a:r>
              <a:rPr lang="en-US" sz="1200" b="1" dirty="0">
                <a:solidFill>
                  <a:srgbClr val="B45309"/>
                </a:solidFill>
              </a:rPr>
              <a:t> quả </a:t>
            </a:r>
            <a:r>
              <a:rPr lang="en-US" sz="1200" b="1" dirty="0" err="1">
                <a:solidFill>
                  <a:srgbClr val="B45309"/>
                </a:solidFill>
              </a:rPr>
              <a:t>năng</a:t>
            </a:r>
            <a:r>
              <a:rPr lang="en-US" sz="1200" b="1" dirty="0">
                <a:solidFill>
                  <a:srgbClr val="B45309"/>
                </a:solidFill>
              </a:rPr>
              <a:t> </a:t>
            </a:r>
            <a:r>
              <a:rPr lang="en-US" sz="1200" b="1" dirty="0" err="1">
                <a:solidFill>
                  <a:srgbClr val="B45309"/>
                </a:solidFill>
              </a:rPr>
              <a:t>lượng</a:t>
            </a:r>
            <a:endParaRPr dirty="0"/>
          </a:p>
          <a:p>
            <a:pPr marL="12700" marR="0" lvl="0" indent="0" algn="just" rtl="0">
              <a:spcBef>
                <a:spcPts val="710"/>
              </a:spcBef>
              <a:spcAft>
                <a:spcPts val="0"/>
              </a:spcAft>
              <a:buNone/>
            </a:pPr>
            <a:r>
              <a:rPr lang="en-US" sz="1150" baseline="30000" dirty="0">
                <a:solidFill>
                  <a:srgbClr val="D97705"/>
                </a:solidFill>
                <a:latin typeface="Arial Black"/>
                <a:ea typeface="Helvetica Neue"/>
                <a:cs typeface="Arial Black"/>
                <a:sym typeface="Arial Black"/>
              </a:rPr>
              <a:t>- </a:t>
            </a:r>
            <a:r>
              <a:rPr lang="en-US" sz="1575" baseline="30000" dirty="0" err="1">
                <a:solidFill>
                  <a:srgbClr val="374050"/>
                </a:solidFill>
                <a:latin typeface="Helvetica Neue"/>
                <a:ea typeface="Helvetica Neue"/>
                <a:cs typeface="Helvetica Neue"/>
                <a:sym typeface="Helvetica Neue"/>
              </a:rPr>
              <a:t>Hiện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đại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hóa</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công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nghiệp</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sử</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dụng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nhiều</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năng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lượng</a:t>
            </a:r>
            <a:endParaRPr lang="en-US" sz="1575" baseline="30000" dirty="0">
              <a:solidFill>
                <a:srgbClr val="374050"/>
              </a:solidFill>
              <a:latin typeface="Helvetica Neue"/>
              <a:ea typeface="Helvetica Neue"/>
              <a:cs typeface="Helvetica Neue"/>
              <a:sym typeface="Helvetica Neue"/>
            </a:endParaRPr>
          </a:p>
          <a:p>
            <a:pPr marL="12700" marR="0" lvl="0" indent="0" algn="just" rtl="0">
              <a:spcBef>
                <a:spcPts val="710"/>
              </a:spcBef>
              <a:spcAft>
                <a:spcPts val="0"/>
              </a:spcAft>
              <a:buNone/>
            </a:pPr>
            <a:br>
              <a:rPr lang="en-US" sz="1575" baseline="30000" dirty="0">
                <a:solidFill>
                  <a:srgbClr val="374050"/>
                </a:solidFill>
                <a:latin typeface="Helvetica Neue"/>
                <a:ea typeface="Helvetica Neue"/>
                <a:cs typeface="Helvetica Neue"/>
                <a:sym typeface="Helvetica Neue"/>
              </a:rPr>
            </a:b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Phát</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triển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công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trình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xanh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tại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các</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đô</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thị</a:t>
            </a:r>
            <a:endParaRPr lang="en-US" sz="1575" baseline="30000" dirty="0">
              <a:solidFill>
                <a:srgbClr val="374050"/>
              </a:solidFill>
              <a:latin typeface="Helvetica Neue"/>
              <a:ea typeface="Helvetica Neue"/>
              <a:cs typeface="Helvetica Neue"/>
              <a:sym typeface="Helvetica Neue"/>
            </a:endParaRPr>
          </a:p>
          <a:p>
            <a:pPr marL="12700" marR="0" lvl="0" indent="0" algn="just" rtl="0">
              <a:spcBef>
                <a:spcPts val="710"/>
              </a:spcBef>
              <a:spcAft>
                <a:spcPts val="0"/>
              </a:spcAft>
              <a:buNone/>
            </a:pPr>
            <a:br>
              <a:rPr lang="en-US" sz="1575" baseline="30000" dirty="0">
                <a:solidFill>
                  <a:srgbClr val="374050"/>
                </a:solidFill>
                <a:latin typeface="Helvetica Neue"/>
                <a:ea typeface="Helvetica Neue"/>
                <a:cs typeface="Helvetica Neue"/>
                <a:sym typeface="Helvetica Neue"/>
              </a:rPr>
            </a:b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Điện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khí</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hóa</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ngành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giao</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thông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vận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tải</a:t>
            </a:r>
            <a:endParaRPr lang="en-US" sz="1575" baseline="30000" dirty="0">
              <a:solidFill>
                <a:srgbClr val="374050"/>
              </a:solidFill>
              <a:latin typeface="Helvetica Neue"/>
              <a:ea typeface="Helvetica Neue"/>
              <a:cs typeface="Helvetica Neue"/>
              <a:sym typeface="Helvetica Neue"/>
            </a:endParaRPr>
          </a:p>
          <a:p>
            <a:pPr marL="12700" marR="0" lvl="0" indent="0" algn="just" rtl="0">
              <a:spcBef>
                <a:spcPts val="710"/>
              </a:spcBef>
              <a:spcAft>
                <a:spcPts val="0"/>
              </a:spcAft>
              <a:buNone/>
            </a:pPr>
            <a:r>
              <a:rPr lang="en-US" sz="1575" baseline="30000" dirty="0" err="1">
                <a:solidFill>
                  <a:srgbClr val="374050"/>
                </a:solidFill>
                <a:latin typeface="Helvetica Neue"/>
                <a:ea typeface="Helvetica Neue"/>
                <a:cs typeface="Helvetica Neue"/>
                <a:sym typeface="Helvetica Neue"/>
              </a:rPr>
              <a:t>Tích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hợp</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hệ</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thống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và</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số</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hóa</a:t>
            </a:r>
            <a:endParaRPr sz="1575" baseline="30000" dirty="0">
              <a:solidFill>
                <a:srgbClr val="000000"/>
              </a:solidFill>
              <a:latin typeface="Helvetica Neue"/>
              <a:ea typeface="Helvetica Neue"/>
              <a:cs typeface="Helvetica Neue"/>
              <a:sym typeface="Helvetica Neue"/>
            </a:endParaRPr>
          </a:p>
        </p:txBody>
      </p:sp>
      <p:sp>
        <p:nvSpPr>
          <p:cNvPr id="294" name="Google Shape;294;p6"/>
          <p:cNvSpPr txBox="1"/>
          <p:nvPr/>
        </p:nvSpPr>
        <p:spPr>
          <a:xfrm>
            <a:off x="8339784" y="4518215"/>
            <a:ext cx="1702435"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b="1" dirty="0" err="1">
                <a:solidFill>
                  <a:srgbClr val="B45309"/>
                </a:solidFill>
                <a:latin typeface="Arial"/>
                <a:ea typeface="Arial"/>
                <a:cs typeface="Arial"/>
                <a:sym typeface="Arial"/>
              </a:rPr>
              <a:t>Cơ</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chê</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tài</a:t>
            </a:r>
            <a:r>
              <a:rPr lang="en-US" sz="1200" b="1" dirty="0">
                <a:solidFill>
                  <a:srgbClr val="B45309"/>
                </a:solidFill>
                <a:latin typeface="Arial"/>
                <a:ea typeface="Arial"/>
                <a:cs typeface="Arial"/>
                <a:sym typeface="Arial"/>
              </a:rPr>
              <a:t> </a:t>
            </a:r>
            <a:r>
              <a:rPr lang="en-US" sz="1200" b="1" dirty="0" err="1">
                <a:solidFill>
                  <a:srgbClr val="B45309"/>
                </a:solidFill>
                <a:latin typeface="Arial"/>
                <a:ea typeface="Arial"/>
                <a:cs typeface="Arial"/>
                <a:sym typeface="Arial"/>
              </a:rPr>
              <a:t>chính</a:t>
            </a:r>
            <a:endParaRPr sz="1200" dirty="0">
              <a:solidFill>
                <a:srgbClr val="000000"/>
              </a:solidFill>
              <a:latin typeface="Arial"/>
              <a:ea typeface="Arial"/>
              <a:cs typeface="Arial"/>
              <a:sym typeface="Arial"/>
            </a:endParaRPr>
          </a:p>
        </p:txBody>
      </p:sp>
      <p:sp>
        <p:nvSpPr>
          <p:cNvPr id="295" name="Google Shape;295;p6"/>
          <p:cNvSpPr txBox="1"/>
          <p:nvPr/>
        </p:nvSpPr>
        <p:spPr>
          <a:xfrm>
            <a:off x="8496936" y="5097517"/>
            <a:ext cx="2898140" cy="1074007"/>
          </a:xfrm>
          <a:prstGeom prst="rect">
            <a:avLst/>
          </a:prstGeom>
          <a:noFill/>
          <a:ln>
            <a:noFill/>
          </a:ln>
        </p:spPr>
        <p:txBody>
          <a:bodyPr spcFirstLastPara="1" wrap="square" lIns="0" tIns="65400" rIns="0" bIns="0" anchor="t" anchorCtr="0">
            <a:spAutoFit/>
          </a:bodyPr>
          <a:lstStyle/>
          <a:p>
            <a:pPr marL="12700" marR="0" lvl="0" indent="0" algn="l" rtl="0">
              <a:spcBef>
                <a:spcPts val="0"/>
              </a:spcBef>
              <a:spcAft>
                <a:spcPts val="0"/>
              </a:spcAft>
              <a:buNone/>
            </a:pPr>
            <a:r>
              <a:rPr lang="en-US" sz="1150" dirty="0">
                <a:solidFill>
                  <a:srgbClr val="D97705"/>
                </a:solidFill>
                <a:latin typeface="Quattrocento Sans"/>
                <a:ea typeface="Quattrocento Sans"/>
                <a:cs typeface="Quattrocento Sans"/>
                <a:sym typeface="Quattrocento Sans"/>
              </a:rPr>
              <a:t></a:t>
            </a:r>
            <a:r>
              <a:rPr lang="en-US" sz="1575" baseline="30000" dirty="0" err="1">
                <a:solidFill>
                  <a:srgbClr val="374050"/>
                </a:solidFill>
                <a:latin typeface="Helvetica Neue"/>
                <a:ea typeface="Helvetica Neue"/>
                <a:cs typeface="Helvetica Neue"/>
                <a:sym typeface="Helvetica Neue"/>
              </a:rPr>
              <a:t>Quỹ</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đầu</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tư</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công</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cho</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các</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dự</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án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chiến</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lược</a:t>
            </a:r>
            <a:endParaRPr lang="en-US" sz="1575" baseline="30000" dirty="0">
              <a:solidFill>
                <a:srgbClr val="374050"/>
              </a:solidFill>
              <a:latin typeface="Helvetica Neue"/>
              <a:ea typeface="Helvetica Neue"/>
              <a:cs typeface="Helvetica Neue"/>
              <a:sym typeface="Helvetica Neue"/>
            </a:endParaRPr>
          </a:p>
          <a:p>
            <a:pPr marL="12700" marR="0" lvl="0" indent="0" algn="l" rtl="0">
              <a:spcBef>
                <a:spcPts val="0"/>
              </a:spcBef>
              <a:spcAft>
                <a:spcPts val="0"/>
              </a:spcAft>
              <a:buNone/>
            </a:pPr>
            <a:endParaRPr sz="1575" baseline="30000" dirty="0">
              <a:solidFill>
                <a:srgbClr val="000000"/>
              </a:solidFill>
              <a:latin typeface="Helvetica Neue"/>
              <a:ea typeface="Helvetica Neue"/>
              <a:cs typeface="Helvetica Neue"/>
              <a:sym typeface="Helvetica Neue"/>
            </a:endParaRPr>
          </a:p>
          <a:p>
            <a:pPr marL="12700" marR="0" lvl="0" indent="0" algn="l" rtl="0">
              <a:spcBef>
                <a:spcPts val="420"/>
              </a:spcBef>
              <a:spcAft>
                <a:spcPts val="0"/>
              </a:spcAft>
              <a:buNone/>
            </a:pPr>
            <a:r>
              <a:rPr lang="en-US" sz="1575" baseline="30000" dirty="0" err="1">
                <a:solidFill>
                  <a:srgbClr val="374050"/>
                </a:solidFill>
                <a:latin typeface="Helvetica Neue"/>
                <a:ea typeface="Helvetica Neue"/>
                <a:cs typeface="Helvetica Neue"/>
                <a:sym typeface="Helvetica Neue"/>
              </a:rPr>
              <a:t>Đối</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tác</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đầu</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tư</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công</a:t>
            </a:r>
            <a:r>
              <a:rPr lang="en-US" sz="1575" baseline="30000" dirty="0">
                <a:solidFill>
                  <a:srgbClr val="374050"/>
                </a:solidFill>
                <a:latin typeface="Helvetica Neue"/>
                <a:ea typeface="Helvetica Neue"/>
                <a:cs typeface="Helvetica Neue"/>
                <a:sym typeface="Helvetica Neue"/>
              </a:rPr>
              <a:t> – </a:t>
            </a:r>
            <a:r>
              <a:rPr lang="en-US" sz="1575" baseline="30000" dirty="0" err="1">
                <a:solidFill>
                  <a:srgbClr val="374050"/>
                </a:solidFill>
                <a:latin typeface="Helvetica Neue"/>
                <a:ea typeface="Helvetica Neue"/>
                <a:cs typeface="Helvetica Neue"/>
                <a:sym typeface="Helvetica Neue"/>
              </a:rPr>
              <a:t>tư</a:t>
            </a:r>
            <a:r>
              <a:rPr lang="en-US" sz="1575" baseline="30000" dirty="0">
                <a:solidFill>
                  <a:srgbClr val="374050"/>
                </a:solidFill>
                <a:latin typeface="Helvetica Neue"/>
                <a:ea typeface="Helvetica Neue"/>
                <a:cs typeface="Helvetica Neue"/>
                <a:sym typeface="Helvetica Neue"/>
              </a:rPr>
              <a:t>  (PPP)</a:t>
            </a:r>
          </a:p>
          <a:p>
            <a:pPr marL="12700" marR="0" lvl="0" indent="0" algn="l" rtl="0">
              <a:spcBef>
                <a:spcPts val="420"/>
              </a:spcBef>
              <a:spcAft>
                <a:spcPts val="0"/>
              </a:spcAft>
              <a:buNone/>
            </a:pPr>
            <a:endParaRPr sz="1575" baseline="30000" dirty="0">
              <a:solidFill>
                <a:srgbClr val="000000"/>
              </a:solidFill>
              <a:latin typeface="Helvetica Neue"/>
              <a:ea typeface="Helvetica Neue"/>
              <a:cs typeface="Helvetica Neue"/>
              <a:sym typeface="Helvetica Neue"/>
            </a:endParaRPr>
          </a:p>
          <a:p>
            <a:pPr marL="12700" marR="0" lvl="0" indent="0" algn="l" rtl="0">
              <a:spcBef>
                <a:spcPts val="420"/>
              </a:spcBef>
              <a:spcAft>
                <a:spcPts val="0"/>
              </a:spcAft>
              <a:buNone/>
            </a:pPr>
            <a:r>
              <a:rPr lang="en-US" sz="1575" baseline="30000" dirty="0">
                <a:solidFill>
                  <a:srgbClr val="374050"/>
                </a:solidFill>
                <a:latin typeface="Helvetica Neue"/>
                <a:ea typeface="Helvetica Neue"/>
                <a:cs typeface="Helvetica Neue"/>
                <a:sym typeface="Helvetica Neue"/>
              </a:rPr>
              <a:t>Tài </a:t>
            </a:r>
            <a:r>
              <a:rPr lang="en-US" sz="1575" baseline="30000" dirty="0" err="1">
                <a:solidFill>
                  <a:srgbClr val="374050"/>
                </a:solidFill>
                <a:latin typeface="Helvetica Neue"/>
                <a:ea typeface="Helvetica Neue"/>
                <a:cs typeface="Helvetica Neue"/>
                <a:sym typeface="Helvetica Neue"/>
              </a:rPr>
              <a:t>chính</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quốc</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tế</a:t>
            </a:r>
            <a:r>
              <a:rPr lang="en-US" sz="1575" baseline="30000" dirty="0">
                <a:solidFill>
                  <a:srgbClr val="374050"/>
                </a:solidFill>
                <a:latin typeface="Helvetica Neue"/>
                <a:ea typeface="Helvetica Neue"/>
                <a:cs typeface="Helvetica Neue"/>
                <a:sym typeface="Helvetica Neue"/>
              </a:rPr>
              <a:t> (WB, Quỹ Khí </a:t>
            </a:r>
            <a:r>
              <a:rPr lang="en-US" sz="1575" baseline="30000" dirty="0" err="1">
                <a:solidFill>
                  <a:srgbClr val="374050"/>
                </a:solidFill>
                <a:latin typeface="Helvetica Neue"/>
                <a:ea typeface="Helvetica Neue"/>
                <a:cs typeface="Helvetica Neue"/>
                <a:sym typeface="Helvetica Neue"/>
              </a:rPr>
              <a:t>hậu</a:t>
            </a:r>
            <a:r>
              <a:rPr lang="en-US" sz="1575" baseline="30000" dirty="0">
                <a:solidFill>
                  <a:srgbClr val="374050"/>
                </a:solidFill>
                <a:latin typeface="Helvetica Neue"/>
                <a:ea typeface="Helvetica Neue"/>
                <a:cs typeface="Helvetica Neue"/>
                <a:sym typeface="Helvetica Neue"/>
              </a:rPr>
              <a:t> </a:t>
            </a:r>
            <a:r>
              <a:rPr lang="en-US" sz="1575" baseline="30000" dirty="0" err="1">
                <a:solidFill>
                  <a:srgbClr val="374050"/>
                </a:solidFill>
                <a:latin typeface="Helvetica Neue"/>
                <a:ea typeface="Helvetica Neue"/>
                <a:cs typeface="Helvetica Neue"/>
                <a:sym typeface="Helvetica Neue"/>
              </a:rPr>
              <a:t>xanh</a:t>
            </a:r>
            <a:r>
              <a:rPr lang="en-US" sz="1575" baseline="30000" dirty="0">
                <a:solidFill>
                  <a:srgbClr val="374050"/>
                </a:solidFill>
                <a:latin typeface="Helvetica Neue"/>
                <a:ea typeface="Helvetica Neue"/>
                <a:cs typeface="Helvetica Neue"/>
                <a:sym typeface="Helvetica Neue"/>
              </a:rPr>
              <a:t> …)</a:t>
            </a:r>
            <a:endParaRPr sz="1575" baseline="30000" dirty="0">
              <a:solidFill>
                <a:srgbClr val="000000"/>
              </a:solidFill>
              <a:latin typeface="Helvetica Neue"/>
              <a:ea typeface="Helvetica Neue"/>
              <a:cs typeface="Helvetica Neue"/>
              <a:sym typeface="Helvetica Neue"/>
            </a:endParaRPr>
          </a:p>
        </p:txBody>
      </p:sp>
      <p:grpSp>
        <p:nvGrpSpPr>
          <p:cNvPr id="296" name="Google Shape;296;p6"/>
          <p:cNvGrpSpPr/>
          <p:nvPr/>
        </p:nvGrpSpPr>
        <p:grpSpPr>
          <a:xfrm>
            <a:off x="504917" y="4439852"/>
            <a:ext cx="171264" cy="1638299"/>
            <a:chOff x="504917" y="4648199"/>
            <a:chExt cx="171264" cy="1638299"/>
          </a:xfrm>
        </p:grpSpPr>
        <p:pic>
          <p:nvPicPr>
            <p:cNvPr id="297" name="Google Shape;297;p6"/>
            <p:cNvPicPr preferRelativeResize="0"/>
            <p:nvPr/>
          </p:nvPicPr>
          <p:blipFill rotWithShape="1">
            <a:blip r:embed="rId3">
              <a:alphaModFix/>
            </a:blip>
            <a:srcRect/>
            <a:stretch/>
          </p:blipFill>
          <p:spPr>
            <a:xfrm>
              <a:off x="571499" y="4648199"/>
              <a:ext cx="28574" cy="1638299"/>
            </a:xfrm>
            <a:prstGeom prst="rect">
              <a:avLst/>
            </a:prstGeom>
            <a:noFill/>
            <a:ln>
              <a:noFill/>
            </a:ln>
          </p:spPr>
        </p:pic>
        <p:pic>
          <p:nvPicPr>
            <p:cNvPr id="298" name="Google Shape;298;p6"/>
            <p:cNvPicPr preferRelativeResize="0"/>
            <p:nvPr/>
          </p:nvPicPr>
          <p:blipFill rotWithShape="1">
            <a:blip r:embed="rId4">
              <a:alphaModFix/>
            </a:blip>
            <a:srcRect/>
            <a:stretch/>
          </p:blipFill>
          <p:spPr>
            <a:xfrm>
              <a:off x="504917" y="4772024"/>
              <a:ext cx="171264" cy="171449"/>
            </a:xfrm>
            <a:prstGeom prst="rect">
              <a:avLst/>
            </a:prstGeom>
            <a:noFill/>
            <a:ln>
              <a:noFill/>
            </a:ln>
          </p:spPr>
        </p:pic>
        <p:pic>
          <p:nvPicPr>
            <p:cNvPr id="299" name="Google Shape;299;p6"/>
            <p:cNvPicPr preferRelativeResize="0"/>
            <p:nvPr/>
          </p:nvPicPr>
          <p:blipFill rotWithShape="1">
            <a:blip r:embed="rId5">
              <a:alphaModFix/>
            </a:blip>
            <a:srcRect/>
            <a:stretch/>
          </p:blipFill>
          <p:spPr>
            <a:xfrm>
              <a:off x="504917" y="5333999"/>
              <a:ext cx="171264" cy="171449"/>
            </a:xfrm>
            <a:prstGeom prst="rect">
              <a:avLst/>
            </a:prstGeom>
            <a:noFill/>
            <a:ln>
              <a:noFill/>
            </a:ln>
          </p:spPr>
        </p:pic>
        <p:pic>
          <p:nvPicPr>
            <p:cNvPr id="300" name="Google Shape;300;p6"/>
            <p:cNvPicPr preferRelativeResize="0"/>
            <p:nvPr/>
          </p:nvPicPr>
          <p:blipFill rotWithShape="1">
            <a:blip r:embed="rId6">
              <a:alphaModFix/>
            </a:blip>
            <a:srcRect/>
            <a:stretch/>
          </p:blipFill>
          <p:spPr>
            <a:xfrm>
              <a:off x="504917" y="5895974"/>
              <a:ext cx="171264" cy="171449"/>
            </a:xfrm>
            <a:prstGeom prst="rect">
              <a:avLst/>
            </a:prstGeom>
            <a:noFill/>
            <a:ln>
              <a:noFill/>
            </a:ln>
          </p:spPr>
        </p:pic>
      </p:grpSp>
      <p:sp>
        <p:nvSpPr>
          <p:cNvPr id="301" name="Google Shape;301;p6"/>
          <p:cNvSpPr txBox="1"/>
          <p:nvPr/>
        </p:nvSpPr>
        <p:spPr>
          <a:xfrm>
            <a:off x="796924" y="4479676"/>
            <a:ext cx="3151174" cy="498854"/>
          </a:xfrm>
          <a:prstGeom prst="rect">
            <a:avLst/>
          </a:prstGeom>
          <a:noFill/>
          <a:ln>
            <a:noFill/>
          </a:ln>
        </p:spPr>
        <p:txBody>
          <a:bodyPr spcFirstLastPara="1" wrap="square" lIns="0" tIns="64750" rIns="0" bIns="0" anchor="t" anchorCtr="0">
            <a:spAutoFit/>
          </a:bodyPr>
          <a:lstStyle/>
          <a:p>
            <a:pPr marL="12700" marR="0" lvl="0" indent="0" algn="l" rtl="0">
              <a:spcBef>
                <a:spcPts val="0"/>
              </a:spcBef>
              <a:spcAft>
                <a:spcPts val="0"/>
              </a:spcAft>
              <a:buNone/>
            </a:pPr>
            <a:r>
              <a:rPr lang="en-US" sz="1200" b="1">
                <a:solidFill>
                  <a:srgbClr val="000000"/>
                </a:solidFill>
                <a:latin typeface="Arial"/>
                <a:ea typeface="Arial"/>
                <a:cs typeface="Arial"/>
                <a:sym typeface="Arial"/>
              </a:rPr>
              <a:t>2020-2025</a:t>
            </a:r>
            <a:br>
              <a:rPr lang="en-US" sz="1200" b="1">
                <a:solidFill>
                  <a:srgbClr val="000000"/>
                </a:solidFill>
                <a:latin typeface="Arial"/>
                <a:ea typeface="Arial"/>
                <a:cs typeface="Arial"/>
                <a:sym typeface="Arial"/>
              </a:rPr>
            </a:br>
            <a:r>
              <a:rPr lang="en-US" sz="1200">
                <a:solidFill>
                  <a:srgbClr val="000000"/>
                </a:solidFill>
                <a:latin typeface="Arial"/>
                <a:ea typeface="Arial"/>
                <a:cs typeface="Arial"/>
                <a:sym typeface="Arial"/>
              </a:rPr>
              <a:t>Xây dựng nền móng, xây dựng chính sách</a:t>
            </a:r>
            <a:endParaRPr sz="1050">
              <a:solidFill>
                <a:srgbClr val="000000"/>
              </a:solidFill>
              <a:latin typeface="Helvetica Neue"/>
              <a:ea typeface="Helvetica Neue"/>
              <a:cs typeface="Helvetica Neue"/>
              <a:sym typeface="Helvetica Neue"/>
            </a:endParaRPr>
          </a:p>
        </p:txBody>
      </p:sp>
      <p:sp>
        <p:nvSpPr>
          <p:cNvPr id="302" name="Google Shape;302;p6"/>
          <p:cNvSpPr txBox="1"/>
          <p:nvPr/>
        </p:nvSpPr>
        <p:spPr>
          <a:xfrm>
            <a:off x="796924" y="5041651"/>
            <a:ext cx="2590165" cy="466725"/>
          </a:xfrm>
          <a:prstGeom prst="rect">
            <a:avLst/>
          </a:prstGeom>
          <a:noFill/>
          <a:ln>
            <a:noFill/>
          </a:ln>
        </p:spPr>
        <p:txBody>
          <a:bodyPr spcFirstLastPara="1" wrap="square" lIns="0" tIns="64750" rIns="0" bIns="0" anchor="t" anchorCtr="0">
            <a:spAutoFit/>
          </a:bodyPr>
          <a:lstStyle/>
          <a:p>
            <a:pPr marL="12700" marR="0" lvl="0" indent="0" algn="l" rtl="0">
              <a:spcBef>
                <a:spcPts val="0"/>
              </a:spcBef>
              <a:spcAft>
                <a:spcPts val="0"/>
              </a:spcAft>
              <a:buNone/>
            </a:pPr>
            <a:r>
              <a:rPr lang="en-US" sz="1200" b="1">
                <a:solidFill>
                  <a:srgbClr val="000000"/>
                </a:solidFill>
                <a:latin typeface="Arial"/>
                <a:ea typeface="Arial"/>
                <a:cs typeface="Arial"/>
                <a:sym typeface="Arial"/>
              </a:rPr>
              <a:t>2025-2030</a:t>
            </a:r>
            <a:endParaRPr sz="1200">
              <a:solidFill>
                <a:srgbClr val="000000"/>
              </a:solidFill>
              <a:latin typeface="Arial"/>
              <a:ea typeface="Arial"/>
              <a:cs typeface="Arial"/>
              <a:sym typeface="Arial"/>
            </a:endParaRPr>
          </a:p>
          <a:p>
            <a:pPr marL="12700" marR="0" lvl="0" indent="0" algn="l" rtl="0">
              <a:spcBef>
                <a:spcPts val="360"/>
              </a:spcBef>
              <a:spcAft>
                <a:spcPts val="0"/>
              </a:spcAft>
              <a:buNone/>
            </a:pPr>
            <a:r>
              <a:rPr lang="en-US" sz="1050">
                <a:solidFill>
                  <a:srgbClr val="374050"/>
                </a:solidFill>
                <a:latin typeface="Helvetica Neue"/>
                <a:ea typeface="Helvetica Neue"/>
                <a:cs typeface="Helvetica Neue"/>
                <a:sym typeface="Helvetica Neue"/>
              </a:rPr>
              <a:t>Accelerated implementation, market growth</a:t>
            </a:r>
            <a:endParaRPr sz="1050">
              <a:solidFill>
                <a:srgbClr val="000000"/>
              </a:solidFill>
              <a:latin typeface="Helvetica Neue"/>
              <a:ea typeface="Helvetica Neue"/>
              <a:cs typeface="Helvetica Neue"/>
              <a:sym typeface="Helvetica Neue"/>
            </a:endParaRPr>
          </a:p>
        </p:txBody>
      </p:sp>
      <p:sp>
        <p:nvSpPr>
          <p:cNvPr id="303" name="Google Shape;303;p6"/>
          <p:cNvSpPr txBox="1"/>
          <p:nvPr/>
        </p:nvSpPr>
        <p:spPr>
          <a:xfrm>
            <a:off x="796924" y="5603626"/>
            <a:ext cx="1849120" cy="466725"/>
          </a:xfrm>
          <a:prstGeom prst="rect">
            <a:avLst/>
          </a:prstGeom>
          <a:noFill/>
          <a:ln>
            <a:noFill/>
          </a:ln>
        </p:spPr>
        <p:txBody>
          <a:bodyPr spcFirstLastPara="1" wrap="square" lIns="0" tIns="64750" rIns="0" bIns="0" anchor="t" anchorCtr="0">
            <a:spAutoFit/>
          </a:bodyPr>
          <a:lstStyle/>
          <a:p>
            <a:pPr marL="12700" marR="0" lvl="0" indent="0" algn="l" rtl="0">
              <a:spcBef>
                <a:spcPts val="0"/>
              </a:spcBef>
              <a:spcAft>
                <a:spcPts val="0"/>
              </a:spcAft>
              <a:buNone/>
            </a:pPr>
            <a:r>
              <a:rPr lang="en-US" sz="1200" b="1">
                <a:solidFill>
                  <a:srgbClr val="000000"/>
                </a:solidFill>
                <a:latin typeface="Arial"/>
                <a:ea typeface="Arial"/>
                <a:cs typeface="Arial"/>
                <a:sym typeface="Arial"/>
              </a:rPr>
              <a:t>2030-2045</a:t>
            </a:r>
            <a:endParaRPr sz="1200">
              <a:solidFill>
                <a:srgbClr val="000000"/>
              </a:solidFill>
              <a:latin typeface="Arial"/>
              <a:ea typeface="Arial"/>
              <a:cs typeface="Arial"/>
              <a:sym typeface="Arial"/>
            </a:endParaRPr>
          </a:p>
          <a:p>
            <a:pPr marL="12700" marR="0" lvl="0" indent="0" algn="l" rtl="0">
              <a:spcBef>
                <a:spcPts val="360"/>
              </a:spcBef>
              <a:spcAft>
                <a:spcPts val="0"/>
              </a:spcAft>
              <a:buNone/>
            </a:pPr>
            <a:r>
              <a:rPr lang="en-US" sz="1050">
                <a:solidFill>
                  <a:srgbClr val="374050"/>
                </a:solidFill>
                <a:latin typeface="Helvetica Neue"/>
                <a:ea typeface="Helvetica Neue"/>
                <a:cs typeface="Helvetica Neue"/>
                <a:sym typeface="Helvetica Neue"/>
              </a:rPr>
              <a:t>Comprehensive transformation</a:t>
            </a:r>
            <a:endParaRPr sz="1050">
              <a:solidFill>
                <a:srgbClr val="000000"/>
              </a:solidFill>
              <a:latin typeface="Helvetica Neue"/>
              <a:ea typeface="Helvetica Neue"/>
              <a:cs typeface="Helvetica Neue"/>
              <a:sym typeface="Helvetica Neue"/>
            </a:endParaRPr>
          </a:p>
        </p:txBody>
      </p:sp>
    </p:spTree>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4">
            <a:extLst>
              <a:ext uri="{FF2B5EF4-FFF2-40B4-BE49-F238E27FC236}">
                <a16:creationId xmlns:a16="http://schemas.microsoft.com/office/drawing/2014/main" id="{55779EE1-F0A0-C5A6-D518-3803ED42ADB6}"/>
              </a:ext>
            </a:extLst>
          </p:cNvPr>
          <p:cNvSpPr>
            <a:spLocks noGrp="1"/>
          </p:cNvSpPr>
          <p:nvPr>
            <p:ph type="title"/>
          </p:nvPr>
        </p:nvSpPr>
        <p:spPr>
          <a:xfrm>
            <a:off x="609600" y="395395"/>
            <a:ext cx="10972747" cy="585619"/>
          </a:xfrm>
        </p:spPr>
        <p:txBody>
          <a:bodyPr lIns="121920" tIns="60960" rIns="121920" bIns="60960" anchor="ctr">
            <a:noAutofit/>
          </a:bodyPr>
          <a:lstStyle/>
          <a:p>
            <a:pPr algn="ctr" eaLnBrk="1" hangingPunct="1">
              <a:spcBef>
                <a:spcPct val="50000"/>
              </a:spcBef>
            </a:pPr>
            <a:r>
              <a:rPr lang="en-US" altLang="en-US" sz="3600" dirty="0" err="1">
                <a:solidFill>
                  <a:schemeClr val="accent1">
                    <a:lumMod val="50000"/>
                  </a:schemeClr>
                </a:solidFill>
                <a:latin typeface="Arial" panose="020B0604020202020204" pitchFamily="34" charset="0"/>
                <a:ea typeface="ヒラギノ角ゴ Pro W3"/>
                <a:cs typeface="Arial" panose="020B0604020202020204" pitchFamily="34" charset="0"/>
              </a:rPr>
              <a:t>Các</a:t>
            </a:r>
            <a:r>
              <a:rPr lang="en-US" altLang="en-US" sz="36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600" dirty="0" err="1">
                <a:solidFill>
                  <a:schemeClr val="accent1">
                    <a:lumMod val="50000"/>
                  </a:schemeClr>
                </a:solidFill>
                <a:latin typeface="Arial" panose="020B0604020202020204" pitchFamily="34" charset="0"/>
                <a:ea typeface="ヒラギノ角ゴ Pro W3"/>
                <a:cs typeface="Arial" panose="020B0604020202020204" pitchFamily="34" charset="0"/>
              </a:rPr>
              <a:t>quy</a:t>
            </a:r>
            <a:r>
              <a:rPr lang="en-US" altLang="en-US" sz="36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600" dirty="0" err="1">
                <a:solidFill>
                  <a:schemeClr val="accent1">
                    <a:lumMod val="50000"/>
                  </a:schemeClr>
                </a:solidFill>
                <a:latin typeface="Arial" panose="020B0604020202020204" pitchFamily="34" charset="0"/>
                <a:ea typeface="ヒラギノ角ゴ Pro W3"/>
                <a:cs typeface="Arial" panose="020B0604020202020204" pitchFamily="34" charset="0"/>
              </a:rPr>
              <a:t>định</a:t>
            </a:r>
            <a:r>
              <a:rPr lang="en-US" altLang="en-US" sz="36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600" dirty="0" err="1">
                <a:solidFill>
                  <a:schemeClr val="accent1">
                    <a:lumMod val="50000"/>
                  </a:schemeClr>
                </a:solidFill>
                <a:latin typeface="Arial" panose="020B0604020202020204" pitchFamily="34" charset="0"/>
                <a:ea typeface="ヒラギノ角ゴ Pro W3"/>
                <a:cs typeface="Arial" panose="020B0604020202020204" pitchFamily="34" charset="0"/>
              </a:rPr>
              <a:t>và</a:t>
            </a:r>
            <a:r>
              <a:rPr lang="en-US" altLang="en-US" sz="36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600" dirty="0" err="1">
                <a:solidFill>
                  <a:schemeClr val="accent1">
                    <a:lumMod val="50000"/>
                  </a:schemeClr>
                </a:solidFill>
                <a:latin typeface="Arial" panose="020B0604020202020204" pitchFamily="34" charset="0"/>
                <a:ea typeface="ヒラギノ角ゴ Pro W3"/>
                <a:cs typeface="Arial" panose="020B0604020202020204" pitchFamily="34" charset="0"/>
              </a:rPr>
              <a:t>chính</a:t>
            </a:r>
            <a:r>
              <a:rPr lang="en-US" altLang="en-US" sz="36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600" dirty="0" err="1">
                <a:solidFill>
                  <a:schemeClr val="accent1">
                    <a:lumMod val="50000"/>
                  </a:schemeClr>
                </a:solidFill>
                <a:latin typeface="Arial" panose="020B0604020202020204" pitchFamily="34" charset="0"/>
                <a:ea typeface="ヒラギノ角ゴ Pro W3"/>
                <a:cs typeface="Arial" panose="020B0604020202020204" pitchFamily="34" charset="0"/>
              </a:rPr>
              <a:t>sách</a:t>
            </a:r>
            <a:r>
              <a:rPr lang="en-US" altLang="en-US" sz="36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600" dirty="0" err="1">
                <a:solidFill>
                  <a:schemeClr val="accent1">
                    <a:lumMod val="50000"/>
                  </a:schemeClr>
                </a:solidFill>
                <a:latin typeface="Arial" panose="020B0604020202020204" pitchFamily="34" charset="0"/>
                <a:ea typeface="ヒラギノ角ゴ Pro W3"/>
                <a:cs typeface="Arial" panose="020B0604020202020204" pitchFamily="34" charset="0"/>
              </a:rPr>
              <a:t>pháp</a:t>
            </a:r>
            <a:r>
              <a:rPr lang="en-US" altLang="en-US" sz="36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600" dirty="0" err="1">
                <a:solidFill>
                  <a:schemeClr val="accent1">
                    <a:lumMod val="50000"/>
                  </a:schemeClr>
                </a:solidFill>
                <a:latin typeface="Arial" panose="020B0604020202020204" pitchFamily="34" charset="0"/>
                <a:ea typeface="ヒラギノ角ゴ Pro W3"/>
                <a:cs typeface="Arial" panose="020B0604020202020204" pitchFamily="34" charset="0"/>
              </a:rPr>
              <a:t>lý</a:t>
            </a:r>
            <a:endParaRPr lang="en-US" altLang="en-US" sz="3600"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43011" name="Text Box 6">
            <a:extLst>
              <a:ext uri="{FF2B5EF4-FFF2-40B4-BE49-F238E27FC236}">
                <a16:creationId xmlns:a16="http://schemas.microsoft.com/office/drawing/2014/main" id="{6ADE395F-C118-24C9-2717-EF2F4A4F22A1}"/>
              </a:ext>
            </a:extLst>
          </p:cNvPr>
          <p:cNvSpPr txBox="1">
            <a:spLocks noChangeArrowheads="1"/>
          </p:cNvSpPr>
          <p:nvPr/>
        </p:nvSpPr>
        <p:spPr bwMode="auto">
          <a:xfrm>
            <a:off x="609600" y="1667465"/>
            <a:ext cx="10972747" cy="442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285750" indent="-285750" algn="just" eaLnBrk="1" hangingPunct="1">
              <a:spcBef>
                <a:spcPct val="50000"/>
              </a:spcBef>
              <a:buClrTx/>
              <a:buFont typeface="Wingdings" pitchFamily="2" charset="2"/>
              <a:buChar char="v"/>
            </a:pPr>
            <a:r>
              <a:rPr lang="vi-VN" altLang="en-US" sz="2000" dirty="0">
                <a:latin typeface="+mn-lt"/>
              </a:rPr>
              <a:t>﻿Giảm cường độ năng lượng xuống từ 1-1,5% mỗi năm theo Nghị quyết của Đại hội Đảng khóa XII.</a:t>
            </a:r>
          </a:p>
          <a:p>
            <a:pPr marL="285750" indent="-285750" algn="just" eaLnBrk="1" hangingPunct="1">
              <a:spcBef>
                <a:spcPct val="50000"/>
              </a:spcBef>
              <a:buClrTx/>
              <a:buFont typeface="Wingdings" pitchFamily="2" charset="2"/>
              <a:buChar char="v"/>
            </a:pPr>
            <a:r>
              <a:rPr lang="vi-VN" altLang="en-US" sz="2000" dirty="0">
                <a:latin typeface="+mn-lt"/>
              </a:rPr>
              <a:t>Nghị quyết số 55-NQ/TW của Bộ Chính trị: Tỉ lệ TKNL trên tổng tiêu thụ năng lượng cuối cùng so với BAU đạt khoảng 7% vào năm 2030 và khoảng 14% vào năm 2045.</a:t>
            </a:r>
          </a:p>
          <a:p>
            <a:pPr marL="285750" indent="-285750" algn="just" eaLnBrk="1" hangingPunct="1">
              <a:spcBef>
                <a:spcPct val="50000"/>
              </a:spcBef>
              <a:buClrTx/>
              <a:buFont typeface="Wingdings" pitchFamily="2" charset="2"/>
              <a:buChar char="v"/>
            </a:pPr>
            <a:r>
              <a:rPr lang="vi-VN" altLang="en-US" sz="2000" dirty="0">
                <a:latin typeface="+mn-lt"/>
              </a:rPr>
              <a:t>Theo Quyết định số 280/QĐ-TTg ngày 13/3/2019 của TTCP về phê duyệt Chương trình quốc gia về SDNL TK&amp;HQ, giảm tiêu thụ năng lượng 5-7% so với tổng tiêu thụ năng lượng toàn quốc giai đoạn 2019-2025 và giảm 8-10% giai đoạn 2019-2030.</a:t>
            </a:r>
          </a:p>
          <a:p>
            <a:pPr marL="285750" indent="-285750" algn="just" eaLnBrk="1" hangingPunct="1">
              <a:spcBef>
                <a:spcPct val="50000"/>
              </a:spcBef>
              <a:buClrTx/>
              <a:buFont typeface="Wingdings" pitchFamily="2" charset="2"/>
              <a:buChar char="v"/>
            </a:pPr>
            <a:r>
              <a:rPr lang="vi-VN" altLang="en-US" sz="2000" dirty="0">
                <a:latin typeface="+mn-lt"/>
              </a:rPr>
              <a:t>Theo Quyết định số 893/QĐ-TTg ngày 26/7/2023 của TTCP phê duyệt Quy hoạch tổng thể năng lượng quốc gia thời kỳ 2021-2030, tầm nhìn đến năm 2050: TKNL khoảng 15-20% vào năm 2050 so với kịch bản thông thường.</a:t>
            </a:r>
          </a:p>
          <a:p>
            <a:pPr marL="285750" indent="-285750" algn="just" eaLnBrk="1" hangingPunct="1">
              <a:spcBef>
                <a:spcPct val="50000"/>
              </a:spcBef>
              <a:buClrTx/>
              <a:buFont typeface="Wingdings" pitchFamily="2" charset="2"/>
              <a:buChar char="v"/>
            </a:pPr>
            <a:r>
              <a:rPr lang="vi-VN" altLang="en-US" sz="2000" dirty="0">
                <a:latin typeface="+mn-lt"/>
              </a:rPr>
              <a:t>Theo báo cáo đóng góp quốc gia tự quyết định (NDC), Việt Nam đã cam kết cắt giảm 9% lượng phát thải KNK giai đoạn 2021 – 2030 so với kịch bản thông thường (BaU) bằng nguồn lực trong nước và có thể tăng lên đến 27% khi nhận được sự hỗ trợ của quốc tế.</a:t>
            </a:r>
            <a:endParaRPr lang="en-US" altLang="en-US" sz="2000" dirty="0">
              <a:latin typeface="+mn-lt"/>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1E0F6-3C92-F209-FF3C-E3A9369CB7CD}"/>
              </a:ext>
            </a:extLst>
          </p:cNvPr>
          <p:cNvSpPr>
            <a:spLocks noGrp="1"/>
          </p:cNvSpPr>
          <p:nvPr>
            <p:ph type="title"/>
          </p:nvPr>
        </p:nvSpPr>
        <p:spPr>
          <a:xfrm>
            <a:off x="609600" y="548567"/>
            <a:ext cx="10524067" cy="654050"/>
          </a:xfrm>
        </p:spPr>
        <p:txBody>
          <a:bodyPr/>
          <a:lstStyle/>
          <a:p>
            <a:pPr algn="ctr"/>
            <a:r>
              <a:rPr lang="en-US" sz="3200" dirty="0">
                <a:solidFill>
                  <a:schemeClr val="accent1">
                    <a:lumMod val="50000"/>
                  </a:schemeClr>
                </a:solidFill>
              </a:rPr>
              <a:t>﻿Văn </a:t>
            </a:r>
            <a:r>
              <a:rPr lang="en-US" sz="3200" dirty="0" err="1">
                <a:solidFill>
                  <a:schemeClr val="accent1">
                    <a:lumMod val="50000"/>
                  </a:schemeClr>
                </a:solidFill>
              </a:rPr>
              <a:t>bản</a:t>
            </a:r>
            <a:r>
              <a:rPr lang="en-US" sz="3200" dirty="0">
                <a:solidFill>
                  <a:schemeClr val="accent1">
                    <a:lumMod val="50000"/>
                  </a:schemeClr>
                </a:solidFill>
              </a:rPr>
              <a:t> </a:t>
            </a:r>
            <a:r>
              <a:rPr lang="en-US" sz="3200" dirty="0" err="1">
                <a:solidFill>
                  <a:schemeClr val="accent1">
                    <a:lumMod val="50000"/>
                  </a:schemeClr>
                </a:solidFill>
              </a:rPr>
              <a:t>pháp</a:t>
            </a:r>
            <a:r>
              <a:rPr lang="en-US" sz="3200" dirty="0">
                <a:solidFill>
                  <a:schemeClr val="accent1">
                    <a:lumMod val="50000"/>
                  </a:schemeClr>
                </a:solidFill>
              </a:rPr>
              <a:t> </a:t>
            </a:r>
            <a:r>
              <a:rPr lang="en-US" sz="3200" dirty="0" err="1">
                <a:solidFill>
                  <a:schemeClr val="accent1">
                    <a:lumMod val="50000"/>
                  </a:schemeClr>
                </a:solidFill>
              </a:rPr>
              <a:t>lý</a:t>
            </a:r>
            <a:endParaRPr lang="en-VN"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F22CFC5F-0C92-9421-8E85-0A5C24D9752F}"/>
              </a:ext>
            </a:extLst>
          </p:cNvPr>
          <p:cNvSpPr>
            <a:spLocks noGrp="1"/>
          </p:cNvSpPr>
          <p:nvPr>
            <p:ph idx="1"/>
          </p:nvPr>
        </p:nvSpPr>
        <p:spPr/>
        <p:txBody>
          <a:bodyPr>
            <a:normAutofit/>
          </a:bodyPr>
          <a:lstStyle/>
          <a:p>
            <a:pPr>
              <a:buFont typeface="Wingdings" pitchFamily="2" charset="2"/>
              <a:buChar char="v"/>
            </a:pPr>
            <a:r>
              <a:rPr lang="vi-VN" dirty="0"/>
              <a:t>﻿Luật Sử dụng năng lượng tiết kiệm và hiệu quả (50/2010/QH12) được ban hành ngày 28/6/2010</a:t>
            </a:r>
            <a:endParaRPr lang="en-US" dirty="0"/>
          </a:p>
          <a:p>
            <a:pPr marL="139700" indent="0">
              <a:buNone/>
            </a:pPr>
            <a:endParaRPr lang="vi-VN" dirty="0"/>
          </a:p>
          <a:p>
            <a:pPr>
              <a:buFont typeface="Wingdings" pitchFamily="2" charset="2"/>
              <a:buChar char="v"/>
            </a:pPr>
            <a:r>
              <a:rPr lang="vi-VN" dirty="0"/>
              <a:t>Luật số 77/2025/QH15 </a:t>
            </a:r>
            <a:r>
              <a:rPr lang="en-US" dirty="0" err="1"/>
              <a:t>sửa</a:t>
            </a:r>
            <a:r>
              <a:rPr lang="en-US" dirty="0"/>
              <a:t> </a:t>
            </a:r>
            <a:r>
              <a:rPr lang="en-US" dirty="0" err="1"/>
              <a:t>đổi</a:t>
            </a:r>
            <a:r>
              <a:rPr lang="en-US" dirty="0"/>
              <a:t>, </a:t>
            </a:r>
            <a:r>
              <a:rPr lang="en-US" dirty="0" err="1"/>
              <a:t>bổ</a:t>
            </a:r>
            <a:r>
              <a:rPr lang="en-US" dirty="0"/>
              <a:t> sung </a:t>
            </a:r>
            <a:r>
              <a:rPr lang="en-US" dirty="0" err="1"/>
              <a:t>một</a:t>
            </a:r>
            <a:r>
              <a:rPr lang="en-US" dirty="0"/>
              <a:t> </a:t>
            </a:r>
            <a:r>
              <a:rPr lang="en-US" dirty="0" err="1"/>
              <a:t>số</a:t>
            </a:r>
            <a:r>
              <a:rPr lang="en-US" dirty="0"/>
              <a:t> </a:t>
            </a:r>
            <a:r>
              <a:rPr lang="en-US" dirty="0" err="1"/>
              <a:t>điều</a:t>
            </a:r>
            <a:r>
              <a:rPr lang="en-US" dirty="0"/>
              <a:t> </a:t>
            </a:r>
            <a:r>
              <a:rPr lang="en-US" dirty="0" err="1"/>
              <a:t>của</a:t>
            </a:r>
            <a:r>
              <a:rPr lang="en-US" dirty="0"/>
              <a:t> </a:t>
            </a:r>
            <a:r>
              <a:rPr lang="en-US" dirty="0" err="1"/>
              <a:t>Luật</a:t>
            </a:r>
            <a:r>
              <a:rPr lang="en-US" dirty="0"/>
              <a:t> s</a:t>
            </a:r>
            <a:r>
              <a:rPr lang="vi-VN" dirty="0"/>
              <a:t>ử dụng năng lượng tiết kiệm và hiệu quả</a:t>
            </a:r>
          </a:p>
          <a:p>
            <a:pPr marL="139700" indent="0">
              <a:buNone/>
            </a:pPr>
            <a:endParaRPr lang="vi-VN" dirty="0"/>
          </a:p>
          <a:p>
            <a:pPr>
              <a:buFont typeface="Wingdings" pitchFamily="2" charset="2"/>
              <a:buChar char="v"/>
            </a:pPr>
            <a:r>
              <a:rPr lang="vi-VN" dirty="0"/>
              <a:t>Nghị định số 21/2011/NĐ-CP quy định chi tiết về biện pháp thi hành luật sử dụng năng lượng tiết kiệm và hiệu quả</a:t>
            </a:r>
          </a:p>
          <a:p>
            <a:pPr>
              <a:buFont typeface="Wingdings" pitchFamily="2" charset="2"/>
              <a:buChar char="v"/>
            </a:pPr>
            <a:endParaRPr lang="vi-VN" dirty="0"/>
          </a:p>
          <a:p>
            <a:pPr algn="just">
              <a:buFont typeface="Wingdings" pitchFamily="2" charset="2"/>
              <a:buChar char="v"/>
            </a:pPr>
            <a:r>
              <a:rPr lang="vi-VN" dirty="0"/>
              <a:t>Nghị định số 134/2013/NĐ-CP ngày 17/10/2013 về xử phạt vi phạm hành chính trong lĩnh vực điện lực, an toàn đập thủy điện, sử dụng năng lượng tiết kiệm và hiệu quả và Nghị định số 17/2022/NĐ-CP ngày 31/01/2022.</a:t>
            </a:r>
          </a:p>
          <a:p>
            <a:pPr>
              <a:buFont typeface="Wingdings" pitchFamily="2" charset="2"/>
              <a:buChar char="v"/>
            </a:pPr>
            <a:endParaRPr lang="vi-VN" dirty="0"/>
          </a:p>
          <a:p>
            <a:pPr>
              <a:buFont typeface="Wingdings" pitchFamily="2" charset="2"/>
              <a:buChar char="v"/>
            </a:pPr>
            <a:r>
              <a:rPr lang="vi-VN" dirty="0"/>
              <a:t>Các Quyết định của TTCP, Thông tư và các quy định về SDNL TK&amp;HQ trong các ngành công nghiệp, xây dựng, nông nghiệp, giao thông …đã được ban hành.</a:t>
            </a:r>
            <a:endParaRPr lang="en-VN" dirty="0"/>
          </a:p>
        </p:txBody>
      </p:sp>
    </p:spTree>
    <p:extLst>
      <p:ext uri="{BB962C8B-B14F-4D97-AF65-F5344CB8AC3E}">
        <p14:creationId xmlns:p14="http://schemas.microsoft.com/office/powerpoint/2010/main" val="692625125"/>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ED4D6BD6-0E77-7B59-B122-484D1DC4676E}"/>
              </a:ext>
            </a:extLst>
          </p:cNvPr>
          <p:cNvSpPr txBox="1"/>
          <p:nvPr/>
        </p:nvSpPr>
        <p:spPr>
          <a:xfrm>
            <a:off x="2670451" y="6082954"/>
            <a:ext cx="7810500" cy="609398"/>
          </a:xfrm>
          <a:prstGeom prst="rect">
            <a:avLst/>
          </a:prstGeom>
          <a:solidFill>
            <a:srgbClr val="CCFF99"/>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a:spAutoFit/>
          </a:bodyPr>
          <a:lstStyle/>
          <a:p>
            <a:pPr algn="ctr">
              <a:lnSpc>
                <a:spcPct val="120000"/>
              </a:lnSpc>
              <a:spcBef>
                <a:spcPts val="1600"/>
              </a:spcBef>
              <a:spcAft>
                <a:spcPts val="1600"/>
              </a:spcAft>
              <a:defRPr/>
            </a:pPr>
            <a:r>
              <a:rPr lang="en-US" sz="2800" b="1" dirty="0">
                <a:solidFill>
                  <a:srgbClr val="C00000"/>
                </a:solidFill>
                <a:ea typeface="MS PGothic" pitchFamily="34" charset="-128"/>
                <a:cs typeface="Arial" panose="020B0604020202020204" pitchFamily="34" charset="0"/>
              </a:rPr>
              <a:t>C</a:t>
            </a:r>
            <a:r>
              <a:rPr lang="vi-VN" sz="2800" b="1" dirty="0">
                <a:solidFill>
                  <a:srgbClr val="C00000"/>
                </a:solidFill>
                <a:ea typeface="MS PGothic" pitchFamily="34" charset="-128"/>
                <a:cs typeface="Arial" panose="020B0604020202020204" pitchFamily="34" charset="0"/>
              </a:rPr>
              <a:t>ơ</a:t>
            </a:r>
            <a:r>
              <a:rPr lang="en-US" sz="2800" b="1" dirty="0">
                <a:solidFill>
                  <a:srgbClr val="C00000"/>
                </a:solidFill>
                <a:ea typeface="MS PGothic" pitchFamily="34" charset="-128"/>
                <a:cs typeface="Arial" panose="020B0604020202020204" pitchFamily="34" charset="0"/>
              </a:rPr>
              <a:t> </a:t>
            </a:r>
            <a:r>
              <a:rPr lang="en-US" sz="2800" b="1" dirty="0" err="1">
                <a:solidFill>
                  <a:srgbClr val="C00000"/>
                </a:solidFill>
                <a:ea typeface="MS PGothic" pitchFamily="34" charset="-128"/>
                <a:cs typeface="Arial" panose="020B0604020202020204" pitchFamily="34" charset="0"/>
              </a:rPr>
              <a:t>sở</a:t>
            </a:r>
            <a:r>
              <a:rPr lang="en-US" sz="2800" b="1" dirty="0">
                <a:solidFill>
                  <a:srgbClr val="C00000"/>
                </a:solidFill>
                <a:ea typeface="MS PGothic" pitchFamily="34" charset="-128"/>
                <a:cs typeface="Arial" panose="020B0604020202020204" pitchFamily="34" charset="0"/>
              </a:rPr>
              <a:t> </a:t>
            </a:r>
            <a:r>
              <a:rPr lang="en-US" sz="2800" b="1" dirty="0" err="1">
                <a:solidFill>
                  <a:srgbClr val="C00000"/>
                </a:solidFill>
                <a:ea typeface="MS PGothic" pitchFamily="34" charset="-128"/>
                <a:cs typeface="Arial" panose="020B0604020202020204" pitchFamily="34" charset="0"/>
              </a:rPr>
              <a:t>sử</a:t>
            </a:r>
            <a:r>
              <a:rPr lang="en-US" sz="2800" b="1" dirty="0">
                <a:solidFill>
                  <a:srgbClr val="C00000"/>
                </a:solidFill>
                <a:ea typeface="MS PGothic" pitchFamily="34" charset="-128"/>
                <a:cs typeface="Arial" panose="020B0604020202020204" pitchFamily="34" charset="0"/>
              </a:rPr>
              <a:t> </a:t>
            </a:r>
            <a:r>
              <a:rPr lang="en-US" sz="2800" b="1" dirty="0" err="1">
                <a:solidFill>
                  <a:srgbClr val="C00000"/>
                </a:solidFill>
                <a:ea typeface="MS PGothic" pitchFamily="34" charset="-128"/>
                <a:cs typeface="Arial" panose="020B0604020202020204" pitchFamily="34" charset="0"/>
              </a:rPr>
              <a:t>dụng</a:t>
            </a:r>
            <a:r>
              <a:rPr lang="en-US" sz="2800" b="1" dirty="0">
                <a:solidFill>
                  <a:srgbClr val="C00000"/>
                </a:solidFill>
                <a:ea typeface="MS PGothic" pitchFamily="34" charset="-128"/>
                <a:cs typeface="Arial" panose="020B0604020202020204" pitchFamily="34" charset="0"/>
              </a:rPr>
              <a:t> n</a:t>
            </a:r>
            <a:r>
              <a:rPr lang="vi-VN" sz="2800" b="1" dirty="0">
                <a:solidFill>
                  <a:srgbClr val="C00000"/>
                </a:solidFill>
                <a:ea typeface="MS PGothic" pitchFamily="34" charset="-128"/>
                <a:cs typeface="Arial" panose="020B0604020202020204" pitchFamily="34" charset="0"/>
              </a:rPr>
              <a:t>ă</a:t>
            </a:r>
            <a:r>
              <a:rPr lang="en-US" sz="2800" b="1" dirty="0">
                <a:solidFill>
                  <a:srgbClr val="C00000"/>
                </a:solidFill>
                <a:ea typeface="MS PGothic" pitchFamily="34" charset="-128"/>
                <a:cs typeface="Arial" panose="020B0604020202020204" pitchFamily="34" charset="0"/>
              </a:rPr>
              <a:t>ng l</a:t>
            </a:r>
            <a:r>
              <a:rPr lang="vi-VN" sz="2800" b="1" dirty="0">
                <a:solidFill>
                  <a:srgbClr val="C00000"/>
                </a:solidFill>
                <a:ea typeface="MS PGothic" pitchFamily="34" charset="-128"/>
                <a:cs typeface="Arial" panose="020B0604020202020204" pitchFamily="34" charset="0"/>
              </a:rPr>
              <a:t>ượng</a:t>
            </a:r>
            <a:r>
              <a:rPr lang="en-US" sz="2800" b="1" dirty="0">
                <a:solidFill>
                  <a:srgbClr val="C00000"/>
                </a:solidFill>
                <a:ea typeface="MS PGothic" pitchFamily="34" charset="-128"/>
                <a:cs typeface="Arial" panose="020B0604020202020204" pitchFamily="34" charset="0"/>
              </a:rPr>
              <a:t> </a:t>
            </a:r>
            <a:r>
              <a:rPr lang="en-US" sz="2800" b="1" dirty="0" err="1">
                <a:solidFill>
                  <a:srgbClr val="C00000"/>
                </a:solidFill>
                <a:ea typeface="MS PGothic" pitchFamily="34" charset="-128"/>
                <a:cs typeface="Arial" panose="020B0604020202020204" pitchFamily="34" charset="0"/>
              </a:rPr>
              <a:t>trọng</a:t>
            </a:r>
            <a:r>
              <a:rPr lang="en-US" sz="2800" b="1" dirty="0">
                <a:solidFill>
                  <a:srgbClr val="C00000"/>
                </a:solidFill>
                <a:ea typeface="MS PGothic" pitchFamily="34" charset="-128"/>
                <a:cs typeface="Arial" panose="020B0604020202020204" pitchFamily="34" charset="0"/>
              </a:rPr>
              <a:t> </a:t>
            </a:r>
            <a:r>
              <a:rPr lang="vi-VN" sz="2800" b="1" dirty="0">
                <a:solidFill>
                  <a:srgbClr val="C00000"/>
                </a:solidFill>
                <a:ea typeface="MS PGothic" pitchFamily="34" charset="-128"/>
                <a:cs typeface="Arial" panose="020B0604020202020204" pitchFamily="34" charset="0"/>
              </a:rPr>
              <a:t>đ</a:t>
            </a:r>
            <a:r>
              <a:rPr lang="en-US" sz="2800" b="1" dirty="0" err="1">
                <a:solidFill>
                  <a:srgbClr val="C00000"/>
                </a:solidFill>
                <a:ea typeface="MS PGothic" pitchFamily="34" charset="-128"/>
                <a:cs typeface="Arial" panose="020B0604020202020204" pitchFamily="34" charset="0"/>
              </a:rPr>
              <a:t>iểm</a:t>
            </a:r>
            <a:endParaRPr lang="en-US" sz="2800" b="1" dirty="0">
              <a:solidFill>
                <a:srgbClr val="C00000"/>
              </a:solidFill>
              <a:ea typeface="MS PGothic" pitchFamily="34" charset="-128"/>
              <a:cs typeface="Arial" panose="020B0604020202020204" pitchFamily="34" charset="0"/>
            </a:endParaRPr>
          </a:p>
        </p:txBody>
      </p:sp>
      <p:cxnSp>
        <p:nvCxnSpPr>
          <p:cNvPr id="5" name="Straight Connector 4">
            <a:extLst>
              <a:ext uri="{FF2B5EF4-FFF2-40B4-BE49-F238E27FC236}">
                <a16:creationId xmlns:a16="http://schemas.microsoft.com/office/drawing/2014/main" id="{9A866E78-73D3-6B16-1FD2-361E9A43B143}"/>
              </a:ext>
            </a:extLst>
          </p:cNvPr>
          <p:cNvCxnSpPr/>
          <p:nvPr/>
        </p:nvCxnSpPr>
        <p:spPr>
          <a:xfrm>
            <a:off x="1949725" y="1413809"/>
            <a:ext cx="7810500" cy="2117"/>
          </a:xfrm>
          <a:prstGeom prst="line">
            <a:avLst/>
          </a:prstGeom>
          <a:ln w="28575">
            <a:solidFill>
              <a:srgbClr val="003399"/>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9297CF47-8775-A275-7AC3-4C73ED7EB6F3}"/>
              </a:ext>
            </a:extLst>
          </p:cNvPr>
          <p:cNvSpPr txBox="1"/>
          <p:nvPr/>
        </p:nvSpPr>
        <p:spPr>
          <a:xfrm>
            <a:off x="7140859" y="1779508"/>
            <a:ext cx="3848091" cy="666977"/>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b="1" dirty="0" err="1">
                <a:solidFill>
                  <a:srgbClr val="426290"/>
                </a:solidFill>
              </a:rPr>
              <a:t>Xây</a:t>
            </a:r>
            <a:r>
              <a:rPr lang="en-US" b="1" dirty="0">
                <a:solidFill>
                  <a:srgbClr val="426290"/>
                </a:solidFill>
              </a:rPr>
              <a:t> d</a:t>
            </a:r>
            <a:r>
              <a:rPr lang="vi-VN" b="1" dirty="0">
                <a:solidFill>
                  <a:srgbClr val="426290"/>
                </a:solidFill>
              </a:rPr>
              <a:t>ựng</a:t>
            </a:r>
            <a:r>
              <a:rPr lang="en-US" b="1" dirty="0">
                <a:solidFill>
                  <a:srgbClr val="426290"/>
                </a:solidFill>
              </a:rPr>
              <a:t>, </a:t>
            </a:r>
            <a:r>
              <a:rPr lang="en-US" b="1" dirty="0" err="1">
                <a:solidFill>
                  <a:srgbClr val="426290"/>
                </a:solidFill>
              </a:rPr>
              <a:t>chiếu</a:t>
            </a:r>
            <a:r>
              <a:rPr lang="en-US" b="1" dirty="0">
                <a:solidFill>
                  <a:srgbClr val="426290"/>
                </a:solidFill>
              </a:rPr>
              <a:t> </a:t>
            </a:r>
            <a:r>
              <a:rPr lang="en-US" b="1" dirty="0" err="1">
                <a:solidFill>
                  <a:srgbClr val="426290"/>
                </a:solidFill>
              </a:rPr>
              <a:t>sáng</a:t>
            </a:r>
            <a:r>
              <a:rPr lang="en-US" b="1" dirty="0">
                <a:solidFill>
                  <a:srgbClr val="426290"/>
                </a:solidFill>
              </a:rPr>
              <a:t> </a:t>
            </a:r>
            <a:r>
              <a:rPr lang="en-US" b="1" dirty="0" err="1">
                <a:solidFill>
                  <a:srgbClr val="426290"/>
                </a:solidFill>
              </a:rPr>
              <a:t>công</a:t>
            </a:r>
            <a:r>
              <a:rPr lang="en-US" b="1" dirty="0">
                <a:solidFill>
                  <a:srgbClr val="426290"/>
                </a:solidFill>
              </a:rPr>
              <a:t> </a:t>
            </a:r>
            <a:r>
              <a:rPr lang="en-US" b="1" dirty="0" err="1">
                <a:solidFill>
                  <a:srgbClr val="426290"/>
                </a:solidFill>
              </a:rPr>
              <a:t>cộng</a:t>
            </a:r>
            <a:r>
              <a:rPr lang="vi-VN" b="1" dirty="0">
                <a:solidFill>
                  <a:srgbClr val="426290"/>
                </a:solidFill>
              </a:rPr>
              <a:t> </a:t>
            </a:r>
            <a:endParaRPr lang="en-US" b="1" dirty="0">
              <a:solidFill>
                <a:srgbClr val="426290"/>
              </a:solidFill>
            </a:endParaRPr>
          </a:p>
        </p:txBody>
      </p:sp>
      <p:sp>
        <p:nvSpPr>
          <p:cNvPr id="22" name="TextBox 21">
            <a:extLst>
              <a:ext uri="{FF2B5EF4-FFF2-40B4-BE49-F238E27FC236}">
                <a16:creationId xmlns:a16="http://schemas.microsoft.com/office/drawing/2014/main" id="{9FD4B8CA-3E8B-4FF9-41B6-2C1D55A56DB5}"/>
              </a:ext>
            </a:extLst>
          </p:cNvPr>
          <p:cNvSpPr txBox="1"/>
          <p:nvPr/>
        </p:nvSpPr>
        <p:spPr>
          <a:xfrm>
            <a:off x="381538" y="2922510"/>
            <a:ext cx="5140060" cy="379656"/>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a:spAutoFit/>
          </a:bodyPr>
          <a:lstStyle/>
          <a:p>
            <a:pPr algn="just">
              <a:spcAft>
                <a:spcPts val="400"/>
              </a:spcAft>
              <a:defRPr/>
            </a:pPr>
            <a:r>
              <a:rPr lang="en-US" b="1" dirty="0">
                <a:solidFill>
                  <a:srgbClr val="426290"/>
                </a:solidFill>
              </a:rPr>
              <a:t> Giao </a:t>
            </a:r>
            <a:r>
              <a:rPr lang="en-US" b="1" dirty="0" err="1">
                <a:solidFill>
                  <a:srgbClr val="426290"/>
                </a:solidFill>
              </a:rPr>
              <a:t>thông</a:t>
            </a:r>
            <a:r>
              <a:rPr lang="en-US" b="1" dirty="0">
                <a:solidFill>
                  <a:srgbClr val="426290"/>
                </a:solidFill>
              </a:rPr>
              <a:t> </a:t>
            </a:r>
            <a:r>
              <a:rPr lang="en-US" b="1" dirty="0" err="1">
                <a:solidFill>
                  <a:srgbClr val="426290"/>
                </a:solidFill>
              </a:rPr>
              <a:t>vận</a:t>
            </a:r>
            <a:r>
              <a:rPr lang="en-US" b="1" dirty="0">
                <a:solidFill>
                  <a:srgbClr val="426290"/>
                </a:solidFill>
              </a:rPr>
              <a:t> </a:t>
            </a:r>
            <a:r>
              <a:rPr lang="en-US" b="1" dirty="0" err="1">
                <a:solidFill>
                  <a:srgbClr val="426290"/>
                </a:solidFill>
              </a:rPr>
              <a:t>tải</a:t>
            </a:r>
            <a:endParaRPr lang="en-US" b="1" dirty="0">
              <a:solidFill>
                <a:srgbClr val="426290"/>
              </a:solidFill>
            </a:endParaRPr>
          </a:p>
        </p:txBody>
      </p:sp>
      <p:sp>
        <p:nvSpPr>
          <p:cNvPr id="23" name="TextBox 22">
            <a:extLst>
              <a:ext uri="{FF2B5EF4-FFF2-40B4-BE49-F238E27FC236}">
                <a16:creationId xmlns:a16="http://schemas.microsoft.com/office/drawing/2014/main" id="{C0843237-A9EC-2C0C-2AC8-9B9B4E7CAC64}"/>
              </a:ext>
            </a:extLst>
          </p:cNvPr>
          <p:cNvSpPr txBox="1"/>
          <p:nvPr/>
        </p:nvSpPr>
        <p:spPr>
          <a:xfrm>
            <a:off x="381538" y="3836909"/>
            <a:ext cx="5140060" cy="379656"/>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a:spAutoFit/>
          </a:bodyPr>
          <a:lstStyle/>
          <a:p>
            <a:pPr algn="just" eaLnBrk="1" hangingPunct="1">
              <a:defRPr/>
            </a:pPr>
            <a:r>
              <a:rPr lang="en-US" b="1" dirty="0">
                <a:solidFill>
                  <a:srgbClr val="426290"/>
                </a:solidFill>
              </a:rPr>
              <a:t> </a:t>
            </a:r>
            <a:r>
              <a:rPr lang="en-US" b="1" dirty="0" err="1">
                <a:solidFill>
                  <a:srgbClr val="426290"/>
                </a:solidFill>
              </a:rPr>
              <a:t>Sản</a:t>
            </a:r>
            <a:r>
              <a:rPr lang="en-US" b="1" dirty="0">
                <a:solidFill>
                  <a:srgbClr val="426290"/>
                </a:solidFill>
              </a:rPr>
              <a:t> </a:t>
            </a:r>
            <a:r>
              <a:rPr lang="en-US" b="1" dirty="0" err="1">
                <a:solidFill>
                  <a:srgbClr val="426290"/>
                </a:solidFill>
              </a:rPr>
              <a:t>xuất</a:t>
            </a:r>
            <a:r>
              <a:rPr lang="en-US" b="1" dirty="0">
                <a:solidFill>
                  <a:srgbClr val="426290"/>
                </a:solidFill>
              </a:rPr>
              <a:t> </a:t>
            </a:r>
            <a:r>
              <a:rPr lang="en-US" b="1" dirty="0" err="1">
                <a:solidFill>
                  <a:srgbClr val="426290"/>
                </a:solidFill>
              </a:rPr>
              <a:t>nông</a:t>
            </a:r>
            <a:r>
              <a:rPr lang="en-US" b="1" dirty="0">
                <a:solidFill>
                  <a:srgbClr val="426290"/>
                </a:solidFill>
              </a:rPr>
              <a:t> </a:t>
            </a:r>
            <a:r>
              <a:rPr lang="en-US" b="1" dirty="0" err="1">
                <a:solidFill>
                  <a:srgbClr val="426290"/>
                </a:solidFill>
              </a:rPr>
              <a:t>nghiệp</a:t>
            </a:r>
            <a:endParaRPr lang="en-US" b="1" dirty="0">
              <a:solidFill>
                <a:srgbClr val="426290"/>
              </a:solidFill>
            </a:endParaRPr>
          </a:p>
        </p:txBody>
      </p:sp>
      <p:sp>
        <p:nvSpPr>
          <p:cNvPr id="24" name="TextBox 23">
            <a:extLst>
              <a:ext uri="{FF2B5EF4-FFF2-40B4-BE49-F238E27FC236}">
                <a16:creationId xmlns:a16="http://schemas.microsoft.com/office/drawing/2014/main" id="{600E99F1-2623-948B-082C-08BAEC2F2EE0}"/>
              </a:ext>
            </a:extLst>
          </p:cNvPr>
          <p:cNvSpPr txBox="1"/>
          <p:nvPr/>
        </p:nvSpPr>
        <p:spPr>
          <a:xfrm>
            <a:off x="7140851" y="2993481"/>
            <a:ext cx="3949691" cy="666977"/>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b="1" dirty="0">
                <a:solidFill>
                  <a:srgbClr val="426290"/>
                </a:solidFill>
              </a:rPr>
              <a:t>Ph</a:t>
            </a:r>
            <a:r>
              <a:rPr lang="vi-VN" b="1" dirty="0">
                <a:solidFill>
                  <a:srgbClr val="426290"/>
                </a:solidFill>
              </a:rPr>
              <a:t>ươ</a:t>
            </a:r>
            <a:r>
              <a:rPr lang="en-US" b="1" dirty="0">
                <a:solidFill>
                  <a:srgbClr val="426290"/>
                </a:solidFill>
              </a:rPr>
              <a:t>ng </a:t>
            </a:r>
            <a:r>
              <a:rPr lang="en-US" b="1" dirty="0" err="1">
                <a:solidFill>
                  <a:srgbClr val="426290"/>
                </a:solidFill>
              </a:rPr>
              <a:t>tiện</a:t>
            </a:r>
            <a:r>
              <a:rPr lang="en-US" b="1" dirty="0">
                <a:solidFill>
                  <a:srgbClr val="426290"/>
                </a:solidFill>
              </a:rPr>
              <a:t>, </a:t>
            </a:r>
            <a:r>
              <a:rPr lang="en-US" b="1" dirty="0" err="1">
                <a:solidFill>
                  <a:srgbClr val="426290"/>
                </a:solidFill>
              </a:rPr>
              <a:t>thiết</a:t>
            </a:r>
            <a:r>
              <a:rPr lang="en-US" b="1" dirty="0">
                <a:solidFill>
                  <a:srgbClr val="426290"/>
                </a:solidFill>
              </a:rPr>
              <a:t> </a:t>
            </a:r>
            <a:r>
              <a:rPr lang="en-US" b="1" dirty="0" err="1">
                <a:solidFill>
                  <a:srgbClr val="426290"/>
                </a:solidFill>
              </a:rPr>
              <a:t>bị</a:t>
            </a:r>
            <a:r>
              <a:rPr lang="en-US" b="1" dirty="0">
                <a:solidFill>
                  <a:srgbClr val="426290"/>
                </a:solidFill>
              </a:rPr>
              <a:t> s</a:t>
            </a:r>
            <a:r>
              <a:rPr lang="vi-VN" b="1" dirty="0">
                <a:solidFill>
                  <a:srgbClr val="426290"/>
                </a:solidFill>
              </a:rPr>
              <a:t>ử </a:t>
            </a:r>
            <a:r>
              <a:rPr lang="en-US" b="1" dirty="0" err="1">
                <a:solidFill>
                  <a:srgbClr val="426290"/>
                </a:solidFill>
              </a:rPr>
              <a:t>dụng</a:t>
            </a:r>
            <a:r>
              <a:rPr lang="en-US" b="1" dirty="0">
                <a:solidFill>
                  <a:srgbClr val="426290"/>
                </a:solidFill>
              </a:rPr>
              <a:t>  n</a:t>
            </a:r>
            <a:r>
              <a:rPr lang="vi-VN" b="1" dirty="0">
                <a:solidFill>
                  <a:srgbClr val="426290"/>
                </a:solidFill>
              </a:rPr>
              <a:t>ă</a:t>
            </a:r>
            <a:r>
              <a:rPr lang="en-US" b="1" dirty="0">
                <a:solidFill>
                  <a:srgbClr val="426290"/>
                </a:solidFill>
              </a:rPr>
              <a:t>ng l</a:t>
            </a:r>
            <a:r>
              <a:rPr lang="vi-VN" b="1" dirty="0">
                <a:solidFill>
                  <a:srgbClr val="426290"/>
                </a:solidFill>
              </a:rPr>
              <a:t>ượng </a:t>
            </a:r>
            <a:endParaRPr lang="en-US" b="1" dirty="0">
              <a:solidFill>
                <a:srgbClr val="426290"/>
              </a:solidFill>
            </a:endParaRPr>
          </a:p>
        </p:txBody>
      </p:sp>
      <p:sp>
        <p:nvSpPr>
          <p:cNvPr id="25" name="TextBox 24">
            <a:extLst>
              <a:ext uri="{FF2B5EF4-FFF2-40B4-BE49-F238E27FC236}">
                <a16:creationId xmlns:a16="http://schemas.microsoft.com/office/drawing/2014/main" id="{833C8DD6-5AB9-6194-EA53-638193693AC3}"/>
              </a:ext>
            </a:extLst>
          </p:cNvPr>
          <p:cNvSpPr txBox="1"/>
          <p:nvPr/>
        </p:nvSpPr>
        <p:spPr>
          <a:xfrm>
            <a:off x="7140853" y="4569380"/>
            <a:ext cx="4000528" cy="666977"/>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b="1">
                <a:solidFill>
                  <a:srgbClr val="426290"/>
                </a:solidFill>
              </a:rPr>
              <a:t> D</a:t>
            </a:r>
            <a:r>
              <a:rPr lang="vi-VN" b="1">
                <a:solidFill>
                  <a:srgbClr val="426290"/>
                </a:solidFill>
              </a:rPr>
              <a:t>ự </a:t>
            </a:r>
            <a:r>
              <a:rPr lang="en-US" b="1">
                <a:solidFill>
                  <a:srgbClr val="426290"/>
                </a:solidFill>
              </a:rPr>
              <a:t>án, c</a:t>
            </a:r>
            <a:r>
              <a:rPr lang="vi-VN" b="1">
                <a:solidFill>
                  <a:srgbClr val="426290"/>
                </a:solidFill>
              </a:rPr>
              <a:t>ơ </a:t>
            </a:r>
            <a:r>
              <a:rPr lang="en-US" b="1">
                <a:solidFill>
                  <a:srgbClr val="426290"/>
                </a:solidFill>
              </a:rPr>
              <a:t>quan, </a:t>
            </a:r>
            <a:r>
              <a:rPr lang="vi-VN" b="1">
                <a:solidFill>
                  <a:srgbClr val="426290"/>
                </a:solidFill>
              </a:rPr>
              <a:t>đơ</a:t>
            </a:r>
            <a:r>
              <a:rPr lang="en-US" b="1">
                <a:solidFill>
                  <a:srgbClr val="426290"/>
                </a:solidFill>
              </a:rPr>
              <a:t>n vị s</a:t>
            </a:r>
            <a:r>
              <a:rPr lang="vi-VN" b="1">
                <a:solidFill>
                  <a:srgbClr val="426290"/>
                </a:solidFill>
              </a:rPr>
              <a:t>ử</a:t>
            </a:r>
            <a:r>
              <a:rPr lang="en-US" b="1">
                <a:solidFill>
                  <a:srgbClr val="426290"/>
                </a:solidFill>
              </a:rPr>
              <a:t> dụng ngân sách nhà n</a:t>
            </a:r>
            <a:r>
              <a:rPr lang="vi-VN" b="1">
                <a:solidFill>
                  <a:srgbClr val="426290"/>
                </a:solidFill>
              </a:rPr>
              <a:t>ước</a:t>
            </a:r>
            <a:endParaRPr lang="en-US" b="1" dirty="0">
              <a:solidFill>
                <a:srgbClr val="426290"/>
              </a:solidFill>
            </a:endParaRPr>
          </a:p>
        </p:txBody>
      </p:sp>
      <p:sp>
        <p:nvSpPr>
          <p:cNvPr id="26" name="TextBox 25">
            <a:extLst>
              <a:ext uri="{FF2B5EF4-FFF2-40B4-BE49-F238E27FC236}">
                <a16:creationId xmlns:a16="http://schemas.microsoft.com/office/drawing/2014/main" id="{6E06A7A4-B227-AFE9-FC30-87D7071620EC}"/>
              </a:ext>
            </a:extLst>
          </p:cNvPr>
          <p:cNvSpPr txBox="1"/>
          <p:nvPr/>
        </p:nvSpPr>
        <p:spPr>
          <a:xfrm>
            <a:off x="381538" y="4827508"/>
            <a:ext cx="5140060" cy="379656"/>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a:spAutoFit/>
          </a:bodyPr>
          <a:lstStyle/>
          <a:p>
            <a:pPr algn="just" eaLnBrk="1" hangingPunct="1">
              <a:defRPr/>
            </a:pPr>
            <a:r>
              <a:rPr lang="en-US" b="1">
                <a:solidFill>
                  <a:srgbClr val="426290"/>
                </a:solidFill>
              </a:rPr>
              <a:t> Dịch vụ và hộ gia </a:t>
            </a:r>
            <a:r>
              <a:rPr lang="vi-VN" b="1">
                <a:solidFill>
                  <a:srgbClr val="426290"/>
                </a:solidFill>
              </a:rPr>
              <a:t>đình</a:t>
            </a:r>
            <a:endParaRPr lang="en-US" b="1" dirty="0">
              <a:solidFill>
                <a:srgbClr val="426290"/>
              </a:solidFill>
            </a:endParaRPr>
          </a:p>
        </p:txBody>
      </p:sp>
      <p:cxnSp>
        <p:nvCxnSpPr>
          <p:cNvPr id="31" name="Straight Connector 30">
            <a:extLst>
              <a:ext uri="{FF2B5EF4-FFF2-40B4-BE49-F238E27FC236}">
                <a16:creationId xmlns:a16="http://schemas.microsoft.com/office/drawing/2014/main" id="{E9C20BC4-7E48-187B-C811-99822995C2BE}"/>
              </a:ext>
            </a:extLst>
          </p:cNvPr>
          <p:cNvCxnSpPr/>
          <p:nvPr/>
        </p:nvCxnSpPr>
        <p:spPr>
          <a:xfrm rot="5400000">
            <a:off x="3876950" y="3709908"/>
            <a:ext cx="4648200" cy="25400"/>
          </a:xfrm>
          <a:prstGeom prst="line">
            <a:avLst/>
          </a:prstGeom>
          <a:ln w="28575">
            <a:solidFill>
              <a:srgbClr val="000099"/>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08461E64-B0E5-63CE-38B2-877BAA1A5035}"/>
              </a:ext>
            </a:extLst>
          </p:cNvPr>
          <p:cNvCxnSpPr/>
          <p:nvPr/>
        </p:nvCxnSpPr>
        <p:spPr>
          <a:xfrm>
            <a:off x="6188351" y="2084308"/>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BB206CE5-405F-57FA-BAD6-2AB18D33627B}"/>
              </a:ext>
            </a:extLst>
          </p:cNvPr>
          <p:cNvCxnSpPr/>
          <p:nvPr/>
        </p:nvCxnSpPr>
        <p:spPr>
          <a:xfrm>
            <a:off x="6188351" y="3455908"/>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E71709EB-AC00-ABB3-37FA-B96C8A473A78}"/>
              </a:ext>
            </a:extLst>
          </p:cNvPr>
          <p:cNvCxnSpPr/>
          <p:nvPr/>
        </p:nvCxnSpPr>
        <p:spPr>
          <a:xfrm>
            <a:off x="6188351" y="5056108"/>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F951CA8-7F06-C8E2-6F56-1E2A04B466C3}"/>
              </a:ext>
            </a:extLst>
          </p:cNvPr>
          <p:cNvCxnSpPr/>
          <p:nvPr/>
        </p:nvCxnSpPr>
        <p:spPr>
          <a:xfrm>
            <a:off x="5521601" y="2084308"/>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6E543DC1-0075-A82B-DBBB-891400E06A71}"/>
              </a:ext>
            </a:extLst>
          </p:cNvPr>
          <p:cNvCxnSpPr/>
          <p:nvPr/>
        </p:nvCxnSpPr>
        <p:spPr>
          <a:xfrm>
            <a:off x="5521601" y="2998708"/>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D792E6E7-FFD6-5286-C0EA-58D6EE7E3A6D}"/>
              </a:ext>
            </a:extLst>
          </p:cNvPr>
          <p:cNvCxnSpPr/>
          <p:nvPr/>
        </p:nvCxnSpPr>
        <p:spPr>
          <a:xfrm>
            <a:off x="5521601" y="3913108"/>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1B413841-6642-87AE-9BC9-3E31AB710546}"/>
              </a:ext>
            </a:extLst>
          </p:cNvPr>
          <p:cNvCxnSpPr/>
          <p:nvPr/>
        </p:nvCxnSpPr>
        <p:spPr>
          <a:xfrm>
            <a:off x="5521601" y="5056108"/>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6DD35C49-4D5A-57E4-A471-FC3BD1AB85DF}"/>
              </a:ext>
            </a:extLst>
          </p:cNvPr>
          <p:cNvCxnSpPr/>
          <p:nvPr/>
        </p:nvCxnSpPr>
        <p:spPr>
          <a:xfrm rot="5400000">
            <a:off x="4544759" y="4117367"/>
            <a:ext cx="3858683" cy="0"/>
          </a:xfrm>
          <a:prstGeom prst="line">
            <a:avLst/>
          </a:prstGeom>
          <a:ln w="28575">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0C03541C-0F5D-A604-7A0A-69E3847F41CF}"/>
              </a:ext>
            </a:extLst>
          </p:cNvPr>
          <p:cNvCxnSpPr/>
          <p:nvPr/>
        </p:nvCxnSpPr>
        <p:spPr>
          <a:xfrm>
            <a:off x="5521601" y="3227308"/>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AC164A5B-A16B-C3F1-D108-088B790D4F49}"/>
              </a:ext>
            </a:extLst>
          </p:cNvPr>
          <p:cNvCxnSpPr/>
          <p:nvPr/>
        </p:nvCxnSpPr>
        <p:spPr>
          <a:xfrm>
            <a:off x="5521601" y="4141708"/>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A924942D-5C07-D737-27EE-D6D689ADF318}"/>
              </a:ext>
            </a:extLst>
          </p:cNvPr>
          <p:cNvCxnSpPr/>
          <p:nvPr/>
        </p:nvCxnSpPr>
        <p:spPr>
          <a:xfrm>
            <a:off x="5521601" y="2312908"/>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507EF9EF-7CD8-8C7D-33F9-9F91C00C30C2}"/>
              </a:ext>
            </a:extLst>
          </p:cNvPr>
          <p:cNvCxnSpPr/>
          <p:nvPr/>
        </p:nvCxnSpPr>
        <p:spPr>
          <a:xfrm>
            <a:off x="6474101" y="2312908"/>
            <a:ext cx="666749" cy="2117"/>
          </a:xfrm>
          <a:prstGeom prst="straightConnector1">
            <a:avLst/>
          </a:prstGeom>
          <a:ln>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A9A3EFE7-47D9-4C08-2C90-0370D01AA584}"/>
              </a:ext>
            </a:extLst>
          </p:cNvPr>
          <p:cNvCxnSpPr/>
          <p:nvPr/>
        </p:nvCxnSpPr>
        <p:spPr>
          <a:xfrm>
            <a:off x="6474101" y="5437108"/>
            <a:ext cx="666749" cy="2117"/>
          </a:xfrm>
          <a:prstGeom prst="straightConnector1">
            <a:avLst/>
          </a:prstGeom>
          <a:ln>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5084" name="AutoShape 30">
            <a:extLst>
              <a:ext uri="{FF2B5EF4-FFF2-40B4-BE49-F238E27FC236}">
                <a16:creationId xmlns:a16="http://schemas.microsoft.com/office/drawing/2014/main" id="{E91F730D-60F0-036C-A147-F6CE2C7548D8}"/>
              </a:ext>
            </a:extLst>
          </p:cNvPr>
          <p:cNvSpPr>
            <a:spLocks/>
          </p:cNvSpPr>
          <p:nvPr/>
        </p:nvSpPr>
        <p:spPr bwMode="auto">
          <a:xfrm>
            <a:off x="10988950" y="1398508"/>
            <a:ext cx="711200" cy="4953000"/>
          </a:xfrm>
          <a:prstGeom prst="rightBrace">
            <a:avLst>
              <a:gd name="adj1" fmla="val 77381"/>
              <a:gd name="adj2" fmla="val 50000"/>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endParaRPr lang="en-US" altLang="en-US" sz="1867" dirty="0">
              <a:solidFill>
                <a:srgbClr val="FF3300"/>
              </a:solidFill>
              <a:cs typeface="Arial" panose="020B0604020202020204" pitchFamily="34" charset="0"/>
            </a:endParaRPr>
          </a:p>
        </p:txBody>
      </p:sp>
      <p:sp>
        <p:nvSpPr>
          <p:cNvPr id="40989" name="Text Box 32">
            <a:extLst>
              <a:ext uri="{FF2B5EF4-FFF2-40B4-BE49-F238E27FC236}">
                <a16:creationId xmlns:a16="http://schemas.microsoft.com/office/drawing/2014/main" id="{28D03432-F8B3-E9B2-BB47-C32A021CB0D1}"/>
              </a:ext>
            </a:extLst>
          </p:cNvPr>
          <p:cNvSpPr txBox="1">
            <a:spLocks noChangeArrowheads="1"/>
          </p:cNvSpPr>
          <p:nvPr/>
        </p:nvSpPr>
        <p:spPr bwMode="auto">
          <a:xfrm rot="16200000">
            <a:off x="10462206" y="3458697"/>
            <a:ext cx="2803973" cy="379656"/>
          </a:xfrm>
          <a:prstGeom prst="rect">
            <a:avLst/>
          </a:prstGeom>
          <a:noFill/>
          <a:ln>
            <a:noFill/>
          </a:ln>
        </p:spPr>
        <p:txBody>
          <a:bodyPr wrap="non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1867" dirty="0" err="1">
                <a:solidFill>
                  <a:srgbClr val="FF3300"/>
                </a:solidFill>
                <a:latin typeface="+mj-lt"/>
                <a:cs typeface="Arial" panose="020B0604020202020204" pitchFamily="34" charset="0"/>
              </a:rPr>
              <a:t>Chương</a:t>
            </a:r>
            <a:r>
              <a:rPr lang="en-US" altLang="en-US" sz="1867" dirty="0">
                <a:solidFill>
                  <a:srgbClr val="FF3300"/>
                </a:solidFill>
                <a:latin typeface="+mj-lt"/>
                <a:cs typeface="Arial" panose="020B0604020202020204" pitchFamily="34" charset="0"/>
              </a:rPr>
              <a:t> II -&gt; </a:t>
            </a:r>
            <a:r>
              <a:rPr lang="en-US" altLang="en-US" sz="1867" dirty="0" err="1">
                <a:solidFill>
                  <a:srgbClr val="FF3300"/>
                </a:solidFill>
                <a:latin typeface="+mj-lt"/>
                <a:cs typeface="Arial" panose="020B0604020202020204" pitchFamily="34" charset="0"/>
              </a:rPr>
              <a:t>Chương</a:t>
            </a:r>
            <a:r>
              <a:rPr lang="en-US" altLang="en-US" sz="1867" dirty="0">
                <a:solidFill>
                  <a:srgbClr val="FF3300"/>
                </a:solidFill>
                <a:latin typeface="+mj-lt"/>
                <a:cs typeface="Arial" panose="020B0604020202020204" pitchFamily="34" charset="0"/>
              </a:rPr>
              <a:t> IX</a:t>
            </a:r>
          </a:p>
        </p:txBody>
      </p:sp>
      <p:sp>
        <p:nvSpPr>
          <p:cNvPr id="2" name="Title 1">
            <a:extLst>
              <a:ext uri="{FF2B5EF4-FFF2-40B4-BE49-F238E27FC236}">
                <a16:creationId xmlns:a16="http://schemas.microsoft.com/office/drawing/2014/main" id="{02D55760-863A-E9CF-FB7F-0D3BCB56991A}"/>
              </a:ext>
            </a:extLst>
          </p:cNvPr>
          <p:cNvSpPr txBox="1">
            <a:spLocks/>
          </p:cNvSpPr>
          <p:nvPr/>
        </p:nvSpPr>
        <p:spPr>
          <a:xfrm>
            <a:off x="381538" y="618115"/>
            <a:ext cx="11011392" cy="510927"/>
          </a:xfrm>
          <a:prstGeom prst="rect">
            <a:avLst/>
          </a:prstGeom>
        </p:spPr>
        <p:txBody>
          <a:bodyPr lIns="91440" tIns="45720" rIns="91440" bIns="45720" anchor="ct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r>
              <a:rPr lang="en-GB" altLang="en-US" sz="3200" kern="0" dirty="0" err="1">
                <a:solidFill>
                  <a:schemeClr val="accent1">
                    <a:lumMod val="50000"/>
                  </a:schemeClr>
                </a:solidFill>
                <a:latin typeface="Arial" panose="020B0604020202020204" pitchFamily="34" charset="0"/>
                <a:ea typeface="ヒラギノ角ゴ Pro W3"/>
                <a:cs typeface="Arial" panose="020B0604020202020204" pitchFamily="34" charset="0"/>
              </a:rPr>
              <a:t>Các</a:t>
            </a:r>
            <a:r>
              <a:rPr lang="en-GB" altLang="en-US" sz="3200"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GB" altLang="en-US" sz="3200" kern="0" dirty="0" err="1">
                <a:solidFill>
                  <a:schemeClr val="accent1">
                    <a:lumMod val="50000"/>
                  </a:schemeClr>
                </a:solidFill>
                <a:latin typeface="Arial" panose="020B0604020202020204" pitchFamily="34" charset="0"/>
                <a:ea typeface="ヒラギノ角ゴ Pro W3"/>
                <a:cs typeface="Arial" panose="020B0604020202020204" pitchFamily="34" charset="0"/>
              </a:rPr>
              <a:t>đối</a:t>
            </a:r>
            <a:r>
              <a:rPr lang="en-GB" altLang="en-US" sz="3200"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GB" altLang="en-US" sz="3200" kern="0" dirty="0" err="1">
                <a:solidFill>
                  <a:schemeClr val="accent1">
                    <a:lumMod val="50000"/>
                  </a:schemeClr>
                </a:solidFill>
                <a:latin typeface="Arial" panose="020B0604020202020204" pitchFamily="34" charset="0"/>
                <a:ea typeface="ヒラギノ角ゴ Pro W3"/>
                <a:cs typeface="Arial" panose="020B0604020202020204" pitchFamily="34" charset="0"/>
              </a:rPr>
              <a:t>tượng</a:t>
            </a:r>
            <a:r>
              <a:rPr lang="en-GB" altLang="en-US" sz="3200"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GB" altLang="en-US" sz="3200" kern="0" dirty="0" err="1">
                <a:solidFill>
                  <a:schemeClr val="accent1">
                    <a:lumMod val="50000"/>
                  </a:schemeClr>
                </a:solidFill>
                <a:latin typeface="Arial" panose="020B0604020202020204" pitchFamily="34" charset="0"/>
                <a:ea typeface="ヒラギノ角ゴ Pro W3"/>
                <a:cs typeface="Arial" panose="020B0604020202020204" pitchFamily="34" charset="0"/>
              </a:rPr>
              <a:t>điều</a:t>
            </a:r>
            <a:r>
              <a:rPr lang="en-GB" altLang="en-US" sz="3200"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GB" altLang="en-US" sz="3200" kern="0" dirty="0" err="1">
                <a:solidFill>
                  <a:schemeClr val="accent1">
                    <a:lumMod val="50000"/>
                  </a:schemeClr>
                </a:solidFill>
                <a:latin typeface="Arial" panose="020B0604020202020204" pitchFamily="34" charset="0"/>
                <a:ea typeface="ヒラギノ角ゴ Pro W3"/>
                <a:cs typeface="Arial" panose="020B0604020202020204" pitchFamily="34" charset="0"/>
              </a:rPr>
              <a:t>chỉnh</a:t>
            </a:r>
            <a:r>
              <a:rPr lang="en-GB" altLang="en-US" sz="3200"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GB" altLang="en-US" sz="3200" kern="0" dirty="0" err="1">
                <a:solidFill>
                  <a:schemeClr val="accent1">
                    <a:lumMod val="50000"/>
                  </a:schemeClr>
                </a:solidFill>
                <a:latin typeface="Arial" panose="020B0604020202020204" pitchFamily="34" charset="0"/>
                <a:ea typeface="ヒラギノ角ゴ Pro W3"/>
                <a:cs typeface="Arial" panose="020B0604020202020204" pitchFamily="34" charset="0"/>
              </a:rPr>
              <a:t>của</a:t>
            </a:r>
            <a:r>
              <a:rPr lang="en-GB" altLang="en-US" sz="3200"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GB" altLang="en-US" sz="3200" kern="0" dirty="0" err="1">
                <a:solidFill>
                  <a:schemeClr val="accent1">
                    <a:lumMod val="50000"/>
                  </a:schemeClr>
                </a:solidFill>
                <a:latin typeface="Arial" panose="020B0604020202020204" pitchFamily="34" charset="0"/>
                <a:ea typeface="ヒラギノ角ゴ Pro W3"/>
                <a:cs typeface="Arial" panose="020B0604020202020204" pitchFamily="34" charset="0"/>
              </a:rPr>
              <a:t>luật</a:t>
            </a:r>
            <a:endParaRPr lang="en-GB" altLang="en-US" sz="3200" kern="0"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3" name="TextBox 2">
            <a:extLst>
              <a:ext uri="{FF2B5EF4-FFF2-40B4-BE49-F238E27FC236}">
                <a16:creationId xmlns:a16="http://schemas.microsoft.com/office/drawing/2014/main" id="{32D25D84-D6BF-B503-2E0B-FE06FBA57D90}"/>
              </a:ext>
            </a:extLst>
          </p:cNvPr>
          <p:cNvSpPr txBox="1"/>
          <p:nvPr/>
        </p:nvSpPr>
        <p:spPr>
          <a:xfrm>
            <a:off x="397687" y="1870811"/>
            <a:ext cx="5140059" cy="379656"/>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a:spAutoFit/>
          </a:bodyPr>
          <a:lstStyle/>
          <a:p>
            <a:pPr algn="just">
              <a:spcAft>
                <a:spcPts val="400"/>
              </a:spcAft>
              <a:defRPr/>
            </a:pPr>
            <a:r>
              <a:rPr lang="en-US" b="1" dirty="0">
                <a:solidFill>
                  <a:srgbClr val="426290"/>
                </a:solidFill>
              </a:rPr>
              <a:t> </a:t>
            </a:r>
            <a:r>
              <a:rPr lang="en-US" b="1" dirty="0" err="1">
                <a:solidFill>
                  <a:srgbClr val="426290"/>
                </a:solidFill>
              </a:rPr>
              <a:t>Sản</a:t>
            </a:r>
            <a:r>
              <a:rPr lang="en-US" b="1" dirty="0">
                <a:solidFill>
                  <a:srgbClr val="426290"/>
                </a:solidFill>
              </a:rPr>
              <a:t> </a:t>
            </a:r>
            <a:r>
              <a:rPr lang="en-US" b="1" dirty="0" err="1">
                <a:solidFill>
                  <a:srgbClr val="426290"/>
                </a:solidFill>
              </a:rPr>
              <a:t>xuất</a:t>
            </a:r>
            <a:r>
              <a:rPr lang="en-US" b="1" dirty="0">
                <a:solidFill>
                  <a:srgbClr val="426290"/>
                </a:solidFill>
              </a:rPr>
              <a:t> </a:t>
            </a:r>
            <a:r>
              <a:rPr lang="en-US" b="1" dirty="0" err="1">
                <a:solidFill>
                  <a:srgbClr val="426290"/>
                </a:solidFill>
              </a:rPr>
              <a:t>công</a:t>
            </a:r>
            <a:r>
              <a:rPr lang="en-US" b="1" dirty="0">
                <a:solidFill>
                  <a:srgbClr val="426290"/>
                </a:solidFill>
              </a:rPr>
              <a:t> </a:t>
            </a:r>
            <a:r>
              <a:rPr lang="en-US" b="1" dirty="0" err="1">
                <a:solidFill>
                  <a:srgbClr val="426290"/>
                </a:solidFill>
              </a:rPr>
              <a:t>nghiệp</a:t>
            </a:r>
            <a:endParaRPr lang="en-US" b="1" dirty="0">
              <a:solidFill>
                <a:srgbClr val="42629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A46810B-FB10-4D1C-92A3-B2B3F2B9D8D9}"/>
              </a:ext>
            </a:extLst>
          </p:cNvPr>
          <p:cNvSpPr txBox="1"/>
          <p:nvPr/>
        </p:nvSpPr>
        <p:spPr>
          <a:xfrm>
            <a:off x="339341" y="1629300"/>
            <a:ext cx="11513318" cy="707886"/>
          </a:xfrm>
          <a:prstGeom prst="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algn="just" eaLnBrk="1" hangingPunct="1">
              <a:defRPr/>
            </a:pPr>
            <a:r>
              <a:rPr lang="vi-VN" sz="2000" dirty="0">
                <a:solidFill>
                  <a:srgbClr val="FF0000"/>
                </a:solidFill>
                <a:cs typeface="Arial" panose="020B0604020202020204" pitchFamily="34" charset="0"/>
              </a:rPr>
              <a:t>Cơ sở sử dụng năng lượng trọng điểm là cơ sở sử dụng năng lượng hằng năm với khối lượng lớn theo quy định của Chính phủ</a:t>
            </a:r>
            <a:endParaRPr lang="en-US" sz="2000" dirty="0">
              <a:solidFill>
                <a:srgbClr val="FF0000"/>
              </a:solidFill>
              <a:cs typeface="Arial" panose="020B0604020202020204" pitchFamily="34" charset="0"/>
            </a:endParaRPr>
          </a:p>
        </p:txBody>
      </p:sp>
      <p:sp>
        <p:nvSpPr>
          <p:cNvPr id="10" name="TextBox 9">
            <a:extLst>
              <a:ext uri="{FF2B5EF4-FFF2-40B4-BE49-F238E27FC236}">
                <a16:creationId xmlns:a16="http://schemas.microsoft.com/office/drawing/2014/main" id="{88745BF5-2EAA-9F60-6BF6-5D74045063AC}"/>
              </a:ext>
            </a:extLst>
          </p:cNvPr>
          <p:cNvSpPr txBox="1">
            <a:spLocks noChangeArrowheads="1"/>
          </p:cNvSpPr>
          <p:nvPr/>
        </p:nvSpPr>
        <p:spPr bwMode="auto">
          <a:xfrm>
            <a:off x="341456" y="2906789"/>
            <a:ext cx="11511203" cy="234359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1313" indent="-341313">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a:lnSpc>
                <a:spcPct val="150000"/>
              </a:lnSpc>
              <a:buFontTx/>
              <a:buAutoNum type="alphaLcParenR"/>
            </a:pPr>
            <a:r>
              <a:rPr lang="vi-VN" altLang="en-US" sz="2000" dirty="0">
                <a:latin typeface="Arial" panose="020B0604020202020204" pitchFamily="34" charset="0"/>
                <a:cs typeface="Arial" panose="020B0604020202020204" pitchFamily="34" charset="0"/>
              </a:rPr>
              <a:t>Cơ sở sản xuất công nghiệp, nông nghiệp, đơn vị vận tải có tiêu thụ năng lượng tổng cộng trong một năm quy đổi ra một nghìn tấn dầu tương đương (1000 TOE) trở lên.</a:t>
            </a:r>
          </a:p>
          <a:p>
            <a:pPr algn="just">
              <a:lnSpc>
                <a:spcPct val="150000"/>
              </a:lnSpc>
            </a:pPr>
            <a:r>
              <a:rPr lang="vi-VN" altLang="en-US" sz="2000" dirty="0">
                <a:latin typeface="Arial" panose="020B0604020202020204" pitchFamily="34" charset="0"/>
                <a:cs typeface="Arial" panose="020B0604020202020204" pitchFamily="34" charset="0"/>
              </a:rPr>
              <a:t>b) Các công trình xây dựng được dùng làm trụ sở, văn phòng làm việc, nhà ở; cơ sở giáo dục, y tế, vui chơi giải trí, thể dục, thể thao; khách sạn, siêu thị, nhà hàng, cửa hàng có tiêu thụ năng lượng tổng cộng trong một năm quy đổi ra năm trăm tấn dầu tương đương (500 TOE) trở lên.</a:t>
            </a:r>
          </a:p>
        </p:txBody>
      </p:sp>
      <p:sp>
        <p:nvSpPr>
          <p:cNvPr id="2" name="Title 1">
            <a:extLst>
              <a:ext uri="{FF2B5EF4-FFF2-40B4-BE49-F238E27FC236}">
                <a16:creationId xmlns:a16="http://schemas.microsoft.com/office/drawing/2014/main" id="{6C51E580-92E6-87CF-D78C-9AE3E51FE107}"/>
              </a:ext>
            </a:extLst>
          </p:cNvPr>
          <p:cNvSpPr txBox="1">
            <a:spLocks/>
          </p:cNvSpPr>
          <p:nvPr/>
        </p:nvSpPr>
        <p:spPr>
          <a:xfrm>
            <a:off x="0" y="623394"/>
            <a:ext cx="12192000"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kern="0" dirty="0" err="1">
                <a:solidFill>
                  <a:schemeClr val="accent1">
                    <a:lumMod val="50000"/>
                  </a:schemeClr>
                </a:solidFill>
                <a:latin typeface="Arial" panose="020B0604020202020204" pitchFamily="34" charset="0"/>
                <a:cs typeface="Arial" panose="020B0604020202020204" pitchFamily="34" charset="0"/>
              </a:rPr>
              <a:t>Tiêu</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chí</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xác</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định</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cơ</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sở</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sử</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dụng</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năng</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lượng</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trọng</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điểm</a:t>
            </a:r>
            <a:endParaRPr lang="en-GB" sz="3200" kern="0"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dirty="0" err="1">
                <a:solidFill>
                  <a:schemeClr val="accent1">
                    <a:lumMod val="50000"/>
                  </a:schemeClr>
                </a:solidFill>
              </a:rPr>
              <a:t>MỤC</a:t>
            </a:r>
            <a:r>
              <a:rPr lang="en-US" sz="3200" dirty="0">
                <a:solidFill>
                  <a:schemeClr val="accent1">
                    <a:lumMod val="50000"/>
                  </a:schemeClr>
                </a:solidFill>
              </a:rPr>
              <a:t> </a:t>
            </a:r>
            <a:r>
              <a:rPr lang="en-US" sz="3200" dirty="0" err="1">
                <a:solidFill>
                  <a:schemeClr val="accent1">
                    <a:lumMod val="50000"/>
                  </a:schemeClr>
                </a:solidFill>
              </a:rPr>
              <a:t>TIÊU</a:t>
            </a:r>
            <a:r>
              <a:rPr lang="en-US" sz="3200" dirty="0">
                <a:solidFill>
                  <a:schemeClr val="accent1">
                    <a:lumMod val="50000"/>
                  </a:schemeClr>
                </a:solidFill>
              </a:rPr>
              <a:t> </a:t>
            </a:r>
            <a:r>
              <a:rPr lang="en-US" sz="3200" dirty="0" err="1">
                <a:solidFill>
                  <a:schemeClr val="accent1">
                    <a:lumMod val="50000"/>
                  </a:schemeClr>
                </a:solidFill>
              </a:rPr>
              <a:t>CỦA</a:t>
            </a:r>
            <a:r>
              <a:rPr lang="en-US" sz="3200" dirty="0">
                <a:solidFill>
                  <a:schemeClr val="accent1">
                    <a:lumMod val="50000"/>
                  </a:schemeClr>
                </a:solidFill>
              </a:rPr>
              <a:t> </a:t>
            </a:r>
            <a:r>
              <a:rPr lang="en-US" sz="3200" dirty="0" err="1">
                <a:solidFill>
                  <a:schemeClr val="accent1">
                    <a:lumMod val="50000"/>
                  </a:schemeClr>
                </a:solidFill>
              </a:rPr>
              <a:t>HỢP</a:t>
            </a:r>
            <a:r>
              <a:rPr lang="en-US" sz="3200" dirty="0">
                <a:solidFill>
                  <a:schemeClr val="accent1">
                    <a:lumMod val="50000"/>
                  </a:schemeClr>
                </a:solidFill>
              </a:rPr>
              <a:t> </a:t>
            </a:r>
            <a:r>
              <a:rPr lang="en-US" sz="3200" dirty="0" err="1">
                <a:solidFill>
                  <a:schemeClr val="accent1">
                    <a:lumMod val="50000"/>
                  </a:schemeClr>
                </a:solidFill>
              </a:rPr>
              <a:t>PHẦN</a:t>
            </a:r>
            <a:endParaRPr lang="en-VN" sz="3200" dirty="0">
              <a:solidFill>
                <a:schemeClr val="accent1">
                  <a:lumMod val="50000"/>
                </a:schemeClr>
              </a:solidFill>
            </a:endParaRPr>
          </a:p>
        </p:txBody>
      </p:sp>
      <p:grpSp>
        <p:nvGrpSpPr>
          <p:cNvPr id="4" name="Group 3">
            <a:extLst>
              <a:ext uri="{FF2B5EF4-FFF2-40B4-BE49-F238E27FC236}">
                <a16:creationId xmlns:a16="http://schemas.microsoft.com/office/drawing/2014/main" id="{EB972F65-DA4A-AD6F-5EFB-B5E3CFDD2AA7}"/>
              </a:ext>
            </a:extLst>
          </p:cNvPr>
          <p:cNvGrpSpPr/>
          <p:nvPr/>
        </p:nvGrpSpPr>
        <p:grpSpPr>
          <a:xfrm>
            <a:off x="634078" y="1725436"/>
            <a:ext cx="5749707" cy="881688"/>
            <a:chOff x="810619" y="1727758"/>
            <a:chExt cx="5749707" cy="881688"/>
          </a:xfrm>
        </p:grpSpPr>
        <p:sp>
          <p:nvSpPr>
            <p:cNvPr id="6" name="Title 20">
              <a:extLst>
                <a:ext uri="{FF2B5EF4-FFF2-40B4-BE49-F238E27FC236}">
                  <a16:creationId xmlns:a16="http://schemas.microsoft.com/office/drawing/2014/main" id="{B68FFA2E-8AEB-6499-4033-7D3F8926A4C5}"/>
                </a:ext>
              </a:extLst>
            </p:cNvPr>
            <p:cNvSpPr txBox="1">
              <a:spLocks/>
            </p:cNvSpPr>
            <p:nvPr/>
          </p:nvSpPr>
          <p:spPr>
            <a:xfrm>
              <a:off x="1796568" y="1727758"/>
              <a:ext cx="4763758"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được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nhiệm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vụ</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và</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lợi</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ích</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mang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lại</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từ</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dự</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án</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hỗ</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trợ</a:t>
              </a:r>
              <a:r>
                <a:rPr lang="en-US" sz="2000" dirty="0">
                  <a:solidFill>
                    <a:srgbClr val="0070C0"/>
                  </a:solidFill>
                  <a:latin typeface="Arial" panose="020B0604020202020204" pitchFamily="34" charset="0"/>
                  <a:cs typeface="Arial" panose="020B0604020202020204" pitchFamily="34" charset="0"/>
                </a:rPr>
                <a:t> </a:t>
              </a:r>
            </a:p>
          </p:txBody>
        </p:sp>
        <p:sp>
          <p:nvSpPr>
            <p:cNvPr id="8" name="Oval 7">
              <a:extLst>
                <a:ext uri="{FF2B5EF4-FFF2-40B4-BE49-F238E27FC236}">
                  <a16:creationId xmlns:a16="http://schemas.microsoft.com/office/drawing/2014/main" id="{B15BD697-ECF0-32CB-13AE-D7E37EB12E96}"/>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1A433957-6028-82DB-DDE1-535BBFD567E1}"/>
                </a:ext>
              </a:extLst>
            </p:cNvPr>
            <p:cNvGrpSpPr/>
            <p:nvPr/>
          </p:nvGrpSpPr>
          <p:grpSpPr>
            <a:xfrm>
              <a:off x="985048" y="1966281"/>
              <a:ext cx="462663" cy="404639"/>
              <a:chOff x="2437300" y="2768688"/>
              <a:chExt cx="400024" cy="349856"/>
            </a:xfrm>
            <a:solidFill>
              <a:schemeClr val="accent1"/>
            </a:solidFill>
          </p:grpSpPr>
          <p:sp>
            <p:nvSpPr>
              <p:cNvPr id="10" name="Freeform 104">
                <a:extLst>
                  <a:ext uri="{FF2B5EF4-FFF2-40B4-BE49-F238E27FC236}">
                    <a16:creationId xmlns:a16="http://schemas.microsoft.com/office/drawing/2014/main" id="{D9DE39B4-FE46-A342-7279-8078F4BB148A}"/>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5">
                <a:extLst>
                  <a:ext uri="{FF2B5EF4-FFF2-40B4-BE49-F238E27FC236}">
                    <a16:creationId xmlns:a16="http://schemas.microsoft.com/office/drawing/2014/main" id="{784EB2C6-4BB5-ABAD-6577-79C0DCDF70B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 name="Group 11">
            <a:extLst>
              <a:ext uri="{FF2B5EF4-FFF2-40B4-BE49-F238E27FC236}">
                <a16:creationId xmlns:a16="http://schemas.microsoft.com/office/drawing/2014/main" id="{5E5214C8-9021-D548-AD14-3362A7162DA1}"/>
              </a:ext>
            </a:extLst>
          </p:cNvPr>
          <p:cNvGrpSpPr/>
          <p:nvPr/>
        </p:nvGrpSpPr>
        <p:grpSpPr>
          <a:xfrm>
            <a:off x="634078" y="3429000"/>
            <a:ext cx="5692980" cy="1281797"/>
            <a:chOff x="810619" y="2961957"/>
            <a:chExt cx="5692980" cy="1281797"/>
          </a:xfrm>
        </p:grpSpPr>
        <p:sp>
          <p:nvSpPr>
            <p:cNvPr id="13" name="Title 20">
              <a:extLst>
                <a:ext uri="{FF2B5EF4-FFF2-40B4-BE49-F238E27FC236}">
                  <a16:creationId xmlns:a16="http://schemas.microsoft.com/office/drawing/2014/main" id="{F3BCAF8B-4770-7196-A6B6-6496D92B6C11}"/>
                </a:ext>
              </a:extLst>
            </p:cNvPr>
            <p:cNvSpPr txBox="1">
              <a:spLocks/>
            </p:cNvSpPr>
            <p:nvPr/>
          </p:nvSpPr>
          <p:spPr>
            <a:xfrm>
              <a:off x="1742153" y="2961957"/>
              <a:ext cx="4761446" cy="1281797"/>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được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khung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chính</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sách</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về</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TKNL</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giảm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phát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thải</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KNK</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và</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bình</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đẳng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giới</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tại</a:t>
              </a:r>
              <a:r>
                <a:rPr lang="en-US" sz="2000" dirty="0">
                  <a:solidFill>
                    <a:srgbClr val="0070C0"/>
                  </a:solidFill>
                  <a:latin typeface="Arial" panose="020B0604020202020204" pitchFamily="34" charset="0"/>
                  <a:cs typeface="Arial" panose="020B0604020202020204" pitchFamily="34" charset="0"/>
                </a:rPr>
                <a:t> Việt Nam</a:t>
              </a:r>
            </a:p>
          </p:txBody>
        </p:sp>
        <p:sp>
          <p:nvSpPr>
            <p:cNvPr id="14" name="Oval 13">
              <a:extLst>
                <a:ext uri="{FF2B5EF4-FFF2-40B4-BE49-F238E27FC236}">
                  <a16:creationId xmlns:a16="http://schemas.microsoft.com/office/drawing/2014/main" id="{8FDE383F-327A-766A-40DE-0DAD99F1FDEA}"/>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 name="Group 14">
              <a:extLst>
                <a:ext uri="{FF2B5EF4-FFF2-40B4-BE49-F238E27FC236}">
                  <a16:creationId xmlns:a16="http://schemas.microsoft.com/office/drawing/2014/main" id="{CA736130-0E69-4375-DF7D-8F1BE74A5EAF}"/>
                </a:ext>
              </a:extLst>
            </p:cNvPr>
            <p:cNvGrpSpPr/>
            <p:nvPr/>
          </p:nvGrpSpPr>
          <p:grpSpPr>
            <a:xfrm>
              <a:off x="1057577" y="3461550"/>
              <a:ext cx="317604" cy="462663"/>
              <a:chOff x="3299397" y="1943557"/>
              <a:chExt cx="274604" cy="400024"/>
            </a:xfrm>
            <a:solidFill>
              <a:schemeClr val="accent2"/>
            </a:solidFill>
          </p:grpSpPr>
          <p:sp>
            <p:nvSpPr>
              <p:cNvPr id="16" name="Freeform 114">
                <a:extLst>
                  <a:ext uri="{FF2B5EF4-FFF2-40B4-BE49-F238E27FC236}">
                    <a16:creationId xmlns:a16="http://schemas.microsoft.com/office/drawing/2014/main" id="{D4F3D8E4-D185-DC17-9F00-7E1A1F92B770}"/>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15">
                <a:extLst>
                  <a:ext uri="{FF2B5EF4-FFF2-40B4-BE49-F238E27FC236}">
                    <a16:creationId xmlns:a16="http://schemas.microsoft.com/office/drawing/2014/main" id="{3F5C1876-F8F6-CC62-C9E5-B1D64FD2E259}"/>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pic>
        <p:nvPicPr>
          <p:cNvPr id="18" name="Picture 17">
            <a:extLst>
              <a:ext uri="{FF2B5EF4-FFF2-40B4-BE49-F238E27FC236}">
                <a16:creationId xmlns:a16="http://schemas.microsoft.com/office/drawing/2014/main" id="{DE52681C-2D34-E09C-923F-2DF550E1FE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6363" y="1725436"/>
            <a:ext cx="4698612" cy="3893574"/>
          </a:xfrm>
          <a:prstGeom prst="rect">
            <a:avLst/>
          </a:prstGeom>
        </p:spPr>
      </p:pic>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8745BF5-2EAA-9F60-6BF6-5D74045063AC}"/>
              </a:ext>
            </a:extLst>
          </p:cNvPr>
          <p:cNvSpPr txBox="1">
            <a:spLocks noChangeArrowheads="1"/>
          </p:cNvSpPr>
          <p:nvPr/>
        </p:nvSpPr>
        <p:spPr bwMode="auto">
          <a:xfrm>
            <a:off x="573828" y="1746112"/>
            <a:ext cx="11044346" cy="4611455"/>
          </a:xfrm>
          <a:prstGeom prst="rect">
            <a:avLst/>
          </a:prstGeom>
          <a:noFill/>
          <a:ln w="9525">
            <a:noFill/>
            <a:miter lim="800000"/>
            <a:headEnd/>
            <a:tailEnd/>
          </a:ln>
        </p:spPr>
        <p:txBody>
          <a:bodyPr wrap="square">
            <a:spAutoFit/>
          </a:bodyPr>
          <a:lstStyle>
            <a:lvl1pPr marL="341313" indent="-341313">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457200" indent="-457200" algn="just">
              <a:lnSpc>
                <a:spcPct val="150000"/>
              </a:lnSpc>
              <a:buAutoNum type="arabicPeriod"/>
            </a:pPr>
            <a:r>
              <a:rPr lang="en-US" altLang="en-US" sz="1800" dirty="0" err="1">
                <a:latin typeface="Arial" panose="020B0604020202020204" pitchFamily="34" charset="0"/>
                <a:cs typeface="Arial" panose="020B0604020202020204" pitchFamily="34" charset="0"/>
              </a:rPr>
              <a:t>Xây</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dựng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và</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thực</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hiện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kế</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hoạch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sử</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dụng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năng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lượng</a:t>
            </a:r>
            <a:r>
              <a:rPr lang="en-US" altLang="en-US" sz="1800" dirty="0">
                <a:latin typeface="Arial" panose="020B0604020202020204" pitchFamily="34" charset="0"/>
                <a:cs typeface="Arial" panose="020B0604020202020204" pitchFamily="34" charset="0"/>
              </a:rPr>
              <a:t> TK&amp;HQ </a:t>
            </a:r>
            <a:r>
              <a:rPr lang="en-US" altLang="en-US" sz="1800" dirty="0" err="1">
                <a:latin typeface="Arial" panose="020B0604020202020204" pitchFamily="34" charset="0"/>
                <a:cs typeface="Arial" panose="020B0604020202020204" pitchFamily="34" charset="0"/>
              </a:rPr>
              <a:t>hàng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năm</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lồng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ghép</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các</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chương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trình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quản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lý</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tại</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cơ</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sở</a:t>
            </a:r>
            <a:r>
              <a:rPr lang="en-US" altLang="en-US" sz="1800" dirty="0">
                <a:latin typeface="Arial" panose="020B0604020202020204" pitchFamily="34" charset="0"/>
                <a:cs typeface="Arial" panose="020B0604020202020204" pitchFamily="34" charset="0"/>
              </a:rPr>
              <a:t>.</a:t>
            </a:r>
          </a:p>
          <a:p>
            <a:pPr marL="457200" indent="-457200" algn="just">
              <a:lnSpc>
                <a:spcPct val="150000"/>
              </a:lnSpc>
              <a:buFont typeface="Arial"/>
              <a:buAutoNum type="arabicPeriod"/>
            </a:pPr>
            <a:r>
              <a:rPr lang="en-US" altLang="en-US" sz="1800" dirty="0" err="1">
                <a:latin typeface="Arial" panose="020B0604020202020204" pitchFamily="34" charset="0"/>
                <a:cs typeface="Arial" panose="020B0604020202020204" pitchFamily="34" charset="0"/>
              </a:rPr>
              <a:t>Áp</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dụng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tiêu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chuẩn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quy</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chuẩn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kỹ</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thuật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định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mức</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về</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sử</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dụng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năng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lượng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lựa</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chọn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áp</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dụng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quy</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trình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và</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mô</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hình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quản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lý</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sản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xuất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tiên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tiến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biện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pháp</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công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nghệ</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phù</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hợp</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và</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thiết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bị</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công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nghệ</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có</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hiệu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suất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năng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lượng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cao</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sử</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dụng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các</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dạng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năng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lượng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thay</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thế</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có</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hiệu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quả</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hơn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trong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dây</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chuyền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sản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xuất</a:t>
            </a:r>
            <a:r>
              <a:rPr lang="en-US" altLang="en-US" sz="1800" dirty="0">
                <a:latin typeface="Arial" panose="020B0604020202020204" pitchFamily="34" charset="0"/>
                <a:cs typeface="Arial" panose="020B0604020202020204" pitchFamily="34" charset="0"/>
              </a:rPr>
              <a:t>.</a:t>
            </a:r>
          </a:p>
          <a:p>
            <a:pPr marL="457200" indent="-457200" algn="just">
              <a:lnSpc>
                <a:spcPct val="150000"/>
              </a:lnSpc>
              <a:buFont typeface="Arial"/>
              <a:buAutoNum type="arabicPeriod"/>
            </a:pPr>
            <a:r>
              <a:rPr lang="en-US" altLang="en-US" sz="1800" dirty="0" err="1">
                <a:latin typeface="Arial" panose="020B0604020202020204" pitchFamily="34" charset="0"/>
                <a:cs typeface="Arial" panose="020B0604020202020204" pitchFamily="34" charset="0"/>
              </a:rPr>
              <a:t>Áp</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dụng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biện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pháp</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kỹ</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thuật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kiến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trúc</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nhà</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xưởng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sử</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dụng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tối</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đa</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hiệu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quả</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hệ</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thống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chiếu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sáng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thông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gió</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làm</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mát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sử</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dụng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tối</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đa</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ánh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sáng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thông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gió</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tự</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nhiên</a:t>
            </a:r>
            <a:r>
              <a:rPr lang="en-US" altLang="en-US" sz="1800" dirty="0">
                <a:latin typeface="Arial" panose="020B0604020202020204" pitchFamily="34" charset="0"/>
                <a:cs typeface="Arial" panose="020B0604020202020204" pitchFamily="34" charset="0"/>
              </a:rPr>
              <a:t>.</a:t>
            </a:r>
          </a:p>
          <a:p>
            <a:pPr marL="457200" indent="-457200" algn="just">
              <a:lnSpc>
                <a:spcPct val="150000"/>
              </a:lnSpc>
              <a:buFont typeface="Arial"/>
              <a:buAutoNum type="arabicPeriod"/>
            </a:pPr>
            <a:r>
              <a:rPr lang="en-US" altLang="en-US" sz="1800" dirty="0" err="1">
                <a:latin typeface="Arial" panose="020B0604020202020204" pitchFamily="34" charset="0"/>
                <a:cs typeface="Arial" panose="020B0604020202020204" pitchFamily="34" charset="0"/>
              </a:rPr>
              <a:t>Thực</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hiện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quy</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trình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vận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hành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chế</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độ</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duy</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bảo</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dưỡng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phương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tiện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thiết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bị</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trong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dây</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chuyền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sản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xuất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để</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chống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tổn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thất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năng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lượng</a:t>
            </a:r>
            <a:r>
              <a:rPr lang="en-US" altLang="en-US" sz="1800" dirty="0">
                <a:latin typeface="Arial" panose="020B0604020202020204" pitchFamily="34" charset="0"/>
                <a:cs typeface="Arial" panose="020B0604020202020204" pitchFamily="34" charset="0"/>
              </a:rPr>
              <a:t>.</a:t>
            </a:r>
          </a:p>
          <a:p>
            <a:pPr marL="457200" indent="-457200" algn="just">
              <a:lnSpc>
                <a:spcPct val="150000"/>
              </a:lnSpc>
              <a:buFont typeface="Arial"/>
              <a:buAutoNum type="arabicPeriod"/>
            </a:pPr>
            <a:r>
              <a:rPr lang="en-US" altLang="en-US" sz="1800" dirty="0" err="1">
                <a:latin typeface="Arial" panose="020B0604020202020204" pitchFamily="34" charset="0"/>
                <a:cs typeface="Arial" panose="020B0604020202020204" pitchFamily="34" charset="0"/>
              </a:rPr>
              <a:t>Loại</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bỏ</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dần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phương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tiện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thiết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bị</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có</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công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nghệ</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lạc</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hậu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tiêu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tốn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nhiều</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năng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lượng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theo</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quy</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định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của</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Thủ</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tướng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Chính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phủ</a:t>
            </a:r>
            <a:r>
              <a:rPr lang="en-US" altLang="en-US" sz="1800" dirty="0">
                <a:latin typeface="Arial" panose="020B0604020202020204" pitchFamily="34" charset="0"/>
                <a:cs typeface="Arial" panose="020B0604020202020204" pitchFamily="34" charset="0"/>
              </a:rPr>
              <a:t>.</a:t>
            </a:r>
            <a:endParaRPr lang="vi-VN" altLang="en-US" sz="18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354CA1C-FD52-C44C-A5A4-EAE1CB2D549F}"/>
              </a:ext>
            </a:extLst>
          </p:cNvPr>
          <p:cNvSpPr txBox="1">
            <a:spLocks/>
          </p:cNvSpPr>
          <p:nvPr/>
        </p:nvSpPr>
        <p:spPr>
          <a:xfrm>
            <a:off x="0" y="619834"/>
            <a:ext cx="12192000"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kern="0" dirty="0" err="1">
                <a:solidFill>
                  <a:schemeClr val="accent1">
                    <a:lumMod val="50000"/>
                  </a:schemeClr>
                </a:solidFill>
                <a:latin typeface="Arial" panose="020B0604020202020204" pitchFamily="34" charset="0"/>
                <a:cs typeface="Arial" panose="020B0604020202020204" pitchFamily="34" charset="0"/>
              </a:rPr>
              <a:t>Trách</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nhiệm</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SDNL</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TK&amp;HQ</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của</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cơ</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sở</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sản</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xuất</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công</a:t>
            </a:r>
            <a:r>
              <a:rPr lang="en-US" sz="3200" kern="0" dirty="0">
                <a:solidFill>
                  <a:schemeClr val="accent1">
                    <a:lumMod val="50000"/>
                  </a:schemeClr>
                </a:solidFill>
                <a:latin typeface="Arial" panose="020B0604020202020204" pitchFamily="34" charset="0"/>
                <a:cs typeface="Arial" panose="020B0604020202020204" pitchFamily="34" charset="0"/>
              </a:rPr>
              <a:t> </a:t>
            </a:r>
            <a:r>
              <a:rPr lang="en-US" sz="3200" kern="0" dirty="0" err="1">
                <a:solidFill>
                  <a:schemeClr val="accent1">
                    <a:lumMod val="50000"/>
                  </a:schemeClr>
                </a:solidFill>
                <a:latin typeface="Arial" panose="020B0604020202020204" pitchFamily="34" charset="0"/>
                <a:cs typeface="Arial" panose="020B0604020202020204" pitchFamily="34" charset="0"/>
              </a:rPr>
              <a:t>nghiệp</a:t>
            </a:r>
            <a:endParaRPr lang="en-GB" sz="3200" kern="0" dirty="0">
              <a:solidFill>
                <a:schemeClr val="accent1">
                  <a:lumMod val="50000"/>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161AA78-0AE8-4135-07F1-25D2EA63D628}"/>
              </a:ext>
            </a:extLst>
          </p:cNvPr>
          <p:cNvSpPr txBox="1"/>
          <p:nvPr/>
        </p:nvSpPr>
        <p:spPr>
          <a:xfrm>
            <a:off x="573827" y="1340680"/>
            <a:ext cx="6172200" cy="405432"/>
          </a:xfrm>
          <a:prstGeom prst="rect">
            <a:avLst/>
          </a:prstGeom>
          <a:noFill/>
        </p:spPr>
        <p:txBody>
          <a:bodyPr wrap="square">
            <a:spAutoFit/>
          </a:bodyPr>
          <a:lstStyle/>
          <a:p>
            <a:pPr>
              <a:lnSpc>
                <a:spcPct val="120000"/>
              </a:lnSpc>
              <a:spcBef>
                <a:spcPts val="1600"/>
              </a:spcBef>
              <a:spcAft>
                <a:spcPts val="1600"/>
              </a:spcAft>
              <a:defRPr/>
            </a:pPr>
            <a:r>
              <a:rPr lang="en-US" sz="1800" b="1" dirty="0" err="1"/>
              <a:t>Điều</a:t>
            </a:r>
            <a:r>
              <a:rPr lang="en-US" sz="1800" b="1" dirty="0"/>
              <a:t> 9</a:t>
            </a:r>
          </a:p>
        </p:txBody>
      </p:sp>
    </p:spTree>
    <p:extLst>
      <p:ext uri="{BB962C8B-B14F-4D97-AF65-F5344CB8AC3E}">
        <p14:creationId xmlns:p14="http://schemas.microsoft.com/office/powerpoint/2010/main" val="10201237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55B10D7-065C-FAB4-80F5-3E11588EB7AF}"/>
              </a:ext>
            </a:extLst>
          </p:cNvPr>
          <p:cNvSpPr txBox="1"/>
          <p:nvPr/>
        </p:nvSpPr>
        <p:spPr>
          <a:xfrm>
            <a:off x="0" y="536597"/>
            <a:ext cx="12192000" cy="584775"/>
          </a:xfrm>
          <a:prstGeom prst="rect">
            <a:avLst/>
          </a:prstGeom>
          <a:noFill/>
        </p:spPr>
        <p:txBody>
          <a:bodyPr wrap="square">
            <a:spAutoFit/>
          </a:bodyPr>
          <a:lstStyle/>
          <a:p>
            <a:pPr algn="ctr" eaLnBrk="1" hangingPunct="1"/>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Trách</a:t>
            </a:r>
            <a:r>
              <a:rPr lang="en-US"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nhiệm</a:t>
            </a:r>
            <a:r>
              <a:rPr lang="en-US"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của</a:t>
            </a:r>
            <a:r>
              <a:rPr lang="en-US"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cơ</a:t>
            </a:r>
            <a:r>
              <a:rPr lang="en-US"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sở</a:t>
            </a:r>
            <a:r>
              <a:rPr lang="en-US"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sử</a:t>
            </a:r>
            <a:r>
              <a:rPr lang="en-US"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dụng</a:t>
            </a:r>
            <a:r>
              <a:rPr lang="en-US"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năng</a:t>
            </a:r>
            <a:r>
              <a:rPr lang="en-US"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lượng</a:t>
            </a:r>
            <a:r>
              <a:rPr lang="en-US"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trọng</a:t>
            </a:r>
            <a:r>
              <a:rPr lang="en-US"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điểm</a:t>
            </a:r>
            <a:endParaRPr lang="en-GB" altLang="en-US" sz="3200" b="1" kern="0"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17" name="TextBox 16">
            <a:extLst>
              <a:ext uri="{FF2B5EF4-FFF2-40B4-BE49-F238E27FC236}">
                <a16:creationId xmlns:a16="http://schemas.microsoft.com/office/drawing/2014/main" id="{4CA233BE-8603-EC41-393D-BFC7B0F419DA}"/>
              </a:ext>
            </a:extLst>
          </p:cNvPr>
          <p:cNvSpPr txBox="1"/>
          <p:nvPr/>
        </p:nvSpPr>
        <p:spPr>
          <a:xfrm>
            <a:off x="623860" y="1310778"/>
            <a:ext cx="11031931" cy="5078313"/>
          </a:xfrm>
          <a:prstGeom prst="rect">
            <a:avLst/>
          </a:prstGeom>
          <a:noFill/>
        </p:spPr>
        <p:txBody>
          <a:bodyPr wrap="square" rtlCol="0">
            <a:spAutoFit/>
          </a:bodyPr>
          <a:lstStyle/>
          <a:p>
            <a:pPr marL="285750" indent="-285750" algn="just">
              <a:lnSpc>
                <a:spcPct val="150000"/>
              </a:lnSpc>
              <a:buFont typeface="Wingdings" pitchFamily="2" charset="2"/>
              <a:buChar char="v"/>
            </a:pPr>
            <a:r>
              <a:rPr lang="en-US" sz="1800" dirty="0">
                <a:solidFill>
                  <a:schemeClr val="tx1"/>
                </a:solidFill>
                <a:latin typeface="+mn-lt"/>
                <a:cs typeface="Arial" panose="020B0604020202020204" pitchFamily="34" charset="0"/>
              </a:rPr>
              <a:t>T</a:t>
            </a:r>
            <a:r>
              <a:rPr lang="vi-VN" sz="1800" dirty="0">
                <a:solidFill>
                  <a:schemeClr val="tx1"/>
                </a:solidFill>
                <a:latin typeface="+mn-lt"/>
                <a:cs typeface="Arial" panose="020B0604020202020204" pitchFamily="34" charset="0"/>
              </a:rPr>
              <a:t>hực hiện</a:t>
            </a:r>
            <a:r>
              <a:rPr lang="en-US" sz="1800" dirty="0">
                <a:solidFill>
                  <a:schemeClr val="tx1"/>
                </a:solidFill>
                <a:latin typeface="+mn-lt"/>
                <a:cs typeface="Arial" panose="020B0604020202020204" pitchFamily="34" charset="0"/>
              </a:rPr>
              <a:t> </a:t>
            </a:r>
            <a:r>
              <a:rPr lang="vi-VN" sz="1800" dirty="0">
                <a:solidFill>
                  <a:schemeClr val="tx1"/>
                </a:solidFill>
                <a:latin typeface="+mn-lt"/>
                <a:cs typeface="Arial" panose="020B0604020202020204" pitchFamily="34" charset="0"/>
              </a:rPr>
              <a:t>đầy</a:t>
            </a:r>
            <a:r>
              <a:rPr lang="en-US" sz="1800" dirty="0">
                <a:solidFill>
                  <a:schemeClr val="tx1"/>
                </a:solidFill>
                <a:latin typeface="+mn-lt"/>
                <a:cs typeface="Arial" panose="020B0604020202020204" pitchFamily="34" charset="0"/>
              </a:rPr>
              <a:t> </a:t>
            </a:r>
            <a:r>
              <a:rPr lang="vi-VN" sz="1800" dirty="0">
                <a:solidFill>
                  <a:schemeClr val="tx1"/>
                </a:solidFill>
                <a:latin typeface="+mn-lt"/>
                <a:cs typeface="Arial" panose="020B0604020202020204" pitchFamily="34" charset="0"/>
              </a:rPr>
              <a:t>đủ các quy định </a:t>
            </a:r>
            <a:r>
              <a:rPr lang="en-US" sz="1800" dirty="0" err="1">
                <a:solidFill>
                  <a:schemeClr val="tx1"/>
                </a:solidFill>
                <a:latin typeface="+mn-lt"/>
                <a:cs typeface="Arial" panose="020B0604020202020204" pitchFamily="34" charset="0"/>
              </a:rPr>
              <a:t>của</a:t>
            </a:r>
            <a:r>
              <a:rPr lang="vi-VN" sz="1800" dirty="0">
                <a:solidFill>
                  <a:schemeClr val="tx1"/>
                </a:solidFill>
                <a:latin typeface="+mn-lt"/>
                <a:cs typeface="Arial" panose="020B0604020202020204" pitchFamily="34" charset="0"/>
              </a:rPr>
              <a:t> Luật </a:t>
            </a:r>
            <a:r>
              <a:rPr lang="en-US" sz="1800" dirty="0">
                <a:solidFill>
                  <a:schemeClr val="tx1"/>
                </a:solidFill>
                <a:latin typeface="+mn-lt"/>
                <a:cs typeface="Arial" panose="020B0604020202020204" pitchFamily="34" charset="0"/>
              </a:rPr>
              <a:t>S</a:t>
            </a:r>
            <a:r>
              <a:rPr lang="vi-VN" sz="1800" dirty="0">
                <a:solidFill>
                  <a:schemeClr val="tx1"/>
                </a:solidFill>
                <a:latin typeface="+mn-lt"/>
                <a:cs typeface="Arial" panose="020B0604020202020204" pitchFamily="34" charset="0"/>
              </a:rPr>
              <a:t>ử</a:t>
            </a:r>
            <a:r>
              <a:rPr lang="en-US" sz="1800" dirty="0">
                <a:solidFill>
                  <a:schemeClr val="tx1"/>
                </a:solidFill>
                <a:latin typeface="+mn-lt"/>
                <a:cs typeface="Arial" panose="020B0604020202020204" pitchFamily="34" charset="0"/>
              </a:rPr>
              <a:t> </a:t>
            </a:r>
            <a:r>
              <a:rPr lang="en-US" sz="1800" dirty="0" err="1">
                <a:solidFill>
                  <a:schemeClr val="tx1"/>
                </a:solidFill>
                <a:latin typeface="+mn-lt"/>
                <a:cs typeface="Arial" panose="020B0604020202020204" pitchFamily="34" charset="0"/>
              </a:rPr>
              <a:t>dụng</a:t>
            </a:r>
            <a:r>
              <a:rPr lang="en-US" sz="1800" dirty="0">
                <a:solidFill>
                  <a:schemeClr val="tx1"/>
                </a:solidFill>
                <a:latin typeface="+mn-lt"/>
                <a:cs typeface="Arial" panose="020B0604020202020204" pitchFamily="34" charset="0"/>
              </a:rPr>
              <a:t> n</a:t>
            </a:r>
            <a:r>
              <a:rPr lang="vi-VN" sz="1800" dirty="0">
                <a:solidFill>
                  <a:schemeClr val="tx1"/>
                </a:solidFill>
                <a:latin typeface="+mn-lt"/>
                <a:cs typeface="Arial" panose="020B0604020202020204" pitchFamily="34" charset="0"/>
              </a:rPr>
              <a:t>ă</a:t>
            </a:r>
            <a:r>
              <a:rPr lang="en-US" sz="1800" dirty="0">
                <a:solidFill>
                  <a:schemeClr val="tx1"/>
                </a:solidFill>
                <a:latin typeface="+mn-lt"/>
                <a:cs typeface="Arial" panose="020B0604020202020204" pitchFamily="34" charset="0"/>
              </a:rPr>
              <a:t>ng l</a:t>
            </a:r>
            <a:r>
              <a:rPr lang="vi-VN" sz="1800" dirty="0">
                <a:solidFill>
                  <a:schemeClr val="tx1"/>
                </a:solidFill>
                <a:latin typeface="+mn-lt"/>
                <a:cs typeface="Arial" panose="020B0604020202020204" pitchFamily="34" charset="0"/>
              </a:rPr>
              <a:t>ượng</a:t>
            </a:r>
            <a:r>
              <a:rPr lang="en-US" sz="1800" dirty="0">
                <a:solidFill>
                  <a:schemeClr val="tx1"/>
                </a:solidFill>
                <a:latin typeface="+mn-lt"/>
                <a:cs typeface="Arial" panose="020B0604020202020204" pitchFamily="34" charset="0"/>
              </a:rPr>
              <a:t> TK&amp;HQ</a:t>
            </a:r>
            <a:r>
              <a:rPr lang="vi-VN" sz="1800" dirty="0">
                <a:solidFill>
                  <a:schemeClr val="tx1"/>
                </a:solidFill>
                <a:latin typeface="+mn-lt"/>
                <a:cs typeface="Arial" panose="020B0604020202020204" pitchFamily="34" charset="0"/>
              </a:rPr>
              <a:t> đối với lĩnh vực hoạt động có liên quan</a:t>
            </a:r>
          </a:p>
          <a:p>
            <a:pPr marL="285750" indent="-285750" algn="just">
              <a:lnSpc>
                <a:spcPct val="150000"/>
              </a:lnSpc>
              <a:buFont typeface="Wingdings" pitchFamily="2" charset="2"/>
              <a:buChar char="v"/>
            </a:pPr>
            <a:r>
              <a:rPr lang="vi-VN" sz="1800" dirty="0">
                <a:solidFill>
                  <a:schemeClr val="tx1"/>
                </a:solidFill>
                <a:latin typeface="+mn-lt"/>
                <a:cs typeface="Arial" panose="020B0604020202020204" pitchFamily="34" charset="0"/>
              </a:rPr>
              <a:t>Chỉ định người quản lý năng lượng theo quy định của Luật này</a:t>
            </a:r>
          </a:p>
          <a:p>
            <a:pPr marL="285750" indent="-285750" algn="just">
              <a:lnSpc>
                <a:spcPct val="150000"/>
              </a:lnSpc>
              <a:buFont typeface="Wingdings" pitchFamily="2" charset="2"/>
              <a:buChar char="v"/>
            </a:pPr>
            <a:r>
              <a:rPr lang="vi-VN" sz="1800" dirty="0">
                <a:solidFill>
                  <a:schemeClr val="tx1"/>
                </a:solidFill>
                <a:latin typeface="+mn-lt"/>
                <a:cs typeface="Arial" panose="020B0604020202020204" pitchFamily="34" charset="0"/>
              </a:rPr>
              <a:t>Ba năm một lần thực hiện việc kiểm toán năng lượng bắt buộc </a:t>
            </a:r>
          </a:p>
          <a:p>
            <a:pPr marL="285750" indent="-285750" algn="just">
              <a:lnSpc>
                <a:spcPct val="150000"/>
              </a:lnSpc>
              <a:buFont typeface="Wingdings" pitchFamily="2" charset="2"/>
              <a:buChar char="v"/>
            </a:pPr>
            <a:r>
              <a:rPr lang="vi-VN" sz="1800" dirty="0">
                <a:solidFill>
                  <a:schemeClr val="tx1"/>
                </a:solidFill>
                <a:latin typeface="+mn-lt"/>
                <a:cs typeface="Arial" panose="020B0604020202020204" pitchFamily="34" charset="0"/>
              </a:rPr>
              <a:t>Xây dựng chế độ trách nhiệm đối với tập thể, cá nhân liên quan đến việc thực hiện kế hoạch sử dụng năng lượng tiết kiệm và hiệu quả</a:t>
            </a:r>
          </a:p>
          <a:p>
            <a:pPr marL="285750" indent="-285750" algn="just">
              <a:lnSpc>
                <a:spcPct val="150000"/>
              </a:lnSpc>
              <a:buFont typeface="Wingdings" pitchFamily="2" charset="2"/>
              <a:buChar char="v"/>
            </a:pPr>
            <a:r>
              <a:rPr lang="vi-VN" sz="1800" dirty="0">
                <a:solidFill>
                  <a:schemeClr val="tx1"/>
                </a:solidFill>
                <a:latin typeface="+mn-lt"/>
                <a:cs typeface="Times New Roman" panose="02020603050405020304" pitchFamily="18" charset="0"/>
              </a:rPr>
              <a:t>Áp dụng mô hình quản lý năng lượng theo hướng dẫn của cơ quan nhà nước có thẩm quyền</a:t>
            </a:r>
            <a:endParaRPr lang="en-US" sz="1800" dirty="0">
              <a:solidFill>
                <a:schemeClr val="tx1"/>
              </a:solidFill>
              <a:latin typeface="+mn-lt"/>
              <a:cs typeface="Arial" panose="020B0604020202020204" pitchFamily="34" charset="0"/>
            </a:endParaRPr>
          </a:p>
          <a:p>
            <a:pPr marL="285750" indent="-285750" algn="just">
              <a:lnSpc>
                <a:spcPct val="150000"/>
              </a:lnSpc>
              <a:buFont typeface="Wingdings" pitchFamily="2" charset="2"/>
              <a:buChar char="v"/>
            </a:pPr>
            <a:r>
              <a:rPr lang="vi-VN" sz="1800" dirty="0">
                <a:solidFill>
                  <a:schemeClr val="tx1"/>
                </a:solidFill>
                <a:latin typeface="+mn-lt"/>
                <a:cs typeface="Times New Roman" panose="02020603050405020304" pitchFamily="18" charset="0"/>
              </a:rPr>
              <a:t>Thực hiện quy định về sử dụng năng lượng tiết kiệm và hiệu quả trong xây dựng mới, cải tạo, mở rộng cơ sở</a:t>
            </a:r>
          </a:p>
          <a:p>
            <a:pPr marL="285750" indent="-285750" algn="just">
              <a:lnSpc>
                <a:spcPct val="150000"/>
              </a:lnSpc>
              <a:buFont typeface="Wingdings" pitchFamily="2" charset="2"/>
              <a:buChar char="v"/>
            </a:pPr>
            <a:r>
              <a:rPr lang="vi-VN" sz="1800" dirty="0">
                <a:solidFill>
                  <a:schemeClr val="tx1"/>
                </a:solidFill>
                <a:latin typeface="+mn-lt"/>
                <a:cs typeface="Times New Roman" panose="02020603050405020304" pitchFamily="18" charset="0"/>
              </a:rPr>
              <a:t>Xây dựng và thực hiện kế hoạch hằng năm và năm năm về sử dụng năng lượng tiết kiệm và hiệu quả phù hợp với kế hoạch sản xuất, kinh doanh; báo cáo cơ quan nhà nước có thẩm quyền tại địa phương kết quả thực hiện kế hoạch sử dụng năng lượng tiết kiệm và hiệu quả</a:t>
            </a:r>
            <a:endParaRPr lang="en-US" sz="1800" dirty="0">
              <a:solidFill>
                <a:schemeClr val="tx1"/>
              </a:solidFill>
              <a:latin typeface="+mn-lt"/>
              <a:cs typeface="Times New Roman" panose="02020603050405020304" pitchFamily="18" charset="0"/>
            </a:endParaRPr>
          </a:p>
        </p:txBody>
      </p:sp>
    </p:spTree>
    <p:extLst>
      <p:ext uri="{BB962C8B-B14F-4D97-AF65-F5344CB8AC3E}">
        <p14:creationId xmlns:p14="http://schemas.microsoft.com/office/powerpoint/2010/main" val="97880503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7BEC444-3BEA-79A3-7F3A-F34F7A6242E3}"/>
              </a:ext>
            </a:extLst>
          </p:cNvPr>
          <p:cNvSpPr>
            <a:spLocks noGrp="1"/>
          </p:cNvSpPr>
          <p:nvPr>
            <p:ph type="title"/>
          </p:nvPr>
        </p:nvSpPr>
        <p:spPr>
          <a:xfrm>
            <a:off x="1" y="539823"/>
            <a:ext cx="12192000" cy="563033"/>
          </a:xfrm>
        </p:spPr>
        <p:txBody>
          <a:bodyPr>
            <a:noAutofit/>
          </a:bodyPr>
          <a:lstStyle/>
          <a:p>
            <a:pPr algn="ctr" eaLnBrk="1" hangingPunct="1"/>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Những</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quy</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định</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đối</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với</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cơ</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sở</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ngoài</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đơn</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vị</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trọng</a:t>
            </a:r>
            <a:r>
              <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rPr>
              <a:t> </a:t>
            </a:r>
            <a:r>
              <a:rPr lang="en-US" altLang="en-US" sz="3200" dirty="0" err="1">
                <a:solidFill>
                  <a:schemeClr val="accent1">
                    <a:lumMod val="50000"/>
                  </a:schemeClr>
                </a:solidFill>
                <a:latin typeface="Arial" panose="020B0604020202020204" pitchFamily="34" charset="0"/>
                <a:ea typeface="ヒラギノ角ゴ Pro W3"/>
                <a:cs typeface="Arial" panose="020B0604020202020204" pitchFamily="34" charset="0"/>
              </a:rPr>
              <a:t>điểm</a:t>
            </a:r>
            <a:endParaRPr lang="en-US" altLang="en-US" sz="3200"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7" name="Rounded Rectangle 36">
            <a:extLst>
              <a:ext uri="{FF2B5EF4-FFF2-40B4-BE49-F238E27FC236}">
                <a16:creationId xmlns:a16="http://schemas.microsoft.com/office/drawing/2014/main" id="{25EE17F3-44EF-1D80-258C-B96DE02F129B}"/>
              </a:ext>
            </a:extLst>
          </p:cNvPr>
          <p:cNvSpPr/>
          <p:nvPr/>
        </p:nvSpPr>
        <p:spPr>
          <a:xfrm>
            <a:off x="9465002" y="1411553"/>
            <a:ext cx="2623930" cy="1470991"/>
          </a:xfrm>
          <a:prstGeom prst="roundRect">
            <a:avLst/>
          </a:prstGeom>
          <a:solidFill>
            <a:srgbClr val="FFFF0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err="1">
                <a:solidFill>
                  <a:srgbClr val="0000CC"/>
                </a:solidFill>
                <a:latin typeface="Arial" panose="020B0604020202020204" pitchFamily="34" charset="0"/>
                <a:cs typeface="Arial" panose="020B0604020202020204" pitchFamily="34" charset="0"/>
              </a:rPr>
              <a:t>Cơ</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sở</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sử</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dụng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năng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lượng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trọng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điểm</a:t>
            </a:r>
            <a:endParaRPr lang="en-US" sz="1800" dirty="0">
              <a:solidFill>
                <a:srgbClr val="0000CC"/>
              </a:solidFill>
              <a:latin typeface="Arial" panose="020B0604020202020204" pitchFamily="34" charset="0"/>
              <a:cs typeface="Arial" panose="020B0604020202020204" pitchFamily="34" charset="0"/>
            </a:endParaRPr>
          </a:p>
        </p:txBody>
      </p:sp>
      <p:sp>
        <p:nvSpPr>
          <p:cNvPr id="8" name="Rounded Rectangle 36">
            <a:extLst>
              <a:ext uri="{FF2B5EF4-FFF2-40B4-BE49-F238E27FC236}">
                <a16:creationId xmlns:a16="http://schemas.microsoft.com/office/drawing/2014/main" id="{F5CC3B2E-DCEF-7381-CF25-006BBC47CF29}"/>
              </a:ext>
            </a:extLst>
          </p:cNvPr>
          <p:cNvSpPr/>
          <p:nvPr/>
        </p:nvSpPr>
        <p:spPr>
          <a:xfrm>
            <a:off x="3641805" y="1899051"/>
            <a:ext cx="4908390" cy="1387468"/>
          </a:xfrm>
          <a:prstGeom prst="roundRect">
            <a:avLst/>
          </a:prstGeom>
          <a:solidFill>
            <a:srgbClr val="92D05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err="1">
                <a:solidFill>
                  <a:srgbClr val="0000CC"/>
                </a:solidFill>
                <a:latin typeface="Arial" panose="020B0604020202020204" pitchFamily="34" charset="0"/>
                <a:cs typeface="Arial" panose="020B0604020202020204" pitchFamily="34" charset="0"/>
              </a:rPr>
              <a:t>Báo</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cáo</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tình</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hình</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sử</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dụng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năng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lượng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của</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các</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cơ</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sở</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sử</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dụng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năng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lượng</a:t>
            </a:r>
            <a:endParaRPr lang="en-US" sz="1800" dirty="0">
              <a:solidFill>
                <a:srgbClr val="0000CC"/>
              </a:solidFill>
              <a:latin typeface="Arial" panose="020B0604020202020204" pitchFamily="34" charset="0"/>
              <a:cs typeface="Arial" panose="020B0604020202020204" pitchFamily="34" charset="0"/>
            </a:endParaRPr>
          </a:p>
          <a:p>
            <a:pPr algn="ctr" eaLnBrk="1" hangingPunct="1">
              <a:defRPr/>
            </a:pPr>
            <a:endParaRPr lang="en-US" sz="1800" dirty="0">
              <a:latin typeface="+mj-lt"/>
              <a:cs typeface="Arial" pitchFamily="34" charset="0"/>
            </a:endParaRPr>
          </a:p>
        </p:txBody>
      </p:sp>
      <p:sp>
        <p:nvSpPr>
          <p:cNvPr id="9" name="Rounded Rectangle 36">
            <a:extLst>
              <a:ext uri="{FF2B5EF4-FFF2-40B4-BE49-F238E27FC236}">
                <a16:creationId xmlns:a16="http://schemas.microsoft.com/office/drawing/2014/main" id="{386715BD-6DB2-20E9-F4A6-F5EE52069834}"/>
              </a:ext>
            </a:extLst>
          </p:cNvPr>
          <p:cNvSpPr/>
          <p:nvPr/>
        </p:nvSpPr>
        <p:spPr>
          <a:xfrm>
            <a:off x="9474246" y="3208544"/>
            <a:ext cx="2521700" cy="1328201"/>
          </a:xfrm>
          <a:prstGeom prst="roundRect">
            <a:avLst/>
          </a:prstGeom>
          <a:solidFill>
            <a:srgbClr val="00B0F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srgbClr val="0000CC"/>
              </a:solidFill>
              <a:latin typeface="Arial" panose="020B0604020202020204" pitchFamily="34" charset="0"/>
              <a:cs typeface="Arial" panose="020B0604020202020204" pitchFamily="34" charset="0"/>
            </a:endParaRPr>
          </a:p>
          <a:p>
            <a:pPr algn="ctr">
              <a:defRPr/>
            </a:pPr>
            <a:r>
              <a:rPr lang="en-US" sz="1800" dirty="0" err="1">
                <a:solidFill>
                  <a:srgbClr val="0000CC"/>
                </a:solidFill>
                <a:latin typeface="Arial" panose="020B0604020202020204" pitchFamily="34" charset="0"/>
                <a:cs typeface="Arial" panose="020B0604020202020204" pitchFamily="34" charset="0"/>
              </a:rPr>
              <a:t>Cơ</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sở</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sử</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dụng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năng</a:t>
            </a:r>
            <a:r>
              <a:rPr lang="en-US" sz="1800" dirty="0">
                <a:solidFill>
                  <a:srgbClr val="0000CC"/>
                </a:solidFill>
                <a:latin typeface="Arial" panose="020B0604020202020204" pitchFamily="34" charset="0"/>
                <a:cs typeface="Arial" panose="020B0604020202020204" pitchFamily="34" charset="0"/>
              </a:rPr>
              <a:t> </a:t>
            </a:r>
            <a:r>
              <a:rPr lang="en-US" sz="1800" dirty="0" err="1">
                <a:solidFill>
                  <a:srgbClr val="0000CC"/>
                </a:solidFill>
                <a:latin typeface="Arial" panose="020B0604020202020204" pitchFamily="34" charset="0"/>
                <a:cs typeface="Arial" panose="020B0604020202020204" pitchFamily="34" charset="0"/>
              </a:rPr>
              <a:t>lượng</a:t>
            </a:r>
            <a:r>
              <a:rPr lang="en-US" sz="1800" dirty="0">
                <a:solidFill>
                  <a:srgbClr val="0000CC"/>
                </a:solidFill>
                <a:latin typeface="Arial" panose="020B0604020202020204" pitchFamily="34" charset="0"/>
                <a:cs typeface="Arial" panose="020B0604020202020204" pitchFamily="34" charset="0"/>
              </a:rPr>
              <a:t>…</a:t>
            </a:r>
          </a:p>
          <a:p>
            <a:pPr algn="ctr" eaLnBrk="1" hangingPunct="1">
              <a:defRPr/>
            </a:pPr>
            <a:endParaRPr lang="en-US" sz="1800" dirty="0">
              <a:latin typeface="+mj-lt"/>
              <a:cs typeface="Arial" pitchFamily="34" charset="0"/>
            </a:endParaRPr>
          </a:p>
        </p:txBody>
      </p:sp>
      <p:cxnSp>
        <p:nvCxnSpPr>
          <p:cNvPr id="12" name="Straight Arrow Connector 11">
            <a:extLst>
              <a:ext uri="{FF2B5EF4-FFF2-40B4-BE49-F238E27FC236}">
                <a16:creationId xmlns:a16="http://schemas.microsoft.com/office/drawing/2014/main" id="{7A229461-3107-6456-D745-109F4F18DE61}"/>
              </a:ext>
            </a:extLst>
          </p:cNvPr>
          <p:cNvCxnSpPr>
            <a:cxnSpLocks/>
          </p:cNvCxnSpPr>
          <p:nvPr/>
        </p:nvCxnSpPr>
        <p:spPr bwMode="auto">
          <a:xfrm>
            <a:off x="3030030" y="2514810"/>
            <a:ext cx="664501" cy="0"/>
          </a:xfrm>
          <a:prstGeom prst="straightConnector1">
            <a:avLst/>
          </a:prstGeom>
          <a:ln>
            <a:solidFill>
              <a:srgbClr val="FF0000"/>
            </a:solidFill>
            <a:headEnd type="none" w="med" len="med"/>
            <a:tailEnd type="triangle"/>
          </a:ln>
        </p:spPr>
        <p:style>
          <a:lnRef idx="3">
            <a:schemeClr val="dk1"/>
          </a:lnRef>
          <a:fillRef idx="0">
            <a:schemeClr val="dk1"/>
          </a:fillRef>
          <a:effectRef idx="2">
            <a:schemeClr val="dk1"/>
          </a:effectRef>
          <a:fontRef idx="minor">
            <a:schemeClr val="tx1"/>
          </a:fontRef>
        </p:style>
      </p:cxnSp>
      <p:sp>
        <p:nvSpPr>
          <p:cNvPr id="19" name="Rounded Rectangle 36">
            <a:extLst>
              <a:ext uri="{FF2B5EF4-FFF2-40B4-BE49-F238E27FC236}">
                <a16:creationId xmlns:a16="http://schemas.microsoft.com/office/drawing/2014/main" id="{3F5A3AAC-AF25-D0C1-D84D-7E0210FB8DAE}"/>
              </a:ext>
            </a:extLst>
          </p:cNvPr>
          <p:cNvSpPr/>
          <p:nvPr/>
        </p:nvSpPr>
        <p:spPr>
          <a:xfrm>
            <a:off x="241394" y="1821076"/>
            <a:ext cx="2788636" cy="1387468"/>
          </a:xfrm>
          <a:prstGeom prst="roundRect">
            <a:avLst/>
          </a:prstGeom>
          <a:solidFill>
            <a:srgbClr val="C0000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err="1">
                <a:solidFill>
                  <a:srgbClr val="FFFF00"/>
                </a:solidFill>
                <a:latin typeface="Arial" panose="020B0604020202020204" pitchFamily="34" charset="0"/>
                <a:cs typeface="Arial" panose="020B0604020202020204" pitchFamily="34" charset="0"/>
              </a:rPr>
              <a:t>Điều</a:t>
            </a:r>
            <a:r>
              <a:rPr lang="en-US" sz="1800" dirty="0">
                <a:solidFill>
                  <a:srgbClr val="FFFF00"/>
                </a:solidFill>
                <a:latin typeface="Arial" panose="020B0604020202020204" pitchFamily="34" charset="0"/>
                <a:cs typeface="Arial" panose="020B0604020202020204" pitchFamily="34" charset="0"/>
              </a:rPr>
              <a:t> 4, Thông </a:t>
            </a:r>
            <a:r>
              <a:rPr lang="en-US" sz="1800" dirty="0" err="1">
                <a:solidFill>
                  <a:srgbClr val="FFFF00"/>
                </a:solidFill>
                <a:latin typeface="Arial" panose="020B0604020202020204" pitchFamily="34" charset="0"/>
                <a:cs typeface="Arial" panose="020B0604020202020204" pitchFamily="34" charset="0"/>
              </a:rPr>
              <a:t>tư</a:t>
            </a:r>
            <a:r>
              <a:rPr lang="en-US" sz="1800" dirty="0">
                <a:solidFill>
                  <a:srgbClr val="FFFF00"/>
                </a:solidFill>
                <a:latin typeface="Arial" panose="020B0604020202020204" pitchFamily="34" charset="0"/>
                <a:cs typeface="Arial" panose="020B0604020202020204" pitchFamily="34" charset="0"/>
              </a:rPr>
              <a:t> 25/2020/TT-</a:t>
            </a:r>
            <a:r>
              <a:rPr lang="en-US" sz="1800" dirty="0" err="1">
                <a:solidFill>
                  <a:srgbClr val="FFFF00"/>
                </a:solidFill>
                <a:latin typeface="Arial" panose="020B0604020202020204" pitchFamily="34" charset="0"/>
                <a:cs typeface="Arial" panose="020B0604020202020204" pitchFamily="34" charset="0"/>
              </a:rPr>
              <a:t>BCT</a:t>
            </a:r>
            <a:endParaRPr lang="en-US" sz="1800" dirty="0">
              <a:solidFill>
                <a:srgbClr val="FFFF00"/>
              </a:solidFill>
              <a:latin typeface="Arial" panose="020B0604020202020204" pitchFamily="34" charset="0"/>
              <a:cs typeface="Arial" panose="020B0604020202020204" pitchFamily="34" charset="0"/>
            </a:endParaRPr>
          </a:p>
          <a:p>
            <a:pPr algn="ctr" eaLnBrk="1" hangingPunct="1">
              <a:defRPr/>
            </a:pPr>
            <a:endParaRPr lang="en-US" sz="1800" dirty="0">
              <a:latin typeface="+mj-lt"/>
              <a:cs typeface="Arial" pitchFamily="34" charset="0"/>
            </a:endParaRPr>
          </a:p>
        </p:txBody>
      </p:sp>
      <p:cxnSp>
        <p:nvCxnSpPr>
          <p:cNvPr id="6" name="Straight Arrow Connector 5">
            <a:extLst>
              <a:ext uri="{FF2B5EF4-FFF2-40B4-BE49-F238E27FC236}">
                <a16:creationId xmlns:a16="http://schemas.microsoft.com/office/drawing/2014/main" id="{F14FCCCC-4B8A-472B-2D8A-FBDBAED55D92}"/>
              </a:ext>
            </a:extLst>
          </p:cNvPr>
          <p:cNvCxnSpPr>
            <a:cxnSpLocks/>
          </p:cNvCxnSpPr>
          <p:nvPr/>
        </p:nvCxnSpPr>
        <p:spPr bwMode="auto">
          <a:xfrm flipV="1">
            <a:off x="8566694" y="1783891"/>
            <a:ext cx="898308" cy="514345"/>
          </a:xfrm>
          <a:prstGeom prst="straightConnector1">
            <a:avLst/>
          </a:prstGeom>
          <a:ln>
            <a:solidFill>
              <a:srgbClr val="FF0000"/>
            </a:solidFill>
            <a:headEnd type="none" w="med" len="med"/>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D497C219-9C65-F880-B0FD-5A0032A3A2D3}"/>
              </a:ext>
            </a:extLst>
          </p:cNvPr>
          <p:cNvCxnSpPr>
            <a:cxnSpLocks/>
          </p:cNvCxnSpPr>
          <p:nvPr/>
        </p:nvCxnSpPr>
        <p:spPr bwMode="auto">
          <a:xfrm>
            <a:off x="8550195" y="2643388"/>
            <a:ext cx="898308" cy="969131"/>
          </a:xfrm>
          <a:prstGeom prst="straightConnector1">
            <a:avLst/>
          </a:prstGeom>
          <a:ln>
            <a:solidFill>
              <a:srgbClr val="FF0000"/>
            </a:solidFill>
            <a:headEnd type="none" w="med" len="med"/>
            <a:tailEnd type="triangle"/>
          </a:ln>
        </p:spPr>
        <p:style>
          <a:lnRef idx="3">
            <a:schemeClr val="dk1"/>
          </a:lnRef>
          <a:fillRef idx="0">
            <a:schemeClr val="dk1"/>
          </a:fillRef>
          <a:effectRef idx="2">
            <a:schemeClr val="dk1"/>
          </a:effectRef>
          <a:fontRef idx="minor">
            <a:schemeClr val="tx1"/>
          </a:fontRef>
        </p:style>
      </p:cxnSp>
      <p:sp>
        <p:nvSpPr>
          <p:cNvPr id="16" name="TextBox 15">
            <a:extLst>
              <a:ext uri="{FF2B5EF4-FFF2-40B4-BE49-F238E27FC236}">
                <a16:creationId xmlns:a16="http://schemas.microsoft.com/office/drawing/2014/main" id="{148A8A10-4AB3-0DCA-0213-B2B987412B11}"/>
              </a:ext>
            </a:extLst>
          </p:cNvPr>
          <p:cNvSpPr txBox="1"/>
          <p:nvPr/>
        </p:nvSpPr>
        <p:spPr>
          <a:xfrm>
            <a:off x="334304" y="3531380"/>
            <a:ext cx="8852402" cy="646331"/>
          </a:xfrm>
          <a:prstGeom prst="rect">
            <a:avLst/>
          </a:prstGeom>
          <a:noFill/>
        </p:spPr>
        <p:txBody>
          <a:bodyPr wrap="square">
            <a:spAutoFit/>
          </a:bodyPr>
          <a:lstStyle/>
          <a:p>
            <a:pPr algn="just">
              <a:spcAft>
                <a:spcPts val="1067"/>
              </a:spcAft>
              <a:defRPr/>
            </a:pPr>
            <a:r>
              <a:rPr lang="en-US" sz="1800" kern="100" dirty="0" err="1">
                <a:solidFill>
                  <a:srgbClr val="000000"/>
                </a:solidFill>
                <a:ea typeface="Calibri" panose="020F0502020204030204" pitchFamily="34" charset="0"/>
                <a:cs typeface="Arial" panose="020B0604020202020204" pitchFamily="34" charset="0"/>
              </a:rPr>
              <a:t>Thuộc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lĩnh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vực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sản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xuất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công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nghiệp</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nông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nghiệp</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vận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tải</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có</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mức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tiêu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thụ</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từ</a:t>
            </a:r>
            <a:r>
              <a:rPr lang="en-US" sz="1800" kern="100" dirty="0">
                <a:solidFill>
                  <a:srgbClr val="000000"/>
                </a:solidFill>
                <a:ea typeface="Calibri" panose="020F0502020204030204" pitchFamily="34" charset="0"/>
                <a:cs typeface="Arial" panose="020B0604020202020204" pitchFamily="34" charset="0"/>
              </a:rPr>
              <a:t> </a:t>
            </a:r>
            <a:r>
              <a:rPr lang="en-US" sz="1800" b="1" kern="100" dirty="0">
                <a:solidFill>
                  <a:srgbClr val="FF0000"/>
                </a:solidFill>
                <a:ea typeface="Calibri" panose="020F0502020204030204" pitchFamily="34" charset="0"/>
                <a:cs typeface="Arial" panose="020B0604020202020204" pitchFamily="34" charset="0"/>
              </a:rPr>
              <a:t>600 TOE </a:t>
            </a:r>
            <a:r>
              <a:rPr lang="en-US" sz="1800" kern="100" dirty="0">
                <a:solidFill>
                  <a:srgbClr val="000000"/>
                </a:solidFill>
                <a:ea typeface="Calibri" panose="020F0502020204030204" pitchFamily="34" charset="0"/>
                <a:cs typeface="Arial" panose="020B0604020202020204" pitchFamily="34" charset="0"/>
              </a:rPr>
              <a:t>(</a:t>
            </a:r>
            <a:r>
              <a:rPr lang="en-US" sz="1800" kern="100" dirty="0" err="1">
                <a:solidFill>
                  <a:srgbClr val="000000"/>
                </a:solidFill>
                <a:ea typeface="Calibri" panose="020F0502020204030204" pitchFamily="34" charset="0"/>
                <a:cs typeface="Arial" panose="020B0604020202020204" pitchFamily="34" charset="0"/>
              </a:rPr>
              <a:t>hoặc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từ</a:t>
            </a:r>
            <a:r>
              <a:rPr lang="en-US" sz="1800" kern="100" dirty="0">
                <a:solidFill>
                  <a:srgbClr val="000000"/>
                </a:solidFill>
                <a:ea typeface="Calibri" panose="020F0502020204030204" pitchFamily="34" charset="0"/>
                <a:cs typeface="Arial" panose="020B0604020202020204" pitchFamily="34" charset="0"/>
              </a:rPr>
              <a:t> </a:t>
            </a:r>
            <a:r>
              <a:rPr lang="en-US" sz="1800" b="1" kern="100" dirty="0">
                <a:solidFill>
                  <a:srgbClr val="FF0000"/>
                </a:solidFill>
                <a:ea typeface="Calibri" panose="020F0502020204030204" pitchFamily="34" charset="0"/>
                <a:cs typeface="Arial" panose="020B0604020202020204" pitchFamily="34" charset="0"/>
              </a:rPr>
              <a:t>3,6 </a:t>
            </a:r>
            <a:r>
              <a:rPr lang="en-US" sz="1800" b="1" kern="100" dirty="0" err="1">
                <a:solidFill>
                  <a:srgbClr val="FF0000"/>
                </a:solidFill>
                <a:ea typeface="Calibri" panose="020F0502020204030204" pitchFamily="34" charset="0"/>
                <a:cs typeface="Arial" panose="020B0604020202020204" pitchFamily="34" charset="0"/>
              </a:rPr>
              <a:t>triệu</a:t>
            </a:r>
            <a:r>
              <a:rPr lang="en-US" sz="1800" b="1" kern="100" dirty="0">
                <a:solidFill>
                  <a:srgbClr val="FF0000"/>
                </a:solidFill>
                <a:ea typeface="Calibri" panose="020F0502020204030204" pitchFamily="34" charset="0"/>
                <a:cs typeface="Arial" panose="020B0604020202020204" pitchFamily="34" charset="0"/>
              </a:rPr>
              <a:t> kWh</a:t>
            </a:r>
            <a:r>
              <a:rPr lang="en-US" sz="1800" kern="100" dirty="0">
                <a:solidFill>
                  <a:srgbClr val="000000"/>
                </a:solidFill>
                <a:ea typeface="Calibri" panose="020F0502020204030204" pitchFamily="34" charset="0"/>
                <a:cs typeface="Arial" panose="020B0604020202020204" pitchFamily="34" charset="0"/>
              </a:rPr>
              <a:t>) </a:t>
            </a:r>
          </a:p>
        </p:txBody>
      </p:sp>
      <p:sp>
        <p:nvSpPr>
          <p:cNvPr id="18" name="TextBox 17">
            <a:extLst>
              <a:ext uri="{FF2B5EF4-FFF2-40B4-BE49-F238E27FC236}">
                <a16:creationId xmlns:a16="http://schemas.microsoft.com/office/drawing/2014/main" id="{ABB50BC2-8915-6965-FD27-6E09177A574A}"/>
              </a:ext>
            </a:extLst>
          </p:cNvPr>
          <p:cNvSpPr txBox="1"/>
          <p:nvPr/>
        </p:nvSpPr>
        <p:spPr>
          <a:xfrm>
            <a:off x="334304" y="4847428"/>
            <a:ext cx="11661642" cy="369332"/>
          </a:xfrm>
          <a:prstGeom prst="rect">
            <a:avLst/>
          </a:prstGeom>
          <a:noFill/>
        </p:spPr>
        <p:txBody>
          <a:bodyPr wrap="square">
            <a:spAutoFit/>
          </a:bodyPr>
          <a:lstStyle/>
          <a:p>
            <a:pPr algn="just">
              <a:spcAft>
                <a:spcPts val="1067"/>
              </a:spcAft>
              <a:defRPr/>
            </a:pPr>
            <a:r>
              <a:rPr lang="en-US" sz="1800" kern="100" dirty="0" err="1">
                <a:solidFill>
                  <a:srgbClr val="000000"/>
                </a:solidFill>
                <a:ea typeface="Calibri" panose="020F0502020204030204" pitchFamily="34" charset="0"/>
                <a:cs typeface="Arial" panose="020B0604020202020204" pitchFamily="34" charset="0"/>
              </a:rPr>
              <a:t>Đối</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với</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các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tòa</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nhà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công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trình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xây</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dựng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có</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mức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tiêu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thụ</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từ</a:t>
            </a:r>
            <a:r>
              <a:rPr lang="en-US" sz="1800" kern="100" dirty="0">
                <a:solidFill>
                  <a:srgbClr val="000000"/>
                </a:solidFill>
                <a:ea typeface="Calibri" panose="020F0502020204030204" pitchFamily="34" charset="0"/>
                <a:cs typeface="Arial" panose="020B0604020202020204" pitchFamily="34" charset="0"/>
              </a:rPr>
              <a:t> </a:t>
            </a:r>
            <a:r>
              <a:rPr lang="en-US" sz="1800" b="1" kern="100" dirty="0">
                <a:solidFill>
                  <a:srgbClr val="FF0000"/>
                </a:solidFill>
                <a:ea typeface="Calibri" panose="020F0502020204030204" pitchFamily="34" charset="0"/>
                <a:cs typeface="Arial" panose="020B0604020202020204" pitchFamily="34" charset="0"/>
              </a:rPr>
              <a:t>300 TOE </a:t>
            </a:r>
            <a:r>
              <a:rPr lang="en-US" sz="1800" kern="100" dirty="0">
                <a:solidFill>
                  <a:srgbClr val="000000"/>
                </a:solidFill>
                <a:ea typeface="Calibri" panose="020F0502020204030204" pitchFamily="34" charset="0"/>
                <a:cs typeface="Arial" panose="020B0604020202020204" pitchFamily="34" charset="0"/>
              </a:rPr>
              <a:t>(</a:t>
            </a:r>
            <a:r>
              <a:rPr lang="en-US" sz="1800" kern="100" dirty="0" err="1">
                <a:solidFill>
                  <a:srgbClr val="000000"/>
                </a:solidFill>
                <a:ea typeface="Calibri" panose="020F0502020204030204" pitchFamily="34" charset="0"/>
                <a:cs typeface="Arial" panose="020B0604020202020204" pitchFamily="34" charset="0"/>
              </a:rPr>
              <a:t>hoặc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từ</a:t>
            </a:r>
            <a:r>
              <a:rPr lang="en-US" sz="1800" kern="100" dirty="0">
                <a:solidFill>
                  <a:srgbClr val="000000"/>
                </a:solidFill>
                <a:ea typeface="Calibri" panose="020F0502020204030204" pitchFamily="34" charset="0"/>
                <a:cs typeface="Arial" panose="020B0604020202020204" pitchFamily="34" charset="0"/>
              </a:rPr>
              <a:t> </a:t>
            </a:r>
            <a:r>
              <a:rPr lang="en-US" sz="1800" b="1" kern="100" dirty="0">
                <a:solidFill>
                  <a:srgbClr val="FF0000"/>
                </a:solidFill>
                <a:ea typeface="Calibri" panose="020F0502020204030204" pitchFamily="34" charset="0"/>
                <a:cs typeface="Arial" panose="020B0604020202020204" pitchFamily="34" charset="0"/>
              </a:rPr>
              <a:t>1,8 </a:t>
            </a:r>
            <a:r>
              <a:rPr lang="en-US" sz="1800" b="1" kern="100" dirty="0" err="1">
                <a:solidFill>
                  <a:srgbClr val="FF0000"/>
                </a:solidFill>
                <a:ea typeface="Calibri" panose="020F0502020204030204" pitchFamily="34" charset="0"/>
                <a:cs typeface="Arial" panose="020B0604020202020204" pitchFamily="34" charset="0"/>
              </a:rPr>
              <a:t>triệu</a:t>
            </a:r>
            <a:r>
              <a:rPr lang="en-US" sz="1800" b="1" kern="100" dirty="0">
                <a:solidFill>
                  <a:srgbClr val="FF0000"/>
                </a:solidFill>
                <a:ea typeface="Calibri" panose="020F0502020204030204" pitchFamily="34" charset="0"/>
                <a:cs typeface="Arial" panose="020B0604020202020204" pitchFamily="34" charset="0"/>
              </a:rPr>
              <a:t> kWh</a:t>
            </a:r>
            <a:r>
              <a:rPr lang="en-US" sz="1800" kern="100" dirty="0">
                <a:solidFill>
                  <a:srgbClr val="000000"/>
                </a:solidFill>
                <a:ea typeface="Calibri" panose="020F0502020204030204" pitchFamily="34" charset="0"/>
                <a:cs typeface="Arial" panose="020B0604020202020204" pitchFamily="34" charset="0"/>
              </a:rPr>
              <a:t>)  </a:t>
            </a:r>
          </a:p>
        </p:txBody>
      </p:sp>
      <p:sp>
        <p:nvSpPr>
          <p:cNvPr id="20" name="TextBox 19">
            <a:extLst>
              <a:ext uri="{FF2B5EF4-FFF2-40B4-BE49-F238E27FC236}">
                <a16:creationId xmlns:a16="http://schemas.microsoft.com/office/drawing/2014/main" id="{5B1D3C53-0757-78CA-C428-937126D582AB}"/>
              </a:ext>
            </a:extLst>
          </p:cNvPr>
          <p:cNvSpPr txBox="1"/>
          <p:nvPr/>
        </p:nvSpPr>
        <p:spPr>
          <a:xfrm>
            <a:off x="334304" y="5781842"/>
            <a:ext cx="11661642" cy="369332"/>
          </a:xfrm>
          <a:prstGeom prst="rect">
            <a:avLst/>
          </a:prstGeom>
          <a:noFill/>
        </p:spPr>
        <p:txBody>
          <a:bodyPr wrap="square">
            <a:spAutoFit/>
          </a:bodyPr>
          <a:lstStyle/>
          <a:p>
            <a:pPr algn="just">
              <a:spcAft>
                <a:spcPts val="1067"/>
              </a:spcAft>
              <a:defRPr/>
            </a:pPr>
            <a:r>
              <a:rPr lang="en-US" sz="1800" kern="100" dirty="0" err="1">
                <a:solidFill>
                  <a:srgbClr val="000000"/>
                </a:solidFill>
                <a:ea typeface="Calibri" panose="020F0502020204030204" pitchFamily="34" charset="0"/>
                <a:cs typeface="Arial" panose="020B0604020202020204" pitchFamily="34" charset="0"/>
              </a:rPr>
              <a:t>Trước</a:t>
            </a:r>
            <a:r>
              <a:rPr lang="en-US" sz="1800" kern="100" dirty="0">
                <a:solidFill>
                  <a:srgbClr val="000000"/>
                </a:solidFill>
                <a:ea typeface="Calibri" panose="020F0502020204030204" pitchFamily="34" charset="0"/>
                <a:cs typeface="Arial" panose="020B0604020202020204" pitchFamily="34" charset="0"/>
              </a:rPr>
              <a:t> </a:t>
            </a:r>
            <a:r>
              <a:rPr lang="en-US" sz="1800" b="1" kern="100" dirty="0">
                <a:solidFill>
                  <a:srgbClr val="FF0000"/>
                </a:solidFill>
                <a:ea typeface="Calibri" panose="020F0502020204030204" pitchFamily="34" charset="0"/>
                <a:cs typeface="Arial" panose="020B0604020202020204" pitchFamily="34" charset="0"/>
              </a:rPr>
              <a:t>15/1</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của</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năm</a:t>
            </a:r>
            <a:r>
              <a:rPr lang="en-US" sz="1800" kern="100" dirty="0">
                <a:solidFill>
                  <a:srgbClr val="000000"/>
                </a:solidFill>
                <a:ea typeface="Calibri" panose="020F0502020204030204" pitchFamily="34" charset="0"/>
                <a:cs typeface="Arial" panose="020B0604020202020204" pitchFamily="34" charset="0"/>
              </a:rPr>
              <a:t> N, </a:t>
            </a:r>
            <a:r>
              <a:rPr lang="en-US" sz="1800" kern="100" dirty="0" err="1">
                <a:solidFill>
                  <a:srgbClr val="000000"/>
                </a:solidFill>
                <a:ea typeface="Calibri" panose="020F0502020204030204" pitchFamily="34" charset="0"/>
                <a:cs typeface="Arial" panose="020B0604020202020204" pitchFamily="34" charset="0"/>
              </a:rPr>
              <a:t>các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cơ</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sở</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SDNL</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theo</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quy</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định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tại</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khoản</a:t>
            </a:r>
            <a:r>
              <a:rPr lang="en-US" sz="1800" kern="100" dirty="0">
                <a:solidFill>
                  <a:srgbClr val="000000"/>
                </a:solidFill>
                <a:ea typeface="Calibri" panose="020F0502020204030204" pitchFamily="34" charset="0"/>
                <a:cs typeface="Arial" panose="020B0604020202020204" pitchFamily="34" charset="0"/>
              </a:rPr>
              <a:t> a, b </a:t>
            </a:r>
            <a:r>
              <a:rPr lang="en-US" sz="1800" kern="100" dirty="0" err="1">
                <a:solidFill>
                  <a:srgbClr val="000000"/>
                </a:solidFill>
                <a:ea typeface="Calibri" panose="020F0502020204030204" pitchFamily="34" charset="0"/>
                <a:cs typeface="Arial" panose="020B0604020202020204" pitchFamily="34" charset="0"/>
              </a:rPr>
              <a:t>Điều</a:t>
            </a:r>
            <a:r>
              <a:rPr lang="en-US" sz="1800" kern="100" dirty="0">
                <a:solidFill>
                  <a:srgbClr val="000000"/>
                </a:solidFill>
                <a:ea typeface="Calibri" panose="020F0502020204030204" pitchFamily="34" charset="0"/>
                <a:cs typeface="Arial" panose="020B0604020202020204" pitchFamily="34" charset="0"/>
              </a:rPr>
              <a:t> 4 </a:t>
            </a:r>
            <a:r>
              <a:rPr lang="en-US" sz="1800" kern="100" dirty="0" err="1">
                <a:solidFill>
                  <a:srgbClr val="000000"/>
                </a:solidFill>
                <a:ea typeface="Calibri" panose="020F0502020204030204" pitchFamily="34" charset="0"/>
                <a:cs typeface="Arial" panose="020B0604020202020204" pitchFamily="34" charset="0"/>
              </a:rPr>
              <a:t>gửi</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báo</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cáo</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cho</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SCT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Mẫu</a:t>
            </a:r>
            <a:r>
              <a:rPr lang="en-US" sz="1800" kern="100" dirty="0">
                <a:solidFill>
                  <a:srgbClr val="000000"/>
                </a:solidFill>
                <a:ea typeface="Calibri" panose="020F0502020204030204" pitchFamily="34" charset="0"/>
                <a:cs typeface="Arial" panose="020B0604020202020204" pitchFamily="34" charset="0"/>
              </a:rPr>
              <a:t> 1.1) </a:t>
            </a:r>
          </a:p>
        </p:txBody>
      </p:sp>
    </p:spTree>
    <p:extLst>
      <p:ext uri="{BB962C8B-B14F-4D97-AF65-F5344CB8AC3E}">
        <p14:creationId xmlns:p14="http://schemas.microsoft.com/office/powerpoint/2010/main" val="938753430"/>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par>
                                <p:cTn id="8" presetID="4"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ox(in)">
                                      <p:cBhvr>
                                        <p:cTn id="10" dur="500"/>
                                        <p:tgtEl>
                                          <p:spTgt spid="8"/>
                                        </p:tgtEl>
                                      </p:cBhvr>
                                    </p:animEffect>
                                  </p:childTnLst>
                                </p:cTn>
                              </p:par>
                              <p:par>
                                <p:cTn id="11" presetID="4"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500"/>
                                        <p:tgtEl>
                                          <p:spTgt spid="9"/>
                                        </p:tgtEl>
                                      </p:cBhvr>
                                    </p:animEffect>
                                  </p:childTnLst>
                                </p:cTn>
                              </p:par>
                              <p:par>
                                <p:cTn id="14" presetID="4" presetClass="entr" presetSubtype="16"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ox(in)">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6067A31-5E38-503E-22C6-D9CD202812FC}"/>
              </a:ext>
            </a:extLst>
          </p:cNvPr>
          <p:cNvSpPr txBox="1">
            <a:spLocks/>
          </p:cNvSpPr>
          <p:nvPr/>
        </p:nvSpPr>
        <p:spPr>
          <a:xfrm>
            <a:off x="0" y="549003"/>
            <a:ext cx="12192000" cy="56303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vi-VN" sz="3200" b="1" dirty="0">
                <a:solidFill>
                  <a:schemeClr val="accent1">
                    <a:lumMod val="50000"/>
                  </a:schemeClr>
                </a:solidFill>
              </a:rPr>
              <a:t>Quy định định mức tiêu hao năng lượng </a:t>
            </a:r>
            <a:endParaRPr lang="en-US" altLang="en-US" sz="3200" b="1" dirty="0">
              <a:solidFill>
                <a:schemeClr val="accent1">
                  <a:lumMod val="50000"/>
                </a:schemeClr>
              </a:solidFill>
              <a:ea typeface="ヒラギノ角ゴ Pro W3"/>
            </a:endParaRPr>
          </a:p>
        </p:txBody>
      </p:sp>
      <p:sp>
        <p:nvSpPr>
          <p:cNvPr id="2" name="TextBox 1">
            <a:extLst>
              <a:ext uri="{FF2B5EF4-FFF2-40B4-BE49-F238E27FC236}">
                <a16:creationId xmlns:a16="http://schemas.microsoft.com/office/drawing/2014/main" id="{35CCE016-19F6-F339-5E55-57589588F9CE}"/>
              </a:ext>
            </a:extLst>
          </p:cNvPr>
          <p:cNvSpPr txBox="1"/>
          <p:nvPr/>
        </p:nvSpPr>
        <p:spPr>
          <a:xfrm>
            <a:off x="575503" y="1457963"/>
            <a:ext cx="11083095" cy="4651979"/>
          </a:xfrm>
          <a:prstGeom prst="rect">
            <a:avLst/>
          </a:prstGeom>
          <a:noFill/>
        </p:spPr>
        <p:txBody>
          <a:bodyPr wrap="square" rtlCol="0">
            <a:spAutoFit/>
          </a:bodyPr>
          <a:lstStyle/>
          <a:p>
            <a:pPr marL="285750" indent="-285750" algn="just">
              <a:lnSpc>
                <a:spcPct val="150000"/>
              </a:lnSpc>
              <a:buFont typeface="Wingdings" pitchFamily="2" charset="2"/>
              <a:buChar char="v"/>
            </a:pPr>
            <a:r>
              <a:rPr lang="vi-VN" sz="2000" dirty="0"/>
              <a:t>﻿Thông tư số </a:t>
            </a:r>
            <a:r>
              <a:rPr lang="en-US" sz="2000" dirty="0"/>
              <a:t>28</a:t>
            </a:r>
            <a:r>
              <a:rPr lang="vi-VN" sz="2000" dirty="0"/>
              <a:t>/20</a:t>
            </a:r>
            <a:r>
              <a:rPr lang="en-US" sz="2000" dirty="0"/>
              <a:t>24</a:t>
            </a:r>
            <a:r>
              <a:rPr lang="vi-VN" sz="2000" dirty="0"/>
              <a:t>/TT-BCT ngày </a:t>
            </a:r>
            <a:r>
              <a:rPr lang="en-US" sz="2000" dirty="0"/>
              <a:t>25</a:t>
            </a:r>
            <a:r>
              <a:rPr lang="vi-VN" sz="2000" dirty="0"/>
              <a:t>/</a:t>
            </a:r>
            <a:r>
              <a:rPr lang="en-US" sz="2000" dirty="0"/>
              <a:t>12</a:t>
            </a:r>
            <a:r>
              <a:rPr lang="vi-VN" sz="2000" dirty="0"/>
              <a:t>/20</a:t>
            </a:r>
            <a:r>
              <a:rPr lang="en-US" sz="2000" dirty="0"/>
              <a:t>24</a:t>
            </a:r>
            <a:r>
              <a:rPr lang="vi-VN" sz="2000" dirty="0"/>
              <a:t> quy định ĐMTHNL trong ngành công nghiệp sản xuất bia và </a:t>
            </a:r>
            <a:r>
              <a:rPr lang="en-US" sz="2000" dirty="0" err="1"/>
              <a:t>đồ</a:t>
            </a:r>
            <a:r>
              <a:rPr lang="en-US" sz="2000" dirty="0"/>
              <a:t> </a:t>
            </a:r>
            <a:r>
              <a:rPr lang="en-US" sz="2000" dirty="0" err="1"/>
              <a:t>uống</a:t>
            </a:r>
            <a:r>
              <a:rPr lang="en-US" sz="2000" dirty="0"/>
              <a:t> </a:t>
            </a:r>
            <a:r>
              <a:rPr lang="en-US" sz="2000" dirty="0" err="1"/>
              <a:t>không</a:t>
            </a:r>
            <a:r>
              <a:rPr lang="en-US" sz="2000" dirty="0"/>
              <a:t> </a:t>
            </a:r>
            <a:r>
              <a:rPr lang="en-US" sz="2000" dirty="0" err="1"/>
              <a:t>cồn</a:t>
            </a:r>
            <a:r>
              <a:rPr lang="vi-VN" sz="2000" dirty="0"/>
              <a:t>;</a:t>
            </a:r>
          </a:p>
          <a:p>
            <a:pPr marL="285750" indent="-285750" algn="just">
              <a:lnSpc>
                <a:spcPct val="150000"/>
              </a:lnSpc>
              <a:buFont typeface="Wingdings" pitchFamily="2" charset="2"/>
              <a:buChar char="v"/>
            </a:pPr>
            <a:r>
              <a:rPr lang="vi-VN" sz="2000" dirty="0"/>
              <a:t>Thông tư số 20/2016/TT-BCT ngày </a:t>
            </a:r>
            <a:r>
              <a:rPr lang="en-US" sz="2000" dirty="0"/>
              <a:t>20</a:t>
            </a:r>
            <a:r>
              <a:rPr lang="vi-VN" sz="2000" dirty="0"/>
              <a:t>/9/2016 quy định ĐMTHNL trong ngành công nghiệp thép</a:t>
            </a:r>
            <a:r>
              <a:rPr lang="en-US" sz="2000" dirty="0"/>
              <a:t> </a:t>
            </a:r>
            <a:r>
              <a:rPr lang="en-US" sz="2000" dirty="0" err="1"/>
              <a:t>bổ</a:t>
            </a:r>
            <a:r>
              <a:rPr lang="en-US" sz="2000" dirty="0"/>
              <a:t> sung Thông </a:t>
            </a:r>
            <a:r>
              <a:rPr lang="en-US" sz="2000" dirty="0" err="1"/>
              <a:t>tư</a:t>
            </a:r>
            <a:r>
              <a:rPr lang="en-US" sz="2000" dirty="0"/>
              <a:t> 42</a:t>
            </a:r>
            <a:r>
              <a:rPr lang="vi-VN" sz="2000" dirty="0"/>
              <a:t>/201</a:t>
            </a:r>
            <a:r>
              <a:rPr lang="en-US" sz="2000" dirty="0"/>
              <a:t>9</a:t>
            </a:r>
            <a:r>
              <a:rPr lang="vi-VN" sz="2000" dirty="0"/>
              <a:t>/TT-BCT ngày </a:t>
            </a:r>
            <a:r>
              <a:rPr lang="en-US" sz="2000" dirty="0"/>
              <a:t>18</a:t>
            </a:r>
            <a:r>
              <a:rPr lang="vi-VN" sz="2000" dirty="0"/>
              <a:t>/</a:t>
            </a:r>
            <a:r>
              <a:rPr lang="en-US" sz="2000" dirty="0"/>
              <a:t>12</a:t>
            </a:r>
            <a:r>
              <a:rPr lang="vi-VN" sz="2000" dirty="0"/>
              <a:t>/201</a:t>
            </a:r>
            <a:r>
              <a:rPr lang="en-US" sz="2000" dirty="0"/>
              <a:t>9</a:t>
            </a:r>
            <a:r>
              <a:rPr lang="vi-VN" sz="2000" dirty="0"/>
              <a:t>;</a:t>
            </a:r>
          </a:p>
          <a:p>
            <a:pPr marL="285750" indent="-285750" algn="just">
              <a:lnSpc>
                <a:spcPct val="150000"/>
              </a:lnSpc>
              <a:buFont typeface="Wingdings" pitchFamily="2" charset="2"/>
              <a:buChar char="v"/>
            </a:pPr>
            <a:r>
              <a:rPr lang="vi-VN" sz="2000" dirty="0"/>
              <a:t>Thông tư số 24/2017/TT-BCT ngày 23/11/2017 quy định ĐMTHNL trong ngành sản xuất giấy;</a:t>
            </a:r>
          </a:p>
          <a:p>
            <a:pPr marL="285750" indent="-285750" algn="just">
              <a:lnSpc>
                <a:spcPct val="150000"/>
              </a:lnSpc>
              <a:buFont typeface="Wingdings" pitchFamily="2" charset="2"/>
              <a:buChar char="v"/>
            </a:pPr>
            <a:r>
              <a:rPr lang="vi-VN" sz="2000" dirty="0"/>
              <a:t>Thông tư số 52/2018/TT-BCT ngày 25/12/2018 quy định ĐMTHNL trong ngành công nghiệp chế biến thuỷ sản, áp dụng cho quá trình chế biến công nghiệp của các nhóm sản phẩm cá da trơn và tôm</a:t>
            </a:r>
            <a:r>
              <a:rPr lang="en-US" sz="2000" dirty="0"/>
              <a:t> </a:t>
            </a:r>
            <a:r>
              <a:rPr lang="en-US" sz="2000" dirty="0" err="1"/>
              <a:t>bổ</a:t>
            </a:r>
            <a:r>
              <a:rPr lang="en-US" sz="2000" dirty="0"/>
              <a:t> sung Thông </a:t>
            </a:r>
            <a:r>
              <a:rPr lang="en-US" sz="2000" dirty="0" err="1"/>
              <a:t>tư</a:t>
            </a:r>
            <a:r>
              <a:rPr lang="en-US" sz="2000" dirty="0"/>
              <a:t> 42</a:t>
            </a:r>
            <a:r>
              <a:rPr lang="vi-VN" sz="2000" dirty="0"/>
              <a:t>/201</a:t>
            </a:r>
            <a:r>
              <a:rPr lang="en-US" sz="2000" dirty="0"/>
              <a:t>9</a:t>
            </a:r>
            <a:r>
              <a:rPr lang="vi-VN" sz="2000" dirty="0"/>
              <a:t>/TT-BCT ngày </a:t>
            </a:r>
            <a:r>
              <a:rPr lang="en-US" sz="2000" dirty="0"/>
              <a:t>18</a:t>
            </a:r>
            <a:r>
              <a:rPr lang="vi-VN" sz="2000" dirty="0"/>
              <a:t>/</a:t>
            </a:r>
            <a:r>
              <a:rPr lang="en-US" sz="2000" dirty="0"/>
              <a:t>12</a:t>
            </a:r>
            <a:r>
              <a:rPr lang="vi-VN" sz="2000" dirty="0"/>
              <a:t>/201</a:t>
            </a:r>
            <a:r>
              <a:rPr lang="en-US" sz="2000" dirty="0"/>
              <a:t>9</a:t>
            </a:r>
            <a:r>
              <a:rPr lang="vi-VN" sz="2000" dirty="0"/>
              <a:t>;</a:t>
            </a:r>
          </a:p>
          <a:p>
            <a:pPr marL="285750" indent="-285750" algn="just">
              <a:lnSpc>
                <a:spcPct val="150000"/>
              </a:lnSpc>
              <a:buFont typeface="Wingdings" pitchFamily="2" charset="2"/>
              <a:buChar char="v"/>
            </a:pPr>
            <a:r>
              <a:rPr lang="vi-VN" sz="2000" dirty="0"/>
              <a:t>Thông tư số 39/2019/TT-BCT ngày 29/11/2019 quy định ĐMTHNL trong ngành công nghiệp sản xuất đường mía;</a:t>
            </a:r>
            <a:endParaRPr lang="en-VN" sz="2000" dirty="0"/>
          </a:p>
        </p:txBody>
      </p:sp>
    </p:spTree>
    <p:extLst>
      <p:ext uri="{BB962C8B-B14F-4D97-AF65-F5344CB8AC3E}">
        <p14:creationId xmlns:p14="http://schemas.microsoft.com/office/powerpoint/2010/main" val="713280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25CB4D2-EFBF-6892-369A-9C5C540F4DE8}"/>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752D3539-6F59-B5FE-F5FC-0D2B60B2883C}"/>
              </a:ext>
            </a:extLst>
          </p:cNvPr>
          <p:cNvSpPr txBox="1">
            <a:spLocks/>
          </p:cNvSpPr>
          <p:nvPr/>
        </p:nvSpPr>
        <p:spPr>
          <a:xfrm>
            <a:off x="1981200" y="578560"/>
            <a:ext cx="8229600" cy="607707"/>
          </a:xfrm>
          <a:prstGeom prst="rect">
            <a:avLst/>
          </a:prstGeom>
          <a:no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3200">
                <a:solidFill>
                  <a:schemeClr val="accent1">
                    <a:lumMod val="50000"/>
                  </a:schemeClr>
                </a:solidFill>
                <a:latin typeface="+mn-lt"/>
              </a:rPr>
              <a:t>THẢO LUẬN</a:t>
            </a:r>
            <a:endParaRPr lang="en-US" sz="3200"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AD09AB9B-8559-6F4E-D050-0DA6B2B91B8F}"/>
              </a:ext>
            </a:extLst>
          </p:cNvPr>
          <p:cNvSpPr txBox="1"/>
          <p:nvPr/>
        </p:nvSpPr>
        <p:spPr>
          <a:xfrm>
            <a:off x="621736" y="1603961"/>
            <a:ext cx="11144249" cy="3369512"/>
          </a:xfrm>
          <a:prstGeom prst="rect">
            <a:avLst/>
          </a:prstGeom>
          <a:noFill/>
        </p:spPr>
        <p:txBody>
          <a:bodyPr>
            <a:spAutoFit/>
          </a:bodyPr>
          <a:lstStyle/>
          <a:p>
            <a:pPr algn="just">
              <a:lnSpc>
                <a:spcPct val="150000"/>
              </a:lnSpc>
              <a:spcAft>
                <a:spcPts val="1067"/>
              </a:spcAft>
              <a:defRPr/>
            </a:pPr>
            <a:r>
              <a:rPr lang="en-US" sz="2000" kern="100" dirty="0" err="1">
                <a:solidFill>
                  <a:srgbClr val="000000"/>
                </a:solidFill>
                <a:ea typeface="Calibri" panose="020F0502020204030204" pitchFamily="34" charset="0"/>
                <a:cs typeface="Arial" panose="020B0604020202020204" pitchFamily="34" charset="0"/>
              </a:rPr>
              <a:t>Câu</a:t>
            </a:r>
            <a:r>
              <a:rPr lang="en-US" sz="2000" kern="100" dirty="0">
                <a:solidFill>
                  <a:srgbClr val="000000"/>
                </a:solidFill>
                <a:ea typeface="Calibri" panose="020F0502020204030204" pitchFamily="34" charset="0"/>
                <a:cs typeface="Arial" panose="020B0604020202020204" pitchFamily="34" charset="0"/>
              </a:rPr>
              <a:t> 1: </a:t>
            </a:r>
            <a:r>
              <a:rPr lang="en-US" sz="2000" kern="100" dirty="0" err="1">
                <a:solidFill>
                  <a:srgbClr val="000000"/>
                </a:solidFill>
                <a:ea typeface="Calibri" panose="020F0502020204030204" pitchFamily="34" charset="0"/>
                <a:cs typeface="Arial" panose="020B0604020202020204" pitchFamily="34" charset="0"/>
              </a:rPr>
              <a:t>Hãy</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cho</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biết</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như</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thế</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nào</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là</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sử</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dụng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năng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lượng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tiết</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kiệm</a:t>
            </a:r>
            <a:r>
              <a:rPr lang="en-US" sz="2000" kern="100" dirty="0">
                <a:solidFill>
                  <a:srgbClr val="000000"/>
                </a:solidFill>
                <a:ea typeface="Calibri" panose="020F0502020204030204" pitchFamily="34" charset="0"/>
                <a:cs typeface="Arial" panose="020B0604020202020204" pitchFamily="34" charset="0"/>
              </a:rPr>
              <a:t>? </a:t>
            </a:r>
          </a:p>
          <a:p>
            <a:pPr algn="just">
              <a:lnSpc>
                <a:spcPct val="150000"/>
              </a:lnSpc>
              <a:spcAft>
                <a:spcPts val="1067"/>
              </a:spcAft>
              <a:defRPr/>
            </a:pPr>
            <a:r>
              <a:rPr lang="en-US" sz="2000" kern="100" dirty="0" err="1">
                <a:solidFill>
                  <a:srgbClr val="000000"/>
                </a:solidFill>
                <a:ea typeface="Calibri" panose="020F0502020204030204" pitchFamily="34" charset="0"/>
                <a:cs typeface="Arial" panose="020B0604020202020204" pitchFamily="34" charset="0"/>
              </a:rPr>
              <a:t>Câu</a:t>
            </a:r>
            <a:r>
              <a:rPr lang="en-US" sz="2000" kern="100" dirty="0">
                <a:solidFill>
                  <a:srgbClr val="000000"/>
                </a:solidFill>
                <a:ea typeface="Calibri" panose="020F0502020204030204" pitchFamily="34" charset="0"/>
                <a:cs typeface="Arial" panose="020B0604020202020204" pitchFamily="34" charset="0"/>
              </a:rPr>
              <a:t> 2: </a:t>
            </a:r>
            <a:r>
              <a:rPr lang="en-US" sz="2000" kern="100" dirty="0" err="1">
                <a:solidFill>
                  <a:srgbClr val="000000"/>
                </a:solidFill>
                <a:ea typeface="Calibri" panose="020F0502020204030204" pitchFamily="34" charset="0"/>
                <a:cs typeface="Arial" panose="020B0604020202020204" pitchFamily="34" charset="0"/>
              </a:rPr>
              <a:t>Hãy</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cho</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biết</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như</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thế</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nào</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là</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sử</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dụng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năng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lượng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hiệu</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quả</a:t>
            </a:r>
            <a:r>
              <a:rPr lang="en-US" sz="2000" kern="100" dirty="0">
                <a:solidFill>
                  <a:srgbClr val="000000"/>
                </a:solidFill>
                <a:ea typeface="Calibri" panose="020F0502020204030204" pitchFamily="34" charset="0"/>
                <a:cs typeface="Arial" panose="020B0604020202020204" pitchFamily="34" charset="0"/>
              </a:rPr>
              <a:t>?</a:t>
            </a:r>
          </a:p>
          <a:p>
            <a:pPr algn="just">
              <a:lnSpc>
                <a:spcPct val="150000"/>
              </a:lnSpc>
              <a:spcAft>
                <a:spcPts val="1067"/>
              </a:spcAft>
              <a:defRPr/>
            </a:pPr>
            <a:r>
              <a:rPr lang="en-US" sz="2000" kern="100" dirty="0" err="1">
                <a:solidFill>
                  <a:srgbClr val="000000"/>
                </a:solidFill>
                <a:ea typeface="Calibri" panose="020F0502020204030204" pitchFamily="34" charset="0"/>
                <a:cs typeface="Arial" panose="020B0604020202020204" pitchFamily="34" charset="0"/>
              </a:rPr>
              <a:t>Câu</a:t>
            </a:r>
            <a:r>
              <a:rPr lang="en-US" sz="2000" kern="100" dirty="0">
                <a:solidFill>
                  <a:srgbClr val="000000"/>
                </a:solidFill>
                <a:ea typeface="Calibri" panose="020F0502020204030204" pitchFamily="34" charset="0"/>
                <a:cs typeface="Arial" panose="020B0604020202020204" pitchFamily="34" charset="0"/>
              </a:rPr>
              <a:t> 3: </a:t>
            </a:r>
            <a:r>
              <a:rPr lang="en-US" sz="2000" kern="100" dirty="0" err="1">
                <a:solidFill>
                  <a:srgbClr val="000000"/>
                </a:solidFill>
                <a:ea typeface="Calibri" panose="020F0502020204030204" pitchFamily="34" charset="0"/>
                <a:cs typeface="Arial" panose="020B0604020202020204" pitchFamily="34" charset="0"/>
              </a:rPr>
              <a:t>Hãy</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cho</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biết</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lợi</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ích</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mang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lại</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từ</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việc</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sử</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dụng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năng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lượng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tiết</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kiệm</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và</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hiệu</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quả</a:t>
            </a:r>
            <a:r>
              <a:rPr lang="en-US" sz="2000" kern="100" dirty="0">
                <a:solidFill>
                  <a:srgbClr val="000000"/>
                </a:solidFill>
                <a:ea typeface="Calibri" panose="020F0502020204030204" pitchFamily="34" charset="0"/>
                <a:cs typeface="Arial" panose="020B0604020202020204" pitchFamily="34" charset="0"/>
              </a:rPr>
              <a:t>?</a:t>
            </a:r>
          </a:p>
          <a:p>
            <a:pPr algn="just">
              <a:lnSpc>
                <a:spcPct val="150000"/>
              </a:lnSpc>
              <a:spcAft>
                <a:spcPts val="1067"/>
              </a:spcAft>
              <a:defRPr/>
            </a:pPr>
            <a:r>
              <a:rPr lang="en-US" sz="2000" kern="100" dirty="0" err="1">
                <a:solidFill>
                  <a:srgbClr val="000000"/>
                </a:solidFill>
                <a:ea typeface="Calibri" panose="020F0502020204030204" pitchFamily="34" charset="0"/>
                <a:cs typeface="Arial" panose="020B0604020202020204" pitchFamily="34" charset="0"/>
              </a:rPr>
              <a:t>Câu</a:t>
            </a:r>
            <a:r>
              <a:rPr lang="en-US" sz="2000" kern="100" dirty="0">
                <a:solidFill>
                  <a:srgbClr val="000000"/>
                </a:solidFill>
                <a:ea typeface="Calibri" panose="020F0502020204030204" pitchFamily="34" charset="0"/>
                <a:cs typeface="Arial" panose="020B0604020202020204" pitchFamily="34" charset="0"/>
              </a:rPr>
              <a:t> 4: </a:t>
            </a:r>
            <a:r>
              <a:rPr lang="en-US" sz="2000" kern="100" dirty="0" err="1">
                <a:solidFill>
                  <a:srgbClr val="000000"/>
                </a:solidFill>
                <a:ea typeface="Calibri" panose="020F0502020204030204" pitchFamily="34" charset="0"/>
                <a:cs typeface="Arial" panose="020B0604020202020204" pitchFamily="34" charset="0"/>
              </a:rPr>
              <a:t>Tiêu</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chí</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nào</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để</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xác</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định</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một</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cơ</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sở</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là</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đơn</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vị</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sử</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dụng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năng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lượng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trọng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điểm</a:t>
            </a:r>
            <a:r>
              <a:rPr lang="en-US" sz="2000" kern="100" dirty="0">
                <a:solidFill>
                  <a:srgbClr val="000000"/>
                </a:solidFill>
                <a:ea typeface="Calibri" panose="020F0502020204030204" pitchFamily="34" charset="0"/>
                <a:cs typeface="Arial" panose="020B0604020202020204" pitchFamily="34" charset="0"/>
              </a:rPr>
              <a:t>?</a:t>
            </a:r>
          </a:p>
          <a:p>
            <a:pPr algn="just">
              <a:lnSpc>
                <a:spcPct val="150000"/>
              </a:lnSpc>
              <a:spcAft>
                <a:spcPts val="1067"/>
              </a:spcAft>
              <a:defRPr/>
            </a:pPr>
            <a:r>
              <a:rPr lang="en-US" sz="2000" kern="100" dirty="0" err="1">
                <a:solidFill>
                  <a:srgbClr val="000000"/>
                </a:solidFill>
                <a:ea typeface="Calibri" panose="020F0502020204030204" pitchFamily="34" charset="0"/>
                <a:cs typeface="Arial" panose="020B0604020202020204" pitchFamily="34" charset="0"/>
              </a:rPr>
              <a:t>Câu</a:t>
            </a:r>
            <a:r>
              <a:rPr lang="en-US" sz="2000" kern="100" dirty="0">
                <a:solidFill>
                  <a:srgbClr val="000000"/>
                </a:solidFill>
                <a:ea typeface="Calibri" panose="020F0502020204030204" pitchFamily="34" charset="0"/>
                <a:cs typeface="Arial" panose="020B0604020202020204" pitchFamily="34" charset="0"/>
              </a:rPr>
              <a:t> 5: </a:t>
            </a:r>
            <a:r>
              <a:rPr lang="en-US" sz="2000" kern="100" dirty="0" err="1">
                <a:solidFill>
                  <a:srgbClr val="000000"/>
                </a:solidFill>
                <a:ea typeface="Calibri" panose="020F0502020204030204" pitchFamily="34" charset="0"/>
                <a:cs typeface="Arial" panose="020B0604020202020204" pitchFamily="34" charset="0"/>
              </a:rPr>
              <a:t>Hãy</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nêu</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những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yêu</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cầu</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pháp</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lý</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nào</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được</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áp</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dụng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cho</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ngành</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của</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bạn</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từ</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góc</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độ</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năng</a:t>
            </a:r>
            <a:r>
              <a:rPr lang="en-US" sz="2000" kern="100" dirty="0">
                <a:solidFill>
                  <a:srgbClr val="000000"/>
                </a:solidFill>
                <a:ea typeface="Calibri" panose="020F0502020204030204" pitchFamily="34" charset="0"/>
                <a:cs typeface="Arial" panose="020B0604020202020204" pitchFamily="34" charset="0"/>
              </a:rPr>
              <a:t> </a:t>
            </a:r>
            <a:r>
              <a:rPr lang="en-US" sz="2000" kern="100" dirty="0" err="1">
                <a:solidFill>
                  <a:srgbClr val="000000"/>
                </a:solidFill>
                <a:ea typeface="Calibri" panose="020F0502020204030204" pitchFamily="34" charset="0"/>
                <a:cs typeface="Arial" panose="020B0604020202020204" pitchFamily="34" charset="0"/>
              </a:rPr>
              <a:t>lượng</a:t>
            </a:r>
            <a:r>
              <a:rPr lang="en-US" sz="2000" kern="100" dirty="0">
                <a:solidFill>
                  <a:srgbClr val="000000"/>
                </a:solidFill>
                <a:ea typeface="Calibri" panose="020F0502020204030204" pitchFamily="34" charset="0"/>
                <a:cs typeface="Arial" panose="020B0604020202020204" pitchFamily="34" charset="0"/>
              </a:rPr>
              <a:t>?</a:t>
            </a:r>
          </a:p>
        </p:txBody>
      </p:sp>
    </p:spTree>
    <p:extLst>
      <p:ext uri="{BB962C8B-B14F-4D97-AF65-F5344CB8AC3E}">
        <p14:creationId xmlns:p14="http://schemas.microsoft.com/office/powerpoint/2010/main" val="182534543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26C81534-C3C3-0DF3-902C-B1E57A92CF2D}"/>
              </a:ext>
            </a:extLst>
          </p:cNvPr>
          <p:cNvSpPr txBox="1">
            <a:spLocks noChangeArrowheads="1"/>
          </p:cNvSpPr>
          <p:nvPr/>
        </p:nvSpPr>
        <p:spPr bwMode="auto">
          <a:xfrm>
            <a:off x="1203955" y="1705233"/>
            <a:ext cx="9966553" cy="149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a:spcBef>
                <a:spcPct val="0"/>
              </a:spcBef>
              <a:buClrTx/>
              <a:buNone/>
            </a:pPr>
            <a:r>
              <a:rPr lang="en-US" altLang="en-US" sz="2800" b="1" dirty="0">
                <a:solidFill>
                  <a:schemeClr val="accent1">
                    <a:lumMod val="50000"/>
                  </a:schemeClr>
                </a:solidFill>
                <a:latin typeface="+mn-lt"/>
                <a:cs typeface="Arial" panose="020B0604020202020204" pitchFamily="34" charset="0"/>
              </a:rPr>
              <a:t>CÁC QUY ĐỊNH VÀ CHÍNH SÁCH PHÁP LÝ </a:t>
            </a:r>
            <a:r>
              <a:rPr lang="en-US" altLang="en-US" sz="2800" b="1">
                <a:solidFill>
                  <a:schemeClr val="accent1">
                    <a:lumMod val="50000"/>
                  </a:schemeClr>
                </a:solidFill>
                <a:latin typeface="+mn-lt"/>
                <a:cs typeface="Arial" panose="020B0604020202020204" pitchFamily="34" charset="0"/>
              </a:rPr>
              <a:t>VỀ </a:t>
            </a:r>
          </a:p>
          <a:p>
            <a:pPr algn="ctr">
              <a:spcBef>
                <a:spcPct val="0"/>
              </a:spcBef>
              <a:buClrTx/>
              <a:buNone/>
            </a:pPr>
            <a:r>
              <a:rPr lang="en-US" altLang="en-US" sz="2800" b="1">
                <a:solidFill>
                  <a:schemeClr val="accent1">
                    <a:lumMod val="50000"/>
                  </a:schemeClr>
                </a:solidFill>
                <a:latin typeface="+mn-lt"/>
                <a:cs typeface="Arial" panose="020B0604020202020204" pitchFamily="34" charset="0"/>
              </a:rPr>
              <a:t>LĨNH </a:t>
            </a:r>
            <a:r>
              <a:rPr lang="en-US" altLang="en-US" sz="2800" b="1" dirty="0">
                <a:solidFill>
                  <a:schemeClr val="accent1">
                    <a:lumMod val="50000"/>
                  </a:schemeClr>
                </a:solidFill>
                <a:latin typeface="+mn-lt"/>
                <a:cs typeface="Arial" panose="020B0604020202020204" pitchFamily="34" charset="0"/>
              </a:rPr>
              <a:t>VỰC PHÁT THẢI KHÍ NHÀ KÍNH  </a:t>
            </a:r>
          </a:p>
        </p:txBody>
      </p:sp>
      <p:pic>
        <p:nvPicPr>
          <p:cNvPr id="4" name="Picture 3">
            <a:extLst>
              <a:ext uri="{FF2B5EF4-FFF2-40B4-BE49-F238E27FC236}">
                <a16:creationId xmlns:a16="http://schemas.microsoft.com/office/drawing/2014/main" id="{2B3A4A7C-0249-1710-FDF2-A2FC58E19BB0}"/>
              </a:ext>
            </a:extLst>
          </p:cNvPr>
          <p:cNvPicPr>
            <a:picLocks noChangeAspect="1"/>
          </p:cNvPicPr>
          <p:nvPr/>
        </p:nvPicPr>
        <p:blipFill>
          <a:blip r:embed="rId2"/>
          <a:stretch>
            <a:fillRect/>
          </a:stretch>
        </p:blipFill>
        <p:spPr>
          <a:xfrm>
            <a:off x="4052047" y="3068829"/>
            <a:ext cx="4874977" cy="2947147"/>
          </a:xfrm>
          <a:prstGeom prst="rect">
            <a:avLst/>
          </a:prstGeom>
        </p:spPr>
      </p:pic>
    </p:spTree>
    <p:extLst>
      <p:ext uri="{BB962C8B-B14F-4D97-AF65-F5344CB8AC3E}">
        <p14:creationId xmlns:p14="http://schemas.microsoft.com/office/powerpoint/2010/main" val="4082754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8941" y="1304127"/>
            <a:ext cx="8904157" cy="4923475"/>
          </a:xfrm>
          <a:prstGeom prst="rect">
            <a:avLst/>
          </a:prstGeom>
        </p:spPr>
      </p:pic>
    </p:spTree>
    <p:extLst>
      <p:ext uri="{BB962C8B-B14F-4D97-AF65-F5344CB8AC3E}">
        <p14:creationId xmlns:p14="http://schemas.microsoft.com/office/powerpoint/2010/main" val="20355039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668211"/>
            <a:ext cx="12155869" cy="456473"/>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dirty="0" err="1">
                <a:solidFill>
                  <a:schemeClr val="accent1">
                    <a:lumMod val="50000"/>
                  </a:schemeClr>
                </a:solidFill>
              </a:rPr>
              <a:t>Các</a:t>
            </a:r>
            <a:r>
              <a:rPr lang="en-US" sz="3200" dirty="0">
                <a:solidFill>
                  <a:schemeClr val="accent1">
                    <a:lumMod val="50000"/>
                  </a:schemeClr>
                </a:solidFill>
              </a:rPr>
              <a:t> </a:t>
            </a:r>
            <a:r>
              <a:rPr lang="en-US" sz="3200" dirty="0" err="1">
                <a:solidFill>
                  <a:schemeClr val="accent1">
                    <a:lumMod val="50000"/>
                  </a:schemeClr>
                </a:solidFill>
              </a:rPr>
              <a:t>kỳ</a:t>
            </a:r>
            <a:r>
              <a:rPr lang="en-US" sz="3200" dirty="0">
                <a:solidFill>
                  <a:schemeClr val="accent1">
                    <a:lumMod val="50000"/>
                  </a:schemeClr>
                </a:solidFill>
              </a:rPr>
              <a:t> </a:t>
            </a:r>
            <a:r>
              <a:rPr lang="en-US" sz="3200" dirty="0" err="1">
                <a:solidFill>
                  <a:schemeClr val="accent1">
                    <a:lumMod val="50000"/>
                  </a:schemeClr>
                </a:solidFill>
              </a:rPr>
              <a:t>Hội</a:t>
            </a:r>
            <a:r>
              <a:rPr lang="en-US" sz="3200" dirty="0">
                <a:solidFill>
                  <a:schemeClr val="accent1">
                    <a:lumMod val="50000"/>
                  </a:schemeClr>
                </a:solidFill>
              </a:rPr>
              <a:t> </a:t>
            </a:r>
            <a:r>
              <a:rPr lang="en-US" sz="3200" dirty="0" err="1">
                <a:solidFill>
                  <a:schemeClr val="accent1">
                    <a:lumMod val="50000"/>
                  </a:schemeClr>
                </a:solidFill>
              </a:rPr>
              <a:t>nghị</a:t>
            </a:r>
            <a:r>
              <a:rPr lang="en-US" sz="3200" dirty="0">
                <a:solidFill>
                  <a:schemeClr val="accent1">
                    <a:lumMod val="50000"/>
                  </a:schemeClr>
                </a:solidFill>
              </a:rPr>
              <a:t> COP </a:t>
            </a:r>
            <a:r>
              <a:rPr lang="en-US" sz="3200" dirty="0" err="1">
                <a:solidFill>
                  <a:schemeClr val="accent1">
                    <a:lumMod val="50000"/>
                  </a:schemeClr>
                </a:solidFill>
              </a:rPr>
              <a:t>của</a:t>
            </a:r>
            <a:r>
              <a:rPr lang="en-US" sz="3200" dirty="0">
                <a:solidFill>
                  <a:schemeClr val="accent1">
                    <a:lumMod val="50000"/>
                  </a:schemeClr>
                </a:solidFill>
              </a:rPr>
              <a:t> UNFCCC </a:t>
            </a:r>
          </a:p>
        </p:txBody>
      </p:sp>
      <p:pic>
        <p:nvPicPr>
          <p:cNvPr id="3" name="Picture 2">
            <a:extLst>
              <a:ext uri="{FF2B5EF4-FFF2-40B4-BE49-F238E27FC236}">
                <a16:creationId xmlns:a16="http://schemas.microsoft.com/office/drawing/2014/main" id="{B40ABA67-1717-A183-C8D2-13B31AB50677}"/>
              </a:ext>
            </a:extLst>
          </p:cNvPr>
          <p:cNvPicPr>
            <a:picLocks noChangeAspect="1"/>
          </p:cNvPicPr>
          <p:nvPr/>
        </p:nvPicPr>
        <p:blipFill>
          <a:blip r:embed="rId3"/>
          <a:stretch>
            <a:fillRect/>
          </a:stretch>
        </p:blipFill>
        <p:spPr>
          <a:xfrm>
            <a:off x="718011" y="1807794"/>
            <a:ext cx="4972929" cy="3209181"/>
          </a:xfrm>
          <a:prstGeom prst="rect">
            <a:avLst/>
          </a:prstGeom>
        </p:spPr>
      </p:pic>
      <p:pic>
        <p:nvPicPr>
          <p:cNvPr id="5" name="Picture 4">
            <a:extLst>
              <a:ext uri="{FF2B5EF4-FFF2-40B4-BE49-F238E27FC236}">
                <a16:creationId xmlns:a16="http://schemas.microsoft.com/office/drawing/2014/main" id="{8255E0AA-5BA2-8596-625C-681509E8FA8B}"/>
              </a:ext>
            </a:extLst>
          </p:cNvPr>
          <p:cNvPicPr>
            <a:picLocks noChangeAspect="1"/>
          </p:cNvPicPr>
          <p:nvPr/>
        </p:nvPicPr>
        <p:blipFill>
          <a:blip r:embed="rId4"/>
          <a:stretch>
            <a:fillRect/>
          </a:stretch>
        </p:blipFill>
        <p:spPr>
          <a:xfrm>
            <a:off x="6486299" y="1807794"/>
            <a:ext cx="5412993" cy="3209181"/>
          </a:xfrm>
          <a:prstGeom prst="rect">
            <a:avLst/>
          </a:prstGeom>
        </p:spPr>
      </p:pic>
      <p:sp>
        <p:nvSpPr>
          <p:cNvPr id="6" name="TextBox 5">
            <a:extLst>
              <a:ext uri="{FF2B5EF4-FFF2-40B4-BE49-F238E27FC236}">
                <a16:creationId xmlns:a16="http://schemas.microsoft.com/office/drawing/2014/main" id="{1ED8ADFC-EFD6-7773-F675-5B8E64E50EB7}"/>
              </a:ext>
            </a:extLst>
          </p:cNvPr>
          <p:cNvSpPr txBox="1">
            <a:spLocks noChangeArrowheads="1"/>
          </p:cNvSpPr>
          <p:nvPr/>
        </p:nvSpPr>
        <p:spPr bwMode="auto">
          <a:xfrm>
            <a:off x="569725" y="1238003"/>
            <a:ext cx="11622275" cy="45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err="1">
                <a:latin typeface="Arial" panose="020B0604020202020204" pitchFamily="34" charset="0"/>
                <a:cs typeface="Arial" panose="020B0604020202020204" pitchFamily="34" charset="0"/>
              </a:rPr>
              <a:t>Nhiệt</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độ</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trung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bình</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hàng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năm</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toàn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cầu</a:t>
            </a:r>
            <a:r>
              <a:rPr lang="en-US" altLang="en-US" sz="1800" dirty="0">
                <a:latin typeface="Arial" panose="020B0604020202020204" pitchFamily="34" charset="0"/>
                <a:cs typeface="Arial" panose="020B0604020202020204" pitchFamily="34" charset="0"/>
              </a:rPr>
              <a:t> so </a:t>
            </a:r>
            <a:r>
              <a:rPr lang="en-US" altLang="en-US" sz="1800" dirty="0" err="1">
                <a:latin typeface="Arial" panose="020B0604020202020204" pitchFamily="34" charset="0"/>
                <a:cs typeface="Arial" panose="020B0604020202020204" pitchFamily="34" charset="0"/>
              </a:rPr>
              <a:t>với</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thời</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kỳ</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tiền</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công</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nghiệp</a:t>
            </a:r>
            <a:r>
              <a:rPr lang="en-US" altLang="en-US" sz="1800" dirty="0">
                <a:latin typeface="Arial" panose="020B0604020202020204" pitchFamily="34" charset="0"/>
                <a:cs typeface="Arial" panose="020B0604020202020204" pitchFamily="34" charset="0"/>
              </a:rPr>
              <a:t> (</a:t>
            </a:r>
            <a:r>
              <a:rPr lang="en-US" altLang="en-US" sz="1800" dirty="0" err="1">
                <a:latin typeface="Arial" panose="020B0604020202020204" pitchFamily="34" charset="0"/>
                <a:cs typeface="Arial" panose="020B0604020202020204" pitchFamily="34" charset="0"/>
              </a:rPr>
              <a:t>độ</a:t>
            </a:r>
            <a:r>
              <a:rPr lang="en-US" altLang="en-US" sz="1800" dirty="0">
                <a:latin typeface="Arial" panose="020B0604020202020204" pitchFamily="34" charset="0"/>
                <a:cs typeface="Arial" panose="020B0604020202020204" pitchFamily="34" charset="0"/>
              </a:rPr>
              <a:t> C) </a:t>
            </a:r>
            <a:endParaRPr lang="en-US" altLang="en-US" sz="1800" dirty="0">
              <a:solidFill>
                <a:srgbClr val="0070C0"/>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3F21AD2-A0A0-1C76-FB04-6731D2D35BDE}"/>
              </a:ext>
            </a:extLst>
          </p:cNvPr>
          <p:cNvSpPr txBox="1">
            <a:spLocks noChangeArrowheads="1"/>
          </p:cNvSpPr>
          <p:nvPr/>
        </p:nvSpPr>
        <p:spPr bwMode="auto">
          <a:xfrm>
            <a:off x="6494144" y="6367774"/>
            <a:ext cx="5661726" cy="45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a:solidFill>
                  <a:srgbClr val="00B0F0"/>
                </a:solidFill>
                <a:latin typeface="Arial" panose="020B0604020202020204" pitchFamily="34" charset="0"/>
                <a:cs typeface="Arial" panose="020B0604020202020204" pitchFamily="34" charset="0"/>
              </a:rPr>
              <a:t>https://</a:t>
            </a:r>
            <a:r>
              <a:rPr lang="en-US" altLang="en-US" sz="1800" dirty="0" err="1">
                <a:solidFill>
                  <a:srgbClr val="00B0F0"/>
                </a:solidFill>
                <a:latin typeface="Arial" panose="020B0604020202020204" pitchFamily="34" charset="0"/>
                <a:cs typeface="Arial" panose="020B0604020202020204" pitchFamily="34" charset="0"/>
              </a:rPr>
              <a:t>www.unep.org</a:t>
            </a:r>
            <a:r>
              <a:rPr lang="en-US" altLang="en-US" sz="1800" dirty="0">
                <a:solidFill>
                  <a:srgbClr val="00B0F0"/>
                </a:solidFill>
                <a:latin typeface="Arial" panose="020B0604020202020204" pitchFamily="34" charset="0"/>
                <a:cs typeface="Arial" panose="020B0604020202020204" pitchFamily="34" charset="0"/>
              </a:rPr>
              <a:t>/emission-gap-report-2023 </a:t>
            </a:r>
          </a:p>
        </p:txBody>
      </p:sp>
      <p:sp>
        <p:nvSpPr>
          <p:cNvPr id="8" name="AutoShape 54">
            <a:extLst>
              <a:ext uri="{FF2B5EF4-FFF2-40B4-BE49-F238E27FC236}">
                <a16:creationId xmlns:a16="http://schemas.microsoft.com/office/drawing/2014/main" id="{8CB7F4FB-9231-25D0-0AC1-D90642AAB78A}"/>
              </a:ext>
            </a:extLst>
          </p:cNvPr>
          <p:cNvSpPr>
            <a:spLocks noChangeArrowheads="1"/>
          </p:cNvSpPr>
          <p:nvPr/>
        </p:nvSpPr>
        <p:spPr bwMode="auto">
          <a:xfrm>
            <a:off x="569374" y="5084534"/>
            <a:ext cx="5121565" cy="1053275"/>
          </a:xfrm>
          <a:prstGeom prst="roundRect">
            <a:avLst>
              <a:gd name="adj" fmla="val 50000"/>
            </a:avLst>
          </a:prstGeom>
          <a:solidFill>
            <a:schemeClr val="accent1"/>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18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9" name="Title 1">
            <a:extLst>
              <a:ext uri="{FF2B5EF4-FFF2-40B4-BE49-F238E27FC236}">
                <a16:creationId xmlns:a16="http://schemas.microsoft.com/office/drawing/2014/main" id="{799AD96E-B75E-4406-FF11-FB35FEE93825}"/>
              </a:ext>
            </a:extLst>
          </p:cNvPr>
          <p:cNvSpPr txBox="1">
            <a:spLocks/>
          </p:cNvSpPr>
          <p:nvPr/>
        </p:nvSpPr>
        <p:spPr>
          <a:xfrm>
            <a:off x="983304" y="5084534"/>
            <a:ext cx="4293704" cy="988079"/>
          </a:xfrm>
          <a:prstGeom prst="rect">
            <a:avLst/>
          </a:prstGeom>
        </p:spPr>
        <p:txBody>
          <a:bodyPr vert="horz" lIns="91440" tIns="45720" rIns="91440" bIns="45720" rtlCol="0" anchor="b">
            <a:noAutofit/>
          </a:bodyPr>
          <a:lstStyle>
            <a:defPPr>
              <a:defRPr lang="en-US"/>
            </a:defPPr>
            <a:lvl1pPr algn="just">
              <a:lnSpc>
                <a:spcPct val="100000"/>
              </a:lnSpc>
              <a:spcBef>
                <a:spcPct val="0"/>
              </a:spcBef>
              <a:buNone/>
              <a:defRPr sz="2000" baseline="0">
                <a:latin typeface="Arial" panose="020B0604020202020204" pitchFamily="34" charset="0"/>
                <a:ea typeface="맑은 고딕" pitchFamily="50" charset="-127"/>
                <a:cs typeface="Arial" panose="020B0604020202020204" pitchFamily="34" charset="0"/>
              </a:defRPr>
            </a:lvl1pPr>
          </a:lstStyle>
          <a:p>
            <a:r>
              <a:rPr lang="en-US" altLang="ko-KR" sz="1800" dirty="0" err="1"/>
              <a:t>Khí</a:t>
            </a:r>
            <a:r>
              <a:rPr lang="en-US" altLang="ko-KR" sz="1800" dirty="0"/>
              <a:t> </a:t>
            </a:r>
            <a:r>
              <a:rPr lang="en-US" altLang="ko-KR" sz="1800" dirty="0" err="1"/>
              <a:t>hậu</a:t>
            </a:r>
            <a:r>
              <a:rPr lang="en-US" altLang="ko-KR" sz="1800" dirty="0"/>
              <a:t> </a:t>
            </a:r>
            <a:r>
              <a:rPr lang="en-US" altLang="ko-KR" sz="1800" dirty="0" err="1"/>
              <a:t>của</a:t>
            </a:r>
            <a:r>
              <a:rPr lang="en-US" altLang="ko-KR" sz="1800" dirty="0"/>
              <a:t> </a:t>
            </a:r>
            <a:r>
              <a:rPr lang="en-US" altLang="ko-KR" sz="1800" dirty="0" err="1"/>
              <a:t>chúng</a:t>
            </a:r>
            <a:r>
              <a:rPr lang="en-US" altLang="ko-KR" sz="1800" dirty="0"/>
              <a:t> ta </a:t>
            </a:r>
            <a:r>
              <a:rPr lang="en-US" altLang="ko-KR" sz="1800" dirty="0" err="1"/>
              <a:t>đã</a:t>
            </a:r>
            <a:r>
              <a:rPr lang="en-US" altLang="ko-KR" sz="1800" dirty="0"/>
              <a:t> </a:t>
            </a:r>
            <a:r>
              <a:rPr lang="en-US" altLang="ko-KR" sz="1800" dirty="0" err="1"/>
              <a:t>ấm</a:t>
            </a:r>
            <a:r>
              <a:rPr lang="en-US" altLang="ko-KR" sz="1800" dirty="0"/>
              <a:t> </a:t>
            </a:r>
            <a:r>
              <a:rPr lang="en-US" altLang="ko-KR" sz="1800" dirty="0" err="1"/>
              <a:t>lên</a:t>
            </a:r>
            <a:r>
              <a:rPr lang="en-US" altLang="ko-KR" sz="1800" dirty="0"/>
              <a:t> 0.8</a:t>
            </a:r>
            <a:r>
              <a:rPr lang="en-US" altLang="ko-KR" sz="1800" baseline="30000" dirty="0"/>
              <a:t>0</a:t>
            </a:r>
            <a:r>
              <a:rPr lang="en-US" altLang="ko-KR" sz="1800" dirty="0"/>
              <a:t>C </a:t>
            </a:r>
            <a:r>
              <a:rPr lang="en-US" altLang="ko-KR" sz="1800" dirty="0" err="1"/>
              <a:t>kể</a:t>
            </a:r>
            <a:r>
              <a:rPr lang="en-US" altLang="ko-KR" sz="1800" dirty="0"/>
              <a:t> </a:t>
            </a:r>
            <a:r>
              <a:rPr lang="en-US" altLang="ko-KR" sz="1800" dirty="0" err="1"/>
              <a:t>từ</a:t>
            </a:r>
            <a:r>
              <a:rPr lang="en-US" altLang="ko-KR" sz="1800" dirty="0"/>
              <a:t> </a:t>
            </a:r>
            <a:r>
              <a:rPr lang="en-US" altLang="ko-KR" sz="1800" dirty="0" err="1"/>
              <a:t>năm</a:t>
            </a:r>
            <a:r>
              <a:rPr lang="en-US" altLang="ko-KR" sz="1800" dirty="0"/>
              <a:t> 1880 – 2/3 </a:t>
            </a:r>
            <a:r>
              <a:rPr lang="en-US" altLang="ko-KR" sz="1800" dirty="0" err="1"/>
              <a:t>khoảng</a:t>
            </a:r>
            <a:r>
              <a:rPr lang="en-US" altLang="ko-KR" sz="1800" dirty="0"/>
              <a:t> </a:t>
            </a:r>
            <a:r>
              <a:rPr lang="en-US" altLang="ko-KR" sz="1800" dirty="0" err="1"/>
              <a:t>tăng</a:t>
            </a:r>
            <a:r>
              <a:rPr lang="en-US" altLang="ko-KR" sz="1800" dirty="0"/>
              <a:t> </a:t>
            </a:r>
            <a:r>
              <a:rPr lang="en-US" altLang="ko-KR" sz="1800" dirty="0" err="1"/>
              <a:t>ấy</a:t>
            </a:r>
            <a:r>
              <a:rPr lang="en-US" altLang="ko-KR" sz="1800" dirty="0"/>
              <a:t> </a:t>
            </a:r>
            <a:r>
              <a:rPr lang="en-US" altLang="ko-KR" sz="1800" dirty="0" err="1"/>
              <a:t>bắt</a:t>
            </a:r>
            <a:r>
              <a:rPr lang="en-US" altLang="ko-KR" sz="1800" dirty="0"/>
              <a:t> </a:t>
            </a:r>
            <a:r>
              <a:rPr lang="en-US" altLang="ko-KR" sz="1800" dirty="0" err="1"/>
              <a:t>đầu</a:t>
            </a:r>
            <a:r>
              <a:rPr lang="en-US" altLang="ko-KR" sz="1800" dirty="0"/>
              <a:t> </a:t>
            </a:r>
            <a:r>
              <a:rPr lang="en-US" altLang="ko-KR" sz="1800" dirty="0" err="1"/>
              <a:t>từ</a:t>
            </a:r>
            <a:r>
              <a:rPr lang="en-US" altLang="ko-KR" sz="1800" dirty="0"/>
              <a:t> </a:t>
            </a:r>
            <a:r>
              <a:rPr lang="en-US" altLang="ko-KR" sz="1800" dirty="0" err="1"/>
              <a:t>năm</a:t>
            </a:r>
            <a:r>
              <a:rPr lang="en-US" altLang="ko-KR" sz="1800" dirty="0"/>
              <a:t> </a:t>
            </a:r>
            <a:r>
              <a:rPr lang="en-US" altLang="ko-KR" sz="1800"/>
              <a:t>1994.</a:t>
            </a:r>
          </a:p>
        </p:txBody>
      </p:sp>
      <p:sp>
        <p:nvSpPr>
          <p:cNvPr id="10" name="AutoShape 54">
            <a:extLst>
              <a:ext uri="{FF2B5EF4-FFF2-40B4-BE49-F238E27FC236}">
                <a16:creationId xmlns:a16="http://schemas.microsoft.com/office/drawing/2014/main" id="{1EA40A44-B1F7-5E48-32B7-0F74E0AC6295}"/>
              </a:ext>
            </a:extLst>
          </p:cNvPr>
          <p:cNvSpPr>
            <a:spLocks noChangeArrowheads="1"/>
          </p:cNvSpPr>
          <p:nvPr/>
        </p:nvSpPr>
        <p:spPr bwMode="auto">
          <a:xfrm>
            <a:off x="6826973" y="5016975"/>
            <a:ext cx="4996068" cy="1254019"/>
          </a:xfrm>
          <a:prstGeom prst="roundRect">
            <a:avLst>
              <a:gd name="adj" fmla="val 50000"/>
            </a:avLst>
          </a:prstGeom>
          <a:solidFill>
            <a:schemeClr val="accent5"/>
          </a:solidFill>
          <a:ln>
            <a:noFill/>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18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1" name="Title 1">
            <a:extLst>
              <a:ext uri="{FF2B5EF4-FFF2-40B4-BE49-F238E27FC236}">
                <a16:creationId xmlns:a16="http://schemas.microsoft.com/office/drawing/2014/main" id="{EFD088BF-971E-8133-4015-0B98860A9894}"/>
              </a:ext>
            </a:extLst>
          </p:cNvPr>
          <p:cNvSpPr txBox="1">
            <a:spLocks/>
          </p:cNvSpPr>
          <p:nvPr/>
        </p:nvSpPr>
        <p:spPr>
          <a:xfrm>
            <a:off x="7178155" y="5084534"/>
            <a:ext cx="4293704" cy="107538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lnSpc>
                <a:spcPct val="120000"/>
              </a:lnSpc>
            </a:pPr>
            <a:r>
              <a:rPr lang="en-US" altLang="ko-KR" sz="1800" dirty="0" err="1">
                <a:solidFill>
                  <a:schemeClr val="tx1"/>
                </a:solidFill>
                <a:ea typeface="맑은 고딕" pitchFamily="50" charset="-127"/>
              </a:rPr>
              <a:t>Nếu</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không</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có</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hành</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động</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dự</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báo</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tình</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trạng</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ấm</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lên</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sẽ</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tăng</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thêm</a:t>
            </a:r>
            <a:r>
              <a:rPr lang="en-US" altLang="ko-KR" sz="1800" dirty="0">
                <a:solidFill>
                  <a:schemeClr val="tx1"/>
                </a:solidFill>
                <a:ea typeface="맑은 고딕" pitchFamily="50" charset="-127"/>
              </a:rPr>
              <a:t> 3</a:t>
            </a:r>
            <a:r>
              <a:rPr lang="en-US" altLang="ko-KR" sz="1800" baseline="30000" dirty="0">
                <a:solidFill>
                  <a:schemeClr val="tx1"/>
                </a:solidFill>
                <a:ea typeface="맑은 고딕" pitchFamily="50" charset="-127"/>
              </a:rPr>
              <a:t>0</a:t>
            </a:r>
            <a:r>
              <a:rPr lang="en-US" altLang="ko-KR" sz="1800" dirty="0">
                <a:solidFill>
                  <a:schemeClr val="tx1"/>
                </a:solidFill>
                <a:ea typeface="맑은 고딕" pitchFamily="50" charset="-127"/>
              </a:rPr>
              <a:t>C </a:t>
            </a:r>
            <a:r>
              <a:rPr lang="en-US" altLang="ko-KR" sz="1800" dirty="0" err="1">
                <a:solidFill>
                  <a:schemeClr val="tx1"/>
                </a:solidFill>
                <a:ea typeface="맑은 고딕" pitchFamily="50" charset="-127"/>
              </a:rPr>
              <a:t>vào</a:t>
            </a:r>
            <a:r>
              <a:rPr lang="en-US" altLang="ko-KR" sz="1800" dirty="0">
                <a:solidFill>
                  <a:schemeClr val="tx1"/>
                </a:solidFill>
                <a:ea typeface="맑은 고딕" pitchFamily="50" charset="-127"/>
              </a:rPr>
              <a:t> </a:t>
            </a:r>
            <a:r>
              <a:rPr lang="en-US" altLang="ko-KR" sz="1800" dirty="0" err="1">
                <a:solidFill>
                  <a:schemeClr val="tx1"/>
                </a:solidFill>
                <a:ea typeface="맑은 고딕" pitchFamily="50" charset="-127"/>
              </a:rPr>
              <a:t>năm</a:t>
            </a:r>
            <a:r>
              <a:rPr lang="en-US" altLang="ko-KR" sz="1800" dirty="0">
                <a:solidFill>
                  <a:schemeClr val="tx1"/>
                </a:solidFill>
                <a:ea typeface="맑은 고딕" pitchFamily="50" charset="-127"/>
              </a:rPr>
              <a:t> 2100.</a:t>
            </a:r>
          </a:p>
        </p:txBody>
      </p:sp>
    </p:spTree>
    <p:extLst>
      <p:ext uri="{BB962C8B-B14F-4D97-AF65-F5344CB8AC3E}">
        <p14:creationId xmlns:p14="http://schemas.microsoft.com/office/powerpoint/2010/main" val="76589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C514DFA-D567-8AEE-1AFA-DCC45BA1B1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1" y="1526703"/>
            <a:ext cx="5907250" cy="3785652"/>
          </a:xfrm>
          <a:prstGeom prst="rect">
            <a:avLst/>
          </a:prstGeom>
        </p:spPr>
      </p:pic>
      <p:sp>
        <p:nvSpPr>
          <p:cNvPr id="12" name="Title 1">
            <a:extLst>
              <a:ext uri="{FF2B5EF4-FFF2-40B4-BE49-F238E27FC236}">
                <a16:creationId xmlns:a16="http://schemas.microsoft.com/office/drawing/2014/main" id="{13BFECBB-1579-06EE-FAB8-1617066DA172}"/>
              </a:ext>
            </a:extLst>
          </p:cNvPr>
          <p:cNvSpPr txBox="1">
            <a:spLocks/>
          </p:cNvSpPr>
          <p:nvPr/>
        </p:nvSpPr>
        <p:spPr>
          <a:xfrm>
            <a:off x="1" y="380215"/>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dirty="0" err="1">
                <a:solidFill>
                  <a:schemeClr val="accent1">
                    <a:lumMod val="50000"/>
                  </a:schemeClr>
                </a:solidFill>
                <a:cs typeface="Arial" panose="020B0604020202020204" pitchFamily="34" charset="0"/>
              </a:rPr>
              <a:t>Mục</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tiêu</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phát</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triển</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bền</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vững</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của</a:t>
            </a:r>
            <a:r>
              <a:rPr lang="en-US" sz="3200" dirty="0">
                <a:solidFill>
                  <a:schemeClr val="accent1">
                    <a:lumMod val="50000"/>
                  </a:schemeClr>
                </a:solidFill>
                <a:cs typeface="Arial" panose="020B0604020202020204" pitchFamily="34" charset="0"/>
              </a:rPr>
              <a:t> Liên </a:t>
            </a:r>
            <a:r>
              <a:rPr lang="en-US" sz="3200" dirty="0" err="1">
                <a:solidFill>
                  <a:schemeClr val="accent1">
                    <a:lumMod val="50000"/>
                  </a:schemeClr>
                </a:solidFill>
                <a:cs typeface="Arial" panose="020B0604020202020204" pitchFamily="34" charset="0"/>
              </a:rPr>
              <a:t>hiệp</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quốc</a:t>
            </a:r>
            <a:endParaRPr lang="en-US" sz="3200" dirty="0">
              <a:solidFill>
                <a:schemeClr val="accent1">
                  <a:lumMod val="50000"/>
                </a:schemeClr>
              </a:solidFill>
              <a:cs typeface="Arial" panose="020B0604020202020204" pitchFamily="34" charset="0"/>
            </a:endParaRPr>
          </a:p>
        </p:txBody>
      </p:sp>
      <p:sp>
        <p:nvSpPr>
          <p:cNvPr id="26" name="TextBox 25">
            <a:extLst>
              <a:ext uri="{FF2B5EF4-FFF2-40B4-BE49-F238E27FC236}">
                <a16:creationId xmlns:a16="http://schemas.microsoft.com/office/drawing/2014/main" id="{C4A55B29-F0CB-D4B8-E20E-021842F7C7DA}"/>
              </a:ext>
            </a:extLst>
          </p:cNvPr>
          <p:cNvSpPr txBox="1">
            <a:spLocks noChangeArrowheads="1"/>
          </p:cNvSpPr>
          <p:nvPr/>
        </p:nvSpPr>
        <p:spPr bwMode="auto">
          <a:xfrm>
            <a:off x="587829" y="1441162"/>
            <a:ext cx="5146463"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dirty="0" err="1">
                <a:solidFill>
                  <a:srgbClr val="0070C0"/>
                </a:solidFill>
                <a:latin typeface="Arial" panose="020B0604020202020204" pitchFamily="34" charset="0"/>
                <a:cs typeface="Arial" panose="020B0604020202020204" pitchFamily="34" charset="0"/>
              </a:rPr>
              <a:t>Các</a:t>
            </a:r>
            <a:r>
              <a:rPr lang="en-US" altLang="en-US" sz="2000" dirty="0">
                <a:solidFill>
                  <a:srgbClr val="0070C0"/>
                </a:solidFill>
                <a:latin typeface="Arial" panose="020B0604020202020204" pitchFamily="34" charset="0"/>
                <a:cs typeface="Arial" panose="020B0604020202020204" pitchFamily="34" charset="0"/>
              </a:rPr>
              <a:t> </a:t>
            </a:r>
            <a:r>
              <a:rPr lang="en-US" altLang="en-US" sz="2000" dirty="0" err="1">
                <a:solidFill>
                  <a:srgbClr val="0070C0"/>
                </a:solidFill>
                <a:latin typeface="Arial" panose="020B0604020202020204" pitchFamily="34" charset="0"/>
                <a:cs typeface="Arial" panose="020B0604020202020204" pitchFamily="34" charset="0"/>
              </a:rPr>
              <a:t>hành</a:t>
            </a:r>
            <a:r>
              <a:rPr lang="en-US" altLang="en-US" sz="2000" dirty="0">
                <a:solidFill>
                  <a:srgbClr val="0070C0"/>
                </a:solidFill>
                <a:latin typeface="Arial" panose="020B0604020202020204" pitchFamily="34" charset="0"/>
                <a:cs typeface="Arial" panose="020B0604020202020204" pitchFamily="34" charset="0"/>
              </a:rPr>
              <a:t> </a:t>
            </a:r>
            <a:r>
              <a:rPr lang="en-US" altLang="en-US" sz="2000" dirty="0" err="1">
                <a:solidFill>
                  <a:srgbClr val="0070C0"/>
                </a:solidFill>
                <a:latin typeface="Arial" panose="020B0604020202020204" pitchFamily="34" charset="0"/>
                <a:cs typeface="Arial" panose="020B0604020202020204" pitchFamily="34" charset="0"/>
              </a:rPr>
              <a:t>động</a:t>
            </a:r>
            <a:r>
              <a:rPr lang="en-US" altLang="en-US" sz="2000" dirty="0">
                <a:solidFill>
                  <a:srgbClr val="0070C0"/>
                </a:solidFill>
                <a:latin typeface="Arial" panose="020B0604020202020204" pitchFamily="34" charset="0"/>
                <a:cs typeface="Arial" panose="020B0604020202020204" pitchFamily="34" charset="0"/>
              </a:rPr>
              <a:t> </a:t>
            </a:r>
            <a:r>
              <a:rPr lang="en-US" altLang="en-US" sz="2000" dirty="0" err="1">
                <a:solidFill>
                  <a:srgbClr val="0070C0"/>
                </a:solidFill>
                <a:latin typeface="Arial" panose="020B0604020202020204" pitchFamily="34" charset="0"/>
                <a:cs typeface="Arial" panose="020B0604020202020204" pitchFamily="34" charset="0"/>
              </a:rPr>
              <a:t>ứng</a:t>
            </a:r>
            <a:r>
              <a:rPr lang="en-US" altLang="en-US" sz="2000" dirty="0">
                <a:solidFill>
                  <a:srgbClr val="0070C0"/>
                </a:solidFill>
                <a:latin typeface="Arial" panose="020B0604020202020204" pitchFamily="34" charset="0"/>
                <a:cs typeface="Arial" panose="020B0604020202020204" pitchFamily="34" charset="0"/>
              </a:rPr>
              <a:t> </a:t>
            </a:r>
            <a:r>
              <a:rPr lang="en-US" altLang="en-US" sz="2000" dirty="0" err="1">
                <a:solidFill>
                  <a:srgbClr val="0070C0"/>
                </a:solidFill>
                <a:latin typeface="Arial" panose="020B0604020202020204" pitchFamily="34" charset="0"/>
                <a:cs typeface="Arial" panose="020B0604020202020204" pitchFamily="34" charset="0"/>
              </a:rPr>
              <a:t>phó</a:t>
            </a:r>
            <a:r>
              <a:rPr lang="en-US" altLang="en-US" sz="2000" dirty="0">
                <a:solidFill>
                  <a:srgbClr val="0070C0"/>
                </a:solidFill>
                <a:latin typeface="Arial" panose="020B0604020202020204" pitchFamily="34" charset="0"/>
                <a:cs typeface="Arial" panose="020B0604020202020204" pitchFamily="34" charset="0"/>
              </a:rPr>
              <a:t> </a:t>
            </a:r>
            <a:r>
              <a:rPr lang="en-US" altLang="en-US" sz="2000" dirty="0" err="1">
                <a:solidFill>
                  <a:srgbClr val="0070C0"/>
                </a:solidFill>
                <a:latin typeface="Arial" panose="020B0604020202020204" pitchFamily="34" charset="0"/>
                <a:cs typeface="Arial" panose="020B0604020202020204" pitchFamily="34" charset="0"/>
              </a:rPr>
              <a:t>biến</a:t>
            </a:r>
            <a:r>
              <a:rPr lang="en-US" altLang="en-US" sz="2000" dirty="0">
                <a:solidFill>
                  <a:srgbClr val="0070C0"/>
                </a:solidFill>
                <a:latin typeface="Arial" panose="020B0604020202020204" pitchFamily="34" charset="0"/>
                <a:cs typeface="Arial" panose="020B0604020202020204" pitchFamily="34" charset="0"/>
              </a:rPr>
              <a:t> </a:t>
            </a:r>
            <a:r>
              <a:rPr lang="en-US" altLang="en-US" sz="2000" dirty="0" err="1">
                <a:solidFill>
                  <a:srgbClr val="0070C0"/>
                </a:solidFill>
                <a:latin typeface="Arial" panose="020B0604020202020204" pitchFamily="34" charset="0"/>
                <a:cs typeface="Arial" panose="020B0604020202020204" pitchFamily="34" charset="0"/>
              </a:rPr>
              <a:t>đổi</a:t>
            </a:r>
            <a:r>
              <a:rPr lang="en-US" altLang="en-US" sz="2000" dirty="0">
                <a:solidFill>
                  <a:srgbClr val="0070C0"/>
                </a:solidFill>
                <a:latin typeface="Arial" panose="020B0604020202020204" pitchFamily="34" charset="0"/>
                <a:cs typeface="Arial" panose="020B0604020202020204" pitchFamily="34" charset="0"/>
              </a:rPr>
              <a:t> </a:t>
            </a:r>
            <a:r>
              <a:rPr lang="en-US" altLang="en-US" sz="2000" dirty="0" err="1">
                <a:solidFill>
                  <a:srgbClr val="0070C0"/>
                </a:solidFill>
                <a:latin typeface="Arial" panose="020B0604020202020204" pitchFamily="34" charset="0"/>
                <a:cs typeface="Arial" panose="020B0604020202020204" pitchFamily="34" charset="0"/>
              </a:rPr>
              <a:t>khí</a:t>
            </a:r>
            <a:r>
              <a:rPr lang="en-US" altLang="en-US" sz="2000" dirty="0">
                <a:solidFill>
                  <a:srgbClr val="0070C0"/>
                </a:solidFill>
                <a:latin typeface="Arial" panose="020B0604020202020204" pitchFamily="34" charset="0"/>
                <a:cs typeface="Arial" panose="020B0604020202020204" pitchFamily="34" charset="0"/>
              </a:rPr>
              <a:t> </a:t>
            </a:r>
            <a:r>
              <a:rPr lang="en-US" altLang="en-US" sz="2000" dirty="0" err="1">
                <a:solidFill>
                  <a:srgbClr val="0070C0"/>
                </a:solidFill>
                <a:latin typeface="Arial" panose="020B0604020202020204" pitchFamily="34" charset="0"/>
                <a:cs typeface="Arial" panose="020B0604020202020204" pitchFamily="34" charset="0"/>
              </a:rPr>
              <a:t>hậu</a:t>
            </a:r>
            <a:r>
              <a:rPr lang="en-US" altLang="en-US" sz="2000" dirty="0">
                <a:solidFill>
                  <a:srgbClr val="0070C0"/>
                </a:solidFill>
                <a:latin typeface="Arial" panose="020B0604020202020204" pitchFamily="34" charset="0"/>
                <a:cs typeface="Arial" panose="020B0604020202020204" pitchFamily="34" charset="0"/>
              </a:rPr>
              <a:t> </a:t>
            </a:r>
            <a:r>
              <a:rPr lang="en-US" altLang="en-US" sz="2000" dirty="0" err="1">
                <a:solidFill>
                  <a:srgbClr val="0070C0"/>
                </a:solidFill>
                <a:latin typeface="Arial" panose="020B0604020202020204" pitchFamily="34" charset="0"/>
                <a:cs typeface="Arial" panose="020B0604020202020204" pitchFamily="34" charset="0"/>
              </a:rPr>
              <a:t>của</a:t>
            </a:r>
            <a:r>
              <a:rPr lang="en-US" altLang="en-US" sz="2000" dirty="0">
                <a:solidFill>
                  <a:srgbClr val="0070C0"/>
                </a:solidFill>
                <a:latin typeface="Arial" panose="020B0604020202020204" pitchFamily="34" charset="0"/>
                <a:cs typeface="Arial" panose="020B0604020202020204" pitchFamily="34" charset="0"/>
              </a:rPr>
              <a:t> Liên </a:t>
            </a:r>
            <a:r>
              <a:rPr lang="en-US" altLang="en-US" sz="2000" dirty="0" err="1">
                <a:solidFill>
                  <a:srgbClr val="0070C0"/>
                </a:solidFill>
                <a:latin typeface="Arial" panose="020B0604020202020204" pitchFamily="34" charset="0"/>
                <a:cs typeface="Arial" panose="020B0604020202020204" pitchFamily="34" charset="0"/>
              </a:rPr>
              <a:t>hiệp</a:t>
            </a:r>
            <a:r>
              <a:rPr lang="en-US" altLang="en-US" sz="2000" dirty="0">
                <a:solidFill>
                  <a:srgbClr val="0070C0"/>
                </a:solidFill>
                <a:latin typeface="Arial" panose="020B0604020202020204" pitchFamily="34" charset="0"/>
                <a:cs typeface="Arial" panose="020B0604020202020204" pitchFamily="34" charset="0"/>
              </a:rPr>
              <a:t> </a:t>
            </a:r>
            <a:r>
              <a:rPr lang="en-US" altLang="en-US" sz="2000" dirty="0" err="1">
                <a:solidFill>
                  <a:srgbClr val="0070C0"/>
                </a:solidFill>
                <a:latin typeface="Arial" panose="020B0604020202020204" pitchFamily="34" charset="0"/>
                <a:cs typeface="Arial" panose="020B0604020202020204" pitchFamily="34" charset="0"/>
              </a:rPr>
              <a:t>quốc</a:t>
            </a:r>
            <a:endParaRPr lang="en-US" altLang="en-US" sz="2000" dirty="0">
              <a:solidFill>
                <a:srgbClr val="0070C0"/>
              </a:solidFill>
              <a:latin typeface="Arial" panose="020B0604020202020204" pitchFamily="34" charset="0"/>
              <a:cs typeface="Arial" panose="020B0604020202020204" pitchFamily="34" charset="0"/>
            </a:endParaRPr>
          </a:p>
          <a:p>
            <a:pPr algn="just" eaLnBrk="1" hangingPunct="1">
              <a:lnSpc>
                <a:spcPct val="150000"/>
              </a:lnSpc>
              <a:spcBef>
                <a:spcPct val="0"/>
              </a:spcBef>
              <a:buClrTx/>
              <a:buNone/>
            </a:pPr>
            <a:r>
              <a:rPr lang="en-US" altLang="en-US" sz="2000" dirty="0">
                <a:latin typeface="Arial" panose="020B0604020202020204" pitchFamily="34" charset="0"/>
                <a:cs typeface="Arial" panose="020B0604020202020204" pitchFamily="34" charset="0"/>
              </a:rPr>
              <a:t>7.  </a:t>
            </a:r>
            <a:r>
              <a:rPr lang="en-US" altLang="en-US" sz="2000" dirty="0" err="1">
                <a:latin typeface="Arial" panose="020B0604020202020204" pitchFamily="34" charset="0"/>
                <a:cs typeface="Arial" panose="020B0604020202020204" pitchFamily="34" charset="0"/>
              </a:rPr>
              <a:t>Năng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lượng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sạch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và</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bền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vững</a:t>
            </a:r>
            <a:endParaRPr lang="en-US" altLang="en-US" sz="2000" dirty="0">
              <a:latin typeface="Arial" panose="020B0604020202020204" pitchFamily="34" charset="0"/>
              <a:cs typeface="Arial" panose="020B0604020202020204" pitchFamily="34" charset="0"/>
            </a:endParaRPr>
          </a:p>
          <a:p>
            <a:pPr algn="just" eaLnBrk="1" hangingPunct="1">
              <a:lnSpc>
                <a:spcPct val="150000"/>
              </a:lnSpc>
              <a:spcBef>
                <a:spcPct val="0"/>
              </a:spcBef>
              <a:buClrTx/>
              <a:buNone/>
            </a:pPr>
            <a:r>
              <a:rPr lang="en-US" altLang="en-US" sz="2000" dirty="0">
                <a:latin typeface="Arial" panose="020B0604020202020204" pitchFamily="34" charset="0"/>
                <a:cs typeface="Arial" panose="020B0604020202020204" pitchFamily="34" charset="0"/>
              </a:rPr>
              <a:t>8.  </a:t>
            </a:r>
            <a:r>
              <a:rPr lang="en-US" altLang="en-US" sz="2000" dirty="0" err="1">
                <a:latin typeface="Arial" panose="020B0604020202020204" pitchFamily="34" charset="0"/>
                <a:cs typeface="Arial" panose="020B0604020202020204" pitchFamily="34" charset="0"/>
              </a:rPr>
              <a:t>Điều</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kiện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làm</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việc</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tốt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và</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tăng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trưởng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kinh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tế</a:t>
            </a:r>
            <a:endParaRPr lang="en-US" altLang="en-US" sz="2000" dirty="0">
              <a:latin typeface="Arial" panose="020B0604020202020204" pitchFamily="34" charset="0"/>
              <a:cs typeface="Arial" panose="020B0604020202020204" pitchFamily="34" charset="0"/>
            </a:endParaRPr>
          </a:p>
          <a:p>
            <a:pPr marL="457200" indent="-457200" algn="just" eaLnBrk="1" hangingPunct="1">
              <a:lnSpc>
                <a:spcPct val="150000"/>
              </a:lnSpc>
              <a:spcBef>
                <a:spcPct val="0"/>
              </a:spcBef>
              <a:buClrTx/>
              <a:buAutoNum type="arabicPeriod" startAt="9"/>
            </a:pPr>
            <a:r>
              <a:rPr lang="en-US" altLang="en-US" sz="2000" dirty="0" err="1">
                <a:latin typeface="Arial" panose="020B0604020202020204" pitchFamily="34" charset="0"/>
                <a:cs typeface="Arial" panose="020B0604020202020204" pitchFamily="34" charset="0"/>
              </a:rPr>
              <a:t>Công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nghiệp</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đổi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mới</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và</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cơ</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sở</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hạ</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tầng</a:t>
            </a:r>
            <a:endParaRPr lang="en-US" altLang="en-US" sz="2000" dirty="0">
              <a:latin typeface="Arial" panose="020B0604020202020204" pitchFamily="34" charset="0"/>
              <a:cs typeface="Arial" panose="020B0604020202020204" pitchFamily="34" charset="0"/>
            </a:endParaRPr>
          </a:p>
          <a:p>
            <a:pPr algn="just" eaLnBrk="1" hangingPunct="1">
              <a:lnSpc>
                <a:spcPct val="150000"/>
              </a:lnSpc>
              <a:spcBef>
                <a:spcPct val="0"/>
              </a:spcBef>
              <a:buClrTx/>
              <a:buNone/>
            </a:pPr>
            <a:r>
              <a:rPr lang="en-US" altLang="en-US" sz="2000" dirty="0">
                <a:latin typeface="Arial" panose="020B0604020202020204" pitchFamily="34" charset="0"/>
                <a:cs typeface="Arial" panose="020B0604020202020204" pitchFamily="34" charset="0"/>
              </a:rPr>
              <a:t>11. </a:t>
            </a:r>
            <a:r>
              <a:rPr lang="en-US" altLang="en-US" sz="2000" dirty="0" err="1">
                <a:latin typeface="Arial" panose="020B0604020202020204" pitchFamily="34" charset="0"/>
                <a:cs typeface="Arial" panose="020B0604020202020204" pitchFamily="34" charset="0"/>
              </a:rPr>
              <a:t>Các</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thành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phố</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và</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cộng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đồng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bền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vững</a:t>
            </a:r>
            <a:endParaRPr lang="en-US" altLang="en-US" sz="2000" dirty="0">
              <a:latin typeface="Arial" panose="020B0604020202020204" pitchFamily="34" charset="0"/>
              <a:cs typeface="Arial" panose="020B0604020202020204" pitchFamily="34" charset="0"/>
            </a:endParaRPr>
          </a:p>
          <a:p>
            <a:pPr marL="457200" indent="-457200" algn="just" eaLnBrk="1" hangingPunct="1">
              <a:lnSpc>
                <a:spcPct val="150000"/>
              </a:lnSpc>
              <a:spcBef>
                <a:spcPct val="0"/>
              </a:spcBef>
              <a:buClrTx/>
              <a:buAutoNum type="arabicPeriod" startAt="12"/>
            </a:pPr>
            <a:r>
              <a:rPr lang="en-US" altLang="en-US" sz="2000" dirty="0" err="1">
                <a:latin typeface="Arial" panose="020B0604020202020204" pitchFamily="34" charset="0"/>
                <a:cs typeface="Arial" panose="020B0604020202020204" pitchFamily="34" charset="0"/>
              </a:rPr>
              <a:t>Tiêu</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dùng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và</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sản</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xuất</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có</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trách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nhiệm</a:t>
            </a:r>
            <a:endParaRPr lang="en-US" altLang="en-US" sz="2000" dirty="0">
              <a:latin typeface="Arial" panose="020B0604020202020204" pitchFamily="34" charset="0"/>
              <a:cs typeface="Arial" panose="020B0604020202020204" pitchFamily="34" charset="0"/>
            </a:endParaRPr>
          </a:p>
          <a:p>
            <a:pPr marL="457200" indent="-457200" algn="just" eaLnBrk="1" hangingPunct="1">
              <a:lnSpc>
                <a:spcPct val="150000"/>
              </a:lnSpc>
              <a:spcBef>
                <a:spcPct val="0"/>
              </a:spcBef>
              <a:buClrTx/>
              <a:buAutoNum type="arabicPeriod" startAt="12"/>
            </a:pPr>
            <a:r>
              <a:rPr lang="en-US" altLang="en-US" sz="2000" dirty="0" err="1">
                <a:latin typeface="Arial" panose="020B0604020202020204" pitchFamily="34" charset="0"/>
                <a:cs typeface="Arial" panose="020B0604020202020204" pitchFamily="34" charset="0"/>
              </a:rPr>
              <a:t>Hành</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động</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vì</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khí</a:t>
            </a:r>
            <a:r>
              <a:rPr lang="en-US" altLang="en-US" sz="2000" dirty="0">
                <a:latin typeface="Arial" panose="020B0604020202020204" pitchFamily="34" charset="0"/>
                <a:cs typeface="Arial" panose="020B0604020202020204" pitchFamily="34" charset="0"/>
              </a:rPr>
              <a:t> </a:t>
            </a:r>
            <a:r>
              <a:rPr lang="en-US" altLang="en-US" sz="2000" dirty="0" err="1">
                <a:latin typeface="Arial" panose="020B0604020202020204" pitchFamily="34" charset="0"/>
                <a:cs typeface="Arial" panose="020B0604020202020204" pitchFamily="34" charset="0"/>
              </a:rPr>
              <a:t>hậu</a:t>
            </a:r>
            <a:endParaRPr lang="en-US" altLang="en-US" sz="20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D565013C-FAF0-632F-40B3-FF9919BD932F}"/>
              </a:ext>
            </a:extLst>
          </p:cNvPr>
          <p:cNvSpPr txBox="1"/>
          <p:nvPr/>
        </p:nvSpPr>
        <p:spPr>
          <a:xfrm>
            <a:off x="6096001" y="5688479"/>
            <a:ext cx="5842852" cy="584775"/>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32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32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Thế</a:t>
            </a:r>
            <a:r>
              <a:rPr lang="en-US" sz="32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32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giới</a:t>
            </a:r>
            <a:r>
              <a:rPr lang="en-US" sz="32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32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rất</a:t>
            </a:r>
            <a:r>
              <a:rPr lang="en-US" sz="32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32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quan</a:t>
            </a:r>
            <a:r>
              <a:rPr lang="en-US" sz="32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a:t>
            </a:r>
            <a:r>
              <a:rPr lang="en-US" sz="3200" b="1" dirty="0" err="1">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tâm</a:t>
            </a:r>
            <a:endParaRPr lang="en-US" sz="32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249814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730369" y="356976"/>
            <a:ext cx="10731261"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dirty="0">
                <a:solidFill>
                  <a:schemeClr val="accent1">
                    <a:lumMod val="50000"/>
                  </a:schemeClr>
                </a:solidFill>
                <a:cs typeface="Arial" panose="020B0604020202020204" pitchFamily="34" charset="0"/>
              </a:rPr>
              <a:t>Cam </a:t>
            </a:r>
            <a:r>
              <a:rPr lang="en-US" sz="3200" dirty="0" err="1">
                <a:solidFill>
                  <a:schemeClr val="accent1">
                    <a:lumMod val="50000"/>
                  </a:schemeClr>
                </a:solidFill>
                <a:cs typeface="Arial" panose="020B0604020202020204" pitchFamily="34" charset="0"/>
              </a:rPr>
              <a:t>kết</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của</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Việt</a:t>
            </a:r>
            <a:r>
              <a:rPr lang="en-US" sz="3200" dirty="0">
                <a:solidFill>
                  <a:schemeClr val="accent1">
                    <a:lumMod val="50000"/>
                  </a:schemeClr>
                </a:solidFill>
                <a:cs typeface="Arial" panose="020B0604020202020204" pitchFamily="34" charset="0"/>
              </a:rPr>
              <a:t> Nam </a:t>
            </a:r>
            <a:r>
              <a:rPr lang="en-US" sz="3200" dirty="0" err="1">
                <a:solidFill>
                  <a:schemeClr val="accent1">
                    <a:lumMod val="50000"/>
                  </a:schemeClr>
                </a:solidFill>
                <a:cs typeface="Arial" panose="020B0604020202020204" pitchFamily="34" charset="0"/>
              </a:rPr>
              <a:t>với</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ứng</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phó</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biến</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đổi</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khí</a:t>
            </a:r>
            <a:r>
              <a:rPr lang="en-US" sz="3200" dirty="0">
                <a:solidFill>
                  <a:schemeClr val="accent1">
                    <a:lumMod val="50000"/>
                  </a:schemeClr>
                </a:solidFill>
                <a:cs typeface="Arial" panose="020B0604020202020204" pitchFamily="34" charset="0"/>
              </a:rPr>
              <a:t> </a:t>
            </a:r>
            <a:r>
              <a:rPr lang="en-US" sz="3200" dirty="0" err="1">
                <a:solidFill>
                  <a:schemeClr val="accent1">
                    <a:lumMod val="50000"/>
                  </a:schemeClr>
                </a:solidFill>
                <a:cs typeface="Arial" panose="020B0604020202020204" pitchFamily="34" charset="0"/>
              </a:rPr>
              <a:t>hậu</a:t>
            </a:r>
            <a:r>
              <a:rPr lang="en-US" sz="3200" dirty="0">
                <a:solidFill>
                  <a:schemeClr val="accent1">
                    <a:lumMod val="50000"/>
                  </a:schemeClr>
                </a:solidFill>
                <a:cs typeface="Arial" panose="020B0604020202020204" pitchFamily="34" charset="0"/>
              </a:rPr>
              <a:t>  </a:t>
            </a:r>
          </a:p>
        </p:txBody>
      </p:sp>
      <p:pic>
        <p:nvPicPr>
          <p:cNvPr id="3" name="Picture 2">
            <a:extLst>
              <a:ext uri="{FF2B5EF4-FFF2-40B4-BE49-F238E27FC236}">
                <a16:creationId xmlns:a16="http://schemas.microsoft.com/office/drawing/2014/main" id="{B29BB587-C397-19C6-AEBD-E28C6E14E601}"/>
              </a:ext>
            </a:extLst>
          </p:cNvPr>
          <p:cNvPicPr>
            <a:picLocks noChangeAspect="1"/>
          </p:cNvPicPr>
          <p:nvPr/>
        </p:nvPicPr>
        <p:blipFill>
          <a:blip r:embed="rId3"/>
          <a:stretch>
            <a:fillRect/>
          </a:stretch>
        </p:blipFill>
        <p:spPr>
          <a:xfrm>
            <a:off x="730368" y="1449237"/>
            <a:ext cx="2798683" cy="4755783"/>
          </a:xfrm>
          <a:prstGeom prst="rect">
            <a:avLst/>
          </a:prstGeom>
        </p:spPr>
      </p:pic>
      <p:pic>
        <p:nvPicPr>
          <p:cNvPr id="6" name="Picture 5">
            <a:extLst>
              <a:ext uri="{FF2B5EF4-FFF2-40B4-BE49-F238E27FC236}">
                <a16:creationId xmlns:a16="http://schemas.microsoft.com/office/drawing/2014/main" id="{A1ED7364-921A-DD78-ED7A-31F61B7AB502}"/>
              </a:ext>
            </a:extLst>
          </p:cNvPr>
          <p:cNvPicPr>
            <a:picLocks noChangeAspect="1"/>
          </p:cNvPicPr>
          <p:nvPr/>
        </p:nvPicPr>
        <p:blipFill>
          <a:blip r:embed="rId4"/>
          <a:stretch>
            <a:fillRect/>
          </a:stretch>
        </p:blipFill>
        <p:spPr>
          <a:xfrm>
            <a:off x="4397639" y="1449238"/>
            <a:ext cx="7063991" cy="3596292"/>
          </a:xfrm>
          <a:prstGeom prst="rect">
            <a:avLst/>
          </a:prstGeom>
        </p:spPr>
      </p:pic>
      <p:sp>
        <p:nvSpPr>
          <p:cNvPr id="8" name="Title 20">
            <a:extLst>
              <a:ext uri="{FF2B5EF4-FFF2-40B4-BE49-F238E27FC236}">
                <a16:creationId xmlns:a16="http://schemas.microsoft.com/office/drawing/2014/main" id="{D8FE5624-A6DE-7886-1438-476780FCFC54}"/>
              </a:ext>
            </a:extLst>
          </p:cNvPr>
          <p:cNvSpPr txBox="1">
            <a:spLocks/>
          </p:cNvSpPr>
          <p:nvPr/>
        </p:nvSpPr>
        <p:spPr>
          <a:xfrm>
            <a:off x="3853542" y="5256418"/>
            <a:ext cx="7608087" cy="1323411"/>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pt-BR" sz="2000" dirty="0">
                <a:solidFill>
                  <a:srgbClr val="426290"/>
                </a:solidFill>
                <a:latin typeface="Arial" panose="020B0604020202020204" pitchFamily="34" charset="0"/>
                <a:cs typeface="Arial" panose="020B0604020202020204" pitchFamily="34" charset="0"/>
              </a:rPr>
              <a:t>Báo cáo cập nhật tháng 9/2022: Đến năm 2030 đóng góp không điều kiện là 15,8% (giảm 146,3 triệu tấn CO2); Đóng góp có điều kiện hỗ trợ quốc tế là 43,5% (giảm 403,7 triệu tấn CO2). </a:t>
            </a:r>
            <a:endParaRPr lang="en-US" sz="2000" dirty="0">
              <a:solidFill>
                <a:srgbClr val="42629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56746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48DA0A0-36D7-F554-0A36-4FC026D8016E}"/>
              </a:ext>
            </a:extLst>
          </p:cNvPr>
          <p:cNvSpPr txBox="1"/>
          <p:nvPr/>
        </p:nvSpPr>
        <p:spPr>
          <a:xfrm>
            <a:off x="2659277" y="2769398"/>
            <a:ext cx="6873446" cy="954107"/>
          </a:xfrm>
          <a:prstGeom prst="rect">
            <a:avLst/>
          </a:prstGeom>
          <a:noFill/>
        </p:spPr>
        <p:txBody>
          <a:bodyPr wrap="square">
            <a:spAutoFit/>
          </a:bodyPr>
          <a:lstStyle/>
          <a:p>
            <a:pPr algn="ctr"/>
            <a:r>
              <a:rPr lang="en-US" sz="2800" b="1" dirty="0">
                <a:solidFill>
                  <a:schemeClr val="accent1">
                    <a:lumMod val="50000"/>
                  </a:schemeClr>
                </a:solidFill>
              </a:rPr>
              <a:t>NỘI </a:t>
            </a:r>
            <a:r>
              <a:rPr lang="en-US" sz="2800" b="1">
                <a:solidFill>
                  <a:schemeClr val="accent1">
                    <a:lumMod val="50000"/>
                  </a:schemeClr>
                </a:solidFill>
              </a:rPr>
              <a:t>DUNG 1:</a:t>
            </a:r>
          </a:p>
          <a:p>
            <a:pPr algn="ctr"/>
            <a:r>
              <a:rPr lang="en-US" sz="2800" b="1">
                <a:solidFill>
                  <a:schemeClr val="accent1">
                    <a:lumMod val="50000"/>
                  </a:schemeClr>
                </a:solidFill>
              </a:rPr>
              <a:t>GIỚI THIỆU DỰ ÁN VSUEE, QUỸ RSF</a:t>
            </a:r>
            <a:endParaRPr lang="vi-VN" sz="2800" b="1" dirty="0">
              <a:solidFill>
                <a:schemeClr val="accent1">
                  <a:lumMod val="50000"/>
                </a:schemeClr>
              </a:solidFill>
            </a:endParaRPr>
          </a:p>
        </p:txBody>
      </p:sp>
    </p:spTree>
    <p:extLst>
      <p:ext uri="{BB962C8B-B14F-4D97-AF65-F5344CB8AC3E}">
        <p14:creationId xmlns:p14="http://schemas.microsoft.com/office/powerpoint/2010/main" val="8651313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354628"/>
            <a:ext cx="10972800" cy="760832"/>
          </a:xfrm>
        </p:spPr>
        <p:txBody>
          <a:bodyPr anchor="b">
            <a:noAutofit/>
          </a:bodyPr>
          <a:lstStyle/>
          <a:p>
            <a:pPr marL="1528156" indent="-1528156" algn="ctr"/>
            <a:r>
              <a:rPr lang="en-US" sz="3200" dirty="0" err="1">
                <a:solidFill>
                  <a:schemeClr val="accent1">
                    <a:lumMod val="50000"/>
                  </a:schemeClr>
                </a:solidFill>
                <a:latin typeface="+mj-lt"/>
                <a:cs typeface="Times New Roman" panose="02020603050405020304" pitchFamily="18" charset="0"/>
              </a:rPr>
              <a:t>Luật</a:t>
            </a:r>
            <a:r>
              <a:rPr lang="en-US" sz="3200" dirty="0">
                <a:solidFill>
                  <a:schemeClr val="accent1">
                    <a:lumMod val="50000"/>
                  </a:schemeClr>
                </a:solidFill>
                <a:latin typeface="+mj-lt"/>
                <a:cs typeface="Times New Roman" panose="02020603050405020304" pitchFamily="18" charset="0"/>
              </a:rPr>
              <a:t> </a:t>
            </a:r>
            <a:r>
              <a:rPr lang="en-US" sz="3200" dirty="0" err="1">
                <a:solidFill>
                  <a:schemeClr val="accent1">
                    <a:lumMod val="50000"/>
                  </a:schemeClr>
                </a:solidFill>
                <a:latin typeface="+mj-lt"/>
                <a:cs typeface="Times New Roman" panose="02020603050405020304" pitchFamily="18" charset="0"/>
              </a:rPr>
              <a:t>định</a:t>
            </a:r>
            <a:r>
              <a:rPr lang="en-US" sz="3200" dirty="0">
                <a:solidFill>
                  <a:schemeClr val="accent1">
                    <a:lumMod val="50000"/>
                  </a:schemeClr>
                </a:solidFill>
                <a:latin typeface="+mj-lt"/>
                <a:cs typeface="Times New Roman" panose="02020603050405020304" pitchFamily="18" charset="0"/>
              </a:rPr>
              <a:t> – Quy </a:t>
            </a:r>
            <a:r>
              <a:rPr lang="en-US" sz="3200" dirty="0" err="1">
                <a:solidFill>
                  <a:schemeClr val="accent1">
                    <a:lumMod val="50000"/>
                  </a:schemeClr>
                </a:solidFill>
                <a:latin typeface="+mj-lt"/>
                <a:cs typeface="Times New Roman" panose="02020603050405020304" pitchFamily="18" charset="0"/>
              </a:rPr>
              <a:t>định</a:t>
            </a:r>
            <a:r>
              <a:rPr lang="en-US" sz="3200" dirty="0">
                <a:solidFill>
                  <a:schemeClr val="accent1">
                    <a:lumMod val="50000"/>
                  </a:schemeClr>
                </a:solidFill>
                <a:latin typeface="+mj-lt"/>
                <a:cs typeface="Times New Roman" panose="02020603050405020304" pitchFamily="18" charset="0"/>
              </a:rPr>
              <a:t> </a:t>
            </a:r>
            <a:r>
              <a:rPr lang="en-US" sz="3200" dirty="0" err="1">
                <a:solidFill>
                  <a:schemeClr val="accent1">
                    <a:lumMod val="50000"/>
                  </a:schemeClr>
                </a:solidFill>
                <a:latin typeface="+mj-lt"/>
                <a:cs typeface="Times New Roman" panose="02020603050405020304" pitchFamily="18" charset="0"/>
              </a:rPr>
              <a:t>về</a:t>
            </a:r>
            <a:r>
              <a:rPr lang="en-US" sz="3200" dirty="0">
                <a:solidFill>
                  <a:schemeClr val="accent1">
                    <a:lumMod val="50000"/>
                  </a:schemeClr>
                </a:solidFill>
                <a:latin typeface="+mj-lt"/>
                <a:cs typeface="Times New Roman" panose="02020603050405020304" pitchFamily="18" charset="0"/>
              </a:rPr>
              <a:t> </a:t>
            </a:r>
            <a:r>
              <a:rPr lang="en-US" sz="3200" dirty="0" err="1">
                <a:solidFill>
                  <a:schemeClr val="accent1">
                    <a:lumMod val="50000"/>
                  </a:schemeClr>
                </a:solidFill>
                <a:latin typeface="+mj-lt"/>
                <a:cs typeface="Times New Roman" panose="02020603050405020304" pitchFamily="18" charset="0"/>
              </a:rPr>
              <a:t>phát</a:t>
            </a:r>
            <a:r>
              <a:rPr lang="en-US" sz="3200" dirty="0">
                <a:solidFill>
                  <a:schemeClr val="accent1">
                    <a:lumMod val="50000"/>
                  </a:schemeClr>
                </a:solidFill>
                <a:latin typeface="+mj-lt"/>
                <a:cs typeface="Times New Roman" panose="02020603050405020304" pitchFamily="18" charset="0"/>
              </a:rPr>
              <a:t> </a:t>
            </a:r>
            <a:r>
              <a:rPr lang="en-US" sz="3200" dirty="0" err="1">
                <a:solidFill>
                  <a:schemeClr val="accent1">
                    <a:lumMod val="50000"/>
                  </a:schemeClr>
                </a:solidFill>
                <a:latin typeface="+mj-lt"/>
                <a:cs typeface="Times New Roman" panose="02020603050405020304" pitchFamily="18" charset="0"/>
              </a:rPr>
              <a:t>thải</a:t>
            </a:r>
            <a:r>
              <a:rPr lang="en-US" sz="3200" dirty="0">
                <a:solidFill>
                  <a:schemeClr val="accent1">
                    <a:lumMod val="50000"/>
                  </a:schemeClr>
                </a:solidFill>
                <a:latin typeface="+mj-lt"/>
                <a:cs typeface="Times New Roman" panose="02020603050405020304" pitchFamily="18" charset="0"/>
              </a:rPr>
              <a:t> </a:t>
            </a:r>
            <a:r>
              <a:rPr lang="en-US" sz="3200" dirty="0" err="1">
                <a:solidFill>
                  <a:schemeClr val="accent1">
                    <a:lumMod val="50000"/>
                  </a:schemeClr>
                </a:solidFill>
                <a:latin typeface="+mj-lt"/>
                <a:cs typeface="Times New Roman" panose="02020603050405020304" pitchFamily="18" charset="0"/>
              </a:rPr>
              <a:t>khí</a:t>
            </a:r>
            <a:r>
              <a:rPr lang="en-US" sz="3200" dirty="0">
                <a:solidFill>
                  <a:schemeClr val="accent1">
                    <a:lumMod val="50000"/>
                  </a:schemeClr>
                </a:solidFill>
                <a:latin typeface="+mj-lt"/>
                <a:cs typeface="Times New Roman" panose="02020603050405020304" pitchFamily="18" charset="0"/>
              </a:rPr>
              <a:t> </a:t>
            </a:r>
            <a:r>
              <a:rPr lang="en-US" sz="3200" dirty="0" err="1">
                <a:solidFill>
                  <a:schemeClr val="accent1">
                    <a:lumMod val="50000"/>
                  </a:schemeClr>
                </a:solidFill>
                <a:latin typeface="+mj-lt"/>
                <a:cs typeface="Times New Roman" panose="02020603050405020304" pitchFamily="18" charset="0"/>
              </a:rPr>
              <a:t>nhà</a:t>
            </a:r>
            <a:r>
              <a:rPr lang="en-US" sz="3200" dirty="0">
                <a:solidFill>
                  <a:schemeClr val="accent1">
                    <a:lumMod val="50000"/>
                  </a:schemeClr>
                </a:solidFill>
                <a:latin typeface="+mj-lt"/>
                <a:cs typeface="Times New Roman" panose="02020603050405020304" pitchFamily="18" charset="0"/>
              </a:rPr>
              <a:t> </a:t>
            </a:r>
            <a:r>
              <a:rPr lang="en-US" sz="3200" dirty="0" err="1">
                <a:solidFill>
                  <a:schemeClr val="accent1">
                    <a:lumMod val="50000"/>
                  </a:schemeClr>
                </a:solidFill>
                <a:latin typeface="+mj-lt"/>
                <a:cs typeface="Times New Roman" panose="02020603050405020304" pitchFamily="18" charset="0"/>
              </a:rPr>
              <a:t>kính</a:t>
            </a:r>
            <a:endParaRPr lang="en-US" sz="3200" dirty="0">
              <a:solidFill>
                <a:schemeClr val="accent1">
                  <a:lumMod val="50000"/>
                </a:schemeClr>
              </a:solidFill>
              <a:latin typeface="+mj-lt"/>
              <a:cs typeface="Times New Roman" panose="02020603050405020304" pitchFamily="18" charset="0"/>
            </a:endParaRPr>
          </a:p>
        </p:txBody>
      </p:sp>
      <p:sp>
        <p:nvSpPr>
          <p:cNvPr id="3" name="Content Placeholder 2"/>
          <p:cNvSpPr>
            <a:spLocks noGrp="1"/>
          </p:cNvSpPr>
          <p:nvPr>
            <p:ph idx="1"/>
          </p:nvPr>
        </p:nvSpPr>
        <p:spPr>
          <a:xfrm>
            <a:off x="391887" y="1361228"/>
            <a:ext cx="11152414" cy="5742539"/>
          </a:xfrm>
        </p:spPr>
        <p:txBody>
          <a:bodyPr>
            <a:noAutofit/>
          </a:bodyPr>
          <a:lstStyle/>
          <a:p>
            <a:pPr algn="just">
              <a:lnSpc>
                <a:spcPct val="120000"/>
              </a:lnSpc>
              <a:buFont typeface="Wingdings" pitchFamily="2" charset="2"/>
              <a:buChar char="v"/>
            </a:pPr>
            <a:r>
              <a:rPr lang="en-GB" sz="1800" dirty="0" err="1">
                <a:solidFill>
                  <a:srgbClr val="FF0000"/>
                </a:solidFill>
                <a:latin typeface="+mn-lt"/>
              </a:rPr>
              <a:t>Nghị</a:t>
            </a:r>
            <a:r>
              <a:rPr lang="en-GB" sz="1800" dirty="0">
                <a:solidFill>
                  <a:srgbClr val="FF0000"/>
                </a:solidFill>
                <a:latin typeface="+mn-lt"/>
              </a:rPr>
              <a:t> </a:t>
            </a:r>
            <a:r>
              <a:rPr lang="en-GB" sz="1800" dirty="0" err="1">
                <a:solidFill>
                  <a:srgbClr val="FF0000"/>
                </a:solidFill>
                <a:latin typeface="+mn-lt"/>
              </a:rPr>
              <a:t>định</a:t>
            </a:r>
            <a:r>
              <a:rPr lang="en-GB" sz="1800" dirty="0">
                <a:solidFill>
                  <a:srgbClr val="FF0000"/>
                </a:solidFill>
                <a:latin typeface="+mn-lt"/>
              </a:rPr>
              <a:t> 06/2022/NĐ-CP</a:t>
            </a:r>
            <a:r>
              <a:rPr lang="en-GB" sz="1800" dirty="0">
                <a:latin typeface="+mn-lt"/>
              </a:rPr>
              <a:t> </a:t>
            </a:r>
            <a:r>
              <a:rPr lang="en-GB" sz="1800" dirty="0" err="1">
                <a:latin typeface="+mn-lt"/>
              </a:rPr>
              <a:t>quy</a:t>
            </a:r>
            <a:r>
              <a:rPr lang="en-GB" sz="1800" dirty="0">
                <a:latin typeface="+mn-lt"/>
              </a:rPr>
              <a:t> </a:t>
            </a:r>
            <a:r>
              <a:rPr lang="en-GB" sz="1800" dirty="0" err="1">
                <a:latin typeface="+mn-lt"/>
              </a:rPr>
              <a:t>định</a:t>
            </a:r>
            <a:r>
              <a:rPr lang="en-GB" sz="1800" dirty="0">
                <a:latin typeface="+mn-lt"/>
              </a:rPr>
              <a:t> </a:t>
            </a:r>
            <a:r>
              <a:rPr lang="en-GB" sz="1800" dirty="0" err="1">
                <a:latin typeface="+mn-lt"/>
              </a:rPr>
              <a:t>về</a:t>
            </a:r>
            <a:r>
              <a:rPr lang="en-GB" sz="1800" dirty="0">
                <a:latin typeface="+mn-lt"/>
              </a:rPr>
              <a:t> </a:t>
            </a:r>
            <a:r>
              <a:rPr lang="en-GB" sz="1800" dirty="0" err="1">
                <a:latin typeface="+mn-lt"/>
              </a:rPr>
              <a:t>giảm</a:t>
            </a:r>
            <a:r>
              <a:rPr lang="en-GB" sz="1800" dirty="0">
                <a:latin typeface="+mn-lt"/>
              </a:rPr>
              <a:t> </a:t>
            </a:r>
            <a:r>
              <a:rPr lang="en-GB" sz="1800" dirty="0" err="1">
                <a:latin typeface="+mn-lt"/>
              </a:rPr>
              <a:t>nhẹ</a:t>
            </a:r>
            <a:r>
              <a:rPr lang="en-GB" sz="1800" dirty="0">
                <a:latin typeface="+mn-lt"/>
              </a:rPr>
              <a:t> </a:t>
            </a:r>
            <a:r>
              <a:rPr lang="en-GB" sz="1800" dirty="0" err="1">
                <a:latin typeface="+mn-lt"/>
              </a:rPr>
              <a:t>phát</a:t>
            </a:r>
            <a:r>
              <a:rPr lang="en-GB" sz="1800" dirty="0">
                <a:latin typeface="+mn-lt"/>
              </a:rPr>
              <a:t> </a:t>
            </a:r>
            <a:r>
              <a:rPr lang="en-GB" sz="1800" dirty="0" err="1">
                <a:latin typeface="+mn-lt"/>
              </a:rPr>
              <a:t>thải</a:t>
            </a:r>
            <a:r>
              <a:rPr lang="en-GB" sz="1800" dirty="0">
                <a:latin typeface="+mn-lt"/>
              </a:rPr>
              <a:t> </a:t>
            </a:r>
            <a:r>
              <a:rPr lang="en-GB" sz="1800" dirty="0" err="1">
                <a:latin typeface="+mn-lt"/>
              </a:rPr>
              <a:t>khí</a:t>
            </a:r>
            <a:r>
              <a:rPr lang="en-GB" sz="1800" dirty="0">
                <a:latin typeface="+mn-lt"/>
              </a:rPr>
              <a:t> </a:t>
            </a:r>
            <a:r>
              <a:rPr lang="en-GB" sz="1800" dirty="0" err="1">
                <a:latin typeface="+mn-lt"/>
              </a:rPr>
              <a:t>nhà</a:t>
            </a:r>
            <a:r>
              <a:rPr lang="en-GB" sz="1800" dirty="0">
                <a:latin typeface="+mn-lt"/>
              </a:rPr>
              <a:t> </a:t>
            </a:r>
            <a:r>
              <a:rPr lang="en-GB" sz="1800" dirty="0" err="1">
                <a:latin typeface="+mn-lt"/>
              </a:rPr>
              <a:t>kính</a:t>
            </a:r>
            <a:r>
              <a:rPr lang="en-GB" sz="1800" dirty="0">
                <a:latin typeface="+mn-lt"/>
              </a:rPr>
              <a:t> </a:t>
            </a:r>
            <a:r>
              <a:rPr lang="en-GB" sz="1800" dirty="0" err="1">
                <a:latin typeface="+mn-lt"/>
              </a:rPr>
              <a:t>và</a:t>
            </a:r>
            <a:r>
              <a:rPr lang="en-GB" sz="1800" dirty="0">
                <a:latin typeface="+mn-lt"/>
              </a:rPr>
              <a:t> </a:t>
            </a:r>
            <a:r>
              <a:rPr lang="en-GB" sz="1800" dirty="0" err="1">
                <a:latin typeface="+mn-lt"/>
              </a:rPr>
              <a:t>bảo</a:t>
            </a:r>
            <a:r>
              <a:rPr lang="en-GB" sz="1800" dirty="0">
                <a:latin typeface="+mn-lt"/>
              </a:rPr>
              <a:t> </a:t>
            </a:r>
            <a:r>
              <a:rPr lang="en-GB" sz="1800" dirty="0" err="1">
                <a:latin typeface="+mn-lt"/>
              </a:rPr>
              <a:t>vệ</a:t>
            </a:r>
            <a:r>
              <a:rPr lang="en-GB" sz="1800" dirty="0">
                <a:latin typeface="+mn-lt"/>
              </a:rPr>
              <a:t> </a:t>
            </a:r>
            <a:r>
              <a:rPr lang="en-GB" sz="1800" dirty="0" err="1">
                <a:latin typeface="+mn-lt"/>
              </a:rPr>
              <a:t>tầng</a:t>
            </a:r>
            <a:r>
              <a:rPr lang="en-GB" sz="1800" dirty="0">
                <a:latin typeface="+mn-lt"/>
              </a:rPr>
              <a:t> </a:t>
            </a:r>
            <a:r>
              <a:rPr lang="en-GB" sz="1800" dirty="0" err="1">
                <a:latin typeface="+mn-lt"/>
              </a:rPr>
              <a:t>ôzôn</a:t>
            </a:r>
            <a:endParaRPr lang="en-GB" sz="1800" dirty="0">
              <a:latin typeface="+mn-lt"/>
            </a:endParaRPr>
          </a:p>
          <a:p>
            <a:pPr algn="just">
              <a:lnSpc>
                <a:spcPct val="120000"/>
              </a:lnSpc>
              <a:buFont typeface="Wingdings" pitchFamily="2" charset="2"/>
              <a:buChar char="v"/>
            </a:pPr>
            <a:r>
              <a:rPr lang="en-GB" sz="1800" dirty="0" err="1">
                <a:solidFill>
                  <a:srgbClr val="FF0000"/>
                </a:solidFill>
              </a:rPr>
              <a:t>Nghị</a:t>
            </a:r>
            <a:r>
              <a:rPr lang="en-GB" sz="1800" dirty="0">
                <a:solidFill>
                  <a:srgbClr val="FF0000"/>
                </a:solidFill>
              </a:rPr>
              <a:t> </a:t>
            </a:r>
            <a:r>
              <a:rPr lang="en-GB" sz="1800" dirty="0" err="1">
                <a:solidFill>
                  <a:srgbClr val="FF0000"/>
                </a:solidFill>
              </a:rPr>
              <a:t>định</a:t>
            </a:r>
            <a:r>
              <a:rPr lang="en-GB" sz="1800" dirty="0">
                <a:solidFill>
                  <a:srgbClr val="FF0000"/>
                </a:solidFill>
              </a:rPr>
              <a:t> 19/2025/</a:t>
            </a:r>
            <a:r>
              <a:rPr lang="en-GB" sz="1800" dirty="0" err="1">
                <a:solidFill>
                  <a:srgbClr val="FF0000"/>
                </a:solidFill>
              </a:rPr>
              <a:t>NĐ</a:t>
            </a:r>
            <a:r>
              <a:rPr lang="en-GB" sz="1800" dirty="0">
                <a:solidFill>
                  <a:srgbClr val="FF0000"/>
                </a:solidFill>
              </a:rPr>
              <a:t>-CP</a:t>
            </a:r>
            <a:r>
              <a:rPr lang="en-GB" sz="1800" dirty="0"/>
              <a:t> </a:t>
            </a:r>
            <a:r>
              <a:rPr lang="en-GB" sz="1800" dirty="0" err="1"/>
              <a:t>sửa</a:t>
            </a:r>
            <a:r>
              <a:rPr lang="en-GB" sz="1800" dirty="0"/>
              <a:t> </a:t>
            </a:r>
            <a:r>
              <a:rPr lang="en-GB" sz="1800" dirty="0" err="1"/>
              <a:t>đổi</a:t>
            </a:r>
            <a:r>
              <a:rPr lang="en-GB" sz="1800" dirty="0"/>
              <a:t>, </a:t>
            </a:r>
            <a:r>
              <a:rPr lang="en-GB" sz="1800" dirty="0" err="1"/>
              <a:t>bổ</a:t>
            </a:r>
            <a:r>
              <a:rPr lang="en-GB" sz="1800" dirty="0"/>
              <a:t> sung </a:t>
            </a:r>
            <a:r>
              <a:rPr lang="en-GB" sz="1800" dirty="0" err="1"/>
              <a:t>một</a:t>
            </a:r>
            <a:r>
              <a:rPr lang="en-GB" sz="1800" dirty="0"/>
              <a:t> </a:t>
            </a:r>
            <a:r>
              <a:rPr lang="en-GB" sz="1800" dirty="0" err="1"/>
              <a:t>số</a:t>
            </a:r>
            <a:r>
              <a:rPr lang="en-GB" sz="1800" dirty="0"/>
              <a:t> </a:t>
            </a:r>
            <a:r>
              <a:rPr lang="en-GB" sz="1800" dirty="0" err="1"/>
              <a:t>điều</a:t>
            </a:r>
            <a:r>
              <a:rPr lang="en-GB" sz="1800" dirty="0"/>
              <a:t> </a:t>
            </a:r>
            <a:r>
              <a:rPr lang="en-GB" sz="1800" dirty="0" err="1"/>
              <a:t>của</a:t>
            </a:r>
            <a:r>
              <a:rPr lang="en-GB" sz="1800" dirty="0"/>
              <a:t> </a:t>
            </a:r>
            <a:r>
              <a:rPr lang="en-GB" sz="1800" dirty="0" err="1">
                <a:solidFill>
                  <a:srgbClr val="FF0000"/>
                </a:solidFill>
              </a:rPr>
              <a:t>Nghị</a:t>
            </a:r>
            <a:r>
              <a:rPr lang="en-GB" sz="1800" dirty="0">
                <a:solidFill>
                  <a:srgbClr val="FF0000"/>
                </a:solidFill>
              </a:rPr>
              <a:t> </a:t>
            </a:r>
            <a:r>
              <a:rPr lang="en-GB" sz="1800" dirty="0" err="1">
                <a:solidFill>
                  <a:srgbClr val="FF0000"/>
                </a:solidFill>
              </a:rPr>
              <a:t>định</a:t>
            </a:r>
            <a:r>
              <a:rPr lang="en-GB" sz="1800" dirty="0">
                <a:solidFill>
                  <a:srgbClr val="FF0000"/>
                </a:solidFill>
              </a:rPr>
              <a:t> 06/2022/</a:t>
            </a:r>
            <a:r>
              <a:rPr lang="en-GB" sz="1800" dirty="0" err="1">
                <a:solidFill>
                  <a:srgbClr val="FF0000"/>
                </a:solidFill>
              </a:rPr>
              <a:t>NĐ</a:t>
            </a:r>
            <a:r>
              <a:rPr lang="en-GB" sz="1800" dirty="0">
                <a:solidFill>
                  <a:srgbClr val="FF0000"/>
                </a:solidFill>
              </a:rPr>
              <a:t>-CP</a:t>
            </a:r>
            <a:endParaRPr lang="en-GB" sz="1800" dirty="0">
              <a:latin typeface="+mn-lt"/>
            </a:endParaRPr>
          </a:p>
          <a:p>
            <a:pPr algn="just">
              <a:lnSpc>
                <a:spcPct val="120000"/>
              </a:lnSpc>
              <a:buFont typeface="Wingdings" pitchFamily="2" charset="2"/>
              <a:buChar char="v"/>
            </a:pPr>
            <a:r>
              <a:rPr lang="vi-VN" sz="1800" dirty="0">
                <a:solidFill>
                  <a:srgbClr val="FF0000"/>
                </a:solidFill>
                <a:latin typeface="+mn-lt"/>
              </a:rPr>
              <a:t>Quyết định </a:t>
            </a:r>
            <a:r>
              <a:rPr lang="en-US" sz="1800" dirty="0">
                <a:solidFill>
                  <a:srgbClr val="FF0000"/>
                </a:solidFill>
                <a:latin typeface="+mn-lt"/>
              </a:rPr>
              <a:t>13</a:t>
            </a:r>
            <a:r>
              <a:rPr lang="vi-VN" sz="1800" dirty="0">
                <a:solidFill>
                  <a:srgbClr val="FF0000"/>
                </a:solidFill>
                <a:latin typeface="+mn-lt"/>
              </a:rPr>
              <a:t>/202</a:t>
            </a:r>
            <a:r>
              <a:rPr lang="en-US" sz="1800" dirty="0">
                <a:solidFill>
                  <a:srgbClr val="FF0000"/>
                </a:solidFill>
                <a:latin typeface="+mn-lt"/>
              </a:rPr>
              <a:t>4</a:t>
            </a:r>
            <a:r>
              <a:rPr lang="vi-VN" sz="1800" dirty="0">
                <a:solidFill>
                  <a:srgbClr val="FF0000"/>
                </a:solidFill>
                <a:latin typeface="+mn-lt"/>
              </a:rPr>
              <a:t>/QĐ-TTg </a:t>
            </a:r>
            <a:r>
              <a:rPr lang="vi-VN" sz="1800" dirty="0">
                <a:latin typeface="+mn-lt"/>
              </a:rPr>
              <a:t>về danh mục lĩnh vực, cơ sở phát thải khí nhà kính phải thực</a:t>
            </a:r>
            <a:r>
              <a:rPr lang="en-US" sz="1800" dirty="0">
                <a:latin typeface="+mn-lt"/>
              </a:rPr>
              <a:t> </a:t>
            </a:r>
            <a:r>
              <a:rPr lang="vi-VN" sz="1800" dirty="0">
                <a:latin typeface="+mn-lt"/>
              </a:rPr>
              <a:t>hiện kiểm kê khí nhà kính </a:t>
            </a:r>
            <a:r>
              <a:rPr lang="en-US" sz="1800" dirty="0">
                <a:latin typeface="+mn-lt"/>
              </a:rPr>
              <a:t>(</a:t>
            </a:r>
            <a:r>
              <a:rPr lang="en-US" sz="1800" dirty="0" err="1">
                <a:latin typeface="+mn-lt"/>
              </a:rPr>
              <a:t>cập</a:t>
            </a:r>
            <a:r>
              <a:rPr lang="en-US" sz="1800" dirty="0">
                <a:latin typeface="+mn-lt"/>
              </a:rPr>
              <a:t> </a:t>
            </a:r>
            <a:r>
              <a:rPr lang="en-US" sz="1800" dirty="0" err="1">
                <a:latin typeface="+mn-lt"/>
              </a:rPr>
              <a:t>nhật</a:t>
            </a:r>
            <a:r>
              <a:rPr lang="en-US" sz="1800" dirty="0">
                <a:latin typeface="+mn-lt"/>
              </a:rPr>
              <a:t>) </a:t>
            </a:r>
            <a:r>
              <a:rPr lang="en-US" sz="1800" dirty="0" err="1">
                <a:latin typeface="+mn-lt"/>
              </a:rPr>
              <a:t>ngày</a:t>
            </a:r>
            <a:r>
              <a:rPr lang="en-US" sz="1800" dirty="0">
                <a:latin typeface="+mn-lt"/>
              </a:rPr>
              <a:t> 13/08/2024</a:t>
            </a:r>
            <a:endParaRPr lang="vi-VN" sz="1800" dirty="0">
              <a:latin typeface="+mn-lt"/>
            </a:endParaRPr>
          </a:p>
          <a:p>
            <a:pPr algn="just">
              <a:lnSpc>
                <a:spcPct val="120000"/>
              </a:lnSpc>
              <a:buFont typeface="Wingdings" pitchFamily="2" charset="2"/>
              <a:buChar char="v"/>
            </a:pPr>
            <a:r>
              <a:rPr lang="vi-VN" sz="1800" dirty="0">
                <a:solidFill>
                  <a:srgbClr val="FF0000"/>
                </a:solidFill>
                <a:latin typeface="+mn-lt"/>
              </a:rPr>
              <a:t>Quyết định 896/QĐ-TTg năm 2022 </a:t>
            </a:r>
            <a:r>
              <a:rPr lang="vi-VN" sz="1800" dirty="0">
                <a:latin typeface="+mn-lt"/>
              </a:rPr>
              <a:t>phê duyệt Chiến lược quốc gia về biến đổi khí hậu giai đoạn đến năm 2050 do Thủ tướng Chính phủ ban hành</a:t>
            </a:r>
            <a:endParaRPr lang="en-US" sz="1800" dirty="0">
              <a:latin typeface="+mn-lt"/>
            </a:endParaRPr>
          </a:p>
          <a:p>
            <a:pPr algn="just">
              <a:lnSpc>
                <a:spcPct val="120000"/>
              </a:lnSpc>
              <a:buFont typeface="Wingdings" pitchFamily="2" charset="2"/>
              <a:buChar char="v"/>
            </a:pPr>
            <a:r>
              <a:rPr lang="en-US" sz="1800" dirty="0" err="1">
                <a:solidFill>
                  <a:srgbClr val="FF0000"/>
                </a:solidFill>
                <a:latin typeface="+mn-lt"/>
              </a:rPr>
              <a:t>Quyết</a:t>
            </a:r>
            <a:r>
              <a:rPr lang="en-US" sz="1800" dirty="0">
                <a:solidFill>
                  <a:srgbClr val="FF0000"/>
                </a:solidFill>
                <a:latin typeface="+mn-lt"/>
              </a:rPr>
              <a:t> </a:t>
            </a:r>
            <a:r>
              <a:rPr lang="en-US" sz="1800" dirty="0" err="1">
                <a:solidFill>
                  <a:srgbClr val="FF0000"/>
                </a:solidFill>
                <a:latin typeface="+mn-lt"/>
              </a:rPr>
              <a:t>định</a:t>
            </a:r>
            <a:r>
              <a:rPr lang="en-US" sz="1800" dirty="0">
                <a:solidFill>
                  <a:srgbClr val="FF0000"/>
                </a:solidFill>
                <a:latin typeface="+mn-lt"/>
              </a:rPr>
              <a:t> 2626/QĐ-BTNMT </a:t>
            </a:r>
            <a:r>
              <a:rPr lang="en-US" sz="1800" dirty="0" err="1">
                <a:solidFill>
                  <a:srgbClr val="FF0000"/>
                </a:solidFill>
                <a:latin typeface="+mn-lt"/>
              </a:rPr>
              <a:t>năm</a:t>
            </a:r>
            <a:r>
              <a:rPr lang="en-US" sz="1800" dirty="0">
                <a:solidFill>
                  <a:srgbClr val="FF0000"/>
                </a:solidFill>
                <a:latin typeface="+mn-lt"/>
              </a:rPr>
              <a:t> 2022 </a:t>
            </a:r>
            <a:r>
              <a:rPr lang="en-US" sz="1800" dirty="0" err="1">
                <a:latin typeface="+mn-lt"/>
              </a:rPr>
              <a:t>công</a:t>
            </a:r>
            <a:r>
              <a:rPr lang="en-US" sz="1800" dirty="0">
                <a:latin typeface="+mn-lt"/>
              </a:rPr>
              <a:t> </a:t>
            </a:r>
            <a:r>
              <a:rPr lang="en-US" sz="1800" dirty="0" err="1">
                <a:latin typeface="+mn-lt"/>
              </a:rPr>
              <a:t>bố</a:t>
            </a:r>
            <a:r>
              <a:rPr lang="en-US" sz="1800" dirty="0">
                <a:latin typeface="+mn-lt"/>
              </a:rPr>
              <a:t> </a:t>
            </a:r>
            <a:r>
              <a:rPr lang="en-US" sz="1800" dirty="0" err="1">
                <a:latin typeface="+mn-lt"/>
              </a:rPr>
              <a:t>danh</a:t>
            </a:r>
            <a:r>
              <a:rPr lang="en-US" sz="1800" dirty="0">
                <a:latin typeface="+mn-lt"/>
              </a:rPr>
              <a:t> </a:t>
            </a:r>
            <a:r>
              <a:rPr lang="en-US" sz="1800" dirty="0" err="1">
                <a:latin typeface="+mn-lt"/>
              </a:rPr>
              <a:t>mục</a:t>
            </a:r>
            <a:r>
              <a:rPr lang="en-US" sz="1800" dirty="0">
                <a:latin typeface="+mn-lt"/>
              </a:rPr>
              <a:t> </a:t>
            </a:r>
            <a:r>
              <a:rPr lang="en-US" sz="1800" dirty="0" err="1">
                <a:latin typeface="+mn-lt"/>
              </a:rPr>
              <a:t>hệ</a:t>
            </a:r>
            <a:r>
              <a:rPr lang="en-US" sz="1800" dirty="0">
                <a:latin typeface="+mn-lt"/>
              </a:rPr>
              <a:t> </a:t>
            </a:r>
            <a:r>
              <a:rPr lang="en-US" sz="1800" dirty="0" err="1">
                <a:latin typeface="+mn-lt"/>
              </a:rPr>
              <a:t>số</a:t>
            </a:r>
            <a:r>
              <a:rPr lang="en-US" sz="1800" dirty="0">
                <a:latin typeface="+mn-lt"/>
              </a:rPr>
              <a:t> </a:t>
            </a:r>
            <a:r>
              <a:rPr lang="en-US" sz="1800" dirty="0" err="1">
                <a:latin typeface="+mn-lt"/>
              </a:rPr>
              <a:t>phát</a:t>
            </a:r>
            <a:r>
              <a:rPr lang="en-US" sz="1800" dirty="0">
                <a:latin typeface="+mn-lt"/>
              </a:rPr>
              <a:t> </a:t>
            </a:r>
            <a:r>
              <a:rPr lang="en-US" sz="1800" dirty="0" err="1">
                <a:latin typeface="+mn-lt"/>
              </a:rPr>
              <a:t>thải</a:t>
            </a:r>
            <a:r>
              <a:rPr lang="en-US" sz="1800" dirty="0">
                <a:latin typeface="+mn-lt"/>
              </a:rPr>
              <a:t> </a:t>
            </a:r>
            <a:r>
              <a:rPr lang="en-US" sz="1800" dirty="0" err="1">
                <a:latin typeface="+mn-lt"/>
              </a:rPr>
              <a:t>phục</a:t>
            </a:r>
            <a:r>
              <a:rPr lang="en-US" sz="1800" dirty="0">
                <a:latin typeface="+mn-lt"/>
              </a:rPr>
              <a:t> </a:t>
            </a:r>
            <a:r>
              <a:rPr lang="en-US" sz="1800" dirty="0" err="1">
                <a:latin typeface="+mn-lt"/>
              </a:rPr>
              <a:t>vụ</a:t>
            </a:r>
            <a:r>
              <a:rPr lang="en-US" sz="1800" dirty="0">
                <a:latin typeface="+mn-lt"/>
              </a:rPr>
              <a:t> KKKNK</a:t>
            </a:r>
          </a:p>
          <a:p>
            <a:pPr algn="just">
              <a:lnSpc>
                <a:spcPct val="120000"/>
              </a:lnSpc>
              <a:buFont typeface="Wingdings" pitchFamily="2" charset="2"/>
              <a:buChar char="v"/>
            </a:pPr>
            <a:r>
              <a:rPr lang="en-US" sz="1800" dirty="0" err="1">
                <a:solidFill>
                  <a:srgbClr val="FF0000"/>
                </a:solidFill>
                <a:latin typeface="+mn-lt"/>
              </a:rPr>
              <a:t>Quyết</a:t>
            </a:r>
            <a:r>
              <a:rPr lang="en-US" sz="1800" dirty="0">
                <a:solidFill>
                  <a:srgbClr val="FF0000"/>
                </a:solidFill>
                <a:latin typeface="+mn-lt"/>
              </a:rPr>
              <a:t> </a:t>
            </a:r>
            <a:r>
              <a:rPr lang="en-US" sz="1800" dirty="0" err="1">
                <a:solidFill>
                  <a:srgbClr val="FF0000"/>
                </a:solidFill>
                <a:latin typeface="+mn-lt"/>
              </a:rPr>
              <a:t>định</a:t>
            </a:r>
            <a:r>
              <a:rPr lang="en-US" sz="1800" dirty="0">
                <a:solidFill>
                  <a:srgbClr val="FF0000"/>
                </a:solidFill>
                <a:latin typeface="+mn-lt"/>
              </a:rPr>
              <a:t> 942/</a:t>
            </a:r>
            <a:r>
              <a:rPr lang="vi-VN" sz="1800" dirty="0">
                <a:solidFill>
                  <a:srgbClr val="FF0000"/>
                </a:solidFill>
                <a:latin typeface="+mn-lt"/>
              </a:rPr>
              <a:t> QĐ-TTg năm 2022 </a:t>
            </a:r>
            <a:r>
              <a:rPr lang="en-US" sz="1800" dirty="0" err="1">
                <a:latin typeface="+mn-lt"/>
              </a:rPr>
              <a:t>về</a:t>
            </a:r>
            <a:r>
              <a:rPr lang="en-US" sz="1800" dirty="0">
                <a:solidFill>
                  <a:srgbClr val="FF0000"/>
                </a:solidFill>
                <a:latin typeface="+mn-lt"/>
              </a:rPr>
              <a:t> </a:t>
            </a:r>
            <a:r>
              <a:rPr lang="en-US" sz="1800" dirty="0" err="1">
                <a:latin typeface="+mn-lt"/>
              </a:rPr>
              <a:t>kế</a:t>
            </a:r>
            <a:r>
              <a:rPr lang="en-US" sz="1800" dirty="0">
                <a:latin typeface="+mn-lt"/>
              </a:rPr>
              <a:t> </a:t>
            </a:r>
            <a:r>
              <a:rPr lang="en-US" sz="1800" dirty="0" err="1">
                <a:latin typeface="+mn-lt"/>
              </a:rPr>
              <a:t>hoạch</a:t>
            </a:r>
            <a:r>
              <a:rPr lang="en-US" sz="1800" dirty="0">
                <a:latin typeface="+mn-lt"/>
              </a:rPr>
              <a:t> </a:t>
            </a:r>
            <a:r>
              <a:rPr lang="en-US" sz="1800" dirty="0" err="1">
                <a:latin typeface="+mn-lt"/>
              </a:rPr>
              <a:t>hành</a:t>
            </a:r>
            <a:r>
              <a:rPr lang="en-US" sz="1800" dirty="0">
                <a:latin typeface="+mn-lt"/>
              </a:rPr>
              <a:t> </a:t>
            </a:r>
            <a:r>
              <a:rPr lang="en-US" sz="1800" dirty="0" err="1">
                <a:latin typeface="+mn-lt"/>
              </a:rPr>
              <a:t>động</a:t>
            </a:r>
            <a:r>
              <a:rPr lang="en-US" sz="1800" dirty="0">
                <a:latin typeface="+mn-lt"/>
              </a:rPr>
              <a:t> </a:t>
            </a:r>
            <a:r>
              <a:rPr lang="en-US" sz="1800" dirty="0" err="1">
                <a:latin typeface="+mn-lt"/>
              </a:rPr>
              <a:t>giảm</a:t>
            </a:r>
            <a:r>
              <a:rPr lang="en-US" sz="1800" dirty="0">
                <a:latin typeface="+mn-lt"/>
              </a:rPr>
              <a:t> </a:t>
            </a:r>
            <a:r>
              <a:rPr lang="en-US" sz="1800" dirty="0" err="1">
                <a:latin typeface="+mn-lt"/>
              </a:rPr>
              <a:t>phát</a:t>
            </a:r>
            <a:r>
              <a:rPr lang="en-US" sz="1800" dirty="0">
                <a:latin typeface="+mn-lt"/>
              </a:rPr>
              <a:t> </a:t>
            </a:r>
            <a:r>
              <a:rPr lang="en-US" sz="1800" dirty="0" err="1">
                <a:latin typeface="+mn-lt"/>
              </a:rPr>
              <a:t>thải</a:t>
            </a:r>
            <a:r>
              <a:rPr lang="en-US" sz="1800" dirty="0">
                <a:latin typeface="+mn-lt"/>
              </a:rPr>
              <a:t> </a:t>
            </a:r>
            <a:r>
              <a:rPr lang="en-US" sz="1800" dirty="0" err="1">
                <a:latin typeface="+mn-lt"/>
              </a:rPr>
              <a:t>khí</a:t>
            </a:r>
            <a:r>
              <a:rPr lang="en-US" sz="1800" dirty="0">
                <a:latin typeface="+mn-lt"/>
              </a:rPr>
              <a:t> </a:t>
            </a:r>
            <a:r>
              <a:rPr lang="en-US" sz="1800" dirty="0" err="1">
                <a:latin typeface="+mn-lt"/>
              </a:rPr>
              <a:t>mê</a:t>
            </a:r>
            <a:r>
              <a:rPr lang="en-US" sz="1800" dirty="0">
                <a:latin typeface="+mn-lt"/>
              </a:rPr>
              <a:t>-tan </a:t>
            </a:r>
            <a:r>
              <a:rPr lang="en-US" sz="1800" dirty="0" err="1">
                <a:latin typeface="+mn-lt"/>
              </a:rPr>
              <a:t>đến</a:t>
            </a:r>
            <a:r>
              <a:rPr lang="en-US" sz="1800" dirty="0">
                <a:latin typeface="+mn-lt"/>
              </a:rPr>
              <a:t> </a:t>
            </a:r>
            <a:r>
              <a:rPr lang="en-US" sz="1800" dirty="0" err="1">
                <a:latin typeface="+mn-lt"/>
              </a:rPr>
              <a:t>năm</a:t>
            </a:r>
            <a:r>
              <a:rPr lang="en-US" sz="1800" dirty="0">
                <a:latin typeface="+mn-lt"/>
              </a:rPr>
              <a:t> 2030</a:t>
            </a:r>
          </a:p>
          <a:p>
            <a:pPr algn="just">
              <a:lnSpc>
                <a:spcPct val="120000"/>
              </a:lnSpc>
              <a:buFont typeface="Wingdings" pitchFamily="2" charset="2"/>
              <a:buChar char="v"/>
            </a:pPr>
            <a:r>
              <a:rPr lang="en-US" sz="1800" dirty="0" err="1">
                <a:solidFill>
                  <a:srgbClr val="FF0000"/>
                </a:solidFill>
                <a:latin typeface="+mn-lt"/>
              </a:rPr>
              <a:t>Quyết</a:t>
            </a:r>
            <a:r>
              <a:rPr lang="en-US" sz="1800" dirty="0">
                <a:solidFill>
                  <a:srgbClr val="FF0000"/>
                </a:solidFill>
                <a:latin typeface="+mn-lt"/>
              </a:rPr>
              <a:t> </a:t>
            </a:r>
            <a:r>
              <a:rPr lang="en-US" sz="1800" dirty="0" err="1">
                <a:solidFill>
                  <a:srgbClr val="FF0000"/>
                </a:solidFill>
                <a:latin typeface="+mn-lt"/>
              </a:rPr>
              <a:t>định</a:t>
            </a:r>
            <a:r>
              <a:rPr lang="en-US" sz="1800" dirty="0">
                <a:solidFill>
                  <a:srgbClr val="FF0000"/>
                </a:solidFill>
                <a:latin typeface="+mn-lt"/>
              </a:rPr>
              <a:t> 569/QĐ-BTNMT </a:t>
            </a:r>
            <a:r>
              <a:rPr lang="en-US" sz="1800" dirty="0" err="1">
                <a:solidFill>
                  <a:srgbClr val="FF0000"/>
                </a:solidFill>
                <a:latin typeface="+mn-lt"/>
              </a:rPr>
              <a:t>năm</a:t>
            </a:r>
            <a:r>
              <a:rPr lang="en-US" sz="1800" dirty="0">
                <a:solidFill>
                  <a:srgbClr val="FF0000"/>
                </a:solidFill>
                <a:latin typeface="+mn-lt"/>
              </a:rPr>
              <a:t> 2023 </a:t>
            </a:r>
            <a:r>
              <a:rPr lang="en-US" sz="1800" dirty="0" err="1">
                <a:latin typeface="+mn-lt"/>
              </a:rPr>
              <a:t>về</a:t>
            </a:r>
            <a:r>
              <a:rPr lang="en-US" sz="1800" dirty="0">
                <a:solidFill>
                  <a:srgbClr val="FF0000"/>
                </a:solidFill>
                <a:latin typeface="+mn-lt"/>
              </a:rPr>
              <a:t> </a:t>
            </a:r>
            <a:r>
              <a:rPr lang="en-US" sz="1800" dirty="0" err="1">
                <a:latin typeface="+mn-lt"/>
              </a:rPr>
              <a:t>kế</a:t>
            </a:r>
            <a:r>
              <a:rPr lang="en-US" sz="1800" dirty="0">
                <a:latin typeface="+mn-lt"/>
              </a:rPr>
              <a:t> </a:t>
            </a:r>
            <a:r>
              <a:rPr lang="en-US" sz="1800" dirty="0" err="1">
                <a:latin typeface="+mn-lt"/>
              </a:rPr>
              <a:t>hoạch</a:t>
            </a:r>
            <a:r>
              <a:rPr lang="en-US" sz="1800" dirty="0">
                <a:latin typeface="+mn-lt"/>
              </a:rPr>
              <a:t> </a:t>
            </a:r>
            <a:r>
              <a:rPr lang="en-US" sz="1800" dirty="0" err="1">
                <a:latin typeface="+mn-lt"/>
              </a:rPr>
              <a:t>hành</a:t>
            </a:r>
            <a:r>
              <a:rPr lang="en-US" sz="1800" dirty="0">
                <a:latin typeface="+mn-lt"/>
              </a:rPr>
              <a:t> </a:t>
            </a:r>
            <a:r>
              <a:rPr lang="en-US" sz="1800" dirty="0" err="1">
                <a:latin typeface="+mn-lt"/>
              </a:rPr>
              <a:t>động</a:t>
            </a:r>
            <a:r>
              <a:rPr lang="en-US" sz="1800" dirty="0">
                <a:latin typeface="+mn-lt"/>
              </a:rPr>
              <a:t> </a:t>
            </a:r>
            <a:r>
              <a:rPr lang="en-US" sz="1800" dirty="0" err="1">
                <a:latin typeface="+mn-lt"/>
              </a:rPr>
              <a:t>giảm</a:t>
            </a:r>
            <a:r>
              <a:rPr lang="en-US" sz="1800" dirty="0">
                <a:latin typeface="+mn-lt"/>
              </a:rPr>
              <a:t> </a:t>
            </a:r>
            <a:r>
              <a:rPr lang="en-US" sz="1800" dirty="0" err="1">
                <a:latin typeface="+mn-lt"/>
              </a:rPr>
              <a:t>phát</a:t>
            </a:r>
            <a:r>
              <a:rPr lang="en-US" sz="1800" dirty="0">
                <a:latin typeface="+mn-lt"/>
              </a:rPr>
              <a:t> </a:t>
            </a:r>
            <a:r>
              <a:rPr lang="en-US" sz="1800" dirty="0" err="1">
                <a:latin typeface="+mn-lt"/>
              </a:rPr>
              <a:t>thải</a:t>
            </a:r>
            <a:r>
              <a:rPr lang="en-US" sz="1800" dirty="0">
                <a:latin typeface="+mn-lt"/>
              </a:rPr>
              <a:t> </a:t>
            </a:r>
            <a:r>
              <a:rPr lang="en-US" sz="1800" dirty="0" err="1">
                <a:latin typeface="+mn-lt"/>
              </a:rPr>
              <a:t>khí</a:t>
            </a:r>
            <a:r>
              <a:rPr lang="en-US" sz="1800" dirty="0">
                <a:latin typeface="+mn-lt"/>
              </a:rPr>
              <a:t> </a:t>
            </a:r>
            <a:r>
              <a:rPr lang="en-US" sz="1800" dirty="0" err="1">
                <a:latin typeface="+mn-lt"/>
              </a:rPr>
              <a:t>mê</a:t>
            </a:r>
            <a:r>
              <a:rPr lang="en-US" sz="1800" dirty="0">
                <a:latin typeface="+mn-lt"/>
              </a:rPr>
              <a:t>-tan </a:t>
            </a:r>
            <a:r>
              <a:rPr lang="en-US" sz="1800" dirty="0" err="1">
                <a:latin typeface="+mn-lt"/>
              </a:rPr>
              <a:t>đến</a:t>
            </a:r>
            <a:r>
              <a:rPr lang="en-US" sz="1800" dirty="0">
                <a:latin typeface="+mn-lt"/>
              </a:rPr>
              <a:t> </a:t>
            </a:r>
            <a:r>
              <a:rPr lang="en-US" sz="1800" dirty="0" err="1">
                <a:latin typeface="+mn-lt"/>
              </a:rPr>
              <a:t>năm</a:t>
            </a:r>
            <a:r>
              <a:rPr lang="en-US" sz="1800" dirty="0">
                <a:latin typeface="+mn-lt"/>
              </a:rPr>
              <a:t> 2030</a:t>
            </a:r>
            <a:endParaRPr lang="vi-VN" sz="1800" dirty="0">
              <a:latin typeface="+mn-lt"/>
            </a:endParaRPr>
          </a:p>
          <a:p>
            <a:pPr algn="just">
              <a:lnSpc>
                <a:spcPct val="120000"/>
              </a:lnSpc>
              <a:buFont typeface="Wingdings" pitchFamily="2" charset="2"/>
              <a:buChar char="v"/>
            </a:pPr>
            <a:r>
              <a:rPr lang="vi-VN" sz="1800" dirty="0">
                <a:solidFill>
                  <a:srgbClr val="FF0000"/>
                </a:solidFill>
                <a:latin typeface="+mn-lt"/>
              </a:rPr>
              <a:t>T</a:t>
            </a:r>
            <a:r>
              <a:rPr lang="en-US" sz="1800" dirty="0" err="1">
                <a:solidFill>
                  <a:srgbClr val="FF0000"/>
                </a:solidFill>
                <a:latin typeface="+mn-lt"/>
              </a:rPr>
              <a:t>hông</a:t>
            </a:r>
            <a:r>
              <a:rPr lang="en-US" sz="1800" dirty="0">
                <a:solidFill>
                  <a:srgbClr val="FF0000"/>
                </a:solidFill>
                <a:latin typeface="+mn-lt"/>
              </a:rPr>
              <a:t> </a:t>
            </a:r>
            <a:r>
              <a:rPr lang="en-US" sz="1800" dirty="0" err="1">
                <a:solidFill>
                  <a:srgbClr val="FF0000"/>
                </a:solidFill>
                <a:latin typeface="+mn-lt"/>
              </a:rPr>
              <a:t>tư</a:t>
            </a:r>
            <a:r>
              <a:rPr lang="vi-VN" sz="1800" dirty="0">
                <a:solidFill>
                  <a:srgbClr val="FF0000"/>
                </a:solidFill>
                <a:latin typeface="+mn-lt"/>
              </a:rPr>
              <a:t> 17/2022/TT-BTNMT</a:t>
            </a:r>
            <a:r>
              <a:rPr lang="en-US" sz="1800" dirty="0">
                <a:solidFill>
                  <a:srgbClr val="FF0000"/>
                </a:solidFill>
                <a:latin typeface="+mn-lt"/>
              </a:rPr>
              <a:t> </a:t>
            </a:r>
            <a:r>
              <a:rPr lang="en-US" sz="1800" dirty="0">
                <a:solidFill>
                  <a:srgbClr val="002060"/>
                </a:solidFill>
                <a:latin typeface="+mn-lt"/>
              </a:rPr>
              <a:t>Quy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kỹ</a:t>
            </a:r>
            <a:r>
              <a:rPr lang="en-US" sz="1800" dirty="0">
                <a:solidFill>
                  <a:srgbClr val="002060"/>
                </a:solidFill>
                <a:latin typeface="+mn-lt"/>
              </a:rPr>
              <a:t> </a:t>
            </a:r>
            <a:r>
              <a:rPr lang="en-US" sz="1800" dirty="0" err="1">
                <a:solidFill>
                  <a:srgbClr val="002060"/>
                </a:solidFill>
                <a:latin typeface="+mn-lt"/>
              </a:rPr>
              <a:t>thuật</a:t>
            </a:r>
            <a:r>
              <a:rPr lang="en-US" sz="1800" dirty="0">
                <a:solidFill>
                  <a:srgbClr val="002060"/>
                </a:solidFill>
                <a:latin typeface="+mn-lt"/>
              </a:rPr>
              <a:t> </a:t>
            </a:r>
            <a:r>
              <a:rPr lang="en-US" sz="1800" dirty="0" err="1">
                <a:solidFill>
                  <a:srgbClr val="002060"/>
                </a:solidFill>
                <a:latin typeface="+mn-lt"/>
              </a:rPr>
              <a:t>đo</a:t>
            </a:r>
            <a:r>
              <a:rPr lang="en-US" sz="1800" dirty="0">
                <a:solidFill>
                  <a:srgbClr val="002060"/>
                </a:solidFill>
                <a:latin typeface="+mn-lt"/>
              </a:rPr>
              <a:t> </a:t>
            </a:r>
            <a:r>
              <a:rPr lang="en-US" sz="1800" dirty="0" err="1">
                <a:solidFill>
                  <a:srgbClr val="002060"/>
                </a:solidFill>
                <a:latin typeface="+mn-lt"/>
              </a:rPr>
              <a:t>đạc</a:t>
            </a:r>
            <a:r>
              <a:rPr lang="en-US" sz="1800" dirty="0">
                <a:solidFill>
                  <a:srgbClr val="002060"/>
                </a:solidFill>
                <a:latin typeface="+mn-lt"/>
              </a:rPr>
              <a:t>, </a:t>
            </a:r>
            <a:r>
              <a:rPr lang="en-US" sz="1800" dirty="0" err="1">
                <a:solidFill>
                  <a:srgbClr val="002060"/>
                </a:solidFill>
                <a:latin typeface="+mn-lt"/>
              </a:rPr>
              <a:t>báo</a:t>
            </a:r>
            <a:r>
              <a:rPr lang="en-US" sz="1800" dirty="0">
                <a:solidFill>
                  <a:srgbClr val="002060"/>
                </a:solidFill>
                <a:latin typeface="+mn-lt"/>
              </a:rPr>
              <a:t> </a:t>
            </a:r>
            <a:r>
              <a:rPr lang="en-US" sz="1800" dirty="0" err="1">
                <a:solidFill>
                  <a:srgbClr val="002060"/>
                </a:solidFill>
                <a:latin typeface="+mn-lt"/>
              </a:rPr>
              <a:t>cáo</a:t>
            </a:r>
            <a:r>
              <a:rPr lang="en-US" sz="1800" dirty="0">
                <a:solidFill>
                  <a:srgbClr val="002060"/>
                </a:solidFill>
                <a:latin typeface="+mn-lt"/>
              </a:rPr>
              <a:t>, </a:t>
            </a:r>
            <a:r>
              <a:rPr lang="en-US" sz="1800" dirty="0" err="1">
                <a:solidFill>
                  <a:srgbClr val="002060"/>
                </a:solidFill>
                <a:latin typeface="+mn-lt"/>
              </a:rPr>
              <a:t>thẩm</a:t>
            </a:r>
            <a:r>
              <a:rPr lang="en-US" sz="1800" dirty="0">
                <a:solidFill>
                  <a:srgbClr val="002060"/>
                </a:solidFill>
                <a:latin typeface="+mn-lt"/>
              </a:rPr>
              <a:t>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giảm</a:t>
            </a:r>
            <a:r>
              <a:rPr lang="en-US" sz="1800" dirty="0">
                <a:solidFill>
                  <a:srgbClr val="002060"/>
                </a:solidFill>
                <a:latin typeface="+mn-lt"/>
              </a:rPr>
              <a:t> </a:t>
            </a:r>
            <a:r>
              <a:rPr lang="en-US" sz="1800" dirty="0" err="1">
                <a:solidFill>
                  <a:srgbClr val="002060"/>
                </a:solidFill>
                <a:latin typeface="+mn-lt"/>
              </a:rPr>
              <a:t>nhẹ</a:t>
            </a:r>
            <a:r>
              <a:rPr lang="en-US" sz="1800" dirty="0">
                <a:solidFill>
                  <a:srgbClr val="002060"/>
                </a:solidFill>
                <a:latin typeface="+mn-lt"/>
              </a:rPr>
              <a:t> </a:t>
            </a:r>
            <a:r>
              <a:rPr lang="en-US" sz="1800" dirty="0" err="1">
                <a:solidFill>
                  <a:srgbClr val="002060"/>
                </a:solidFill>
                <a:latin typeface="+mn-lt"/>
              </a:rPr>
              <a:t>phát</a:t>
            </a:r>
            <a:r>
              <a:rPr lang="en-US" sz="1800" dirty="0">
                <a:solidFill>
                  <a:srgbClr val="002060"/>
                </a:solidFill>
                <a:latin typeface="+mn-lt"/>
              </a:rPr>
              <a:t> </a:t>
            </a:r>
            <a:r>
              <a:rPr lang="en-US" sz="1800" dirty="0" err="1">
                <a:solidFill>
                  <a:srgbClr val="002060"/>
                </a:solidFill>
                <a:latin typeface="+mn-lt"/>
              </a:rPr>
              <a:t>thải</a:t>
            </a:r>
            <a:r>
              <a:rPr lang="en-US" sz="1800" dirty="0">
                <a:solidFill>
                  <a:srgbClr val="002060"/>
                </a:solidFill>
                <a:latin typeface="+mn-lt"/>
              </a:rPr>
              <a:t> </a:t>
            </a:r>
            <a:r>
              <a:rPr lang="en-US" sz="1800" dirty="0" err="1">
                <a:solidFill>
                  <a:srgbClr val="002060"/>
                </a:solidFill>
                <a:latin typeface="+mn-lt"/>
              </a:rPr>
              <a:t>khí</a:t>
            </a:r>
            <a:r>
              <a:rPr lang="en-US" sz="1800" dirty="0">
                <a:solidFill>
                  <a:srgbClr val="002060"/>
                </a:solidFill>
                <a:latin typeface="+mn-lt"/>
              </a:rPr>
              <a:t> </a:t>
            </a:r>
            <a:r>
              <a:rPr lang="en-US" sz="1800" dirty="0" err="1">
                <a:solidFill>
                  <a:srgbClr val="002060"/>
                </a:solidFill>
                <a:latin typeface="+mn-lt"/>
              </a:rPr>
              <a:t>nhà</a:t>
            </a:r>
            <a:r>
              <a:rPr lang="en-US" sz="1800" dirty="0">
                <a:solidFill>
                  <a:srgbClr val="002060"/>
                </a:solidFill>
                <a:latin typeface="+mn-lt"/>
              </a:rPr>
              <a:t> </a:t>
            </a:r>
            <a:r>
              <a:rPr lang="en-US" sz="1800" dirty="0" err="1">
                <a:solidFill>
                  <a:srgbClr val="002060"/>
                </a:solidFill>
                <a:latin typeface="+mn-lt"/>
              </a:rPr>
              <a:t>kính</a:t>
            </a:r>
            <a:r>
              <a:rPr lang="en-US" sz="1800" dirty="0">
                <a:solidFill>
                  <a:srgbClr val="002060"/>
                </a:solidFill>
                <a:latin typeface="+mn-lt"/>
              </a:rPr>
              <a:t> </a:t>
            </a:r>
            <a:r>
              <a:rPr lang="en-US" sz="1800" dirty="0" err="1">
                <a:solidFill>
                  <a:srgbClr val="002060"/>
                </a:solidFill>
                <a:latin typeface="+mn-lt"/>
              </a:rPr>
              <a:t>lĩnh</a:t>
            </a:r>
            <a:r>
              <a:rPr lang="en-US" sz="1800" dirty="0">
                <a:solidFill>
                  <a:srgbClr val="002060"/>
                </a:solidFill>
                <a:latin typeface="+mn-lt"/>
              </a:rPr>
              <a:t> </a:t>
            </a:r>
            <a:r>
              <a:rPr lang="en-US" sz="1800" dirty="0" err="1">
                <a:solidFill>
                  <a:srgbClr val="002060"/>
                </a:solidFill>
                <a:latin typeface="+mn-lt"/>
              </a:rPr>
              <a:t>vực</a:t>
            </a:r>
            <a:r>
              <a:rPr lang="en-US" sz="1800" dirty="0">
                <a:solidFill>
                  <a:srgbClr val="002060"/>
                </a:solidFill>
                <a:latin typeface="+mn-lt"/>
              </a:rPr>
              <a:t> </a:t>
            </a:r>
            <a:r>
              <a:rPr lang="en-US" sz="1800" b="1" dirty="0" err="1">
                <a:latin typeface="+mn-lt"/>
              </a:rPr>
              <a:t>quản</a:t>
            </a:r>
            <a:r>
              <a:rPr lang="en-US" sz="1800" b="1" dirty="0">
                <a:latin typeface="+mn-lt"/>
              </a:rPr>
              <a:t> </a:t>
            </a:r>
            <a:r>
              <a:rPr lang="en-US" sz="1800" b="1" dirty="0" err="1">
                <a:latin typeface="+mn-lt"/>
              </a:rPr>
              <a:t>lý</a:t>
            </a:r>
            <a:r>
              <a:rPr lang="en-US" sz="1800" b="1" dirty="0">
                <a:latin typeface="+mn-lt"/>
              </a:rPr>
              <a:t> </a:t>
            </a:r>
            <a:r>
              <a:rPr lang="en-US" sz="1800" b="1" dirty="0" err="1">
                <a:latin typeface="+mn-lt"/>
              </a:rPr>
              <a:t>chất</a:t>
            </a:r>
            <a:r>
              <a:rPr lang="en-US" sz="1800" b="1" dirty="0">
                <a:latin typeface="+mn-lt"/>
              </a:rPr>
              <a:t> </a:t>
            </a:r>
            <a:r>
              <a:rPr lang="en-US" sz="1800" b="1" dirty="0" err="1">
                <a:latin typeface="+mn-lt"/>
              </a:rPr>
              <a:t>thải</a:t>
            </a:r>
            <a:endParaRPr lang="en-US" sz="1800" b="1" dirty="0">
              <a:latin typeface="+mn-lt"/>
            </a:endParaRPr>
          </a:p>
          <a:p>
            <a:pPr algn="just">
              <a:lnSpc>
                <a:spcPct val="120000"/>
              </a:lnSpc>
              <a:buFont typeface="Wingdings" pitchFamily="2" charset="2"/>
              <a:buChar char="v"/>
            </a:pPr>
            <a:r>
              <a:rPr lang="vi-VN" sz="1800" dirty="0">
                <a:solidFill>
                  <a:srgbClr val="FF0000"/>
                </a:solidFill>
                <a:latin typeface="+mn-lt"/>
              </a:rPr>
              <a:t>T</a:t>
            </a:r>
            <a:r>
              <a:rPr lang="en-US" sz="1800" dirty="0" err="1">
                <a:solidFill>
                  <a:srgbClr val="FF0000"/>
                </a:solidFill>
                <a:latin typeface="+mn-lt"/>
              </a:rPr>
              <a:t>hông</a:t>
            </a:r>
            <a:r>
              <a:rPr lang="en-US" sz="1800" dirty="0">
                <a:solidFill>
                  <a:srgbClr val="FF0000"/>
                </a:solidFill>
                <a:latin typeface="+mn-lt"/>
              </a:rPr>
              <a:t> </a:t>
            </a:r>
            <a:r>
              <a:rPr lang="en-US" sz="1800" dirty="0" err="1">
                <a:solidFill>
                  <a:srgbClr val="FF0000"/>
                </a:solidFill>
                <a:latin typeface="+mn-lt"/>
              </a:rPr>
              <a:t>tư</a:t>
            </a:r>
            <a:r>
              <a:rPr lang="vi-VN" sz="1800" dirty="0">
                <a:solidFill>
                  <a:srgbClr val="FF0000"/>
                </a:solidFill>
                <a:latin typeface="+mn-lt"/>
              </a:rPr>
              <a:t> </a:t>
            </a:r>
            <a:r>
              <a:rPr lang="en-US" sz="1800" dirty="0">
                <a:solidFill>
                  <a:srgbClr val="FF0000"/>
                </a:solidFill>
                <a:latin typeface="+mn-lt"/>
              </a:rPr>
              <a:t>23</a:t>
            </a:r>
            <a:r>
              <a:rPr lang="vi-VN" sz="1800" dirty="0">
                <a:solidFill>
                  <a:srgbClr val="FF0000"/>
                </a:solidFill>
                <a:latin typeface="+mn-lt"/>
              </a:rPr>
              <a:t>/202</a:t>
            </a:r>
            <a:r>
              <a:rPr lang="en-US" sz="1800" dirty="0">
                <a:solidFill>
                  <a:srgbClr val="FF0000"/>
                </a:solidFill>
                <a:latin typeface="+mn-lt"/>
              </a:rPr>
              <a:t>3</a:t>
            </a:r>
            <a:r>
              <a:rPr lang="vi-VN" sz="1800" dirty="0">
                <a:solidFill>
                  <a:srgbClr val="FF0000"/>
                </a:solidFill>
                <a:latin typeface="+mn-lt"/>
              </a:rPr>
              <a:t>/TT-B</a:t>
            </a:r>
            <a:r>
              <a:rPr lang="en-US" sz="1800" dirty="0">
                <a:solidFill>
                  <a:srgbClr val="FF0000"/>
                </a:solidFill>
                <a:latin typeface="+mn-lt"/>
              </a:rPr>
              <a:t>NNPTNT </a:t>
            </a:r>
            <a:r>
              <a:rPr lang="en-US" sz="1800" dirty="0">
                <a:solidFill>
                  <a:srgbClr val="002060"/>
                </a:solidFill>
                <a:latin typeface="+mn-lt"/>
              </a:rPr>
              <a:t>Quy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kỹ</a:t>
            </a:r>
            <a:r>
              <a:rPr lang="en-US" sz="1800" dirty="0">
                <a:solidFill>
                  <a:srgbClr val="002060"/>
                </a:solidFill>
                <a:latin typeface="+mn-lt"/>
              </a:rPr>
              <a:t> </a:t>
            </a:r>
            <a:r>
              <a:rPr lang="en-US" sz="1800" dirty="0" err="1">
                <a:solidFill>
                  <a:srgbClr val="002060"/>
                </a:solidFill>
                <a:latin typeface="+mn-lt"/>
              </a:rPr>
              <a:t>thuật</a:t>
            </a:r>
            <a:r>
              <a:rPr lang="en-US" sz="1800" dirty="0">
                <a:solidFill>
                  <a:srgbClr val="002060"/>
                </a:solidFill>
                <a:latin typeface="+mn-lt"/>
              </a:rPr>
              <a:t> </a:t>
            </a:r>
            <a:r>
              <a:rPr lang="en-US" sz="1800" dirty="0" err="1">
                <a:solidFill>
                  <a:srgbClr val="002060"/>
                </a:solidFill>
                <a:latin typeface="+mn-lt"/>
              </a:rPr>
              <a:t>đo</a:t>
            </a:r>
            <a:r>
              <a:rPr lang="en-US" sz="1800" dirty="0">
                <a:solidFill>
                  <a:srgbClr val="002060"/>
                </a:solidFill>
                <a:latin typeface="+mn-lt"/>
              </a:rPr>
              <a:t> </a:t>
            </a:r>
            <a:r>
              <a:rPr lang="en-US" sz="1800" dirty="0" err="1">
                <a:solidFill>
                  <a:srgbClr val="002060"/>
                </a:solidFill>
                <a:latin typeface="+mn-lt"/>
              </a:rPr>
              <a:t>đạc</a:t>
            </a:r>
            <a:r>
              <a:rPr lang="en-US" sz="1800" dirty="0">
                <a:solidFill>
                  <a:srgbClr val="002060"/>
                </a:solidFill>
                <a:latin typeface="+mn-lt"/>
              </a:rPr>
              <a:t>, </a:t>
            </a:r>
            <a:r>
              <a:rPr lang="en-US" sz="1800" dirty="0" err="1">
                <a:solidFill>
                  <a:srgbClr val="002060"/>
                </a:solidFill>
                <a:latin typeface="+mn-lt"/>
              </a:rPr>
              <a:t>báo</a:t>
            </a:r>
            <a:r>
              <a:rPr lang="en-US" sz="1800" dirty="0">
                <a:solidFill>
                  <a:srgbClr val="002060"/>
                </a:solidFill>
                <a:latin typeface="+mn-lt"/>
              </a:rPr>
              <a:t> </a:t>
            </a:r>
            <a:r>
              <a:rPr lang="en-US" sz="1800" dirty="0" err="1">
                <a:solidFill>
                  <a:srgbClr val="002060"/>
                </a:solidFill>
                <a:latin typeface="+mn-lt"/>
              </a:rPr>
              <a:t>cáo</a:t>
            </a:r>
            <a:r>
              <a:rPr lang="en-US" sz="1800" dirty="0">
                <a:solidFill>
                  <a:srgbClr val="002060"/>
                </a:solidFill>
                <a:latin typeface="+mn-lt"/>
              </a:rPr>
              <a:t>, </a:t>
            </a:r>
            <a:r>
              <a:rPr lang="en-US" sz="1800" dirty="0" err="1">
                <a:solidFill>
                  <a:srgbClr val="002060"/>
                </a:solidFill>
                <a:latin typeface="+mn-lt"/>
              </a:rPr>
              <a:t>thẩm</a:t>
            </a:r>
            <a:r>
              <a:rPr lang="en-US" sz="1800" dirty="0">
                <a:solidFill>
                  <a:srgbClr val="002060"/>
                </a:solidFill>
                <a:latin typeface="+mn-lt"/>
              </a:rPr>
              <a:t>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giảm</a:t>
            </a:r>
            <a:r>
              <a:rPr lang="en-US" sz="1800" dirty="0">
                <a:solidFill>
                  <a:srgbClr val="002060"/>
                </a:solidFill>
                <a:latin typeface="+mn-lt"/>
              </a:rPr>
              <a:t> </a:t>
            </a:r>
            <a:r>
              <a:rPr lang="en-US" sz="1800" dirty="0" err="1">
                <a:solidFill>
                  <a:srgbClr val="002060"/>
                </a:solidFill>
                <a:latin typeface="+mn-lt"/>
              </a:rPr>
              <a:t>nhẹ</a:t>
            </a:r>
            <a:r>
              <a:rPr lang="en-US" sz="1800" dirty="0">
                <a:solidFill>
                  <a:srgbClr val="002060"/>
                </a:solidFill>
                <a:latin typeface="+mn-lt"/>
              </a:rPr>
              <a:t> </a:t>
            </a:r>
            <a:r>
              <a:rPr lang="en-US" sz="1800" dirty="0" err="1">
                <a:solidFill>
                  <a:srgbClr val="002060"/>
                </a:solidFill>
                <a:latin typeface="+mn-lt"/>
              </a:rPr>
              <a:t>phát</a:t>
            </a:r>
            <a:r>
              <a:rPr lang="en-US" sz="1800" dirty="0">
                <a:solidFill>
                  <a:srgbClr val="002060"/>
                </a:solidFill>
                <a:latin typeface="+mn-lt"/>
              </a:rPr>
              <a:t> </a:t>
            </a:r>
            <a:r>
              <a:rPr lang="en-US" sz="1800" dirty="0" err="1">
                <a:solidFill>
                  <a:srgbClr val="002060"/>
                </a:solidFill>
                <a:latin typeface="+mn-lt"/>
              </a:rPr>
              <a:t>thải</a:t>
            </a:r>
            <a:r>
              <a:rPr lang="en-US" sz="1800" dirty="0">
                <a:solidFill>
                  <a:srgbClr val="002060"/>
                </a:solidFill>
                <a:latin typeface="+mn-lt"/>
              </a:rPr>
              <a:t> </a:t>
            </a:r>
            <a:r>
              <a:rPr lang="en-US" sz="1800" dirty="0" err="1">
                <a:solidFill>
                  <a:srgbClr val="002060"/>
                </a:solidFill>
                <a:latin typeface="+mn-lt"/>
              </a:rPr>
              <a:t>khí</a:t>
            </a:r>
            <a:r>
              <a:rPr lang="en-US" sz="1800" dirty="0">
                <a:solidFill>
                  <a:srgbClr val="002060"/>
                </a:solidFill>
                <a:latin typeface="+mn-lt"/>
              </a:rPr>
              <a:t> </a:t>
            </a:r>
            <a:r>
              <a:rPr lang="en-US" sz="1800" dirty="0" err="1">
                <a:solidFill>
                  <a:srgbClr val="002060"/>
                </a:solidFill>
                <a:latin typeface="+mn-lt"/>
              </a:rPr>
              <a:t>nhà</a:t>
            </a:r>
            <a:r>
              <a:rPr lang="en-US" sz="1800" dirty="0">
                <a:solidFill>
                  <a:srgbClr val="002060"/>
                </a:solidFill>
                <a:latin typeface="+mn-lt"/>
              </a:rPr>
              <a:t> </a:t>
            </a:r>
            <a:r>
              <a:rPr lang="en-US" sz="1800" dirty="0" err="1">
                <a:solidFill>
                  <a:srgbClr val="002060"/>
                </a:solidFill>
                <a:latin typeface="+mn-lt"/>
              </a:rPr>
              <a:t>kính</a:t>
            </a:r>
            <a:r>
              <a:rPr lang="en-US" sz="1800" dirty="0">
                <a:solidFill>
                  <a:srgbClr val="002060"/>
                </a:solidFill>
                <a:latin typeface="+mn-lt"/>
              </a:rPr>
              <a:t> </a:t>
            </a:r>
            <a:r>
              <a:rPr lang="en-US" sz="1800" dirty="0" err="1">
                <a:solidFill>
                  <a:srgbClr val="002060"/>
                </a:solidFill>
                <a:latin typeface="+mn-lt"/>
              </a:rPr>
              <a:t>lĩnh</a:t>
            </a:r>
            <a:r>
              <a:rPr lang="en-US" sz="1800" dirty="0">
                <a:solidFill>
                  <a:srgbClr val="002060"/>
                </a:solidFill>
                <a:latin typeface="+mn-lt"/>
              </a:rPr>
              <a:t> </a:t>
            </a:r>
            <a:r>
              <a:rPr lang="en-US" sz="1800" dirty="0" err="1">
                <a:solidFill>
                  <a:srgbClr val="002060"/>
                </a:solidFill>
                <a:latin typeface="+mn-lt"/>
              </a:rPr>
              <a:t>vực</a:t>
            </a:r>
            <a:r>
              <a:rPr lang="en-US" sz="1800" dirty="0">
                <a:solidFill>
                  <a:srgbClr val="002060"/>
                </a:solidFill>
                <a:latin typeface="+mn-lt"/>
              </a:rPr>
              <a:t> </a:t>
            </a:r>
            <a:r>
              <a:rPr lang="en-US" sz="1800" b="1" dirty="0" err="1">
                <a:solidFill>
                  <a:srgbClr val="002060"/>
                </a:solidFill>
                <a:latin typeface="+mn-lt"/>
              </a:rPr>
              <a:t>lâm</a:t>
            </a:r>
            <a:r>
              <a:rPr lang="en-US" sz="1800" b="1" dirty="0">
                <a:solidFill>
                  <a:srgbClr val="002060"/>
                </a:solidFill>
                <a:latin typeface="+mn-lt"/>
              </a:rPr>
              <a:t> </a:t>
            </a:r>
            <a:r>
              <a:rPr lang="en-US" sz="1800" b="1" dirty="0" err="1">
                <a:solidFill>
                  <a:srgbClr val="002060"/>
                </a:solidFill>
                <a:latin typeface="+mn-lt"/>
              </a:rPr>
              <a:t>nghiệp</a:t>
            </a:r>
            <a:endParaRPr lang="en-US" sz="1800" b="1" dirty="0">
              <a:latin typeface="+mn-lt"/>
            </a:endParaRPr>
          </a:p>
          <a:p>
            <a:pPr algn="just">
              <a:lnSpc>
                <a:spcPct val="120000"/>
              </a:lnSpc>
              <a:buFont typeface="Wingdings" pitchFamily="2" charset="2"/>
              <a:buChar char="v"/>
            </a:pPr>
            <a:r>
              <a:rPr lang="vi-VN" sz="1800" dirty="0">
                <a:solidFill>
                  <a:srgbClr val="FF0000"/>
                </a:solidFill>
                <a:latin typeface="+mn-lt"/>
              </a:rPr>
              <a:t>T</a:t>
            </a:r>
            <a:r>
              <a:rPr lang="en-US" sz="1800" dirty="0" err="1">
                <a:solidFill>
                  <a:srgbClr val="FF0000"/>
                </a:solidFill>
                <a:latin typeface="+mn-lt"/>
              </a:rPr>
              <a:t>hông</a:t>
            </a:r>
            <a:r>
              <a:rPr lang="en-US" sz="1800" dirty="0">
                <a:solidFill>
                  <a:srgbClr val="FF0000"/>
                </a:solidFill>
                <a:latin typeface="+mn-lt"/>
              </a:rPr>
              <a:t> </a:t>
            </a:r>
            <a:r>
              <a:rPr lang="en-US" sz="1800" dirty="0" err="1">
                <a:solidFill>
                  <a:srgbClr val="FF0000"/>
                </a:solidFill>
                <a:latin typeface="+mn-lt"/>
              </a:rPr>
              <a:t>tư</a:t>
            </a:r>
            <a:r>
              <a:rPr lang="vi-VN" sz="1800" dirty="0">
                <a:solidFill>
                  <a:srgbClr val="FF0000"/>
                </a:solidFill>
                <a:latin typeface="+mn-lt"/>
              </a:rPr>
              <a:t> </a:t>
            </a:r>
            <a:r>
              <a:rPr lang="en-US" sz="1800" dirty="0">
                <a:solidFill>
                  <a:srgbClr val="FF0000"/>
                </a:solidFill>
                <a:latin typeface="+mn-lt"/>
              </a:rPr>
              <a:t>38/</a:t>
            </a:r>
            <a:r>
              <a:rPr lang="vi-VN" sz="1800" dirty="0">
                <a:solidFill>
                  <a:srgbClr val="FF0000"/>
                </a:solidFill>
                <a:latin typeface="+mn-lt"/>
              </a:rPr>
              <a:t>202</a:t>
            </a:r>
            <a:r>
              <a:rPr lang="en-US" sz="1800" dirty="0">
                <a:solidFill>
                  <a:srgbClr val="FF0000"/>
                </a:solidFill>
                <a:latin typeface="+mn-lt"/>
              </a:rPr>
              <a:t>3</a:t>
            </a:r>
            <a:r>
              <a:rPr lang="vi-VN" sz="1800" dirty="0">
                <a:solidFill>
                  <a:srgbClr val="FF0000"/>
                </a:solidFill>
                <a:latin typeface="+mn-lt"/>
              </a:rPr>
              <a:t>/TT-B</a:t>
            </a:r>
            <a:r>
              <a:rPr lang="en-US" sz="1800" dirty="0">
                <a:solidFill>
                  <a:srgbClr val="FF0000"/>
                </a:solidFill>
                <a:latin typeface="+mn-lt"/>
              </a:rPr>
              <a:t>CT </a:t>
            </a:r>
            <a:r>
              <a:rPr lang="en-US" sz="1800" dirty="0">
                <a:solidFill>
                  <a:srgbClr val="002060"/>
                </a:solidFill>
                <a:latin typeface="+mn-lt"/>
              </a:rPr>
              <a:t>Quy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kỹ</a:t>
            </a:r>
            <a:r>
              <a:rPr lang="en-US" sz="1800" dirty="0">
                <a:solidFill>
                  <a:srgbClr val="002060"/>
                </a:solidFill>
                <a:latin typeface="+mn-lt"/>
              </a:rPr>
              <a:t> </a:t>
            </a:r>
            <a:r>
              <a:rPr lang="en-US" sz="1800" dirty="0" err="1">
                <a:solidFill>
                  <a:srgbClr val="002060"/>
                </a:solidFill>
                <a:latin typeface="+mn-lt"/>
              </a:rPr>
              <a:t>thuật</a:t>
            </a:r>
            <a:r>
              <a:rPr lang="en-US" sz="1800" dirty="0">
                <a:solidFill>
                  <a:srgbClr val="002060"/>
                </a:solidFill>
                <a:latin typeface="+mn-lt"/>
              </a:rPr>
              <a:t> </a:t>
            </a:r>
            <a:r>
              <a:rPr lang="en-US" sz="1800" dirty="0" err="1">
                <a:solidFill>
                  <a:srgbClr val="002060"/>
                </a:solidFill>
                <a:latin typeface="+mn-lt"/>
              </a:rPr>
              <a:t>đo</a:t>
            </a:r>
            <a:r>
              <a:rPr lang="en-US" sz="1800" dirty="0">
                <a:solidFill>
                  <a:srgbClr val="002060"/>
                </a:solidFill>
                <a:latin typeface="+mn-lt"/>
              </a:rPr>
              <a:t> </a:t>
            </a:r>
            <a:r>
              <a:rPr lang="en-US" sz="1800" dirty="0" err="1">
                <a:solidFill>
                  <a:srgbClr val="002060"/>
                </a:solidFill>
                <a:latin typeface="+mn-lt"/>
              </a:rPr>
              <a:t>đạc</a:t>
            </a:r>
            <a:r>
              <a:rPr lang="en-US" sz="1800" dirty="0">
                <a:solidFill>
                  <a:srgbClr val="002060"/>
                </a:solidFill>
                <a:latin typeface="+mn-lt"/>
              </a:rPr>
              <a:t>, </a:t>
            </a:r>
            <a:r>
              <a:rPr lang="en-US" sz="1800" dirty="0" err="1">
                <a:solidFill>
                  <a:srgbClr val="002060"/>
                </a:solidFill>
                <a:latin typeface="+mn-lt"/>
              </a:rPr>
              <a:t>báo</a:t>
            </a:r>
            <a:r>
              <a:rPr lang="en-US" sz="1800" dirty="0">
                <a:solidFill>
                  <a:srgbClr val="002060"/>
                </a:solidFill>
                <a:latin typeface="+mn-lt"/>
              </a:rPr>
              <a:t> </a:t>
            </a:r>
            <a:r>
              <a:rPr lang="en-US" sz="1800" dirty="0" err="1">
                <a:solidFill>
                  <a:srgbClr val="002060"/>
                </a:solidFill>
                <a:latin typeface="+mn-lt"/>
              </a:rPr>
              <a:t>cáo</a:t>
            </a:r>
            <a:r>
              <a:rPr lang="en-US" sz="1800" dirty="0">
                <a:solidFill>
                  <a:srgbClr val="002060"/>
                </a:solidFill>
                <a:latin typeface="+mn-lt"/>
              </a:rPr>
              <a:t>, </a:t>
            </a:r>
            <a:r>
              <a:rPr lang="en-US" sz="1800" dirty="0" err="1">
                <a:solidFill>
                  <a:srgbClr val="002060"/>
                </a:solidFill>
                <a:latin typeface="+mn-lt"/>
              </a:rPr>
              <a:t>thẩm</a:t>
            </a:r>
            <a:r>
              <a:rPr lang="en-US" sz="1800" dirty="0">
                <a:solidFill>
                  <a:srgbClr val="002060"/>
                </a:solidFill>
                <a:latin typeface="+mn-lt"/>
              </a:rPr>
              <a:t> </a:t>
            </a:r>
            <a:r>
              <a:rPr lang="en-US" sz="1800" dirty="0" err="1">
                <a:solidFill>
                  <a:srgbClr val="002060"/>
                </a:solidFill>
                <a:latin typeface="+mn-lt"/>
              </a:rPr>
              <a:t>định</a:t>
            </a:r>
            <a:r>
              <a:rPr lang="en-US" sz="1800" dirty="0">
                <a:solidFill>
                  <a:srgbClr val="002060"/>
                </a:solidFill>
                <a:latin typeface="+mn-lt"/>
              </a:rPr>
              <a:t>, </a:t>
            </a:r>
            <a:r>
              <a:rPr lang="en-US" sz="1800" dirty="0" err="1">
                <a:solidFill>
                  <a:srgbClr val="002060"/>
                </a:solidFill>
                <a:latin typeface="+mn-lt"/>
              </a:rPr>
              <a:t>giảm</a:t>
            </a:r>
            <a:r>
              <a:rPr lang="en-US" sz="1800" dirty="0">
                <a:solidFill>
                  <a:srgbClr val="002060"/>
                </a:solidFill>
                <a:latin typeface="+mn-lt"/>
              </a:rPr>
              <a:t> </a:t>
            </a:r>
            <a:r>
              <a:rPr lang="en-US" sz="1800" dirty="0" err="1">
                <a:solidFill>
                  <a:srgbClr val="002060"/>
                </a:solidFill>
                <a:latin typeface="+mn-lt"/>
              </a:rPr>
              <a:t>nhẹ</a:t>
            </a:r>
            <a:r>
              <a:rPr lang="en-US" sz="1800" dirty="0">
                <a:solidFill>
                  <a:srgbClr val="002060"/>
                </a:solidFill>
                <a:latin typeface="+mn-lt"/>
              </a:rPr>
              <a:t> </a:t>
            </a:r>
            <a:r>
              <a:rPr lang="en-US" sz="1800" dirty="0" err="1">
                <a:solidFill>
                  <a:srgbClr val="002060"/>
                </a:solidFill>
                <a:latin typeface="+mn-lt"/>
              </a:rPr>
              <a:t>phát</a:t>
            </a:r>
            <a:r>
              <a:rPr lang="en-US" sz="1800" dirty="0">
                <a:solidFill>
                  <a:srgbClr val="002060"/>
                </a:solidFill>
                <a:latin typeface="+mn-lt"/>
              </a:rPr>
              <a:t> </a:t>
            </a:r>
            <a:r>
              <a:rPr lang="en-US" sz="1800" dirty="0" err="1">
                <a:solidFill>
                  <a:srgbClr val="002060"/>
                </a:solidFill>
                <a:latin typeface="+mn-lt"/>
              </a:rPr>
              <a:t>thải</a:t>
            </a:r>
            <a:r>
              <a:rPr lang="en-US" sz="1800" dirty="0">
                <a:solidFill>
                  <a:srgbClr val="002060"/>
                </a:solidFill>
                <a:latin typeface="+mn-lt"/>
              </a:rPr>
              <a:t> </a:t>
            </a:r>
            <a:r>
              <a:rPr lang="en-US" sz="1800" dirty="0" err="1">
                <a:solidFill>
                  <a:srgbClr val="002060"/>
                </a:solidFill>
                <a:latin typeface="+mn-lt"/>
              </a:rPr>
              <a:t>khí</a:t>
            </a:r>
            <a:r>
              <a:rPr lang="en-US" sz="1800" dirty="0">
                <a:solidFill>
                  <a:srgbClr val="002060"/>
                </a:solidFill>
                <a:latin typeface="+mn-lt"/>
              </a:rPr>
              <a:t> </a:t>
            </a:r>
            <a:r>
              <a:rPr lang="en-US" sz="1800" dirty="0" err="1">
                <a:solidFill>
                  <a:srgbClr val="002060"/>
                </a:solidFill>
                <a:latin typeface="+mn-lt"/>
              </a:rPr>
              <a:t>nhà</a:t>
            </a:r>
            <a:r>
              <a:rPr lang="en-US" sz="1800" dirty="0">
                <a:solidFill>
                  <a:srgbClr val="002060"/>
                </a:solidFill>
                <a:latin typeface="+mn-lt"/>
              </a:rPr>
              <a:t> </a:t>
            </a:r>
            <a:r>
              <a:rPr lang="en-US" sz="1800" dirty="0" err="1">
                <a:solidFill>
                  <a:srgbClr val="002060"/>
                </a:solidFill>
                <a:latin typeface="+mn-lt"/>
              </a:rPr>
              <a:t>kính</a:t>
            </a:r>
            <a:r>
              <a:rPr lang="en-US" sz="1800" dirty="0">
                <a:solidFill>
                  <a:srgbClr val="002060"/>
                </a:solidFill>
                <a:latin typeface="+mn-lt"/>
              </a:rPr>
              <a:t> </a:t>
            </a:r>
            <a:r>
              <a:rPr lang="en-US" sz="1800" b="1" dirty="0" err="1">
                <a:solidFill>
                  <a:srgbClr val="002060"/>
                </a:solidFill>
                <a:latin typeface="+mn-lt"/>
              </a:rPr>
              <a:t>ngành</a:t>
            </a:r>
            <a:r>
              <a:rPr lang="en-US" sz="1800" b="1" dirty="0">
                <a:solidFill>
                  <a:srgbClr val="002060"/>
                </a:solidFill>
                <a:latin typeface="+mn-lt"/>
              </a:rPr>
              <a:t> Công </a:t>
            </a:r>
            <a:r>
              <a:rPr lang="en-US" sz="1800" b="1" dirty="0" err="1">
                <a:solidFill>
                  <a:srgbClr val="002060"/>
                </a:solidFill>
                <a:latin typeface="+mn-lt"/>
              </a:rPr>
              <a:t>thương</a:t>
            </a:r>
            <a:endParaRPr lang="en-US" sz="1800" b="1" dirty="0">
              <a:solidFill>
                <a:srgbClr val="002060"/>
              </a:solidFill>
              <a:latin typeface="+mn-lt"/>
            </a:endParaRPr>
          </a:p>
          <a:p>
            <a:pPr marL="139700" indent="0" algn="just">
              <a:lnSpc>
                <a:spcPct val="120000"/>
              </a:lnSpc>
              <a:buNone/>
            </a:pPr>
            <a:endParaRPr lang="vi-VN" sz="1800" dirty="0">
              <a:latin typeface="+mn-lt"/>
            </a:endParaRPr>
          </a:p>
        </p:txBody>
      </p:sp>
    </p:spTree>
    <p:extLst>
      <p:ext uri="{BB962C8B-B14F-4D97-AF65-F5344CB8AC3E}">
        <p14:creationId xmlns:p14="http://schemas.microsoft.com/office/powerpoint/2010/main" val="2890253375"/>
      </p:ext>
    </p:extLst>
  </p:cSld>
  <p:clrMapOvr>
    <a:masterClrMapping/>
  </p:clrMapOvr>
  <p:transition advClick="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59EB6-BD4B-23E5-C694-0B1931AEABAA}"/>
              </a:ext>
            </a:extLst>
          </p:cNvPr>
          <p:cNvSpPr txBox="1">
            <a:spLocks/>
          </p:cNvSpPr>
          <p:nvPr/>
        </p:nvSpPr>
        <p:spPr>
          <a:xfrm>
            <a:off x="873576" y="551078"/>
            <a:ext cx="103632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kern="0" dirty="0" err="1">
                <a:solidFill>
                  <a:schemeClr val="accent1">
                    <a:lumMod val="50000"/>
                  </a:schemeClr>
                </a:solidFill>
                <a:latin typeface="+mj-lt"/>
                <a:ea typeface="ヒラギノ角ゴ Pro W3"/>
                <a:cs typeface="Times New Roman" panose="02020603050405020304" pitchFamily="18" charset="0"/>
              </a:rPr>
              <a:t>Lộ</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trình</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nội</a:t>
            </a:r>
            <a:r>
              <a:rPr lang="en-US" altLang="en-US" sz="3200" kern="0" dirty="0">
                <a:solidFill>
                  <a:schemeClr val="accent1">
                    <a:lumMod val="50000"/>
                  </a:schemeClr>
                </a:solidFill>
                <a:latin typeface="+mj-lt"/>
                <a:ea typeface="ヒラギノ角ゴ Pro W3"/>
                <a:cs typeface="Times New Roman" panose="02020603050405020304" pitchFamily="18" charset="0"/>
              </a:rPr>
              <a:t> dung </a:t>
            </a:r>
            <a:r>
              <a:rPr lang="en-US" altLang="en-US" sz="3200" kern="0" dirty="0" err="1">
                <a:solidFill>
                  <a:schemeClr val="accent1">
                    <a:lumMod val="50000"/>
                  </a:schemeClr>
                </a:solidFill>
                <a:latin typeface="+mj-lt"/>
                <a:ea typeface="ヒラギノ角ゴ Pro W3"/>
                <a:cs typeface="Times New Roman" panose="02020603050405020304" pitchFamily="18" charset="0"/>
              </a:rPr>
              <a:t>thực</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hiện</a:t>
            </a:r>
            <a:r>
              <a:rPr lang="en-US" altLang="en-US" sz="3200" kern="0" dirty="0">
                <a:solidFill>
                  <a:schemeClr val="accent1">
                    <a:lumMod val="50000"/>
                  </a:schemeClr>
                </a:solidFill>
                <a:latin typeface="+mj-lt"/>
                <a:ea typeface="ヒラギノ角ゴ Pro W3"/>
                <a:cs typeface="Times New Roman" panose="02020603050405020304" pitchFamily="18" charset="0"/>
              </a:rPr>
              <a:t> </a:t>
            </a:r>
          </a:p>
        </p:txBody>
      </p:sp>
      <p:sp>
        <p:nvSpPr>
          <p:cNvPr id="4" name="TextBox 3">
            <a:extLst>
              <a:ext uri="{FF2B5EF4-FFF2-40B4-BE49-F238E27FC236}">
                <a16:creationId xmlns:a16="http://schemas.microsoft.com/office/drawing/2014/main" id="{F3B72C99-F343-0621-0DD6-97866680D8F2}"/>
              </a:ext>
            </a:extLst>
          </p:cNvPr>
          <p:cNvSpPr txBox="1"/>
          <p:nvPr/>
        </p:nvSpPr>
        <p:spPr>
          <a:xfrm>
            <a:off x="328620" y="2121573"/>
            <a:ext cx="1410531" cy="584775"/>
          </a:xfrm>
          <a:prstGeom prst="rect">
            <a:avLst/>
          </a:prstGeom>
          <a:noFill/>
          <a:ln>
            <a:solidFill>
              <a:srgbClr val="C00000"/>
            </a:solidFill>
          </a:ln>
        </p:spPr>
        <p:txBody>
          <a:bodyPr wrap="square" rtlCol="0">
            <a:spAutoFit/>
          </a:bodyPr>
          <a:lstStyle/>
          <a:p>
            <a:pPr algn="just"/>
            <a:r>
              <a:rPr lang="en-US" sz="1600" dirty="0" err="1"/>
              <a:t>Nghị</a:t>
            </a:r>
            <a:r>
              <a:rPr lang="en-US" sz="1600" dirty="0"/>
              <a:t> </a:t>
            </a:r>
            <a:r>
              <a:rPr lang="en-US" sz="1600" dirty="0" err="1"/>
              <a:t>định</a:t>
            </a:r>
            <a:r>
              <a:rPr lang="en-US" sz="1600" dirty="0"/>
              <a:t> 06/</a:t>
            </a:r>
            <a:r>
              <a:rPr lang="en-US" sz="1600" dirty="0" err="1"/>
              <a:t>NĐ</a:t>
            </a:r>
            <a:r>
              <a:rPr lang="en-US" sz="1600" dirty="0"/>
              <a:t>-CP</a:t>
            </a:r>
          </a:p>
        </p:txBody>
      </p:sp>
      <p:sp>
        <p:nvSpPr>
          <p:cNvPr id="5" name="TextBox 4">
            <a:extLst>
              <a:ext uri="{FF2B5EF4-FFF2-40B4-BE49-F238E27FC236}">
                <a16:creationId xmlns:a16="http://schemas.microsoft.com/office/drawing/2014/main" id="{C614B196-8DA3-56FB-EE39-27483E3739C6}"/>
              </a:ext>
            </a:extLst>
          </p:cNvPr>
          <p:cNvSpPr txBox="1"/>
          <p:nvPr/>
        </p:nvSpPr>
        <p:spPr>
          <a:xfrm>
            <a:off x="1918928" y="2121572"/>
            <a:ext cx="1884468" cy="584775"/>
          </a:xfrm>
          <a:prstGeom prst="rect">
            <a:avLst/>
          </a:prstGeom>
          <a:noFill/>
          <a:ln>
            <a:solidFill>
              <a:srgbClr val="FF0000"/>
            </a:solidFill>
          </a:ln>
        </p:spPr>
        <p:txBody>
          <a:bodyPr wrap="square" rtlCol="0">
            <a:spAutoFit/>
          </a:bodyPr>
          <a:lstStyle/>
          <a:p>
            <a:pPr algn="ctr"/>
            <a:r>
              <a:rPr lang="en-US" sz="1600" dirty="0"/>
              <a:t>Cung </a:t>
            </a:r>
            <a:r>
              <a:rPr lang="en-US" sz="1600" dirty="0" err="1"/>
              <a:t>cấp</a:t>
            </a:r>
            <a:r>
              <a:rPr lang="en-US" sz="1600" dirty="0"/>
              <a:t> </a:t>
            </a:r>
            <a:r>
              <a:rPr lang="en-US" sz="1600" dirty="0" err="1"/>
              <a:t>số</a:t>
            </a:r>
            <a:r>
              <a:rPr lang="en-US" sz="1600" dirty="0"/>
              <a:t> </a:t>
            </a:r>
            <a:r>
              <a:rPr lang="en-US" sz="1600" dirty="0" err="1"/>
              <a:t>liệu</a:t>
            </a:r>
            <a:r>
              <a:rPr lang="en-US" sz="1600" dirty="0"/>
              <a:t> </a:t>
            </a:r>
            <a:r>
              <a:rPr lang="en-US" sz="1600" dirty="0" err="1"/>
              <a:t>hoạt</a:t>
            </a:r>
            <a:r>
              <a:rPr lang="en-US" sz="1600" dirty="0"/>
              <a:t> </a:t>
            </a:r>
            <a:r>
              <a:rPr lang="en-US" sz="1600" dirty="0" err="1"/>
              <a:t>động</a:t>
            </a:r>
            <a:endParaRPr lang="en-US" sz="1600" dirty="0"/>
          </a:p>
        </p:txBody>
      </p:sp>
      <p:sp>
        <p:nvSpPr>
          <p:cNvPr id="7" name="TextBox 6">
            <a:extLst>
              <a:ext uri="{FF2B5EF4-FFF2-40B4-BE49-F238E27FC236}">
                <a16:creationId xmlns:a16="http://schemas.microsoft.com/office/drawing/2014/main" id="{B0799BAA-C053-341E-31FB-843917FEA297}"/>
              </a:ext>
            </a:extLst>
          </p:cNvPr>
          <p:cNvSpPr txBox="1"/>
          <p:nvPr/>
        </p:nvSpPr>
        <p:spPr>
          <a:xfrm>
            <a:off x="824751" y="1716390"/>
            <a:ext cx="792687" cy="338554"/>
          </a:xfrm>
          <a:prstGeom prst="rect">
            <a:avLst/>
          </a:prstGeom>
          <a:solidFill>
            <a:srgbClr val="C00000"/>
          </a:solidFill>
        </p:spPr>
        <p:txBody>
          <a:bodyPr wrap="square" rtlCol="0">
            <a:spAutoFit/>
          </a:bodyPr>
          <a:lstStyle/>
          <a:p>
            <a:pPr algn="ctr"/>
            <a:r>
              <a:rPr lang="en-US" sz="1600" dirty="0">
                <a:solidFill>
                  <a:schemeClr val="bg1"/>
                </a:solidFill>
              </a:rPr>
              <a:t>2022</a:t>
            </a:r>
          </a:p>
        </p:txBody>
      </p:sp>
      <p:sp>
        <p:nvSpPr>
          <p:cNvPr id="8" name="TextBox 7">
            <a:extLst>
              <a:ext uri="{FF2B5EF4-FFF2-40B4-BE49-F238E27FC236}">
                <a16:creationId xmlns:a16="http://schemas.microsoft.com/office/drawing/2014/main" id="{30241229-0417-33FF-A91E-1F490FDC1D9E}"/>
              </a:ext>
            </a:extLst>
          </p:cNvPr>
          <p:cNvSpPr txBox="1"/>
          <p:nvPr/>
        </p:nvSpPr>
        <p:spPr>
          <a:xfrm>
            <a:off x="3983173" y="2116095"/>
            <a:ext cx="1884468" cy="584775"/>
          </a:xfrm>
          <a:prstGeom prst="rect">
            <a:avLst/>
          </a:prstGeom>
          <a:noFill/>
          <a:ln>
            <a:solidFill>
              <a:srgbClr val="FFC000"/>
            </a:solidFill>
          </a:ln>
        </p:spPr>
        <p:txBody>
          <a:bodyPr wrap="square" rtlCol="0">
            <a:spAutoFit/>
          </a:bodyPr>
          <a:lstStyle/>
          <a:p>
            <a:pPr algn="ctr"/>
            <a:r>
              <a:rPr lang="en-US" sz="1600" dirty="0" err="1"/>
              <a:t>Báo</a:t>
            </a:r>
            <a:r>
              <a:rPr lang="en-US" sz="1600" dirty="0"/>
              <a:t> </a:t>
            </a:r>
            <a:r>
              <a:rPr lang="en-US" sz="1600" dirty="0" err="1"/>
              <a:t>cáo</a:t>
            </a:r>
            <a:r>
              <a:rPr lang="en-US" sz="1600" dirty="0"/>
              <a:t> </a:t>
            </a:r>
            <a:r>
              <a:rPr lang="en-US" sz="1600" dirty="0" err="1"/>
              <a:t>kiểm</a:t>
            </a:r>
            <a:r>
              <a:rPr lang="en-US" sz="1600" dirty="0"/>
              <a:t> </a:t>
            </a:r>
            <a:r>
              <a:rPr lang="en-US" sz="1600" dirty="0" err="1"/>
              <a:t>kê</a:t>
            </a:r>
            <a:r>
              <a:rPr lang="en-US" sz="1600" dirty="0"/>
              <a:t> </a:t>
            </a:r>
            <a:r>
              <a:rPr lang="en-US" sz="1600" dirty="0" err="1"/>
              <a:t>khí</a:t>
            </a:r>
            <a:r>
              <a:rPr lang="en-US" sz="1600" dirty="0"/>
              <a:t> </a:t>
            </a:r>
            <a:r>
              <a:rPr lang="en-US" sz="1600" dirty="0" err="1"/>
              <a:t>nhà</a:t>
            </a:r>
            <a:r>
              <a:rPr lang="en-US" sz="1600" dirty="0"/>
              <a:t> </a:t>
            </a:r>
            <a:r>
              <a:rPr lang="en-US" sz="1600" dirty="0" err="1"/>
              <a:t>kính</a:t>
            </a:r>
            <a:endParaRPr lang="en-US" sz="1600" dirty="0"/>
          </a:p>
        </p:txBody>
      </p:sp>
      <p:sp>
        <p:nvSpPr>
          <p:cNvPr id="9" name="TextBox 8">
            <a:extLst>
              <a:ext uri="{FF2B5EF4-FFF2-40B4-BE49-F238E27FC236}">
                <a16:creationId xmlns:a16="http://schemas.microsoft.com/office/drawing/2014/main" id="{1F5ED5BF-45AA-EA40-CC68-CFAA896738BD}"/>
              </a:ext>
            </a:extLst>
          </p:cNvPr>
          <p:cNvSpPr txBox="1"/>
          <p:nvPr/>
        </p:nvSpPr>
        <p:spPr>
          <a:xfrm>
            <a:off x="6106735" y="2116094"/>
            <a:ext cx="1884468" cy="1323439"/>
          </a:xfrm>
          <a:prstGeom prst="rect">
            <a:avLst/>
          </a:prstGeom>
          <a:noFill/>
          <a:ln>
            <a:solidFill>
              <a:srgbClr val="92D050"/>
            </a:solidFill>
          </a:ln>
        </p:spPr>
        <p:txBody>
          <a:bodyPr wrap="square" rtlCol="0">
            <a:spAutoFit/>
          </a:bodyPr>
          <a:lstStyle/>
          <a:p>
            <a:pPr algn="ctr"/>
            <a:r>
              <a:rPr lang="en-US" sz="1600" b="1" dirty="0" err="1"/>
              <a:t>Hạn</a:t>
            </a:r>
            <a:r>
              <a:rPr lang="en-US" sz="1600" b="1" dirty="0"/>
              <a:t> </a:t>
            </a:r>
            <a:r>
              <a:rPr lang="en-US" sz="1600" b="1" dirty="0" err="1"/>
              <a:t>ngạch</a:t>
            </a:r>
            <a:r>
              <a:rPr lang="en-US" sz="1600" b="1" dirty="0"/>
              <a:t> </a:t>
            </a:r>
            <a:r>
              <a:rPr lang="en-US" sz="1600" b="1" dirty="0" err="1"/>
              <a:t>phát</a:t>
            </a:r>
            <a:r>
              <a:rPr lang="en-US" sz="1600" b="1" dirty="0"/>
              <a:t> </a:t>
            </a:r>
            <a:r>
              <a:rPr lang="en-US" sz="1600" b="1" dirty="0" err="1"/>
              <a:t>thải</a:t>
            </a:r>
            <a:r>
              <a:rPr lang="en-US" sz="1600" b="1" dirty="0"/>
              <a:t> </a:t>
            </a:r>
          </a:p>
          <a:p>
            <a:pPr algn="ctr"/>
            <a:r>
              <a:rPr lang="en-US" sz="1600" dirty="0" err="1"/>
              <a:t>Thực</a:t>
            </a:r>
            <a:r>
              <a:rPr lang="en-US" sz="1600" dirty="0"/>
              <a:t> </a:t>
            </a:r>
            <a:r>
              <a:rPr lang="en-US" sz="1600" dirty="0" err="1"/>
              <a:t>hiện</a:t>
            </a:r>
            <a:endParaRPr lang="en-US" sz="1600" dirty="0"/>
          </a:p>
          <a:p>
            <a:pPr algn="ctr"/>
            <a:r>
              <a:rPr lang="en-US" sz="1600" b="1" dirty="0" err="1"/>
              <a:t>Giảm</a:t>
            </a:r>
            <a:r>
              <a:rPr lang="en-US" sz="1600" b="1" dirty="0"/>
              <a:t> </a:t>
            </a:r>
            <a:r>
              <a:rPr lang="en-US" sz="1600" b="1" dirty="0" err="1"/>
              <a:t>nhẹ</a:t>
            </a:r>
            <a:r>
              <a:rPr lang="en-US" sz="1600" b="1" dirty="0"/>
              <a:t> </a:t>
            </a:r>
            <a:r>
              <a:rPr lang="en-US" sz="1600" b="1" dirty="0" err="1"/>
              <a:t>phát</a:t>
            </a:r>
            <a:r>
              <a:rPr lang="en-US" sz="1600" b="1" dirty="0"/>
              <a:t> </a:t>
            </a:r>
            <a:r>
              <a:rPr lang="en-US" sz="1600" b="1" dirty="0" err="1"/>
              <a:t>thải</a:t>
            </a:r>
            <a:r>
              <a:rPr lang="en-US" sz="1600" b="1" dirty="0"/>
              <a:t> </a:t>
            </a:r>
            <a:r>
              <a:rPr lang="en-US" sz="1600" b="1" dirty="0" err="1"/>
              <a:t>KNK</a:t>
            </a:r>
            <a:endParaRPr lang="en-US" sz="1600" b="1" dirty="0"/>
          </a:p>
        </p:txBody>
      </p:sp>
      <p:sp>
        <p:nvSpPr>
          <p:cNvPr id="10" name="TextBox 9">
            <a:extLst>
              <a:ext uri="{FF2B5EF4-FFF2-40B4-BE49-F238E27FC236}">
                <a16:creationId xmlns:a16="http://schemas.microsoft.com/office/drawing/2014/main" id="{2DBC709D-5B3E-E081-5CF6-6C457EF378BE}"/>
              </a:ext>
            </a:extLst>
          </p:cNvPr>
          <p:cNvSpPr txBox="1"/>
          <p:nvPr/>
        </p:nvSpPr>
        <p:spPr>
          <a:xfrm>
            <a:off x="8230297" y="2116093"/>
            <a:ext cx="1884468" cy="584775"/>
          </a:xfrm>
          <a:prstGeom prst="rect">
            <a:avLst/>
          </a:prstGeom>
          <a:noFill/>
          <a:ln>
            <a:solidFill>
              <a:srgbClr val="00B0F0"/>
            </a:solidFill>
          </a:ln>
        </p:spPr>
        <p:txBody>
          <a:bodyPr wrap="square" rtlCol="0">
            <a:spAutoFit/>
          </a:bodyPr>
          <a:lstStyle/>
          <a:p>
            <a:pPr algn="ctr"/>
            <a:r>
              <a:rPr lang="en-US" sz="1600" b="1" dirty="0"/>
              <a:t>Cam </a:t>
            </a:r>
            <a:r>
              <a:rPr lang="en-US" sz="1600" b="1" dirty="0" err="1"/>
              <a:t>kết</a:t>
            </a:r>
            <a:r>
              <a:rPr lang="en-US" sz="1600" b="1" dirty="0"/>
              <a:t> </a:t>
            </a:r>
            <a:r>
              <a:rPr lang="en-US" sz="1600" b="1" dirty="0" err="1"/>
              <a:t>phát</a:t>
            </a:r>
            <a:r>
              <a:rPr lang="en-US" sz="1600" b="1" dirty="0"/>
              <a:t> </a:t>
            </a:r>
            <a:r>
              <a:rPr lang="en-US" sz="1600" b="1" dirty="0" err="1"/>
              <a:t>thải</a:t>
            </a:r>
            <a:r>
              <a:rPr lang="en-US" sz="1600" b="1" dirty="0"/>
              <a:t> </a:t>
            </a:r>
            <a:r>
              <a:rPr lang="en-US" sz="1600" b="1" dirty="0" err="1"/>
              <a:t>Việt</a:t>
            </a:r>
            <a:r>
              <a:rPr lang="en-US" sz="1600" b="1" dirty="0"/>
              <a:t> </a:t>
            </a:r>
            <a:r>
              <a:rPr lang="en-US" sz="1600" b="1" dirty="0" err="1"/>
              <a:t>nam</a:t>
            </a:r>
            <a:endParaRPr lang="en-US" sz="1600" b="1" dirty="0"/>
          </a:p>
        </p:txBody>
      </p:sp>
      <p:sp>
        <p:nvSpPr>
          <p:cNvPr id="11" name="TextBox 10">
            <a:extLst>
              <a:ext uri="{FF2B5EF4-FFF2-40B4-BE49-F238E27FC236}">
                <a16:creationId xmlns:a16="http://schemas.microsoft.com/office/drawing/2014/main" id="{A3285B2E-4F5A-A759-C057-C99A3349F7D2}"/>
              </a:ext>
            </a:extLst>
          </p:cNvPr>
          <p:cNvSpPr txBox="1"/>
          <p:nvPr/>
        </p:nvSpPr>
        <p:spPr>
          <a:xfrm>
            <a:off x="10294542" y="2116092"/>
            <a:ext cx="1884468" cy="584775"/>
          </a:xfrm>
          <a:prstGeom prst="rect">
            <a:avLst/>
          </a:prstGeom>
          <a:noFill/>
          <a:ln>
            <a:solidFill>
              <a:srgbClr val="0070C0"/>
            </a:solidFill>
          </a:ln>
        </p:spPr>
        <p:txBody>
          <a:bodyPr wrap="square" rtlCol="0">
            <a:spAutoFit/>
          </a:bodyPr>
          <a:lstStyle/>
          <a:p>
            <a:pPr algn="ctr"/>
            <a:r>
              <a:rPr lang="en-US" sz="1600" b="1" dirty="0" err="1"/>
              <a:t>Phát</a:t>
            </a:r>
            <a:r>
              <a:rPr lang="en-US" sz="1600" b="1" dirty="0"/>
              <a:t> </a:t>
            </a:r>
            <a:r>
              <a:rPr lang="en-US" sz="1600" b="1" dirty="0" err="1"/>
              <a:t>thải</a:t>
            </a:r>
            <a:r>
              <a:rPr lang="en-US" sz="1600" b="1" dirty="0"/>
              <a:t> </a:t>
            </a:r>
            <a:r>
              <a:rPr lang="en-US" sz="1600" b="1" dirty="0" err="1"/>
              <a:t>ròng</a:t>
            </a:r>
            <a:r>
              <a:rPr lang="en-US" sz="1600" b="1" dirty="0"/>
              <a:t> </a:t>
            </a:r>
            <a:r>
              <a:rPr lang="en-US" sz="1600" b="1" dirty="0" err="1"/>
              <a:t>bằng</a:t>
            </a:r>
            <a:r>
              <a:rPr lang="en-US" sz="1600" b="1" dirty="0"/>
              <a:t> 0</a:t>
            </a:r>
          </a:p>
        </p:txBody>
      </p:sp>
      <p:sp>
        <p:nvSpPr>
          <p:cNvPr id="12" name="TextBox 11">
            <a:extLst>
              <a:ext uri="{FF2B5EF4-FFF2-40B4-BE49-F238E27FC236}">
                <a16:creationId xmlns:a16="http://schemas.microsoft.com/office/drawing/2014/main" id="{ECB78BF1-1C0A-8BEC-0497-66A5FED72BEE}"/>
              </a:ext>
            </a:extLst>
          </p:cNvPr>
          <p:cNvSpPr txBox="1"/>
          <p:nvPr/>
        </p:nvSpPr>
        <p:spPr>
          <a:xfrm>
            <a:off x="2511190" y="2765758"/>
            <a:ext cx="787181" cy="338554"/>
          </a:xfrm>
          <a:prstGeom prst="rect">
            <a:avLst/>
          </a:prstGeom>
          <a:solidFill>
            <a:srgbClr val="FF0000"/>
          </a:solidFill>
        </p:spPr>
        <p:txBody>
          <a:bodyPr wrap="square" rtlCol="0">
            <a:spAutoFit/>
          </a:bodyPr>
          <a:lstStyle/>
          <a:p>
            <a:pPr algn="ctr"/>
            <a:r>
              <a:rPr lang="en-US" sz="1600" dirty="0">
                <a:solidFill>
                  <a:schemeClr val="bg1"/>
                </a:solidFill>
              </a:rPr>
              <a:t>2023</a:t>
            </a:r>
          </a:p>
        </p:txBody>
      </p:sp>
      <p:sp>
        <p:nvSpPr>
          <p:cNvPr id="14" name="TextBox 13">
            <a:extLst>
              <a:ext uri="{FF2B5EF4-FFF2-40B4-BE49-F238E27FC236}">
                <a16:creationId xmlns:a16="http://schemas.microsoft.com/office/drawing/2014/main" id="{BB196E10-86C6-63CE-6031-9822B3F64AE3}"/>
              </a:ext>
            </a:extLst>
          </p:cNvPr>
          <p:cNvSpPr txBox="1"/>
          <p:nvPr/>
        </p:nvSpPr>
        <p:spPr>
          <a:xfrm>
            <a:off x="4525243" y="1716389"/>
            <a:ext cx="748121" cy="338554"/>
          </a:xfrm>
          <a:prstGeom prst="rect">
            <a:avLst/>
          </a:prstGeom>
          <a:solidFill>
            <a:srgbClr val="FFC000"/>
          </a:solidFill>
        </p:spPr>
        <p:txBody>
          <a:bodyPr wrap="square" rtlCol="0">
            <a:spAutoFit/>
          </a:bodyPr>
          <a:lstStyle/>
          <a:p>
            <a:pPr algn="ctr"/>
            <a:r>
              <a:rPr lang="en-US" sz="1600" dirty="0">
                <a:solidFill>
                  <a:schemeClr val="bg1"/>
                </a:solidFill>
              </a:rPr>
              <a:t>2025</a:t>
            </a:r>
          </a:p>
        </p:txBody>
      </p:sp>
      <p:sp>
        <p:nvSpPr>
          <p:cNvPr id="16" name="TextBox 15">
            <a:extLst>
              <a:ext uri="{FF2B5EF4-FFF2-40B4-BE49-F238E27FC236}">
                <a16:creationId xmlns:a16="http://schemas.microsoft.com/office/drawing/2014/main" id="{3383B32E-9E6F-570B-3565-29A99B95F75C}"/>
              </a:ext>
            </a:extLst>
          </p:cNvPr>
          <p:cNvSpPr txBox="1"/>
          <p:nvPr/>
        </p:nvSpPr>
        <p:spPr>
          <a:xfrm>
            <a:off x="6780216" y="3516900"/>
            <a:ext cx="747011" cy="338554"/>
          </a:xfrm>
          <a:prstGeom prst="rect">
            <a:avLst/>
          </a:prstGeom>
          <a:solidFill>
            <a:srgbClr val="92D050"/>
          </a:solidFill>
        </p:spPr>
        <p:txBody>
          <a:bodyPr wrap="square" rtlCol="0">
            <a:spAutoFit/>
          </a:bodyPr>
          <a:lstStyle/>
          <a:p>
            <a:pPr algn="ctr"/>
            <a:r>
              <a:rPr lang="en-US" sz="1600" dirty="0">
                <a:solidFill>
                  <a:schemeClr val="bg1"/>
                </a:solidFill>
              </a:rPr>
              <a:t>2026</a:t>
            </a:r>
          </a:p>
        </p:txBody>
      </p:sp>
      <p:sp>
        <p:nvSpPr>
          <p:cNvPr id="17" name="TextBox 16">
            <a:extLst>
              <a:ext uri="{FF2B5EF4-FFF2-40B4-BE49-F238E27FC236}">
                <a16:creationId xmlns:a16="http://schemas.microsoft.com/office/drawing/2014/main" id="{47E246C6-D318-2E08-D135-17448F5B2185}"/>
              </a:ext>
            </a:extLst>
          </p:cNvPr>
          <p:cNvSpPr txBox="1"/>
          <p:nvPr/>
        </p:nvSpPr>
        <p:spPr>
          <a:xfrm>
            <a:off x="8852217" y="1648860"/>
            <a:ext cx="747045" cy="338554"/>
          </a:xfrm>
          <a:prstGeom prst="rect">
            <a:avLst/>
          </a:prstGeom>
          <a:solidFill>
            <a:srgbClr val="00B0F0"/>
          </a:solidFill>
        </p:spPr>
        <p:txBody>
          <a:bodyPr wrap="square" rtlCol="0">
            <a:spAutoFit/>
          </a:bodyPr>
          <a:lstStyle/>
          <a:p>
            <a:pPr algn="ctr"/>
            <a:r>
              <a:rPr lang="en-US" sz="1600" dirty="0">
                <a:solidFill>
                  <a:schemeClr val="bg1"/>
                </a:solidFill>
              </a:rPr>
              <a:t>2030</a:t>
            </a:r>
          </a:p>
        </p:txBody>
      </p:sp>
      <p:sp>
        <p:nvSpPr>
          <p:cNvPr id="18" name="TextBox 17">
            <a:extLst>
              <a:ext uri="{FF2B5EF4-FFF2-40B4-BE49-F238E27FC236}">
                <a16:creationId xmlns:a16="http://schemas.microsoft.com/office/drawing/2014/main" id="{06D0229E-16AF-FF3E-94A1-1034F479EE5B}"/>
              </a:ext>
            </a:extLst>
          </p:cNvPr>
          <p:cNvSpPr txBox="1"/>
          <p:nvPr/>
        </p:nvSpPr>
        <p:spPr>
          <a:xfrm>
            <a:off x="10946121" y="2792414"/>
            <a:ext cx="804378" cy="338554"/>
          </a:xfrm>
          <a:prstGeom prst="rect">
            <a:avLst/>
          </a:prstGeom>
          <a:solidFill>
            <a:srgbClr val="0070C0"/>
          </a:solidFill>
        </p:spPr>
        <p:txBody>
          <a:bodyPr wrap="square" rtlCol="0">
            <a:spAutoFit/>
          </a:bodyPr>
          <a:lstStyle/>
          <a:p>
            <a:pPr algn="ctr"/>
            <a:r>
              <a:rPr lang="en-US" sz="1600" dirty="0">
                <a:solidFill>
                  <a:schemeClr val="bg1"/>
                </a:solidFill>
              </a:rPr>
              <a:t>2050</a:t>
            </a:r>
          </a:p>
        </p:txBody>
      </p:sp>
      <p:sp>
        <p:nvSpPr>
          <p:cNvPr id="19" name=" 5">
            <a:extLst>
              <a:ext uri="{FF2B5EF4-FFF2-40B4-BE49-F238E27FC236}">
                <a16:creationId xmlns:a16="http://schemas.microsoft.com/office/drawing/2014/main" id="{79E56C88-B692-2E9D-9F32-02A025697D98}"/>
              </a:ext>
            </a:extLst>
          </p:cNvPr>
          <p:cNvSpPr/>
          <p:nvPr/>
        </p:nvSpPr>
        <p:spPr>
          <a:xfrm>
            <a:off x="266766" y="1185615"/>
            <a:ext cx="1884468" cy="2305967"/>
          </a:xfrm>
          <a:prstGeom prst="leftCircularArrow">
            <a:avLst>
              <a:gd name="adj1" fmla="val 2969"/>
              <a:gd name="adj2" fmla="val 363730"/>
              <a:gd name="adj3" fmla="val 2139241"/>
              <a:gd name="adj4" fmla="val 9024489"/>
              <a:gd name="adj5" fmla="val 3463"/>
            </a:avLst>
          </a:prstGeom>
          <a:solidFill>
            <a:srgbClr val="FF0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0" name="Circular Arrow 10">
            <a:extLst>
              <a:ext uri="{FF2B5EF4-FFF2-40B4-BE49-F238E27FC236}">
                <a16:creationId xmlns:a16="http://schemas.microsoft.com/office/drawing/2014/main" id="{17D02A75-D04F-43A4-7D5C-7B7BEF4CC687}"/>
              </a:ext>
            </a:extLst>
          </p:cNvPr>
          <p:cNvSpPr/>
          <p:nvPr/>
        </p:nvSpPr>
        <p:spPr>
          <a:xfrm>
            <a:off x="2156365" y="1299445"/>
            <a:ext cx="2384560" cy="2547754"/>
          </a:xfrm>
          <a:prstGeom prst="circularArrow">
            <a:avLst>
              <a:gd name="adj1" fmla="val 2655"/>
              <a:gd name="adj2" fmla="val 322955"/>
              <a:gd name="adj3" fmla="val 19501534"/>
              <a:gd name="adj4" fmla="val 12575511"/>
              <a:gd name="adj5" fmla="val 3098"/>
            </a:avLst>
          </a:prstGeom>
          <a:solidFill>
            <a:srgbClr val="FFC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21" name=" 5">
            <a:extLst>
              <a:ext uri="{FF2B5EF4-FFF2-40B4-BE49-F238E27FC236}">
                <a16:creationId xmlns:a16="http://schemas.microsoft.com/office/drawing/2014/main" id="{423914FC-0D23-F5C2-4388-120E1CBC556D}"/>
              </a:ext>
            </a:extLst>
          </p:cNvPr>
          <p:cNvSpPr/>
          <p:nvPr/>
        </p:nvSpPr>
        <p:spPr>
          <a:xfrm rot="1282401">
            <a:off x="4542723" y="1211907"/>
            <a:ext cx="1956833" cy="2793179"/>
          </a:xfrm>
          <a:prstGeom prst="leftCircularArrow">
            <a:avLst>
              <a:gd name="adj1" fmla="val 2969"/>
              <a:gd name="adj2" fmla="val 363730"/>
              <a:gd name="adj3" fmla="val 2139241"/>
              <a:gd name="adj4" fmla="val 9024489"/>
              <a:gd name="adj5" fmla="val 3463"/>
            </a:avLst>
          </a:prstGeom>
          <a:solidFill>
            <a:srgbClr val="92D05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2" name="Circular Arrow 10">
            <a:extLst>
              <a:ext uri="{FF2B5EF4-FFF2-40B4-BE49-F238E27FC236}">
                <a16:creationId xmlns:a16="http://schemas.microsoft.com/office/drawing/2014/main" id="{AE75CF37-EF70-DF0D-AA88-3E46BDA7A80E}"/>
              </a:ext>
            </a:extLst>
          </p:cNvPr>
          <p:cNvSpPr/>
          <p:nvPr/>
        </p:nvSpPr>
        <p:spPr>
          <a:xfrm>
            <a:off x="6526324" y="1384785"/>
            <a:ext cx="2384560" cy="2547754"/>
          </a:xfrm>
          <a:prstGeom prst="circularArrow">
            <a:avLst>
              <a:gd name="adj1" fmla="val 2655"/>
              <a:gd name="adj2" fmla="val 322955"/>
              <a:gd name="adj3" fmla="val 19501534"/>
              <a:gd name="adj4" fmla="val 12575511"/>
              <a:gd name="adj5" fmla="val 3098"/>
            </a:avLst>
          </a:prstGeom>
          <a:solidFill>
            <a:srgbClr val="00B0F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23" name=" 5">
            <a:extLst>
              <a:ext uri="{FF2B5EF4-FFF2-40B4-BE49-F238E27FC236}">
                <a16:creationId xmlns:a16="http://schemas.microsoft.com/office/drawing/2014/main" id="{41F03E80-093B-1EE5-0574-EA1581373341}"/>
              </a:ext>
            </a:extLst>
          </p:cNvPr>
          <p:cNvSpPr/>
          <p:nvPr/>
        </p:nvSpPr>
        <p:spPr>
          <a:xfrm>
            <a:off x="9339653" y="1044932"/>
            <a:ext cx="1439910" cy="2723686"/>
          </a:xfrm>
          <a:prstGeom prst="leftCircularArrow">
            <a:avLst>
              <a:gd name="adj1" fmla="val 2969"/>
              <a:gd name="adj2" fmla="val 363730"/>
              <a:gd name="adj3" fmla="val 2139241"/>
              <a:gd name="adj4" fmla="val 9024489"/>
              <a:gd name="adj5" fmla="val 3463"/>
            </a:avLst>
          </a:prstGeom>
          <a:solidFill>
            <a:srgbClr val="0070C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4" name="TextBox 23">
            <a:extLst>
              <a:ext uri="{FF2B5EF4-FFF2-40B4-BE49-F238E27FC236}">
                <a16:creationId xmlns:a16="http://schemas.microsoft.com/office/drawing/2014/main" id="{F149D838-8122-CAA0-D892-4A604004A71D}"/>
              </a:ext>
            </a:extLst>
          </p:cNvPr>
          <p:cNvSpPr txBox="1"/>
          <p:nvPr/>
        </p:nvSpPr>
        <p:spPr>
          <a:xfrm>
            <a:off x="8780187" y="3932539"/>
            <a:ext cx="789379" cy="338554"/>
          </a:xfrm>
          <a:prstGeom prst="rect">
            <a:avLst/>
          </a:prstGeom>
          <a:solidFill>
            <a:srgbClr val="00B0F0"/>
          </a:solidFill>
        </p:spPr>
        <p:txBody>
          <a:bodyPr wrap="square" rtlCol="0">
            <a:spAutoFit/>
          </a:bodyPr>
          <a:lstStyle/>
          <a:p>
            <a:pPr algn="ctr"/>
            <a:r>
              <a:rPr lang="en-US" sz="1600" dirty="0">
                <a:solidFill>
                  <a:schemeClr val="bg1"/>
                </a:solidFill>
              </a:rPr>
              <a:t>2027</a:t>
            </a:r>
          </a:p>
        </p:txBody>
      </p:sp>
      <p:sp>
        <p:nvSpPr>
          <p:cNvPr id="25" name="TextBox 24">
            <a:extLst>
              <a:ext uri="{FF2B5EF4-FFF2-40B4-BE49-F238E27FC236}">
                <a16:creationId xmlns:a16="http://schemas.microsoft.com/office/drawing/2014/main" id="{1FD22DCC-D8CE-5032-7F2E-57C3D6A911F7}"/>
              </a:ext>
            </a:extLst>
          </p:cNvPr>
          <p:cNvSpPr txBox="1"/>
          <p:nvPr/>
        </p:nvSpPr>
        <p:spPr>
          <a:xfrm>
            <a:off x="10107030" y="4171764"/>
            <a:ext cx="1789946" cy="338554"/>
          </a:xfrm>
          <a:prstGeom prst="rect">
            <a:avLst/>
          </a:prstGeom>
          <a:noFill/>
          <a:ln>
            <a:solidFill>
              <a:srgbClr val="FF0000"/>
            </a:solidFill>
          </a:ln>
        </p:spPr>
        <p:txBody>
          <a:bodyPr wrap="square" rtlCol="0">
            <a:spAutoFit/>
          </a:bodyPr>
          <a:lstStyle/>
          <a:p>
            <a:pPr algn="ctr"/>
            <a:r>
              <a:rPr lang="en-US" sz="1600" dirty="0" err="1"/>
              <a:t>Tín</a:t>
            </a:r>
            <a:r>
              <a:rPr lang="en-US" sz="1600" dirty="0"/>
              <a:t> </a:t>
            </a:r>
            <a:r>
              <a:rPr lang="en-US" sz="1600" dirty="0" err="1"/>
              <a:t>chỉ</a:t>
            </a:r>
            <a:r>
              <a:rPr lang="en-US" sz="1600" dirty="0"/>
              <a:t> Carbon</a:t>
            </a:r>
          </a:p>
        </p:txBody>
      </p:sp>
      <p:cxnSp>
        <p:nvCxnSpPr>
          <p:cNvPr id="28" name="Straight Arrow Connector 27">
            <a:extLst>
              <a:ext uri="{FF2B5EF4-FFF2-40B4-BE49-F238E27FC236}">
                <a16:creationId xmlns:a16="http://schemas.microsoft.com/office/drawing/2014/main" id="{37B2CB22-447E-97BD-29DD-E7435DFF9708}"/>
              </a:ext>
            </a:extLst>
          </p:cNvPr>
          <p:cNvCxnSpPr>
            <a:cxnSpLocks/>
          </p:cNvCxnSpPr>
          <p:nvPr/>
        </p:nvCxnSpPr>
        <p:spPr bwMode="auto">
          <a:xfrm flipV="1">
            <a:off x="9045570" y="2700867"/>
            <a:ext cx="0" cy="1082731"/>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cxnSp>
        <p:nvCxnSpPr>
          <p:cNvPr id="31" name="Straight Arrow Connector 30">
            <a:extLst>
              <a:ext uri="{FF2B5EF4-FFF2-40B4-BE49-F238E27FC236}">
                <a16:creationId xmlns:a16="http://schemas.microsoft.com/office/drawing/2014/main" id="{E2195AEB-0382-3071-1311-143663827C7F}"/>
              </a:ext>
            </a:extLst>
          </p:cNvPr>
          <p:cNvCxnSpPr>
            <a:cxnSpLocks/>
          </p:cNvCxnSpPr>
          <p:nvPr/>
        </p:nvCxnSpPr>
        <p:spPr bwMode="auto">
          <a:xfrm>
            <a:off x="3957053" y="2777813"/>
            <a:ext cx="0" cy="1154726"/>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sp>
        <p:nvSpPr>
          <p:cNvPr id="35" name="TextBox 34">
            <a:extLst>
              <a:ext uri="{FF2B5EF4-FFF2-40B4-BE49-F238E27FC236}">
                <a16:creationId xmlns:a16="http://schemas.microsoft.com/office/drawing/2014/main" id="{2BA48654-6867-4E6D-8D81-6386EA3A192E}"/>
              </a:ext>
            </a:extLst>
          </p:cNvPr>
          <p:cNvSpPr txBox="1"/>
          <p:nvPr/>
        </p:nvSpPr>
        <p:spPr>
          <a:xfrm>
            <a:off x="3636739" y="3950541"/>
            <a:ext cx="817550" cy="338554"/>
          </a:xfrm>
          <a:prstGeom prst="rect">
            <a:avLst/>
          </a:prstGeom>
          <a:solidFill>
            <a:srgbClr val="00B0F0"/>
          </a:solidFill>
        </p:spPr>
        <p:txBody>
          <a:bodyPr wrap="square" rtlCol="0">
            <a:spAutoFit/>
          </a:bodyPr>
          <a:lstStyle/>
          <a:p>
            <a:pPr algn="ctr"/>
            <a:r>
              <a:rPr lang="en-US" sz="1600" dirty="0">
                <a:solidFill>
                  <a:schemeClr val="bg1"/>
                </a:solidFill>
              </a:rPr>
              <a:t>2024</a:t>
            </a:r>
          </a:p>
        </p:txBody>
      </p:sp>
      <p:sp>
        <p:nvSpPr>
          <p:cNvPr id="36" name="TextBox 35">
            <a:extLst>
              <a:ext uri="{FF2B5EF4-FFF2-40B4-BE49-F238E27FC236}">
                <a16:creationId xmlns:a16="http://schemas.microsoft.com/office/drawing/2014/main" id="{F63C25EC-3BFD-5680-F5DC-33702FED4634}"/>
              </a:ext>
            </a:extLst>
          </p:cNvPr>
          <p:cNvSpPr txBox="1"/>
          <p:nvPr/>
        </p:nvSpPr>
        <p:spPr>
          <a:xfrm>
            <a:off x="4318088" y="4531377"/>
            <a:ext cx="4462099" cy="584775"/>
          </a:xfrm>
          <a:prstGeom prst="rect">
            <a:avLst/>
          </a:prstGeom>
          <a:noFill/>
          <a:ln>
            <a:solidFill>
              <a:srgbClr val="FF0000"/>
            </a:solidFill>
          </a:ln>
        </p:spPr>
        <p:txBody>
          <a:bodyPr wrap="square" rtlCol="0">
            <a:spAutoFit/>
          </a:bodyPr>
          <a:lstStyle/>
          <a:p>
            <a:pPr algn="ctr"/>
            <a:r>
              <a:rPr lang="en-US" sz="1600" b="1" dirty="0" err="1"/>
              <a:t>Thẩm</a:t>
            </a:r>
            <a:r>
              <a:rPr lang="en-US" sz="1600" b="1" dirty="0"/>
              <a:t> </a:t>
            </a:r>
            <a:r>
              <a:rPr lang="en-US" sz="1600" b="1" dirty="0" err="1"/>
              <a:t>định</a:t>
            </a:r>
            <a:r>
              <a:rPr lang="en-US" sz="1600" b="1" dirty="0"/>
              <a:t> </a:t>
            </a:r>
            <a:r>
              <a:rPr lang="en-US" sz="1600" b="1" dirty="0" err="1"/>
              <a:t>báo</a:t>
            </a:r>
            <a:r>
              <a:rPr lang="en-US" sz="1600" b="1" dirty="0"/>
              <a:t> </a:t>
            </a:r>
            <a:r>
              <a:rPr lang="en-US" sz="1600" b="1" dirty="0" err="1"/>
              <a:t>cáo</a:t>
            </a:r>
            <a:r>
              <a:rPr lang="en-US" sz="1600" b="1" dirty="0"/>
              <a:t> </a:t>
            </a:r>
            <a:r>
              <a:rPr lang="en-US" sz="1600" b="1" dirty="0" err="1"/>
              <a:t>kiểm</a:t>
            </a:r>
            <a:r>
              <a:rPr lang="en-US" sz="1600" b="1" dirty="0"/>
              <a:t> </a:t>
            </a:r>
            <a:r>
              <a:rPr lang="en-US" sz="1600" b="1" dirty="0" err="1"/>
              <a:t>kê</a:t>
            </a:r>
            <a:r>
              <a:rPr lang="en-US" sz="1600" b="1" dirty="0"/>
              <a:t> </a:t>
            </a:r>
            <a:r>
              <a:rPr lang="en-US" sz="1600" b="1" dirty="0" err="1"/>
              <a:t>và</a:t>
            </a:r>
            <a:r>
              <a:rPr lang="en-US" sz="1600" b="1" dirty="0"/>
              <a:t> </a:t>
            </a:r>
            <a:r>
              <a:rPr lang="en-US" sz="1600" b="1" dirty="0" err="1"/>
              <a:t>giảm</a:t>
            </a:r>
            <a:r>
              <a:rPr lang="en-US" sz="1600" b="1" dirty="0"/>
              <a:t> </a:t>
            </a:r>
            <a:r>
              <a:rPr lang="en-US" sz="1600" b="1" dirty="0" err="1"/>
              <a:t>nhẹ</a:t>
            </a:r>
            <a:r>
              <a:rPr lang="en-US" sz="1600" b="1" dirty="0"/>
              <a:t> </a:t>
            </a:r>
            <a:r>
              <a:rPr lang="en-US" sz="1600" b="1" dirty="0" err="1"/>
              <a:t>khí</a:t>
            </a:r>
            <a:r>
              <a:rPr lang="en-US" sz="1600" b="1" dirty="0"/>
              <a:t> </a:t>
            </a:r>
            <a:r>
              <a:rPr lang="en-US" sz="1600" b="1" dirty="0" err="1"/>
              <a:t>nhà</a:t>
            </a:r>
            <a:r>
              <a:rPr lang="en-US" sz="1600" b="1" dirty="0"/>
              <a:t> </a:t>
            </a:r>
            <a:r>
              <a:rPr lang="en-US" sz="1600" b="1" dirty="0" err="1"/>
              <a:t>kính</a:t>
            </a:r>
            <a:endParaRPr lang="en-US" sz="1600" b="1" dirty="0"/>
          </a:p>
        </p:txBody>
      </p:sp>
      <p:sp>
        <p:nvSpPr>
          <p:cNvPr id="37" name=" 5">
            <a:extLst>
              <a:ext uri="{FF2B5EF4-FFF2-40B4-BE49-F238E27FC236}">
                <a16:creationId xmlns:a16="http://schemas.microsoft.com/office/drawing/2014/main" id="{B174B93C-EE8A-11A7-9001-D57514A1018C}"/>
              </a:ext>
            </a:extLst>
          </p:cNvPr>
          <p:cNvSpPr/>
          <p:nvPr/>
        </p:nvSpPr>
        <p:spPr>
          <a:xfrm rot="2825496">
            <a:off x="3557001" y="3467221"/>
            <a:ext cx="1443217" cy="2078712"/>
          </a:xfrm>
          <a:prstGeom prst="leftCircularArrow">
            <a:avLst>
              <a:gd name="adj1" fmla="val 2969"/>
              <a:gd name="adj2" fmla="val 363730"/>
              <a:gd name="adj3" fmla="val 2139241"/>
              <a:gd name="adj4" fmla="val 9024489"/>
              <a:gd name="adj5" fmla="val 3463"/>
            </a:avLst>
          </a:prstGeom>
          <a:solidFill>
            <a:srgbClr val="0070C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39" name="Circular Arrow 10">
            <a:extLst>
              <a:ext uri="{FF2B5EF4-FFF2-40B4-BE49-F238E27FC236}">
                <a16:creationId xmlns:a16="http://schemas.microsoft.com/office/drawing/2014/main" id="{EB10A792-9D3E-FF3F-39D2-B60782931E80}"/>
              </a:ext>
            </a:extLst>
          </p:cNvPr>
          <p:cNvSpPr/>
          <p:nvPr/>
        </p:nvSpPr>
        <p:spPr>
          <a:xfrm rot="5097986">
            <a:off x="6810862" y="2662424"/>
            <a:ext cx="1682017" cy="2254150"/>
          </a:xfrm>
          <a:prstGeom prst="circularArrow">
            <a:avLst>
              <a:gd name="adj1" fmla="val 2655"/>
              <a:gd name="adj2" fmla="val 322955"/>
              <a:gd name="adj3" fmla="val 19501534"/>
              <a:gd name="adj4" fmla="val 12575511"/>
              <a:gd name="adj5" fmla="val 3098"/>
            </a:avLst>
          </a:prstGeom>
          <a:solidFill>
            <a:srgbClr val="00B0F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44" name="Arrow: Right 43">
            <a:extLst>
              <a:ext uri="{FF2B5EF4-FFF2-40B4-BE49-F238E27FC236}">
                <a16:creationId xmlns:a16="http://schemas.microsoft.com/office/drawing/2014/main" id="{B874D5C3-8C9A-DF07-CB96-B983257FFBFD}"/>
              </a:ext>
            </a:extLst>
          </p:cNvPr>
          <p:cNvSpPr/>
          <p:nvPr/>
        </p:nvSpPr>
        <p:spPr bwMode="auto">
          <a:xfrm>
            <a:off x="1205201" y="5736525"/>
            <a:ext cx="10691775" cy="580706"/>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70000"/>
              </a:spcBef>
              <a:spcAft>
                <a:spcPct val="0"/>
              </a:spcAft>
              <a:buClrTx/>
              <a:buSzTx/>
              <a:buFontTx/>
              <a:buChar char="•"/>
              <a:tabLst/>
            </a:pPr>
            <a:endParaRPr kumimoji="0" lang="en-US" sz="1600" b="0" i="0" u="none" strike="noStrike" cap="none" normalizeH="0" baseline="0">
              <a:ln>
                <a:noFill/>
              </a:ln>
              <a:solidFill>
                <a:schemeClr val="tx1"/>
              </a:solidFill>
              <a:effectLst/>
              <a:latin typeface="Arial" pitchFamily="-111" charset="0"/>
            </a:endParaRPr>
          </a:p>
        </p:txBody>
      </p:sp>
      <p:sp>
        <p:nvSpPr>
          <p:cNvPr id="45" name="TextBox 44">
            <a:extLst>
              <a:ext uri="{FF2B5EF4-FFF2-40B4-BE49-F238E27FC236}">
                <a16:creationId xmlns:a16="http://schemas.microsoft.com/office/drawing/2014/main" id="{CFE127DC-9BF6-AA4C-396B-954590260C43}"/>
              </a:ext>
            </a:extLst>
          </p:cNvPr>
          <p:cNvSpPr txBox="1"/>
          <p:nvPr/>
        </p:nvSpPr>
        <p:spPr>
          <a:xfrm>
            <a:off x="1205201" y="5442335"/>
            <a:ext cx="10226530" cy="338554"/>
          </a:xfrm>
          <a:prstGeom prst="rect">
            <a:avLst/>
          </a:prstGeom>
          <a:noFill/>
          <a:ln>
            <a:solidFill>
              <a:srgbClr val="FF0000"/>
            </a:solidFill>
          </a:ln>
        </p:spPr>
        <p:txBody>
          <a:bodyPr wrap="square" rtlCol="0">
            <a:spAutoFit/>
          </a:bodyPr>
          <a:lstStyle/>
          <a:p>
            <a:pPr algn="ctr"/>
            <a:r>
              <a:rPr lang="en-US" sz="1600" dirty="0" err="1"/>
              <a:t>Tiến</a:t>
            </a:r>
            <a:r>
              <a:rPr lang="en-US" sz="1600" dirty="0"/>
              <a:t> </a:t>
            </a:r>
            <a:r>
              <a:rPr lang="en-US" sz="1600" dirty="0" err="1"/>
              <a:t>tới</a:t>
            </a:r>
            <a:r>
              <a:rPr lang="en-US" sz="1600" dirty="0"/>
              <a:t> </a:t>
            </a:r>
            <a:r>
              <a:rPr lang="en-US" sz="1600" dirty="0" err="1"/>
              <a:t>trung</a:t>
            </a:r>
            <a:r>
              <a:rPr lang="en-US" sz="1600" dirty="0"/>
              <a:t> </a:t>
            </a:r>
            <a:r>
              <a:rPr lang="en-US" sz="1600" dirty="0" err="1"/>
              <a:t>hòa</a:t>
            </a:r>
            <a:r>
              <a:rPr lang="en-US" sz="1600" dirty="0"/>
              <a:t> carbon-Net zero</a:t>
            </a:r>
          </a:p>
        </p:txBody>
      </p:sp>
      <p:sp>
        <p:nvSpPr>
          <p:cNvPr id="3" name="TextBox 2">
            <a:extLst>
              <a:ext uri="{FF2B5EF4-FFF2-40B4-BE49-F238E27FC236}">
                <a16:creationId xmlns:a16="http://schemas.microsoft.com/office/drawing/2014/main" id="{27DF64CA-4B45-B74D-1713-4C3CE05837AF}"/>
              </a:ext>
            </a:extLst>
          </p:cNvPr>
          <p:cNvSpPr txBox="1"/>
          <p:nvPr/>
        </p:nvSpPr>
        <p:spPr>
          <a:xfrm>
            <a:off x="403299" y="3439533"/>
            <a:ext cx="2553213" cy="785343"/>
          </a:xfrm>
          <a:prstGeom prst="rect">
            <a:avLst/>
          </a:prstGeom>
          <a:noFill/>
        </p:spPr>
        <p:txBody>
          <a:bodyPr wrap="square">
            <a:spAutoFit/>
          </a:bodyPr>
          <a:lstStyle/>
          <a:p>
            <a:pPr>
              <a:lnSpc>
                <a:spcPct val="150000"/>
              </a:lnSpc>
              <a:spcAft>
                <a:spcPts val="267"/>
              </a:spcAft>
              <a:defRPr/>
            </a:pPr>
            <a:r>
              <a:rPr lang="en-US" sz="1600" kern="100" dirty="0" err="1">
                <a:solidFill>
                  <a:srgbClr val="000000"/>
                </a:solidFill>
                <a:ea typeface="Calibri" panose="020F0502020204030204" pitchFamily="34" charset="0"/>
                <a:cs typeface="Tahoma" panose="020B0604030504040204" pitchFamily="34" charset="0"/>
              </a:rPr>
              <a:t>Tháng</a:t>
            </a:r>
            <a:r>
              <a:rPr lang="en-US" sz="1600" kern="100" dirty="0">
                <a:solidFill>
                  <a:srgbClr val="000000"/>
                </a:solidFill>
                <a:ea typeface="Calibri" panose="020F0502020204030204" pitchFamily="34" charset="0"/>
                <a:cs typeface="Tahoma" panose="020B0604030504040204" pitchFamily="34" charset="0"/>
              </a:rPr>
              <a:t> 3/2025 </a:t>
            </a:r>
            <a:r>
              <a:rPr lang="en-US" sz="1600" kern="100" dirty="0" err="1">
                <a:solidFill>
                  <a:srgbClr val="000000"/>
                </a:solidFill>
                <a:ea typeface="Calibri" panose="020F0502020204030204" pitchFamily="34" charset="0"/>
                <a:cs typeface="Tahoma" panose="020B0604030504040204" pitchFamily="34" charset="0"/>
              </a:rPr>
              <a:t>báo</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cáo</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cho</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Ủy</a:t>
            </a:r>
            <a:r>
              <a:rPr lang="en-US" sz="1600" kern="100" dirty="0">
                <a:solidFill>
                  <a:srgbClr val="000000"/>
                </a:solidFill>
                <a:ea typeface="Calibri" panose="020F0502020204030204" pitchFamily="34" charset="0"/>
                <a:cs typeface="Tahoma" panose="020B0604030504040204" pitchFamily="34" charset="0"/>
              </a:rPr>
              <a:t> ban </a:t>
            </a:r>
            <a:r>
              <a:rPr lang="en-US" sz="1600" kern="100" dirty="0" err="1">
                <a:solidFill>
                  <a:srgbClr val="000000"/>
                </a:solidFill>
                <a:ea typeface="Calibri" panose="020F0502020204030204" pitchFamily="34" charset="0"/>
                <a:cs typeface="Tahoma" panose="020B0604030504040204" pitchFamily="34" charset="0"/>
              </a:rPr>
              <a:t>tỉnh</a:t>
            </a:r>
            <a:r>
              <a:rPr lang="en-US" sz="1600" kern="100" dirty="0">
                <a:solidFill>
                  <a:srgbClr val="000000"/>
                </a:solidFill>
                <a:ea typeface="Calibri" panose="020F0502020204030204" pitchFamily="34" charset="0"/>
                <a:cs typeface="Tahoma" panose="020B0604030504040204" pitchFamily="34" charset="0"/>
              </a:rPr>
              <a:t> </a:t>
            </a:r>
          </a:p>
        </p:txBody>
      </p:sp>
      <p:sp>
        <p:nvSpPr>
          <p:cNvPr id="6" name="TextBox 5">
            <a:extLst>
              <a:ext uri="{FF2B5EF4-FFF2-40B4-BE49-F238E27FC236}">
                <a16:creationId xmlns:a16="http://schemas.microsoft.com/office/drawing/2014/main" id="{70D9C02E-05CF-F11D-9E5B-B1BD2E31E863}"/>
              </a:ext>
            </a:extLst>
          </p:cNvPr>
          <p:cNvSpPr txBox="1"/>
          <p:nvPr/>
        </p:nvSpPr>
        <p:spPr>
          <a:xfrm>
            <a:off x="354916" y="4487351"/>
            <a:ext cx="2553213" cy="785343"/>
          </a:xfrm>
          <a:prstGeom prst="rect">
            <a:avLst/>
          </a:prstGeom>
          <a:noFill/>
        </p:spPr>
        <p:txBody>
          <a:bodyPr wrap="square">
            <a:spAutoFit/>
          </a:bodyPr>
          <a:lstStyle/>
          <a:p>
            <a:pPr>
              <a:lnSpc>
                <a:spcPct val="150000"/>
              </a:lnSpc>
              <a:spcAft>
                <a:spcPts val="267"/>
              </a:spcAft>
              <a:defRPr/>
            </a:pPr>
            <a:r>
              <a:rPr lang="en-US" sz="1600" kern="100" dirty="0" err="1">
                <a:solidFill>
                  <a:srgbClr val="000000"/>
                </a:solidFill>
                <a:ea typeface="Calibri" panose="020F0502020204030204" pitchFamily="34" charset="0"/>
                <a:cs typeface="Tahoma" panose="020B0604030504040204" pitchFamily="34" charset="0"/>
              </a:rPr>
              <a:t>Tháng</a:t>
            </a:r>
            <a:r>
              <a:rPr lang="en-US" sz="1600" kern="100" dirty="0">
                <a:solidFill>
                  <a:srgbClr val="000000"/>
                </a:solidFill>
                <a:ea typeface="Calibri" panose="020F0502020204030204" pitchFamily="34" charset="0"/>
                <a:cs typeface="Tahoma" panose="020B0604030504040204" pitchFamily="34" charset="0"/>
              </a:rPr>
              <a:t> 12/2025 </a:t>
            </a:r>
            <a:r>
              <a:rPr lang="en-US" sz="1600" kern="100" dirty="0" err="1">
                <a:solidFill>
                  <a:srgbClr val="000000"/>
                </a:solidFill>
                <a:ea typeface="Calibri" panose="020F0502020204030204" pitchFamily="34" charset="0"/>
                <a:cs typeface="Tahoma" panose="020B0604030504040204" pitchFamily="34" charset="0"/>
              </a:rPr>
              <a:t>báo</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cáo</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cho</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Bộ</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TNMT</a:t>
            </a:r>
            <a:endParaRPr lang="en-US" sz="1600" kern="100" dirty="0">
              <a:solidFill>
                <a:srgbClr val="000000"/>
              </a:solidFill>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67440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0D6EDF-A426-6BA9-D0FF-98124A2FF899}"/>
              </a:ext>
            </a:extLst>
          </p:cNvPr>
          <p:cNvPicPr>
            <a:picLocks noChangeAspect="1"/>
          </p:cNvPicPr>
          <p:nvPr/>
        </p:nvPicPr>
        <p:blipFill>
          <a:blip r:embed="rId2"/>
          <a:stretch>
            <a:fillRect/>
          </a:stretch>
        </p:blipFill>
        <p:spPr>
          <a:xfrm>
            <a:off x="0" y="1338096"/>
            <a:ext cx="7342251" cy="2998947"/>
          </a:xfrm>
          <a:prstGeom prst="rect">
            <a:avLst/>
          </a:prstGeom>
        </p:spPr>
      </p:pic>
      <p:pic>
        <p:nvPicPr>
          <p:cNvPr id="4" name="Picture 3">
            <a:extLst>
              <a:ext uri="{FF2B5EF4-FFF2-40B4-BE49-F238E27FC236}">
                <a16:creationId xmlns:a16="http://schemas.microsoft.com/office/drawing/2014/main" id="{930B14CA-BC69-A131-9357-4EF0442286E5}"/>
              </a:ext>
            </a:extLst>
          </p:cNvPr>
          <p:cNvPicPr>
            <a:picLocks noChangeAspect="1"/>
          </p:cNvPicPr>
          <p:nvPr/>
        </p:nvPicPr>
        <p:blipFill>
          <a:blip r:embed="rId3"/>
          <a:stretch>
            <a:fillRect/>
          </a:stretch>
        </p:blipFill>
        <p:spPr>
          <a:xfrm>
            <a:off x="5660124" y="3946765"/>
            <a:ext cx="6425859" cy="2798592"/>
          </a:xfrm>
          <a:prstGeom prst="rect">
            <a:avLst/>
          </a:prstGeom>
        </p:spPr>
      </p:pic>
      <p:sp>
        <p:nvSpPr>
          <p:cNvPr id="6" name="TextBox 5">
            <a:extLst>
              <a:ext uri="{FF2B5EF4-FFF2-40B4-BE49-F238E27FC236}">
                <a16:creationId xmlns:a16="http://schemas.microsoft.com/office/drawing/2014/main" id="{4B07814D-3E0B-3145-2C43-D9DE92ACA4AC}"/>
              </a:ext>
            </a:extLst>
          </p:cNvPr>
          <p:cNvSpPr txBox="1"/>
          <p:nvPr/>
        </p:nvSpPr>
        <p:spPr>
          <a:xfrm>
            <a:off x="7342251" y="1641832"/>
            <a:ext cx="4202384" cy="1815882"/>
          </a:xfrm>
          <a:prstGeom prst="rect">
            <a:avLst/>
          </a:prstGeom>
          <a:noFill/>
        </p:spPr>
        <p:txBody>
          <a:bodyPr wrap="square">
            <a:spAutoFit/>
          </a:bodyPr>
          <a:lstStyle/>
          <a:p>
            <a:pPr algn="just"/>
            <a:r>
              <a:rPr lang="vi-VN" sz="1600"/>
              <a:t>Sự gia tăng mạnh mẽ của việc tiêu thụ</a:t>
            </a:r>
          </a:p>
          <a:p>
            <a:pPr algn="just"/>
            <a:r>
              <a:rPr lang="vi-VN" sz="1600"/>
              <a:t>nhiên liệu hóa thạch, đặc biệt là than đá, đã</a:t>
            </a:r>
          </a:p>
          <a:p>
            <a:pPr algn="just"/>
            <a:r>
              <a:rPr lang="vi-VN" sz="1600"/>
              <a:t>dẫn đến sự gia tăng nhanh chóng lượng khí</a:t>
            </a:r>
          </a:p>
          <a:p>
            <a:pPr algn="just"/>
            <a:r>
              <a:rPr lang="vi-VN" sz="1600"/>
              <a:t>thải. Năm 2020, tổng lượng khí thải từ quá</a:t>
            </a:r>
          </a:p>
          <a:p>
            <a:pPr algn="just"/>
            <a:r>
              <a:rPr lang="vi-VN" sz="1600"/>
              <a:t>trình đốt nhiên liệu là 273,4 triệu tấn CO2</a:t>
            </a:r>
          </a:p>
          <a:p>
            <a:pPr algn="just"/>
            <a:r>
              <a:rPr lang="vi-VN" sz="1600"/>
              <a:t>tương đương, tăng 3,7% so với năm 2019</a:t>
            </a:r>
          </a:p>
          <a:p>
            <a:pPr algn="just"/>
            <a:r>
              <a:rPr lang="vi-VN" sz="1600"/>
              <a:t>và cao hơn 1,73 lần so với mức năm 2015</a:t>
            </a:r>
          </a:p>
        </p:txBody>
      </p:sp>
      <p:sp>
        <p:nvSpPr>
          <p:cNvPr id="8" name="TextBox 7">
            <a:extLst>
              <a:ext uri="{FF2B5EF4-FFF2-40B4-BE49-F238E27FC236}">
                <a16:creationId xmlns:a16="http://schemas.microsoft.com/office/drawing/2014/main" id="{9ADC9DC3-B2BD-CA9B-B697-D024EDBC4C3E}"/>
              </a:ext>
            </a:extLst>
          </p:cNvPr>
          <p:cNvSpPr txBox="1"/>
          <p:nvPr/>
        </p:nvSpPr>
        <p:spPr>
          <a:xfrm>
            <a:off x="477079" y="4684341"/>
            <a:ext cx="5183045" cy="1323439"/>
          </a:xfrm>
          <a:prstGeom prst="rect">
            <a:avLst/>
          </a:prstGeom>
          <a:noFill/>
        </p:spPr>
        <p:txBody>
          <a:bodyPr wrap="square">
            <a:spAutoFit/>
          </a:bodyPr>
          <a:lstStyle/>
          <a:p>
            <a:pPr algn="just"/>
            <a:r>
              <a:rPr lang="vi-VN" sz="1600"/>
              <a:t>So sánh các chỉ số phát thải giữa các quốc gia và vùng</a:t>
            </a:r>
          </a:p>
          <a:p>
            <a:pPr algn="just"/>
            <a:r>
              <a:rPr lang="vi-VN" sz="1600"/>
              <a:t>lãnh thổ, mức phát thải bình quân đầu người của Việt</a:t>
            </a:r>
          </a:p>
          <a:p>
            <a:pPr algn="just"/>
            <a:r>
              <a:rPr lang="vi-VN" sz="1600"/>
              <a:t>Nam khá thấp, trong khi mức phát thải trên GDP vẫn ở</a:t>
            </a:r>
          </a:p>
          <a:p>
            <a:pPr algn="just"/>
            <a:r>
              <a:rPr lang="vi-VN" sz="1600"/>
              <a:t>mức cao và không có dấu hiệu cải thiện trong giai đoạn</a:t>
            </a:r>
          </a:p>
          <a:p>
            <a:pPr algn="just"/>
            <a:r>
              <a:rPr lang="vi-VN" sz="1600"/>
              <a:t>mục tiêu.</a:t>
            </a:r>
            <a:endParaRPr lang="en-VN" sz="1600" dirty="0"/>
          </a:p>
        </p:txBody>
      </p:sp>
      <p:sp>
        <p:nvSpPr>
          <p:cNvPr id="7" name="Rectangle 6"/>
          <p:cNvSpPr/>
          <p:nvPr/>
        </p:nvSpPr>
        <p:spPr>
          <a:xfrm>
            <a:off x="1768839" y="3946765"/>
            <a:ext cx="4766872" cy="220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Hình 11: Khí thải bình quân đầu người (kg-CO2/người) năm 2019</a:t>
            </a:r>
          </a:p>
        </p:txBody>
      </p:sp>
      <p:sp>
        <p:nvSpPr>
          <p:cNvPr id="9" name="Rectangle 8"/>
          <p:cNvSpPr/>
          <p:nvPr/>
        </p:nvSpPr>
        <p:spPr>
          <a:xfrm>
            <a:off x="6732792" y="6469781"/>
            <a:ext cx="4766872" cy="220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Hình 12: Khí thải bình quân GDP (kg-CO2/USD 2015) năm 2019</a:t>
            </a:r>
          </a:p>
        </p:txBody>
      </p:sp>
      <p:sp>
        <p:nvSpPr>
          <p:cNvPr id="10" name="TextBox 9">
            <a:extLst>
              <a:ext uri="{FF2B5EF4-FFF2-40B4-BE49-F238E27FC236}">
                <a16:creationId xmlns:a16="http://schemas.microsoft.com/office/drawing/2014/main" id="{221F90AC-A4AD-5616-3D1D-223A6AB0D538}"/>
              </a:ext>
            </a:extLst>
          </p:cNvPr>
          <p:cNvSpPr txBox="1"/>
          <p:nvPr/>
        </p:nvSpPr>
        <p:spPr>
          <a:xfrm>
            <a:off x="604157" y="579521"/>
            <a:ext cx="10940478" cy="584775"/>
          </a:xfrm>
          <a:prstGeom prst="rect">
            <a:avLst/>
          </a:prstGeom>
          <a:noFill/>
        </p:spPr>
        <p:txBody>
          <a:bodyPr wrap="square" rtlCol="0">
            <a:spAutoFit/>
          </a:bodyPr>
          <a:lstStyle/>
          <a:p>
            <a:pPr algn="ctr"/>
            <a:r>
              <a:rPr lang="en-US" sz="3200" b="1">
                <a:solidFill>
                  <a:schemeClr val="accent1">
                    <a:lumMod val="50000"/>
                  </a:schemeClr>
                </a:solidFill>
              </a:rPr>
              <a:t>Phát thải từ quá trình đốt nhiên liệu ở Việt Nam</a:t>
            </a:r>
            <a:endParaRPr lang="en-US" sz="3200" b="1" dirty="0">
              <a:solidFill>
                <a:schemeClr val="accent1">
                  <a:lumMod val="50000"/>
                </a:schemeClr>
              </a:solidFill>
            </a:endParaRPr>
          </a:p>
        </p:txBody>
      </p:sp>
    </p:spTree>
    <p:extLst>
      <p:ext uri="{BB962C8B-B14F-4D97-AF65-F5344CB8AC3E}">
        <p14:creationId xmlns:p14="http://schemas.microsoft.com/office/powerpoint/2010/main" val="34239239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A4B78455-61EF-C43F-4573-068E53F5BB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278" y="1514475"/>
            <a:ext cx="4405656" cy="4171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orld GHG emissions">
            <a:extLst>
              <a:ext uri="{FF2B5EF4-FFF2-40B4-BE49-F238E27FC236}">
                <a16:creationId xmlns:a16="http://schemas.microsoft.com/office/drawing/2014/main" id="{EA72D508-3AEA-9C39-580B-9060BC11C7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1806" y="1514475"/>
            <a:ext cx="6771682" cy="363096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516C178-A982-E6EB-B12E-F73942A642D5}"/>
              </a:ext>
            </a:extLst>
          </p:cNvPr>
          <p:cNvSpPr txBox="1"/>
          <p:nvPr/>
        </p:nvSpPr>
        <p:spPr>
          <a:xfrm>
            <a:off x="6392657" y="5507346"/>
            <a:ext cx="5262068" cy="379656"/>
          </a:xfrm>
          <a:prstGeom prst="rect">
            <a:avLst/>
          </a:prstGeom>
          <a:noFill/>
        </p:spPr>
        <p:txBody>
          <a:bodyPr wrap="square">
            <a:spAutoFit/>
          </a:bodyPr>
          <a:lstStyle/>
          <a:p>
            <a:r>
              <a:rPr lang="en-VN" sz="1800" i="1" dirty="0"/>
              <a:t>https://edgar.jrc.ec.europa.eu/report_2024</a:t>
            </a:r>
          </a:p>
        </p:txBody>
      </p:sp>
      <p:sp>
        <p:nvSpPr>
          <p:cNvPr id="6" name="TextBox 5">
            <a:extLst>
              <a:ext uri="{FF2B5EF4-FFF2-40B4-BE49-F238E27FC236}">
                <a16:creationId xmlns:a16="http://schemas.microsoft.com/office/drawing/2014/main" id="{15FAA988-5BFE-8488-A056-CB28144FE78D}"/>
              </a:ext>
            </a:extLst>
          </p:cNvPr>
          <p:cNvSpPr txBox="1"/>
          <p:nvPr/>
        </p:nvSpPr>
        <p:spPr>
          <a:xfrm>
            <a:off x="646278" y="580359"/>
            <a:ext cx="11008447" cy="584775"/>
          </a:xfrm>
          <a:prstGeom prst="rect">
            <a:avLst/>
          </a:prstGeom>
          <a:noFill/>
        </p:spPr>
        <p:txBody>
          <a:bodyPr wrap="square" rtlCol="0">
            <a:spAutoFit/>
          </a:bodyPr>
          <a:lstStyle/>
          <a:p>
            <a:pPr algn="ctr"/>
            <a:r>
              <a:rPr lang="vi-VN" sz="3200" b="1">
                <a:solidFill>
                  <a:schemeClr val="accent1">
                    <a:lumMod val="50000"/>
                  </a:schemeClr>
                </a:solidFill>
              </a:rPr>
              <a:t>Lượng khí thải nhà kính toàn cầu theo từng lĩnh vực</a:t>
            </a:r>
            <a:endParaRPr lang="en-VN" sz="3200" b="1" dirty="0">
              <a:solidFill>
                <a:schemeClr val="accent1">
                  <a:lumMod val="50000"/>
                </a:schemeClr>
              </a:solidFill>
            </a:endParaRPr>
          </a:p>
        </p:txBody>
      </p:sp>
    </p:spTree>
    <p:extLst>
      <p:ext uri="{BB962C8B-B14F-4D97-AF65-F5344CB8AC3E}">
        <p14:creationId xmlns:p14="http://schemas.microsoft.com/office/powerpoint/2010/main" val="22079525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CD5756-461F-BAB5-04F0-288D20D19DCB}"/>
              </a:ext>
            </a:extLst>
          </p:cNvPr>
          <p:cNvSpPr txBox="1"/>
          <p:nvPr/>
        </p:nvSpPr>
        <p:spPr>
          <a:xfrm>
            <a:off x="501112" y="555151"/>
            <a:ext cx="11107791" cy="584775"/>
          </a:xfrm>
          <a:prstGeom prst="rect">
            <a:avLst/>
          </a:prstGeom>
          <a:noFill/>
        </p:spPr>
        <p:txBody>
          <a:bodyPr wrap="square" rtlCol="0">
            <a:spAutoFit/>
          </a:bodyPr>
          <a:lstStyle/>
          <a:p>
            <a:pPr algn="ctr"/>
            <a:r>
              <a:rPr lang="en-VN" sz="3200" b="1" dirty="0">
                <a:solidFill>
                  <a:schemeClr val="accent1">
                    <a:lumMod val="50000"/>
                  </a:schemeClr>
                </a:solidFill>
              </a:rPr>
              <a:t>Nghĩa vụ của Doanh nghiệp kiểm kê khí nhà kính</a:t>
            </a:r>
          </a:p>
        </p:txBody>
      </p:sp>
      <p:sp>
        <p:nvSpPr>
          <p:cNvPr id="4" name="TextBox 3">
            <a:extLst>
              <a:ext uri="{FF2B5EF4-FFF2-40B4-BE49-F238E27FC236}">
                <a16:creationId xmlns:a16="http://schemas.microsoft.com/office/drawing/2014/main" id="{91E8714E-6BE7-EA55-73B0-3B929710F23D}"/>
              </a:ext>
            </a:extLst>
          </p:cNvPr>
          <p:cNvSpPr txBox="1"/>
          <p:nvPr/>
        </p:nvSpPr>
        <p:spPr>
          <a:xfrm>
            <a:off x="501112" y="1515238"/>
            <a:ext cx="11107791" cy="3477875"/>
          </a:xfrm>
          <a:prstGeom prst="rect">
            <a:avLst/>
          </a:prstGeom>
          <a:noFill/>
        </p:spPr>
        <p:txBody>
          <a:bodyPr wrap="square">
            <a:spAutoFit/>
          </a:bodyPr>
          <a:lstStyle/>
          <a:p>
            <a:pPr algn="just"/>
            <a:r>
              <a:rPr lang="en-VN" sz="2000" dirty="0"/>
              <a:t>﻿Danh mục, lĩnh vực, cơ sở phát thải Khí nhà kính phải Kiểm kê khí nhà kính”, Phát thải từ 3000 tấn CO2 gồm :</a:t>
            </a:r>
          </a:p>
          <a:p>
            <a:pPr algn="just"/>
            <a:endParaRPr lang="en-VN" sz="2000" dirty="0"/>
          </a:p>
          <a:p>
            <a:pPr algn="just"/>
            <a:r>
              <a:rPr lang="en-VN" sz="2000" dirty="0"/>
              <a:t>(1) Nhà máy nhiệt điện, cơ sở sản xuất công nghiệp có tổng lượng tiêu thụ năng lượng hằng năm từ 1.000 tấn dầu tương đương (Ton Oil Equivalent: TOE) trở lên</a:t>
            </a:r>
          </a:p>
          <a:p>
            <a:pPr algn="just"/>
            <a:endParaRPr lang="en-VN" sz="2000" dirty="0"/>
          </a:p>
          <a:p>
            <a:pPr algn="just"/>
            <a:r>
              <a:rPr lang="en-VN" sz="2000" dirty="0"/>
              <a:t>(2) Cơ sở kinh doanh vận tải hàng hoá có tổng tiêu thụ nhiên liệu từ 1.000 TOE/năm trở lên;</a:t>
            </a:r>
          </a:p>
          <a:p>
            <a:pPr algn="just"/>
            <a:endParaRPr lang="en-VN" sz="2000" dirty="0"/>
          </a:p>
          <a:p>
            <a:pPr algn="just"/>
            <a:r>
              <a:rPr lang="en-VN" sz="2000" dirty="0"/>
              <a:t>(3) Tòa nhà thương mại có tổng tiêu thụ năng lượng từ 1.000 TOE/năm trở lên;</a:t>
            </a:r>
          </a:p>
          <a:p>
            <a:pPr algn="just"/>
            <a:endParaRPr lang="en-VN" sz="2000" dirty="0"/>
          </a:p>
          <a:p>
            <a:pPr algn="just"/>
            <a:r>
              <a:rPr lang="en-VN" sz="2000" dirty="0"/>
              <a:t>(4) Cơ sở xử lý chất thải rắn có công suất hoạt động từ 65.000 tấn/năm trở lên</a:t>
            </a:r>
          </a:p>
        </p:txBody>
      </p:sp>
    </p:spTree>
    <p:extLst>
      <p:ext uri="{BB962C8B-B14F-4D97-AF65-F5344CB8AC3E}">
        <p14:creationId xmlns:p14="http://schemas.microsoft.com/office/powerpoint/2010/main" val="497354698"/>
      </p:ext>
    </p:extLst>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idx="1" type="subTitle"/>
          </p:nvPr>
        </p:nvSpPr>
        <p:spPr>
          <a:xfrm>
            <a:off x="401248" y="2674861"/>
            <a:ext cx="4805066" cy="1508278"/>
          </a:xfrm>
        </p:spPr>
        <p:txBody>
          <a:bodyPr>
            <a:noAutofit/>
          </a:bodyPr>
          <a:lstStyle/>
          <a:p>
            <a:r>
              <a:rPr b="1" dirty="0" lang="en-US" sz="3200">
                <a:solidFill>
                  <a:schemeClr val="accent4">
                    <a:lumMod val="50000"/>
                  </a:schemeClr>
                </a:solidFill>
              </a:rPr>
              <a:t>NỘI DUNG 3:</a:t>
            </a:r>
          </a:p>
          <a:p>
            <a:r>
              <a:rPr b="1" dirty="0" lang="en-US" sz="3200">
                <a:solidFill>
                  <a:schemeClr val="accent4">
                    <a:lumMod val="50000"/>
                  </a:schemeClr>
                </a:solidFill>
              </a:rPr>
              <a:t>Bình </a:t>
            </a:r>
            <a:r>
              <a:rPr b="1" dirty="0" err="1" lang="en-US" sz="3200">
                <a:solidFill>
                  <a:schemeClr val="accent4">
                    <a:lumMod val="50000"/>
                  </a:schemeClr>
                </a:solidFill>
              </a:rPr>
              <a:t>đẳng</a:t>
            </a:r>
            <a:r>
              <a:rPr b="1" dirty="0" lang="en-US" sz="3200">
                <a:solidFill>
                  <a:schemeClr val="accent4">
                    <a:lumMod val="50000"/>
                  </a:schemeClr>
                </a:solidFill>
              </a:rPr>
              <a:t> </a:t>
            </a:r>
            <a:r>
              <a:rPr b="1" dirty="0" err="1" lang="en-US" sz="3200">
                <a:solidFill>
                  <a:schemeClr val="accent4">
                    <a:lumMod val="50000"/>
                  </a:schemeClr>
                </a:solidFill>
              </a:rPr>
              <a:t>giới</a:t>
            </a:r>
            <a:r>
              <a:rPr b="1" dirty="0" lang="en-US" sz="3200">
                <a:solidFill>
                  <a:schemeClr val="accent4">
                    <a:lumMod val="50000"/>
                  </a:schemeClr>
                </a:solidFill>
              </a:rPr>
              <a:t> </a:t>
            </a:r>
            <a:r>
              <a:rPr b="1" dirty="0" err="1" lang="en-US" sz="3200">
                <a:solidFill>
                  <a:schemeClr val="accent4">
                    <a:lumMod val="50000"/>
                  </a:schemeClr>
                </a:solidFill>
              </a:rPr>
              <a:t>trong</a:t>
            </a:r>
            <a:r>
              <a:rPr b="1" dirty="0" lang="en-US" sz="3200">
                <a:solidFill>
                  <a:schemeClr val="accent4">
                    <a:lumMod val="50000"/>
                  </a:schemeClr>
                </a:solidFill>
              </a:rPr>
              <a:t> </a:t>
            </a:r>
            <a:r>
              <a:rPr b="1" dirty="0" err="1" lang="en-US" sz="3200">
                <a:solidFill>
                  <a:schemeClr val="accent4">
                    <a:lumMod val="50000"/>
                  </a:schemeClr>
                </a:solidFill>
              </a:rPr>
              <a:t>tiết</a:t>
            </a:r>
            <a:r>
              <a:rPr b="1" dirty="0" lang="en-US" sz="3200">
                <a:solidFill>
                  <a:schemeClr val="accent4">
                    <a:lumMod val="50000"/>
                  </a:schemeClr>
                </a:solidFill>
              </a:rPr>
              <a:t> </a:t>
            </a:r>
            <a:r>
              <a:rPr b="1" dirty="0" err="1" lang="en-US" sz="3200">
                <a:solidFill>
                  <a:schemeClr val="accent4">
                    <a:lumMod val="50000"/>
                  </a:schemeClr>
                </a:solidFill>
              </a:rPr>
              <a:t>kiệm</a:t>
            </a:r>
            <a:r>
              <a:rPr b="1" dirty="0" lang="en-US" sz="3200">
                <a:solidFill>
                  <a:schemeClr val="accent4">
                    <a:lumMod val="50000"/>
                  </a:schemeClr>
                </a:solidFill>
              </a:rPr>
              <a:t> </a:t>
            </a:r>
            <a:r>
              <a:rPr b="1" dirty="0" err="1" lang="en-US" sz="3200">
                <a:solidFill>
                  <a:schemeClr val="accent4">
                    <a:lumMod val="50000"/>
                  </a:schemeClr>
                </a:solidFill>
              </a:rPr>
              <a:t>năng</a:t>
            </a:r>
            <a:r>
              <a:rPr b="1" dirty="0" lang="en-US" sz="3200">
                <a:solidFill>
                  <a:schemeClr val="accent4">
                    <a:lumMod val="50000"/>
                  </a:schemeClr>
                </a:solidFill>
              </a:rPr>
              <a:t> </a:t>
            </a:r>
            <a:r>
              <a:rPr b="1" dirty="0" err="1" lang="en-US" sz="3200">
                <a:solidFill>
                  <a:schemeClr val="accent4">
                    <a:lumMod val="50000"/>
                  </a:schemeClr>
                </a:solidFill>
              </a:rPr>
              <a:t>lượng</a:t>
            </a:r>
            <a:endParaRPr b="1" dirty="0" lang="en-US" sz="3200">
              <a:solidFill>
                <a:schemeClr val="accent4">
                  <a:lumMod val="50000"/>
                </a:schemeClr>
              </a:solidFill>
              <a:latin charset="0" panose="020B0604020202020204" pitchFamily="34" typeface="Arial"/>
            </a:endParaRPr>
          </a:p>
        </p:txBody>
      </p:sp>
      <p:pic>
        <p:nvPicPr>
          <p:cNvPr descr="Giáo dục giới tính là gì? Tầm quan trọng của giáo dục giới tính" id="2" name="Picture 2">
            <a:extLst>
              <a:ext uri="{FF2B5EF4-FFF2-40B4-BE49-F238E27FC236}">
                <a16:creationId xmlns:a16="http://schemas.microsoft.com/office/drawing/2014/main" id="{0DCFFBD1-58FE-B811-C2BB-BC40E329ACBE}"/>
              </a:ext>
            </a:extLst>
          </p:cNvPr>
          <p:cNvPicPr>
            <a:picLocks noChangeArrowheads="1" noChangeAspect="1"/>
          </p:cNvPicPr>
          <p:nvPr/>
        </p:nvPicPr>
        <p:blipFill rotWithShape="1">
          <a:blip r:embed="rId3">
            <a:extLst>
              <a:ext uri="{28A0092B-C50C-407E-A947-70E740481C1C}">
                <a14:useLocalDpi xmlns:a14="http://schemas.microsoft.com/office/drawing/2010/main" val="0"/>
              </a:ext>
            </a:extLst>
          </a:blip>
          <a:srcRect b="114" l="11" r="107" t="108"/>
          <a:stretch/>
        </p:blipFill>
        <p:spPr bwMode="auto">
          <a:xfrm>
            <a:off x="5206314" y="1521822"/>
            <a:ext cx="6688183" cy="38143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1BE3CB-9E99-D248-31B5-50BB8EB4A09D}"/>
              </a:ext>
            </a:extLst>
          </p:cNvPr>
          <p:cNvSpPr txBox="1">
            <a:spLocks/>
          </p:cNvSpPr>
          <p:nvPr/>
        </p:nvSpPr>
        <p:spPr>
          <a:xfrm>
            <a:off x="1194466" y="1438480"/>
            <a:ext cx="9407652" cy="3418332"/>
          </a:xfrm>
          <a:prstGeom prst="rect">
            <a:avLst/>
          </a:prstGeom>
          <a:ln w="3175">
            <a:no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457200">
              <a:lnSpc>
                <a:spcPct val="150000"/>
              </a:lnSpc>
              <a:spcBef>
                <a:spcPts val="400"/>
              </a:spcBef>
              <a:buFont typeface="+mj-lt"/>
              <a:buAutoNum type="arabicPeriod"/>
            </a:pPr>
            <a:endParaRPr lang="en-US" sz="2400" b="1" dirty="0">
              <a:solidFill>
                <a:schemeClr val="accent1">
                  <a:lumMod val="50000"/>
                </a:schemeClr>
              </a:solidFill>
              <a:cs typeface="Arial" pitchFamily="34" charset="0"/>
            </a:endParaRPr>
          </a:p>
          <a:p>
            <a:pPr marL="457200" indent="-457200">
              <a:lnSpc>
                <a:spcPct val="150000"/>
              </a:lnSpc>
              <a:spcBef>
                <a:spcPts val="600"/>
              </a:spcBef>
              <a:buFont typeface="+mj-lt"/>
              <a:buAutoNum type="arabicPeriod"/>
            </a:pPr>
            <a:r>
              <a:rPr lang="en-US" sz="2400" b="1" kern="100" dirty="0">
                <a:solidFill>
                  <a:schemeClr val="accent1">
                    <a:lumMod val="50000"/>
                  </a:schemeClr>
                </a:solidFill>
                <a:latin typeface="Arial" panose="020B0604020202020204" pitchFamily="34" charset="0"/>
                <a:ea typeface="Calibri" panose="020F0502020204030204" pitchFamily="34" charset="0"/>
                <a:cs typeface="Times New Roman" panose="02020603050405020304" pitchFamily="18" charset="0"/>
              </a:rPr>
              <a:t>KHÁI NIỆM</a:t>
            </a:r>
            <a:endParaRPr lang="en-US" sz="2400" kern="100"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50000"/>
              </a:lnSpc>
              <a:spcBef>
                <a:spcPts val="600"/>
              </a:spcBef>
              <a:buFont typeface="+mj-lt"/>
              <a:buAutoNum type="arabicPeriod"/>
            </a:pPr>
            <a:r>
              <a:rPr lang="en-US" sz="2400" b="1" kern="100" dirty="0">
                <a:solidFill>
                  <a:schemeClr val="accent1">
                    <a:lumMod val="50000"/>
                  </a:schemeClr>
                </a:solidFill>
                <a:latin typeface="Arial" panose="020B0604020202020204" pitchFamily="34" charset="0"/>
                <a:ea typeface="Calibri" panose="020F0502020204030204" pitchFamily="34" charset="0"/>
                <a:cs typeface="Times New Roman" panose="02020603050405020304" pitchFamily="18" charset="0"/>
              </a:rPr>
              <a:t>KHUNG PHÁP LÝ VÀ CHÍNH SÁCH</a:t>
            </a:r>
            <a:endParaRPr lang="en-US" sz="2400" kern="100"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50000"/>
              </a:lnSpc>
              <a:spcBef>
                <a:spcPts val="600"/>
              </a:spcBef>
              <a:buFont typeface="+mj-lt"/>
              <a:buAutoNum type="arabicPeriod"/>
            </a:pPr>
            <a:r>
              <a:rPr lang="en-US" sz="2400" b="1" kern="100" dirty="0">
                <a:solidFill>
                  <a:schemeClr val="accent1">
                    <a:lumMod val="50000"/>
                  </a:schemeClr>
                </a:solidFill>
                <a:latin typeface="Arial" panose="020B0604020202020204" pitchFamily="34" charset="0"/>
                <a:ea typeface="Calibri" panose="020F0502020204030204" pitchFamily="34" charset="0"/>
                <a:cs typeface="Times New Roman" panose="02020603050405020304" pitchFamily="18" charset="0"/>
              </a:rPr>
              <a:t>LÀM GÌ ĐỂ THÚC ĐẨY BÌNH ĐẲNG GIỚI</a:t>
            </a:r>
            <a:endParaRPr lang="en-US" sz="2400" kern="100"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50000"/>
              </a:lnSpc>
              <a:spcBef>
                <a:spcPts val="600"/>
              </a:spcBef>
              <a:buFont typeface="+mj-lt"/>
              <a:buAutoNum type="arabicPeriod"/>
            </a:pPr>
            <a:r>
              <a:rPr lang="en-US" sz="2400" b="1" kern="100" dirty="0">
                <a:solidFill>
                  <a:schemeClr val="accent1">
                    <a:lumMod val="50000"/>
                  </a:schemeClr>
                </a:solidFill>
                <a:latin typeface="Arial" panose="020B0604020202020204" pitchFamily="34" charset="0"/>
                <a:ea typeface="Calibri" panose="020F0502020204030204" pitchFamily="34" charset="0"/>
                <a:cs typeface="Times New Roman" panose="02020603050405020304" pitchFamily="18" charset="0"/>
              </a:rPr>
              <a:t>VÍ DỤ VỀ CHÍNH SÁCH GIỚI</a:t>
            </a:r>
            <a:endParaRPr lang="en-US" sz="2400" kern="100"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50000"/>
              </a:lnSpc>
              <a:spcBef>
                <a:spcPts val="600"/>
              </a:spcBef>
              <a:buFont typeface="+mj-lt"/>
              <a:buAutoNum type="arabicPeriod"/>
            </a:pPr>
            <a:endParaRPr lang="en-US" sz="2400" b="1" dirty="0">
              <a:solidFill>
                <a:schemeClr val="accent1">
                  <a:lumMod val="50000"/>
                </a:schemeClr>
              </a:solidFill>
              <a:cs typeface="Arial" pitchFamily="34" charset="0"/>
            </a:endParaRPr>
          </a:p>
          <a:p>
            <a:pPr marL="457200" indent="-457200">
              <a:lnSpc>
                <a:spcPct val="150000"/>
              </a:lnSpc>
              <a:spcBef>
                <a:spcPts val="800"/>
              </a:spcBef>
              <a:buFont typeface="+mj-lt"/>
              <a:buAutoNum type="arabicPeriod"/>
            </a:pPr>
            <a:endParaRPr lang="en-US" sz="2400" b="1" dirty="0">
              <a:solidFill>
                <a:schemeClr val="accent1">
                  <a:lumMod val="50000"/>
                </a:schemeClr>
              </a:solidFill>
              <a:cs typeface="Arial" pitchFamily="34" charset="0"/>
            </a:endParaRPr>
          </a:p>
          <a:p>
            <a:pPr marL="457200" indent="-457200">
              <a:lnSpc>
                <a:spcPct val="150000"/>
              </a:lnSpc>
              <a:spcBef>
                <a:spcPts val="800"/>
              </a:spcBef>
              <a:buFont typeface="+mj-lt"/>
              <a:buAutoNum type="arabicPeriod"/>
            </a:pPr>
            <a:endParaRPr lang="en-US" sz="2400" b="1" dirty="0">
              <a:solidFill>
                <a:schemeClr val="accent1">
                  <a:lumMod val="50000"/>
                </a:schemeClr>
              </a:solidFill>
              <a:cs typeface="Arial" pitchFamily="34" charset="0"/>
            </a:endParaRPr>
          </a:p>
          <a:p>
            <a:pPr marL="457200" indent="-457200">
              <a:lnSpc>
                <a:spcPct val="150000"/>
              </a:lnSpc>
              <a:spcBef>
                <a:spcPts val="800"/>
              </a:spcBef>
              <a:buFont typeface="+mj-lt"/>
              <a:buAutoNum type="arabicPeriod"/>
            </a:pPr>
            <a:endParaRPr lang="en-US" sz="2400" b="1" dirty="0">
              <a:solidFill>
                <a:schemeClr val="accent1">
                  <a:lumMod val="50000"/>
                </a:schemeClr>
              </a:solidFill>
              <a:cs typeface="Arial" pitchFamily="34" charset="0"/>
            </a:endParaRPr>
          </a:p>
          <a:p>
            <a:pPr marL="457200" indent="-457200">
              <a:lnSpc>
                <a:spcPct val="150000"/>
              </a:lnSpc>
              <a:spcBef>
                <a:spcPts val="800"/>
              </a:spcBef>
              <a:buFont typeface="+mj-lt"/>
              <a:buAutoNum type="arabicPeriod"/>
            </a:pPr>
            <a:endParaRPr lang="en-US" sz="2400" b="1" dirty="0">
              <a:solidFill>
                <a:schemeClr val="accent1">
                  <a:lumMod val="50000"/>
                </a:schemeClr>
              </a:solidFill>
              <a:cs typeface="Arial" pitchFamily="34" charset="0"/>
            </a:endParaRPr>
          </a:p>
        </p:txBody>
      </p:sp>
      <p:sp>
        <p:nvSpPr>
          <p:cNvPr id="2" name="Title 1">
            <a:extLst>
              <a:ext uri="{FF2B5EF4-FFF2-40B4-BE49-F238E27FC236}">
                <a16:creationId xmlns:a16="http://schemas.microsoft.com/office/drawing/2014/main" id="{166CE3A7-3094-7E77-8DF5-7B68BAA9085E}"/>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NỘI DUNG</a:t>
            </a:r>
          </a:p>
        </p:txBody>
      </p:sp>
    </p:spTree>
    <p:extLst>
      <p:ext uri="{BB962C8B-B14F-4D97-AF65-F5344CB8AC3E}">
        <p14:creationId xmlns:p14="http://schemas.microsoft.com/office/powerpoint/2010/main" val="5490193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2C8163B-11B4-2B1A-D054-0F673F57ED3F}"/>
              </a:ext>
            </a:extLst>
          </p:cNvPr>
          <p:cNvSpPr txBox="1">
            <a:spLocks/>
          </p:cNvSpPr>
          <p:nvPr/>
        </p:nvSpPr>
        <p:spPr>
          <a:xfrm>
            <a:off x="671287" y="1530153"/>
            <a:ext cx="10808208" cy="448378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lgn="just">
              <a:lnSpc>
                <a:spcPct val="150000"/>
              </a:lnSpc>
              <a:spcAft>
                <a:spcPts val="800"/>
              </a:spcAft>
              <a:buSzPts val="1000"/>
              <a:buFont typeface="Wingdings" pitchFamily="2" charset="2"/>
              <a:buChar char="v"/>
              <a:tabLst>
                <a:tab pos="457200" algn="l"/>
              </a:tabLst>
            </a:pPr>
            <a:r>
              <a:rPr lang="en-US" sz="2400" b="1" kern="100" dirty="0" err="1">
                <a:ea typeface="Calibri" panose="020F0502020204030204" pitchFamily="34" charset="0"/>
                <a:cs typeface="Times New Roman" panose="02020603050405020304" pitchFamily="18" charset="0"/>
              </a:rPr>
              <a:t>Giới</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tính</a:t>
            </a:r>
            <a:r>
              <a:rPr lang="en-US" sz="2400" b="1" kern="100" dirty="0">
                <a:ea typeface="Calibri" panose="020F0502020204030204" pitchFamily="34" charset="0"/>
                <a:cs typeface="Times New Roman" panose="02020603050405020304" pitchFamily="18" charset="0"/>
              </a:rPr>
              <a:t> </a:t>
            </a:r>
            <a:r>
              <a:rPr lang="en-US" sz="2400" kern="100" dirty="0">
                <a:ea typeface="Calibri" panose="020F0502020204030204" pitchFamily="34" charset="0"/>
                <a:cs typeface="Times New Roman" panose="02020603050405020304" pitchFamily="18" charset="0"/>
              </a:rPr>
              <a:t>(sex): </a:t>
            </a:r>
            <a:r>
              <a:rPr lang="en-US" sz="2400" dirty="0" err="1"/>
              <a:t>chỉ</a:t>
            </a:r>
            <a:r>
              <a:rPr lang="en-US" sz="2400" dirty="0"/>
              <a:t> </a:t>
            </a:r>
            <a:r>
              <a:rPr lang="en-US" sz="2400" dirty="0" err="1"/>
              <a:t>các</a:t>
            </a:r>
            <a:r>
              <a:rPr lang="en-US" sz="2400" dirty="0"/>
              <a:t> </a:t>
            </a:r>
            <a:r>
              <a:rPr lang="en-US" sz="2400" dirty="0" err="1"/>
              <a:t>đặc</a:t>
            </a:r>
            <a:r>
              <a:rPr lang="en-US" sz="2400" dirty="0"/>
              <a:t> </a:t>
            </a:r>
            <a:r>
              <a:rPr lang="en-US" sz="2400" dirty="0" err="1"/>
              <a:t>điểm</a:t>
            </a:r>
            <a:r>
              <a:rPr lang="en-US" sz="2400" dirty="0"/>
              <a:t> </a:t>
            </a:r>
            <a:r>
              <a:rPr lang="en-US" sz="2400" dirty="0" err="1"/>
              <a:t>sinh</a:t>
            </a:r>
            <a:r>
              <a:rPr lang="en-US" sz="2400" dirty="0"/>
              <a:t> </a:t>
            </a:r>
            <a:r>
              <a:rPr lang="en-US" sz="2400" dirty="0" err="1"/>
              <a:t>học</a:t>
            </a:r>
            <a:r>
              <a:rPr lang="en-US" sz="2400" dirty="0"/>
              <a:t> </a:t>
            </a:r>
            <a:r>
              <a:rPr lang="en-US" sz="2400" dirty="0" err="1"/>
              <a:t>bẩm</a:t>
            </a:r>
            <a:r>
              <a:rPr lang="en-US" sz="2400" dirty="0"/>
              <a:t> </a:t>
            </a:r>
            <a:r>
              <a:rPr lang="en-US" sz="2400" dirty="0" err="1"/>
              <a:t>sinh</a:t>
            </a:r>
            <a:r>
              <a:rPr lang="en-US" sz="2400" dirty="0"/>
              <a:t> </a:t>
            </a:r>
            <a:r>
              <a:rPr lang="en-US" sz="2400" dirty="0" err="1"/>
              <a:t>của</a:t>
            </a:r>
            <a:r>
              <a:rPr lang="en-US" sz="2400" dirty="0"/>
              <a:t> </a:t>
            </a:r>
            <a:r>
              <a:rPr lang="en-US" sz="2400" dirty="0" err="1"/>
              <a:t>nam</a:t>
            </a:r>
            <a:r>
              <a:rPr lang="en-US" sz="2400" dirty="0"/>
              <a:t> </a:t>
            </a:r>
            <a:r>
              <a:rPr lang="en-US" sz="2400" dirty="0" err="1"/>
              <a:t>và</a:t>
            </a:r>
            <a:r>
              <a:rPr lang="en-US" sz="2400" dirty="0"/>
              <a:t> </a:t>
            </a:r>
            <a:r>
              <a:rPr lang="en-US" sz="2400" dirty="0" err="1"/>
              <a:t>nữ</a:t>
            </a:r>
            <a:endParaRPr lang="en-US" sz="2400" dirty="0"/>
          </a:p>
          <a:p>
            <a:pPr marL="342900" indent="-342900" algn="just">
              <a:lnSpc>
                <a:spcPct val="150000"/>
              </a:lnSpc>
              <a:spcAft>
                <a:spcPts val="800"/>
              </a:spcAft>
              <a:buSzPts val="1000"/>
              <a:buFont typeface="Wingdings" pitchFamily="2" charset="2"/>
              <a:buChar char="v"/>
              <a:tabLst>
                <a:tab pos="457200" algn="l"/>
              </a:tabLst>
            </a:pPr>
            <a:r>
              <a:rPr lang="en-US" sz="2400" b="1"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 (gender): </a:t>
            </a:r>
            <a:r>
              <a:rPr lang="en-US" sz="2400" dirty="0"/>
              <a:t>"</a:t>
            </a:r>
            <a:r>
              <a:rPr lang="en-US" sz="2400" dirty="0" err="1"/>
              <a:t>Giới</a:t>
            </a:r>
            <a:r>
              <a:rPr lang="en-US" sz="2400" dirty="0"/>
              <a:t>" </a:t>
            </a:r>
            <a:r>
              <a:rPr lang="en-US" sz="2400" dirty="0" err="1"/>
              <a:t>là</a:t>
            </a:r>
            <a:r>
              <a:rPr lang="en-US" sz="2400" dirty="0"/>
              <a:t> </a:t>
            </a:r>
            <a:r>
              <a:rPr lang="en-US" sz="2400" dirty="0" err="1"/>
              <a:t>một</a:t>
            </a:r>
            <a:r>
              <a:rPr lang="en-US" sz="2400" dirty="0"/>
              <a:t> </a:t>
            </a:r>
            <a:r>
              <a:rPr lang="en-US" sz="2400" dirty="0" err="1"/>
              <a:t>khái</a:t>
            </a:r>
            <a:r>
              <a:rPr lang="en-US" sz="2400" dirty="0"/>
              <a:t> </a:t>
            </a:r>
            <a:r>
              <a:rPr lang="en-US" sz="2400" dirty="0" err="1"/>
              <a:t>niệm</a:t>
            </a:r>
            <a:r>
              <a:rPr lang="en-US" sz="2400" dirty="0"/>
              <a:t> </a:t>
            </a:r>
            <a:r>
              <a:rPr lang="en-US" sz="2400" dirty="0" err="1"/>
              <a:t>xã</a:t>
            </a:r>
            <a:r>
              <a:rPr lang="en-US" sz="2400" dirty="0"/>
              <a:t> </a:t>
            </a:r>
            <a:r>
              <a:rPr lang="en-US" sz="2400" dirty="0" err="1"/>
              <a:t>hội</a:t>
            </a:r>
            <a:r>
              <a:rPr lang="en-US" sz="2400" dirty="0"/>
              <a:t> </a:t>
            </a:r>
            <a:r>
              <a:rPr lang="en-US" sz="2400" dirty="0" err="1"/>
              <a:t>học</a:t>
            </a:r>
            <a:r>
              <a:rPr lang="en-US" sz="2400" dirty="0"/>
              <a:t> </a:t>
            </a:r>
            <a:r>
              <a:rPr lang="en-US" sz="2400" dirty="0" err="1"/>
              <a:t>chỉ</a:t>
            </a:r>
            <a:r>
              <a:rPr lang="en-US" sz="2400" dirty="0"/>
              <a:t> </a:t>
            </a:r>
            <a:r>
              <a:rPr lang="en-US" sz="2400" dirty="0" err="1"/>
              <a:t>sự</a:t>
            </a:r>
            <a:r>
              <a:rPr lang="en-US" sz="2400" dirty="0"/>
              <a:t> </a:t>
            </a:r>
            <a:r>
              <a:rPr lang="en-US" sz="2400" dirty="0" err="1"/>
              <a:t>khác</a:t>
            </a:r>
            <a:r>
              <a:rPr lang="en-US" sz="2400" dirty="0"/>
              <a:t> </a:t>
            </a:r>
            <a:r>
              <a:rPr lang="en-US" sz="2400" dirty="0" err="1"/>
              <a:t>biệt</a:t>
            </a:r>
            <a:r>
              <a:rPr lang="en-US" sz="2400" dirty="0"/>
              <a:t> </a:t>
            </a:r>
            <a:r>
              <a:rPr lang="en-US" sz="2400" dirty="0" err="1"/>
              <a:t>về</a:t>
            </a:r>
            <a:r>
              <a:rPr lang="en-US" sz="2400" dirty="0"/>
              <a:t> </a:t>
            </a:r>
            <a:r>
              <a:rPr lang="en-US" sz="2400" dirty="0" err="1"/>
              <a:t>vai</a:t>
            </a:r>
            <a:r>
              <a:rPr lang="en-US" sz="2400" dirty="0"/>
              <a:t> </a:t>
            </a:r>
            <a:r>
              <a:rPr lang="en-US" sz="2400" dirty="0" err="1"/>
              <a:t>trò</a:t>
            </a:r>
            <a:r>
              <a:rPr lang="en-US" sz="2400" dirty="0"/>
              <a:t>, </a:t>
            </a:r>
            <a:r>
              <a:rPr lang="en-US" sz="2400" dirty="0" err="1"/>
              <a:t>thái</a:t>
            </a:r>
            <a:r>
              <a:rPr lang="en-US" sz="2400" dirty="0"/>
              <a:t> </a:t>
            </a:r>
            <a:r>
              <a:rPr lang="en-US" sz="2400" dirty="0" err="1"/>
              <a:t>độ</a:t>
            </a:r>
            <a:r>
              <a:rPr lang="en-US" sz="2400" dirty="0"/>
              <a:t>, </a:t>
            </a:r>
            <a:r>
              <a:rPr lang="en-US" sz="2400" dirty="0" err="1"/>
              <a:t>hành</a:t>
            </a:r>
            <a:r>
              <a:rPr lang="en-US" sz="2400" dirty="0"/>
              <a:t> vi </a:t>
            </a:r>
            <a:r>
              <a:rPr lang="en-US" sz="2400" dirty="0" err="1"/>
              <a:t>ứng</a:t>
            </a:r>
            <a:r>
              <a:rPr lang="en-US" sz="2400" dirty="0"/>
              <a:t> </a:t>
            </a:r>
            <a:r>
              <a:rPr lang="en-US" sz="2400" dirty="0" err="1"/>
              <a:t>xử</a:t>
            </a:r>
            <a:r>
              <a:rPr lang="en-US" sz="2400" dirty="0"/>
              <a:t> </a:t>
            </a:r>
            <a:r>
              <a:rPr lang="en-US" sz="2400" dirty="0" err="1"/>
              <a:t>và</a:t>
            </a:r>
            <a:r>
              <a:rPr lang="en-US" sz="2400" dirty="0"/>
              <a:t> </a:t>
            </a:r>
            <a:r>
              <a:rPr lang="en-US" sz="2400" dirty="0" err="1"/>
              <a:t>các</a:t>
            </a:r>
            <a:r>
              <a:rPr lang="en-US" sz="2400" dirty="0"/>
              <a:t> </a:t>
            </a:r>
            <a:r>
              <a:rPr lang="en-US" sz="2400" dirty="0" err="1"/>
              <a:t>giá</a:t>
            </a:r>
            <a:r>
              <a:rPr lang="en-US" sz="2400" dirty="0"/>
              <a:t> </a:t>
            </a:r>
            <a:r>
              <a:rPr lang="en-US" sz="2400" dirty="0" err="1"/>
              <a:t>trị</a:t>
            </a:r>
            <a:r>
              <a:rPr lang="en-US" sz="2400" dirty="0"/>
              <a:t> </a:t>
            </a:r>
            <a:r>
              <a:rPr lang="en-US" sz="2400" dirty="0" err="1"/>
              <a:t>giữa</a:t>
            </a:r>
            <a:r>
              <a:rPr lang="en-US" sz="2400" dirty="0"/>
              <a:t> </a:t>
            </a:r>
            <a:r>
              <a:rPr lang="en-US" sz="2400" dirty="0" err="1"/>
              <a:t>nam</a:t>
            </a:r>
            <a:r>
              <a:rPr lang="en-US" sz="2400" dirty="0"/>
              <a:t> </a:t>
            </a:r>
            <a:r>
              <a:rPr lang="en-US" sz="2400" dirty="0" err="1"/>
              <a:t>giới</a:t>
            </a:r>
            <a:r>
              <a:rPr lang="en-US" sz="2400" dirty="0"/>
              <a:t> </a:t>
            </a:r>
            <a:r>
              <a:rPr lang="en-US" sz="2400" dirty="0" err="1"/>
              <a:t>và</a:t>
            </a:r>
            <a:r>
              <a:rPr lang="en-US" sz="2400" dirty="0"/>
              <a:t> </a:t>
            </a:r>
            <a:r>
              <a:rPr lang="en-US" sz="2400" dirty="0" err="1"/>
              <a:t>nữ</a:t>
            </a:r>
            <a:r>
              <a:rPr lang="en-US" sz="2400" dirty="0"/>
              <a:t> </a:t>
            </a:r>
            <a:r>
              <a:rPr lang="en-US" sz="2400" dirty="0" err="1"/>
              <a:t>giới</a:t>
            </a:r>
            <a:r>
              <a:rPr lang="en-US" sz="2400" dirty="0"/>
              <a:t> </a:t>
            </a:r>
            <a:r>
              <a:rPr lang="en-US" sz="2400" dirty="0" err="1"/>
              <a:t>trong</a:t>
            </a:r>
            <a:r>
              <a:rPr lang="en-US" sz="2400" dirty="0"/>
              <a:t> </a:t>
            </a:r>
            <a:r>
              <a:rPr lang="en-US" sz="2400" dirty="0" err="1"/>
              <a:t>xã</a:t>
            </a:r>
            <a:r>
              <a:rPr lang="en-US" sz="2400" dirty="0"/>
              <a:t> </a:t>
            </a:r>
            <a:r>
              <a:rPr lang="en-US" sz="2400" dirty="0" err="1"/>
              <a:t>hội</a:t>
            </a:r>
            <a:r>
              <a:rPr lang="en-US" sz="2400" dirty="0"/>
              <a:t>.</a:t>
            </a:r>
            <a:endParaRPr lang="en-US" sz="2400" kern="100" dirty="0">
              <a:ea typeface="Calibri" panose="020F0502020204030204" pitchFamily="34" charset="0"/>
              <a:cs typeface="Times New Roman" panose="02020603050405020304" pitchFamily="18" charset="0"/>
            </a:endParaRPr>
          </a:p>
          <a:p>
            <a:pPr algn="just">
              <a:lnSpc>
                <a:spcPct val="150000"/>
              </a:lnSpc>
              <a:spcAft>
                <a:spcPts val="800"/>
              </a:spcAft>
              <a:buSzPts val="1000"/>
              <a:tabLst>
                <a:tab pos="457200" algn="l"/>
              </a:tabLst>
            </a:pPr>
            <a:r>
              <a:rPr lang="en-US" sz="2400" dirty="0"/>
              <a:t>- </a:t>
            </a:r>
            <a:r>
              <a:rPr lang="en-US" sz="2400" dirty="0" err="1"/>
              <a:t>Giới</a:t>
            </a:r>
            <a:r>
              <a:rPr lang="en-US" sz="2400" dirty="0"/>
              <a:t> </a:t>
            </a:r>
            <a:r>
              <a:rPr lang="en-US" sz="2400" dirty="0" err="1"/>
              <a:t>liên</a:t>
            </a:r>
            <a:r>
              <a:rPr lang="en-US" sz="2400" dirty="0"/>
              <a:t> </a:t>
            </a:r>
            <a:r>
              <a:rPr lang="en-US" sz="2400" dirty="0" err="1"/>
              <a:t>quan</a:t>
            </a:r>
            <a:r>
              <a:rPr lang="en-US" sz="2400" dirty="0"/>
              <a:t> </a:t>
            </a:r>
            <a:r>
              <a:rPr lang="en-US" sz="2400" dirty="0" err="1"/>
              <a:t>đến</a:t>
            </a:r>
            <a:r>
              <a:rPr lang="en-US" sz="2400" dirty="0"/>
              <a:t> </a:t>
            </a:r>
            <a:r>
              <a:rPr lang="en-US" sz="2400" dirty="0" err="1"/>
              <a:t>các</a:t>
            </a:r>
            <a:r>
              <a:rPr lang="en-US" sz="2400" dirty="0"/>
              <a:t> </a:t>
            </a:r>
            <a:r>
              <a:rPr lang="en-US" sz="2400" dirty="0" err="1"/>
              <a:t>yếu</a:t>
            </a:r>
            <a:r>
              <a:rPr lang="en-US" sz="2400" dirty="0"/>
              <a:t> </a:t>
            </a:r>
            <a:r>
              <a:rPr lang="en-US" sz="2400" dirty="0" err="1"/>
              <a:t>tố</a:t>
            </a:r>
            <a:r>
              <a:rPr lang="en-US" sz="2400" dirty="0"/>
              <a:t> </a:t>
            </a:r>
            <a:r>
              <a:rPr lang="en-US" sz="2400" dirty="0" err="1"/>
              <a:t>xã</a:t>
            </a:r>
            <a:r>
              <a:rPr lang="en-US" sz="2400" dirty="0"/>
              <a:t> </a:t>
            </a:r>
            <a:r>
              <a:rPr lang="en-US" sz="2400" dirty="0" err="1"/>
              <a:t>hội</a:t>
            </a:r>
            <a:r>
              <a:rPr lang="en-US" sz="2400" dirty="0"/>
              <a:t>, </a:t>
            </a:r>
            <a:r>
              <a:rPr lang="en-US" sz="2400" dirty="0" err="1"/>
              <a:t>văn</a:t>
            </a:r>
            <a:r>
              <a:rPr lang="en-US" sz="2400" dirty="0"/>
              <a:t> </a:t>
            </a:r>
            <a:r>
              <a:rPr lang="en-US" sz="2400" dirty="0" err="1"/>
              <a:t>hóa</a:t>
            </a:r>
            <a:r>
              <a:rPr lang="en-US" sz="2400" dirty="0"/>
              <a:t> </a:t>
            </a:r>
            <a:r>
              <a:rPr lang="en-US" sz="2400" dirty="0" err="1"/>
              <a:t>và</a:t>
            </a:r>
            <a:r>
              <a:rPr lang="en-US" sz="2400" dirty="0"/>
              <a:t> </a:t>
            </a:r>
            <a:r>
              <a:rPr lang="en-US" sz="2400" dirty="0" err="1"/>
              <a:t>lịch</a:t>
            </a:r>
            <a:r>
              <a:rPr lang="en-US" sz="2400" dirty="0"/>
              <a:t> </a:t>
            </a:r>
            <a:r>
              <a:rPr lang="en-US" sz="2400" dirty="0" err="1"/>
              <a:t>sử</a:t>
            </a:r>
            <a:r>
              <a:rPr lang="en-US" sz="2400" dirty="0"/>
              <a:t>, </a:t>
            </a:r>
            <a:r>
              <a:rPr lang="en-US" sz="2400" dirty="0" err="1"/>
              <a:t>và</a:t>
            </a:r>
            <a:r>
              <a:rPr lang="en-US" sz="2400" dirty="0"/>
              <a:t> </a:t>
            </a:r>
            <a:r>
              <a:rPr lang="en-US" sz="2400" dirty="0" err="1"/>
              <a:t>có</a:t>
            </a:r>
            <a:r>
              <a:rPr lang="en-US" sz="2400" dirty="0"/>
              <a:t> </a:t>
            </a:r>
            <a:r>
              <a:rPr lang="en-US" sz="2400" dirty="0" err="1"/>
              <a:t>thể</a:t>
            </a:r>
            <a:r>
              <a:rPr lang="en-US" sz="2400" dirty="0"/>
              <a:t> </a:t>
            </a:r>
            <a:r>
              <a:rPr lang="en-US" sz="2400" dirty="0" err="1"/>
              <a:t>thay</a:t>
            </a:r>
            <a:r>
              <a:rPr lang="en-US" sz="2400" dirty="0"/>
              <a:t> </a:t>
            </a:r>
            <a:r>
              <a:rPr lang="en-US" sz="2400" dirty="0" err="1"/>
              <a:t>đổi</a:t>
            </a:r>
            <a:r>
              <a:rPr lang="en-US" sz="2400" dirty="0"/>
              <a:t> </a:t>
            </a:r>
            <a:r>
              <a:rPr lang="en-US" sz="2400" dirty="0" err="1"/>
              <a:t>theo</a:t>
            </a:r>
            <a:r>
              <a:rPr lang="en-US" sz="2400" dirty="0"/>
              <a:t> </a:t>
            </a:r>
            <a:r>
              <a:rPr lang="en-US" sz="2400" dirty="0" err="1"/>
              <a:t>thời</a:t>
            </a:r>
            <a:r>
              <a:rPr lang="en-US" sz="2400" dirty="0"/>
              <a:t> </a:t>
            </a:r>
            <a:r>
              <a:rPr lang="en-US" sz="2400" dirty="0" err="1"/>
              <a:t>gian</a:t>
            </a:r>
            <a:r>
              <a:rPr lang="en-US" sz="2400" dirty="0"/>
              <a:t> </a:t>
            </a:r>
            <a:r>
              <a:rPr lang="en-US" sz="2400" dirty="0" err="1"/>
              <a:t>và</a:t>
            </a:r>
            <a:r>
              <a:rPr lang="en-US" sz="2400" dirty="0"/>
              <a:t> </a:t>
            </a:r>
            <a:r>
              <a:rPr lang="en-US" sz="2400" dirty="0" err="1"/>
              <a:t>bối</a:t>
            </a:r>
            <a:r>
              <a:rPr lang="en-US" sz="2400" dirty="0"/>
              <a:t> </a:t>
            </a:r>
            <a:r>
              <a:rPr lang="en-US" sz="2400" dirty="0" err="1"/>
              <a:t>cảnh</a:t>
            </a:r>
            <a:r>
              <a:rPr lang="en-US" sz="2400" dirty="0"/>
              <a:t>.</a:t>
            </a:r>
          </a:p>
          <a:p>
            <a:pPr marL="342900" indent="-342900" algn="just">
              <a:lnSpc>
                <a:spcPct val="107000"/>
              </a:lnSpc>
              <a:spcAft>
                <a:spcPts val="800"/>
              </a:spcAft>
              <a:buSzPts val="1000"/>
              <a:buFont typeface="Wingdings" pitchFamily="2" charset="2"/>
              <a:buChar char="v"/>
              <a:tabLst>
                <a:tab pos="457200" algn="l"/>
              </a:tabLst>
            </a:pPr>
            <a:endParaRPr lang="en-US" sz="2400" kern="100" dirty="0">
              <a:cs typeface="Times New Roman" panose="02020603050405020304" pitchFamily="18" charset="0"/>
            </a:endParaRPr>
          </a:p>
          <a:p>
            <a:pPr marL="342900" indent="-342900" algn="just">
              <a:lnSpc>
                <a:spcPct val="107000"/>
              </a:lnSpc>
              <a:spcAft>
                <a:spcPts val="800"/>
              </a:spcAft>
              <a:buSzPts val="1000"/>
              <a:buFont typeface="Wingdings" pitchFamily="2" charset="2"/>
              <a:buChar char="v"/>
              <a:tabLst>
                <a:tab pos="457200" algn="l"/>
              </a:tabLst>
            </a:pPr>
            <a:endParaRPr lang="en-US" sz="2400" kern="100" dirty="0">
              <a:ea typeface="Calibri" panose="020F0502020204030204" pitchFamily="34" charset="0"/>
              <a:cs typeface="Times New Roman" panose="02020603050405020304" pitchFamily="18" charset="0"/>
            </a:endParaRPr>
          </a:p>
        </p:txBody>
      </p:sp>
      <p:sp>
        <p:nvSpPr>
          <p:cNvPr id="3" name="Title 1">
            <a:extLst>
              <a:ext uri="{FF2B5EF4-FFF2-40B4-BE49-F238E27FC236}">
                <a16:creationId xmlns:a16="http://schemas.microsoft.com/office/drawing/2014/main" id="{7147342A-CE41-82F5-258B-E6A3E0CE2763}"/>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1. KHÁI NIỆM</a:t>
            </a:r>
          </a:p>
        </p:txBody>
      </p:sp>
    </p:spTree>
    <p:extLst>
      <p:ext uri="{BB962C8B-B14F-4D97-AF65-F5344CB8AC3E}">
        <p14:creationId xmlns:p14="http://schemas.microsoft.com/office/powerpoint/2010/main" val="11768744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0C718C-3992-E827-F956-7E1220A17956}"/>
              </a:ext>
            </a:extLst>
          </p:cNvPr>
          <p:cNvPicPr>
            <a:picLocks noChangeAspect="1"/>
          </p:cNvPicPr>
          <p:nvPr/>
        </p:nvPicPr>
        <p:blipFill>
          <a:blip r:embed="rId2"/>
          <a:stretch>
            <a:fillRect/>
          </a:stretch>
        </p:blipFill>
        <p:spPr>
          <a:xfrm>
            <a:off x="144966" y="1210028"/>
            <a:ext cx="12020550" cy="5695865"/>
          </a:xfrm>
          <a:prstGeom prst="rect">
            <a:avLst/>
          </a:prstGeom>
        </p:spPr>
      </p:pic>
      <p:sp>
        <p:nvSpPr>
          <p:cNvPr id="9" name="Title 1">
            <a:extLst>
              <a:ext uri="{FF2B5EF4-FFF2-40B4-BE49-F238E27FC236}">
                <a16:creationId xmlns:a16="http://schemas.microsoft.com/office/drawing/2014/main" id="{B26D81D0-1434-3173-5C36-D2679E82A711}"/>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1. KHÁI NIỆM</a:t>
            </a:r>
          </a:p>
        </p:txBody>
      </p:sp>
    </p:spTree>
    <p:extLst>
      <p:ext uri="{BB962C8B-B14F-4D97-AF65-F5344CB8AC3E}">
        <p14:creationId xmlns:p14="http://schemas.microsoft.com/office/powerpoint/2010/main" val="42575226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5B5782C-6958-EC22-4D46-D0E7F6F64707}"/>
              </a:ext>
            </a:extLst>
          </p:cNvPr>
          <p:cNvSpPr txBox="1">
            <a:spLocks/>
          </p:cNvSpPr>
          <p:nvPr/>
        </p:nvSpPr>
        <p:spPr>
          <a:xfrm>
            <a:off x="204333" y="1273524"/>
            <a:ext cx="11783334" cy="2815844"/>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14000"/>
              </a:lnSpc>
              <a:spcBef>
                <a:spcPts val="500"/>
              </a:spcBef>
            </a:pPr>
            <a:r>
              <a:rPr lang="en-US" sz="2800" b="1" dirty="0">
                <a:solidFill>
                  <a:srgbClr val="0070C0"/>
                </a:solidFill>
                <a:cs typeface="Arial" panose="020B0604020202020204" pitchFamily="34" charset="0"/>
              </a:rPr>
              <a:t>Bình </a:t>
            </a:r>
            <a:r>
              <a:rPr lang="en-US" sz="2800" b="1" dirty="0" err="1">
                <a:solidFill>
                  <a:srgbClr val="0070C0"/>
                </a:solidFill>
                <a:cs typeface="Arial" panose="020B0604020202020204" pitchFamily="34" charset="0"/>
              </a:rPr>
              <a:t>đẳng</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giới</a:t>
            </a:r>
            <a:endParaRPr lang="en-US" sz="2800" b="1" dirty="0">
              <a:solidFill>
                <a:srgbClr val="0070C0"/>
              </a:solidFill>
              <a:cs typeface="Arial" panose="020B0604020202020204" pitchFamily="34" charset="0"/>
            </a:endParaRPr>
          </a:p>
          <a:p>
            <a:pPr algn="just">
              <a:lnSpc>
                <a:spcPct val="115000"/>
              </a:lnSpc>
              <a:spcBef>
                <a:spcPts val="450"/>
              </a:spcBef>
              <a:spcAft>
                <a:spcPts val="450"/>
              </a:spcAft>
            </a:pPr>
            <a:r>
              <a:rPr lang="en-US" sz="2000" i="1" dirty="0">
                <a:ea typeface="Times New Roman" panose="02020603050405020304" pitchFamily="18" charset="0"/>
                <a:cs typeface="Times New Roman" panose="02020603050405020304" pitchFamily="18" charset="0"/>
              </a:rPr>
              <a:t>Bình </a:t>
            </a:r>
            <a:r>
              <a:rPr lang="en-US" sz="2000" i="1" dirty="0" err="1">
                <a:ea typeface="Times New Roman" panose="02020603050405020304" pitchFamily="18" charset="0"/>
                <a:cs typeface="Times New Roman" panose="02020603050405020304" pitchFamily="18" charset="0"/>
              </a:rPr>
              <a:t>đẳng</a:t>
            </a:r>
            <a:r>
              <a:rPr lang="en-US" sz="2000" i="1" dirty="0">
                <a:ea typeface="Times New Roman" panose="02020603050405020304" pitchFamily="18" charset="0"/>
                <a:cs typeface="Times New Roman" panose="02020603050405020304" pitchFamily="18" charset="0"/>
              </a:rPr>
              <a:t> </a:t>
            </a:r>
            <a:r>
              <a:rPr lang="en-US" sz="2000" i="1" dirty="0" err="1">
                <a:ea typeface="Times New Roman" panose="02020603050405020304" pitchFamily="18" charset="0"/>
                <a:cs typeface="Times New Roman" panose="02020603050405020304" pitchFamily="18" charset="0"/>
              </a:rPr>
              <a:t>giới</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là</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việc</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nam</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nữ</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có</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vị</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trí</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vai</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trò</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ngang</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nhau</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được</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tạo</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điều</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kiện</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và</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cơ</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hội</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phát</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huy</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năng</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lực</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của</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mình</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cho</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sự</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phát</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triển</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của</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cộng</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đồng</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của</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gia</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đình</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và</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thụ</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hưởng</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như</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nhau</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về</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thành</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quả</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của</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sự</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phát</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triển</a:t>
            </a:r>
            <a:r>
              <a:rPr lang="en-US" sz="2000" dirty="0">
                <a:ea typeface="Times New Roman" panose="02020603050405020304" pitchFamily="18" charset="0"/>
                <a:cs typeface="Times New Roman" panose="02020603050405020304" pitchFamily="18" charset="0"/>
              </a:rPr>
              <a:t> </a:t>
            </a:r>
            <a:r>
              <a:rPr lang="en-US" sz="2000" dirty="0" err="1">
                <a:ea typeface="Times New Roman" panose="02020603050405020304" pitchFamily="18" charset="0"/>
                <a:cs typeface="Times New Roman" panose="02020603050405020304" pitchFamily="18" charset="0"/>
              </a:rPr>
              <a:t>đó</a:t>
            </a:r>
            <a:r>
              <a:rPr lang="en-US" sz="2000" dirty="0">
                <a:ea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Ø"/>
            </a:pPr>
            <a:r>
              <a:rPr lang="en-US" sz="2000" dirty="0">
                <a:cs typeface="Times New Roman" panose="02020603050405020304" pitchFamily="18" charset="0"/>
              </a:rPr>
              <a:t>L</a:t>
            </a:r>
            <a:r>
              <a:rPr lang="vi-VN" sz="2000" dirty="0">
                <a:cs typeface="Times New Roman" panose="02020603050405020304" pitchFamily="18" charset="0"/>
              </a:rPr>
              <a:t>à sự thừa nhận và coi trọng như nhau giữa nữ và nam</a:t>
            </a:r>
            <a:endParaRPr lang="en-US" sz="2000" dirty="0">
              <a:cs typeface="Times New Roman" panose="02020603050405020304" pitchFamily="18" charset="0"/>
            </a:endParaRPr>
          </a:p>
          <a:p>
            <a:pPr marL="342900" indent="-342900">
              <a:buFont typeface="Wingdings" panose="05000000000000000000" pitchFamily="2" charset="2"/>
              <a:buChar char="Ø"/>
            </a:pPr>
            <a:r>
              <a:rPr lang="en-US" sz="2000" dirty="0" err="1">
                <a:cs typeface="Times New Roman" panose="02020603050405020304" pitchFamily="18" charset="0"/>
              </a:rPr>
              <a:t>Không</a:t>
            </a:r>
            <a:r>
              <a:rPr lang="en-US" sz="2000" dirty="0">
                <a:cs typeface="Times New Roman" panose="02020603050405020304" pitchFamily="18" charset="0"/>
              </a:rPr>
              <a:t> </a:t>
            </a:r>
            <a:r>
              <a:rPr lang="en-US" sz="2000" dirty="0" err="1">
                <a:cs typeface="Times New Roman" panose="02020603050405020304" pitchFamily="18" charset="0"/>
              </a:rPr>
              <a:t>phải</a:t>
            </a:r>
            <a:r>
              <a:rPr lang="en-US" sz="2000" dirty="0">
                <a:cs typeface="Times New Roman" panose="02020603050405020304" pitchFamily="18" charset="0"/>
              </a:rPr>
              <a:t> </a:t>
            </a:r>
            <a:r>
              <a:rPr lang="en-US" sz="2000" dirty="0" err="1">
                <a:cs typeface="Times New Roman" panose="02020603050405020304" pitchFamily="18" charset="0"/>
              </a:rPr>
              <a:t>là</a:t>
            </a:r>
            <a:r>
              <a:rPr lang="en-US" sz="2000" dirty="0">
                <a:cs typeface="Times New Roman" panose="02020603050405020304" pitchFamily="18" charset="0"/>
              </a:rPr>
              <a:t> </a:t>
            </a:r>
            <a:r>
              <a:rPr lang="en-US" sz="2000" dirty="0" err="1">
                <a:cs typeface="Times New Roman" panose="02020603050405020304" pitchFamily="18" charset="0"/>
              </a:rPr>
              <a:t>sự</a:t>
            </a:r>
            <a:r>
              <a:rPr lang="en-US" sz="2000" dirty="0">
                <a:cs typeface="Times New Roman" panose="02020603050405020304" pitchFamily="18" charset="0"/>
              </a:rPr>
              <a:t> </a:t>
            </a:r>
            <a:r>
              <a:rPr lang="en-US" sz="2000" dirty="0" err="1">
                <a:cs typeface="Times New Roman" panose="02020603050405020304" pitchFamily="18" charset="0"/>
              </a:rPr>
              <a:t>hoán</a:t>
            </a:r>
            <a:r>
              <a:rPr lang="en-US" sz="2000" dirty="0">
                <a:cs typeface="Times New Roman" panose="02020603050405020304" pitchFamily="18" charset="0"/>
              </a:rPr>
              <a:t> </a:t>
            </a:r>
            <a:r>
              <a:rPr lang="en-US" sz="2000" dirty="0" err="1">
                <a:cs typeface="Times New Roman" panose="02020603050405020304" pitchFamily="18" charset="0"/>
              </a:rPr>
              <a:t>đổi</a:t>
            </a:r>
            <a:r>
              <a:rPr lang="en-US" sz="2000" dirty="0">
                <a:cs typeface="Times New Roman" panose="02020603050405020304" pitchFamily="18" charset="0"/>
              </a:rPr>
              <a:t> </a:t>
            </a:r>
            <a:r>
              <a:rPr lang="en-US" sz="2000" dirty="0" err="1">
                <a:cs typeface="Times New Roman" panose="02020603050405020304" pitchFamily="18" charset="0"/>
              </a:rPr>
              <a:t>vai</a:t>
            </a:r>
            <a:r>
              <a:rPr lang="en-US" sz="2000" dirty="0">
                <a:cs typeface="Times New Roman" panose="02020603050405020304" pitchFamily="18" charset="0"/>
              </a:rPr>
              <a:t> </a:t>
            </a:r>
            <a:r>
              <a:rPr lang="en-US" sz="2000" dirty="0" err="1">
                <a:cs typeface="Times New Roman" panose="02020603050405020304" pitchFamily="18" charset="0"/>
              </a:rPr>
              <a:t>trò</a:t>
            </a:r>
            <a:r>
              <a:rPr lang="en-US" sz="2000" dirty="0">
                <a:cs typeface="Times New Roman" panose="02020603050405020304" pitchFamily="18" charset="0"/>
              </a:rPr>
              <a:t> </a:t>
            </a:r>
            <a:r>
              <a:rPr lang="en-US" sz="2000" dirty="0" err="1">
                <a:cs typeface="Times New Roman" panose="02020603050405020304" pitchFamily="18" charset="0"/>
              </a:rPr>
              <a:t>của</a:t>
            </a:r>
            <a:r>
              <a:rPr lang="en-US" sz="2000" dirty="0">
                <a:cs typeface="Times New Roman" panose="02020603050405020304" pitchFamily="18" charset="0"/>
              </a:rPr>
              <a:t> </a:t>
            </a:r>
            <a:r>
              <a:rPr lang="en-US" sz="2000" dirty="0" err="1">
                <a:cs typeface="Times New Roman" panose="02020603050405020304" pitchFamily="18" charset="0"/>
              </a:rPr>
              <a:t>nam</a:t>
            </a:r>
            <a:r>
              <a:rPr lang="en-US" sz="2000" dirty="0">
                <a:cs typeface="Times New Roman" panose="02020603050405020304" pitchFamily="18" charset="0"/>
              </a:rPr>
              <a:t>, </a:t>
            </a:r>
            <a:r>
              <a:rPr lang="en-US" sz="2000" dirty="0" err="1">
                <a:cs typeface="Times New Roman" panose="02020603050405020304" pitchFamily="18" charset="0"/>
              </a:rPr>
              <a:t>nữ</a:t>
            </a:r>
            <a:r>
              <a:rPr lang="en-US" sz="2000" dirty="0">
                <a:cs typeface="Times New Roman" panose="02020603050405020304" pitchFamily="18" charset="0"/>
              </a:rPr>
              <a:t> </a:t>
            </a:r>
            <a:r>
              <a:rPr lang="en-US" sz="2000" dirty="0" err="1">
                <a:cs typeface="Times New Roman" panose="02020603050405020304" pitchFamily="18" charset="0"/>
              </a:rPr>
              <a:t>và</a:t>
            </a:r>
            <a:r>
              <a:rPr lang="en-US" sz="2000" dirty="0">
                <a:cs typeface="Times New Roman" panose="02020603050405020304" pitchFamily="18" charset="0"/>
              </a:rPr>
              <a:t> </a:t>
            </a:r>
            <a:r>
              <a:rPr lang="en-US" sz="2000" dirty="0" err="1">
                <a:cs typeface="Times New Roman" panose="02020603050405020304" pitchFamily="18" charset="0"/>
              </a:rPr>
              <a:t>cũng</a:t>
            </a:r>
            <a:r>
              <a:rPr lang="en-US" sz="2000" dirty="0">
                <a:cs typeface="Times New Roman" panose="02020603050405020304" pitchFamily="18" charset="0"/>
              </a:rPr>
              <a:t> </a:t>
            </a:r>
            <a:r>
              <a:rPr lang="en-US" sz="2000" dirty="0" err="1">
                <a:cs typeface="Times New Roman" panose="02020603050405020304" pitchFamily="18" charset="0"/>
              </a:rPr>
              <a:t>không</a:t>
            </a:r>
            <a:r>
              <a:rPr lang="en-US" sz="2000" dirty="0">
                <a:cs typeface="Times New Roman" panose="02020603050405020304" pitchFamily="18" charset="0"/>
              </a:rPr>
              <a:t> </a:t>
            </a:r>
            <a:r>
              <a:rPr lang="en-US" sz="2000" dirty="0" err="1">
                <a:cs typeface="Times New Roman" panose="02020603050405020304" pitchFamily="18" charset="0"/>
              </a:rPr>
              <a:t>phải</a:t>
            </a:r>
            <a:r>
              <a:rPr lang="en-US" sz="2000" dirty="0">
                <a:cs typeface="Times New Roman" panose="02020603050405020304" pitchFamily="18" charset="0"/>
              </a:rPr>
              <a:t> </a:t>
            </a:r>
            <a:r>
              <a:rPr lang="en-US" sz="2000" dirty="0" err="1">
                <a:cs typeface="Times New Roman" panose="02020603050405020304" pitchFamily="18" charset="0"/>
              </a:rPr>
              <a:t>là</a:t>
            </a:r>
            <a:r>
              <a:rPr lang="en-US" sz="2000" dirty="0">
                <a:cs typeface="Times New Roman" panose="02020603050405020304" pitchFamily="18" charset="0"/>
              </a:rPr>
              <a:t> </a:t>
            </a:r>
            <a:r>
              <a:rPr lang="en-US" sz="2000" dirty="0" err="1">
                <a:cs typeface="Times New Roman" panose="02020603050405020304" pitchFamily="18" charset="0"/>
              </a:rPr>
              <a:t>sự</a:t>
            </a:r>
            <a:r>
              <a:rPr lang="en-US" sz="2000" dirty="0">
                <a:cs typeface="Times New Roman" panose="02020603050405020304" pitchFamily="18" charset="0"/>
              </a:rPr>
              <a:t> </a:t>
            </a:r>
            <a:r>
              <a:rPr lang="en-US" sz="2000" dirty="0" err="1">
                <a:cs typeface="Times New Roman" panose="02020603050405020304" pitchFamily="18" charset="0"/>
              </a:rPr>
              <a:t>tuyệt</a:t>
            </a:r>
            <a:r>
              <a:rPr lang="en-US" sz="2000" dirty="0">
                <a:cs typeface="Times New Roman" panose="02020603050405020304" pitchFamily="18" charset="0"/>
              </a:rPr>
              <a:t> </a:t>
            </a:r>
            <a:r>
              <a:rPr lang="en-US" sz="2000" dirty="0" err="1">
                <a:cs typeface="Times New Roman" panose="02020603050405020304" pitchFamily="18" charset="0"/>
              </a:rPr>
              <a:t>đối</a:t>
            </a:r>
            <a:r>
              <a:rPr lang="en-US" sz="2000" dirty="0">
                <a:cs typeface="Times New Roman" panose="02020603050405020304" pitchFamily="18" charset="0"/>
              </a:rPr>
              <a:t> </a:t>
            </a:r>
            <a:r>
              <a:rPr lang="en-US" sz="2000" dirty="0" err="1">
                <a:cs typeface="Times New Roman" panose="02020603050405020304" pitchFamily="18" charset="0"/>
              </a:rPr>
              <a:t>hóa</a:t>
            </a:r>
            <a:r>
              <a:rPr lang="en-US" sz="2000" dirty="0">
                <a:cs typeface="Times New Roman" panose="02020603050405020304" pitchFamily="18" charset="0"/>
              </a:rPr>
              <a:t> </a:t>
            </a:r>
            <a:r>
              <a:rPr lang="en-US" sz="2000" dirty="0" err="1">
                <a:cs typeface="Times New Roman" panose="02020603050405020304" pitchFamily="18" charset="0"/>
              </a:rPr>
              <a:t>bằng</a:t>
            </a:r>
            <a:r>
              <a:rPr lang="en-US" sz="2000" dirty="0">
                <a:cs typeface="Times New Roman" panose="02020603050405020304" pitchFamily="18" charset="0"/>
              </a:rPr>
              <a:t> con </a:t>
            </a:r>
            <a:r>
              <a:rPr lang="en-US" sz="2000" dirty="0" err="1">
                <a:cs typeface="Times New Roman" panose="02020603050405020304" pitchFamily="18" charset="0"/>
              </a:rPr>
              <a:t>số</a:t>
            </a:r>
            <a:r>
              <a:rPr lang="en-US" sz="2000" dirty="0">
                <a:cs typeface="Times New Roman" panose="02020603050405020304" pitchFamily="18" charset="0"/>
              </a:rPr>
              <a:t> </a:t>
            </a:r>
            <a:r>
              <a:rPr lang="en-US" sz="2000" dirty="0" err="1">
                <a:cs typeface="Times New Roman" panose="02020603050405020304" pitchFamily="18" charset="0"/>
              </a:rPr>
              <a:t>hoặc</a:t>
            </a:r>
            <a:r>
              <a:rPr lang="en-US" sz="2000" dirty="0">
                <a:cs typeface="Times New Roman" panose="02020603050405020304" pitchFamily="18" charset="0"/>
              </a:rPr>
              <a:t> </a:t>
            </a:r>
            <a:r>
              <a:rPr lang="en-US" sz="2000" dirty="0" err="1">
                <a:cs typeface="Times New Roman" panose="02020603050405020304" pitchFamily="18" charset="0"/>
              </a:rPr>
              <a:t>tỉ</a:t>
            </a:r>
            <a:r>
              <a:rPr lang="en-US" sz="2000" dirty="0">
                <a:cs typeface="Times New Roman" panose="02020603050405020304" pitchFamily="18" charset="0"/>
              </a:rPr>
              <a:t> </a:t>
            </a:r>
            <a:r>
              <a:rPr lang="en-US" sz="2000" dirty="0" err="1">
                <a:cs typeface="Times New Roman" panose="02020603050405020304" pitchFamily="18" charset="0"/>
              </a:rPr>
              <a:t>lệ</a:t>
            </a:r>
            <a:r>
              <a:rPr lang="en-US" sz="2000" dirty="0">
                <a:cs typeface="Times New Roman" panose="02020603050405020304" pitchFamily="18" charset="0"/>
              </a:rPr>
              <a:t> 50/50</a:t>
            </a:r>
            <a:endParaRPr lang="en-US" sz="2000" dirty="0">
              <a:ea typeface="Times New Roman" panose="02020603050405020304" pitchFamily="18" charset="0"/>
              <a:cs typeface="Times New Roman" panose="02020603050405020304" pitchFamily="18" charset="0"/>
            </a:endParaRPr>
          </a:p>
          <a:p>
            <a:pPr>
              <a:lnSpc>
                <a:spcPct val="114000"/>
              </a:lnSpc>
              <a:spcBef>
                <a:spcPts val="500"/>
              </a:spcBef>
            </a:pPr>
            <a:endParaRPr lang="en-US" sz="2000" b="1" dirty="0">
              <a:solidFill>
                <a:srgbClr val="1729CF"/>
              </a:solidFill>
            </a:endParaRPr>
          </a:p>
        </p:txBody>
      </p:sp>
      <p:pic>
        <p:nvPicPr>
          <p:cNvPr id="8" name="Picture 2" descr="To Achieve Gender Equality, We Must Change Our Own Mindset - All ...">
            <a:extLst>
              <a:ext uri="{FF2B5EF4-FFF2-40B4-BE49-F238E27FC236}">
                <a16:creationId xmlns:a16="http://schemas.microsoft.com/office/drawing/2014/main" id="{7A8897AB-9120-6AEA-A47E-36EB189A3A1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994" r="2" b="2"/>
          <a:stretch/>
        </p:blipFill>
        <p:spPr bwMode="auto">
          <a:xfrm>
            <a:off x="7333173" y="4089368"/>
            <a:ext cx="4484905" cy="170792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B4269C34-045E-8388-25CA-AE89D0A7486E}"/>
              </a:ext>
            </a:extLst>
          </p:cNvPr>
          <p:cNvSpPr txBox="1"/>
          <p:nvPr/>
        </p:nvSpPr>
        <p:spPr>
          <a:xfrm>
            <a:off x="204332" y="4405507"/>
            <a:ext cx="6959251" cy="1938992"/>
          </a:xfrm>
          <a:prstGeom prst="rect">
            <a:avLst/>
          </a:prstGeom>
          <a:noFill/>
        </p:spPr>
        <p:txBody>
          <a:bodyPr wrap="square">
            <a:spAutoFit/>
          </a:bodyPr>
          <a:lstStyle/>
          <a:p>
            <a:r>
              <a:rPr lang="vi-VN" sz="2000" dirty="0">
                <a:solidFill>
                  <a:srgbClr val="000000"/>
                </a:solidFill>
                <a:latin typeface="+mn-lt"/>
                <a:cs typeface="Calibri" panose="020F0502020204030204" pitchFamily="34" charset="0"/>
              </a:rPr>
              <a:t>Mục tiêu bình đẳng giới là </a:t>
            </a:r>
            <a:r>
              <a:rPr lang="vi-VN" sz="2000" b="1" dirty="0">
                <a:solidFill>
                  <a:srgbClr val="000000"/>
                </a:solidFill>
                <a:latin typeface="+mn-lt"/>
                <a:cs typeface="Calibri" panose="020F0502020204030204" pitchFamily="34" charset="0"/>
              </a:rPr>
              <a:t>xóa bỏ phân biệt đối xử về giới</a:t>
            </a:r>
            <a:r>
              <a:rPr lang="vi-VN" sz="2000" dirty="0">
                <a:solidFill>
                  <a:srgbClr val="000000"/>
                </a:solidFill>
                <a:latin typeface="+mn-lt"/>
                <a:cs typeface="Calibri" panose="020F0502020204030204" pitchFamily="34" charset="0"/>
              </a:rPr>
              <a:t>, tạo cơ hội như nhau cho nam và nữ trong phát triển kinh tế – xã hội và phát triển nguồn nhân lực, tiến tới </a:t>
            </a:r>
            <a:r>
              <a:rPr lang="vi-VN" sz="2000" b="1" dirty="0">
                <a:solidFill>
                  <a:srgbClr val="000000"/>
                </a:solidFill>
                <a:latin typeface="+mn-lt"/>
                <a:cs typeface="Calibri" panose="020F0502020204030204" pitchFamily="34" charset="0"/>
              </a:rPr>
              <a:t>bình đẳng giới thực chất giữa nam, nữ </a:t>
            </a:r>
            <a:r>
              <a:rPr lang="vi-VN" sz="2000" dirty="0">
                <a:solidFill>
                  <a:srgbClr val="000000"/>
                </a:solidFill>
                <a:latin typeface="+mn-lt"/>
                <a:cs typeface="Calibri" panose="020F0502020204030204" pitchFamily="34" charset="0"/>
              </a:rPr>
              <a:t>và thiết lập, củng cố quan hệ hợp tác, hỗ trợ giữa nam, nữ trong mọi lĩnh vực của đời sống xã hội và gia đình</a:t>
            </a:r>
            <a:endParaRPr lang="en-US" sz="2000" dirty="0">
              <a:solidFill>
                <a:srgbClr val="000000"/>
              </a:solidFill>
              <a:latin typeface="+mn-lt"/>
              <a:cs typeface="Calibri" panose="020F0502020204030204" pitchFamily="34" charset="0"/>
            </a:endParaRPr>
          </a:p>
        </p:txBody>
      </p:sp>
      <p:sp>
        <p:nvSpPr>
          <p:cNvPr id="2" name="Title 1">
            <a:extLst>
              <a:ext uri="{FF2B5EF4-FFF2-40B4-BE49-F238E27FC236}">
                <a16:creationId xmlns:a16="http://schemas.microsoft.com/office/drawing/2014/main" id="{7C444A78-228C-D110-2E1F-C1C97CFFC7F5}"/>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1. KHÁI NIỆM</a:t>
            </a:r>
          </a:p>
        </p:txBody>
      </p:sp>
    </p:spTree>
    <p:extLst>
      <p:ext uri="{BB962C8B-B14F-4D97-AF65-F5344CB8AC3E}">
        <p14:creationId xmlns:p14="http://schemas.microsoft.com/office/powerpoint/2010/main" val="683009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2491408" y="410939"/>
            <a:ext cx="6334539" cy="495200"/>
          </a:xfrm>
        </p:spPr>
        <p:txBody>
          <a:bodyPr>
            <a:noAutofit/>
          </a:bodyPr>
          <a:lstStyle/>
          <a:p>
            <a:br>
              <a:rPr lang="en-US" sz="3200" dirty="0">
                <a:solidFill>
                  <a:schemeClr val="accent1">
                    <a:lumMod val="50000"/>
                  </a:schemeClr>
                </a:solidFill>
                <a:latin typeface="+mn-lt"/>
              </a:rPr>
            </a:br>
            <a:r>
              <a:rPr lang="en-US" sz="3200" dirty="0">
                <a:solidFill>
                  <a:schemeClr val="accent1">
                    <a:lumMod val="50000"/>
                  </a:schemeClr>
                </a:solidFill>
                <a:latin typeface="+mn-lt"/>
              </a:rPr>
              <a:t>1. TỔNG QUAN DỰ </a:t>
            </a:r>
            <a:r>
              <a:rPr lang="en-US" sz="3200">
                <a:solidFill>
                  <a:schemeClr val="accent1">
                    <a:lumMod val="50000"/>
                  </a:schemeClr>
                </a:solidFill>
                <a:latin typeface="+mn-lt"/>
              </a:rPr>
              <a:t>ÁN VSUEE</a:t>
            </a:r>
            <a:endParaRPr lang="en-VN" sz="3200" dirty="0">
              <a:solidFill>
                <a:schemeClr val="accent1">
                  <a:lumMod val="50000"/>
                </a:schemeClr>
              </a:solidFill>
            </a:endParaRPr>
          </a:p>
        </p:txBody>
      </p:sp>
      <p:sp>
        <p:nvSpPr>
          <p:cNvPr id="5" name="TextBox 4">
            <a:extLst>
              <a:ext uri="{FF2B5EF4-FFF2-40B4-BE49-F238E27FC236}">
                <a16:creationId xmlns:a16="http://schemas.microsoft.com/office/drawing/2014/main" id="{31D836E9-6657-DE07-F5BC-76241DBCF4D8}"/>
              </a:ext>
            </a:extLst>
          </p:cNvPr>
          <p:cNvSpPr txBox="1"/>
          <p:nvPr/>
        </p:nvSpPr>
        <p:spPr>
          <a:xfrm>
            <a:off x="632818" y="1386661"/>
            <a:ext cx="11689974" cy="475387"/>
          </a:xfrm>
          <a:prstGeom prst="rect">
            <a:avLst/>
          </a:prstGeom>
          <a:noFill/>
        </p:spPr>
        <p:txBody>
          <a:bodyPr wrap="square">
            <a:spAutoFit/>
          </a:bodyPr>
          <a:lstStyle/>
          <a:p>
            <a:r>
              <a:rPr lang="en-US" sz="2400" b="1" dirty="0" err="1">
                <a:latin typeface="+mn-lt"/>
                <a:cs typeface="Arial" panose="020B0604020202020204" pitchFamily="34" charset="0"/>
              </a:rPr>
              <a:t>Tên</a:t>
            </a:r>
            <a:r>
              <a:rPr lang="en-US" sz="2400" b="1" dirty="0">
                <a:latin typeface="+mn-lt"/>
                <a:cs typeface="Arial" panose="020B0604020202020204" pitchFamily="34" charset="0"/>
              </a:rPr>
              <a:t> </a:t>
            </a:r>
            <a:r>
              <a:rPr lang="en-US" sz="2400" b="1" dirty="0" err="1">
                <a:latin typeface="+mn-lt"/>
                <a:cs typeface="Arial" panose="020B0604020202020204" pitchFamily="34" charset="0"/>
              </a:rPr>
              <a:t>dự</a:t>
            </a:r>
            <a:r>
              <a:rPr lang="en-US" sz="2400" b="1" dirty="0">
                <a:latin typeface="+mn-lt"/>
                <a:cs typeface="Arial" panose="020B0604020202020204" pitchFamily="34" charset="0"/>
              </a:rPr>
              <a:t> </a:t>
            </a:r>
            <a:r>
              <a:rPr lang="en-US" sz="2400" b="1" dirty="0" err="1">
                <a:latin typeface="+mn-lt"/>
                <a:cs typeface="Arial" panose="020B0604020202020204" pitchFamily="34" charset="0"/>
              </a:rPr>
              <a:t>án</a:t>
            </a:r>
            <a:r>
              <a:rPr lang="en-US" sz="2400" b="1" dirty="0">
                <a:latin typeface="+mn-lt"/>
                <a:cs typeface="Arial" panose="020B0604020202020204" pitchFamily="34" charset="0"/>
              </a:rPr>
              <a:t>: </a:t>
            </a:r>
            <a:r>
              <a:rPr lang="en-US" sz="2400" b="1" dirty="0" err="1">
                <a:latin typeface="+mn-lt"/>
                <a:cs typeface="Arial" panose="020B0604020202020204" pitchFamily="34" charset="0"/>
              </a:rPr>
              <a:t>Thúc</a:t>
            </a:r>
            <a:r>
              <a:rPr lang="en-US" sz="2400" b="1" dirty="0">
                <a:latin typeface="+mn-lt"/>
                <a:cs typeface="Arial" panose="020B0604020202020204" pitchFamily="34" charset="0"/>
              </a:rPr>
              <a:t> </a:t>
            </a:r>
            <a:r>
              <a:rPr lang="en-US" sz="2400" b="1" dirty="0" err="1">
                <a:latin typeface="+mn-lt"/>
                <a:cs typeface="Arial" panose="020B0604020202020204" pitchFamily="34" charset="0"/>
              </a:rPr>
              <a:t>đẩy</a:t>
            </a:r>
            <a:r>
              <a:rPr lang="en-US" sz="2400" b="1" dirty="0">
                <a:latin typeface="+mn-lt"/>
                <a:cs typeface="Arial" panose="020B0604020202020204" pitchFamily="34" charset="0"/>
              </a:rPr>
              <a:t> TKNL </a:t>
            </a:r>
            <a:r>
              <a:rPr lang="en-US" sz="2400" b="1" dirty="0" err="1">
                <a:latin typeface="+mn-lt"/>
                <a:cs typeface="Arial" panose="020B0604020202020204" pitchFamily="34" charset="0"/>
              </a:rPr>
              <a:t>trong</a:t>
            </a:r>
            <a:r>
              <a:rPr lang="en-US" sz="2400" b="1" dirty="0">
                <a:latin typeface="+mn-lt"/>
                <a:cs typeface="Arial" panose="020B0604020202020204" pitchFamily="34" charset="0"/>
              </a:rPr>
              <a:t> </a:t>
            </a:r>
            <a:r>
              <a:rPr lang="en-US" sz="2400" b="1" dirty="0" err="1">
                <a:latin typeface="+mn-lt"/>
                <a:cs typeface="Arial" panose="020B0604020202020204" pitchFamily="34" charset="0"/>
              </a:rPr>
              <a:t>các</a:t>
            </a:r>
            <a:r>
              <a:rPr lang="en-US" sz="2400" b="1" dirty="0">
                <a:latin typeface="+mn-lt"/>
                <a:cs typeface="Arial" panose="020B0604020202020204" pitchFamily="34" charset="0"/>
              </a:rPr>
              <a:t> </a:t>
            </a:r>
            <a:r>
              <a:rPr lang="en-US" sz="2400" b="1" dirty="0" err="1">
                <a:latin typeface="+mn-lt"/>
                <a:cs typeface="Arial" panose="020B0604020202020204" pitchFamily="34" charset="0"/>
              </a:rPr>
              <a:t>ngành</a:t>
            </a:r>
            <a:r>
              <a:rPr lang="en-US" sz="2400" b="1" dirty="0">
                <a:latin typeface="+mn-lt"/>
                <a:cs typeface="Arial" panose="020B0604020202020204" pitchFamily="34" charset="0"/>
              </a:rPr>
              <a:t> </a:t>
            </a:r>
            <a:r>
              <a:rPr lang="en-US" sz="2400" b="1" dirty="0" err="1">
                <a:latin typeface="+mn-lt"/>
                <a:cs typeface="Arial" panose="020B0604020202020204" pitchFamily="34" charset="0"/>
              </a:rPr>
              <a:t>công</a:t>
            </a:r>
            <a:r>
              <a:rPr lang="en-US" sz="2400" b="1" dirty="0">
                <a:latin typeface="+mn-lt"/>
                <a:cs typeface="Arial" panose="020B0604020202020204" pitchFamily="34" charset="0"/>
              </a:rPr>
              <a:t> </a:t>
            </a:r>
            <a:r>
              <a:rPr lang="en-US" sz="2400" b="1" dirty="0" err="1">
                <a:latin typeface="+mn-lt"/>
                <a:cs typeface="Arial" panose="020B0604020202020204" pitchFamily="34" charset="0"/>
              </a:rPr>
              <a:t>nghiệp</a:t>
            </a:r>
            <a:r>
              <a:rPr lang="en-US" sz="2400" b="1" dirty="0">
                <a:latin typeface="+mn-lt"/>
                <a:cs typeface="Arial" panose="020B0604020202020204" pitchFamily="34" charset="0"/>
              </a:rPr>
              <a:t> </a:t>
            </a:r>
            <a:r>
              <a:rPr lang="en-US" sz="2400" b="1" dirty="0" err="1">
                <a:latin typeface="+mn-lt"/>
                <a:cs typeface="Arial" panose="020B0604020202020204" pitchFamily="34" charset="0"/>
              </a:rPr>
              <a:t>Việt</a:t>
            </a:r>
            <a:r>
              <a:rPr lang="en-US" sz="2400" b="1" dirty="0">
                <a:latin typeface="+mn-lt"/>
                <a:cs typeface="Arial" panose="020B0604020202020204" pitchFamily="34" charset="0"/>
              </a:rPr>
              <a:t> Nam (VSUEE)</a:t>
            </a:r>
            <a:endParaRPr lang="en-VN" sz="2400" b="1" dirty="0"/>
          </a:p>
        </p:txBody>
      </p:sp>
      <p:graphicFrame>
        <p:nvGraphicFramePr>
          <p:cNvPr id="6" name="Table 5">
            <a:extLst>
              <a:ext uri="{FF2B5EF4-FFF2-40B4-BE49-F238E27FC236}">
                <a16:creationId xmlns:a16="http://schemas.microsoft.com/office/drawing/2014/main" id="{9496E053-2CD6-B614-5081-0F75341AD94D}"/>
              </a:ext>
            </a:extLst>
          </p:cNvPr>
          <p:cNvGraphicFramePr>
            <a:graphicFrameLocks noGrp="1"/>
          </p:cNvGraphicFramePr>
          <p:nvPr>
            <p:extLst>
              <p:ext uri="{D42A27DB-BD31-4B8C-83A1-F6EECF244321}">
                <p14:modId xmlns:p14="http://schemas.microsoft.com/office/powerpoint/2010/main" val="3477915704"/>
              </p:ext>
            </p:extLst>
          </p:nvPr>
        </p:nvGraphicFramePr>
        <p:xfrm>
          <a:off x="535836" y="2019987"/>
          <a:ext cx="5227655" cy="2856492"/>
        </p:xfrm>
        <a:graphic>
          <a:graphicData uri="http://schemas.openxmlformats.org/drawingml/2006/table">
            <a:tbl>
              <a:tblPr firstRow="1" bandRow="1">
                <a:tableStyleId>{5C22544A-7EE6-4342-B048-85BDC9FD1C3A}</a:tableStyleId>
              </a:tblPr>
              <a:tblGrid>
                <a:gridCol w="5227655">
                  <a:extLst>
                    <a:ext uri="{9D8B030D-6E8A-4147-A177-3AD203B41FA5}">
                      <a16:colId xmlns:a16="http://schemas.microsoft.com/office/drawing/2014/main" val="3498634312"/>
                    </a:ext>
                  </a:extLst>
                </a:gridCol>
              </a:tblGrid>
              <a:tr h="857591">
                <a:tc>
                  <a:txBody>
                    <a:bodyPr/>
                    <a:lstStyle/>
                    <a:p>
                      <a:pPr algn="just">
                        <a:spcAft>
                          <a:spcPts val="1200"/>
                        </a:spcAft>
                      </a:pPr>
                      <a:r>
                        <a:rPr lang="en-US" sz="1800" b="1" dirty="0" err="1">
                          <a:solidFill>
                            <a:schemeClr val="tx1"/>
                          </a:solidFill>
                          <a:latin typeface="+mn-lt"/>
                        </a:rPr>
                        <a:t>Nhà</a:t>
                      </a:r>
                      <a:r>
                        <a:rPr lang="en-US" sz="1800" b="1" dirty="0">
                          <a:solidFill>
                            <a:schemeClr val="tx1"/>
                          </a:solidFill>
                          <a:latin typeface="+mn-lt"/>
                        </a:rPr>
                        <a:t> </a:t>
                      </a:r>
                      <a:r>
                        <a:rPr lang="en-US" sz="1800" b="1" dirty="0" err="1">
                          <a:solidFill>
                            <a:schemeClr val="tx1"/>
                          </a:solidFill>
                          <a:latin typeface="+mn-lt"/>
                        </a:rPr>
                        <a:t>tài</a:t>
                      </a:r>
                      <a:r>
                        <a:rPr lang="en-US" sz="1800" b="1" dirty="0">
                          <a:solidFill>
                            <a:schemeClr val="tx1"/>
                          </a:solidFill>
                          <a:latin typeface="+mn-lt"/>
                        </a:rPr>
                        <a:t> </a:t>
                      </a:r>
                      <a:r>
                        <a:rPr lang="en-US" sz="1800" b="1" dirty="0" err="1">
                          <a:solidFill>
                            <a:schemeClr val="tx1"/>
                          </a:solidFill>
                          <a:latin typeface="+mn-lt"/>
                        </a:rPr>
                        <a:t>trợ</a:t>
                      </a:r>
                      <a:r>
                        <a:rPr lang="en-US" sz="1800" b="1" dirty="0">
                          <a:solidFill>
                            <a:schemeClr val="tx1"/>
                          </a:solidFill>
                          <a:latin typeface="+mn-lt"/>
                        </a:rPr>
                        <a:t>: </a:t>
                      </a:r>
                      <a:r>
                        <a:rPr lang="en-US" sz="1800" b="0" dirty="0" err="1">
                          <a:solidFill>
                            <a:schemeClr val="tx1"/>
                          </a:solidFill>
                          <a:latin typeface="+mn-lt"/>
                        </a:rPr>
                        <a:t>Quỹ</a:t>
                      </a:r>
                      <a:r>
                        <a:rPr lang="en-US" sz="1800" b="0" baseline="0" dirty="0">
                          <a:solidFill>
                            <a:schemeClr val="tx1"/>
                          </a:solidFill>
                          <a:latin typeface="+mn-lt"/>
                        </a:rPr>
                        <a:t> </a:t>
                      </a:r>
                      <a:r>
                        <a:rPr lang="en-US" sz="1800" b="0" baseline="0" dirty="0" err="1">
                          <a:solidFill>
                            <a:schemeClr val="tx1"/>
                          </a:solidFill>
                          <a:latin typeface="+mn-lt"/>
                        </a:rPr>
                        <a:t>khí</a:t>
                      </a:r>
                      <a:r>
                        <a:rPr lang="en-US" sz="1800" b="0" baseline="0" dirty="0">
                          <a:solidFill>
                            <a:schemeClr val="tx1"/>
                          </a:solidFill>
                          <a:latin typeface="+mn-lt"/>
                        </a:rPr>
                        <a:t> </a:t>
                      </a:r>
                      <a:r>
                        <a:rPr lang="en-US" sz="1800" b="0" baseline="0" dirty="0" err="1">
                          <a:solidFill>
                            <a:schemeClr val="tx1"/>
                          </a:solidFill>
                          <a:latin typeface="+mn-lt"/>
                        </a:rPr>
                        <a:t>hậu</a:t>
                      </a:r>
                      <a:r>
                        <a:rPr lang="en-US" sz="1800" b="0" baseline="0" dirty="0">
                          <a:solidFill>
                            <a:schemeClr val="tx1"/>
                          </a:solidFill>
                          <a:latin typeface="+mn-lt"/>
                        </a:rPr>
                        <a:t> </a:t>
                      </a:r>
                      <a:r>
                        <a:rPr lang="en-US" sz="1800" b="0" baseline="0" dirty="0" err="1">
                          <a:solidFill>
                            <a:schemeClr val="tx1"/>
                          </a:solidFill>
                          <a:latin typeface="+mn-lt"/>
                        </a:rPr>
                        <a:t>xanh</a:t>
                      </a:r>
                      <a:r>
                        <a:rPr lang="en-US" sz="1800" b="0" baseline="0" dirty="0">
                          <a:solidFill>
                            <a:schemeClr val="tx1"/>
                          </a:solidFill>
                          <a:latin typeface="+mn-lt"/>
                        </a:rPr>
                        <a:t> (</a:t>
                      </a:r>
                      <a:r>
                        <a:rPr lang="en-US" sz="1800" b="0" dirty="0">
                          <a:solidFill>
                            <a:schemeClr val="tx1"/>
                          </a:solidFill>
                          <a:latin typeface="+mn-lt"/>
                        </a:rPr>
                        <a:t>GCF), </a:t>
                      </a:r>
                      <a:r>
                        <a:rPr lang="en-US" sz="1800" b="0" dirty="0" err="1">
                          <a:solidFill>
                            <a:schemeClr val="tx1"/>
                          </a:solidFill>
                          <a:latin typeface="+mn-lt"/>
                        </a:rPr>
                        <a:t>Ngân</a:t>
                      </a:r>
                      <a:r>
                        <a:rPr lang="en-US" sz="1800" b="0" baseline="0" dirty="0">
                          <a:solidFill>
                            <a:schemeClr val="tx1"/>
                          </a:solidFill>
                          <a:latin typeface="+mn-lt"/>
                        </a:rPr>
                        <a:t> </a:t>
                      </a:r>
                      <a:r>
                        <a:rPr lang="en-US" sz="1800" b="0" baseline="0" dirty="0" err="1">
                          <a:solidFill>
                            <a:schemeClr val="tx1"/>
                          </a:solidFill>
                          <a:latin typeface="+mn-lt"/>
                        </a:rPr>
                        <a:t>hàng</a:t>
                      </a:r>
                      <a:r>
                        <a:rPr lang="en-US" sz="1800" b="0" baseline="0" dirty="0">
                          <a:solidFill>
                            <a:schemeClr val="tx1"/>
                          </a:solidFill>
                          <a:latin typeface="+mn-lt"/>
                        </a:rPr>
                        <a:t> </a:t>
                      </a:r>
                      <a:r>
                        <a:rPr lang="en-US" sz="1800" b="0" baseline="0" dirty="0" err="1">
                          <a:solidFill>
                            <a:schemeClr val="tx1"/>
                          </a:solidFill>
                          <a:latin typeface="+mn-lt"/>
                        </a:rPr>
                        <a:t>Thế</a:t>
                      </a:r>
                      <a:r>
                        <a:rPr lang="en-US" sz="1800" b="0" baseline="0" dirty="0">
                          <a:solidFill>
                            <a:schemeClr val="tx1"/>
                          </a:solidFill>
                          <a:latin typeface="+mn-lt"/>
                        </a:rPr>
                        <a:t> </a:t>
                      </a:r>
                      <a:r>
                        <a:rPr lang="en-US" sz="1800" b="0" baseline="0" dirty="0" err="1">
                          <a:solidFill>
                            <a:schemeClr val="tx1"/>
                          </a:solidFill>
                          <a:latin typeface="+mn-lt"/>
                        </a:rPr>
                        <a:t>giới</a:t>
                      </a:r>
                      <a:r>
                        <a:rPr lang="en-US" sz="1800" b="0" baseline="0" dirty="0">
                          <a:solidFill>
                            <a:schemeClr val="tx1"/>
                          </a:solidFill>
                          <a:latin typeface="+mn-lt"/>
                        </a:rPr>
                        <a:t> (WB)</a:t>
                      </a:r>
                      <a:r>
                        <a:rPr lang="en-US" sz="1800" b="0" dirty="0">
                          <a:solidFill>
                            <a:schemeClr val="tx1"/>
                          </a:solidFill>
                          <a:latin typeface="+mn-lt"/>
                        </a:rPr>
                        <a:t> </a:t>
                      </a:r>
                      <a:r>
                        <a:rPr lang="en-US" sz="1800" b="0" dirty="0" err="1">
                          <a:solidFill>
                            <a:schemeClr val="tx1"/>
                          </a:solidFill>
                          <a:latin typeface="+mn-lt"/>
                        </a:rPr>
                        <a:t>được</a:t>
                      </a:r>
                      <a:r>
                        <a:rPr lang="en-US" sz="1800" b="0" dirty="0">
                          <a:solidFill>
                            <a:schemeClr val="tx1"/>
                          </a:solidFill>
                          <a:latin typeface="+mn-lt"/>
                        </a:rPr>
                        <a:t> </a:t>
                      </a:r>
                      <a:r>
                        <a:rPr lang="en-US" sz="1800" b="0" dirty="0" err="1">
                          <a:solidFill>
                            <a:schemeClr val="tx1"/>
                          </a:solidFill>
                          <a:latin typeface="+mn-lt"/>
                        </a:rPr>
                        <a:t>ủy</a:t>
                      </a:r>
                      <a:r>
                        <a:rPr lang="en-US" sz="1800" b="0" dirty="0">
                          <a:solidFill>
                            <a:schemeClr val="tx1"/>
                          </a:solidFill>
                          <a:latin typeface="+mn-lt"/>
                        </a:rPr>
                        <a:t> </a:t>
                      </a:r>
                      <a:r>
                        <a:rPr lang="en-US" sz="1800" b="0" dirty="0" err="1">
                          <a:solidFill>
                            <a:schemeClr val="tx1"/>
                          </a:solidFill>
                          <a:latin typeface="+mn-lt"/>
                        </a:rPr>
                        <a:t>thác</a:t>
                      </a:r>
                      <a:r>
                        <a:rPr lang="en-US" sz="1800" b="0" dirty="0">
                          <a:solidFill>
                            <a:schemeClr val="tx1"/>
                          </a:solidFill>
                          <a:latin typeface="+mn-lt"/>
                        </a:rPr>
                        <a:t> </a:t>
                      </a:r>
                      <a:r>
                        <a:rPr lang="en-US" sz="1800" b="0" dirty="0" err="1">
                          <a:solidFill>
                            <a:schemeClr val="tx1"/>
                          </a:solidFill>
                          <a:latin typeface="+mn-lt"/>
                        </a:rPr>
                        <a:t>quản</a:t>
                      </a:r>
                      <a:r>
                        <a:rPr lang="en-US" sz="1800" b="0" dirty="0">
                          <a:solidFill>
                            <a:schemeClr val="tx1"/>
                          </a:solidFill>
                          <a:latin typeface="+mn-lt"/>
                        </a:rPr>
                        <a:t> </a:t>
                      </a:r>
                      <a:r>
                        <a:rPr lang="en-US" sz="1800" b="0" dirty="0" err="1">
                          <a:solidFill>
                            <a:schemeClr val="tx1"/>
                          </a:solidFill>
                          <a:latin typeface="+mn-lt"/>
                        </a:rPr>
                        <a:t>lý</a:t>
                      </a:r>
                      <a:endParaRPr lang="en-US" sz="1800" b="0" dirty="0">
                        <a:solidFill>
                          <a:schemeClr val="tx1"/>
                        </a:solidFill>
                        <a:latin typeface="+mn-lt"/>
                      </a:endParaRPr>
                    </a:p>
                  </a:txBody>
                  <a:tcPr marL="121920" marR="365760" marT="60960" marB="60960">
                    <a:noFill/>
                  </a:tcPr>
                </a:tc>
                <a:extLst>
                  <a:ext uri="{0D108BD9-81ED-4DB2-BD59-A6C34878D82A}">
                    <a16:rowId xmlns:a16="http://schemas.microsoft.com/office/drawing/2014/main" val="1142501565"/>
                  </a:ext>
                </a:extLst>
              </a:tr>
              <a:tr h="1475560">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mn-lt"/>
                          <a:ea typeface="+mn-ea"/>
                          <a:cs typeface="+mn-cs"/>
                        </a:rPr>
                        <a:t>Mục</a:t>
                      </a:r>
                      <a:r>
                        <a:rPr kumimoji="0" lang="en-US" sz="1800" b="1" i="0" u="none" strike="noStrike" kern="1200" cap="none" spc="0" normalizeH="0" baseline="0" noProof="0" dirty="0">
                          <a:ln>
                            <a:noFill/>
                          </a:ln>
                          <a:solidFill>
                            <a:prstClr val="black"/>
                          </a:solidFill>
                          <a:effectLst/>
                          <a:uLnTx/>
                          <a:uFillTx/>
                          <a:latin typeface="+mn-lt"/>
                          <a:ea typeface="+mn-ea"/>
                          <a:cs typeface="+mn-cs"/>
                        </a:rPr>
                        <a:t> </a:t>
                      </a:r>
                      <a:r>
                        <a:rPr kumimoji="0" lang="en-US" sz="1800" b="1" i="0" u="none" strike="noStrike" kern="1200" cap="none" spc="0" normalizeH="0" baseline="0" noProof="0" dirty="0" err="1">
                          <a:ln>
                            <a:noFill/>
                          </a:ln>
                          <a:solidFill>
                            <a:prstClr val="black"/>
                          </a:solidFill>
                          <a:effectLst/>
                          <a:uLnTx/>
                          <a:uFillTx/>
                          <a:latin typeface="+mn-lt"/>
                          <a:ea typeface="+mn-ea"/>
                          <a:cs typeface="+mn-cs"/>
                        </a:rPr>
                        <a:t>tiêu</a:t>
                      </a:r>
                      <a:r>
                        <a:rPr kumimoji="0" lang="en-US" sz="1800" b="1"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Thúc</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đẩy</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sử</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dụng</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năng</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lượng</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tiết</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kiệm</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và</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hiệu</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quả</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trong</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lĩnh</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vực</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công</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nghiệp</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góp</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phần</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đạt</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mục</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tiêu</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quốc</a:t>
                      </a:r>
                      <a:r>
                        <a:rPr kumimoji="0" lang="en-US" sz="1800" b="0" i="0" u="none" strike="noStrike" kern="1200" cap="none" spc="0" normalizeH="0" baseline="0" noProof="0" dirty="0">
                          <a:ln>
                            <a:noFill/>
                          </a:ln>
                          <a:solidFill>
                            <a:prstClr val="black"/>
                          </a:solidFill>
                          <a:effectLst/>
                          <a:uLnTx/>
                          <a:uFillTx/>
                          <a:latin typeface="+mn-lt"/>
                          <a:ea typeface="+mn-ea"/>
                          <a:cs typeface="+mn-cs"/>
                        </a:rPr>
                        <a:t> gia </a:t>
                      </a:r>
                      <a:r>
                        <a:rPr kumimoji="0" lang="en-US" sz="1800" b="0" i="0" u="none" strike="noStrike" kern="1200" cap="none" spc="0" normalizeH="0" baseline="0" noProof="0" dirty="0" err="1">
                          <a:ln>
                            <a:noFill/>
                          </a:ln>
                          <a:solidFill>
                            <a:prstClr val="black"/>
                          </a:solidFill>
                          <a:effectLst/>
                          <a:uLnTx/>
                          <a:uFillTx/>
                          <a:latin typeface="+mn-lt"/>
                          <a:ea typeface="+mn-ea"/>
                          <a:cs typeface="+mn-cs"/>
                        </a:rPr>
                        <a:t>về</a:t>
                      </a:r>
                      <a:r>
                        <a:rPr kumimoji="0" lang="en-US" sz="1800" b="0" i="0" u="none" strike="noStrike" kern="1200" cap="none" spc="0" normalizeH="0" baseline="0" noProof="0" dirty="0">
                          <a:ln>
                            <a:noFill/>
                          </a:ln>
                          <a:solidFill>
                            <a:prstClr val="black"/>
                          </a:solidFill>
                          <a:effectLst/>
                          <a:uLnTx/>
                          <a:uFillTx/>
                          <a:latin typeface="+mn-lt"/>
                          <a:ea typeface="+mn-ea"/>
                          <a:cs typeface="+mn-cs"/>
                        </a:rPr>
                        <a:t> TKNL</a:t>
                      </a:r>
                      <a:r>
                        <a:rPr kumimoji="0" lang="en-US" sz="1800" b="0" i="0" u="none" strike="noStrike" kern="1200" cap="none" spc="0" normalizeH="0" baseline="0" noProof="0" dirty="0">
                          <a:ln>
                            <a:noFill/>
                          </a:ln>
                          <a:solidFill>
                            <a:schemeClr val="tx1"/>
                          </a:solidFill>
                          <a:effectLst/>
                          <a:uLnTx/>
                          <a:uFillTx/>
                          <a:latin typeface="+mn-lt"/>
                          <a:ea typeface="+mn-ea"/>
                          <a:cs typeface="+mn-cs"/>
                        </a:rPr>
                        <a:t>.</a:t>
                      </a:r>
                      <a:endParaRPr kumimoji="0" lang="en-US" sz="1800" b="0" i="0" u="none" strike="noStrike" kern="1200" cap="none" spc="0" normalizeH="0" baseline="0" noProof="0" dirty="0">
                        <a:ln>
                          <a:noFill/>
                        </a:ln>
                        <a:solidFill>
                          <a:prstClr val="black"/>
                        </a:solidFill>
                        <a:effectLst/>
                        <a:uLnTx/>
                        <a:uFillTx/>
                        <a:latin typeface="+mn-lt"/>
                        <a:ea typeface="+mn-ea"/>
                        <a:cs typeface="+mn-cs"/>
                      </a:endParaRPr>
                    </a:p>
                  </a:txBody>
                  <a:tcPr marL="121920" marR="365760" marT="60960" marB="60960">
                    <a:noFill/>
                  </a:tcPr>
                </a:tc>
                <a:extLst>
                  <a:ext uri="{0D108BD9-81ED-4DB2-BD59-A6C34878D82A}">
                    <a16:rowId xmlns:a16="http://schemas.microsoft.com/office/drawing/2014/main" val="561917049"/>
                  </a:ext>
                </a:extLst>
              </a:tr>
              <a:tr h="523341">
                <a:tc>
                  <a:txBody>
                    <a:bodyPr/>
                    <a:lstStyle/>
                    <a:p>
                      <a:pPr marL="1481138" indent="0" algn="l">
                        <a:spcAft>
                          <a:spcPts val="1200"/>
                        </a:spcAft>
                      </a:pPr>
                      <a:endParaRPr lang="en-US" sz="1800" b="0" dirty="0">
                        <a:solidFill>
                          <a:schemeClr val="tx1"/>
                        </a:solidFill>
                        <a:latin typeface="+mn-lt"/>
                      </a:endParaRPr>
                    </a:p>
                  </a:txBody>
                  <a:tcPr marL="121920" marR="121920" marT="60960" marB="60960" anchor="ctr">
                    <a:noFill/>
                  </a:tcPr>
                </a:tc>
                <a:extLst>
                  <a:ext uri="{0D108BD9-81ED-4DB2-BD59-A6C34878D82A}">
                    <a16:rowId xmlns:a16="http://schemas.microsoft.com/office/drawing/2014/main" val="1862254850"/>
                  </a:ext>
                </a:extLst>
              </a:tr>
            </a:tbl>
          </a:graphicData>
        </a:graphic>
      </p:graphicFrame>
      <p:sp>
        <p:nvSpPr>
          <p:cNvPr id="4" name="TextBox 3">
            <a:extLst>
              <a:ext uri="{FF2B5EF4-FFF2-40B4-BE49-F238E27FC236}">
                <a16:creationId xmlns:a16="http://schemas.microsoft.com/office/drawing/2014/main" id="{873CA66F-3328-021D-39F2-5F88897942B0}"/>
              </a:ext>
            </a:extLst>
          </p:cNvPr>
          <p:cNvSpPr txBox="1"/>
          <p:nvPr/>
        </p:nvSpPr>
        <p:spPr>
          <a:xfrm>
            <a:off x="1443066" y="4637297"/>
            <a:ext cx="7202170" cy="1862048"/>
          </a:xfrm>
          <a:prstGeom prst="rect">
            <a:avLst/>
          </a:prstGeom>
          <a:noFill/>
        </p:spPr>
        <p:txBody>
          <a:bodyPr wrap="square">
            <a:spAutoFit/>
          </a:bodyPr>
          <a:lstStyle/>
          <a:p>
            <a:pPr marL="1481138" indent="0">
              <a:spcAft>
                <a:spcPts val="1200"/>
              </a:spcAft>
            </a:pPr>
            <a:r>
              <a:rPr lang="en-US" sz="1800" b="1" dirty="0" err="1">
                <a:solidFill>
                  <a:schemeClr val="tx1"/>
                </a:solidFill>
                <a:latin typeface="+mn-lt"/>
              </a:rPr>
              <a:t>Đối</a:t>
            </a:r>
            <a:r>
              <a:rPr lang="en-US" sz="1800" b="1" dirty="0">
                <a:solidFill>
                  <a:schemeClr val="tx1"/>
                </a:solidFill>
                <a:latin typeface="+mn-lt"/>
              </a:rPr>
              <a:t> </a:t>
            </a:r>
            <a:r>
              <a:rPr lang="en-US" sz="1800" b="1" dirty="0" err="1">
                <a:solidFill>
                  <a:schemeClr val="tx1"/>
                </a:solidFill>
                <a:latin typeface="+mn-lt"/>
              </a:rPr>
              <a:t>tượng</a:t>
            </a:r>
            <a:r>
              <a:rPr lang="en-US" sz="1800" b="1" dirty="0">
                <a:solidFill>
                  <a:schemeClr val="tx1"/>
                </a:solidFill>
                <a:latin typeface="+mn-lt"/>
              </a:rPr>
              <a:t> </a:t>
            </a:r>
            <a:r>
              <a:rPr lang="en-US" sz="1800" b="1" dirty="0" err="1">
                <a:solidFill>
                  <a:schemeClr val="tx1"/>
                </a:solidFill>
                <a:latin typeface="+mn-lt"/>
              </a:rPr>
              <a:t>hưởng</a:t>
            </a:r>
            <a:r>
              <a:rPr lang="en-US" sz="1800" b="1" dirty="0">
                <a:solidFill>
                  <a:schemeClr val="tx1"/>
                </a:solidFill>
                <a:latin typeface="+mn-lt"/>
              </a:rPr>
              <a:t> </a:t>
            </a:r>
            <a:r>
              <a:rPr lang="en-US" sz="1800" b="1" dirty="0" err="1">
                <a:solidFill>
                  <a:schemeClr val="tx1"/>
                </a:solidFill>
                <a:latin typeface="+mn-lt"/>
              </a:rPr>
              <a:t>lợi</a:t>
            </a:r>
            <a:r>
              <a:rPr lang="en-US" sz="1800" b="1" dirty="0">
                <a:solidFill>
                  <a:schemeClr val="tx1"/>
                </a:solidFill>
                <a:latin typeface="+mn-lt"/>
              </a:rPr>
              <a:t> </a:t>
            </a:r>
            <a:r>
              <a:rPr lang="en-US" sz="1800" b="1" dirty="0" err="1">
                <a:solidFill>
                  <a:schemeClr val="tx1"/>
                </a:solidFill>
                <a:latin typeface="+mn-lt"/>
              </a:rPr>
              <a:t>chính</a:t>
            </a:r>
            <a:r>
              <a:rPr lang="en-US" sz="1800" b="1" dirty="0">
                <a:solidFill>
                  <a:schemeClr val="tx1"/>
                </a:solidFill>
                <a:latin typeface="+mn-lt"/>
              </a:rPr>
              <a:t> </a:t>
            </a:r>
            <a:r>
              <a:rPr lang="en-US" sz="1800" b="1" dirty="0" err="1">
                <a:solidFill>
                  <a:schemeClr val="tx1"/>
                </a:solidFill>
                <a:latin typeface="+mn-lt"/>
              </a:rPr>
              <a:t>của</a:t>
            </a:r>
            <a:r>
              <a:rPr lang="en-US" sz="1800" b="1" dirty="0">
                <a:solidFill>
                  <a:schemeClr val="tx1"/>
                </a:solidFill>
                <a:latin typeface="+mn-lt"/>
              </a:rPr>
              <a:t> </a:t>
            </a:r>
            <a:r>
              <a:rPr lang="en-US" sz="1800" b="1" dirty="0" err="1">
                <a:solidFill>
                  <a:schemeClr val="tx1"/>
                </a:solidFill>
                <a:latin typeface="+mn-lt"/>
              </a:rPr>
              <a:t>Dự</a:t>
            </a:r>
            <a:r>
              <a:rPr lang="en-US" sz="1800" b="1" dirty="0">
                <a:solidFill>
                  <a:schemeClr val="tx1"/>
                </a:solidFill>
                <a:latin typeface="+mn-lt"/>
              </a:rPr>
              <a:t> </a:t>
            </a:r>
            <a:r>
              <a:rPr lang="en-US" sz="1800" b="1" dirty="0" err="1">
                <a:solidFill>
                  <a:schemeClr val="tx1"/>
                </a:solidFill>
                <a:latin typeface="+mn-lt"/>
              </a:rPr>
              <a:t>án</a:t>
            </a:r>
            <a:endParaRPr kumimoji="0" lang="en-US" sz="1800" b="1" i="0" u="none" strike="noStrike" kern="0" cap="none" spc="0" normalizeH="0" baseline="0" dirty="0">
              <a:ln>
                <a:noFill/>
              </a:ln>
              <a:solidFill>
                <a:schemeClr val="tx1"/>
              </a:solidFill>
              <a:effectLst/>
              <a:uLnTx/>
              <a:uFillTx/>
              <a:latin typeface="+mn-lt"/>
              <a:ea typeface="+mn-ea"/>
              <a:cs typeface="+mn-cs"/>
            </a:endParaRPr>
          </a:p>
          <a:p>
            <a:pPr marL="1652588" indent="-171450">
              <a:spcAft>
                <a:spcPts val="600"/>
              </a:spcAft>
              <a:buFont typeface="Wingdings" pitchFamily="2" charset="2"/>
              <a:buChar char="v"/>
            </a:pPr>
            <a:r>
              <a:rPr kumimoji="0" lang="en-US" sz="1800" b="0" i="0" u="none" strike="noStrike" kern="1200" cap="none" spc="0" normalizeH="0" baseline="0" noProof="0" dirty="0" err="1">
                <a:ln>
                  <a:noFill/>
                </a:ln>
                <a:solidFill>
                  <a:prstClr val="black"/>
                </a:solidFill>
                <a:effectLst/>
                <a:uLnTx/>
                <a:uFillTx/>
                <a:latin typeface="+mn-lt"/>
                <a:ea typeface="+mn-ea"/>
                <a:cs typeface="+mn-cs"/>
              </a:rPr>
              <a:t>Doanh</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nghiệp</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công</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nghiệp</a:t>
            </a:r>
            <a:endParaRPr kumimoji="0" lang="en-US" sz="1800" b="0" i="0" u="none" strike="noStrike" kern="1200" cap="none" spc="0" normalizeH="0" baseline="0" noProof="0" dirty="0">
              <a:ln>
                <a:noFill/>
              </a:ln>
              <a:solidFill>
                <a:prstClr val="black"/>
              </a:solidFill>
              <a:effectLst/>
              <a:uLnTx/>
              <a:uFillTx/>
              <a:latin typeface="+mn-lt"/>
              <a:ea typeface="+mn-ea"/>
              <a:cs typeface="+mn-cs"/>
            </a:endParaRPr>
          </a:p>
          <a:p>
            <a:pPr marL="1652588" indent="-171450">
              <a:spcAft>
                <a:spcPts val="600"/>
              </a:spcAft>
              <a:buFont typeface="Wingdings" pitchFamily="2" charset="2"/>
              <a:buChar char="v"/>
            </a:pPr>
            <a:r>
              <a:rPr kumimoji="0" lang="en-US" sz="1800" b="0" i="0" u="none" strike="noStrike" kern="1200" cap="none" spc="0" normalizeH="0" baseline="0" noProof="0" dirty="0" err="1">
                <a:ln>
                  <a:noFill/>
                </a:ln>
                <a:solidFill>
                  <a:prstClr val="black"/>
                </a:solidFill>
                <a:effectLst/>
                <a:uLnTx/>
                <a:uFillTx/>
                <a:latin typeface="+mn-lt"/>
                <a:ea typeface="+mn-ea"/>
                <a:cs typeface="+mn-cs"/>
              </a:rPr>
              <a:t>Các</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ngân</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hàng</a:t>
            </a:r>
            <a:r>
              <a:rPr kumimoji="0" lang="en-US" sz="1800" b="0" i="0" u="none" strike="noStrike" kern="1200" cap="none" spc="0" normalizeH="0" baseline="0" noProof="0" dirty="0">
                <a:ln>
                  <a:noFill/>
                </a:ln>
                <a:solidFill>
                  <a:prstClr val="black"/>
                </a:solidFill>
                <a:effectLst/>
                <a:uLnTx/>
                <a:uFillTx/>
                <a:latin typeface="+mn-lt"/>
                <a:ea typeface="+mn-ea"/>
                <a:cs typeface="+mn-cs"/>
              </a:rPr>
              <a:t>/</a:t>
            </a:r>
            <a:r>
              <a:rPr kumimoji="0" lang="en-US" sz="1800" b="0" i="0" u="none" strike="noStrike" kern="1200" cap="none" spc="0" normalizeH="0" baseline="0" noProof="0" dirty="0" err="1">
                <a:ln>
                  <a:noFill/>
                </a:ln>
                <a:solidFill>
                  <a:prstClr val="black"/>
                </a:solidFill>
                <a:effectLst/>
                <a:uLnTx/>
                <a:uFillTx/>
                <a:latin typeface="+mn-lt"/>
                <a:ea typeface="+mn-ea"/>
                <a:cs typeface="+mn-cs"/>
              </a:rPr>
              <a:t>tổ</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chức</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tài</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chính</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tham</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gia</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dự</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án</a:t>
            </a:r>
            <a:endParaRPr kumimoji="0" lang="en-US" sz="1800" b="0" i="0" u="none" strike="noStrike" kern="1200" cap="none" spc="0" normalizeH="0" baseline="0" noProof="0" dirty="0">
              <a:ln>
                <a:noFill/>
              </a:ln>
              <a:solidFill>
                <a:prstClr val="black"/>
              </a:solidFill>
              <a:effectLst/>
              <a:uLnTx/>
              <a:uFillTx/>
              <a:latin typeface="+mn-lt"/>
              <a:ea typeface="+mn-ea"/>
              <a:cs typeface="+mn-cs"/>
            </a:endParaRPr>
          </a:p>
          <a:p>
            <a:pPr marL="1652588" indent="-171450">
              <a:spcAft>
                <a:spcPts val="600"/>
              </a:spcAft>
              <a:buFont typeface="Wingdings" pitchFamily="2" charset="2"/>
              <a:buChar char="v"/>
            </a:pPr>
            <a:r>
              <a:rPr kumimoji="0" lang="en-US" sz="1800" b="0" i="0" u="none" strike="noStrike" kern="1200" cap="none" spc="0" normalizeH="0" baseline="0" noProof="0" dirty="0" err="1">
                <a:ln>
                  <a:noFill/>
                </a:ln>
                <a:solidFill>
                  <a:prstClr val="black"/>
                </a:solidFill>
                <a:effectLst/>
                <a:uLnTx/>
                <a:uFillTx/>
                <a:latin typeface="+mn-lt"/>
                <a:ea typeface="+mn-ea"/>
                <a:cs typeface="+mn-cs"/>
              </a:rPr>
              <a:t>Các</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công</a:t>
            </a:r>
            <a:r>
              <a:rPr kumimoji="0" lang="en-US" sz="1800" b="0" i="0" u="none" strike="noStrike" kern="1200" cap="none" spc="0" normalizeH="0" baseline="0" noProof="0" dirty="0">
                <a:ln>
                  <a:noFill/>
                </a:ln>
                <a:solidFill>
                  <a:prstClr val="black"/>
                </a:solidFill>
                <a:effectLst/>
                <a:uLnTx/>
                <a:uFillTx/>
                <a:latin typeface="+mn-lt"/>
                <a:ea typeface="+mn-ea"/>
                <a:cs typeface="+mn-cs"/>
              </a:rPr>
              <a:t> ty </a:t>
            </a:r>
            <a:r>
              <a:rPr kumimoji="0" lang="en-US" sz="1800" b="0" i="0" u="none" strike="noStrike" kern="1200" cap="none" spc="0" normalizeH="0" baseline="0" noProof="0" dirty="0" err="1">
                <a:ln>
                  <a:noFill/>
                </a:ln>
                <a:solidFill>
                  <a:prstClr val="black"/>
                </a:solidFill>
                <a:effectLst/>
                <a:uLnTx/>
                <a:uFillTx/>
                <a:latin typeface="+mn-lt"/>
                <a:ea typeface="+mn-ea"/>
                <a:cs typeface="+mn-cs"/>
              </a:rPr>
              <a:t>cung</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cấp</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dịch</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vụ</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năng</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lượng</a:t>
            </a:r>
            <a:endParaRPr kumimoji="0" lang="en-US" sz="1800" b="0" i="0" u="none" strike="noStrike" kern="1200" cap="none" spc="0" normalizeH="0" baseline="0" noProof="0" dirty="0">
              <a:ln>
                <a:noFill/>
              </a:ln>
              <a:solidFill>
                <a:prstClr val="black"/>
              </a:solidFill>
              <a:effectLst/>
              <a:uLnTx/>
              <a:uFillTx/>
              <a:latin typeface="+mn-lt"/>
              <a:ea typeface="+mn-ea"/>
              <a:cs typeface="+mn-cs"/>
            </a:endParaRPr>
          </a:p>
          <a:p>
            <a:pPr marL="1652588" indent="-171450">
              <a:spcAft>
                <a:spcPts val="600"/>
              </a:spcAft>
              <a:buFont typeface="Wingdings" pitchFamily="2" charset="2"/>
              <a:buChar char="v"/>
            </a:pPr>
            <a:r>
              <a:rPr kumimoji="0" lang="en-US" sz="1800" b="0" i="0" u="none" strike="noStrike" kern="1200" cap="none" spc="0" normalizeH="0" baseline="0" noProof="0" dirty="0" err="1">
                <a:ln>
                  <a:noFill/>
                </a:ln>
                <a:solidFill>
                  <a:prstClr val="black"/>
                </a:solidFill>
                <a:effectLst/>
                <a:uLnTx/>
                <a:uFillTx/>
                <a:latin typeface="+mn-lt"/>
                <a:ea typeface="+mn-ea"/>
                <a:cs typeface="+mn-cs"/>
              </a:rPr>
              <a:t>Các</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nhà</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cung</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cấp</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thiết</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bị</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năng</a:t>
            </a:r>
            <a:r>
              <a:rPr kumimoji="0" lang="en-US" sz="1800" b="0" i="0" u="none" strike="noStrike" kern="1200" cap="none" spc="0" normalizeH="0" baseline="0" noProof="0" dirty="0">
                <a:ln>
                  <a:noFill/>
                </a:ln>
                <a:solidFill>
                  <a:prstClr val="black"/>
                </a:solidFill>
                <a:effectLst/>
                <a:uLnTx/>
                <a:uFillTx/>
                <a:latin typeface="+mn-lt"/>
                <a:ea typeface="+mn-ea"/>
                <a:cs typeface="+mn-cs"/>
              </a:rPr>
              <a:t> </a:t>
            </a:r>
            <a:r>
              <a:rPr kumimoji="0" lang="en-US" sz="1800" b="0" i="0" u="none" strike="noStrike" kern="1200" cap="none" spc="0" normalizeH="0" baseline="0" noProof="0" dirty="0" err="1">
                <a:ln>
                  <a:noFill/>
                </a:ln>
                <a:solidFill>
                  <a:prstClr val="black"/>
                </a:solidFill>
                <a:effectLst/>
                <a:uLnTx/>
                <a:uFillTx/>
                <a:latin typeface="+mn-lt"/>
                <a:ea typeface="+mn-ea"/>
                <a:cs typeface="+mn-cs"/>
              </a:rPr>
              <a:t>lượng</a:t>
            </a:r>
            <a:endParaRPr lang="en-US" sz="1800" b="0" dirty="0">
              <a:solidFill>
                <a:schemeClr val="tx1"/>
              </a:solidFill>
              <a:latin typeface="+mn-lt"/>
            </a:endParaRPr>
          </a:p>
        </p:txBody>
      </p:sp>
      <p:graphicFrame>
        <p:nvGraphicFramePr>
          <p:cNvPr id="2" name="Table 1">
            <a:extLst>
              <a:ext uri="{FF2B5EF4-FFF2-40B4-BE49-F238E27FC236}">
                <a16:creationId xmlns:a16="http://schemas.microsoft.com/office/drawing/2014/main" id="{A2901C5D-D661-38B1-E1C1-2FFE66CAB797}"/>
              </a:ext>
            </a:extLst>
          </p:cNvPr>
          <p:cNvGraphicFramePr>
            <a:graphicFrameLocks noGrp="1"/>
          </p:cNvGraphicFramePr>
          <p:nvPr>
            <p:extLst>
              <p:ext uri="{D42A27DB-BD31-4B8C-83A1-F6EECF244321}">
                <p14:modId xmlns:p14="http://schemas.microsoft.com/office/powerpoint/2010/main" val="3957756490"/>
              </p:ext>
            </p:extLst>
          </p:nvPr>
        </p:nvGraphicFramePr>
        <p:xfrm>
          <a:off x="5975800" y="2010475"/>
          <a:ext cx="5680364" cy="2371901"/>
        </p:xfrm>
        <a:graphic>
          <a:graphicData uri="http://schemas.openxmlformats.org/drawingml/2006/table">
            <a:tbl>
              <a:tblPr firstRow="1" bandRow="1">
                <a:tableStyleId>{5C22544A-7EE6-4342-B048-85BDC9FD1C3A}</a:tableStyleId>
              </a:tblPr>
              <a:tblGrid>
                <a:gridCol w="5680364">
                  <a:extLst>
                    <a:ext uri="{9D8B030D-6E8A-4147-A177-3AD203B41FA5}">
                      <a16:colId xmlns:a16="http://schemas.microsoft.com/office/drawing/2014/main" val="1936611411"/>
                    </a:ext>
                  </a:extLst>
                </a:gridCol>
              </a:tblGrid>
              <a:tr h="604061">
                <a:tc>
                  <a:txBody>
                    <a:bodyPr/>
                    <a:lstStyle/>
                    <a:p>
                      <a:pPr algn="just">
                        <a:spcAft>
                          <a:spcPts val="1200"/>
                        </a:spcAft>
                      </a:pPr>
                      <a:r>
                        <a:rPr lang="en-US" sz="1800" dirty="0" err="1">
                          <a:solidFill>
                            <a:schemeClr val="tx1"/>
                          </a:solidFill>
                          <a:latin typeface="+mn-lt"/>
                        </a:rPr>
                        <a:t>Thời</a:t>
                      </a:r>
                      <a:r>
                        <a:rPr lang="en-US" sz="1800" dirty="0">
                          <a:solidFill>
                            <a:schemeClr val="tx1"/>
                          </a:solidFill>
                          <a:latin typeface="+mn-lt"/>
                        </a:rPr>
                        <a:t> </a:t>
                      </a:r>
                      <a:r>
                        <a:rPr lang="en-US" sz="1800" dirty="0" err="1">
                          <a:solidFill>
                            <a:schemeClr val="tx1"/>
                          </a:solidFill>
                          <a:latin typeface="+mn-lt"/>
                        </a:rPr>
                        <a:t>gian</a:t>
                      </a:r>
                      <a:r>
                        <a:rPr lang="en-US" sz="1800" dirty="0">
                          <a:solidFill>
                            <a:schemeClr val="tx1"/>
                          </a:solidFill>
                          <a:latin typeface="+mn-lt"/>
                        </a:rPr>
                        <a:t> </a:t>
                      </a:r>
                      <a:r>
                        <a:rPr lang="en-US" sz="1800" dirty="0" err="1">
                          <a:solidFill>
                            <a:schemeClr val="tx1"/>
                          </a:solidFill>
                          <a:latin typeface="+mn-lt"/>
                        </a:rPr>
                        <a:t>thực</a:t>
                      </a:r>
                      <a:r>
                        <a:rPr lang="en-US" sz="1800" dirty="0">
                          <a:solidFill>
                            <a:schemeClr val="tx1"/>
                          </a:solidFill>
                          <a:latin typeface="+mn-lt"/>
                        </a:rPr>
                        <a:t> </a:t>
                      </a:r>
                      <a:r>
                        <a:rPr lang="en-US" sz="1800" dirty="0" err="1">
                          <a:solidFill>
                            <a:schemeClr val="tx1"/>
                          </a:solidFill>
                          <a:latin typeface="+mn-lt"/>
                        </a:rPr>
                        <a:t>hiện</a:t>
                      </a:r>
                      <a:r>
                        <a:rPr lang="en-US" sz="1800" dirty="0">
                          <a:solidFill>
                            <a:schemeClr val="tx1"/>
                          </a:solidFill>
                          <a:latin typeface="+mn-lt"/>
                        </a:rPr>
                        <a:t>: </a:t>
                      </a:r>
                      <a:r>
                        <a:rPr lang="en-US" sz="1800" b="0" dirty="0" err="1">
                          <a:solidFill>
                            <a:schemeClr val="tx1"/>
                          </a:solidFill>
                          <a:latin typeface="+mn-lt"/>
                        </a:rPr>
                        <a:t>Từ</a:t>
                      </a:r>
                      <a:r>
                        <a:rPr lang="en-US" sz="1800" b="0" dirty="0">
                          <a:solidFill>
                            <a:schemeClr val="tx1"/>
                          </a:solidFill>
                          <a:latin typeface="+mn-lt"/>
                        </a:rPr>
                        <a:t> 2022 </a:t>
                      </a:r>
                      <a:r>
                        <a:rPr lang="en-US" sz="1800" b="0" dirty="0" err="1">
                          <a:solidFill>
                            <a:schemeClr val="tx1"/>
                          </a:solidFill>
                          <a:latin typeface="+mn-lt"/>
                        </a:rPr>
                        <a:t>đến</a:t>
                      </a:r>
                      <a:r>
                        <a:rPr lang="en-US" sz="1800" b="0" dirty="0">
                          <a:solidFill>
                            <a:schemeClr val="tx1"/>
                          </a:solidFill>
                          <a:latin typeface="+mn-lt"/>
                        </a:rPr>
                        <a:t> 2026</a:t>
                      </a:r>
                    </a:p>
                  </a:txBody>
                  <a:tcPr marL="121920" marR="121920" marT="60960" marB="60960">
                    <a:noFill/>
                  </a:tcPr>
                </a:tc>
                <a:extLst>
                  <a:ext uri="{0D108BD9-81ED-4DB2-BD59-A6C34878D82A}">
                    <a16:rowId xmlns:a16="http://schemas.microsoft.com/office/drawing/2014/main" val="3537699089"/>
                  </a:ext>
                </a:extLst>
              </a:tr>
              <a:tr h="1475560">
                <a:tc>
                  <a:txBody>
                    <a:bodyPr/>
                    <a:lstStyle/>
                    <a:p>
                      <a:pPr algn="just">
                        <a:spcAft>
                          <a:spcPts val="1200"/>
                        </a:spcAft>
                      </a:pPr>
                      <a:r>
                        <a:rPr kumimoji="0" lang="en-US" sz="1800" b="1" i="0" u="none" strike="noStrike" kern="1200" cap="none" spc="0" normalizeH="0" baseline="0" dirty="0">
                          <a:ln>
                            <a:noFill/>
                          </a:ln>
                          <a:solidFill>
                            <a:prstClr val="black"/>
                          </a:solidFill>
                          <a:effectLst/>
                          <a:uLnTx/>
                          <a:uFillTx/>
                          <a:latin typeface="+mn-lt"/>
                          <a:ea typeface="+mn-ea"/>
                          <a:cs typeface="+mn-cs"/>
                        </a:rPr>
                        <a:t>Quy </a:t>
                      </a:r>
                      <a:r>
                        <a:rPr kumimoji="0" lang="en-US" sz="1800" b="1" i="0" u="none" strike="noStrike" kern="1200" cap="none" spc="0" normalizeH="0" baseline="0" dirty="0" err="1">
                          <a:ln>
                            <a:noFill/>
                          </a:ln>
                          <a:solidFill>
                            <a:prstClr val="black"/>
                          </a:solidFill>
                          <a:effectLst/>
                          <a:uLnTx/>
                          <a:uFillTx/>
                          <a:latin typeface="+mn-lt"/>
                          <a:ea typeface="+mn-ea"/>
                          <a:cs typeface="+mn-cs"/>
                        </a:rPr>
                        <a:t>mô</a:t>
                      </a:r>
                      <a:r>
                        <a:rPr kumimoji="0" lang="en-US" sz="1800" b="1"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Tổng</a:t>
                      </a:r>
                      <a:r>
                        <a:rPr kumimoji="0" lang="en-US" sz="1800" b="0" i="0" u="none" strike="noStrike" kern="1200" cap="none" spc="0" normalizeH="0" baseline="0" dirty="0">
                          <a:ln>
                            <a:noFill/>
                          </a:ln>
                          <a:solidFill>
                            <a:prstClr val="black"/>
                          </a:solidFill>
                          <a:effectLst/>
                          <a:uLnTx/>
                          <a:uFillTx/>
                          <a:latin typeface="+mn-lt"/>
                          <a:ea typeface="+mn-ea"/>
                          <a:cs typeface="+mn-cs"/>
                        </a:rPr>
                        <a:t> kinh </a:t>
                      </a:r>
                      <a:r>
                        <a:rPr kumimoji="0" lang="en-US" sz="1800" b="0" i="0" u="none" strike="noStrike" kern="1200" cap="none" spc="0" normalizeH="0" baseline="0" dirty="0" err="1">
                          <a:ln>
                            <a:noFill/>
                          </a:ln>
                          <a:solidFill>
                            <a:prstClr val="black"/>
                          </a:solidFill>
                          <a:effectLst/>
                          <a:uLnTx/>
                          <a:uFillTx/>
                          <a:latin typeface="+mn-lt"/>
                          <a:ea typeface="+mn-ea"/>
                          <a:cs typeface="+mn-cs"/>
                        </a:rPr>
                        <a:t>phí</a:t>
                      </a:r>
                      <a:r>
                        <a:rPr kumimoji="0" lang="en-US" sz="1800" b="0" i="0" u="none" strike="noStrike" kern="1200" cap="none" spc="0" normalizeH="0" baseline="0" dirty="0">
                          <a:ln>
                            <a:noFill/>
                          </a:ln>
                          <a:solidFill>
                            <a:prstClr val="black"/>
                          </a:solidFill>
                          <a:effectLst/>
                          <a:uLnTx/>
                          <a:uFillTx/>
                          <a:latin typeface="+mn-lt"/>
                          <a:ea typeface="+mn-ea"/>
                          <a:cs typeface="+mn-cs"/>
                        </a:rPr>
                        <a:t> 316,3 </a:t>
                      </a:r>
                      <a:r>
                        <a:rPr kumimoji="0" lang="en-US" sz="1800" b="0" i="0" u="none" strike="noStrike" kern="1200" cap="none" spc="0" normalizeH="0" baseline="0" dirty="0" err="1">
                          <a:ln>
                            <a:noFill/>
                          </a:ln>
                          <a:solidFill>
                            <a:prstClr val="black"/>
                          </a:solidFill>
                          <a:effectLst/>
                          <a:uLnTx/>
                          <a:uFillTx/>
                          <a:latin typeface="+mn-lt"/>
                          <a:ea typeface="+mn-ea"/>
                          <a:cs typeface="+mn-cs"/>
                        </a:rPr>
                        <a:t>triệu</a:t>
                      </a:r>
                      <a:r>
                        <a:rPr kumimoji="0" lang="en-US" sz="1800" b="0" i="0" u="none" strike="noStrike" kern="1200" cap="none" spc="0" normalizeH="0" baseline="0" dirty="0">
                          <a:ln>
                            <a:noFill/>
                          </a:ln>
                          <a:solidFill>
                            <a:prstClr val="black"/>
                          </a:solidFill>
                          <a:effectLst/>
                          <a:uLnTx/>
                          <a:uFillTx/>
                          <a:latin typeface="+mn-lt"/>
                          <a:ea typeface="+mn-ea"/>
                          <a:cs typeface="+mn-cs"/>
                        </a:rPr>
                        <a:t> USD, </a:t>
                      </a:r>
                      <a:r>
                        <a:rPr kumimoji="0" lang="en-US" sz="1800" b="0" i="0" u="none" strike="noStrike" kern="1200" cap="none" spc="0" normalizeH="0" baseline="0" dirty="0" err="1">
                          <a:ln>
                            <a:noFill/>
                          </a:ln>
                          <a:solidFill>
                            <a:prstClr val="black"/>
                          </a:solidFill>
                          <a:effectLst/>
                          <a:uLnTx/>
                          <a:uFillTx/>
                          <a:latin typeface="+mn-lt"/>
                          <a:ea typeface="+mn-ea"/>
                          <a:cs typeface="+mn-cs"/>
                        </a:rPr>
                        <a:t>trong</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đó</a:t>
                      </a:r>
                      <a:r>
                        <a:rPr kumimoji="0" lang="en-US" sz="1800" b="0" i="0" u="none" strike="noStrike" kern="1200" cap="none" spc="0" normalizeH="0" baseline="0" dirty="0">
                          <a:ln>
                            <a:noFill/>
                          </a:ln>
                          <a:solidFill>
                            <a:prstClr val="black"/>
                          </a:solidFill>
                          <a:effectLst/>
                          <a:uLnTx/>
                          <a:uFillTx/>
                          <a:latin typeface="+mn-lt"/>
                          <a:ea typeface="+mn-ea"/>
                          <a:cs typeface="+mn-cs"/>
                        </a:rPr>
                        <a:t> 11,3 </a:t>
                      </a:r>
                      <a:r>
                        <a:rPr kumimoji="0" lang="en-US" sz="1800" b="0" i="0" u="none" strike="noStrike" kern="1200" cap="none" spc="0" normalizeH="0" baseline="0" dirty="0" err="1">
                          <a:ln>
                            <a:noFill/>
                          </a:ln>
                          <a:solidFill>
                            <a:prstClr val="black"/>
                          </a:solidFill>
                          <a:effectLst/>
                          <a:uLnTx/>
                          <a:uFillTx/>
                          <a:latin typeface="+mn-lt"/>
                          <a:ea typeface="+mn-ea"/>
                          <a:cs typeface="+mn-cs"/>
                        </a:rPr>
                        <a:t>triệu</a:t>
                      </a:r>
                      <a:r>
                        <a:rPr kumimoji="0" lang="en-US" sz="1800" b="0" i="0" u="none" strike="noStrike" kern="1200" cap="none" spc="0" normalizeH="0" baseline="0" dirty="0">
                          <a:ln>
                            <a:noFill/>
                          </a:ln>
                          <a:solidFill>
                            <a:prstClr val="black"/>
                          </a:solidFill>
                          <a:effectLst/>
                          <a:uLnTx/>
                          <a:uFillTx/>
                          <a:latin typeface="+mn-lt"/>
                          <a:ea typeface="+mn-ea"/>
                          <a:cs typeface="+mn-cs"/>
                        </a:rPr>
                        <a:t> USD </a:t>
                      </a:r>
                      <a:r>
                        <a:rPr kumimoji="0" lang="en-US" sz="1800" b="0" i="0" u="none" strike="noStrike" kern="1200" cap="none" spc="0" normalizeH="0" baseline="0" dirty="0" err="1">
                          <a:ln>
                            <a:noFill/>
                          </a:ln>
                          <a:solidFill>
                            <a:prstClr val="black"/>
                          </a:solidFill>
                          <a:effectLst/>
                          <a:uLnTx/>
                          <a:uFillTx/>
                          <a:latin typeface="+mn-lt"/>
                          <a:ea typeface="+mn-ea"/>
                          <a:cs typeface="+mn-cs"/>
                        </a:rPr>
                        <a:t>không</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hoàn</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lại</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hỗ</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trợ</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kỹ</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thuật</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và</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quản</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lý</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bảo</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lãnh</a:t>
                      </a:r>
                      <a:r>
                        <a:rPr kumimoji="0" lang="en-US" sz="1800" b="0" i="0" u="none" strike="noStrike" kern="1200" cap="none" spc="0" normalizeH="0" baseline="0" dirty="0">
                          <a:ln>
                            <a:noFill/>
                          </a:ln>
                          <a:solidFill>
                            <a:prstClr val="black"/>
                          </a:solidFill>
                          <a:effectLst/>
                          <a:uLnTx/>
                          <a:uFillTx/>
                          <a:latin typeface="+mn-lt"/>
                          <a:ea typeface="+mn-ea"/>
                          <a:cs typeface="+mn-cs"/>
                        </a:rPr>
                        <a:t>; 75 </a:t>
                      </a:r>
                      <a:r>
                        <a:rPr kumimoji="0" lang="en-US" sz="1800" b="0" i="0" u="none" strike="noStrike" kern="1200" cap="none" spc="0" normalizeH="0" baseline="0" dirty="0" err="1">
                          <a:ln>
                            <a:noFill/>
                          </a:ln>
                          <a:solidFill>
                            <a:prstClr val="black"/>
                          </a:solidFill>
                          <a:effectLst/>
                          <a:uLnTx/>
                          <a:uFillTx/>
                          <a:latin typeface="+mn-lt"/>
                          <a:ea typeface="+mn-ea"/>
                          <a:cs typeface="+mn-cs"/>
                        </a:rPr>
                        <a:t>triệu</a:t>
                      </a:r>
                      <a:r>
                        <a:rPr kumimoji="0" lang="en-US" sz="1800" b="0" i="0" u="none" strike="noStrike" kern="1200" cap="none" spc="0" normalizeH="0" baseline="0" dirty="0">
                          <a:ln>
                            <a:noFill/>
                          </a:ln>
                          <a:solidFill>
                            <a:prstClr val="black"/>
                          </a:solidFill>
                          <a:effectLst/>
                          <a:uLnTx/>
                          <a:uFillTx/>
                          <a:latin typeface="+mn-lt"/>
                          <a:ea typeface="+mn-ea"/>
                          <a:cs typeface="+mn-cs"/>
                        </a:rPr>
                        <a:t> USD </a:t>
                      </a:r>
                      <a:r>
                        <a:rPr kumimoji="0" lang="en-US" sz="1800" b="0" i="0" u="none" strike="noStrike" kern="1200" cap="none" spc="0" normalizeH="0" baseline="0" dirty="0" err="1">
                          <a:ln>
                            <a:noFill/>
                          </a:ln>
                          <a:solidFill>
                            <a:prstClr val="black"/>
                          </a:solidFill>
                          <a:effectLst/>
                          <a:uLnTx/>
                          <a:uFillTx/>
                          <a:latin typeface="+mn-lt"/>
                          <a:ea typeface="+mn-ea"/>
                          <a:cs typeface="+mn-cs"/>
                        </a:rPr>
                        <a:t>phát</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hành</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bảo</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lãnh</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cho</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các</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khoản</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vay</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đầu</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tư</a:t>
                      </a:r>
                      <a:r>
                        <a:rPr kumimoji="0" lang="en-US" sz="1800" b="0" i="0" u="none" strike="noStrike" kern="1200" cap="none" spc="0" normalizeH="0" baseline="0" dirty="0">
                          <a:ln>
                            <a:noFill/>
                          </a:ln>
                          <a:solidFill>
                            <a:prstClr val="black"/>
                          </a:solidFill>
                          <a:effectLst/>
                          <a:uLnTx/>
                          <a:uFillTx/>
                          <a:latin typeface="+mn-lt"/>
                          <a:ea typeface="+mn-ea"/>
                          <a:cs typeface="+mn-cs"/>
                        </a:rPr>
                        <a:t> TKNL </a:t>
                      </a:r>
                      <a:r>
                        <a:rPr kumimoji="0" lang="en-US" sz="1800" b="0" i="0" u="none" strike="noStrike" kern="1200" cap="none" spc="0" normalizeH="0" baseline="0" dirty="0" err="1">
                          <a:ln>
                            <a:noFill/>
                          </a:ln>
                          <a:solidFill>
                            <a:prstClr val="black"/>
                          </a:solidFill>
                          <a:effectLst/>
                          <a:uLnTx/>
                          <a:uFillTx/>
                          <a:latin typeface="+mn-lt"/>
                          <a:ea typeface="+mn-ea"/>
                          <a:cs typeface="+mn-cs"/>
                        </a:rPr>
                        <a:t>từ</a:t>
                      </a:r>
                      <a:r>
                        <a:rPr kumimoji="0" lang="en-US" sz="1800" b="0" i="0" u="none" strike="noStrike" kern="1200" cap="none" spc="0" normalizeH="0" baseline="0" dirty="0">
                          <a:ln>
                            <a:noFill/>
                          </a:ln>
                          <a:solidFill>
                            <a:prstClr val="black"/>
                          </a:solidFill>
                          <a:effectLst/>
                          <a:uLnTx/>
                          <a:uFillTx/>
                          <a:latin typeface="+mn-lt"/>
                          <a:ea typeface="+mn-ea"/>
                          <a:cs typeface="+mn-cs"/>
                        </a:rPr>
                        <a:t> GCF </a:t>
                      </a:r>
                      <a:r>
                        <a:rPr kumimoji="0" lang="en-US" sz="1800" b="0" i="0" u="none" strike="noStrike" kern="1200" cap="none" spc="0" normalizeH="0" baseline="0" dirty="0" err="1">
                          <a:ln>
                            <a:noFill/>
                          </a:ln>
                          <a:solidFill>
                            <a:prstClr val="black"/>
                          </a:solidFill>
                          <a:effectLst/>
                          <a:uLnTx/>
                          <a:uFillTx/>
                          <a:latin typeface="+mn-lt"/>
                          <a:ea typeface="+mn-ea"/>
                          <a:cs typeface="+mn-cs"/>
                        </a:rPr>
                        <a:t>và</a:t>
                      </a:r>
                      <a:r>
                        <a:rPr kumimoji="0" lang="en-US" sz="1800" b="0" i="0" u="none" strike="noStrike" kern="1200" cap="none" spc="0" normalizeH="0" baseline="0" dirty="0">
                          <a:ln>
                            <a:noFill/>
                          </a:ln>
                          <a:solidFill>
                            <a:prstClr val="black"/>
                          </a:solidFill>
                          <a:effectLst/>
                          <a:uLnTx/>
                          <a:uFillTx/>
                          <a:latin typeface="+mn-lt"/>
                          <a:ea typeface="+mn-ea"/>
                          <a:cs typeface="+mn-cs"/>
                        </a:rPr>
                        <a:t> 250 </a:t>
                      </a:r>
                      <a:r>
                        <a:rPr kumimoji="0" lang="en-US" sz="1800" b="0" i="0" u="none" strike="noStrike" kern="1200" cap="none" spc="0" normalizeH="0" baseline="0" dirty="0" err="1">
                          <a:ln>
                            <a:noFill/>
                          </a:ln>
                          <a:solidFill>
                            <a:prstClr val="black"/>
                          </a:solidFill>
                          <a:effectLst/>
                          <a:uLnTx/>
                          <a:uFillTx/>
                          <a:latin typeface="+mn-lt"/>
                          <a:ea typeface="+mn-ea"/>
                          <a:cs typeface="+mn-cs"/>
                        </a:rPr>
                        <a:t>triệu</a:t>
                      </a:r>
                      <a:r>
                        <a:rPr kumimoji="0" lang="en-US" sz="1800" b="0" i="0" u="none" strike="noStrike" kern="1200" cap="none" spc="0" normalizeH="0" baseline="0" dirty="0">
                          <a:ln>
                            <a:noFill/>
                          </a:ln>
                          <a:solidFill>
                            <a:prstClr val="black"/>
                          </a:solidFill>
                          <a:effectLst/>
                          <a:uLnTx/>
                          <a:uFillTx/>
                          <a:latin typeface="+mn-lt"/>
                          <a:ea typeface="+mn-ea"/>
                          <a:cs typeface="+mn-cs"/>
                        </a:rPr>
                        <a:t> USD </a:t>
                      </a:r>
                      <a:r>
                        <a:rPr kumimoji="0" lang="en-US" sz="1800" b="0" i="0" u="none" strike="noStrike" kern="1200" cap="none" spc="0" normalizeH="0" baseline="0" dirty="0" err="1">
                          <a:ln>
                            <a:noFill/>
                          </a:ln>
                          <a:solidFill>
                            <a:prstClr val="black"/>
                          </a:solidFill>
                          <a:effectLst/>
                          <a:uLnTx/>
                          <a:uFillTx/>
                          <a:latin typeface="+mn-lt"/>
                          <a:ea typeface="+mn-ea"/>
                          <a:cs typeface="+mn-cs"/>
                        </a:rPr>
                        <a:t>là</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vốn</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huy</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động</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từ</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ngân</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hàng</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thương</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mại</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và</a:t>
                      </a:r>
                      <a:r>
                        <a:rPr kumimoji="0" lang="en-US" sz="1800" b="0" i="0" u="none" strike="noStrike" kern="1200" cap="none" spc="0" normalizeH="0" baseline="0" dirty="0">
                          <a:ln>
                            <a:noFill/>
                          </a:ln>
                          <a:solidFill>
                            <a:prstClr val="black"/>
                          </a:solidFill>
                          <a:effectLst/>
                          <a:uLnTx/>
                          <a:uFillTx/>
                          <a:latin typeface="+mn-lt"/>
                          <a:ea typeface="+mn-ea"/>
                          <a:cs typeface="+mn-cs"/>
                        </a:rPr>
                        <a:t> doanh </a:t>
                      </a:r>
                      <a:r>
                        <a:rPr kumimoji="0" lang="en-US" sz="1800" b="0" i="0" u="none" strike="noStrike" kern="1200" cap="none" spc="0" normalizeH="0" baseline="0" dirty="0" err="1">
                          <a:ln>
                            <a:noFill/>
                          </a:ln>
                          <a:solidFill>
                            <a:prstClr val="black"/>
                          </a:solidFill>
                          <a:effectLst/>
                          <a:uLnTx/>
                          <a:uFillTx/>
                          <a:latin typeface="+mn-lt"/>
                          <a:ea typeface="+mn-ea"/>
                          <a:cs typeface="+mn-cs"/>
                        </a:rPr>
                        <a:t>nghiệp</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công</a:t>
                      </a:r>
                      <a:r>
                        <a:rPr kumimoji="0" lang="en-US" sz="1800" b="0" i="0" u="none" strike="noStrike" kern="1200" cap="none" spc="0" normalizeH="0" baseline="0" dirty="0">
                          <a:ln>
                            <a:noFill/>
                          </a:ln>
                          <a:solidFill>
                            <a:prstClr val="black"/>
                          </a:solidFill>
                          <a:effectLst/>
                          <a:uLnTx/>
                          <a:uFillTx/>
                          <a:latin typeface="+mn-lt"/>
                          <a:ea typeface="+mn-ea"/>
                          <a:cs typeface="+mn-cs"/>
                        </a:rPr>
                        <a:t> </a:t>
                      </a:r>
                      <a:r>
                        <a:rPr kumimoji="0" lang="en-US" sz="1800" b="0" i="0" u="none" strike="noStrike" kern="1200" cap="none" spc="0" normalizeH="0" baseline="0" dirty="0" err="1">
                          <a:ln>
                            <a:noFill/>
                          </a:ln>
                          <a:solidFill>
                            <a:prstClr val="black"/>
                          </a:solidFill>
                          <a:effectLst/>
                          <a:uLnTx/>
                          <a:uFillTx/>
                          <a:latin typeface="+mn-lt"/>
                          <a:ea typeface="+mn-ea"/>
                          <a:cs typeface="+mn-cs"/>
                        </a:rPr>
                        <a:t>nghiệp</a:t>
                      </a:r>
                      <a:endParaRPr kumimoji="0" lang="en-US" sz="1800" b="0" i="0" u="none" strike="noStrike" kern="1200" cap="none" spc="0" normalizeH="0" baseline="0" dirty="0">
                        <a:ln>
                          <a:noFill/>
                        </a:ln>
                        <a:solidFill>
                          <a:prstClr val="black"/>
                        </a:solidFill>
                        <a:effectLst/>
                        <a:uLnTx/>
                        <a:uFillTx/>
                        <a:latin typeface="+mn-lt"/>
                        <a:ea typeface="+mn-ea"/>
                        <a:cs typeface="+mn-cs"/>
                      </a:endParaRPr>
                    </a:p>
                  </a:txBody>
                  <a:tcPr marL="121920" marR="121920" marT="60960" marB="60960">
                    <a:noFill/>
                  </a:tcPr>
                </a:tc>
                <a:extLst>
                  <a:ext uri="{0D108BD9-81ED-4DB2-BD59-A6C34878D82A}">
                    <a16:rowId xmlns:a16="http://schemas.microsoft.com/office/drawing/2014/main" val="1836093797"/>
                  </a:ext>
                </a:extLst>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74CA03F-529B-17D3-7C13-C68805790797}"/>
              </a:ext>
            </a:extLst>
          </p:cNvPr>
          <p:cNvSpPr txBox="1">
            <a:spLocks/>
          </p:cNvSpPr>
          <p:nvPr/>
        </p:nvSpPr>
        <p:spPr>
          <a:xfrm>
            <a:off x="671287" y="1391411"/>
            <a:ext cx="10849426" cy="5255574"/>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14000"/>
              </a:lnSpc>
              <a:spcBef>
                <a:spcPts val="500"/>
              </a:spcBef>
            </a:pPr>
            <a:r>
              <a:rPr lang="en-US" sz="2800" b="1" dirty="0" err="1">
                <a:solidFill>
                  <a:srgbClr val="0070C0"/>
                </a:solidFill>
                <a:cs typeface="Arial" panose="020B0604020202020204" pitchFamily="34" charset="0"/>
              </a:rPr>
              <a:t>Chuẩn</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mực</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giới</a:t>
            </a:r>
            <a:endParaRPr lang="en-US" sz="2000" b="1" dirty="0">
              <a:cs typeface="Arial" panose="020B0604020202020204" pitchFamily="34" charset="0"/>
            </a:endParaRPr>
          </a:p>
          <a:p>
            <a:pPr marL="342900" indent="-342900">
              <a:lnSpc>
                <a:spcPct val="150000"/>
              </a:lnSpc>
              <a:spcBef>
                <a:spcPts val="600"/>
              </a:spcBef>
              <a:buFont typeface="Wingdings" pitchFamily="2" charset="2"/>
              <a:buChar char="v"/>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dirty="0" err="1">
                <a:ea typeface="宋体" pitchFamily="2" charset="-122"/>
                <a:cs typeface="Calibri" panose="020F0502020204030204" pitchFamily="34" charset="0"/>
              </a:rPr>
              <a:t>Là</a:t>
            </a:r>
            <a:r>
              <a:rPr lang="en-GB" altLang="en-US" sz="2400" dirty="0">
                <a:ea typeface="宋体" pitchFamily="2" charset="-122"/>
                <a:cs typeface="Calibri" panose="020F0502020204030204" pitchFamily="34" charset="0"/>
              </a:rPr>
              <a:t> </a:t>
            </a:r>
            <a:r>
              <a:rPr lang="en-GB" altLang="en-US" sz="2400" dirty="0" err="1">
                <a:ea typeface="宋体" pitchFamily="2" charset="-122"/>
                <a:cs typeface="Calibri" panose="020F0502020204030204" pitchFamily="34" charset="0"/>
              </a:rPr>
              <a:t>niềm</a:t>
            </a:r>
            <a:r>
              <a:rPr lang="en-GB" altLang="en-US" sz="2400" dirty="0">
                <a:ea typeface="宋体" pitchFamily="2" charset="-122"/>
                <a:cs typeface="Calibri" panose="020F0502020204030204" pitchFamily="34" charset="0"/>
              </a:rPr>
              <a:t> tin </a:t>
            </a:r>
            <a:r>
              <a:rPr lang="en-GB" altLang="en-US" sz="2400" dirty="0" err="1">
                <a:ea typeface="宋体" pitchFamily="2" charset="-122"/>
                <a:cs typeface="Calibri" panose="020F0502020204030204" pitchFamily="34" charset="0"/>
              </a:rPr>
              <a:t>về</a:t>
            </a:r>
            <a:r>
              <a:rPr lang="en-GB" altLang="en-US" sz="2400" dirty="0">
                <a:ea typeface="宋体" pitchFamily="2" charset="-122"/>
                <a:cs typeface="Calibri" panose="020F0502020204030204" pitchFamily="34" charset="0"/>
              </a:rPr>
              <a:t> </a:t>
            </a:r>
            <a:r>
              <a:rPr lang="en-GB" altLang="en-US" sz="2400" dirty="0" err="1">
                <a:ea typeface="宋体" pitchFamily="2" charset="-122"/>
                <a:cs typeface="Calibri" panose="020F0502020204030204" pitchFamily="34" charset="0"/>
              </a:rPr>
              <a:t>việc</a:t>
            </a:r>
            <a:r>
              <a:rPr lang="en-GB" altLang="en-US" sz="2400" dirty="0">
                <a:ea typeface="宋体" pitchFamily="2" charset="-122"/>
                <a:cs typeface="Calibri" panose="020F0502020204030204" pitchFamily="34" charset="0"/>
              </a:rPr>
              <a:t> </a:t>
            </a:r>
            <a:r>
              <a:rPr lang="en-GB" altLang="en-US" sz="2400" dirty="0" err="1">
                <a:ea typeface="宋体" pitchFamily="2" charset="-122"/>
                <a:cs typeface="Calibri" panose="020F0502020204030204" pitchFamily="34" charset="0"/>
              </a:rPr>
              <a:t>phụ</a:t>
            </a:r>
            <a:r>
              <a:rPr lang="en-GB" altLang="en-US" sz="2400" dirty="0">
                <a:ea typeface="宋体" pitchFamily="2" charset="-122"/>
                <a:cs typeface="Calibri" panose="020F0502020204030204" pitchFamily="34" charset="0"/>
              </a:rPr>
              <a:t> n</a:t>
            </a:r>
            <a:r>
              <a:rPr lang="en-US" altLang="en-US" sz="2400" dirty="0" err="1">
                <a:ea typeface="宋体" pitchFamily="2" charset="-122"/>
                <a:cs typeface="Calibri" panose="020F0502020204030204" pitchFamily="34" charset="0"/>
              </a:rPr>
              <a:t>ữ</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và</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nam</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giới</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trẻ</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em</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gái</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và</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trẻ</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em</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trai</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nên</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là</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nh</a:t>
            </a:r>
            <a:r>
              <a:rPr lang="vi-VN" altLang="en-US" sz="2400" dirty="0">
                <a:ea typeface="宋体" pitchFamily="2" charset="-122"/>
                <a:cs typeface="Calibri" panose="020F0502020204030204" pitchFamily="34" charset="0"/>
              </a:rPr>
              <a:t>ư</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thế</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nào</a:t>
            </a:r>
            <a:r>
              <a:rPr lang="en-US" altLang="en-US" sz="2400" dirty="0">
                <a:ea typeface="宋体" pitchFamily="2" charset="-122"/>
                <a:cs typeface="Calibri" panose="020F0502020204030204" pitchFamily="34" charset="0"/>
              </a:rPr>
              <a:t>…</a:t>
            </a:r>
            <a:endParaRPr lang="en-GB" altLang="en-US" sz="2400" dirty="0">
              <a:ea typeface="宋体" pitchFamily="2" charset="-122"/>
              <a:cs typeface="Calibri" panose="020F0502020204030204" pitchFamily="34" charset="0"/>
            </a:endParaRPr>
          </a:p>
          <a:p>
            <a:pPr marL="342900" indent="-342900">
              <a:lnSpc>
                <a:spcPct val="150000"/>
              </a:lnSpc>
              <a:spcBef>
                <a:spcPts val="600"/>
              </a:spcBef>
              <a:buFont typeface="Wingdings" pitchFamily="2" charset="2"/>
              <a:buChar char="v"/>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dirty="0" err="1">
                <a:ea typeface="宋体" pitchFamily="2" charset="-122"/>
                <a:cs typeface="Calibri" panose="020F0502020204030204" pitchFamily="34" charset="0"/>
              </a:rPr>
              <a:t>Không</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phải</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lúc</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nào</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cũng</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đ</a:t>
            </a:r>
            <a:r>
              <a:rPr lang="vi-VN" altLang="en-US" sz="2400" dirty="0">
                <a:ea typeface="宋体" pitchFamily="2" charset="-122"/>
                <a:cs typeface="Calibri" panose="020F0502020204030204" pitchFamily="34" charset="0"/>
              </a:rPr>
              <a:t>ư</a:t>
            </a:r>
            <a:r>
              <a:rPr lang="en-US" altLang="en-US" sz="2400" dirty="0" err="1">
                <a:ea typeface="宋体" pitchFamily="2" charset="-122"/>
                <a:cs typeface="Calibri" panose="020F0502020204030204" pitchFamily="34" charset="0"/>
              </a:rPr>
              <a:t>ợc</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quy</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định</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rõ</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trong</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luật</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nh</a:t>
            </a:r>
            <a:r>
              <a:rPr lang="vi-VN" altLang="en-US" sz="2400" dirty="0">
                <a:ea typeface="宋体" pitchFamily="2" charset="-122"/>
                <a:cs typeface="Calibri" panose="020F0502020204030204" pitchFamily="34" charset="0"/>
              </a:rPr>
              <a:t>ư</a:t>
            </a:r>
            <a:r>
              <a:rPr lang="en-US" altLang="en-US" sz="2400" dirty="0">
                <a:ea typeface="宋体" pitchFamily="2" charset="-122"/>
                <a:cs typeface="Calibri" panose="020F0502020204030204" pitchFamily="34" charset="0"/>
              </a:rPr>
              <a:t>ng </a:t>
            </a:r>
            <a:r>
              <a:rPr lang="en-US" altLang="en-US" sz="2400" dirty="0" err="1">
                <a:ea typeface="宋体" pitchFamily="2" charset="-122"/>
                <a:cs typeface="Calibri" panose="020F0502020204030204" pitchFamily="34" charset="0"/>
              </a:rPr>
              <a:t>có</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thể</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đ</a:t>
            </a:r>
            <a:r>
              <a:rPr lang="vi-VN" altLang="en-US" sz="2400" dirty="0">
                <a:ea typeface="宋体" pitchFamily="2" charset="-122"/>
                <a:cs typeface="Calibri" panose="020F0502020204030204" pitchFamily="34" charset="0"/>
              </a:rPr>
              <a:t>ư</a:t>
            </a:r>
            <a:r>
              <a:rPr lang="en-US" altLang="en-US" sz="2400" dirty="0" err="1">
                <a:ea typeface="宋体" pitchFamily="2" charset="-122"/>
                <a:cs typeface="Calibri" panose="020F0502020204030204" pitchFamily="34" charset="0"/>
              </a:rPr>
              <a:t>ợc</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bảo</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vệ</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bởi</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luật</a:t>
            </a:r>
            <a:r>
              <a:rPr lang="en-US" altLang="en-US" sz="2400" dirty="0">
                <a:ea typeface="宋体" pitchFamily="2" charset="-122"/>
                <a:cs typeface="Calibri" panose="020F0502020204030204" pitchFamily="34" charset="0"/>
              </a:rPr>
              <a:t> </a:t>
            </a:r>
          </a:p>
          <a:p>
            <a:pPr marL="342900" indent="-342900">
              <a:lnSpc>
                <a:spcPct val="150000"/>
              </a:lnSpc>
              <a:spcBef>
                <a:spcPts val="600"/>
              </a:spcBef>
              <a:buFont typeface="Wingdings" pitchFamily="2" charset="2"/>
              <a:buChar char="v"/>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dirty="0" err="1">
                <a:ea typeface="宋体" pitchFamily="2" charset="-122"/>
                <a:cs typeface="Calibri" panose="020F0502020204030204" pitchFamily="34" charset="0"/>
              </a:rPr>
              <a:t>Được</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truyền</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từ</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thế</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hệ</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này</a:t>
            </a:r>
            <a:r>
              <a:rPr lang="en-US" altLang="en-US" sz="2400" dirty="0">
                <a:ea typeface="宋体" pitchFamily="2" charset="-122"/>
                <a:cs typeface="Calibri" panose="020F0502020204030204" pitchFamily="34" charset="0"/>
              </a:rPr>
              <a:t> sang </a:t>
            </a:r>
            <a:r>
              <a:rPr lang="en-US" altLang="en-US" sz="2400" dirty="0" err="1">
                <a:ea typeface="宋体" pitchFamily="2" charset="-122"/>
                <a:cs typeface="Calibri" panose="020F0502020204030204" pitchFamily="34" charset="0"/>
              </a:rPr>
              <a:t>thế</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hệ</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khác</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thông</a:t>
            </a:r>
            <a:r>
              <a:rPr lang="en-US" altLang="en-US" sz="2400" dirty="0">
                <a:ea typeface="宋体" pitchFamily="2" charset="-122"/>
                <a:cs typeface="Calibri" panose="020F0502020204030204" pitchFamily="34" charset="0"/>
              </a:rPr>
              <a:t> qua </a:t>
            </a:r>
            <a:r>
              <a:rPr lang="en-US" altLang="en-US" sz="2400" dirty="0" err="1">
                <a:ea typeface="宋体" pitchFamily="2" charset="-122"/>
                <a:cs typeface="Calibri" panose="020F0502020204030204" pitchFamily="34" charset="0"/>
              </a:rPr>
              <a:t>quá</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trình</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xã</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hội</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hóa</a:t>
            </a:r>
            <a:endParaRPr lang="en-US" altLang="en-US" sz="2400" dirty="0">
              <a:ea typeface="宋体" pitchFamily="2" charset="-122"/>
              <a:cs typeface="Calibri" panose="020F0502020204030204" pitchFamily="34" charset="0"/>
            </a:endParaRPr>
          </a:p>
          <a:p>
            <a:pPr marL="342900" indent="-342900">
              <a:lnSpc>
                <a:spcPct val="150000"/>
              </a:lnSpc>
              <a:spcBef>
                <a:spcPts val="600"/>
              </a:spcBef>
              <a:buFont typeface="Wingdings" pitchFamily="2" charset="2"/>
              <a:buChar char="v"/>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dirty="0" err="1">
                <a:ea typeface="宋体" pitchFamily="2" charset="-122"/>
                <a:cs typeface="Calibri" panose="020F0502020204030204" pitchFamily="34" charset="0"/>
              </a:rPr>
              <a:t>Thay</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đổi</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theo</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thời</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gian</a:t>
            </a:r>
            <a:r>
              <a:rPr lang="en-US" altLang="en-US" sz="2400" dirty="0">
                <a:ea typeface="宋体" pitchFamily="2" charset="-122"/>
                <a:cs typeface="Calibri" panose="020F0502020204030204" pitchFamily="34" charset="0"/>
              </a:rPr>
              <a:t> </a:t>
            </a:r>
          </a:p>
          <a:p>
            <a:pPr marL="342900" indent="-342900">
              <a:lnSpc>
                <a:spcPct val="150000"/>
              </a:lnSpc>
              <a:spcBef>
                <a:spcPts val="600"/>
              </a:spcBef>
              <a:buFont typeface="Wingdings" pitchFamily="2" charset="2"/>
              <a:buChar char="v"/>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dirty="0" err="1">
                <a:ea typeface="宋体" pitchFamily="2" charset="-122"/>
                <a:cs typeface="Calibri" panose="020F0502020204030204" pitchFamily="34" charset="0"/>
              </a:rPr>
              <a:t>Khác</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nhau</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trong</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các</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nền</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văn</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hóa</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và</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cộng</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đồng</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khác</a:t>
            </a:r>
            <a:r>
              <a:rPr lang="en-US" altLang="en-US" sz="2400" dirty="0">
                <a:ea typeface="宋体" pitchFamily="2" charset="-122"/>
                <a:cs typeface="Calibri" panose="020F0502020204030204" pitchFamily="34" charset="0"/>
              </a:rPr>
              <a:t> </a:t>
            </a:r>
            <a:r>
              <a:rPr lang="en-US" altLang="en-US" sz="2400" dirty="0" err="1">
                <a:ea typeface="宋体" pitchFamily="2" charset="-122"/>
                <a:cs typeface="Calibri" panose="020F0502020204030204" pitchFamily="34" charset="0"/>
              </a:rPr>
              <a:t>nhau</a:t>
            </a:r>
            <a:endParaRPr lang="en-US" sz="2400" b="1" dirty="0">
              <a:solidFill>
                <a:srgbClr val="1729CF"/>
              </a:solidFill>
            </a:endParaRPr>
          </a:p>
        </p:txBody>
      </p:sp>
      <p:sp>
        <p:nvSpPr>
          <p:cNvPr id="6" name="Title 1">
            <a:extLst>
              <a:ext uri="{FF2B5EF4-FFF2-40B4-BE49-F238E27FC236}">
                <a16:creationId xmlns:a16="http://schemas.microsoft.com/office/drawing/2014/main" id="{6A7DDC24-E49E-936A-B5AF-83D9C25C81DC}"/>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1. KHÁI NIỆM</a:t>
            </a:r>
          </a:p>
        </p:txBody>
      </p:sp>
    </p:spTree>
    <p:extLst>
      <p:ext uri="{BB962C8B-B14F-4D97-AF65-F5344CB8AC3E}">
        <p14:creationId xmlns:p14="http://schemas.microsoft.com/office/powerpoint/2010/main" val="15252798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5291339D-3C12-AD5B-F639-72454F1B2435}"/>
              </a:ext>
            </a:extLst>
          </p:cNvPr>
          <p:cNvSpPr txBox="1">
            <a:spLocks/>
          </p:cNvSpPr>
          <p:nvPr/>
        </p:nvSpPr>
        <p:spPr>
          <a:xfrm>
            <a:off x="548640" y="1482970"/>
            <a:ext cx="11094720" cy="51054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14000"/>
              </a:lnSpc>
              <a:spcBef>
                <a:spcPts val="500"/>
              </a:spcBef>
            </a:pPr>
            <a:r>
              <a:rPr lang="en-US" sz="2800" b="1" dirty="0">
                <a:solidFill>
                  <a:srgbClr val="0070C0"/>
                </a:solidFill>
                <a:cs typeface="Arial" panose="020B0604020202020204" pitchFamily="34" charset="0"/>
              </a:rPr>
              <a:t>Vai </a:t>
            </a:r>
            <a:r>
              <a:rPr lang="en-US" sz="2800" b="1" dirty="0" err="1">
                <a:solidFill>
                  <a:srgbClr val="0070C0"/>
                </a:solidFill>
                <a:cs typeface="Arial" panose="020B0604020202020204" pitchFamily="34" charset="0"/>
              </a:rPr>
              <a:t>trò</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giới</a:t>
            </a:r>
            <a:endParaRPr lang="en-US" sz="1800" b="1" dirty="0">
              <a:cs typeface="Arial" panose="020B0604020202020204" pitchFamily="34" charset="0"/>
            </a:endParaRPr>
          </a:p>
          <a:p>
            <a:pPr marL="285750" indent="-285750">
              <a:lnSpc>
                <a:spcPct val="150000"/>
              </a:lnSpc>
              <a:spcBef>
                <a:spcPts val="600"/>
              </a:spcBef>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dirty="0" err="1"/>
              <a:t>Những</a:t>
            </a:r>
            <a:r>
              <a:rPr lang="en-US" altLang="en-US" sz="2400" dirty="0"/>
              <a:t> </a:t>
            </a:r>
            <a:r>
              <a:rPr lang="en-US" altLang="en-US" sz="2400" dirty="0" err="1"/>
              <a:t>gì</a:t>
            </a:r>
            <a:r>
              <a:rPr lang="en-US" altLang="en-US" sz="2400" dirty="0"/>
              <a:t> </a:t>
            </a:r>
            <a:r>
              <a:rPr lang="en-US" altLang="en-US" sz="2400" dirty="0" err="1"/>
              <a:t>nam</a:t>
            </a:r>
            <a:r>
              <a:rPr lang="en-US" altLang="en-US" sz="2400" dirty="0"/>
              <a:t> </a:t>
            </a:r>
            <a:r>
              <a:rPr lang="en-US" altLang="en-US" sz="2400" dirty="0" err="1"/>
              <a:t>giới</a:t>
            </a:r>
            <a:r>
              <a:rPr lang="en-US" altLang="en-US" sz="2400" dirty="0"/>
              <a:t> </a:t>
            </a:r>
            <a:r>
              <a:rPr lang="en-US" altLang="en-US" sz="2400" dirty="0" err="1"/>
              <a:t>và</a:t>
            </a:r>
            <a:r>
              <a:rPr lang="en-US" altLang="en-US" sz="2400" dirty="0"/>
              <a:t> </a:t>
            </a:r>
            <a:r>
              <a:rPr lang="en-US" altLang="en-US" sz="2400" dirty="0" err="1"/>
              <a:t>phụ</a:t>
            </a:r>
            <a:r>
              <a:rPr lang="en-US" altLang="en-US" sz="2400" dirty="0"/>
              <a:t> </a:t>
            </a:r>
            <a:r>
              <a:rPr lang="en-US" altLang="en-US" sz="2400" dirty="0" err="1"/>
              <a:t>nữ</a:t>
            </a:r>
            <a:r>
              <a:rPr lang="en-US" altLang="en-US" sz="2400" dirty="0"/>
              <a:t> </a:t>
            </a:r>
            <a:r>
              <a:rPr lang="en-US" altLang="en-US" sz="2400" dirty="0" err="1"/>
              <a:t>nên</a:t>
            </a:r>
            <a:r>
              <a:rPr lang="en-US" altLang="en-US" sz="2400" dirty="0"/>
              <a:t> </a:t>
            </a:r>
            <a:r>
              <a:rPr lang="en-US" altLang="en-US" sz="2400" dirty="0" err="1"/>
              <a:t>làm</a:t>
            </a:r>
            <a:r>
              <a:rPr lang="en-US" altLang="en-US" sz="2400" dirty="0"/>
              <a:t> </a:t>
            </a:r>
            <a:r>
              <a:rPr lang="en-US" altLang="en-US" sz="2400" dirty="0" err="1"/>
              <a:t>trong</a:t>
            </a:r>
            <a:r>
              <a:rPr lang="en-US" altLang="en-US" sz="2400" dirty="0"/>
              <a:t> </a:t>
            </a:r>
            <a:r>
              <a:rPr lang="en-US" altLang="en-US" sz="2400" dirty="0" err="1"/>
              <a:t>một</a:t>
            </a:r>
            <a:r>
              <a:rPr lang="en-US" altLang="en-US" sz="2400" dirty="0"/>
              <a:t> </a:t>
            </a:r>
            <a:r>
              <a:rPr lang="en-US" altLang="en-US" sz="2400" dirty="0" err="1"/>
              <a:t>xã</a:t>
            </a:r>
            <a:r>
              <a:rPr lang="en-US" altLang="en-US" sz="2400" dirty="0"/>
              <a:t> </a:t>
            </a:r>
            <a:r>
              <a:rPr lang="en-US" altLang="en-US" sz="2400" dirty="0" err="1"/>
              <a:t>hội</a:t>
            </a:r>
            <a:r>
              <a:rPr lang="en-US" altLang="en-US" sz="2400" dirty="0"/>
              <a:t> </a:t>
            </a:r>
            <a:r>
              <a:rPr lang="en-US" altLang="en-US" sz="2400" dirty="0" err="1"/>
              <a:t>nào</a:t>
            </a:r>
            <a:r>
              <a:rPr lang="en-US" altLang="en-US" sz="2400" dirty="0"/>
              <a:t> </a:t>
            </a:r>
            <a:r>
              <a:rPr lang="en-US" altLang="en-US" sz="2400" dirty="0" err="1"/>
              <a:t>đó</a:t>
            </a:r>
            <a:endParaRPr lang="en-US" altLang="en-US" sz="2400" dirty="0"/>
          </a:p>
          <a:p>
            <a:pPr marL="285750" indent="-285750">
              <a:lnSpc>
                <a:spcPct val="150000"/>
              </a:lnSpc>
              <a:spcBef>
                <a:spcPts val="600"/>
              </a:spcBef>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dirty="0" err="1"/>
              <a:t>Giải</a:t>
            </a:r>
            <a:r>
              <a:rPr lang="en-US" altLang="en-US" sz="2400" dirty="0"/>
              <a:t> </a:t>
            </a:r>
            <a:r>
              <a:rPr lang="en-US" altLang="en-US" sz="2400" dirty="0" err="1"/>
              <a:t>thích</a:t>
            </a:r>
            <a:r>
              <a:rPr lang="en-US" altLang="en-US" sz="2400" dirty="0"/>
              <a:t> </a:t>
            </a:r>
            <a:r>
              <a:rPr lang="en-US" altLang="en-US" sz="2400" dirty="0" err="1"/>
              <a:t>trách</a:t>
            </a:r>
            <a:r>
              <a:rPr lang="en-US" altLang="en-US" sz="2400" dirty="0"/>
              <a:t> </a:t>
            </a:r>
            <a:r>
              <a:rPr lang="en-US" altLang="en-US" sz="2400" dirty="0" err="1"/>
              <a:t>niệm</a:t>
            </a:r>
            <a:r>
              <a:rPr lang="en-US" altLang="en-US" sz="2400" dirty="0"/>
              <a:t> </a:t>
            </a:r>
            <a:r>
              <a:rPr lang="en-US" altLang="en-US" sz="2400" dirty="0" err="1"/>
              <a:t>của</a:t>
            </a:r>
            <a:r>
              <a:rPr lang="en-US" altLang="en-US" sz="2400" dirty="0"/>
              <a:t> </a:t>
            </a:r>
            <a:r>
              <a:rPr lang="en-US" altLang="en-US" sz="2400" dirty="0" err="1"/>
              <a:t>nam</a:t>
            </a:r>
            <a:r>
              <a:rPr lang="en-US" altLang="en-US" sz="2400" dirty="0"/>
              <a:t> </a:t>
            </a:r>
            <a:r>
              <a:rPr lang="en-US" altLang="en-US" sz="2400" dirty="0" err="1"/>
              <a:t>giới</a:t>
            </a:r>
            <a:r>
              <a:rPr lang="en-US" altLang="en-US" sz="2400" dirty="0"/>
              <a:t> </a:t>
            </a:r>
            <a:r>
              <a:rPr lang="en-US" altLang="en-US" sz="2400" dirty="0" err="1"/>
              <a:t>và</a:t>
            </a:r>
            <a:r>
              <a:rPr lang="en-US" altLang="en-US" sz="2400" dirty="0"/>
              <a:t> </a:t>
            </a:r>
            <a:r>
              <a:rPr lang="en-US" altLang="en-US" sz="2400" dirty="0" err="1"/>
              <a:t>phụ</a:t>
            </a:r>
            <a:r>
              <a:rPr lang="en-US" altLang="en-US" sz="2400" dirty="0"/>
              <a:t> </a:t>
            </a:r>
            <a:r>
              <a:rPr lang="en-US" altLang="en-US" sz="2400" dirty="0" err="1"/>
              <a:t>nữ</a:t>
            </a:r>
            <a:r>
              <a:rPr lang="en-US" altLang="en-US" sz="2400" dirty="0"/>
              <a:t> </a:t>
            </a:r>
            <a:r>
              <a:rPr lang="en-US" altLang="en-US" sz="2400" dirty="0" err="1"/>
              <a:t>trong</a:t>
            </a:r>
            <a:r>
              <a:rPr lang="en-US" altLang="en-US" sz="2400" dirty="0"/>
              <a:t> </a:t>
            </a:r>
            <a:r>
              <a:rPr lang="en-US" altLang="en-US" sz="2400" dirty="0" err="1"/>
              <a:t>gia</a:t>
            </a:r>
            <a:r>
              <a:rPr lang="en-US" altLang="en-US" sz="2400" dirty="0"/>
              <a:t> </a:t>
            </a:r>
            <a:r>
              <a:rPr lang="en-US" altLang="en-US" sz="2400" dirty="0" err="1"/>
              <a:t>đình</a:t>
            </a:r>
            <a:r>
              <a:rPr lang="en-US" altLang="en-US" sz="2400" dirty="0"/>
              <a:t>, </a:t>
            </a:r>
            <a:r>
              <a:rPr lang="en-US" altLang="en-US" sz="2400" dirty="0" err="1"/>
              <a:t>cộng</a:t>
            </a:r>
            <a:r>
              <a:rPr lang="en-US" altLang="en-US" sz="2400" dirty="0"/>
              <a:t> </a:t>
            </a:r>
            <a:r>
              <a:rPr lang="en-US" altLang="en-US" sz="2400" dirty="0" err="1"/>
              <a:t>đồng</a:t>
            </a:r>
            <a:r>
              <a:rPr lang="en-US" altLang="en-US" sz="2400" dirty="0"/>
              <a:t> </a:t>
            </a:r>
            <a:r>
              <a:rPr lang="en-US" altLang="en-US" sz="2400" dirty="0" err="1"/>
              <a:t>và</a:t>
            </a:r>
            <a:r>
              <a:rPr lang="en-US" altLang="en-US" sz="2400" dirty="0"/>
              <a:t> </a:t>
            </a:r>
            <a:r>
              <a:rPr lang="en-US" altLang="en-US" sz="2400" dirty="0" err="1"/>
              <a:t>nơi</a:t>
            </a:r>
            <a:r>
              <a:rPr lang="en-US" altLang="en-US" sz="2400" dirty="0"/>
              <a:t> </a:t>
            </a:r>
            <a:r>
              <a:rPr lang="en-US" altLang="en-US" sz="2400" dirty="0" err="1"/>
              <a:t>làm</a:t>
            </a:r>
            <a:r>
              <a:rPr lang="en-US" altLang="en-US" sz="2400" dirty="0"/>
              <a:t> </a:t>
            </a:r>
            <a:r>
              <a:rPr lang="en-US" altLang="en-US" sz="2400" dirty="0" err="1"/>
              <a:t>việc</a:t>
            </a:r>
            <a:endParaRPr lang="en-US" altLang="en-US" sz="2400" dirty="0"/>
          </a:p>
          <a:p>
            <a:pPr marL="285750" indent="-285750">
              <a:lnSpc>
                <a:spcPct val="150000"/>
              </a:lnSpc>
              <a:spcBef>
                <a:spcPts val="600"/>
              </a:spcBef>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dirty="0" err="1"/>
              <a:t>Các</a:t>
            </a:r>
            <a:r>
              <a:rPr lang="en-US" altLang="en-US" sz="2400" dirty="0"/>
              <a:t> </a:t>
            </a:r>
            <a:r>
              <a:rPr lang="en-US" altLang="en-US" sz="2400" dirty="0" err="1"/>
              <a:t>yếu</a:t>
            </a:r>
            <a:r>
              <a:rPr lang="en-US" altLang="en-US" sz="2400" dirty="0"/>
              <a:t> </a:t>
            </a:r>
            <a:r>
              <a:rPr lang="en-US" altLang="en-US" sz="2400" dirty="0" err="1"/>
              <a:t>tố</a:t>
            </a:r>
            <a:r>
              <a:rPr lang="en-US" altLang="en-US" sz="2400" dirty="0"/>
              <a:t> </a:t>
            </a:r>
            <a:r>
              <a:rPr lang="en-US" altLang="en-US" sz="2400" dirty="0" err="1"/>
              <a:t>văn</a:t>
            </a:r>
            <a:r>
              <a:rPr lang="en-US" altLang="en-US" sz="2400" dirty="0"/>
              <a:t> </a:t>
            </a:r>
            <a:r>
              <a:rPr lang="en-US" altLang="en-US" sz="2400" dirty="0" err="1"/>
              <a:t>hóa</a:t>
            </a:r>
            <a:r>
              <a:rPr lang="en-US" altLang="en-US" sz="2400" dirty="0"/>
              <a:t> </a:t>
            </a:r>
            <a:r>
              <a:rPr lang="en-US" altLang="en-US" sz="2400" dirty="0" err="1"/>
              <a:t>xã</a:t>
            </a:r>
            <a:r>
              <a:rPr lang="en-US" altLang="en-US" sz="2400" dirty="0"/>
              <a:t> </a:t>
            </a:r>
            <a:r>
              <a:rPr lang="en-US" altLang="en-US" sz="2400" dirty="0" err="1"/>
              <a:t>hội</a:t>
            </a:r>
            <a:r>
              <a:rPr lang="en-US" altLang="en-US" sz="2400" dirty="0"/>
              <a:t>, </a:t>
            </a:r>
            <a:r>
              <a:rPr lang="en-US" altLang="en-US" sz="2400" dirty="0" err="1"/>
              <a:t>kinh</a:t>
            </a:r>
            <a:r>
              <a:rPr lang="en-US" altLang="en-US" sz="2400" dirty="0"/>
              <a:t> </a:t>
            </a:r>
            <a:r>
              <a:rPr lang="en-US" altLang="en-US" sz="2400" dirty="0" err="1"/>
              <a:t>tế</a:t>
            </a:r>
            <a:r>
              <a:rPr lang="en-US" altLang="en-US" sz="2400" dirty="0"/>
              <a:t>, </a:t>
            </a:r>
            <a:r>
              <a:rPr lang="en-US" altLang="en-US" sz="2400" dirty="0" err="1"/>
              <a:t>chính</a:t>
            </a:r>
            <a:r>
              <a:rPr lang="en-US" altLang="en-US" sz="2400" dirty="0"/>
              <a:t> </a:t>
            </a:r>
            <a:r>
              <a:rPr lang="en-US" altLang="en-US" sz="2400" dirty="0" err="1"/>
              <a:t>trị</a:t>
            </a:r>
            <a:r>
              <a:rPr lang="en-US" altLang="en-US" sz="2400" dirty="0"/>
              <a:t> </a:t>
            </a:r>
            <a:r>
              <a:rPr lang="en-US" altLang="en-US" sz="2400" dirty="0" err="1"/>
              <a:t>định</a:t>
            </a:r>
            <a:r>
              <a:rPr lang="en-US" altLang="en-US" sz="2400" dirty="0"/>
              <a:t> </a:t>
            </a:r>
            <a:r>
              <a:rPr lang="en-US" altLang="en-US" sz="2400" dirty="0" err="1"/>
              <a:t>hình</a:t>
            </a:r>
            <a:r>
              <a:rPr lang="en-US" altLang="en-US" sz="2400" dirty="0"/>
              <a:t> </a:t>
            </a:r>
            <a:r>
              <a:rPr lang="en-US" altLang="en-US" sz="2400" dirty="0" err="1"/>
              <a:t>vai</a:t>
            </a:r>
            <a:r>
              <a:rPr lang="en-US" altLang="en-US" sz="2400" dirty="0"/>
              <a:t> </a:t>
            </a:r>
            <a:r>
              <a:rPr lang="en-US" altLang="en-US" sz="2400" dirty="0" err="1"/>
              <a:t>trò</a:t>
            </a:r>
            <a:r>
              <a:rPr lang="en-US" altLang="en-US" sz="2400" dirty="0"/>
              <a:t> </a:t>
            </a:r>
            <a:r>
              <a:rPr lang="en-US" altLang="en-US" sz="2400" dirty="0" err="1"/>
              <a:t>giới</a:t>
            </a:r>
            <a:r>
              <a:rPr lang="en-US" altLang="en-US" sz="2400" dirty="0"/>
              <a:t>, </a:t>
            </a:r>
            <a:r>
              <a:rPr lang="en-US" altLang="en-US" sz="2400" dirty="0" err="1"/>
              <a:t>và</a:t>
            </a:r>
            <a:r>
              <a:rPr lang="en-US" altLang="en-US" sz="2400" dirty="0"/>
              <a:t> </a:t>
            </a:r>
            <a:r>
              <a:rPr lang="en-US" altLang="en-US" sz="2400" dirty="0" err="1"/>
              <a:t>thay</a:t>
            </a:r>
            <a:r>
              <a:rPr lang="en-US" altLang="en-US" sz="2400" dirty="0"/>
              <a:t> </a:t>
            </a:r>
            <a:r>
              <a:rPr lang="en-US" altLang="en-US" sz="2400" dirty="0" err="1"/>
              <a:t>đổi</a:t>
            </a:r>
            <a:r>
              <a:rPr lang="en-US" altLang="en-US" sz="2400" dirty="0"/>
              <a:t> </a:t>
            </a:r>
            <a:r>
              <a:rPr lang="en-US" altLang="en-US" sz="2400" dirty="0" err="1"/>
              <a:t>theo</a:t>
            </a:r>
            <a:r>
              <a:rPr lang="en-US" altLang="en-US" sz="2400" dirty="0"/>
              <a:t> </a:t>
            </a:r>
            <a:r>
              <a:rPr lang="en-US" altLang="en-US" sz="2400" dirty="0" err="1"/>
              <a:t>thời</a:t>
            </a:r>
            <a:r>
              <a:rPr lang="en-US" altLang="en-US" sz="2400" dirty="0"/>
              <a:t> </a:t>
            </a:r>
            <a:r>
              <a:rPr lang="en-US" altLang="en-US" sz="2400" dirty="0" err="1"/>
              <a:t>gian</a:t>
            </a:r>
            <a:r>
              <a:rPr lang="en-US" altLang="en-US" sz="2400" dirty="0"/>
              <a:t> </a:t>
            </a:r>
          </a:p>
          <a:p>
            <a:pPr marL="285750" indent="-285750">
              <a:lnSpc>
                <a:spcPct val="150000"/>
              </a:lnSpc>
              <a:spcBef>
                <a:spcPts val="600"/>
              </a:spcBef>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dirty="0" err="1"/>
              <a:t>Chuẩn</a:t>
            </a:r>
            <a:r>
              <a:rPr lang="en-US" altLang="en-US" sz="2400" dirty="0"/>
              <a:t> </a:t>
            </a:r>
            <a:r>
              <a:rPr lang="en-US" altLang="en-US" sz="2400" dirty="0" err="1"/>
              <a:t>mực</a:t>
            </a:r>
            <a:r>
              <a:rPr lang="en-US" altLang="en-US" sz="2400" dirty="0"/>
              <a:t> </a:t>
            </a:r>
            <a:r>
              <a:rPr lang="en-US" altLang="en-US" sz="2400" dirty="0" err="1"/>
              <a:t>giới</a:t>
            </a:r>
            <a:r>
              <a:rPr lang="en-US" altLang="en-US" sz="2400" dirty="0"/>
              <a:t> </a:t>
            </a:r>
            <a:r>
              <a:rPr lang="en-US" altLang="en-US" sz="2400" dirty="0" err="1"/>
              <a:t>có</a:t>
            </a:r>
            <a:r>
              <a:rPr lang="en-US" altLang="en-US" sz="2400" dirty="0"/>
              <a:t> </a:t>
            </a:r>
            <a:r>
              <a:rPr lang="en-US" altLang="en-US" sz="2400" dirty="0" err="1"/>
              <a:t>thể</a:t>
            </a:r>
            <a:r>
              <a:rPr lang="en-US" altLang="en-US" sz="2400" dirty="0"/>
              <a:t> </a:t>
            </a:r>
            <a:r>
              <a:rPr lang="en-US" altLang="en-US" sz="2400" dirty="0" err="1"/>
              <a:t>dẫn</a:t>
            </a:r>
            <a:r>
              <a:rPr lang="en-US" altLang="en-US" sz="2400" dirty="0"/>
              <a:t> </a:t>
            </a:r>
            <a:r>
              <a:rPr lang="en-US" altLang="en-US" sz="2400" dirty="0" err="1"/>
              <a:t>tới</a:t>
            </a:r>
            <a:r>
              <a:rPr lang="en-US" altLang="en-US" sz="2400" dirty="0"/>
              <a:t> </a:t>
            </a:r>
            <a:r>
              <a:rPr lang="en-US" altLang="en-US" sz="2400" dirty="0" err="1"/>
              <a:t>các</a:t>
            </a:r>
            <a:r>
              <a:rPr lang="en-US" altLang="en-US" sz="2400" dirty="0"/>
              <a:t> </a:t>
            </a:r>
            <a:r>
              <a:rPr lang="en-US" altLang="en-US" sz="2400" dirty="0" err="1"/>
              <a:t>vai</a:t>
            </a:r>
            <a:r>
              <a:rPr lang="en-US" altLang="en-US" sz="2400" dirty="0"/>
              <a:t> </a:t>
            </a:r>
            <a:r>
              <a:rPr lang="en-US" altLang="en-US" sz="2400" dirty="0" err="1"/>
              <a:t>trò</a:t>
            </a:r>
            <a:r>
              <a:rPr lang="en-US" altLang="en-US" sz="2400" dirty="0"/>
              <a:t> </a:t>
            </a:r>
            <a:r>
              <a:rPr lang="en-US" altLang="en-US" sz="2400" dirty="0" err="1"/>
              <a:t>giới</a:t>
            </a:r>
            <a:r>
              <a:rPr lang="en-US" altLang="en-US" sz="2400" dirty="0"/>
              <a:t> </a:t>
            </a:r>
            <a:r>
              <a:rPr lang="en-US" altLang="en-US" sz="2400" dirty="0" err="1"/>
              <a:t>được</a:t>
            </a:r>
            <a:r>
              <a:rPr lang="en-US" altLang="en-US" sz="2400" dirty="0"/>
              <a:t> </a:t>
            </a:r>
            <a:r>
              <a:rPr lang="en-US" altLang="en-US" sz="2400" dirty="0" err="1"/>
              <a:t>mong</a:t>
            </a:r>
            <a:r>
              <a:rPr lang="en-US" altLang="en-US" sz="2400" dirty="0"/>
              <a:t> </a:t>
            </a:r>
            <a:r>
              <a:rPr lang="en-US" altLang="en-US" sz="2400" dirty="0" err="1"/>
              <a:t>đợi</a:t>
            </a:r>
            <a:endParaRPr lang="en-US" altLang="en-US" sz="2400" dirty="0"/>
          </a:p>
          <a:p>
            <a:pPr>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1800" b="1" dirty="0">
              <a:solidFill>
                <a:srgbClr val="1729CF"/>
              </a:solidFill>
            </a:endParaRPr>
          </a:p>
        </p:txBody>
      </p:sp>
      <p:sp>
        <p:nvSpPr>
          <p:cNvPr id="9" name="Title 1">
            <a:extLst>
              <a:ext uri="{FF2B5EF4-FFF2-40B4-BE49-F238E27FC236}">
                <a16:creationId xmlns:a16="http://schemas.microsoft.com/office/drawing/2014/main" id="{6F43D62D-2AFA-E31E-D173-90881B415F59}"/>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1. KHÁI NIỆM</a:t>
            </a:r>
          </a:p>
        </p:txBody>
      </p:sp>
    </p:spTree>
    <p:extLst>
      <p:ext uri="{BB962C8B-B14F-4D97-AF65-F5344CB8AC3E}">
        <p14:creationId xmlns:p14="http://schemas.microsoft.com/office/powerpoint/2010/main" val="25238295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04AAA57-5A7E-8EAE-02F5-F6E98FFAD427}"/>
              </a:ext>
            </a:extLst>
          </p:cNvPr>
          <p:cNvSpPr txBox="1">
            <a:spLocks/>
          </p:cNvSpPr>
          <p:nvPr/>
        </p:nvSpPr>
        <p:spPr>
          <a:xfrm>
            <a:off x="457200" y="1594104"/>
            <a:ext cx="3642360" cy="438607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14000"/>
              </a:lnSpc>
              <a:spcBef>
                <a:spcPts val="500"/>
              </a:spcBef>
            </a:pPr>
            <a:r>
              <a:rPr lang="en-US" sz="2800" b="1" dirty="0" err="1">
                <a:solidFill>
                  <a:srgbClr val="0070C0"/>
                </a:solidFill>
                <a:cs typeface="Arial" panose="020B0604020202020204" pitchFamily="34" charset="0"/>
              </a:rPr>
              <a:t>Định</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kiến</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giới</a:t>
            </a:r>
            <a:endParaRPr lang="en-US" sz="2800" b="1" dirty="0">
              <a:solidFill>
                <a:srgbClr val="0070C0"/>
              </a:solidFill>
              <a:cs typeface="Arial" panose="020B0604020202020204" pitchFamily="34" charset="0"/>
            </a:endParaRPr>
          </a:p>
          <a:p>
            <a:pPr>
              <a:lnSpc>
                <a:spcPct val="114000"/>
              </a:lnSpc>
              <a:spcBef>
                <a:spcPts val="500"/>
              </a:spcBef>
            </a:pPr>
            <a:endParaRPr lang="en-US" sz="1800" dirty="0">
              <a:solidFill>
                <a:srgbClr val="000000"/>
              </a:solidFill>
              <a:effectLst/>
              <a:ea typeface="Times New Roman" panose="02020603050405020304" pitchFamily="18" charset="0"/>
              <a:cs typeface="Times New Roman" panose="02020603050405020304" pitchFamily="18" charset="0"/>
            </a:endParaRPr>
          </a:p>
          <a:p>
            <a:pPr>
              <a:lnSpc>
                <a:spcPct val="114000"/>
              </a:lnSpc>
              <a:spcBef>
                <a:spcPts val="500"/>
              </a:spcBef>
            </a:pPr>
            <a:r>
              <a:rPr lang="en-US" sz="2400" dirty="0" err="1">
                <a:solidFill>
                  <a:srgbClr val="000000"/>
                </a:solidFill>
                <a:effectLst/>
                <a:ea typeface="Times New Roman" panose="02020603050405020304" pitchFamily="18" charset="0"/>
                <a:cs typeface="Times New Roman" panose="02020603050405020304" pitchFamily="18" charset="0"/>
              </a:rPr>
              <a:t>Là</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nhận</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thức</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thái</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độ</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và</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đánh</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giá</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thiên</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lệch</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tiêu</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cực</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về</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đặc</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điểm</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vị</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trí</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vai</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trò</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và</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năng</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lực</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của</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nam</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hoặc</a:t>
            </a: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err="1">
                <a:solidFill>
                  <a:srgbClr val="000000"/>
                </a:solidFill>
                <a:effectLst/>
                <a:ea typeface="Times New Roman" panose="02020603050405020304" pitchFamily="18" charset="0"/>
                <a:cs typeface="Times New Roman" panose="02020603050405020304" pitchFamily="18" charset="0"/>
              </a:rPr>
              <a:t>nữ</a:t>
            </a:r>
            <a:r>
              <a:rPr lang="en-US" sz="2400" dirty="0">
                <a:solidFill>
                  <a:srgbClr val="000000"/>
                </a:solidFill>
                <a:effectLst/>
                <a:ea typeface="Times New Roman" panose="02020603050405020304" pitchFamily="18" charset="0"/>
                <a:cs typeface="Times New Roman" panose="02020603050405020304" pitchFamily="18" charset="0"/>
              </a:rPr>
              <a:t>.</a:t>
            </a:r>
            <a:endParaRPr lang="en-US" sz="2400" dirty="0">
              <a:effectLst/>
              <a:ea typeface="Times New Roman" panose="02020603050405020304" pitchFamily="18" charset="0"/>
              <a:cs typeface="Times New Roman" panose="02020603050405020304" pitchFamily="18" charset="0"/>
            </a:endParaRPr>
          </a:p>
          <a:p>
            <a:pPr>
              <a:lnSpc>
                <a:spcPct val="114000"/>
              </a:lnSpc>
              <a:spcBef>
                <a:spcPts val="500"/>
              </a:spcBef>
            </a:pPr>
            <a:endParaRPr lang="en-US" sz="1800" b="1" dirty="0">
              <a:cs typeface="Arial" panose="020B0604020202020204" pitchFamily="34" charset="0"/>
            </a:endParaRPr>
          </a:p>
          <a:p>
            <a:pPr>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1800" b="1" dirty="0">
              <a:solidFill>
                <a:srgbClr val="1729CF"/>
              </a:solidFill>
            </a:endParaRPr>
          </a:p>
        </p:txBody>
      </p:sp>
      <p:graphicFrame>
        <p:nvGraphicFramePr>
          <p:cNvPr id="8" name="Rectangle 2">
            <a:extLst>
              <a:ext uri="{FF2B5EF4-FFF2-40B4-BE49-F238E27FC236}">
                <a16:creationId xmlns:a16="http://schemas.microsoft.com/office/drawing/2014/main" id="{59FF75AE-8961-1D9B-A43B-6E66BDC87048}"/>
              </a:ext>
            </a:extLst>
          </p:cNvPr>
          <p:cNvGraphicFramePr/>
          <p:nvPr/>
        </p:nvGraphicFramePr>
        <p:xfrm>
          <a:off x="4971182" y="1218497"/>
          <a:ext cx="6549531"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a:extLst>
              <a:ext uri="{FF2B5EF4-FFF2-40B4-BE49-F238E27FC236}">
                <a16:creationId xmlns:a16="http://schemas.microsoft.com/office/drawing/2014/main" id="{E35F3442-2ECB-2F4B-A3E3-644D8DBC608E}"/>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1. KHÁI NIỆM</a:t>
            </a:r>
          </a:p>
        </p:txBody>
      </p:sp>
    </p:spTree>
    <p:extLst>
      <p:ext uri="{BB962C8B-B14F-4D97-AF65-F5344CB8AC3E}">
        <p14:creationId xmlns:p14="http://schemas.microsoft.com/office/powerpoint/2010/main" val="9406945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a:extLst>
              <a:ext uri="{FF2B5EF4-FFF2-40B4-BE49-F238E27FC236}">
                <a16:creationId xmlns:a16="http://schemas.microsoft.com/office/drawing/2014/main" id="{45052674-D007-C504-827A-288C01E2EE8B}"/>
              </a:ext>
            </a:extLst>
          </p:cNvPr>
          <p:cNvGraphicFramePr>
            <a:graphicFrameLocks/>
          </p:cNvGraphicFramePr>
          <p:nvPr/>
        </p:nvGraphicFramePr>
        <p:xfrm>
          <a:off x="4001063" y="1588008"/>
          <a:ext cx="8973312" cy="52699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415BF0DB-9B64-85BD-B075-D77C3542CBCB}"/>
              </a:ext>
            </a:extLst>
          </p:cNvPr>
          <p:cNvSpPr txBox="1"/>
          <p:nvPr/>
        </p:nvSpPr>
        <p:spPr>
          <a:xfrm>
            <a:off x="1099156" y="5171167"/>
            <a:ext cx="4693474" cy="899157"/>
          </a:xfrm>
          <a:prstGeom prst="rect">
            <a:avLst/>
          </a:prstGeom>
          <a:noFill/>
        </p:spPr>
        <p:txBody>
          <a:bodyPr wrap="square">
            <a:spAutoFit/>
          </a:bodyPr>
          <a:lstStyle/>
          <a:p>
            <a:pPr>
              <a:lnSpc>
                <a:spcPct val="114000"/>
              </a:lnSpc>
              <a:spcBef>
                <a:spcPts val="500"/>
              </a:spcBef>
            </a:pPr>
            <a:r>
              <a:rPr lang="en-US" sz="2400" b="1" dirty="0" err="1">
                <a:solidFill>
                  <a:srgbClr val="0070C0"/>
                </a:solidFill>
                <a:latin typeface="+mn-lt"/>
                <a:cs typeface="Arial" panose="020B0604020202020204" pitchFamily="34" charset="0"/>
              </a:rPr>
              <a:t>Nguồn</a:t>
            </a:r>
            <a:r>
              <a:rPr lang="en-US" sz="2400" b="1" dirty="0">
                <a:solidFill>
                  <a:srgbClr val="0070C0"/>
                </a:solidFill>
                <a:latin typeface="+mn-lt"/>
                <a:cs typeface="Arial" panose="020B0604020202020204" pitchFamily="34" charset="0"/>
              </a:rPr>
              <a:t> </a:t>
            </a:r>
            <a:r>
              <a:rPr lang="en-US" sz="2400" b="1" dirty="0" err="1">
                <a:solidFill>
                  <a:srgbClr val="0070C0"/>
                </a:solidFill>
                <a:latin typeface="+mn-lt"/>
                <a:cs typeface="Arial" panose="020B0604020202020204" pitchFamily="34" charset="0"/>
              </a:rPr>
              <a:t>gốc</a:t>
            </a:r>
            <a:r>
              <a:rPr lang="en-US" sz="2400" b="1" dirty="0">
                <a:solidFill>
                  <a:srgbClr val="0070C0"/>
                </a:solidFill>
                <a:latin typeface="+mn-lt"/>
                <a:cs typeface="Arial" panose="020B0604020202020204" pitchFamily="34" charset="0"/>
              </a:rPr>
              <a:t> </a:t>
            </a:r>
            <a:r>
              <a:rPr lang="en-US" sz="2400" dirty="0" err="1">
                <a:solidFill>
                  <a:schemeClr val="tx1"/>
                </a:solidFill>
                <a:latin typeface="+mn-lt"/>
                <a:cs typeface="Arial" panose="020B0604020202020204" pitchFamily="34" charset="0"/>
              </a:rPr>
              <a:t>đ</a:t>
            </a:r>
            <a:r>
              <a:rPr lang="en-US" sz="2400" dirty="0" err="1">
                <a:solidFill>
                  <a:schemeClr val="tx1"/>
                </a:solidFill>
                <a:latin typeface="+mn-lt"/>
              </a:rPr>
              <a:t>ịnh</a:t>
            </a:r>
            <a:r>
              <a:rPr lang="en-US" sz="2400" dirty="0">
                <a:solidFill>
                  <a:schemeClr val="tx1"/>
                </a:solidFill>
                <a:latin typeface="+mn-lt"/>
              </a:rPr>
              <a:t> </a:t>
            </a:r>
            <a:r>
              <a:rPr lang="en-US" sz="2400" dirty="0" err="1">
                <a:solidFill>
                  <a:schemeClr val="tx1"/>
                </a:solidFill>
                <a:latin typeface="+mn-lt"/>
              </a:rPr>
              <a:t>kiến</a:t>
            </a:r>
            <a:r>
              <a:rPr lang="en-US" sz="2400" dirty="0">
                <a:solidFill>
                  <a:schemeClr val="tx1"/>
                </a:solidFill>
                <a:latin typeface="+mn-lt"/>
              </a:rPr>
              <a:t> </a:t>
            </a:r>
            <a:r>
              <a:rPr lang="en-US" sz="2400" dirty="0" err="1">
                <a:solidFill>
                  <a:schemeClr val="tx1"/>
                </a:solidFill>
                <a:latin typeface="+mn-lt"/>
              </a:rPr>
              <a:t>giới</a:t>
            </a:r>
            <a:r>
              <a:rPr lang="en-US" sz="2400" dirty="0">
                <a:solidFill>
                  <a:schemeClr val="tx1"/>
                </a:solidFill>
                <a:latin typeface="+mn-lt"/>
              </a:rPr>
              <a:t>, </a:t>
            </a:r>
            <a:r>
              <a:rPr lang="en-US" sz="2400" dirty="0" err="1">
                <a:solidFill>
                  <a:schemeClr val="tx1"/>
                </a:solidFill>
                <a:latin typeface="+mn-lt"/>
              </a:rPr>
              <a:t>chuẩn</a:t>
            </a:r>
            <a:r>
              <a:rPr lang="en-US" sz="2400" dirty="0">
                <a:solidFill>
                  <a:schemeClr val="tx1"/>
                </a:solidFill>
                <a:latin typeface="+mn-lt"/>
              </a:rPr>
              <a:t> </a:t>
            </a:r>
            <a:r>
              <a:rPr lang="en-US" sz="2400" dirty="0" err="1">
                <a:solidFill>
                  <a:schemeClr val="tx1"/>
                </a:solidFill>
                <a:latin typeface="+mn-lt"/>
              </a:rPr>
              <a:t>mực</a:t>
            </a:r>
            <a:r>
              <a:rPr lang="en-US" sz="2400" dirty="0">
                <a:solidFill>
                  <a:schemeClr val="tx1"/>
                </a:solidFill>
                <a:latin typeface="+mn-lt"/>
              </a:rPr>
              <a:t> </a:t>
            </a:r>
            <a:r>
              <a:rPr lang="en-US" sz="2400" dirty="0" err="1">
                <a:solidFill>
                  <a:schemeClr val="tx1"/>
                </a:solidFill>
                <a:latin typeface="+mn-lt"/>
              </a:rPr>
              <a:t>giới</a:t>
            </a:r>
            <a:r>
              <a:rPr lang="en-US" sz="2400" dirty="0">
                <a:solidFill>
                  <a:schemeClr val="tx1"/>
                </a:solidFill>
                <a:latin typeface="+mn-lt"/>
              </a:rPr>
              <a:t> </a:t>
            </a:r>
            <a:r>
              <a:rPr lang="en-US" sz="2400" dirty="0" err="1">
                <a:solidFill>
                  <a:schemeClr val="tx1"/>
                </a:solidFill>
                <a:latin typeface="+mn-lt"/>
              </a:rPr>
              <a:t>đến</a:t>
            </a:r>
            <a:r>
              <a:rPr lang="en-US" sz="2400" dirty="0">
                <a:solidFill>
                  <a:schemeClr val="tx1"/>
                </a:solidFill>
                <a:latin typeface="+mn-lt"/>
              </a:rPr>
              <a:t> </a:t>
            </a:r>
            <a:r>
              <a:rPr lang="en-US" sz="2400" dirty="0" err="1">
                <a:solidFill>
                  <a:schemeClr val="tx1"/>
                </a:solidFill>
                <a:latin typeface="+mn-lt"/>
              </a:rPr>
              <a:t>từ</a:t>
            </a:r>
            <a:r>
              <a:rPr lang="en-US" sz="2400" dirty="0">
                <a:solidFill>
                  <a:schemeClr val="tx1"/>
                </a:solidFill>
                <a:latin typeface="+mn-lt"/>
              </a:rPr>
              <a:t> </a:t>
            </a:r>
            <a:r>
              <a:rPr lang="en-US" sz="2400" dirty="0" err="1">
                <a:solidFill>
                  <a:schemeClr val="tx1"/>
                </a:solidFill>
                <a:latin typeface="+mn-lt"/>
              </a:rPr>
              <a:t>đâu</a:t>
            </a:r>
            <a:r>
              <a:rPr lang="en-US" sz="2400" b="1" dirty="0">
                <a:solidFill>
                  <a:srgbClr val="0070C0"/>
                </a:solidFill>
                <a:latin typeface="+mn-lt"/>
                <a:cs typeface="Arial" panose="020B0604020202020204" pitchFamily="34" charset="0"/>
              </a:rPr>
              <a:t>?</a:t>
            </a:r>
          </a:p>
        </p:txBody>
      </p:sp>
      <p:sp>
        <p:nvSpPr>
          <p:cNvPr id="5" name="Title 1">
            <a:extLst>
              <a:ext uri="{FF2B5EF4-FFF2-40B4-BE49-F238E27FC236}">
                <a16:creationId xmlns:a16="http://schemas.microsoft.com/office/drawing/2014/main" id="{F7720280-22C6-0027-FAA7-DFC79C01416B}"/>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KHÁI NIỆM</a:t>
            </a:r>
          </a:p>
        </p:txBody>
      </p:sp>
      <p:sp>
        <p:nvSpPr>
          <p:cNvPr id="2" name="Content Placeholder 2">
            <a:extLst>
              <a:ext uri="{FF2B5EF4-FFF2-40B4-BE49-F238E27FC236}">
                <a16:creationId xmlns:a16="http://schemas.microsoft.com/office/drawing/2014/main" id="{3BA68DA1-3915-1880-422E-8B35CB170EC6}"/>
              </a:ext>
            </a:extLst>
          </p:cNvPr>
          <p:cNvSpPr txBox="1">
            <a:spLocks/>
          </p:cNvSpPr>
          <p:nvPr/>
        </p:nvSpPr>
        <p:spPr>
          <a:xfrm>
            <a:off x="536448" y="1670539"/>
            <a:ext cx="5559552" cy="1758461"/>
          </a:xfrm>
          <a:prstGeom prst="rect">
            <a:avLst/>
          </a:prstGeom>
        </p:spPr>
        <p:txBody>
          <a:bodyPr>
            <a:normAutofit fontScale="925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14000"/>
              </a:lnSpc>
              <a:spcBef>
                <a:spcPts val="500"/>
              </a:spcBef>
            </a:pPr>
            <a:r>
              <a:rPr lang="en-US" sz="2400" b="1" dirty="0" err="1">
                <a:solidFill>
                  <a:srgbClr val="0070C0"/>
                </a:solidFill>
                <a:cs typeface="Arial" panose="020B0604020202020204" pitchFamily="34" charset="0"/>
              </a:rPr>
              <a:t>Phân</a:t>
            </a:r>
            <a:r>
              <a:rPr lang="en-US" sz="2400" b="1" dirty="0">
                <a:solidFill>
                  <a:srgbClr val="0070C0"/>
                </a:solidFill>
                <a:cs typeface="Arial" panose="020B0604020202020204" pitchFamily="34" charset="0"/>
              </a:rPr>
              <a:t> </a:t>
            </a:r>
            <a:r>
              <a:rPr lang="en-US" sz="2400" b="1" dirty="0" err="1">
                <a:solidFill>
                  <a:srgbClr val="0070C0"/>
                </a:solidFill>
                <a:cs typeface="Arial" panose="020B0604020202020204" pitchFamily="34" charset="0"/>
              </a:rPr>
              <a:t>biệt</a:t>
            </a:r>
            <a:r>
              <a:rPr lang="en-US" sz="2400" b="1" dirty="0">
                <a:solidFill>
                  <a:srgbClr val="0070C0"/>
                </a:solidFill>
                <a:cs typeface="Arial" panose="020B0604020202020204" pitchFamily="34" charset="0"/>
              </a:rPr>
              <a:t> </a:t>
            </a:r>
            <a:r>
              <a:rPr lang="en-US" sz="2400" b="1" dirty="0" err="1">
                <a:solidFill>
                  <a:srgbClr val="0070C0"/>
                </a:solidFill>
                <a:cs typeface="Arial" panose="020B0604020202020204" pitchFamily="34" charset="0"/>
              </a:rPr>
              <a:t>đối</a:t>
            </a:r>
            <a:r>
              <a:rPr lang="en-US" sz="2400" b="1" dirty="0">
                <a:solidFill>
                  <a:srgbClr val="0070C0"/>
                </a:solidFill>
                <a:cs typeface="Arial" panose="020B0604020202020204" pitchFamily="34" charset="0"/>
              </a:rPr>
              <a:t> </a:t>
            </a:r>
            <a:r>
              <a:rPr lang="en-US" sz="2400" b="1" dirty="0" err="1">
                <a:solidFill>
                  <a:srgbClr val="0070C0"/>
                </a:solidFill>
                <a:cs typeface="Arial" panose="020B0604020202020204" pitchFamily="34" charset="0"/>
              </a:rPr>
              <a:t>xử</a:t>
            </a:r>
            <a:r>
              <a:rPr lang="en-US" sz="2400" b="1" dirty="0">
                <a:solidFill>
                  <a:srgbClr val="0070C0"/>
                </a:solidFill>
                <a:cs typeface="Arial" panose="020B0604020202020204" pitchFamily="34" charset="0"/>
              </a:rPr>
              <a:t> </a:t>
            </a:r>
            <a:r>
              <a:rPr lang="en-US" sz="2400" b="1" dirty="0" err="1">
                <a:solidFill>
                  <a:srgbClr val="0070C0"/>
                </a:solidFill>
                <a:cs typeface="Arial" panose="020B0604020202020204" pitchFamily="34" charset="0"/>
              </a:rPr>
              <a:t>về</a:t>
            </a:r>
            <a:r>
              <a:rPr lang="en-US" sz="2400" b="1" dirty="0">
                <a:solidFill>
                  <a:srgbClr val="0070C0"/>
                </a:solidFill>
                <a:cs typeface="Arial" panose="020B0604020202020204" pitchFamily="34" charset="0"/>
              </a:rPr>
              <a:t> </a:t>
            </a:r>
            <a:r>
              <a:rPr lang="en-US" sz="2400" b="1" dirty="0" err="1">
                <a:solidFill>
                  <a:srgbClr val="0070C0"/>
                </a:solidFill>
                <a:cs typeface="Arial" panose="020B0604020202020204" pitchFamily="34" charset="0"/>
              </a:rPr>
              <a:t>giới</a:t>
            </a:r>
            <a:r>
              <a:rPr lang="en-US" sz="2400" b="1" dirty="0">
                <a:solidFill>
                  <a:srgbClr val="0070C0"/>
                </a:solidFill>
                <a:cs typeface="Arial" panose="020B0604020202020204" pitchFamily="34" charset="0"/>
              </a:rPr>
              <a:t>: </a:t>
            </a:r>
            <a:r>
              <a:rPr lang="en-US" sz="2400" dirty="0" err="1">
                <a:ea typeface="Times New Roman" panose="02020603050405020304" pitchFamily="18" charset="0"/>
                <a:cs typeface="Times New Roman" panose="02020603050405020304" pitchFamily="18" charset="0"/>
              </a:rPr>
              <a:t>Là</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việc</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hạn</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chế</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loại</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trừ</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không</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công</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nhận</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hoặc</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không</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coi</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trọng</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vai</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trò</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vị</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trí</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của</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nam</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và</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nữ</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gây</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bất</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bình</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đẳng</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giữa</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nam</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và</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nữ</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trong</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các</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lĩnh</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vực</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của</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đời</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sống</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xã</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hội</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và</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gia</a:t>
            </a:r>
            <a:r>
              <a:rPr lang="en-US" sz="2400" dirty="0">
                <a:ea typeface="Times New Roman" panose="02020603050405020304" pitchFamily="18" charset="0"/>
                <a:cs typeface="Times New Roman" panose="02020603050405020304" pitchFamily="18" charset="0"/>
              </a:rPr>
              <a:t> </a:t>
            </a:r>
            <a:r>
              <a:rPr lang="en-US" sz="2400" dirty="0" err="1">
                <a:ea typeface="Times New Roman" panose="02020603050405020304" pitchFamily="18" charset="0"/>
                <a:cs typeface="Times New Roman" panose="02020603050405020304" pitchFamily="18" charset="0"/>
              </a:rPr>
              <a:t>đình</a:t>
            </a:r>
            <a:r>
              <a:rPr lang="en-US" sz="2400" dirty="0">
                <a:ea typeface="Times New Roman" panose="02020603050405020304" pitchFamily="18" charset="0"/>
                <a:cs typeface="Times New Roman" panose="02020603050405020304" pitchFamily="18" charset="0"/>
              </a:rPr>
              <a:t>.</a:t>
            </a:r>
          </a:p>
          <a:p>
            <a:endParaRPr lang="en-US" sz="2400" dirty="0"/>
          </a:p>
        </p:txBody>
      </p:sp>
    </p:spTree>
    <p:extLst>
      <p:ext uri="{BB962C8B-B14F-4D97-AF65-F5344CB8AC3E}">
        <p14:creationId xmlns:p14="http://schemas.microsoft.com/office/powerpoint/2010/main" val="7866387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5">
            <a:extLst>
              <a:ext uri="{FF2B5EF4-FFF2-40B4-BE49-F238E27FC236}">
                <a16:creationId xmlns:a16="http://schemas.microsoft.com/office/drawing/2014/main" id="{BC89579C-97FB-F6F7-53EF-FDD2CF44E38C}"/>
              </a:ext>
            </a:extLst>
          </p:cNvPr>
          <p:cNvSpPr txBox="1">
            <a:spLocks/>
          </p:cNvSpPr>
          <p:nvPr/>
        </p:nvSpPr>
        <p:spPr>
          <a:xfrm>
            <a:off x="1008126" y="2769928"/>
            <a:ext cx="8615055" cy="2663717"/>
          </a:xfrm>
          <a:prstGeom prst="rect">
            <a:avLst/>
          </a:prstGeom>
        </p:spPr>
        <p:txBody>
          <a:bodyPr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spcAft>
                <a:spcPts val="600"/>
              </a:spcAft>
            </a:pPr>
            <a:r>
              <a:rPr lang="en-AU" sz="2400" dirty="0"/>
              <a:t> </a:t>
            </a:r>
          </a:p>
        </p:txBody>
      </p:sp>
      <p:sp>
        <p:nvSpPr>
          <p:cNvPr id="6" name="TextBox 5">
            <a:extLst>
              <a:ext uri="{FF2B5EF4-FFF2-40B4-BE49-F238E27FC236}">
                <a16:creationId xmlns:a16="http://schemas.microsoft.com/office/drawing/2014/main" id="{0643C082-0F76-F44F-B711-9BD4EB240E62}"/>
              </a:ext>
            </a:extLst>
          </p:cNvPr>
          <p:cNvSpPr txBox="1"/>
          <p:nvPr/>
        </p:nvSpPr>
        <p:spPr>
          <a:xfrm>
            <a:off x="779126" y="1742833"/>
            <a:ext cx="10633748" cy="3372333"/>
          </a:xfrm>
          <a:prstGeom prst="rect">
            <a:avLst/>
          </a:prstGeom>
          <a:noFill/>
        </p:spPr>
        <p:txBody>
          <a:bodyPr wrap="square">
            <a:spAutoFit/>
          </a:bodyPr>
          <a:lstStyle/>
          <a:p>
            <a:pPr>
              <a:lnSpc>
                <a:spcPct val="150000"/>
              </a:lnSpc>
              <a:spcBef>
                <a:spcPts val="500"/>
              </a:spcBef>
            </a:pPr>
            <a:r>
              <a:rPr lang="en-US" sz="2800" b="1" dirty="0" err="1">
                <a:solidFill>
                  <a:srgbClr val="0070C0"/>
                </a:solidFill>
                <a:latin typeface="+mn-lt"/>
                <a:cs typeface="Arial" panose="020B0604020202020204" pitchFamily="34" charset="0"/>
              </a:rPr>
              <a:t>Giới</a:t>
            </a:r>
            <a:r>
              <a:rPr lang="en-US" sz="2800" b="1" dirty="0">
                <a:solidFill>
                  <a:srgbClr val="0070C0"/>
                </a:solidFill>
                <a:latin typeface="+mn-lt"/>
                <a:cs typeface="Arial" panose="020B0604020202020204" pitchFamily="34" charset="0"/>
              </a:rPr>
              <a:t> hay </a:t>
            </a:r>
            <a:r>
              <a:rPr lang="en-US" sz="2800" b="1" dirty="0" err="1">
                <a:solidFill>
                  <a:srgbClr val="0070C0"/>
                </a:solidFill>
                <a:latin typeface="+mn-lt"/>
                <a:cs typeface="Arial" panose="020B0604020202020204" pitchFamily="34" charset="0"/>
              </a:rPr>
              <a:t>giới</a:t>
            </a:r>
            <a:r>
              <a:rPr lang="en-US" sz="2800" b="1" dirty="0">
                <a:solidFill>
                  <a:srgbClr val="0070C0"/>
                </a:solidFill>
                <a:latin typeface="+mn-lt"/>
                <a:cs typeface="Arial" panose="020B0604020202020204" pitchFamily="34" charset="0"/>
              </a:rPr>
              <a:t> </a:t>
            </a:r>
            <a:r>
              <a:rPr lang="en-US" sz="2800" b="1" dirty="0" err="1">
                <a:solidFill>
                  <a:srgbClr val="0070C0"/>
                </a:solidFill>
                <a:latin typeface="+mn-lt"/>
                <a:cs typeface="Arial" panose="020B0604020202020204" pitchFamily="34" charset="0"/>
              </a:rPr>
              <a:t>tính</a:t>
            </a:r>
            <a:r>
              <a:rPr lang="en-US" sz="2800" b="1" dirty="0">
                <a:solidFill>
                  <a:srgbClr val="0070C0"/>
                </a:solidFill>
                <a:latin typeface="+mn-lt"/>
                <a:cs typeface="Arial" panose="020B0604020202020204" pitchFamily="34" charset="0"/>
              </a:rPr>
              <a:t>?</a:t>
            </a:r>
          </a:p>
          <a:p>
            <a:pPr marL="457200" indent="-457200">
              <a:lnSpc>
                <a:spcPct val="150000"/>
              </a:lnSpc>
              <a:spcBef>
                <a:spcPts val="500"/>
              </a:spcBef>
              <a:buFont typeface="Wingdings" pitchFamily="2" charset="2"/>
              <a:buChar char="v"/>
            </a:pPr>
            <a:r>
              <a:rPr lang="en-US" sz="2800" dirty="0" err="1">
                <a:solidFill>
                  <a:srgbClr val="0070C0"/>
                </a:solidFill>
                <a:latin typeface="+mn-lt"/>
                <a:cs typeface="Arial" panose="020B0604020202020204" pitchFamily="34" charset="0"/>
              </a:rPr>
              <a:t>Hãy</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đưa</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ra</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ví</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dụ</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về</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Giới</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tính</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và</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Giới</a:t>
            </a:r>
            <a:endParaRPr lang="en-US" sz="2800" dirty="0">
              <a:solidFill>
                <a:srgbClr val="0070C0"/>
              </a:solidFill>
              <a:latin typeface="+mn-lt"/>
              <a:cs typeface="Arial" panose="020B0604020202020204" pitchFamily="34" charset="0"/>
            </a:endParaRPr>
          </a:p>
          <a:p>
            <a:pPr marL="457200" indent="-457200">
              <a:lnSpc>
                <a:spcPct val="150000"/>
              </a:lnSpc>
              <a:spcBef>
                <a:spcPts val="500"/>
              </a:spcBef>
              <a:buFont typeface="Wingdings" pitchFamily="2" charset="2"/>
              <a:buChar char="v"/>
            </a:pPr>
            <a:r>
              <a:rPr lang="en-US" sz="2800" dirty="0" err="1">
                <a:solidFill>
                  <a:srgbClr val="0070C0"/>
                </a:solidFill>
                <a:latin typeface="+mn-lt"/>
                <a:cs typeface="Arial" panose="020B0604020202020204" pitchFamily="34" charset="0"/>
              </a:rPr>
              <a:t>Hãy</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đưa</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ra</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ví</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dụ</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về</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định</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kiến</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Giới</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hoặc</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phân</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biệt</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đối</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xử</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về</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Giới</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trong</a:t>
            </a:r>
            <a:r>
              <a:rPr lang="en-US" sz="2800" dirty="0">
                <a:solidFill>
                  <a:srgbClr val="0070C0"/>
                </a:solidFill>
                <a:latin typeface="+mn-lt"/>
                <a:cs typeface="Arial" panose="020B0604020202020204" pitchFamily="34" charset="0"/>
              </a:rPr>
              <a:t> Doanh </a:t>
            </a:r>
            <a:r>
              <a:rPr lang="en-US" sz="2800" dirty="0" err="1">
                <a:solidFill>
                  <a:srgbClr val="0070C0"/>
                </a:solidFill>
                <a:latin typeface="+mn-lt"/>
                <a:cs typeface="Arial" panose="020B0604020202020204" pitchFamily="34" charset="0"/>
              </a:rPr>
              <a:t>nghiệp</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của</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bạn</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hoặc</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trường</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hợp</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mà</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bạn</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biết</a:t>
            </a:r>
            <a:r>
              <a:rPr lang="en-US" sz="2800" dirty="0">
                <a:solidFill>
                  <a:srgbClr val="0070C0"/>
                </a:solidFill>
                <a:latin typeface="+mn-lt"/>
                <a:cs typeface="Arial" panose="020B0604020202020204" pitchFamily="34" charset="0"/>
              </a:rPr>
              <a:t>?</a:t>
            </a:r>
          </a:p>
        </p:txBody>
      </p:sp>
      <p:sp>
        <p:nvSpPr>
          <p:cNvPr id="2" name="Title 1">
            <a:extLst>
              <a:ext uri="{FF2B5EF4-FFF2-40B4-BE49-F238E27FC236}">
                <a16:creationId xmlns:a16="http://schemas.microsoft.com/office/drawing/2014/main" id="{4F647B41-00DE-90ED-4EEE-4B9CB24F6925}"/>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kern="0" dirty="0" err="1">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Thảo</a:t>
            </a:r>
            <a:r>
              <a:rPr lang="en-US" sz="32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 </a:t>
            </a:r>
            <a:r>
              <a:rPr lang="en-US" sz="3200" kern="0" dirty="0" err="1">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luận</a:t>
            </a:r>
            <a:endParaRPr lang="en-US" sz="32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870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D944972-965C-9F36-A8CC-3D65FC979F82}"/>
              </a:ext>
            </a:extLst>
          </p:cNvPr>
          <p:cNvSpPr txBox="1">
            <a:spLocks/>
          </p:cNvSpPr>
          <p:nvPr/>
        </p:nvSpPr>
        <p:spPr>
          <a:xfrm>
            <a:off x="2672157" y="2948940"/>
            <a:ext cx="8265473" cy="96011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3200" b="1" kern="1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2. KHUNG PHÁP LÝ VÀ CHÍNH SÁCH</a:t>
            </a:r>
            <a:endParaRPr lang="en-US" dirty="0">
              <a:solidFill>
                <a:schemeClr val="accent4">
                  <a:lumMod val="50000"/>
                </a:schemeClr>
              </a:solidFill>
            </a:endParaRPr>
          </a:p>
        </p:txBody>
      </p:sp>
    </p:spTree>
    <p:extLst>
      <p:ext uri="{BB962C8B-B14F-4D97-AF65-F5344CB8AC3E}">
        <p14:creationId xmlns:p14="http://schemas.microsoft.com/office/powerpoint/2010/main" val="9973712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CCFC069-E2C4-EACD-E2E9-6A3953B628E1}"/>
              </a:ext>
            </a:extLst>
          </p:cNvPr>
          <p:cNvSpPr txBox="1">
            <a:spLocks/>
          </p:cNvSpPr>
          <p:nvPr/>
        </p:nvSpPr>
        <p:spPr>
          <a:xfrm>
            <a:off x="187452" y="1305482"/>
            <a:ext cx="11817096" cy="537667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14000"/>
              </a:lnSpc>
              <a:spcBef>
                <a:spcPts val="500"/>
              </a:spcBef>
            </a:pPr>
            <a:r>
              <a:rPr lang="en-US" sz="2800" b="1" dirty="0" err="1">
                <a:solidFill>
                  <a:srgbClr val="0070C0"/>
                </a:solidFill>
                <a:cs typeface="Arial" panose="020B0604020202020204" pitchFamily="34" charset="0"/>
              </a:rPr>
              <a:t>Quỹ</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Khí</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hậu</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Xanh</a:t>
            </a:r>
            <a:r>
              <a:rPr lang="en-US" sz="2800" b="1" dirty="0">
                <a:solidFill>
                  <a:srgbClr val="0070C0"/>
                </a:solidFill>
                <a:cs typeface="Arial" panose="020B0604020202020204" pitchFamily="34" charset="0"/>
              </a:rPr>
              <a:t> (Green Climate Fund - GCF)</a:t>
            </a:r>
          </a:p>
          <a:p>
            <a:pPr marL="342900" indent="-342900" algn="just">
              <a:lnSpc>
                <a:spcPct val="107000"/>
              </a:lnSpc>
              <a:spcAft>
                <a:spcPts val="800"/>
              </a:spcAft>
              <a:buFont typeface="Wingdings" pitchFamily="2" charset="2"/>
              <a:buChar char="v"/>
              <a:tabLst>
                <a:tab pos="457200" algn="l"/>
              </a:tabLst>
            </a:pPr>
            <a:r>
              <a:rPr lang="en-US" sz="2200" kern="100" dirty="0" err="1">
                <a:ea typeface="Calibri" panose="020F0502020204030204" pitchFamily="34" charset="0"/>
                <a:cs typeface="Times New Roman" panose="02020603050405020304" pitchFamily="18" charset="0"/>
              </a:rPr>
              <a:t>Tích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hợp</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vào</a:t>
            </a:r>
            <a:r>
              <a:rPr lang="en-US" sz="2200" kern="100" dirty="0">
                <a:ea typeface="Calibri" panose="020F0502020204030204" pitchFamily="34" charset="0"/>
                <a:cs typeface="Times New Roman" panose="02020603050405020304" pitchFamily="18" charset="0"/>
              </a:rPr>
              <a:t> Chu </a:t>
            </a:r>
            <a:r>
              <a:rPr lang="en-US" sz="2200" kern="100" dirty="0" err="1">
                <a:ea typeface="Calibri" panose="020F0502020204030204" pitchFamily="34" charset="0"/>
                <a:cs typeface="Times New Roman" panose="02020603050405020304" pitchFamily="18" charset="0"/>
              </a:rPr>
              <a:t>kỳ</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Dự</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án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Tất</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cả</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dự</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án</a:t>
            </a:r>
            <a:r>
              <a:rPr lang="en-US" sz="2200" kern="100" dirty="0">
                <a:ea typeface="Calibri" panose="020F0502020204030204" pitchFamily="34" charset="0"/>
                <a:cs typeface="Times New Roman" panose="02020603050405020304" pitchFamily="18" charset="0"/>
              </a:rPr>
              <a:t> do GCF </a:t>
            </a:r>
            <a:r>
              <a:rPr lang="en-US" sz="2200" kern="100" dirty="0" err="1">
                <a:ea typeface="Calibri" panose="020F0502020204030204" pitchFamily="34" charset="0"/>
                <a:cs typeface="Times New Roman" panose="02020603050405020304" pitchFamily="18" charset="0"/>
              </a:rPr>
              <a:t>tài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trợ</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đều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phải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đưa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ra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đánh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giá</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về</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động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đảm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bảo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rằng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cả</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nam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nữ</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đều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hưởng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lợi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từ</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sáng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kiến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tài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chính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khí</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hậu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Việc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này</a:t>
            </a:r>
            <a:r>
              <a:rPr lang="en-US" sz="2200" kern="100" dirty="0">
                <a:ea typeface="Calibri" panose="020F0502020204030204" pitchFamily="34" charset="0"/>
                <a:cs typeface="Times New Roman" panose="02020603050405020304" pitchFamily="18" charset="0"/>
              </a:rPr>
              <a:t> bao </a:t>
            </a:r>
            <a:r>
              <a:rPr lang="en-US" sz="2200" kern="100" dirty="0" err="1">
                <a:ea typeface="Calibri" panose="020F0502020204030204" pitchFamily="34" charset="0"/>
                <a:cs typeface="Times New Roman" panose="02020603050405020304" pitchFamily="18" charset="0"/>
              </a:rPr>
              <a:t>gồm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từ</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khâu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lập</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kế</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hoạch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thực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hiện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đến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giám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sát</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đánh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giá</a:t>
            </a:r>
            <a:r>
              <a:rPr lang="en-US" sz="2200" kern="100" dirty="0">
                <a:ea typeface="Calibri" panose="020F0502020204030204" pitchFamily="34" charset="0"/>
                <a:cs typeface="Times New Roman" panose="02020603050405020304" pitchFamily="18" charset="0"/>
              </a:rPr>
              <a:t>.</a:t>
            </a:r>
          </a:p>
          <a:p>
            <a:pPr marL="342900" indent="-342900" algn="just">
              <a:lnSpc>
                <a:spcPct val="107000"/>
              </a:lnSpc>
              <a:spcAft>
                <a:spcPts val="800"/>
              </a:spcAft>
              <a:buFont typeface="Wingdings" pitchFamily="2" charset="2"/>
              <a:buChar char="v"/>
              <a:tabLst>
                <a:tab pos="457200" algn="l"/>
              </a:tabLst>
            </a:pPr>
            <a:r>
              <a:rPr lang="en-US" sz="2200" kern="100" dirty="0" err="1">
                <a:ea typeface="Calibri" panose="020F0502020204030204" pitchFamily="34" charset="0"/>
                <a:cs typeface="Times New Roman" panose="02020603050405020304" pitchFamily="18" charset="0"/>
              </a:rPr>
              <a:t>Kế</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hoạch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Hành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động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tổ</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chức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đối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được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yêu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cầu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xây</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dựng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kế</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hoạch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hành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động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riêng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dự</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án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trong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đó</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xác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định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hoạt</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động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cụ</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thể</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chỉ</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số</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ngân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sách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nhằm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giải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quyết</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vấn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đề</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về</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liên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quan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đến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biến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đổi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khí</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hậu</a:t>
            </a:r>
            <a:r>
              <a:rPr lang="en-US" sz="2200" kern="100" dirty="0">
                <a:ea typeface="Calibri" panose="020F0502020204030204" pitchFamily="34" charset="0"/>
                <a:cs typeface="Times New Roman" panose="02020603050405020304" pitchFamily="18" charset="0"/>
              </a:rPr>
              <a:t>.</a:t>
            </a:r>
          </a:p>
          <a:p>
            <a:pPr marL="342900" indent="-342900" algn="just">
              <a:lnSpc>
                <a:spcPct val="107000"/>
              </a:lnSpc>
              <a:spcAft>
                <a:spcPts val="800"/>
              </a:spcAft>
              <a:buFont typeface="Wingdings" pitchFamily="2" charset="2"/>
              <a:buChar char="v"/>
              <a:tabLst>
                <a:tab pos="457200" algn="l"/>
              </a:tabLst>
            </a:pPr>
            <a:r>
              <a:rPr lang="en-US" sz="2200" kern="100" dirty="0" err="1">
                <a:ea typeface="Calibri" panose="020F0502020204030204" pitchFamily="34" charset="0"/>
                <a:cs typeface="Times New Roman" panose="02020603050405020304" pitchFamily="18" charset="0"/>
              </a:rPr>
              <a:t>Nâng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cao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Năng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lực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về</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GCF </a:t>
            </a:r>
            <a:r>
              <a:rPr lang="en-US" sz="2200" kern="100" dirty="0" err="1">
                <a:ea typeface="Calibri" panose="020F0502020204030204" pitchFamily="34" charset="0"/>
                <a:cs typeface="Times New Roman" panose="02020603050405020304" pitchFamily="18" charset="0"/>
              </a:rPr>
              <a:t>hỗ</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trợ</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tăng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cường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năng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lực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đối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cộng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đồng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nhằm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đảm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bảo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sự</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tham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đầy</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đủ</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bình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đẳng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của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cả</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hai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trong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giải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pháp</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khí</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hậu</a:t>
            </a:r>
            <a:r>
              <a:rPr lang="en-US" sz="2200" kern="100" dirty="0">
                <a:ea typeface="Calibri" panose="020F0502020204030204" pitchFamily="34" charset="0"/>
                <a:cs typeface="Times New Roman" panose="02020603050405020304" pitchFamily="18" charset="0"/>
              </a:rPr>
              <a:t>.</a:t>
            </a:r>
          </a:p>
          <a:p>
            <a:pPr marL="342900" indent="-342900" algn="just">
              <a:lnSpc>
                <a:spcPct val="107000"/>
              </a:lnSpc>
              <a:spcAft>
                <a:spcPts val="800"/>
              </a:spcAft>
              <a:buFont typeface="Wingdings" pitchFamily="2" charset="2"/>
              <a:buChar char="v"/>
              <a:tabLst>
                <a:tab pos="457200" algn="l"/>
              </a:tabLst>
            </a:pPr>
            <a:r>
              <a:rPr lang="en-US" sz="2200" b="1" kern="100" dirty="0" err="1">
                <a:ea typeface="Calibri" panose="020F0502020204030204" pitchFamily="34" charset="0"/>
                <a:cs typeface="Times New Roman" panose="02020603050405020304" pitchFamily="18" charset="0"/>
              </a:rPr>
              <a:t>Tiết</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kiệm</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năng</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lượng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cần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phải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xem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xét</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động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bảo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đảm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rằng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lợi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ích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của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dự</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án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được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phân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phối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công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bằng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có</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kế</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hoạch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cụ</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thể</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để</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nâng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cao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năng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lực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cơ</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hội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phụ</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nữ</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nhóm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yếu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thế</a:t>
            </a:r>
            <a:r>
              <a:rPr lang="en-US" sz="2200" kern="100" dirty="0">
                <a:ea typeface="Calibri" panose="020F0502020204030204" pitchFamily="34" charset="0"/>
                <a:cs typeface="Times New Roman" panose="02020603050405020304" pitchFamily="18" charset="0"/>
              </a:rPr>
              <a:t>.</a:t>
            </a:r>
            <a:endParaRPr lang="en-US" sz="2200" dirty="0">
              <a:solidFill>
                <a:srgbClr val="002060"/>
              </a:solidFill>
            </a:endParaRPr>
          </a:p>
          <a:p>
            <a:pPr>
              <a:lnSpc>
                <a:spcPct val="115000"/>
              </a:lnSpc>
              <a:spcBef>
                <a:spcPts val="460"/>
              </a:spcBef>
            </a:pPr>
            <a:endParaRPr lang="en-US" sz="1800" dirty="0">
              <a:solidFill>
                <a:srgbClr val="1729CF"/>
              </a:solidFill>
            </a:endParaRPr>
          </a:p>
          <a:p>
            <a:pPr>
              <a:lnSpc>
                <a:spcPct val="115000"/>
              </a:lnSpc>
              <a:spcBef>
                <a:spcPts val="460"/>
              </a:spcBef>
            </a:pPr>
            <a:endParaRPr lang="en-US" sz="1800" dirty="0">
              <a:solidFill>
                <a:srgbClr val="1729CF"/>
              </a:solidFill>
            </a:endParaRPr>
          </a:p>
          <a:p>
            <a:pPr>
              <a:lnSpc>
                <a:spcPct val="115000"/>
              </a:lnSpc>
              <a:spcBef>
                <a:spcPts val="460"/>
              </a:spcBef>
            </a:pPr>
            <a:endParaRPr lang="en-US" sz="1800" b="1" dirty="0">
              <a:solidFill>
                <a:srgbClr val="1729CF"/>
              </a:solidFill>
            </a:endParaRPr>
          </a:p>
          <a:p>
            <a:pPr>
              <a:lnSpc>
                <a:spcPct val="115000"/>
              </a:lnSpc>
              <a:spcBef>
                <a:spcPts val="460"/>
              </a:spcBef>
            </a:pPr>
            <a:endParaRPr lang="en-US" sz="1800" b="1" dirty="0">
              <a:solidFill>
                <a:srgbClr val="1729CF"/>
              </a:solidFill>
            </a:endParaRPr>
          </a:p>
          <a:p>
            <a:pPr>
              <a:lnSpc>
                <a:spcPct val="115000"/>
              </a:lnSpc>
              <a:spcBef>
                <a:spcPts val="460"/>
              </a:spcBef>
            </a:pPr>
            <a:endParaRPr lang="en-US" sz="1800" b="1" dirty="0">
              <a:solidFill>
                <a:srgbClr val="1729CF"/>
              </a:solidFill>
            </a:endParaRPr>
          </a:p>
          <a:p>
            <a:pPr>
              <a:lnSpc>
                <a:spcPct val="115000"/>
              </a:lnSpc>
              <a:spcBef>
                <a:spcPts val="460"/>
              </a:spcBef>
            </a:pPr>
            <a:endParaRPr lang="en-US" sz="1800" b="1" dirty="0">
              <a:solidFill>
                <a:srgbClr val="1729CF"/>
              </a:solidFill>
            </a:endParaRPr>
          </a:p>
          <a:p>
            <a:pPr>
              <a:lnSpc>
                <a:spcPct val="115000"/>
              </a:lnSpc>
              <a:spcBef>
                <a:spcPts val="460"/>
              </a:spcBef>
            </a:pPr>
            <a:endParaRPr lang="en-US" sz="1800" b="1" dirty="0">
              <a:solidFill>
                <a:srgbClr val="1729CF"/>
              </a:solidFill>
            </a:endParaRPr>
          </a:p>
        </p:txBody>
      </p:sp>
      <p:sp>
        <p:nvSpPr>
          <p:cNvPr id="2" name="Content Placeholder 2">
            <a:extLst>
              <a:ext uri="{FF2B5EF4-FFF2-40B4-BE49-F238E27FC236}">
                <a16:creationId xmlns:a16="http://schemas.microsoft.com/office/drawing/2014/main" id="{0E42DE7A-22A6-3D62-7996-1336BB0ADB6C}"/>
              </a:ext>
            </a:extLst>
          </p:cNvPr>
          <p:cNvSpPr txBox="1">
            <a:spLocks/>
          </p:cNvSpPr>
          <p:nvPr/>
        </p:nvSpPr>
        <p:spPr>
          <a:xfrm>
            <a:off x="2456688" y="510541"/>
            <a:ext cx="7278624" cy="48006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3200" b="1" kern="1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KHUNG PHÁP LÝ VÀ CHÍNH SÁCH</a:t>
            </a:r>
            <a:endParaRPr lang="en-US" dirty="0">
              <a:solidFill>
                <a:schemeClr val="accent4">
                  <a:lumMod val="50000"/>
                </a:schemeClr>
              </a:solidFill>
            </a:endParaRPr>
          </a:p>
        </p:txBody>
      </p:sp>
    </p:spTree>
    <p:extLst>
      <p:ext uri="{BB962C8B-B14F-4D97-AF65-F5344CB8AC3E}">
        <p14:creationId xmlns:p14="http://schemas.microsoft.com/office/powerpoint/2010/main" val="6600701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1AC8367-5AC4-0F57-F5D7-ABC8ED1D9669}"/>
              </a:ext>
            </a:extLst>
          </p:cNvPr>
          <p:cNvSpPr txBox="1">
            <a:spLocks/>
          </p:cNvSpPr>
          <p:nvPr/>
        </p:nvSpPr>
        <p:spPr>
          <a:xfrm>
            <a:off x="504444" y="1437014"/>
            <a:ext cx="11183112" cy="464667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spcBef>
                <a:spcPts val="500"/>
              </a:spcBef>
              <a:spcAft>
                <a:spcPts val="600"/>
              </a:spcAft>
            </a:pPr>
            <a:r>
              <a:rPr lang="en-US" sz="2800" b="1" dirty="0" err="1">
                <a:solidFill>
                  <a:srgbClr val="0070C0"/>
                </a:solidFill>
                <a:cs typeface="Arial" panose="020B0604020202020204" pitchFamily="34" charset="0"/>
              </a:rPr>
              <a:t>Ngân</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hàng</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Thế</a:t>
            </a:r>
            <a:r>
              <a:rPr lang="en-US" sz="2800" b="1" dirty="0">
                <a:solidFill>
                  <a:srgbClr val="0070C0"/>
                </a:solidFill>
                <a:cs typeface="Arial" panose="020B0604020202020204" pitchFamily="34" charset="0"/>
              </a:rPr>
              <a:t> </a:t>
            </a:r>
            <a:r>
              <a:rPr lang="en-US" sz="2800" b="1" dirty="0" err="1">
                <a:solidFill>
                  <a:srgbClr val="0070C0"/>
                </a:solidFill>
                <a:cs typeface="Arial" panose="020B0604020202020204" pitchFamily="34" charset="0"/>
              </a:rPr>
              <a:t>giới</a:t>
            </a:r>
            <a:r>
              <a:rPr lang="en-US" sz="2800" b="1" dirty="0">
                <a:solidFill>
                  <a:srgbClr val="0070C0"/>
                </a:solidFill>
                <a:cs typeface="Arial" panose="020B0604020202020204" pitchFamily="34" charset="0"/>
              </a:rPr>
              <a:t> (World Bank)</a:t>
            </a:r>
          </a:p>
          <a:p>
            <a:pPr marL="342900" indent="-342900">
              <a:lnSpc>
                <a:spcPct val="114000"/>
              </a:lnSpc>
              <a:spcBef>
                <a:spcPts val="500"/>
              </a:spcBef>
              <a:spcAft>
                <a:spcPts val="600"/>
              </a:spcAft>
              <a:buFont typeface="Wingdings" pitchFamily="2" charset="2"/>
              <a:buChar char="v"/>
            </a:pPr>
            <a:r>
              <a:rPr lang="en-US" sz="2400" kern="100" dirty="0" err="1">
                <a:ea typeface="Calibri" panose="020F0502020204030204" pitchFamily="34" charset="0"/>
                <a:cs typeface="Times New Roman" panose="02020603050405020304" pitchFamily="18" charset="0"/>
              </a:rPr>
              <a:t>Yêu</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cầu</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dự</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án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phải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cân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nhắc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động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thúc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đẩy</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bình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đẳng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Chính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sách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này</a:t>
            </a:r>
            <a:r>
              <a:rPr lang="en-US" sz="2400" kern="100" dirty="0">
                <a:ea typeface="Calibri" panose="020F0502020204030204" pitchFamily="34" charset="0"/>
                <a:cs typeface="Times New Roman" panose="02020603050405020304" pitchFamily="18" charset="0"/>
              </a:rPr>
              <a:t> bao </a:t>
            </a:r>
            <a:r>
              <a:rPr lang="en-US" sz="2400" kern="100" dirty="0" err="1">
                <a:ea typeface="Calibri" panose="020F0502020204030204" pitchFamily="34" charset="0"/>
                <a:cs typeface="Times New Roman" panose="02020603050405020304" pitchFamily="18" charset="0"/>
              </a:rPr>
              <a:t>gồm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việc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đánh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giá</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động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trong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thiết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kế</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thực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hiện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dự</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án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cũng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như</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đảm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bảo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sự</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tham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gia</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của</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phụ</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nữ</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nhóm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thiệt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thòi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trong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quyết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định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liên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quan</a:t>
            </a:r>
            <a:r>
              <a:rPr lang="en-US" sz="2400" kern="100" dirty="0">
                <a:ea typeface="Calibri" panose="020F0502020204030204" pitchFamily="34" charset="0"/>
                <a:cs typeface="Times New Roman" panose="02020603050405020304" pitchFamily="18" charset="0"/>
              </a:rPr>
              <a:t>.</a:t>
            </a:r>
          </a:p>
          <a:p>
            <a:pPr marL="342900" indent="-342900">
              <a:lnSpc>
                <a:spcPct val="114000"/>
              </a:lnSpc>
              <a:spcBef>
                <a:spcPts val="500"/>
              </a:spcBef>
              <a:spcAft>
                <a:spcPts val="600"/>
              </a:spcAft>
              <a:buFont typeface="Wingdings" pitchFamily="2" charset="2"/>
              <a:buChar char="v"/>
            </a:pPr>
            <a:r>
              <a:rPr lang="en-US" sz="2400" kern="100" dirty="0" err="1">
                <a:ea typeface="Calibri" panose="020F0502020204030204" pitchFamily="34" charset="0"/>
                <a:cs typeface="Times New Roman" panose="02020603050405020304" pitchFamily="18" charset="0"/>
              </a:rPr>
              <a:t>Ngân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hàng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Thế</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hỗ</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trợ</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dự</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án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kiệm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chuyển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đổi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bền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vững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dự</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án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này</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cần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tích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hợp</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yếu</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tố</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trong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việc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phân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tích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quản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lý</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dự</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án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để</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đảm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bảo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rằng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lợi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ích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từ</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việc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kiệm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được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phân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phối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công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bằng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không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gây</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bất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lợi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cho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bất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kỳ</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nhóm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nào</a:t>
            </a:r>
            <a:r>
              <a:rPr lang="en-US" sz="2400" kern="100" dirty="0">
                <a:ea typeface="Calibri" panose="020F0502020204030204" pitchFamily="34" charset="0"/>
                <a:cs typeface="Times New Roman" panose="02020603050405020304" pitchFamily="18" charset="0"/>
              </a:rPr>
              <a:t>.</a:t>
            </a:r>
          </a:p>
          <a:p>
            <a:pPr marL="342900" indent="-342900">
              <a:lnSpc>
                <a:spcPct val="120000"/>
              </a:lnSpc>
              <a:spcBef>
                <a:spcPts val="1200"/>
              </a:spcBef>
              <a:buFont typeface="Wingdings" pitchFamily="2" charset="2"/>
              <a:buChar char="v"/>
            </a:pPr>
            <a:endParaRPr lang="en-US" sz="2400" b="1" dirty="0">
              <a:solidFill>
                <a:srgbClr val="1729CF"/>
              </a:solidFill>
            </a:endParaRPr>
          </a:p>
          <a:p>
            <a:pPr>
              <a:lnSpc>
                <a:spcPct val="120000"/>
              </a:lnSpc>
              <a:spcBef>
                <a:spcPts val="1200"/>
              </a:spcBef>
            </a:pPr>
            <a:endParaRPr lang="en-US" sz="2000" b="1" dirty="0">
              <a:solidFill>
                <a:srgbClr val="1729CF"/>
              </a:solidFill>
            </a:endParaRPr>
          </a:p>
          <a:p>
            <a:pPr lvl="2">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p:txBody>
      </p:sp>
      <p:sp>
        <p:nvSpPr>
          <p:cNvPr id="3" name="Content Placeholder 2">
            <a:extLst>
              <a:ext uri="{FF2B5EF4-FFF2-40B4-BE49-F238E27FC236}">
                <a16:creationId xmlns:a16="http://schemas.microsoft.com/office/drawing/2014/main" id="{14747711-0AA7-3681-A726-5911EB20336E}"/>
              </a:ext>
            </a:extLst>
          </p:cNvPr>
          <p:cNvSpPr txBox="1">
            <a:spLocks/>
          </p:cNvSpPr>
          <p:nvPr/>
        </p:nvSpPr>
        <p:spPr>
          <a:xfrm>
            <a:off x="2456688" y="510541"/>
            <a:ext cx="7278624" cy="48006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3200" b="1" kern="1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KHUNG PHÁP LÝ VÀ CHÍNH SÁCH</a:t>
            </a:r>
            <a:endParaRPr lang="en-US" dirty="0">
              <a:solidFill>
                <a:schemeClr val="accent4">
                  <a:lumMod val="50000"/>
                </a:schemeClr>
              </a:solidFill>
            </a:endParaRPr>
          </a:p>
        </p:txBody>
      </p:sp>
    </p:spTree>
    <p:extLst>
      <p:ext uri="{BB962C8B-B14F-4D97-AF65-F5344CB8AC3E}">
        <p14:creationId xmlns:p14="http://schemas.microsoft.com/office/powerpoint/2010/main" val="27853527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71BF15E-83A6-864F-8E8C-40E652671392}"/>
              </a:ext>
            </a:extLst>
          </p:cNvPr>
          <p:cNvSpPr txBox="1">
            <a:spLocks/>
          </p:cNvSpPr>
          <p:nvPr/>
        </p:nvSpPr>
        <p:spPr>
          <a:xfrm>
            <a:off x="518160" y="1341822"/>
            <a:ext cx="11155680" cy="5005637"/>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2">
              <a:lnSpc>
                <a:spcPct val="114000"/>
              </a:lnSpc>
              <a:spcBef>
                <a:spcPts val="500"/>
              </a:spcBef>
            </a:pPr>
            <a:r>
              <a:rPr lang="en-US" sz="2800" b="1" dirty="0" err="1">
                <a:solidFill>
                  <a:srgbClr val="0070C0"/>
                </a:solidFill>
                <a:latin typeface="+mn-lt"/>
                <a:cs typeface="Arial" panose="020B0604020202020204" pitchFamily="34" charset="0"/>
              </a:rPr>
              <a:t>Chính</a:t>
            </a:r>
            <a:r>
              <a:rPr lang="en-US" sz="2800" b="1" dirty="0">
                <a:solidFill>
                  <a:srgbClr val="0070C0"/>
                </a:solidFill>
                <a:latin typeface="+mn-lt"/>
                <a:cs typeface="Arial" panose="020B0604020202020204" pitchFamily="34" charset="0"/>
              </a:rPr>
              <a:t> </a:t>
            </a:r>
            <a:r>
              <a:rPr lang="en-US" sz="2800" b="1" dirty="0" err="1">
                <a:solidFill>
                  <a:srgbClr val="0070C0"/>
                </a:solidFill>
                <a:latin typeface="+mn-lt"/>
                <a:cs typeface="Arial" panose="020B0604020202020204" pitchFamily="34" charset="0"/>
              </a:rPr>
              <a:t>phủ</a:t>
            </a:r>
            <a:r>
              <a:rPr lang="en-US" sz="2800" b="1" dirty="0">
                <a:solidFill>
                  <a:srgbClr val="0070C0"/>
                </a:solidFill>
                <a:latin typeface="+mn-lt"/>
                <a:cs typeface="Arial" panose="020B0604020202020204" pitchFamily="34" charset="0"/>
              </a:rPr>
              <a:t> </a:t>
            </a:r>
            <a:r>
              <a:rPr lang="en-US" sz="2800" b="1" dirty="0" err="1">
                <a:solidFill>
                  <a:srgbClr val="0070C0"/>
                </a:solidFill>
                <a:latin typeface="+mn-lt"/>
                <a:cs typeface="Arial" panose="020B0604020202020204" pitchFamily="34" charset="0"/>
              </a:rPr>
              <a:t>Việt</a:t>
            </a:r>
            <a:r>
              <a:rPr lang="en-US" sz="2800" b="1" dirty="0">
                <a:solidFill>
                  <a:srgbClr val="0070C0"/>
                </a:solidFill>
                <a:latin typeface="+mn-lt"/>
                <a:cs typeface="Arial" panose="020B0604020202020204" pitchFamily="34" charset="0"/>
              </a:rPr>
              <a:t> Nam</a:t>
            </a:r>
          </a:p>
          <a:p>
            <a:pPr algn="just">
              <a:lnSpc>
                <a:spcPct val="107000"/>
              </a:lnSpc>
              <a:spcAft>
                <a:spcPts val="800"/>
              </a:spcAft>
              <a:buSzPts val="1000"/>
              <a:tabLst>
                <a:tab pos="457200" algn="l"/>
              </a:tabLst>
            </a:pPr>
            <a:r>
              <a:rPr lang="en-US" sz="2000" kern="100" dirty="0" err="1">
                <a:ea typeface="Calibri" panose="020F0502020204030204" pitchFamily="34" charset="0"/>
                <a:cs typeface="Times New Roman" panose="02020603050405020304" pitchFamily="18" charset="0"/>
              </a:rPr>
              <a:t>Chính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phủ</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Việt</a:t>
            </a:r>
            <a:r>
              <a:rPr lang="en-US" sz="2000" kern="100" dirty="0">
                <a:ea typeface="Calibri" panose="020F0502020204030204" pitchFamily="34" charset="0"/>
                <a:cs typeface="Times New Roman" panose="02020603050405020304" pitchFamily="18" charset="0"/>
              </a:rPr>
              <a:t> Nam </a:t>
            </a:r>
            <a:r>
              <a:rPr lang="en-US" sz="2000" kern="100" dirty="0" err="1">
                <a:ea typeface="Calibri" panose="020F0502020204030204" pitchFamily="34" charset="0"/>
                <a:cs typeface="Times New Roman" panose="02020603050405020304" pitchFamily="18" charset="0"/>
              </a:rPr>
              <a:t>đã</a:t>
            </a:r>
            <a:r>
              <a:rPr lang="en-US" sz="2000" kern="100" dirty="0">
                <a:ea typeface="Calibri" panose="020F0502020204030204" pitchFamily="34" charset="0"/>
                <a:cs typeface="Times New Roman" panose="02020603050405020304" pitchFamily="18" charset="0"/>
              </a:rPr>
              <a:t> ban </a:t>
            </a:r>
            <a:r>
              <a:rPr lang="en-US" sz="2000" kern="100" dirty="0" err="1">
                <a:ea typeface="Calibri" panose="020F0502020204030204" pitchFamily="34" charset="0"/>
                <a:cs typeface="Times New Roman" panose="02020603050405020304" pitchFamily="18" charset="0"/>
              </a:rPr>
              <a:t>hành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nhiều</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chính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sách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và</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chiến</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lược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để</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thúc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đẩy</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bình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đẳng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giới</a:t>
            </a:r>
            <a:r>
              <a:rPr lang="en-US" sz="2000" kern="100" dirty="0">
                <a:ea typeface="Calibri" panose="020F0502020204030204" pitchFamily="34" charset="0"/>
                <a:cs typeface="Times New Roman" panose="02020603050405020304" pitchFamily="18" charset="0"/>
              </a:rPr>
              <a:t>:</a:t>
            </a:r>
          </a:p>
          <a:p>
            <a:pPr marL="342900" indent="-342900" algn="just">
              <a:lnSpc>
                <a:spcPct val="107000"/>
              </a:lnSpc>
              <a:spcAft>
                <a:spcPts val="800"/>
              </a:spcAft>
              <a:buSzPts val="1000"/>
              <a:buFont typeface="Symbol" panose="05050102010706020507" pitchFamily="18" charset="2"/>
              <a:buChar char=""/>
              <a:tabLst>
                <a:tab pos="457200" algn="l"/>
              </a:tabLst>
            </a:pPr>
            <a:r>
              <a:rPr lang="en-US" sz="2000" kern="100" dirty="0" err="1">
                <a:ea typeface="Calibri" panose="020F0502020204030204" pitchFamily="34" charset="0"/>
                <a:cs typeface="Times New Roman" panose="02020603050405020304" pitchFamily="18" charset="0"/>
              </a:rPr>
              <a:t>Năm</a:t>
            </a:r>
            <a:r>
              <a:rPr lang="en-US" sz="2000" kern="100" dirty="0">
                <a:ea typeface="Calibri" panose="020F0502020204030204" pitchFamily="34" charset="0"/>
                <a:cs typeface="Times New Roman" panose="02020603050405020304" pitchFamily="18" charset="0"/>
              </a:rPr>
              <a:t> 2006, </a:t>
            </a:r>
            <a:r>
              <a:rPr lang="en-US" sz="2000" kern="100" dirty="0" err="1">
                <a:ea typeface="Calibri" panose="020F0502020204030204" pitchFamily="34" charset="0"/>
                <a:cs typeface="Times New Roman" panose="02020603050405020304" pitchFamily="18" charset="0"/>
              </a:rPr>
              <a:t>Quốc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hội</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đã</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thông</a:t>
            </a:r>
            <a:r>
              <a:rPr lang="en-US" sz="2000" kern="100" dirty="0">
                <a:ea typeface="Calibri" panose="020F0502020204030204" pitchFamily="34" charset="0"/>
                <a:cs typeface="Times New Roman" panose="02020603050405020304" pitchFamily="18" charset="0"/>
              </a:rPr>
              <a:t> qua </a:t>
            </a:r>
            <a:r>
              <a:rPr lang="en-US" sz="2000" kern="100" dirty="0" err="1">
                <a:ea typeface="Calibri" panose="020F0502020204030204" pitchFamily="34" charset="0"/>
                <a:cs typeface="Times New Roman" panose="02020603050405020304" pitchFamily="18" charset="0"/>
              </a:rPr>
              <a:t>Luật</a:t>
            </a:r>
            <a:r>
              <a:rPr lang="en-US" sz="2000" kern="100" dirty="0">
                <a:ea typeface="Calibri" panose="020F0502020204030204" pitchFamily="34" charset="0"/>
                <a:cs typeface="Times New Roman" panose="02020603050405020304" pitchFamily="18" charset="0"/>
              </a:rPr>
              <a:t> Bình </a:t>
            </a:r>
            <a:r>
              <a:rPr lang="en-US" sz="2000" kern="100" dirty="0" err="1">
                <a:ea typeface="Calibri" panose="020F0502020204030204" pitchFamily="34" charset="0"/>
                <a:cs typeface="Times New Roman" panose="02020603050405020304" pitchFamily="18" charset="0"/>
              </a:rPr>
              <a:t>đẳng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giới</a:t>
            </a:r>
            <a:r>
              <a:rPr lang="en-US" sz="2000" kern="100" dirty="0">
                <a:ea typeface="Calibri" panose="020F0502020204030204" pitchFamily="34" charset="0"/>
                <a:cs typeface="Times New Roman" panose="02020603050405020304" pitchFamily="18" charset="0"/>
              </a:rPr>
              <a:t> (LGE) </a:t>
            </a:r>
          </a:p>
          <a:p>
            <a:pPr marL="342900" indent="-342900" algn="just">
              <a:lnSpc>
                <a:spcPct val="107000"/>
              </a:lnSpc>
              <a:spcAft>
                <a:spcPts val="800"/>
              </a:spcAft>
              <a:buSzPts val="1000"/>
              <a:buFont typeface="Symbol" panose="05050102010706020507" pitchFamily="18" charset="2"/>
              <a:buChar char=""/>
              <a:tabLst>
                <a:tab pos="457200" algn="l"/>
              </a:tabLst>
            </a:pPr>
            <a:r>
              <a:rPr lang="en-US" sz="2000" kern="100" dirty="0" err="1">
                <a:ea typeface="Calibri" panose="020F0502020204030204" pitchFamily="34" charset="0"/>
                <a:cs typeface="Times New Roman" panose="02020603050405020304" pitchFamily="18" charset="0"/>
              </a:rPr>
              <a:t>Luật</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Hỗ</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trợ</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doanh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nghiệp</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nhỏ</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và</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vừa</a:t>
            </a:r>
            <a:r>
              <a:rPr lang="en-US" sz="2000" kern="100" dirty="0">
                <a:ea typeface="Calibri" panose="020F0502020204030204" pitchFamily="34" charset="0"/>
                <a:cs typeface="Times New Roman" panose="02020603050405020304" pitchFamily="18" charset="0"/>
              </a:rPr>
              <a:t> (2017); </a:t>
            </a:r>
          </a:p>
          <a:p>
            <a:pPr marL="342900" indent="-342900" algn="just">
              <a:lnSpc>
                <a:spcPct val="107000"/>
              </a:lnSpc>
              <a:spcAft>
                <a:spcPts val="800"/>
              </a:spcAft>
              <a:buSzPts val="1000"/>
              <a:buFont typeface="Symbol" panose="05050102010706020507" pitchFamily="18" charset="2"/>
              <a:buChar char=""/>
              <a:tabLst>
                <a:tab pos="457200" algn="l"/>
              </a:tabLst>
            </a:pPr>
            <a:r>
              <a:rPr lang="en-US" sz="2000" kern="100" dirty="0" err="1">
                <a:ea typeface="Calibri" panose="020F0502020204030204" pitchFamily="34" charset="0"/>
                <a:cs typeface="Times New Roman" panose="02020603050405020304" pitchFamily="18" charset="0"/>
              </a:rPr>
              <a:t>Luật</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Phòng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chống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bạo</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lực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gia</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đình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sửa</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đổi</a:t>
            </a:r>
            <a:r>
              <a:rPr lang="en-US" sz="2000" kern="100" dirty="0">
                <a:ea typeface="Calibri" panose="020F0502020204030204" pitchFamily="34" charset="0"/>
                <a:cs typeface="Times New Roman" panose="02020603050405020304" pitchFamily="18" charset="0"/>
              </a:rPr>
              <a:t>) 2022;</a:t>
            </a:r>
          </a:p>
          <a:p>
            <a:pPr marL="342900" indent="-342900" algn="just">
              <a:lnSpc>
                <a:spcPct val="107000"/>
              </a:lnSpc>
              <a:spcAft>
                <a:spcPts val="800"/>
              </a:spcAft>
              <a:buSzPts val="1000"/>
              <a:buFont typeface="Symbol" panose="05050102010706020507" pitchFamily="18" charset="2"/>
              <a:buChar char=""/>
              <a:tabLst>
                <a:tab pos="457200" algn="l"/>
              </a:tabLst>
            </a:pPr>
            <a:r>
              <a:rPr lang="en-US" sz="2000" kern="100" dirty="0" err="1">
                <a:ea typeface="Calibri" panose="020F0502020204030204" pitchFamily="34" charset="0"/>
                <a:cs typeface="Times New Roman" panose="02020603050405020304" pitchFamily="18" charset="0"/>
              </a:rPr>
              <a:t>Bộ</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luật</a:t>
            </a:r>
            <a:r>
              <a:rPr lang="en-US" sz="2000" kern="100" dirty="0">
                <a:ea typeface="Calibri" panose="020F0502020204030204" pitchFamily="34" charset="0"/>
                <a:cs typeface="Times New Roman" panose="02020603050405020304" pitchFamily="18" charset="0"/>
              </a:rPr>
              <a:t> Lao </a:t>
            </a:r>
            <a:r>
              <a:rPr lang="en-US" sz="2000" kern="100" dirty="0" err="1">
                <a:ea typeface="Calibri" panose="020F0502020204030204" pitchFamily="34" charset="0"/>
                <a:cs typeface="Times New Roman" panose="02020603050405020304" pitchFamily="18" charset="0"/>
              </a:rPr>
              <a:t>động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sửa</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đổi</a:t>
            </a:r>
            <a:r>
              <a:rPr lang="en-US" sz="2000" kern="100" dirty="0">
                <a:ea typeface="Calibri" panose="020F0502020204030204" pitchFamily="34" charset="0"/>
                <a:cs typeface="Times New Roman" panose="02020603050405020304" pitchFamily="18" charset="0"/>
              </a:rPr>
              <a:t>) 2019.</a:t>
            </a:r>
          </a:p>
          <a:p>
            <a:pPr marL="342900" indent="-342900" algn="just">
              <a:lnSpc>
                <a:spcPct val="107000"/>
              </a:lnSpc>
              <a:spcAft>
                <a:spcPts val="800"/>
              </a:spcAft>
              <a:buSzPts val="1000"/>
              <a:buFont typeface="Symbol" panose="05050102010706020507" pitchFamily="18" charset="2"/>
              <a:buChar char=""/>
              <a:tabLst>
                <a:tab pos="457200" algn="l"/>
              </a:tabLst>
            </a:pPr>
            <a:r>
              <a:rPr lang="en-US" sz="2000" kern="100" dirty="0">
                <a:ea typeface="Calibri" panose="020F0502020204030204" pitchFamily="34" charset="0"/>
                <a:cs typeface="Times New Roman" panose="02020603050405020304" pitchFamily="18" charset="0"/>
              </a:rPr>
              <a:t>….</a:t>
            </a:r>
          </a:p>
          <a:p>
            <a:pPr algn="just">
              <a:lnSpc>
                <a:spcPct val="107000"/>
              </a:lnSpc>
              <a:spcAft>
                <a:spcPts val="800"/>
              </a:spcAft>
              <a:buSzPts val="1000"/>
              <a:tabLst>
                <a:tab pos="457200" algn="l"/>
              </a:tabLst>
            </a:pPr>
            <a:r>
              <a:rPr lang="en-US" sz="2000" kern="100" dirty="0" err="1">
                <a:ea typeface="Calibri" panose="020F0502020204030204" pitchFamily="34" charset="0"/>
                <a:cs typeface="Times New Roman" panose="02020603050405020304" pitchFamily="18" charset="0"/>
              </a:rPr>
              <a:t>Chính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sách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yêu</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cầu</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các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cơ</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quan</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tổ</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chức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và</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doanh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nghiệp</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phải</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thực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hiện</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các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biện</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pháp</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để</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đảm</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bảo</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bình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đẳng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giới</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và</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bảo</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vệ</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quyền</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lợi</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của</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phụ</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nữ</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trong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mọi</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lĩnh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vực</a:t>
            </a:r>
            <a:r>
              <a:rPr lang="en-US" sz="2000" kern="100" dirty="0">
                <a:ea typeface="Calibri" panose="020F0502020204030204" pitchFamily="34" charset="0"/>
                <a:cs typeface="Times New Roman" panose="02020603050405020304" pitchFamily="18" charset="0"/>
              </a:rPr>
              <a:t>.</a:t>
            </a:r>
          </a:p>
          <a:p>
            <a:pPr algn="just">
              <a:lnSpc>
                <a:spcPct val="107000"/>
              </a:lnSpc>
              <a:spcAft>
                <a:spcPts val="800"/>
              </a:spcAft>
              <a:buSzPts val="1000"/>
              <a:tabLst>
                <a:tab pos="457200" algn="l"/>
              </a:tabLst>
            </a:pPr>
            <a:r>
              <a:rPr lang="en-US" sz="2000" b="1" kern="100" dirty="0">
                <a:solidFill>
                  <a:srgbClr val="0563C1"/>
                </a:solidFill>
                <a:ea typeface="Calibri" panose="020F0502020204030204" pitchFamily="34" charset="0"/>
                <a:cs typeface="Times New Roman" panose="02020603050405020304" pitchFamily="18" charset="0"/>
                <a:hlinkClick r:id="rId2"/>
              </a:rPr>
              <a:t>Luật Bình đẳng giới năm 2006</a:t>
            </a:r>
            <a:r>
              <a:rPr lang="en-US" sz="2000" b="1"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Khoản</a:t>
            </a:r>
            <a:r>
              <a:rPr lang="en-US" sz="2000" kern="100" dirty="0">
                <a:ea typeface="Calibri" panose="020F0502020204030204" pitchFamily="34" charset="0"/>
                <a:cs typeface="Times New Roman" panose="02020603050405020304" pitchFamily="18" charset="0"/>
              </a:rPr>
              <a:t> 3 </a:t>
            </a:r>
            <a:r>
              <a:rPr lang="en-US" sz="2000" kern="100" dirty="0" err="1">
                <a:ea typeface="Calibri" panose="020F0502020204030204" pitchFamily="34" charset="0"/>
                <a:cs typeface="Times New Roman" panose="02020603050405020304" pitchFamily="18" charset="0"/>
              </a:rPr>
              <a:t>Điều</a:t>
            </a:r>
            <a:r>
              <a:rPr lang="en-US" sz="2000" kern="100" dirty="0">
                <a:ea typeface="Calibri" panose="020F0502020204030204" pitchFamily="34" charset="0"/>
                <a:cs typeface="Times New Roman" panose="02020603050405020304" pitchFamily="18" charset="0"/>
              </a:rPr>
              <a:t> 5): </a:t>
            </a:r>
            <a:r>
              <a:rPr lang="en-US" sz="2000" b="1" i="1" kern="100" dirty="0">
                <a:ea typeface="Calibri" panose="020F0502020204030204" pitchFamily="34" charset="0"/>
                <a:cs typeface="Times New Roman" panose="02020603050405020304" pitchFamily="18" charset="0"/>
              </a:rPr>
              <a:t>Bình </a:t>
            </a:r>
            <a:r>
              <a:rPr lang="en-US" sz="2000" b="1" i="1" kern="100" dirty="0" err="1">
                <a:ea typeface="Calibri" panose="020F0502020204030204" pitchFamily="34" charset="0"/>
                <a:cs typeface="Times New Roman" panose="02020603050405020304" pitchFamily="18" charset="0"/>
              </a:rPr>
              <a:t>đẳng</a:t>
            </a:r>
            <a:r>
              <a:rPr lang="en-US" sz="2000" b="1" i="1" kern="100" dirty="0">
                <a:ea typeface="Calibri" panose="020F0502020204030204" pitchFamily="34" charset="0"/>
                <a:cs typeface="Times New Roman" panose="02020603050405020304" pitchFamily="18" charset="0"/>
              </a:rPr>
              <a:t> </a:t>
            </a:r>
            <a:r>
              <a:rPr lang="en-US" sz="2000" b="1" i="1" kern="100" dirty="0" err="1">
                <a:ea typeface="Calibri" panose="020F0502020204030204" pitchFamily="34" charset="0"/>
                <a:cs typeface="Times New Roman" panose="02020603050405020304" pitchFamily="18" charset="0"/>
              </a:rPr>
              <a:t>giới</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là</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việc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nam</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nữ</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có</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vị</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trí</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vai</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trò</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ngang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nhau</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được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tạo</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điều</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kiện</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và</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cơ</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hội</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phát</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huy</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năng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lực</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của</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mình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cho</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sự</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phát</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triển</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của</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cộng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đồng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của</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gia</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đình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và</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thụ</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hưởng</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như</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nhau</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về</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thành</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quả</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của</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sự</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phát</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triển</a:t>
            </a:r>
            <a:r>
              <a:rPr lang="en-US" sz="2000" kern="100" dirty="0">
                <a:ea typeface="Calibri" panose="020F0502020204030204" pitchFamily="34" charset="0"/>
                <a:cs typeface="Times New Roman" panose="02020603050405020304" pitchFamily="18" charset="0"/>
              </a:rPr>
              <a:t> </a:t>
            </a:r>
            <a:r>
              <a:rPr lang="en-US" sz="2000" kern="100" dirty="0" err="1">
                <a:ea typeface="Calibri" panose="020F0502020204030204" pitchFamily="34" charset="0"/>
                <a:cs typeface="Times New Roman" panose="02020603050405020304" pitchFamily="18" charset="0"/>
              </a:rPr>
              <a:t>đó</a:t>
            </a:r>
            <a:r>
              <a:rPr lang="en-US" sz="2000" kern="100" dirty="0">
                <a:ea typeface="Calibri" panose="020F0502020204030204" pitchFamily="34" charset="0"/>
                <a:cs typeface="Times New Roman" panose="02020603050405020304" pitchFamily="18" charset="0"/>
              </a:rPr>
              <a:t>.</a:t>
            </a:r>
            <a:endParaRPr lang="en-US" sz="2000" b="1" dirty="0">
              <a:solidFill>
                <a:srgbClr val="1729CF"/>
              </a:solidFill>
            </a:endParaRPr>
          </a:p>
          <a:p>
            <a:pPr>
              <a:lnSpc>
                <a:spcPct val="120000"/>
              </a:lnSpc>
              <a:spcBef>
                <a:spcPts val="1200"/>
              </a:spcBef>
            </a:pPr>
            <a:endParaRPr lang="en-US" sz="2200" b="1" dirty="0">
              <a:solidFill>
                <a:srgbClr val="1729CF"/>
              </a:solidFill>
            </a:endParaRPr>
          </a:p>
        </p:txBody>
      </p:sp>
      <p:sp>
        <p:nvSpPr>
          <p:cNvPr id="7" name="Content Placeholder 2">
            <a:extLst>
              <a:ext uri="{FF2B5EF4-FFF2-40B4-BE49-F238E27FC236}">
                <a16:creationId xmlns:a16="http://schemas.microsoft.com/office/drawing/2014/main" id="{427D9DD3-C0F8-886D-BE5D-84D59DD5F9BE}"/>
              </a:ext>
            </a:extLst>
          </p:cNvPr>
          <p:cNvSpPr txBox="1">
            <a:spLocks/>
          </p:cNvSpPr>
          <p:nvPr/>
        </p:nvSpPr>
        <p:spPr>
          <a:xfrm>
            <a:off x="2456688" y="510541"/>
            <a:ext cx="7278624" cy="48006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3200" b="1" kern="1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KHUNG PHÁP LÝ VÀ CHÍNH SÁCH</a:t>
            </a:r>
            <a:endParaRPr lang="en-US" dirty="0">
              <a:solidFill>
                <a:schemeClr val="accent4">
                  <a:lumMod val="50000"/>
                </a:schemeClr>
              </a:solidFill>
            </a:endParaRPr>
          </a:p>
        </p:txBody>
      </p:sp>
    </p:spTree>
    <p:extLst>
      <p:ext uri="{BB962C8B-B14F-4D97-AF65-F5344CB8AC3E}">
        <p14:creationId xmlns:p14="http://schemas.microsoft.com/office/powerpoint/2010/main" val="29639294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D69810E-0279-430A-9712-ADD9C75DFD66}"/>
              </a:ext>
            </a:extLst>
          </p:cNvPr>
          <p:cNvSpPr txBox="1"/>
          <p:nvPr/>
        </p:nvSpPr>
        <p:spPr>
          <a:xfrm>
            <a:off x="1197864" y="2824734"/>
            <a:ext cx="9546336" cy="1653145"/>
          </a:xfrm>
          <a:prstGeom prst="rect">
            <a:avLst/>
          </a:prstGeom>
          <a:noFill/>
        </p:spPr>
        <p:txBody>
          <a:bodyPr wrap="square">
            <a:spAutoFit/>
          </a:bodyPr>
          <a:lstStyle/>
          <a:p>
            <a:pPr marL="0" marR="0" algn="just">
              <a:lnSpc>
                <a:spcPct val="107000"/>
              </a:lnSpc>
              <a:spcBef>
                <a:spcPts val="0"/>
              </a:spcBef>
              <a:spcAft>
                <a:spcPts val="800"/>
              </a:spcAft>
            </a:pP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Các</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chính</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sách</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nhằm</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đảm</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bảo</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rằng</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việc</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thực</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hiện</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các</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dự</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án</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tiết</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kiệm</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năng</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lượng</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không</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chỉ</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đạt</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được</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mục</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tiêu</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về</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hiệu</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quả</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năng</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lượng</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mà</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còn</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góp</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phần</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vào</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việc</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thúc</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đẩy</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bình</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đẳng</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giới</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và</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bảo</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vệ</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quyền</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lợi</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của</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các</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nhóm</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yếu</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thế</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trong</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xã</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i="1" kern="100" dirty="0" err="1">
                <a:effectLst/>
                <a:latin typeface="Arial" panose="020B0604020202020204" pitchFamily="34" charset="0"/>
                <a:ea typeface="Calibri" panose="020F0502020204030204" pitchFamily="34" charset="0"/>
                <a:cs typeface="Times New Roman" panose="02020603050405020304" pitchFamily="18" charset="0"/>
              </a:rPr>
              <a:t>hội</a:t>
            </a: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A8DC9516-4CA7-7BAF-C864-83A7FB8BCDB7}"/>
              </a:ext>
            </a:extLst>
          </p:cNvPr>
          <p:cNvSpPr txBox="1"/>
          <p:nvPr/>
        </p:nvSpPr>
        <p:spPr>
          <a:xfrm>
            <a:off x="1197864" y="1660516"/>
            <a:ext cx="4221861" cy="542456"/>
          </a:xfrm>
          <a:prstGeom prst="rect">
            <a:avLst/>
          </a:prstGeom>
          <a:noFill/>
        </p:spPr>
        <p:txBody>
          <a:bodyPr wrap="square">
            <a:spAutoFit/>
          </a:bodyPr>
          <a:lstStyle/>
          <a:p>
            <a:pPr marL="0" lvl="2">
              <a:lnSpc>
                <a:spcPct val="114000"/>
              </a:lnSpc>
              <a:spcBef>
                <a:spcPts val="500"/>
              </a:spcBef>
            </a:pPr>
            <a:r>
              <a:rPr lang="en-US" sz="2800" b="1" dirty="0" err="1">
                <a:solidFill>
                  <a:srgbClr val="0070C0"/>
                </a:solidFill>
                <a:latin typeface="+mn-lt"/>
                <a:cs typeface="Arial" panose="020B0604020202020204" pitchFamily="34" charset="0"/>
              </a:rPr>
              <a:t>Tóm</a:t>
            </a:r>
            <a:r>
              <a:rPr lang="en-US" sz="2800" b="1" dirty="0">
                <a:solidFill>
                  <a:srgbClr val="0070C0"/>
                </a:solidFill>
                <a:latin typeface="+mn-lt"/>
                <a:cs typeface="Arial" panose="020B0604020202020204" pitchFamily="34" charset="0"/>
              </a:rPr>
              <a:t> </a:t>
            </a:r>
            <a:r>
              <a:rPr lang="en-US" sz="2800" b="1" dirty="0" err="1">
                <a:solidFill>
                  <a:srgbClr val="0070C0"/>
                </a:solidFill>
                <a:latin typeface="+mn-lt"/>
                <a:cs typeface="Arial" panose="020B0604020202020204" pitchFamily="34" charset="0"/>
              </a:rPr>
              <a:t>lại</a:t>
            </a:r>
            <a:r>
              <a:rPr lang="en-US" sz="2800" b="1" dirty="0">
                <a:solidFill>
                  <a:srgbClr val="0070C0"/>
                </a:solidFill>
                <a:latin typeface="+mn-lt"/>
                <a:cs typeface="Arial" panose="020B0604020202020204" pitchFamily="34" charset="0"/>
              </a:rPr>
              <a:t>…</a:t>
            </a:r>
          </a:p>
        </p:txBody>
      </p:sp>
      <p:sp>
        <p:nvSpPr>
          <p:cNvPr id="8" name="Content Placeholder 2">
            <a:extLst>
              <a:ext uri="{FF2B5EF4-FFF2-40B4-BE49-F238E27FC236}">
                <a16:creationId xmlns:a16="http://schemas.microsoft.com/office/drawing/2014/main" id="{A26384A6-3571-5D4D-97CC-4D0D16F0D2AF}"/>
              </a:ext>
            </a:extLst>
          </p:cNvPr>
          <p:cNvSpPr txBox="1">
            <a:spLocks/>
          </p:cNvSpPr>
          <p:nvPr/>
        </p:nvSpPr>
        <p:spPr>
          <a:xfrm>
            <a:off x="2456688" y="510541"/>
            <a:ext cx="7278624" cy="48006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3200" b="1" kern="1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KHUNG PHÁP LÝ VÀ CHÍNH SÁCH</a:t>
            </a:r>
            <a:endParaRPr lang="en-US" dirty="0">
              <a:solidFill>
                <a:schemeClr val="accent4">
                  <a:lumMod val="50000"/>
                </a:schemeClr>
              </a:solidFill>
            </a:endParaRPr>
          </a:p>
        </p:txBody>
      </p:sp>
    </p:spTree>
    <p:extLst>
      <p:ext uri="{BB962C8B-B14F-4D97-AF65-F5344CB8AC3E}">
        <p14:creationId xmlns:p14="http://schemas.microsoft.com/office/powerpoint/2010/main" val="231038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416C9-B189-72BC-9806-9C8DA440885D}"/>
              </a:ext>
            </a:extLst>
          </p:cNvPr>
          <p:cNvSpPr>
            <a:spLocks noGrp="1"/>
          </p:cNvSpPr>
          <p:nvPr>
            <p:ph type="title"/>
          </p:nvPr>
        </p:nvSpPr>
        <p:spPr/>
        <p:txBody>
          <a:bodyPr>
            <a:noAutofit/>
          </a:bodyPr>
          <a:lstStyle/>
          <a:p>
            <a:r>
              <a:rPr lang="en-US" sz="3200" dirty="0">
                <a:solidFill>
                  <a:schemeClr val="accent1">
                    <a:lumMod val="50000"/>
                  </a:schemeClr>
                </a:solidFill>
                <a:latin typeface="Arial" panose="020B0604020202020204" pitchFamily="34" charset="0"/>
              </a:rPr>
              <a:t>CÁC HỢP PHẦN CỦA DỰ ÁN</a:t>
            </a:r>
            <a:endParaRPr lang="en-VN" sz="3200" dirty="0">
              <a:solidFill>
                <a:schemeClr val="accent1">
                  <a:lumMod val="50000"/>
                </a:schemeClr>
              </a:solidFill>
            </a:endParaRPr>
          </a:p>
        </p:txBody>
      </p:sp>
      <p:sp>
        <p:nvSpPr>
          <p:cNvPr id="3" name="Text Placeholder 1">
            <a:extLst>
              <a:ext uri="{FF2B5EF4-FFF2-40B4-BE49-F238E27FC236}">
                <a16:creationId xmlns:a16="http://schemas.microsoft.com/office/drawing/2014/main" id="{09339DF0-E20E-4526-C746-3E17080EBD35}"/>
              </a:ext>
            </a:extLst>
          </p:cNvPr>
          <p:cNvSpPr txBox="1">
            <a:spLocks/>
          </p:cNvSpPr>
          <p:nvPr/>
        </p:nvSpPr>
        <p:spPr>
          <a:xfrm>
            <a:off x="323530" y="33951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endParaRPr lang="en-US" sz="2600" b="1" dirty="0">
              <a:latin typeface="Arial" panose="020B0604020202020204" pitchFamily="34" charset="0"/>
            </a:endParaRPr>
          </a:p>
        </p:txBody>
      </p:sp>
      <p:graphicFrame>
        <p:nvGraphicFramePr>
          <p:cNvPr id="4" name="Table 3">
            <a:extLst>
              <a:ext uri="{FF2B5EF4-FFF2-40B4-BE49-F238E27FC236}">
                <a16:creationId xmlns:a16="http://schemas.microsoft.com/office/drawing/2014/main" id="{7F315D2D-E155-47CB-C3F1-3A6F59A858A2}"/>
              </a:ext>
            </a:extLst>
          </p:cNvPr>
          <p:cNvGraphicFramePr>
            <a:graphicFrameLocks noGrp="1"/>
          </p:cNvGraphicFramePr>
          <p:nvPr>
            <p:extLst>
              <p:ext uri="{D42A27DB-BD31-4B8C-83A1-F6EECF244321}">
                <p14:modId xmlns:p14="http://schemas.microsoft.com/office/powerpoint/2010/main" val="24463593"/>
              </p:ext>
            </p:extLst>
          </p:nvPr>
        </p:nvGraphicFramePr>
        <p:xfrm>
          <a:off x="609600" y="1404257"/>
          <a:ext cx="10972800" cy="4339280"/>
        </p:xfrm>
        <a:graphic>
          <a:graphicData uri="http://schemas.openxmlformats.org/drawingml/2006/table">
            <a:tbl>
              <a:tblPr firstRow="1" bandRow="1">
                <a:tableStyleId>{5C22544A-7EE6-4342-B048-85BDC9FD1C3A}</a:tableStyleId>
              </a:tblPr>
              <a:tblGrid>
                <a:gridCol w="5625686">
                  <a:extLst>
                    <a:ext uri="{9D8B030D-6E8A-4147-A177-3AD203B41FA5}">
                      <a16:colId xmlns:a16="http://schemas.microsoft.com/office/drawing/2014/main" val="3873268350"/>
                    </a:ext>
                  </a:extLst>
                </a:gridCol>
                <a:gridCol w="5347114">
                  <a:extLst>
                    <a:ext uri="{9D8B030D-6E8A-4147-A177-3AD203B41FA5}">
                      <a16:colId xmlns:a16="http://schemas.microsoft.com/office/drawing/2014/main" val="662549901"/>
                    </a:ext>
                  </a:extLst>
                </a:gridCol>
              </a:tblGrid>
              <a:tr h="1094869">
                <a:tc>
                  <a:txBody>
                    <a:bodyPr/>
                    <a:lstStyle/>
                    <a:p>
                      <a:pPr algn="just"/>
                      <a:endParaRPr lang="en-US" sz="1800" b="1" cap="none" spc="0" dirty="0">
                        <a:ln/>
                        <a:solidFill>
                          <a:schemeClr val="accent3"/>
                        </a:solidFill>
                        <a:effectLst/>
                      </a:endParaRPr>
                    </a:p>
                    <a:p>
                      <a:pPr algn="just"/>
                      <a:endParaRPr lang="en-US" sz="1800" b="1" cap="none" spc="0" dirty="0">
                        <a:ln/>
                        <a:solidFill>
                          <a:schemeClr val="accent3"/>
                        </a:solidFill>
                        <a:effectLst/>
                      </a:endParaRPr>
                    </a:p>
                    <a:p>
                      <a:pPr algn="ctr"/>
                      <a:endParaRPr lang="en-US" sz="1800" b="1" cap="none" spc="0" dirty="0">
                        <a:ln/>
                        <a:solidFill>
                          <a:srgbClr val="0070C0"/>
                        </a:solidFill>
                        <a:effectLst/>
                      </a:endParaRPr>
                    </a:p>
                    <a:p>
                      <a:pPr algn="ctr"/>
                      <a:r>
                        <a:rPr lang="en-US" sz="1800" b="1" cap="none" spc="0" dirty="0" err="1">
                          <a:ln/>
                          <a:solidFill>
                            <a:srgbClr val="0070C0"/>
                          </a:solidFill>
                          <a:effectLst/>
                        </a:rPr>
                        <a:t>Quỹ</a:t>
                      </a:r>
                      <a:r>
                        <a:rPr lang="en-US" sz="1800" b="1" cap="none" spc="0" dirty="0">
                          <a:ln/>
                          <a:solidFill>
                            <a:srgbClr val="0070C0"/>
                          </a:solidFill>
                          <a:effectLst/>
                        </a:rPr>
                        <a:t> Chia </a:t>
                      </a:r>
                      <a:r>
                        <a:rPr lang="en-US" sz="1800" b="1" cap="none" spc="0" dirty="0" err="1">
                          <a:ln/>
                          <a:solidFill>
                            <a:srgbClr val="0070C0"/>
                          </a:solidFill>
                          <a:effectLst/>
                        </a:rPr>
                        <a:t>sẻ</a:t>
                      </a:r>
                      <a:r>
                        <a:rPr lang="en-US" sz="1800" b="1" cap="none" spc="0" dirty="0">
                          <a:ln/>
                          <a:solidFill>
                            <a:srgbClr val="0070C0"/>
                          </a:solidFill>
                          <a:effectLst/>
                        </a:rPr>
                        <a:t> </a:t>
                      </a:r>
                      <a:r>
                        <a:rPr lang="en-US" sz="1800" b="1" cap="none" spc="0" dirty="0" err="1">
                          <a:ln/>
                          <a:solidFill>
                            <a:srgbClr val="0070C0"/>
                          </a:solidFill>
                          <a:effectLst/>
                        </a:rPr>
                        <a:t>rủi</a:t>
                      </a:r>
                      <a:r>
                        <a:rPr lang="en-US" sz="1800" b="1" cap="none" spc="0" dirty="0">
                          <a:ln/>
                          <a:solidFill>
                            <a:srgbClr val="0070C0"/>
                          </a:solidFill>
                          <a:effectLst/>
                        </a:rPr>
                        <a:t> ro (RSF)</a:t>
                      </a:r>
                    </a:p>
                  </a:txBody>
                  <a:tcPr marL="365760" marR="3657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60000"/>
                        <a:lumOff val="40000"/>
                      </a:schemeClr>
                    </a:solidFill>
                  </a:tcPr>
                </a:tc>
                <a:tc>
                  <a:txBody>
                    <a:bodyPr/>
                    <a:lstStyle/>
                    <a:p>
                      <a:pPr algn="just"/>
                      <a:endParaRPr lang="en-US" sz="1800" b="1" cap="none" spc="0" dirty="0">
                        <a:ln/>
                        <a:solidFill>
                          <a:schemeClr val="accent3"/>
                        </a:solidFill>
                        <a:effectLst/>
                      </a:endParaRPr>
                    </a:p>
                    <a:p>
                      <a:pPr algn="just"/>
                      <a:endParaRPr lang="en-US" sz="1800" b="1" cap="none" spc="0" dirty="0">
                        <a:ln/>
                        <a:solidFill>
                          <a:schemeClr val="accent3"/>
                        </a:solidFill>
                        <a:effectLst/>
                      </a:endParaRPr>
                    </a:p>
                    <a:p>
                      <a:pPr algn="ctr"/>
                      <a:r>
                        <a:rPr lang="en-US" sz="1800" b="1" cap="none" spc="0" dirty="0">
                          <a:ln/>
                          <a:solidFill>
                            <a:srgbClr val="0070C0"/>
                          </a:solidFill>
                          <a:effectLst/>
                        </a:rPr>
                        <a:t>  </a:t>
                      </a:r>
                    </a:p>
                    <a:p>
                      <a:pPr algn="ctr"/>
                      <a:r>
                        <a:rPr lang="en-US" sz="1800" b="1" cap="none" spc="0" dirty="0" err="1">
                          <a:ln/>
                          <a:solidFill>
                            <a:srgbClr val="0070C0"/>
                          </a:solidFill>
                          <a:effectLst/>
                        </a:rPr>
                        <a:t>Hỗ</a:t>
                      </a:r>
                      <a:r>
                        <a:rPr lang="en-US" sz="1800" b="1" cap="none" spc="0" dirty="0">
                          <a:ln/>
                          <a:solidFill>
                            <a:srgbClr val="0070C0"/>
                          </a:solidFill>
                          <a:effectLst/>
                        </a:rPr>
                        <a:t> </a:t>
                      </a:r>
                      <a:r>
                        <a:rPr lang="en-US" sz="1800" b="1" cap="none" spc="0" dirty="0" err="1">
                          <a:ln/>
                          <a:solidFill>
                            <a:srgbClr val="0070C0"/>
                          </a:solidFill>
                          <a:effectLst/>
                        </a:rPr>
                        <a:t>Trợ</a:t>
                      </a:r>
                      <a:r>
                        <a:rPr lang="en-US" sz="1800" b="1" cap="none" spc="0" dirty="0">
                          <a:ln/>
                          <a:solidFill>
                            <a:srgbClr val="0070C0"/>
                          </a:solidFill>
                          <a:effectLst/>
                        </a:rPr>
                        <a:t> </a:t>
                      </a:r>
                      <a:r>
                        <a:rPr lang="en-US" sz="1800" b="1" cap="none" spc="0" dirty="0" err="1">
                          <a:ln/>
                          <a:solidFill>
                            <a:srgbClr val="0070C0"/>
                          </a:solidFill>
                          <a:effectLst/>
                        </a:rPr>
                        <a:t>kỹ</a:t>
                      </a:r>
                      <a:r>
                        <a:rPr lang="en-US" sz="1800" b="1" cap="none" spc="0" dirty="0">
                          <a:ln/>
                          <a:solidFill>
                            <a:srgbClr val="0070C0"/>
                          </a:solidFill>
                          <a:effectLst/>
                        </a:rPr>
                        <a:t> </a:t>
                      </a:r>
                      <a:r>
                        <a:rPr lang="en-US" sz="1800" b="1" cap="none" spc="0" dirty="0" err="1">
                          <a:ln/>
                          <a:solidFill>
                            <a:srgbClr val="0070C0"/>
                          </a:solidFill>
                          <a:effectLst/>
                        </a:rPr>
                        <a:t>thuật</a:t>
                      </a:r>
                      <a:endParaRPr lang="en-US" sz="1800" b="1" cap="none" spc="0" dirty="0">
                        <a:ln/>
                        <a:solidFill>
                          <a:srgbClr val="0070C0"/>
                        </a:solidFill>
                        <a:effectLst/>
                      </a:endParaRPr>
                    </a:p>
                  </a:txBody>
                  <a:tcPr marL="365760" marR="3657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val="3610244286"/>
                  </a:ext>
                </a:extLst>
              </a:tr>
              <a:tr h="3150560">
                <a:tc>
                  <a:txBody>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sz="1800" dirty="0"/>
                        <a:t>Cung </a:t>
                      </a:r>
                      <a:r>
                        <a:rPr lang="en-US" sz="1800" dirty="0" err="1"/>
                        <a:t>cấp</a:t>
                      </a:r>
                      <a:r>
                        <a:rPr lang="en-US" sz="1800" dirty="0"/>
                        <a:t> </a:t>
                      </a:r>
                      <a:r>
                        <a:rPr lang="en-US" sz="1800" dirty="0" err="1"/>
                        <a:t>bảo</a:t>
                      </a:r>
                      <a:r>
                        <a:rPr lang="en-US" sz="1800" dirty="0"/>
                        <a:t> </a:t>
                      </a:r>
                      <a:r>
                        <a:rPr lang="en-US" sz="1800" dirty="0" err="1"/>
                        <a:t>lãnh</a:t>
                      </a:r>
                      <a:r>
                        <a:rPr lang="en-US" sz="1800" dirty="0"/>
                        <a:t> </a:t>
                      </a:r>
                      <a:r>
                        <a:rPr lang="en-US" sz="1800" dirty="0" err="1"/>
                        <a:t>một</a:t>
                      </a:r>
                      <a:r>
                        <a:rPr lang="en-US" sz="1800" dirty="0"/>
                        <a:t> </a:t>
                      </a:r>
                      <a:r>
                        <a:rPr lang="en-US" sz="1800" dirty="0" err="1"/>
                        <a:t>phần</a:t>
                      </a:r>
                      <a:r>
                        <a:rPr lang="en-US" sz="1800" dirty="0"/>
                        <a:t> </a:t>
                      </a:r>
                      <a:r>
                        <a:rPr lang="en-US" sz="1800" dirty="0" err="1"/>
                        <a:t>rủi</a:t>
                      </a:r>
                      <a:r>
                        <a:rPr lang="en-US" sz="1800" dirty="0"/>
                        <a:t> ro </a:t>
                      </a:r>
                      <a:r>
                        <a:rPr lang="en-US" sz="1800" dirty="0" err="1"/>
                        <a:t>tín</a:t>
                      </a:r>
                      <a:r>
                        <a:rPr lang="en-US" sz="1800" dirty="0"/>
                        <a:t> </a:t>
                      </a:r>
                      <a:r>
                        <a:rPr lang="en-US" sz="1800" dirty="0" err="1"/>
                        <a:t>dụng</a:t>
                      </a:r>
                      <a:r>
                        <a:rPr lang="en-US" sz="1800" dirty="0"/>
                        <a:t> </a:t>
                      </a:r>
                      <a:r>
                        <a:rPr lang="en-US" sz="1800" dirty="0" err="1"/>
                        <a:t>cho</a:t>
                      </a:r>
                      <a:r>
                        <a:rPr lang="en-US" sz="1800" dirty="0"/>
                        <a:t> </a:t>
                      </a:r>
                      <a:r>
                        <a:rPr lang="en-US" sz="1800" dirty="0" err="1"/>
                        <a:t>các</a:t>
                      </a:r>
                      <a:r>
                        <a:rPr lang="en-US" sz="1800" dirty="0"/>
                        <a:t> </a:t>
                      </a:r>
                      <a:r>
                        <a:rPr lang="en-US" sz="1800" dirty="0" err="1"/>
                        <a:t>tổ</a:t>
                      </a:r>
                      <a:r>
                        <a:rPr lang="en-US" sz="1800" dirty="0"/>
                        <a:t> </a:t>
                      </a:r>
                      <a:r>
                        <a:rPr lang="en-US" sz="1800" dirty="0" err="1"/>
                        <a:t>chức</a:t>
                      </a:r>
                      <a:r>
                        <a:rPr lang="en-US" sz="1800" dirty="0"/>
                        <a:t> </a:t>
                      </a:r>
                      <a:r>
                        <a:rPr lang="en-US" sz="1800" dirty="0" err="1"/>
                        <a:t>tài</a:t>
                      </a:r>
                      <a:r>
                        <a:rPr lang="en-US" sz="1800" dirty="0"/>
                        <a:t> </a:t>
                      </a:r>
                      <a:r>
                        <a:rPr lang="en-US" sz="1800" dirty="0" err="1"/>
                        <a:t>chính</a:t>
                      </a:r>
                      <a:r>
                        <a:rPr lang="en-US" sz="1800" dirty="0"/>
                        <a:t> </a:t>
                      </a:r>
                      <a:r>
                        <a:rPr lang="en-US" sz="1800" dirty="0" err="1"/>
                        <a:t>tham</a:t>
                      </a:r>
                      <a:r>
                        <a:rPr lang="en-US" sz="1800" dirty="0"/>
                        <a:t> gia </a:t>
                      </a:r>
                      <a:r>
                        <a:rPr lang="en-US" sz="1800" dirty="0" err="1"/>
                        <a:t>dự</a:t>
                      </a:r>
                      <a:r>
                        <a:rPr lang="en-US" sz="1800" dirty="0"/>
                        <a:t> </a:t>
                      </a:r>
                      <a:r>
                        <a:rPr lang="en-US" sz="1800" dirty="0" err="1"/>
                        <a:t>án</a:t>
                      </a:r>
                      <a:r>
                        <a:rPr lang="en-US" sz="1800" dirty="0"/>
                        <a:t> </a:t>
                      </a:r>
                      <a:r>
                        <a:rPr lang="en-US" sz="1800" dirty="0" err="1"/>
                        <a:t>cấp</a:t>
                      </a:r>
                      <a:r>
                        <a:rPr lang="en-US" sz="1800" dirty="0"/>
                        <a:t> </a:t>
                      </a:r>
                      <a:r>
                        <a:rPr lang="en-US" sz="1800" dirty="0" err="1"/>
                        <a:t>vốn</a:t>
                      </a:r>
                      <a:r>
                        <a:rPr lang="en-US" sz="1800" dirty="0"/>
                        <a:t> </a:t>
                      </a:r>
                      <a:r>
                        <a:rPr lang="en-US" sz="1800" dirty="0" err="1"/>
                        <a:t>vay</a:t>
                      </a:r>
                      <a:r>
                        <a:rPr lang="en-US" sz="1800" dirty="0"/>
                        <a:t> </a:t>
                      </a:r>
                      <a:r>
                        <a:rPr lang="en-US" sz="1800" dirty="0" err="1"/>
                        <a:t>đầu</a:t>
                      </a:r>
                      <a:r>
                        <a:rPr lang="en-US" sz="1800" dirty="0"/>
                        <a:t> </a:t>
                      </a:r>
                      <a:r>
                        <a:rPr lang="en-US" sz="1800" dirty="0" err="1"/>
                        <a:t>tư</a:t>
                      </a:r>
                      <a:r>
                        <a:rPr lang="en-US" sz="1800" dirty="0"/>
                        <a:t> </a:t>
                      </a:r>
                      <a:r>
                        <a:rPr lang="en-US" sz="1800" dirty="0" err="1"/>
                        <a:t>tiết</a:t>
                      </a:r>
                      <a:r>
                        <a:rPr lang="en-US" sz="1800" dirty="0"/>
                        <a:t> </a:t>
                      </a:r>
                      <a:r>
                        <a:rPr lang="en-US" sz="1800" dirty="0" err="1"/>
                        <a:t>kiệm</a:t>
                      </a:r>
                      <a:r>
                        <a:rPr lang="en-US" sz="1800" dirty="0"/>
                        <a:t> </a:t>
                      </a:r>
                      <a:r>
                        <a:rPr lang="en-US" sz="1800" dirty="0" err="1"/>
                        <a:t>năng</a:t>
                      </a:r>
                      <a:r>
                        <a:rPr lang="en-US" sz="1800" dirty="0"/>
                        <a:t> </a:t>
                      </a:r>
                      <a:r>
                        <a:rPr lang="en-US" sz="1800" dirty="0" err="1"/>
                        <a:t>lượng</a:t>
                      </a:r>
                      <a:r>
                        <a:rPr lang="en-US" sz="1800" dirty="0"/>
                        <a:t> </a:t>
                      </a:r>
                      <a:r>
                        <a:rPr lang="en-US" sz="1800" dirty="0" err="1"/>
                        <a:t>cho</a:t>
                      </a:r>
                      <a:r>
                        <a:rPr lang="en-US" sz="1800" dirty="0"/>
                        <a:t> </a:t>
                      </a:r>
                      <a:r>
                        <a:rPr lang="en-US" sz="1800" dirty="0" err="1"/>
                        <a:t>các</a:t>
                      </a:r>
                      <a:r>
                        <a:rPr lang="en-US" sz="1800" dirty="0"/>
                        <a:t> doanh </a:t>
                      </a:r>
                      <a:r>
                        <a:rPr lang="en-US" sz="1800" dirty="0" err="1"/>
                        <a:t>nghiệp</a:t>
                      </a:r>
                      <a:r>
                        <a:rPr lang="en-US" sz="1800" dirty="0"/>
                        <a:t> </a:t>
                      </a:r>
                      <a:r>
                        <a:rPr lang="en-US" sz="1800" dirty="0" err="1"/>
                        <a:t>công</a:t>
                      </a:r>
                      <a:r>
                        <a:rPr lang="en-US" sz="1800" dirty="0"/>
                        <a:t> </a:t>
                      </a:r>
                      <a:r>
                        <a:rPr lang="en-US" sz="1800" dirty="0" err="1"/>
                        <a:t>nghiệp</a:t>
                      </a:r>
                      <a:r>
                        <a:rPr lang="en-US" sz="1800" dirty="0"/>
                        <a:t>/ </a:t>
                      </a:r>
                      <a:r>
                        <a:rPr lang="en-US" sz="1800" dirty="0" err="1"/>
                        <a:t>các</a:t>
                      </a:r>
                      <a:r>
                        <a:rPr lang="en-US" sz="1800" dirty="0"/>
                        <a:t> </a:t>
                      </a:r>
                      <a:r>
                        <a:rPr lang="en-US" sz="1800" dirty="0" err="1"/>
                        <a:t>công</a:t>
                      </a:r>
                      <a:r>
                        <a:rPr lang="en-US" sz="1800" dirty="0"/>
                        <a:t> ty ESCO.</a:t>
                      </a:r>
                    </a:p>
                  </a:txBody>
                  <a:tcPr marL="365760" marR="3657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tint val="40000"/>
                        <a:alpha val="28000"/>
                      </a:schemeClr>
                    </a:solidFill>
                  </a:tcPr>
                </a:tc>
                <a:tc>
                  <a:txBody>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n-US" sz="1800" kern="1200" dirty="0">
                          <a:solidFill>
                            <a:schemeClr val="dk1"/>
                          </a:solidFill>
                          <a:latin typeface="+mn-lt"/>
                          <a:ea typeface="+mn-ea"/>
                          <a:cs typeface="+mn-cs"/>
                        </a:rPr>
                        <a:t>Cung </a:t>
                      </a:r>
                      <a:r>
                        <a:rPr lang="en-US" sz="1800" kern="1200" dirty="0" err="1">
                          <a:solidFill>
                            <a:schemeClr val="dk1"/>
                          </a:solidFill>
                          <a:latin typeface="+mn-lt"/>
                          <a:ea typeface="+mn-ea"/>
                          <a:cs typeface="+mn-cs"/>
                        </a:rPr>
                        <a:t>cấp</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hỗ</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trợ</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kỹ</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thuật</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cho</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các</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tổ</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chức</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tài</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chính</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tham</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gia</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dự</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án</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các</a:t>
                      </a:r>
                      <a:r>
                        <a:rPr lang="en-US" sz="1800" kern="1200" dirty="0">
                          <a:solidFill>
                            <a:schemeClr val="dk1"/>
                          </a:solidFill>
                          <a:latin typeface="+mn-lt"/>
                          <a:ea typeface="+mn-ea"/>
                          <a:cs typeface="+mn-cs"/>
                        </a:rPr>
                        <a:t> doanh </a:t>
                      </a:r>
                      <a:r>
                        <a:rPr lang="en-US" sz="1800" kern="1200" dirty="0" err="1">
                          <a:solidFill>
                            <a:schemeClr val="dk1"/>
                          </a:solidFill>
                          <a:latin typeface="+mn-lt"/>
                          <a:ea typeface="+mn-ea"/>
                          <a:cs typeface="+mn-cs"/>
                        </a:rPr>
                        <a:t>nghiệp</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công</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nghiệp</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các</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công</a:t>
                      </a:r>
                      <a:r>
                        <a:rPr lang="en-US" sz="1800" kern="1200" dirty="0">
                          <a:solidFill>
                            <a:schemeClr val="dk1"/>
                          </a:solidFill>
                          <a:latin typeface="+mn-lt"/>
                          <a:ea typeface="+mn-ea"/>
                          <a:cs typeface="+mn-cs"/>
                        </a:rPr>
                        <a:t> ty </a:t>
                      </a:r>
                      <a:r>
                        <a:rPr lang="en-US" sz="1800" kern="1200" dirty="0" err="1">
                          <a:solidFill>
                            <a:schemeClr val="dk1"/>
                          </a:solidFill>
                          <a:latin typeface="+mn-lt"/>
                          <a:ea typeface="+mn-ea"/>
                          <a:cs typeface="+mn-cs"/>
                        </a:rPr>
                        <a:t>cung</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cấp</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dịch</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vụ</a:t>
                      </a:r>
                      <a:r>
                        <a:rPr lang="en-US" sz="1800" kern="1200" dirty="0">
                          <a:solidFill>
                            <a:schemeClr val="dk1"/>
                          </a:solidFill>
                          <a:latin typeface="+mn-lt"/>
                          <a:ea typeface="+mn-ea"/>
                          <a:cs typeface="+mn-cs"/>
                        </a:rPr>
                        <a:t> TKNL (ESCO) </a:t>
                      </a:r>
                      <a:r>
                        <a:rPr lang="en-US" sz="1800" kern="1200" dirty="0" err="1">
                          <a:solidFill>
                            <a:schemeClr val="dk1"/>
                          </a:solidFill>
                          <a:latin typeface="+mn-lt"/>
                          <a:ea typeface="+mn-ea"/>
                          <a:cs typeface="+mn-cs"/>
                        </a:rPr>
                        <a:t>và</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các</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nhà</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cung</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cấp</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thiết</a:t>
                      </a:r>
                      <a:r>
                        <a:rPr lang="en-US" sz="1800" kern="1200" dirty="0">
                          <a:solidFill>
                            <a:schemeClr val="dk1"/>
                          </a:solidFill>
                          <a:latin typeface="+mn-lt"/>
                          <a:ea typeface="+mn-ea"/>
                          <a:cs typeface="+mn-cs"/>
                        </a:rPr>
                        <a:t> </a:t>
                      </a:r>
                      <a:r>
                        <a:rPr lang="en-US" sz="1800" kern="1200" dirty="0" err="1">
                          <a:solidFill>
                            <a:schemeClr val="dk1"/>
                          </a:solidFill>
                          <a:latin typeface="+mn-lt"/>
                          <a:ea typeface="+mn-ea"/>
                          <a:cs typeface="+mn-cs"/>
                        </a:rPr>
                        <a:t>bị</a:t>
                      </a:r>
                      <a:r>
                        <a:rPr lang="en-US" sz="1800" kern="1200" dirty="0">
                          <a:solidFill>
                            <a:schemeClr val="dk1"/>
                          </a:solidFill>
                          <a:latin typeface="+mn-lt"/>
                          <a:ea typeface="+mn-ea"/>
                          <a:cs typeface="+mn-cs"/>
                        </a:rPr>
                        <a:t> TKNL.</a:t>
                      </a:r>
                    </a:p>
                    <a:p>
                      <a:pPr algn="just"/>
                      <a:endParaRPr lang="en-US" sz="1800" kern="1200" dirty="0">
                        <a:solidFill>
                          <a:schemeClr val="dk1"/>
                        </a:solidFill>
                        <a:latin typeface="+mn-lt"/>
                        <a:ea typeface="+mn-ea"/>
                        <a:cs typeface="+mn-cs"/>
                      </a:endParaRPr>
                    </a:p>
                  </a:txBody>
                  <a:tcPr marL="365760" marR="3657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tint val="40000"/>
                        <a:alpha val="28000"/>
                      </a:schemeClr>
                    </a:solidFill>
                  </a:tcPr>
                </a:tc>
                <a:extLst>
                  <a:ext uri="{0D108BD9-81ED-4DB2-BD59-A6C34878D82A}">
                    <a16:rowId xmlns:a16="http://schemas.microsoft.com/office/drawing/2014/main" val="1333037824"/>
                  </a:ext>
                </a:extLst>
              </a:tr>
            </a:tbl>
          </a:graphicData>
        </a:graphic>
      </p:graphicFrame>
      <p:grpSp>
        <p:nvGrpSpPr>
          <p:cNvPr id="24" name="Group 23">
            <a:extLst>
              <a:ext uri="{FF2B5EF4-FFF2-40B4-BE49-F238E27FC236}">
                <a16:creationId xmlns:a16="http://schemas.microsoft.com/office/drawing/2014/main" id="{8B0C34C1-287D-8EA4-B782-F44399897242}"/>
              </a:ext>
            </a:extLst>
          </p:cNvPr>
          <p:cNvGrpSpPr/>
          <p:nvPr/>
        </p:nvGrpSpPr>
        <p:grpSpPr>
          <a:xfrm>
            <a:off x="3001700" y="1576135"/>
            <a:ext cx="615000" cy="615000"/>
            <a:chOff x="3463895" y="1244933"/>
            <a:chExt cx="615000" cy="615000"/>
          </a:xfrm>
        </p:grpSpPr>
        <p:sp>
          <p:nvSpPr>
            <p:cNvPr id="5" name="Google Shape;574;p27">
              <a:extLst>
                <a:ext uri="{FF2B5EF4-FFF2-40B4-BE49-F238E27FC236}">
                  <a16:creationId xmlns:a16="http://schemas.microsoft.com/office/drawing/2014/main" id="{EE5B4132-410D-D82C-14A8-14CD220A2B81}"/>
                </a:ext>
              </a:extLst>
            </p:cNvPr>
            <p:cNvSpPr/>
            <p:nvPr/>
          </p:nvSpPr>
          <p:spPr>
            <a:xfrm>
              <a:off x="3463895" y="1244933"/>
              <a:ext cx="615000" cy="615000"/>
            </a:xfrm>
            <a:prstGeom prst="ellipse">
              <a:avLst/>
            </a:prstGeom>
            <a:solidFill>
              <a:srgbClr val="0070C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dirty="0">
                <a:solidFill>
                  <a:srgbClr val="0070C0"/>
                </a:solidFill>
                <a:latin typeface="Arial" panose="020B0604020202020204" pitchFamily="34" charset="0"/>
                <a:ea typeface="Fira Sans Extra Condensed"/>
                <a:cs typeface="Arial" panose="020B0604020202020204" pitchFamily="34" charset="0"/>
                <a:sym typeface="Fira Sans Extra Condensed"/>
              </a:endParaRPr>
            </a:p>
          </p:txBody>
        </p:sp>
        <p:grpSp>
          <p:nvGrpSpPr>
            <p:cNvPr id="6" name="Google Shape;599;p27">
              <a:extLst>
                <a:ext uri="{FF2B5EF4-FFF2-40B4-BE49-F238E27FC236}">
                  <a16:creationId xmlns:a16="http://schemas.microsoft.com/office/drawing/2014/main" id="{46F0DA2C-FC9E-7A6D-5FE7-763BB31B02D6}"/>
                </a:ext>
              </a:extLst>
            </p:cNvPr>
            <p:cNvGrpSpPr/>
            <p:nvPr/>
          </p:nvGrpSpPr>
          <p:grpSpPr>
            <a:xfrm>
              <a:off x="3602673" y="1368956"/>
              <a:ext cx="366475" cy="366954"/>
              <a:chOff x="7953758" y="3457741"/>
              <a:chExt cx="366475" cy="366954"/>
            </a:xfrm>
          </p:grpSpPr>
          <p:sp>
            <p:nvSpPr>
              <p:cNvPr id="7" name="Google Shape;600;p27">
                <a:extLst>
                  <a:ext uri="{FF2B5EF4-FFF2-40B4-BE49-F238E27FC236}">
                    <a16:creationId xmlns:a16="http://schemas.microsoft.com/office/drawing/2014/main" id="{9B2891CC-4C53-A301-D4E4-7F286FEE15AA}"/>
                  </a:ext>
                </a:extLst>
              </p:cNvPr>
              <p:cNvSpPr/>
              <p:nvPr/>
            </p:nvSpPr>
            <p:spPr>
              <a:xfrm>
                <a:off x="8083245" y="3760311"/>
                <a:ext cx="106681" cy="64384"/>
              </a:xfrm>
              <a:custGeom>
                <a:avLst/>
                <a:gdLst/>
                <a:ahLst/>
                <a:cxnLst/>
                <a:rect l="l" t="t" r="r" b="b"/>
                <a:pathLst>
                  <a:path w="3120" h="1883" extrusionOk="0">
                    <a:moveTo>
                      <a:pt x="500" y="1"/>
                    </a:moveTo>
                    <a:cubicBezTo>
                      <a:pt x="167" y="310"/>
                      <a:pt x="0" y="715"/>
                      <a:pt x="0" y="1144"/>
                    </a:cubicBezTo>
                    <a:lnTo>
                      <a:pt x="0" y="1573"/>
                    </a:lnTo>
                    <a:cubicBezTo>
                      <a:pt x="0" y="1739"/>
                      <a:pt x="119" y="1882"/>
                      <a:pt x="310" y="1882"/>
                    </a:cubicBezTo>
                    <a:lnTo>
                      <a:pt x="2810" y="1882"/>
                    </a:lnTo>
                    <a:cubicBezTo>
                      <a:pt x="2977" y="1882"/>
                      <a:pt x="3120" y="1739"/>
                      <a:pt x="3120" y="1573"/>
                    </a:cubicBezTo>
                    <a:lnTo>
                      <a:pt x="3120" y="1144"/>
                    </a:lnTo>
                    <a:cubicBezTo>
                      <a:pt x="3120" y="715"/>
                      <a:pt x="2929" y="310"/>
                      <a:pt x="2620" y="25"/>
                    </a:cubicBezTo>
                    <a:cubicBezTo>
                      <a:pt x="2358" y="334"/>
                      <a:pt x="1953" y="525"/>
                      <a:pt x="1548" y="525"/>
                    </a:cubicBezTo>
                    <a:lnTo>
                      <a:pt x="1572" y="501"/>
                    </a:lnTo>
                    <a:cubicBezTo>
                      <a:pt x="1143" y="501"/>
                      <a:pt x="762" y="334"/>
                      <a:pt x="5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 name="Google Shape;601;p27">
                <a:extLst>
                  <a:ext uri="{FF2B5EF4-FFF2-40B4-BE49-F238E27FC236}">
                    <a16:creationId xmlns:a16="http://schemas.microsoft.com/office/drawing/2014/main" id="{76FF0545-5033-1665-52E5-3675AFF630AB}"/>
                  </a:ext>
                </a:extLst>
              </p:cNvPr>
              <p:cNvSpPr/>
              <p:nvPr/>
            </p:nvSpPr>
            <p:spPr>
              <a:xfrm>
                <a:off x="7980633" y="3636568"/>
                <a:ext cx="313956" cy="121554"/>
              </a:xfrm>
              <a:custGeom>
                <a:avLst/>
                <a:gdLst/>
                <a:ahLst/>
                <a:cxnLst/>
                <a:rect l="l" t="t" r="r" b="b"/>
                <a:pathLst>
                  <a:path w="9182" h="3555" extrusionOk="0">
                    <a:moveTo>
                      <a:pt x="4263" y="0"/>
                    </a:moveTo>
                    <a:lnTo>
                      <a:pt x="4263" y="452"/>
                    </a:lnTo>
                    <a:lnTo>
                      <a:pt x="1406" y="452"/>
                    </a:lnTo>
                    <a:cubicBezTo>
                      <a:pt x="882" y="452"/>
                      <a:pt x="477" y="857"/>
                      <a:pt x="477" y="1381"/>
                    </a:cubicBezTo>
                    <a:lnTo>
                      <a:pt x="477" y="1572"/>
                    </a:lnTo>
                    <a:cubicBezTo>
                      <a:pt x="191" y="1715"/>
                      <a:pt x="1" y="1977"/>
                      <a:pt x="1" y="2310"/>
                    </a:cubicBezTo>
                    <a:lnTo>
                      <a:pt x="1" y="2715"/>
                    </a:lnTo>
                    <a:cubicBezTo>
                      <a:pt x="1" y="3144"/>
                      <a:pt x="358" y="3501"/>
                      <a:pt x="786" y="3501"/>
                    </a:cubicBezTo>
                    <a:cubicBezTo>
                      <a:pt x="1215" y="3501"/>
                      <a:pt x="1572" y="3144"/>
                      <a:pt x="1572" y="2715"/>
                    </a:cubicBezTo>
                    <a:lnTo>
                      <a:pt x="1572" y="2310"/>
                    </a:lnTo>
                    <a:cubicBezTo>
                      <a:pt x="1572" y="1977"/>
                      <a:pt x="1382" y="1715"/>
                      <a:pt x="1096" y="1572"/>
                    </a:cubicBezTo>
                    <a:lnTo>
                      <a:pt x="1096" y="1381"/>
                    </a:lnTo>
                    <a:cubicBezTo>
                      <a:pt x="1096" y="1215"/>
                      <a:pt x="1239" y="1072"/>
                      <a:pt x="1406" y="1072"/>
                    </a:cubicBezTo>
                    <a:lnTo>
                      <a:pt x="4287" y="1072"/>
                    </a:lnTo>
                    <a:lnTo>
                      <a:pt x="4287" y="1572"/>
                    </a:lnTo>
                    <a:cubicBezTo>
                      <a:pt x="3978" y="1715"/>
                      <a:pt x="3811" y="1977"/>
                      <a:pt x="3811" y="2310"/>
                    </a:cubicBezTo>
                    <a:lnTo>
                      <a:pt x="3811" y="2715"/>
                    </a:lnTo>
                    <a:cubicBezTo>
                      <a:pt x="3811" y="3239"/>
                      <a:pt x="4204" y="3501"/>
                      <a:pt x="4597" y="3501"/>
                    </a:cubicBezTo>
                    <a:cubicBezTo>
                      <a:pt x="4990" y="3501"/>
                      <a:pt x="5383" y="3239"/>
                      <a:pt x="5383" y="2715"/>
                    </a:cubicBezTo>
                    <a:lnTo>
                      <a:pt x="5383" y="2310"/>
                    </a:lnTo>
                    <a:cubicBezTo>
                      <a:pt x="5383" y="1977"/>
                      <a:pt x="5192" y="1715"/>
                      <a:pt x="4906" y="1572"/>
                    </a:cubicBezTo>
                    <a:lnTo>
                      <a:pt x="4906" y="1072"/>
                    </a:lnTo>
                    <a:lnTo>
                      <a:pt x="7740" y="1072"/>
                    </a:lnTo>
                    <a:cubicBezTo>
                      <a:pt x="7907" y="1072"/>
                      <a:pt x="8050" y="1215"/>
                      <a:pt x="8050" y="1381"/>
                    </a:cubicBezTo>
                    <a:lnTo>
                      <a:pt x="8050" y="1572"/>
                    </a:lnTo>
                    <a:cubicBezTo>
                      <a:pt x="7764" y="1715"/>
                      <a:pt x="7574" y="1977"/>
                      <a:pt x="7574" y="2310"/>
                    </a:cubicBezTo>
                    <a:lnTo>
                      <a:pt x="7574" y="2715"/>
                    </a:lnTo>
                    <a:cubicBezTo>
                      <a:pt x="7538" y="3274"/>
                      <a:pt x="7949" y="3554"/>
                      <a:pt x="8359" y="3554"/>
                    </a:cubicBezTo>
                    <a:cubicBezTo>
                      <a:pt x="8770" y="3554"/>
                      <a:pt x="9181" y="3274"/>
                      <a:pt x="9145" y="2715"/>
                    </a:cubicBezTo>
                    <a:lnTo>
                      <a:pt x="9145" y="2310"/>
                    </a:lnTo>
                    <a:cubicBezTo>
                      <a:pt x="9145" y="1977"/>
                      <a:pt x="8955" y="1715"/>
                      <a:pt x="8669" y="1572"/>
                    </a:cubicBezTo>
                    <a:lnTo>
                      <a:pt x="8669" y="1381"/>
                    </a:lnTo>
                    <a:cubicBezTo>
                      <a:pt x="8669" y="857"/>
                      <a:pt x="8264" y="452"/>
                      <a:pt x="7740" y="452"/>
                    </a:cubicBezTo>
                    <a:lnTo>
                      <a:pt x="4883" y="452"/>
                    </a:lnTo>
                    <a:lnTo>
                      <a:pt x="48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 name="Google Shape;602;p27">
                <a:extLst>
                  <a:ext uri="{FF2B5EF4-FFF2-40B4-BE49-F238E27FC236}">
                    <a16:creationId xmlns:a16="http://schemas.microsoft.com/office/drawing/2014/main" id="{3678AE2F-BBFD-0447-4C2C-073D27599B7B}"/>
                  </a:ext>
                </a:extLst>
              </p:cNvPr>
              <p:cNvSpPr/>
              <p:nvPr/>
            </p:nvSpPr>
            <p:spPr>
              <a:xfrm>
                <a:off x="7953758" y="3760311"/>
                <a:ext cx="106715" cy="64384"/>
              </a:xfrm>
              <a:custGeom>
                <a:avLst/>
                <a:gdLst/>
                <a:ahLst/>
                <a:cxnLst/>
                <a:rect l="l" t="t" r="r" b="b"/>
                <a:pathLst>
                  <a:path w="3121" h="1883" extrusionOk="0">
                    <a:moveTo>
                      <a:pt x="501" y="1"/>
                    </a:moveTo>
                    <a:cubicBezTo>
                      <a:pt x="167" y="310"/>
                      <a:pt x="1" y="715"/>
                      <a:pt x="1" y="1144"/>
                    </a:cubicBezTo>
                    <a:lnTo>
                      <a:pt x="1" y="1573"/>
                    </a:lnTo>
                    <a:cubicBezTo>
                      <a:pt x="1" y="1739"/>
                      <a:pt x="120" y="1882"/>
                      <a:pt x="310" y="1882"/>
                    </a:cubicBezTo>
                    <a:lnTo>
                      <a:pt x="2811" y="1882"/>
                    </a:lnTo>
                    <a:cubicBezTo>
                      <a:pt x="2977" y="1882"/>
                      <a:pt x="3120" y="1739"/>
                      <a:pt x="3120" y="1573"/>
                    </a:cubicBezTo>
                    <a:lnTo>
                      <a:pt x="3120" y="1144"/>
                    </a:lnTo>
                    <a:cubicBezTo>
                      <a:pt x="3120" y="715"/>
                      <a:pt x="2954" y="310"/>
                      <a:pt x="2644" y="25"/>
                    </a:cubicBezTo>
                    <a:cubicBezTo>
                      <a:pt x="2358" y="334"/>
                      <a:pt x="1977" y="525"/>
                      <a:pt x="1549" y="525"/>
                    </a:cubicBezTo>
                    <a:lnTo>
                      <a:pt x="1572" y="501"/>
                    </a:lnTo>
                    <a:cubicBezTo>
                      <a:pt x="1144" y="501"/>
                      <a:pt x="763" y="334"/>
                      <a:pt x="5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 name="Google Shape;603;p27">
                <a:extLst>
                  <a:ext uri="{FF2B5EF4-FFF2-40B4-BE49-F238E27FC236}">
                    <a16:creationId xmlns:a16="http://schemas.microsoft.com/office/drawing/2014/main" id="{6ABAADE0-D672-4221-B0F0-1E935AA9E093}"/>
                  </a:ext>
                </a:extLst>
              </p:cNvPr>
              <p:cNvSpPr/>
              <p:nvPr/>
            </p:nvSpPr>
            <p:spPr>
              <a:xfrm>
                <a:off x="8212697" y="3760311"/>
                <a:ext cx="107535" cy="64384"/>
              </a:xfrm>
              <a:custGeom>
                <a:avLst/>
                <a:gdLst/>
                <a:ahLst/>
                <a:cxnLst/>
                <a:rect l="l" t="t" r="r" b="b"/>
                <a:pathLst>
                  <a:path w="3145" h="1883" extrusionOk="0">
                    <a:moveTo>
                      <a:pt x="501" y="1"/>
                    </a:moveTo>
                    <a:cubicBezTo>
                      <a:pt x="191" y="310"/>
                      <a:pt x="1" y="715"/>
                      <a:pt x="1" y="1144"/>
                    </a:cubicBezTo>
                    <a:lnTo>
                      <a:pt x="1" y="1573"/>
                    </a:lnTo>
                    <a:cubicBezTo>
                      <a:pt x="1" y="1739"/>
                      <a:pt x="144" y="1882"/>
                      <a:pt x="310" y="1882"/>
                    </a:cubicBezTo>
                    <a:lnTo>
                      <a:pt x="2858" y="1882"/>
                    </a:lnTo>
                    <a:cubicBezTo>
                      <a:pt x="3025" y="1882"/>
                      <a:pt x="3144" y="1739"/>
                      <a:pt x="3144" y="1573"/>
                    </a:cubicBezTo>
                    <a:lnTo>
                      <a:pt x="3144" y="1144"/>
                    </a:lnTo>
                    <a:cubicBezTo>
                      <a:pt x="3144" y="715"/>
                      <a:pt x="2977" y="310"/>
                      <a:pt x="2668" y="25"/>
                    </a:cubicBezTo>
                    <a:lnTo>
                      <a:pt x="2668" y="1"/>
                    </a:lnTo>
                    <a:cubicBezTo>
                      <a:pt x="2382" y="334"/>
                      <a:pt x="1977" y="501"/>
                      <a:pt x="1575" y="501"/>
                    </a:cubicBezTo>
                    <a:cubicBezTo>
                      <a:pt x="1174" y="501"/>
                      <a:pt x="775" y="334"/>
                      <a:pt x="5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 name="Google Shape;604;p27">
                <a:extLst>
                  <a:ext uri="{FF2B5EF4-FFF2-40B4-BE49-F238E27FC236}">
                    <a16:creationId xmlns:a16="http://schemas.microsoft.com/office/drawing/2014/main" id="{DD855992-5FBF-24DA-47CA-2542B8B69939}"/>
                  </a:ext>
                </a:extLst>
              </p:cNvPr>
              <p:cNvSpPr/>
              <p:nvPr/>
            </p:nvSpPr>
            <p:spPr>
              <a:xfrm>
                <a:off x="8143492" y="3542915"/>
                <a:ext cx="8172" cy="23627"/>
              </a:xfrm>
              <a:custGeom>
                <a:avLst/>
                <a:gdLst/>
                <a:ahLst/>
                <a:cxnLst/>
                <a:rect l="l" t="t" r="r" b="b"/>
                <a:pathLst>
                  <a:path w="239" h="691" extrusionOk="0">
                    <a:moveTo>
                      <a:pt x="0" y="0"/>
                    </a:moveTo>
                    <a:lnTo>
                      <a:pt x="0" y="691"/>
                    </a:lnTo>
                    <a:cubicBezTo>
                      <a:pt x="120" y="620"/>
                      <a:pt x="191" y="500"/>
                      <a:pt x="215" y="381"/>
                    </a:cubicBezTo>
                    <a:cubicBezTo>
                      <a:pt x="239" y="215"/>
                      <a:pt x="167" y="72"/>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 name="Google Shape;605;p27">
                <a:extLst>
                  <a:ext uri="{FF2B5EF4-FFF2-40B4-BE49-F238E27FC236}">
                    <a16:creationId xmlns:a16="http://schemas.microsoft.com/office/drawing/2014/main" id="{0DD2C2C4-19A3-CE8B-AF84-91B0AD6C8692}"/>
                  </a:ext>
                </a:extLst>
              </p:cNvPr>
              <p:cNvSpPr/>
              <p:nvPr/>
            </p:nvSpPr>
            <p:spPr>
              <a:xfrm>
                <a:off x="8057976" y="3457741"/>
                <a:ext cx="184879" cy="157662"/>
              </a:xfrm>
              <a:custGeom>
                <a:avLst/>
                <a:gdLst/>
                <a:ahLst/>
                <a:cxnLst/>
                <a:rect l="l" t="t" r="r" b="b"/>
                <a:pathLst>
                  <a:path w="5407" h="4611" extrusionOk="0">
                    <a:moveTo>
                      <a:pt x="2302" y="634"/>
                    </a:moveTo>
                    <a:cubicBezTo>
                      <a:pt x="2406" y="634"/>
                      <a:pt x="2513" y="705"/>
                      <a:pt x="2525" y="848"/>
                    </a:cubicBezTo>
                    <a:lnTo>
                      <a:pt x="2525" y="943"/>
                    </a:lnTo>
                    <a:cubicBezTo>
                      <a:pt x="2668" y="967"/>
                      <a:pt x="2811" y="1039"/>
                      <a:pt x="2930" y="1158"/>
                    </a:cubicBezTo>
                    <a:cubicBezTo>
                      <a:pt x="3002" y="1253"/>
                      <a:pt x="3002" y="1396"/>
                      <a:pt x="2906" y="1467"/>
                    </a:cubicBezTo>
                    <a:cubicBezTo>
                      <a:pt x="2873" y="1501"/>
                      <a:pt x="2825" y="1518"/>
                      <a:pt x="2775" y="1518"/>
                    </a:cubicBezTo>
                    <a:cubicBezTo>
                      <a:pt x="2718" y="1518"/>
                      <a:pt x="2659" y="1495"/>
                      <a:pt x="2621" y="1444"/>
                    </a:cubicBezTo>
                    <a:cubicBezTo>
                      <a:pt x="2573" y="1420"/>
                      <a:pt x="2549" y="1396"/>
                      <a:pt x="2501" y="1396"/>
                    </a:cubicBezTo>
                    <a:lnTo>
                      <a:pt x="2501" y="2063"/>
                    </a:lnTo>
                    <a:lnTo>
                      <a:pt x="2621" y="2110"/>
                    </a:lnTo>
                    <a:cubicBezTo>
                      <a:pt x="2978" y="2206"/>
                      <a:pt x="3192" y="2587"/>
                      <a:pt x="3144" y="2944"/>
                    </a:cubicBezTo>
                    <a:cubicBezTo>
                      <a:pt x="3073" y="3277"/>
                      <a:pt x="2835" y="3539"/>
                      <a:pt x="2501" y="3634"/>
                    </a:cubicBezTo>
                    <a:lnTo>
                      <a:pt x="2501" y="3777"/>
                    </a:lnTo>
                    <a:cubicBezTo>
                      <a:pt x="2501" y="3920"/>
                      <a:pt x="2400" y="3992"/>
                      <a:pt x="2299" y="3992"/>
                    </a:cubicBezTo>
                    <a:cubicBezTo>
                      <a:pt x="2198" y="3992"/>
                      <a:pt x="2097" y="3920"/>
                      <a:pt x="2097" y="3777"/>
                    </a:cubicBezTo>
                    <a:lnTo>
                      <a:pt x="2097" y="3658"/>
                    </a:lnTo>
                    <a:cubicBezTo>
                      <a:pt x="1906" y="3634"/>
                      <a:pt x="1739" y="3563"/>
                      <a:pt x="1596" y="3468"/>
                    </a:cubicBezTo>
                    <a:cubicBezTo>
                      <a:pt x="1477" y="3396"/>
                      <a:pt x="1454" y="3253"/>
                      <a:pt x="1525" y="3158"/>
                    </a:cubicBezTo>
                    <a:cubicBezTo>
                      <a:pt x="1554" y="3100"/>
                      <a:pt x="1618" y="3069"/>
                      <a:pt x="1685" y="3069"/>
                    </a:cubicBezTo>
                    <a:cubicBezTo>
                      <a:pt x="1728" y="3069"/>
                      <a:pt x="1773" y="3082"/>
                      <a:pt x="1811" y="3111"/>
                    </a:cubicBezTo>
                    <a:cubicBezTo>
                      <a:pt x="1906" y="3158"/>
                      <a:pt x="2001" y="3206"/>
                      <a:pt x="2097" y="3230"/>
                    </a:cubicBezTo>
                    <a:lnTo>
                      <a:pt x="2097" y="2325"/>
                    </a:lnTo>
                    <a:cubicBezTo>
                      <a:pt x="1978" y="2277"/>
                      <a:pt x="1882" y="2206"/>
                      <a:pt x="1787" y="2134"/>
                    </a:cubicBezTo>
                    <a:cubicBezTo>
                      <a:pt x="1596" y="1991"/>
                      <a:pt x="1525" y="1753"/>
                      <a:pt x="1573" y="1515"/>
                    </a:cubicBezTo>
                    <a:cubicBezTo>
                      <a:pt x="1620" y="1253"/>
                      <a:pt x="1811" y="1063"/>
                      <a:pt x="2049" y="967"/>
                    </a:cubicBezTo>
                    <a:lnTo>
                      <a:pt x="2097" y="967"/>
                    </a:lnTo>
                    <a:lnTo>
                      <a:pt x="2097" y="848"/>
                    </a:lnTo>
                    <a:cubicBezTo>
                      <a:pt x="2097" y="705"/>
                      <a:pt x="2198" y="634"/>
                      <a:pt x="2302" y="634"/>
                    </a:cubicBezTo>
                    <a:close/>
                    <a:moveTo>
                      <a:pt x="2332" y="0"/>
                    </a:moveTo>
                    <a:cubicBezTo>
                      <a:pt x="1143" y="0"/>
                      <a:pt x="1" y="917"/>
                      <a:pt x="1" y="2301"/>
                    </a:cubicBezTo>
                    <a:cubicBezTo>
                      <a:pt x="1" y="3587"/>
                      <a:pt x="1049" y="4611"/>
                      <a:pt x="2311" y="4611"/>
                    </a:cubicBezTo>
                    <a:cubicBezTo>
                      <a:pt x="4359" y="4611"/>
                      <a:pt x="5407" y="2134"/>
                      <a:pt x="3954" y="681"/>
                    </a:cubicBezTo>
                    <a:cubicBezTo>
                      <a:pt x="3483" y="211"/>
                      <a:pt x="2903" y="0"/>
                      <a:pt x="23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 name="Google Shape;606;p27">
                <a:extLst>
                  <a:ext uri="{FF2B5EF4-FFF2-40B4-BE49-F238E27FC236}">
                    <a16:creationId xmlns:a16="http://schemas.microsoft.com/office/drawing/2014/main" id="{043AD16E-D651-6237-33B3-577C0EA0653E}"/>
                  </a:ext>
                </a:extLst>
              </p:cNvPr>
              <p:cNvSpPr/>
              <p:nvPr/>
            </p:nvSpPr>
            <p:spPr>
              <a:xfrm>
                <a:off x="8124754" y="3506260"/>
                <a:ext cx="4924" cy="14703"/>
              </a:xfrm>
              <a:custGeom>
                <a:avLst/>
                <a:gdLst/>
                <a:ahLst/>
                <a:cxnLst/>
                <a:rect l="l" t="t" r="r" b="b"/>
                <a:pathLst>
                  <a:path w="144" h="430" extrusionOk="0">
                    <a:moveTo>
                      <a:pt x="144" y="1"/>
                    </a:moveTo>
                    <a:cubicBezTo>
                      <a:pt x="72" y="48"/>
                      <a:pt x="48" y="120"/>
                      <a:pt x="25" y="191"/>
                    </a:cubicBezTo>
                    <a:cubicBezTo>
                      <a:pt x="1" y="263"/>
                      <a:pt x="25" y="358"/>
                      <a:pt x="72" y="406"/>
                    </a:cubicBezTo>
                    <a:cubicBezTo>
                      <a:pt x="96" y="429"/>
                      <a:pt x="120" y="429"/>
                      <a:pt x="144" y="429"/>
                    </a:cubicBezTo>
                    <a:lnTo>
                      <a:pt x="1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grpSp>
        <p:nvGrpSpPr>
          <p:cNvPr id="23" name="Group 22">
            <a:extLst>
              <a:ext uri="{FF2B5EF4-FFF2-40B4-BE49-F238E27FC236}">
                <a16:creationId xmlns:a16="http://schemas.microsoft.com/office/drawing/2014/main" id="{F1BF744E-3503-47CB-2B19-D7AA36B10EB8}"/>
              </a:ext>
            </a:extLst>
          </p:cNvPr>
          <p:cNvGrpSpPr/>
          <p:nvPr/>
        </p:nvGrpSpPr>
        <p:grpSpPr>
          <a:xfrm>
            <a:off x="8767065" y="1547410"/>
            <a:ext cx="615000" cy="615000"/>
            <a:chOff x="7812909" y="1244933"/>
            <a:chExt cx="615000" cy="615000"/>
          </a:xfrm>
        </p:grpSpPr>
        <p:sp>
          <p:nvSpPr>
            <p:cNvPr id="14" name="Google Shape;574;p27">
              <a:extLst>
                <a:ext uri="{FF2B5EF4-FFF2-40B4-BE49-F238E27FC236}">
                  <a16:creationId xmlns:a16="http://schemas.microsoft.com/office/drawing/2014/main" id="{4EE5CD9E-587E-B4F2-88C8-5E3A84257E00}"/>
                </a:ext>
              </a:extLst>
            </p:cNvPr>
            <p:cNvSpPr/>
            <p:nvPr/>
          </p:nvSpPr>
          <p:spPr>
            <a:xfrm>
              <a:off x="7812909" y="1244933"/>
              <a:ext cx="615000" cy="615000"/>
            </a:xfrm>
            <a:prstGeom prst="ellipse">
              <a:avLst/>
            </a:prstGeom>
            <a:solidFill>
              <a:srgbClr val="0070C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dirty="0">
                <a:solidFill>
                  <a:srgbClr val="0070C0"/>
                </a:solidFill>
                <a:latin typeface="Arial" panose="020B0604020202020204" pitchFamily="34" charset="0"/>
                <a:ea typeface="Fira Sans Extra Condensed"/>
                <a:cs typeface="Arial" panose="020B0604020202020204" pitchFamily="34" charset="0"/>
                <a:sym typeface="Fira Sans Extra Condensed"/>
              </a:endParaRPr>
            </a:p>
          </p:txBody>
        </p:sp>
        <p:grpSp>
          <p:nvGrpSpPr>
            <p:cNvPr id="15" name="Google Shape;1016;p28">
              <a:extLst>
                <a:ext uri="{FF2B5EF4-FFF2-40B4-BE49-F238E27FC236}">
                  <a16:creationId xmlns:a16="http://schemas.microsoft.com/office/drawing/2014/main" id="{0CA650F3-CFA6-0638-A512-9A6FC30C9F04}"/>
                </a:ext>
              </a:extLst>
            </p:cNvPr>
            <p:cNvGrpSpPr/>
            <p:nvPr/>
          </p:nvGrpSpPr>
          <p:grpSpPr>
            <a:xfrm>
              <a:off x="7923055" y="1364306"/>
              <a:ext cx="394696" cy="366954"/>
              <a:chOff x="-1773753" y="1483230"/>
              <a:chExt cx="494183" cy="492485"/>
            </a:xfrm>
          </p:grpSpPr>
          <p:sp>
            <p:nvSpPr>
              <p:cNvPr id="16" name="Google Shape;1017;p28">
                <a:extLst>
                  <a:ext uri="{FF2B5EF4-FFF2-40B4-BE49-F238E27FC236}">
                    <a16:creationId xmlns:a16="http://schemas.microsoft.com/office/drawing/2014/main" id="{4400C81A-5EBC-3827-3672-D84B702595B7}"/>
                  </a:ext>
                </a:extLst>
              </p:cNvPr>
              <p:cNvSpPr/>
              <p:nvPr/>
            </p:nvSpPr>
            <p:spPr>
              <a:xfrm>
                <a:off x="-1665766" y="1774265"/>
                <a:ext cx="95330" cy="93467"/>
              </a:xfrm>
              <a:custGeom>
                <a:avLst/>
                <a:gdLst/>
                <a:ahLst/>
                <a:cxnLst/>
                <a:rect l="l" t="t" r="r" b="b"/>
                <a:pathLst>
                  <a:path w="1740" h="1706" extrusionOk="0">
                    <a:moveTo>
                      <a:pt x="47" y="0"/>
                    </a:moveTo>
                    <a:cubicBezTo>
                      <a:pt x="31" y="0"/>
                      <a:pt x="16" y="1"/>
                      <a:pt x="1" y="1"/>
                    </a:cubicBezTo>
                    <a:cubicBezTo>
                      <a:pt x="126" y="385"/>
                      <a:pt x="340" y="751"/>
                      <a:pt x="652" y="1063"/>
                    </a:cubicBezTo>
                    <a:cubicBezTo>
                      <a:pt x="955" y="1366"/>
                      <a:pt x="1321" y="1580"/>
                      <a:pt x="1714" y="1705"/>
                    </a:cubicBezTo>
                    <a:cubicBezTo>
                      <a:pt x="1740" y="908"/>
                      <a:pt x="856" y="0"/>
                      <a:pt x="47"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sz="1800"/>
              </a:p>
            </p:txBody>
          </p:sp>
          <p:sp>
            <p:nvSpPr>
              <p:cNvPr id="17" name="Google Shape;1018;p28">
                <a:extLst>
                  <a:ext uri="{FF2B5EF4-FFF2-40B4-BE49-F238E27FC236}">
                    <a16:creationId xmlns:a16="http://schemas.microsoft.com/office/drawing/2014/main" id="{16AB7439-2AC5-C7C4-A9B1-1FF0866927A1}"/>
                  </a:ext>
                </a:extLst>
              </p:cNvPr>
              <p:cNvSpPr/>
              <p:nvPr/>
            </p:nvSpPr>
            <p:spPr>
              <a:xfrm>
                <a:off x="-1483432" y="1774265"/>
                <a:ext cx="94399" cy="93467"/>
              </a:xfrm>
              <a:custGeom>
                <a:avLst/>
                <a:gdLst/>
                <a:ahLst/>
                <a:cxnLst/>
                <a:rect l="l" t="t" r="r" b="b"/>
                <a:pathLst>
                  <a:path w="1723" h="1706" extrusionOk="0">
                    <a:moveTo>
                      <a:pt x="1674" y="0"/>
                    </a:moveTo>
                    <a:cubicBezTo>
                      <a:pt x="1302" y="0"/>
                      <a:pt x="887" y="195"/>
                      <a:pt x="553" y="536"/>
                    </a:cubicBezTo>
                    <a:cubicBezTo>
                      <a:pt x="197" y="884"/>
                      <a:pt x="0" y="1321"/>
                      <a:pt x="18" y="1705"/>
                    </a:cubicBezTo>
                    <a:cubicBezTo>
                      <a:pt x="402" y="1580"/>
                      <a:pt x="767" y="1366"/>
                      <a:pt x="1071" y="1063"/>
                    </a:cubicBezTo>
                    <a:cubicBezTo>
                      <a:pt x="1383" y="751"/>
                      <a:pt x="1597" y="385"/>
                      <a:pt x="1722" y="1"/>
                    </a:cubicBezTo>
                    <a:cubicBezTo>
                      <a:pt x="1706" y="0"/>
                      <a:pt x="1690" y="0"/>
                      <a:pt x="1674"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sz="1800"/>
              </a:p>
            </p:txBody>
          </p:sp>
          <p:sp>
            <p:nvSpPr>
              <p:cNvPr id="18" name="Google Shape;1019;p28">
                <a:extLst>
                  <a:ext uri="{FF2B5EF4-FFF2-40B4-BE49-F238E27FC236}">
                    <a16:creationId xmlns:a16="http://schemas.microsoft.com/office/drawing/2014/main" id="{A2A932C1-373E-D170-2099-600558D122D8}"/>
                  </a:ext>
                </a:extLst>
              </p:cNvPr>
              <p:cNvSpPr/>
              <p:nvPr/>
            </p:nvSpPr>
            <p:spPr>
              <a:xfrm>
                <a:off x="-1665766" y="1590998"/>
                <a:ext cx="93906" cy="93413"/>
              </a:xfrm>
              <a:custGeom>
                <a:avLst/>
                <a:gdLst/>
                <a:ahLst/>
                <a:cxnLst/>
                <a:rect l="l" t="t" r="r" b="b"/>
                <a:pathLst>
                  <a:path w="1714" h="1705" extrusionOk="0">
                    <a:moveTo>
                      <a:pt x="1705" y="1"/>
                    </a:moveTo>
                    <a:lnTo>
                      <a:pt x="1705" y="1"/>
                    </a:lnTo>
                    <a:cubicBezTo>
                      <a:pt x="920" y="242"/>
                      <a:pt x="242" y="929"/>
                      <a:pt x="1" y="1705"/>
                    </a:cubicBezTo>
                    <a:cubicBezTo>
                      <a:pt x="9" y="1705"/>
                      <a:pt x="17" y="1705"/>
                      <a:pt x="26" y="1705"/>
                    </a:cubicBezTo>
                    <a:cubicBezTo>
                      <a:pt x="403" y="1705"/>
                      <a:pt x="820" y="1510"/>
                      <a:pt x="1169" y="1169"/>
                    </a:cubicBezTo>
                    <a:cubicBezTo>
                      <a:pt x="1517" y="813"/>
                      <a:pt x="1714" y="384"/>
                      <a:pt x="1705"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sz="1800"/>
              </a:p>
            </p:txBody>
          </p:sp>
          <p:sp>
            <p:nvSpPr>
              <p:cNvPr id="19" name="Google Shape;1020;p28">
                <a:extLst>
                  <a:ext uri="{FF2B5EF4-FFF2-40B4-BE49-F238E27FC236}">
                    <a16:creationId xmlns:a16="http://schemas.microsoft.com/office/drawing/2014/main" id="{3B6B5E6B-4195-E2AD-122E-D4B7875F5E24}"/>
                  </a:ext>
                </a:extLst>
              </p:cNvPr>
              <p:cNvSpPr/>
              <p:nvPr/>
            </p:nvSpPr>
            <p:spPr>
              <a:xfrm>
                <a:off x="-1484363" y="1590998"/>
                <a:ext cx="95330" cy="93467"/>
              </a:xfrm>
              <a:custGeom>
                <a:avLst/>
                <a:gdLst/>
                <a:ahLst/>
                <a:cxnLst/>
                <a:rect l="l" t="t" r="r" b="b"/>
                <a:pathLst>
                  <a:path w="1740" h="1706" extrusionOk="0">
                    <a:moveTo>
                      <a:pt x="35" y="1"/>
                    </a:moveTo>
                    <a:lnTo>
                      <a:pt x="35" y="1"/>
                    </a:lnTo>
                    <a:cubicBezTo>
                      <a:pt x="0" y="780"/>
                      <a:pt x="911" y="1706"/>
                      <a:pt x="1695" y="1706"/>
                    </a:cubicBezTo>
                    <a:cubicBezTo>
                      <a:pt x="1710" y="1706"/>
                      <a:pt x="1724" y="1705"/>
                      <a:pt x="1739" y="1705"/>
                    </a:cubicBezTo>
                    <a:cubicBezTo>
                      <a:pt x="1498" y="929"/>
                      <a:pt x="820" y="242"/>
                      <a:pt x="35"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sz="1800"/>
              </a:p>
            </p:txBody>
          </p:sp>
          <p:sp>
            <p:nvSpPr>
              <p:cNvPr id="20" name="Google Shape;1021;p28">
                <a:extLst>
                  <a:ext uri="{FF2B5EF4-FFF2-40B4-BE49-F238E27FC236}">
                    <a16:creationId xmlns:a16="http://schemas.microsoft.com/office/drawing/2014/main" id="{9E588293-6CAF-F034-A2F7-60275EF996B9}"/>
                  </a:ext>
                </a:extLst>
              </p:cNvPr>
              <p:cNvSpPr/>
              <p:nvPr/>
            </p:nvSpPr>
            <p:spPr>
              <a:xfrm>
                <a:off x="-1552848" y="1706382"/>
                <a:ext cx="50898" cy="46076"/>
              </a:xfrm>
              <a:custGeom>
                <a:avLst/>
                <a:gdLst/>
                <a:ahLst/>
                <a:cxnLst/>
                <a:rect l="l" t="t" r="r" b="b"/>
                <a:pathLst>
                  <a:path w="929" h="841" extrusionOk="0">
                    <a:moveTo>
                      <a:pt x="464" y="0"/>
                    </a:moveTo>
                    <a:cubicBezTo>
                      <a:pt x="357" y="0"/>
                      <a:pt x="250" y="45"/>
                      <a:pt x="170" y="125"/>
                    </a:cubicBezTo>
                    <a:cubicBezTo>
                      <a:pt x="0" y="286"/>
                      <a:pt x="0" y="553"/>
                      <a:pt x="170" y="714"/>
                    </a:cubicBezTo>
                    <a:cubicBezTo>
                      <a:pt x="250" y="799"/>
                      <a:pt x="357" y="841"/>
                      <a:pt x="464" y="841"/>
                    </a:cubicBezTo>
                    <a:cubicBezTo>
                      <a:pt x="571" y="841"/>
                      <a:pt x="678" y="799"/>
                      <a:pt x="759" y="714"/>
                    </a:cubicBezTo>
                    <a:cubicBezTo>
                      <a:pt x="928" y="553"/>
                      <a:pt x="928" y="286"/>
                      <a:pt x="759" y="125"/>
                    </a:cubicBezTo>
                    <a:cubicBezTo>
                      <a:pt x="678" y="45"/>
                      <a:pt x="571" y="0"/>
                      <a:pt x="464"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sz="1800"/>
              </a:p>
            </p:txBody>
          </p:sp>
          <p:sp>
            <p:nvSpPr>
              <p:cNvPr id="21" name="Google Shape;1022;p28">
                <a:extLst>
                  <a:ext uri="{FF2B5EF4-FFF2-40B4-BE49-F238E27FC236}">
                    <a16:creationId xmlns:a16="http://schemas.microsoft.com/office/drawing/2014/main" id="{3C2E5B0D-93EC-DA21-3345-AB9046F54832}"/>
                  </a:ext>
                </a:extLst>
              </p:cNvPr>
              <p:cNvSpPr/>
              <p:nvPr/>
            </p:nvSpPr>
            <p:spPr>
              <a:xfrm>
                <a:off x="-1673107" y="1583931"/>
                <a:ext cx="291360" cy="290867"/>
              </a:xfrm>
              <a:custGeom>
                <a:avLst/>
                <a:gdLst/>
                <a:ahLst/>
                <a:cxnLst/>
                <a:rect l="l" t="t" r="r" b="b"/>
                <a:pathLst>
                  <a:path w="5318" h="5309" extrusionOk="0">
                    <a:moveTo>
                      <a:pt x="2656" y="1711"/>
                    </a:moveTo>
                    <a:cubicBezTo>
                      <a:pt x="2898" y="1711"/>
                      <a:pt x="3141" y="1802"/>
                      <a:pt x="3328" y="1985"/>
                    </a:cubicBezTo>
                    <a:cubicBezTo>
                      <a:pt x="3694" y="2351"/>
                      <a:pt x="3694" y="2958"/>
                      <a:pt x="3328" y="3324"/>
                    </a:cubicBezTo>
                    <a:cubicBezTo>
                      <a:pt x="3141" y="3511"/>
                      <a:pt x="2898" y="3605"/>
                      <a:pt x="2656" y="3605"/>
                    </a:cubicBezTo>
                    <a:cubicBezTo>
                      <a:pt x="2414" y="3605"/>
                      <a:pt x="2173" y="3511"/>
                      <a:pt x="1990" y="3324"/>
                    </a:cubicBezTo>
                    <a:cubicBezTo>
                      <a:pt x="1616" y="2958"/>
                      <a:pt x="1616" y="2351"/>
                      <a:pt x="1990" y="1985"/>
                    </a:cubicBezTo>
                    <a:cubicBezTo>
                      <a:pt x="2173" y="1802"/>
                      <a:pt x="2414" y="1711"/>
                      <a:pt x="2656" y="1711"/>
                    </a:cubicBezTo>
                    <a:close/>
                    <a:moveTo>
                      <a:pt x="2656" y="0"/>
                    </a:moveTo>
                    <a:cubicBezTo>
                      <a:pt x="2555" y="0"/>
                      <a:pt x="2454" y="5"/>
                      <a:pt x="2356" y="14"/>
                    </a:cubicBezTo>
                    <a:cubicBezTo>
                      <a:pt x="2454" y="924"/>
                      <a:pt x="1633" y="1994"/>
                      <a:pt x="724" y="2271"/>
                    </a:cubicBezTo>
                    <a:cubicBezTo>
                      <a:pt x="524" y="2330"/>
                      <a:pt x="337" y="2365"/>
                      <a:pt x="141" y="2365"/>
                    </a:cubicBezTo>
                    <a:cubicBezTo>
                      <a:pt x="101" y="2365"/>
                      <a:pt x="60" y="2363"/>
                      <a:pt x="19" y="2360"/>
                    </a:cubicBezTo>
                    <a:cubicBezTo>
                      <a:pt x="1" y="2556"/>
                      <a:pt x="1" y="2753"/>
                      <a:pt x="19" y="2949"/>
                    </a:cubicBezTo>
                    <a:cubicBezTo>
                      <a:pt x="68" y="2944"/>
                      <a:pt x="118" y="2942"/>
                      <a:pt x="168" y="2942"/>
                    </a:cubicBezTo>
                    <a:cubicBezTo>
                      <a:pt x="1303" y="2942"/>
                      <a:pt x="2485" y="4176"/>
                      <a:pt x="2365" y="5295"/>
                    </a:cubicBezTo>
                    <a:cubicBezTo>
                      <a:pt x="2463" y="5304"/>
                      <a:pt x="2561" y="5308"/>
                      <a:pt x="2659" y="5308"/>
                    </a:cubicBezTo>
                    <a:cubicBezTo>
                      <a:pt x="2758" y="5308"/>
                      <a:pt x="2856" y="5304"/>
                      <a:pt x="2954" y="5295"/>
                    </a:cubicBezTo>
                    <a:cubicBezTo>
                      <a:pt x="2909" y="4742"/>
                      <a:pt x="3159" y="4117"/>
                      <a:pt x="3641" y="3636"/>
                    </a:cubicBezTo>
                    <a:cubicBezTo>
                      <a:pt x="3917" y="3359"/>
                      <a:pt x="4247" y="3154"/>
                      <a:pt x="4586" y="3038"/>
                    </a:cubicBezTo>
                    <a:cubicBezTo>
                      <a:pt x="4780" y="2974"/>
                      <a:pt x="4974" y="2944"/>
                      <a:pt x="5163" y="2944"/>
                    </a:cubicBezTo>
                    <a:cubicBezTo>
                      <a:pt x="5209" y="2944"/>
                      <a:pt x="5255" y="2945"/>
                      <a:pt x="5300" y="2949"/>
                    </a:cubicBezTo>
                    <a:cubicBezTo>
                      <a:pt x="5318" y="2753"/>
                      <a:pt x="5318" y="2556"/>
                      <a:pt x="5291" y="2351"/>
                    </a:cubicBezTo>
                    <a:cubicBezTo>
                      <a:pt x="5255" y="2360"/>
                      <a:pt x="5211" y="2360"/>
                      <a:pt x="5166" y="2360"/>
                    </a:cubicBezTo>
                    <a:cubicBezTo>
                      <a:pt x="4649" y="2360"/>
                      <a:pt x="4087" y="2110"/>
                      <a:pt x="3650" y="1673"/>
                    </a:cubicBezTo>
                    <a:cubicBezTo>
                      <a:pt x="3364" y="1388"/>
                      <a:pt x="3159" y="1058"/>
                      <a:pt x="3043" y="719"/>
                    </a:cubicBezTo>
                    <a:cubicBezTo>
                      <a:pt x="2972" y="478"/>
                      <a:pt x="2936" y="246"/>
                      <a:pt x="2963" y="14"/>
                    </a:cubicBezTo>
                    <a:cubicBezTo>
                      <a:pt x="2860" y="5"/>
                      <a:pt x="2758" y="0"/>
                      <a:pt x="2656"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sz="1800"/>
              </a:p>
            </p:txBody>
          </p:sp>
          <p:sp>
            <p:nvSpPr>
              <p:cNvPr id="22" name="Google Shape;1023;p28">
                <a:extLst>
                  <a:ext uri="{FF2B5EF4-FFF2-40B4-BE49-F238E27FC236}">
                    <a16:creationId xmlns:a16="http://schemas.microsoft.com/office/drawing/2014/main" id="{1DED98B6-8A7A-A4E7-8772-F2E3EE37408E}"/>
                  </a:ext>
                </a:extLst>
              </p:cNvPr>
              <p:cNvSpPr/>
              <p:nvPr/>
            </p:nvSpPr>
            <p:spPr>
              <a:xfrm>
                <a:off x="-1773753" y="1483230"/>
                <a:ext cx="494183" cy="492485"/>
              </a:xfrm>
              <a:custGeom>
                <a:avLst/>
                <a:gdLst/>
                <a:ahLst/>
                <a:cxnLst/>
                <a:rect l="l" t="t" r="r" b="b"/>
                <a:pathLst>
                  <a:path w="9020" h="8989" extrusionOk="0">
                    <a:moveTo>
                      <a:pt x="4522" y="1317"/>
                    </a:moveTo>
                    <a:cubicBezTo>
                      <a:pt x="5312" y="1317"/>
                      <a:pt x="6111" y="1608"/>
                      <a:pt x="6744" y="2244"/>
                    </a:cubicBezTo>
                    <a:cubicBezTo>
                      <a:pt x="7191" y="2690"/>
                      <a:pt x="7476" y="3226"/>
                      <a:pt x="7601" y="3797"/>
                    </a:cubicBezTo>
                    <a:cubicBezTo>
                      <a:pt x="7601" y="3806"/>
                      <a:pt x="7601" y="3806"/>
                      <a:pt x="7601" y="3814"/>
                    </a:cubicBezTo>
                    <a:cubicBezTo>
                      <a:pt x="7610" y="3832"/>
                      <a:pt x="7610" y="3850"/>
                      <a:pt x="7610" y="3868"/>
                    </a:cubicBezTo>
                    <a:cubicBezTo>
                      <a:pt x="7815" y="4876"/>
                      <a:pt x="7530" y="5964"/>
                      <a:pt x="6744" y="6741"/>
                    </a:cubicBezTo>
                    <a:cubicBezTo>
                      <a:pt x="6124" y="7361"/>
                      <a:pt x="5315" y="7674"/>
                      <a:pt x="4491" y="7674"/>
                    </a:cubicBezTo>
                    <a:cubicBezTo>
                      <a:pt x="4285" y="7674"/>
                      <a:pt x="4077" y="7654"/>
                      <a:pt x="3872" y="7615"/>
                    </a:cubicBezTo>
                    <a:cubicBezTo>
                      <a:pt x="3854" y="7606"/>
                      <a:pt x="3836" y="7606"/>
                      <a:pt x="3818" y="7597"/>
                    </a:cubicBezTo>
                    <a:cubicBezTo>
                      <a:pt x="2650" y="7374"/>
                      <a:pt x="1615" y="6339"/>
                      <a:pt x="1392" y="5170"/>
                    </a:cubicBezTo>
                    <a:cubicBezTo>
                      <a:pt x="1383" y="5153"/>
                      <a:pt x="1383" y="5144"/>
                      <a:pt x="1383" y="5126"/>
                    </a:cubicBezTo>
                    <a:cubicBezTo>
                      <a:pt x="1294" y="4707"/>
                      <a:pt x="1294" y="4278"/>
                      <a:pt x="1383" y="3859"/>
                    </a:cubicBezTo>
                    <a:cubicBezTo>
                      <a:pt x="1383" y="3841"/>
                      <a:pt x="1383" y="3823"/>
                      <a:pt x="1392" y="3806"/>
                    </a:cubicBezTo>
                    <a:cubicBezTo>
                      <a:pt x="1729" y="2249"/>
                      <a:pt x="3110" y="1317"/>
                      <a:pt x="4522" y="1317"/>
                    </a:cubicBezTo>
                    <a:close/>
                    <a:moveTo>
                      <a:pt x="4487" y="1"/>
                    </a:moveTo>
                    <a:cubicBezTo>
                      <a:pt x="4169" y="1"/>
                      <a:pt x="3850" y="32"/>
                      <a:pt x="3542" y="94"/>
                    </a:cubicBezTo>
                    <a:cubicBezTo>
                      <a:pt x="3435" y="121"/>
                      <a:pt x="3355" y="210"/>
                      <a:pt x="3337" y="317"/>
                    </a:cubicBezTo>
                    <a:lnTo>
                      <a:pt x="3265" y="755"/>
                    </a:lnTo>
                    <a:cubicBezTo>
                      <a:pt x="3256" y="799"/>
                      <a:pt x="3230" y="826"/>
                      <a:pt x="3194" y="844"/>
                    </a:cubicBezTo>
                    <a:cubicBezTo>
                      <a:pt x="3069" y="888"/>
                      <a:pt x="2944" y="942"/>
                      <a:pt x="2828" y="995"/>
                    </a:cubicBezTo>
                    <a:cubicBezTo>
                      <a:pt x="2812" y="1003"/>
                      <a:pt x="2794" y="1008"/>
                      <a:pt x="2776" y="1008"/>
                    </a:cubicBezTo>
                    <a:cubicBezTo>
                      <a:pt x="2754" y="1008"/>
                      <a:pt x="2732" y="1001"/>
                      <a:pt x="2712" y="986"/>
                    </a:cubicBezTo>
                    <a:lnTo>
                      <a:pt x="2346" y="728"/>
                    </a:lnTo>
                    <a:cubicBezTo>
                      <a:pt x="2300" y="695"/>
                      <a:pt x="2247" y="680"/>
                      <a:pt x="2193" y="680"/>
                    </a:cubicBezTo>
                    <a:cubicBezTo>
                      <a:pt x="2144" y="680"/>
                      <a:pt x="2095" y="693"/>
                      <a:pt x="2052" y="719"/>
                    </a:cubicBezTo>
                    <a:cubicBezTo>
                      <a:pt x="1793" y="897"/>
                      <a:pt x="1544" y="1094"/>
                      <a:pt x="1321" y="1317"/>
                    </a:cubicBezTo>
                    <a:cubicBezTo>
                      <a:pt x="1115" y="1531"/>
                      <a:pt x="928" y="1754"/>
                      <a:pt x="758" y="1995"/>
                    </a:cubicBezTo>
                    <a:cubicBezTo>
                      <a:pt x="669" y="2119"/>
                      <a:pt x="678" y="2298"/>
                      <a:pt x="767" y="2423"/>
                    </a:cubicBezTo>
                    <a:lnTo>
                      <a:pt x="982" y="2717"/>
                    </a:lnTo>
                    <a:cubicBezTo>
                      <a:pt x="1008" y="2753"/>
                      <a:pt x="1008" y="2797"/>
                      <a:pt x="990" y="2833"/>
                    </a:cubicBezTo>
                    <a:cubicBezTo>
                      <a:pt x="937" y="2949"/>
                      <a:pt x="883" y="3074"/>
                      <a:pt x="839" y="3199"/>
                    </a:cubicBezTo>
                    <a:cubicBezTo>
                      <a:pt x="830" y="3235"/>
                      <a:pt x="794" y="3270"/>
                      <a:pt x="758" y="3270"/>
                    </a:cubicBezTo>
                    <a:lnTo>
                      <a:pt x="312" y="3351"/>
                    </a:lnTo>
                    <a:cubicBezTo>
                      <a:pt x="205" y="3368"/>
                      <a:pt x="116" y="3449"/>
                      <a:pt x="98" y="3556"/>
                    </a:cubicBezTo>
                    <a:cubicBezTo>
                      <a:pt x="36" y="3859"/>
                      <a:pt x="0" y="4180"/>
                      <a:pt x="0" y="4492"/>
                    </a:cubicBezTo>
                    <a:cubicBezTo>
                      <a:pt x="0" y="4787"/>
                      <a:pt x="27" y="5081"/>
                      <a:pt x="80" y="5367"/>
                    </a:cubicBezTo>
                    <a:cubicBezTo>
                      <a:pt x="116" y="5518"/>
                      <a:pt x="241" y="5643"/>
                      <a:pt x="393" y="5661"/>
                    </a:cubicBezTo>
                    <a:lnTo>
                      <a:pt x="758" y="5724"/>
                    </a:lnTo>
                    <a:cubicBezTo>
                      <a:pt x="794" y="5732"/>
                      <a:pt x="830" y="5759"/>
                      <a:pt x="848" y="5795"/>
                    </a:cubicBezTo>
                    <a:cubicBezTo>
                      <a:pt x="892" y="5920"/>
                      <a:pt x="937" y="6045"/>
                      <a:pt x="999" y="6161"/>
                    </a:cubicBezTo>
                    <a:cubicBezTo>
                      <a:pt x="1017" y="6196"/>
                      <a:pt x="1008" y="6241"/>
                      <a:pt x="990" y="6277"/>
                    </a:cubicBezTo>
                    <a:lnTo>
                      <a:pt x="767" y="6580"/>
                    </a:lnTo>
                    <a:cubicBezTo>
                      <a:pt x="678" y="6705"/>
                      <a:pt x="678" y="6874"/>
                      <a:pt x="767" y="7008"/>
                    </a:cubicBezTo>
                    <a:cubicBezTo>
                      <a:pt x="1106" y="7499"/>
                      <a:pt x="1552" y="7945"/>
                      <a:pt x="2061" y="8275"/>
                    </a:cubicBezTo>
                    <a:cubicBezTo>
                      <a:pt x="2104" y="8301"/>
                      <a:pt x="2153" y="8314"/>
                      <a:pt x="2202" y="8314"/>
                    </a:cubicBezTo>
                    <a:cubicBezTo>
                      <a:pt x="2255" y="8314"/>
                      <a:pt x="2309" y="8298"/>
                      <a:pt x="2355" y="8266"/>
                    </a:cubicBezTo>
                    <a:lnTo>
                      <a:pt x="2721" y="8007"/>
                    </a:lnTo>
                    <a:cubicBezTo>
                      <a:pt x="2736" y="7993"/>
                      <a:pt x="2756" y="7986"/>
                      <a:pt x="2777" y="7986"/>
                    </a:cubicBezTo>
                    <a:cubicBezTo>
                      <a:pt x="2794" y="7986"/>
                      <a:pt x="2812" y="7990"/>
                      <a:pt x="2828" y="7998"/>
                    </a:cubicBezTo>
                    <a:cubicBezTo>
                      <a:pt x="2953" y="8052"/>
                      <a:pt x="3078" y="8105"/>
                      <a:pt x="3203" y="8150"/>
                    </a:cubicBezTo>
                    <a:cubicBezTo>
                      <a:pt x="3239" y="8159"/>
                      <a:pt x="3265" y="8195"/>
                      <a:pt x="3274" y="8239"/>
                    </a:cubicBezTo>
                    <a:lnTo>
                      <a:pt x="3337" y="8605"/>
                    </a:lnTo>
                    <a:cubicBezTo>
                      <a:pt x="3363" y="8757"/>
                      <a:pt x="3479" y="8882"/>
                      <a:pt x="3640" y="8908"/>
                    </a:cubicBezTo>
                    <a:cubicBezTo>
                      <a:pt x="3917" y="8962"/>
                      <a:pt x="4211" y="8989"/>
                      <a:pt x="4496" y="8989"/>
                    </a:cubicBezTo>
                    <a:cubicBezTo>
                      <a:pt x="4791" y="8989"/>
                      <a:pt x="5085" y="8962"/>
                      <a:pt x="5371" y="8908"/>
                    </a:cubicBezTo>
                    <a:cubicBezTo>
                      <a:pt x="5522" y="8873"/>
                      <a:pt x="5647" y="8748"/>
                      <a:pt x="5665" y="8596"/>
                    </a:cubicBezTo>
                    <a:lnTo>
                      <a:pt x="5727" y="8230"/>
                    </a:lnTo>
                    <a:cubicBezTo>
                      <a:pt x="5736" y="8195"/>
                      <a:pt x="5763" y="8159"/>
                      <a:pt x="5799" y="8141"/>
                    </a:cubicBezTo>
                    <a:cubicBezTo>
                      <a:pt x="5924" y="8097"/>
                      <a:pt x="6049" y="8052"/>
                      <a:pt x="6165" y="7989"/>
                    </a:cubicBezTo>
                    <a:cubicBezTo>
                      <a:pt x="6178" y="7983"/>
                      <a:pt x="6193" y="7980"/>
                      <a:pt x="6208" y="7980"/>
                    </a:cubicBezTo>
                    <a:cubicBezTo>
                      <a:pt x="6233" y="7980"/>
                      <a:pt x="6259" y="7987"/>
                      <a:pt x="6281" y="7998"/>
                    </a:cubicBezTo>
                    <a:lnTo>
                      <a:pt x="6646" y="8266"/>
                    </a:lnTo>
                    <a:cubicBezTo>
                      <a:pt x="6691" y="8297"/>
                      <a:pt x="6742" y="8313"/>
                      <a:pt x="6794" y="8313"/>
                    </a:cubicBezTo>
                    <a:cubicBezTo>
                      <a:pt x="6845" y="8313"/>
                      <a:pt x="6896" y="8297"/>
                      <a:pt x="6941" y="8266"/>
                    </a:cubicBezTo>
                    <a:cubicBezTo>
                      <a:pt x="7208" y="8097"/>
                      <a:pt x="7449" y="7891"/>
                      <a:pt x="7672" y="7668"/>
                    </a:cubicBezTo>
                    <a:cubicBezTo>
                      <a:pt x="7886" y="7463"/>
                      <a:pt x="8074" y="7240"/>
                      <a:pt x="8234" y="6999"/>
                    </a:cubicBezTo>
                    <a:cubicBezTo>
                      <a:pt x="8324" y="6865"/>
                      <a:pt x="8324" y="6696"/>
                      <a:pt x="8225" y="6571"/>
                    </a:cubicBezTo>
                    <a:lnTo>
                      <a:pt x="8011" y="6268"/>
                    </a:lnTo>
                    <a:cubicBezTo>
                      <a:pt x="7985" y="6232"/>
                      <a:pt x="7985" y="6187"/>
                      <a:pt x="8002" y="6152"/>
                    </a:cubicBezTo>
                    <a:cubicBezTo>
                      <a:pt x="8056" y="6036"/>
                      <a:pt x="8109" y="5911"/>
                      <a:pt x="8154" y="5786"/>
                    </a:cubicBezTo>
                    <a:cubicBezTo>
                      <a:pt x="8163" y="5750"/>
                      <a:pt x="8199" y="5724"/>
                      <a:pt x="8234" y="5715"/>
                    </a:cubicBezTo>
                    <a:lnTo>
                      <a:pt x="8680" y="5643"/>
                    </a:lnTo>
                    <a:cubicBezTo>
                      <a:pt x="8787" y="5625"/>
                      <a:pt x="8877" y="5536"/>
                      <a:pt x="8894" y="5429"/>
                    </a:cubicBezTo>
                    <a:cubicBezTo>
                      <a:pt x="9010" y="4840"/>
                      <a:pt x="9019" y="4216"/>
                      <a:pt x="8903" y="3618"/>
                    </a:cubicBezTo>
                    <a:cubicBezTo>
                      <a:pt x="8877" y="3467"/>
                      <a:pt x="8752" y="3351"/>
                      <a:pt x="8600" y="3324"/>
                    </a:cubicBezTo>
                    <a:lnTo>
                      <a:pt x="8234" y="3261"/>
                    </a:lnTo>
                    <a:cubicBezTo>
                      <a:pt x="8199" y="3261"/>
                      <a:pt x="8163" y="3226"/>
                      <a:pt x="8145" y="3190"/>
                    </a:cubicBezTo>
                    <a:cubicBezTo>
                      <a:pt x="8100" y="3065"/>
                      <a:pt x="8047" y="2940"/>
                      <a:pt x="7993" y="2815"/>
                    </a:cubicBezTo>
                    <a:cubicBezTo>
                      <a:pt x="7976" y="2780"/>
                      <a:pt x="7976" y="2744"/>
                      <a:pt x="8002" y="2708"/>
                    </a:cubicBezTo>
                    <a:lnTo>
                      <a:pt x="8216" y="2405"/>
                    </a:lnTo>
                    <a:cubicBezTo>
                      <a:pt x="8306" y="2280"/>
                      <a:pt x="8315" y="2111"/>
                      <a:pt x="8225" y="1977"/>
                    </a:cubicBezTo>
                    <a:cubicBezTo>
                      <a:pt x="8056" y="1745"/>
                      <a:pt x="7877" y="1522"/>
                      <a:pt x="7672" y="1317"/>
                    </a:cubicBezTo>
                    <a:cubicBezTo>
                      <a:pt x="7440" y="1085"/>
                      <a:pt x="7191" y="879"/>
                      <a:pt x="6932" y="710"/>
                    </a:cubicBezTo>
                    <a:cubicBezTo>
                      <a:pt x="6884" y="680"/>
                      <a:pt x="6833" y="664"/>
                      <a:pt x="6782" y="664"/>
                    </a:cubicBezTo>
                    <a:cubicBezTo>
                      <a:pt x="6728" y="664"/>
                      <a:pt x="6675" y="682"/>
                      <a:pt x="6629" y="719"/>
                    </a:cubicBezTo>
                    <a:lnTo>
                      <a:pt x="6263" y="978"/>
                    </a:lnTo>
                    <a:cubicBezTo>
                      <a:pt x="6248" y="992"/>
                      <a:pt x="6228" y="999"/>
                      <a:pt x="6207" y="999"/>
                    </a:cubicBezTo>
                    <a:cubicBezTo>
                      <a:pt x="6190" y="999"/>
                      <a:pt x="6172" y="995"/>
                      <a:pt x="6156" y="986"/>
                    </a:cubicBezTo>
                    <a:cubicBezTo>
                      <a:pt x="6031" y="933"/>
                      <a:pt x="5915" y="879"/>
                      <a:pt x="5790" y="835"/>
                    </a:cubicBezTo>
                    <a:cubicBezTo>
                      <a:pt x="5754" y="826"/>
                      <a:pt x="5719" y="790"/>
                      <a:pt x="5719" y="755"/>
                    </a:cubicBezTo>
                    <a:lnTo>
                      <a:pt x="5638" y="308"/>
                    </a:lnTo>
                    <a:cubicBezTo>
                      <a:pt x="5620" y="201"/>
                      <a:pt x="5540" y="121"/>
                      <a:pt x="5433" y="94"/>
                    </a:cubicBezTo>
                    <a:cubicBezTo>
                      <a:pt x="5125" y="32"/>
                      <a:pt x="4806" y="1"/>
                      <a:pt x="4487"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sz="1800"/>
              </a:p>
            </p:txBody>
          </p:sp>
        </p:grpSp>
      </p:grpSp>
    </p:spTree>
    <p:extLst>
      <p:ext uri="{BB962C8B-B14F-4D97-AF65-F5344CB8AC3E}">
        <p14:creationId xmlns:p14="http://schemas.microsoft.com/office/powerpoint/2010/main" val="25962454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69F86C-233D-0562-8533-6F25EAC34B85}"/>
              </a:ext>
            </a:extLst>
          </p:cNvPr>
          <p:cNvSpPr txBox="1">
            <a:spLocks/>
          </p:cNvSpPr>
          <p:nvPr/>
        </p:nvSpPr>
        <p:spPr>
          <a:xfrm>
            <a:off x="1266825" y="2496312"/>
            <a:ext cx="9467849" cy="184708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3500" b="1" dirty="0">
                <a:solidFill>
                  <a:schemeClr val="accent4">
                    <a:lumMod val="50000"/>
                  </a:schemeClr>
                </a:solidFill>
              </a:rPr>
              <a:t>3. LÀM GÌ ĐỂ THÚC ĐẨY BÌNH ĐẲNG GIỚI TRONG TIẾT KIỆM NĂNG LƯỢNG?</a:t>
            </a:r>
          </a:p>
        </p:txBody>
      </p:sp>
    </p:spTree>
    <p:extLst>
      <p:ext uri="{BB962C8B-B14F-4D97-AF65-F5344CB8AC3E}">
        <p14:creationId xmlns:p14="http://schemas.microsoft.com/office/powerpoint/2010/main" val="9288856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07;p44">
            <a:extLst>
              <a:ext uri="{FF2B5EF4-FFF2-40B4-BE49-F238E27FC236}">
                <a16:creationId xmlns:a16="http://schemas.microsoft.com/office/drawing/2014/main" id="{FBBBE001-5219-BB34-BB7B-2C0AF8F828A8}"/>
              </a:ext>
            </a:extLst>
          </p:cNvPr>
          <p:cNvSpPr txBox="1">
            <a:spLocks noGrp="1"/>
          </p:cNvSpPr>
          <p:nvPr>
            <p:ph type="title"/>
          </p:nvPr>
        </p:nvSpPr>
        <p:spPr>
          <a:xfrm>
            <a:off x="636286" y="137771"/>
            <a:ext cx="10911272" cy="1090806"/>
          </a:xfrm>
          <a:prstGeom prst="rect">
            <a:avLst/>
          </a:prstGeom>
          <a:noFill/>
          <a:ln>
            <a:noFill/>
          </a:ln>
        </p:spPr>
        <p:txBody>
          <a:bodyPr spcFirstLastPara="1" wrap="square" lIns="0" tIns="83800" rIns="0" bIns="0" anchor="ctr" anchorCtr="0">
            <a:noAutofit/>
          </a:bodyPr>
          <a:lstStyle/>
          <a:p>
            <a:pPr lvl="2" indent="0">
              <a:lnSpc>
                <a:spcPct val="114000"/>
              </a:lnSpc>
              <a:spcBef>
                <a:spcPts val="500"/>
              </a:spcBef>
              <a:buClr>
                <a:srgbClr val="000000"/>
              </a:buClr>
              <a:buSzPts val="4400"/>
              <a:buFont typeface="Arial"/>
              <a:buNone/>
            </a:pPr>
            <a:r>
              <a:rPr lang="en-US" sz="3200" dirty="0">
                <a:solidFill>
                  <a:schemeClr val="accent4">
                    <a:lumMod val="50000"/>
                  </a:schemeClr>
                </a:solidFill>
                <a:latin typeface="+mj-lt"/>
                <a:cs typeface="Arial" panose="020B0604020202020204" pitchFamily="34" charset="0"/>
                <a:sym typeface="Arial"/>
              </a:rPr>
              <a:t>BÌNH ĐẲNG GIỚI ĐÓNG VAI TRÒ QUAN TRỌNG</a:t>
            </a:r>
          </a:p>
        </p:txBody>
      </p:sp>
      <p:sp>
        <p:nvSpPr>
          <p:cNvPr id="4" name="Google Shape;708;p44">
            <a:extLst>
              <a:ext uri="{FF2B5EF4-FFF2-40B4-BE49-F238E27FC236}">
                <a16:creationId xmlns:a16="http://schemas.microsoft.com/office/drawing/2014/main" id="{569CC14D-E27F-CC9D-3B83-F3A408EDF1E6}"/>
              </a:ext>
            </a:extLst>
          </p:cNvPr>
          <p:cNvSpPr/>
          <p:nvPr/>
        </p:nvSpPr>
        <p:spPr>
          <a:xfrm>
            <a:off x="410045" y="1447800"/>
            <a:ext cx="5681877" cy="856782"/>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t" anchorCtr="0">
            <a:noAutofit/>
          </a:bodyPr>
          <a:lstStyle/>
          <a:p>
            <a:pPr marL="0" marR="513715" lvl="0" indent="0" rtl="0">
              <a:lnSpc>
                <a:spcPct val="117071"/>
              </a:lnSpc>
              <a:spcBef>
                <a:spcPts val="0"/>
              </a:spcBef>
              <a:spcAft>
                <a:spcPts val="0"/>
              </a:spcAft>
              <a:buClr>
                <a:srgbClr val="000000"/>
              </a:buClr>
              <a:buSzPts val="1400"/>
              <a:buFont typeface="Arial"/>
              <a:buNone/>
            </a:pPr>
            <a:r>
              <a:rPr lang="vi-VN" sz="2400" b="0" i="0" u="none" strike="noStrike" cap="none" dirty="0">
                <a:solidFill>
                  <a:srgbClr val="494948"/>
                </a:solidFill>
                <a:latin typeface="+mn-lt"/>
                <a:ea typeface="Arial"/>
                <a:cs typeface="Arial"/>
                <a:sym typeface="Arial"/>
              </a:rPr>
              <a:t>Bất bình đẳng giới đã tồn tại từ trước</a:t>
            </a:r>
            <a:endParaRPr lang="vi-VN" sz="2400" b="0" i="0" u="none" strike="noStrike" cap="none" dirty="0">
              <a:solidFill>
                <a:schemeClr val="dk1"/>
              </a:solidFill>
              <a:latin typeface="+mn-lt"/>
              <a:ea typeface="Arial"/>
              <a:cs typeface="Arial"/>
              <a:sym typeface="Arial"/>
            </a:endParaRPr>
          </a:p>
        </p:txBody>
      </p:sp>
      <p:sp>
        <p:nvSpPr>
          <p:cNvPr id="5" name="Google Shape;709;p44">
            <a:extLst>
              <a:ext uri="{FF2B5EF4-FFF2-40B4-BE49-F238E27FC236}">
                <a16:creationId xmlns:a16="http://schemas.microsoft.com/office/drawing/2014/main" id="{B52E6982-722F-47A1-5812-6AC75157F046}"/>
              </a:ext>
            </a:extLst>
          </p:cNvPr>
          <p:cNvSpPr txBox="1"/>
          <p:nvPr/>
        </p:nvSpPr>
        <p:spPr>
          <a:xfrm>
            <a:off x="7661779" y="2864134"/>
            <a:ext cx="4132368" cy="1487236"/>
          </a:xfrm>
          <a:prstGeom prst="rect">
            <a:avLst/>
          </a:prstGeom>
          <a:solidFill>
            <a:srgbClr val="F6C900"/>
          </a:solidFill>
          <a:ln>
            <a:noFill/>
          </a:ln>
        </p:spPr>
        <p:txBody>
          <a:bodyPr spcFirstLastPara="1" wrap="square" lIns="0" tIns="1900" rIns="0" bIns="0" anchor="t" anchorCtr="0">
            <a:noAutofit/>
          </a:bodyPr>
          <a:lstStyle/>
          <a:p>
            <a:pPr marL="624205" marR="617855" lvl="0" indent="1268" algn="ctr" rtl="0">
              <a:lnSpc>
                <a:spcPct val="114285"/>
              </a:lnSpc>
              <a:spcBef>
                <a:spcPts val="0"/>
              </a:spcBef>
              <a:spcAft>
                <a:spcPts val="0"/>
              </a:spcAft>
              <a:buClr>
                <a:srgbClr val="000000"/>
              </a:buClr>
              <a:buSzPts val="1400"/>
              <a:buFont typeface="Arial"/>
              <a:buNone/>
            </a:pPr>
            <a:r>
              <a:rPr lang="en-US" sz="2400" b="1" i="0" u="none" strike="noStrike" cap="none" dirty="0" err="1">
                <a:solidFill>
                  <a:srgbClr val="494948"/>
                </a:solidFill>
                <a:latin typeface="+mn-lt"/>
                <a:ea typeface="Arial"/>
                <a:cs typeface="Arial"/>
                <a:sym typeface="Arial"/>
              </a:rPr>
              <a:t>Lồng</a:t>
            </a:r>
            <a:r>
              <a:rPr lang="en-US" sz="2400" b="1" i="0" u="none" strike="noStrike" cap="none" dirty="0">
                <a:solidFill>
                  <a:srgbClr val="494948"/>
                </a:solidFill>
                <a:latin typeface="+mn-lt"/>
                <a:ea typeface="Arial"/>
                <a:cs typeface="Arial"/>
                <a:sym typeface="Arial"/>
              </a:rPr>
              <a:t> </a:t>
            </a:r>
            <a:r>
              <a:rPr lang="en-US" sz="2400" b="1" i="0" u="none" strike="noStrike" cap="none" dirty="0" err="1">
                <a:solidFill>
                  <a:srgbClr val="494948"/>
                </a:solidFill>
                <a:latin typeface="+mn-lt"/>
                <a:ea typeface="Arial"/>
                <a:cs typeface="Arial"/>
                <a:sym typeface="Arial"/>
              </a:rPr>
              <a:t>ghép</a:t>
            </a:r>
            <a:r>
              <a:rPr lang="en-US" sz="2400" b="1" i="0" u="none" strike="noStrike" cap="none" dirty="0">
                <a:solidFill>
                  <a:srgbClr val="494948"/>
                </a:solidFill>
                <a:latin typeface="+mn-lt"/>
                <a:ea typeface="Arial"/>
                <a:cs typeface="Arial"/>
                <a:sym typeface="Arial"/>
              </a:rPr>
              <a:t> </a:t>
            </a:r>
            <a:r>
              <a:rPr lang="en-US" sz="2400" b="1" i="0" u="none" strike="noStrike" cap="none" dirty="0" err="1">
                <a:solidFill>
                  <a:srgbClr val="494948"/>
                </a:solidFill>
                <a:latin typeface="+mn-lt"/>
                <a:ea typeface="Arial"/>
                <a:cs typeface="Arial"/>
                <a:sym typeface="Arial"/>
              </a:rPr>
              <a:t>bình</a:t>
            </a:r>
            <a:r>
              <a:rPr lang="en-US" sz="2400" b="1" i="0" u="none" strike="noStrike" cap="none" dirty="0">
                <a:solidFill>
                  <a:srgbClr val="494948"/>
                </a:solidFill>
                <a:latin typeface="+mn-lt"/>
                <a:ea typeface="Arial"/>
                <a:cs typeface="Arial"/>
                <a:sym typeface="Arial"/>
              </a:rPr>
              <a:t> </a:t>
            </a:r>
            <a:r>
              <a:rPr lang="en-US" sz="2400" b="1" i="0" u="none" strike="noStrike" cap="none" dirty="0" err="1">
                <a:solidFill>
                  <a:srgbClr val="494948"/>
                </a:solidFill>
                <a:latin typeface="+mn-lt"/>
                <a:ea typeface="Arial"/>
                <a:cs typeface="Arial"/>
                <a:sym typeface="Arial"/>
              </a:rPr>
              <a:t>đẳng</a:t>
            </a:r>
            <a:r>
              <a:rPr lang="en-US" sz="2400" b="1" i="0" u="none" strike="noStrike" cap="none" dirty="0">
                <a:solidFill>
                  <a:srgbClr val="494948"/>
                </a:solidFill>
                <a:latin typeface="+mn-lt"/>
                <a:ea typeface="Arial"/>
                <a:cs typeface="Arial"/>
                <a:sym typeface="Arial"/>
              </a:rPr>
              <a:t> </a:t>
            </a:r>
            <a:r>
              <a:rPr lang="en-US" sz="2400" b="1" i="0" u="none" strike="noStrike" cap="none" dirty="0" err="1">
                <a:solidFill>
                  <a:srgbClr val="494948"/>
                </a:solidFill>
                <a:latin typeface="+mn-lt"/>
                <a:ea typeface="Arial"/>
                <a:cs typeface="Arial"/>
                <a:sym typeface="Arial"/>
              </a:rPr>
              <a:t>giới</a:t>
            </a:r>
            <a:r>
              <a:rPr lang="en-US" sz="2400" b="1" i="0" u="none" strike="noStrike" cap="none" dirty="0">
                <a:solidFill>
                  <a:srgbClr val="494948"/>
                </a:solidFill>
                <a:latin typeface="+mn-lt"/>
                <a:ea typeface="Arial"/>
                <a:cs typeface="Arial"/>
                <a:sym typeface="Arial"/>
              </a:rPr>
              <a:t> </a:t>
            </a:r>
            <a:r>
              <a:rPr lang="en-US" sz="2400" b="1" i="0" u="none" strike="noStrike" cap="none" dirty="0" err="1">
                <a:solidFill>
                  <a:srgbClr val="494948"/>
                </a:solidFill>
                <a:latin typeface="+mn-lt"/>
                <a:ea typeface="Arial"/>
                <a:cs typeface="Arial"/>
                <a:sym typeface="Arial"/>
              </a:rPr>
              <a:t>vào</a:t>
            </a:r>
            <a:r>
              <a:rPr lang="en-US" sz="2400" b="1" i="0" u="none" strike="noStrike" cap="none" dirty="0">
                <a:solidFill>
                  <a:srgbClr val="494948"/>
                </a:solidFill>
                <a:latin typeface="+mn-lt"/>
                <a:ea typeface="Arial"/>
                <a:cs typeface="Arial"/>
                <a:sym typeface="Arial"/>
              </a:rPr>
              <a:t> </a:t>
            </a:r>
            <a:r>
              <a:rPr lang="en-US" sz="2400" b="1" i="0" u="none" strike="noStrike" cap="none" dirty="0" err="1">
                <a:solidFill>
                  <a:srgbClr val="494948"/>
                </a:solidFill>
                <a:latin typeface="+mn-lt"/>
                <a:ea typeface="Arial"/>
                <a:cs typeface="Arial"/>
                <a:sym typeface="Arial"/>
              </a:rPr>
              <a:t>tất</a:t>
            </a:r>
            <a:r>
              <a:rPr lang="en-US" sz="2400" b="1" i="0" u="none" strike="noStrike" cap="none" dirty="0">
                <a:solidFill>
                  <a:srgbClr val="494948"/>
                </a:solidFill>
                <a:latin typeface="+mn-lt"/>
                <a:ea typeface="Arial"/>
                <a:cs typeface="Arial"/>
                <a:sym typeface="Arial"/>
              </a:rPr>
              <a:t> </a:t>
            </a:r>
            <a:r>
              <a:rPr lang="en-US" sz="2400" b="1" i="0" u="none" strike="noStrike" cap="none" dirty="0" err="1">
                <a:solidFill>
                  <a:srgbClr val="494948"/>
                </a:solidFill>
                <a:latin typeface="+mn-lt"/>
                <a:ea typeface="Arial"/>
                <a:cs typeface="Arial"/>
                <a:sym typeface="Arial"/>
              </a:rPr>
              <a:t>cả</a:t>
            </a:r>
            <a:r>
              <a:rPr lang="en-US" sz="2400" b="1" i="0" u="none" strike="noStrike" cap="none" dirty="0">
                <a:solidFill>
                  <a:srgbClr val="494948"/>
                </a:solidFill>
                <a:latin typeface="+mn-lt"/>
                <a:ea typeface="Arial"/>
                <a:cs typeface="Arial"/>
                <a:sym typeface="Arial"/>
              </a:rPr>
              <a:t> </a:t>
            </a:r>
            <a:r>
              <a:rPr lang="en-US" sz="2400" b="1" i="0" u="none" strike="noStrike" cap="none" dirty="0" err="1">
                <a:solidFill>
                  <a:srgbClr val="494948"/>
                </a:solidFill>
                <a:latin typeface="+mn-lt"/>
                <a:ea typeface="Arial"/>
                <a:cs typeface="Arial"/>
                <a:sym typeface="Arial"/>
              </a:rPr>
              <a:t>các</a:t>
            </a:r>
            <a:r>
              <a:rPr lang="en-US" sz="2400" b="1" i="0" u="none" strike="noStrike" cap="none" dirty="0">
                <a:solidFill>
                  <a:srgbClr val="494948"/>
                </a:solidFill>
                <a:latin typeface="+mn-lt"/>
                <a:ea typeface="Arial"/>
                <a:cs typeface="Arial"/>
                <a:sym typeface="Arial"/>
              </a:rPr>
              <a:t> </a:t>
            </a:r>
            <a:r>
              <a:rPr lang="en-US" sz="2400" b="1" i="0" u="none" strike="noStrike" cap="none" dirty="0" err="1">
                <a:solidFill>
                  <a:srgbClr val="494948"/>
                </a:solidFill>
                <a:latin typeface="+mn-lt"/>
                <a:ea typeface="Arial"/>
                <a:cs typeface="Arial"/>
                <a:sym typeface="Arial"/>
              </a:rPr>
              <a:t>hoạt</a:t>
            </a:r>
            <a:r>
              <a:rPr lang="en-US" sz="2400" b="1" i="0" u="none" strike="noStrike" cap="none" dirty="0">
                <a:solidFill>
                  <a:srgbClr val="494948"/>
                </a:solidFill>
                <a:latin typeface="+mn-lt"/>
                <a:ea typeface="Arial"/>
                <a:cs typeface="Arial"/>
                <a:sym typeface="Arial"/>
              </a:rPr>
              <a:t> </a:t>
            </a:r>
            <a:r>
              <a:rPr lang="en-US" sz="2400" b="1" i="0" u="none" strike="noStrike" cap="none" dirty="0" err="1">
                <a:solidFill>
                  <a:srgbClr val="494948"/>
                </a:solidFill>
                <a:latin typeface="+mn-lt"/>
                <a:ea typeface="Arial"/>
                <a:cs typeface="Arial"/>
                <a:sym typeface="Arial"/>
              </a:rPr>
              <a:t>động</a:t>
            </a:r>
            <a:endParaRPr sz="2400" b="1" i="0" u="none" strike="noStrike" cap="none" dirty="0">
              <a:solidFill>
                <a:schemeClr val="dk1"/>
              </a:solidFill>
              <a:latin typeface="+mn-lt"/>
              <a:ea typeface="Arial"/>
              <a:cs typeface="Arial"/>
              <a:sym typeface="Arial"/>
            </a:endParaRPr>
          </a:p>
        </p:txBody>
      </p:sp>
      <p:sp>
        <p:nvSpPr>
          <p:cNvPr id="6" name="Google Shape;710;p44">
            <a:extLst>
              <a:ext uri="{FF2B5EF4-FFF2-40B4-BE49-F238E27FC236}">
                <a16:creationId xmlns:a16="http://schemas.microsoft.com/office/drawing/2014/main" id="{8E17C2F7-30E1-2835-E551-7D971651D407}"/>
              </a:ext>
            </a:extLst>
          </p:cNvPr>
          <p:cNvSpPr/>
          <p:nvPr/>
        </p:nvSpPr>
        <p:spPr>
          <a:xfrm>
            <a:off x="397853" y="2663825"/>
            <a:ext cx="5681877" cy="856782"/>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t" anchorCtr="0">
            <a:noAutofit/>
          </a:bodyPr>
          <a:lstStyle/>
          <a:p>
            <a:pPr>
              <a:buSzPts val="1800"/>
            </a:pPr>
            <a:r>
              <a:rPr lang="vi-VN" sz="2400" b="0" i="0" u="none" strike="noStrike" cap="none" dirty="0">
                <a:solidFill>
                  <a:srgbClr val="494948"/>
                </a:solidFill>
                <a:latin typeface="+mn-lt"/>
                <a:ea typeface="Arial"/>
                <a:cs typeface="Arial"/>
                <a:sym typeface="Arial"/>
              </a:rPr>
              <a:t>Bất bình đẳng giới có thể phổ biến</a:t>
            </a:r>
            <a:r>
              <a:rPr lang="vi-VN" sz="2400" dirty="0">
                <a:solidFill>
                  <a:srgbClr val="494948"/>
                </a:solidFill>
                <a:latin typeface="+mn-lt"/>
              </a:rPr>
              <a:t> trong thực hiện TKNL</a:t>
            </a:r>
            <a:endParaRPr lang="vi-VN" sz="2400" b="0" i="0" u="none" strike="noStrike" cap="none" dirty="0">
              <a:solidFill>
                <a:schemeClr val="dk1"/>
              </a:solidFill>
              <a:latin typeface="+mn-lt"/>
              <a:ea typeface="Arial"/>
              <a:cs typeface="Arial"/>
              <a:sym typeface="Arial"/>
            </a:endParaRPr>
          </a:p>
          <a:p>
            <a:pPr marL="0" marR="0" lvl="0" indent="0" rtl="0">
              <a:lnSpc>
                <a:spcPct val="100000"/>
              </a:lnSpc>
              <a:spcBef>
                <a:spcPts val="0"/>
              </a:spcBef>
              <a:spcAft>
                <a:spcPts val="0"/>
              </a:spcAft>
              <a:buClr>
                <a:srgbClr val="000000"/>
              </a:buClr>
              <a:buSzPts val="1800"/>
              <a:buFont typeface="Arial"/>
              <a:buNone/>
            </a:pPr>
            <a:endParaRPr sz="2400" b="0" i="0" u="none" strike="noStrike" cap="none" dirty="0">
              <a:solidFill>
                <a:schemeClr val="dk1"/>
              </a:solidFill>
              <a:latin typeface="+mn-lt"/>
              <a:ea typeface="Calibri"/>
              <a:cs typeface="Calibri"/>
              <a:sym typeface="Calibri"/>
            </a:endParaRPr>
          </a:p>
        </p:txBody>
      </p:sp>
      <p:sp>
        <p:nvSpPr>
          <p:cNvPr id="7" name="Google Shape;711;p44">
            <a:extLst>
              <a:ext uri="{FF2B5EF4-FFF2-40B4-BE49-F238E27FC236}">
                <a16:creationId xmlns:a16="http://schemas.microsoft.com/office/drawing/2014/main" id="{839AD2A4-935E-C33A-0C27-62CF5424F3C9}"/>
              </a:ext>
            </a:extLst>
          </p:cNvPr>
          <p:cNvSpPr/>
          <p:nvPr/>
        </p:nvSpPr>
        <p:spPr>
          <a:xfrm>
            <a:off x="440171" y="3770987"/>
            <a:ext cx="5681877" cy="856782"/>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t" anchorCtr="0">
            <a:noAutofit/>
          </a:bodyPr>
          <a:lstStyle/>
          <a:p>
            <a:pPr>
              <a:buSzPts val="1800"/>
            </a:pPr>
            <a:r>
              <a:rPr lang="en-US" sz="2400" b="0" i="0" u="none" strike="noStrike" cap="none" dirty="0" err="1">
                <a:solidFill>
                  <a:srgbClr val="494948"/>
                </a:solidFill>
                <a:latin typeface="+mn-lt"/>
                <a:ea typeface="Arial"/>
                <a:cs typeface="Arial"/>
                <a:sym typeface="Arial"/>
              </a:rPr>
              <a:t>Phụ</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nữ</a:t>
            </a:r>
            <a:r>
              <a:rPr lang="en-US" sz="2400" b="0" i="0" u="none" strike="noStrike" cap="none" dirty="0">
                <a:solidFill>
                  <a:srgbClr val="494948"/>
                </a:solidFill>
                <a:latin typeface="+mn-lt"/>
                <a:ea typeface="Arial"/>
                <a:cs typeface="Arial"/>
                <a:sym typeface="Arial"/>
              </a:rPr>
              <a:t>, </a:t>
            </a:r>
            <a:r>
              <a:rPr lang="en-US" sz="2400" dirty="0" err="1">
                <a:solidFill>
                  <a:srgbClr val="494948"/>
                </a:solidFill>
                <a:latin typeface="+mn-lt"/>
              </a:rPr>
              <a:t>nam</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gi</a:t>
            </a:r>
            <a:r>
              <a:rPr lang="en-US" sz="2400" dirty="0" err="1">
                <a:solidFill>
                  <a:srgbClr val="494948"/>
                </a:solidFill>
                <a:latin typeface="+mn-lt"/>
              </a:rPr>
              <a:t>ới</a:t>
            </a:r>
            <a:r>
              <a:rPr lang="en-US" sz="2400" dirty="0">
                <a:solidFill>
                  <a:srgbClr val="494948"/>
                </a:solidFill>
                <a:latin typeface="+mn-lt"/>
              </a:rPr>
              <a:t> </a:t>
            </a:r>
            <a:r>
              <a:rPr lang="en-US" sz="2400" b="0" i="0" u="none" strike="noStrike" cap="none" dirty="0" err="1">
                <a:solidFill>
                  <a:srgbClr val="494948"/>
                </a:solidFill>
                <a:latin typeface="+mn-lt"/>
                <a:ea typeface="Arial"/>
                <a:cs typeface="Arial"/>
                <a:sym typeface="Arial"/>
              </a:rPr>
              <a:t>có</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những</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nhu</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cầu</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quan</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điểm</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khả</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năng</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khác</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nhau</a:t>
            </a:r>
            <a:endParaRPr lang="en-US" sz="2400" b="0" i="0" u="none" strike="noStrike" cap="none" dirty="0">
              <a:solidFill>
                <a:schemeClr val="dk1"/>
              </a:solidFill>
              <a:latin typeface="+mn-lt"/>
              <a:ea typeface="Arial"/>
              <a:cs typeface="Arial"/>
              <a:sym typeface="Arial"/>
            </a:endParaRPr>
          </a:p>
          <a:p>
            <a:pPr marL="0" marR="0" lvl="0" indent="0" rtl="0">
              <a:lnSpc>
                <a:spcPct val="100000"/>
              </a:lnSpc>
              <a:spcBef>
                <a:spcPts val="0"/>
              </a:spcBef>
              <a:spcAft>
                <a:spcPts val="0"/>
              </a:spcAft>
              <a:buClr>
                <a:srgbClr val="000000"/>
              </a:buClr>
              <a:buSzPts val="1800"/>
              <a:buFont typeface="Arial"/>
              <a:buNone/>
            </a:pPr>
            <a:endParaRPr sz="2400" b="0" i="0" u="none" strike="noStrike" cap="none" dirty="0">
              <a:solidFill>
                <a:schemeClr val="dk1"/>
              </a:solidFill>
              <a:latin typeface="+mn-lt"/>
              <a:ea typeface="Calibri"/>
              <a:cs typeface="Calibri"/>
              <a:sym typeface="Calibri"/>
            </a:endParaRPr>
          </a:p>
        </p:txBody>
      </p:sp>
      <p:sp>
        <p:nvSpPr>
          <p:cNvPr id="8" name="Google Shape;712;p44">
            <a:extLst>
              <a:ext uri="{FF2B5EF4-FFF2-40B4-BE49-F238E27FC236}">
                <a16:creationId xmlns:a16="http://schemas.microsoft.com/office/drawing/2014/main" id="{4CA5934E-8B80-4E20-8369-618BC8AAF14D}"/>
              </a:ext>
            </a:extLst>
          </p:cNvPr>
          <p:cNvSpPr/>
          <p:nvPr/>
        </p:nvSpPr>
        <p:spPr>
          <a:xfrm>
            <a:off x="397852" y="4903101"/>
            <a:ext cx="5681877" cy="856782"/>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t" anchorCtr="0">
            <a:noAutofit/>
          </a:bodyPr>
          <a:lstStyle/>
          <a:p>
            <a:pPr>
              <a:buSzPts val="1800"/>
            </a:pPr>
            <a:r>
              <a:rPr lang="en-US" sz="2400" dirty="0" err="1">
                <a:solidFill>
                  <a:srgbClr val="494948"/>
                </a:solidFill>
                <a:latin typeface="+mn-lt"/>
                <a:ea typeface="Arial"/>
                <a:cs typeface="Arial"/>
                <a:sym typeface="Arial"/>
              </a:rPr>
              <a:t>C</a:t>
            </a:r>
            <a:r>
              <a:rPr lang="en-US" sz="2400" b="0" i="0" u="none" strike="noStrike" cap="none" dirty="0" err="1">
                <a:solidFill>
                  <a:srgbClr val="494948"/>
                </a:solidFill>
                <a:latin typeface="+mn-lt"/>
                <a:ea typeface="Arial"/>
                <a:cs typeface="Arial"/>
                <a:sym typeface="Arial"/>
              </a:rPr>
              <a:t>ó</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thể</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tạo</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ra</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những</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yếu</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tố</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đầu</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vào</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mới</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giúp</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thúc</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đẩy</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bình</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đẳng</a:t>
            </a:r>
            <a:r>
              <a:rPr lang="en-US" sz="2400" b="0" i="0" u="none" strike="noStrike" cap="none" dirty="0">
                <a:solidFill>
                  <a:srgbClr val="494948"/>
                </a:solidFill>
                <a:latin typeface="+mn-lt"/>
                <a:ea typeface="Arial"/>
                <a:cs typeface="Arial"/>
                <a:sym typeface="Arial"/>
              </a:rPr>
              <a:t> </a:t>
            </a:r>
            <a:r>
              <a:rPr lang="en-US" sz="2400" b="0" i="0" u="none" strike="noStrike" cap="none" dirty="0" err="1">
                <a:solidFill>
                  <a:srgbClr val="494948"/>
                </a:solidFill>
                <a:latin typeface="+mn-lt"/>
                <a:ea typeface="Arial"/>
                <a:cs typeface="Arial"/>
                <a:sym typeface="Arial"/>
              </a:rPr>
              <a:t>giới</a:t>
            </a:r>
            <a:endParaRPr lang="en-US" sz="2400" b="0" i="0" u="none" strike="noStrike" cap="none" dirty="0">
              <a:solidFill>
                <a:schemeClr val="dk1"/>
              </a:solidFill>
              <a:latin typeface="+mn-lt"/>
              <a:ea typeface="Arial"/>
              <a:cs typeface="Arial"/>
              <a:sym typeface="Arial"/>
            </a:endParaRPr>
          </a:p>
          <a:p>
            <a:pPr marL="0" marR="0" lvl="0" indent="0" rtl="0">
              <a:lnSpc>
                <a:spcPct val="100000"/>
              </a:lnSpc>
              <a:spcBef>
                <a:spcPts val="0"/>
              </a:spcBef>
              <a:spcAft>
                <a:spcPts val="0"/>
              </a:spcAft>
              <a:buClr>
                <a:srgbClr val="000000"/>
              </a:buClr>
              <a:buSzPts val="1800"/>
              <a:buFont typeface="Arial"/>
              <a:buNone/>
            </a:pPr>
            <a:endParaRPr sz="2400" b="0" i="0" u="none" strike="noStrike" cap="none" dirty="0">
              <a:solidFill>
                <a:schemeClr val="dk1"/>
              </a:solidFill>
              <a:latin typeface="+mn-lt"/>
              <a:ea typeface="Calibri"/>
              <a:cs typeface="Calibri"/>
              <a:sym typeface="Calibri"/>
            </a:endParaRPr>
          </a:p>
        </p:txBody>
      </p:sp>
      <p:sp>
        <p:nvSpPr>
          <p:cNvPr id="11" name="Google Shape;723;p44">
            <a:extLst>
              <a:ext uri="{FF2B5EF4-FFF2-40B4-BE49-F238E27FC236}">
                <a16:creationId xmlns:a16="http://schemas.microsoft.com/office/drawing/2014/main" id="{5C53298D-243D-FAC5-F8C5-2139258A7F36}"/>
              </a:ext>
            </a:extLst>
          </p:cNvPr>
          <p:cNvSpPr/>
          <p:nvPr/>
        </p:nvSpPr>
        <p:spPr>
          <a:xfrm>
            <a:off x="5745873" y="1563859"/>
            <a:ext cx="909371" cy="4105424"/>
          </a:xfrm>
          <a:custGeom>
            <a:avLst/>
            <a:gdLst/>
            <a:ahLst/>
            <a:cxnLst/>
            <a:rect l="l" t="t" r="r" b="b"/>
            <a:pathLst>
              <a:path w="594360" h="3655060" extrusionOk="0">
                <a:moveTo>
                  <a:pt x="0" y="3654552"/>
                </a:moveTo>
                <a:lnTo>
                  <a:pt x="594004" y="3654552"/>
                </a:lnTo>
                <a:lnTo>
                  <a:pt x="594004" y="0"/>
                </a:lnTo>
                <a:lnTo>
                  <a:pt x="0" y="0"/>
                </a:lnTo>
              </a:path>
            </a:pathLst>
          </a:custGeom>
          <a:noFill/>
          <a:ln w="88900" cap="flat" cmpd="sng">
            <a:solidFill>
              <a:srgbClr val="F6C9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2400" b="0" i="0" u="none" strike="noStrike" cap="none">
              <a:solidFill>
                <a:schemeClr val="dk1"/>
              </a:solidFill>
              <a:latin typeface="+mn-lt"/>
              <a:ea typeface="Calibri"/>
              <a:cs typeface="Calibri"/>
              <a:sym typeface="Calibri"/>
            </a:endParaRPr>
          </a:p>
        </p:txBody>
      </p:sp>
      <p:sp>
        <p:nvSpPr>
          <p:cNvPr id="12" name="Google Shape;725;p44">
            <a:extLst>
              <a:ext uri="{FF2B5EF4-FFF2-40B4-BE49-F238E27FC236}">
                <a16:creationId xmlns:a16="http://schemas.microsoft.com/office/drawing/2014/main" id="{A4AA3027-115C-142E-4409-2EFED51556C2}"/>
              </a:ext>
            </a:extLst>
          </p:cNvPr>
          <p:cNvSpPr/>
          <p:nvPr/>
        </p:nvSpPr>
        <p:spPr>
          <a:xfrm>
            <a:off x="4696089" y="3428999"/>
            <a:ext cx="910385" cy="45719"/>
          </a:xfrm>
          <a:custGeom>
            <a:avLst/>
            <a:gdLst/>
            <a:ahLst/>
            <a:cxnLst/>
            <a:rect l="l" t="t" r="r" b="b"/>
            <a:pathLst>
              <a:path w="558164" h="120000" extrusionOk="0">
                <a:moveTo>
                  <a:pt x="0" y="0"/>
                </a:moveTo>
                <a:lnTo>
                  <a:pt x="557999" y="0"/>
                </a:lnTo>
              </a:path>
            </a:pathLst>
          </a:custGeom>
          <a:noFill/>
          <a:ln w="88900" cap="flat" cmpd="sng">
            <a:solidFill>
              <a:srgbClr val="F6C900"/>
            </a:solidFill>
            <a:prstDash val="solid"/>
            <a:round/>
            <a:headEnd type="none" w="sm" len="sm"/>
            <a:tailEnd type="none" w="sm" len="sm"/>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dk1"/>
              </a:solidFill>
              <a:latin typeface="+mn-lt"/>
              <a:ea typeface="Calibri"/>
              <a:cs typeface="Calibri"/>
              <a:sym typeface="Calibri"/>
            </a:endParaRPr>
          </a:p>
        </p:txBody>
      </p:sp>
      <p:sp>
        <p:nvSpPr>
          <p:cNvPr id="13" name="Google Shape;726;p44">
            <a:extLst>
              <a:ext uri="{FF2B5EF4-FFF2-40B4-BE49-F238E27FC236}">
                <a16:creationId xmlns:a16="http://schemas.microsoft.com/office/drawing/2014/main" id="{0CCB5ACF-3442-F8CC-617D-E3C3C6BA504E}"/>
              </a:ext>
            </a:extLst>
          </p:cNvPr>
          <p:cNvSpPr/>
          <p:nvPr/>
        </p:nvSpPr>
        <p:spPr>
          <a:xfrm>
            <a:off x="6837335" y="3388757"/>
            <a:ext cx="455657" cy="437990"/>
          </a:xfrm>
          <a:custGeom>
            <a:avLst/>
            <a:gdLst/>
            <a:ahLst/>
            <a:cxnLst/>
            <a:rect l="l" t="t" r="r" b="b"/>
            <a:pathLst>
              <a:path w="297814" h="391160" extrusionOk="0">
                <a:moveTo>
                  <a:pt x="0" y="0"/>
                </a:moveTo>
                <a:lnTo>
                  <a:pt x="0" y="390931"/>
                </a:lnTo>
                <a:lnTo>
                  <a:pt x="297548" y="195465"/>
                </a:lnTo>
                <a:lnTo>
                  <a:pt x="0" y="0"/>
                </a:lnTo>
                <a:close/>
              </a:path>
            </a:pathLst>
          </a:custGeom>
          <a:solidFill>
            <a:srgbClr val="F6C9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2400" b="0" i="0" u="none" strike="noStrike" cap="none">
              <a:solidFill>
                <a:schemeClr val="dk1"/>
              </a:solidFill>
              <a:latin typeface="+mn-lt"/>
              <a:ea typeface="Calibri"/>
              <a:cs typeface="Calibri"/>
              <a:sym typeface="Calibri"/>
            </a:endParaRPr>
          </a:p>
        </p:txBody>
      </p:sp>
    </p:spTree>
    <p:extLst>
      <p:ext uri="{BB962C8B-B14F-4D97-AF65-F5344CB8AC3E}">
        <p14:creationId xmlns:p14="http://schemas.microsoft.com/office/powerpoint/2010/main" val="35757870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9C9D72C-B2F6-2A31-80AF-AF664CEEF590}"/>
              </a:ext>
            </a:extLst>
          </p:cNvPr>
          <p:cNvSpPr txBox="1"/>
          <p:nvPr/>
        </p:nvSpPr>
        <p:spPr>
          <a:xfrm>
            <a:off x="604577" y="2119821"/>
            <a:ext cx="11035736" cy="3477170"/>
          </a:xfrm>
          <a:prstGeom prst="rect">
            <a:avLst/>
          </a:prstGeom>
          <a:noFill/>
        </p:spPr>
        <p:txBody>
          <a:bodyPr wrap="square">
            <a:spAutoFit/>
          </a:bodyPr>
          <a:lstStyle/>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2200" kern="100" dirty="0" err="1">
                <a:effectLst/>
                <a:latin typeface="+mn-lt"/>
                <a:ea typeface="Calibri" panose="020F0502020204030204" pitchFamily="34" charset="0"/>
                <a:cs typeface="Times New Roman" panose="02020603050405020304" pitchFamily="18" charset="0"/>
              </a:rPr>
              <a:t>Nhận</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thức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về</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giới</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trong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các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dự</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án</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tiết</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kiệm</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năng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lượng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còn</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hạn</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chế</a:t>
            </a:r>
            <a:r>
              <a:rPr lang="en-US" sz="2200" kern="100" dirty="0">
                <a:effectLst/>
                <a:latin typeface="+mn-lt"/>
                <a:ea typeface="Calibri" panose="020F0502020204030204" pitchFamily="34" charset="0"/>
                <a:cs typeface="Times New Roman" panose="02020603050405020304" pitchFamily="18" charset="0"/>
              </a:rPr>
              <a:t>. </a:t>
            </a:r>
          </a:p>
          <a:p>
            <a:pPr marL="342900" indent="-342900" algn="just">
              <a:lnSpc>
                <a:spcPct val="107000"/>
              </a:lnSpc>
              <a:spcAft>
                <a:spcPts val="800"/>
              </a:spcAft>
              <a:buSzPts val="1000"/>
              <a:buFont typeface="Wingdings" pitchFamily="2" charset="2"/>
              <a:buChar char="v"/>
              <a:tabLst>
                <a:tab pos="457200" algn="l"/>
              </a:tabLst>
            </a:pPr>
            <a:r>
              <a:rPr lang="en-US" sz="2200" kern="100" dirty="0" err="1">
                <a:effectLst/>
                <a:latin typeface="+mn-lt"/>
                <a:ea typeface="Calibri" panose="020F0502020204030204" pitchFamily="34" charset="0"/>
                <a:cs typeface="Times New Roman" panose="02020603050405020304" pitchFamily="18" charset="0"/>
              </a:rPr>
              <a:t>Thiếu</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phân</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tích</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và</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đánh</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giá</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tác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động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giới</a:t>
            </a:r>
            <a:r>
              <a:rPr lang="en-US" sz="2200" kern="100" dirty="0">
                <a:effectLst/>
                <a:latin typeface="+mn-lt"/>
                <a:ea typeface="Calibri" panose="020F0502020204030204" pitchFamily="34" charset="0"/>
                <a:cs typeface="Times New Roman" panose="02020603050405020304" pitchFamily="18" charset="0"/>
              </a:rPr>
              <a:t>. </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2200" kern="100" dirty="0" err="1">
                <a:effectLst/>
                <a:latin typeface="+mn-lt"/>
                <a:ea typeface="Calibri" panose="020F0502020204030204" pitchFamily="34" charset="0"/>
                <a:cs typeface="Times New Roman" panose="02020603050405020304" pitchFamily="18" charset="0"/>
              </a:rPr>
              <a:t>Các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yếu</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tố</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giới</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thường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không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được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xem</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xét</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trong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giai</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đoạn</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lập</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kế</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hoạch</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và</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thực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hiện</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dự</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án</a:t>
            </a:r>
            <a:r>
              <a:rPr lang="en-US" sz="2200" kern="100" dirty="0">
                <a:effectLst/>
                <a:latin typeface="+mn-lt"/>
                <a:ea typeface="Calibri" panose="020F0502020204030204" pitchFamily="34" charset="0"/>
                <a:cs typeface="Times New Roman" panose="02020603050405020304" pitchFamily="18" charset="0"/>
              </a:rPr>
              <a:t>.</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2200" kern="100" dirty="0" err="1">
                <a:effectLst/>
                <a:latin typeface="+mn-lt"/>
                <a:ea typeface="Calibri" panose="020F0502020204030204" pitchFamily="34" charset="0"/>
                <a:cs typeface="Times New Roman" panose="02020603050405020304" pitchFamily="18" charset="0"/>
              </a:rPr>
              <a:t>Phụ</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nữ</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thường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ít</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tham</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gia</a:t>
            </a:r>
            <a:r>
              <a:rPr lang="en-US" sz="2200" kern="100" dirty="0">
                <a:effectLst/>
                <a:latin typeface="+mn-lt"/>
                <a:ea typeface="Calibri" panose="020F0502020204030204" pitchFamily="34" charset="0"/>
                <a:cs typeface="Times New Roman" panose="02020603050405020304" pitchFamily="18" charset="0"/>
              </a:rPr>
              <a:t> ở </a:t>
            </a:r>
            <a:r>
              <a:rPr lang="en-US" sz="2200" kern="100" dirty="0" err="1">
                <a:effectLst/>
                <a:latin typeface="+mn-lt"/>
                <a:ea typeface="Calibri" panose="020F0502020204030204" pitchFamily="34" charset="0"/>
                <a:cs typeface="Times New Roman" panose="02020603050405020304" pitchFamily="18" charset="0"/>
              </a:rPr>
              <a:t>các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vị</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trí</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lãnh</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đạo</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trong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các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dự</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án</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tiết</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kiệm</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năng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lượng</a:t>
            </a:r>
            <a:endParaRPr lang="en-US" sz="2200" kern="100" dirty="0">
              <a:effectLst/>
              <a:latin typeface="+mn-lt"/>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2200" kern="100" dirty="0" err="1">
                <a:effectLst/>
                <a:latin typeface="+mn-lt"/>
                <a:ea typeface="Calibri" panose="020F0502020204030204" pitchFamily="34" charset="0"/>
                <a:cs typeface="Times New Roman" panose="02020603050405020304" pitchFamily="18" charset="0"/>
              </a:rPr>
              <a:t>Thiếu</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các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chương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trình</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đào</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tạo</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và</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nâng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cao</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nhận</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thức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về</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việc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tích</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hợp</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giới</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trong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các</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dự</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án</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tiết</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kiệm</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năng</a:t>
            </a:r>
            <a:r>
              <a:rPr lang="en-US" sz="2200" kern="100" dirty="0">
                <a:effectLst/>
                <a:latin typeface="+mn-lt"/>
                <a:ea typeface="Calibri" panose="020F0502020204030204" pitchFamily="34" charset="0"/>
                <a:cs typeface="Times New Roman" panose="02020603050405020304" pitchFamily="18" charset="0"/>
              </a:rPr>
              <a:t> </a:t>
            </a:r>
            <a:r>
              <a:rPr lang="en-US" sz="2200" kern="100" dirty="0" err="1">
                <a:effectLst/>
                <a:latin typeface="+mn-lt"/>
                <a:ea typeface="Calibri" panose="020F0502020204030204" pitchFamily="34" charset="0"/>
                <a:cs typeface="Times New Roman" panose="02020603050405020304" pitchFamily="18" charset="0"/>
              </a:rPr>
              <a:t>lượng</a:t>
            </a:r>
            <a:r>
              <a:rPr lang="en-US" sz="2200" kern="100" dirty="0">
                <a:effectLst/>
                <a:latin typeface="+mn-lt"/>
                <a:ea typeface="Calibri" panose="020F0502020204030204" pitchFamily="34" charset="0"/>
                <a:cs typeface="Times New Roman" panose="02020603050405020304" pitchFamily="18" charset="0"/>
              </a:rPr>
              <a:t>. </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2200" kern="100" dirty="0" err="1">
                <a:latin typeface="+mn-lt"/>
                <a:ea typeface="Calibri" panose="020F0502020204030204" pitchFamily="34" charset="0"/>
                <a:cs typeface="Times New Roman" panose="02020603050405020304" pitchFamily="18" charset="0"/>
              </a:rPr>
              <a:t>Khác</a:t>
            </a:r>
            <a:r>
              <a:rPr lang="en-US" sz="2200" kern="100" dirty="0">
                <a:latin typeface="+mn-lt"/>
                <a:ea typeface="Calibri" panose="020F0502020204030204" pitchFamily="34" charset="0"/>
                <a:cs typeface="Times New Roman" panose="02020603050405020304" pitchFamily="18" charset="0"/>
              </a:rPr>
              <a:t>?...</a:t>
            </a:r>
            <a:endParaRPr lang="en-US" sz="2200" kern="100" dirty="0">
              <a:effectLst/>
              <a:latin typeface="+mn-lt"/>
              <a:ea typeface="Calibri" panose="020F0502020204030204" pitchFamily="34" charset="0"/>
              <a:cs typeface="Times New Roman" panose="02020603050405020304" pitchFamily="18" charset="0"/>
            </a:endParaRPr>
          </a:p>
        </p:txBody>
      </p:sp>
      <p:sp>
        <p:nvSpPr>
          <p:cNvPr id="6" name="Google Shape;707;p44">
            <a:extLst>
              <a:ext uri="{FF2B5EF4-FFF2-40B4-BE49-F238E27FC236}">
                <a16:creationId xmlns:a16="http://schemas.microsoft.com/office/drawing/2014/main" id="{179EF5AC-1629-E788-F51A-F81BE5871752}"/>
              </a:ext>
            </a:extLst>
          </p:cNvPr>
          <p:cNvSpPr txBox="1">
            <a:spLocks/>
          </p:cNvSpPr>
          <p:nvPr/>
        </p:nvSpPr>
        <p:spPr>
          <a:xfrm>
            <a:off x="797871" y="1270417"/>
            <a:ext cx="6877051" cy="705109"/>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2" algn="l">
              <a:lnSpc>
                <a:spcPct val="114000"/>
              </a:lnSpc>
              <a:spcBef>
                <a:spcPts val="500"/>
              </a:spcBef>
              <a:buClr>
                <a:srgbClr val="000000"/>
              </a:buClr>
              <a:buSzPts val="4400"/>
            </a:pPr>
            <a:r>
              <a:rPr lang="en-US" sz="2800" dirty="0">
                <a:solidFill>
                  <a:srgbClr val="0070C0"/>
                </a:solidFill>
                <a:latin typeface="+mn-lt"/>
                <a:cs typeface="Arial" panose="020B0604020202020204" pitchFamily="34" charset="0"/>
              </a:rPr>
              <a:t>1. </a:t>
            </a:r>
            <a:r>
              <a:rPr lang="en-US" sz="2800" dirty="0" err="1">
                <a:solidFill>
                  <a:srgbClr val="0070C0"/>
                </a:solidFill>
                <a:latin typeface="+mn-lt"/>
                <a:cs typeface="Arial" panose="020B0604020202020204" pitchFamily="34" charset="0"/>
              </a:rPr>
              <a:t>Còn</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tồn</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tại</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nhiều</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rào</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cản</a:t>
            </a:r>
            <a:r>
              <a:rPr lang="en-US" sz="2800" dirty="0">
                <a:solidFill>
                  <a:srgbClr val="0070C0"/>
                </a:solidFill>
                <a:latin typeface="+mn-lt"/>
                <a:cs typeface="Arial" panose="020B0604020202020204" pitchFamily="34" charset="0"/>
              </a:rPr>
              <a:t>:</a:t>
            </a:r>
          </a:p>
        </p:txBody>
      </p:sp>
      <p:sp>
        <p:nvSpPr>
          <p:cNvPr id="7" name="Title 6">
            <a:extLst>
              <a:ext uri="{FF2B5EF4-FFF2-40B4-BE49-F238E27FC236}">
                <a16:creationId xmlns:a16="http://schemas.microsoft.com/office/drawing/2014/main" id="{40F89CA6-6B19-FF64-BF07-C2CB85713ED5}"/>
              </a:ext>
            </a:extLst>
          </p:cNvPr>
          <p:cNvSpPr>
            <a:spLocks noGrp="1"/>
          </p:cNvSpPr>
          <p:nvPr>
            <p:ph type="title"/>
          </p:nvPr>
        </p:nvSpPr>
        <p:spPr>
          <a:xfrm>
            <a:off x="279513" y="433859"/>
            <a:ext cx="11360800" cy="705109"/>
          </a:xfrm>
        </p:spPr>
        <p:txBody>
          <a:bodyPr>
            <a:noAutofit/>
          </a:bodyPr>
          <a:lstStyle/>
          <a:p>
            <a:r>
              <a:rPr lang="en-US" sz="3000" b="1" dirty="0">
                <a:solidFill>
                  <a:schemeClr val="accent4">
                    <a:lumMod val="50000"/>
                  </a:schemeClr>
                </a:solidFill>
              </a:rPr>
              <a:t>TẠI SAO PHẢI THÚC ĐẨY BÌNH ĐẲNG GIỚI TRONG TKNL?</a:t>
            </a:r>
            <a:endParaRPr lang="en-VN" sz="3000" dirty="0"/>
          </a:p>
        </p:txBody>
      </p:sp>
    </p:spTree>
    <p:extLst>
      <p:ext uri="{BB962C8B-B14F-4D97-AF65-F5344CB8AC3E}">
        <p14:creationId xmlns:p14="http://schemas.microsoft.com/office/powerpoint/2010/main" val="2756916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9C9D72C-B2F6-2A31-80AF-AF664CEEF590}"/>
              </a:ext>
            </a:extLst>
          </p:cNvPr>
          <p:cNvSpPr txBox="1"/>
          <p:nvPr/>
        </p:nvSpPr>
        <p:spPr>
          <a:xfrm>
            <a:off x="2788920" y="2737104"/>
            <a:ext cx="6455664" cy="1960921"/>
          </a:xfrm>
          <a:prstGeom prst="rect">
            <a:avLst/>
          </a:prstGeom>
          <a:noFill/>
        </p:spPr>
        <p:txBody>
          <a:bodyPr wrap="square">
            <a:spAutoFit/>
          </a:bodyPr>
          <a:lstStyle/>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2400" kern="100" dirty="0" err="1">
                <a:effectLst/>
                <a:latin typeface="Arial" panose="020B0604020202020204" pitchFamily="34" charset="0"/>
                <a:ea typeface="Calibri" panose="020F0502020204030204" pitchFamily="34" charset="0"/>
                <a:cs typeface="Times New Roman" panose="02020603050405020304" pitchFamily="18" charset="0"/>
              </a:rPr>
              <a:t>Nhà</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kern="100" dirty="0" err="1">
                <a:effectLst/>
                <a:latin typeface="Arial" panose="020B0604020202020204" pitchFamily="34" charset="0"/>
                <a:ea typeface="Calibri" panose="020F0502020204030204" pitchFamily="34" charset="0"/>
                <a:cs typeface="Times New Roman" panose="02020603050405020304" pitchFamily="18" charset="0"/>
              </a:rPr>
              <a:t>nước</a:t>
            </a:r>
            <a:endParaRPr lang="en-US" sz="2400" kern="10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2400" kern="100" dirty="0" err="1">
                <a:latin typeface="Arial" panose="020B0604020202020204" pitchFamily="34" charset="0"/>
                <a:ea typeface="Calibri" panose="020F0502020204030204" pitchFamily="34" charset="0"/>
                <a:cs typeface="Times New Roman" panose="02020603050405020304" pitchFamily="18" charset="0"/>
              </a:rPr>
              <a:t>Nhà</a:t>
            </a:r>
            <a:r>
              <a:rPr lang="en-US" sz="2400" kern="100" dirty="0">
                <a:latin typeface="Arial" panose="020B0604020202020204" pitchFamily="34" charset="0"/>
                <a:ea typeface="Calibri" panose="020F0502020204030204" pitchFamily="34" charset="0"/>
                <a:cs typeface="Times New Roman" panose="02020603050405020304" pitchFamily="18" charset="0"/>
              </a:rPr>
              <a:t> </a:t>
            </a:r>
            <a:r>
              <a:rPr lang="en-US" sz="2400" kern="100" dirty="0" err="1">
                <a:latin typeface="Arial" panose="020B0604020202020204" pitchFamily="34" charset="0"/>
                <a:ea typeface="Calibri" panose="020F0502020204030204" pitchFamily="34" charset="0"/>
                <a:cs typeface="Times New Roman" panose="02020603050405020304" pitchFamily="18" charset="0"/>
              </a:rPr>
              <a:t>tài</a:t>
            </a:r>
            <a:r>
              <a:rPr lang="en-US" sz="2400" kern="100" dirty="0">
                <a:latin typeface="Arial" panose="020B0604020202020204" pitchFamily="34" charset="0"/>
                <a:ea typeface="Calibri" panose="020F0502020204030204" pitchFamily="34" charset="0"/>
                <a:cs typeface="Times New Roman" panose="02020603050405020304" pitchFamily="18" charset="0"/>
              </a:rPr>
              <a:t> </a:t>
            </a:r>
            <a:r>
              <a:rPr lang="en-US" sz="2400" kern="100" dirty="0" err="1">
                <a:latin typeface="Arial" panose="020B0604020202020204" pitchFamily="34" charset="0"/>
                <a:ea typeface="Calibri" panose="020F0502020204030204" pitchFamily="34" charset="0"/>
                <a:cs typeface="Times New Roman" panose="02020603050405020304" pitchFamily="18" charset="0"/>
              </a:rPr>
              <a:t>trợ</a:t>
            </a:r>
            <a:endParaRPr lang="en-US" sz="2400" kern="100" dirty="0">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2400" kern="100" dirty="0" err="1">
                <a:effectLst/>
                <a:latin typeface="Arial" panose="020B0604020202020204" pitchFamily="34" charset="0"/>
                <a:ea typeface="Calibri" panose="020F0502020204030204" pitchFamily="34" charset="0"/>
                <a:cs typeface="Times New Roman" panose="02020603050405020304" pitchFamily="18" charset="0"/>
              </a:rPr>
              <a:t>Khách</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kern="100" dirty="0" err="1">
                <a:effectLst/>
                <a:latin typeface="Arial" panose="020B0604020202020204" pitchFamily="34" charset="0"/>
                <a:ea typeface="Calibri" panose="020F0502020204030204" pitchFamily="34" charset="0"/>
                <a:cs typeface="Times New Roman" panose="02020603050405020304" pitchFamily="18" charset="0"/>
              </a:rPr>
              <a:t>hàng</a:t>
            </a:r>
            <a:endParaRPr lang="en-US" sz="2400" kern="10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2400" kern="100" dirty="0" err="1">
                <a:latin typeface="Arial" panose="020B0604020202020204" pitchFamily="34" charset="0"/>
                <a:ea typeface="Calibri" panose="020F0502020204030204" pitchFamily="34" charset="0"/>
                <a:cs typeface="Times New Roman" panose="02020603050405020304" pitchFamily="18" charset="0"/>
              </a:rPr>
              <a:t>Khác</a:t>
            </a:r>
            <a:r>
              <a:rPr lang="en-US" sz="2400" kern="100" dirty="0">
                <a:latin typeface="Arial" panose="020B0604020202020204" pitchFamily="34" charset="0"/>
                <a:ea typeface="Calibri" panose="020F0502020204030204" pitchFamily="34" charset="0"/>
                <a:cs typeface="Times New Roman" panose="02020603050405020304" pitchFamily="18" charset="0"/>
              </a:rPr>
              <a: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Google Shape;707;p44">
            <a:extLst>
              <a:ext uri="{FF2B5EF4-FFF2-40B4-BE49-F238E27FC236}">
                <a16:creationId xmlns:a16="http://schemas.microsoft.com/office/drawing/2014/main" id="{179EF5AC-1629-E788-F51A-F81BE5871752}"/>
              </a:ext>
            </a:extLst>
          </p:cNvPr>
          <p:cNvSpPr txBox="1">
            <a:spLocks/>
          </p:cNvSpPr>
          <p:nvPr/>
        </p:nvSpPr>
        <p:spPr>
          <a:xfrm>
            <a:off x="457200" y="1257330"/>
            <a:ext cx="6877051" cy="1090806"/>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2" algn="l">
              <a:lnSpc>
                <a:spcPct val="114000"/>
              </a:lnSpc>
              <a:spcBef>
                <a:spcPts val="500"/>
              </a:spcBef>
              <a:buClr>
                <a:srgbClr val="000000"/>
              </a:buClr>
              <a:buSzPts val="4400"/>
            </a:pPr>
            <a:r>
              <a:rPr lang="en-US" sz="2800" dirty="0">
                <a:solidFill>
                  <a:srgbClr val="0070C0"/>
                </a:solidFill>
                <a:latin typeface="+mn-lt"/>
                <a:cs typeface="Arial" panose="020B0604020202020204" pitchFamily="34" charset="0"/>
              </a:rPr>
              <a:t>2. </a:t>
            </a:r>
            <a:r>
              <a:rPr lang="en-US" sz="2800" dirty="0" err="1">
                <a:solidFill>
                  <a:srgbClr val="0070C0"/>
                </a:solidFill>
                <a:latin typeface="+mn-lt"/>
                <a:cs typeface="Arial" panose="020B0604020202020204" pitchFamily="34" charset="0"/>
              </a:rPr>
              <a:t>Đáp</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ứng</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các</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quy</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định</a:t>
            </a:r>
            <a:r>
              <a:rPr lang="en-US" sz="2800" dirty="0">
                <a:solidFill>
                  <a:srgbClr val="0070C0"/>
                </a:solidFill>
                <a:latin typeface="+mn-lt"/>
                <a:cs typeface="Arial" panose="020B0604020202020204" pitchFamily="34" charset="0"/>
              </a:rPr>
              <a:t> </a:t>
            </a:r>
            <a:r>
              <a:rPr lang="en-US" sz="2800" dirty="0" err="1">
                <a:solidFill>
                  <a:srgbClr val="0070C0"/>
                </a:solidFill>
                <a:latin typeface="+mn-lt"/>
                <a:cs typeface="Arial" panose="020B0604020202020204" pitchFamily="34" charset="0"/>
              </a:rPr>
              <a:t>của</a:t>
            </a:r>
            <a:r>
              <a:rPr lang="en-US" sz="2800" dirty="0">
                <a:solidFill>
                  <a:srgbClr val="0070C0"/>
                </a:solidFill>
                <a:latin typeface="+mn-lt"/>
                <a:cs typeface="Arial" panose="020B0604020202020204" pitchFamily="34" charset="0"/>
              </a:rPr>
              <a:t>…</a:t>
            </a:r>
          </a:p>
        </p:txBody>
      </p:sp>
      <p:sp>
        <p:nvSpPr>
          <p:cNvPr id="8" name="Title 6">
            <a:extLst>
              <a:ext uri="{FF2B5EF4-FFF2-40B4-BE49-F238E27FC236}">
                <a16:creationId xmlns:a16="http://schemas.microsoft.com/office/drawing/2014/main" id="{109F5358-AC76-D955-8583-7AA5218149F0}"/>
              </a:ext>
            </a:extLst>
          </p:cNvPr>
          <p:cNvSpPr>
            <a:spLocks noGrp="1"/>
          </p:cNvSpPr>
          <p:nvPr>
            <p:ph type="title"/>
          </p:nvPr>
        </p:nvSpPr>
        <p:spPr>
          <a:xfrm>
            <a:off x="279513" y="433859"/>
            <a:ext cx="11360800" cy="705109"/>
          </a:xfrm>
        </p:spPr>
        <p:txBody>
          <a:bodyPr>
            <a:noAutofit/>
          </a:bodyPr>
          <a:lstStyle/>
          <a:p>
            <a:r>
              <a:rPr lang="en-US" sz="3000" b="1" dirty="0">
                <a:solidFill>
                  <a:schemeClr val="accent4">
                    <a:lumMod val="50000"/>
                  </a:schemeClr>
                </a:solidFill>
              </a:rPr>
              <a:t>TẠI SAO PHẢI THÚC ĐẨY BÌNH ĐẲNG GIỚI TRONG TKNL?</a:t>
            </a:r>
            <a:endParaRPr lang="en-VN" sz="3000" dirty="0"/>
          </a:p>
        </p:txBody>
      </p:sp>
    </p:spTree>
    <p:extLst>
      <p:ext uri="{BB962C8B-B14F-4D97-AF65-F5344CB8AC3E}">
        <p14:creationId xmlns:p14="http://schemas.microsoft.com/office/powerpoint/2010/main" val="32238364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490F38-2B24-A9E2-ADBE-B2A57A8B8B36}"/>
              </a:ext>
            </a:extLst>
          </p:cNvPr>
          <p:cNvSpPr txBox="1">
            <a:spLocks/>
          </p:cNvSpPr>
          <p:nvPr/>
        </p:nvSpPr>
        <p:spPr>
          <a:xfrm>
            <a:off x="775365" y="1677131"/>
            <a:ext cx="10763250" cy="3059358"/>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lnSpc>
                <a:spcPct val="160000"/>
              </a:lnSpc>
              <a:buFont typeface="Wingdings" pitchFamily="2" charset="2"/>
              <a:buChar char="v"/>
            </a:pPr>
            <a:r>
              <a:rPr lang="en-US" sz="2200" dirty="0" err="1">
                <a:latin typeface="+mj-lt"/>
                <a:ea typeface="Calibri" panose="020F0502020204030204" pitchFamily="34" charset="0"/>
              </a:rPr>
              <a:t>Phân</a:t>
            </a:r>
            <a:r>
              <a:rPr lang="en-US" sz="2200" dirty="0">
                <a:latin typeface="+mj-lt"/>
                <a:ea typeface="Calibri" panose="020F0502020204030204" pitchFamily="34" charset="0"/>
              </a:rPr>
              <a:t> </a:t>
            </a:r>
            <a:r>
              <a:rPr lang="en-US" sz="2200" dirty="0" err="1">
                <a:latin typeface="+mj-lt"/>
                <a:ea typeface="Calibri" panose="020F0502020204030204" pitchFamily="34" charset="0"/>
              </a:rPr>
              <a:t>công</a:t>
            </a:r>
            <a:r>
              <a:rPr lang="en-US" sz="2200" dirty="0">
                <a:latin typeface="+mj-lt"/>
                <a:ea typeface="Calibri" panose="020F0502020204030204" pitchFamily="34" charset="0"/>
              </a:rPr>
              <a:t> </a:t>
            </a:r>
            <a:r>
              <a:rPr lang="en-US" sz="2200" dirty="0" err="1">
                <a:latin typeface="+mj-lt"/>
                <a:ea typeface="Calibri" panose="020F0502020204030204" pitchFamily="34" charset="0"/>
              </a:rPr>
              <a:t>lao</a:t>
            </a:r>
            <a:r>
              <a:rPr lang="en-US" sz="2200" dirty="0">
                <a:latin typeface="+mj-lt"/>
                <a:ea typeface="Calibri" panose="020F0502020204030204" pitchFamily="34" charset="0"/>
              </a:rPr>
              <a:t> </a:t>
            </a:r>
            <a:r>
              <a:rPr lang="en-US" sz="2200" dirty="0" err="1">
                <a:latin typeface="+mj-lt"/>
                <a:ea typeface="Calibri" panose="020F0502020204030204" pitchFamily="34" charset="0"/>
              </a:rPr>
              <a:t>động</a:t>
            </a:r>
            <a:r>
              <a:rPr lang="en-US" sz="2200" dirty="0">
                <a:latin typeface="+mj-lt"/>
                <a:ea typeface="Calibri" panose="020F0502020204030204" pitchFamily="34" charset="0"/>
              </a:rPr>
              <a:t> </a:t>
            </a:r>
            <a:r>
              <a:rPr lang="en-US" sz="2200" dirty="0" err="1">
                <a:latin typeface="+mj-lt"/>
                <a:ea typeface="Calibri" panose="020F0502020204030204" pitchFamily="34" charset="0"/>
              </a:rPr>
              <a:t>theo</a:t>
            </a:r>
            <a:r>
              <a:rPr lang="en-US" sz="2200" dirty="0">
                <a:latin typeface="+mj-lt"/>
                <a:ea typeface="Calibri" panose="020F0502020204030204" pitchFamily="34" charset="0"/>
              </a:rPr>
              <a:t> </a:t>
            </a:r>
            <a:r>
              <a:rPr lang="en-US" sz="2200" dirty="0" err="1">
                <a:latin typeface="+mj-lt"/>
                <a:ea typeface="Calibri" panose="020F0502020204030204" pitchFamily="34" charset="0"/>
              </a:rPr>
              <a:t>giới</a:t>
            </a:r>
            <a:r>
              <a:rPr lang="en-US" sz="2200" dirty="0">
                <a:latin typeface="+mj-lt"/>
                <a:ea typeface="Calibri" panose="020F0502020204030204" pitchFamily="34" charset="0"/>
              </a:rPr>
              <a:t>?</a:t>
            </a:r>
          </a:p>
          <a:p>
            <a:pPr marL="342900" indent="-342900">
              <a:lnSpc>
                <a:spcPct val="160000"/>
              </a:lnSpc>
              <a:buFont typeface="Wingdings" pitchFamily="2" charset="2"/>
              <a:buChar char="v"/>
            </a:pPr>
            <a:r>
              <a:rPr lang="en-US" sz="2200" dirty="0">
                <a:latin typeface="+mj-lt"/>
                <a:ea typeface="Calibri" panose="020F0502020204030204" pitchFamily="34" charset="0"/>
              </a:rPr>
              <a:t>Nhu </a:t>
            </a:r>
            <a:r>
              <a:rPr lang="en-US" sz="2200" dirty="0" err="1">
                <a:latin typeface="+mj-lt"/>
                <a:ea typeface="Calibri" panose="020F0502020204030204" pitchFamily="34" charset="0"/>
              </a:rPr>
              <a:t>cầu</a:t>
            </a:r>
            <a:r>
              <a:rPr lang="en-US" sz="2200" dirty="0">
                <a:latin typeface="+mj-lt"/>
                <a:ea typeface="Calibri" panose="020F0502020204030204" pitchFamily="34" charset="0"/>
              </a:rPr>
              <a:t> </a:t>
            </a:r>
            <a:r>
              <a:rPr lang="en-US" sz="2200" dirty="0" err="1">
                <a:latin typeface="+mj-lt"/>
                <a:ea typeface="Calibri" panose="020F0502020204030204" pitchFamily="34" charset="0"/>
              </a:rPr>
              <a:t>theo</a:t>
            </a:r>
            <a:r>
              <a:rPr lang="en-US" sz="2200" dirty="0">
                <a:latin typeface="+mj-lt"/>
                <a:ea typeface="Calibri" panose="020F0502020204030204" pitchFamily="34" charset="0"/>
              </a:rPr>
              <a:t> </a:t>
            </a:r>
            <a:r>
              <a:rPr lang="en-US" sz="2200" dirty="0" err="1">
                <a:latin typeface="+mj-lt"/>
                <a:ea typeface="Calibri" panose="020F0502020204030204" pitchFamily="34" charset="0"/>
              </a:rPr>
              <a:t>giới</a:t>
            </a:r>
            <a:r>
              <a:rPr lang="en-US" sz="2200" dirty="0">
                <a:latin typeface="+mj-lt"/>
                <a:ea typeface="Calibri" panose="020F0502020204030204" pitchFamily="34" charset="0"/>
              </a:rPr>
              <a:t>?</a:t>
            </a:r>
          </a:p>
          <a:p>
            <a:pPr marL="342900" indent="-342900">
              <a:lnSpc>
                <a:spcPct val="160000"/>
              </a:lnSpc>
              <a:buFont typeface="Wingdings" pitchFamily="2" charset="2"/>
              <a:buChar char="v"/>
            </a:pPr>
            <a:r>
              <a:rPr lang="en-US" sz="2200" dirty="0" err="1">
                <a:latin typeface="+mj-lt"/>
                <a:ea typeface="Calibri" panose="020F0502020204030204" pitchFamily="34" charset="0"/>
              </a:rPr>
              <a:t>Tiếp</a:t>
            </a:r>
            <a:r>
              <a:rPr lang="en-US" sz="2200" dirty="0">
                <a:latin typeface="+mj-lt"/>
                <a:ea typeface="Calibri" panose="020F0502020204030204" pitchFamily="34" charset="0"/>
              </a:rPr>
              <a:t> </a:t>
            </a:r>
            <a:r>
              <a:rPr lang="en-US" sz="2200" dirty="0" err="1">
                <a:latin typeface="+mj-lt"/>
                <a:ea typeface="Calibri" panose="020F0502020204030204" pitchFamily="34" charset="0"/>
              </a:rPr>
              <a:t>cận</a:t>
            </a:r>
            <a:r>
              <a:rPr lang="en-US" sz="2200" dirty="0">
                <a:latin typeface="+mj-lt"/>
                <a:ea typeface="Calibri" panose="020F0502020204030204" pitchFamily="34" charset="0"/>
              </a:rPr>
              <a:t> </a:t>
            </a:r>
            <a:r>
              <a:rPr lang="en-US" sz="2200" dirty="0" err="1">
                <a:latin typeface="+mj-lt"/>
                <a:ea typeface="Calibri" panose="020F0502020204030204" pitchFamily="34" charset="0"/>
              </a:rPr>
              <a:t>và</a:t>
            </a:r>
            <a:r>
              <a:rPr lang="en-US" sz="2200" dirty="0">
                <a:latin typeface="+mj-lt"/>
                <a:ea typeface="Calibri" panose="020F0502020204030204" pitchFamily="34" charset="0"/>
              </a:rPr>
              <a:t> </a:t>
            </a:r>
            <a:r>
              <a:rPr lang="en-US" sz="2200" dirty="0" err="1">
                <a:latin typeface="+mj-lt"/>
                <a:ea typeface="Calibri" panose="020F0502020204030204" pitchFamily="34" charset="0"/>
              </a:rPr>
              <a:t>kiểm</a:t>
            </a:r>
            <a:r>
              <a:rPr lang="en-US" sz="2200" dirty="0">
                <a:latin typeface="+mj-lt"/>
                <a:ea typeface="Calibri" panose="020F0502020204030204" pitchFamily="34" charset="0"/>
              </a:rPr>
              <a:t> </a:t>
            </a:r>
            <a:r>
              <a:rPr lang="en-US" sz="2200" dirty="0" err="1">
                <a:latin typeface="+mj-lt"/>
                <a:ea typeface="Calibri" panose="020F0502020204030204" pitchFamily="34" charset="0"/>
              </a:rPr>
              <a:t>soát</a:t>
            </a:r>
            <a:r>
              <a:rPr lang="en-US" sz="2200" dirty="0">
                <a:latin typeface="+mj-lt"/>
                <a:ea typeface="Calibri" panose="020F0502020204030204" pitchFamily="34" charset="0"/>
              </a:rPr>
              <a:t> </a:t>
            </a:r>
            <a:r>
              <a:rPr lang="en-US" sz="2200" dirty="0" err="1">
                <a:latin typeface="+mj-lt"/>
                <a:ea typeface="Calibri" panose="020F0502020204030204" pitchFamily="34" charset="0"/>
              </a:rPr>
              <a:t>nguồn</a:t>
            </a:r>
            <a:r>
              <a:rPr lang="en-US" sz="2200" dirty="0">
                <a:latin typeface="+mj-lt"/>
                <a:ea typeface="Calibri" panose="020F0502020204030204" pitchFamily="34" charset="0"/>
              </a:rPr>
              <a:t> </a:t>
            </a:r>
            <a:r>
              <a:rPr lang="en-US" sz="2200" dirty="0" err="1">
                <a:latin typeface="+mj-lt"/>
                <a:ea typeface="Calibri" panose="020F0502020204030204" pitchFamily="34" charset="0"/>
              </a:rPr>
              <a:t>lực</a:t>
            </a:r>
            <a:r>
              <a:rPr lang="en-US" sz="2200" dirty="0">
                <a:latin typeface="+mj-lt"/>
                <a:ea typeface="Calibri" panose="020F0502020204030204" pitchFamily="34" charset="0"/>
              </a:rPr>
              <a:t>?</a:t>
            </a:r>
          </a:p>
          <a:p>
            <a:pPr marL="342900" indent="-342900">
              <a:lnSpc>
                <a:spcPct val="160000"/>
              </a:lnSpc>
              <a:buFont typeface="Wingdings" pitchFamily="2" charset="2"/>
              <a:buChar char="v"/>
            </a:pPr>
            <a:r>
              <a:rPr lang="en-US" sz="2200" dirty="0" err="1">
                <a:latin typeface="+mj-lt"/>
                <a:ea typeface="Calibri" panose="020F0502020204030204" pitchFamily="34" charset="0"/>
              </a:rPr>
              <a:t>Sự</a:t>
            </a:r>
            <a:r>
              <a:rPr lang="en-US" sz="2200" dirty="0">
                <a:latin typeface="+mj-lt"/>
                <a:ea typeface="Calibri" panose="020F0502020204030204" pitchFamily="34" charset="0"/>
              </a:rPr>
              <a:t> </a:t>
            </a:r>
            <a:r>
              <a:rPr lang="en-US" sz="2200" dirty="0" err="1">
                <a:latin typeface="+mj-lt"/>
                <a:ea typeface="Calibri" panose="020F0502020204030204" pitchFamily="34" charset="0"/>
              </a:rPr>
              <a:t>tham</a:t>
            </a:r>
            <a:r>
              <a:rPr lang="en-US" sz="2200" dirty="0">
                <a:latin typeface="+mj-lt"/>
                <a:ea typeface="Calibri" panose="020F0502020204030204" pitchFamily="34" charset="0"/>
              </a:rPr>
              <a:t> </a:t>
            </a:r>
            <a:r>
              <a:rPr lang="en-US" sz="2200" dirty="0" err="1">
                <a:latin typeface="+mj-lt"/>
                <a:ea typeface="Calibri" panose="020F0502020204030204" pitchFamily="34" charset="0"/>
              </a:rPr>
              <a:t>gia</a:t>
            </a:r>
            <a:r>
              <a:rPr lang="en-US" sz="2200" dirty="0">
                <a:latin typeface="+mj-lt"/>
                <a:ea typeface="Calibri" panose="020F0502020204030204" pitchFamily="34" charset="0"/>
              </a:rPr>
              <a:t>/ </a:t>
            </a:r>
            <a:r>
              <a:rPr lang="en-US" sz="2200" dirty="0" err="1">
                <a:latin typeface="+mj-lt"/>
                <a:ea typeface="Calibri" panose="020F0502020204030204" pitchFamily="34" charset="0"/>
              </a:rPr>
              <a:t>ra</a:t>
            </a:r>
            <a:r>
              <a:rPr lang="en-US" sz="2200" dirty="0">
                <a:latin typeface="+mj-lt"/>
                <a:ea typeface="Calibri" panose="020F0502020204030204" pitchFamily="34" charset="0"/>
              </a:rPr>
              <a:t> </a:t>
            </a:r>
            <a:r>
              <a:rPr lang="en-US" sz="2200" dirty="0" err="1">
                <a:latin typeface="+mj-lt"/>
                <a:ea typeface="Calibri" panose="020F0502020204030204" pitchFamily="34" charset="0"/>
              </a:rPr>
              <a:t>quyết</a:t>
            </a:r>
            <a:r>
              <a:rPr lang="en-US" sz="2200" dirty="0">
                <a:latin typeface="+mj-lt"/>
                <a:ea typeface="Calibri" panose="020F0502020204030204" pitchFamily="34" charset="0"/>
              </a:rPr>
              <a:t> </a:t>
            </a:r>
            <a:r>
              <a:rPr lang="en-US" sz="2200" dirty="0" err="1">
                <a:latin typeface="+mj-lt"/>
                <a:ea typeface="Calibri" panose="020F0502020204030204" pitchFamily="34" charset="0"/>
              </a:rPr>
              <a:t>định</a:t>
            </a:r>
            <a:r>
              <a:rPr lang="en-US" sz="2200" dirty="0">
                <a:latin typeface="+mj-lt"/>
                <a:ea typeface="Calibri" panose="020F0502020204030204" pitchFamily="34" charset="0"/>
              </a:rPr>
              <a:t>?</a:t>
            </a:r>
          </a:p>
          <a:p>
            <a:pPr marL="342900" indent="-342900">
              <a:lnSpc>
                <a:spcPct val="160000"/>
              </a:lnSpc>
              <a:buFont typeface="Wingdings" pitchFamily="2" charset="2"/>
              <a:buChar char="v"/>
            </a:pPr>
            <a:r>
              <a:rPr lang="en-US" sz="2200" dirty="0">
                <a:latin typeface="+mj-lt"/>
                <a:ea typeface="Calibri" panose="020F0502020204030204" pitchFamily="34" charset="0"/>
              </a:rPr>
              <a:t>Các </a:t>
            </a:r>
            <a:r>
              <a:rPr lang="en-US" sz="2200" dirty="0" err="1">
                <a:latin typeface="+mj-lt"/>
                <a:ea typeface="Calibri" panose="020F0502020204030204" pitchFamily="34" charset="0"/>
              </a:rPr>
              <a:t>yếu</a:t>
            </a:r>
            <a:r>
              <a:rPr lang="en-US" sz="2200" dirty="0">
                <a:latin typeface="+mj-lt"/>
                <a:ea typeface="Calibri" panose="020F0502020204030204" pitchFamily="34" charset="0"/>
              </a:rPr>
              <a:t> </a:t>
            </a:r>
            <a:r>
              <a:rPr lang="en-US" sz="2200" dirty="0" err="1">
                <a:latin typeface="+mj-lt"/>
                <a:ea typeface="Calibri" panose="020F0502020204030204" pitchFamily="34" charset="0"/>
              </a:rPr>
              <a:t>tố</a:t>
            </a:r>
            <a:r>
              <a:rPr lang="en-US" sz="2200" dirty="0">
                <a:latin typeface="+mj-lt"/>
                <a:ea typeface="Calibri" panose="020F0502020204030204" pitchFamily="34" charset="0"/>
              </a:rPr>
              <a:t> </a:t>
            </a:r>
            <a:r>
              <a:rPr lang="en-US" sz="2200" dirty="0" err="1">
                <a:latin typeface="+mj-lt"/>
                <a:ea typeface="Calibri" panose="020F0502020204030204" pitchFamily="34" charset="0"/>
              </a:rPr>
              <a:t>ảnh</a:t>
            </a:r>
            <a:r>
              <a:rPr lang="en-US" sz="2200" dirty="0">
                <a:latin typeface="+mj-lt"/>
                <a:ea typeface="Calibri" panose="020F0502020204030204" pitchFamily="34" charset="0"/>
              </a:rPr>
              <a:t> </a:t>
            </a:r>
            <a:r>
              <a:rPr lang="en-US" sz="2200" dirty="0" err="1">
                <a:latin typeface="+mj-lt"/>
                <a:ea typeface="Calibri" panose="020F0502020204030204" pitchFamily="34" charset="0"/>
              </a:rPr>
              <a:t>hưởng</a:t>
            </a:r>
            <a:r>
              <a:rPr lang="en-US" sz="2200" dirty="0">
                <a:latin typeface="+mj-lt"/>
                <a:ea typeface="Calibri" panose="020F0502020204030204" pitchFamily="34" charset="0"/>
              </a:rPr>
              <a:t>?</a:t>
            </a:r>
          </a:p>
          <a:p>
            <a:pPr marL="342900" indent="-342900">
              <a:lnSpc>
                <a:spcPct val="160000"/>
              </a:lnSpc>
              <a:buFont typeface="Wingdings" pitchFamily="2" charset="2"/>
              <a:buChar char="v"/>
            </a:pPr>
            <a:endParaRPr lang="en-US" dirty="0">
              <a:latin typeface="+mj-lt"/>
            </a:endParaRPr>
          </a:p>
        </p:txBody>
      </p:sp>
      <p:sp>
        <p:nvSpPr>
          <p:cNvPr id="6" name="TextBox 5">
            <a:extLst>
              <a:ext uri="{FF2B5EF4-FFF2-40B4-BE49-F238E27FC236}">
                <a16:creationId xmlns:a16="http://schemas.microsoft.com/office/drawing/2014/main" id="{16C7171D-D6AF-2363-9264-63CA57894BF7}"/>
              </a:ext>
            </a:extLst>
          </p:cNvPr>
          <p:cNvSpPr txBox="1"/>
          <p:nvPr/>
        </p:nvSpPr>
        <p:spPr>
          <a:xfrm>
            <a:off x="775365" y="1301008"/>
            <a:ext cx="6096000" cy="400110"/>
          </a:xfrm>
          <a:prstGeom prst="rect">
            <a:avLst/>
          </a:prstGeom>
          <a:noFill/>
        </p:spPr>
        <p:txBody>
          <a:bodyPr wrap="square">
            <a:spAutoFit/>
          </a:bodyPr>
          <a:lstStyle/>
          <a:p>
            <a:r>
              <a:rPr lang="en-US" sz="2000" b="1" dirty="0">
                <a:solidFill>
                  <a:schemeClr val="accent1">
                    <a:lumMod val="50000"/>
                  </a:schemeClr>
                </a:solidFill>
                <a:latin typeface="+mj-lt"/>
                <a:ea typeface="Calibri" panose="020F0502020204030204" pitchFamily="34" charset="0"/>
              </a:rPr>
              <a:t>1. </a:t>
            </a:r>
            <a:r>
              <a:rPr lang="en-US" sz="2000" b="1" dirty="0" err="1">
                <a:solidFill>
                  <a:schemeClr val="accent1">
                    <a:lumMod val="50000"/>
                  </a:schemeClr>
                </a:solidFill>
                <a:latin typeface="+mj-lt"/>
                <a:ea typeface="Calibri" panose="020F0502020204030204" pitchFamily="34" charset="0"/>
              </a:rPr>
              <a:t>Phân</a:t>
            </a:r>
            <a:r>
              <a:rPr lang="en-US" sz="2000" b="1" dirty="0">
                <a:solidFill>
                  <a:schemeClr val="accent1">
                    <a:lumMod val="50000"/>
                  </a:schemeClr>
                </a:solidFill>
                <a:latin typeface="+mj-lt"/>
                <a:ea typeface="Calibri" panose="020F0502020204030204" pitchFamily="34" charset="0"/>
              </a:rPr>
              <a:t> </a:t>
            </a:r>
            <a:r>
              <a:rPr lang="en-US" sz="2000" b="1" dirty="0" err="1">
                <a:solidFill>
                  <a:schemeClr val="accent1">
                    <a:lumMod val="50000"/>
                  </a:schemeClr>
                </a:solidFill>
                <a:latin typeface="+mj-lt"/>
                <a:ea typeface="Calibri" panose="020F0502020204030204" pitchFamily="34" charset="0"/>
              </a:rPr>
              <a:t>tích</a:t>
            </a:r>
            <a:r>
              <a:rPr lang="en-US" sz="2000" b="1" dirty="0">
                <a:solidFill>
                  <a:schemeClr val="accent1">
                    <a:lumMod val="50000"/>
                  </a:schemeClr>
                </a:solidFill>
                <a:latin typeface="+mj-lt"/>
                <a:ea typeface="Calibri" panose="020F0502020204030204" pitchFamily="34" charset="0"/>
              </a:rPr>
              <a:t> </a:t>
            </a:r>
            <a:r>
              <a:rPr lang="en-US" sz="2000" b="1" dirty="0" err="1">
                <a:solidFill>
                  <a:schemeClr val="accent1">
                    <a:lumMod val="50000"/>
                  </a:schemeClr>
                </a:solidFill>
                <a:latin typeface="+mj-lt"/>
                <a:ea typeface="Calibri" panose="020F0502020204030204" pitchFamily="34" charset="0"/>
              </a:rPr>
              <a:t>giới</a:t>
            </a:r>
            <a:r>
              <a:rPr lang="en-US" sz="2000" b="1" dirty="0">
                <a:solidFill>
                  <a:schemeClr val="accent1">
                    <a:lumMod val="50000"/>
                  </a:schemeClr>
                </a:solidFill>
                <a:latin typeface="+mj-lt"/>
                <a:ea typeface="Calibri" panose="020F0502020204030204" pitchFamily="34" charset="0"/>
              </a:rPr>
              <a:t>: </a:t>
            </a:r>
          </a:p>
        </p:txBody>
      </p:sp>
      <p:sp>
        <p:nvSpPr>
          <p:cNvPr id="2" name="Content Placeholder 2">
            <a:extLst>
              <a:ext uri="{FF2B5EF4-FFF2-40B4-BE49-F238E27FC236}">
                <a16:creationId xmlns:a16="http://schemas.microsoft.com/office/drawing/2014/main" id="{D3813B22-3B80-204B-565B-229961312973}"/>
              </a:ext>
            </a:extLst>
          </p:cNvPr>
          <p:cNvSpPr txBox="1">
            <a:spLocks/>
          </p:cNvSpPr>
          <p:nvPr/>
        </p:nvSpPr>
        <p:spPr>
          <a:xfrm>
            <a:off x="775365" y="499107"/>
            <a:ext cx="11078307"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dirty="0">
                <a:solidFill>
                  <a:schemeClr val="accent4">
                    <a:lumMod val="50000"/>
                  </a:schemeClr>
                </a:solidFill>
                <a:latin typeface="+mj-lt"/>
              </a:rPr>
              <a:t>CẦN LÀM GÌ ĐỂ THÚC ĐẨY BÌNH ĐẲNG GIỚI?</a:t>
            </a:r>
          </a:p>
        </p:txBody>
      </p:sp>
      <p:sp>
        <p:nvSpPr>
          <p:cNvPr id="4" name="Title 2">
            <a:extLst>
              <a:ext uri="{FF2B5EF4-FFF2-40B4-BE49-F238E27FC236}">
                <a16:creationId xmlns:a16="http://schemas.microsoft.com/office/drawing/2014/main" id="{3F4D3B34-F2E0-E2C4-81C2-A8A99DCB23C4}"/>
              </a:ext>
            </a:extLst>
          </p:cNvPr>
          <p:cNvSpPr txBox="1">
            <a:spLocks noGrp="1"/>
          </p:cNvSpPr>
          <p:nvPr>
            <p:ph type="title"/>
          </p:nvPr>
        </p:nvSpPr>
        <p:spPr>
          <a:xfrm>
            <a:off x="634118" y="4500563"/>
            <a:ext cx="11360800" cy="1877407"/>
          </a:xfrm>
          <a:prstGeom prst="rect">
            <a:avLst/>
          </a:prstGeom>
          <a:noFill/>
        </p:spPr>
        <p:txBody>
          <a:bodyPr wrap="square">
            <a:spAutoFit/>
          </a:bodyPr>
          <a:lstStyle/>
          <a:p>
            <a:pPr marL="342900" indent="-342900" algn="l">
              <a:buFont typeface="Arial" panose="020B0604020202020204" pitchFamily="34" charset="0"/>
              <a:buChar char="•"/>
            </a:pPr>
            <a:r>
              <a:rPr lang="en-US" sz="2200" b="0" dirty="0" err="1">
                <a:latin typeface="+mj-lt"/>
                <a:ea typeface="Calibri" panose="020F0502020204030204" pitchFamily="34" charset="0"/>
              </a:rPr>
              <a:t>Các</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dự</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án</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tiết</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kiệm</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năng</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lượng</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không</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chỉ</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tác</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động</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đến</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việc</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giảm</a:t>
            </a:r>
            <a:r>
              <a:rPr lang="en-US" sz="2200" b="0" dirty="0">
                <a:latin typeface="+mj-lt"/>
                <a:ea typeface="Calibri" panose="020F0502020204030204" pitchFamily="34" charset="0"/>
              </a:rPr>
              <a:t> chi </a:t>
            </a:r>
            <a:r>
              <a:rPr lang="en-US" sz="2200" b="0" dirty="0" err="1">
                <a:latin typeface="+mj-lt"/>
                <a:ea typeface="Calibri" panose="020F0502020204030204" pitchFamily="34" charset="0"/>
              </a:rPr>
              <a:t>phí</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sản</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xuất</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mà</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còn</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ảnh</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hưởng</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đến</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phúc</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lợi</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của</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người</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lao</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động</a:t>
            </a:r>
            <a:r>
              <a:rPr lang="en-US" sz="2200" b="0" dirty="0">
                <a:latin typeface="+mj-lt"/>
                <a:ea typeface="Calibri" panose="020F0502020204030204" pitchFamily="34" charset="0"/>
              </a:rPr>
              <a:t>. </a:t>
            </a:r>
          </a:p>
          <a:p>
            <a:pPr marL="342900" indent="-342900" algn="l">
              <a:buFont typeface="Arial" panose="020B0604020202020204" pitchFamily="34" charset="0"/>
              <a:buChar char="•"/>
            </a:pPr>
            <a:r>
              <a:rPr lang="en-US" sz="2200" b="0" dirty="0" err="1">
                <a:latin typeface="+mj-lt"/>
                <a:ea typeface="Calibri" panose="020F0502020204030204" pitchFamily="34" charset="0"/>
              </a:rPr>
              <a:t>Cần</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đánh</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giá</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tác</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động</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của</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các</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dự</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án</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này</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đối</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với</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cả</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nam</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và</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nữ</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trong</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doanh</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nghiệp</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đảm</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bảo</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rằng</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không</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có</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nhóm</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nào</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bị</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thiệt</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thòi</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hoặc</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mất</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cơ</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hội</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phát</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triển</a:t>
            </a:r>
            <a:r>
              <a:rPr lang="en-US" sz="2200" b="0" dirty="0">
                <a:latin typeface="+mj-lt"/>
                <a:ea typeface="Calibri" panose="020F0502020204030204" pitchFamily="34" charset="0"/>
              </a:rPr>
              <a:t> do </a:t>
            </a:r>
            <a:r>
              <a:rPr lang="en-US" sz="2200" b="0" dirty="0" err="1">
                <a:latin typeface="+mj-lt"/>
                <a:ea typeface="Calibri" panose="020F0502020204030204" pitchFamily="34" charset="0"/>
              </a:rPr>
              <a:t>các</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thay</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đổi</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liên</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quan</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đến</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năng</a:t>
            </a:r>
            <a:r>
              <a:rPr lang="en-US" sz="2200" b="0" dirty="0">
                <a:latin typeface="+mj-lt"/>
                <a:ea typeface="Calibri" panose="020F0502020204030204" pitchFamily="34" charset="0"/>
              </a:rPr>
              <a:t> </a:t>
            </a:r>
            <a:r>
              <a:rPr lang="en-US" sz="2200" b="0" dirty="0" err="1">
                <a:latin typeface="+mj-lt"/>
                <a:ea typeface="Calibri" panose="020F0502020204030204" pitchFamily="34" charset="0"/>
              </a:rPr>
              <a:t>lượng</a:t>
            </a:r>
            <a:r>
              <a:rPr lang="en-US" sz="2200" b="0" kern="100" dirty="0">
                <a:latin typeface="+mj-lt"/>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2978496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25437-DC05-9EBB-8304-64209F64310E}"/>
              </a:ext>
            </a:extLst>
          </p:cNvPr>
          <p:cNvSpPr txBox="1">
            <a:spLocks/>
          </p:cNvSpPr>
          <p:nvPr/>
        </p:nvSpPr>
        <p:spPr>
          <a:xfrm>
            <a:off x="160151" y="1173973"/>
            <a:ext cx="11558905" cy="5271432"/>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itchFamily="34" charset="0"/>
              <a:buChar char="•"/>
              <a:defRPr sz="3200" kern="1200">
                <a:solidFill>
                  <a:srgbClr val="009999"/>
                </a:solidFill>
                <a:latin typeface="Times New Roman" panose="02020603050405020304" pitchFamily="18" charset="0"/>
                <a:ea typeface="+mn-ea"/>
                <a:cs typeface="Times New Roman" panose="02020603050405020304" pitchFamily="18" charset="0"/>
              </a:defRPr>
            </a:lvl1pPr>
            <a:lvl2pPr marL="742950" indent="-285750" algn="just" defTabSz="914400" rtl="0" eaLnBrk="1" latinLnBrk="0" hangingPunct="1">
              <a:spcBef>
                <a:spcPct val="20000"/>
              </a:spcBef>
              <a:buFont typeface="Arial" pitchFamily="34" charset="0"/>
              <a:buChar char="–"/>
              <a:defRPr sz="2800" kern="1200">
                <a:solidFill>
                  <a:srgbClr val="009999"/>
                </a:solidFill>
                <a:latin typeface="Times New Roman" panose="02020603050405020304" pitchFamily="18" charset="0"/>
                <a:ea typeface="+mn-ea"/>
                <a:cs typeface="Times New Roman" panose="02020603050405020304" pitchFamily="18" charset="0"/>
              </a:defRPr>
            </a:lvl2pPr>
            <a:lvl3pPr marL="1143000" indent="-228600" algn="just" defTabSz="914400" rtl="0" eaLnBrk="1" latinLnBrk="0" hangingPunct="1">
              <a:spcBef>
                <a:spcPct val="20000"/>
              </a:spcBef>
              <a:buFont typeface="Arial" pitchFamily="34" charset="0"/>
              <a:buChar char="•"/>
              <a:defRPr sz="2400" kern="1200">
                <a:solidFill>
                  <a:srgbClr val="009999"/>
                </a:solidFill>
                <a:latin typeface="Times New Roman" panose="02020603050405020304" pitchFamily="18" charset="0"/>
                <a:ea typeface="+mn-ea"/>
                <a:cs typeface="Times New Roman" panose="02020603050405020304" pitchFamily="18" charset="0"/>
              </a:defRPr>
            </a:lvl3pPr>
            <a:lvl4pPr marL="1600200" indent="-228600" algn="just" defTabSz="914400" rtl="0" eaLnBrk="1" latinLnBrk="0" hangingPunct="1">
              <a:spcBef>
                <a:spcPct val="20000"/>
              </a:spcBef>
              <a:buFont typeface="Arial" pitchFamily="34" charset="0"/>
              <a:buChar char="–"/>
              <a:defRPr sz="2000" kern="1200">
                <a:solidFill>
                  <a:srgbClr val="009999"/>
                </a:solidFill>
                <a:latin typeface="Times New Roman" panose="02020603050405020304" pitchFamily="18" charset="0"/>
                <a:ea typeface="+mn-ea"/>
                <a:cs typeface="Times New Roman" panose="02020603050405020304" pitchFamily="18" charset="0"/>
              </a:defRPr>
            </a:lvl4pPr>
            <a:lvl5pPr marL="2057400" indent="-228600" algn="just" defTabSz="914400" rtl="0" eaLnBrk="1" latinLnBrk="0" hangingPunct="1">
              <a:spcBef>
                <a:spcPct val="20000"/>
              </a:spcBef>
              <a:buFont typeface="Arial" pitchFamily="34" charset="0"/>
              <a:buChar char="»"/>
              <a:defRPr sz="2000" kern="1200">
                <a:solidFill>
                  <a:srgbClr val="009999"/>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lgn="l">
              <a:lnSpc>
                <a:spcPct val="107000"/>
              </a:lnSpc>
              <a:spcBef>
                <a:spcPts val="600"/>
              </a:spcBef>
              <a:spcAft>
                <a:spcPts val="800"/>
              </a:spcAft>
              <a:buNone/>
            </a:pPr>
            <a:r>
              <a:rPr lang="en-US" sz="2400" b="1" dirty="0">
                <a:solidFill>
                  <a:schemeClr val="accent1">
                    <a:lumMod val="50000"/>
                  </a:schemeClr>
                </a:solidFill>
                <a:latin typeface="Arial" panose="020B0604020202020204" pitchFamily="34" charset="0"/>
                <a:ea typeface="Calibri" panose="020F0502020204030204" pitchFamily="34" charset="0"/>
              </a:rPr>
              <a:t>2. </a:t>
            </a:r>
            <a:r>
              <a:rPr lang="en-US" sz="2400" b="1" dirty="0" err="1">
                <a:solidFill>
                  <a:schemeClr val="accent1">
                    <a:lumMod val="50000"/>
                  </a:schemeClr>
                </a:solidFill>
                <a:latin typeface="Arial" panose="020B0604020202020204" pitchFamily="34" charset="0"/>
                <a:ea typeface="Calibri" panose="020F0502020204030204" pitchFamily="34" charset="0"/>
              </a:rPr>
              <a:t>Xây</a:t>
            </a:r>
            <a:r>
              <a:rPr lang="en-US" sz="2400" b="1" dirty="0">
                <a:solidFill>
                  <a:schemeClr val="accent1">
                    <a:lumMod val="50000"/>
                  </a:schemeClr>
                </a:solidFill>
                <a:latin typeface="Arial" panose="020B0604020202020204" pitchFamily="34" charset="0"/>
                <a:ea typeface="Calibri" panose="020F0502020204030204" pitchFamily="34" charset="0"/>
              </a:rPr>
              <a:t> </a:t>
            </a:r>
            <a:r>
              <a:rPr lang="en-US" sz="2400" b="1" dirty="0" err="1">
                <a:solidFill>
                  <a:schemeClr val="accent1">
                    <a:lumMod val="50000"/>
                  </a:schemeClr>
                </a:solidFill>
                <a:latin typeface="Arial" panose="020B0604020202020204" pitchFamily="34" charset="0"/>
                <a:ea typeface="Calibri" panose="020F0502020204030204" pitchFamily="34" charset="0"/>
              </a:rPr>
              <a:t>dựng</a:t>
            </a:r>
            <a:r>
              <a:rPr lang="en-US" sz="2400" b="1" dirty="0">
                <a:solidFill>
                  <a:schemeClr val="accent1">
                    <a:lumMod val="50000"/>
                  </a:schemeClr>
                </a:solidFill>
                <a:latin typeface="Arial" panose="020B0604020202020204" pitchFamily="34" charset="0"/>
                <a:ea typeface="Calibri" panose="020F0502020204030204" pitchFamily="34" charset="0"/>
              </a:rPr>
              <a:t> </a:t>
            </a:r>
            <a:r>
              <a:rPr lang="en-US" sz="2400" b="1" dirty="0" err="1">
                <a:solidFill>
                  <a:schemeClr val="accent1">
                    <a:lumMod val="50000"/>
                  </a:schemeClr>
                </a:solidFill>
                <a:latin typeface="Arial" panose="020B0604020202020204" pitchFamily="34" charset="0"/>
                <a:ea typeface="Calibri" panose="020F0502020204030204" pitchFamily="34" charset="0"/>
              </a:rPr>
              <a:t>chính</a:t>
            </a:r>
            <a:r>
              <a:rPr lang="en-US" sz="2400" b="1" dirty="0">
                <a:solidFill>
                  <a:schemeClr val="accent1">
                    <a:lumMod val="50000"/>
                  </a:schemeClr>
                </a:solidFill>
                <a:latin typeface="Arial" panose="020B0604020202020204" pitchFamily="34" charset="0"/>
                <a:ea typeface="Calibri" panose="020F0502020204030204" pitchFamily="34" charset="0"/>
              </a:rPr>
              <a:t> </a:t>
            </a:r>
            <a:r>
              <a:rPr lang="en-US" sz="2400" b="1" dirty="0" err="1">
                <a:solidFill>
                  <a:schemeClr val="accent1">
                    <a:lumMod val="50000"/>
                  </a:schemeClr>
                </a:solidFill>
                <a:latin typeface="Arial" panose="020B0604020202020204" pitchFamily="34" charset="0"/>
                <a:ea typeface="Calibri" panose="020F0502020204030204" pitchFamily="34" charset="0"/>
              </a:rPr>
              <a:t>sách</a:t>
            </a:r>
            <a:r>
              <a:rPr lang="en-US" sz="2400" b="1" dirty="0">
                <a:solidFill>
                  <a:schemeClr val="accent1">
                    <a:lumMod val="50000"/>
                  </a:schemeClr>
                </a:solidFill>
                <a:latin typeface="Arial" panose="020B0604020202020204" pitchFamily="34" charset="0"/>
                <a:ea typeface="Calibri" panose="020F0502020204030204" pitchFamily="34" charset="0"/>
              </a:rPr>
              <a:t>/ </a:t>
            </a:r>
            <a:r>
              <a:rPr lang="en-US" sz="2400" b="1" dirty="0" err="1">
                <a:solidFill>
                  <a:schemeClr val="accent1">
                    <a:lumMod val="50000"/>
                  </a:schemeClr>
                </a:solidFill>
                <a:latin typeface="Arial" panose="020B0604020202020204" pitchFamily="34" charset="0"/>
                <a:ea typeface="Calibri" panose="020F0502020204030204" pitchFamily="34" charset="0"/>
              </a:rPr>
              <a:t>kế</a:t>
            </a:r>
            <a:r>
              <a:rPr lang="en-US" sz="2400" b="1" dirty="0">
                <a:solidFill>
                  <a:schemeClr val="accent1">
                    <a:lumMod val="50000"/>
                  </a:schemeClr>
                </a:solidFill>
                <a:latin typeface="Arial" panose="020B0604020202020204" pitchFamily="34" charset="0"/>
                <a:ea typeface="Calibri" panose="020F0502020204030204" pitchFamily="34" charset="0"/>
              </a:rPr>
              <a:t> </a:t>
            </a:r>
            <a:r>
              <a:rPr lang="en-US" sz="2400" b="1" dirty="0" err="1">
                <a:solidFill>
                  <a:schemeClr val="accent1">
                    <a:lumMod val="50000"/>
                  </a:schemeClr>
                </a:solidFill>
                <a:latin typeface="Arial" panose="020B0604020202020204" pitchFamily="34" charset="0"/>
                <a:ea typeface="Calibri" panose="020F0502020204030204" pitchFamily="34" charset="0"/>
              </a:rPr>
              <a:t>hoạch</a:t>
            </a:r>
            <a:r>
              <a:rPr lang="en-US" sz="2400" b="1" dirty="0">
                <a:solidFill>
                  <a:schemeClr val="accent1">
                    <a:lumMod val="50000"/>
                  </a:schemeClr>
                </a:solidFill>
                <a:latin typeface="Arial" panose="020B0604020202020204" pitchFamily="34" charset="0"/>
                <a:ea typeface="Calibri" panose="020F0502020204030204" pitchFamily="34" charset="0"/>
              </a:rPr>
              <a:t> </a:t>
            </a:r>
            <a:r>
              <a:rPr lang="en-US" sz="2400" b="1" dirty="0" err="1">
                <a:solidFill>
                  <a:schemeClr val="accent1">
                    <a:lumMod val="50000"/>
                  </a:schemeClr>
                </a:solidFill>
                <a:latin typeface="Arial" panose="020B0604020202020204" pitchFamily="34" charset="0"/>
                <a:ea typeface="Calibri" panose="020F0502020204030204" pitchFamily="34" charset="0"/>
              </a:rPr>
              <a:t>hành</a:t>
            </a:r>
            <a:r>
              <a:rPr lang="en-US" sz="2400" b="1" dirty="0">
                <a:solidFill>
                  <a:schemeClr val="accent1">
                    <a:lumMod val="50000"/>
                  </a:schemeClr>
                </a:solidFill>
                <a:latin typeface="Arial" panose="020B0604020202020204" pitchFamily="34" charset="0"/>
                <a:ea typeface="Calibri" panose="020F0502020204030204" pitchFamily="34" charset="0"/>
              </a:rPr>
              <a:t> </a:t>
            </a:r>
            <a:r>
              <a:rPr lang="en-US" sz="2400" b="1" dirty="0" err="1">
                <a:solidFill>
                  <a:schemeClr val="accent1">
                    <a:lumMod val="50000"/>
                  </a:schemeClr>
                </a:solidFill>
                <a:latin typeface="Arial" panose="020B0604020202020204" pitchFamily="34" charset="0"/>
                <a:ea typeface="Calibri" panose="020F0502020204030204" pitchFamily="34" charset="0"/>
              </a:rPr>
              <a:t>động</a:t>
            </a:r>
            <a:r>
              <a:rPr lang="en-US" sz="2400" b="1" dirty="0">
                <a:solidFill>
                  <a:schemeClr val="accent1">
                    <a:lumMod val="50000"/>
                  </a:schemeClr>
                </a:solidFill>
                <a:latin typeface="Arial" panose="020B0604020202020204" pitchFamily="34" charset="0"/>
                <a:ea typeface="Calibri" panose="020F0502020204030204" pitchFamily="34" charset="0"/>
              </a:rPr>
              <a:t> </a:t>
            </a:r>
            <a:r>
              <a:rPr lang="en-US" sz="2400" b="1" dirty="0" err="1">
                <a:solidFill>
                  <a:schemeClr val="accent1">
                    <a:lumMod val="50000"/>
                  </a:schemeClr>
                </a:solidFill>
                <a:latin typeface="Arial" panose="020B0604020202020204" pitchFamily="34" charset="0"/>
                <a:ea typeface="Calibri" panose="020F0502020204030204" pitchFamily="34" charset="0"/>
              </a:rPr>
              <a:t>giới</a:t>
            </a:r>
            <a:endParaRPr lang="en-US" sz="2400" b="1" kern="100" dirty="0">
              <a:solidFill>
                <a:schemeClr val="tx1"/>
              </a:solidFill>
              <a:effectLst/>
              <a:latin typeface="+mj-lt"/>
              <a:ea typeface="Calibri" panose="020F0502020204030204" pitchFamily="34" charset="0"/>
              <a:cs typeface="Times New Roman" panose="02020603050405020304" pitchFamily="18" charset="0"/>
            </a:endParaRPr>
          </a:p>
          <a:p>
            <a:pPr marR="0" lvl="1" algn="l">
              <a:lnSpc>
                <a:spcPct val="107000"/>
              </a:lnSpc>
              <a:spcBef>
                <a:spcPts val="600"/>
              </a:spcBef>
              <a:spcAft>
                <a:spcPts val="800"/>
              </a:spcAft>
              <a:buFont typeface="Wingdings" pitchFamily="2" charset="2"/>
              <a:buChar char="v"/>
            </a:pPr>
            <a:r>
              <a:rPr lang="en-US" sz="2400" b="1" kern="100" dirty="0">
                <a:solidFill>
                  <a:schemeClr val="tx1"/>
                </a:solidFill>
                <a:effectLst/>
                <a:latin typeface="+mj-lt"/>
                <a:ea typeface="Calibri" panose="020F0502020204030204" pitchFamily="34" charset="0"/>
                <a:cs typeface="Times New Roman" panose="02020603050405020304" pitchFamily="18" charset="0"/>
              </a:rPr>
              <a:t>Đào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tạo</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và</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Phát</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triển</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Năng</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lực</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Cần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đảm</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bảo</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các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chương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trình</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đào</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tạo</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về</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tiết</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kiệm</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năng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lượng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có</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sự</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tham</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gia</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bình</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đẳng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của</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cả</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hai</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giới</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Điều</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này</a:t>
            </a:r>
            <a:r>
              <a:rPr lang="en-US" sz="2400" kern="100" dirty="0">
                <a:solidFill>
                  <a:schemeClr val="tx1"/>
                </a:solidFill>
                <a:effectLst/>
                <a:latin typeface="+mj-lt"/>
                <a:ea typeface="Calibri" panose="020F0502020204030204" pitchFamily="34" charset="0"/>
                <a:cs typeface="Times New Roman" panose="02020603050405020304" pitchFamily="18" charset="0"/>
              </a:rPr>
              <a:t> bao </a:t>
            </a:r>
            <a:r>
              <a:rPr lang="en-US" sz="2400" kern="100" dirty="0" err="1">
                <a:solidFill>
                  <a:schemeClr val="tx1"/>
                </a:solidFill>
                <a:effectLst/>
                <a:latin typeface="+mj-lt"/>
                <a:ea typeface="Calibri" panose="020F0502020204030204" pitchFamily="34" charset="0"/>
                <a:cs typeface="Times New Roman" panose="02020603050405020304" pitchFamily="18" charset="0"/>
              </a:rPr>
              <a:t>gồm</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cả</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các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khóa</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học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kỹ</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thuật</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về</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vận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hành</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và</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bảo</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trì</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thiết</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bị</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tiết</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kiệm</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năng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lượng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cũng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như</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các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kỹ</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năng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quản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lý</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năng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lượng</a:t>
            </a:r>
            <a:r>
              <a:rPr lang="en-US" sz="2400" kern="100" dirty="0">
                <a:solidFill>
                  <a:schemeClr val="tx1"/>
                </a:solidFill>
                <a:effectLst/>
                <a:latin typeface="+mj-lt"/>
                <a:ea typeface="Calibri" panose="020F0502020204030204" pitchFamily="34" charset="0"/>
                <a:cs typeface="Times New Roman" panose="02020603050405020304" pitchFamily="18" charset="0"/>
              </a:rPr>
              <a:t>.</a:t>
            </a:r>
            <a:endParaRPr lang="en-US" sz="2400" b="1" kern="100" dirty="0">
              <a:solidFill>
                <a:schemeClr val="tx1"/>
              </a:solidFill>
              <a:effectLst/>
              <a:latin typeface="+mj-lt"/>
              <a:ea typeface="Calibri" panose="020F0502020204030204" pitchFamily="34" charset="0"/>
              <a:cs typeface="Times New Roman" panose="02020603050405020304" pitchFamily="18" charset="0"/>
            </a:endParaRPr>
          </a:p>
          <a:p>
            <a:pPr marR="0" lvl="1" algn="l">
              <a:lnSpc>
                <a:spcPct val="107000"/>
              </a:lnSpc>
              <a:spcBef>
                <a:spcPts val="600"/>
              </a:spcBef>
              <a:spcAft>
                <a:spcPts val="800"/>
              </a:spcAft>
              <a:buFont typeface="Wingdings" pitchFamily="2" charset="2"/>
              <a:buChar char="v"/>
            </a:pPr>
            <a:r>
              <a:rPr lang="en-US" sz="2400" b="1" kern="100" dirty="0">
                <a:solidFill>
                  <a:schemeClr val="tx1"/>
                </a:solidFill>
                <a:latin typeface="+mj-lt"/>
                <a:ea typeface="Calibri" panose="020F0502020204030204" pitchFamily="34"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Tuyển</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dụng</a:t>
            </a:r>
            <a:r>
              <a:rPr lang="en-US" sz="2400" b="1" kern="100" dirty="0">
                <a:solidFill>
                  <a:schemeClr val="tx1"/>
                </a:solidFill>
                <a:effectLst/>
                <a:latin typeface="+mj-lt"/>
                <a:ea typeface="Calibri" panose="020F0502020204030204" pitchFamily="34" charset="0"/>
                <a:cs typeface="Times New Roman" panose="02020603050405020304" pitchFamily="18" charset="0"/>
              </a:rPr>
              <a:t> Bình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đẳng</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a:solidFill>
                  <a:schemeClr val="tx1"/>
                </a:solidFill>
                <a:effectLst/>
                <a:latin typeface="+mj-lt"/>
                <a:ea typeface="Calibri" panose="020F0502020204030204" pitchFamily="34" charset="0"/>
                <a:cs typeface="Times New Roman" panose="02020603050405020304" pitchFamily="18" charset="0"/>
              </a:rPr>
              <a:t>Doanh </a:t>
            </a:r>
            <a:r>
              <a:rPr lang="en-US" sz="2400" kern="100" dirty="0" err="1">
                <a:solidFill>
                  <a:schemeClr val="tx1"/>
                </a:solidFill>
                <a:effectLst/>
                <a:latin typeface="+mj-lt"/>
                <a:ea typeface="Calibri" panose="020F0502020204030204" pitchFamily="34" charset="0"/>
                <a:cs typeface="Times New Roman" panose="02020603050405020304" pitchFamily="18" charset="0"/>
              </a:rPr>
              <a:t>nghiệp</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cần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đảm</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bảo</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rằng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các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vị</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trí</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liên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quan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đến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dự</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án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tiết</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kiệm</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năng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lượng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đặc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biệt</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là</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các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vị</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trí</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kỹ</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thuật</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và</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quản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lý</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được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mở</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cho</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cả</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nam</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và</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nữ</a:t>
            </a:r>
            <a:r>
              <a:rPr lang="en-US" sz="2400" kern="100" dirty="0">
                <a:solidFill>
                  <a:schemeClr val="tx1"/>
                </a:solidFill>
                <a:effectLst/>
                <a:latin typeface="+mj-lt"/>
                <a:ea typeface="Calibri" panose="020F0502020204030204" pitchFamily="34" charset="0"/>
                <a:cs typeface="Times New Roman" panose="02020603050405020304" pitchFamily="18" charset="0"/>
              </a:rPr>
              <a:t>. </a:t>
            </a:r>
            <a:endParaRPr lang="en-US" sz="2400" b="1" kern="100" dirty="0">
              <a:solidFill>
                <a:schemeClr val="tx1"/>
              </a:solidFill>
              <a:latin typeface="+mj-lt"/>
              <a:ea typeface="Calibri" panose="020F0502020204030204" pitchFamily="34" charset="0"/>
            </a:endParaRPr>
          </a:p>
          <a:p>
            <a:pPr marR="0" lvl="1" algn="l">
              <a:lnSpc>
                <a:spcPct val="107000"/>
              </a:lnSpc>
              <a:spcBef>
                <a:spcPts val="600"/>
              </a:spcBef>
              <a:spcAft>
                <a:spcPts val="800"/>
              </a:spcAft>
              <a:buFont typeface="Wingdings" pitchFamily="2" charset="2"/>
              <a:buChar char="v"/>
            </a:pPr>
            <a:r>
              <a:rPr lang="en-US" sz="2400" b="1" kern="100" dirty="0">
                <a:solidFill>
                  <a:schemeClr val="tx1"/>
                </a:solidFill>
                <a:latin typeface="+mj-lt"/>
                <a:ea typeface="Calibri" panose="020F0502020204030204" pitchFamily="34"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Thăng</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tiến</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công</a:t>
            </a:r>
            <a:r>
              <a:rPr lang="en-US" sz="2400" b="1" kern="100" dirty="0">
                <a:solidFill>
                  <a:schemeClr val="tx1"/>
                </a:solidFill>
                <a:effectLst/>
                <a:latin typeface="+mj-lt"/>
                <a:ea typeface="Calibri" panose="020F0502020204030204" pitchFamily="34" charset="0"/>
                <a:cs typeface="Times New Roman" panose="02020603050405020304" pitchFamily="18" charset="0"/>
              </a:rPr>
              <a:t> </a:t>
            </a:r>
            <a:r>
              <a:rPr lang="en-US" sz="2400" b="1" kern="100" dirty="0" err="1">
                <a:solidFill>
                  <a:schemeClr val="tx1"/>
                </a:solidFill>
                <a:effectLst/>
                <a:latin typeface="+mj-lt"/>
                <a:ea typeface="Calibri" panose="020F0502020204030204" pitchFamily="34" charset="0"/>
                <a:cs typeface="Times New Roman" panose="02020603050405020304" pitchFamily="18" charset="0"/>
              </a:rPr>
              <a:t>bằng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Phụ</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nữ</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cần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có</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cơ</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hội</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bình</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đẳng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để</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thăng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tiến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trong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các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vị</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trí</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quản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lý</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dự</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án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năng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lượng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đảm</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bảo</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rằng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họ</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không</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bị</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giới</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hạn</a:t>
            </a:r>
            <a:r>
              <a:rPr lang="en-US" sz="2400" kern="100" dirty="0">
                <a:solidFill>
                  <a:schemeClr val="tx1"/>
                </a:solidFill>
                <a:effectLst/>
                <a:latin typeface="+mj-lt"/>
                <a:ea typeface="Calibri" panose="020F0502020204030204" pitchFamily="34" charset="0"/>
                <a:cs typeface="Times New Roman" panose="02020603050405020304" pitchFamily="18" charset="0"/>
              </a:rPr>
              <a:t> do </a:t>
            </a:r>
            <a:r>
              <a:rPr lang="en-US" sz="2400" kern="100" dirty="0" err="1">
                <a:solidFill>
                  <a:schemeClr val="tx1"/>
                </a:solidFill>
                <a:effectLst/>
                <a:latin typeface="+mj-lt"/>
                <a:ea typeface="Calibri" panose="020F0502020204030204" pitchFamily="34" charset="0"/>
                <a:cs typeface="Times New Roman" panose="02020603050405020304" pitchFamily="18" charset="0"/>
              </a:rPr>
              <a:t>các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định</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kiến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xã</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hội</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hoặc</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chính</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sách</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thiên</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vị</a:t>
            </a:r>
            <a:r>
              <a:rPr lang="en-US" sz="2400" kern="100" dirty="0">
                <a:solidFill>
                  <a:schemeClr val="tx1"/>
                </a:solidFill>
                <a:effectLst/>
                <a:latin typeface="+mj-lt"/>
                <a:ea typeface="Calibri" panose="020F0502020204030204" pitchFamily="34" charset="0"/>
                <a:cs typeface="Times New Roman" panose="02020603050405020304" pitchFamily="18" charset="0"/>
              </a:rPr>
              <a:t> </a:t>
            </a:r>
            <a:r>
              <a:rPr lang="en-US" sz="2400" kern="100" dirty="0" err="1">
                <a:solidFill>
                  <a:schemeClr val="tx1"/>
                </a:solidFill>
                <a:effectLst/>
                <a:latin typeface="+mj-lt"/>
                <a:ea typeface="Calibri" panose="020F0502020204030204" pitchFamily="34" charset="0"/>
                <a:cs typeface="Times New Roman" panose="02020603050405020304" pitchFamily="18" charset="0"/>
              </a:rPr>
              <a:t>giới</a:t>
            </a:r>
            <a:r>
              <a:rPr lang="en-US" sz="2400" kern="100" dirty="0">
                <a:solidFill>
                  <a:schemeClr val="tx1"/>
                </a:solidFill>
                <a:effectLst/>
                <a:latin typeface="+mj-lt"/>
                <a:ea typeface="Calibri" panose="020F0502020204030204" pitchFamily="34" charset="0"/>
                <a:cs typeface="Times New Roman" panose="02020603050405020304" pitchFamily="18" charset="0"/>
              </a:rPr>
              <a:t>.</a:t>
            </a:r>
          </a:p>
        </p:txBody>
      </p:sp>
      <p:sp>
        <p:nvSpPr>
          <p:cNvPr id="2" name="Content Placeholder 2">
            <a:extLst>
              <a:ext uri="{FF2B5EF4-FFF2-40B4-BE49-F238E27FC236}">
                <a16:creationId xmlns:a16="http://schemas.microsoft.com/office/drawing/2014/main" id="{C43585EB-775C-B788-A85D-C46846F71202}"/>
              </a:ext>
            </a:extLst>
          </p:cNvPr>
          <p:cNvSpPr txBox="1">
            <a:spLocks/>
          </p:cNvSpPr>
          <p:nvPr/>
        </p:nvSpPr>
        <p:spPr>
          <a:xfrm>
            <a:off x="775365" y="499107"/>
            <a:ext cx="11078307"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dirty="0">
                <a:solidFill>
                  <a:schemeClr val="accent4">
                    <a:lumMod val="50000"/>
                  </a:schemeClr>
                </a:solidFill>
                <a:latin typeface="+mj-lt"/>
              </a:rPr>
              <a:t>CẦN LÀM GÌ ĐỂ THÚC ĐẨY BÌNH ĐẲNG GIỚI?</a:t>
            </a:r>
          </a:p>
        </p:txBody>
      </p:sp>
    </p:spTree>
    <p:extLst>
      <p:ext uri="{BB962C8B-B14F-4D97-AF65-F5344CB8AC3E}">
        <p14:creationId xmlns:p14="http://schemas.microsoft.com/office/powerpoint/2010/main" val="35397390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19971-DCF9-A77B-DA81-2936FC63BA06}"/>
              </a:ext>
            </a:extLst>
          </p:cNvPr>
          <p:cNvSpPr txBox="1">
            <a:spLocks/>
          </p:cNvSpPr>
          <p:nvPr/>
        </p:nvSpPr>
        <p:spPr>
          <a:xfrm>
            <a:off x="171681" y="1420727"/>
            <a:ext cx="11681991" cy="5230368"/>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itchFamily="34" charset="0"/>
              <a:buChar char="•"/>
              <a:defRPr sz="3200" kern="1200">
                <a:solidFill>
                  <a:srgbClr val="009999"/>
                </a:solidFill>
                <a:latin typeface="Times New Roman" panose="02020603050405020304" pitchFamily="18" charset="0"/>
                <a:ea typeface="+mn-ea"/>
                <a:cs typeface="Times New Roman" panose="02020603050405020304" pitchFamily="18" charset="0"/>
              </a:defRPr>
            </a:lvl1pPr>
            <a:lvl2pPr marL="742950" indent="-285750" algn="just" defTabSz="914400" rtl="0" eaLnBrk="1" latinLnBrk="0" hangingPunct="1">
              <a:spcBef>
                <a:spcPct val="20000"/>
              </a:spcBef>
              <a:buFont typeface="Arial" pitchFamily="34" charset="0"/>
              <a:buChar char="–"/>
              <a:defRPr sz="2800" kern="1200">
                <a:solidFill>
                  <a:srgbClr val="009999"/>
                </a:solidFill>
                <a:latin typeface="Times New Roman" panose="02020603050405020304" pitchFamily="18" charset="0"/>
                <a:ea typeface="+mn-ea"/>
                <a:cs typeface="Times New Roman" panose="02020603050405020304" pitchFamily="18" charset="0"/>
              </a:defRPr>
            </a:lvl2pPr>
            <a:lvl3pPr marL="1143000" indent="-228600" algn="just" defTabSz="914400" rtl="0" eaLnBrk="1" latinLnBrk="0" hangingPunct="1">
              <a:spcBef>
                <a:spcPct val="20000"/>
              </a:spcBef>
              <a:buFont typeface="Arial" pitchFamily="34" charset="0"/>
              <a:buChar char="•"/>
              <a:defRPr sz="2400" kern="1200">
                <a:solidFill>
                  <a:srgbClr val="009999"/>
                </a:solidFill>
                <a:latin typeface="Times New Roman" panose="02020603050405020304" pitchFamily="18" charset="0"/>
                <a:ea typeface="+mn-ea"/>
                <a:cs typeface="Times New Roman" panose="02020603050405020304" pitchFamily="18" charset="0"/>
              </a:defRPr>
            </a:lvl3pPr>
            <a:lvl4pPr marL="1600200" indent="-228600" algn="just" defTabSz="914400" rtl="0" eaLnBrk="1" latinLnBrk="0" hangingPunct="1">
              <a:spcBef>
                <a:spcPct val="20000"/>
              </a:spcBef>
              <a:buFont typeface="Arial" pitchFamily="34" charset="0"/>
              <a:buChar char="–"/>
              <a:defRPr sz="2000" kern="1200">
                <a:solidFill>
                  <a:srgbClr val="009999"/>
                </a:solidFill>
                <a:latin typeface="Times New Roman" panose="02020603050405020304" pitchFamily="18" charset="0"/>
                <a:ea typeface="+mn-ea"/>
                <a:cs typeface="Times New Roman" panose="02020603050405020304" pitchFamily="18" charset="0"/>
              </a:defRPr>
            </a:lvl4pPr>
            <a:lvl5pPr marL="2057400" indent="-228600" algn="just" defTabSz="914400" rtl="0" eaLnBrk="1" latinLnBrk="0" hangingPunct="1">
              <a:spcBef>
                <a:spcPct val="20000"/>
              </a:spcBef>
              <a:buFont typeface="Arial" pitchFamily="34" charset="0"/>
              <a:buChar char="»"/>
              <a:defRPr sz="2000" kern="1200">
                <a:solidFill>
                  <a:srgbClr val="009999"/>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R="0" lvl="1" algn="just">
              <a:lnSpc>
                <a:spcPct val="107000"/>
              </a:lnSpc>
              <a:spcBef>
                <a:spcPts val="600"/>
              </a:spcBef>
              <a:spcAft>
                <a:spcPts val="600"/>
              </a:spcAft>
              <a:buFont typeface="Wingdings" pitchFamily="2" charset="2"/>
              <a:buChar char="v"/>
            </a:pPr>
            <a:r>
              <a:rPr lang="en-US" sz="2000" b="1" kern="100" dirty="0" err="1">
                <a:solidFill>
                  <a:schemeClr val="tx1"/>
                </a:solidFill>
                <a:effectLst/>
                <a:latin typeface="+mn-lt"/>
                <a:ea typeface="Calibri" panose="020F0502020204030204" pitchFamily="34" charset="0"/>
                <a:cs typeface="Times New Roman" panose="02020603050405020304" pitchFamily="18" charset="0"/>
              </a:rPr>
              <a:t>Điều</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kiện</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làm</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việc</a:t>
            </a:r>
            <a:r>
              <a:rPr lang="en-US" sz="2000" b="1" kern="100" dirty="0">
                <a:solidFill>
                  <a:schemeClr val="tx1"/>
                </a:solidFill>
                <a:effectLst/>
                <a:latin typeface="+mn-lt"/>
                <a:ea typeface="Calibri" panose="020F0502020204030204" pitchFamily="34" charset="0"/>
                <a:cs typeface="Times New Roman" panose="02020603050405020304" pitchFamily="18" charset="0"/>
              </a:rPr>
              <a:t> an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toàn</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và</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công</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bằng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Dự</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án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tiết</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kiệm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năng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lượng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cần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đảm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bảo</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rằng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điều</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kiện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làm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việc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trong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nhà</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máy</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hoặc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cơ</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sở</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sản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xuất</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không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ảnh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hưởng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tiêu</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cực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đến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sức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khỏe</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và</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phúc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lợi</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của</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phụ</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nữ</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đặc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biệt</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là</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trong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lĩnh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vực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như</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chiếu</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sáng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tiếng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ồn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và</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tiếp</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xúc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với</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thiết</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bị</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công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nghiệp</a:t>
            </a:r>
            <a:r>
              <a:rPr lang="en-US" sz="2000" kern="100" dirty="0">
                <a:solidFill>
                  <a:schemeClr val="tx1"/>
                </a:solidFill>
                <a:effectLst/>
                <a:latin typeface="+mn-lt"/>
                <a:ea typeface="Calibri" panose="020F0502020204030204" pitchFamily="34" charset="0"/>
                <a:cs typeface="Times New Roman" panose="02020603050405020304" pitchFamily="18" charset="0"/>
              </a:rPr>
              <a:t>.</a:t>
            </a:r>
            <a:endParaRPr lang="en-US" sz="2000" b="1" kern="100" dirty="0">
              <a:solidFill>
                <a:schemeClr val="tx1"/>
              </a:solidFill>
              <a:effectLst/>
              <a:latin typeface="+mn-lt"/>
              <a:ea typeface="Calibri" panose="020F0502020204030204" pitchFamily="34" charset="0"/>
              <a:cs typeface="Times New Roman" panose="02020603050405020304" pitchFamily="18" charset="0"/>
            </a:endParaRPr>
          </a:p>
          <a:p>
            <a:pPr marR="0" lvl="1" algn="just">
              <a:lnSpc>
                <a:spcPct val="107000"/>
              </a:lnSpc>
              <a:spcBef>
                <a:spcPts val="600"/>
              </a:spcBef>
              <a:spcAft>
                <a:spcPts val="600"/>
              </a:spcAft>
              <a:buFont typeface="Wingdings" pitchFamily="2" charset="2"/>
              <a:buChar char="v"/>
            </a:pPr>
            <a:r>
              <a:rPr lang="en-US" sz="2000" b="1" kern="100" dirty="0" err="1">
                <a:solidFill>
                  <a:schemeClr val="tx1"/>
                </a:solidFill>
                <a:effectLst/>
                <a:latin typeface="+mn-lt"/>
                <a:ea typeface="Calibri" panose="020F0502020204030204" pitchFamily="34" charset="0"/>
                <a:cs typeface="Times New Roman" panose="02020603050405020304" pitchFamily="18" charset="0"/>
              </a:rPr>
              <a:t>Hỗ</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trợ</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phụ</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nữ</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trong</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vị</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trí</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kỹ</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thuật</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Đảm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bảo</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rằng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phụ</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nữ</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có</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được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chương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trình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hỗ</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trợ</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kỹ</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thuật</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để</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họ</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có</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thể</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làm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việc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trong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môi</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trường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liên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quan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đến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tiết</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kiệm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năng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lượng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vốn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thường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được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coi</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là</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lĩnh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vực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của</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nam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giới</a:t>
            </a:r>
            <a:r>
              <a:rPr lang="en-US" sz="2000" kern="100" dirty="0">
                <a:solidFill>
                  <a:schemeClr val="tx1"/>
                </a:solidFill>
                <a:effectLst/>
                <a:latin typeface="+mn-lt"/>
                <a:ea typeface="Calibri" panose="020F0502020204030204" pitchFamily="34" charset="0"/>
                <a:cs typeface="Times New Roman" panose="02020603050405020304" pitchFamily="18" charset="0"/>
              </a:rPr>
              <a:t>.</a:t>
            </a:r>
          </a:p>
          <a:p>
            <a:pPr marR="0" lvl="1" algn="just">
              <a:lnSpc>
                <a:spcPct val="107000"/>
              </a:lnSpc>
              <a:spcBef>
                <a:spcPts val="600"/>
              </a:spcBef>
              <a:spcAft>
                <a:spcPts val="600"/>
              </a:spcAft>
              <a:buFont typeface="Wingdings" pitchFamily="2" charset="2"/>
              <a:buChar char="v"/>
            </a:pPr>
            <a:r>
              <a:rPr lang="en-US" sz="2000" b="1" kern="100" dirty="0" err="1">
                <a:solidFill>
                  <a:schemeClr val="tx1"/>
                </a:solidFill>
                <a:effectLst/>
                <a:latin typeface="+mn-lt"/>
                <a:ea typeface="Calibri" panose="020F0502020204030204" pitchFamily="34" charset="0"/>
                <a:cs typeface="Times New Roman" panose="02020603050405020304" pitchFamily="18" charset="0"/>
              </a:rPr>
              <a:t>Khuyến</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khích</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sự</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tham</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gia</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của</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phụ</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nữ</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Doanh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nghiệp</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nên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tạo</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điều</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kiện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để</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phụ</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nữ</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tham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gia</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vào</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quá</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trình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ra</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quyết</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định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về</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chiến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lược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tiết</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kiệm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năng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lượng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Điều</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này</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giúp</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tăng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cường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sự</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đa</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dạng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trong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quan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điểm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và</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nâng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cao</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hiệu</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quả</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của</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giải</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pháp</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được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áp</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dụng</a:t>
            </a:r>
            <a:r>
              <a:rPr lang="en-US" sz="2000" kern="100" dirty="0">
                <a:solidFill>
                  <a:schemeClr val="tx1"/>
                </a:solidFill>
                <a:effectLst/>
                <a:latin typeface="+mn-lt"/>
                <a:ea typeface="Calibri" panose="020F0502020204030204" pitchFamily="34" charset="0"/>
                <a:cs typeface="Times New Roman" panose="02020603050405020304" pitchFamily="18" charset="0"/>
              </a:rPr>
              <a:t>.</a:t>
            </a:r>
          </a:p>
          <a:p>
            <a:pPr lvl="1">
              <a:lnSpc>
                <a:spcPct val="107000"/>
              </a:lnSpc>
              <a:spcBef>
                <a:spcPts val="600"/>
              </a:spcBef>
              <a:spcAft>
                <a:spcPts val="600"/>
              </a:spcAft>
              <a:buFont typeface="Wingdings" pitchFamily="2" charset="2"/>
              <a:buChar char="v"/>
            </a:pPr>
            <a:r>
              <a:rPr lang="en-US" sz="2000" b="1" kern="100" dirty="0" err="1">
                <a:solidFill>
                  <a:schemeClr val="tx1"/>
                </a:solidFill>
                <a:latin typeface="+mn-lt"/>
                <a:ea typeface="Calibri" panose="020F0502020204030204" pitchFamily="34" charset="0"/>
              </a:rPr>
              <a:t>H</a:t>
            </a:r>
            <a:r>
              <a:rPr lang="en-US" sz="2000" b="1" kern="100" dirty="0" err="1">
                <a:solidFill>
                  <a:schemeClr val="tx1"/>
                </a:solidFill>
                <a:effectLst/>
                <a:latin typeface="+mn-lt"/>
                <a:ea typeface="Calibri" panose="020F0502020204030204" pitchFamily="34" charset="0"/>
                <a:cs typeface="Times New Roman" panose="02020603050405020304" pitchFamily="18" charset="0"/>
              </a:rPr>
              <a:t>ỗ</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trợ</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tài</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chính</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cho</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phụ</a:t>
            </a:r>
            <a:r>
              <a:rPr lang="en-US" sz="2000" b="1" kern="100" dirty="0">
                <a:solidFill>
                  <a:schemeClr val="tx1"/>
                </a:solidFill>
                <a:effectLst/>
                <a:latin typeface="+mn-lt"/>
                <a:ea typeface="Calibri" panose="020F0502020204030204" pitchFamily="34" charset="0"/>
                <a:cs typeface="Times New Roman" panose="02020603050405020304" pitchFamily="18" charset="0"/>
              </a:rPr>
              <a:t> </a:t>
            </a:r>
            <a:r>
              <a:rPr lang="en-US" sz="2000" b="1" kern="100" dirty="0" err="1">
                <a:solidFill>
                  <a:schemeClr val="tx1"/>
                </a:solidFill>
                <a:effectLst/>
                <a:latin typeface="+mn-lt"/>
                <a:ea typeface="Calibri" panose="020F0502020204030204" pitchFamily="34" charset="0"/>
                <a:cs typeface="Times New Roman" panose="02020603050405020304" pitchFamily="18" charset="0"/>
              </a:rPr>
              <a:t>nữ</a:t>
            </a:r>
            <a:r>
              <a:rPr lang="en-US" sz="2000" kern="100" dirty="0">
                <a:solidFill>
                  <a:schemeClr val="tx1"/>
                </a:solidFill>
                <a:effectLst/>
                <a:latin typeface="+mn-lt"/>
                <a:ea typeface="Calibri" panose="020F0502020204030204" pitchFamily="34" charset="0"/>
                <a:cs typeface="Times New Roman" panose="02020603050405020304" pitchFamily="18" charset="0"/>
              </a:rPr>
              <a:t>: Trong </a:t>
            </a:r>
            <a:r>
              <a:rPr lang="en-US" sz="2000"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doanh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nghiệp</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nhỏ</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hoặc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doanh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nghiệp</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mà</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phụ</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nữ</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đứng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đầu</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cần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có</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chương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trình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hỗ</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trợ</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tài</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chính</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hoặc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vay</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vốn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để</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giúp</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họ</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tiếp</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cận</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với</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các</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giải</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pháp</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tiết</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kiệm</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năng</a:t>
            </a:r>
            <a:r>
              <a:rPr lang="en-US" sz="2000" kern="100" dirty="0">
                <a:solidFill>
                  <a:schemeClr val="tx1"/>
                </a:solidFill>
                <a:effectLst/>
                <a:latin typeface="+mn-lt"/>
                <a:ea typeface="Calibri" panose="020F0502020204030204" pitchFamily="34" charset="0"/>
                <a:cs typeface="Times New Roman" panose="02020603050405020304" pitchFamily="18" charset="0"/>
              </a:rPr>
              <a:t> </a:t>
            </a:r>
            <a:r>
              <a:rPr lang="en-US" sz="2000" kern="100" dirty="0" err="1">
                <a:solidFill>
                  <a:schemeClr val="tx1"/>
                </a:solidFill>
                <a:effectLst/>
                <a:latin typeface="+mn-lt"/>
                <a:ea typeface="Calibri" panose="020F0502020204030204" pitchFamily="34" charset="0"/>
                <a:cs typeface="Times New Roman" panose="02020603050405020304" pitchFamily="18" charset="0"/>
              </a:rPr>
              <a:t>lượng</a:t>
            </a:r>
            <a:r>
              <a:rPr lang="en-US" sz="2000" kern="100" dirty="0">
                <a:solidFill>
                  <a:schemeClr val="tx1"/>
                </a:solidFill>
                <a:effectLst/>
                <a:latin typeface="+mn-lt"/>
                <a:ea typeface="Calibri" panose="020F0502020204030204" pitchFamily="34" charset="0"/>
                <a:cs typeface="Times New Roman" panose="02020603050405020304" pitchFamily="18" charset="0"/>
              </a:rPr>
              <a:t>.</a:t>
            </a:r>
          </a:p>
        </p:txBody>
      </p:sp>
      <p:sp>
        <p:nvSpPr>
          <p:cNvPr id="2" name="Content Placeholder 2">
            <a:extLst>
              <a:ext uri="{FF2B5EF4-FFF2-40B4-BE49-F238E27FC236}">
                <a16:creationId xmlns:a16="http://schemas.microsoft.com/office/drawing/2014/main" id="{EF0D7CE3-C74F-0A89-E281-7AAF03F2E293}"/>
              </a:ext>
            </a:extLst>
          </p:cNvPr>
          <p:cNvSpPr txBox="1">
            <a:spLocks/>
          </p:cNvSpPr>
          <p:nvPr/>
        </p:nvSpPr>
        <p:spPr>
          <a:xfrm>
            <a:off x="775365" y="499107"/>
            <a:ext cx="11078307"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dirty="0">
                <a:solidFill>
                  <a:schemeClr val="accent4">
                    <a:lumMod val="50000"/>
                  </a:schemeClr>
                </a:solidFill>
                <a:latin typeface="+mj-lt"/>
              </a:rPr>
              <a:t>CẦN LÀM GÌ ĐỂ THÚC ĐẨY BÌNH ĐẲNG GIỚI?</a:t>
            </a:r>
          </a:p>
        </p:txBody>
      </p:sp>
    </p:spTree>
    <p:extLst>
      <p:ext uri="{BB962C8B-B14F-4D97-AF65-F5344CB8AC3E}">
        <p14:creationId xmlns:p14="http://schemas.microsoft.com/office/powerpoint/2010/main" val="21320054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1F6F2-7CDA-512C-BD92-283CCBFA8E85}"/>
              </a:ext>
            </a:extLst>
          </p:cNvPr>
          <p:cNvSpPr>
            <a:spLocks noGrp="1"/>
          </p:cNvSpPr>
          <p:nvPr>
            <p:ph type="title"/>
          </p:nvPr>
        </p:nvSpPr>
        <p:spPr/>
        <p:txBody>
          <a:bodyPr>
            <a:normAutofit/>
          </a:bodyPr>
          <a:lstStyle/>
          <a:p>
            <a:r>
              <a:rPr lang="en-US" sz="4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4. VÍ DỤ CHÍNH SÁCH GIỚI</a:t>
            </a:r>
            <a:endParaRPr lang="en-US" dirty="0">
              <a:solidFill>
                <a:schemeClr val="accent4">
                  <a:lumMod val="50000"/>
                </a:schemeClr>
              </a:solidFill>
            </a:endParaRPr>
          </a:p>
        </p:txBody>
      </p:sp>
    </p:spTree>
    <p:extLst>
      <p:ext uri="{BB962C8B-B14F-4D97-AF65-F5344CB8AC3E}">
        <p14:creationId xmlns:p14="http://schemas.microsoft.com/office/powerpoint/2010/main" val="19302110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F43C8AC4-253C-5542-2550-A1C24F0F1585}"/>
              </a:ext>
            </a:extLst>
          </p:cNvPr>
          <p:cNvSpPr txBox="1">
            <a:spLocks/>
          </p:cNvSpPr>
          <p:nvPr/>
        </p:nvSpPr>
        <p:spPr>
          <a:xfrm>
            <a:off x="466725" y="1470213"/>
            <a:ext cx="11258550" cy="4571999"/>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lnSpc>
                <a:spcPct val="107000"/>
              </a:lnSpc>
              <a:spcAft>
                <a:spcPts val="800"/>
              </a:spcAft>
            </a:pPr>
            <a:r>
              <a:rPr lang="en-US" sz="2800" b="1" kern="100" dirty="0">
                <a:solidFill>
                  <a:srgbClr val="0070C0"/>
                </a:solidFill>
                <a:ea typeface="Calibri" panose="020F0502020204030204" pitchFamily="34" charset="0"/>
                <a:cs typeface="Times New Roman" panose="02020603050405020304" pitchFamily="18" charset="0"/>
              </a:rPr>
              <a:t>1. </a:t>
            </a:r>
            <a:r>
              <a:rPr lang="en-US" sz="2800" b="1" kern="100" dirty="0" err="1">
                <a:solidFill>
                  <a:srgbClr val="0070C0"/>
                </a:solidFill>
                <a:ea typeface="Calibri" panose="020F0502020204030204" pitchFamily="34" charset="0"/>
                <a:cs typeface="Times New Roman" panose="02020603050405020304" pitchFamily="18" charset="0"/>
              </a:rPr>
              <a:t>Mục</a:t>
            </a:r>
            <a:r>
              <a:rPr lang="en-US" sz="2800" b="1" kern="100" dirty="0">
                <a:solidFill>
                  <a:srgbClr val="0070C0"/>
                </a:solidFill>
                <a:ea typeface="Calibri" panose="020F0502020204030204" pitchFamily="34" charset="0"/>
                <a:cs typeface="Times New Roman" panose="02020603050405020304" pitchFamily="18" charset="0"/>
              </a:rPr>
              <a:t> </a:t>
            </a:r>
            <a:r>
              <a:rPr lang="en-US" sz="2800" b="1" kern="100" dirty="0" err="1">
                <a:solidFill>
                  <a:srgbClr val="0070C0"/>
                </a:solidFill>
                <a:ea typeface="Calibri" panose="020F0502020204030204" pitchFamily="34" charset="0"/>
                <a:cs typeface="Times New Roman" panose="02020603050405020304" pitchFamily="18" charset="0"/>
              </a:rPr>
              <a:t>tiêu</a:t>
            </a:r>
            <a:endParaRPr lang="en-US" sz="2800" kern="100" dirty="0">
              <a:solidFill>
                <a:srgbClr val="0070C0"/>
              </a:solidFill>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Wingdings" pitchFamily="2" charset="2"/>
              <a:buChar char="v"/>
              <a:tabLst>
                <a:tab pos="457200" algn="l"/>
              </a:tabLst>
            </a:pPr>
            <a:r>
              <a:rPr lang="en-US" sz="2400" kern="100" dirty="0" err="1">
                <a:ea typeface="Calibri" panose="020F0502020204030204" pitchFamily="34" charset="0"/>
                <a:cs typeface="Times New Roman" panose="02020603050405020304" pitchFamily="18" charset="0"/>
              </a:rPr>
              <a:t>Đảm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bảo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rằng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dự</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án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kiệm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được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triển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khai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tại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doanh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nghiệp</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không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chỉ</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hướng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đến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hiệu</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quả</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mà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còn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đảm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bảo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bình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đẳng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a:t>
            </a:r>
          </a:p>
          <a:p>
            <a:pPr marL="342900" indent="-342900" algn="just">
              <a:lnSpc>
                <a:spcPct val="107000"/>
              </a:lnSpc>
              <a:spcAft>
                <a:spcPts val="800"/>
              </a:spcAft>
              <a:buSzPts val="1000"/>
              <a:buFont typeface="Wingdings" pitchFamily="2" charset="2"/>
              <a:buChar char="v"/>
              <a:tabLst>
                <a:tab pos="457200" algn="l"/>
              </a:tabLst>
            </a:pPr>
            <a:r>
              <a:rPr lang="en-US" sz="2400" kern="100" dirty="0" err="1">
                <a:ea typeface="Calibri" panose="020F0502020204030204" pitchFamily="34" charset="0"/>
                <a:cs typeface="Times New Roman" panose="02020603050405020304" pitchFamily="18" charset="0"/>
              </a:rPr>
              <a:t>Tạo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điều</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kiện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cho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phụ</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nữ</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nam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tham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gia</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hưởng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lợi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từ</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chương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trình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kiệm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trong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doanh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nghiệp</a:t>
            </a:r>
            <a:r>
              <a:rPr lang="en-US" sz="2400" kern="100" dirty="0">
                <a:ea typeface="Calibri" panose="020F0502020204030204" pitchFamily="34" charset="0"/>
                <a:cs typeface="Times New Roman" panose="02020603050405020304" pitchFamily="18" charset="0"/>
              </a:rPr>
              <a:t>.</a:t>
            </a:r>
          </a:p>
          <a:p>
            <a:pPr marL="342900" indent="-342900" algn="just">
              <a:lnSpc>
                <a:spcPct val="107000"/>
              </a:lnSpc>
              <a:spcAft>
                <a:spcPts val="800"/>
              </a:spcAft>
              <a:buSzPts val="1000"/>
              <a:buFont typeface="Wingdings" pitchFamily="2" charset="2"/>
              <a:buChar char="v"/>
              <a:tabLst>
                <a:tab pos="457200" algn="l"/>
              </a:tabLst>
            </a:pPr>
            <a:r>
              <a:rPr lang="en-US" sz="2400" kern="100" dirty="0" err="1">
                <a:ea typeface="Calibri" panose="020F0502020204030204" pitchFamily="34" charset="0"/>
                <a:cs typeface="Times New Roman" panose="02020603050405020304" pitchFamily="18" charset="0"/>
              </a:rPr>
              <a:t>Xây</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dựng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một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môi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trường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làm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việc</a:t>
            </a:r>
            <a:r>
              <a:rPr lang="en-US" sz="2400" kern="100" dirty="0">
                <a:ea typeface="Calibri" panose="020F0502020204030204" pitchFamily="34" charset="0"/>
                <a:cs typeface="Times New Roman" panose="02020603050405020304" pitchFamily="18" charset="0"/>
              </a:rPr>
              <a:t> an </a:t>
            </a:r>
            <a:r>
              <a:rPr lang="en-US" sz="2400" kern="100" dirty="0" err="1">
                <a:ea typeface="Calibri" panose="020F0502020204030204" pitchFamily="34" charset="0"/>
                <a:cs typeface="Times New Roman" panose="02020603050405020304" pitchFamily="18" charset="0"/>
              </a:rPr>
              <a:t>toàn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công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bằng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hỗ</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trợ</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cho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mọi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trong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quá</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trình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chuyển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đổi</a:t>
            </a:r>
            <a:r>
              <a:rPr lang="en-US" sz="2400" kern="100" dirty="0">
                <a:ea typeface="Calibri" panose="020F0502020204030204" pitchFamily="34" charset="0"/>
                <a:cs typeface="Times New Roman" panose="02020603050405020304" pitchFamily="18" charset="0"/>
              </a:rPr>
              <a:t> sang </a:t>
            </a:r>
            <a:r>
              <a:rPr lang="en-US" sz="2400" kern="100" dirty="0" err="1">
                <a:ea typeface="Calibri" panose="020F0502020204030204" pitchFamily="34" charset="0"/>
                <a:cs typeface="Times New Roman" panose="02020603050405020304" pitchFamily="18" charset="0"/>
              </a:rPr>
              <a:t>sử</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dụng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hiệu</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quả</a:t>
            </a:r>
            <a:r>
              <a:rPr lang="en-US" sz="2400" kern="100" dirty="0">
                <a:ea typeface="Calibri" panose="020F0502020204030204" pitchFamily="34" charset="0"/>
                <a:cs typeface="Times New Roman" panose="02020603050405020304" pitchFamily="18" charset="0"/>
              </a:rPr>
              <a:t>.</a:t>
            </a:r>
          </a:p>
          <a:p>
            <a:pPr>
              <a:lnSpc>
                <a:spcPct val="114000"/>
              </a:lnSpc>
              <a:spcBef>
                <a:spcPts val="460"/>
              </a:spcBef>
            </a:pPr>
            <a:r>
              <a:rPr lang="en-US" sz="2400" dirty="0">
                <a:solidFill>
                  <a:srgbClr val="1729CF"/>
                </a:solidFill>
              </a:rPr>
              <a:t>	</a:t>
            </a:r>
          </a:p>
        </p:txBody>
      </p:sp>
      <p:sp>
        <p:nvSpPr>
          <p:cNvPr id="2" name="Content Placeholder 2">
            <a:extLst>
              <a:ext uri="{FF2B5EF4-FFF2-40B4-BE49-F238E27FC236}">
                <a16:creationId xmlns:a16="http://schemas.microsoft.com/office/drawing/2014/main" id="{385705D7-4CA2-5717-1FAB-B6C0AA6376E5}"/>
              </a:ext>
            </a:extLst>
          </p:cNvPr>
          <p:cNvSpPr txBox="1">
            <a:spLocks/>
          </p:cNvSpPr>
          <p:nvPr/>
        </p:nvSpPr>
        <p:spPr>
          <a:xfrm>
            <a:off x="113123" y="499107"/>
            <a:ext cx="11740550"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vi-VN" sz="3200" b="1" dirty="0">
                <a:solidFill>
                  <a:schemeClr val="accent4">
                    <a:lumMod val="50000"/>
                  </a:schemeClr>
                </a:solidFill>
              </a:rPr>
              <a:t>VÍ DỤ CHÍNH SÁCH VỀ GIỚI ĐỐI VỚI DỰ ÁN TKNL CỦA DN</a:t>
            </a:r>
          </a:p>
          <a:p>
            <a:pPr algn="ctr"/>
            <a:endParaRPr lang="vi-VN" sz="3200" b="1" dirty="0">
              <a:solidFill>
                <a:schemeClr val="accent4">
                  <a:lumMod val="50000"/>
                </a:schemeClr>
              </a:solidFill>
            </a:endParaRPr>
          </a:p>
        </p:txBody>
      </p:sp>
    </p:spTree>
    <p:extLst>
      <p:ext uri="{BB962C8B-B14F-4D97-AF65-F5344CB8AC3E}">
        <p14:creationId xmlns:p14="http://schemas.microsoft.com/office/powerpoint/2010/main" val="19740041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8A8828D-BAD4-C598-3D8D-4F6B471B82CF}"/>
              </a:ext>
            </a:extLst>
          </p:cNvPr>
          <p:cNvSpPr txBox="1">
            <a:spLocks/>
          </p:cNvSpPr>
          <p:nvPr/>
        </p:nvSpPr>
        <p:spPr>
          <a:xfrm>
            <a:off x="495300" y="1546054"/>
            <a:ext cx="11201400" cy="442444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lnSpc>
                <a:spcPct val="107000"/>
              </a:lnSpc>
              <a:spcBef>
                <a:spcPts val="600"/>
              </a:spcBef>
              <a:spcAft>
                <a:spcPts val="600"/>
              </a:spcAft>
            </a:pPr>
            <a:r>
              <a:rPr lang="en-US" sz="2800" b="1" kern="100" dirty="0">
                <a:solidFill>
                  <a:srgbClr val="0070C0"/>
                </a:solidFill>
                <a:latin typeface="Arial" panose="020B0604020202020204" pitchFamily="34" charset="0"/>
                <a:ea typeface="Calibri" panose="020F0502020204030204" pitchFamily="34" charset="0"/>
                <a:cs typeface="Times New Roman" panose="02020603050405020304" pitchFamily="18" charset="0"/>
              </a:rPr>
              <a:t>2. </a:t>
            </a:r>
            <a:r>
              <a:rPr lang="en-US" sz="2800" b="1" kern="100" dirty="0" err="1">
                <a:solidFill>
                  <a:srgbClr val="0070C0"/>
                </a:solidFill>
                <a:latin typeface="Arial" panose="020B0604020202020204" pitchFamily="34" charset="0"/>
                <a:ea typeface="Calibri" panose="020F0502020204030204" pitchFamily="34" charset="0"/>
                <a:cs typeface="Times New Roman" panose="02020603050405020304" pitchFamily="18" charset="0"/>
              </a:rPr>
              <a:t>Các</a:t>
            </a:r>
            <a:r>
              <a:rPr lang="en-US" sz="2800" b="1" kern="100" dirty="0">
                <a:solidFill>
                  <a:srgbClr val="0070C0"/>
                </a:solidFill>
                <a:latin typeface="Arial" panose="020B0604020202020204" pitchFamily="34" charset="0"/>
                <a:ea typeface="Calibri" panose="020F0502020204030204" pitchFamily="34" charset="0"/>
                <a:cs typeface="Times New Roman" panose="02020603050405020304" pitchFamily="18" charset="0"/>
              </a:rPr>
              <a:t> </a:t>
            </a:r>
            <a:r>
              <a:rPr lang="en-US" sz="2800" b="1" kern="100" dirty="0" err="1">
                <a:solidFill>
                  <a:srgbClr val="0070C0"/>
                </a:solidFill>
                <a:latin typeface="Arial" panose="020B0604020202020204" pitchFamily="34" charset="0"/>
                <a:ea typeface="Calibri" panose="020F0502020204030204" pitchFamily="34" charset="0"/>
                <a:cs typeface="Times New Roman" panose="02020603050405020304" pitchFamily="18" charset="0"/>
              </a:rPr>
              <a:t>nguyên</a:t>
            </a:r>
            <a:r>
              <a:rPr lang="en-US" sz="2800" b="1" kern="100" dirty="0">
                <a:solidFill>
                  <a:srgbClr val="0070C0"/>
                </a:solidFill>
                <a:latin typeface="Arial" panose="020B0604020202020204" pitchFamily="34" charset="0"/>
                <a:ea typeface="Calibri" panose="020F0502020204030204" pitchFamily="34" charset="0"/>
                <a:cs typeface="Times New Roman" panose="02020603050405020304" pitchFamily="18" charset="0"/>
              </a:rPr>
              <a:t> </a:t>
            </a:r>
            <a:r>
              <a:rPr lang="en-US" sz="2800" b="1" kern="100" dirty="0" err="1">
                <a:solidFill>
                  <a:srgbClr val="0070C0"/>
                </a:solidFill>
                <a:latin typeface="Arial" panose="020B0604020202020204" pitchFamily="34" charset="0"/>
                <a:ea typeface="Calibri" panose="020F0502020204030204" pitchFamily="34" charset="0"/>
                <a:cs typeface="Times New Roman" panose="02020603050405020304" pitchFamily="18" charset="0"/>
              </a:rPr>
              <a:t>tắc</a:t>
            </a:r>
            <a:r>
              <a:rPr lang="en-US" sz="2800" b="1" kern="100" dirty="0">
                <a:solidFill>
                  <a:srgbClr val="0070C0"/>
                </a:solidFill>
                <a:latin typeface="Arial" panose="020B0604020202020204" pitchFamily="34" charset="0"/>
                <a:ea typeface="Calibri" panose="020F0502020204030204" pitchFamily="34" charset="0"/>
                <a:cs typeface="Times New Roman" panose="02020603050405020304" pitchFamily="18" charset="0"/>
              </a:rPr>
              <a:t> </a:t>
            </a:r>
            <a:r>
              <a:rPr lang="en-US" sz="2800" b="1" kern="100" dirty="0" err="1">
                <a:solidFill>
                  <a:srgbClr val="0070C0"/>
                </a:solidFill>
                <a:latin typeface="Arial" panose="020B0604020202020204" pitchFamily="34" charset="0"/>
                <a:ea typeface="Calibri" panose="020F0502020204030204" pitchFamily="34" charset="0"/>
                <a:cs typeface="Times New Roman" panose="02020603050405020304" pitchFamily="18" charset="0"/>
              </a:rPr>
              <a:t>cốt</a:t>
            </a:r>
            <a:r>
              <a:rPr lang="en-US" sz="2800" b="1" kern="100" dirty="0">
                <a:solidFill>
                  <a:srgbClr val="0070C0"/>
                </a:solidFill>
                <a:latin typeface="Arial" panose="020B0604020202020204" pitchFamily="34" charset="0"/>
                <a:ea typeface="Calibri" panose="020F0502020204030204" pitchFamily="34" charset="0"/>
                <a:cs typeface="Times New Roman" panose="02020603050405020304" pitchFamily="18" charset="0"/>
              </a:rPr>
              <a:t> </a:t>
            </a:r>
            <a:r>
              <a:rPr lang="en-US" sz="2800" b="1" kern="100" dirty="0" err="1">
                <a:solidFill>
                  <a:srgbClr val="0070C0"/>
                </a:solidFill>
                <a:latin typeface="Arial" panose="020B0604020202020204" pitchFamily="34" charset="0"/>
                <a:ea typeface="Calibri" panose="020F0502020204030204" pitchFamily="34" charset="0"/>
                <a:cs typeface="Times New Roman" panose="02020603050405020304" pitchFamily="18" charset="0"/>
              </a:rPr>
              <a:t>lõi</a:t>
            </a:r>
            <a:endParaRPr lang="en-US" sz="1800" kern="100" dirty="0">
              <a:latin typeface="Calibri" panose="020F0502020204030204" pitchFamily="34" charset="0"/>
              <a:ea typeface="Calibri" panose="020F0502020204030204" pitchFamily="34" charset="0"/>
              <a:cs typeface="Times New Roman" panose="02020603050405020304" pitchFamily="18" charset="0"/>
            </a:endParaRPr>
          </a:p>
          <a:p>
            <a:pPr marL="342900" indent="-342900">
              <a:spcBef>
                <a:spcPts val="600"/>
              </a:spcBef>
              <a:spcAft>
                <a:spcPts val="600"/>
              </a:spcAft>
              <a:buFont typeface="Wingdings" pitchFamily="2" charset="2"/>
              <a:buChar char="v"/>
            </a:pPr>
            <a:r>
              <a:rPr lang="en-US" sz="2400" b="1" kern="100" dirty="0">
                <a:ea typeface="Calibri" panose="020F0502020204030204" pitchFamily="34" charset="0"/>
                <a:cs typeface="Times New Roman" panose="02020603050405020304" pitchFamily="18" charset="0"/>
              </a:rPr>
              <a:t>Bình </a:t>
            </a:r>
            <a:r>
              <a:rPr lang="en-US" sz="2400" b="1" kern="100" dirty="0" err="1">
                <a:ea typeface="Calibri" panose="020F0502020204030204" pitchFamily="34" charset="0"/>
                <a:cs typeface="Times New Roman" panose="02020603050405020304" pitchFamily="18" charset="0"/>
              </a:rPr>
              <a:t>đẳng</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tiếp</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cận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Cả</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nam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nữ</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đều</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có</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cơ</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hội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tiếp</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cận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khóa</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đào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tạo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công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nghệ</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cơ</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hội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liên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quan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đến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dự</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án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kiệm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a:t>
            </a:r>
          </a:p>
          <a:p>
            <a:pPr marL="342900" indent="-342900">
              <a:spcBef>
                <a:spcPts val="600"/>
              </a:spcBef>
              <a:spcAft>
                <a:spcPts val="600"/>
              </a:spcAft>
              <a:buFont typeface="Wingdings" pitchFamily="2" charset="2"/>
              <a:buChar char="v"/>
            </a:pPr>
            <a:r>
              <a:rPr lang="en-US" sz="2400" b="1" kern="100" dirty="0" err="1">
                <a:ea typeface="Calibri" panose="020F0502020204030204" pitchFamily="34" charset="0"/>
                <a:cs typeface="Times New Roman" panose="02020603050405020304" pitchFamily="18" charset="0"/>
              </a:rPr>
              <a:t>Tăng</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cường</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năng</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lực</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đào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tạo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nâng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nhận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thức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về</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bình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đẳng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cho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lãnh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đạo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doanh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nghiệp</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nhân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viên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nhằm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đảm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bảo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dự</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án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không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phân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biệt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đối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xử</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giới</a:t>
            </a:r>
            <a:r>
              <a:rPr lang="en-US" sz="2400" kern="100" dirty="0">
                <a:ea typeface="Calibri" panose="020F0502020204030204" pitchFamily="34" charset="0"/>
                <a:cs typeface="Times New Roman" panose="02020603050405020304" pitchFamily="18" charset="0"/>
              </a:rPr>
              <a:t>.</a:t>
            </a:r>
          </a:p>
          <a:p>
            <a:pPr marL="342900" indent="-342900">
              <a:spcBef>
                <a:spcPts val="600"/>
              </a:spcBef>
              <a:spcAft>
                <a:spcPts val="600"/>
              </a:spcAft>
              <a:buFont typeface="Wingdings" pitchFamily="2" charset="2"/>
              <a:buChar char="v"/>
            </a:pPr>
            <a:r>
              <a:rPr lang="en-US" sz="2400" b="1" dirty="0" err="1">
                <a:ea typeface="Calibri" panose="020F0502020204030204" pitchFamily="34" charset="0"/>
              </a:rPr>
              <a:t>Đánh</a:t>
            </a:r>
            <a:r>
              <a:rPr lang="en-US" sz="2400" b="1" dirty="0">
                <a:ea typeface="Calibri" panose="020F0502020204030204" pitchFamily="34" charset="0"/>
              </a:rPr>
              <a:t> </a:t>
            </a:r>
            <a:r>
              <a:rPr lang="en-US" sz="2400" b="1" dirty="0" err="1">
                <a:ea typeface="Calibri" panose="020F0502020204030204" pitchFamily="34" charset="0"/>
              </a:rPr>
              <a:t>giá</a:t>
            </a:r>
            <a:r>
              <a:rPr lang="en-US" sz="2400" b="1" dirty="0">
                <a:ea typeface="Calibri" panose="020F0502020204030204" pitchFamily="34" charset="0"/>
              </a:rPr>
              <a:t> </a:t>
            </a:r>
            <a:r>
              <a:rPr lang="en-US" sz="2400" b="1" dirty="0" err="1">
                <a:ea typeface="Calibri" panose="020F0502020204030204" pitchFamily="34" charset="0"/>
              </a:rPr>
              <a:t>tác</a:t>
            </a:r>
            <a:r>
              <a:rPr lang="en-US" sz="2400" b="1" dirty="0">
                <a:ea typeface="Calibri" panose="020F0502020204030204" pitchFamily="34" charset="0"/>
              </a:rPr>
              <a:t> </a:t>
            </a:r>
            <a:r>
              <a:rPr lang="en-US" sz="2400" b="1" dirty="0" err="1">
                <a:ea typeface="Calibri" panose="020F0502020204030204" pitchFamily="34" charset="0"/>
              </a:rPr>
              <a:t>động</a:t>
            </a:r>
            <a:r>
              <a:rPr lang="en-US" sz="2400" b="1" dirty="0">
                <a:ea typeface="Calibri" panose="020F0502020204030204" pitchFamily="34" charset="0"/>
              </a:rPr>
              <a:t> </a:t>
            </a:r>
            <a:r>
              <a:rPr lang="en-US" sz="2400" b="1" dirty="0" err="1">
                <a:ea typeface="Calibri" panose="020F0502020204030204" pitchFamily="34" charset="0"/>
              </a:rPr>
              <a:t>giới</a:t>
            </a:r>
            <a:r>
              <a:rPr lang="en-US" sz="2400" dirty="0">
                <a:ea typeface="Calibri" panose="020F0502020204030204" pitchFamily="34" charset="0"/>
              </a:rPr>
              <a:t>: </a:t>
            </a:r>
            <a:r>
              <a:rPr lang="en-US" sz="2400" dirty="0" err="1">
                <a:ea typeface="Calibri" panose="020F0502020204030204" pitchFamily="34" charset="0"/>
              </a:rPr>
              <a:t>Tất</a:t>
            </a:r>
            <a:r>
              <a:rPr lang="en-US" sz="2400" dirty="0">
                <a:ea typeface="Calibri" panose="020F0502020204030204" pitchFamily="34" charset="0"/>
              </a:rPr>
              <a:t> </a:t>
            </a:r>
            <a:r>
              <a:rPr lang="en-US" sz="2400" dirty="0" err="1">
                <a:ea typeface="Calibri" panose="020F0502020204030204" pitchFamily="34" charset="0"/>
              </a:rPr>
              <a:t>cả</a:t>
            </a:r>
            <a:r>
              <a:rPr lang="en-US" sz="2400" dirty="0">
                <a:ea typeface="Calibri" panose="020F0502020204030204" pitchFamily="34" charset="0"/>
              </a:rPr>
              <a:t> </a:t>
            </a:r>
            <a:r>
              <a:rPr lang="en-US" sz="2400" dirty="0" err="1">
                <a:ea typeface="Calibri" panose="020F0502020204030204" pitchFamily="34" charset="0"/>
              </a:rPr>
              <a:t>các</a:t>
            </a:r>
            <a:r>
              <a:rPr lang="en-US" sz="2400" dirty="0">
                <a:ea typeface="Calibri" panose="020F0502020204030204" pitchFamily="34" charset="0"/>
              </a:rPr>
              <a:t> </a:t>
            </a:r>
            <a:r>
              <a:rPr lang="en-US" sz="2400" dirty="0" err="1">
                <a:ea typeface="Calibri" panose="020F0502020204030204" pitchFamily="34" charset="0"/>
              </a:rPr>
              <a:t>giai</a:t>
            </a:r>
            <a:r>
              <a:rPr lang="en-US" sz="2400" dirty="0">
                <a:ea typeface="Calibri" panose="020F0502020204030204" pitchFamily="34" charset="0"/>
              </a:rPr>
              <a:t> </a:t>
            </a:r>
            <a:r>
              <a:rPr lang="en-US" sz="2400" dirty="0" err="1">
                <a:ea typeface="Calibri" panose="020F0502020204030204" pitchFamily="34" charset="0"/>
              </a:rPr>
              <a:t>đoạn</a:t>
            </a:r>
            <a:r>
              <a:rPr lang="en-US" sz="2400" dirty="0">
                <a:ea typeface="Calibri" panose="020F0502020204030204" pitchFamily="34" charset="0"/>
              </a:rPr>
              <a:t> </a:t>
            </a:r>
            <a:r>
              <a:rPr lang="en-US" sz="2400" dirty="0" err="1">
                <a:ea typeface="Calibri" panose="020F0502020204030204" pitchFamily="34" charset="0"/>
              </a:rPr>
              <a:t>của</a:t>
            </a:r>
            <a:r>
              <a:rPr lang="en-US" sz="2400" dirty="0">
                <a:ea typeface="Calibri" panose="020F0502020204030204" pitchFamily="34" charset="0"/>
              </a:rPr>
              <a:t> </a:t>
            </a:r>
            <a:r>
              <a:rPr lang="en-US" sz="2400" dirty="0" err="1">
                <a:ea typeface="Calibri" panose="020F0502020204030204" pitchFamily="34" charset="0"/>
              </a:rPr>
              <a:t>dự</a:t>
            </a:r>
            <a:r>
              <a:rPr lang="en-US" sz="2400" dirty="0">
                <a:ea typeface="Calibri" panose="020F0502020204030204" pitchFamily="34" charset="0"/>
              </a:rPr>
              <a:t> </a:t>
            </a:r>
            <a:r>
              <a:rPr lang="en-US" sz="2400" dirty="0" err="1">
                <a:ea typeface="Calibri" panose="020F0502020204030204" pitchFamily="34" charset="0"/>
              </a:rPr>
              <a:t>án</a:t>
            </a:r>
            <a:r>
              <a:rPr lang="en-US" sz="2400" dirty="0">
                <a:ea typeface="Calibri" panose="020F0502020204030204" pitchFamily="34" charset="0"/>
              </a:rPr>
              <a:t> </a:t>
            </a:r>
            <a:r>
              <a:rPr lang="en-US" sz="2400" dirty="0" err="1">
                <a:ea typeface="Calibri" panose="020F0502020204030204" pitchFamily="34" charset="0"/>
              </a:rPr>
              <a:t>từ</a:t>
            </a:r>
            <a:r>
              <a:rPr lang="en-US" sz="2400" dirty="0">
                <a:ea typeface="Calibri" panose="020F0502020204030204" pitchFamily="34" charset="0"/>
              </a:rPr>
              <a:t> </a:t>
            </a:r>
            <a:r>
              <a:rPr lang="en-US" sz="2400" dirty="0" err="1">
                <a:ea typeface="Calibri" panose="020F0502020204030204" pitchFamily="34" charset="0"/>
              </a:rPr>
              <a:t>thiết</a:t>
            </a:r>
            <a:r>
              <a:rPr lang="en-US" sz="2400" dirty="0">
                <a:ea typeface="Calibri" panose="020F0502020204030204" pitchFamily="34" charset="0"/>
              </a:rPr>
              <a:t> </a:t>
            </a:r>
            <a:r>
              <a:rPr lang="en-US" sz="2400" dirty="0" err="1">
                <a:ea typeface="Calibri" panose="020F0502020204030204" pitchFamily="34" charset="0"/>
              </a:rPr>
              <a:t>kế</a:t>
            </a:r>
            <a:r>
              <a:rPr lang="en-US" sz="2400" dirty="0">
                <a:ea typeface="Calibri" panose="020F0502020204030204" pitchFamily="34" charset="0"/>
              </a:rPr>
              <a:t>, </a:t>
            </a:r>
            <a:r>
              <a:rPr lang="en-US" sz="2400" dirty="0" err="1">
                <a:ea typeface="Calibri" panose="020F0502020204030204" pitchFamily="34" charset="0"/>
              </a:rPr>
              <a:t>triển</a:t>
            </a:r>
            <a:r>
              <a:rPr lang="en-US" sz="2400" dirty="0">
                <a:ea typeface="Calibri" panose="020F0502020204030204" pitchFamily="34" charset="0"/>
              </a:rPr>
              <a:t> </a:t>
            </a:r>
            <a:r>
              <a:rPr lang="en-US" sz="2400" dirty="0" err="1">
                <a:ea typeface="Calibri" panose="020F0502020204030204" pitchFamily="34" charset="0"/>
              </a:rPr>
              <a:t>khai</a:t>
            </a:r>
            <a:r>
              <a:rPr lang="en-US" sz="2400" dirty="0">
                <a:ea typeface="Calibri" panose="020F0502020204030204" pitchFamily="34" charset="0"/>
              </a:rPr>
              <a:t> </a:t>
            </a:r>
            <a:r>
              <a:rPr lang="en-US" sz="2400" dirty="0" err="1">
                <a:ea typeface="Calibri" panose="020F0502020204030204" pitchFamily="34" charset="0"/>
              </a:rPr>
              <a:t>đến</a:t>
            </a:r>
            <a:r>
              <a:rPr lang="en-US" sz="2400" dirty="0">
                <a:ea typeface="Calibri" panose="020F0502020204030204" pitchFamily="34" charset="0"/>
              </a:rPr>
              <a:t> </a:t>
            </a:r>
            <a:r>
              <a:rPr lang="en-US" sz="2400" dirty="0" err="1">
                <a:ea typeface="Calibri" panose="020F0502020204030204" pitchFamily="34" charset="0"/>
              </a:rPr>
              <a:t>đánh</a:t>
            </a:r>
            <a:r>
              <a:rPr lang="en-US" sz="2400" dirty="0">
                <a:ea typeface="Calibri" panose="020F0502020204030204" pitchFamily="34" charset="0"/>
              </a:rPr>
              <a:t> </a:t>
            </a:r>
            <a:r>
              <a:rPr lang="en-US" sz="2400" dirty="0" err="1">
                <a:ea typeface="Calibri" panose="020F0502020204030204" pitchFamily="34" charset="0"/>
              </a:rPr>
              <a:t>giá</a:t>
            </a:r>
            <a:r>
              <a:rPr lang="en-US" sz="2400" dirty="0">
                <a:ea typeface="Calibri" panose="020F0502020204030204" pitchFamily="34" charset="0"/>
              </a:rPr>
              <a:t> </a:t>
            </a:r>
            <a:r>
              <a:rPr lang="en-US" sz="2400" dirty="0" err="1">
                <a:ea typeface="Calibri" panose="020F0502020204030204" pitchFamily="34" charset="0"/>
              </a:rPr>
              <a:t>đều</a:t>
            </a:r>
            <a:r>
              <a:rPr lang="en-US" sz="2400" dirty="0">
                <a:ea typeface="Calibri" panose="020F0502020204030204" pitchFamily="34" charset="0"/>
              </a:rPr>
              <a:t> </a:t>
            </a:r>
            <a:r>
              <a:rPr lang="en-US" sz="2400" dirty="0" err="1">
                <a:ea typeface="Calibri" panose="020F0502020204030204" pitchFamily="34" charset="0"/>
              </a:rPr>
              <a:t>phải</a:t>
            </a:r>
            <a:r>
              <a:rPr lang="en-US" sz="2400" dirty="0">
                <a:ea typeface="Calibri" panose="020F0502020204030204" pitchFamily="34" charset="0"/>
              </a:rPr>
              <a:t> </a:t>
            </a:r>
            <a:r>
              <a:rPr lang="en-US" sz="2400" dirty="0" err="1">
                <a:ea typeface="Calibri" panose="020F0502020204030204" pitchFamily="34" charset="0"/>
              </a:rPr>
              <a:t>có</a:t>
            </a:r>
            <a:r>
              <a:rPr lang="en-US" sz="2400" dirty="0">
                <a:ea typeface="Calibri" panose="020F0502020204030204" pitchFamily="34" charset="0"/>
              </a:rPr>
              <a:t> </a:t>
            </a:r>
            <a:r>
              <a:rPr lang="en-US" sz="2400" dirty="0" err="1">
                <a:ea typeface="Calibri" panose="020F0502020204030204" pitchFamily="34" charset="0"/>
              </a:rPr>
              <a:t>sự</a:t>
            </a:r>
            <a:r>
              <a:rPr lang="en-US" sz="2400" dirty="0">
                <a:ea typeface="Calibri" panose="020F0502020204030204" pitchFamily="34" charset="0"/>
              </a:rPr>
              <a:t> </a:t>
            </a:r>
            <a:r>
              <a:rPr lang="en-US" sz="2400" dirty="0" err="1">
                <a:ea typeface="Calibri" panose="020F0502020204030204" pitchFamily="34" charset="0"/>
              </a:rPr>
              <a:t>lồng</a:t>
            </a:r>
            <a:r>
              <a:rPr lang="en-US" sz="2400" dirty="0">
                <a:ea typeface="Calibri" panose="020F0502020204030204" pitchFamily="34" charset="0"/>
              </a:rPr>
              <a:t> </a:t>
            </a:r>
            <a:r>
              <a:rPr lang="en-US" sz="2400" dirty="0" err="1">
                <a:ea typeface="Calibri" panose="020F0502020204030204" pitchFamily="34" charset="0"/>
              </a:rPr>
              <a:t>ghép</a:t>
            </a:r>
            <a:r>
              <a:rPr lang="en-US" sz="2400" dirty="0">
                <a:ea typeface="Calibri" panose="020F0502020204030204" pitchFamily="34" charset="0"/>
              </a:rPr>
              <a:t> </a:t>
            </a:r>
            <a:r>
              <a:rPr lang="en-US" sz="2400" dirty="0" err="1">
                <a:ea typeface="Calibri" panose="020F0502020204030204" pitchFamily="34" charset="0"/>
              </a:rPr>
              <a:t>và</a:t>
            </a:r>
            <a:r>
              <a:rPr lang="en-US" sz="2400" dirty="0">
                <a:ea typeface="Calibri" panose="020F0502020204030204" pitchFamily="34" charset="0"/>
              </a:rPr>
              <a:t> </a:t>
            </a:r>
            <a:r>
              <a:rPr lang="en-US" sz="2400" dirty="0" err="1">
                <a:ea typeface="Calibri" panose="020F0502020204030204" pitchFamily="34" charset="0"/>
              </a:rPr>
              <a:t>theo</a:t>
            </a:r>
            <a:r>
              <a:rPr lang="en-US" sz="2400" dirty="0">
                <a:ea typeface="Calibri" panose="020F0502020204030204" pitchFamily="34" charset="0"/>
              </a:rPr>
              <a:t> </a:t>
            </a:r>
            <a:r>
              <a:rPr lang="en-US" sz="2400" dirty="0" err="1">
                <a:ea typeface="Calibri" panose="020F0502020204030204" pitchFamily="34" charset="0"/>
              </a:rPr>
              <a:t>dõi</a:t>
            </a:r>
            <a:r>
              <a:rPr lang="en-US" sz="2400" dirty="0">
                <a:ea typeface="Calibri" panose="020F0502020204030204" pitchFamily="34" charset="0"/>
              </a:rPr>
              <a:t> </a:t>
            </a:r>
            <a:r>
              <a:rPr lang="en-US" sz="2400" dirty="0" err="1">
                <a:ea typeface="Calibri" panose="020F0502020204030204" pitchFamily="34" charset="0"/>
              </a:rPr>
              <a:t>yếu</a:t>
            </a:r>
            <a:r>
              <a:rPr lang="en-US" sz="2400" dirty="0">
                <a:ea typeface="Calibri" panose="020F0502020204030204" pitchFamily="34" charset="0"/>
              </a:rPr>
              <a:t> </a:t>
            </a:r>
            <a:r>
              <a:rPr lang="en-US" sz="2400" dirty="0" err="1">
                <a:ea typeface="Calibri" panose="020F0502020204030204" pitchFamily="34" charset="0"/>
              </a:rPr>
              <a:t>tố</a:t>
            </a:r>
            <a:r>
              <a:rPr lang="en-US" sz="2400" dirty="0">
                <a:ea typeface="Calibri" panose="020F0502020204030204" pitchFamily="34" charset="0"/>
              </a:rPr>
              <a:t> </a:t>
            </a:r>
            <a:r>
              <a:rPr lang="en-US" sz="2400" dirty="0" err="1">
                <a:ea typeface="Calibri" panose="020F0502020204030204" pitchFamily="34" charset="0"/>
              </a:rPr>
              <a:t>giới</a:t>
            </a:r>
            <a:r>
              <a:rPr lang="en-US" sz="2400" dirty="0">
                <a:ea typeface="Calibri" panose="020F0502020204030204" pitchFamily="34" charset="0"/>
              </a:rPr>
              <a:t> </a:t>
            </a:r>
            <a:r>
              <a:rPr lang="en-US" sz="2400" dirty="0" err="1">
                <a:ea typeface="Calibri" panose="020F0502020204030204" pitchFamily="34" charset="0"/>
              </a:rPr>
              <a:t>để</a:t>
            </a:r>
            <a:r>
              <a:rPr lang="en-US" sz="2400" dirty="0">
                <a:ea typeface="Calibri" panose="020F0502020204030204" pitchFamily="34" charset="0"/>
              </a:rPr>
              <a:t> </a:t>
            </a:r>
            <a:r>
              <a:rPr lang="en-US" sz="2400" dirty="0" err="1">
                <a:ea typeface="Calibri" panose="020F0502020204030204" pitchFamily="34" charset="0"/>
              </a:rPr>
              <a:t>đảm</a:t>
            </a:r>
            <a:r>
              <a:rPr lang="en-US" sz="2400" dirty="0">
                <a:ea typeface="Calibri" panose="020F0502020204030204" pitchFamily="34" charset="0"/>
              </a:rPr>
              <a:t> </a:t>
            </a:r>
            <a:r>
              <a:rPr lang="en-US" sz="2400" dirty="0" err="1">
                <a:ea typeface="Calibri" panose="020F0502020204030204" pitchFamily="34" charset="0"/>
              </a:rPr>
              <a:t>bảo</a:t>
            </a:r>
            <a:r>
              <a:rPr lang="en-US" sz="2400" dirty="0">
                <a:ea typeface="Calibri" panose="020F0502020204030204" pitchFamily="34" charset="0"/>
              </a:rPr>
              <a:t> </a:t>
            </a:r>
            <a:r>
              <a:rPr lang="en-US" sz="2400" dirty="0" err="1">
                <a:ea typeface="Calibri" panose="020F0502020204030204" pitchFamily="34" charset="0"/>
              </a:rPr>
              <a:t>không</a:t>
            </a:r>
            <a:r>
              <a:rPr lang="en-US" sz="2400" dirty="0">
                <a:ea typeface="Calibri" panose="020F0502020204030204" pitchFamily="34" charset="0"/>
              </a:rPr>
              <a:t> </a:t>
            </a:r>
            <a:r>
              <a:rPr lang="en-US" sz="2400" dirty="0" err="1">
                <a:ea typeface="Calibri" panose="020F0502020204030204" pitchFamily="34" charset="0"/>
              </a:rPr>
              <a:t>gây</a:t>
            </a:r>
            <a:r>
              <a:rPr lang="en-US" sz="2400" dirty="0">
                <a:ea typeface="Calibri" panose="020F0502020204030204" pitchFamily="34" charset="0"/>
              </a:rPr>
              <a:t> </a:t>
            </a:r>
            <a:r>
              <a:rPr lang="en-US" sz="2400" dirty="0" err="1">
                <a:ea typeface="Calibri" panose="020F0502020204030204" pitchFamily="34" charset="0"/>
              </a:rPr>
              <a:t>bất</a:t>
            </a:r>
            <a:r>
              <a:rPr lang="en-US" sz="2400" dirty="0">
                <a:ea typeface="Calibri" panose="020F0502020204030204" pitchFamily="34" charset="0"/>
              </a:rPr>
              <a:t> </a:t>
            </a:r>
            <a:r>
              <a:rPr lang="en-US" sz="2400" dirty="0" err="1">
                <a:ea typeface="Calibri" panose="020F0502020204030204" pitchFamily="34" charset="0"/>
              </a:rPr>
              <a:t>bình</a:t>
            </a:r>
            <a:r>
              <a:rPr lang="en-US" sz="2400" dirty="0">
                <a:ea typeface="Calibri" panose="020F0502020204030204" pitchFamily="34" charset="0"/>
              </a:rPr>
              <a:t> </a:t>
            </a:r>
            <a:r>
              <a:rPr lang="en-US" sz="2400" dirty="0" err="1">
                <a:ea typeface="Calibri" panose="020F0502020204030204" pitchFamily="34" charset="0"/>
              </a:rPr>
              <a:t>đẳng</a:t>
            </a:r>
            <a:r>
              <a:rPr lang="en-US" sz="2400" dirty="0">
                <a:ea typeface="Calibri" panose="020F0502020204030204" pitchFamily="34" charset="0"/>
              </a:rPr>
              <a:t> </a:t>
            </a:r>
          </a:p>
          <a:p>
            <a:pPr>
              <a:spcBef>
                <a:spcPts val="600"/>
              </a:spcBef>
              <a:spcAft>
                <a:spcPts val="600"/>
              </a:spcAft>
            </a:pPr>
            <a:endParaRPr lang="en-US" sz="2400" kern="100" dirty="0">
              <a:ea typeface="Calibri" panose="020F0502020204030204" pitchFamily="34" charset="0"/>
              <a:cs typeface="Times New Roman" panose="02020603050405020304" pitchFamily="18" charset="0"/>
            </a:endParaRPr>
          </a:p>
          <a:p>
            <a:pPr marL="342900" indent="-342900">
              <a:spcBef>
                <a:spcPts val="600"/>
              </a:spcBef>
              <a:spcAft>
                <a:spcPts val="600"/>
              </a:spcAft>
              <a:buFont typeface="Wingdings" pitchFamily="2" charset="2"/>
              <a:buChar char="v"/>
            </a:pPr>
            <a:endParaRPr lang="en-US" sz="2400" dirty="0">
              <a:solidFill>
                <a:srgbClr val="1729CF"/>
              </a:solidFill>
            </a:endParaRPr>
          </a:p>
        </p:txBody>
      </p:sp>
      <p:sp>
        <p:nvSpPr>
          <p:cNvPr id="2" name="Content Placeholder 2">
            <a:extLst>
              <a:ext uri="{FF2B5EF4-FFF2-40B4-BE49-F238E27FC236}">
                <a16:creationId xmlns:a16="http://schemas.microsoft.com/office/drawing/2014/main" id="{12092D15-6A44-FA16-2FFB-D6B18FFE12E3}"/>
              </a:ext>
            </a:extLst>
          </p:cNvPr>
          <p:cNvSpPr txBox="1">
            <a:spLocks/>
          </p:cNvSpPr>
          <p:nvPr/>
        </p:nvSpPr>
        <p:spPr>
          <a:xfrm>
            <a:off x="113123" y="499107"/>
            <a:ext cx="11740550"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vi-VN" sz="3200" b="1" dirty="0">
                <a:solidFill>
                  <a:schemeClr val="accent4">
                    <a:lumMod val="50000"/>
                  </a:schemeClr>
                </a:solidFill>
              </a:rPr>
              <a:t>VÍ DỤ CHÍNH SÁCH VỀ GIỚI ĐỐI VỚI DỰ ÁN TKNL CỦA DN</a:t>
            </a:r>
          </a:p>
          <a:p>
            <a:pPr algn="ctr"/>
            <a:endParaRPr lang="vi-VN" sz="3200" b="1" dirty="0">
              <a:solidFill>
                <a:schemeClr val="accent4">
                  <a:lumMod val="50000"/>
                </a:schemeClr>
              </a:solidFill>
            </a:endParaRPr>
          </a:p>
        </p:txBody>
      </p:sp>
    </p:spTree>
    <p:extLst>
      <p:ext uri="{BB962C8B-B14F-4D97-AF65-F5344CB8AC3E}">
        <p14:creationId xmlns:p14="http://schemas.microsoft.com/office/powerpoint/2010/main" val="2272875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3EF71-E742-6168-16C5-FE205DF25D38}"/>
              </a:ext>
            </a:extLst>
          </p:cNvPr>
          <p:cNvSpPr>
            <a:spLocks noGrp="1"/>
          </p:cNvSpPr>
          <p:nvPr>
            <p:ph type="title"/>
          </p:nvPr>
        </p:nvSpPr>
        <p:spPr>
          <a:xfrm>
            <a:off x="609600" y="662936"/>
            <a:ext cx="10972800" cy="495200"/>
          </a:xfrm>
        </p:spPr>
        <p:txBody>
          <a:bodyPr>
            <a:noAutofit/>
          </a:bodyPr>
          <a:lstStyle/>
          <a:p>
            <a:r>
              <a:rPr lang="en-US" sz="3200" dirty="0">
                <a:solidFill>
                  <a:schemeClr val="accent1">
                    <a:lumMod val="50000"/>
                  </a:schemeClr>
                </a:solidFill>
                <a:latin typeface="+mn-lt"/>
              </a:rPr>
              <a:t>CÁC HOẠT ĐỘNG CHÍNH CỦA DỰ ÁN</a:t>
            </a:r>
            <a:endParaRPr lang="en-VN" sz="3200" dirty="0">
              <a:solidFill>
                <a:schemeClr val="accent1">
                  <a:lumMod val="50000"/>
                </a:schemeClr>
              </a:solidFill>
            </a:endParaRPr>
          </a:p>
        </p:txBody>
      </p:sp>
      <p:sp>
        <p:nvSpPr>
          <p:cNvPr id="3" name="Text Placeholder 1">
            <a:extLst>
              <a:ext uri="{FF2B5EF4-FFF2-40B4-BE49-F238E27FC236}">
                <a16:creationId xmlns:a16="http://schemas.microsoft.com/office/drawing/2014/main" id="{6128974C-A6C7-E5B4-D662-04C211D643CA}"/>
              </a:ext>
            </a:extLst>
          </p:cNvPr>
          <p:cNvSpPr txBox="1">
            <a:spLocks/>
          </p:cNvSpPr>
          <p:nvPr/>
        </p:nvSpPr>
        <p:spPr>
          <a:xfrm>
            <a:off x="323530" y="45674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endParaRPr lang="en-US" sz="2600" b="1" dirty="0">
              <a:latin typeface="+mn-lt"/>
            </a:endParaRPr>
          </a:p>
        </p:txBody>
      </p:sp>
      <p:sp>
        <p:nvSpPr>
          <p:cNvPr id="4" name="Content Placeholder 2">
            <a:extLst>
              <a:ext uri="{FF2B5EF4-FFF2-40B4-BE49-F238E27FC236}">
                <a16:creationId xmlns:a16="http://schemas.microsoft.com/office/drawing/2014/main" id="{2DC41E64-09A6-92D1-F906-886F3BD9305D}"/>
              </a:ext>
            </a:extLst>
          </p:cNvPr>
          <p:cNvSpPr txBox="1">
            <a:spLocks/>
          </p:cNvSpPr>
          <p:nvPr/>
        </p:nvSpPr>
        <p:spPr>
          <a:xfrm>
            <a:off x="309401" y="1272880"/>
            <a:ext cx="11573197" cy="50622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just">
              <a:lnSpc>
                <a:spcPct val="150000"/>
              </a:lnSpc>
              <a:spcAft>
                <a:spcPts val="600"/>
              </a:spcAft>
              <a:buFont typeface="Wingdings" pitchFamily="2" charset="2"/>
              <a:buChar char="v"/>
              <a:defRPr/>
            </a:pPr>
            <a:r>
              <a:rPr lang="en-US" sz="1800" dirty="0" err="1"/>
              <a:t>Đào</a:t>
            </a:r>
            <a:r>
              <a:rPr lang="en-US" sz="1800" dirty="0"/>
              <a:t> </a:t>
            </a:r>
            <a:r>
              <a:rPr lang="en-US" sz="1800" dirty="0" err="1"/>
              <a:t>tạo</a:t>
            </a:r>
            <a:r>
              <a:rPr lang="en-US" sz="1800" dirty="0"/>
              <a:t> </a:t>
            </a:r>
            <a:r>
              <a:rPr lang="en-US" sz="1800" dirty="0" err="1"/>
              <a:t>tăng</a:t>
            </a:r>
            <a:r>
              <a:rPr lang="en-US" sz="1800" dirty="0"/>
              <a:t> </a:t>
            </a:r>
            <a:r>
              <a:rPr lang="en-US" sz="1800" dirty="0" err="1"/>
              <a:t>cường</a:t>
            </a:r>
            <a:r>
              <a:rPr lang="en-US" sz="1800" dirty="0"/>
              <a:t> </a:t>
            </a:r>
            <a:r>
              <a:rPr lang="en-US" sz="1800" dirty="0" err="1"/>
              <a:t>năng</a:t>
            </a:r>
            <a:r>
              <a:rPr lang="en-US" sz="1800" dirty="0"/>
              <a:t> </a:t>
            </a:r>
            <a:r>
              <a:rPr lang="en-US" sz="1800" dirty="0" err="1"/>
              <a:t>lực</a:t>
            </a:r>
            <a:r>
              <a:rPr lang="en-US" sz="1800" dirty="0"/>
              <a:t> </a:t>
            </a:r>
            <a:r>
              <a:rPr lang="en-US" sz="1800" dirty="0" err="1"/>
              <a:t>cho</a:t>
            </a:r>
            <a:r>
              <a:rPr lang="en-US" sz="1800" dirty="0"/>
              <a:t> </a:t>
            </a:r>
            <a:r>
              <a:rPr lang="en-US" sz="1800" dirty="0" err="1"/>
              <a:t>các</a:t>
            </a:r>
            <a:r>
              <a:rPr lang="en-US" sz="1800" dirty="0"/>
              <a:t> DNCN, </a:t>
            </a:r>
            <a:r>
              <a:rPr lang="en-US" sz="1800" dirty="0" err="1"/>
              <a:t>tổ</a:t>
            </a:r>
            <a:r>
              <a:rPr lang="en-US" sz="1800" dirty="0"/>
              <a:t> </a:t>
            </a:r>
            <a:r>
              <a:rPr lang="en-US" sz="1800" dirty="0" err="1"/>
              <a:t>chức</a:t>
            </a:r>
            <a:r>
              <a:rPr lang="en-US" sz="1800" dirty="0"/>
              <a:t> </a:t>
            </a:r>
            <a:r>
              <a:rPr lang="en-US" sz="1800" dirty="0" err="1"/>
              <a:t>tài</a:t>
            </a:r>
            <a:r>
              <a:rPr lang="en-US" sz="1800" dirty="0"/>
              <a:t> </a:t>
            </a:r>
            <a:r>
              <a:rPr lang="en-US" sz="1800" dirty="0" err="1"/>
              <a:t>chính</a:t>
            </a:r>
            <a:r>
              <a:rPr lang="en-US" sz="1800" dirty="0"/>
              <a:t>, </a:t>
            </a:r>
            <a:r>
              <a:rPr lang="en-US" sz="1800" dirty="0" err="1"/>
              <a:t>công</a:t>
            </a:r>
            <a:r>
              <a:rPr lang="en-US" sz="1800" dirty="0"/>
              <a:t> ty ESCO, </a:t>
            </a:r>
            <a:r>
              <a:rPr lang="en-US" sz="1800" dirty="0" err="1"/>
              <a:t>nhà</a:t>
            </a:r>
            <a:r>
              <a:rPr lang="en-US" sz="1800" dirty="0"/>
              <a:t> </a:t>
            </a:r>
            <a:r>
              <a:rPr lang="en-US" sz="1800" dirty="0" err="1"/>
              <a:t>cung</a:t>
            </a:r>
            <a:r>
              <a:rPr lang="en-US" sz="1800" dirty="0"/>
              <a:t> </a:t>
            </a:r>
            <a:r>
              <a:rPr lang="en-US" sz="1800" dirty="0" err="1"/>
              <a:t>cấp</a:t>
            </a:r>
            <a:r>
              <a:rPr lang="en-US" sz="1800" dirty="0"/>
              <a:t> </a:t>
            </a:r>
            <a:r>
              <a:rPr lang="en-US" sz="1800" dirty="0" err="1"/>
              <a:t>thiết</a:t>
            </a:r>
            <a:r>
              <a:rPr lang="en-US" sz="1800" dirty="0"/>
              <a:t> </a:t>
            </a:r>
            <a:r>
              <a:rPr lang="en-US" sz="1800" dirty="0" err="1"/>
              <a:t>bị</a:t>
            </a:r>
            <a:r>
              <a:rPr lang="en-US" sz="1800" dirty="0"/>
              <a:t> </a:t>
            </a:r>
            <a:r>
              <a:rPr lang="en-US" sz="1800" dirty="0" err="1"/>
              <a:t>về</a:t>
            </a:r>
            <a:r>
              <a:rPr lang="en-US" sz="1800" dirty="0"/>
              <a:t> </a:t>
            </a:r>
            <a:r>
              <a:rPr lang="en-US" sz="1800" dirty="0" err="1"/>
              <a:t>tiết</a:t>
            </a:r>
            <a:r>
              <a:rPr lang="en-US" sz="1800" dirty="0"/>
              <a:t> </a:t>
            </a:r>
            <a:r>
              <a:rPr lang="en-US" sz="1800" dirty="0" err="1"/>
              <a:t>kiệm</a:t>
            </a:r>
            <a:r>
              <a:rPr lang="en-US" sz="1800" dirty="0"/>
              <a:t> </a:t>
            </a:r>
            <a:r>
              <a:rPr lang="en-US" sz="1800" dirty="0" err="1"/>
              <a:t>năng</a:t>
            </a:r>
            <a:r>
              <a:rPr lang="en-US" sz="1800" dirty="0"/>
              <a:t> </a:t>
            </a:r>
            <a:r>
              <a:rPr lang="en-US" sz="1800" dirty="0" err="1"/>
              <a:t>lượng</a:t>
            </a:r>
            <a:r>
              <a:rPr lang="en-US" sz="1800" dirty="0"/>
              <a:t> </a:t>
            </a:r>
          </a:p>
          <a:p>
            <a:pPr lvl="1" indent="-457200" algn="just">
              <a:lnSpc>
                <a:spcPct val="150000"/>
              </a:lnSpc>
              <a:spcAft>
                <a:spcPts val="600"/>
              </a:spcAft>
              <a:buFont typeface="Wingdings" pitchFamily="2" charset="2"/>
              <a:buChar char="v"/>
              <a:defRPr/>
            </a:pPr>
            <a:r>
              <a:rPr lang="en-US" sz="1800" dirty="0" err="1"/>
              <a:t>Hỗ</a:t>
            </a:r>
            <a:r>
              <a:rPr lang="en-US" sz="1800" dirty="0"/>
              <a:t> </a:t>
            </a:r>
            <a:r>
              <a:rPr lang="en-US" sz="1800" dirty="0" err="1"/>
              <a:t>trợ</a:t>
            </a:r>
            <a:r>
              <a:rPr lang="en-US" sz="1800" dirty="0"/>
              <a:t> </a:t>
            </a:r>
            <a:r>
              <a:rPr lang="en-US" sz="1800" dirty="0" err="1"/>
              <a:t>xác</a:t>
            </a:r>
            <a:r>
              <a:rPr lang="en-US" sz="1800" dirty="0"/>
              <a:t> </a:t>
            </a:r>
            <a:r>
              <a:rPr lang="en-US" sz="1800" dirty="0" err="1"/>
              <a:t>định</a:t>
            </a:r>
            <a:r>
              <a:rPr lang="en-US" sz="1800" dirty="0"/>
              <a:t> </a:t>
            </a:r>
            <a:r>
              <a:rPr lang="en-US" sz="1800" dirty="0" err="1"/>
              <a:t>các</a:t>
            </a:r>
            <a:r>
              <a:rPr lang="en-US" sz="1800" dirty="0"/>
              <a:t> </a:t>
            </a:r>
            <a:r>
              <a:rPr lang="en-US" sz="1800" dirty="0" err="1"/>
              <a:t>giải</a:t>
            </a:r>
            <a:r>
              <a:rPr lang="en-US" sz="1800" dirty="0"/>
              <a:t> </a:t>
            </a:r>
            <a:r>
              <a:rPr lang="en-US" sz="1800" dirty="0" err="1"/>
              <a:t>pháp</a:t>
            </a:r>
            <a:r>
              <a:rPr lang="en-US" sz="1800" dirty="0"/>
              <a:t> TKNL, </a:t>
            </a:r>
            <a:r>
              <a:rPr lang="en-US" sz="1800" dirty="0" err="1"/>
              <a:t>tiềm</a:t>
            </a:r>
            <a:r>
              <a:rPr lang="en-US" sz="1800" dirty="0"/>
              <a:t> </a:t>
            </a:r>
            <a:r>
              <a:rPr lang="en-US" sz="1800" dirty="0" err="1"/>
              <a:t>năng</a:t>
            </a:r>
            <a:r>
              <a:rPr lang="en-US" sz="1800" dirty="0"/>
              <a:t> </a:t>
            </a:r>
            <a:r>
              <a:rPr lang="en-US" sz="1800" dirty="0" err="1"/>
              <a:t>và</a:t>
            </a:r>
            <a:r>
              <a:rPr lang="en-US" sz="1800" dirty="0"/>
              <a:t> </a:t>
            </a:r>
            <a:r>
              <a:rPr lang="en-US" sz="1800" dirty="0" err="1"/>
              <a:t>hiệu</a:t>
            </a:r>
            <a:r>
              <a:rPr lang="en-US" sz="1800" dirty="0"/>
              <a:t> </a:t>
            </a:r>
            <a:r>
              <a:rPr lang="en-US" sz="1800" dirty="0" err="1"/>
              <a:t>quả</a:t>
            </a:r>
            <a:r>
              <a:rPr lang="en-US" sz="1800" dirty="0"/>
              <a:t> </a:t>
            </a:r>
            <a:r>
              <a:rPr lang="en-US" sz="1800" dirty="0" err="1"/>
              <a:t>tài</a:t>
            </a:r>
            <a:r>
              <a:rPr lang="en-US" sz="1800" dirty="0"/>
              <a:t> </a:t>
            </a:r>
            <a:r>
              <a:rPr lang="en-US" sz="1800" dirty="0" err="1"/>
              <a:t>chính</a:t>
            </a:r>
            <a:r>
              <a:rPr lang="en-US" sz="1800" dirty="0"/>
              <a:t> </a:t>
            </a:r>
            <a:r>
              <a:rPr lang="en-US" sz="1800" dirty="0" err="1"/>
              <a:t>cho</a:t>
            </a:r>
            <a:r>
              <a:rPr lang="en-US" sz="1800" dirty="0"/>
              <a:t> </a:t>
            </a:r>
            <a:r>
              <a:rPr lang="en-US" sz="1800" dirty="0" err="1"/>
              <a:t>dự</a:t>
            </a:r>
            <a:r>
              <a:rPr lang="en-US" sz="1800" dirty="0"/>
              <a:t> </a:t>
            </a:r>
            <a:r>
              <a:rPr lang="en-US" sz="1800" dirty="0" err="1"/>
              <a:t>án</a:t>
            </a:r>
            <a:r>
              <a:rPr lang="en-US" sz="1800" dirty="0"/>
              <a:t> TKNL, </a:t>
            </a:r>
            <a:r>
              <a:rPr lang="en-US" sz="1800" dirty="0" err="1"/>
              <a:t>kiểm</a:t>
            </a:r>
            <a:r>
              <a:rPr lang="en-US" sz="1800" dirty="0"/>
              <a:t> </a:t>
            </a:r>
            <a:r>
              <a:rPr lang="en-US" sz="1800" dirty="0" err="1"/>
              <a:t>toán</a:t>
            </a:r>
            <a:r>
              <a:rPr lang="en-US" sz="1800" dirty="0"/>
              <a:t> </a:t>
            </a:r>
            <a:r>
              <a:rPr lang="en-US" sz="1800" dirty="0" err="1"/>
              <a:t>năng</a:t>
            </a:r>
            <a:r>
              <a:rPr lang="en-US" sz="1800" dirty="0"/>
              <a:t> </a:t>
            </a:r>
            <a:r>
              <a:rPr lang="en-US" sz="1800" dirty="0" err="1"/>
              <a:t>lượng</a:t>
            </a:r>
            <a:r>
              <a:rPr lang="en-US" sz="1800" dirty="0"/>
              <a:t>, </a:t>
            </a:r>
            <a:r>
              <a:rPr lang="en-US" sz="1800" dirty="0" err="1"/>
              <a:t>hỗ</a:t>
            </a:r>
            <a:r>
              <a:rPr lang="en-US" sz="1800" dirty="0"/>
              <a:t> </a:t>
            </a:r>
            <a:r>
              <a:rPr lang="en-US" sz="1800" dirty="0" err="1"/>
              <a:t>trợ</a:t>
            </a:r>
            <a:r>
              <a:rPr lang="en-US" sz="1800" dirty="0"/>
              <a:t> </a:t>
            </a:r>
            <a:r>
              <a:rPr lang="en-US" sz="1800" dirty="0" err="1"/>
              <a:t>kỹ</a:t>
            </a:r>
            <a:r>
              <a:rPr lang="en-US" sz="1800" dirty="0"/>
              <a:t> </a:t>
            </a:r>
            <a:r>
              <a:rPr lang="en-US" sz="1800" dirty="0" err="1"/>
              <a:t>thuật</a:t>
            </a:r>
            <a:r>
              <a:rPr lang="en-US" sz="1800" dirty="0"/>
              <a:t> </a:t>
            </a:r>
            <a:r>
              <a:rPr lang="en-US" sz="1800" dirty="0" err="1"/>
              <a:t>cần</a:t>
            </a:r>
            <a:r>
              <a:rPr lang="en-US" sz="1800" dirty="0"/>
              <a:t> </a:t>
            </a:r>
            <a:r>
              <a:rPr lang="en-US" sz="1800" dirty="0" err="1"/>
              <a:t>thiết</a:t>
            </a:r>
            <a:r>
              <a:rPr lang="en-US" sz="1800" dirty="0"/>
              <a:t> </a:t>
            </a:r>
            <a:r>
              <a:rPr lang="en-US" sz="1800" dirty="0" err="1"/>
              <a:t>khác</a:t>
            </a:r>
            <a:r>
              <a:rPr lang="en-US" sz="1800" dirty="0"/>
              <a:t> </a:t>
            </a:r>
            <a:r>
              <a:rPr lang="en-US" sz="1800" dirty="0" err="1"/>
              <a:t>cho</a:t>
            </a:r>
            <a:r>
              <a:rPr lang="en-US" sz="1800" dirty="0"/>
              <a:t> </a:t>
            </a:r>
            <a:r>
              <a:rPr lang="en-US" sz="1800" dirty="0" err="1"/>
              <a:t>các</a:t>
            </a:r>
            <a:r>
              <a:rPr lang="en-US" sz="1800" dirty="0"/>
              <a:t> DNCN </a:t>
            </a:r>
            <a:r>
              <a:rPr lang="en-US" sz="1800" dirty="0" err="1"/>
              <a:t>thực</a:t>
            </a:r>
            <a:r>
              <a:rPr lang="en-US" sz="1800" dirty="0"/>
              <a:t> </a:t>
            </a:r>
            <a:r>
              <a:rPr lang="en-US" sz="1800" dirty="0" err="1"/>
              <a:t>hiện</a:t>
            </a:r>
            <a:r>
              <a:rPr lang="en-US" sz="1800" dirty="0"/>
              <a:t> TKNL.</a:t>
            </a:r>
          </a:p>
          <a:p>
            <a:pPr lvl="1" indent="-457200" algn="just">
              <a:lnSpc>
                <a:spcPct val="150000"/>
              </a:lnSpc>
              <a:spcAft>
                <a:spcPts val="600"/>
              </a:spcAft>
              <a:buFont typeface="Wingdings" pitchFamily="2" charset="2"/>
              <a:buChar char="v"/>
              <a:defRPr/>
            </a:pPr>
            <a:r>
              <a:rPr lang="en-US" sz="1800" dirty="0" err="1"/>
              <a:t>Hỗ</a:t>
            </a:r>
            <a:r>
              <a:rPr lang="en-US" sz="1800" dirty="0"/>
              <a:t> </a:t>
            </a:r>
            <a:r>
              <a:rPr lang="en-US" sz="1800" dirty="0" err="1"/>
              <a:t>trợ</a:t>
            </a:r>
            <a:r>
              <a:rPr lang="en-US" sz="1800" dirty="0"/>
              <a:t> DNCN </a:t>
            </a:r>
            <a:r>
              <a:rPr lang="en-US" sz="1800" dirty="0" err="1"/>
              <a:t>chuẩn</a:t>
            </a:r>
            <a:r>
              <a:rPr lang="en-US" sz="1800" dirty="0"/>
              <a:t> </a:t>
            </a:r>
            <a:r>
              <a:rPr lang="en-US" sz="1800" dirty="0" err="1"/>
              <a:t>bị</a:t>
            </a:r>
            <a:r>
              <a:rPr lang="en-US" sz="1800" dirty="0"/>
              <a:t> </a:t>
            </a:r>
            <a:r>
              <a:rPr lang="en-US" sz="1800" dirty="0" err="1"/>
              <a:t>và</a:t>
            </a:r>
            <a:r>
              <a:rPr lang="en-US" sz="1800" dirty="0"/>
              <a:t> </a:t>
            </a:r>
            <a:r>
              <a:rPr lang="en-US" sz="1800" dirty="0" err="1"/>
              <a:t>hoàn</a:t>
            </a:r>
            <a:r>
              <a:rPr lang="en-US" sz="1800" dirty="0"/>
              <a:t> </a:t>
            </a:r>
            <a:r>
              <a:rPr lang="en-US" sz="1800" dirty="0" err="1"/>
              <a:t>thiện</a:t>
            </a:r>
            <a:r>
              <a:rPr lang="en-US" sz="1800" dirty="0"/>
              <a:t> </a:t>
            </a:r>
            <a:r>
              <a:rPr lang="en-US" sz="1800" dirty="0" err="1"/>
              <a:t>các</a:t>
            </a:r>
            <a:r>
              <a:rPr lang="en-US" sz="1800" dirty="0"/>
              <a:t> </a:t>
            </a:r>
            <a:r>
              <a:rPr lang="en-US" sz="1800" dirty="0" err="1"/>
              <a:t>báo</a:t>
            </a:r>
            <a:r>
              <a:rPr lang="en-US" sz="1800" dirty="0"/>
              <a:t> </a:t>
            </a:r>
            <a:r>
              <a:rPr lang="en-US" sz="1800" dirty="0" err="1"/>
              <a:t>cáo</a:t>
            </a:r>
            <a:r>
              <a:rPr lang="en-US" sz="1800" dirty="0"/>
              <a:t> </a:t>
            </a:r>
            <a:r>
              <a:rPr lang="en-US" sz="1800" dirty="0" err="1"/>
              <a:t>môi</a:t>
            </a:r>
            <a:r>
              <a:rPr lang="en-US" sz="1800" dirty="0"/>
              <a:t> </a:t>
            </a:r>
            <a:r>
              <a:rPr lang="en-US" sz="1800" dirty="0" err="1"/>
              <a:t>trường</a:t>
            </a:r>
            <a:r>
              <a:rPr lang="en-US" sz="1800" dirty="0"/>
              <a:t> </a:t>
            </a:r>
            <a:r>
              <a:rPr lang="en-US" sz="1800" dirty="0" err="1"/>
              <a:t>để</a:t>
            </a:r>
            <a:r>
              <a:rPr lang="en-US" sz="1800" dirty="0"/>
              <a:t> </a:t>
            </a:r>
            <a:r>
              <a:rPr lang="en-US" sz="1800" dirty="0" err="1"/>
              <a:t>phù</a:t>
            </a:r>
            <a:r>
              <a:rPr lang="en-US" sz="1800" dirty="0"/>
              <a:t> </a:t>
            </a:r>
            <a:r>
              <a:rPr lang="en-US" sz="1800" dirty="0" err="1"/>
              <a:t>hợp</a:t>
            </a:r>
            <a:r>
              <a:rPr lang="en-US" sz="1800" dirty="0"/>
              <a:t> </a:t>
            </a:r>
            <a:r>
              <a:rPr lang="en-US" sz="1800" dirty="0" err="1"/>
              <a:t>với</a:t>
            </a:r>
            <a:r>
              <a:rPr lang="en-US" sz="1800" dirty="0"/>
              <a:t> </a:t>
            </a:r>
            <a:r>
              <a:rPr lang="en-US" sz="1800" dirty="0" err="1"/>
              <a:t>quy</a:t>
            </a:r>
            <a:r>
              <a:rPr lang="en-US" sz="1800" dirty="0"/>
              <a:t> </a:t>
            </a:r>
            <a:r>
              <a:rPr lang="en-US" sz="1800" dirty="0" err="1"/>
              <a:t>định</a:t>
            </a:r>
            <a:r>
              <a:rPr lang="en-US" sz="1800" dirty="0"/>
              <a:t> </a:t>
            </a:r>
            <a:r>
              <a:rPr lang="en-US" sz="1800" dirty="0" err="1"/>
              <a:t>về</a:t>
            </a:r>
            <a:r>
              <a:rPr lang="en-US" sz="1800" dirty="0"/>
              <a:t> an </a:t>
            </a:r>
            <a:r>
              <a:rPr lang="en-US" sz="1800" dirty="0" err="1"/>
              <a:t>toàn</a:t>
            </a:r>
            <a:r>
              <a:rPr lang="en-US" sz="1800" dirty="0"/>
              <a:t> MT-XH </a:t>
            </a:r>
            <a:r>
              <a:rPr lang="en-US" sz="1800" dirty="0" err="1"/>
              <a:t>của</a:t>
            </a:r>
            <a:r>
              <a:rPr lang="en-US" sz="1800" dirty="0"/>
              <a:t> </a:t>
            </a:r>
            <a:r>
              <a:rPr lang="en-US" sz="1800" dirty="0" err="1"/>
              <a:t>Ngân</a:t>
            </a:r>
            <a:r>
              <a:rPr lang="en-US" sz="1800" dirty="0"/>
              <a:t> </a:t>
            </a:r>
            <a:r>
              <a:rPr lang="en-US" sz="1800" dirty="0" err="1"/>
              <a:t>hàng</a:t>
            </a:r>
            <a:r>
              <a:rPr lang="en-US" sz="1800" dirty="0"/>
              <a:t> </a:t>
            </a:r>
            <a:r>
              <a:rPr lang="en-US" sz="1800" dirty="0" err="1"/>
              <a:t>Thế</a:t>
            </a:r>
            <a:r>
              <a:rPr lang="en-US" sz="1800" dirty="0"/>
              <a:t> </a:t>
            </a:r>
            <a:r>
              <a:rPr lang="en-US" sz="1800" dirty="0" err="1"/>
              <a:t>giới</a:t>
            </a:r>
            <a:r>
              <a:rPr lang="en-US" sz="1800" dirty="0"/>
              <a:t>;</a:t>
            </a:r>
          </a:p>
          <a:p>
            <a:pPr lvl="1" indent="-457200" algn="just">
              <a:lnSpc>
                <a:spcPct val="150000"/>
              </a:lnSpc>
              <a:spcAft>
                <a:spcPts val="600"/>
              </a:spcAft>
              <a:buFont typeface="Wingdings" pitchFamily="2" charset="2"/>
              <a:buChar char="v"/>
              <a:defRPr/>
            </a:pPr>
            <a:r>
              <a:rPr lang="en-US" sz="1800" dirty="0" err="1"/>
              <a:t>Biên</a:t>
            </a:r>
            <a:r>
              <a:rPr lang="en-US" sz="1800" dirty="0"/>
              <a:t> </a:t>
            </a:r>
            <a:r>
              <a:rPr lang="en-US" sz="1800" dirty="0" err="1"/>
              <a:t>tập</a:t>
            </a:r>
            <a:r>
              <a:rPr lang="en-US" sz="1800" dirty="0"/>
              <a:t> </a:t>
            </a:r>
            <a:r>
              <a:rPr lang="en-US" sz="1800" dirty="0" err="1"/>
              <a:t>và</a:t>
            </a:r>
            <a:r>
              <a:rPr lang="en-US" sz="1800" dirty="0"/>
              <a:t> </a:t>
            </a:r>
            <a:r>
              <a:rPr lang="en-US" sz="1800" dirty="0" err="1"/>
              <a:t>phát</a:t>
            </a:r>
            <a:r>
              <a:rPr lang="en-US" sz="1800" dirty="0"/>
              <a:t> </a:t>
            </a:r>
            <a:r>
              <a:rPr lang="en-US" sz="1800" dirty="0" err="1"/>
              <a:t>hành</a:t>
            </a:r>
            <a:r>
              <a:rPr lang="en-US" sz="1800" dirty="0"/>
              <a:t> </a:t>
            </a:r>
            <a:r>
              <a:rPr lang="en-US" sz="1800" dirty="0" err="1"/>
              <a:t>Sổ</a:t>
            </a:r>
            <a:r>
              <a:rPr lang="en-US" sz="1800" dirty="0"/>
              <a:t> </a:t>
            </a:r>
            <a:r>
              <a:rPr lang="en-US" sz="1800" dirty="0" err="1"/>
              <a:t>tay</a:t>
            </a:r>
            <a:r>
              <a:rPr lang="en-US" sz="1800" dirty="0"/>
              <a:t> </a:t>
            </a:r>
            <a:r>
              <a:rPr lang="en-US" sz="1800" dirty="0" err="1"/>
              <a:t>công</a:t>
            </a:r>
            <a:r>
              <a:rPr lang="en-US" sz="1800" dirty="0"/>
              <a:t> </a:t>
            </a:r>
            <a:r>
              <a:rPr lang="en-US" sz="1800" dirty="0" err="1"/>
              <a:t>nghệ</a:t>
            </a:r>
            <a:r>
              <a:rPr lang="en-US" sz="1800" dirty="0"/>
              <a:t> </a:t>
            </a:r>
            <a:r>
              <a:rPr lang="en-US" sz="1800" dirty="0" err="1"/>
              <a:t>năng</a:t>
            </a:r>
            <a:r>
              <a:rPr lang="en-US" sz="1800" dirty="0"/>
              <a:t> </a:t>
            </a:r>
            <a:r>
              <a:rPr lang="en-US" sz="1800" dirty="0" err="1"/>
              <a:t>lượng</a:t>
            </a:r>
            <a:r>
              <a:rPr lang="en-US" sz="1800" dirty="0"/>
              <a:t> </a:t>
            </a:r>
            <a:r>
              <a:rPr lang="en-US" sz="1800" dirty="0" err="1"/>
              <a:t>cho</a:t>
            </a:r>
            <a:r>
              <a:rPr lang="en-US" sz="1800" dirty="0"/>
              <a:t> </a:t>
            </a:r>
            <a:r>
              <a:rPr lang="en-US" sz="1800" dirty="0" err="1"/>
              <a:t>các</a:t>
            </a:r>
            <a:r>
              <a:rPr lang="en-US" sz="1800" dirty="0"/>
              <a:t> DNCN;</a:t>
            </a:r>
          </a:p>
          <a:p>
            <a:pPr lvl="1" indent="-457200" algn="just">
              <a:lnSpc>
                <a:spcPct val="150000"/>
              </a:lnSpc>
              <a:spcAft>
                <a:spcPts val="600"/>
              </a:spcAft>
              <a:buFont typeface="Wingdings" pitchFamily="2" charset="2"/>
              <a:buChar char="v"/>
              <a:defRPr/>
            </a:pPr>
            <a:r>
              <a:rPr lang="en-US" sz="1800" dirty="0" err="1"/>
              <a:t>Hỗ</a:t>
            </a:r>
            <a:r>
              <a:rPr lang="en-US" sz="1800" dirty="0"/>
              <a:t> </a:t>
            </a:r>
            <a:r>
              <a:rPr lang="en-US" sz="1800" dirty="0" err="1"/>
              <a:t>trợ</a:t>
            </a:r>
            <a:r>
              <a:rPr lang="en-US" sz="1800" dirty="0"/>
              <a:t> </a:t>
            </a:r>
            <a:r>
              <a:rPr lang="en-US" sz="1800" dirty="0" err="1"/>
              <a:t>xây</a:t>
            </a:r>
            <a:r>
              <a:rPr lang="en-US" sz="1800" dirty="0"/>
              <a:t> </a:t>
            </a:r>
            <a:r>
              <a:rPr lang="en-US" sz="1800" dirty="0" err="1"/>
              <a:t>dựng</a:t>
            </a:r>
            <a:r>
              <a:rPr lang="en-US" sz="1800" dirty="0"/>
              <a:t> </a:t>
            </a:r>
            <a:r>
              <a:rPr lang="en-US" sz="1800" dirty="0" err="1"/>
              <a:t>và</a:t>
            </a:r>
            <a:r>
              <a:rPr lang="en-US" sz="1800" dirty="0"/>
              <a:t> </a:t>
            </a:r>
            <a:r>
              <a:rPr lang="en-US" sz="1800" dirty="0" err="1"/>
              <a:t>thực</a:t>
            </a:r>
            <a:r>
              <a:rPr lang="en-US" sz="1800" dirty="0"/>
              <a:t> </a:t>
            </a:r>
            <a:r>
              <a:rPr lang="en-US" sz="1800" dirty="0" err="1"/>
              <a:t>hiện</a:t>
            </a:r>
            <a:r>
              <a:rPr lang="en-US" sz="1800" dirty="0"/>
              <a:t> </a:t>
            </a:r>
            <a:r>
              <a:rPr lang="en-US" sz="1800" dirty="0" err="1"/>
              <a:t>chiến</a:t>
            </a:r>
            <a:r>
              <a:rPr lang="en-US" sz="1800" dirty="0"/>
              <a:t> </a:t>
            </a:r>
            <a:r>
              <a:rPr lang="en-US" sz="1800" dirty="0" err="1"/>
              <a:t>lược</a:t>
            </a:r>
            <a:r>
              <a:rPr lang="en-US" sz="1800" dirty="0"/>
              <a:t> kinh doanh </a:t>
            </a:r>
            <a:r>
              <a:rPr lang="en-US" sz="1800" dirty="0" err="1"/>
              <a:t>cho</a:t>
            </a:r>
            <a:r>
              <a:rPr lang="en-US" sz="1800" dirty="0"/>
              <a:t> </a:t>
            </a:r>
            <a:r>
              <a:rPr lang="en-US" sz="1800" dirty="0" err="1"/>
              <a:t>các</a:t>
            </a:r>
            <a:r>
              <a:rPr lang="en-US" sz="1800" dirty="0"/>
              <a:t> </a:t>
            </a:r>
            <a:r>
              <a:rPr lang="en-US" sz="1800" dirty="0" err="1"/>
              <a:t>nhà</a:t>
            </a:r>
            <a:r>
              <a:rPr lang="en-US" sz="1800" dirty="0"/>
              <a:t> </a:t>
            </a:r>
            <a:r>
              <a:rPr lang="en-US" sz="1800" dirty="0" err="1"/>
              <a:t>cung</a:t>
            </a:r>
            <a:r>
              <a:rPr lang="en-US" sz="1800" dirty="0"/>
              <a:t> </a:t>
            </a:r>
            <a:r>
              <a:rPr lang="en-US" sz="1800" dirty="0" err="1"/>
              <a:t>cấp</a:t>
            </a:r>
            <a:r>
              <a:rPr lang="en-US" sz="1800" dirty="0"/>
              <a:t> </a:t>
            </a:r>
            <a:r>
              <a:rPr lang="en-US" sz="1800" dirty="0" err="1"/>
              <a:t>thiết</a:t>
            </a:r>
            <a:r>
              <a:rPr lang="en-US" sz="1800" dirty="0"/>
              <a:t> </a:t>
            </a:r>
            <a:r>
              <a:rPr lang="en-US" sz="1800" dirty="0" err="1"/>
              <a:t>bị</a:t>
            </a:r>
            <a:r>
              <a:rPr lang="en-US" sz="1800" dirty="0"/>
              <a:t> TKNL.</a:t>
            </a:r>
          </a:p>
          <a:p>
            <a:pPr lvl="1" indent="-457200" algn="just">
              <a:lnSpc>
                <a:spcPct val="150000"/>
              </a:lnSpc>
              <a:spcAft>
                <a:spcPts val="600"/>
              </a:spcAft>
              <a:buFont typeface="Wingdings" pitchFamily="2" charset="2"/>
              <a:buChar char="v"/>
              <a:defRPr/>
            </a:pPr>
            <a:r>
              <a:rPr lang="en-US" sz="1800" dirty="0" err="1"/>
              <a:t>Truyền</a:t>
            </a:r>
            <a:r>
              <a:rPr lang="en-US" sz="1800" dirty="0"/>
              <a:t> </a:t>
            </a:r>
            <a:r>
              <a:rPr lang="en-US" sz="1800" dirty="0" err="1"/>
              <a:t>thông</a:t>
            </a:r>
            <a:r>
              <a:rPr lang="en-US" sz="1800" dirty="0"/>
              <a:t> </a:t>
            </a:r>
            <a:r>
              <a:rPr lang="en-US" sz="1800" dirty="0" err="1"/>
              <a:t>nâng</a:t>
            </a:r>
            <a:r>
              <a:rPr lang="en-US" sz="1800" dirty="0"/>
              <a:t> </a:t>
            </a:r>
            <a:r>
              <a:rPr lang="en-US" sz="1800" dirty="0" err="1"/>
              <a:t>cao</a:t>
            </a:r>
            <a:r>
              <a:rPr lang="en-US" sz="1800" dirty="0"/>
              <a:t> </a:t>
            </a:r>
            <a:r>
              <a:rPr lang="en-US" sz="1800" dirty="0" err="1"/>
              <a:t>nhận</a:t>
            </a:r>
            <a:r>
              <a:rPr lang="en-US" sz="1800" dirty="0"/>
              <a:t> </a:t>
            </a:r>
            <a:r>
              <a:rPr lang="en-US" sz="1800" dirty="0" err="1"/>
              <a:t>thức</a:t>
            </a:r>
            <a:r>
              <a:rPr lang="en-US" sz="1800" dirty="0"/>
              <a:t> </a:t>
            </a:r>
            <a:r>
              <a:rPr lang="en-US" sz="1800" dirty="0" err="1"/>
              <a:t>và</a:t>
            </a:r>
            <a:r>
              <a:rPr lang="en-US" sz="1800" dirty="0"/>
              <a:t> chia </a:t>
            </a:r>
            <a:r>
              <a:rPr lang="en-US" sz="1800" dirty="0" err="1"/>
              <a:t>sẻ</a:t>
            </a:r>
            <a:r>
              <a:rPr lang="en-US" sz="1800" dirty="0"/>
              <a:t> </a:t>
            </a:r>
            <a:r>
              <a:rPr lang="en-US" sz="1800" dirty="0" err="1"/>
              <a:t>thông</a:t>
            </a:r>
            <a:r>
              <a:rPr lang="en-US" sz="1800" dirty="0"/>
              <a:t> tin.</a:t>
            </a:r>
          </a:p>
          <a:p>
            <a:pPr lvl="1" indent="-457200" algn="just">
              <a:lnSpc>
                <a:spcPct val="150000"/>
              </a:lnSpc>
              <a:spcAft>
                <a:spcPts val="600"/>
              </a:spcAft>
              <a:buFont typeface="Wingdings" pitchFamily="2" charset="2"/>
              <a:buChar char="v"/>
              <a:defRPr/>
            </a:pPr>
            <a:r>
              <a:rPr lang="en-US" sz="1800" dirty="0" err="1"/>
              <a:t>Thăm</a:t>
            </a:r>
            <a:r>
              <a:rPr lang="en-US" sz="1800" dirty="0"/>
              <a:t> </a:t>
            </a:r>
            <a:r>
              <a:rPr lang="en-US" sz="1800" dirty="0" err="1"/>
              <a:t>quan</a:t>
            </a:r>
            <a:r>
              <a:rPr lang="en-US" sz="1800" dirty="0"/>
              <a:t> </a:t>
            </a:r>
            <a:r>
              <a:rPr lang="en-US" sz="1800" dirty="0" err="1"/>
              <a:t>học</a:t>
            </a:r>
            <a:r>
              <a:rPr lang="en-US" sz="1800" dirty="0"/>
              <a:t> </a:t>
            </a:r>
            <a:r>
              <a:rPr lang="en-US" sz="1800" dirty="0" err="1"/>
              <a:t>tập</a:t>
            </a:r>
            <a:r>
              <a:rPr lang="en-US" sz="1800" dirty="0"/>
              <a:t> </a:t>
            </a:r>
            <a:r>
              <a:rPr lang="en-US" sz="1800" dirty="0" err="1"/>
              <a:t>kinh</a:t>
            </a:r>
            <a:r>
              <a:rPr lang="en-US" sz="1800" dirty="0"/>
              <a:t> </a:t>
            </a:r>
            <a:r>
              <a:rPr lang="en-US" sz="1800" dirty="0" err="1"/>
              <a:t>nghiệm</a:t>
            </a:r>
            <a:r>
              <a:rPr lang="en-US" sz="1800" dirty="0"/>
              <a:t> </a:t>
            </a:r>
            <a:r>
              <a:rPr lang="en-US" sz="1800" dirty="0" err="1"/>
              <a:t>cho</a:t>
            </a:r>
            <a:r>
              <a:rPr lang="en-US" sz="1800" dirty="0"/>
              <a:t> </a:t>
            </a:r>
            <a:r>
              <a:rPr lang="en-US" sz="1800" dirty="0" err="1"/>
              <a:t>các</a:t>
            </a:r>
            <a:r>
              <a:rPr lang="en-US" sz="1800" dirty="0"/>
              <a:t> </a:t>
            </a:r>
            <a:r>
              <a:rPr lang="en-US" sz="1800" dirty="0" err="1"/>
              <a:t>tổ</a:t>
            </a:r>
            <a:r>
              <a:rPr lang="en-US" sz="1800" dirty="0"/>
              <a:t> </a:t>
            </a:r>
            <a:r>
              <a:rPr lang="en-US" sz="1800" dirty="0" err="1"/>
              <a:t>chức</a:t>
            </a:r>
            <a:r>
              <a:rPr lang="en-US" sz="1800" dirty="0"/>
              <a:t> </a:t>
            </a:r>
            <a:r>
              <a:rPr lang="en-US" sz="1800" dirty="0" err="1"/>
              <a:t>tài</a:t>
            </a:r>
            <a:r>
              <a:rPr lang="en-US" sz="1800" dirty="0"/>
              <a:t> </a:t>
            </a:r>
            <a:r>
              <a:rPr lang="en-US" sz="1800" dirty="0" err="1"/>
              <a:t>chính</a:t>
            </a:r>
            <a:r>
              <a:rPr lang="en-US" sz="1800" dirty="0"/>
              <a:t>, DNCN </a:t>
            </a:r>
            <a:r>
              <a:rPr lang="en-US" sz="1800" dirty="0" err="1"/>
              <a:t>và</a:t>
            </a:r>
            <a:r>
              <a:rPr lang="en-US" sz="1800" dirty="0"/>
              <a:t> ESCO.</a:t>
            </a:r>
          </a:p>
        </p:txBody>
      </p:sp>
    </p:spTree>
    <p:extLst>
      <p:ext uri="{BB962C8B-B14F-4D97-AF65-F5344CB8AC3E}">
        <p14:creationId xmlns:p14="http://schemas.microsoft.com/office/powerpoint/2010/main" val="19338278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45E7B52-579F-DEE1-F82C-1F8C41B0441C}"/>
              </a:ext>
            </a:extLst>
          </p:cNvPr>
          <p:cNvSpPr txBox="1">
            <a:spLocks/>
          </p:cNvSpPr>
          <p:nvPr/>
        </p:nvSpPr>
        <p:spPr>
          <a:xfrm>
            <a:off x="276225" y="1342954"/>
            <a:ext cx="11639550" cy="4735117"/>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lnSpc>
                <a:spcPct val="107000"/>
              </a:lnSpc>
              <a:spcAft>
                <a:spcPts val="800"/>
              </a:spcAft>
            </a:pPr>
            <a:r>
              <a:rPr lang="en-US" sz="2800" b="1" kern="100" dirty="0">
                <a:solidFill>
                  <a:srgbClr val="0070C0"/>
                </a:solidFill>
                <a:ea typeface="Calibri" panose="020F0502020204030204" pitchFamily="34" charset="0"/>
                <a:cs typeface="Times New Roman" panose="02020603050405020304" pitchFamily="18" charset="0"/>
              </a:rPr>
              <a:t>3. </a:t>
            </a:r>
            <a:r>
              <a:rPr lang="en-US" sz="2800" b="1" kern="100" dirty="0" err="1">
                <a:solidFill>
                  <a:srgbClr val="0070C0"/>
                </a:solidFill>
                <a:ea typeface="Calibri" panose="020F0502020204030204" pitchFamily="34" charset="0"/>
                <a:cs typeface="Times New Roman" panose="02020603050405020304" pitchFamily="18" charset="0"/>
              </a:rPr>
              <a:t>Kế</a:t>
            </a:r>
            <a:r>
              <a:rPr lang="en-US" sz="2800" b="1" kern="100" dirty="0">
                <a:solidFill>
                  <a:srgbClr val="0070C0"/>
                </a:solidFill>
                <a:ea typeface="Calibri" panose="020F0502020204030204" pitchFamily="34" charset="0"/>
                <a:cs typeface="Times New Roman" panose="02020603050405020304" pitchFamily="18" charset="0"/>
              </a:rPr>
              <a:t> </a:t>
            </a:r>
            <a:r>
              <a:rPr lang="en-US" sz="2800" b="1" kern="100" dirty="0" err="1">
                <a:solidFill>
                  <a:srgbClr val="0070C0"/>
                </a:solidFill>
                <a:ea typeface="Calibri" panose="020F0502020204030204" pitchFamily="34" charset="0"/>
                <a:cs typeface="Times New Roman" panose="02020603050405020304" pitchFamily="18" charset="0"/>
              </a:rPr>
              <a:t>hoạch</a:t>
            </a:r>
            <a:r>
              <a:rPr lang="en-US" sz="2800" b="1" kern="100" dirty="0">
                <a:solidFill>
                  <a:srgbClr val="0070C0"/>
                </a:solidFill>
                <a:ea typeface="Calibri" panose="020F0502020204030204" pitchFamily="34" charset="0"/>
                <a:cs typeface="Times New Roman" panose="02020603050405020304" pitchFamily="18" charset="0"/>
              </a:rPr>
              <a:t> </a:t>
            </a:r>
            <a:r>
              <a:rPr lang="en-US" sz="2800" b="1" kern="100" dirty="0" err="1">
                <a:solidFill>
                  <a:srgbClr val="0070C0"/>
                </a:solidFill>
                <a:ea typeface="Calibri" panose="020F0502020204030204" pitchFamily="34" charset="0"/>
                <a:cs typeface="Times New Roman" panose="02020603050405020304" pitchFamily="18" charset="0"/>
              </a:rPr>
              <a:t>hành</a:t>
            </a:r>
            <a:r>
              <a:rPr lang="en-US" sz="2800" b="1" kern="100" dirty="0">
                <a:solidFill>
                  <a:srgbClr val="0070C0"/>
                </a:solidFill>
                <a:ea typeface="Calibri" panose="020F0502020204030204" pitchFamily="34" charset="0"/>
                <a:cs typeface="Times New Roman" panose="02020603050405020304" pitchFamily="18" charset="0"/>
              </a:rPr>
              <a:t> </a:t>
            </a:r>
            <a:r>
              <a:rPr lang="en-US" sz="2800" b="1" kern="100" dirty="0" err="1">
                <a:solidFill>
                  <a:srgbClr val="0070C0"/>
                </a:solidFill>
                <a:ea typeface="Calibri" panose="020F0502020204030204" pitchFamily="34" charset="0"/>
                <a:cs typeface="Times New Roman" panose="02020603050405020304" pitchFamily="18" charset="0"/>
              </a:rPr>
              <a:t>động</a:t>
            </a:r>
            <a:endParaRPr lang="en-US" sz="2800" kern="100" dirty="0">
              <a:solidFill>
                <a:srgbClr val="0070C0"/>
              </a:solidFill>
              <a:ea typeface="Calibri" panose="020F0502020204030204" pitchFamily="34" charset="0"/>
              <a:cs typeface="Times New Roman" panose="02020603050405020304" pitchFamily="18" charset="0"/>
            </a:endParaRPr>
          </a:p>
          <a:p>
            <a:pPr algn="just">
              <a:lnSpc>
                <a:spcPct val="107000"/>
              </a:lnSpc>
              <a:spcAft>
                <a:spcPts val="800"/>
              </a:spcAft>
            </a:pPr>
            <a:r>
              <a:rPr lang="en-US" sz="2400" b="1" kern="100" dirty="0">
                <a:ea typeface="Calibri" panose="020F0502020204030204" pitchFamily="34" charset="0"/>
                <a:cs typeface="Times New Roman" panose="02020603050405020304" pitchFamily="18" charset="0"/>
              </a:rPr>
              <a:t>(1) </a:t>
            </a:r>
            <a:r>
              <a:rPr lang="en-US" sz="2400" b="1" kern="100" dirty="0" err="1">
                <a:ea typeface="Calibri" panose="020F0502020204030204" pitchFamily="34" charset="0"/>
                <a:cs typeface="Times New Roman" panose="02020603050405020304" pitchFamily="18" charset="0"/>
              </a:rPr>
              <a:t>Lồng</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ghép</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yếu</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tố</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giới</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vào</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thiết</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kế</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dự</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án</a:t>
            </a:r>
            <a:endParaRPr lang="en-US" sz="2400" kern="100" dirty="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en-US" sz="2400" kern="100" dirty="0" err="1">
                <a:ea typeface="Calibri" panose="020F0502020204030204" pitchFamily="34" charset="0"/>
                <a:cs typeface="Times New Roman" panose="02020603050405020304" pitchFamily="18" charset="0"/>
              </a:rPr>
              <a:t>Xác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định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vị</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trí</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việc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làm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trong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dự</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án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kiệm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có</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tiềm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ảnh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hưởng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nhau</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đến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nam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nữ</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đặc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biệt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vị</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trí</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kỹ</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thuật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quản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lý</a:t>
            </a:r>
            <a:r>
              <a:rPr lang="en-US" sz="2400" kern="100" dirty="0">
                <a:ea typeface="Calibri" panose="020F0502020204030204" pitchFamily="34" charset="0"/>
                <a:cs typeface="Times New Roman" panose="02020603050405020304" pitchFamily="18" charset="0"/>
              </a:rPr>
              <a:t>.</a:t>
            </a:r>
          </a:p>
          <a:p>
            <a:pPr marL="342900" indent="-342900" algn="just">
              <a:lnSpc>
                <a:spcPct val="107000"/>
              </a:lnSpc>
              <a:spcAft>
                <a:spcPts val="800"/>
              </a:spcAft>
              <a:buSzPts val="1000"/>
              <a:buFont typeface="Symbol" panose="05050102010706020507" pitchFamily="18" charset="2"/>
              <a:buChar char=""/>
              <a:tabLst>
                <a:tab pos="457200" algn="l"/>
              </a:tabLst>
            </a:pPr>
            <a:r>
              <a:rPr lang="en-US" sz="2400" kern="100" dirty="0">
                <a:ea typeface="Calibri" panose="020F0502020204030204" pitchFamily="34" charset="0"/>
                <a:cs typeface="Times New Roman" panose="02020603050405020304" pitchFamily="18" charset="0"/>
              </a:rPr>
              <a:t>Khi </a:t>
            </a:r>
            <a:r>
              <a:rPr lang="en-US" sz="2400" kern="100" dirty="0" err="1">
                <a:ea typeface="Calibri" panose="020F0502020204030204" pitchFamily="34" charset="0"/>
                <a:cs typeface="Times New Roman" panose="02020603050405020304" pitchFamily="18" charset="0"/>
              </a:rPr>
              <a:t>lập</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kế</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hoạch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cần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đảm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bảo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rằng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phụ</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nữ</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có</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đủ</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cơ</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hội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tiếp</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cận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với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công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nghệ</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thiết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bị</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kiệm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mới</a:t>
            </a:r>
            <a:r>
              <a:rPr lang="en-US" sz="2400" kern="100" dirty="0">
                <a:ea typeface="Calibri" panose="020F0502020204030204" pitchFamily="34" charset="0"/>
                <a:cs typeface="Times New Roman" panose="02020603050405020304" pitchFamily="18" charset="0"/>
              </a:rPr>
              <a:t>.</a:t>
            </a:r>
          </a:p>
          <a:p>
            <a:pPr algn="just">
              <a:lnSpc>
                <a:spcPct val="107000"/>
              </a:lnSpc>
              <a:spcAft>
                <a:spcPts val="800"/>
              </a:spcAft>
            </a:pPr>
            <a:r>
              <a:rPr lang="en-US" sz="2400" b="1" kern="100" dirty="0">
                <a:ea typeface="Calibri" panose="020F0502020204030204" pitchFamily="34" charset="0"/>
                <a:cs typeface="Times New Roman" panose="02020603050405020304" pitchFamily="18" charset="0"/>
              </a:rPr>
              <a:t>(2) </a:t>
            </a:r>
            <a:r>
              <a:rPr lang="en-US" sz="2400" b="1" kern="100" dirty="0" err="1">
                <a:ea typeface="Calibri" panose="020F0502020204030204" pitchFamily="34" charset="0"/>
                <a:cs typeface="Times New Roman" panose="02020603050405020304" pitchFamily="18" charset="0"/>
              </a:rPr>
              <a:t>Tổ</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chức</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đào</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tạo</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về</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bình</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đẳng</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giới</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và</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kỹ</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năng</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năng</a:t>
            </a:r>
            <a:r>
              <a:rPr lang="en-US" sz="2400" b="1" kern="100" dirty="0">
                <a:ea typeface="Calibri" panose="020F0502020204030204" pitchFamily="34" charset="0"/>
                <a:cs typeface="Times New Roman" panose="02020603050405020304" pitchFamily="18" charset="0"/>
              </a:rPr>
              <a:t> </a:t>
            </a:r>
            <a:r>
              <a:rPr lang="en-US" sz="2400" b="1" kern="100" dirty="0" err="1">
                <a:ea typeface="Calibri" panose="020F0502020204030204" pitchFamily="34" charset="0"/>
                <a:cs typeface="Times New Roman" panose="02020603050405020304" pitchFamily="18" charset="0"/>
              </a:rPr>
              <a:t>lượng</a:t>
            </a:r>
            <a:endParaRPr lang="en-US" sz="2400" kern="100" dirty="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en-US" sz="2400" kern="100" dirty="0" err="1">
                <a:ea typeface="Calibri" panose="020F0502020204030204" pitchFamily="34" charset="0"/>
                <a:cs typeface="Times New Roman" panose="02020603050405020304" pitchFamily="18" charset="0"/>
              </a:rPr>
              <a:t>Triển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khai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khóa</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đào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tạo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về</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kỹ</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thuật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tiết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kiệm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cho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tất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cả</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nhân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viên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đồng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thời</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có</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khóa</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học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riêng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để</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khuyến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khích</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phụ</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nữ</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tham</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gia</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vào</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các</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vị</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trí</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liên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quan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đến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kỹ</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thuật</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và</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quản</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lý</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năng</a:t>
            </a:r>
            <a:r>
              <a:rPr lang="en-US" sz="2400" kern="100" dirty="0">
                <a:ea typeface="Calibri" panose="020F0502020204030204" pitchFamily="34" charset="0"/>
                <a:cs typeface="Times New Roman" panose="02020603050405020304" pitchFamily="18" charset="0"/>
              </a:rPr>
              <a:t> </a:t>
            </a:r>
            <a:r>
              <a:rPr lang="en-US" sz="2400" kern="100" dirty="0" err="1">
                <a:ea typeface="Calibri" panose="020F0502020204030204" pitchFamily="34" charset="0"/>
                <a:cs typeface="Times New Roman" panose="02020603050405020304" pitchFamily="18" charset="0"/>
              </a:rPr>
              <a:t>lượng</a:t>
            </a:r>
            <a:r>
              <a:rPr lang="en-US" sz="2400" kern="100" dirty="0">
                <a:ea typeface="Calibri" panose="020F0502020204030204" pitchFamily="34" charset="0"/>
                <a:cs typeface="Times New Roman" panose="02020603050405020304" pitchFamily="18" charset="0"/>
              </a:rPr>
              <a:t>.</a:t>
            </a:r>
          </a:p>
        </p:txBody>
      </p:sp>
      <p:sp>
        <p:nvSpPr>
          <p:cNvPr id="2" name="Content Placeholder 2">
            <a:extLst>
              <a:ext uri="{FF2B5EF4-FFF2-40B4-BE49-F238E27FC236}">
                <a16:creationId xmlns:a16="http://schemas.microsoft.com/office/drawing/2014/main" id="{A10B9660-4259-71F4-02A7-93E9F8ED54A8}"/>
              </a:ext>
            </a:extLst>
          </p:cNvPr>
          <p:cNvSpPr txBox="1">
            <a:spLocks/>
          </p:cNvSpPr>
          <p:nvPr/>
        </p:nvSpPr>
        <p:spPr>
          <a:xfrm>
            <a:off x="113123" y="499107"/>
            <a:ext cx="11740550"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vi-VN" sz="3200" b="1" dirty="0">
                <a:solidFill>
                  <a:schemeClr val="accent4">
                    <a:lumMod val="50000"/>
                  </a:schemeClr>
                </a:solidFill>
              </a:rPr>
              <a:t>VÍ DỤ CHÍNH SÁCH VỀ GIỚI ĐỐI VỚI DỰ ÁN TKNL CỦA DN</a:t>
            </a:r>
          </a:p>
          <a:p>
            <a:pPr algn="ctr"/>
            <a:endParaRPr lang="vi-VN" sz="3200" b="1" dirty="0">
              <a:solidFill>
                <a:schemeClr val="accent4">
                  <a:lumMod val="50000"/>
                </a:schemeClr>
              </a:solidFill>
            </a:endParaRPr>
          </a:p>
        </p:txBody>
      </p:sp>
    </p:spTree>
    <p:extLst>
      <p:ext uri="{BB962C8B-B14F-4D97-AF65-F5344CB8AC3E}">
        <p14:creationId xmlns:p14="http://schemas.microsoft.com/office/powerpoint/2010/main" val="26691490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84BF762-7CCD-D87F-BDD3-70D536FF40E5}"/>
              </a:ext>
            </a:extLst>
          </p:cNvPr>
          <p:cNvSpPr txBox="1">
            <a:spLocks/>
          </p:cNvSpPr>
          <p:nvPr/>
        </p:nvSpPr>
        <p:spPr>
          <a:xfrm>
            <a:off x="304800" y="1217228"/>
            <a:ext cx="11548872" cy="4789124"/>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lnSpc>
                <a:spcPct val="107000"/>
              </a:lnSpc>
              <a:spcAft>
                <a:spcPts val="800"/>
              </a:spcAft>
            </a:pPr>
            <a:r>
              <a:rPr lang="en-US" sz="2200" b="1" kern="100" dirty="0">
                <a:ea typeface="Calibri" panose="020F0502020204030204" pitchFamily="34" charset="0"/>
                <a:cs typeface="Times New Roman" panose="02020603050405020304" pitchFamily="18" charset="0"/>
              </a:rPr>
              <a:t>(3)</a:t>
            </a:r>
            <a:r>
              <a:rPr lang="en-US" sz="2200"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Xây</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dựng</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cơ</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chế</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giám</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sát</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và</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đánh</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giá</a:t>
            </a:r>
            <a:endParaRPr lang="en-US" sz="2200" kern="100" dirty="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en-US" sz="2200" kern="100" dirty="0" err="1">
                <a:ea typeface="Calibri" panose="020F0502020204030204" pitchFamily="34" charset="0"/>
                <a:cs typeface="Times New Roman" panose="02020603050405020304" pitchFamily="18" charset="0"/>
              </a:rPr>
              <a:t>Thiết</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lập</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hệ</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thống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thập</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dữ</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liệu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về</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liên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quan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đến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sự</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tham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đào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tạo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thăng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tiến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của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nam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phụ</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nữ</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trong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dự</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án</a:t>
            </a:r>
            <a:r>
              <a:rPr lang="en-US" sz="2200" kern="100" dirty="0">
                <a:ea typeface="Calibri" panose="020F0502020204030204" pitchFamily="34" charset="0"/>
                <a:cs typeface="Times New Roman" panose="02020603050405020304" pitchFamily="18" charset="0"/>
              </a:rPr>
              <a:t>.</a:t>
            </a:r>
          </a:p>
          <a:p>
            <a:pPr marL="342900" indent="-342900" algn="just">
              <a:lnSpc>
                <a:spcPct val="107000"/>
              </a:lnSpc>
              <a:spcAft>
                <a:spcPts val="800"/>
              </a:spcAft>
              <a:buSzPts val="1000"/>
              <a:buFont typeface="Symbol" panose="05050102010706020507" pitchFamily="18" charset="2"/>
              <a:buChar char=""/>
              <a:tabLst>
                <a:tab pos="457200" algn="l"/>
              </a:tabLst>
            </a:pPr>
            <a:r>
              <a:rPr lang="en-US" sz="2200" kern="100" dirty="0" err="1">
                <a:ea typeface="Calibri" panose="020F0502020204030204" pitchFamily="34" charset="0"/>
                <a:cs typeface="Times New Roman" panose="02020603050405020304" pitchFamily="18" charset="0"/>
              </a:rPr>
              <a:t>Đánh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giá</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định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kỳ</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động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của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dự</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án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tiết</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kiệm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năng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lượng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đối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phụ</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nữ</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nam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giới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từ</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đó</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điều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chỉnh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chiến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lược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chính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sách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nếu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cần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thiết</a:t>
            </a:r>
            <a:r>
              <a:rPr lang="en-US" sz="2200" kern="100" dirty="0">
                <a:ea typeface="Calibri" panose="020F0502020204030204" pitchFamily="34" charset="0"/>
                <a:cs typeface="Times New Roman" panose="02020603050405020304" pitchFamily="18" charset="0"/>
              </a:rPr>
              <a:t>.</a:t>
            </a:r>
            <a:endParaRPr lang="en-US" sz="2200" b="1" kern="100" dirty="0">
              <a:ea typeface="Calibri" panose="020F0502020204030204" pitchFamily="34" charset="0"/>
              <a:cs typeface="Times New Roman" panose="02020603050405020304" pitchFamily="18" charset="0"/>
            </a:endParaRPr>
          </a:p>
          <a:p>
            <a:pPr algn="just">
              <a:lnSpc>
                <a:spcPct val="107000"/>
              </a:lnSpc>
              <a:spcAft>
                <a:spcPts val="800"/>
              </a:spcAft>
            </a:pPr>
            <a:r>
              <a:rPr lang="en-US" sz="2200" b="1" kern="100" dirty="0">
                <a:ea typeface="Calibri" panose="020F0502020204030204" pitchFamily="34" charset="0"/>
                <a:cs typeface="Times New Roman" panose="02020603050405020304" pitchFamily="18" charset="0"/>
              </a:rPr>
              <a:t>(4) </a:t>
            </a:r>
            <a:r>
              <a:rPr lang="en-US" sz="2200" b="1" kern="100" dirty="0" err="1">
                <a:ea typeface="Calibri" panose="020F0502020204030204" pitchFamily="34" charset="0"/>
                <a:cs typeface="Times New Roman" panose="02020603050405020304" pitchFamily="18" charset="0"/>
              </a:rPr>
              <a:t>Hỗ</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trợ</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phát</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triển</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nghề</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nghiệp</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cho</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phụ</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nữ</a:t>
            </a:r>
            <a:endParaRPr lang="en-US" sz="2200" kern="100" dirty="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en-US" sz="2200" kern="100" dirty="0" err="1">
                <a:ea typeface="Calibri" panose="020F0502020204030204" pitchFamily="34" charset="0"/>
                <a:cs typeface="Times New Roman" panose="02020603050405020304" pitchFamily="18" charset="0"/>
              </a:rPr>
              <a:t>Tạo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cơ</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hội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thăng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tiến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phụ</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nữ</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trong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vị</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trí</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quản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lý</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năng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lượng</a:t>
            </a:r>
            <a:r>
              <a:rPr lang="en-US" sz="2200" kern="100" dirty="0">
                <a:ea typeface="Calibri" panose="020F0502020204030204" pitchFamily="34" charset="0"/>
                <a:cs typeface="Times New Roman" panose="02020603050405020304" pitchFamily="18" charset="0"/>
              </a:rPr>
              <a:t>.</a:t>
            </a:r>
          </a:p>
          <a:p>
            <a:pPr marL="342900" indent="-342900" algn="just">
              <a:lnSpc>
                <a:spcPct val="107000"/>
              </a:lnSpc>
              <a:spcAft>
                <a:spcPts val="800"/>
              </a:spcAft>
              <a:buSzPts val="1000"/>
              <a:buFont typeface="Symbol" panose="05050102010706020507" pitchFamily="18" charset="2"/>
              <a:buChar char=""/>
              <a:tabLst>
                <a:tab pos="457200" algn="l"/>
              </a:tabLst>
            </a:pPr>
            <a:r>
              <a:rPr lang="en-US" sz="2200" kern="100" dirty="0" err="1">
                <a:ea typeface="Calibri" panose="020F0502020204030204" pitchFamily="34" charset="0"/>
                <a:cs typeface="Times New Roman" panose="02020603050405020304" pitchFamily="18" charset="0"/>
              </a:rPr>
              <a:t>Đưa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ra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chương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trình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đào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tạo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hoặc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hỗ</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trợ</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phát</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triển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nghề</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nghiệp</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để</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phụ</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nữ</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có</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thể</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vươn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lên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vị</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trí</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quản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lý</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liên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quan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đến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năng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lượng</a:t>
            </a:r>
            <a:r>
              <a:rPr lang="en-US" sz="2200" kern="100" dirty="0">
                <a:ea typeface="Calibri" panose="020F0502020204030204" pitchFamily="34" charset="0"/>
                <a:cs typeface="Times New Roman" panose="02020603050405020304" pitchFamily="18" charset="0"/>
              </a:rPr>
              <a:t>.</a:t>
            </a:r>
          </a:p>
          <a:p>
            <a:pPr algn="just">
              <a:lnSpc>
                <a:spcPct val="107000"/>
              </a:lnSpc>
              <a:spcAft>
                <a:spcPts val="800"/>
              </a:spcAft>
            </a:pPr>
            <a:r>
              <a:rPr lang="en-US" sz="2200" b="1" kern="100" dirty="0">
                <a:ea typeface="Calibri" panose="020F0502020204030204" pitchFamily="34" charset="0"/>
                <a:cs typeface="Times New Roman" panose="02020603050405020304" pitchFamily="18" charset="0"/>
              </a:rPr>
              <a:t>(5) </a:t>
            </a:r>
            <a:r>
              <a:rPr lang="en-US" sz="2200" b="1" kern="100" dirty="0" err="1">
                <a:ea typeface="Calibri" panose="020F0502020204030204" pitchFamily="34" charset="0"/>
                <a:cs typeface="Times New Roman" panose="02020603050405020304" pitchFamily="18" charset="0"/>
              </a:rPr>
              <a:t>Xây</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dựng</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môi</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trường</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làm</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việc</a:t>
            </a:r>
            <a:r>
              <a:rPr lang="en-US" sz="2200" b="1" kern="100" dirty="0">
                <a:ea typeface="Calibri" panose="020F0502020204030204" pitchFamily="34" charset="0"/>
                <a:cs typeface="Times New Roman" panose="02020603050405020304" pitchFamily="18" charset="0"/>
              </a:rPr>
              <a:t> an </a:t>
            </a:r>
            <a:r>
              <a:rPr lang="en-US" sz="2200" b="1" kern="100" dirty="0" err="1">
                <a:ea typeface="Calibri" panose="020F0502020204030204" pitchFamily="34" charset="0"/>
                <a:cs typeface="Times New Roman" panose="02020603050405020304" pitchFamily="18" charset="0"/>
              </a:rPr>
              <a:t>toàn</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và</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hỗ</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trợ</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cho</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mọi</a:t>
            </a:r>
            <a:r>
              <a:rPr lang="en-US" sz="2200" b="1" kern="100" dirty="0">
                <a:ea typeface="Calibri" panose="020F0502020204030204" pitchFamily="34" charset="0"/>
                <a:cs typeface="Times New Roman" panose="02020603050405020304" pitchFamily="18" charset="0"/>
              </a:rPr>
              <a:t> </a:t>
            </a:r>
            <a:r>
              <a:rPr lang="en-US" sz="2200" b="1" kern="100" dirty="0" err="1">
                <a:ea typeface="Calibri" panose="020F0502020204030204" pitchFamily="34" charset="0"/>
                <a:cs typeface="Times New Roman" panose="02020603050405020304" pitchFamily="18" charset="0"/>
              </a:rPr>
              <a:t>giới</a:t>
            </a:r>
            <a:endParaRPr lang="en-US" sz="2200" kern="100" dirty="0">
              <a:ea typeface="Calibri" panose="020F0502020204030204" pitchFamily="34" charset="0"/>
              <a:cs typeface="Times New Roman" panose="02020603050405020304" pitchFamily="18" charset="0"/>
            </a:endParaRPr>
          </a:p>
          <a:p>
            <a:pPr marL="342900" indent="-342900" algn="just">
              <a:lnSpc>
                <a:spcPct val="107000"/>
              </a:lnSpc>
              <a:spcAft>
                <a:spcPts val="800"/>
              </a:spcAft>
              <a:buSzPts val="1000"/>
              <a:buFont typeface="Symbol" panose="05050102010706020507" pitchFamily="18" charset="2"/>
              <a:buChar char=""/>
              <a:tabLst>
                <a:tab pos="457200" algn="l"/>
              </a:tabLst>
            </a:pPr>
            <a:r>
              <a:rPr lang="en-US" sz="2200" kern="100" dirty="0" err="1">
                <a:ea typeface="Calibri" panose="020F0502020204030204" pitchFamily="34" charset="0"/>
                <a:cs typeface="Times New Roman" panose="02020603050405020304" pitchFamily="18" charset="0"/>
              </a:rPr>
              <a:t>Đảm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bảo</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điều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kiện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làm</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việc</a:t>
            </a:r>
            <a:r>
              <a:rPr lang="en-US" sz="2200" kern="100" dirty="0">
                <a:ea typeface="Calibri" panose="020F0502020204030204" pitchFamily="34" charset="0"/>
                <a:cs typeface="Times New Roman" panose="02020603050405020304" pitchFamily="18" charset="0"/>
              </a:rPr>
              <a:t> an </a:t>
            </a:r>
            <a:r>
              <a:rPr lang="en-US" sz="2200" kern="100" dirty="0" err="1">
                <a:ea typeface="Calibri" panose="020F0502020204030204" pitchFamily="34" charset="0"/>
                <a:cs typeface="Times New Roman" panose="02020603050405020304" pitchFamily="18" charset="0"/>
              </a:rPr>
              <a:t>toàn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như</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cải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thiện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ánh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sáng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tiếng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ồn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yếu</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tố</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môi</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trường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khác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có</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thể</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ảnh</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hưởng</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đến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sức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khỏe</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của</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nhân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viên</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đặc</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biệt</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là</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phụ</a:t>
            </a:r>
            <a:r>
              <a:rPr lang="en-US" sz="2200" kern="100" dirty="0">
                <a:ea typeface="Calibri" panose="020F0502020204030204" pitchFamily="34" charset="0"/>
                <a:cs typeface="Times New Roman" panose="02020603050405020304" pitchFamily="18" charset="0"/>
              </a:rPr>
              <a:t> </a:t>
            </a:r>
            <a:r>
              <a:rPr lang="en-US" sz="2200" kern="100" dirty="0" err="1">
                <a:ea typeface="Calibri" panose="020F0502020204030204" pitchFamily="34" charset="0"/>
                <a:cs typeface="Times New Roman" panose="02020603050405020304" pitchFamily="18" charset="0"/>
              </a:rPr>
              <a:t>nữ</a:t>
            </a:r>
            <a:r>
              <a:rPr lang="en-US" sz="2200" kern="100" dirty="0">
                <a:ea typeface="Calibri" panose="020F0502020204030204" pitchFamily="34" charset="0"/>
                <a:cs typeface="Times New Roman" panose="02020603050405020304" pitchFamily="18" charset="0"/>
              </a:rPr>
              <a:t>.</a:t>
            </a:r>
          </a:p>
        </p:txBody>
      </p:sp>
      <p:sp>
        <p:nvSpPr>
          <p:cNvPr id="2" name="Content Placeholder 2">
            <a:extLst>
              <a:ext uri="{FF2B5EF4-FFF2-40B4-BE49-F238E27FC236}">
                <a16:creationId xmlns:a16="http://schemas.microsoft.com/office/drawing/2014/main" id="{D5FE4762-68D1-004E-454B-8F7A810EE6DB}"/>
              </a:ext>
            </a:extLst>
          </p:cNvPr>
          <p:cNvSpPr txBox="1">
            <a:spLocks/>
          </p:cNvSpPr>
          <p:nvPr/>
        </p:nvSpPr>
        <p:spPr>
          <a:xfrm>
            <a:off x="113123" y="499107"/>
            <a:ext cx="11740550"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vi-VN" sz="3200" b="1" dirty="0">
                <a:solidFill>
                  <a:schemeClr val="accent4">
                    <a:lumMod val="50000"/>
                  </a:schemeClr>
                </a:solidFill>
              </a:rPr>
              <a:t>VÍ DỤ CHÍNH SÁCH VỀ GIỚI ĐỐI VỚI DỰ ÁN TKNL CỦA DN</a:t>
            </a:r>
          </a:p>
          <a:p>
            <a:pPr algn="ctr"/>
            <a:endParaRPr lang="vi-VN" sz="3200" b="1" dirty="0">
              <a:solidFill>
                <a:schemeClr val="accent4">
                  <a:lumMod val="50000"/>
                </a:schemeClr>
              </a:solidFill>
            </a:endParaRPr>
          </a:p>
        </p:txBody>
      </p:sp>
    </p:spTree>
    <p:extLst>
      <p:ext uri="{BB962C8B-B14F-4D97-AF65-F5344CB8AC3E}">
        <p14:creationId xmlns:p14="http://schemas.microsoft.com/office/powerpoint/2010/main" val="21850208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6D86C-0F64-78B7-B2D2-127F141AB523}"/>
              </a:ext>
            </a:extLst>
          </p:cNvPr>
          <p:cNvSpPr>
            <a:spLocks noGrp="1"/>
          </p:cNvSpPr>
          <p:nvPr>
            <p:ph type="title"/>
          </p:nvPr>
        </p:nvSpPr>
        <p:spPr>
          <a:xfrm>
            <a:off x="415600" y="2087215"/>
            <a:ext cx="11360800" cy="1470024"/>
          </a:xfrm>
        </p:spPr>
        <p:txBody>
          <a:bodyPr>
            <a:normAutofit fontScale="90000"/>
          </a:bodyPr>
          <a:lstStyle/>
          <a:p>
            <a:r>
              <a:rPr lang="en-US" dirty="0">
                <a:solidFill>
                  <a:schemeClr val="accent4">
                    <a:lumMod val="50000"/>
                  </a:schemeClr>
                </a:solidFill>
              </a:rPr>
              <a:t>THẢO LUẬN</a:t>
            </a:r>
            <a:br>
              <a:rPr lang="en-US" dirty="0">
                <a:solidFill>
                  <a:schemeClr val="accent4">
                    <a:lumMod val="50000"/>
                  </a:schemeClr>
                </a:solidFill>
              </a:rPr>
            </a:br>
            <a:r>
              <a:rPr lang="en-US" dirty="0">
                <a:solidFill>
                  <a:schemeClr val="accent4">
                    <a:lumMod val="50000"/>
                  </a:schemeClr>
                </a:solidFill>
              </a:rPr>
              <a:t>Q &amp; A</a:t>
            </a:r>
          </a:p>
        </p:txBody>
      </p:sp>
    </p:spTree>
    <p:extLst>
      <p:ext uri="{BB962C8B-B14F-4D97-AF65-F5344CB8AC3E}">
        <p14:creationId xmlns:p14="http://schemas.microsoft.com/office/powerpoint/2010/main" val="15702189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err="1">
                <a:solidFill>
                  <a:schemeClr val="accent1">
                    <a:lumMod val="50000"/>
                  </a:schemeClr>
                </a:solidFill>
                <a:latin typeface="+mn-lt"/>
                <a:ea typeface="Fira Sans Extra Condensed Medium"/>
                <a:cs typeface="Fira Sans Extra Condensed Medium"/>
                <a:sym typeface="Fira Sans Extra Condensed Medium"/>
              </a:rPr>
              <a:t>Cảm</a:t>
            </a:r>
            <a:r>
              <a:rPr lang="en" sz="6000" b="1" dirty="0">
                <a:solidFill>
                  <a:schemeClr val="accent1">
                    <a:lumMod val="50000"/>
                  </a:schemeClr>
                </a:solidFill>
                <a:latin typeface="+mn-lt"/>
                <a:ea typeface="Fira Sans Extra Condensed Medium"/>
                <a:cs typeface="Fira Sans Extra Condensed Medium"/>
                <a:sym typeface="Fira Sans Extra Condensed Medium"/>
              </a:rPr>
              <a:t> </a:t>
            </a:r>
            <a:r>
              <a:rPr lang="en" sz="6000" b="1" dirty="0" err="1">
                <a:solidFill>
                  <a:schemeClr val="accent1">
                    <a:lumMod val="50000"/>
                  </a:schemeClr>
                </a:solidFill>
                <a:latin typeface="+mn-lt"/>
                <a:ea typeface="Fira Sans Extra Condensed Medium"/>
                <a:cs typeface="Fira Sans Extra Condensed Medium"/>
                <a:sym typeface="Fira Sans Extra Condensed Medium"/>
              </a:rPr>
              <a:t>ơn</a:t>
            </a:r>
            <a:r>
              <a:rPr lang="en" sz="6000" b="1" dirty="0">
                <a:solidFill>
                  <a:schemeClr val="accent1">
                    <a:lumMod val="50000"/>
                  </a:schemeClr>
                </a:solidFill>
                <a:latin typeface="+mn-lt"/>
                <a:ea typeface="Fira Sans Extra Condensed Medium"/>
                <a:cs typeface="Fira Sans Extra Condensed Medium"/>
                <a:sym typeface="Fira Sans Extra Condensed Medium"/>
              </a:rPr>
              <a:t> !</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22980-C4BE-6766-C944-F30566FA8861}"/>
              </a:ext>
            </a:extLst>
          </p:cNvPr>
          <p:cNvSpPr>
            <a:spLocks noGrp="1"/>
          </p:cNvSpPr>
          <p:nvPr>
            <p:ph type="title"/>
          </p:nvPr>
        </p:nvSpPr>
        <p:spPr>
          <a:xfrm>
            <a:off x="609600" y="630278"/>
            <a:ext cx="10972800" cy="495200"/>
          </a:xfrm>
        </p:spPr>
        <p:txBody>
          <a:bodyPr>
            <a:noAutofit/>
          </a:bodyPr>
          <a:lstStyle/>
          <a:p>
            <a:r>
              <a:rPr lang="en-US" sz="3200" dirty="0">
                <a:solidFill>
                  <a:schemeClr val="accent1">
                    <a:lumMod val="50000"/>
                  </a:schemeClr>
                </a:solidFill>
                <a:latin typeface="+mn-lt"/>
              </a:rPr>
              <a:t>LỢI ÍCH CỦA DNCN/ESCO KHI THAM GIA D</a:t>
            </a:r>
            <a:r>
              <a:rPr lang="en-SG" sz="3200" dirty="0" err="1">
                <a:solidFill>
                  <a:schemeClr val="accent1">
                    <a:lumMod val="50000"/>
                  </a:schemeClr>
                </a:solidFill>
                <a:latin typeface="+mn-lt"/>
              </a:rPr>
              <a:t>Ự</a:t>
            </a:r>
            <a:r>
              <a:rPr lang="en-SG" sz="3200" dirty="0">
                <a:solidFill>
                  <a:schemeClr val="accent1">
                    <a:lumMod val="50000"/>
                  </a:schemeClr>
                </a:solidFill>
                <a:latin typeface="+mn-lt"/>
              </a:rPr>
              <a:t> ÁN</a:t>
            </a:r>
            <a:endParaRPr lang="en-VN" sz="3200" dirty="0">
              <a:solidFill>
                <a:schemeClr val="accent1">
                  <a:lumMod val="50000"/>
                </a:schemeClr>
              </a:solidFill>
              <a:latin typeface="+mn-lt"/>
            </a:endParaRPr>
          </a:p>
        </p:txBody>
      </p:sp>
      <p:cxnSp>
        <p:nvCxnSpPr>
          <p:cNvPr id="4" name="Straight Connector 3">
            <a:extLst>
              <a:ext uri="{FF2B5EF4-FFF2-40B4-BE49-F238E27FC236}">
                <a16:creationId xmlns:a16="http://schemas.microsoft.com/office/drawing/2014/main" id="{C1BC298C-9DEE-EBA7-C876-C97ED360BAC3}"/>
              </a:ext>
            </a:extLst>
          </p:cNvPr>
          <p:cNvCxnSpPr>
            <a:cxnSpLocks/>
          </p:cNvCxnSpPr>
          <p:nvPr/>
        </p:nvCxnSpPr>
        <p:spPr>
          <a:xfrm>
            <a:off x="6145654" y="11568634"/>
            <a:ext cx="3904191"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ADDB527-0C81-DF1B-5D06-36E60F546B03}"/>
              </a:ext>
            </a:extLst>
          </p:cNvPr>
          <p:cNvCxnSpPr>
            <a:cxnSpLocks/>
          </p:cNvCxnSpPr>
          <p:nvPr/>
        </p:nvCxnSpPr>
        <p:spPr>
          <a:xfrm>
            <a:off x="7699987" y="9378457"/>
            <a:ext cx="2330668"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D06DA10-100C-7E6B-2C94-826D8CB06B51}"/>
              </a:ext>
            </a:extLst>
          </p:cNvPr>
          <p:cNvCxnSpPr>
            <a:cxnSpLocks/>
          </p:cNvCxnSpPr>
          <p:nvPr/>
        </p:nvCxnSpPr>
        <p:spPr>
          <a:xfrm>
            <a:off x="6298054" y="11721034"/>
            <a:ext cx="3904191"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aphicFrame>
        <p:nvGraphicFramePr>
          <p:cNvPr id="10" name="Diagram 9">
            <a:extLst>
              <a:ext uri="{FF2B5EF4-FFF2-40B4-BE49-F238E27FC236}">
                <a16:creationId xmlns:a16="http://schemas.microsoft.com/office/drawing/2014/main" id="{7483DA63-4E8E-6928-BAF2-0FBA8422DBD8}"/>
              </a:ext>
            </a:extLst>
          </p:cNvPr>
          <p:cNvGraphicFramePr/>
          <p:nvPr>
            <p:extLst>
              <p:ext uri="{D42A27DB-BD31-4B8C-83A1-F6EECF244321}">
                <p14:modId xmlns:p14="http://schemas.microsoft.com/office/powerpoint/2010/main" val="1259687559"/>
              </p:ext>
            </p:extLst>
          </p:nvPr>
        </p:nvGraphicFramePr>
        <p:xfrm>
          <a:off x="609601" y="1287630"/>
          <a:ext cx="10972800" cy="4835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16705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D7C2-F700-AADB-2860-5625533313A5}"/>
              </a:ext>
            </a:extLst>
          </p:cNvPr>
          <p:cNvSpPr>
            <a:spLocks noGrp="1"/>
          </p:cNvSpPr>
          <p:nvPr>
            <p:ph type="title"/>
          </p:nvPr>
        </p:nvSpPr>
        <p:spPr>
          <a:xfrm>
            <a:off x="297601" y="646607"/>
            <a:ext cx="11546973" cy="495200"/>
          </a:xfrm>
        </p:spPr>
        <p:txBody>
          <a:bodyPr>
            <a:normAutofit fontScale="90000"/>
          </a:bodyPr>
          <a:lstStyle/>
          <a:p>
            <a:r>
              <a:rPr dirty="0" lang="en-US">
                <a:solidFill>
                  <a:schemeClr val="accent1">
                    <a:lumMod val="50000"/>
                  </a:schemeClr>
                </a:solidFill>
                <a:latin typeface="+mj-lt"/>
              </a:rPr>
              <a:t> ĐƯỢC BỘ CÔNG THƯƠNG &amp; NGÂN HÀNG THẾ GIỚI HỖ TRỢ KỸ THUẬT</a:t>
            </a:r>
            <a:endParaRPr dirty="0" lang="en-VN">
              <a:latin typeface="+mj-lt"/>
            </a:endParaRPr>
          </a:p>
        </p:txBody>
      </p:sp>
      <p:grpSp>
        <p:nvGrpSpPr>
          <p:cNvPr id="3" name="Group 2">
            <a:extLst>
              <a:ext uri="{FF2B5EF4-FFF2-40B4-BE49-F238E27FC236}">
                <a16:creationId xmlns:a16="http://schemas.microsoft.com/office/drawing/2014/main" id="{5B272F6E-D993-4820-8D83-0A93DAF11C45}"/>
              </a:ext>
            </a:extLst>
          </p:cNvPr>
          <p:cNvGrpSpPr/>
          <p:nvPr/>
        </p:nvGrpSpPr>
        <p:grpSpPr>
          <a:xfrm>
            <a:off x="0" y="2391880"/>
            <a:ext cx="4449283" cy="4466120"/>
            <a:chOff x="4743450" y="1335205"/>
            <a:chExt cx="3240592" cy="3774323"/>
          </a:xfrm>
          <a:solidFill>
            <a:schemeClr val="accent1">
              <a:alpha val="34000"/>
            </a:schemeClr>
          </a:solidFill>
        </p:grpSpPr>
        <p:sp>
          <p:nvSpPr>
            <p:cNvPr id="4" name="Freeform: Shape 32">
              <a:extLst>
                <a:ext uri="{FF2B5EF4-FFF2-40B4-BE49-F238E27FC236}">
                  <a16:creationId xmlns:a16="http://schemas.microsoft.com/office/drawing/2014/main" id="{1EBB9EEE-678E-4383-A7E1-DBA34718E579}"/>
                </a:ext>
              </a:extLst>
            </p:cNvPr>
            <p:cNvSpPr/>
            <p:nvPr/>
          </p:nvSpPr>
          <p:spPr>
            <a:xfrm>
              <a:off x="4743450" y="1335205"/>
              <a:ext cx="2365084" cy="3774323"/>
            </a:xfrm>
            <a:custGeom>
              <a:avLst/>
              <a:gdLst>
                <a:gd fmla="*/ 817516 w 1645921" name="connsiteX0"/>
                <a:gd fmla="*/ 1935988 h 2169949" name="connsiteY0"/>
                <a:gd fmla="*/ 513238 w 1645921" name="connsiteX1"/>
                <a:gd fmla="*/ 2124229 h 2169949" name="connsiteY1"/>
                <a:gd fmla="*/ 820226 w 1645921" name="connsiteX2"/>
                <a:gd fmla="*/ 2124229 h 2169949" name="connsiteY2"/>
                <a:gd fmla="*/ 848006 w 1645921" name="connsiteX3"/>
                <a:gd fmla="*/ 1933084 h 2169949" name="connsiteY3"/>
                <a:gd fmla="*/ 851058 w 1645921" name="connsiteX4"/>
                <a:gd fmla="*/ 2124229 h 2169949" name="connsiteY4"/>
                <a:gd fmla="*/ 1165501 w 1645921" name="connsiteX5"/>
                <a:gd fmla="*/ 2124229 h 2169949" name="connsiteY5"/>
                <a:gd fmla="*/ 483030 w 1645921" name="connsiteX6"/>
                <a:gd fmla="*/ 1713663 h 2169949" name="connsiteY6"/>
                <a:gd fmla="*/ 441567 w 1645921" name="connsiteX7"/>
                <a:gd fmla="*/ 2124229 h 2169949" name="connsiteY7"/>
                <a:gd fmla="*/ 456637 w 1645921" name="connsiteX8"/>
                <a:gd fmla="*/ 2124229 h 2169949" name="connsiteY8"/>
                <a:gd fmla="*/ 806082 w 1645921" name="connsiteX9"/>
                <a:gd fmla="*/ 1908038 h 2169949" name="connsiteY9"/>
                <a:gd fmla="*/ 483030 w 1645921" name="connsiteX10"/>
                <a:gd fmla="*/ 1713663 h 2169949" name="connsiteY10"/>
                <a:gd fmla="*/ 1192837 w 1645921" name="connsiteX11"/>
                <a:gd fmla="*/ 1703681 h 2169949" name="connsiteY11"/>
                <a:gd fmla="*/ 863251 w 1645921" name="connsiteX12"/>
                <a:gd fmla="*/ 1907494 h 2169949" name="connsiteY12"/>
                <a:gd fmla="*/ 1223376 w 1645921" name="connsiteX13"/>
                <a:gd fmla="*/ 2124229 h 2169949" name="connsiteY13"/>
                <a:gd fmla="*/ 1255703 w 1645921" name="connsiteX14"/>
                <a:gd fmla="*/ 2124229 h 2169949" name="connsiteY14"/>
                <a:gd fmla="*/ 813705 w 1645921" name="connsiteX15"/>
                <a:gd fmla="*/ 1701321 h 2169949" name="connsiteY15"/>
                <a:gd fmla="*/ 529673 w 1645921" name="connsiteX16"/>
                <a:gd fmla="*/ 1704407 h 2169949" name="connsiteY16"/>
                <a:gd fmla="*/ 529129 w 1645921" name="connsiteX17"/>
                <a:gd fmla="*/ 1706584 h 2169949" name="connsiteY17"/>
                <a:gd fmla="*/ 816608 w 1645921" name="connsiteX18"/>
                <a:gd fmla="*/ 1879544 h 2169949" name="connsiteY18"/>
                <a:gd fmla="*/ 813705 w 1645921" name="connsiteX19"/>
                <a:gd fmla="*/ 1701321 h 2169949" name="connsiteY19"/>
                <a:gd fmla="*/ 1143109 w 1645921" name="connsiteX20"/>
                <a:gd fmla="*/ 1697147 h 2169949" name="connsiteY20"/>
                <a:gd fmla="*/ 844376 w 1645921" name="connsiteX21"/>
                <a:gd fmla="*/ 1700595 h 2169949" name="connsiteY21"/>
                <a:gd fmla="*/ 847280 w 1645921" name="connsiteX22"/>
                <a:gd fmla="*/ 1882630 h 2169949" name="connsiteY22"/>
                <a:gd fmla="*/ 1143835 w 1645921" name="connsiteX23"/>
                <a:gd fmla="*/ 1699143 h 2169949" name="connsiteY23"/>
                <a:gd fmla="*/ 1143109 w 1645921" name="connsiteX24"/>
                <a:gd fmla="*/ 1697147 h 2169949" name="connsiteY24"/>
                <a:gd fmla="*/ 840565 w 1645921" name="connsiteX25"/>
                <a:gd fmla="*/ 1456129 h 2169949" name="connsiteY25"/>
                <a:gd fmla="*/ 844195 w 1645921" name="connsiteX26"/>
                <a:gd fmla="*/ 1670287 h 2169949" name="connsiteY26"/>
                <a:gd fmla="*/ 1144923 w 1645921" name="connsiteX27"/>
                <a:gd fmla="*/ 1666838 h 2169949" name="connsiteY27"/>
                <a:gd fmla="*/ 1145649 w 1645921" name="connsiteX28"/>
                <a:gd fmla="*/ 1665205 h 2169949" name="connsiteY28"/>
                <a:gd fmla="*/ 840565 w 1645921" name="connsiteX29"/>
                <a:gd fmla="*/ 1456129 h 2169949" name="connsiteY29"/>
                <a:gd fmla="*/ 810075 w 1645921" name="connsiteX30"/>
                <a:gd fmla="*/ 1455403 h 2169949" name="connsiteY30"/>
                <a:gd fmla="*/ 517695 w 1645921" name="connsiteX31"/>
                <a:gd fmla="*/ 1674098 h 2169949" name="connsiteY31"/>
                <a:gd fmla="*/ 813342 w 1645921" name="connsiteX32"/>
                <a:gd fmla="*/ 1670650 h 2169949" name="connsiteY32"/>
                <a:gd fmla="*/ 810075 w 1645921" name="connsiteX33"/>
                <a:gd fmla="*/ 1455403 h 2169949" name="connsiteY33"/>
                <a:gd fmla="*/ 530580 w 1645921" name="connsiteX34"/>
                <a:gd fmla="*/ 1243604 h 2169949" name="connsiteY34"/>
                <a:gd fmla="*/ 488656 w 1645921" name="connsiteX35"/>
                <a:gd fmla="*/ 1658308 h 2169949" name="connsiteY35"/>
                <a:gd fmla="*/ 797915 w 1645921" name="connsiteX36"/>
                <a:gd fmla="*/ 1426909 h 2169949" name="connsiteY36"/>
                <a:gd fmla="*/ 530580 w 1645921" name="connsiteX37"/>
                <a:gd fmla="*/ 1243604 h 2169949" name="connsiteY37"/>
                <a:gd fmla="*/ 836935 w 1645921" name="connsiteX38"/>
                <a:gd fmla="*/ 1223277 h 2169949" name="connsiteY38"/>
                <a:gd fmla="*/ 839658 w 1645921" name="connsiteX39"/>
                <a:gd fmla="*/ 1395693 h 2169949" name="connsiteY39"/>
                <a:gd fmla="*/ 1070150 w 1645921" name="connsiteX40"/>
                <a:gd fmla="*/ 1223277 h 2169949" name="connsiteY40"/>
                <a:gd fmla="*/ 836935 w 1645921" name="connsiteX41"/>
                <a:gd fmla="*/ 1223277 h 2169949" name="connsiteY41"/>
                <a:gd fmla="*/ 553085 w 1645921" name="connsiteX42"/>
                <a:gd fmla="*/ 1223277 h 2169949" name="connsiteY42"/>
                <a:gd fmla="*/ 809167 w 1645921" name="connsiteX43"/>
                <a:gd fmla="*/ 1398778 h 2169949" name="connsiteY43"/>
                <a:gd fmla="*/ 806445 w 1645921" name="connsiteX44"/>
                <a:gd fmla="*/ 1223277 h 2169949" name="connsiteY44"/>
                <a:gd fmla="*/ 553085 w 1645921" name="connsiteX45"/>
                <a:gd fmla="*/ 1223277 h 2169949" name="connsiteY45"/>
                <a:gd fmla="*/ 1121148 w 1645921" name="connsiteX46"/>
                <a:gd fmla="*/ 1222551 h 2169949" name="connsiteY46"/>
                <a:gd fmla="*/ 849095 w 1645921" name="connsiteX47"/>
                <a:gd fmla="*/ 1426001 h 2169949" name="connsiteY47"/>
                <a:gd fmla="*/ 1185940 w 1645921" name="connsiteX48"/>
                <a:gd fmla="*/ 1656856 h 2169949" name="connsiteY48"/>
                <a:gd fmla="*/ 1121148 w 1645921" name="connsiteX49"/>
                <a:gd fmla="*/ 1222551 h 2169949" name="connsiteY49"/>
                <a:gd fmla="*/ 803178 w 1645921" name="connsiteX50"/>
                <a:gd fmla="*/ 1009119 h 2169949" name="connsiteY50"/>
                <a:gd fmla="*/ 570690 w 1645921" name="connsiteX51"/>
                <a:gd fmla="*/ 1191335 h 2169949" name="connsiteY51"/>
                <a:gd fmla="*/ 805901 w 1645921" name="connsiteX52"/>
                <a:gd fmla="*/ 1191335 h 2169949" name="connsiteY52"/>
                <a:gd fmla="*/ 803178 w 1645921" name="connsiteX53"/>
                <a:gd fmla="*/ 1009119 h 2169949" name="connsiteY53"/>
                <a:gd fmla="*/ 833305 w 1645921" name="connsiteX54"/>
                <a:gd fmla="*/ 992422 h 2169949" name="connsiteY54"/>
                <a:gd fmla="*/ 836572 w 1645921" name="connsiteX55"/>
                <a:gd fmla="*/ 1191154 h 2169949" name="connsiteY55"/>
                <a:gd fmla="*/ 1087391 w 1645921" name="connsiteX56"/>
                <a:gd fmla="*/ 1191154 h 2169949" name="connsiteY56"/>
                <a:gd fmla="*/ 833305 w 1645921" name="connsiteX57"/>
                <a:gd fmla="*/ 992422 h 2169949" name="connsiteY57"/>
                <a:gd fmla="*/ 1055404 w 1645921" name="connsiteX58"/>
                <a:gd fmla="*/ 817761 h 2169949" name="connsiteY58"/>
                <a:gd fmla="*/ 1042745 w 1645921" name="connsiteX59"/>
                <a:gd fmla="*/ 821277 h 2169949" name="connsiteY59"/>
                <a:gd fmla="*/ 985031 w 1645921" name="connsiteX60"/>
                <a:gd fmla="*/ 866468 h 2169949" name="connsiteY60"/>
                <a:gd fmla="*/ 853269 w 1645921" name="connsiteX61"/>
                <a:gd fmla="*/ 969918 h 2169949" name="connsiteY61"/>
                <a:gd fmla="*/ 1113707 w 1645921" name="connsiteX62"/>
                <a:gd fmla="*/ 1173549 h 2169949" name="connsiteY62"/>
                <a:gd fmla="*/ 1099007 w 1645921" name="connsiteX63"/>
                <a:gd fmla="*/ 1072459 h 2169949" name="connsiteY63"/>
                <a:gd fmla="*/ 1079587 w 1645921" name="connsiteX64"/>
                <a:gd fmla="*/ 943783 h 2169949" name="connsiteY64"/>
                <a:gd fmla="*/ 1062346 w 1645921" name="connsiteX65"/>
                <a:gd fmla="*/ 828537 h 2169949" name="connsiteY65"/>
                <a:gd fmla="*/ 1055404 w 1645921" name="connsiteX66"/>
                <a:gd fmla="*/ 817761 h 2169949" name="connsiteY66"/>
                <a:gd fmla="*/ 576134 w 1645921" name="connsiteX67"/>
                <a:gd fmla="*/ 791513 h 2169949" name="connsiteY67"/>
                <a:gd fmla="*/ 537114 w 1645921" name="connsiteX68"/>
                <a:gd fmla="*/ 1179357 h 2169949" name="connsiteY68"/>
                <a:gd fmla="*/ 540744 w 1645921" name="connsiteX69"/>
                <a:gd fmla="*/ 1177179 h 2169949" name="connsiteY69"/>
                <a:gd fmla="*/ 796100 w 1645921" name="connsiteX70"/>
                <a:gd fmla="*/ 976996 h 2169949" name="connsiteY70"/>
                <a:gd fmla="*/ 796100 w 1645921" name="connsiteX71"/>
                <a:gd fmla="*/ 963384 h 2169949" name="connsiteY71"/>
                <a:gd fmla="*/ 618240 w 1645921" name="connsiteX72"/>
                <a:gd fmla="*/ 824181 h 2169949" name="connsiteY72"/>
                <a:gd fmla="*/ 576134 w 1645921" name="connsiteX73"/>
                <a:gd fmla="*/ 791513 h 2169949" name="connsiteY73"/>
                <a:gd fmla="*/ 832035 w 1645921" name="connsiteX74"/>
                <a:gd fmla="*/ 779716 h 2169949" name="connsiteY74"/>
                <a:gd fmla="*/ 832035 w 1645921" name="connsiteX75"/>
                <a:gd fmla="*/ 948865 h 2169949" name="connsiteY75"/>
                <a:gd fmla="*/ 1031534 w 1645921" name="connsiteX76"/>
                <a:gd fmla="*/ 792496 h 2169949" name="connsiteY76"/>
                <a:gd fmla="*/ 1031242 w 1645921" name="connsiteX77"/>
                <a:gd fmla="*/ 791569 h 2169949" name="connsiteY77"/>
                <a:gd fmla="*/ 1035405 w 1645921" name="connsiteX78"/>
                <a:gd fmla="*/ 783570 h 2169949" name="connsiteY78"/>
                <a:gd fmla="*/ 607714 w 1645921" name="connsiteX79"/>
                <a:gd fmla="*/ 775723 h 2169949" name="connsiteY79"/>
                <a:gd fmla="*/ 607351 w 1645921" name="connsiteX80"/>
                <a:gd fmla="*/ 777720 h 2169949" name="connsiteY80"/>
                <a:gd fmla="*/ 800637 w 1645921" name="connsiteX81"/>
                <a:gd fmla="*/ 928901 h 2169949" name="connsiteY81"/>
                <a:gd fmla="*/ 800637 w 1645921" name="connsiteX82"/>
                <a:gd fmla="*/ 779353 h 2169949" name="connsiteY82"/>
                <a:gd fmla="*/ 607714 w 1645921" name="connsiteX83"/>
                <a:gd fmla="*/ 775723 h 2169949" name="connsiteY83"/>
                <a:gd fmla="*/ 796931 w 1645921" name="connsiteX84"/>
                <a:gd fmla="*/ 594770 h 2169949" name="connsiteY84"/>
                <a:gd fmla="*/ 605840 w 1645921" name="connsiteX85"/>
                <a:gd fmla="*/ 744540 h 2169949" name="connsiteY85"/>
                <a:gd fmla="*/ 799169 w 1645921" name="connsiteX86"/>
                <a:gd fmla="*/ 744540 h 2169949" name="connsiteY86"/>
                <a:gd fmla="*/ 796931 w 1645921" name="connsiteX87"/>
                <a:gd fmla="*/ 594770 h 2169949" name="connsiteY87"/>
                <a:gd fmla="*/ 821693 w 1645921" name="connsiteX88"/>
                <a:gd fmla="*/ 581046 h 2169949" name="connsiteY88"/>
                <a:gd fmla="*/ 824378 w 1645921" name="connsiteX89"/>
                <a:gd fmla="*/ 744391 h 2169949" name="connsiteY89"/>
                <a:gd fmla="*/ 1030536 w 1645921" name="connsiteX90"/>
                <a:gd fmla="*/ 744391 h 2169949" name="connsiteY90"/>
                <a:gd fmla="*/ 821693 w 1645921" name="connsiteX91"/>
                <a:gd fmla="*/ 581046 h 2169949" name="connsiteY91"/>
                <a:gd fmla="*/ 1004245 w 1645921" name="connsiteX92"/>
                <a:gd fmla="*/ 437486 h 2169949" name="connsiteY92"/>
                <a:gd fmla="*/ 993840 w 1645921" name="connsiteX93"/>
                <a:gd fmla="*/ 440376 h 2169949" name="connsiteY93"/>
                <a:gd fmla="*/ 946402 w 1645921" name="connsiteX94"/>
                <a:gd fmla="*/ 477520 h 2169949" name="connsiteY94"/>
                <a:gd fmla="*/ 838102 w 1645921" name="connsiteX95"/>
                <a:gd fmla="*/ 562549 h 2169949" name="connsiteY95"/>
                <a:gd fmla="*/ 1052166 w 1645921" name="connsiteX96"/>
                <a:gd fmla="*/ 729921 h 2169949" name="connsiteY96"/>
                <a:gd fmla="*/ 1040084 w 1645921" name="connsiteX97"/>
                <a:gd fmla="*/ 646831 h 2169949" name="connsiteY97"/>
                <a:gd fmla="*/ 1024122 w 1645921" name="connsiteX98"/>
                <a:gd fmla="*/ 541068 h 2169949" name="connsiteY98"/>
                <a:gd fmla="*/ 1009951 w 1645921" name="connsiteX99"/>
                <a:gd fmla="*/ 446343 h 2169949" name="connsiteY99"/>
                <a:gd fmla="*/ 1004245 w 1645921" name="connsiteX100"/>
                <a:gd fmla="*/ 437486 h 2169949" name="connsiteY100"/>
                <a:gd fmla="*/ 610315 w 1645921" name="connsiteX101"/>
                <a:gd fmla="*/ 415911 h 2169949" name="connsiteY101"/>
                <a:gd fmla="*/ 578243 w 1645921" name="connsiteX102"/>
                <a:gd fmla="*/ 734695 h 2169949" name="connsiteY102"/>
                <a:gd fmla="*/ 581226 w 1645921" name="connsiteX103"/>
                <a:gd fmla="*/ 732905 h 2169949" name="connsiteY103"/>
                <a:gd fmla="*/ 791113 w 1645921" name="connsiteX104"/>
                <a:gd fmla="*/ 568367 h 2169949" name="connsiteY104"/>
                <a:gd fmla="*/ 791113 w 1645921" name="connsiteX105"/>
                <a:gd fmla="*/ 557179 h 2169949" name="connsiteY105"/>
                <a:gd fmla="*/ 644923 w 1645921" name="connsiteX106"/>
                <a:gd fmla="*/ 442763 h 2169949" name="connsiteY106"/>
                <a:gd fmla="*/ 610315 w 1645921" name="connsiteX107"/>
                <a:gd fmla="*/ 415911 h 2169949" name="connsiteY107"/>
                <a:gd fmla="*/ 1030322 w 1645921" name="connsiteX108"/>
                <a:gd fmla="*/ 412680 h 2169949" name="connsiteY108"/>
                <a:gd fmla="*/ 1030686 w 1645921" name="connsiteX109"/>
                <a:gd fmla="*/ 414569 h 2169949" name="connsiteY109"/>
                <a:gd fmla="*/ 1050973 w 1645921" name="connsiteX110"/>
                <a:gd fmla="*/ 551361 h 2169949" name="connsiteY110"/>
                <a:gd fmla="*/ 1068427 w 1645921" name="connsiteX111"/>
                <a:gd fmla="*/ 666821 h 2169949" name="connsiteY111"/>
                <a:gd fmla="*/ 1079316 w 1645921" name="connsiteX112"/>
                <a:gd fmla="*/ 739618 h 2169949" name="connsiteY112"/>
                <a:gd fmla="*/ 1079763 w 1645921" name="connsiteX113"/>
                <a:gd fmla="*/ 743198 h 2169949" name="connsiteY113"/>
                <a:gd fmla="*/ 1080791 w 1645921" name="connsiteX114"/>
                <a:gd fmla="*/ 744748 h 2169949" name="connsiteY114"/>
                <a:gd fmla="*/ 1476534 w 1645921" name="connsiteX115"/>
                <a:gd fmla="*/ 412680 h 2169949" name="connsiteY115"/>
                <a:gd fmla="*/ 820649 w 1645921" name="connsiteX116"/>
                <a:gd fmla="*/ 412680 h 2169949" name="connsiteY116"/>
                <a:gd fmla="*/ 820649 w 1645921" name="connsiteX117"/>
                <a:gd fmla="*/ 545245 h 2169949" name="connsiteY117"/>
                <a:gd fmla="*/ 989779 w 1645921" name="connsiteX118"/>
                <a:gd fmla="*/ 412680 h 2169949" name="connsiteY118"/>
                <a:gd fmla="*/ 646336 w 1645921" name="connsiteX119"/>
                <a:gd fmla="*/ 412680 h 2169949" name="connsiteY119"/>
                <a:gd fmla="*/ 794842 w 1645921" name="connsiteX120"/>
                <a:gd fmla="*/ 528836 h 2169949" name="connsiteY120"/>
                <a:gd fmla="*/ 794842 w 1645921" name="connsiteX121"/>
                <a:gd fmla="*/ 412680 h 2169949" name="connsiteY121"/>
                <a:gd fmla="*/ 171855 w 1645921" name="connsiteX122"/>
                <a:gd fmla="*/ 412680 h 2169949" name="connsiteY122"/>
                <a:gd fmla="*/ 553095 w 1645921" name="connsiteX123"/>
                <a:gd fmla="*/ 732578 h 2169949" name="connsiteY123"/>
                <a:gd fmla="*/ 562729 w 1645921" name="connsiteX124"/>
                <a:gd fmla="*/ 639075 h 2169949" name="connsiteY124"/>
                <a:gd fmla="*/ 570635 w 1645921" name="connsiteX125"/>
                <a:gd fmla="*/ 559864 h 2169949" name="connsiteY125"/>
                <a:gd fmla="*/ 580630 w 1645921" name="connsiteX126"/>
                <a:gd fmla="*/ 462155 h 2169949" name="connsiteY126"/>
                <a:gd fmla="*/ 585568 w 1645921" name="connsiteX127"/>
                <a:gd fmla="*/ 412680 h 2169949" name="connsiteY127"/>
                <a:gd fmla="*/ 789920 w 1645921" name="connsiteX128"/>
                <a:gd fmla="*/ 135167 h 2169949" name="connsiteY128"/>
                <a:gd fmla="*/ 630156 w 1645921" name="connsiteX129"/>
                <a:gd fmla="*/ 377723 h 2169949" name="connsiteY129"/>
                <a:gd fmla="*/ 794395 w 1645921" name="connsiteX130"/>
                <a:gd fmla="*/ 380706 h 2169949" name="connsiteY130"/>
                <a:gd fmla="*/ 791411 w 1645921" name="connsiteX131"/>
                <a:gd fmla="*/ 135764 h 2169949" name="connsiteY131"/>
                <a:gd fmla="*/ 789920 w 1645921" name="connsiteX132"/>
                <a:gd fmla="*/ 135167 h 2169949" name="connsiteY132"/>
                <a:gd fmla="*/ 818262 w 1645921" name="connsiteX133"/>
                <a:gd fmla="*/ 127261 h 2169949" name="connsiteY133"/>
                <a:gd fmla="*/ 816622 w 1645921" name="connsiteX134"/>
                <a:gd fmla="*/ 127559 h 2169949" name="connsiteY134"/>
                <a:gd fmla="*/ 819456 w 1645921" name="connsiteX135"/>
                <a:gd fmla="*/ 381303 h 2169949" name="connsiteY135"/>
                <a:gd fmla="*/ 989513 w 1645921" name="connsiteX136"/>
                <a:gd fmla="*/ 384138 h 2169949" name="connsiteY136"/>
                <a:gd fmla="*/ 818262 w 1645921" name="connsiteX137"/>
                <a:gd fmla="*/ 127261 h 2169949" name="connsiteY137"/>
                <a:gd fmla="*/ 762323 w 1645921" name="connsiteX138"/>
                <a:gd fmla="*/ 118161 h 2169949" name="connsiteY138"/>
                <a:gd fmla="*/ 658647 w 1645921" name="connsiteX139"/>
                <a:gd fmla="*/ 118908 h 2169949" name="connsiteY139"/>
                <a:gd fmla="*/ 642089 w 1645921" name="connsiteX140"/>
                <a:gd fmla="*/ 120101 h 2169949" name="connsiteY140"/>
                <a:gd fmla="*/ 638807 w 1645921" name="connsiteX141"/>
                <a:gd fmla="*/ 135914 h 2169949" name="connsiteY141"/>
                <a:gd fmla="*/ 638658 w 1645921" name="connsiteX142"/>
                <a:gd fmla="*/ 136659 h 2169949" name="connsiteY142"/>
                <a:gd fmla="*/ 628812 w 1645921" name="connsiteX143"/>
                <a:gd fmla="*/ 232876 h 2169949" name="connsiteY143"/>
                <a:gd fmla="*/ 620310 w 1645921" name="connsiteX144"/>
                <a:gd fmla="*/ 316562 h 2169949" name="connsiteY144"/>
                <a:gd fmla="*/ 617028 w 1645921" name="connsiteX145"/>
                <a:gd fmla="*/ 350424 h 2169949" name="connsiteY145"/>
                <a:gd fmla="*/ 618371 w 1645921" name="connsiteX146"/>
                <a:gd fmla="*/ 350723 h 2169949" name="connsiteY146"/>
                <a:gd fmla="*/ 771720 w 1645921" name="connsiteX147"/>
                <a:gd fmla="*/ 118161 h 2169949" name="connsiteY147"/>
                <a:gd fmla="*/ 762323 w 1645921" name="connsiteX148"/>
                <a:gd fmla="*/ 118161 h 2169949" name="connsiteY148"/>
                <a:gd fmla="*/ 954457 w 1645921" name="connsiteX149"/>
                <a:gd fmla="*/ 116819 h 2169949" name="connsiteY149"/>
                <a:gd fmla="*/ 886733 w 1645921" name="connsiteX150"/>
                <a:gd fmla="*/ 117416 h 2169949" name="connsiteY150"/>
                <a:gd fmla="*/ 841384 w 1645921" name="connsiteX151"/>
                <a:gd fmla="*/ 117416 h 2169949" name="connsiteY151"/>
                <a:gd fmla="*/ 993392 w 1645921" name="connsiteX152"/>
                <a:gd fmla="*/ 345800 h 2169949" name="connsiteY152"/>
                <a:gd fmla="*/ 994585 w 1645921" name="connsiteX153"/>
                <a:gd fmla="*/ 345352 h 2169949" name="connsiteY153"/>
                <a:gd fmla="*/ 989513 w 1645921" name="connsiteX154"/>
                <a:gd fmla="*/ 308208 h 2169949" name="connsiteY154"/>
                <a:gd fmla="*/ 961767 w 1645921" name="connsiteX155"/>
                <a:gd fmla="*/ 123233 h 2169949" name="connsiteY155"/>
                <a:gd fmla="*/ 954457 w 1645921" name="connsiteX156"/>
                <a:gd fmla="*/ 116819 h 2169949" name="connsiteY156"/>
                <a:gd fmla="*/ 686185 w 1645921" name="connsiteX157"/>
                <a:gd fmla="*/ 0 h 2169949" name="connsiteY157"/>
                <a:gd fmla="*/ 934104 w 1645921" name="connsiteX158"/>
                <a:gd fmla="*/ 0 h 2169949" name="connsiteY158"/>
                <a:gd fmla="*/ 970742 w 1645921" name="connsiteX159"/>
                <a:gd fmla="*/ 36638 h 2169949" name="connsiteY159"/>
                <a:gd fmla="*/ 961098 w 1645921" name="connsiteX160"/>
                <a:gd fmla="*/ 59922 h 2169949" name="connsiteY160"/>
                <a:gd fmla="*/ 1051055 w 1645921" name="connsiteX161"/>
                <a:gd fmla="*/ 59922 h 2169949" name="connsiteY161"/>
                <a:gd fmla="*/ 1073915 w 1645921" name="connsiteX162"/>
                <a:gd fmla="*/ 82782 h 2169949" name="connsiteY162"/>
                <a:gd fmla="*/ 1073914 w 1645921" name="connsiteX163"/>
                <a:gd fmla="*/ 82782 h 2169949" name="connsiteY163"/>
                <a:gd fmla="*/ 1051054 w 1645921" name="connsiteX164"/>
                <a:gd fmla="*/ 105642 h 2169949" name="connsiteY164"/>
                <a:gd fmla="*/ 984543 w 1645921" name="connsiteX165"/>
                <a:gd fmla="*/ 105642 h 2169949" name="connsiteY165"/>
                <a:gd fmla="*/ 1025912 w 1645921" name="connsiteX166"/>
                <a:gd fmla="*/ 382944 h 2169949" name="connsiteY166"/>
                <a:gd fmla="*/ 1029492 w 1645921" name="connsiteX167"/>
                <a:gd fmla="*/ 382348 h 2169949" name="connsiteY167"/>
                <a:gd fmla="*/ 1029641 w 1645921" name="connsiteX168"/>
                <a:gd fmla="*/ 383839 h 2169949" name="connsiteY168"/>
                <a:gd fmla="*/ 1029470 w 1645921" name="connsiteX169"/>
                <a:gd fmla="*/ 385248 h 2169949" name="connsiteY169"/>
                <a:gd fmla="*/ 1157032 w 1645921" name="connsiteX170"/>
                <a:gd fmla="*/ 385248 h 2169949" name="connsiteY170"/>
                <a:gd fmla="*/ 1157032 w 1645921" name="connsiteX171"/>
                <a:gd fmla="*/ 310832 h 2169949" name="connsiteY171"/>
                <a:gd fmla="*/ 1126536 w 1645921" name="connsiteX172"/>
                <a:gd fmla="*/ 310832 h 2169949" name="connsiteY172"/>
                <a:gd fmla="*/ 1117392 w 1645921" name="connsiteX173"/>
                <a:gd fmla="*/ 301688 h 2169949" name="connsiteY173"/>
                <a:gd fmla="*/ 1126536 w 1645921" name="connsiteX174"/>
                <a:gd fmla="*/ 292544 h 2169949" name="connsiteY174"/>
                <a:gd fmla="*/ 1157032 w 1645921" name="connsiteX175"/>
                <a:gd fmla="*/ 292544 h 2169949" name="connsiteY175"/>
                <a:gd fmla="*/ 1157032 w 1645921" name="connsiteX176"/>
                <a:gd fmla="*/ 282034 h 2169949" name="connsiteY176"/>
                <a:gd fmla="*/ 1126536 w 1645921" name="connsiteX177"/>
                <a:gd fmla="*/ 282034 h 2169949" name="connsiteY177"/>
                <a:gd fmla="*/ 1117392 w 1645921" name="connsiteX178"/>
                <a:gd fmla="*/ 272890 h 2169949" name="connsiteY178"/>
                <a:gd fmla="*/ 1126536 w 1645921" name="connsiteX179"/>
                <a:gd fmla="*/ 263746 h 2169949" name="connsiteY179"/>
                <a:gd fmla="*/ 1157032 w 1645921" name="connsiteX180"/>
                <a:gd fmla="*/ 263746 h 2169949" name="connsiteY180"/>
                <a:gd fmla="*/ 1157032 w 1645921" name="connsiteX181"/>
                <a:gd fmla="*/ 253236 h 2169949" name="connsiteY181"/>
                <a:gd fmla="*/ 1126536 w 1645921" name="connsiteX182"/>
                <a:gd fmla="*/ 253236 h 2169949" name="connsiteY182"/>
                <a:gd fmla="*/ 1117392 w 1645921" name="connsiteX183"/>
                <a:gd fmla="*/ 244092 h 2169949" name="connsiteY183"/>
                <a:gd fmla="*/ 1126536 w 1645921" name="connsiteX184"/>
                <a:gd fmla="*/ 234948 h 2169949" name="connsiteY184"/>
                <a:gd fmla="*/ 1157032 w 1645921" name="connsiteX185"/>
                <a:gd fmla="*/ 234948 h 2169949" name="connsiteY185"/>
                <a:gd fmla="*/ 1157032 w 1645921" name="connsiteX186"/>
                <a:gd fmla="*/ 219866 h 2169949" name="connsiteY186"/>
                <a:gd fmla="*/ 1170748 w 1645921" name="connsiteX187"/>
                <a:gd fmla="*/ 206150 h 2169949" name="connsiteY187"/>
                <a:gd fmla="*/ 1184464 w 1645921" name="connsiteX188"/>
                <a:gd fmla="*/ 219866 h 2169949" name="connsiteY188"/>
                <a:gd fmla="*/ 1184464 w 1645921" name="connsiteX189"/>
                <a:gd fmla="*/ 234948 h 2169949" name="connsiteY189"/>
                <a:gd fmla="*/ 1210556 w 1645921" name="connsiteX190"/>
                <a:gd fmla="*/ 234948 h 2169949" name="connsiteY190"/>
                <a:gd fmla="*/ 1219700 w 1645921" name="connsiteX191"/>
                <a:gd fmla="*/ 244092 h 2169949" name="connsiteY191"/>
                <a:gd fmla="*/ 1210556 w 1645921" name="connsiteX192"/>
                <a:gd fmla="*/ 253236 h 2169949" name="connsiteY192"/>
                <a:gd fmla="*/ 1184464 w 1645921" name="connsiteX193"/>
                <a:gd fmla="*/ 253236 h 2169949" name="connsiteY193"/>
                <a:gd fmla="*/ 1184464 w 1645921" name="connsiteX194"/>
                <a:gd fmla="*/ 263746 h 2169949" name="connsiteY194"/>
                <a:gd fmla="*/ 1210556 w 1645921" name="connsiteX195"/>
                <a:gd fmla="*/ 263746 h 2169949" name="connsiteY195"/>
                <a:gd fmla="*/ 1219700 w 1645921" name="connsiteX196"/>
                <a:gd fmla="*/ 272890 h 2169949" name="connsiteY196"/>
                <a:gd fmla="*/ 1210556 w 1645921" name="connsiteX197"/>
                <a:gd fmla="*/ 282034 h 2169949" name="connsiteY197"/>
                <a:gd fmla="*/ 1184464 w 1645921" name="connsiteX198"/>
                <a:gd fmla="*/ 282034 h 2169949" name="connsiteY198"/>
                <a:gd fmla="*/ 1184464 w 1645921" name="connsiteX199"/>
                <a:gd fmla="*/ 292544 h 2169949" name="connsiteY199"/>
                <a:gd fmla="*/ 1210556 w 1645921" name="connsiteX200"/>
                <a:gd fmla="*/ 292544 h 2169949" name="connsiteY200"/>
                <a:gd fmla="*/ 1219700 w 1645921" name="connsiteX201"/>
                <a:gd fmla="*/ 301688 h 2169949" name="connsiteY201"/>
                <a:gd fmla="*/ 1210556 w 1645921" name="connsiteX202"/>
                <a:gd fmla="*/ 310832 h 2169949" name="connsiteY202"/>
                <a:gd fmla="*/ 1184464 w 1645921" name="connsiteX203"/>
                <a:gd fmla="*/ 310832 h 2169949" name="connsiteY203"/>
                <a:gd fmla="*/ 1184464 w 1645921" name="connsiteX204"/>
                <a:gd fmla="*/ 385248 h 2169949" name="connsiteY204"/>
                <a:gd fmla="*/ 1315794 w 1645921" name="connsiteX205"/>
                <a:gd fmla="*/ 385248 h 2169949" name="connsiteY205"/>
                <a:gd fmla="*/ 1315794 w 1645921" name="connsiteX206"/>
                <a:gd fmla="*/ 310832 h 2169949" name="connsiteY206"/>
                <a:gd fmla="*/ 1286537 w 1645921" name="connsiteX207"/>
                <a:gd fmla="*/ 310832 h 2169949" name="connsiteY207"/>
                <a:gd fmla="*/ 1277393 w 1645921" name="connsiteX208"/>
                <a:gd fmla="*/ 301688 h 2169949" name="connsiteY208"/>
                <a:gd fmla="*/ 1286537 w 1645921" name="connsiteX209"/>
                <a:gd fmla="*/ 292544 h 2169949" name="connsiteY209"/>
                <a:gd fmla="*/ 1315794 w 1645921" name="connsiteX210"/>
                <a:gd fmla="*/ 292544 h 2169949" name="connsiteY210"/>
                <a:gd fmla="*/ 1315794 w 1645921" name="connsiteX211"/>
                <a:gd fmla="*/ 282034 h 2169949" name="connsiteY211"/>
                <a:gd fmla="*/ 1286537 w 1645921" name="connsiteX212"/>
                <a:gd fmla="*/ 282034 h 2169949" name="connsiteY212"/>
                <a:gd fmla="*/ 1277393 w 1645921" name="connsiteX213"/>
                <a:gd fmla="*/ 272890 h 2169949" name="connsiteY213"/>
                <a:gd fmla="*/ 1286537 w 1645921" name="connsiteX214"/>
                <a:gd fmla="*/ 263746 h 2169949" name="connsiteY214"/>
                <a:gd fmla="*/ 1315794 w 1645921" name="connsiteX215"/>
                <a:gd fmla="*/ 263746 h 2169949" name="connsiteY215"/>
                <a:gd fmla="*/ 1315794 w 1645921" name="connsiteX216"/>
                <a:gd fmla="*/ 253236 h 2169949" name="connsiteY216"/>
                <a:gd fmla="*/ 1286537 w 1645921" name="connsiteX217"/>
                <a:gd fmla="*/ 253236 h 2169949" name="connsiteY217"/>
                <a:gd fmla="*/ 1277393 w 1645921" name="connsiteX218"/>
                <a:gd fmla="*/ 244092 h 2169949" name="connsiteY218"/>
                <a:gd fmla="*/ 1286537 w 1645921" name="connsiteX219"/>
                <a:gd fmla="*/ 234948 h 2169949" name="connsiteY219"/>
                <a:gd fmla="*/ 1315794 w 1645921" name="connsiteX220"/>
                <a:gd fmla="*/ 234948 h 2169949" name="connsiteY220"/>
                <a:gd fmla="*/ 1315794 w 1645921" name="connsiteX221"/>
                <a:gd fmla="*/ 219866 h 2169949" name="connsiteY221"/>
                <a:gd fmla="*/ 1329510 w 1645921" name="connsiteX222"/>
                <a:gd fmla="*/ 206150 h 2169949" name="connsiteY222"/>
                <a:gd fmla="*/ 1343226 w 1645921" name="connsiteX223"/>
                <a:gd fmla="*/ 219866 h 2169949" name="connsiteY223"/>
                <a:gd fmla="*/ 1343226 w 1645921" name="connsiteX224"/>
                <a:gd fmla="*/ 234948 h 2169949" name="connsiteY224"/>
                <a:gd fmla="*/ 1370557 w 1645921" name="connsiteX225"/>
                <a:gd fmla="*/ 234948 h 2169949" name="connsiteY225"/>
                <a:gd fmla="*/ 1379701 w 1645921" name="connsiteX226"/>
                <a:gd fmla="*/ 244092 h 2169949" name="connsiteY226"/>
                <a:gd fmla="*/ 1370557 w 1645921" name="connsiteX227"/>
                <a:gd fmla="*/ 253236 h 2169949" name="connsiteY227"/>
                <a:gd fmla="*/ 1343226 w 1645921" name="connsiteX228"/>
                <a:gd fmla="*/ 253236 h 2169949" name="connsiteY228"/>
                <a:gd fmla="*/ 1343226 w 1645921" name="connsiteX229"/>
                <a:gd fmla="*/ 263746 h 2169949" name="connsiteY229"/>
                <a:gd fmla="*/ 1370557 w 1645921" name="connsiteX230"/>
                <a:gd fmla="*/ 263746 h 2169949" name="connsiteY230"/>
                <a:gd fmla="*/ 1379701 w 1645921" name="connsiteX231"/>
                <a:gd fmla="*/ 272890 h 2169949" name="connsiteY231"/>
                <a:gd fmla="*/ 1370557 w 1645921" name="connsiteX232"/>
                <a:gd fmla="*/ 282034 h 2169949" name="connsiteY232"/>
                <a:gd fmla="*/ 1343226 w 1645921" name="connsiteX233"/>
                <a:gd fmla="*/ 282034 h 2169949" name="connsiteY233"/>
                <a:gd fmla="*/ 1343226 w 1645921" name="connsiteX234"/>
                <a:gd fmla="*/ 292544 h 2169949" name="connsiteY234"/>
                <a:gd fmla="*/ 1370557 w 1645921" name="connsiteX235"/>
                <a:gd fmla="*/ 292544 h 2169949" name="connsiteY235"/>
                <a:gd fmla="*/ 1379701 w 1645921" name="connsiteX236"/>
                <a:gd fmla="*/ 301688 h 2169949" name="connsiteY236"/>
                <a:gd fmla="*/ 1370557 w 1645921" name="connsiteX237"/>
                <a:gd fmla="*/ 310832 h 2169949" name="connsiteY237"/>
                <a:gd fmla="*/ 1343226 w 1645921" name="connsiteX238"/>
                <a:gd fmla="*/ 310832 h 2169949" name="connsiteY238"/>
                <a:gd fmla="*/ 1343226 w 1645921" name="connsiteX239"/>
                <a:gd fmla="*/ 385248 h 2169949" name="connsiteY239"/>
                <a:gd fmla="*/ 1497488 w 1645921" name="connsiteX240"/>
                <a:gd fmla="*/ 385248 h 2169949" name="connsiteY240"/>
                <a:gd fmla="*/ 1505347 w 1645921" name="connsiteX241"/>
                <a:gd fmla="*/ 388503 h 2169949" name="connsiteY241"/>
                <a:gd fmla="*/ 1505405 w 1645921" name="connsiteX242"/>
                <a:gd fmla="*/ 388454 h 2169949" name="connsiteY242"/>
                <a:gd fmla="*/ 1524728 w 1645921" name="connsiteX243"/>
                <a:gd fmla="*/ 390145 h 2169949" name="connsiteY243"/>
                <a:gd fmla="*/ 1523038 w 1645921" name="connsiteX244"/>
                <a:gd fmla="*/ 409469 h 2169949" name="connsiteY244"/>
                <a:gd fmla="*/ 1085083 w 1645921" name="connsiteX245"/>
                <a:gd fmla="*/ 776956 h 2169949" name="connsiteY245"/>
                <a:gd fmla="*/ 1087573 w 1645921" name="connsiteX246"/>
                <a:gd fmla="*/ 789880 h 2169949" name="connsiteY246"/>
                <a:gd fmla="*/ 1112255 w 1645921" name="connsiteX247"/>
                <a:gd fmla="*/ 956306 h 2169949" name="connsiteY247"/>
                <a:gd fmla="*/ 1133490 w 1645921" name="connsiteX248"/>
                <a:gd fmla="*/ 1096779 h 2169949" name="connsiteY248"/>
                <a:gd fmla="*/ 1146738 w 1645921" name="connsiteX249"/>
                <a:gd fmla="*/ 1185346 h 2169949" name="connsiteY249"/>
                <a:gd fmla="*/ 1147283 w 1645921" name="connsiteX250"/>
                <a:gd fmla="*/ 1189702 h 2169949" name="connsiteY250"/>
                <a:gd fmla="*/ 1153816 w 1645921" name="connsiteX251"/>
                <a:gd fmla="*/ 1215292 h 2169949" name="connsiteY251"/>
                <a:gd fmla="*/ 1156176 w 1645921" name="connsiteX252"/>
                <a:gd fmla="*/ 1249956 h 2169949" name="connsiteY252"/>
                <a:gd fmla="*/ 1190114 w 1645921" name="connsiteX253"/>
                <a:gd fmla="*/ 1475367 h 2169949" name="connsiteY253"/>
                <a:gd fmla="*/ 1217701 w 1645921" name="connsiteX254"/>
                <a:gd fmla="*/ 1659579 h 2169949" name="connsiteY254"/>
                <a:gd fmla="*/ 1221875 w 1645921" name="connsiteX255"/>
                <a:gd fmla="*/ 1665931 h 2169949" name="connsiteY255"/>
                <a:gd fmla="*/ 1224235 w 1645921" name="connsiteX256"/>
                <a:gd fmla="*/ 1671920 h 2169949" name="connsiteY256"/>
                <a:gd fmla="*/ 1235668 w 1645921" name="connsiteX257"/>
                <a:gd fmla="*/ 1781903 h 2169949" name="connsiteY257"/>
                <a:gd fmla="*/ 1258718 w 1645921" name="connsiteX258"/>
                <a:gd fmla="*/ 1935625 h 2169949" name="connsiteY258"/>
                <a:gd fmla="*/ 1281222 w 1645921" name="connsiteX259"/>
                <a:gd fmla="*/ 2087713 h 2169949" name="connsiteY259"/>
                <a:gd fmla="*/ 1286826 w 1645921" name="connsiteX260"/>
                <a:gd fmla="*/ 2124229 h 2169949" name="connsiteY260"/>
                <a:gd fmla="*/ 1623061 w 1645921" name="connsiteX261"/>
                <a:gd fmla="*/ 2124229 h 2169949" name="connsiteY261"/>
                <a:gd fmla="*/ 1636122 w 1645921" name="connsiteX262"/>
                <a:gd fmla="*/ 2129640 h 2169949" name="connsiteY262"/>
                <a:gd fmla="*/ 1640572 w 1645921" name="connsiteX263"/>
                <a:gd fmla="*/ 2129637 h 2169949" name="connsiteY263"/>
                <a:gd fmla="*/ 1640572 w 1645921" name="connsiteX264"/>
                <a:gd fmla="*/ 2134176 h 2169949" name="connsiteY264"/>
                <a:gd fmla="*/ 1645921 w 1645921" name="connsiteX265"/>
                <a:gd fmla="*/ 2147089 h 2169949" name="connsiteY265"/>
                <a:gd fmla="*/ 1645920 w 1645921" name="connsiteX266"/>
                <a:gd fmla="*/ 2147089 h 2169949" name="connsiteY266"/>
                <a:gd fmla="*/ 1640572 w 1645921" name="connsiteX267"/>
                <a:gd fmla="*/ 2160000 h 2169949" name="connsiteY267"/>
                <a:gd fmla="*/ 1640572 w 1645921" name="connsiteX268"/>
                <a:gd fmla="*/ 2166683 h 2169949" name="connsiteY268"/>
                <a:gd fmla="*/ 1630945 w 1645921" name="connsiteX269"/>
                <a:gd fmla="*/ 2166683 h 2169949" name="connsiteY269"/>
                <a:gd fmla="*/ 1623060 w 1645921" name="connsiteX270"/>
                <a:gd fmla="*/ 2169949 h 2169949" name="connsiteY270"/>
                <a:gd fmla="*/ 22860 w 1645921" name="connsiteX271"/>
                <a:gd fmla="*/ 2169948 h 2169949" name="connsiteY271"/>
                <a:gd fmla="*/ 14978 w 1645921" name="connsiteX272"/>
                <a:gd fmla="*/ 2166683 h 2169949" name="connsiteY272"/>
                <a:gd fmla="*/ 5349 w 1645921" name="connsiteX273"/>
                <a:gd fmla="*/ 2166683 h 2169949" name="connsiteY273"/>
                <a:gd fmla="*/ 5349 w 1645921" name="connsiteX274"/>
                <a:gd fmla="*/ 2160002 h 2169949" name="connsiteY274"/>
                <a:gd fmla="*/ 0 w 1645921" name="connsiteX275"/>
                <a:gd fmla="*/ 2147089 h 2169949" name="connsiteY275"/>
                <a:gd fmla="*/ 6696 w 1645921" name="connsiteX276"/>
                <a:gd fmla="*/ 2130925 h 2169949" name="connsiteY276"/>
                <a:gd fmla="*/ 22860 w 1645921" name="connsiteX277"/>
                <a:gd fmla="*/ 2124229 h 2169949" name="connsiteY277"/>
                <a:gd fmla="*/ 410941 w 1645921" name="connsiteX278"/>
                <a:gd fmla="*/ 2124229 h 2169949" name="connsiteY278"/>
                <a:gd fmla="*/ 415334 w 1645921" name="connsiteX279"/>
                <a:gd fmla="*/ 2082631 h 2169949" name="connsiteY279"/>
                <a:gd fmla="*/ 427676 w 1645921" name="connsiteX280"/>
                <a:gd fmla="*/ 1961033 h 2169949" name="connsiteY280"/>
                <a:gd fmla="*/ 437295 w 1645921" name="connsiteX281"/>
                <a:gd fmla="*/ 1862847 h 2169949" name="connsiteY281"/>
                <a:gd fmla="*/ 449455 w 1645921" name="connsiteX282"/>
                <a:gd fmla="*/ 1745786 h 2169949" name="connsiteY282"/>
                <a:gd fmla="*/ 453447 w 1645921" name="connsiteX283"/>
                <a:gd fmla="*/ 1706221 h 2169949" name="connsiteY283"/>
                <a:gd fmla="*/ 444554 w 1645921" name="connsiteX284"/>
                <a:gd fmla="*/ 1691158 h 2169949" name="connsiteY284"/>
                <a:gd fmla="*/ 458348 w 1645921" name="connsiteX285"/>
                <a:gd fmla="*/ 1653227 h 2169949" name="connsiteY285"/>
                <a:gd fmla="*/ 475045 w 1645921" name="connsiteX286"/>
                <a:gd fmla="*/ 1492971 h 2169949" name="connsiteY286"/>
                <a:gd fmla="*/ 488112 w 1645921" name="connsiteX287"/>
                <a:gd fmla="*/ 1357761 h 2169949" name="connsiteY287"/>
                <a:gd fmla="*/ 501179 w 1645921" name="connsiteX288"/>
                <a:gd fmla="*/ 1231626 h 2169949" name="connsiteY288"/>
                <a:gd fmla="*/ 490834 w 1645921" name="connsiteX289"/>
                <a:gd fmla="*/ 1215473 h 2169949" name="connsiteY289"/>
                <a:gd fmla="*/ 505898 w 1645921" name="connsiteX290"/>
                <a:gd fmla="*/ 1182805 h 2169949" name="connsiteY290"/>
                <a:gd fmla="*/ 518239 w 1645921" name="connsiteX291"/>
                <a:gd fmla="*/ 1063022 h 2169949" name="connsiteY291"/>
                <a:gd fmla="*/ 527858 w 1645921" name="connsiteX292"/>
                <a:gd fmla="*/ 966651 h 2169949" name="connsiteY292"/>
                <a:gd fmla="*/ 540018 w 1645921" name="connsiteX293"/>
                <a:gd fmla="*/ 847775 h 2169949" name="connsiteY293"/>
                <a:gd fmla="*/ 548341 w 1645921" name="connsiteX294"/>
                <a:gd fmla="*/ 764399 h 2169949" name="connsiteY294"/>
                <a:gd fmla="*/ 132037 w 1645921" name="connsiteX295"/>
                <a:gd fmla="*/ 415079 h 2169949" name="connsiteY295"/>
                <a:gd fmla="*/ 129621 w 1645921" name="connsiteX296"/>
                <a:gd fmla="*/ 410438 h 2169949" name="connsiteY296"/>
                <a:gd fmla="*/ 125334 w 1645921" name="connsiteX297"/>
                <a:gd fmla="*/ 408662 h 2169949" name="connsiteY297"/>
                <a:gd fmla="*/ 121316 w 1645921" name="connsiteX298"/>
                <a:gd fmla="*/ 398964 h 2169949" name="connsiteY298"/>
                <a:gd fmla="*/ 135032 w 1645921" name="connsiteX299"/>
                <a:gd fmla="*/ 385248 h 2169949" name="connsiteY299"/>
                <a:gd fmla="*/ 301963 w 1645921" name="connsiteX300"/>
                <a:gd fmla="*/ 385248 h 2169949" name="connsiteY300"/>
                <a:gd fmla="*/ 301963 w 1645921" name="connsiteX301"/>
                <a:gd fmla="*/ 319242 h 2169949" name="connsiteY301"/>
                <a:gd fmla="*/ 274367 w 1645921" name="connsiteX302"/>
                <a:gd fmla="*/ 319242 h 2169949" name="connsiteY302"/>
                <a:gd fmla="*/ 265223 w 1645921" name="connsiteX303"/>
                <a:gd fmla="*/ 310098 h 2169949" name="connsiteY303"/>
                <a:gd fmla="*/ 274367 w 1645921" name="connsiteX304"/>
                <a:gd fmla="*/ 300954 h 2169949" name="connsiteY304"/>
                <a:gd fmla="*/ 301963 w 1645921" name="connsiteX305"/>
                <a:gd fmla="*/ 300954 h 2169949" name="connsiteY305"/>
                <a:gd fmla="*/ 301963 w 1645921" name="connsiteX306"/>
                <a:gd fmla="*/ 290444 h 2169949" name="connsiteY306"/>
                <a:gd fmla="*/ 274367 w 1645921" name="connsiteX307"/>
                <a:gd fmla="*/ 290444 h 2169949" name="connsiteY307"/>
                <a:gd fmla="*/ 265223 w 1645921" name="connsiteX308"/>
                <a:gd fmla="*/ 281300 h 2169949" name="connsiteY308"/>
                <a:gd fmla="*/ 274367 w 1645921" name="connsiteX309"/>
                <a:gd fmla="*/ 272156 h 2169949" name="connsiteY309"/>
                <a:gd fmla="*/ 301963 w 1645921" name="connsiteX310"/>
                <a:gd fmla="*/ 272156 h 2169949" name="connsiteY310"/>
                <a:gd fmla="*/ 301963 w 1645921" name="connsiteX311"/>
                <a:gd fmla="*/ 261646 h 2169949" name="connsiteY311"/>
                <a:gd fmla="*/ 274367 w 1645921" name="connsiteX312"/>
                <a:gd fmla="*/ 261646 h 2169949" name="connsiteY312"/>
                <a:gd fmla="*/ 265223 w 1645921" name="connsiteX313"/>
                <a:gd fmla="*/ 252502 h 2169949" name="connsiteY313"/>
                <a:gd fmla="*/ 274367 w 1645921" name="connsiteX314"/>
                <a:gd fmla="*/ 243358 h 2169949" name="connsiteY314"/>
                <a:gd fmla="*/ 301963 w 1645921" name="connsiteX315"/>
                <a:gd fmla="*/ 243358 h 2169949" name="connsiteY315"/>
                <a:gd fmla="*/ 301963 w 1645921" name="connsiteX316"/>
                <a:gd fmla="*/ 219866 h 2169949" name="connsiteY316"/>
                <a:gd fmla="*/ 315679 w 1645921" name="connsiteX317"/>
                <a:gd fmla="*/ 206150 h 2169949" name="connsiteY317"/>
                <a:gd fmla="*/ 329395 w 1645921" name="connsiteX318"/>
                <a:gd fmla="*/ 219866 h 2169949" name="connsiteY318"/>
                <a:gd fmla="*/ 329395 w 1645921" name="connsiteX319"/>
                <a:gd fmla="*/ 243358 h 2169949" name="connsiteY319"/>
                <a:gd fmla="*/ 358387 w 1645921" name="connsiteX320"/>
                <a:gd fmla="*/ 243358 h 2169949" name="connsiteY320"/>
                <a:gd fmla="*/ 367531 w 1645921" name="connsiteX321"/>
                <a:gd fmla="*/ 252502 h 2169949" name="connsiteY321"/>
                <a:gd fmla="*/ 358387 w 1645921" name="connsiteX322"/>
                <a:gd fmla="*/ 261646 h 2169949" name="connsiteY322"/>
                <a:gd fmla="*/ 329395 w 1645921" name="connsiteX323"/>
                <a:gd fmla="*/ 261646 h 2169949" name="connsiteY323"/>
                <a:gd fmla="*/ 329395 w 1645921" name="connsiteX324"/>
                <a:gd fmla="*/ 272156 h 2169949" name="connsiteY324"/>
                <a:gd fmla="*/ 358387 w 1645921" name="connsiteX325"/>
                <a:gd fmla="*/ 272156 h 2169949" name="connsiteY325"/>
                <a:gd fmla="*/ 367531 w 1645921" name="connsiteX326"/>
                <a:gd fmla="*/ 281300 h 2169949" name="connsiteY326"/>
                <a:gd fmla="*/ 358387 w 1645921" name="connsiteX327"/>
                <a:gd fmla="*/ 290444 h 2169949" name="connsiteY327"/>
                <a:gd fmla="*/ 329395 w 1645921" name="connsiteX328"/>
                <a:gd fmla="*/ 290444 h 2169949" name="connsiteY328"/>
                <a:gd fmla="*/ 329395 w 1645921" name="connsiteX329"/>
                <a:gd fmla="*/ 300954 h 2169949" name="connsiteY329"/>
                <a:gd fmla="*/ 358387 w 1645921" name="connsiteX330"/>
                <a:gd fmla="*/ 300954 h 2169949" name="connsiteY330"/>
                <a:gd fmla="*/ 367531 w 1645921" name="connsiteX331"/>
                <a:gd fmla="*/ 310098 h 2169949" name="connsiteY331"/>
                <a:gd fmla="*/ 358387 w 1645921" name="connsiteX332"/>
                <a:gd fmla="*/ 319242 h 2169949" name="connsiteY332"/>
                <a:gd fmla="*/ 329395 w 1645921" name="connsiteX333"/>
                <a:gd fmla="*/ 319242 h 2169949" name="connsiteY333"/>
                <a:gd fmla="*/ 329395 w 1645921" name="connsiteX334"/>
                <a:gd fmla="*/ 385248 h 2169949" name="connsiteY334"/>
                <a:gd fmla="*/ 447531 w 1645921" name="connsiteX335"/>
                <a:gd fmla="*/ 385248 h 2169949" name="connsiteY335"/>
                <a:gd fmla="*/ 447531 w 1645921" name="connsiteX336"/>
                <a:gd fmla="*/ 315782 h 2169949" name="connsiteY336"/>
                <a:gd fmla="*/ 417009 w 1645921" name="connsiteX337"/>
                <a:gd fmla="*/ 315782 h 2169949" name="connsiteY337"/>
                <a:gd fmla="*/ 407865 w 1645921" name="connsiteX338"/>
                <a:gd fmla="*/ 306638 h 2169949" name="connsiteY338"/>
                <a:gd fmla="*/ 417009 w 1645921" name="connsiteX339"/>
                <a:gd fmla="*/ 297494 h 2169949" name="connsiteY339"/>
                <a:gd fmla="*/ 447531 w 1645921" name="connsiteX340"/>
                <a:gd fmla="*/ 297494 h 2169949" name="connsiteY340"/>
                <a:gd fmla="*/ 447531 w 1645921" name="connsiteX341"/>
                <a:gd fmla="*/ 286984 h 2169949" name="connsiteY341"/>
                <a:gd fmla="*/ 417009 w 1645921" name="connsiteX342"/>
                <a:gd fmla="*/ 286984 h 2169949" name="connsiteY342"/>
                <a:gd fmla="*/ 407865 w 1645921" name="connsiteX343"/>
                <a:gd fmla="*/ 277840 h 2169949" name="connsiteY343"/>
                <a:gd fmla="*/ 417009 w 1645921" name="connsiteX344"/>
                <a:gd fmla="*/ 268696 h 2169949" name="connsiteY344"/>
                <a:gd fmla="*/ 447531 w 1645921" name="connsiteX345"/>
                <a:gd fmla="*/ 268696 h 2169949" name="connsiteY345"/>
                <a:gd fmla="*/ 447531 w 1645921" name="connsiteX346"/>
                <a:gd fmla="*/ 258186 h 2169949" name="connsiteY346"/>
                <a:gd fmla="*/ 417009 w 1645921" name="connsiteX347"/>
                <a:gd fmla="*/ 258186 h 2169949" name="connsiteY347"/>
                <a:gd fmla="*/ 407865 w 1645921" name="connsiteX348"/>
                <a:gd fmla="*/ 249042 h 2169949" name="connsiteY348"/>
                <a:gd fmla="*/ 417009 w 1645921" name="connsiteX349"/>
                <a:gd fmla="*/ 239898 h 2169949" name="connsiteY349"/>
                <a:gd fmla="*/ 447531 w 1645921" name="connsiteX350"/>
                <a:gd fmla="*/ 239898 h 2169949" name="connsiteY350"/>
                <a:gd fmla="*/ 447531 w 1645921" name="connsiteX351"/>
                <a:gd fmla="*/ 219866 h 2169949" name="connsiteY351"/>
                <a:gd fmla="*/ 461247 w 1645921" name="connsiteX352"/>
                <a:gd fmla="*/ 206150 h 2169949" name="connsiteY352"/>
                <a:gd fmla="*/ 474963 w 1645921" name="connsiteX353"/>
                <a:gd fmla="*/ 219866 h 2169949" name="connsiteY353"/>
                <a:gd fmla="*/ 474963 w 1645921" name="connsiteX354"/>
                <a:gd fmla="*/ 239898 h 2169949" name="connsiteY354"/>
                <a:gd fmla="*/ 501029 w 1645921" name="connsiteX355"/>
                <a:gd fmla="*/ 239898 h 2169949" name="connsiteY355"/>
                <a:gd fmla="*/ 510173 w 1645921" name="connsiteX356"/>
                <a:gd fmla="*/ 249042 h 2169949" name="connsiteY356"/>
                <a:gd fmla="*/ 501029 w 1645921" name="connsiteX357"/>
                <a:gd fmla="*/ 258186 h 2169949" name="connsiteY357"/>
                <a:gd fmla="*/ 474963 w 1645921" name="connsiteX358"/>
                <a:gd fmla="*/ 258186 h 2169949" name="connsiteY358"/>
                <a:gd fmla="*/ 474963 w 1645921" name="connsiteX359"/>
                <a:gd fmla="*/ 268696 h 2169949" name="connsiteY359"/>
                <a:gd fmla="*/ 501029 w 1645921" name="connsiteX360"/>
                <a:gd fmla="*/ 268696 h 2169949" name="connsiteY360"/>
                <a:gd fmla="*/ 510173 w 1645921" name="connsiteX361"/>
                <a:gd fmla="*/ 277840 h 2169949" name="connsiteY361"/>
                <a:gd fmla="*/ 501029 w 1645921" name="connsiteX362"/>
                <a:gd fmla="*/ 286984 h 2169949" name="connsiteY362"/>
                <a:gd fmla="*/ 474963 w 1645921" name="connsiteX363"/>
                <a:gd fmla="*/ 286984 h 2169949" name="connsiteY363"/>
                <a:gd fmla="*/ 474963 w 1645921" name="connsiteX364"/>
                <a:gd fmla="*/ 297494 h 2169949" name="connsiteY364"/>
                <a:gd fmla="*/ 501029 w 1645921" name="connsiteX365"/>
                <a:gd fmla="*/ 297494 h 2169949" name="connsiteY365"/>
                <a:gd fmla="*/ 510173 w 1645921" name="connsiteX366"/>
                <a:gd fmla="*/ 306638 h 2169949" name="connsiteY366"/>
                <a:gd fmla="*/ 501029 w 1645921" name="connsiteX367"/>
                <a:gd fmla="*/ 315782 h 2169949" name="connsiteY367"/>
                <a:gd fmla="*/ 474963 w 1645921" name="connsiteX368"/>
                <a:gd fmla="*/ 315782 h 2169949" name="connsiteY368"/>
                <a:gd fmla="*/ 474963 w 1645921" name="connsiteX369"/>
                <a:gd fmla="*/ 385248 h 2169949" name="connsiteY369"/>
                <a:gd fmla="*/ 588306 w 1645921" name="connsiteX370"/>
                <a:gd fmla="*/ 385248 h 2169949" name="connsiteY370"/>
                <a:gd fmla="*/ 588536 w 1645921" name="connsiteX371"/>
                <a:gd fmla="*/ 382944 h 2169949" name="connsiteY371"/>
                <a:gd fmla="*/ 598679 w 1645921" name="connsiteX372"/>
                <a:gd fmla="*/ 284490 h 2169949" name="connsiteY372"/>
                <a:gd fmla="*/ 606437 w 1645921" name="connsiteX373"/>
                <a:gd fmla="*/ 206025 h 2169949" name="connsiteY373"/>
                <a:gd fmla="*/ 616580 w 1645921" name="connsiteX374"/>
                <a:gd fmla="*/ 107571 h 2169949" name="connsiteY374"/>
                <a:gd fmla="*/ 616580 w 1645921" name="connsiteX375"/>
                <a:gd fmla="*/ 105641 h 2169949" name="connsiteY375"/>
                <a:gd fmla="*/ 569236 w 1645921" name="connsiteX376"/>
                <a:gd fmla="*/ 105641 h 2169949" name="connsiteY376"/>
                <a:gd fmla="*/ 553072 w 1645921" name="connsiteX377"/>
                <a:gd fmla="*/ 98945 h 2169949" name="connsiteY377"/>
                <a:gd fmla="*/ 546376 w 1645921" name="connsiteX378"/>
                <a:gd fmla="*/ 82781 h 2169949" name="connsiteY378"/>
                <a:gd fmla="*/ 553072 w 1645921" name="connsiteX379"/>
                <a:gd fmla="*/ 66617 h 2169949" name="connsiteY379"/>
                <a:gd fmla="*/ 569236 w 1645921" name="connsiteX380"/>
                <a:gd fmla="*/ 59922 h 2169949" name="connsiteY380"/>
                <a:gd fmla="*/ 659192 w 1645921" name="connsiteX381"/>
                <a:gd fmla="*/ 59922 h 2169949" name="connsiteY381"/>
                <a:gd fmla="*/ 649547 w 1645921" name="connsiteX382"/>
                <a:gd fmla="*/ 36638 h 2169949" name="connsiteY382"/>
                <a:gd fmla="*/ 686185 w 1645921" name="connsiteX383"/>
                <a:gd fmla="*/ 0 h 2169949" name="connsiteY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b="b" l="l" r="r" t="t"/>
              <a:pathLst>
                <a:path h="2169949" w="1645921">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solidFill>
              <a:schemeClr val="accent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5" name="Freeform: Shape 34">
              <a:extLst>
                <a:ext uri="{FF2B5EF4-FFF2-40B4-BE49-F238E27FC236}">
                  <a16:creationId xmlns:a16="http://schemas.microsoft.com/office/drawing/2014/main" id="{82B0C763-E762-8BD2-9C7C-518F97BBF7E8}"/>
                </a:ext>
              </a:extLst>
            </p:cNvPr>
            <p:cNvSpPr/>
            <p:nvPr/>
          </p:nvSpPr>
          <p:spPr>
            <a:xfrm>
              <a:off x="6392512" y="2933634"/>
              <a:ext cx="1286414" cy="2052927"/>
            </a:xfrm>
            <a:custGeom>
              <a:avLst/>
              <a:gdLst>
                <a:gd fmla="*/ 817516 w 1645921" name="connsiteX0"/>
                <a:gd fmla="*/ 1935988 h 2169949" name="connsiteY0"/>
                <a:gd fmla="*/ 513238 w 1645921" name="connsiteX1"/>
                <a:gd fmla="*/ 2124229 h 2169949" name="connsiteY1"/>
                <a:gd fmla="*/ 820226 w 1645921" name="connsiteX2"/>
                <a:gd fmla="*/ 2124229 h 2169949" name="connsiteY2"/>
                <a:gd fmla="*/ 848006 w 1645921" name="connsiteX3"/>
                <a:gd fmla="*/ 1933084 h 2169949" name="connsiteY3"/>
                <a:gd fmla="*/ 851058 w 1645921" name="connsiteX4"/>
                <a:gd fmla="*/ 2124229 h 2169949" name="connsiteY4"/>
                <a:gd fmla="*/ 1165501 w 1645921" name="connsiteX5"/>
                <a:gd fmla="*/ 2124229 h 2169949" name="connsiteY5"/>
                <a:gd fmla="*/ 483030 w 1645921" name="connsiteX6"/>
                <a:gd fmla="*/ 1713663 h 2169949" name="connsiteY6"/>
                <a:gd fmla="*/ 441567 w 1645921" name="connsiteX7"/>
                <a:gd fmla="*/ 2124229 h 2169949" name="connsiteY7"/>
                <a:gd fmla="*/ 456637 w 1645921" name="connsiteX8"/>
                <a:gd fmla="*/ 2124229 h 2169949" name="connsiteY8"/>
                <a:gd fmla="*/ 806082 w 1645921" name="connsiteX9"/>
                <a:gd fmla="*/ 1908038 h 2169949" name="connsiteY9"/>
                <a:gd fmla="*/ 483030 w 1645921" name="connsiteX10"/>
                <a:gd fmla="*/ 1713663 h 2169949" name="connsiteY10"/>
                <a:gd fmla="*/ 1192837 w 1645921" name="connsiteX11"/>
                <a:gd fmla="*/ 1703681 h 2169949" name="connsiteY11"/>
                <a:gd fmla="*/ 863251 w 1645921" name="connsiteX12"/>
                <a:gd fmla="*/ 1907494 h 2169949" name="connsiteY12"/>
                <a:gd fmla="*/ 1223376 w 1645921" name="connsiteX13"/>
                <a:gd fmla="*/ 2124229 h 2169949" name="connsiteY13"/>
                <a:gd fmla="*/ 1255703 w 1645921" name="connsiteX14"/>
                <a:gd fmla="*/ 2124229 h 2169949" name="connsiteY14"/>
                <a:gd fmla="*/ 813705 w 1645921" name="connsiteX15"/>
                <a:gd fmla="*/ 1701321 h 2169949" name="connsiteY15"/>
                <a:gd fmla="*/ 529673 w 1645921" name="connsiteX16"/>
                <a:gd fmla="*/ 1704407 h 2169949" name="connsiteY16"/>
                <a:gd fmla="*/ 529129 w 1645921" name="connsiteX17"/>
                <a:gd fmla="*/ 1706584 h 2169949" name="connsiteY17"/>
                <a:gd fmla="*/ 816608 w 1645921" name="connsiteX18"/>
                <a:gd fmla="*/ 1879544 h 2169949" name="connsiteY18"/>
                <a:gd fmla="*/ 813705 w 1645921" name="connsiteX19"/>
                <a:gd fmla="*/ 1701321 h 2169949" name="connsiteY19"/>
                <a:gd fmla="*/ 1143109 w 1645921" name="connsiteX20"/>
                <a:gd fmla="*/ 1697147 h 2169949" name="connsiteY20"/>
                <a:gd fmla="*/ 844376 w 1645921" name="connsiteX21"/>
                <a:gd fmla="*/ 1700595 h 2169949" name="connsiteY21"/>
                <a:gd fmla="*/ 847280 w 1645921" name="connsiteX22"/>
                <a:gd fmla="*/ 1882630 h 2169949" name="connsiteY22"/>
                <a:gd fmla="*/ 1143835 w 1645921" name="connsiteX23"/>
                <a:gd fmla="*/ 1699143 h 2169949" name="connsiteY23"/>
                <a:gd fmla="*/ 1143109 w 1645921" name="connsiteX24"/>
                <a:gd fmla="*/ 1697147 h 2169949" name="connsiteY24"/>
                <a:gd fmla="*/ 840565 w 1645921" name="connsiteX25"/>
                <a:gd fmla="*/ 1456129 h 2169949" name="connsiteY25"/>
                <a:gd fmla="*/ 844195 w 1645921" name="connsiteX26"/>
                <a:gd fmla="*/ 1670287 h 2169949" name="connsiteY26"/>
                <a:gd fmla="*/ 1144923 w 1645921" name="connsiteX27"/>
                <a:gd fmla="*/ 1666838 h 2169949" name="connsiteY27"/>
                <a:gd fmla="*/ 1145649 w 1645921" name="connsiteX28"/>
                <a:gd fmla="*/ 1665205 h 2169949" name="connsiteY28"/>
                <a:gd fmla="*/ 840565 w 1645921" name="connsiteX29"/>
                <a:gd fmla="*/ 1456129 h 2169949" name="connsiteY29"/>
                <a:gd fmla="*/ 810075 w 1645921" name="connsiteX30"/>
                <a:gd fmla="*/ 1455403 h 2169949" name="connsiteY30"/>
                <a:gd fmla="*/ 517695 w 1645921" name="connsiteX31"/>
                <a:gd fmla="*/ 1674098 h 2169949" name="connsiteY31"/>
                <a:gd fmla="*/ 813342 w 1645921" name="connsiteX32"/>
                <a:gd fmla="*/ 1670650 h 2169949" name="connsiteY32"/>
                <a:gd fmla="*/ 810075 w 1645921" name="connsiteX33"/>
                <a:gd fmla="*/ 1455403 h 2169949" name="connsiteY33"/>
                <a:gd fmla="*/ 530580 w 1645921" name="connsiteX34"/>
                <a:gd fmla="*/ 1243604 h 2169949" name="connsiteY34"/>
                <a:gd fmla="*/ 488656 w 1645921" name="connsiteX35"/>
                <a:gd fmla="*/ 1658308 h 2169949" name="connsiteY35"/>
                <a:gd fmla="*/ 797915 w 1645921" name="connsiteX36"/>
                <a:gd fmla="*/ 1426909 h 2169949" name="connsiteY36"/>
                <a:gd fmla="*/ 530580 w 1645921" name="connsiteX37"/>
                <a:gd fmla="*/ 1243604 h 2169949" name="connsiteY37"/>
                <a:gd fmla="*/ 836935 w 1645921" name="connsiteX38"/>
                <a:gd fmla="*/ 1223277 h 2169949" name="connsiteY38"/>
                <a:gd fmla="*/ 839658 w 1645921" name="connsiteX39"/>
                <a:gd fmla="*/ 1395693 h 2169949" name="connsiteY39"/>
                <a:gd fmla="*/ 1070150 w 1645921" name="connsiteX40"/>
                <a:gd fmla="*/ 1223277 h 2169949" name="connsiteY40"/>
                <a:gd fmla="*/ 836935 w 1645921" name="connsiteX41"/>
                <a:gd fmla="*/ 1223277 h 2169949" name="connsiteY41"/>
                <a:gd fmla="*/ 553085 w 1645921" name="connsiteX42"/>
                <a:gd fmla="*/ 1223277 h 2169949" name="connsiteY42"/>
                <a:gd fmla="*/ 809167 w 1645921" name="connsiteX43"/>
                <a:gd fmla="*/ 1398778 h 2169949" name="connsiteY43"/>
                <a:gd fmla="*/ 806445 w 1645921" name="connsiteX44"/>
                <a:gd fmla="*/ 1223277 h 2169949" name="connsiteY44"/>
                <a:gd fmla="*/ 553085 w 1645921" name="connsiteX45"/>
                <a:gd fmla="*/ 1223277 h 2169949" name="connsiteY45"/>
                <a:gd fmla="*/ 1121148 w 1645921" name="connsiteX46"/>
                <a:gd fmla="*/ 1222551 h 2169949" name="connsiteY46"/>
                <a:gd fmla="*/ 849095 w 1645921" name="connsiteX47"/>
                <a:gd fmla="*/ 1426001 h 2169949" name="connsiteY47"/>
                <a:gd fmla="*/ 1185940 w 1645921" name="connsiteX48"/>
                <a:gd fmla="*/ 1656856 h 2169949" name="connsiteY48"/>
                <a:gd fmla="*/ 1121148 w 1645921" name="connsiteX49"/>
                <a:gd fmla="*/ 1222551 h 2169949" name="connsiteY49"/>
                <a:gd fmla="*/ 803178 w 1645921" name="connsiteX50"/>
                <a:gd fmla="*/ 1009119 h 2169949" name="connsiteY50"/>
                <a:gd fmla="*/ 570690 w 1645921" name="connsiteX51"/>
                <a:gd fmla="*/ 1191335 h 2169949" name="connsiteY51"/>
                <a:gd fmla="*/ 805901 w 1645921" name="connsiteX52"/>
                <a:gd fmla="*/ 1191335 h 2169949" name="connsiteY52"/>
                <a:gd fmla="*/ 803178 w 1645921" name="connsiteX53"/>
                <a:gd fmla="*/ 1009119 h 2169949" name="connsiteY53"/>
                <a:gd fmla="*/ 833305 w 1645921" name="connsiteX54"/>
                <a:gd fmla="*/ 992422 h 2169949" name="connsiteY54"/>
                <a:gd fmla="*/ 836572 w 1645921" name="connsiteX55"/>
                <a:gd fmla="*/ 1191154 h 2169949" name="connsiteY55"/>
                <a:gd fmla="*/ 1087391 w 1645921" name="connsiteX56"/>
                <a:gd fmla="*/ 1191154 h 2169949" name="connsiteY56"/>
                <a:gd fmla="*/ 833305 w 1645921" name="connsiteX57"/>
                <a:gd fmla="*/ 992422 h 2169949" name="connsiteY57"/>
                <a:gd fmla="*/ 1055404 w 1645921" name="connsiteX58"/>
                <a:gd fmla="*/ 817761 h 2169949" name="connsiteY58"/>
                <a:gd fmla="*/ 1042745 w 1645921" name="connsiteX59"/>
                <a:gd fmla="*/ 821277 h 2169949" name="connsiteY59"/>
                <a:gd fmla="*/ 985031 w 1645921" name="connsiteX60"/>
                <a:gd fmla="*/ 866468 h 2169949" name="connsiteY60"/>
                <a:gd fmla="*/ 853269 w 1645921" name="connsiteX61"/>
                <a:gd fmla="*/ 969918 h 2169949" name="connsiteY61"/>
                <a:gd fmla="*/ 1113707 w 1645921" name="connsiteX62"/>
                <a:gd fmla="*/ 1173549 h 2169949" name="connsiteY62"/>
                <a:gd fmla="*/ 1099007 w 1645921" name="connsiteX63"/>
                <a:gd fmla="*/ 1072459 h 2169949" name="connsiteY63"/>
                <a:gd fmla="*/ 1079587 w 1645921" name="connsiteX64"/>
                <a:gd fmla="*/ 943783 h 2169949" name="connsiteY64"/>
                <a:gd fmla="*/ 1062346 w 1645921" name="connsiteX65"/>
                <a:gd fmla="*/ 828537 h 2169949" name="connsiteY65"/>
                <a:gd fmla="*/ 1055404 w 1645921" name="connsiteX66"/>
                <a:gd fmla="*/ 817761 h 2169949" name="connsiteY66"/>
                <a:gd fmla="*/ 576134 w 1645921" name="connsiteX67"/>
                <a:gd fmla="*/ 791513 h 2169949" name="connsiteY67"/>
                <a:gd fmla="*/ 537114 w 1645921" name="connsiteX68"/>
                <a:gd fmla="*/ 1179357 h 2169949" name="connsiteY68"/>
                <a:gd fmla="*/ 540744 w 1645921" name="connsiteX69"/>
                <a:gd fmla="*/ 1177179 h 2169949" name="connsiteY69"/>
                <a:gd fmla="*/ 796100 w 1645921" name="connsiteX70"/>
                <a:gd fmla="*/ 976996 h 2169949" name="connsiteY70"/>
                <a:gd fmla="*/ 796100 w 1645921" name="connsiteX71"/>
                <a:gd fmla="*/ 963384 h 2169949" name="connsiteY71"/>
                <a:gd fmla="*/ 618240 w 1645921" name="connsiteX72"/>
                <a:gd fmla="*/ 824181 h 2169949" name="connsiteY72"/>
                <a:gd fmla="*/ 576134 w 1645921" name="connsiteX73"/>
                <a:gd fmla="*/ 791513 h 2169949" name="connsiteY73"/>
                <a:gd fmla="*/ 832035 w 1645921" name="connsiteX74"/>
                <a:gd fmla="*/ 779716 h 2169949" name="connsiteY74"/>
                <a:gd fmla="*/ 832035 w 1645921" name="connsiteX75"/>
                <a:gd fmla="*/ 948865 h 2169949" name="connsiteY75"/>
                <a:gd fmla="*/ 1031534 w 1645921" name="connsiteX76"/>
                <a:gd fmla="*/ 792496 h 2169949" name="connsiteY76"/>
                <a:gd fmla="*/ 1031242 w 1645921" name="connsiteX77"/>
                <a:gd fmla="*/ 791569 h 2169949" name="connsiteY77"/>
                <a:gd fmla="*/ 1035405 w 1645921" name="connsiteX78"/>
                <a:gd fmla="*/ 783570 h 2169949" name="connsiteY78"/>
                <a:gd fmla="*/ 607714 w 1645921" name="connsiteX79"/>
                <a:gd fmla="*/ 775723 h 2169949" name="connsiteY79"/>
                <a:gd fmla="*/ 607351 w 1645921" name="connsiteX80"/>
                <a:gd fmla="*/ 777720 h 2169949" name="connsiteY80"/>
                <a:gd fmla="*/ 800637 w 1645921" name="connsiteX81"/>
                <a:gd fmla="*/ 928901 h 2169949" name="connsiteY81"/>
                <a:gd fmla="*/ 800637 w 1645921" name="connsiteX82"/>
                <a:gd fmla="*/ 779353 h 2169949" name="connsiteY82"/>
                <a:gd fmla="*/ 607714 w 1645921" name="connsiteX83"/>
                <a:gd fmla="*/ 775723 h 2169949" name="connsiteY83"/>
                <a:gd fmla="*/ 796931 w 1645921" name="connsiteX84"/>
                <a:gd fmla="*/ 594770 h 2169949" name="connsiteY84"/>
                <a:gd fmla="*/ 605840 w 1645921" name="connsiteX85"/>
                <a:gd fmla="*/ 744540 h 2169949" name="connsiteY85"/>
                <a:gd fmla="*/ 799169 w 1645921" name="connsiteX86"/>
                <a:gd fmla="*/ 744540 h 2169949" name="connsiteY86"/>
                <a:gd fmla="*/ 796931 w 1645921" name="connsiteX87"/>
                <a:gd fmla="*/ 594770 h 2169949" name="connsiteY87"/>
                <a:gd fmla="*/ 821693 w 1645921" name="connsiteX88"/>
                <a:gd fmla="*/ 581046 h 2169949" name="connsiteY88"/>
                <a:gd fmla="*/ 824378 w 1645921" name="connsiteX89"/>
                <a:gd fmla="*/ 744391 h 2169949" name="connsiteY89"/>
                <a:gd fmla="*/ 1030536 w 1645921" name="connsiteX90"/>
                <a:gd fmla="*/ 744391 h 2169949" name="connsiteY90"/>
                <a:gd fmla="*/ 821693 w 1645921" name="connsiteX91"/>
                <a:gd fmla="*/ 581046 h 2169949" name="connsiteY91"/>
                <a:gd fmla="*/ 1004245 w 1645921" name="connsiteX92"/>
                <a:gd fmla="*/ 437486 h 2169949" name="connsiteY92"/>
                <a:gd fmla="*/ 993840 w 1645921" name="connsiteX93"/>
                <a:gd fmla="*/ 440376 h 2169949" name="connsiteY93"/>
                <a:gd fmla="*/ 946402 w 1645921" name="connsiteX94"/>
                <a:gd fmla="*/ 477520 h 2169949" name="connsiteY94"/>
                <a:gd fmla="*/ 838102 w 1645921" name="connsiteX95"/>
                <a:gd fmla="*/ 562549 h 2169949" name="connsiteY95"/>
                <a:gd fmla="*/ 1052166 w 1645921" name="connsiteX96"/>
                <a:gd fmla="*/ 729921 h 2169949" name="connsiteY96"/>
                <a:gd fmla="*/ 1040084 w 1645921" name="connsiteX97"/>
                <a:gd fmla="*/ 646831 h 2169949" name="connsiteY97"/>
                <a:gd fmla="*/ 1024122 w 1645921" name="connsiteX98"/>
                <a:gd fmla="*/ 541068 h 2169949" name="connsiteY98"/>
                <a:gd fmla="*/ 1009951 w 1645921" name="connsiteX99"/>
                <a:gd fmla="*/ 446343 h 2169949" name="connsiteY99"/>
                <a:gd fmla="*/ 1004245 w 1645921" name="connsiteX100"/>
                <a:gd fmla="*/ 437486 h 2169949" name="connsiteY100"/>
                <a:gd fmla="*/ 610315 w 1645921" name="connsiteX101"/>
                <a:gd fmla="*/ 415911 h 2169949" name="connsiteY101"/>
                <a:gd fmla="*/ 578243 w 1645921" name="connsiteX102"/>
                <a:gd fmla="*/ 734695 h 2169949" name="connsiteY102"/>
                <a:gd fmla="*/ 581226 w 1645921" name="connsiteX103"/>
                <a:gd fmla="*/ 732905 h 2169949" name="connsiteY103"/>
                <a:gd fmla="*/ 791113 w 1645921" name="connsiteX104"/>
                <a:gd fmla="*/ 568367 h 2169949" name="connsiteY104"/>
                <a:gd fmla="*/ 791113 w 1645921" name="connsiteX105"/>
                <a:gd fmla="*/ 557179 h 2169949" name="connsiteY105"/>
                <a:gd fmla="*/ 644923 w 1645921" name="connsiteX106"/>
                <a:gd fmla="*/ 442763 h 2169949" name="connsiteY106"/>
                <a:gd fmla="*/ 610315 w 1645921" name="connsiteX107"/>
                <a:gd fmla="*/ 415911 h 2169949" name="connsiteY107"/>
                <a:gd fmla="*/ 1030322 w 1645921" name="connsiteX108"/>
                <a:gd fmla="*/ 412680 h 2169949" name="connsiteY108"/>
                <a:gd fmla="*/ 1030686 w 1645921" name="connsiteX109"/>
                <a:gd fmla="*/ 414569 h 2169949" name="connsiteY109"/>
                <a:gd fmla="*/ 1050973 w 1645921" name="connsiteX110"/>
                <a:gd fmla="*/ 551361 h 2169949" name="connsiteY110"/>
                <a:gd fmla="*/ 1068427 w 1645921" name="connsiteX111"/>
                <a:gd fmla="*/ 666821 h 2169949" name="connsiteY111"/>
                <a:gd fmla="*/ 1079316 w 1645921" name="connsiteX112"/>
                <a:gd fmla="*/ 739618 h 2169949" name="connsiteY112"/>
                <a:gd fmla="*/ 1079763 w 1645921" name="connsiteX113"/>
                <a:gd fmla="*/ 743198 h 2169949" name="connsiteY113"/>
                <a:gd fmla="*/ 1080791 w 1645921" name="connsiteX114"/>
                <a:gd fmla="*/ 744748 h 2169949" name="connsiteY114"/>
                <a:gd fmla="*/ 1476534 w 1645921" name="connsiteX115"/>
                <a:gd fmla="*/ 412680 h 2169949" name="connsiteY115"/>
                <a:gd fmla="*/ 820649 w 1645921" name="connsiteX116"/>
                <a:gd fmla="*/ 412680 h 2169949" name="connsiteY116"/>
                <a:gd fmla="*/ 820649 w 1645921" name="connsiteX117"/>
                <a:gd fmla="*/ 545245 h 2169949" name="connsiteY117"/>
                <a:gd fmla="*/ 989779 w 1645921" name="connsiteX118"/>
                <a:gd fmla="*/ 412680 h 2169949" name="connsiteY118"/>
                <a:gd fmla="*/ 646336 w 1645921" name="connsiteX119"/>
                <a:gd fmla="*/ 412680 h 2169949" name="connsiteY119"/>
                <a:gd fmla="*/ 794842 w 1645921" name="connsiteX120"/>
                <a:gd fmla="*/ 528836 h 2169949" name="connsiteY120"/>
                <a:gd fmla="*/ 794842 w 1645921" name="connsiteX121"/>
                <a:gd fmla="*/ 412680 h 2169949" name="connsiteY121"/>
                <a:gd fmla="*/ 171855 w 1645921" name="connsiteX122"/>
                <a:gd fmla="*/ 412680 h 2169949" name="connsiteY122"/>
                <a:gd fmla="*/ 553095 w 1645921" name="connsiteX123"/>
                <a:gd fmla="*/ 732578 h 2169949" name="connsiteY123"/>
                <a:gd fmla="*/ 562729 w 1645921" name="connsiteX124"/>
                <a:gd fmla="*/ 639075 h 2169949" name="connsiteY124"/>
                <a:gd fmla="*/ 570635 w 1645921" name="connsiteX125"/>
                <a:gd fmla="*/ 559864 h 2169949" name="connsiteY125"/>
                <a:gd fmla="*/ 580630 w 1645921" name="connsiteX126"/>
                <a:gd fmla="*/ 462155 h 2169949" name="connsiteY126"/>
                <a:gd fmla="*/ 585568 w 1645921" name="connsiteX127"/>
                <a:gd fmla="*/ 412680 h 2169949" name="connsiteY127"/>
                <a:gd fmla="*/ 789920 w 1645921" name="connsiteX128"/>
                <a:gd fmla="*/ 135167 h 2169949" name="connsiteY128"/>
                <a:gd fmla="*/ 630156 w 1645921" name="connsiteX129"/>
                <a:gd fmla="*/ 377723 h 2169949" name="connsiteY129"/>
                <a:gd fmla="*/ 794395 w 1645921" name="connsiteX130"/>
                <a:gd fmla="*/ 380706 h 2169949" name="connsiteY130"/>
                <a:gd fmla="*/ 791411 w 1645921" name="connsiteX131"/>
                <a:gd fmla="*/ 135764 h 2169949" name="connsiteY131"/>
                <a:gd fmla="*/ 789920 w 1645921" name="connsiteX132"/>
                <a:gd fmla="*/ 135167 h 2169949" name="connsiteY132"/>
                <a:gd fmla="*/ 818262 w 1645921" name="connsiteX133"/>
                <a:gd fmla="*/ 127261 h 2169949" name="connsiteY133"/>
                <a:gd fmla="*/ 816622 w 1645921" name="connsiteX134"/>
                <a:gd fmla="*/ 127559 h 2169949" name="connsiteY134"/>
                <a:gd fmla="*/ 819456 w 1645921" name="connsiteX135"/>
                <a:gd fmla="*/ 381303 h 2169949" name="connsiteY135"/>
                <a:gd fmla="*/ 989513 w 1645921" name="connsiteX136"/>
                <a:gd fmla="*/ 384138 h 2169949" name="connsiteY136"/>
                <a:gd fmla="*/ 818262 w 1645921" name="connsiteX137"/>
                <a:gd fmla="*/ 127261 h 2169949" name="connsiteY137"/>
                <a:gd fmla="*/ 762323 w 1645921" name="connsiteX138"/>
                <a:gd fmla="*/ 118161 h 2169949" name="connsiteY138"/>
                <a:gd fmla="*/ 658647 w 1645921" name="connsiteX139"/>
                <a:gd fmla="*/ 118908 h 2169949" name="connsiteY139"/>
                <a:gd fmla="*/ 642089 w 1645921" name="connsiteX140"/>
                <a:gd fmla="*/ 120101 h 2169949" name="connsiteY140"/>
                <a:gd fmla="*/ 638807 w 1645921" name="connsiteX141"/>
                <a:gd fmla="*/ 135914 h 2169949" name="connsiteY141"/>
                <a:gd fmla="*/ 638658 w 1645921" name="connsiteX142"/>
                <a:gd fmla="*/ 136659 h 2169949" name="connsiteY142"/>
                <a:gd fmla="*/ 628812 w 1645921" name="connsiteX143"/>
                <a:gd fmla="*/ 232876 h 2169949" name="connsiteY143"/>
                <a:gd fmla="*/ 620310 w 1645921" name="connsiteX144"/>
                <a:gd fmla="*/ 316562 h 2169949" name="connsiteY144"/>
                <a:gd fmla="*/ 617028 w 1645921" name="connsiteX145"/>
                <a:gd fmla="*/ 350424 h 2169949" name="connsiteY145"/>
                <a:gd fmla="*/ 618371 w 1645921" name="connsiteX146"/>
                <a:gd fmla="*/ 350723 h 2169949" name="connsiteY146"/>
                <a:gd fmla="*/ 771720 w 1645921" name="connsiteX147"/>
                <a:gd fmla="*/ 118161 h 2169949" name="connsiteY147"/>
                <a:gd fmla="*/ 762323 w 1645921" name="connsiteX148"/>
                <a:gd fmla="*/ 118161 h 2169949" name="connsiteY148"/>
                <a:gd fmla="*/ 954457 w 1645921" name="connsiteX149"/>
                <a:gd fmla="*/ 116819 h 2169949" name="connsiteY149"/>
                <a:gd fmla="*/ 886733 w 1645921" name="connsiteX150"/>
                <a:gd fmla="*/ 117416 h 2169949" name="connsiteY150"/>
                <a:gd fmla="*/ 841384 w 1645921" name="connsiteX151"/>
                <a:gd fmla="*/ 117416 h 2169949" name="connsiteY151"/>
                <a:gd fmla="*/ 993392 w 1645921" name="connsiteX152"/>
                <a:gd fmla="*/ 345800 h 2169949" name="connsiteY152"/>
                <a:gd fmla="*/ 994585 w 1645921" name="connsiteX153"/>
                <a:gd fmla="*/ 345352 h 2169949" name="connsiteY153"/>
                <a:gd fmla="*/ 989513 w 1645921" name="connsiteX154"/>
                <a:gd fmla="*/ 308208 h 2169949" name="connsiteY154"/>
                <a:gd fmla="*/ 961767 w 1645921" name="connsiteX155"/>
                <a:gd fmla="*/ 123233 h 2169949" name="connsiteY155"/>
                <a:gd fmla="*/ 954457 w 1645921" name="connsiteX156"/>
                <a:gd fmla="*/ 116819 h 2169949" name="connsiteY156"/>
                <a:gd fmla="*/ 686185 w 1645921" name="connsiteX157"/>
                <a:gd fmla="*/ 0 h 2169949" name="connsiteY157"/>
                <a:gd fmla="*/ 934104 w 1645921" name="connsiteX158"/>
                <a:gd fmla="*/ 0 h 2169949" name="connsiteY158"/>
                <a:gd fmla="*/ 970742 w 1645921" name="connsiteX159"/>
                <a:gd fmla="*/ 36638 h 2169949" name="connsiteY159"/>
                <a:gd fmla="*/ 961098 w 1645921" name="connsiteX160"/>
                <a:gd fmla="*/ 59922 h 2169949" name="connsiteY160"/>
                <a:gd fmla="*/ 1051055 w 1645921" name="connsiteX161"/>
                <a:gd fmla="*/ 59922 h 2169949" name="connsiteY161"/>
                <a:gd fmla="*/ 1073915 w 1645921" name="connsiteX162"/>
                <a:gd fmla="*/ 82782 h 2169949" name="connsiteY162"/>
                <a:gd fmla="*/ 1073914 w 1645921" name="connsiteX163"/>
                <a:gd fmla="*/ 82782 h 2169949" name="connsiteY163"/>
                <a:gd fmla="*/ 1051054 w 1645921" name="connsiteX164"/>
                <a:gd fmla="*/ 105642 h 2169949" name="connsiteY164"/>
                <a:gd fmla="*/ 984543 w 1645921" name="connsiteX165"/>
                <a:gd fmla="*/ 105642 h 2169949" name="connsiteY165"/>
                <a:gd fmla="*/ 1025912 w 1645921" name="connsiteX166"/>
                <a:gd fmla="*/ 382944 h 2169949" name="connsiteY166"/>
                <a:gd fmla="*/ 1029492 w 1645921" name="connsiteX167"/>
                <a:gd fmla="*/ 382348 h 2169949" name="connsiteY167"/>
                <a:gd fmla="*/ 1029641 w 1645921" name="connsiteX168"/>
                <a:gd fmla="*/ 383839 h 2169949" name="connsiteY168"/>
                <a:gd fmla="*/ 1029470 w 1645921" name="connsiteX169"/>
                <a:gd fmla="*/ 385248 h 2169949" name="connsiteY169"/>
                <a:gd fmla="*/ 1157032 w 1645921" name="connsiteX170"/>
                <a:gd fmla="*/ 385248 h 2169949" name="connsiteY170"/>
                <a:gd fmla="*/ 1157032 w 1645921" name="connsiteX171"/>
                <a:gd fmla="*/ 310832 h 2169949" name="connsiteY171"/>
                <a:gd fmla="*/ 1126536 w 1645921" name="connsiteX172"/>
                <a:gd fmla="*/ 310832 h 2169949" name="connsiteY172"/>
                <a:gd fmla="*/ 1117392 w 1645921" name="connsiteX173"/>
                <a:gd fmla="*/ 301688 h 2169949" name="connsiteY173"/>
                <a:gd fmla="*/ 1126536 w 1645921" name="connsiteX174"/>
                <a:gd fmla="*/ 292544 h 2169949" name="connsiteY174"/>
                <a:gd fmla="*/ 1157032 w 1645921" name="connsiteX175"/>
                <a:gd fmla="*/ 292544 h 2169949" name="connsiteY175"/>
                <a:gd fmla="*/ 1157032 w 1645921" name="connsiteX176"/>
                <a:gd fmla="*/ 282034 h 2169949" name="connsiteY176"/>
                <a:gd fmla="*/ 1126536 w 1645921" name="connsiteX177"/>
                <a:gd fmla="*/ 282034 h 2169949" name="connsiteY177"/>
                <a:gd fmla="*/ 1117392 w 1645921" name="connsiteX178"/>
                <a:gd fmla="*/ 272890 h 2169949" name="connsiteY178"/>
                <a:gd fmla="*/ 1126536 w 1645921" name="connsiteX179"/>
                <a:gd fmla="*/ 263746 h 2169949" name="connsiteY179"/>
                <a:gd fmla="*/ 1157032 w 1645921" name="connsiteX180"/>
                <a:gd fmla="*/ 263746 h 2169949" name="connsiteY180"/>
                <a:gd fmla="*/ 1157032 w 1645921" name="connsiteX181"/>
                <a:gd fmla="*/ 253236 h 2169949" name="connsiteY181"/>
                <a:gd fmla="*/ 1126536 w 1645921" name="connsiteX182"/>
                <a:gd fmla="*/ 253236 h 2169949" name="connsiteY182"/>
                <a:gd fmla="*/ 1117392 w 1645921" name="connsiteX183"/>
                <a:gd fmla="*/ 244092 h 2169949" name="connsiteY183"/>
                <a:gd fmla="*/ 1126536 w 1645921" name="connsiteX184"/>
                <a:gd fmla="*/ 234948 h 2169949" name="connsiteY184"/>
                <a:gd fmla="*/ 1157032 w 1645921" name="connsiteX185"/>
                <a:gd fmla="*/ 234948 h 2169949" name="connsiteY185"/>
                <a:gd fmla="*/ 1157032 w 1645921" name="connsiteX186"/>
                <a:gd fmla="*/ 219866 h 2169949" name="connsiteY186"/>
                <a:gd fmla="*/ 1170748 w 1645921" name="connsiteX187"/>
                <a:gd fmla="*/ 206150 h 2169949" name="connsiteY187"/>
                <a:gd fmla="*/ 1184464 w 1645921" name="connsiteX188"/>
                <a:gd fmla="*/ 219866 h 2169949" name="connsiteY188"/>
                <a:gd fmla="*/ 1184464 w 1645921" name="connsiteX189"/>
                <a:gd fmla="*/ 234948 h 2169949" name="connsiteY189"/>
                <a:gd fmla="*/ 1210556 w 1645921" name="connsiteX190"/>
                <a:gd fmla="*/ 234948 h 2169949" name="connsiteY190"/>
                <a:gd fmla="*/ 1219700 w 1645921" name="connsiteX191"/>
                <a:gd fmla="*/ 244092 h 2169949" name="connsiteY191"/>
                <a:gd fmla="*/ 1210556 w 1645921" name="connsiteX192"/>
                <a:gd fmla="*/ 253236 h 2169949" name="connsiteY192"/>
                <a:gd fmla="*/ 1184464 w 1645921" name="connsiteX193"/>
                <a:gd fmla="*/ 253236 h 2169949" name="connsiteY193"/>
                <a:gd fmla="*/ 1184464 w 1645921" name="connsiteX194"/>
                <a:gd fmla="*/ 263746 h 2169949" name="connsiteY194"/>
                <a:gd fmla="*/ 1210556 w 1645921" name="connsiteX195"/>
                <a:gd fmla="*/ 263746 h 2169949" name="connsiteY195"/>
                <a:gd fmla="*/ 1219700 w 1645921" name="connsiteX196"/>
                <a:gd fmla="*/ 272890 h 2169949" name="connsiteY196"/>
                <a:gd fmla="*/ 1210556 w 1645921" name="connsiteX197"/>
                <a:gd fmla="*/ 282034 h 2169949" name="connsiteY197"/>
                <a:gd fmla="*/ 1184464 w 1645921" name="connsiteX198"/>
                <a:gd fmla="*/ 282034 h 2169949" name="connsiteY198"/>
                <a:gd fmla="*/ 1184464 w 1645921" name="connsiteX199"/>
                <a:gd fmla="*/ 292544 h 2169949" name="connsiteY199"/>
                <a:gd fmla="*/ 1210556 w 1645921" name="connsiteX200"/>
                <a:gd fmla="*/ 292544 h 2169949" name="connsiteY200"/>
                <a:gd fmla="*/ 1219700 w 1645921" name="connsiteX201"/>
                <a:gd fmla="*/ 301688 h 2169949" name="connsiteY201"/>
                <a:gd fmla="*/ 1210556 w 1645921" name="connsiteX202"/>
                <a:gd fmla="*/ 310832 h 2169949" name="connsiteY202"/>
                <a:gd fmla="*/ 1184464 w 1645921" name="connsiteX203"/>
                <a:gd fmla="*/ 310832 h 2169949" name="connsiteY203"/>
                <a:gd fmla="*/ 1184464 w 1645921" name="connsiteX204"/>
                <a:gd fmla="*/ 385248 h 2169949" name="connsiteY204"/>
                <a:gd fmla="*/ 1315794 w 1645921" name="connsiteX205"/>
                <a:gd fmla="*/ 385248 h 2169949" name="connsiteY205"/>
                <a:gd fmla="*/ 1315794 w 1645921" name="connsiteX206"/>
                <a:gd fmla="*/ 310832 h 2169949" name="connsiteY206"/>
                <a:gd fmla="*/ 1286537 w 1645921" name="connsiteX207"/>
                <a:gd fmla="*/ 310832 h 2169949" name="connsiteY207"/>
                <a:gd fmla="*/ 1277393 w 1645921" name="connsiteX208"/>
                <a:gd fmla="*/ 301688 h 2169949" name="connsiteY208"/>
                <a:gd fmla="*/ 1286537 w 1645921" name="connsiteX209"/>
                <a:gd fmla="*/ 292544 h 2169949" name="connsiteY209"/>
                <a:gd fmla="*/ 1315794 w 1645921" name="connsiteX210"/>
                <a:gd fmla="*/ 292544 h 2169949" name="connsiteY210"/>
                <a:gd fmla="*/ 1315794 w 1645921" name="connsiteX211"/>
                <a:gd fmla="*/ 282034 h 2169949" name="connsiteY211"/>
                <a:gd fmla="*/ 1286537 w 1645921" name="connsiteX212"/>
                <a:gd fmla="*/ 282034 h 2169949" name="connsiteY212"/>
                <a:gd fmla="*/ 1277393 w 1645921" name="connsiteX213"/>
                <a:gd fmla="*/ 272890 h 2169949" name="connsiteY213"/>
                <a:gd fmla="*/ 1286537 w 1645921" name="connsiteX214"/>
                <a:gd fmla="*/ 263746 h 2169949" name="connsiteY214"/>
                <a:gd fmla="*/ 1315794 w 1645921" name="connsiteX215"/>
                <a:gd fmla="*/ 263746 h 2169949" name="connsiteY215"/>
                <a:gd fmla="*/ 1315794 w 1645921" name="connsiteX216"/>
                <a:gd fmla="*/ 253236 h 2169949" name="connsiteY216"/>
                <a:gd fmla="*/ 1286537 w 1645921" name="connsiteX217"/>
                <a:gd fmla="*/ 253236 h 2169949" name="connsiteY217"/>
                <a:gd fmla="*/ 1277393 w 1645921" name="connsiteX218"/>
                <a:gd fmla="*/ 244092 h 2169949" name="connsiteY218"/>
                <a:gd fmla="*/ 1286537 w 1645921" name="connsiteX219"/>
                <a:gd fmla="*/ 234948 h 2169949" name="connsiteY219"/>
                <a:gd fmla="*/ 1315794 w 1645921" name="connsiteX220"/>
                <a:gd fmla="*/ 234948 h 2169949" name="connsiteY220"/>
                <a:gd fmla="*/ 1315794 w 1645921" name="connsiteX221"/>
                <a:gd fmla="*/ 219866 h 2169949" name="connsiteY221"/>
                <a:gd fmla="*/ 1329510 w 1645921" name="connsiteX222"/>
                <a:gd fmla="*/ 206150 h 2169949" name="connsiteY222"/>
                <a:gd fmla="*/ 1343226 w 1645921" name="connsiteX223"/>
                <a:gd fmla="*/ 219866 h 2169949" name="connsiteY223"/>
                <a:gd fmla="*/ 1343226 w 1645921" name="connsiteX224"/>
                <a:gd fmla="*/ 234948 h 2169949" name="connsiteY224"/>
                <a:gd fmla="*/ 1370557 w 1645921" name="connsiteX225"/>
                <a:gd fmla="*/ 234948 h 2169949" name="connsiteY225"/>
                <a:gd fmla="*/ 1379701 w 1645921" name="connsiteX226"/>
                <a:gd fmla="*/ 244092 h 2169949" name="connsiteY226"/>
                <a:gd fmla="*/ 1370557 w 1645921" name="connsiteX227"/>
                <a:gd fmla="*/ 253236 h 2169949" name="connsiteY227"/>
                <a:gd fmla="*/ 1343226 w 1645921" name="connsiteX228"/>
                <a:gd fmla="*/ 253236 h 2169949" name="connsiteY228"/>
                <a:gd fmla="*/ 1343226 w 1645921" name="connsiteX229"/>
                <a:gd fmla="*/ 263746 h 2169949" name="connsiteY229"/>
                <a:gd fmla="*/ 1370557 w 1645921" name="connsiteX230"/>
                <a:gd fmla="*/ 263746 h 2169949" name="connsiteY230"/>
                <a:gd fmla="*/ 1379701 w 1645921" name="connsiteX231"/>
                <a:gd fmla="*/ 272890 h 2169949" name="connsiteY231"/>
                <a:gd fmla="*/ 1370557 w 1645921" name="connsiteX232"/>
                <a:gd fmla="*/ 282034 h 2169949" name="connsiteY232"/>
                <a:gd fmla="*/ 1343226 w 1645921" name="connsiteX233"/>
                <a:gd fmla="*/ 282034 h 2169949" name="connsiteY233"/>
                <a:gd fmla="*/ 1343226 w 1645921" name="connsiteX234"/>
                <a:gd fmla="*/ 292544 h 2169949" name="connsiteY234"/>
                <a:gd fmla="*/ 1370557 w 1645921" name="connsiteX235"/>
                <a:gd fmla="*/ 292544 h 2169949" name="connsiteY235"/>
                <a:gd fmla="*/ 1379701 w 1645921" name="connsiteX236"/>
                <a:gd fmla="*/ 301688 h 2169949" name="connsiteY236"/>
                <a:gd fmla="*/ 1370557 w 1645921" name="connsiteX237"/>
                <a:gd fmla="*/ 310832 h 2169949" name="connsiteY237"/>
                <a:gd fmla="*/ 1343226 w 1645921" name="connsiteX238"/>
                <a:gd fmla="*/ 310832 h 2169949" name="connsiteY238"/>
                <a:gd fmla="*/ 1343226 w 1645921" name="connsiteX239"/>
                <a:gd fmla="*/ 385248 h 2169949" name="connsiteY239"/>
                <a:gd fmla="*/ 1497488 w 1645921" name="connsiteX240"/>
                <a:gd fmla="*/ 385248 h 2169949" name="connsiteY240"/>
                <a:gd fmla="*/ 1505347 w 1645921" name="connsiteX241"/>
                <a:gd fmla="*/ 388503 h 2169949" name="connsiteY241"/>
                <a:gd fmla="*/ 1505405 w 1645921" name="connsiteX242"/>
                <a:gd fmla="*/ 388454 h 2169949" name="connsiteY242"/>
                <a:gd fmla="*/ 1524728 w 1645921" name="connsiteX243"/>
                <a:gd fmla="*/ 390145 h 2169949" name="connsiteY243"/>
                <a:gd fmla="*/ 1523038 w 1645921" name="connsiteX244"/>
                <a:gd fmla="*/ 409469 h 2169949" name="connsiteY244"/>
                <a:gd fmla="*/ 1085083 w 1645921" name="connsiteX245"/>
                <a:gd fmla="*/ 776956 h 2169949" name="connsiteY245"/>
                <a:gd fmla="*/ 1087573 w 1645921" name="connsiteX246"/>
                <a:gd fmla="*/ 789880 h 2169949" name="connsiteY246"/>
                <a:gd fmla="*/ 1112255 w 1645921" name="connsiteX247"/>
                <a:gd fmla="*/ 956306 h 2169949" name="connsiteY247"/>
                <a:gd fmla="*/ 1133490 w 1645921" name="connsiteX248"/>
                <a:gd fmla="*/ 1096779 h 2169949" name="connsiteY248"/>
                <a:gd fmla="*/ 1146738 w 1645921" name="connsiteX249"/>
                <a:gd fmla="*/ 1185346 h 2169949" name="connsiteY249"/>
                <a:gd fmla="*/ 1147283 w 1645921" name="connsiteX250"/>
                <a:gd fmla="*/ 1189702 h 2169949" name="connsiteY250"/>
                <a:gd fmla="*/ 1153816 w 1645921" name="connsiteX251"/>
                <a:gd fmla="*/ 1215292 h 2169949" name="connsiteY251"/>
                <a:gd fmla="*/ 1156176 w 1645921" name="connsiteX252"/>
                <a:gd fmla="*/ 1249956 h 2169949" name="connsiteY252"/>
                <a:gd fmla="*/ 1190114 w 1645921" name="connsiteX253"/>
                <a:gd fmla="*/ 1475367 h 2169949" name="connsiteY253"/>
                <a:gd fmla="*/ 1217701 w 1645921" name="connsiteX254"/>
                <a:gd fmla="*/ 1659579 h 2169949" name="connsiteY254"/>
                <a:gd fmla="*/ 1221875 w 1645921" name="connsiteX255"/>
                <a:gd fmla="*/ 1665931 h 2169949" name="connsiteY255"/>
                <a:gd fmla="*/ 1224235 w 1645921" name="connsiteX256"/>
                <a:gd fmla="*/ 1671920 h 2169949" name="connsiteY256"/>
                <a:gd fmla="*/ 1235668 w 1645921" name="connsiteX257"/>
                <a:gd fmla="*/ 1781903 h 2169949" name="connsiteY257"/>
                <a:gd fmla="*/ 1258718 w 1645921" name="connsiteX258"/>
                <a:gd fmla="*/ 1935625 h 2169949" name="connsiteY258"/>
                <a:gd fmla="*/ 1281222 w 1645921" name="connsiteX259"/>
                <a:gd fmla="*/ 2087713 h 2169949" name="connsiteY259"/>
                <a:gd fmla="*/ 1286826 w 1645921" name="connsiteX260"/>
                <a:gd fmla="*/ 2124229 h 2169949" name="connsiteY260"/>
                <a:gd fmla="*/ 1623061 w 1645921" name="connsiteX261"/>
                <a:gd fmla="*/ 2124229 h 2169949" name="connsiteY261"/>
                <a:gd fmla="*/ 1636122 w 1645921" name="connsiteX262"/>
                <a:gd fmla="*/ 2129640 h 2169949" name="connsiteY262"/>
                <a:gd fmla="*/ 1640572 w 1645921" name="connsiteX263"/>
                <a:gd fmla="*/ 2129637 h 2169949" name="connsiteY263"/>
                <a:gd fmla="*/ 1640572 w 1645921" name="connsiteX264"/>
                <a:gd fmla="*/ 2134176 h 2169949" name="connsiteY264"/>
                <a:gd fmla="*/ 1645921 w 1645921" name="connsiteX265"/>
                <a:gd fmla="*/ 2147089 h 2169949" name="connsiteY265"/>
                <a:gd fmla="*/ 1645920 w 1645921" name="connsiteX266"/>
                <a:gd fmla="*/ 2147089 h 2169949" name="connsiteY266"/>
                <a:gd fmla="*/ 1640572 w 1645921" name="connsiteX267"/>
                <a:gd fmla="*/ 2160000 h 2169949" name="connsiteY267"/>
                <a:gd fmla="*/ 1640572 w 1645921" name="connsiteX268"/>
                <a:gd fmla="*/ 2166683 h 2169949" name="connsiteY268"/>
                <a:gd fmla="*/ 1630945 w 1645921" name="connsiteX269"/>
                <a:gd fmla="*/ 2166683 h 2169949" name="connsiteY269"/>
                <a:gd fmla="*/ 1623060 w 1645921" name="connsiteX270"/>
                <a:gd fmla="*/ 2169949 h 2169949" name="connsiteY270"/>
                <a:gd fmla="*/ 22860 w 1645921" name="connsiteX271"/>
                <a:gd fmla="*/ 2169948 h 2169949" name="connsiteY271"/>
                <a:gd fmla="*/ 14978 w 1645921" name="connsiteX272"/>
                <a:gd fmla="*/ 2166683 h 2169949" name="connsiteY272"/>
                <a:gd fmla="*/ 5349 w 1645921" name="connsiteX273"/>
                <a:gd fmla="*/ 2166683 h 2169949" name="connsiteY273"/>
                <a:gd fmla="*/ 5349 w 1645921" name="connsiteX274"/>
                <a:gd fmla="*/ 2160002 h 2169949" name="connsiteY274"/>
                <a:gd fmla="*/ 0 w 1645921" name="connsiteX275"/>
                <a:gd fmla="*/ 2147089 h 2169949" name="connsiteY275"/>
                <a:gd fmla="*/ 6696 w 1645921" name="connsiteX276"/>
                <a:gd fmla="*/ 2130925 h 2169949" name="connsiteY276"/>
                <a:gd fmla="*/ 22860 w 1645921" name="connsiteX277"/>
                <a:gd fmla="*/ 2124229 h 2169949" name="connsiteY277"/>
                <a:gd fmla="*/ 410941 w 1645921" name="connsiteX278"/>
                <a:gd fmla="*/ 2124229 h 2169949" name="connsiteY278"/>
                <a:gd fmla="*/ 415334 w 1645921" name="connsiteX279"/>
                <a:gd fmla="*/ 2082631 h 2169949" name="connsiteY279"/>
                <a:gd fmla="*/ 427676 w 1645921" name="connsiteX280"/>
                <a:gd fmla="*/ 1961033 h 2169949" name="connsiteY280"/>
                <a:gd fmla="*/ 437295 w 1645921" name="connsiteX281"/>
                <a:gd fmla="*/ 1862847 h 2169949" name="connsiteY281"/>
                <a:gd fmla="*/ 449455 w 1645921" name="connsiteX282"/>
                <a:gd fmla="*/ 1745786 h 2169949" name="connsiteY282"/>
                <a:gd fmla="*/ 453447 w 1645921" name="connsiteX283"/>
                <a:gd fmla="*/ 1706221 h 2169949" name="connsiteY283"/>
                <a:gd fmla="*/ 444554 w 1645921" name="connsiteX284"/>
                <a:gd fmla="*/ 1691158 h 2169949" name="connsiteY284"/>
                <a:gd fmla="*/ 458348 w 1645921" name="connsiteX285"/>
                <a:gd fmla="*/ 1653227 h 2169949" name="connsiteY285"/>
                <a:gd fmla="*/ 475045 w 1645921" name="connsiteX286"/>
                <a:gd fmla="*/ 1492971 h 2169949" name="connsiteY286"/>
                <a:gd fmla="*/ 488112 w 1645921" name="connsiteX287"/>
                <a:gd fmla="*/ 1357761 h 2169949" name="connsiteY287"/>
                <a:gd fmla="*/ 501179 w 1645921" name="connsiteX288"/>
                <a:gd fmla="*/ 1231626 h 2169949" name="connsiteY288"/>
                <a:gd fmla="*/ 490834 w 1645921" name="connsiteX289"/>
                <a:gd fmla="*/ 1215473 h 2169949" name="connsiteY289"/>
                <a:gd fmla="*/ 505898 w 1645921" name="connsiteX290"/>
                <a:gd fmla="*/ 1182805 h 2169949" name="connsiteY290"/>
                <a:gd fmla="*/ 518239 w 1645921" name="connsiteX291"/>
                <a:gd fmla="*/ 1063022 h 2169949" name="connsiteY291"/>
                <a:gd fmla="*/ 527858 w 1645921" name="connsiteX292"/>
                <a:gd fmla="*/ 966651 h 2169949" name="connsiteY292"/>
                <a:gd fmla="*/ 540018 w 1645921" name="connsiteX293"/>
                <a:gd fmla="*/ 847775 h 2169949" name="connsiteY293"/>
                <a:gd fmla="*/ 548341 w 1645921" name="connsiteX294"/>
                <a:gd fmla="*/ 764399 h 2169949" name="connsiteY294"/>
                <a:gd fmla="*/ 132037 w 1645921" name="connsiteX295"/>
                <a:gd fmla="*/ 415079 h 2169949" name="connsiteY295"/>
                <a:gd fmla="*/ 129621 w 1645921" name="connsiteX296"/>
                <a:gd fmla="*/ 410438 h 2169949" name="connsiteY296"/>
                <a:gd fmla="*/ 125334 w 1645921" name="connsiteX297"/>
                <a:gd fmla="*/ 408662 h 2169949" name="connsiteY297"/>
                <a:gd fmla="*/ 121316 w 1645921" name="connsiteX298"/>
                <a:gd fmla="*/ 398964 h 2169949" name="connsiteY298"/>
                <a:gd fmla="*/ 135032 w 1645921" name="connsiteX299"/>
                <a:gd fmla="*/ 385248 h 2169949" name="connsiteY299"/>
                <a:gd fmla="*/ 301963 w 1645921" name="connsiteX300"/>
                <a:gd fmla="*/ 385248 h 2169949" name="connsiteY300"/>
                <a:gd fmla="*/ 301963 w 1645921" name="connsiteX301"/>
                <a:gd fmla="*/ 319242 h 2169949" name="connsiteY301"/>
                <a:gd fmla="*/ 274367 w 1645921" name="connsiteX302"/>
                <a:gd fmla="*/ 319242 h 2169949" name="connsiteY302"/>
                <a:gd fmla="*/ 265223 w 1645921" name="connsiteX303"/>
                <a:gd fmla="*/ 310098 h 2169949" name="connsiteY303"/>
                <a:gd fmla="*/ 274367 w 1645921" name="connsiteX304"/>
                <a:gd fmla="*/ 300954 h 2169949" name="connsiteY304"/>
                <a:gd fmla="*/ 301963 w 1645921" name="connsiteX305"/>
                <a:gd fmla="*/ 300954 h 2169949" name="connsiteY305"/>
                <a:gd fmla="*/ 301963 w 1645921" name="connsiteX306"/>
                <a:gd fmla="*/ 290444 h 2169949" name="connsiteY306"/>
                <a:gd fmla="*/ 274367 w 1645921" name="connsiteX307"/>
                <a:gd fmla="*/ 290444 h 2169949" name="connsiteY307"/>
                <a:gd fmla="*/ 265223 w 1645921" name="connsiteX308"/>
                <a:gd fmla="*/ 281300 h 2169949" name="connsiteY308"/>
                <a:gd fmla="*/ 274367 w 1645921" name="connsiteX309"/>
                <a:gd fmla="*/ 272156 h 2169949" name="connsiteY309"/>
                <a:gd fmla="*/ 301963 w 1645921" name="connsiteX310"/>
                <a:gd fmla="*/ 272156 h 2169949" name="connsiteY310"/>
                <a:gd fmla="*/ 301963 w 1645921" name="connsiteX311"/>
                <a:gd fmla="*/ 261646 h 2169949" name="connsiteY311"/>
                <a:gd fmla="*/ 274367 w 1645921" name="connsiteX312"/>
                <a:gd fmla="*/ 261646 h 2169949" name="connsiteY312"/>
                <a:gd fmla="*/ 265223 w 1645921" name="connsiteX313"/>
                <a:gd fmla="*/ 252502 h 2169949" name="connsiteY313"/>
                <a:gd fmla="*/ 274367 w 1645921" name="connsiteX314"/>
                <a:gd fmla="*/ 243358 h 2169949" name="connsiteY314"/>
                <a:gd fmla="*/ 301963 w 1645921" name="connsiteX315"/>
                <a:gd fmla="*/ 243358 h 2169949" name="connsiteY315"/>
                <a:gd fmla="*/ 301963 w 1645921" name="connsiteX316"/>
                <a:gd fmla="*/ 219866 h 2169949" name="connsiteY316"/>
                <a:gd fmla="*/ 315679 w 1645921" name="connsiteX317"/>
                <a:gd fmla="*/ 206150 h 2169949" name="connsiteY317"/>
                <a:gd fmla="*/ 329395 w 1645921" name="connsiteX318"/>
                <a:gd fmla="*/ 219866 h 2169949" name="connsiteY318"/>
                <a:gd fmla="*/ 329395 w 1645921" name="connsiteX319"/>
                <a:gd fmla="*/ 243358 h 2169949" name="connsiteY319"/>
                <a:gd fmla="*/ 358387 w 1645921" name="connsiteX320"/>
                <a:gd fmla="*/ 243358 h 2169949" name="connsiteY320"/>
                <a:gd fmla="*/ 367531 w 1645921" name="connsiteX321"/>
                <a:gd fmla="*/ 252502 h 2169949" name="connsiteY321"/>
                <a:gd fmla="*/ 358387 w 1645921" name="connsiteX322"/>
                <a:gd fmla="*/ 261646 h 2169949" name="connsiteY322"/>
                <a:gd fmla="*/ 329395 w 1645921" name="connsiteX323"/>
                <a:gd fmla="*/ 261646 h 2169949" name="connsiteY323"/>
                <a:gd fmla="*/ 329395 w 1645921" name="connsiteX324"/>
                <a:gd fmla="*/ 272156 h 2169949" name="connsiteY324"/>
                <a:gd fmla="*/ 358387 w 1645921" name="connsiteX325"/>
                <a:gd fmla="*/ 272156 h 2169949" name="connsiteY325"/>
                <a:gd fmla="*/ 367531 w 1645921" name="connsiteX326"/>
                <a:gd fmla="*/ 281300 h 2169949" name="connsiteY326"/>
                <a:gd fmla="*/ 358387 w 1645921" name="connsiteX327"/>
                <a:gd fmla="*/ 290444 h 2169949" name="connsiteY327"/>
                <a:gd fmla="*/ 329395 w 1645921" name="connsiteX328"/>
                <a:gd fmla="*/ 290444 h 2169949" name="connsiteY328"/>
                <a:gd fmla="*/ 329395 w 1645921" name="connsiteX329"/>
                <a:gd fmla="*/ 300954 h 2169949" name="connsiteY329"/>
                <a:gd fmla="*/ 358387 w 1645921" name="connsiteX330"/>
                <a:gd fmla="*/ 300954 h 2169949" name="connsiteY330"/>
                <a:gd fmla="*/ 367531 w 1645921" name="connsiteX331"/>
                <a:gd fmla="*/ 310098 h 2169949" name="connsiteY331"/>
                <a:gd fmla="*/ 358387 w 1645921" name="connsiteX332"/>
                <a:gd fmla="*/ 319242 h 2169949" name="connsiteY332"/>
                <a:gd fmla="*/ 329395 w 1645921" name="connsiteX333"/>
                <a:gd fmla="*/ 319242 h 2169949" name="connsiteY333"/>
                <a:gd fmla="*/ 329395 w 1645921" name="connsiteX334"/>
                <a:gd fmla="*/ 385248 h 2169949" name="connsiteY334"/>
                <a:gd fmla="*/ 447531 w 1645921" name="connsiteX335"/>
                <a:gd fmla="*/ 385248 h 2169949" name="connsiteY335"/>
                <a:gd fmla="*/ 447531 w 1645921" name="connsiteX336"/>
                <a:gd fmla="*/ 315782 h 2169949" name="connsiteY336"/>
                <a:gd fmla="*/ 417009 w 1645921" name="connsiteX337"/>
                <a:gd fmla="*/ 315782 h 2169949" name="connsiteY337"/>
                <a:gd fmla="*/ 407865 w 1645921" name="connsiteX338"/>
                <a:gd fmla="*/ 306638 h 2169949" name="connsiteY338"/>
                <a:gd fmla="*/ 417009 w 1645921" name="connsiteX339"/>
                <a:gd fmla="*/ 297494 h 2169949" name="connsiteY339"/>
                <a:gd fmla="*/ 447531 w 1645921" name="connsiteX340"/>
                <a:gd fmla="*/ 297494 h 2169949" name="connsiteY340"/>
                <a:gd fmla="*/ 447531 w 1645921" name="connsiteX341"/>
                <a:gd fmla="*/ 286984 h 2169949" name="connsiteY341"/>
                <a:gd fmla="*/ 417009 w 1645921" name="connsiteX342"/>
                <a:gd fmla="*/ 286984 h 2169949" name="connsiteY342"/>
                <a:gd fmla="*/ 407865 w 1645921" name="connsiteX343"/>
                <a:gd fmla="*/ 277840 h 2169949" name="connsiteY343"/>
                <a:gd fmla="*/ 417009 w 1645921" name="connsiteX344"/>
                <a:gd fmla="*/ 268696 h 2169949" name="connsiteY344"/>
                <a:gd fmla="*/ 447531 w 1645921" name="connsiteX345"/>
                <a:gd fmla="*/ 268696 h 2169949" name="connsiteY345"/>
                <a:gd fmla="*/ 447531 w 1645921" name="connsiteX346"/>
                <a:gd fmla="*/ 258186 h 2169949" name="connsiteY346"/>
                <a:gd fmla="*/ 417009 w 1645921" name="connsiteX347"/>
                <a:gd fmla="*/ 258186 h 2169949" name="connsiteY347"/>
                <a:gd fmla="*/ 407865 w 1645921" name="connsiteX348"/>
                <a:gd fmla="*/ 249042 h 2169949" name="connsiteY348"/>
                <a:gd fmla="*/ 417009 w 1645921" name="connsiteX349"/>
                <a:gd fmla="*/ 239898 h 2169949" name="connsiteY349"/>
                <a:gd fmla="*/ 447531 w 1645921" name="connsiteX350"/>
                <a:gd fmla="*/ 239898 h 2169949" name="connsiteY350"/>
                <a:gd fmla="*/ 447531 w 1645921" name="connsiteX351"/>
                <a:gd fmla="*/ 219866 h 2169949" name="connsiteY351"/>
                <a:gd fmla="*/ 461247 w 1645921" name="connsiteX352"/>
                <a:gd fmla="*/ 206150 h 2169949" name="connsiteY352"/>
                <a:gd fmla="*/ 474963 w 1645921" name="connsiteX353"/>
                <a:gd fmla="*/ 219866 h 2169949" name="connsiteY353"/>
                <a:gd fmla="*/ 474963 w 1645921" name="connsiteX354"/>
                <a:gd fmla="*/ 239898 h 2169949" name="connsiteY354"/>
                <a:gd fmla="*/ 501029 w 1645921" name="connsiteX355"/>
                <a:gd fmla="*/ 239898 h 2169949" name="connsiteY355"/>
                <a:gd fmla="*/ 510173 w 1645921" name="connsiteX356"/>
                <a:gd fmla="*/ 249042 h 2169949" name="connsiteY356"/>
                <a:gd fmla="*/ 501029 w 1645921" name="connsiteX357"/>
                <a:gd fmla="*/ 258186 h 2169949" name="connsiteY357"/>
                <a:gd fmla="*/ 474963 w 1645921" name="connsiteX358"/>
                <a:gd fmla="*/ 258186 h 2169949" name="connsiteY358"/>
                <a:gd fmla="*/ 474963 w 1645921" name="connsiteX359"/>
                <a:gd fmla="*/ 268696 h 2169949" name="connsiteY359"/>
                <a:gd fmla="*/ 501029 w 1645921" name="connsiteX360"/>
                <a:gd fmla="*/ 268696 h 2169949" name="connsiteY360"/>
                <a:gd fmla="*/ 510173 w 1645921" name="connsiteX361"/>
                <a:gd fmla="*/ 277840 h 2169949" name="connsiteY361"/>
                <a:gd fmla="*/ 501029 w 1645921" name="connsiteX362"/>
                <a:gd fmla="*/ 286984 h 2169949" name="connsiteY362"/>
                <a:gd fmla="*/ 474963 w 1645921" name="connsiteX363"/>
                <a:gd fmla="*/ 286984 h 2169949" name="connsiteY363"/>
                <a:gd fmla="*/ 474963 w 1645921" name="connsiteX364"/>
                <a:gd fmla="*/ 297494 h 2169949" name="connsiteY364"/>
                <a:gd fmla="*/ 501029 w 1645921" name="connsiteX365"/>
                <a:gd fmla="*/ 297494 h 2169949" name="connsiteY365"/>
                <a:gd fmla="*/ 510173 w 1645921" name="connsiteX366"/>
                <a:gd fmla="*/ 306638 h 2169949" name="connsiteY366"/>
                <a:gd fmla="*/ 501029 w 1645921" name="connsiteX367"/>
                <a:gd fmla="*/ 315782 h 2169949" name="connsiteY367"/>
                <a:gd fmla="*/ 474963 w 1645921" name="connsiteX368"/>
                <a:gd fmla="*/ 315782 h 2169949" name="connsiteY368"/>
                <a:gd fmla="*/ 474963 w 1645921" name="connsiteX369"/>
                <a:gd fmla="*/ 385248 h 2169949" name="connsiteY369"/>
                <a:gd fmla="*/ 588306 w 1645921" name="connsiteX370"/>
                <a:gd fmla="*/ 385248 h 2169949" name="connsiteY370"/>
                <a:gd fmla="*/ 588536 w 1645921" name="connsiteX371"/>
                <a:gd fmla="*/ 382944 h 2169949" name="connsiteY371"/>
                <a:gd fmla="*/ 598679 w 1645921" name="connsiteX372"/>
                <a:gd fmla="*/ 284490 h 2169949" name="connsiteY372"/>
                <a:gd fmla="*/ 606437 w 1645921" name="connsiteX373"/>
                <a:gd fmla="*/ 206025 h 2169949" name="connsiteY373"/>
                <a:gd fmla="*/ 616580 w 1645921" name="connsiteX374"/>
                <a:gd fmla="*/ 107571 h 2169949" name="connsiteY374"/>
                <a:gd fmla="*/ 616580 w 1645921" name="connsiteX375"/>
                <a:gd fmla="*/ 105641 h 2169949" name="connsiteY375"/>
                <a:gd fmla="*/ 569236 w 1645921" name="connsiteX376"/>
                <a:gd fmla="*/ 105641 h 2169949" name="connsiteY376"/>
                <a:gd fmla="*/ 553072 w 1645921" name="connsiteX377"/>
                <a:gd fmla="*/ 98945 h 2169949" name="connsiteY377"/>
                <a:gd fmla="*/ 546376 w 1645921" name="connsiteX378"/>
                <a:gd fmla="*/ 82781 h 2169949" name="connsiteY378"/>
                <a:gd fmla="*/ 553072 w 1645921" name="connsiteX379"/>
                <a:gd fmla="*/ 66617 h 2169949" name="connsiteY379"/>
                <a:gd fmla="*/ 569236 w 1645921" name="connsiteX380"/>
                <a:gd fmla="*/ 59922 h 2169949" name="connsiteY380"/>
                <a:gd fmla="*/ 659192 w 1645921" name="connsiteX381"/>
                <a:gd fmla="*/ 59922 h 2169949" name="connsiteY381"/>
                <a:gd fmla="*/ 649547 w 1645921" name="connsiteX382"/>
                <a:gd fmla="*/ 36638 h 2169949" name="connsiteY382"/>
                <a:gd fmla="*/ 686185 w 1645921" name="connsiteX383"/>
                <a:gd fmla="*/ 0 h 2169949" name="connsiteY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b="b" l="l" r="r" t="t"/>
              <a:pathLst>
                <a:path h="2169949" w="1645921">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solidFill>
              <a:schemeClr val="accent1">
                <a:alpha val="28000"/>
              </a:schemeClr>
            </a:solid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6" name="Freeform: Shape 35">
              <a:extLst>
                <a:ext uri="{FF2B5EF4-FFF2-40B4-BE49-F238E27FC236}">
                  <a16:creationId xmlns:a16="http://schemas.microsoft.com/office/drawing/2014/main" id="{2EEE16DB-D356-9658-ACE0-48552010B213}"/>
                </a:ext>
              </a:extLst>
            </p:cNvPr>
            <p:cNvSpPr/>
            <p:nvPr/>
          </p:nvSpPr>
          <p:spPr>
            <a:xfrm>
              <a:off x="7430035" y="4044739"/>
              <a:ext cx="554007" cy="884114"/>
            </a:xfrm>
            <a:custGeom>
              <a:avLst/>
              <a:gdLst>
                <a:gd fmla="*/ 817516 w 1645921" name="connsiteX0"/>
                <a:gd fmla="*/ 1935988 h 2169949" name="connsiteY0"/>
                <a:gd fmla="*/ 513238 w 1645921" name="connsiteX1"/>
                <a:gd fmla="*/ 2124229 h 2169949" name="connsiteY1"/>
                <a:gd fmla="*/ 820226 w 1645921" name="connsiteX2"/>
                <a:gd fmla="*/ 2124229 h 2169949" name="connsiteY2"/>
                <a:gd fmla="*/ 848006 w 1645921" name="connsiteX3"/>
                <a:gd fmla="*/ 1933084 h 2169949" name="connsiteY3"/>
                <a:gd fmla="*/ 851058 w 1645921" name="connsiteX4"/>
                <a:gd fmla="*/ 2124229 h 2169949" name="connsiteY4"/>
                <a:gd fmla="*/ 1165501 w 1645921" name="connsiteX5"/>
                <a:gd fmla="*/ 2124229 h 2169949" name="connsiteY5"/>
                <a:gd fmla="*/ 483030 w 1645921" name="connsiteX6"/>
                <a:gd fmla="*/ 1713663 h 2169949" name="connsiteY6"/>
                <a:gd fmla="*/ 441567 w 1645921" name="connsiteX7"/>
                <a:gd fmla="*/ 2124229 h 2169949" name="connsiteY7"/>
                <a:gd fmla="*/ 456637 w 1645921" name="connsiteX8"/>
                <a:gd fmla="*/ 2124229 h 2169949" name="connsiteY8"/>
                <a:gd fmla="*/ 806082 w 1645921" name="connsiteX9"/>
                <a:gd fmla="*/ 1908038 h 2169949" name="connsiteY9"/>
                <a:gd fmla="*/ 483030 w 1645921" name="connsiteX10"/>
                <a:gd fmla="*/ 1713663 h 2169949" name="connsiteY10"/>
                <a:gd fmla="*/ 1192837 w 1645921" name="connsiteX11"/>
                <a:gd fmla="*/ 1703681 h 2169949" name="connsiteY11"/>
                <a:gd fmla="*/ 863251 w 1645921" name="connsiteX12"/>
                <a:gd fmla="*/ 1907494 h 2169949" name="connsiteY12"/>
                <a:gd fmla="*/ 1223376 w 1645921" name="connsiteX13"/>
                <a:gd fmla="*/ 2124229 h 2169949" name="connsiteY13"/>
                <a:gd fmla="*/ 1255703 w 1645921" name="connsiteX14"/>
                <a:gd fmla="*/ 2124229 h 2169949" name="connsiteY14"/>
                <a:gd fmla="*/ 813705 w 1645921" name="connsiteX15"/>
                <a:gd fmla="*/ 1701321 h 2169949" name="connsiteY15"/>
                <a:gd fmla="*/ 529673 w 1645921" name="connsiteX16"/>
                <a:gd fmla="*/ 1704407 h 2169949" name="connsiteY16"/>
                <a:gd fmla="*/ 529129 w 1645921" name="connsiteX17"/>
                <a:gd fmla="*/ 1706584 h 2169949" name="connsiteY17"/>
                <a:gd fmla="*/ 816608 w 1645921" name="connsiteX18"/>
                <a:gd fmla="*/ 1879544 h 2169949" name="connsiteY18"/>
                <a:gd fmla="*/ 813705 w 1645921" name="connsiteX19"/>
                <a:gd fmla="*/ 1701321 h 2169949" name="connsiteY19"/>
                <a:gd fmla="*/ 1143109 w 1645921" name="connsiteX20"/>
                <a:gd fmla="*/ 1697147 h 2169949" name="connsiteY20"/>
                <a:gd fmla="*/ 844376 w 1645921" name="connsiteX21"/>
                <a:gd fmla="*/ 1700595 h 2169949" name="connsiteY21"/>
                <a:gd fmla="*/ 847280 w 1645921" name="connsiteX22"/>
                <a:gd fmla="*/ 1882630 h 2169949" name="connsiteY22"/>
                <a:gd fmla="*/ 1143835 w 1645921" name="connsiteX23"/>
                <a:gd fmla="*/ 1699143 h 2169949" name="connsiteY23"/>
                <a:gd fmla="*/ 1143109 w 1645921" name="connsiteX24"/>
                <a:gd fmla="*/ 1697147 h 2169949" name="connsiteY24"/>
                <a:gd fmla="*/ 840565 w 1645921" name="connsiteX25"/>
                <a:gd fmla="*/ 1456129 h 2169949" name="connsiteY25"/>
                <a:gd fmla="*/ 844195 w 1645921" name="connsiteX26"/>
                <a:gd fmla="*/ 1670287 h 2169949" name="connsiteY26"/>
                <a:gd fmla="*/ 1144923 w 1645921" name="connsiteX27"/>
                <a:gd fmla="*/ 1666838 h 2169949" name="connsiteY27"/>
                <a:gd fmla="*/ 1145649 w 1645921" name="connsiteX28"/>
                <a:gd fmla="*/ 1665205 h 2169949" name="connsiteY28"/>
                <a:gd fmla="*/ 840565 w 1645921" name="connsiteX29"/>
                <a:gd fmla="*/ 1456129 h 2169949" name="connsiteY29"/>
                <a:gd fmla="*/ 810075 w 1645921" name="connsiteX30"/>
                <a:gd fmla="*/ 1455403 h 2169949" name="connsiteY30"/>
                <a:gd fmla="*/ 517695 w 1645921" name="connsiteX31"/>
                <a:gd fmla="*/ 1674098 h 2169949" name="connsiteY31"/>
                <a:gd fmla="*/ 813342 w 1645921" name="connsiteX32"/>
                <a:gd fmla="*/ 1670650 h 2169949" name="connsiteY32"/>
                <a:gd fmla="*/ 810075 w 1645921" name="connsiteX33"/>
                <a:gd fmla="*/ 1455403 h 2169949" name="connsiteY33"/>
                <a:gd fmla="*/ 530580 w 1645921" name="connsiteX34"/>
                <a:gd fmla="*/ 1243604 h 2169949" name="connsiteY34"/>
                <a:gd fmla="*/ 488656 w 1645921" name="connsiteX35"/>
                <a:gd fmla="*/ 1658308 h 2169949" name="connsiteY35"/>
                <a:gd fmla="*/ 797915 w 1645921" name="connsiteX36"/>
                <a:gd fmla="*/ 1426909 h 2169949" name="connsiteY36"/>
                <a:gd fmla="*/ 530580 w 1645921" name="connsiteX37"/>
                <a:gd fmla="*/ 1243604 h 2169949" name="connsiteY37"/>
                <a:gd fmla="*/ 836935 w 1645921" name="connsiteX38"/>
                <a:gd fmla="*/ 1223277 h 2169949" name="connsiteY38"/>
                <a:gd fmla="*/ 839658 w 1645921" name="connsiteX39"/>
                <a:gd fmla="*/ 1395693 h 2169949" name="connsiteY39"/>
                <a:gd fmla="*/ 1070150 w 1645921" name="connsiteX40"/>
                <a:gd fmla="*/ 1223277 h 2169949" name="connsiteY40"/>
                <a:gd fmla="*/ 836935 w 1645921" name="connsiteX41"/>
                <a:gd fmla="*/ 1223277 h 2169949" name="connsiteY41"/>
                <a:gd fmla="*/ 553085 w 1645921" name="connsiteX42"/>
                <a:gd fmla="*/ 1223277 h 2169949" name="connsiteY42"/>
                <a:gd fmla="*/ 809167 w 1645921" name="connsiteX43"/>
                <a:gd fmla="*/ 1398778 h 2169949" name="connsiteY43"/>
                <a:gd fmla="*/ 806445 w 1645921" name="connsiteX44"/>
                <a:gd fmla="*/ 1223277 h 2169949" name="connsiteY44"/>
                <a:gd fmla="*/ 553085 w 1645921" name="connsiteX45"/>
                <a:gd fmla="*/ 1223277 h 2169949" name="connsiteY45"/>
                <a:gd fmla="*/ 1121148 w 1645921" name="connsiteX46"/>
                <a:gd fmla="*/ 1222551 h 2169949" name="connsiteY46"/>
                <a:gd fmla="*/ 849095 w 1645921" name="connsiteX47"/>
                <a:gd fmla="*/ 1426001 h 2169949" name="connsiteY47"/>
                <a:gd fmla="*/ 1185940 w 1645921" name="connsiteX48"/>
                <a:gd fmla="*/ 1656856 h 2169949" name="connsiteY48"/>
                <a:gd fmla="*/ 1121148 w 1645921" name="connsiteX49"/>
                <a:gd fmla="*/ 1222551 h 2169949" name="connsiteY49"/>
                <a:gd fmla="*/ 803178 w 1645921" name="connsiteX50"/>
                <a:gd fmla="*/ 1009119 h 2169949" name="connsiteY50"/>
                <a:gd fmla="*/ 570690 w 1645921" name="connsiteX51"/>
                <a:gd fmla="*/ 1191335 h 2169949" name="connsiteY51"/>
                <a:gd fmla="*/ 805901 w 1645921" name="connsiteX52"/>
                <a:gd fmla="*/ 1191335 h 2169949" name="connsiteY52"/>
                <a:gd fmla="*/ 803178 w 1645921" name="connsiteX53"/>
                <a:gd fmla="*/ 1009119 h 2169949" name="connsiteY53"/>
                <a:gd fmla="*/ 833305 w 1645921" name="connsiteX54"/>
                <a:gd fmla="*/ 992422 h 2169949" name="connsiteY54"/>
                <a:gd fmla="*/ 836572 w 1645921" name="connsiteX55"/>
                <a:gd fmla="*/ 1191154 h 2169949" name="connsiteY55"/>
                <a:gd fmla="*/ 1087391 w 1645921" name="connsiteX56"/>
                <a:gd fmla="*/ 1191154 h 2169949" name="connsiteY56"/>
                <a:gd fmla="*/ 833305 w 1645921" name="connsiteX57"/>
                <a:gd fmla="*/ 992422 h 2169949" name="connsiteY57"/>
                <a:gd fmla="*/ 1055404 w 1645921" name="connsiteX58"/>
                <a:gd fmla="*/ 817761 h 2169949" name="connsiteY58"/>
                <a:gd fmla="*/ 1042745 w 1645921" name="connsiteX59"/>
                <a:gd fmla="*/ 821277 h 2169949" name="connsiteY59"/>
                <a:gd fmla="*/ 985031 w 1645921" name="connsiteX60"/>
                <a:gd fmla="*/ 866468 h 2169949" name="connsiteY60"/>
                <a:gd fmla="*/ 853269 w 1645921" name="connsiteX61"/>
                <a:gd fmla="*/ 969918 h 2169949" name="connsiteY61"/>
                <a:gd fmla="*/ 1113707 w 1645921" name="connsiteX62"/>
                <a:gd fmla="*/ 1173549 h 2169949" name="connsiteY62"/>
                <a:gd fmla="*/ 1099007 w 1645921" name="connsiteX63"/>
                <a:gd fmla="*/ 1072459 h 2169949" name="connsiteY63"/>
                <a:gd fmla="*/ 1079587 w 1645921" name="connsiteX64"/>
                <a:gd fmla="*/ 943783 h 2169949" name="connsiteY64"/>
                <a:gd fmla="*/ 1062346 w 1645921" name="connsiteX65"/>
                <a:gd fmla="*/ 828537 h 2169949" name="connsiteY65"/>
                <a:gd fmla="*/ 1055404 w 1645921" name="connsiteX66"/>
                <a:gd fmla="*/ 817761 h 2169949" name="connsiteY66"/>
                <a:gd fmla="*/ 576134 w 1645921" name="connsiteX67"/>
                <a:gd fmla="*/ 791513 h 2169949" name="connsiteY67"/>
                <a:gd fmla="*/ 537114 w 1645921" name="connsiteX68"/>
                <a:gd fmla="*/ 1179357 h 2169949" name="connsiteY68"/>
                <a:gd fmla="*/ 540744 w 1645921" name="connsiteX69"/>
                <a:gd fmla="*/ 1177179 h 2169949" name="connsiteY69"/>
                <a:gd fmla="*/ 796100 w 1645921" name="connsiteX70"/>
                <a:gd fmla="*/ 976996 h 2169949" name="connsiteY70"/>
                <a:gd fmla="*/ 796100 w 1645921" name="connsiteX71"/>
                <a:gd fmla="*/ 963384 h 2169949" name="connsiteY71"/>
                <a:gd fmla="*/ 618240 w 1645921" name="connsiteX72"/>
                <a:gd fmla="*/ 824181 h 2169949" name="connsiteY72"/>
                <a:gd fmla="*/ 576134 w 1645921" name="connsiteX73"/>
                <a:gd fmla="*/ 791513 h 2169949" name="connsiteY73"/>
                <a:gd fmla="*/ 832035 w 1645921" name="connsiteX74"/>
                <a:gd fmla="*/ 779716 h 2169949" name="connsiteY74"/>
                <a:gd fmla="*/ 832035 w 1645921" name="connsiteX75"/>
                <a:gd fmla="*/ 948865 h 2169949" name="connsiteY75"/>
                <a:gd fmla="*/ 1031534 w 1645921" name="connsiteX76"/>
                <a:gd fmla="*/ 792496 h 2169949" name="connsiteY76"/>
                <a:gd fmla="*/ 1031242 w 1645921" name="connsiteX77"/>
                <a:gd fmla="*/ 791569 h 2169949" name="connsiteY77"/>
                <a:gd fmla="*/ 1035405 w 1645921" name="connsiteX78"/>
                <a:gd fmla="*/ 783570 h 2169949" name="connsiteY78"/>
                <a:gd fmla="*/ 607714 w 1645921" name="connsiteX79"/>
                <a:gd fmla="*/ 775723 h 2169949" name="connsiteY79"/>
                <a:gd fmla="*/ 607351 w 1645921" name="connsiteX80"/>
                <a:gd fmla="*/ 777720 h 2169949" name="connsiteY80"/>
                <a:gd fmla="*/ 800637 w 1645921" name="connsiteX81"/>
                <a:gd fmla="*/ 928901 h 2169949" name="connsiteY81"/>
                <a:gd fmla="*/ 800637 w 1645921" name="connsiteX82"/>
                <a:gd fmla="*/ 779353 h 2169949" name="connsiteY82"/>
                <a:gd fmla="*/ 607714 w 1645921" name="connsiteX83"/>
                <a:gd fmla="*/ 775723 h 2169949" name="connsiteY83"/>
                <a:gd fmla="*/ 796931 w 1645921" name="connsiteX84"/>
                <a:gd fmla="*/ 594770 h 2169949" name="connsiteY84"/>
                <a:gd fmla="*/ 605840 w 1645921" name="connsiteX85"/>
                <a:gd fmla="*/ 744540 h 2169949" name="connsiteY85"/>
                <a:gd fmla="*/ 799169 w 1645921" name="connsiteX86"/>
                <a:gd fmla="*/ 744540 h 2169949" name="connsiteY86"/>
                <a:gd fmla="*/ 796931 w 1645921" name="connsiteX87"/>
                <a:gd fmla="*/ 594770 h 2169949" name="connsiteY87"/>
                <a:gd fmla="*/ 821693 w 1645921" name="connsiteX88"/>
                <a:gd fmla="*/ 581046 h 2169949" name="connsiteY88"/>
                <a:gd fmla="*/ 824378 w 1645921" name="connsiteX89"/>
                <a:gd fmla="*/ 744391 h 2169949" name="connsiteY89"/>
                <a:gd fmla="*/ 1030536 w 1645921" name="connsiteX90"/>
                <a:gd fmla="*/ 744391 h 2169949" name="connsiteY90"/>
                <a:gd fmla="*/ 821693 w 1645921" name="connsiteX91"/>
                <a:gd fmla="*/ 581046 h 2169949" name="connsiteY91"/>
                <a:gd fmla="*/ 1004245 w 1645921" name="connsiteX92"/>
                <a:gd fmla="*/ 437486 h 2169949" name="connsiteY92"/>
                <a:gd fmla="*/ 993840 w 1645921" name="connsiteX93"/>
                <a:gd fmla="*/ 440376 h 2169949" name="connsiteY93"/>
                <a:gd fmla="*/ 946402 w 1645921" name="connsiteX94"/>
                <a:gd fmla="*/ 477520 h 2169949" name="connsiteY94"/>
                <a:gd fmla="*/ 838102 w 1645921" name="connsiteX95"/>
                <a:gd fmla="*/ 562549 h 2169949" name="connsiteY95"/>
                <a:gd fmla="*/ 1052166 w 1645921" name="connsiteX96"/>
                <a:gd fmla="*/ 729921 h 2169949" name="connsiteY96"/>
                <a:gd fmla="*/ 1040084 w 1645921" name="connsiteX97"/>
                <a:gd fmla="*/ 646831 h 2169949" name="connsiteY97"/>
                <a:gd fmla="*/ 1024122 w 1645921" name="connsiteX98"/>
                <a:gd fmla="*/ 541068 h 2169949" name="connsiteY98"/>
                <a:gd fmla="*/ 1009951 w 1645921" name="connsiteX99"/>
                <a:gd fmla="*/ 446343 h 2169949" name="connsiteY99"/>
                <a:gd fmla="*/ 1004245 w 1645921" name="connsiteX100"/>
                <a:gd fmla="*/ 437486 h 2169949" name="connsiteY100"/>
                <a:gd fmla="*/ 610315 w 1645921" name="connsiteX101"/>
                <a:gd fmla="*/ 415911 h 2169949" name="connsiteY101"/>
                <a:gd fmla="*/ 578243 w 1645921" name="connsiteX102"/>
                <a:gd fmla="*/ 734695 h 2169949" name="connsiteY102"/>
                <a:gd fmla="*/ 581226 w 1645921" name="connsiteX103"/>
                <a:gd fmla="*/ 732905 h 2169949" name="connsiteY103"/>
                <a:gd fmla="*/ 791113 w 1645921" name="connsiteX104"/>
                <a:gd fmla="*/ 568367 h 2169949" name="connsiteY104"/>
                <a:gd fmla="*/ 791113 w 1645921" name="connsiteX105"/>
                <a:gd fmla="*/ 557179 h 2169949" name="connsiteY105"/>
                <a:gd fmla="*/ 644923 w 1645921" name="connsiteX106"/>
                <a:gd fmla="*/ 442763 h 2169949" name="connsiteY106"/>
                <a:gd fmla="*/ 610315 w 1645921" name="connsiteX107"/>
                <a:gd fmla="*/ 415911 h 2169949" name="connsiteY107"/>
                <a:gd fmla="*/ 1030322 w 1645921" name="connsiteX108"/>
                <a:gd fmla="*/ 412680 h 2169949" name="connsiteY108"/>
                <a:gd fmla="*/ 1030686 w 1645921" name="connsiteX109"/>
                <a:gd fmla="*/ 414569 h 2169949" name="connsiteY109"/>
                <a:gd fmla="*/ 1050973 w 1645921" name="connsiteX110"/>
                <a:gd fmla="*/ 551361 h 2169949" name="connsiteY110"/>
                <a:gd fmla="*/ 1068427 w 1645921" name="connsiteX111"/>
                <a:gd fmla="*/ 666821 h 2169949" name="connsiteY111"/>
                <a:gd fmla="*/ 1079316 w 1645921" name="connsiteX112"/>
                <a:gd fmla="*/ 739618 h 2169949" name="connsiteY112"/>
                <a:gd fmla="*/ 1079763 w 1645921" name="connsiteX113"/>
                <a:gd fmla="*/ 743198 h 2169949" name="connsiteY113"/>
                <a:gd fmla="*/ 1080791 w 1645921" name="connsiteX114"/>
                <a:gd fmla="*/ 744748 h 2169949" name="connsiteY114"/>
                <a:gd fmla="*/ 1476534 w 1645921" name="connsiteX115"/>
                <a:gd fmla="*/ 412680 h 2169949" name="connsiteY115"/>
                <a:gd fmla="*/ 820649 w 1645921" name="connsiteX116"/>
                <a:gd fmla="*/ 412680 h 2169949" name="connsiteY116"/>
                <a:gd fmla="*/ 820649 w 1645921" name="connsiteX117"/>
                <a:gd fmla="*/ 545245 h 2169949" name="connsiteY117"/>
                <a:gd fmla="*/ 989779 w 1645921" name="connsiteX118"/>
                <a:gd fmla="*/ 412680 h 2169949" name="connsiteY118"/>
                <a:gd fmla="*/ 646336 w 1645921" name="connsiteX119"/>
                <a:gd fmla="*/ 412680 h 2169949" name="connsiteY119"/>
                <a:gd fmla="*/ 794842 w 1645921" name="connsiteX120"/>
                <a:gd fmla="*/ 528836 h 2169949" name="connsiteY120"/>
                <a:gd fmla="*/ 794842 w 1645921" name="connsiteX121"/>
                <a:gd fmla="*/ 412680 h 2169949" name="connsiteY121"/>
                <a:gd fmla="*/ 171855 w 1645921" name="connsiteX122"/>
                <a:gd fmla="*/ 412680 h 2169949" name="connsiteY122"/>
                <a:gd fmla="*/ 553095 w 1645921" name="connsiteX123"/>
                <a:gd fmla="*/ 732578 h 2169949" name="connsiteY123"/>
                <a:gd fmla="*/ 562729 w 1645921" name="connsiteX124"/>
                <a:gd fmla="*/ 639075 h 2169949" name="connsiteY124"/>
                <a:gd fmla="*/ 570635 w 1645921" name="connsiteX125"/>
                <a:gd fmla="*/ 559864 h 2169949" name="connsiteY125"/>
                <a:gd fmla="*/ 580630 w 1645921" name="connsiteX126"/>
                <a:gd fmla="*/ 462155 h 2169949" name="connsiteY126"/>
                <a:gd fmla="*/ 585568 w 1645921" name="connsiteX127"/>
                <a:gd fmla="*/ 412680 h 2169949" name="connsiteY127"/>
                <a:gd fmla="*/ 789920 w 1645921" name="connsiteX128"/>
                <a:gd fmla="*/ 135167 h 2169949" name="connsiteY128"/>
                <a:gd fmla="*/ 630156 w 1645921" name="connsiteX129"/>
                <a:gd fmla="*/ 377723 h 2169949" name="connsiteY129"/>
                <a:gd fmla="*/ 794395 w 1645921" name="connsiteX130"/>
                <a:gd fmla="*/ 380706 h 2169949" name="connsiteY130"/>
                <a:gd fmla="*/ 791411 w 1645921" name="connsiteX131"/>
                <a:gd fmla="*/ 135764 h 2169949" name="connsiteY131"/>
                <a:gd fmla="*/ 789920 w 1645921" name="connsiteX132"/>
                <a:gd fmla="*/ 135167 h 2169949" name="connsiteY132"/>
                <a:gd fmla="*/ 818262 w 1645921" name="connsiteX133"/>
                <a:gd fmla="*/ 127261 h 2169949" name="connsiteY133"/>
                <a:gd fmla="*/ 816622 w 1645921" name="connsiteX134"/>
                <a:gd fmla="*/ 127559 h 2169949" name="connsiteY134"/>
                <a:gd fmla="*/ 819456 w 1645921" name="connsiteX135"/>
                <a:gd fmla="*/ 381303 h 2169949" name="connsiteY135"/>
                <a:gd fmla="*/ 989513 w 1645921" name="connsiteX136"/>
                <a:gd fmla="*/ 384138 h 2169949" name="connsiteY136"/>
                <a:gd fmla="*/ 818262 w 1645921" name="connsiteX137"/>
                <a:gd fmla="*/ 127261 h 2169949" name="connsiteY137"/>
                <a:gd fmla="*/ 762323 w 1645921" name="connsiteX138"/>
                <a:gd fmla="*/ 118161 h 2169949" name="connsiteY138"/>
                <a:gd fmla="*/ 658647 w 1645921" name="connsiteX139"/>
                <a:gd fmla="*/ 118908 h 2169949" name="connsiteY139"/>
                <a:gd fmla="*/ 642089 w 1645921" name="connsiteX140"/>
                <a:gd fmla="*/ 120101 h 2169949" name="connsiteY140"/>
                <a:gd fmla="*/ 638807 w 1645921" name="connsiteX141"/>
                <a:gd fmla="*/ 135914 h 2169949" name="connsiteY141"/>
                <a:gd fmla="*/ 638658 w 1645921" name="connsiteX142"/>
                <a:gd fmla="*/ 136659 h 2169949" name="connsiteY142"/>
                <a:gd fmla="*/ 628812 w 1645921" name="connsiteX143"/>
                <a:gd fmla="*/ 232876 h 2169949" name="connsiteY143"/>
                <a:gd fmla="*/ 620310 w 1645921" name="connsiteX144"/>
                <a:gd fmla="*/ 316562 h 2169949" name="connsiteY144"/>
                <a:gd fmla="*/ 617028 w 1645921" name="connsiteX145"/>
                <a:gd fmla="*/ 350424 h 2169949" name="connsiteY145"/>
                <a:gd fmla="*/ 618371 w 1645921" name="connsiteX146"/>
                <a:gd fmla="*/ 350723 h 2169949" name="connsiteY146"/>
                <a:gd fmla="*/ 771720 w 1645921" name="connsiteX147"/>
                <a:gd fmla="*/ 118161 h 2169949" name="connsiteY147"/>
                <a:gd fmla="*/ 762323 w 1645921" name="connsiteX148"/>
                <a:gd fmla="*/ 118161 h 2169949" name="connsiteY148"/>
                <a:gd fmla="*/ 954457 w 1645921" name="connsiteX149"/>
                <a:gd fmla="*/ 116819 h 2169949" name="connsiteY149"/>
                <a:gd fmla="*/ 886733 w 1645921" name="connsiteX150"/>
                <a:gd fmla="*/ 117416 h 2169949" name="connsiteY150"/>
                <a:gd fmla="*/ 841384 w 1645921" name="connsiteX151"/>
                <a:gd fmla="*/ 117416 h 2169949" name="connsiteY151"/>
                <a:gd fmla="*/ 993392 w 1645921" name="connsiteX152"/>
                <a:gd fmla="*/ 345800 h 2169949" name="connsiteY152"/>
                <a:gd fmla="*/ 994585 w 1645921" name="connsiteX153"/>
                <a:gd fmla="*/ 345352 h 2169949" name="connsiteY153"/>
                <a:gd fmla="*/ 989513 w 1645921" name="connsiteX154"/>
                <a:gd fmla="*/ 308208 h 2169949" name="connsiteY154"/>
                <a:gd fmla="*/ 961767 w 1645921" name="connsiteX155"/>
                <a:gd fmla="*/ 123233 h 2169949" name="connsiteY155"/>
                <a:gd fmla="*/ 954457 w 1645921" name="connsiteX156"/>
                <a:gd fmla="*/ 116819 h 2169949" name="connsiteY156"/>
                <a:gd fmla="*/ 686185 w 1645921" name="connsiteX157"/>
                <a:gd fmla="*/ 0 h 2169949" name="connsiteY157"/>
                <a:gd fmla="*/ 934104 w 1645921" name="connsiteX158"/>
                <a:gd fmla="*/ 0 h 2169949" name="connsiteY158"/>
                <a:gd fmla="*/ 970742 w 1645921" name="connsiteX159"/>
                <a:gd fmla="*/ 36638 h 2169949" name="connsiteY159"/>
                <a:gd fmla="*/ 961098 w 1645921" name="connsiteX160"/>
                <a:gd fmla="*/ 59922 h 2169949" name="connsiteY160"/>
                <a:gd fmla="*/ 1051055 w 1645921" name="connsiteX161"/>
                <a:gd fmla="*/ 59922 h 2169949" name="connsiteY161"/>
                <a:gd fmla="*/ 1073915 w 1645921" name="connsiteX162"/>
                <a:gd fmla="*/ 82782 h 2169949" name="connsiteY162"/>
                <a:gd fmla="*/ 1073914 w 1645921" name="connsiteX163"/>
                <a:gd fmla="*/ 82782 h 2169949" name="connsiteY163"/>
                <a:gd fmla="*/ 1051054 w 1645921" name="connsiteX164"/>
                <a:gd fmla="*/ 105642 h 2169949" name="connsiteY164"/>
                <a:gd fmla="*/ 984543 w 1645921" name="connsiteX165"/>
                <a:gd fmla="*/ 105642 h 2169949" name="connsiteY165"/>
                <a:gd fmla="*/ 1025912 w 1645921" name="connsiteX166"/>
                <a:gd fmla="*/ 382944 h 2169949" name="connsiteY166"/>
                <a:gd fmla="*/ 1029492 w 1645921" name="connsiteX167"/>
                <a:gd fmla="*/ 382348 h 2169949" name="connsiteY167"/>
                <a:gd fmla="*/ 1029641 w 1645921" name="connsiteX168"/>
                <a:gd fmla="*/ 383839 h 2169949" name="connsiteY168"/>
                <a:gd fmla="*/ 1029470 w 1645921" name="connsiteX169"/>
                <a:gd fmla="*/ 385248 h 2169949" name="connsiteY169"/>
                <a:gd fmla="*/ 1157032 w 1645921" name="connsiteX170"/>
                <a:gd fmla="*/ 385248 h 2169949" name="connsiteY170"/>
                <a:gd fmla="*/ 1157032 w 1645921" name="connsiteX171"/>
                <a:gd fmla="*/ 310832 h 2169949" name="connsiteY171"/>
                <a:gd fmla="*/ 1126536 w 1645921" name="connsiteX172"/>
                <a:gd fmla="*/ 310832 h 2169949" name="connsiteY172"/>
                <a:gd fmla="*/ 1117392 w 1645921" name="connsiteX173"/>
                <a:gd fmla="*/ 301688 h 2169949" name="connsiteY173"/>
                <a:gd fmla="*/ 1126536 w 1645921" name="connsiteX174"/>
                <a:gd fmla="*/ 292544 h 2169949" name="connsiteY174"/>
                <a:gd fmla="*/ 1157032 w 1645921" name="connsiteX175"/>
                <a:gd fmla="*/ 292544 h 2169949" name="connsiteY175"/>
                <a:gd fmla="*/ 1157032 w 1645921" name="connsiteX176"/>
                <a:gd fmla="*/ 282034 h 2169949" name="connsiteY176"/>
                <a:gd fmla="*/ 1126536 w 1645921" name="connsiteX177"/>
                <a:gd fmla="*/ 282034 h 2169949" name="connsiteY177"/>
                <a:gd fmla="*/ 1117392 w 1645921" name="connsiteX178"/>
                <a:gd fmla="*/ 272890 h 2169949" name="connsiteY178"/>
                <a:gd fmla="*/ 1126536 w 1645921" name="connsiteX179"/>
                <a:gd fmla="*/ 263746 h 2169949" name="connsiteY179"/>
                <a:gd fmla="*/ 1157032 w 1645921" name="connsiteX180"/>
                <a:gd fmla="*/ 263746 h 2169949" name="connsiteY180"/>
                <a:gd fmla="*/ 1157032 w 1645921" name="connsiteX181"/>
                <a:gd fmla="*/ 253236 h 2169949" name="connsiteY181"/>
                <a:gd fmla="*/ 1126536 w 1645921" name="connsiteX182"/>
                <a:gd fmla="*/ 253236 h 2169949" name="connsiteY182"/>
                <a:gd fmla="*/ 1117392 w 1645921" name="connsiteX183"/>
                <a:gd fmla="*/ 244092 h 2169949" name="connsiteY183"/>
                <a:gd fmla="*/ 1126536 w 1645921" name="connsiteX184"/>
                <a:gd fmla="*/ 234948 h 2169949" name="connsiteY184"/>
                <a:gd fmla="*/ 1157032 w 1645921" name="connsiteX185"/>
                <a:gd fmla="*/ 234948 h 2169949" name="connsiteY185"/>
                <a:gd fmla="*/ 1157032 w 1645921" name="connsiteX186"/>
                <a:gd fmla="*/ 219866 h 2169949" name="connsiteY186"/>
                <a:gd fmla="*/ 1170748 w 1645921" name="connsiteX187"/>
                <a:gd fmla="*/ 206150 h 2169949" name="connsiteY187"/>
                <a:gd fmla="*/ 1184464 w 1645921" name="connsiteX188"/>
                <a:gd fmla="*/ 219866 h 2169949" name="connsiteY188"/>
                <a:gd fmla="*/ 1184464 w 1645921" name="connsiteX189"/>
                <a:gd fmla="*/ 234948 h 2169949" name="connsiteY189"/>
                <a:gd fmla="*/ 1210556 w 1645921" name="connsiteX190"/>
                <a:gd fmla="*/ 234948 h 2169949" name="connsiteY190"/>
                <a:gd fmla="*/ 1219700 w 1645921" name="connsiteX191"/>
                <a:gd fmla="*/ 244092 h 2169949" name="connsiteY191"/>
                <a:gd fmla="*/ 1210556 w 1645921" name="connsiteX192"/>
                <a:gd fmla="*/ 253236 h 2169949" name="connsiteY192"/>
                <a:gd fmla="*/ 1184464 w 1645921" name="connsiteX193"/>
                <a:gd fmla="*/ 253236 h 2169949" name="connsiteY193"/>
                <a:gd fmla="*/ 1184464 w 1645921" name="connsiteX194"/>
                <a:gd fmla="*/ 263746 h 2169949" name="connsiteY194"/>
                <a:gd fmla="*/ 1210556 w 1645921" name="connsiteX195"/>
                <a:gd fmla="*/ 263746 h 2169949" name="connsiteY195"/>
                <a:gd fmla="*/ 1219700 w 1645921" name="connsiteX196"/>
                <a:gd fmla="*/ 272890 h 2169949" name="connsiteY196"/>
                <a:gd fmla="*/ 1210556 w 1645921" name="connsiteX197"/>
                <a:gd fmla="*/ 282034 h 2169949" name="connsiteY197"/>
                <a:gd fmla="*/ 1184464 w 1645921" name="connsiteX198"/>
                <a:gd fmla="*/ 282034 h 2169949" name="connsiteY198"/>
                <a:gd fmla="*/ 1184464 w 1645921" name="connsiteX199"/>
                <a:gd fmla="*/ 292544 h 2169949" name="connsiteY199"/>
                <a:gd fmla="*/ 1210556 w 1645921" name="connsiteX200"/>
                <a:gd fmla="*/ 292544 h 2169949" name="connsiteY200"/>
                <a:gd fmla="*/ 1219700 w 1645921" name="connsiteX201"/>
                <a:gd fmla="*/ 301688 h 2169949" name="connsiteY201"/>
                <a:gd fmla="*/ 1210556 w 1645921" name="connsiteX202"/>
                <a:gd fmla="*/ 310832 h 2169949" name="connsiteY202"/>
                <a:gd fmla="*/ 1184464 w 1645921" name="connsiteX203"/>
                <a:gd fmla="*/ 310832 h 2169949" name="connsiteY203"/>
                <a:gd fmla="*/ 1184464 w 1645921" name="connsiteX204"/>
                <a:gd fmla="*/ 385248 h 2169949" name="connsiteY204"/>
                <a:gd fmla="*/ 1315794 w 1645921" name="connsiteX205"/>
                <a:gd fmla="*/ 385248 h 2169949" name="connsiteY205"/>
                <a:gd fmla="*/ 1315794 w 1645921" name="connsiteX206"/>
                <a:gd fmla="*/ 310832 h 2169949" name="connsiteY206"/>
                <a:gd fmla="*/ 1286537 w 1645921" name="connsiteX207"/>
                <a:gd fmla="*/ 310832 h 2169949" name="connsiteY207"/>
                <a:gd fmla="*/ 1277393 w 1645921" name="connsiteX208"/>
                <a:gd fmla="*/ 301688 h 2169949" name="connsiteY208"/>
                <a:gd fmla="*/ 1286537 w 1645921" name="connsiteX209"/>
                <a:gd fmla="*/ 292544 h 2169949" name="connsiteY209"/>
                <a:gd fmla="*/ 1315794 w 1645921" name="connsiteX210"/>
                <a:gd fmla="*/ 292544 h 2169949" name="connsiteY210"/>
                <a:gd fmla="*/ 1315794 w 1645921" name="connsiteX211"/>
                <a:gd fmla="*/ 282034 h 2169949" name="connsiteY211"/>
                <a:gd fmla="*/ 1286537 w 1645921" name="connsiteX212"/>
                <a:gd fmla="*/ 282034 h 2169949" name="connsiteY212"/>
                <a:gd fmla="*/ 1277393 w 1645921" name="connsiteX213"/>
                <a:gd fmla="*/ 272890 h 2169949" name="connsiteY213"/>
                <a:gd fmla="*/ 1286537 w 1645921" name="connsiteX214"/>
                <a:gd fmla="*/ 263746 h 2169949" name="connsiteY214"/>
                <a:gd fmla="*/ 1315794 w 1645921" name="connsiteX215"/>
                <a:gd fmla="*/ 263746 h 2169949" name="connsiteY215"/>
                <a:gd fmla="*/ 1315794 w 1645921" name="connsiteX216"/>
                <a:gd fmla="*/ 253236 h 2169949" name="connsiteY216"/>
                <a:gd fmla="*/ 1286537 w 1645921" name="connsiteX217"/>
                <a:gd fmla="*/ 253236 h 2169949" name="connsiteY217"/>
                <a:gd fmla="*/ 1277393 w 1645921" name="connsiteX218"/>
                <a:gd fmla="*/ 244092 h 2169949" name="connsiteY218"/>
                <a:gd fmla="*/ 1286537 w 1645921" name="connsiteX219"/>
                <a:gd fmla="*/ 234948 h 2169949" name="connsiteY219"/>
                <a:gd fmla="*/ 1315794 w 1645921" name="connsiteX220"/>
                <a:gd fmla="*/ 234948 h 2169949" name="connsiteY220"/>
                <a:gd fmla="*/ 1315794 w 1645921" name="connsiteX221"/>
                <a:gd fmla="*/ 219866 h 2169949" name="connsiteY221"/>
                <a:gd fmla="*/ 1329510 w 1645921" name="connsiteX222"/>
                <a:gd fmla="*/ 206150 h 2169949" name="connsiteY222"/>
                <a:gd fmla="*/ 1343226 w 1645921" name="connsiteX223"/>
                <a:gd fmla="*/ 219866 h 2169949" name="connsiteY223"/>
                <a:gd fmla="*/ 1343226 w 1645921" name="connsiteX224"/>
                <a:gd fmla="*/ 234948 h 2169949" name="connsiteY224"/>
                <a:gd fmla="*/ 1370557 w 1645921" name="connsiteX225"/>
                <a:gd fmla="*/ 234948 h 2169949" name="connsiteY225"/>
                <a:gd fmla="*/ 1379701 w 1645921" name="connsiteX226"/>
                <a:gd fmla="*/ 244092 h 2169949" name="connsiteY226"/>
                <a:gd fmla="*/ 1370557 w 1645921" name="connsiteX227"/>
                <a:gd fmla="*/ 253236 h 2169949" name="connsiteY227"/>
                <a:gd fmla="*/ 1343226 w 1645921" name="connsiteX228"/>
                <a:gd fmla="*/ 253236 h 2169949" name="connsiteY228"/>
                <a:gd fmla="*/ 1343226 w 1645921" name="connsiteX229"/>
                <a:gd fmla="*/ 263746 h 2169949" name="connsiteY229"/>
                <a:gd fmla="*/ 1370557 w 1645921" name="connsiteX230"/>
                <a:gd fmla="*/ 263746 h 2169949" name="connsiteY230"/>
                <a:gd fmla="*/ 1379701 w 1645921" name="connsiteX231"/>
                <a:gd fmla="*/ 272890 h 2169949" name="connsiteY231"/>
                <a:gd fmla="*/ 1370557 w 1645921" name="connsiteX232"/>
                <a:gd fmla="*/ 282034 h 2169949" name="connsiteY232"/>
                <a:gd fmla="*/ 1343226 w 1645921" name="connsiteX233"/>
                <a:gd fmla="*/ 282034 h 2169949" name="connsiteY233"/>
                <a:gd fmla="*/ 1343226 w 1645921" name="connsiteX234"/>
                <a:gd fmla="*/ 292544 h 2169949" name="connsiteY234"/>
                <a:gd fmla="*/ 1370557 w 1645921" name="connsiteX235"/>
                <a:gd fmla="*/ 292544 h 2169949" name="connsiteY235"/>
                <a:gd fmla="*/ 1379701 w 1645921" name="connsiteX236"/>
                <a:gd fmla="*/ 301688 h 2169949" name="connsiteY236"/>
                <a:gd fmla="*/ 1370557 w 1645921" name="connsiteX237"/>
                <a:gd fmla="*/ 310832 h 2169949" name="connsiteY237"/>
                <a:gd fmla="*/ 1343226 w 1645921" name="connsiteX238"/>
                <a:gd fmla="*/ 310832 h 2169949" name="connsiteY238"/>
                <a:gd fmla="*/ 1343226 w 1645921" name="connsiteX239"/>
                <a:gd fmla="*/ 385248 h 2169949" name="connsiteY239"/>
                <a:gd fmla="*/ 1497488 w 1645921" name="connsiteX240"/>
                <a:gd fmla="*/ 385248 h 2169949" name="connsiteY240"/>
                <a:gd fmla="*/ 1505347 w 1645921" name="connsiteX241"/>
                <a:gd fmla="*/ 388503 h 2169949" name="connsiteY241"/>
                <a:gd fmla="*/ 1505405 w 1645921" name="connsiteX242"/>
                <a:gd fmla="*/ 388454 h 2169949" name="connsiteY242"/>
                <a:gd fmla="*/ 1524728 w 1645921" name="connsiteX243"/>
                <a:gd fmla="*/ 390145 h 2169949" name="connsiteY243"/>
                <a:gd fmla="*/ 1523038 w 1645921" name="connsiteX244"/>
                <a:gd fmla="*/ 409469 h 2169949" name="connsiteY244"/>
                <a:gd fmla="*/ 1085083 w 1645921" name="connsiteX245"/>
                <a:gd fmla="*/ 776956 h 2169949" name="connsiteY245"/>
                <a:gd fmla="*/ 1087573 w 1645921" name="connsiteX246"/>
                <a:gd fmla="*/ 789880 h 2169949" name="connsiteY246"/>
                <a:gd fmla="*/ 1112255 w 1645921" name="connsiteX247"/>
                <a:gd fmla="*/ 956306 h 2169949" name="connsiteY247"/>
                <a:gd fmla="*/ 1133490 w 1645921" name="connsiteX248"/>
                <a:gd fmla="*/ 1096779 h 2169949" name="connsiteY248"/>
                <a:gd fmla="*/ 1146738 w 1645921" name="connsiteX249"/>
                <a:gd fmla="*/ 1185346 h 2169949" name="connsiteY249"/>
                <a:gd fmla="*/ 1147283 w 1645921" name="connsiteX250"/>
                <a:gd fmla="*/ 1189702 h 2169949" name="connsiteY250"/>
                <a:gd fmla="*/ 1153816 w 1645921" name="connsiteX251"/>
                <a:gd fmla="*/ 1215292 h 2169949" name="connsiteY251"/>
                <a:gd fmla="*/ 1156176 w 1645921" name="connsiteX252"/>
                <a:gd fmla="*/ 1249956 h 2169949" name="connsiteY252"/>
                <a:gd fmla="*/ 1190114 w 1645921" name="connsiteX253"/>
                <a:gd fmla="*/ 1475367 h 2169949" name="connsiteY253"/>
                <a:gd fmla="*/ 1217701 w 1645921" name="connsiteX254"/>
                <a:gd fmla="*/ 1659579 h 2169949" name="connsiteY254"/>
                <a:gd fmla="*/ 1221875 w 1645921" name="connsiteX255"/>
                <a:gd fmla="*/ 1665931 h 2169949" name="connsiteY255"/>
                <a:gd fmla="*/ 1224235 w 1645921" name="connsiteX256"/>
                <a:gd fmla="*/ 1671920 h 2169949" name="connsiteY256"/>
                <a:gd fmla="*/ 1235668 w 1645921" name="connsiteX257"/>
                <a:gd fmla="*/ 1781903 h 2169949" name="connsiteY257"/>
                <a:gd fmla="*/ 1258718 w 1645921" name="connsiteX258"/>
                <a:gd fmla="*/ 1935625 h 2169949" name="connsiteY258"/>
                <a:gd fmla="*/ 1281222 w 1645921" name="connsiteX259"/>
                <a:gd fmla="*/ 2087713 h 2169949" name="connsiteY259"/>
                <a:gd fmla="*/ 1286826 w 1645921" name="connsiteX260"/>
                <a:gd fmla="*/ 2124229 h 2169949" name="connsiteY260"/>
                <a:gd fmla="*/ 1623061 w 1645921" name="connsiteX261"/>
                <a:gd fmla="*/ 2124229 h 2169949" name="connsiteY261"/>
                <a:gd fmla="*/ 1636122 w 1645921" name="connsiteX262"/>
                <a:gd fmla="*/ 2129640 h 2169949" name="connsiteY262"/>
                <a:gd fmla="*/ 1640572 w 1645921" name="connsiteX263"/>
                <a:gd fmla="*/ 2129637 h 2169949" name="connsiteY263"/>
                <a:gd fmla="*/ 1640572 w 1645921" name="connsiteX264"/>
                <a:gd fmla="*/ 2134176 h 2169949" name="connsiteY264"/>
                <a:gd fmla="*/ 1645921 w 1645921" name="connsiteX265"/>
                <a:gd fmla="*/ 2147089 h 2169949" name="connsiteY265"/>
                <a:gd fmla="*/ 1645920 w 1645921" name="connsiteX266"/>
                <a:gd fmla="*/ 2147089 h 2169949" name="connsiteY266"/>
                <a:gd fmla="*/ 1640572 w 1645921" name="connsiteX267"/>
                <a:gd fmla="*/ 2160000 h 2169949" name="connsiteY267"/>
                <a:gd fmla="*/ 1640572 w 1645921" name="connsiteX268"/>
                <a:gd fmla="*/ 2166683 h 2169949" name="connsiteY268"/>
                <a:gd fmla="*/ 1630945 w 1645921" name="connsiteX269"/>
                <a:gd fmla="*/ 2166683 h 2169949" name="connsiteY269"/>
                <a:gd fmla="*/ 1623060 w 1645921" name="connsiteX270"/>
                <a:gd fmla="*/ 2169949 h 2169949" name="connsiteY270"/>
                <a:gd fmla="*/ 22860 w 1645921" name="connsiteX271"/>
                <a:gd fmla="*/ 2169948 h 2169949" name="connsiteY271"/>
                <a:gd fmla="*/ 14978 w 1645921" name="connsiteX272"/>
                <a:gd fmla="*/ 2166683 h 2169949" name="connsiteY272"/>
                <a:gd fmla="*/ 5349 w 1645921" name="connsiteX273"/>
                <a:gd fmla="*/ 2166683 h 2169949" name="connsiteY273"/>
                <a:gd fmla="*/ 5349 w 1645921" name="connsiteX274"/>
                <a:gd fmla="*/ 2160002 h 2169949" name="connsiteY274"/>
                <a:gd fmla="*/ 0 w 1645921" name="connsiteX275"/>
                <a:gd fmla="*/ 2147089 h 2169949" name="connsiteY275"/>
                <a:gd fmla="*/ 6696 w 1645921" name="connsiteX276"/>
                <a:gd fmla="*/ 2130925 h 2169949" name="connsiteY276"/>
                <a:gd fmla="*/ 22860 w 1645921" name="connsiteX277"/>
                <a:gd fmla="*/ 2124229 h 2169949" name="connsiteY277"/>
                <a:gd fmla="*/ 410941 w 1645921" name="connsiteX278"/>
                <a:gd fmla="*/ 2124229 h 2169949" name="connsiteY278"/>
                <a:gd fmla="*/ 415334 w 1645921" name="connsiteX279"/>
                <a:gd fmla="*/ 2082631 h 2169949" name="connsiteY279"/>
                <a:gd fmla="*/ 427676 w 1645921" name="connsiteX280"/>
                <a:gd fmla="*/ 1961033 h 2169949" name="connsiteY280"/>
                <a:gd fmla="*/ 437295 w 1645921" name="connsiteX281"/>
                <a:gd fmla="*/ 1862847 h 2169949" name="connsiteY281"/>
                <a:gd fmla="*/ 449455 w 1645921" name="connsiteX282"/>
                <a:gd fmla="*/ 1745786 h 2169949" name="connsiteY282"/>
                <a:gd fmla="*/ 453447 w 1645921" name="connsiteX283"/>
                <a:gd fmla="*/ 1706221 h 2169949" name="connsiteY283"/>
                <a:gd fmla="*/ 444554 w 1645921" name="connsiteX284"/>
                <a:gd fmla="*/ 1691158 h 2169949" name="connsiteY284"/>
                <a:gd fmla="*/ 458348 w 1645921" name="connsiteX285"/>
                <a:gd fmla="*/ 1653227 h 2169949" name="connsiteY285"/>
                <a:gd fmla="*/ 475045 w 1645921" name="connsiteX286"/>
                <a:gd fmla="*/ 1492971 h 2169949" name="connsiteY286"/>
                <a:gd fmla="*/ 488112 w 1645921" name="connsiteX287"/>
                <a:gd fmla="*/ 1357761 h 2169949" name="connsiteY287"/>
                <a:gd fmla="*/ 501179 w 1645921" name="connsiteX288"/>
                <a:gd fmla="*/ 1231626 h 2169949" name="connsiteY288"/>
                <a:gd fmla="*/ 490834 w 1645921" name="connsiteX289"/>
                <a:gd fmla="*/ 1215473 h 2169949" name="connsiteY289"/>
                <a:gd fmla="*/ 505898 w 1645921" name="connsiteX290"/>
                <a:gd fmla="*/ 1182805 h 2169949" name="connsiteY290"/>
                <a:gd fmla="*/ 518239 w 1645921" name="connsiteX291"/>
                <a:gd fmla="*/ 1063022 h 2169949" name="connsiteY291"/>
                <a:gd fmla="*/ 527858 w 1645921" name="connsiteX292"/>
                <a:gd fmla="*/ 966651 h 2169949" name="connsiteY292"/>
                <a:gd fmla="*/ 540018 w 1645921" name="connsiteX293"/>
                <a:gd fmla="*/ 847775 h 2169949" name="connsiteY293"/>
                <a:gd fmla="*/ 548341 w 1645921" name="connsiteX294"/>
                <a:gd fmla="*/ 764399 h 2169949" name="connsiteY294"/>
                <a:gd fmla="*/ 132037 w 1645921" name="connsiteX295"/>
                <a:gd fmla="*/ 415079 h 2169949" name="connsiteY295"/>
                <a:gd fmla="*/ 129621 w 1645921" name="connsiteX296"/>
                <a:gd fmla="*/ 410438 h 2169949" name="connsiteY296"/>
                <a:gd fmla="*/ 125334 w 1645921" name="connsiteX297"/>
                <a:gd fmla="*/ 408662 h 2169949" name="connsiteY297"/>
                <a:gd fmla="*/ 121316 w 1645921" name="connsiteX298"/>
                <a:gd fmla="*/ 398964 h 2169949" name="connsiteY298"/>
                <a:gd fmla="*/ 135032 w 1645921" name="connsiteX299"/>
                <a:gd fmla="*/ 385248 h 2169949" name="connsiteY299"/>
                <a:gd fmla="*/ 301963 w 1645921" name="connsiteX300"/>
                <a:gd fmla="*/ 385248 h 2169949" name="connsiteY300"/>
                <a:gd fmla="*/ 301963 w 1645921" name="connsiteX301"/>
                <a:gd fmla="*/ 319242 h 2169949" name="connsiteY301"/>
                <a:gd fmla="*/ 274367 w 1645921" name="connsiteX302"/>
                <a:gd fmla="*/ 319242 h 2169949" name="connsiteY302"/>
                <a:gd fmla="*/ 265223 w 1645921" name="connsiteX303"/>
                <a:gd fmla="*/ 310098 h 2169949" name="connsiteY303"/>
                <a:gd fmla="*/ 274367 w 1645921" name="connsiteX304"/>
                <a:gd fmla="*/ 300954 h 2169949" name="connsiteY304"/>
                <a:gd fmla="*/ 301963 w 1645921" name="connsiteX305"/>
                <a:gd fmla="*/ 300954 h 2169949" name="connsiteY305"/>
                <a:gd fmla="*/ 301963 w 1645921" name="connsiteX306"/>
                <a:gd fmla="*/ 290444 h 2169949" name="connsiteY306"/>
                <a:gd fmla="*/ 274367 w 1645921" name="connsiteX307"/>
                <a:gd fmla="*/ 290444 h 2169949" name="connsiteY307"/>
                <a:gd fmla="*/ 265223 w 1645921" name="connsiteX308"/>
                <a:gd fmla="*/ 281300 h 2169949" name="connsiteY308"/>
                <a:gd fmla="*/ 274367 w 1645921" name="connsiteX309"/>
                <a:gd fmla="*/ 272156 h 2169949" name="connsiteY309"/>
                <a:gd fmla="*/ 301963 w 1645921" name="connsiteX310"/>
                <a:gd fmla="*/ 272156 h 2169949" name="connsiteY310"/>
                <a:gd fmla="*/ 301963 w 1645921" name="connsiteX311"/>
                <a:gd fmla="*/ 261646 h 2169949" name="connsiteY311"/>
                <a:gd fmla="*/ 274367 w 1645921" name="connsiteX312"/>
                <a:gd fmla="*/ 261646 h 2169949" name="connsiteY312"/>
                <a:gd fmla="*/ 265223 w 1645921" name="connsiteX313"/>
                <a:gd fmla="*/ 252502 h 2169949" name="connsiteY313"/>
                <a:gd fmla="*/ 274367 w 1645921" name="connsiteX314"/>
                <a:gd fmla="*/ 243358 h 2169949" name="connsiteY314"/>
                <a:gd fmla="*/ 301963 w 1645921" name="connsiteX315"/>
                <a:gd fmla="*/ 243358 h 2169949" name="connsiteY315"/>
                <a:gd fmla="*/ 301963 w 1645921" name="connsiteX316"/>
                <a:gd fmla="*/ 219866 h 2169949" name="connsiteY316"/>
                <a:gd fmla="*/ 315679 w 1645921" name="connsiteX317"/>
                <a:gd fmla="*/ 206150 h 2169949" name="connsiteY317"/>
                <a:gd fmla="*/ 329395 w 1645921" name="connsiteX318"/>
                <a:gd fmla="*/ 219866 h 2169949" name="connsiteY318"/>
                <a:gd fmla="*/ 329395 w 1645921" name="connsiteX319"/>
                <a:gd fmla="*/ 243358 h 2169949" name="connsiteY319"/>
                <a:gd fmla="*/ 358387 w 1645921" name="connsiteX320"/>
                <a:gd fmla="*/ 243358 h 2169949" name="connsiteY320"/>
                <a:gd fmla="*/ 367531 w 1645921" name="connsiteX321"/>
                <a:gd fmla="*/ 252502 h 2169949" name="connsiteY321"/>
                <a:gd fmla="*/ 358387 w 1645921" name="connsiteX322"/>
                <a:gd fmla="*/ 261646 h 2169949" name="connsiteY322"/>
                <a:gd fmla="*/ 329395 w 1645921" name="connsiteX323"/>
                <a:gd fmla="*/ 261646 h 2169949" name="connsiteY323"/>
                <a:gd fmla="*/ 329395 w 1645921" name="connsiteX324"/>
                <a:gd fmla="*/ 272156 h 2169949" name="connsiteY324"/>
                <a:gd fmla="*/ 358387 w 1645921" name="connsiteX325"/>
                <a:gd fmla="*/ 272156 h 2169949" name="connsiteY325"/>
                <a:gd fmla="*/ 367531 w 1645921" name="connsiteX326"/>
                <a:gd fmla="*/ 281300 h 2169949" name="connsiteY326"/>
                <a:gd fmla="*/ 358387 w 1645921" name="connsiteX327"/>
                <a:gd fmla="*/ 290444 h 2169949" name="connsiteY327"/>
                <a:gd fmla="*/ 329395 w 1645921" name="connsiteX328"/>
                <a:gd fmla="*/ 290444 h 2169949" name="connsiteY328"/>
                <a:gd fmla="*/ 329395 w 1645921" name="connsiteX329"/>
                <a:gd fmla="*/ 300954 h 2169949" name="connsiteY329"/>
                <a:gd fmla="*/ 358387 w 1645921" name="connsiteX330"/>
                <a:gd fmla="*/ 300954 h 2169949" name="connsiteY330"/>
                <a:gd fmla="*/ 367531 w 1645921" name="connsiteX331"/>
                <a:gd fmla="*/ 310098 h 2169949" name="connsiteY331"/>
                <a:gd fmla="*/ 358387 w 1645921" name="connsiteX332"/>
                <a:gd fmla="*/ 319242 h 2169949" name="connsiteY332"/>
                <a:gd fmla="*/ 329395 w 1645921" name="connsiteX333"/>
                <a:gd fmla="*/ 319242 h 2169949" name="connsiteY333"/>
                <a:gd fmla="*/ 329395 w 1645921" name="connsiteX334"/>
                <a:gd fmla="*/ 385248 h 2169949" name="connsiteY334"/>
                <a:gd fmla="*/ 447531 w 1645921" name="connsiteX335"/>
                <a:gd fmla="*/ 385248 h 2169949" name="connsiteY335"/>
                <a:gd fmla="*/ 447531 w 1645921" name="connsiteX336"/>
                <a:gd fmla="*/ 315782 h 2169949" name="connsiteY336"/>
                <a:gd fmla="*/ 417009 w 1645921" name="connsiteX337"/>
                <a:gd fmla="*/ 315782 h 2169949" name="connsiteY337"/>
                <a:gd fmla="*/ 407865 w 1645921" name="connsiteX338"/>
                <a:gd fmla="*/ 306638 h 2169949" name="connsiteY338"/>
                <a:gd fmla="*/ 417009 w 1645921" name="connsiteX339"/>
                <a:gd fmla="*/ 297494 h 2169949" name="connsiteY339"/>
                <a:gd fmla="*/ 447531 w 1645921" name="connsiteX340"/>
                <a:gd fmla="*/ 297494 h 2169949" name="connsiteY340"/>
                <a:gd fmla="*/ 447531 w 1645921" name="connsiteX341"/>
                <a:gd fmla="*/ 286984 h 2169949" name="connsiteY341"/>
                <a:gd fmla="*/ 417009 w 1645921" name="connsiteX342"/>
                <a:gd fmla="*/ 286984 h 2169949" name="connsiteY342"/>
                <a:gd fmla="*/ 407865 w 1645921" name="connsiteX343"/>
                <a:gd fmla="*/ 277840 h 2169949" name="connsiteY343"/>
                <a:gd fmla="*/ 417009 w 1645921" name="connsiteX344"/>
                <a:gd fmla="*/ 268696 h 2169949" name="connsiteY344"/>
                <a:gd fmla="*/ 447531 w 1645921" name="connsiteX345"/>
                <a:gd fmla="*/ 268696 h 2169949" name="connsiteY345"/>
                <a:gd fmla="*/ 447531 w 1645921" name="connsiteX346"/>
                <a:gd fmla="*/ 258186 h 2169949" name="connsiteY346"/>
                <a:gd fmla="*/ 417009 w 1645921" name="connsiteX347"/>
                <a:gd fmla="*/ 258186 h 2169949" name="connsiteY347"/>
                <a:gd fmla="*/ 407865 w 1645921" name="connsiteX348"/>
                <a:gd fmla="*/ 249042 h 2169949" name="connsiteY348"/>
                <a:gd fmla="*/ 417009 w 1645921" name="connsiteX349"/>
                <a:gd fmla="*/ 239898 h 2169949" name="connsiteY349"/>
                <a:gd fmla="*/ 447531 w 1645921" name="connsiteX350"/>
                <a:gd fmla="*/ 239898 h 2169949" name="connsiteY350"/>
                <a:gd fmla="*/ 447531 w 1645921" name="connsiteX351"/>
                <a:gd fmla="*/ 219866 h 2169949" name="connsiteY351"/>
                <a:gd fmla="*/ 461247 w 1645921" name="connsiteX352"/>
                <a:gd fmla="*/ 206150 h 2169949" name="connsiteY352"/>
                <a:gd fmla="*/ 474963 w 1645921" name="connsiteX353"/>
                <a:gd fmla="*/ 219866 h 2169949" name="connsiteY353"/>
                <a:gd fmla="*/ 474963 w 1645921" name="connsiteX354"/>
                <a:gd fmla="*/ 239898 h 2169949" name="connsiteY354"/>
                <a:gd fmla="*/ 501029 w 1645921" name="connsiteX355"/>
                <a:gd fmla="*/ 239898 h 2169949" name="connsiteY355"/>
                <a:gd fmla="*/ 510173 w 1645921" name="connsiteX356"/>
                <a:gd fmla="*/ 249042 h 2169949" name="connsiteY356"/>
                <a:gd fmla="*/ 501029 w 1645921" name="connsiteX357"/>
                <a:gd fmla="*/ 258186 h 2169949" name="connsiteY357"/>
                <a:gd fmla="*/ 474963 w 1645921" name="connsiteX358"/>
                <a:gd fmla="*/ 258186 h 2169949" name="connsiteY358"/>
                <a:gd fmla="*/ 474963 w 1645921" name="connsiteX359"/>
                <a:gd fmla="*/ 268696 h 2169949" name="connsiteY359"/>
                <a:gd fmla="*/ 501029 w 1645921" name="connsiteX360"/>
                <a:gd fmla="*/ 268696 h 2169949" name="connsiteY360"/>
                <a:gd fmla="*/ 510173 w 1645921" name="connsiteX361"/>
                <a:gd fmla="*/ 277840 h 2169949" name="connsiteY361"/>
                <a:gd fmla="*/ 501029 w 1645921" name="connsiteX362"/>
                <a:gd fmla="*/ 286984 h 2169949" name="connsiteY362"/>
                <a:gd fmla="*/ 474963 w 1645921" name="connsiteX363"/>
                <a:gd fmla="*/ 286984 h 2169949" name="connsiteY363"/>
                <a:gd fmla="*/ 474963 w 1645921" name="connsiteX364"/>
                <a:gd fmla="*/ 297494 h 2169949" name="connsiteY364"/>
                <a:gd fmla="*/ 501029 w 1645921" name="connsiteX365"/>
                <a:gd fmla="*/ 297494 h 2169949" name="connsiteY365"/>
                <a:gd fmla="*/ 510173 w 1645921" name="connsiteX366"/>
                <a:gd fmla="*/ 306638 h 2169949" name="connsiteY366"/>
                <a:gd fmla="*/ 501029 w 1645921" name="connsiteX367"/>
                <a:gd fmla="*/ 315782 h 2169949" name="connsiteY367"/>
                <a:gd fmla="*/ 474963 w 1645921" name="connsiteX368"/>
                <a:gd fmla="*/ 315782 h 2169949" name="connsiteY368"/>
                <a:gd fmla="*/ 474963 w 1645921" name="connsiteX369"/>
                <a:gd fmla="*/ 385248 h 2169949" name="connsiteY369"/>
                <a:gd fmla="*/ 588306 w 1645921" name="connsiteX370"/>
                <a:gd fmla="*/ 385248 h 2169949" name="connsiteY370"/>
                <a:gd fmla="*/ 588536 w 1645921" name="connsiteX371"/>
                <a:gd fmla="*/ 382944 h 2169949" name="connsiteY371"/>
                <a:gd fmla="*/ 598679 w 1645921" name="connsiteX372"/>
                <a:gd fmla="*/ 284490 h 2169949" name="connsiteY372"/>
                <a:gd fmla="*/ 606437 w 1645921" name="connsiteX373"/>
                <a:gd fmla="*/ 206025 h 2169949" name="connsiteY373"/>
                <a:gd fmla="*/ 616580 w 1645921" name="connsiteX374"/>
                <a:gd fmla="*/ 107571 h 2169949" name="connsiteY374"/>
                <a:gd fmla="*/ 616580 w 1645921" name="connsiteX375"/>
                <a:gd fmla="*/ 105641 h 2169949" name="connsiteY375"/>
                <a:gd fmla="*/ 569236 w 1645921" name="connsiteX376"/>
                <a:gd fmla="*/ 105641 h 2169949" name="connsiteY376"/>
                <a:gd fmla="*/ 553072 w 1645921" name="connsiteX377"/>
                <a:gd fmla="*/ 98945 h 2169949" name="connsiteY377"/>
                <a:gd fmla="*/ 546376 w 1645921" name="connsiteX378"/>
                <a:gd fmla="*/ 82781 h 2169949" name="connsiteY378"/>
                <a:gd fmla="*/ 553072 w 1645921" name="connsiteX379"/>
                <a:gd fmla="*/ 66617 h 2169949" name="connsiteY379"/>
                <a:gd fmla="*/ 569236 w 1645921" name="connsiteX380"/>
                <a:gd fmla="*/ 59922 h 2169949" name="connsiteY380"/>
                <a:gd fmla="*/ 659192 w 1645921" name="connsiteX381"/>
                <a:gd fmla="*/ 59922 h 2169949" name="connsiteY381"/>
                <a:gd fmla="*/ 649547 w 1645921" name="connsiteX382"/>
                <a:gd fmla="*/ 36638 h 2169949" name="connsiteY382"/>
                <a:gd fmla="*/ 686185 w 1645921" name="connsiteX383"/>
                <a:gd fmla="*/ 0 h 2169949" name="connsiteY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b="b" l="l" r="r" t="t"/>
              <a:pathLst>
                <a:path h="2169949" w="1645921">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7" name="Freeform: Shape 36">
              <a:extLst>
                <a:ext uri="{FF2B5EF4-FFF2-40B4-BE49-F238E27FC236}">
                  <a16:creationId xmlns:a16="http://schemas.microsoft.com/office/drawing/2014/main" id="{6CBD2636-37C3-D92F-C4D2-9AC23219AFDF}"/>
                </a:ext>
              </a:extLst>
            </p:cNvPr>
            <p:cNvSpPr/>
            <p:nvPr/>
          </p:nvSpPr>
          <p:spPr>
            <a:xfrm>
              <a:off x="5175911" y="1999241"/>
              <a:ext cx="1469324" cy="1292539"/>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11000"/>
              </a:schemeClr>
            </a:solidFill>
            <a:ln w="6350">
              <a:solidFill>
                <a:schemeClr val="accent1">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8" name="Freeform: Shape 37">
              <a:extLst>
                <a:ext uri="{FF2B5EF4-FFF2-40B4-BE49-F238E27FC236}">
                  <a16:creationId xmlns:a16="http://schemas.microsoft.com/office/drawing/2014/main" id="{63F3BDEA-C55D-F18E-E8C8-FA00C009104A}"/>
                </a:ext>
              </a:extLst>
            </p:cNvPr>
            <p:cNvSpPr/>
            <p:nvPr/>
          </p:nvSpPr>
          <p:spPr>
            <a:xfrm>
              <a:off x="6632772" y="3259788"/>
              <a:ext cx="905673" cy="932988"/>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0"/>
              </a:schemeClr>
            </a:solidFill>
            <a:ln w="635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9" name="Freeform: Shape 38">
              <a:extLst>
                <a:ext uri="{FF2B5EF4-FFF2-40B4-BE49-F238E27FC236}">
                  <a16:creationId xmlns:a16="http://schemas.microsoft.com/office/drawing/2014/main" id="{31D58BD7-4FBF-E669-AD38-B8568D018467}"/>
                </a:ext>
              </a:extLst>
            </p:cNvPr>
            <p:cNvSpPr/>
            <p:nvPr/>
          </p:nvSpPr>
          <p:spPr>
            <a:xfrm>
              <a:off x="5379540" y="2024432"/>
              <a:ext cx="1414402" cy="1292539"/>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0"/>
              </a:schemeClr>
            </a:solidFill>
            <a:ln w="6350">
              <a:solidFill>
                <a:schemeClr val="accent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0" name="Freeform: Shape 39">
              <a:extLst>
                <a:ext uri="{FF2B5EF4-FFF2-40B4-BE49-F238E27FC236}">
                  <a16:creationId xmlns:a16="http://schemas.microsoft.com/office/drawing/2014/main" id="{3DABA16D-140D-484D-C83F-C2E79E6BF9B3}"/>
                </a:ext>
              </a:extLst>
            </p:cNvPr>
            <p:cNvSpPr/>
            <p:nvPr/>
          </p:nvSpPr>
          <p:spPr>
            <a:xfrm>
              <a:off x="6761047" y="3284876"/>
              <a:ext cx="824434" cy="916104"/>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0"/>
              </a:schemeClr>
            </a:solidFill>
            <a:ln w="6350">
              <a:solidFill>
                <a:schemeClr val="accent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1" name="Freeform: Shape 40">
              <a:extLst>
                <a:ext uri="{FF2B5EF4-FFF2-40B4-BE49-F238E27FC236}">
                  <a16:creationId xmlns:a16="http://schemas.microsoft.com/office/drawing/2014/main" id="{1131D06B-7DE3-C03C-1A05-95B24D8D85EB}"/>
                </a:ext>
              </a:extLst>
            </p:cNvPr>
            <p:cNvSpPr/>
            <p:nvPr/>
          </p:nvSpPr>
          <p:spPr>
            <a:xfrm>
              <a:off x="6418281" y="2024329"/>
              <a:ext cx="926940" cy="1292539"/>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44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2" name="Freeform: Shape 41">
              <a:extLst>
                <a:ext uri="{FF2B5EF4-FFF2-40B4-BE49-F238E27FC236}">
                  <a16:creationId xmlns:a16="http://schemas.microsoft.com/office/drawing/2014/main" id="{691E6568-2300-ED81-7096-7E90F1550798}"/>
                </a:ext>
              </a:extLst>
            </p:cNvPr>
            <p:cNvSpPr/>
            <p:nvPr/>
          </p:nvSpPr>
          <p:spPr>
            <a:xfrm>
              <a:off x="6646499" y="2049522"/>
              <a:ext cx="783536" cy="1257502"/>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3" name="Freeform: Shape 42">
              <a:extLst>
                <a:ext uri="{FF2B5EF4-FFF2-40B4-BE49-F238E27FC236}">
                  <a16:creationId xmlns:a16="http://schemas.microsoft.com/office/drawing/2014/main" id="{70AA0DA8-0B75-8258-157F-360C163F12AA}"/>
                </a:ext>
              </a:extLst>
            </p:cNvPr>
            <p:cNvSpPr/>
            <p:nvPr/>
          </p:nvSpPr>
          <p:spPr>
            <a:xfrm>
              <a:off x="7301758" y="3281934"/>
              <a:ext cx="530925" cy="929410"/>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4" name="Freeform: Shape 43">
              <a:extLst>
                <a:ext uri="{FF2B5EF4-FFF2-40B4-BE49-F238E27FC236}">
                  <a16:creationId xmlns:a16="http://schemas.microsoft.com/office/drawing/2014/main" id="{587F27AD-3B1B-9EF9-385C-CF6AB5258BD2}"/>
                </a:ext>
              </a:extLst>
            </p:cNvPr>
            <p:cNvSpPr/>
            <p:nvPr/>
          </p:nvSpPr>
          <p:spPr>
            <a:xfrm>
              <a:off x="7430035" y="3307022"/>
              <a:ext cx="442115" cy="884114"/>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6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grpSp>
      <p:pic>
        <p:nvPicPr>
          <p:cNvPr descr="A group of people sitting around a table&#10;&#10;Description automatically generated" id="15" name="Picture 14">
            <a:extLst>
              <a:ext uri="{FF2B5EF4-FFF2-40B4-BE49-F238E27FC236}">
                <a16:creationId xmlns:a16="http://schemas.microsoft.com/office/drawing/2014/main" id="{0B1E8A52-3960-5FA7-DABE-669D6E611B33}"/>
              </a:ext>
            </a:extLst>
          </p:cNvPr>
          <p:cNvPicPr>
            <a:picLocks noChangeAspect="1"/>
          </p:cNvPicPr>
          <p:nvPr/>
        </p:nvPicPr>
        <p:blipFill rotWithShape="1">
          <a:blip cstate="print" r:embed="rId2">
            <a:extLst>
              <a:ext uri="{28A0092B-C50C-407E-A947-70E740481C1C}">
                <a14:useLocalDpi xmlns:a14="http://schemas.microsoft.com/office/drawing/2010/main" val="0"/>
              </a:ext>
            </a:extLst>
          </a:blip>
          <a:srcRect t="215"/>
          <a:stretch/>
        </p:blipFill>
        <p:spPr bwMode="auto">
          <a:xfrm>
            <a:off x="347426" y="1253675"/>
            <a:ext cx="3169681" cy="1726638"/>
          </a:xfrm>
          <a:prstGeom prst="rect">
            <a:avLst/>
          </a:prstGeom>
          <a:ln>
            <a:noFill/>
          </a:ln>
          <a:extLst>
            <a:ext uri="{53640926-AAD7-44D8-BBD7-CCE9431645EC}">
              <a14:shadowObscured xmlns:a14="http://schemas.microsoft.com/office/drawing/2010/main"/>
            </a:ext>
          </a:extLst>
        </p:spPr>
      </p:pic>
      <p:pic>
        <p:nvPicPr>
          <p:cNvPr descr="A large pile of sand in a warehouse&#10;&#10;Description automatically generated" id="16" name="Picture 15">
            <a:extLst>
              <a:ext uri="{FF2B5EF4-FFF2-40B4-BE49-F238E27FC236}">
                <a16:creationId xmlns:a16="http://schemas.microsoft.com/office/drawing/2014/main" id="{D8636E35-5CD0-0EE1-F73B-1E3D5EDF08B2}"/>
              </a:ext>
            </a:extLst>
          </p:cNvPr>
          <p:cNvPicPr>
            <a:picLocks noChangeAspect="1"/>
          </p:cNvPicPr>
          <p:nvPr/>
        </p:nvPicPr>
        <p:blipFill rotWithShape="1">
          <a:blip cstate="print" r:embed="rId3">
            <a:extLst>
              <a:ext uri="{28A0092B-C50C-407E-A947-70E740481C1C}">
                <a14:useLocalDpi xmlns:a14="http://schemas.microsoft.com/office/drawing/2010/main" val="0"/>
              </a:ext>
            </a:extLst>
          </a:blip>
          <a:srcRect b="13" t="172"/>
          <a:stretch/>
        </p:blipFill>
        <p:spPr bwMode="auto">
          <a:xfrm>
            <a:off x="3664209" y="1253674"/>
            <a:ext cx="3177467" cy="1713085"/>
          </a:xfrm>
          <a:prstGeom prst="rect">
            <a:avLst/>
          </a:prstGeom>
          <a:ln>
            <a:noFill/>
          </a:ln>
          <a:extLst>
            <a:ext uri="{53640926-AAD7-44D8-BBD7-CCE9431645EC}">
              <a14:shadowObscured xmlns:a14="http://schemas.microsoft.com/office/drawing/2010/main"/>
            </a:ext>
          </a:extLst>
        </p:spPr>
      </p:pic>
      <p:pic>
        <p:nvPicPr>
          <p:cNvPr descr="A factory with a few silos&#10;&#10;Description automatically generated" id="17" name="Picture 16">
            <a:extLst>
              <a:ext uri="{FF2B5EF4-FFF2-40B4-BE49-F238E27FC236}">
                <a16:creationId xmlns:a16="http://schemas.microsoft.com/office/drawing/2014/main" id="{03B39A39-57D1-5B7C-8C42-BDD5133A9030}"/>
              </a:ext>
            </a:extLst>
          </p:cNvPr>
          <p:cNvPicPr>
            <a:picLocks noChangeAspect="1"/>
          </p:cNvPicPr>
          <p:nvPr/>
        </p:nvPicPr>
        <p:blipFill rotWithShape="1">
          <a:blip cstate="print" r:embed="rId4">
            <a:extLst>
              <a:ext uri="{28A0092B-C50C-407E-A947-70E740481C1C}">
                <a14:useLocalDpi xmlns:a14="http://schemas.microsoft.com/office/drawing/2010/main" val="0"/>
              </a:ext>
            </a:extLst>
          </a:blip>
          <a:srcRect r="79"/>
          <a:stretch/>
        </p:blipFill>
        <p:spPr bwMode="auto">
          <a:xfrm>
            <a:off x="7860311" y="3079918"/>
            <a:ext cx="2877445" cy="1774527"/>
          </a:xfrm>
          <a:prstGeom prst="rect">
            <a:avLst/>
          </a:prstGeom>
          <a:ln>
            <a:noFill/>
          </a:ln>
          <a:extLst>
            <a:ext uri="{53640926-AAD7-44D8-BBD7-CCE9431645EC}">
              <a14:shadowObscured xmlns:a14="http://schemas.microsoft.com/office/drawing/2010/main"/>
            </a:ext>
          </a:extLst>
        </p:spPr>
      </p:pic>
      <p:sp>
        <p:nvSpPr>
          <p:cNvPr id="18" name="Arrow: Right 9">
            <a:extLst>
              <a:ext uri="{FF2B5EF4-FFF2-40B4-BE49-F238E27FC236}">
                <a16:creationId xmlns:a16="http://schemas.microsoft.com/office/drawing/2014/main" id="{AB9FECFE-4337-7098-E4B8-BD3DF00B3280}"/>
              </a:ext>
            </a:extLst>
          </p:cNvPr>
          <p:cNvSpPr/>
          <p:nvPr/>
        </p:nvSpPr>
        <p:spPr>
          <a:xfrm>
            <a:off x="6946900" y="1393569"/>
            <a:ext cx="520700" cy="30937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a:endParaRPr lang="en-US" sz="1600"/>
          </a:p>
        </p:txBody>
      </p:sp>
      <p:sp>
        <p:nvSpPr>
          <p:cNvPr id="19" name="TextBox 18">
            <a:extLst>
              <a:ext uri="{FF2B5EF4-FFF2-40B4-BE49-F238E27FC236}">
                <a16:creationId xmlns:a16="http://schemas.microsoft.com/office/drawing/2014/main" id="{9F84A4DE-6081-2816-8B4C-42EE842ADD9A}"/>
              </a:ext>
            </a:extLst>
          </p:cNvPr>
          <p:cNvSpPr txBox="1"/>
          <p:nvPr/>
        </p:nvSpPr>
        <p:spPr>
          <a:xfrm>
            <a:off x="7524436" y="1276544"/>
            <a:ext cx="4320138" cy="830997"/>
          </a:xfrm>
          <a:prstGeom prst="rect">
            <a:avLst/>
          </a:prstGeom>
          <a:noFill/>
        </p:spPr>
        <p:txBody>
          <a:bodyPr wrap="square">
            <a:spAutoFit/>
          </a:bodyPr>
          <a:lstStyle/>
          <a:p>
            <a:r>
              <a:rPr dirty="0" err="1" lang="en-US" sz="1600">
                <a:latin typeface="+mn-lt"/>
                <a:ea charset="0" panose="02020603050405020304" pitchFamily="18" typeface="Times New Roman"/>
              </a:rPr>
              <a:t>Công</a:t>
            </a:r>
            <a:r>
              <a:rPr dirty="0" lang="en-US" sz="1600">
                <a:latin typeface="+mn-lt"/>
                <a:ea charset="0" panose="02020603050405020304" pitchFamily="18" typeface="Times New Roman"/>
              </a:rPr>
              <a:t> ty </a:t>
            </a:r>
            <a:r>
              <a:rPr dirty="0" err="1" lang="en-US" sz="1600">
                <a:latin typeface="+mn-lt"/>
                <a:ea charset="0" panose="02020603050405020304" pitchFamily="18" typeface="Times New Roman"/>
              </a:rPr>
              <a:t>Mía</a:t>
            </a:r>
            <a:r>
              <a:rPr dirty="0" lang="en-US" sz="1600">
                <a:latin typeface="+mn-lt"/>
                <a:ea charset="0" panose="02020603050405020304" pitchFamily="18" typeface="Times New Roman"/>
              </a:rPr>
              <a:t> </a:t>
            </a:r>
            <a:r>
              <a:rPr dirty="0" err="1" lang="en-US" sz="1600">
                <a:latin typeface="+mn-lt"/>
                <a:ea charset="0" panose="02020603050405020304" pitchFamily="18" typeface="Times New Roman"/>
              </a:rPr>
              <a:t>đường</a:t>
            </a:r>
            <a:r>
              <a:rPr dirty="0" lang="en-US" sz="1600">
                <a:latin typeface="+mn-lt"/>
                <a:ea charset="0" panose="02020603050405020304" pitchFamily="18" typeface="Times New Roman"/>
              </a:rPr>
              <a:t> </a:t>
            </a:r>
            <a:r>
              <a:rPr dirty="0" err="1" lang="en-US" sz="1600">
                <a:latin typeface="+mn-lt"/>
                <a:ea charset="0" panose="02020603050405020304" pitchFamily="18" typeface="Times New Roman"/>
              </a:rPr>
              <a:t>Nghệ</a:t>
            </a:r>
            <a:r>
              <a:rPr dirty="0" lang="en-US" sz="1600">
                <a:latin typeface="+mn-lt"/>
                <a:ea charset="0" panose="02020603050405020304" pitchFamily="18" typeface="Times New Roman"/>
              </a:rPr>
              <a:t> An</a:t>
            </a:r>
            <a:r>
              <a:rPr dirty="0" lang="en-US" sz="1600">
                <a:effectLst/>
                <a:latin typeface="+mn-lt"/>
                <a:ea charset="0" panose="02020603050405020304" pitchFamily="18" typeface="Times New Roman"/>
              </a:rPr>
              <a:t> (NASU): </a:t>
            </a:r>
            <a:r>
              <a:rPr dirty="0" err="1" lang="en-US" sz="1600">
                <a:effectLst/>
                <a:latin typeface="+mn-lt"/>
                <a:ea charset="0" panose="02020603050405020304" pitchFamily="18" typeface="Times New Roman"/>
              </a:rPr>
              <a:t>Nhà</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máy</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điện</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sinh</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khối</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công</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suất</a:t>
            </a:r>
            <a:r>
              <a:rPr dirty="0" lang="en-US" sz="1600">
                <a:effectLst/>
                <a:latin typeface="+mn-lt"/>
                <a:ea charset="0" panose="02020603050405020304" pitchFamily="18" typeface="Times New Roman"/>
              </a:rPr>
              <a:t> 30 MW  </a:t>
            </a:r>
          </a:p>
          <a:p>
            <a:r>
              <a:rPr dirty="0" err="1" lang="en-US" sz="1600">
                <a:effectLst/>
                <a:latin typeface="+mn-lt"/>
                <a:ea charset="0" panose="02020603050405020304" pitchFamily="18" typeface="Times New Roman"/>
              </a:rPr>
              <a:t>Tổng</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mức</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đầu</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tư</a:t>
            </a:r>
            <a:r>
              <a:rPr dirty="0" lang="en-US" sz="1600">
                <a:effectLst/>
                <a:latin typeface="+mn-lt"/>
                <a:ea charset="0" panose="02020603050405020304" pitchFamily="18" typeface="Times New Roman"/>
              </a:rPr>
              <a:t>: 1.150 </a:t>
            </a:r>
            <a:r>
              <a:rPr dirty="0" err="1" lang="en-US" sz="1600">
                <a:effectLst/>
                <a:latin typeface="+mn-lt"/>
                <a:ea charset="0" panose="02020603050405020304" pitchFamily="18" typeface="Times New Roman"/>
              </a:rPr>
              <a:t>tỷ</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đồng</a:t>
            </a:r>
            <a:endParaRPr dirty="0" lang="en-US" sz="1600">
              <a:latin typeface="+mn-lt"/>
            </a:endParaRPr>
          </a:p>
        </p:txBody>
      </p:sp>
      <p:sp>
        <p:nvSpPr>
          <p:cNvPr id="20" name="TextBox 19">
            <a:extLst>
              <a:ext uri="{FF2B5EF4-FFF2-40B4-BE49-F238E27FC236}">
                <a16:creationId xmlns:a16="http://schemas.microsoft.com/office/drawing/2014/main" id="{2CFFF9B9-D48C-3653-0994-BD28F1EE29FF}"/>
              </a:ext>
            </a:extLst>
          </p:cNvPr>
          <p:cNvSpPr txBox="1"/>
          <p:nvPr/>
        </p:nvSpPr>
        <p:spPr>
          <a:xfrm>
            <a:off x="7079261" y="5183262"/>
            <a:ext cx="4899027" cy="830997"/>
          </a:xfrm>
          <a:prstGeom prst="rect">
            <a:avLst/>
          </a:prstGeom>
          <a:noFill/>
        </p:spPr>
        <p:txBody>
          <a:bodyPr wrap="square">
            <a:spAutoFit/>
          </a:bodyPr>
          <a:lstStyle/>
          <a:p>
            <a:pPr algn="just"/>
            <a:r>
              <a:rPr dirty="0" err="1" lang="en-US" sz="1600">
                <a:effectLst/>
                <a:latin typeface="+mn-lt"/>
                <a:ea charset="0" panose="02020603050405020304" pitchFamily="18" typeface="Times New Roman"/>
              </a:rPr>
              <a:t>Công</a:t>
            </a:r>
            <a:r>
              <a:rPr dirty="0" lang="en-US" sz="1600">
                <a:effectLst/>
                <a:latin typeface="+mn-lt"/>
                <a:ea charset="0" panose="02020603050405020304" pitchFamily="18" typeface="Times New Roman"/>
              </a:rPr>
              <a:t> ty Xi </a:t>
            </a:r>
            <a:r>
              <a:rPr dirty="0" err="1" lang="en-US" sz="1600">
                <a:effectLst/>
                <a:latin typeface="+mn-lt"/>
                <a:ea charset="0" panose="02020603050405020304" pitchFamily="18" typeface="Times New Roman"/>
              </a:rPr>
              <a:t>măng</a:t>
            </a:r>
            <a:r>
              <a:rPr dirty="0" lang="en-US" sz="1600">
                <a:effectLst/>
                <a:latin typeface="+mn-lt"/>
                <a:ea charset="0" panose="02020603050405020304" pitchFamily="18" typeface="Times New Roman"/>
              </a:rPr>
              <a:t> Tân </a:t>
            </a:r>
            <a:r>
              <a:rPr dirty="0" err="1" lang="en-US" sz="1600">
                <a:effectLst/>
                <a:latin typeface="+mn-lt"/>
                <a:ea charset="0" panose="02020603050405020304" pitchFamily="18" typeface="Times New Roman"/>
              </a:rPr>
              <a:t>Thắng</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dự</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án</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đầu</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tư</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hệ</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thống</a:t>
            </a:r>
            <a:r>
              <a:rPr dirty="0" lang="en-US" sz="1600">
                <a:effectLst/>
                <a:latin typeface="+mn-lt"/>
                <a:ea charset="0" panose="02020603050405020304" pitchFamily="18" typeface="Times New Roman"/>
              </a:rPr>
              <a:t> thu </a:t>
            </a:r>
            <a:r>
              <a:rPr dirty="0" err="1" lang="en-US" sz="1600">
                <a:effectLst/>
                <a:latin typeface="+mn-lt"/>
                <a:ea charset="0" panose="02020603050405020304" pitchFamily="18" typeface="Times New Roman"/>
              </a:rPr>
              <a:t>hồi</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nhiệt</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dư</a:t>
            </a:r>
            <a:r>
              <a:rPr dirty="0" lang="en-US" sz="1600">
                <a:latin typeface="+mn-lt"/>
                <a:ea charset="0" panose="02020603050405020304" pitchFamily="18" typeface="Times New Roman"/>
              </a:rPr>
              <a:t> </a:t>
            </a:r>
            <a:r>
              <a:rPr dirty="0" err="1" lang="en-US" sz="1600">
                <a:latin typeface="+mn-lt"/>
                <a:ea charset="0" panose="02020603050405020304" pitchFamily="18" typeface="Times New Roman"/>
              </a:rPr>
              <a:t>công</a:t>
            </a:r>
            <a:r>
              <a:rPr dirty="0" lang="en-US" sz="1600">
                <a:latin typeface="+mn-lt"/>
                <a:ea charset="0" panose="02020603050405020304" pitchFamily="18" typeface="Times New Roman"/>
              </a:rPr>
              <a:t> </a:t>
            </a:r>
            <a:r>
              <a:rPr dirty="0" err="1" lang="en-US" sz="1600">
                <a:latin typeface="+mn-lt"/>
                <a:ea charset="0" panose="02020603050405020304" pitchFamily="18" typeface="Times New Roman"/>
              </a:rPr>
              <a:t>suất</a:t>
            </a:r>
            <a:r>
              <a:rPr dirty="0" lang="en-US" sz="1600">
                <a:effectLst/>
                <a:latin typeface="+mn-lt"/>
                <a:ea charset="0" panose="02020603050405020304" pitchFamily="18" typeface="Times New Roman"/>
              </a:rPr>
              <a:t> 8 MW  </a:t>
            </a:r>
          </a:p>
          <a:p>
            <a:pPr algn="just"/>
            <a:r>
              <a:rPr dirty="0" err="1" lang="en-US" sz="1600">
                <a:effectLst/>
                <a:latin typeface="+mn-lt"/>
                <a:ea charset="0" panose="02020603050405020304" pitchFamily="18" typeface="Times New Roman"/>
              </a:rPr>
              <a:t>Tổng</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mức</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đầu</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tư</a:t>
            </a:r>
            <a:r>
              <a:rPr dirty="0" lang="en-US" sz="1600">
                <a:effectLst/>
                <a:latin typeface="+mn-lt"/>
                <a:ea charset="0" panose="02020603050405020304" pitchFamily="18" typeface="Times New Roman"/>
              </a:rPr>
              <a:t>: 310 </a:t>
            </a:r>
            <a:r>
              <a:rPr dirty="0" err="1" lang="en-US" sz="1600">
                <a:effectLst/>
                <a:latin typeface="+mn-lt"/>
                <a:ea charset="0" panose="02020603050405020304" pitchFamily="18" typeface="Times New Roman"/>
              </a:rPr>
              <a:t>tỷ</a:t>
            </a:r>
            <a:r>
              <a:rPr dirty="0" lang="en-US" sz="1600">
                <a:effectLst/>
                <a:latin typeface="+mn-lt"/>
                <a:ea charset="0" panose="02020603050405020304" pitchFamily="18" typeface="Times New Roman"/>
              </a:rPr>
              <a:t> </a:t>
            </a:r>
            <a:r>
              <a:rPr dirty="0" err="1" lang="en-US" sz="1600">
                <a:effectLst/>
                <a:latin typeface="+mn-lt"/>
                <a:ea charset="0" panose="02020603050405020304" pitchFamily="18" typeface="Times New Roman"/>
              </a:rPr>
              <a:t>đồng</a:t>
            </a:r>
            <a:endParaRPr dirty="0" lang="en-US" sz="1600">
              <a:latin typeface="+mn-lt"/>
            </a:endParaRPr>
          </a:p>
        </p:txBody>
      </p:sp>
      <p:sp>
        <p:nvSpPr>
          <p:cNvPr id="21" name="TextBox 20">
            <a:extLst>
              <a:ext uri="{FF2B5EF4-FFF2-40B4-BE49-F238E27FC236}">
                <a16:creationId xmlns:a16="http://schemas.microsoft.com/office/drawing/2014/main" id="{84B320DB-22A2-0F7C-6D78-8BF17A3D134C}"/>
              </a:ext>
            </a:extLst>
          </p:cNvPr>
          <p:cNvSpPr txBox="1"/>
          <p:nvPr/>
        </p:nvSpPr>
        <p:spPr>
          <a:xfrm>
            <a:off x="297601" y="5193684"/>
            <a:ext cx="5899246" cy="830997"/>
          </a:xfrm>
          <a:prstGeom prst="rect">
            <a:avLst/>
          </a:prstGeom>
          <a:noFill/>
        </p:spPr>
        <p:txBody>
          <a:bodyPr wrap="square">
            <a:spAutoFit/>
          </a:bodyPr>
          <a:lstStyle/>
          <a:p>
            <a:r>
              <a:rPr dirty="0" err="1" lang="en-US" sz="1600">
                <a:latin typeface="+mn-lt"/>
                <a:cs charset="0" panose="020B0604020202020204" pitchFamily="34" typeface="Arial"/>
              </a:rPr>
              <a:t>Công</a:t>
            </a:r>
            <a:r>
              <a:rPr dirty="0" lang="en-US" sz="1600">
                <a:latin typeface="+mn-lt"/>
                <a:cs charset="0" panose="020B0604020202020204" pitchFamily="34" typeface="Arial"/>
              </a:rPr>
              <a:t> ty TNHH </a:t>
            </a:r>
            <a:r>
              <a:rPr dirty="0" err="1" lang="en-US" sz="1600">
                <a:latin typeface="+mn-lt"/>
                <a:cs charset="0" panose="020B0604020202020204" pitchFamily="34" typeface="Arial"/>
              </a:rPr>
              <a:t>Vonfram</a:t>
            </a:r>
            <a:r>
              <a:rPr dirty="0" lang="en-US" sz="1600">
                <a:latin typeface="+mn-lt"/>
                <a:cs charset="0" panose="020B0604020202020204" pitchFamily="34" typeface="Arial"/>
              </a:rPr>
              <a:t> </a:t>
            </a:r>
            <a:r>
              <a:rPr dirty="0" err="1" lang="en-US" sz="1600">
                <a:latin typeface="+mn-lt"/>
                <a:cs charset="0" panose="020B0604020202020204" pitchFamily="34" typeface="Arial"/>
              </a:rPr>
              <a:t>MaSan</a:t>
            </a:r>
            <a:r>
              <a:rPr dirty="0" lang="en-US" sz="1600">
                <a:latin typeface="+mn-lt"/>
                <a:cs charset="0" panose="020B0604020202020204" pitchFamily="34" typeface="Arial"/>
              </a:rPr>
              <a:t>: </a:t>
            </a:r>
            <a:r>
              <a:rPr dirty="0" err="1" lang="en-US" sz="1600">
                <a:latin typeface="+mn-lt"/>
                <a:cs charset="0" panose="020B0604020202020204" pitchFamily="34" typeface="Arial"/>
              </a:rPr>
              <a:t>Thay</a:t>
            </a:r>
            <a:r>
              <a:rPr dirty="0" lang="en-US" sz="1600">
                <a:latin typeface="+mn-lt"/>
                <a:cs charset="0" panose="020B0604020202020204" pitchFamily="34" typeface="Arial"/>
              </a:rPr>
              <a:t> </a:t>
            </a:r>
            <a:r>
              <a:rPr dirty="0" err="1" lang="en-US" sz="1600">
                <a:latin typeface="+mn-lt"/>
                <a:cs charset="0" panose="020B0604020202020204" pitchFamily="34" typeface="Arial"/>
              </a:rPr>
              <a:t>thế</a:t>
            </a:r>
            <a:r>
              <a:rPr dirty="0" lang="en-US" sz="1600">
                <a:latin typeface="+mn-lt"/>
                <a:cs charset="0" panose="020B0604020202020204" pitchFamily="34" typeface="Arial"/>
              </a:rPr>
              <a:t> </a:t>
            </a:r>
            <a:r>
              <a:rPr dirty="0" err="1" lang="en-US" sz="1600">
                <a:latin typeface="+mn-lt"/>
                <a:cs charset="0" panose="020B0604020202020204" pitchFamily="34" typeface="Arial"/>
              </a:rPr>
              <a:t>hai</a:t>
            </a:r>
            <a:r>
              <a:rPr dirty="0" lang="en-US" sz="1600">
                <a:latin typeface="+mn-lt"/>
                <a:cs charset="0" panose="020B0604020202020204" pitchFamily="34" typeface="Arial"/>
              </a:rPr>
              <a:t> </a:t>
            </a:r>
            <a:r>
              <a:rPr dirty="0" err="1" lang="en-US" sz="1600">
                <a:latin typeface="+mn-lt"/>
                <a:cs charset="0" panose="020B0604020202020204" pitchFamily="34" typeface="Arial"/>
              </a:rPr>
              <a:t>nồi</a:t>
            </a:r>
            <a:r>
              <a:rPr dirty="0" lang="en-US" sz="1600">
                <a:latin typeface="+mn-lt"/>
                <a:cs charset="0" panose="020B0604020202020204" pitchFamily="34" typeface="Arial"/>
              </a:rPr>
              <a:t> </a:t>
            </a:r>
            <a:r>
              <a:rPr dirty="0" err="1" lang="en-US" sz="1600">
                <a:latin typeface="+mn-lt"/>
                <a:cs charset="0" panose="020B0604020202020204" pitchFamily="34" typeface="Arial"/>
              </a:rPr>
              <a:t>hơi</a:t>
            </a:r>
            <a:r>
              <a:rPr dirty="0" lang="en-US" sz="1600">
                <a:latin typeface="+mn-lt"/>
                <a:cs charset="0" panose="020B0604020202020204" pitchFamily="34" typeface="Arial"/>
              </a:rPr>
              <a:t> </a:t>
            </a:r>
            <a:r>
              <a:rPr dirty="0" err="1" lang="en-US" sz="1600">
                <a:latin typeface="+mn-lt"/>
                <a:cs charset="0" panose="020B0604020202020204" pitchFamily="34" typeface="Arial"/>
              </a:rPr>
              <a:t>đốt</a:t>
            </a:r>
            <a:r>
              <a:rPr dirty="0" lang="en-US" sz="1600">
                <a:latin typeface="+mn-lt"/>
                <a:cs charset="0" panose="020B0604020202020204" pitchFamily="34" typeface="Arial"/>
              </a:rPr>
              <a:t> than sang </a:t>
            </a:r>
            <a:r>
              <a:rPr dirty="0" err="1" lang="en-US" sz="1600">
                <a:latin typeface="+mn-lt"/>
                <a:cs charset="0" panose="020B0604020202020204" pitchFamily="34" typeface="Arial"/>
              </a:rPr>
              <a:t>hai</a:t>
            </a:r>
            <a:r>
              <a:rPr dirty="0" lang="en-US" sz="1600">
                <a:latin typeface="+mn-lt"/>
                <a:cs charset="0" panose="020B0604020202020204" pitchFamily="34" typeface="Arial"/>
              </a:rPr>
              <a:t> </a:t>
            </a:r>
            <a:r>
              <a:rPr dirty="0" err="1" lang="en-US" sz="1600">
                <a:latin typeface="+mn-lt"/>
                <a:cs charset="0" panose="020B0604020202020204" pitchFamily="34" typeface="Arial"/>
              </a:rPr>
              <a:t>nồi</a:t>
            </a:r>
            <a:r>
              <a:rPr dirty="0" lang="en-US" sz="1600">
                <a:latin typeface="+mn-lt"/>
                <a:cs charset="0" panose="020B0604020202020204" pitchFamily="34" typeface="Arial"/>
              </a:rPr>
              <a:t> </a:t>
            </a:r>
            <a:r>
              <a:rPr dirty="0" err="1" lang="en-US" sz="1600">
                <a:latin typeface="+mn-lt"/>
                <a:cs charset="0" panose="020B0604020202020204" pitchFamily="34" typeface="Arial"/>
              </a:rPr>
              <a:t>hơi</a:t>
            </a:r>
            <a:r>
              <a:rPr dirty="0" lang="en-US" sz="1600">
                <a:latin typeface="+mn-lt"/>
                <a:cs charset="0" panose="020B0604020202020204" pitchFamily="34" typeface="Arial"/>
              </a:rPr>
              <a:t> </a:t>
            </a:r>
            <a:r>
              <a:rPr dirty="0" err="1" lang="en-US" sz="1600">
                <a:latin typeface="+mn-lt"/>
                <a:cs charset="0" panose="020B0604020202020204" pitchFamily="34" typeface="Arial"/>
              </a:rPr>
              <a:t>đốt</a:t>
            </a:r>
            <a:r>
              <a:rPr dirty="0" lang="en-US" sz="1600">
                <a:latin typeface="+mn-lt"/>
                <a:cs charset="0" panose="020B0604020202020204" pitchFamily="34" typeface="Arial"/>
              </a:rPr>
              <a:t> </a:t>
            </a:r>
            <a:r>
              <a:rPr dirty="0" err="1" lang="en-US" sz="1600">
                <a:latin typeface="+mn-lt"/>
                <a:cs charset="0" panose="020B0604020202020204" pitchFamily="34" typeface="Arial"/>
              </a:rPr>
              <a:t>sinh</a:t>
            </a:r>
            <a:r>
              <a:rPr dirty="0" lang="en-US" sz="1600">
                <a:latin typeface="+mn-lt"/>
                <a:cs charset="0" panose="020B0604020202020204" pitchFamily="34" typeface="Arial"/>
              </a:rPr>
              <a:t> </a:t>
            </a:r>
            <a:r>
              <a:rPr dirty="0" err="1" lang="en-US" sz="1600">
                <a:latin typeface="+mn-lt"/>
                <a:cs charset="0" panose="020B0604020202020204" pitchFamily="34" typeface="Arial"/>
              </a:rPr>
              <a:t>khối</a:t>
            </a:r>
            <a:r>
              <a:rPr dirty="0" lang="en-US" sz="1600">
                <a:latin typeface="+mn-lt"/>
                <a:cs charset="0" panose="020B0604020202020204" pitchFamily="34" typeface="Arial"/>
              </a:rPr>
              <a:t> </a:t>
            </a:r>
            <a:r>
              <a:rPr dirty="0" err="1" lang="en-US" sz="1600">
                <a:latin typeface="+mn-lt"/>
                <a:cs charset="0" panose="020B0604020202020204" pitchFamily="34" typeface="Arial"/>
              </a:rPr>
              <a:t>nhằm</a:t>
            </a:r>
            <a:r>
              <a:rPr dirty="0" lang="en-US" sz="1600">
                <a:latin typeface="+mn-lt"/>
                <a:cs charset="0" panose="020B0604020202020204" pitchFamily="34" typeface="Arial"/>
              </a:rPr>
              <a:t> </a:t>
            </a:r>
            <a:r>
              <a:rPr dirty="0" err="1" lang="en-US" sz="1600">
                <a:latin typeface="+mn-lt"/>
                <a:cs charset="0" panose="020B0604020202020204" pitchFamily="34" typeface="Arial"/>
              </a:rPr>
              <a:t>cải</a:t>
            </a:r>
            <a:r>
              <a:rPr dirty="0" lang="en-US" sz="1600">
                <a:latin typeface="+mn-lt"/>
                <a:cs charset="0" panose="020B0604020202020204" pitchFamily="34" typeface="Arial"/>
              </a:rPr>
              <a:t> </a:t>
            </a:r>
            <a:r>
              <a:rPr dirty="0" err="1" lang="en-US" sz="1600">
                <a:latin typeface="+mn-lt"/>
                <a:cs charset="0" panose="020B0604020202020204" pitchFamily="34" typeface="Arial"/>
              </a:rPr>
              <a:t>thiện</a:t>
            </a:r>
            <a:r>
              <a:rPr dirty="0" lang="en-US" sz="1600">
                <a:latin typeface="+mn-lt"/>
                <a:cs charset="0" panose="020B0604020202020204" pitchFamily="34" typeface="Arial"/>
              </a:rPr>
              <a:t> </a:t>
            </a:r>
            <a:r>
              <a:rPr dirty="0" err="1" lang="en-US" sz="1600">
                <a:latin typeface="+mn-lt"/>
                <a:cs charset="0" panose="020B0604020202020204" pitchFamily="34" typeface="Arial"/>
              </a:rPr>
              <a:t>hiệu</a:t>
            </a:r>
            <a:r>
              <a:rPr dirty="0" lang="en-US" sz="1600">
                <a:latin typeface="+mn-lt"/>
                <a:cs charset="0" panose="020B0604020202020204" pitchFamily="34" typeface="Arial"/>
              </a:rPr>
              <a:t> </a:t>
            </a:r>
            <a:r>
              <a:rPr dirty="0" err="1" lang="en-US" sz="1600">
                <a:latin typeface="+mn-lt"/>
                <a:cs charset="0" panose="020B0604020202020204" pitchFamily="34" typeface="Arial"/>
              </a:rPr>
              <a:t>suất</a:t>
            </a:r>
            <a:r>
              <a:rPr dirty="0" lang="en-US" sz="1600">
                <a:latin typeface="+mn-lt"/>
                <a:cs charset="0" panose="020B0604020202020204" pitchFamily="34" typeface="Arial"/>
              </a:rPr>
              <a:t> </a:t>
            </a:r>
            <a:r>
              <a:rPr dirty="0" err="1" lang="en-US" sz="1600">
                <a:latin typeface="+mn-lt"/>
                <a:cs charset="0" panose="020B0604020202020204" pitchFamily="34" typeface="Arial"/>
              </a:rPr>
              <a:t>năng</a:t>
            </a:r>
            <a:r>
              <a:rPr dirty="0" lang="en-US" sz="1600">
                <a:latin typeface="+mn-lt"/>
                <a:cs charset="0" panose="020B0604020202020204" pitchFamily="34" typeface="Arial"/>
              </a:rPr>
              <a:t> </a:t>
            </a:r>
            <a:r>
              <a:rPr dirty="0" err="1" lang="en-US" sz="1600">
                <a:latin typeface="+mn-lt"/>
                <a:cs charset="0" panose="020B0604020202020204" pitchFamily="34" typeface="Arial"/>
              </a:rPr>
              <a:t>lượng</a:t>
            </a:r>
            <a:r>
              <a:rPr dirty="0" lang="en-US" sz="1600">
                <a:latin typeface="+mn-lt"/>
                <a:cs charset="0" panose="020B0604020202020204" pitchFamily="34" typeface="Arial"/>
              </a:rPr>
              <a:t> </a:t>
            </a:r>
            <a:r>
              <a:rPr dirty="0" err="1" lang="en-US" sz="1600">
                <a:latin typeface="+mn-lt"/>
                <a:cs charset="0" panose="020B0604020202020204" pitchFamily="34" typeface="Arial"/>
              </a:rPr>
              <a:t>và</a:t>
            </a:r>
            <a:r>
              <a:rPr dirty="0" lang="en-US" sz="1600">
                <a:latin typeface="+mn-lt"/>
                <a:cs charset="0" panose="020B0604020202020204" pitchFamily="34" typeface="Arial"/>
              </a:rPr>
              <a:t> </a:t>
            </a:r>
            <a:r>
              <a:rPr dirty="0" err="1" lang="en-US" sz="1600">
                <a:latin typeface="+mn-lt"/>
                <a:cs charset="0" panose="020B0604020202020204" pitchFamily="34" typeface="Arial"/>
              </a:rPr>
              <a:t>giảm</a:t>
            </a:r>
            <a:r>
              <a:rPr dirty="0" lang="en-US" sz="1600">
                <a:latin typeface="+mn-lt"/>
                <a:cs charset="0" panose="020B0604020202020204" pitchFamily="34" typeface="Arial"/>
              </a:rPr>
              <a:t> </a:t>
            </a:r>
            <a:r>
              <a:rPr dirty="0" err="1" lang="en-US" sz="1600">
                <a:latin typeface="+mn-lt"/>
                <a:cs charset="0" panose="020B0604020202020204" pitchFamily="34" typeface="Arial"/>
              </a:rPr>
              <a:t>phát</a:t>
            </a:r>
            <a:r>
              <a:rPr dirty="0" lang="en-US" sz="1600">
                <a:latin typeface="+mn-lt"/>
                <a:cs charset="0" panose="020B0604020202020204" pitchFamily="34" typeface="Arial"/>
              </a:rPr>
              <a:t> </a:t>
            </a:r>
            <a:r>
              <a:rPr dirty="0" err="1" lang="en-US" sz="1600">
                <a:latin typeface="+mn-lt"/>
                <a:cs charset="0" panose="020B0604020202020204" pitchFamily="34" typeface="Arial"/>
              </a:rPr>
              <a:t>thải</a:t>
            </a:r>
            <a:r>
              <a:rPr dirty="0" lang="en-US" sz="1600">
                <a:latin typeface="+mn-lt"/>
                <a:cs charset="0" panose="020B0604020202020204" pitchFamily="34" typeface="Arial"/>
              </a:rPr>
              <a:t> </a:t>
            </a:r>
            <a:r>
              <a:rPr dirty="0" err="1" lang="en-US" sz="1600">
                <a:latin typeface="+mn-lt"/>
                <a:cs charset="0" panose="020B0604020202020204" pitchFamily="34" typeface="Arial"/>
              </a:rPr>
              <a:t>khí</a:t>
            </a:r>
            <a:r>
              <a:rPr dirty="0" lang="en-US" sz="1600">
                <a:latin typeface="+mn-lt"/>
                <a:cs charset="0" panose="020B0604020202020204" pitchFamily="34" typeface="Arial"/>
              </a:rPr>
              <a:t> </a:t>
            </a:r>
            <a:r>
              <a:rPr dirty="0" err="1" lang="en-US" sz="1600">
                <a:latin typeface="+mn-lt"/>
                <a:cs charset="0" panose="020B0604020202020204" pitchFamily="34" typeface="Arial"/>
              </a:rPr>
              <a:t>nhà</a:t>
            </a:r>
            <a:r>
              <a:rPr dirty="0" lang="en-US" sz="1600">
                <a:latin typeface="+mn-lt"/>
                <a:cs charset="0" panose="020B0604020202020204" pitchFamily="34" typeface="Arial"/>
              </a:rPr>
              <a:t> </a:t>
            </a:r>
            <a:r>
              <a:rPr dirty="0" err="1" lang="en-US" sz="1600">
                <a:latin typeface="+mn-lt"/>
                <a:cs charset="0" panose="020B0604020202020204" pitchFamily="34" typeface="Arial"/>
              </a:rPr>
              <a:t>kính</a:t>
            </a:r>
            <a:endParaRPr dirty="0" lang="en-US" sz="1600">
              <a:highlight>
                <a:srgbClr val="FFFF00"/>
              </a:highlight>
              <a:latin typeface="+mn-lt"/>
            </a:endParaRPr>
          </a:p>
        </p:txBody>
      </p:sp>
      <p:sp>
        <p:nvSpPr>
          <p:cNvPr id="22" name="Arrow: Right 16">
            <a:extLst>
              <a:ext uri="{FF2B5EF4-FFF2-40B4-BE49-F238E27FC236}">
                <a16:creationId xmlns:a16="http://schemas.microsoft.com/office/drawing/2014/main" id="{5C3A7EC4-C769-673A-9C24-D312414906FC}"/>
              </a:ext>
            </a:extLst>
          </p:cNvPr>
          <p:cNvSpPr/>
          <p:nvPr/>
        </p:nvSpPr>
        <p:spPr>
          <a:xfrm rot="5400000">
            <a:off x="2713002" y="4913574"/>
            <a:ext cx="326625" cy="2677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a:endParaRPr lang="en-US" sz="1600"/>
          </a:p>
        </p:txBody>
      </p:sp>
      <p:sp>
        <p:nvSpPr>
          <p:cNvPr id="23" name="Arrow: Right 17">
            <a:extLst>
              <a:ext uri="{FF2B5EF4-FFF2-40B4-BE49-F238E27FC236}">
                <a16:creationId xmlns:a16="http://schemas.microsoft.com/office/drawing/2014/main" id="{13762154-F8BF-98EE-83E2-B14D15AA6FB2}"/>
              </a:ext>
            </a:extLst>
          </p:cNvPr>
          <p:cNvSpPr/>
          <p:nvPr/>
        </p:nvSpPr>
        <p:spPr>
          <a:xfrm rot="5400000">
            <a:off x="9220487" y="4896510"/>
            <a:ext cx="326625" cy="2677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a:endParaRPr lang="en-US" sz="1600"/>
          </a:p>
        </p:txBody>
      </p:sp>
      <p:pic>
        <p:nvPicPr>
          <p:cNvPr descr="F:\VSUEE\4. Meeting - Site Visit\2024\Meeting Masan Thai Nguyen 14.8.2024\Ảnh\20240814113109_IMG_0231.JPG" id="25" name="Picture 24">
            <a:extLst>
              <a:ext uri="{FF2B5EF4-FFF2-40B4-BE49-F238E27FC236}">
                <a16:creationId xmlns:a16="http://schemas.microsoft.com/office/drawing/2014/main" id="{8D35573C-47E3-7BEC-2AA6-EC0B1ED3A18B}"/>
              </a:ext>
            </a:extLst>
          </p:cNvPr>
          <p:cNvPicPr/>
          <p:nvPr/>
        </p:nvPicPr>
        <p:blipFill>
          <a:blip cstate="print" r:embed="rId5">
            <a:extLst>
              <a:ext uri="{28A0092B-C50C-407E-A947-70E740481C1C}">
                <a14:useLocalDpi xmlns:a14="http://schemas.microsoft.com/office/drawing/2010/main"/>
              </a:ext>
            </a:extLst>
          </a:blip>
          <a:srcRect/>
          <a:stretch>
            <a:fillRect/>
          </a:stretch>
        </p:blipFill>
        <p:spPr bwMode="auto">
          <a:xfrm>
            <a:off x="1658931" y="3129611"/>
            <a:ext cx="2572681" cy="1718983"/>
          </a:xfrm>
          <a:prstGeom prst="rect">
            <a:avLst/>
          </a:prstGeom>
          <a:noFill/>
          <a:ln>
            <a:noFill/>
          </a:ln>
        </p:spPr>
      </p:pic>
    </p:spTree>
    <p:extLst>
      <p:ext uri="{BB962C8B-B14F-4D97-AF65-F5344CB8AC3E}">
        <p14:creationId xmlns:p14="http://schemas.microsoft.com/office/powerpoint/2010/main" val="3207583893"/>
      </p:ext>
    </p:extLst>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C5A01-53A3-D3CB-4DF8-35D938F7FF89}"/>
              </a:ext>
            </a:extLst>
          </p:cNvPr>
          <p:cNvSpPr>
            <a:spLocks noGrp="1"/>
          </p:cNvSpPr>
          <p:nvPr>
            <p:ph type="title"/>
          </p:nvPr>
        </p:nvSpPr>
        <p:spPr>
          <a:xfrm>
            <a:off x="0" y="753005"/>
            <a:ext cx="12192000" cy="495200"/>
          </a:xfrm>
        </p:spPr>
        <p:txBody>
          <a:bodyPr>
            <a:noAutofit/>
          </a:bodyPr>
          <a:lstStyle/>
          <a:p>
            <a:r>
              <a:rPr dirty="0" lang="en-US" sz="2400">
                <a:solidFill>
                  <a:schemeClr val="accent1">
                    <a:lumMod val="50000"/>
                  </a:schemeClr>
                </a:solidFill>
                <a:latin typeface="+mn-lt"/>
              </a:rPr>
              <a:t>MỘT SỐ DNCN ĐÃ CAM KẾT THAM GIA DỰ </a:t>
            </a:r>
            <a:r>
              <a:rPr lang="en-US" sz="2400">
                <a:solidFill>
                  <a:schemeClr val="accent1">
                    <a:lumMod val="50000"/>
                  </a:schemeClr>
                </a:solidFill>
                <a:latin typeface="+mn-lt"/>
              </a:rPr>
              <a:t>ÁN ĐƯỢC </a:t>
            </a:r>
            <a:br>
              <a:rPr lang="en-US" sz="2400">
                <a:solidFill>
                  <a:schemeClr val="accent1">
                    <a:lumMod val="50000"/>
                  </a:schemeClr>
                </a:solidFill>
                <a:latin typeface="+mn-lt"/>
              </a:rPr>
            </a:br>
            <a:r>
              <a:rPr lang="en-US" sz="2400">
                <a:solidFill>
                  <a:schemeClr val="accent1">
                    <a:lumMod val="50000"/>
                  </a:schemeClr>
                </a:solidFill>
                <a:latin typeface="+mn-lt"/>
              </a:rPr>
              <a:t>BỘ </a:t>
            </a:r>
            <a:r>
              <a:rPr dirty="0" lang="en-US" sz="2400">
                <a:solidFill>
                  <a:schemeClr val="accent1">
                    <a:lumMod val="50000"/>
                  </a:schemeClr>
                </a:solidFill>
                <a:latin typeface="+mn-lt"/>
              </a:rPr>
              <a:t>CÔNG THƯƠNG &amp; NGÂN HÀNG THẾ GIỚI HỖ TRỢ KỸ THUẬT</a:t>
            </a:r>
            <a:br>
              <a:rPr dirty="0" lang="en-US" sz="2400">
                <a:solidFill>
                  <a:schemeClr val="accent1">
                    <a:lumMod val="50000"/>
                  </a:schemeClr>
                </a:solidFill>
                <a:latin typeface="+mn-lt"/>
              </a:rPr>
            </a:br>
            <a:endParaRPr dirty="0" lang="en-VN" sz="2400">
              <a:solidFill>
                <a:schemeClr val="accent1">
                  <a:lumMod val="50000"/>
                </a:schemeClr>
              </a:solidFill>
            </a:endParaRPr>
          </a:p>
        </p:txBody>
      </p:sp>
      <p:pic>
        <p:nvPicPr>
          <p:cNvPr id="3" name="Picture 2">
            <a:extLst>
              <a:ext uri="{FF2B5EF4-FFF2-40B4-BE49-F238E27FC236}">
                <a16:creationId xmlns:a16="http://schemas.microsoft.com/office/drawing/2014/main" id="{61510059-339B-99C9-0D26-C2F2E052E409}"/>
              </a:ext>
            </a:extLst>
          </p:cNvPr>
          <p:cNvPicPr>
            <a:picLocks noChangeAspect="1"/>
          </p:cNvPicPr>
          <p:nvPr/>
        </p:nvPicPr>
        <p:blipFill>
          <a:blip r:embed="rId2"/>
          <a:stretch>
            <a:fillRect/>
          </a:stretch>
        </p:blipFill>
        <p:spPr>
          <a:xfrm>
            <a:off x="8035825" y="1627213"/>
            <a:ext cx="3505104" cy="2648593"/>
          </a:xfrm>
          <a:prstGeom prst="rect">
            <a:avLst/>
          </a:prstGeom>
        </p:spPr>
      </p:pic>
      <p:pic>
        <p:nvPicPr>
          <p:cNvPr id="4" name="Picture 3">
            <a:extLst>
              <a:ext uri="{FF2B5EF4-FFF2-40B4-BE49-F238E27FC236}">
                <a16:creationId xmlns:a16="http://schemas.microsoft.com/office/drawing/2014/main" id="{4A3A6FB4-FE74-2F6D-0A98-08ED30258F92}"/>
              </a:ext>
            </a:extLst>
          </p:cNvPr>
          <p:cNvPicPr>
            <a:picLocks noChangeAspect="1"/>
          </p:cNvPicPr>
          <p:nvPr/>
        </p:nvPicPr>
        <p:blipFill rotWithShape="1">
          <a:blip cstate="print" r:embed="rId3">
            <a:extLst>
              <a:ext uri="{28A0092B-C50C-407E-A947-70E740481C1C}">
                <a14:useLocalDpi xmlns:a14="http://schemas.microsoft.com/office/drawing/2010/main" val="0"/>
              </a:ext>
            </a:extLst>
          </a:blip>
          <a:srcRect b="131" t="148"/>
          <a:stretch/>
        </p:blipFill>
        <p:spPr>
          <a:xfrm>
            <a:off x="4701937" y="2888374"/>
            <a:ext cx="3298508" cy="2158053"/>
          </a:xfrm>
          <a:prstGeom prst="rect">
            <a:avLst/>
          </a:prstGeom>
        </p:spPr>
      </p:pic>
      <p:sp>
        <p:nvSpPr>
          <p:cNvPr id="18" name="TextBox 17">
            <a:extLst>
              <a:ext uri="{FF2B5EF4-FFF2-40B4-BE49-F238E27FC236}">
                <a16:creationId xmlns:a16="http://schemas.microsoft.com/office/drawing/2014/main" id="{D022FB5D-948B-046A-2C06-C7CB4DD1EBBA}"/>
              </a:ext>
            </a:extLst>
          </p:cNvPr>
          <p:cNvSpPr txBox="1"/>
          <p:nvPr/>
        </p:nvSpPr>
        <p:spPr>
          <a:xfrm>
            <a:off x="190876" y="2493845"/>
            <a:ext cx="4511061" cy="3293209"/>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rtlCol="0" wrap="square">
            <a:spAutoFit/>
            <a:scene3d>
              <a:camera prst="orthographicFront"/>
              <a:lightRig dir="t" rig="harsh"/>
            </a:scene3d>
            <a:sp3d extrusionH="57150" prstMaterial="matte">
              <a:bevelT h="12700" prst="angle" w="63500"/>
              <a:contourClr>
                <a:schemeClr val="bg1">
                  <a:lumMod val="65000"/>
                </a:schemeClr>
              </a:contourClr>
            </a:sp3d>
          </a:bodyPr>
          <a:lstStyle/>
          <a:p>
            <a:pPr indent="-285750" marL="285750">
              <a:spcAft>
                <a:spcPts val="3000"/>
              </a:spcAft>
              <a:buFont charset="2" panose="05000000000000000000" pitchFamily="2" typeface="Wingdings"/>
              <a:buChar char="Ø"/>
            </a:pPr>
            <a:r>
              <a:rPr b="1" dirty="0" lang="en-US" sz="1800">
                <a:solidFill>
                  <a:schemeClr val="tx1"/>
                </a:solidFill>
              </a:rPr>
              <a:t>CÔNG TY TNHH VONFRAM MASAN</a:t>
            </a:r>
          </a:p>
          <a:p>
            <a:pPr indent="-285750" marL="285750">
              <a:spcAft>
                <a:spcPts val="3000"/>
              </a:spcAft>
              <a:buFont charset="2" panose="05000000000000000000" pitchFamily="2" typeface="Wingdings"/>
              <a:buChar char="Ø"/>
            </a:pPr>
            <a:r>
              <a:rPr b="1" dirty="0" lang="en-US" sz="1800">
                <a:solidFill>
                  <a:schemeClr val="tx1"/>
                </a:solidFill>
              </a:rPr>
              <a:t>CÔNG TY TNHH THẠCH BÀN</a:t>
            </a:r>
          </a:p>
          <a:p>
            <a:pPr indent="-285750" marL="285750">
              <a:spcAft>
                <a:spcPts val="3000"/>
              </a:spcAft>
              <a:buFont charset="2" panose="05000000000000000000" pitchFamily="2" typeface="Wingdings"/>
              <a:buChar char="Ø"/>
            </a:pPr>
            <a:r>
              <a:rPr b="1" dirty="0" lang="en-US" sz="1800">
                <a:solidFill>
                  <a:schemeClr val="tx1"/>
                </a:solidFill>
              </a:rPr>
              <a:t>CÔNG TY CP BÊ TÔNG KHÍ VIGLACERA</a:t>
            </a:r>
          </a:p>
          <a:p>
            <a:pPr indent="-285750" marL="285750">
              <a:spcAft>
                <a:spcPts val="3000"/>
              </a:spcAft>
              <a:buFont charset="2" panose="05000000000000000000" pitchFamily="2" typeface="Wingdings"/>
              <a:buChar char="Ø"/>
            </a:pPr>
            <a:r>
              <a:rPr b="1" dirty="0" lang="en-US" sz="1800">
                <a:solidFill>
                  <a:schemeClr val="tx1"/>
                </a:solidFill>
              </a:rPr>
              <a:t>CTY TNHH PHÚ AN THÀNH GIA LAI</a:t>
            </a:r>
          </a:p>
          <a:p>
            <a:pPr indent="-285750" marL="285750">
              <a:buFont charset="2" panose="05000000000000000000" pitchFamily="2" typeface="Wingdings"/>
              <a:buChar char="Ø"/>
            </a:pPr>
            <a:endParaRPr b="1" dirty="0" lang="en-US" sz="1800">
              <a:solidFill>
                <a:schemeClr val="tx1"/>
              </a:solidFill>
            </a:endParaRPr>
          </a:p>
        </p:txBody>
      </p:sp>
      <p:pic>
        <p:nvPicPr>
          <p:cNvPr id="19" name="Picture 18">
            <a:extLst>
              <a:ext uri="{FF2B5EF4-FFF2-40B4-BE49-F238E27FC236}">
                <a16:creationId xmlns:a16="http://schemas.microsoft.com/office/drawing/2014/main" id="{6F3FA334-35B5-E530-8B04-A11FD4DB040F}"/>
              </a:ext>
            </a:extLst>
          </p:cNvPr>
          <p:cNvPicPr>
            <a:picLocks noChangeAspect="1"/>
          </p:cNvPicPr>
          <p:nvPr/>
        </p:nvPicPr>
        <p:blipFill>
          <a:blip cstate="print" r:embed="rId4">
            <a:extLst>
              <a:ext uri="{28A0092B-C50C-407E-A947-70E740481C1C}">
                <a14:useLocalDpi xmlns:a14="http://schemas.microsoft.com/office/drawing/2010/main" val="0"/>
              </a:ext>
            </a:extLst>
          </a:blip>
          <a:stretch>
            <a:fillRect/>
          </a:stretch>
        </p:blipFill>
        <p:spPr>
          <a:xfrm>
            <a:off x="7611267" y="4043258"/>
            <a:ext cx="3769857" cy="2513239"/>
          </a:xfrm>
          <a:prstGeom prst="rect">
            <a:avLst/>
          </a:prstGeom>
        </p:spPr>
      </p:pic>
    </p:spTree>
    <p:extLst>
      <p:ext uri="{BB962C8B-B14F-4D97-AF65-F5344CB8AC3E}">
        <p14:creationId xmlns:p14="http://schemas.microsoft.com/office/powerpoint/2010/main" val="1567364539"/>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16653</TotalTime>
  <Words>6918</Words>
  <Application>Microsoft Macintosh PowerPoint</Application>
  <PresentationFormat>Widescreen</PresentationFormat>
  <Paragraphs>474</Paragraphs>
  <Slides>63</Slides>
  <Notes>14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63</vt:i4>
      </vt:variant>
    </vt:vector>
  </HeadingPairs>
  <TitlesOfParts>
    <vt:vector size="80" baseType="lpstr">
      <vt:lpstr>Arial Black</vt:lpstr>
      <vt:lpstr>Arial</vt:lpstr>
      <vt:lpstr>Arial Unicode MS</vt:lpstr>
      <vt:lpstr>Quattrocento Sans</vt:lpstr>
      <vt:lpstr>Roboto</vt:lpstr>
      <vt:lpstr>ヒラギノ角ゴ Pro W3</vt:lpstr>
      <vt:lpstr>Noto Sans</vt:lpstr>
      <vt:lpstr>Symbol</vt:lpstr>
      <vt:lpstr>宋体</vt:lpstr>
      <vt:lpstr>Calibri</vt:lpstr>
      <vt:lpstr>Wingdings</vt:lpstr>
      <vt:lpstr>Malgun Gothic</vt:lpstr>
      <vt:lpstr>Helvetica Neue</vt:lpstr>
      <vt:lpstr>Times New Roman</vt:lpstr>
      <vt:lpstr>Fira Sans Extra Condensed</vt:lpstr>
      <vt:lpstr>MS PGothic</vt:lpstr>
      <vt:lpstr>Energy Saving Infographics by Slidesgo</vt:lpstr>
      <vt:lpstr>CHƯƠNG TRÌNH TẬP HUẤN CHO DOANH NGHIỆP  CÔNG NGHIỆP</vt:lpstr>
      <vt:lpstr>MỤC TIÊU CỦA HỢP PHẦN</vt:lpstr>
      <vt:lpstr>PowerPoint Presentation</vt:lpstr>
      <vt:lpstr> 1. TỔNG QUAN DỰ ÁN VSUEE</vt:lpstr>
      <vt:lpstr>CÁC HỢP PHẦN CỦA DỰ ÁN</vt:lpstr>
      <vt:lpstr>CÁC HOẠT ĐỘNG CHÍNH CỦA DỰ ÁN</vt:lpstr>
      <vt:lpstr>LỢI ÍCH CỦA DNCN/ESCO KHI THAM GIA DỰ ÁN</vt:lpstr>
      <vt:lpstr> ĐƯỢC BỘ CÔNG THƯƠNG &amp; NGÂN HÀNG THẾ GIỚI HỖ TRỢ KỸ THUẬT</vt:lpstr>
      <vt:lpstr>MỘT SỐ DNCN ĐÃ CAM KẾT THAM GIA DỰ ÁN ĐƯỢC  BỘ CÔNG THƯƠNG &amp; NGÂN HÀNG THẾ GIỚI HỖ TRỢ KỸ THUẬT </vt:lpstr>
      <vt:lpstr>Câu hỏi và trả lời</vt:lpstr>
      <vt:lpstr>PowerPoint Presentation</vt:lpstr>
      <vt:lpstr>PowerPoint Presentation</vt:lpstr>
      <vt:lpstr>PowerPoint Presentation</vt:lpstr>
      <vt:lpstr>PowerPoint Presentation</vt:lpstr>
      <vt:lpstr>PowerPoint Presentation</vt:lpstr>
      <vt:lpstr>Các quy định và chính sách pháp lý</vt:lpstr>
      <vt:lpstr>Văn bản pháp lý</vt:lpstr>
      <vt:lpstr>PowerPoint Presentation</vt:lpstr>
      <vt:lpstr>PowerPoint Presentation</vt:lpstr>
      <vt:lpstr>PowerPoint Presentation</vt:lpstr>
      <vt:lpstr>PowerPoint Presentation</vt:lpstr>
      <vt:lpstr>Những quy định đối với cơ sở ngoài đơn vị trọng điểm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Luật định – Quy định về phát thải khí nhà kính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BÌNH ĐẲNG GIỚI ĐÓNG VAI TRÒ QUAN TRỌNG</vt:lpstr>
      <vt:lpstr>TẠI SAO PHẢI THÚC ĐẨY BÌNH ĐẲNG GIỚI TRONG TKNL?</vt:lpstr>
      <vt:lpstr>TẠI SAO PHẢI THÚC ĐẨY BÌNH ĐẲNG GIỚI TRONG TKNL?</vt:lpstr>
      <vt:lpstr>Các dự án tiết kiệm năng lượng không chỉ tác động đến việc giảm chi phí sản xuất mà còn ảnh hưởng đến phúc lợi của người lao động.  Cần đánh giá tác động của các dự án này đối với cả nam và nữ trong doanh nghiệp, đảm bảo rằng không có nhóm nào bị thiệt thòi hoặc mất cơ hội phát triển do các thay đổi liên quan đến năng lượng.</vt:lpstr>
      <vt:lpstr>PowerPoint Presentation</vt:lpstr>
      <vt:lpstr>PowerPoint Presentation</vt:lpstr>
      <vt:lpstr>4. VÍ DỤ CHÍNH SÁCH GIỚI</vt:lpstr>
      <vt:lpstr>PowerPoint Presentation</vt:lpstr>
      <vt:lpstr>PowerPoint Presentation</vt:lpstr>
      <vt:lpstr>PowerPoint Presentation</vt:lpstr>
      <vt:lpstr>PowerPoint Presentation</vt:lpstr>
      <vt:lpstr>THẢO LUẬN Q &amp; 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CHO DOANH NGHIỆP  CÔNG NGHIỆP</dc:title>
  <cp:lastModifiedBy>823417-Nguyễn Mạnh Hùng</cp:lastModifiedBy>
  <cp:revision>120</cp:revision>
  <dcterms:modified xsi:type="dcterms:W3CDTF">2025-07-18T15:13:59Z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2386924</vt:lpwstr>
  </property>
  <property fmtid="{D5CDD505-2E9C-101B-9397-08002B2CF9AE}" name="NXPowerLiteSettings" pid="3">
    <vt:lpwstr>F7000400038000</vt:lpwstr>
  </property>
  <property fmtid="{D5CDD505-2E9C-101B-9397-08002B2CF9AE}" name="NXPowerLiteVersion" pid="4">
    <vt:lpwstr>S11.0.1</vt:lpwstr>
  </property>
</Properties>
</file>