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vnd.ms-photo" Extension="wdp"/>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4959" r:id="rId1"/>
  </p:sldMasterIdLst>
  <p:notesMasterIdLst>
    <p:notesMasterId r:id="rId46"/>
  </p:notesMasterIdLst>
  <p:handoutMasterIdLst>
    <p:handoutMasterId r:id="rId47"/>
  </p:handoutMasterIdLst>
  <p:sldIdLst>
    <p:sldId id="1769" r:id="rId2"/>
    <p:sldId id="2388" r:id="rId3"/>
    <p:sldId id="1723" r:id="rId4"/>
    <p:sldId id="1721" r:id="rId5"/>
    <p:sldId id="1719" r:id="rId6"/>
    <p:sldId id="1720" r:id="rId7"/>
    <p:sldId id="1722" r:id="rId8"/>
    <p:sldId id="1727" r:id="rId9"/>
    <p:sldId id="1729" r:id="rId10"/>
    <p:sldId id="1027" r:id="rId11"/>
    <p:sldId id="1728" r:id="rId12"/>
    <p:sldId id="1724" r:id="rId13"/>
    <p:sldId id="1725" r:id="rId14"/>
    <p:sldId id="1675" r:id="rId15"/>
    <p:sldId id="1676" r:id="rId16"/>
    <p:sldId id="260" r:id="rId17"/>
    <p:sldId id="322" r:id="rId18"/>
    <p:sldId id="292" r:id="rId19"/>
    <p:sldId id="324" r:id="rId20"/>
    <p:sldId id="325" r:id="rId21"/>
    <p:sldId id="326" r:id="rId22"/>
    <p:sldId id="1678" r:id="rId23"/>
    <p:sldId id="1732" r:id="rId24"/>
    <p:sldId id="2389" r:id="rId25"/>
    <p:sldId id="2390" r:id="rId26"/>
    <p:sldId id="2391" r:id="rId27"/>
    <p:sldId id="2392" r:id="rId28"/>
    <p:sldId id="327" r:id="rId29"/>
    <p:sldId id="328" r:id="rId30"/>
    <p:sldId id="1679" r:id="rId31"/>
    <p:sldId id="1693" r:id="rId32"/>
    <p:sldId id="1685" r:id="rId33"/>
    <p:sldId id="1686" r:id="rId34"/>
    <p:sldId id="1687" r:id="rId35"/>
    <p:sldId id="1688" r:id="rId36"/>
    <p:sldId id="1689" r:id="rId37"/>
    <p:sldId id="1690" r:id="rId38"/>
    <p:sldId id="1682" r:id="rId39"/>
    <p:sldId id="1730" r:id="rId40"/>
    <p:sldId id="1731" r:id="rId41"/>
    <p:sldId id="1683" r:id="rId42"/>
    <p:sldId id="1684" r:id="rId43"/>
    <p:sldId id="1773" r:id="rId44"/>
    <p:sldId id="1770" r:id="rId45"/>
  </p:sldIdLst>
  <p:sldSz cx="12192000" cy="6858000"/>
  <p:notesSz cx="6735763" cy="9866313"/>
  <p:embeddedFontLst>
    <p:embeddedFont>
      <p:font typeface="Malgun Gothic" panose="020B0503020000020004" pitchFamily="34" charset="-127"/>
      <p:regular r:id="rId48"/>
      <p:bold r:id="rId49"/>
    </p:embeddedFont>
    <p:embeddedFont>
      <p:font typeface="Roboto" panose="02000000000000000000" pitchFamily="2"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an Nguyen Manh" initials="TN" lastIdx="1" clrIdx="0">
    <p:extLst>
      <p:ext uri="{19B8F6BF-5375-455C-9EA6-DF929625EA0E}">
        <p15:presenceInfo xmlns:p15="http://schemas.microsoft.com/office/powerpoint/2012/main" userId="876c39351bd14bc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29" autoAdjust="0"/>
    <p:restoredTop sz="91902" autoAdjust="0"/>
  </p:normalViewPr>
  <p:slideViewPr>
    <p:cSldViewPr snapToGrid="0">
      <p:cViewPr varScale="1">
        <p:scale>
          <a:sx n="83" d="100"/>
          <a:sy n="83" d="100"/>
        </p:scale>
        <p:origin x="751" y="45"/>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E88A3D-318E-48E0-A831-117179B309EE}" type="doc">
      <dgm:prSet loTypeId="urn:microsoft.com/office/officeart/2005/8/layout/hProcess3" loCatId="process" qsTypeId="urn:microsoft.com/office/officeart/2005/8/quickstyle/simple3" qsCatId="simple" csTypeId="urn:microsoft.com/office/officeart/2005/8/colors/accent1_2" csCatId="accent1" phldr="1"/>
      <dgm:spPr/>
    </dgm:pt>
    <dgm:pt modelId="{E582F0D6-C796-4B17-8AEF-2344B75920DC}" type="pres">
      <dgm:prSet presAssocID="{C2E88A3D-318E-48E0-A831-117179B309EE}" presName="Name0" presStyleCnt="0">
        <dgm:presLayoutVars>
          <dgm:dir/>
          <dgm:animLvl val="lvl"/>
          <dgm:resizeHandles val="exact"/>
        </dgm:presLayoutVars>
      </dgm:prSet>
      <dgm:spPr/>
    </dgm:pt>
    <dgm:pt modelId="{3C2C611D-402B-42C4-8C08-D081C535DAD4}" type="pres">
      <dgm:prSet presAssocID="{C2E88A3D-318E-48E0-A831-117179B309EE}" presName="dummy" presStyleCnt="0"/>
      <dgm:spPr/>
    </dgm:pt>
    <dgm:pt modelId="{021E346C-EA6C-490B-93A3-E35B983B1FC2}" type="pres">
      <dgm:prSet presAssocID="{C2E88A3D-318E-48E0-A831-117179B309EE}" presName="linH" presStyleCnt="0"/>
      <dgm:spPr/>
    </dgm:pt>
    <dgm:pt modelId="{F49F358B-5735-4B62-ADB9-FCF41C62FF71}" type="pres">
      <dgm:prSet presAssocID="{C2E88A3D-318E-48E0-A831-117179B309EE}" presName="padding1" presStyleCnt="0"/>
      <dgm:spPr/>
    </dgm:pt>
    <dgm:pt modelId="{4F51FF69-C598-422E-B607-87B480413E8D}" type="pres">
      <dgm:prSet presAssocID="{C2E88A3D-318E-48E0-A831-117179B309EE}" presName="padding2" presStyleCnt="0"/>
      <dgm:spPr/>
    </dgm:pt>
    <dgm:pt modelId="{0595CF7E-C53A-4A57-A93B-A6CD3B914F75}" type="pres">
      <dgm:prSet presAssocID="{C2E88A3D-318E-48E0-A831-117179B309EE}" presName="negArrow" presStyleCnt="0"/>
      <dgm:spPr/>
    </dgm:pt>
    <dgm:pt modelId="{F035CEAC-63FC-439C-AD93-FB1FA4C3747E}" type="pres">
      <dgm:prSet presAssocID="{C2E88A3D-318E-48E0-A831-117179B309EE}" presName="backgroundArrow" presStyleLbl="node1" presStyleIdx="0" presStyleCnt="1" custScaleX="74032" custScaleY="22156" custLinFactNeighborX="12678" custLinFactNeighborY="-31694"/>
      <dgm:spPr/>
    </dgm:pt>
  </dgm:ptLst>
  <dgm:cxnLst>
    <dgm:cxn modelId="{F20460AA-EEC2-49F6-A9A8-ADEED8F1F67C}" type="presOf" srcId="{C2E88A3D-318E-48E0-A831-117179B309EE}" destId="{E582F0D6-C796-4B17-8AEF-2344B75920DC}" srcOrd="0" destOrd="0" presId="urn:microsoft.com/office/officeart/2005/8/layout/hProcess3"/>
    <dgm:cxn modelId="{325F70E7-7E25-472A-9E01-AF96A066F0A9}" type="presParOf" srcId="{E582F0D6-C796-4B17-8AEF-2344B75920DC}" destId="{3C2C611D-402B-42C4-8C08-D081C535DAD4}" srcOrd="0" destOrd="0" presId="urn:microsoft.com/office/officeart/2005/8/layout/hProcess3"/>
    <dgm:cxn modelId="{051243E4-BB8A-4BA0-A34F-D80ED057F1D1}" type="presParOf" srcId="{E582F0D6-C796-4B17-8AEF-2344B75920DC}" destId="{021E346C-EA6C-490B-93A3-E35B983B1FC2}" srcOrd="1" destOrd="0" presId="urn:microsoft.com/office/officeart/2005/8/layout/hProcess3"/>
    <dgm:cxn modelId="{992A19EE-F2B7-4497-B031-3367969DE5BF}" type="presParOf" srcId="{021E346C-EA6C-490B-93A3-E35B983B1FC2}" destId="{F49F358B-5735-4B62-ADB9-FCF41C62FF71}" srcOrd="0" destOrd="0" presId="urn:microsoft.com/office/officeart/2005/8/layout/hProcess3"/>
    <dgm:cxn modelId="{0D8521CB-9229-4DBE-834A-D225CF2BB5AD}" type="presParOf" srcId="{021E346C-EA6C-490B-93A3-E35B983B1FC2}" destId="{4F51FF69-C598-422E-B607-87B480413E8D}" srcOrd="1" destOrd="0" presId="urn:microsoft.com/office/officeart/2005/8/layout/hProcess3"/>
    <dgm:cxn modelId="{A5FA62F7-875C-4C8E-93B0-0584718440AF}" type="presParOf" srcId="{021E346C-EA6C-490B-93A3-E35B983B1FC2}" destId="{0595CF7E-C53A-4A57-A93B-A6CD3B914F75}" srcOrd="2" destOrd="0" presId="urn:microsoft.com/office/officeart/2005/8/layout/hProcess3"/>
    <dgm:cxn modelId="{2DB8332D-CEDD-475D-9B2B-D83F6DE93FDC}" type="presParOf" srcId="{021E346C-EA6C-490B-93A3-E35B983B1FC2}" destId="{F035CEAC-63FC-439C-AD93-FB1FA4C3747E}" srcOrd="3"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E88A3D-318E-48E0-A831-117179B309EE}" type="doc">
      <dgm:prSet loTypeId="urn:microsoft.com/office/officeart/2005/8/layout/hProcess3" loCatId="process" qsTypeId="urn:microsoft.com/office/officeart/2005/8/quickstyle/simple3" qsCatId="simple" csTypeId="urn:microsoft.com/office/officeart/2005/8/colors/accent1_2" csCatId="accent1" phldr="1"/>
      <dgm:spPr/>
    </dgm:pt>
    <dgm:pt modelId="{E582F0D6-C796-4B17-8AEF-2344B75920DC}" type="pres">
      <dgm:prSet presAssocID="{C2E88A3D-318E-48E0-A831-117179B309EE}" presName="Name0" presStyleCnt="0">
        <dgm:presLayoutVars>
          <dgm:dir/>
          <dgm:animLvl val="lvl"/>
          <dgm:resizeHandles val="exact"/>
        </dgm:presLayoutVars>
      </dgm:prSet>
      <dgm:spPr/>
    </dgm:pt>
    <dgm:pt modelId="{3C2C611D-402B-42C4-8C08-D081C535DAD4}" type="pres">
      <dgm:prSet presAssocID="{C2E88A3D-318E-48E0-A831-117179B309EE}" presName="dummy" presStyleCnt="0"/>
      <dgm:spPr/>
    </dgm:pt>
    <dgm:pt modelId="{021E346C-EA6C-490B-93A3-E35B983B1FC2}" type="pres">
      <dgm:prSet presAssocID="{C2E88A3D-318E-48E0-A831-117179B309EE}" presName="linH" presStyleCnt="0"/>
      <dgm:spPr/>
    </dgm:pt>
    <dgm:pt modelId="{F49F358B-5735-4B62-ADB9-FCF41C62FF71}" type="pres">
      <dgm:prSet presAssocID="{C2E88A3D-318E-48E0-A831-117179B309EE}" presName="padding1" presStyleCnt="0"/>
      <dgm:spPr/>
    </dgm:pt>
    <dgm:pt modelId="{4F51FF69-C598-422E-B607-87B480413E8D}" type="pres">
      <dgm:prSet presAssocID="{C2E88A3D-318E-48E0-A831-117179B309EE}" presName="padding2" presStyleCnt="0"/>
      <dgm:spPr/>
    </dgm:pt>
    <dgm:pt modelId="{0595CF7E-C53A-4A57-A93B-A6CD3B914F75}" type="pres">
      <dgm:prSet presAssocID="{C2E88A3D-318E-48E0-A831-117179B309EE}" presName="negArrow" presStyleCnt="0"/>
      <dgm:spPr/>
    </dgm:pt>
    <dgm:pt modelId="{F035CEAC-63FC-439C-AD93-FB1FA4C3747E}" type="pres">
      <dgm:prSet presAssocID="{C2E88A3D-318E-48E0-A831-117179B309EE}" presName="backgroundArrow" presStyleLbl="node1" presStyleIdx="0" presStyleCnt="1" custScaleX="74032" custScaleY="22156" custLinFactNeighborX="12678" custLinFactNeighborY="-31694"/>
      <dgm:spPr/>
    </dgm:pt>
  </dgm:ptLst>
  <dgm:cxnLst>
    <dgm:cxn modelId="{F20460AA-EEC2-49F6-A9A8-ADEED8F1F67C}" type="presOf" srcId="{C2E88A3D-318E-48E0-A831-117179B309EE}" destId="{E582F0D6-C796-4B17-8AEF-2344B75920DC}" srcOrd="0" destOrd="0" presId="urn:microsoft.com/office/officeart/2005/8/layout/hProcess3"/>
    <dgm:cxn modelId="{325F70E7-7E25-472A-9E01-AF96A066F0A9}" type="presParOf" srcId="{E582F0D6-C796-4B17-8AEF-2344B75920DC}" destId="{3C2C611D-402B-42C4-8C08-D081C535DAD4}" srcOrd="0" destOrd="0" presId="urn:microsoft.com/office/officeart/2005/8/layout/hProcess3"/>
    <dgm:cxn modelId="{051243E4-BB8A-4BA0-A34F-D80ED057F1D1}" type="presParOf" srcId="{E582F0D6-C796-4B17-8AEF-2344B75920DC}" destId="{021E346C-EA6C-490B-93A3-E35B983B1FC2}" srcOrd="1" destOrd="0" presId="urn:microsoft.com/office/officeart/2005/8/layout/hProcess3"/>
    <dgm:cxn modelId="{992A19EE-F2B7-4497-B031-3367969DE5BF}" type="presParOf" srcId="{021E346C-EA6C-490B-93A3-E35B983B1FC2}" destId="{F49F358B-5735-4B62-ADB9-FCF41C62FF71}" srcOrd="0" destOrd="0" presId="urn:microsoft.com/office/officeart/2005/8/layout/hProcess3"/>
    <dgm:cxn modelId="{0D8521CB-9229-4DBE-834A-D225CF2BB5AD}" type="presParOf" srcId="{021E346C-EA6C-490B-93A3-E35B983B1FC2}" destId="{4F51FF69-C598-422E-B607-87B480413E8D}" srcOrd="1" destOrd="0" presId="urn:microsoft.com/office/officeart/2005/8/layout/hProcess3"/>
    <dgm:cxn modelId="{A5FA62F7-875C-4C8E-93B0-0584718440AF}" type="presParOf" srcId="{021E346C-EA6C-490B-93A3-E35B983B1FC2}" destId="{0595CF7E-C53A-4A57-A93B-A6CD3B914F75}" srcOrd="2" destOrd="0" presId="urn:microsoft.com/office/officeart/2005/8/layout/hProcess3"/>
    <dgm:cxn modelId="{2DB8332D-CEDD-475D-9B2B-D83F6DE93FDC}" type="presParOf" srcId="{021E346C-EA6C-490B-93A3-E35B983B1FC2}" destId="{F035CEAC-63FC-439C-AD93-FB1FA4C3747E}" srcOrd="3"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5CEAC-63FC-439C-AD93-FB1FA4C3747E}">
      <dsp:nvSpPr>
        <dsp:cNvPr id="0" name=""/>
        <dsp:cNvSpPr/>
      </dsp:nvSpPr>
      <dsp:spPr>
        <a:xfrm>
          <a:off x="1405823" y="520422"/>
          <a:ext cx="8209176" cy="1036900"/>
        </a:xfrm>
        <a:prstGeom prst="rightArrow">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5CEAC-63FC-439C-AD93-FB1FA4C3747E}">
      <dsp:nvSpPr>
        <dsp:cNvPr id="0" name=""/>
        <dsp:cNvSpPr/>
      </dsp:nvSpPr>
      <dsp:spPr>
        <a:xfrm>
          <a:off x="1405823" y="520422"/>
          <a:ext cx="8209176" cy="1036900"/>
        </a:xfrm>
        <a:prstGeom prst="rightArrow">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749363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5192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55570F2-3F9D-4E1B-9A62-C62902EEB6F0}" type="slidenum">
              <a:rPr lang="fr-FR" altLang="en-US" smtClean="0"/>
              <a:pPr>
                <a:defRPr/>
              </a:pPr>
              <a:t>6</a:t>
            </a:fld>
            <a:endParaRPr lang="fr-FR" altLang="en-US"/>
          </a:p>
        </p:txBody>
      </p:sp>
    </p:spTree>
    <p:extLst>
      <p:ext uri="{BB962C8B-B14F-4D97-AF65-F5344CB8AC3E}">
        <p14:creationId xmlns:p14="http://schemas.microsoft.com/office/powerpoint/2010/main" val="591975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b="1" i="0" dirty="0">
                <a:solidFill>
                  <a:srgbClr val="202122"/>
                </a:solidFill>
                <a:effectLst/>
                <a:highlight>
                  <a:srgbClr val="FFFFFF"/>
                </a:highlight>
                <a:latin typeface="Arial" panose="020B0604020202020204" pitchFamily="34" charset="0"/>
              </a:rPr>
              <a:t>Liên </a:t>
            </a:r>
            <a:r>
              <a:rPr lang="en-US" sz="1200" b="1" i="0" dirty="0" err="1">
                <a:solidFill>
                  <a:srgbClr val="202122"/>
                </a:solidFill>
                <a:effectLst/>
                <a:highlight>
                  <a:srgbClr val="FFFFFF"/>
                </a:highlight>
                <a:latin typeface="Arial" panose="020B0604020202020204" pitchFamily="34" charset="0"/>
              </a:rPr>
              <a:t>Hợp</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Quốc</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về</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Biến</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đổi</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Khí</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hậu</a:t>
            </a:r>
            <a:r>
              <a:rPr lang="en-US" sz="1200" b="0" i="0" dirty="0">
                <a:solidFill>
                  <a:srgbClr val="202122"/>
                </a:solidFill>
                <a:effectLst/>
                <a:highlight>
                  <a:srgbClr val="FFFFFF"/>
                </a:highlight>
                <a:latin typeface="Arial" panose="020B0604020202020204" pitchFamily="34" charset="0"/>
              </a:rPr>
              <a:t> (</a:t>
            </a:r>
            <a:r>
              <a:rPr lang="en-US" sz="1200" b="0" i="1" dirty="0">
                <a:solidFill>
                  <a:srgbClr val="202122"/>
                </a:solidFill>
                <a:effectLst/>
                <a:highlight>
                  <a:srgbClr val="FFFFFF"/>
                </a:highlight>
                <a:latin typeface="Arial" panose="020B0604020202020204" pitchFamily="34" charset="0"/>
              </a:rPr>
              <a:t>United Nations Framework Convention on Climate Change</a:t>
            </a:r>
            <a:r>
              <a:rPr lang="en-US" sz="1200" b="0" i="0" dirty="0">
                <a:solidFill>
                  <a:srgbClr val="202122"/>
                </a:solidFill>
                <a:effectLst/>
                <a:highlight>
                  <a:srgbClr val="FFFFFF"/>
                </a:highlight>
                <a:latin typeface="Arial" panose="020B0604020202020204" pitchFamily="34" charset="0"/>
              </a:rPr>
              <a:t>, </a:t>
            </a:r>
            <a:r>
              <a:rPr lang="en-US" sz="1200" b="1" i="0" dirty="0">
                <a:solidFill>
                  <a:srgbClr val="202122"/>
                </a:solidFill>
                <a:effectLst/>
                <a:highlight>
                  <a:srgbClr val="FFFFFF"/>
                </a:highlight>
                <a:latin typeface="Arial" panose="020B0604020202020204" pitchFamily="34" charset="0"/>
              </a:rPr>
              <a:t>UNFCCC</a:t>
            </a:r>
            <a:r>
              <a:rPr lang="en-US" sz="1200" b="0" i="0" dirty="0">
                <a:solidFill>
                  <a:srgbClr val="202122"/>
                </a:solidFill>
                <a:effectLst/>
                <a:highlight>
                  <a:srgbClr val="FFFFFF"/>
                </a:highlight>
                <a:latin typeface="Arial" panose="020B0604020202020204" pitchFamily="34" charset="0"/>
              </a:rPr>
              <a:t> </a:t>
            </a:r>
            <a:r>
              <a:rPr lang="en-US" sz="1200" b="0" i="0" dirty="0" err="1">
                <a:solidFill>
                  <a:srgbClr val="202122"/>
                </a:solidFill>
                <a:effectLst/>
                <a:highlight>
                  <a:srgbClr val="FFFFFF"/>
                </a:highlight>
                <a:latin typeface="Arial" panose="020B0604020202020204" pitchFamily="34" charset="0"/>
              </a:rPr>
              <a:t>hoặc</a:t>
            </a:r>
            <a:r>
              <a:rPr lang="en-US" sz="1200" b="0"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FCCC</a:t>
            </a:r>
            <a:r>
              <a:rPr lang="en-US" sz="1200" b="0" i="0" dirty="0">
                <a:solidFill>
                  <a:srgbClr val="202122"/>
                </a:solidFill>
                <a:effectLst/>
                <a:highlight>
                  <a:srgbClr val="FFFFFF"/>
                </a:highlight>
                <a:latin typeface="Arial" panose="020B0604020202020204" pitchFamily="34" charset="0"/>
              </a:rPr>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7</a:t>
            </a:fld>
            <a:endParaRPr lang="fr-FR" altLang="en-US"/>
          </a:p>
        </p:txBody>
      </p:sp>
    </p:spTree>
    <p:extLst>
      <p:ext uri="{BB962C8B-B14F-4D97-AF65-F5344CB8AC3E}">
        <p14:creationId xmlns:p14="http://schemas.microsoft.com/office/powerpoint/2010/main" val="3185078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8</a:t>
            </a:fld>
            <a:endParaRPr lang="fr-FR" altLang="en-US"/>
          </a:p>
        </p:txBody>
      </p:sp>
    </p:spTree>
    <p:extLst>
      <p:ext uri="{BB962C8B-B14F-4D97-AF65-F5344CB8AC3E}">
        <p14:creationId xmlns:p14="http://schemas.microsoft.com/office/powerpoint/2010/main" val="2475518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9</a:t>
            </a:fld>
            <a:endParaRPr lang="fr-FR" altLang="en-US"/>
          </a:p>
        </p:txBody>
      </p:sp>
    </p:spTree>
    <p:extLst>
      <p:ext uri="{BB962C8B-B14F-4D97-AF65-F5344CB8AC3E}">
        <p14:creationId xmlns:p14="http://schemas.microsoft.com/office/powerpoint/2010/main" val="393486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GWP: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Tiềm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nóng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(The Global Warming Potential)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cưỡng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kg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KNK</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1kg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CO2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100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solidFill>
                  <a:srgbClr val="202122"/>
                </a:solidFill>
                <a:effectLst/>
                <a:highlight>
                  <a:srgbClr val="FFFFFF"/>
                </a:highlight>
                <a:latin typeface="Arial" panose="020B0604020202020204" pitchFamily="34" charset="0"/>
              </a:rPr>
              <a:t>Liên </a:t>
            </a:r>
            <a:r>
              <a:rPr lang="en-US" sz="2800" b="1" i="0" dirty="0" err="1">
                <a:solidFill>
                  <a:srgbClr val="202122"/>
                </a:solidFill>
                <a:effectLst/>
                <a:highlight>
                  <a:srgbClr val="FFFFFF"/>
                </a:highlight>
                <a:latin typeface="Arial" panose="020B0604020202020204" pitchFamily="34" charset="0"/>
              </a:rPr>
              <a:t>Hợp</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Quốc</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về</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Biến</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đổi</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Khí</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hậu</a:t>
            </a:r>
            <a:r>
              <a:rPr lang="en-US" sz="2800" b="0" i="0" dirty="0">
                <a:solidFill>
                  <a:srgbClr val="202122"/>
                </a:solidFill>
                <a:effectLst/>
                <a:highlight>
                  <a:srgbClr val="FFFFFF"/>
                </a:highlight>
                <a:latin typeface="Arial" panose="020B0604020202020204" pitchFamily="34" charset="0"/>
              </a:rPr>
              <a:t> (</a:t>
            </a:r>
            <a:r>
              <a:rPr lang="en-US" sz="2800" b="0" i="1" dirty="0">
                <a:solidFill>
                  <a:srgbClr val="202122"/>
                </a:solidFill>
                <a:effectLst/>
                <a:highlight>
                  <a:srgbClr val="FFFFFF"/>
                </a:highlight>
                <a:latin typeface="Arial" panose="020B0604020202020204" pitchFamily="34" charset="0"/>
              </a:rPr>
              <a:t>United Nations Framework Convention on Climate Change</a:t>
            </a:r>
            <a:r>
              <a:rPr lang="en-US" sz="2800" b="0" i="0" dirty="0">
                <a:solidFill>
                  <a:srgbClr val="202122"/>
                </a:solidFill>
                <a:effectLst/>
                <a:highlight>
                  <a:srgbClr val="FFFFFF"/>
                </a:highlight>
                <a:latin typeface="Arial" panose="020B0604020202020204" pitchFamily="34" charset="0"/>
              </a:rPr>
              <a:t>, </a:t>
            </a:r>
            <a:r>
              <a:rPr lang="en-US" sz="2800" b="1" i="0" dirty="0">
                <a:solidFill>
                  <a:srgbClr val="202122"/>
                </a:solidFill>
                <a:effectLst/>
                <a:highlight>
                  <a:srgbClr val="FFFFFF"/>
                </a:highlight>
                <a:latin typeface="Arial" panose="020B0604020202020204" pitchFamily="34" charset="0"/>
              </a:rPr>
              <a:t>UNFCCC</a:t>
            </a:r>
            <a:r>
              <a:rPr lang="en-US" sz="2800" b="0" i="0" dirty="0">
                <a:solidFill>
                  <a:srgbClr val="202122"/>
                </a:solidFill>
                <a:effectLst/>
                <a:highlight>
                  <a:srgbClr val="FFFFFF"/>
                </a:highlight>
                <a:latin typeface="Arial" panose="020B0604020202020204" pitchFamily="34" charset="0"/>
              </a:rPr>
              <a:t> </a:t>
            </a:r>
            <a:r>
              <a:rPr lang="en-US" sz="2800" b="0" i="0" dirty="0" err="1">
                <a:solidFill>
                  <a:srgbClr val="202122"/>
                </a:solidFill>
                <a:effectLst/>
                <a:highlight>
                  <a:srgbClr val="FFFFFF"/>
                </a:highlight>
                <a:latin typeface="Arial" panose="020B0604020202020204" pitchFamily="34" charset="0"/>
              </a:rPr>
              <a:t>hoặc</a:t>
            </a:r>
            <a:r>
              <a:rPr lang="en-US" sz="2800" b="0"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FCCC</a:t>
            </a:r>
            <a:r>
              <a:rPr lang="en-US" sz="2800" b="0" i="0" dirty="0">
                <a:solidFill>
                  <a:srgbClr val="202122"/>
                </a:solidFill>
                <a:effectLst/>
                <a:highlight>
                  <a:srgbClr val="FFFFFF"/>
                </a:highlight>
                <a:latin typeface="Arial" panose="020B0604020202020204" pitchFamily="34"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effectLst/>
                <a:highlight>
                  <a:srgbClr val="F3F3F3"/>
                </a:highlight>
                <a:latin typeface="SegoeUIVariable"/>
              </a:rPr>
              <a:t>Uy ban Liên </a:t>
            </a:r>
            <a:r>
              <a:rPr lang="en-US" sz="2800" b="1" i="0" dirty="0" err="1">
                <a:effectLst/>
                <a:highlight>
                  <a:srgbClr val="F3F3F3"/>
                </a:highlight>
                <a:latin typeface="SegoeUIVariable"/>
              </a:rPr>
              <a:t>chính</a:t>
            </a:r>
            <a:r>
              <a:rPr lang="en-US" sz="2800" b="1" i="0" dirty="0">
                <a:effectLst/>
                <a:highlight>
                  <a:srgbClr val="F3F3F3"/>
                </a:highlight>
                <a:latin typeface="SegoeUIVariable"/>
              </a:rPr>
              <a:t> </a:t>
            </a:r>
            <a:r>
              <a:rPr lang="en-US" sz="2800" b="1" i="0" dirty="0" err="1">
                <a:effectLst/>
                <a:highlight>
                  <a:srgbClr val="F3F3F3"/>
                </a:highlight>
                <a:latin typeface="SegoeUIVariable"/>
              </a:rPr>
              <a:t>phủ</a:t>
            </a:r>
            <a:r>
              <a:rPr lang="en-US" sz="2800" b="1" i="0" dirty="0">
                <a:effectLst/>
                <a:highlight>
                  <a:srgbClr val="F3F3F3"/>
                </a:highlight>
                <a:latin typeface="SegoeUIVariable"/>
              </a:rPr>
              <a:t> </a:t>
            </a:r>
            <a:r>
              <a:rPr lang="en-US" sz="2800" b="1" i="0" dirty="0" err="1">
                <a:effectLst/>
                <a:highlight>
                  <a:srgbClr val="F3F3F3"/>
                </a:highlight>
                <a:latin typeface="SegoeUIVariable"/>
              </a:rPr>
              <a:t>về</a:t>
            </a:r>
            <a:r>
              <a:rPr lang="en-US" sz="2800" b="1" i="0" dirty="0">
                <a:effectLst/>
                <a:highlight>
                  <a:srgbClr val="F3F3F3"/>
                </a:highlight>
                <a:latin typeface="SegoeUIVariable"/>
              </a:rPr>
              <a:t> </a:t>
            </a:r>
            <a:r>
              <a:rPr lang="en-US" sz="2800" b="1" i="0" dirty="0" err="1">
                <a:effectLst/>
                <a:highlight>
                  <a:srgbClr val="F3F3F3"/>
                </a:highlight>
                <a:latin typeface="SegoeUIVariable"/>
              </a:rPr>
              <a:t>Biến</a:t>
            </a:r>
            <a:r>
              <a:rPr lang="en-US" sz="2800" b="1" i="0" dirty="0">
                <a:effectLst/>
                <a:highlight>
                  <a:srgbClr val="F3F3F3"/>
                </a:highlight>
                <a:latin typeface="SegoeUIVariable"/>
              </a:rPr>
              <a:t> </a:t>
            </a:r>
            <a:r>
              <a:rPr lang="en-US" sz="2800" b="1" i="0" dirty="0" err="1">
                <a:effectLst/>
                <a:highlight>
                  <a:srgbClr val="F3F3F3"/>
                </a:highlight>
                <a:latin typeface="SegoeUIVariable"/>
              </a:rPr>
              <a:t>đổi</a:t>
            </a:r>
            <a:r>
              <a:rPr lang="en-US" sz="2800" b="1" i="0" dirty="0">
                <a:effectLst/>
                <a:highlight>
                  <a:srgbClr val="F3F3F3"/>
                </a:highlight>
                <a:latin typeface="SegoeUIVariable"/>
              </a:rPr>
              <a:t> </a:t>
            </a:r>
            <a:r>
              <a:rPr lang="en-US" sz="2800" b="1" i="0" dirty="0" err="1">
                <a:effectLst/>
                <a:highlight>
                  <a:srgbClr val="F3F3F3"/>
                </a:highlight>
                <a:latin typeface="SegoeUIVariable"/>
              </a:rPr>
              <a:t>Khí</a:t>
            </a:r>
            <a:r>
              <a:rPr lang="en-US" sz="2800" b="1" i="0" dirty="0">
                <a:effectLst/>
                <a:highlight>
                  <a:srgbClr val="F3F3F3"/>
                </a:highlight>
                <a:latin typeface="SegoeUIVariable"/>
              </a:rPr>
              <a:t> </a:t>
            </a:r>
            <a:r>
              <a:rPr lang="en-US" sz="2800" b="1" i="0" dirty="0" err="1">
                <a:effectLst/>
                <a:highlight>
                  <a:srgbClr val="F3F3F3"/>
                </a:highlight>
                <a:latin typeface="SegoeUIVariable"/>
              </a:rPr>
              <a:t>hậu</a:t>
            </a:r>
            <a:r>
              <a:rPr lang="en-US" sz="2800" b="1" i="0" dirty="0">
                <a:effectLst/>
                <a:highlight>
                  <a:srgbClr val="F3F3F3"/>
                </a:highlight>
                <a:latin typeface="SegoeUIVariable"/>
              </a:rPr>
              <a:t> (IPCC)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12</a:t>
            </a:fld>
            <a:endParaRPr lang="fr-FR" altLang="en-US"/>
          </a:p>
        </p:txBody>
      </p:sp>
    </p:spTree>
    <p:extLst>
      <p:ext uri="{BB962C8B-B14F-4D97-AF65-F5344CB8AC3E}">
        <p14:creationId xmlns:p14="http://schemas.microsoft.com/office/powerpoint/2010/main" val="3531143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GWP: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Tiềm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nóng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(The Global Warming Potential)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cưỡng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kg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KNK</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1kg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CO2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100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solidFill>
                  <a:srgbClr val="202122"/>
                </a:solidFill>
                <a:effectLst/>
                <a:highlight>
                  <a:srgbClr val="FFFFFF"/>
                </a:highlight>
                <a:latin typeface="Arial" panose="020B0604020202020204" pitchFamily="34" charset="0"/>
              </a:rPr>
              <a:t>Liên </a:t>
            </a:r>
            <a:r>
              <a:rPr lang="en-US" sz="2800" b="1" i="0" dirty="0" err="1">
                <a:solidFill>
                  <a:srgbClr val="202122"/>
                </a:solidFill>
                <a:effectLst/>
                <a:highlight>
                  <a:srgbClr val="FFFFFF"/>
                </a:highlight>
                <a:latin typeface="Arial" panose="020B0604020202020204" pitchFamily="34" charset="0"/>
              </a:rPr>
              <a:t>Hợp</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Quốc</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về</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Biến</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đổi</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Khí</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hậu</a:t>
            </a:r>
            <a:r>
              <a:rPr lang="en-US" sz="2800" b="0" i="0" dirty="0">
                <a:solidFill>
                  <a:srgbClr val="202122"/>
                </a:solidFill>
                <a:effectLst/>
                <a:highlight>
                  <a:srgbClr val="FFFFFF"/>
                </a:highlight>
                <a:latin typeface="Arial" panose="020B0604020202020204" pitchFamily="34" charset="0"/>
              </a:rPr>
              <a:t> (</a:t>
            </a:r>
            <a:r>
              <a:rPr lang="en-US" sz="2800" b="0" i="1" dirty="0">
                <a:solidFill>
                  <a:srgbClr val="202122"/>
                </a:solidFill>
                <a:effectLst/>
                <a:highlight>
                  <a:srgbClr val="FFFFFF"/>
                </a:highlight>
                <a:latin typeface="Arial" panose="020B0604020202020204" pitchFamily="34" charset="0"/>
              </a:rPr>
              <a:t>United Nations Framework Convention on Climate Change</a:t>
            </a:r>
            <a:r>
              <a:rPr lang="en-US" sz="2800" b="0" i="0" dirty="0">
                <a:solidFill>
                  <a:srgbClr val="202122"/>
                </a:solidFill>
                <a:effectLst/>
                <a:highlight>
                  <a:srgbClr val="FFFFFF"/>
                </a:highlight>
                <a:latin typeface="Arial" panose="020B0604020202020204" pitchFamily="34" charset="0"/>
              </a:rPr>
              <a:t>, </a:t>
            </a:r>
            <a:r>
              <a:rPr lang="en-US" sz="2800" b="1" i="0" dirty="0">
                <a:solidFill>
                  <a:srgbClr val="202122"/>
                </a:solidFill>
                <a:effectLst/>
                <a:highlight>
                  <a:srgbClr val="FFFFFF"/>
                </a:highlight>
                <a:latin typeface="Arial" panose="020B0604020202020204" pitchFamily="34" charset="0"/>
              </a:rPr>
              <a:t>UNFCCC</a:t>
            </a:r>
            <a:r>
              <a:rPr lang="en-US" sz="2800" b="0" i="0" dirty="0">
                <a:solidFill>
                  <a:srgbClr val="202122"/>
                </a:solidFill>
                <a:effectLst/>
                <a:highlight>
                  <a:srgbClr val="FFFFFF"/>
                </a:highlight>
                <a:latin typeface="Arial" panose="020B0604020202020204" pitchFamily="34" charset="0"/>
              </a:rPr>
              <a:t> </a:t>
            </a:r>
            <a:r>
              <a:rPr lang="en-US" sz="2800" b="0" i="0" dirty="0" err="1">
                <a:solidFill>
                  <a:srgbClr val="202122"/>
                </a:solidFill>
                <a:effectLst/>
                <a:highlight>
                  <a:srgbClr val="FFFFFF"/>
                </a:highlight>
                <a:latin typeface="Arial" panose="020B0604020202020204" pitchFamily="34" charset="0"/>
              </a:rPr>
              <a:t>hoặc</a:t>
            </a:r>
            <a:r>
              <a:rPr lang="en-US" sz="2800" b="0"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FCCC</a:t>
            </a:r>
            <a:r>
              <a:rPr lang="en-US" sz="2800" b="0" i="0" dirty="0">
                <a:solidFill>
                  <a:srgbClr val="202122"/>
                </a:solidFill>
                <a:effectLst/>
                <a:highlight>
                  <a:srgbClr val="FFFFFF"/>
                </a:highlight>
                <a:latin typeface="Arial" panose="020B0604020202020204" pitchFamily="34"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effectLst/>
                <a:highlight>
                  <a:srgbClr val="F3F3F3"/>
                </a:highlight>
                <a:latin typeface="SegoeUIVariable"/>
              </a:rPr>
              <a:t>Uy ban Liên </a:t>
            </a:r>
            <a:r>
              <a:rPr lang="en-US" sz="2800" b="1" i="0" dirty="0" err="1">
                <a:effectLst/>
                <a:highlight>
                  <a:srgbClr val="F3F3F3"/>
                </a:highlight>
                <a:latin typeface="SegoeUIVariable"/>
              </a:rPr>
              <a:t>chính</a:t>
            </a:r>
            <a:r>
              <a:rPr lang="en-US" sz="2800" b="1" i="0" dirty="0">
                <a:effectLst/>
                <a:highlight>
                  <a:srgbClr val="F3F3F3"/>
                </a:highlight>
                <a:latin typeface="SegoeUIVariable"/>
              </a:rPr>
              <a:t> </a:t>
            </a:r>
            <a:r>
              <a:rPr lang="en-US" sz="2800" b="1" i="0" dirty="0" err="1">
                <a:effectLst/>
                <a:highlight>
                  <a:srgbClr val="F3F3F3"/>
                </a:highlight>
                <a:latin typeface="SegoeUIVariable"/>
              </a:rPr>
              <a:t>phủ</a:t>
            </a:r>
            <a:r>
              <a:rPr lang="en-US" sz="2800" b="1" i="0" dirty="0">
                <a:effectLst/>
                <a:highlight>
                  <a:srgbClr val="F3F3F3"/>
                </a:highlight>
                <a:latin typeface="SegoeUIVariable"/>
              </a:rPr>
              <a:t> </a:t>
            </a:r>
            <a:r>
              <a:rPr lang="en-US" sz="2800" b="1" i="0" dirty="0" err="1">
                <a:effectLst/>
                <a:highlight>
                  <a:srgbClr val="F3F3F3"/>
                </a:highlight>
                <a:latin typeface="SegoeUIVariable"/>
              </a:rPr>
              <a:t>về</a:t>
            </a:r>
            <a:r>
              <a:rPr lang="en-US" sz="2800" b="1" i="0" dirty="0">
                <a:effectLst/>
                <a:highlight>
                  <a:srgbClr val="F3F3F3"/>
                </a:highlight>
                <a:latin typeface="SegoeUIVariable"/>
              </a:rPr>
              <a:t> </a:t>
            </a:r>
            <a:r>
              <a:rPr lang="en-US" sz="2800" b="1" i="0" dirty="0" err="1">
                <a:effectLst/>
                <a:highlight>
                  <a:srgbClr val="F3F3F3"/>
                </a:highlight>
                <a:latin typeface="SegoeUIVariable"/>
              </a:rPr>
              <a:t>Biến</a:t>
            </a:r>
            <a:r>
              <a:rPr lang="en-US" sz="2800" b="1" i="0" dirty="0">
                <a:effectLst/>
                <a:highlight>
                  <a:srgbClr val="F3F3F3"/>
                </a:highlight>
                <a:latin typeface="SegoeUIVariable"/>
              </a:rPr>
              <a:t> </a:t>
            </a:r>
            <a:r>
              <a:rPr lang="en-US" sz="2800" b="1" i="0" dirty="0" err="1">
                <a:effectLst/>
                <a:highlight>
                  <a:srgbClr val="F3F3F3"/>
                </a:highlight>
                <a:latin typeface="SegoeUIVariable"/>
              </a:rPr>
              <a:t>đổi</a:t>
            </a:r>
            <a:r>
              <a:rPr lang="en-US" sz="2800" b="1" i="0" dirty="0">
                <a:effectLst/>
                <a:highlight>
                  <a:srgbClr val="F3F3F3"/>
                </a:highlight>
                <a:latin typeface="SegoeUIVariable"/>
              </a:rPr>
              <a:t> </a:t>
            </a:r>
            <a:r>
              <a:rPr lang="en-US" sz="2800" b="1" i="0" dirty="0" err="1">
                <a:effectLst/>
                <a:highlight>
                  <a:srgbClr val="F3F3F3"/>
                </a:highlight>
                <a:latin typeface="SegoeUIVariable"/>
              </a:rPr>
              <a:t>Khí</a:t>
            </a:r>
            <a:r>
              <a:rPr lang="en-US" sz="2800" b="1" i="0" dirty="0">
                <a:effectLst/>
                <a:highlight>
                  <a:srgbClr val="F3F3F3"/>
                </a:highlight>
                <a:latin typeface="SegoeUIVariable"/>
              </a:rPr>
              <a:t> </a:t>
            </a:r>
            <a:r>
              <a:rPr lang="en-US" sz="2800" b="1" i="0" dirty="0" err="1">
                <a:effectLst/>
                <a:highlight>
                  <a:srgbClr val="F3F3F3"/>
                </a:highlight>
                <a:latin typeface="SegoeUIVariable"/>
              </a:rPr>
              <a:t>hậu</a:t>
            </a:r>
            <a:r>
              <a:rPr lang="en-US" sz="2800" b="1" i="0" dirty="0">
                <a:effectLst/>
                <a:highlight>
                  <a:srgbClr val="F3F3F3"/>
                </a:highlight>
                <a:latin typeface="SegoeUIVariable"/>
              </a:rPr>
              <a:t> (IPCC)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13</a:t>
            </a:fld>
            <a:endParaRPr lang="fr-FR" altLang="en-US"/>
          </a:p>
        </p:txBody>
      </p:sp>
    </p:spTree>
    <p:extLst>
      <p:ext uri="{BB962C8B-B14F-4D97-AF65-F5344CB8AC3E}">
        <p14:creationId xmlns:p14="http://schemas.microsoft.com/office/powerpoint/2010/main" val="2913930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18</a:t>
            </a:fld>
            <a:endParaRPr lang="fr-FR" altLang="en-US"/>
          </a:p>
        </p:txBody>
      </p:sp>
    </p:spTree>
    <p:extLst>
      <p:ext uri="{BB962C8B-B14F-4D97-AF65-F5344CB8AC3E}">
        <p14:creationId xmlns:p14="http://schemas.microsoft.com/office/powerpoint/2010/main" val="4239785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QĐ</a:t>
            </a:r>
            <a:r>
              <a:rPr lang="en-US" dirty="0"/>
              <a:t> 01 </a:t>
            </a:r>
            <a:r>
              <a:rPr lang="en-US" dirty="0" err="1"/>
              <a:t>có</a:t>
            </a:r>
            <a:r>
              <a:rPr lang="en-US" dirty="0"/>
              <a:t> </a:t>
            </a:r>
            <a:r>
              <a:rPr lang="en-US" dirty="0" err="1"/>
              <a:t>tổng</a:t>
            </a:r>
            <a:r>
              <a:rPr lang="en-US" dirty="0"/>
              <a:t>: 1912 </a:t>
            </a:r>
            <a:r>
              <a:rPr lang="en-US" dirty="0" err="1"/>
              <a:t>doanh</a:t>
            </a:r>
            <a:r>
              <a:rPr lang="en-US" dirty="0"/>
              <a:t> </a:t>
            </a:r>
            <a:r>
              <a:rPr lang="en-US" dirty="0" err="1"/>
              <a:t>nghiệp</a:t>
            </a:r>
            <a:r>
              <a:rPr lang="en-US" dirty="0"/>
              <a:t> (</a:t>
            </a:r>
            <a:r>
              <a:rPr lang="en-US" dirty="0" err="1"/>
              <a:t>Công</a:t>
            </a:r>
            <a:r>
              <a:rPr lang="en-US" dirty="0"/>
              <a:t> </a:t>
            </a:r>
            <a:r>
              <a:rPr lang="en-US" dirty="0" err="1"/>
              <a:t>thương:1662</a:t>
            </a:r>
            <a:r>
              <a:rPr lang="en-US" dirty="0"/>
              <a:t>; Giao </a:t>
            </a:r>
            <a:r>
              <a:rPr lang="en-US" dirty="0" err="1"/>
              <a:t>thông</a:t>
            </a:r>
            <a:r>
              <a:rPr lang="en-US" dirty="0"/>
              <a:t>: 70; </a:t>
            </a:r>
            <a:r>
              <a:rPr lang="en-US" dirty="0" err="1"/>
              <a:t>Xây</a:t>
            </a:r>
            <a:r>
              <a:rPr lang="en-US" dirty="0"/>
              <a:t> </a:t>
            </a:r>
            <a:r>
              <a:rPr lang="en-US" dirty="0" err="1"/>
              <a:t>dựng</a:t>
            </a:r>
            <a:r>
              <a:rPr lang="en-US" dirty="0"/>
              <a:t>: 104; </a:t>
            </a:r>
            <a:r>
              <a:rPr lang="en-US" dirty="0" err="1"/>
              <a:t>Môi</a:t>
            </a:r>
            <a:r>
              <a:rPr lang="en-US" dirty="0"/>
              <a:t> </a:t>
            </a:r>
            <a:r>
              <a:rPr lang="en-US" dirty="0" err="1"/>
              <a:t>trường</a:t>
            </a:r>
            <a:r>
              <a:rPr lang="en-US" dirty="0"/>
              <a:t>: 76). </a:t>
            </a:r>
            <a:r>
              <a:rPr lang="en-US" dirty="0" err="1"/>
              <a:t>Quyết</a:t>
            </a:r>
            <a:r>
              <a:rPr lang="en-US" dirty="0"/>
              <a:t> </a:t>
            </a:r>
            <a:r>
              <a:rPr lang="en-US" dirty="0" err="1"/>
              <a:t>định</a:t>
            </a:r>
            <a:r>
              <a:rPr lang="en-US" dirty="0"/>
              <a:t> 13 </a:t>
            </a:r>
            <a:r>
              <a:rPr lang="en-US" dirty="0" err="1"/>
              <a:t>có</a:t>
            </a:r>
            <a:r>
              <a:rPr lang="en-US" dirty="0"/>
              <a:t> 2.166 DN (</a:t>
            </a:r>
            <a:r>
              <a:rPr lang="en-US" dirty="0" err="1"/>
              <a:t>Công</a:t>
            </a:r>
            <a:r>
              <a:rPr lang="en-US" dirty="0"/>
              <a:t> </a:t>
            </a:r>
            <a:r>
              <a:rPr lang="en-US" dirty="0" err="1"/>
              <a:t>thương</a:t>
            </a:r>
            <a:r>
              <a:rPr lang="en-US" dirty="0"/>
              <a:t>: 1.805; Giao </a:t>
            </a:r>
            <a:r>
              <a:rPr lang="en-US" dirty="0" err="1"/>
              <a:t>thông</a:t>
            </a:r>
            <a:r>
              <a:rPr lang="en-US" dirty="0"/>
              <a:t>: 75; </a:t>
            </a:r>
            <a:r>
              <a:rPr lang="en-US" dirty="0" err="1"/>
              <a:t>Xây</a:t>
            </a:r>
            <a:r>
              <a:rPr lang="en-US" dirty="0"/>
              <a:t> </a:t>
            </a:r>
            <a:r>
              <a:rPr lang="en-US" dirty="0" err="1"/>
              <a:t>dựng</a:t>
            </a:r>
            <a:r>
              <a:rPr lang="en-US" dirty="0"/>
              <a:t>: 229; </a:t>
            </a:r>
            <a:r>
              <a:rPr lang="en-US" dirty="0" err="1"/>
              <a:t>Môi</a:t>
            </a:r>
            <a:r>
              <a:rPr lang="en-US" dirty="0"/>
              <a:t> </a:t>
            </a:r>
            <a:r>
              <a:rPr lang="en-US" dirty="0" err="1"/>
              <a:t>trường</a:t>
            </a:r>
            <a:r>
              <a:rPr lang="en-US" dirty="0"/>
              <a:t>: 57)</a:t>
            </a: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30</a:t>
            </a:fld>
            <a:endParaRPr lang="fr-FR" altLang="en-US"/>
          </a:p>
        </p:txBody>
      </p:sp>
    </p:spTree>
    <p:extLst>
      <p:ext uri="{BB962C8B-B14F-4D97-AF65-F5344CB8AC3E}">
        <p14:creationId xmlns:p14="http://schemas.microsoft.com/office/powerpoint/2010/main" val="989185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39019" y="236232"/>
            <a:ext cx="2038178" cy="42044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541253" y="-170072"/>
            <a:ext cx="1233052" cy="1233052"/>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346266451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2" name="Straight Connector 1">
            <a:extLst>
              <a:ext uri="{FF2B5EF4-FFF2-40B4-BE49-F238E27FC236}">
                <a16:creationId xmlns:a16="http://schemas.microsoft.com/office/drawing/2014/main" id="{1D6CA537-0F43-2851-F137-295F2B3CF371}"/>
              </a:ext>
            </a:extLst>
          </p:cNvPr>
          <p:cNvCxnSpPr/>
          <p:nvPr userDrawn="1"/>
        </p:nvCxnSpPr>
        <p:spPr>
          <a:xfrm>
            <a:off x="0" y="6309433"/>
            <a:ext cx="12192000"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670508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46488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1148792"/>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33"/>
            <a:ext cx="10972800" cy="4952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092387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738471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88F76B-35D1-ED72-3FD3-3B2978CF9CC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23F55F4-17F3-AAAC-BCD0-08B8BA085BC5}"/>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DFA34300-620B-2F65-C8D7-0DDBE329794E}"/>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0A90565B-35A2-D643-CE58-3548DA4512A7}"/>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89415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7A9BC5-7FF7-ABD2-63BD-4E481B77BB7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65B521F-E070-98B7-E113-3F7097879DB7}"/>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B83F994-9F25-73CA-8054-115C1A45A12D}"/>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5D6904E-2658-AD1C-024A-294ED88890C4}"/>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30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794663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695168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538956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2" name="Straight Connector 1">
            <a:extLst>
              <a:ext uri="{FF2B5EF4-FFF2-40B4-BE49-F238E27FC236}">
                <a16:creationId xmlns:a16="http://schemas.microsoft.com/office/drawing/2014/main" id="{4EA2705A-74B8-A014-84E9-E61FBBB39F85}"/>
              </a:ext>
            </a:extLst>
          </p:cNvPr>
          <p:cNvCxnSpPr/>
          <p:nvPr userDrawn="1"/>
        </p:nvCxnSpPr>
        <p:spPr>
          <a:xfrm>
            <a:off x="0" y="6309433"/>
            <a:ext cx="12192000"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5700462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915714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864447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438524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762000" y="13386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262713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2" name="Text Box 435">
            <a:extLst>
              <a:ext uri="{FF2B5EF4-FFF2-40B4-BE49-F238E27FC236}">
                <a16:creationId xmlns:a16="http://schemas.microsoft.com/office/drawing/2014/main" id="{778E096F-B255-697B-3F07-95201BA052F1}"/>
              </a:ext>
            </a:extLst>
          </p:cNvPr>
          <p:cNvSpPr txBox="1">
            <a:spLocks noChangeArrowheads="1"/>
          </p:cNvSpPr>
          <p:nvPr/>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fld id="{A230CB4C-379D-4135-AA69-22D273F2D0F4}" type="slidenum">
              <a:rPr lang="en-GB" altLang="en-US" sz="1200" smtClean="0">
                <a:solidFill>
                  <a:schemeClr val="hlink"/>
                </a:solidFill>
                <a:latin typeface="Calibri" panose="020F0502020204030204" pitchFamily="34" charset="0"/>
              </a:rPr>
              <a:pPr algn="ctr" eaLnBrk="1" hangingPunct="1">
                <a:spcBef>
                  <a:spcPct val="50000"/>
                </a:spcBef>
                <a:defRPr/>
              </a:pPr>
              <a:t>‹#›</a:t>
            </a:fld>
            <a:endParaRPr lang="en-GB" altLang="en-US" sz="1200" dirty="0">
              <a:solidFill>
                <a:srgbClr val="800000"/>
              </a:solidFill>
              <a:latin typeface="Calibri" panose="020F0502020204030204" pitchFamily="34" charset="0"/>
            </a:endParaRPr>
          </a:p>
        </p:txBody>
      </p:sp>
      <p:cxnSp>
        <p:nvCxnSpPr>
          <p:cNvPr id="3" name="Straight Connector 2">
            <a:extLst>
              <a:ext uri="{FF2B5EF4-FFF2-40B4-BE49-F238E27FC236}">
                <a16:creationId xmlns:a16="http://schemas.microsoft.com/office/drawing/2014/main" id="{8AC60EE9-D88C-1CFE-4B4F-522B2A6FD77C}"/>
              </a:ext>
            </a:extLst>
          </p:cNvPr>
          <p:cNvCxnSpPr/>
          <p:nvPr/>
        </p:nvCxnSpPr>
        <p:spPr>
          <a:xfrm>
            <a:off x="0" y="6410067"/>
            <a:ext cx="12192000" cy="0"/>
          </a:xfrm>
          <a:prstGeom prst="line">
            <a:avLst/>
          </a:prstGeom>
          <a:ln w="19050" cmpd="dbl">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89C78DFB-9B30-1966-447D-5413EA4B764A}"/>
              </a:ext>
            </a:extLst>
          </p:cNvPr>
          <p:cNvCxnSpPr/>
          <p:nvPr/>
        </p:nvCxnSpPr>
        <p:spPr>
          <a:xfrm>
            <a:off x="0" y="759430"/>
            <a:ext cx="1219200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5" name="Text Box 435">
            <a:extLst>
              <a:ext uri="{FF2B5EF4-FFF2-40B4-BE49-F238E27FC236}">
                <a16:creationId xmlns:a16="http://schemas.microsoft.com/office/drawing/2014/main" id="{496A4720-A7B0-A465-0640-6313B6AF5CB3}"/>
              </a:ext>
            </a:extLst>
          </p:cNvPr>
          <p:cNvSpPr txBox="1">
            <a:spLocks noChangeArrowheads="1"/>
          </p:cNvSpPr>
          <p:nvPr userDrawn="1"/>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fld id="{A230CB4C-379D-4135-AA69-22D273F2D0F4}" type="slidenum">
              <a:rPr lang="en-GB" altLang="en-US" sz="1200" smtClean="0">
                <a:solidFill>
                  <a:schemeClr val="hlink"/>
                </a:solidFill>
                <a:latin typeface="Calibri" panose="020F0502020204030204" pitchFamily="34" charset="0"/>
              </a:rPr>
              <a:pPr algn="ctr" eaLnBrk="1" hangingPunct="1">
                <a:spcBef>
                  <a:spcPct val="50000"/>
                </a:spcBef>
                <a:defRPr/>
              </a:pPr>
              <a:t>‹#›</a:t>
            </a:fld>
            <a:endParaRPr lang="en-GB" altLang="en-US" sz="1200" dirty="0">
              <a:solidFill>
                <a:srgbClr val="800000"/>
              </a:solidFill>
              <a:latin typeface="Calibri" panose="020F0502020204030204" pitchFamily="34" charset="0"/>
            </a:endParaRPr>
          </a:p>
        </p:txBody>
      </p:sp>
      <p:sp>
        <p:nvSpPr>
          <p:cNvPr id="8" name="Text Box 447">
            <a:extLst>
              <a:ext uri="{FF2B5EF4-FFF2-40B4-BE49-F238E27FC236}">
                <a16:creationId xmlns:a16="http://schemas.microsoft.com/office/drawing/2014/main" id="{C108C261-8171-1E52-E58F-B1D6AC6D689F}"/>
              </a:ext>
            </a:extLst>
          </p:cNvPr>
          <p:cNvSpPr txBox="1">
            <a:spLocks noChangeArrowheads="1"/>
          </p:cNvSpPr>
          <p:nvPr userDrawn="1"/>
        </p:nvSpPr>
        <p:spPr bwMode="auto">
          <a:xfrm>
            <a:off x="386419" y="6492056"/>
            <a:ext cx="11349311" cy="276999"/>
          </a:xfrm>
          <a:prstGeom prst="rect">
            <a:avLst/>
          </a:prstGeom>
          <a:noFill/>
          <a:ln>
            <a:noFill/>
          </a:ln>
        </p:spPr>
        <p:txBody>
          <a:bodyPr wrap="square">
            <a:spAutoFit/>
          </a:bodyPr>
          <a:lstStyle>
            <a:lvl1pPr eaLnBrk="0" hangingPunct="0">
              <a:defRPr sz="1600">
                <a:solidFill>
                  <a:schemeClr val="tx1"/>
                </a:solidFill>
                <a:latin typeface="Arial" pitchFamily="34" charset="0"/>
                <a:ea typeface="MS PGothic" pitchFamily="34" charset="-128"/>
              </a:defRPr>
            </a:lvl1pPr>
            <a:lvl2pPr marL="742950" indent="-285750" eaLnBrk="0" hangingPunct="0">
              <a:defRPr sz="1600">
                <a:solidFill>
                  <a:schemeClr val="tx1"/>
                </a:solidFill>
                <a:latin typeface="Arial" pitchFamily="34" charset="0"/>
                <a:ea typeface="MS PGothic" pitchFamily="34" charset="-128"/>
              </a:defRPr>
            </a:lvl2pPr>
            <a:lvl3pPr marL="1143000" indent="-228600" eaLnBrk="0" hangingPunct="0">
              <a:defRPr sz="1600">
                <a:solidFill>
                  <a:schemeClr val="tx1"/>
                </a:solidFill>
                <a:latin typeface="Arial" pitchFamily="34" charset="0"/>
                <a:ea typeface="MS PGothic" pitchFamily="34" charset="-128"/>
              </a:defRPr>
            </a:lvl3pPr>
            <a:lvl4pPr marL="1600200" indent="-228600" eaLnBrk="0" hangingPunct="0">
              <a:defRPr sz="1600">
                <a:solidFill>
                  <a:schemeClr val="tx1"/>
                </a:solidFill>
                <a:latin typeface="Arial" pitchFamily="34" charset="0"/>
                <a:ea typeface="MS PGothic" pitchFamily="34" charset="-128"/>
              </a:defRPr>
            </a:lvl4pPr>
            <a:lvl5pPr marL="2057400" indent="-228600" eaLnBrk="0" hangingPunct="0">
              <a:defRPr sz="1600">
                <a:solidFill>
                  <a:schemeClr val="tx1"/>
                </a:solidFill>
                <a:latin typeface="Arial" pitchFamily="34" charset="0"/>
                <a:ea typeface="MS PGothic"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eaLnBrk="1" hangingPunct="1">
              <a:spcBef>
                <a:spcPct val="50000"/>
              </a:spcBef>
              <a:defRPr/>
            </a:pPr>
            <a:r>
              <a:rPr lang="en-GB" sz="1200" b="1" dirty="0">
                <a:solidFill>
                  <a:schemeClr val="hlink"/>
                </a:solidFill>
                <a:latin typeface="+mj-lt"/>
              </a:rPr>
              <a:t>Trung </a:t>
            </a:r>
            <a:r>
              <a:rPr lang="en-GB" sz="1200" b="1" dirty="0" err="1">
                <a:solidFill>
                  <a:schemeClr val="hlink"/>
                </a:solidFill>
                <a:latin typeface="+mj-lt"/>
              </a:rPr>
              <a:t>tâm</a:t>
            </a:r>
            <a:r>
              <a:rPr lang="en-GB" sz="1200" b="1" dirty="0">
                <a:solidFill>
                  <a:schemeClr val="hlink"/>
                </a:solidFill>
                <a:latin typeface="+mj-lt"/>
              </a:rPr>
              <a:t> </a:t>
            </a:r>
            <a:r>
              <a:rPr lang="en-GB" sz="1200" b="1" dirty="0" err="1">
                <a:solidFill>
                  <a:schemeClr val="hlink"/>
                </a:solidFill>
                <a:latin typeface="+mj-lt"/>
              </a:rPr>
              <a:t>Phát</a:t>
            </a:r>
            <a:r>
              <a:rPr lang="en-GB" sz="1200" b="1" dirty="0">
                <a:solidFill>
                  <a:schemeClr val="hlink"/>
                </a:solidFill>
                <a:latin typeface="+mj-lt"/>
              </a:rPr>
              <a:t> </a:t>
            </a:r>
            <a:r>
              <a:rPr lang="en-GB" sz="1200" b="1" dirty="0" err="1">
                <a:solidFill>
                  <a:schemeClr val="hlink"/>
                </a:solidFill>
                <a:latin typeface="+mj-lt"/>
              </a:rPr>
              <a:t>Triển</a:t>
            </a:r>
            <a:r>
              <a:rPr lang="en-GB" sz="1200" b="1" dirty="0">
                <a:solidFill>
                  <a:schemeClr val="hlink"/>
                </a:solidFill>
                <a:latin typeface="+mj-lt"/>
              </a:rPr>
              <a:t> </a:t>
            </a:r>
            <a:r>
              <a:rPr lang="en-GB" sz="1200" b="1" dirty="0" err="1">
                <a:solidFill>
                  <a:schemeClr val="hlink"/>
                </a:solidFill>
                <a:latin typeface="+mj-lt"/>
              </a:rPr>
              <a:t>Xanh-GreenDC</a:t>
            </a:r>
            <a:r>
              <a:rPr lang="en-GB" sz="1200" b="1" dirty="0">
                <a:solidFill>
                  <a:schemeClr val="hlink"/>
                </a:solidFill>
                <a:latin typeface="+mj-lt"/>
              </a:rPr>
              <a:t> </a:t>
            </a:r>
          </a:p>
        </p:txBody>
      </p:sp>
      <p:cxnSp>
        <p:nvCxnSpPr>
          <p:cNvPr id="9" name="Straight Connector 8">
            <a:extLst>
              <a:ext uri="{FF2B5EF4-FFF2-40B4-BE49-F238E27FC236}">
                <a16:creationId xmlns:a16="http://schemas.microsoft.com/office/drawing/2014/main" id="{F43DD196-F302-3F76-63A1-CA88CDBD02D9}"/>
              </a:ext>
            </a:extLst>
          </p:cNvPr>
          <p:cNvCxnSpPr/>
          <p:nvPr userDrawn="1"/>
        </p:nvCxnSpPr>
        <p:spPr>
          <a:xfrm>
            <a:off x="0" y="6410067"/>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0EC2991-E23E-FD01-AC5A-C70607844834}"/>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35594" y="6544694"/>
            <a:ext cx="726826" cy="225316"/>
          </a:xfrm>
          <a:prstGeom prst="rect">
            <a:avLst/>
          </a:prstGeom>
        </p:spPr>
      </p:pic>
    </p:spTree>
    <p:extLst>
      <p:ext uri="{BB962C8B-B14F-4D97-AF65-F5344CB8AC3E}">
        <p14:creationId xmlns:p14="http://schemas.microsoft.com/office/powerpoint/2010/main" val="1581046433"/>
      </p:ext>
    </p:extLst>
  </p:cSld>
  <p:clrMap bg1="lt1" tx1="dk1" bg2="dk2" tx2="lt2" accent1="accent1" accent2="accent2" accent3="accent3" accent4="accent4" accent5="accent5" accent6="accent6" hlink="hlink" folHlink="folHlink"/>
  <p:sldLayoutIdLst>
    <p:sldLayoutId id="2147484960" r:id="rId1"/>
    <p:sldLayoutId id="2147484961" r:id="rId2"/>
    <p:sldLayoutId id="2147484962" r:id="rId3"/>
    <p:sldLayoutId id="2147484963" r:id="rId4"/>
    <p:sldLayoutId id="2147484964" r:id="rId5"/>
    <p:sldLayoutId id="2147484965" r:id="rId6"/>
    <p:sldLayoutId id="2147484966" r:id="rId7"/>
    <p:sldLayoutId id="2147484967" r:id="rId8"/>
    <p:sldLayoutId id="2147484968" r:id="rId9"/>
    <p:sldLayoutId id="2147484969" r:id="rId10"/>
    <p:sldLayoutId id="2147484970" r:id="rId11"/>
    <p:sldLayoutId id="2147484971" r:id="rId12"/>
    <p:sldLayoutId id="2147484972" r:id="rId13"/>
    <p:sldLayoutId id="2147484973" r:id="rId14"/>
    <p:sldLayoutId id="2147484974" r:id="rId15"/>
    <p:sldLayoutId id="2147484952" r:id="rId16"/>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14.jpeg" Type="http://schemas.openxmlformats.org/officeDocument/2006/relationships/image"/><Relationship Id="rId1" Target="../slideLayouts/slideLayout15.xml" Type="http://schemas.openxmlformats.org/officeDocument/2006/relationships/slideLayout"/></Relationships>
</file>

<file path=ppt/slides/_rels/slide11.xml.rels><?xml version="1.0" encoding="UTF-8" standalone="yes" ?><Relationships xmlns="http://schemas.openxmlformats.org/package/2006/relationships"><Relationship Id="rId2" Target="../media/image15.jpeg" Type="http://schemas.openxmlformats.org/officeDocument/2006/relationships/image"/><Relationship Id="rId1" Target="../slideLayouts/slideLayout15.xml" Type="http://schemas.openxmlformats.org/officeDocument/2006/relationships/slideLayout"/></Relationships>
</file>

<file path=ppt/slides/_rels/slide12.xml.rels><?xml version="1.0" encoding="UTF-8" standalone="yes" ?><Relationships xmlns="http://schemas.openxmlformats.org/package/2006/relationships"><Relationship Id="rId3" Target="../media/image16.png" Type="http://schemas.openxmlformats.org/officeDocument/2006/relationships/image"/><Relationship Id="rId2" Target="../notesSlides/notesSlide6.xml" Type="http://schemas.openxmlformats.org/officeDocument/2006/relationships/notesSlide"/><Relationship Id="rId1" Target="../slideLayouts/slideLayout15.xml" Type="http://schemas.openxmlformats.org/officeDocument/2006/relationships/slideLayout"/><Relationship Id="rId5" Target="../media/image18.jpeg" Type="http://schemas.openxmlformats.org/officeDocument/2006/relationships/image"/><Relationship Id="rId4" Target="../media/image17.jpeg" Type="http://schemas.openxmlformats.org/officeDocument/2006/relationships/image"/></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arget="../media/image21.jpeg" Type="http://schemas.openxmlformats.org/officeDocument/2006/relationships/image"/><Relationship Id="rId2" Target="../media/image20.jpeg" Type="http://schemas.openxmlformats.org/officeDocument/2006/relationships/image"/><Relationship Id="rId1" Target="../slideLayouts/slideLayout15.xml" Type="http://schemas.openxmlformats.org/officeDocument/2006/relationships/slideLayout"/></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arget="../media/hdphoto1.wdp" Type="http://schemas.microsoft.com/office/2007/relationships/hdphoto"/><Relationship Id="rId2" Target="../media/image6.jpeg" Type="http://schemas.openxmlformats.org/officeDocument/2006/relationships/image"/><Relationship Id="rId1" Target="../slideLayouts/slideLayout12.xml" Type="http://schemas.openxmlformats.org/officeDocument/2006/relationships/slideLayout"/></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arget="../media/image30.jpeg" Type="http://schemas.openxmlformats.org/officeDocument/2006/relationships/image"/><Relationship Id="rId2" Target="../media/image29.png" Type="http://schemas.openxmlformats.org/officeDocument/2006/relationships/image"/><Relationship Id="rId1" Target="../slideLayouts/slideLayout12.xml" Type="http://schemas.openxmlformats.org/officeDocument/2006/relationships/slideLayout"/><Relationship Id="rId4" Target="../media/image31.jpeg" Type="http://schemas.openxmlformats.org/officeDocument/2006/relationships/image"/></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arget="../media/image35.jpeg" Type="http://schemas.openxmlformats.org/officeDocument/2006/relationships/image"/><Relationship Id="rId2" Target="../media/image34.jpeg" Type="http://schemas.openxmlformats.org/officeDocument/2006/relationships/image"/><Relationship Id="rId1" Target="../slideLayouts/slideLayout12.xml" Type="http://schemas.openxmlformats.org/officeDocument/2006/relationships/slideLayout"/></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2" Target="../media/image41.jpeg" Type="http://schemas.openxmlformats.org/officeDocument/2006/relationships/image"/><Relationship Id="rId1" Target="../slideLayouts/slideLayout12.xml" Type="http://schemas.openxmlformats.org/officeDocument/2006/relationships/slideLayout"/></Relationships>
</file>

<file path=ppt/slides/_rels/slide37.xml.rels><?xml version="1.0" encoding="UTF-8" standalone="yes" ?><Relationships xmlns="http://schemas.openxmlformats.org/package/2006/relationships"><Relationship Id="rId3" Target="../media/image43.jpeg" Type="http://schemas.openxmlformats.org/officeDocument/2006/relationships/image"/><Relationship Id="rId2" Target="../media/image42.jpeg" Type="http://schemas.openxmlformats.org/officeDocument/2006/relationships/image"/><Relationship Id="rId1" Target="../slideLayouts/slideLayout12.xml" Type="http://schemas.openxmlformats.org/officeDocument/2006/relationships/slideLayout"/></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arget="../media/image49.jpeg" Type="http://schemas.openxmlformats.org/officeDocument/2006/relationships/image"/><Relationship Id="rId2" Target="../media/image48.png" Type="http://schemas.openxmlformats.org/officeDocument/2006/relationships/image"/><Relationship Id="rId1" Target="../slideLayouts/slideLayout12.xml" Type="http://schemas.openxmlformats.org/officeDocument/2006/relationships/slideLayout"/></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arget="../media/image8.jpg" Type="http://schemas.openxmlformats.org/officeDocument/2006/relationships/image"/><Relationship Id="rId2" Target="../media/image7.jpeg" Type="http://schemas.openxmlformats.org/officeDocument/2006/relationships/image"/><Relationship Id="rId1" Target="../slideLayouts/slideLayout15.xml" Type="http://schemas.openxmlformats.org/officeDocument/2006/relationships/slideLayout"/></Relationships>
</file>

<file path=ppt/slides/_rels/slide6.xml.rels><?xml version="1.0" encoding="UTF-8" standalone="yes" ?><Relationships xmlns="http://schemas.openxmlformats.org/package/2006/relationships"><Relationship Id="rId3" Target="../media/image9.jpeg" Type="http://schemas.openxmlformats.org/officeDocument/2006/relationships/image"/><Relationship Id="rId2" Target="../notesSlides/notesSlide2.xml" Type="http://schemas.openxmlformats.org/officeDocument/2006/relationships/notesSlide"/><Relationship Id="rId1" Target="../slideLayouts/slideLayout15.xml" Type="http://schemas.openxmlformats.org/officeDocument/2006/relationships/slideLayout"/></Relationships>
</file>

<file path=ppt/slides/_rels/slide7.xml.rels><?xml version="1.0" encoding="UTF-8" standalone="yes" ?><Relationships xmlns="http://schemas.openxmlformats.org/package/2006/relationships"><Relationship Id="rId3" Target="../media/image10.jpeg" Type="http://schemas.openxmlformats.org/officeDocument/2006/relationships/image"/><Relationship Id="rId2" Target="../notesSlides/notesSlide3.xml" Type="http://schemas.openxmlformats.org/officeDocument/2006/relationships/notesSlide"/><Relationship Id="rId1" Target="../slideLayouts/slideLayout15.xml" Type="http://schemas.openxmlformats.org/officeDocument/2006/relationships/slideLayout"/><Relationship Id="rId4" Target="../media/image11.png" Type="http://schemas.openxmlformats.org/officeDocument/2006/relationships/image"/></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arget="../media/image12.jpeg" Type="http://schemas.openxmlformats.org/officeDocument/2006/relationships/image"/><Relationship Id="rId2" Target="../notesSlides/notesSlide5.xml" Type="http://schemas.openxmlformats.org/officeDocument/2006/relationships/notesSlide"/><Relationship Id="rId1" Target="../slideLayouts/slideLayout15.xml" Type="http://schemas.openxmlformats.org/officeDocument/2006/relationships/slideLayout"/><Relationship Id="rId4" Target="../media/image13.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8" y="3801520"/>
            <a:ext cx="5867025" cy="2323600"/>
          </a:xfrm>
        </p:spPr>
        <p:txBody>
          <a:bodyPr>
            <a:normAutofit/>
          </a:bodyPr>
          <a:lstStyle/>
          <a:p>
            <a:pPr marL="152396" indent="0" algn="just">
              <a:buClr>
                <a:schemeClr val="accent1">
                  <a:lumMod val="50000"/>
                </a:schemeClr>
              </a:buClr>
            </a:pPr>
            <a:r>
              <a:rPr lang="en-US" sz="2200" b="1" u="sng">
                <a:solidFill>
                  <a:schemeClr val="accent1">
                    <a:lumMod val="50000"/>
                  </a:schemeClr>
                </a:solidFill>
                <a:latin typeface="+mn-lt"/>
              </a:rPr>
              <a:t>Module 17: </a:t>
            </a:r>
            <a:r>
              <a:rPr lang="en-US" sz="2200">
                <a:solidFill>
                  <a:schemeClr val="accent1">
                    <a:lumMod val="50000"/>
                  </a:schemeClr>
                </a:solidFill>
                <a:latin typeface="+mn-lt"/>
              </a:rPr>
              <a:t>Tổng quan khí nhà kính và các yêu cầu liên quan </a:t>
            </a:r>
            <a:endParaRPr lang="en-US" sz="2200"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7" y="3207057"/>
            <a:ext cx="5383324" cy="400110"/>
          </a:xfrm>
          <a:prstGeom prst="rect">
            <a:avLst/>
          </a:prstGeom>
          <a:noFill/>
        </p:spPr>
        <p:txBody>
          <a:bodyPr wrap="square" rtlCol="0" anchor="ctr">
            <a:spAutoFit/>
          </a:bodyPr>
          <a:lstStyle/>
          <a:p>
            <a:pPr defTabSz="914377">
              <a:defRPr/>
            </a:pPr>
            <a:r>
              <a:rPr lang="en-US" altLang="ko-KR" sz="2000" b="1" dirty="0" err="1">
                <a:solidFill>
                  <a:srgbClr val="0070C0"/>
                </a:solidFill>
                <a:cs typeface="Arial" pitchFamily="34" charset="0"/>
              </a:rPr>
              <a:t>Đối</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tượng</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Quản</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lý</a:t>
            </a:r>
            <a:r>
              <a:rPr lang="en-US" altLang="ko-KR" sz="2000" b="1">
                <a:solidFill>
                  <a:srgbClr val="0070C0"/>
                </a:solidFill>
                <a:cs typeface="Arial" pitchFamily="34" charset="0"/>
              </a:rPr>
              <a:t> Doanh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nghiệp</a:t>
            </a:r>
            <a:endParaRPr lang="ko-KR" altLang="en-US" sz="2000" b="1" dirty="0">
              <a:solidFill>
                <a:srgbClr val="0070C0"/>
              </a:solidFill>
              <a:cs typeface="Arial" pitchFamily="34" charset="0"/>
            </a:endParaRPr>
          </a:p>
        </p:txBody>
      </p:sp>
      <p:sp>
        <p:nvSpPr>
          <p:cNvPr id="364" name="Google Shape;46;p15"/>
          <p:cNvSpPr txBox="1">
            <a:spLocks noGrp="1"/>
          </p:cNvSpPr>
          <p:nvPr>
            <p:ph type="ctrTitle"/>
          </p:nvPr>
        </p:nvSpPr>
        <p:spPr>
          <a:xfrm>
            <a:off x="597347"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219121" y="1529190"/>
            <a:ext cx="5856515"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77">
                <a:defRPr/>
              </a:pPr>
              <a:endParaRPr sz="2489"/>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77">
                <a:defRPr/>
              </a:pPr>
              <a:endParaRPr sz="2489"/>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77">
                <a:defRPr/>
              </a:pPr>
              <a:endParaRPr sz="2489"/>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77">
                <a:defRPr/>
              </a:pPr>
              <a:endParaRPr sz="2489"/>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77">
                <a:defRPr/>
              </a:pPr>
              <a:endParaRPr sz="2489"/>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77">
                <a:defRPr/>
              </a:pPr>
              <a:endParaRPr sz="2489"/>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77">
                <a:defRPr/>
              </a:pPr>
              <a:endParaRPr sz="2489"/>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defRPr/>
              </a:pPr>
              <a:endParaRPr sz="2489"/>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77">
                <a:defRPr/>
              </a:pPr>
              <a:endParaRPr sz="2489"/>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77">
                <a:defRPr/>
              </a:pPr>
              <a:endParaRPr sz="2489"/>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77">
                <a:defRPr/>
              </a:pPr>
              <a:endParaRPr sz="2489"/>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77">
                <a:defRPr/>
              </a:pPr>
              <a:endParaRPr sz="2489"/>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77">
                <a:defRPr/>
              </a:pPr>
              <a:endParaRPr sz="2489"/>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77">
                <a:defRPr/>
              </a:pPr>
              <a:endParaRPr sz="2489"/>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77">
                <a:defRPr/>
              </a:pPr>
              <a:endParaRPr sz="2489"/>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77">
                <a:defRPr/>
              </a:pPr>
              <a:endParaRPr sz="2489"/>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77">
                <a:defRPr/>
              </a:pPr>
              <a:endParaRPr sz="2489"/>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77">
                <a:defRPr/>
              </a:pPr>
              <a:endParaRPr sz="2489"/>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77">
                <a:defRPr/>
              </a:pPr>
              <a:endParaRPr sz="2489"/>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77">
                <a:defRPr/>
              </a:pPr>
              <a:endParaRPr sz="2489"/>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77">
                <a:defRPr/>
              </a:pPr>
              <a:endParaRPr sz="2489"/>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77">
                <a:defRPr/>
              </a:pPr>
              <a:endParaRPr sz="2489"/>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77">
                <a:defRPr/>
              </a:pPr>
              <a:endParaRPr sz="2489"/>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77">
                <a:defRPr/>
              </a:pPr>
              <a:endParaRPr sz="2489"/>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77">
                <a:defRPr/>
              </a:pPr>
              <a:endParaRPr sz="2489"/>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77">
                <a:defRPr/>
              </a:pPr>
              <a:endParaRPr sz="2489"/>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77">
                <a:defRPr/>
              </a:pPr>
              <a:endParaRPr sz="2489"/>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77">
                <a:defRPr/>
              </a:pPr>
              <a:endParaRPr sz="2489"/>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77">
                <a:defRPr/>
              </a:pPr>
              <a:endParaRPr sz="2489"/>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77">
                <a:defRPr/>
              </a:pPr>
              <a:endParaRPr sz="2489"/>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77">
                <a:defRPr/>
              </a:pPr>
              <a:endParaRPr sz="2489"/>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77">
                <a:defRPr/>
              </a:pPr>
              <a:endParaRPr sz="2489"/>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77">
                <a:defRPr/>
              </a:pPr>
              <a:endParaRPr sz="2489"/>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77">
                <a:defRPr/>
              </a:pPr>
              <a:endParaRPr sz="2489"/>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77">
                <a:defRPr/>
              </a:pPr>
              <a:endParaRPr sz="2489"/>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77">
                <a:defRPr/>
              </a:pPr>
              <a:endParaRPr sz="2489"/>
            </a:p>
          </p:txBody>
        </p:sp>
      </p:grpSp>
    </p:spTree>
    <p:extLst>
      <p:ext uri="{BB962C8B-B14F-4D97-AF65-F5344CB8AC3E}">
        <p14:creationId xmlns:p14="http://schemas.microsoft.com/office/powerpoint/2010/main" val="2625807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514DFA-D567-8AEE-1AFA-DCC45BA1B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838" y="1673423"/>
            <a:ext cx="5236305" cy="2857005"/>
          </a:xfrm>
          <a:prstGeom prst="rect">
            <a:avLst/>
          </a:prstGeom>
        </p:spPr>
      </p:pic>
      <p:sp>
        <p:nvSpPr>
          <p:cNvPr id="12" name="Title 1">
            <a:extLst>
              <a:ext uri="{FF2B5EF4-FFF2-40B4-BE49-F238E27FC236}">
                <a16:creationId xmlns:a16="http://schemas.microsoft.com/office/drawing/2014/main" id="{13BFECBB-1579-06EE-FAB8-1617066DA172}"/>
              </a:ext>
            </a:extLst>
          </p:cNvPr>
          <p:cNvSpPr txBox="1">
            <a:spLocks/>
          </p:cNvSpPr>
          <p:nvPr/>
        </p:nvSpPr>
        <p:spPr>
          <a:xfrm>
            <a:off x="0" y="343522"/>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err="1">
                <a:solidFill>
                  <a:schemeClr val="accent1">
                    <a:lumMod val="50000"/>
                  </a:schemeClr>
                </a:solidFill>
                <a:latin typeface="+mn-lt"/>
              </a:rPr>
              <a:t>Mục</a:t>
            </a:r>
            <a:r>
              <a:rPr lang="en-US" sz="3200" dirty="0">
                <a:solidFill>
                  <a:schemeClr val="accent1">
                    <a:lumMod val="50000"/>
                  </a:schemeClr>
                </a:solidFill>
                <a:latin typeface="+mn-lt"/>
              </a:rPr>
              <a:t> </a:t>
            </a:r>
            <a:r>
              <a:rPr lang="en-US" sz="3200" dirty="0" err="1">
                <a:solidFill>
                  <a:schemeClr val="accent1">
                    <a:lumMod val="50000"/>
                  </a:schemeClr>
                </a:solidFill>
                <a:latin typeface="+mn-lt"/>
              </a:rPr>
              <a:t>tiêu</a:t>
            </a:r>
            <a:r>
              <a:rPr lang="en-US" sz="3200" dirty="0">
                <a:solidFill>
                  <a:schemeClr val="accent1">
                    <a:lumMod val="50000"/>
                  </a:schemeClr>
                </a:solidFill>
                <a:latin typeface="+mn-lt"/>
              </a:rPr>
              <a:t> </a:t>
            </a:r>
            <a:r>
              <a:rPr lang="en-US" sz="3200" dirty="0" err="1">
                <a:solidFill>
                  <a:schemeClr val="accent1">
                    <a:lumMod val="50000"/>
                  </a:schemeClr>
                </a:solidFill>
                <a:latin typeface="+mn-lt"/>
              </a:rPr>
              <a:t>phát</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triển</a:t>
            </a:r>
            <a:r>
              <a:rPr lang="en-US" sz="3200" dirty="0">
                <a:solidFill>
                  <a:schemeClr val="accent1">
                    <a:lumMod val="50000"/>
                  </a:schemeClr>
                </a:solidFill>
                <a:latin typeface="+mn-lt"/>
              </a:rPr>
              <a:t> </a:t>
            </a:r>
            <a:r>
              <a:rPr lang="en-US" sz="3200" dirty="0" err="1">
                <a:solidFill>
                  <a:schemeClr val="accent1">
                    <a:lumMod val="50000"/>
                  </a:schemeClr>
                </a:solidFill>
                <a:latin typeface="+mn-lt"/>
              </a:rPr>
              <a:t>bền</a:t>
            </a:r>
            <a:r>
              <a:rPr lang="en-US" sz="3200" dirty="0">
                <a:solidFill>
                  <a:schemeClr val="accent1">
                    <a:lumMod val="50000"/>
                  </a:schemeClr>
                </a:solidFill>
                <a:latin typeface="+mn-lt"/>
              </a:rPr>
              <a:t> </a:t>
            </a:r>
            <a:r>
              <a:rPr lang="en-US" sz="3200" dirty="0" err="1">
                <a:solidFill>
                  <a:schemeClr val="accent1">
                    <a:lumMod val="50000"/>
                  </a:schemeClr>
                </a:solidFill>
                <a:latin typeface="+mn-lt"/>
              </a:rPr>
              <a:t>vững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của</a:t>
            </a:r>
            <a:r>
              <a:rPr lang="en-US" sz="3200" dirty="0">
                <a:solidFill>
                  <a:schemeClr val="accent1">
                    <a:lumMod val="50000"/>
                  </a:schemeClr>
                </a:solidFill>
                <a:latin typeface="+mn-lt"/>
              </a:rPr>
              <a:t> Liên </a:t>
            </a:r>
            <a:r>
              <a:rPr lang="en-US" sz="3200" dirty="0" err="1">
                <a:solidFill>
                  <a:schemeClr val="accent1">
                    <a:lumMod val="50000"/>
                  </a:schemeClr>
                </a:solidFill>
                <a:latin typeface="+mn-lt"/>
              </a:rPr>
              <a:t>hiệp</a:t>
            </a:r>
            <a:r>
              <a:rPr lang="en-US" sz="3200" dirty="0">
                <a:solidFill>
                  <a:schemeClr val="accent1">
                    <a:lumMod val="50000"/>
                  </a:schemeClr>
                </a:solidFill>
                <a:latin typeface="+mn-lt"/>
              </a:rPr>
              <a:t> </a:t>
            </a:r>
            <a:r>
              <a:rPr lang="en-US" sz="3200" dirty="0" err="1">
                <a:solidFill>
                  <a:schemeClr val="accent1">
                    <a:lumMod val="50000"/>
                  </a:schemeClr>
                </a:solidFill>
                <a:latin typeface="+mn-lt"/>
              </a:rPr>
              <a:t>quốc</a:t>
            </a:r>
            <a:endParaRPr lang="en-US" sz="3200" dirty="0">
              <a:solidFill>
                <a:schemeClr val="accent1">
                  <a:lumMod val="50000"/>
                </a:schemeClr>
              </a:solidFill>
              <a:latin typeface="+mn-lt"/>
            </a:endParaRP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584616" y="1509182"/>
            <a:ext cx="575622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b="1" dirty="0" err="1">
                <a:solidFill>
                  <a:srgbClr val="0070C0"/>
                </a:solidFill>
                <a:latin typeface="Arial" panose="020B0604020202020204" pitchFamily="34" charset="0"/>
                <a:cs typeface="Arial" panose="020B0604020202020204" pitchFamily="34" charset="0"/>
              </a:rPr>
              <a:t>Các</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hành</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động</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ứng</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phó</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biến</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đổi</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khí</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hậu</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của</a:t>
            </a:r>
            <a:r>
              <a:rPr lang="en-US" altLang="en-US" sz="1800" b="1" dirty="0">
                <a:solidFill>
                  <a:srgbClr val="0070C0"/>
                </a:solidFill>
                <a:latin typeface="Arial" panose="020B0604020202020204" pitchFamily="34" charset="0"/>
                <a:cs typeface="Arial" panose="020B0604020202020204" pitchFamily="34" charset="0"/>
              </a:rPr>
              <a:t> Liên </a:t>
            </a:r>
            <a:r>
              <a:rPr lang="en-US" altLang="en-US" sz="1800" b="1" dirty="0" err="1">
                <a:solidFill>
                  <a:srgbClr val="0070C0"/>
                </a:solidFill>
                <a:latin typeface="Arial" panose="020B0604020202020204" pitchFamily="34" charset="0"/>
                <a:cs typeface="Arial" panose="020B0604020202020204" pitchFamily="34" charset="0"/>
              </a:rPr>
              <a:t>hiệp</a:t>
            </a:r>
            <a:r>
              <a:rPr lang="en-US" altLang="en-US" sz="1800" b="1" dirty="0">
                <a:solidFill>
                  <a:srgbClr val="0070C0"/>
                </a:solidFill>
                <a:latin typeface="Arial" panose="020B0604020202020204" pitchFamily="34" charset="0"/>
                <a:cs typeface="Arial" panose="020B0604020202020204" pitchFamily="34" charset="0"/>
              </a:rPr>
              <a:t> </a:t>
            </a:r>
            <a:r>
              <a:rPr lang="en-US" altLang="en-US" sz="1800" b="1" dirty="0" err="1">
                <a:solidFill>
                  <a:srgbClr val="0070C0"/>
                </a:solidFill>
                <a:latin typeface="Arial" panose="020B0604020202020204" pitchFamily="34" charset="0"/>
                <a:cs typeface="Arial" panose="020B0604020202020204" pitchFamily="34" charset="0"/>
              </a:rPr>
              <a:t>quốc</a:t>
            </a:r>
            <a:endParaRPr lang="en-US" altLang="en-US" sz="1800" b="1" dirty="0">
              <a:solidFill>
                <a:srgbClr val="0070C0"/>
              </a:solidFill>
              <a:latin typeface="Arial" panose="020B0604020202020204" pitchFamily="34" charset="0"/>
              <a:cs typeface="Arial" panose="020B0604020202020204" pitchFamily="34" charset="0"/>
            </a:endParaRPr>
          </a:p>
          <a:p>
            <a:pPr algn="just" eaLnBrk="1" hangingPunct="1">
              <a:lnSpc>
                <a:spcPct val="150000"/>
              </a:lnSpc>
              <a:spcBef>
                <a:spcPct val="0"/>
              </a:spcBef>
              <a:buClrTx/>
              <a:buNone/>
            </a:pPr>
            <a:r>
              <a:rPr lang="en-US" altLang="en-US" sz="1800" b="1" dirty="0">
                <a:latin typeface="Arial" panose="020B0604020202020204" pitchFamily="34" charset="0"/>
                <a:cs typeface="Arial" panose="020B0604020202020204" pitchFamily="34" charset="0"/>
              </a:rPr>
              <a:t>7.  </a:t>
            </a:r>
            <a:r>
              <a:rPr lang="en-US" altLang="en-US" sz="1800" b="1" dirty="0" err="1">
                <a:latin typeface="Arial" panose="020B0604020202020204" pitchFamily="34" charset="0"/>
                <a:cs typeface="Arial" panose="020B0604020202020204" pitchFamily="34" charset="0"/>
              </a:rPr>
              <a:t>Năng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lượng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sạch</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và</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bền</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vững</a:t>
            </a:r>
            <a:endParaRPr lang="en-US" altLang="en-US" sz="1800" b="1" dirty="0">
              <a:latin typeface="Arial" panose="020B0604020202020204" pitchFamily="34" charset="0"/>
              <a:cs typeface="Arial" panose="020B0604020202020204" pitchFamily="34" charset="0"/>
            </a:endParaRPr>
          </a:p>
          <a:p>
            <a:pPr algn="just" eaLnBrk="1" hangingPunct="1">
              <a:lnSpc>
                <a:spcPct val="150000"/>
              </a:lnSpc>
              <a:spcBef>
                <a:spcPct val="0"/>
              </a:spcBef>
              <a:buClrTx/>
              <a:buNone/>
            </a:pPr>
            <a:r>
              <a:rPr lang="en-US" altLang="en-US" sz="1800" b="1" dirty="0">
                <a:latin typeface="Arial" panose="020B0604020202020204" pitchFamily="34" charset="0"/>
                <a:cs typeface="Arial" panose="020B0604020202020204" pitchFamily="34" charset="0"/>
              </a:rPr>
              <a:t>8.  </a:t>
            </a:r>
            <a:r>
              <a:rPr lang="en-US" altLang="en-US" sz="1800" b="1" dirty="0" err="1">
                <a:latin typeface="Arial" panose="020B0604020202020204" pitchFamily="34" charset="0"/>
                <a:cs typeface="Arial" panose="020B0604020202020204" pitchFamily="34" charset="0"/>
              </a:rPr>
              <a:t>Điều</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kiện</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làm</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việc</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tốt</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và</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tăng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trưởng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kinh</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tế</a:t>
            </a:r>
            <a:endParaRPr lang="en-US" altLang="en-US" sz="1800" b="1" dirty="0">
              <a:latin typeface="Arial" panose="020B0604020202020204" pitchFamily="34" charset="0"/>
              <a:cs typeface="Arial" panose="020B0604020202020204" pitchFamily="34" charset="0"/>
            </a:endParaRPr>
          </a:p>
          <a:p>
            <a:pPr marL="457200" indent="-457200" algn="just" eaLnBrk="1" hangingPunct="1">
              <a:lnSpc>
                <a:spcPct val="150000"/>
              </a:lnSpc>
              <a:spcBef>
                <a:spcPct val="0"/>
              </a:spcBef>
              <a:buClrTx/>
              <a:buAutoNum type="arabicPeriod" startAt="9"/>
            </a:pPr>
            <a:r>
              <a:rPr lang="en-US" altLang="en-US" sz="1800" b="1" dirty="0" err="1">
                <a:latin typeface="Arial" panose="020B0604020202020204" pitchFamily="34" charset="0"/>
                <a:cs typeface="Arial" panose="020B0604020202020204" pitchFamily="34" charset="0"/>
              </a:rPr>
              <a:t>Công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nghiệp</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đổi</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mới</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và</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cơ</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sở</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hạ</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tầng</a:t>
            </a:r>
            <a:endParaRPr lang="en-US" altLang="en-US" sz="1800" b="1" dirty="0">
              <a:latin typeface="Arial" panose="020B0604020202020204" pitchFamily="34" charset="0"/>
              <a:cs typeface="Arial" panose="020B0604020202020204" pitchFamily="34" charset="0"/>
            </a:endParaRPr>
          </a:p>
          <a:p>
            <a:pPr algn="just" eaLnBrk="1" hangingPunct="1">
              <a:lnSpc>
                <a:spcPct val="150000"/>
              </a:lnSpc>
              <a:spcBef>
                <a:spcPct val="0"/>
              </a:spcBef>
              <a:buClrTx/>
              <a:buNone/>
            </a:pPr>
            <a:r>
              <a:rPr lang="en-US" altLang="en-US" sz="1800" b="1" dirty="0">
                <a:latin typeface="Arial" panose="020B0604020202020204" pitchFamily="34" charset="0"/>
                <a:cs typeface="Arial" panose="020B0604020202020204" pitchFamily="34" charset="0"/>
              </a:rPr>
              <a:t>11. </a:t>
            </a:r>
            <a:r>
              <a:rPr lang="en-US" altLang="en-US" sz="1800" b="1" dirty="0" err="1">
                <a:latin typeface="Arial" panose="020B0604020202020204" pitchFamily="34" charset="0"/>
                <a:cs typeface="Arial" panose="020B0604020202020204" pitchFamily="34" charset="0"/>
              </a:rPr>
              <a:t>Các</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thành</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phố</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và</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cộng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đồng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bền</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vững</a:t>
            </a:r>
            <a:endParaRPr lang="en-US" altLang="en-US" sz="1800" b="1" dirty="0">
              <a:latin typeface="Arial" panose="020B0604020202020204" pitchFamily="34" charset="0"/>
              <a:cs typeface="Arial" panose="020B0604020202020204" pitchFamily="34" charset="0"/>
            </a:endParaRPr>
          </a:p>
          <a:p>
            <a:pPr marL="457200" indent="-457200" algn="just" eaLnBrk="1" hangingPunct="1">
              <a:lnSpc>
                <a:spcPct val="150000"/>
              </a:lnSpc>
              <a:spcBef>
                <a:spcPct val="0"/>
              </a:spcBef>
              <a:buClrTx/>
              <a:buAutoNum type="arabicPeriod" startAt="12"/>
            </a:pPr>
            <a:r>
              <a:rPr lang="en-US" altLang="en-US" sz="1800" b="1" dirty="0" err="1">
                <a:latin typeface="Arial" panose="020B0604020202020204" pitchFamily="34" charset="0"/>
                <a:cs typeface="Arial" panose="020B0604020202020204" pitchFamily="34" charset="0"/>
              </a:rPr>
              <a:t>Tiêu</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dùng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và</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sản</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xuất</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có</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trách</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nhiệm</a:t>
            </a:r>
            <a:endParaRPr lang="en-US" altLang="en-US" sz="1800" b="1" dirty="0">
              <a:latin typeface="Arial" panose="020B0604020202020204" pitchFamily="34" charset="0"/>
              <a:cs typeface="Arial" panose="020B0604020202020204" pitchFamily="34" charset="0"/>
            </a:endParaRPr>
          </a:p>
          <a:p>
            <a:pPr marL="457200" indent="-457200" algn="just" eaLnBrk="1" hangingPunct="1">
              <a:lnSpc>
                <a:spcPct val="150000"/>
              </a:lnSpc>
              <a:spcBef>
                <a:spcPct val="0"/>
              </a:spcBef>
              <a:buClrTx/>
              <a:buAutoNum type="arabicPeriod" startAt="12"/>
            </a:pPr>
            <a:r>
              <a:rPr lang="en-US" altLang="en-US" sz="1800" b="1" dirty="0" err="1">
                <a:latin typeface="Arial" panose="020B0604020202020204" pitchFamily="34" charset="0"/>
                <a:cs typeface="Arial" panose="020B0604020202020204" pitchFamily="34" charset="0"/>
              </a:rPr>
              <a:t>Hành</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động</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vì</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khí</a:t>
            </a:r>
            <a:r>
              <a:rPr lang="en-US" altLang="en-US" sz="1800" b="1" dirty="0">
                <a:latin typeface="Arial" panose="020B0604020202020204" pitchFamily="34" charset="0"/>
                <a:cs typeface="Arial" panose="020B0604020202020204" pitchFamily="34" charset="0"/>
              </a:rPr>
              <a:t> </a:t>
            </a:r>
            <a:r>
              <a:rPr lang="en-US" altLang="en-US" sz="1800" b="1" dirty="0" err="1">
                <a:latin typeface="Arial" panose="020B0604020202020204" pitchFamily="34" charset="0"/>
                <a:cs typeface="Arial" panose="020B0604020202020204" pitchFamily="34" charset="0"/>
              </a:rPr>
              <a:t>hậu</a:t>
            </a:r>
            <a:endParaRPr lang="en-US" altLang="en-US" sz="1800" b="1"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D565013C-FAF0-632F-40B3-FF9919BD932F}"/>
              </a:ext>
            </a:extLst>
          </p:cNvPr>
          <p:cNvSpPr txBox="1"/>
          <p:nvPr/>
        </p:nvSpPr>
        <p:spPr>
          <a:xfrm>
            <a:off x="6340838" y="4530428"/>
            <a:ext cx="5236305" cy="461665"/>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4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Thế</a:t>
            </a:r>
            <a:r>
              <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4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giới</a:t>
            </a:r>
            <a:r>
              <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4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rất</a:t>
            </a:r>
            <a:r>
              <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4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quan</a:t>
            </a:r>
            <a:r>
              <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4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tâm</a:t>
            </a:r>
            <a:endPar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249814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344774"/>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err="1">
                <a:solidFill>
                  <a:schemeClr val="accent1">
                    <a:lumMod val="50000"/>
                  </a:schemeClr>
                </a:solidFill>
                <a:latin typeface="+mn-lt"/>
              </a:rPr>
              <a:t>Chương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trình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phát</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triển</a:t>
            </a:r>
            <a:r>
              <a:rPr lang="en-US" sz="3200" dirty="0">
                <a:solidFill>
                  <a:schemeClr val="accent1">
                    <a:lumMod val="50000"/>
                  </a:schemeClr>
                </a:solidFill>
                <a:latin typeface="+mn-lt"/>
              </a:rPr>
              <a:t> </a:t>
            </a:r>
            <a:r>
              <a:rPr lang="en-US" sz="3200" dirty="0" err="1">
                <a:solidFill>
                  <a:schemeClr val="accent1">
                    <a:lumMod val="50000"/>
                  </a:schemeClr>
                </a:solidFill>
                <a:latin typeface="+mn-lt"/>
              </a:rPr>
              <a:t>bền</a:t>
            </a:r>
            <a:r>
              <a:rPr lang="en-US" sz="3200" dirty="0">
                <a:solidFill>
                  <a:schemeClr val="accent1">
                    <a:lumMod val="50000"/>
                  </a:schemeClr>
                </a:solidFill>
                <a:latin typeface="+mn-lt"/>
              </a:rPr>
              <a:t> </a:t>
            </a:r>
            <a:r>
              <a:rPr lang="en-US" sz="3200" dirty="0" err="1">
                <a:solidFill>
                  <a:schemeClr val="accent1">
                    <a:lumMod val="50000"/>
                  </a:schemeClr>
                </a:solidFill>
                <a:latin typeface="+mn-lt"/>
              </a:rPr>
              <a:t>vững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toàn</a:t>
            </a:r>
            <a:r>
              <a:rPr lang="en-US" sz="3200" dirty="0">
                <a:solidFill>
                  <a:schemeClr val="accent1">
                    <a:lumMod val="50000"/>
                  </a:schemeClr>
                </a:solidFill>
                <a:latin typeface="+mn-lt"/>
              </a:rPr>
              <a:t> </a:t>
            </a:r>
            <a:r>
              <a:rPr lang="en-US" sz="3200" dirty="0" err="1">
                <a:solidFill>
                  <a:schemeClr val="accent1">
                    <a:lumMod val="50000"/>
                  </a:schemeClr>
                </a:solidFill>
                <a:latin typeface="+mn-lt"/>
              </a:rPr>
              <a:t>cầu</a:t>
            </a:r>
            <a:r>
              <a:rPr lang="en-US" sz="3200" dirty="0">
                <a:solidFill>
                  <a:schemeClr val="accent1">
                    <a:lumMod val="50000"/>
                  </a:schemeClr>
                </a:solidFill>
                <a:latin typeface="+mn-lt"/>
              </a:rPr>
              <a:t> </a:t>
            </a:r>
          </a:p>
        </p:txBody>
      </p:sp>
      <p:pic>
        <p:nvPicPr>
          <p:cNvPr id="4" name="Picture 3">
            <a:extLst>
              <a:ext uri="{FF2B5EF4-FFF2-40B4-BE49-F238E27FC236}">
                <a16:creationId xmlns:a16="http://schemas.microsoft.com/office/drawing/2014/main" id="{FFBA866B-DED6-9B7D-68A3-1CD5B8E3A7B6}"/>
              </a:ext>
            </a:extLst>
          </p:cNvPr>
          <p:cNvPicPr>
            <a:picLocks noChangeAspect="1"/>
          </p:cNvPicPr>
          <p:nvPr/>
        </p:nvPicPr>
        <p:blipFill>
          <a:blip r:embed="rId2"/>
          <a:stretch>
            <a:fillRect/>
          </a:stretch>
        </p:blipFill>
        <p:spPr>
          <a:xfrm>
            <a:off x="1900486" y="1465725"/>
            <a:ext cx="9173980" cy="4737412"/>
          </a:xfrm>
          <a:prstGeom prst="rect">
            <a:avLst/>
          </a:prstGeom>
        </p:spPr>
      </p:pic>
    </p:spTree>
    <p:extLst>
      <p:ext uri="{BB962C8B-B14F-4D97-AF65-F5344CB8AC3E}">
        <p14:creationId xmlns:p14="http://schemas.microsoft.com/office/powerpoint/2010/main" val="2638302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FC6BAC-A518-5338-A2BE-294CC94E05F9}"/>
              </a:ext>
            </a:extLst>
          </p:cNvPr>
          <p:cNvSpPr txBox="1"/>
          <p:nvPr/>
        </p:nvSpPr>
        <p:spPr>
          <a:xfrm>
            <a:off x="524656" y="1588176"/>
            <a:ext cx="11499946" cy="400110"/>
          </a:xfrm>
          <a:prstGeom prst="rect">
            <a:avLst/>
          </a:prstGeom>
          <a:noFill/>
        </p:spPr>
        <p:txBody>
          <a:bodyPr wrap="square">
            <a:spAutoFit/>
          </a:bodyPr>
          <a:lstStyle/>
          <a:p>
            <a:pPr algn="just">
              <a:spcAft>
                <a:spcPts val="267"/>
              </a:spcAft>
              <a:defRPr/>
            </a:pP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KNK</a:t>
            </a:r>
            <a:r>
              <a:rPr lang="en-US" sz="2000" kern="100" dirty="0">
                <a:solidFill>
                  <a:srgbClr val="000000"/>
                </a:solidFill>
                <a:ea typeface="Calibri" panose="020F0502020204030204" pitchFamily="34" charset="0"/>
                <a:cs typeface="Tahoma" panose="020B0604030504040204" pitchFamily="34" charset="0"/>
              </a:rPr>
              <a:t>): Theo </a:t>
            </a:r>
            <a:r>
              <a:rPr lang="en-US" sz="2000" kern="100" dirty="0" err="1">
                <a:solidFill>
                  <a:srgbClr val="000000"/>
                </a:solidFill>
                <a:ea typeface="Calibri" panose="020F0502020204030204" pitchFamily="34" charset="0"/>
                <a:cs typeface="Tahoma" panose="020B0604030504040204" pitchFamily="34" charset="0"/>
              </a:rPr>
              <a:t>Nghị</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thư</a:t>
            </a:r>
            <a:r>
              <a:rPr lang="en-US" sz="2000" kern="100" dirty="0">
                <a:solidFill>
                  <a:srgbClr val="000000"/>
                </a:solidFill>
                <a:ea typeface="Calibri" panose="020F0502020204030204" pitchFamily="34" charset="0"/>
                <a:cs typeface="Tahoma" panose="020B0604030504040204" pitchFamily="34" charset="0"/>
              </a:rPr>
              <a:t> Kyoto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Luật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bảo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môi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trường</a:t>
            </a:r>
            <a:endParaRPr lang="en-US" sz="2000" kern="100" dirty="0">
              <a:solidFill>
                <a:srgbClr val="000000"/>
              </a:solidFill>
              <a:ea typeface="Calibri" panose="020F0502020204030204" pitchFamily="34" charset="0"/>
              <a:cs typeface="Tahoma" panose="020B0604030504040204" pitchFamily="34" charset="0"/>
            </a:endParaRPr>
          </a:p>
        </p:txBody>
      </p:sp>
      <p:pic>
        <p:nvPicPr>
          <p:cNvPr id="7" name="Picture 6">
            <a:extLst>
              <a:ext uri="{FF2B5EF4-FFF2-40B4-BE49-F238E27FC236}">
                <a16:creationId xmlns:a16="http://schemas.microsoft.com/office/drawing/2014/main" id="{F053FBA0-CE47-DA19-724B-F6509CBF148E}"/>
              </a:ext>
            </a:extLst>
          </p:cNvPr>
          <p:cNvPicPr>
            <a:picLocks noChangeAspect="1"/>
          </p:cNvPicPr>
          <p:nvPr/>
        </p:nvPicPr>
        <p:blipFill>
          <a:blip r:embed="rId3"/>
          <a:stretch>
            <a:fillRect/>
          </a:stretch>
        </p:blipFill>
        <p:spPr>
          <a:xfrm>
            <a:off x="4339206" y="2296062"/>
            <a:ext cx="3064517" cy="3424381"/>
          </a:xfrm>
          <a:prstGeom prst="rect">
            <a:avLst/>
          </a:prstGeom>
        </p:spPr>
      </p:pic>
      <p:pic>
        <p:nvPicPr>
          <p:cNvPr id="9" name="Picture 8">
            <a:extLst>
              <a:ext uri="{FF2B5EF4-FFF2-40B4-BE49-F238E27FC236}">
                <a16:creationId xmlns:a16="http://schemas.microsoft.com/office/drawing/2014/main" id="{D6EA192C-E33A-6556-3630-FC0327B5743C}"/>
              </a:ext>
            </a:extLst>
          </p:cNvPr>
          <p:cNvPicPr>
            <a:picLocks noChangeAspect="1"/>
          </p:cNvPicPr>
          <p:nvPr/>
        </p:nvPicPr>
        <p:blipFill>
          <a:blip r:embed="rId4"/>
          <a:stretch>
            <a:fillRect/>
          </a:stretch>
        </p:blipFill>
        <p:spPr>
          <a:xfrm>
            <a:off x="565407" y="2333819"/>
            <a:ext cx="3112577" cy="3362652"/>
          </a:xfrm>
          <a:prstGeom prst="rect">
            <a:avLst/>
          </a:prstGeom>
        </p:spPr>
      </p:pic>
      <p:pic>
        <p:nvPicPr>
          <p:cNvPr id="11" name="Picture 10">
            <a:extLst>
              <a:ext uri="{FF2B5EF4-FFF2-40B4-BE49-F238E27FC236}">
                <a16:creationId xmlns:a16="http://schemas.microsoft.com/office/drawing/2014/main" id="{8AB49EE3-2232-4CE3-6D3A-DC39D0C3C03F}"/>
              </a:ext>
            </a:extLst>
          </p:cNvPr>
          <p:cNvPicPr>
            <a:picLocks noChangeAspect="1"/>
          </p:cNvPicPr>
          <p:nvPr/>
        </p:nvPicPr>
        <p:blipFill>
          <a:blip r:embed="rId5"/>
          <a:stretch>
            <a:fillRect/>
          </a:stretch>
        </p:blipFill>
        <p:spPr>
          <a:xfrm>
            <a:off x="8446760" y="2296062"/>
            <a:ext cx="3064517" cy="3400409"/>
          </a:xfrm>
          <a:prstGeom prst="rect">
            <a:avLst/>
          </a:prstGeom>
        </p:spPr>
      </p:pic>
      <p:sp>
        <p:nvSpPr>
          <p:cNvPr id="12" name="TextBox 11">
            <a:extLst>
              <a:ext uri="{FF2B5EF4-FFF2-40B4-BE49-F238E27FC236}">
                <a16:creationId xmlns:a16="http://schemas.microsoft.com/office/drawing/2014/main" id="{311E64F4-58C4-3E1D-0F1A-D9BE1D42DAA2}"/>
              </a:ext>
            </a:extLst>
          </p:cNvPr>
          <p:cNvSpPr txBox="1"/>
          <p:nvPr/>
        </p:nvSpPr>
        <p:spPr>
          <a:xfrm>
            <a:off x="524656" y="5696471"/>
            <a:ext cx="11152682" cy="707886"/>
          </a:xfrm>
          <a:prstGeom prst="rect">
            <a:avLst/>
          </a:prstGeom>
          <a:noFill/>
        </p:spPr>
        <p:txBody>
          <a:bodyPr wrap="square">
            <a:spAutoFit/>
          </a:bodyPr>
          <a:lstStyle/>
          <a:p>
            <a:pPr algn="just">
              <a:spcAft>
                <a:spcPts val="267"/>
              </a:spcAft>
              <a:defRPr/>
            </a:pP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KNK</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vị</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tấn</a:t>
            </a:r>
            <a:r>
              <a:rPr lang="en-US" sz="2000" kern="100" dirty="0">
                <a:solidFill>
                  <a:srgbClr val="000000"/>
                </a:solidFill>
                <a:ea typeface="Calibri" panose="020F0502020204030204" pitchFamily="34" charset="0"/>
                <a:cs typeface="Tahoma" panose="020B0604030504040204" pitchFamily="34" charset="0"/>
              </a:rPr>
              <a:t> CO2 </a:t>
            </a:r>
            <a:r>
              <a:rPr lang="en-US" sz="2000" kern="100" dirty="0" err="1">
                <a:solidFill>
                  <a:srgbClr val="000000"/>
                </a:solidFill>
                <a:ea typeface="Calibri" panose="020F0502020204030204" pitchFamily="34" charset="0"/>
                <a:cs typeface="Tahoma" panose="020B0604030504040204" pitchFamily="34" charset="0"/>
              </a:rPr>
              <a:t>tương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nóng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toàn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(GWP)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loại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đó</a:t>
            </a:r>
            <a:r>
              <a:rPr lang="en-US" sz="2000" kern="100" dirty="0">
                <a:solidFill>
                  <a:srgbClr val="000000"/>
                </a:solidFill>
                <a:ea typeface="Calibri" panose="020F0502020204030204" pitchFamily="34" charset="0"/>
                <a:cs typeface="Tahoma" panose="020B0604030504040204" pitchFamily="34" charset="0"/>
              </a:rPr>
              <a:t>. GWP do Liên ban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phủ</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hậu</a:t>
            </a:r>
            <a:r>
              <a:rPr lang="en-US" sz="2000" kern="100" dirty="0">
                <a:solidFill>
                  <a:srgbClr val="000000"/>
                </a:solidFill>
                <a:ea typeface="Calibri" panose="020F0502020204030204" pitchFamily="34" charset="0"/>
                <a:cs typeface="Tahoma" panose="020B0604030504040204" pitchFamily="34" charset="0"/>
              </a:rPr>
              <a:t> (UNFCCC) </a:t>
            </a:r>
            <a:r>
              <a:rPr lang="en-US" sz="2000" kern="100" dirty="0" err="1">
                <a:solidFill>
                  <a:srgbClr val="000000"/>
                </a:solidFill>
                <a:ea typeface="Calibri" panose="020F0502020204030204" pitchFamily="34" charset="0"/>
                <a:cs typeface="Tahoma" panose="020B0604030504040204" pitchFamily="34" charset="0"/>
              </a:rPr>
              <a:t>quy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a:t>
            </a:r>
          </a:p>
        </p:txBody>
      </p:sp>
      <p:sp>
        <p:nvSpPr>
          <p:cNvPr id="3" name="Title 1">
            <a:extLst>
              <a:ext uri="{FF2B5EF4-FFF2-40B4-BE49-F238E27FC236}">
                <a16:creationId xmlns:a16="http://schemas.microsoft.com/office/drawing/2014/main" id="{85E1AA6C-FDD1-7D1E-BB28-91A5FB862D0A}"/>
              </a:ext>
            </a:extLst>
          </p:cNvPr>
          <p:cNvSpPr txBox="1">
            <a:spLocks/>
          </p:cNvSpPr>
          <p:nvPr/>
        </p:nvSpPr>
        <p:spPr>
          <a:xfrm>
            <a:off x="186681" y="570860"/>
            <a:ext cx="11837921"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n-lt"/>
                <a:ea typeface="ヒラギノ角ゴ Pro W3"/>
                <a:cs typeface="Times New Roman" panose="02020603050405020304" pitchFamily="18" charset="0"/>
              </a:rPr>
              <a:t>Một</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số</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khái</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niệm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cần</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nắm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vững</a:t>
            </a:r>
            <a:r>
              <a:rPr lang="en-US" altLang="en-US" sz="3200" kern="0" dirty="0">
                <a:solidFill>
                  <a:schemeClr val="accent1">
                    <a:lumMod val="50000"/>
                  </a:schemeClr>
                </a:solidFill>
                <a:latin typeface="+mn-lt"/>
                <a:ea typeface="ヒラギノ角ゴ Pro W3"/>
                <a:cs typeface="Times New Roman" panose="02020603050405020304" pitchFamily="18" charset="0"/>
              </a:rPr>
              <a:t> </a:t>
            </a:r>
          </a:p>
        </p:txBody>
      </p:sp>
    </p:spTree>
    <p:extLst>
      <p:ext uri="{BB962C8B-B14F-4D97-AF65-F5344CB8AC3E}">
        <p14:creationId xmlns:p14="http://schemas.microsoft.com/office/powerpoint/2010/main" val="2831479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03E003-D9FC-6E7C-22C3-375B11933AAB}"/>
              </a:ext>
            </a:extLst>
          </p:cNvPr>
          <p:cNvPicPr>
            <a:picLocks noChangeAspect="1"/>
          </p:cNvPicPr>
          <p:nvPr/>
        </p:nvPicPr>
        <p:blipFill>
          <a:blip r:embed="rId3"/>
          <a:stretch>
            <a:fillRect/>
          </a:stretch>
        </p:blipFill>
        <p:spPr>
          <a:xfrm>
            <a:off x="745295" y="1426365"/>
            <a:ext cx="10812122" cy="4701597"/>
          </a:xfrm>
          <a:prstGeom prst="rect">
            <a:avLst/>
          </a:prstGeom>
        </p:spPr>
      </p:pic>
      <p:sp>
        <p:nvSpPr>
          <p:cNvPr id="3" name="Title 1">
            <a:extLst>
              <a:ext uri="{FF2B5EF4-FFF2-40B4-BE49-F238E27FC236}">
                <a16:creationId xmlns:a16="http://schemas.microsoft.com/office/drawing/2014/main" id="{80103458-D2E0-2AF9-3588-55F69E922E0F}"/>
              </a:ext>
            </a:extLst>
          </p:cNvPr>
          <p:cNvSpPr txBox="1">
            <a:spLocks/>
          </p:cNvSpPr>
          <p:nvPr/>
        </p:nvSpPr>
        <p:spPr>
          <a:xfrm>
            <a:off x="378036" y="511040"/>
            <a:ext cx="1154664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n-lt"/>
                <a:ea typeface="ヒラギノ角ゴ Pro W3"/>
                <a:cs typeface="Times New Roman" panose="02020603050405020304" pitchFamily="18" charset="0"/>
              </a:rPr>
              <a:t>Một</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số</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khái</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niệm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cần</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nắm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vững</a:t>
            </a:r>
            <a:r>
              <a:rPr lang="en-US" altLang="en-US" sz="3200" kern="0" dirty="0">
                <a:solidFill>
                  <a:schemeClr val="accent1">
                    <a:lumMod val="50000"/>
                  </a:schemeClr>
                </a:solidFill>
                <a:latin typeface="+mn-lt"/>
                <a:ea typeface="ヒラギノ角ゴ Pro W3"/>
                <a:cs typeface="Times New Roman" panose="02020603050405020304" pitchFamily="18" charset="0"/>
              </a:rPr>
              <a:t> </a:t>
            </a:r>
          </a:p>
        </p:txBody>
      </p:sp>
    </p:spTree>
    <p:extLst>
      <p:ext uri="{BB962C8B-B14F-4D97-AF65-F5344CB8AC3E}">
        <p14:creationId xmlns:p14="http://schemas.microsoft.com/office/powerpoint/2010/main" val="341507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919CFF-099D-10E3-C1F4-8FD3DF2720D9}"/>
              </a:ext>
            </a:extLst>
          </p:cNvPr>
          <p:cNvSpPr txBox="1"/>
          <p:nvPr/>
        </p:nvSpPr>
        <p:spPr>
          <a:xfrm>
            <a:off x="464501" y="4017917"/>
            <a:ext cx="4737921" cy="55399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mn-lt"/>
                <a:ea typeface="Calibri" panose="020F0502020204030204" pitchFamily="34" charset="0"/>
                <a:cs typeface="Tahoma" panose="020B0604030504040204" pitchFamily="34" charset="0"/>
              </a:rPr>
              <a:t>Phát</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thải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ròng</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bằng</a:t>
            </a:r>
            <a:r>
              <a:rPr lang="en-US" sz="2000" kern="100" dirty="0">
                <a:solidFill>
                  <a:srgbClr val="000000"/>
                </a:solidFill>
                <a:latin typeface="+mn-lt"/>
                <a:ea typeface="Calibri" panose="020F0502020204030204" pitchFamily="34" charset="0"/>
                <a:cs typeface="Tahoma" panose="020B0604030504040204" pitchFamily="34" charset="0"/>
              </a:rPr>
              <a:t> 0 – Net zero</a:t>
            </a:r>
          </a:p>
        </p:txBody>
      </p:sp>
      <p:pic>
        <p:nvPicPr>
          <p:cNvPr id="6" name="Picture 5">
            <a:extLst>
              <a:ext uri="{FF2B5EF4-FFF2-40B4-BE49-F238E27FC236}">
                <a16:creationId xmlns:a16="http://schemas.microsoft.com/office/drawing/2014/main" id="{C6869AB5-3099-3B6A-B693-458358379D75}"/>
              </a:ext>
            </a:extLst>
          </p:cNvPr>
          <p:cNvPicPr>
            <a:picLocks noChangeAspect="1"/>
          </p:cNvPicPr>
          <p:nvPr/>
        </p:nvPicPr>
        <p:blipFill>
          <a:blip r:embed="rId2"/>
          <a:stretch>
            <a:fillRect/>
          </a:stretch>
        </p:blipFill>
        <p:spPr>
          <a:xfrm>
            <a:off x="1635292" y="1968875"/>
            <a:ext cx="8959327" cy="1521350"/>
          </a:xfrm>
          <a:prstGeom prst="rect">
            <a:avLst/>
          </a:prstGeom>
        </p:spPr>
      </p:pic>
      <p:sp>
        <p:nvSpPr>
          <p:cNvPr id="13" name="TextBox 12">
            <a:extLst>
              <a:ext uri="{FF2B5EF4-FFF2-40B4-BE49-F238E27FC236}">
                <a16:creationId xmlns:a16="http://schemas.microsoft.com/office/drawing/2014/main" id="{C7DCEFE0-4966-E603-F649-E2B6F59CD635}"/>
              </a:ext>
            </a:extLst>
          </p:cNvPr>
          <p:cNvSpPr txBox="1"/>
          <p:nvPr/>
        </p:nvSpPr>
        <p:spPr>
          <a:xfrm>
            <a:off x="464501" y="1288023"/>
            <a:ext cx="11837921" cy="55399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mn-lt"/>
                <a:ea typeface="Calibri" panose="020F0502020204030204" pitchFamily="34" charset="0"/>
                <a:cs typeface="Tahoma" panose="020B0604030504040204" pitchFamily="34" charset="0"/>
              </a:rPr>
              <a:t>Trung </a:t>
            </a:r>
            <a:r>
              <a:rPr lang="en-US" sz="2000" kern="100" dirty="0" err="1">
                <a:solidFill>
                  <a:srgbClr val="000000"/>
                </a:solidFill>
                <a:latin typeface="+mn-lt"/>
                <a:ea typeface="Calibri" panose="020F0502020204030204" pitchFamily="34" charset="0"/>
                <a:cs typeface="Tahoma" panose="020B0604030504040204" pitchFamily="34" charset="0"/>
              </a:rPr>
              <a:t>hòa</a:t>
            </a:r>
            <a:r>
              <a:rPr lang="en-US" sz="2000" kern="100" dirty="0">
                <a:solidFill>
                  <a:srgbClr val="000000"/>
                </a:solidFill>
                <a:latin typeface="+mn-lt"/>
                <a:ea typeface="Calibri" panose="020F0502020204030204" pitchFamily="34" charset="0"/>
                <a:cs typeface="Tahoma" panose="020B0604030504040204" pitchFamily="34" charset="0"/>
              </a:rPr>
              <a:t> carbon – Carbon Neutral</a:t>
            </a:r>
          </a:p>
        </p:txBody>
      </p:sp>
      <p:pic>
        <p:nvPicPr>
          <p:cNvPr id="15" name="Picture 14">
            <a:extLst>
              <a:ext uri="{FF2B5EF4-FFF2-40B4-BE49-F238E27FC236}">
                <a16:creationId xmlns:a16="http://schemas.microsoft.com/office/drawing/2014/main" id="{1224B98B-9B39-025F-CC26-33F370033141}"/>
              </a:ext>
            </a:extLst>
          </p:cNvPr>
          <p:cNvPicPr>
            <a:picLocks noChangeAspect="1"/>
          </p:cNvPicPr>
          <p:nvPr/>
        </p:nvPicPr>
        <p:blipFill>
          <a:blip r:embed="rId3"/>
          <a:stretch>
            <a:fillRect/>
          </a:stretch>
        </p:blipFill>
        <p:spPr>
          <a:xfrm>
            <a:off x="7044398" y="4795484"/>
            <a:ext cx="4521091" cy="1552079"/>
          </a:xfrm>
          <a:prstGeom prst="rect">
            <a:avLst/>
          </a:prstGeom>
        </p:spPr>
      </p:pic>
      <p:sp>
        <p:nvSpPr>
          <p:cNvPr id="4" name="TextBox 3">
            <a:extLst>
              <a:ext uri="{FF2B5EF4-FFF2-40B4-BE49-F238E27FC236}">
                <a16:creationId xmlns:a16="http://schemas.microsoft.com/office/drawing/2014/main" id="{BA6CFA01-A34A-F2A9-6EB0-FE33B9195F64}"/>
              </a:ext>
            </a:extLst>
          </p:cNvPr>
          <p:cNvSpPr txBox="1">
            <a:spLocks noChangeArrowheads="1"/>
          </p:cNvSpPr>
          <p:nvPr/>
        </p:nvSpPr>
        <p:spPr bwMode="auto">
          <a:xfrm>
            <a:off x="1778964" y="3294086"/>
            <a:ext cx="1215527" cy="45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i="1" dirty="0" err="1">
                <a:solidFill>
                  <a:srgbClr val="00B0F0"/>
                </a:solidFill>
                <a:latin typeface="+mn-lt"/>
                <a:cs typeface="Arial" panose="020B0604020202020204" pitchFamily="34" charset="0"/>
              </a:rPr>
              <a:t>Phát</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thải</a:t>
            </a:r>
            <a:r>
              <a:rPr lang="en-US" altLang="en-US" sz="1800" i="1" dirty="0">
                <a:solidFill>
                  <a:srgbClr val="00B0F0"/>
                </a:solidFill>
                <a:latin typeface="+mn-lt"/>
                <a:cs typeface="Arial" panose="020B0604020202020204" pitchFamily="34" charset="0"/>
              </a:rPr>
              <a:t> </a:t>
            </a:r>
          </a:p>
        </p:txBody>
      </p:sp>
      <p:sp>
        <p:nvSpPr>
          <p:cNvPr id="5" name="TextBox 4">
            <a:extLst>
              <a:ext uri="{FF2B5EF4-FFF2-40B4-BE49-F238E27FC236}">
                <a16:creationId xmlns:a16="http://schemas.microsoft.com/office/drawing/2014/main" id="{AE5EB21B-31B8-42DA-23DC-71D02AF3B4E5}"/>
              </a:ext>
            </a:extLst>
          </p:cNvPr>
          <p:cNvSpPr txBox="1">
            <a:spLocks noChangeArrowheads="1"/>
          </p:cNvSpPr>
          <p:nvPr/>
        </p:nvSpPr>
        <p:spPr bwMode="auto">
          <a:xfrm>
            <a:off x="4308954" y="3388811"/>
            <a:ext cx="2280192" cy="45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i="1" dirty="0" err="1">
                <a:solidFill>
                  <a:srgbClr val="00B0F0"/>
                </a:solidFill>
                <a:latin typeface="+mn-lt"/>
                <a:cs typeface="Arial" panose="020B0604020202020204" pitchFamily="34" charset="0"/>
              </a:rPr>
              <a:t>Phát</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thải</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còn</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lại</a:t>
            </a:r>
            <a:r>
              <a:rPr lang="en-US" altLang="en-US" sz="1800" i="1" dirty="0">
                <a:solidFill>
                  <a:srgbClr val="00B0F0"/>
                </a:solidFill>
                <a:latin typeface="+mn-lt"/>
                <a:cs typeface="Arial" panose="020B0604020202020204" pitchFamily="34" charset="0"/>
              </a:rPr>
              <a:t> </a:t>
            </a:r>
          </a:p>
        </p:txBody>
      </p:sp>
      <p:sp>
        <p:nvSpPr>
          <p:cNvPr id="7" name="TextBox 6">
            <a:extLst>
              <a:ext uri="{FF2B5EF4-FFF2-40B4-BE49-F238E27FC236}">
                <a16:creationId xmlns:a16="http://schemas.microsoft.com/office/drawing/2014/main" id="{BEE68BF3-F62B-23BA-A724-2E429487F270}"/>
              </a:ext>
            </a:extLst>
          </p:cNvPr>
          <p:cNvSpPr txBox="1">
            <a:spLocks noChangeArrowheads="1"/>
          </p:cNvSpPr>
          <p:nvPr/>
        </p:nvSpPr>
        <p:spPr bwMode="auto">
          <a:xfrm>
            <a:off x="6736951" y="3513997"/>
            <a:ext cx="2980123" cy="87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i="1" dirty="0" err="1">
                <a:solidFill>
                  <a:srgbClr val="00B0F0"/>
                </a:solidFill>
                <a:latin typeface="+mn-lt"/>
                <a:cs typeface="Arial" panose="020B0604020202020204" pitchFamily="34" charset="0"/>
              </a:rPr>
              <a:t>Bù</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đắp</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phát</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thải</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và</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bù</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đắp</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phần</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phần</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phát</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thải</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còn</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lại</a:t>
            </a:r>
            <a:r>
              <a:rPr lang="en-US" altLang="en-US" sz="1800" i="1" dirty="0">
                <a:solidFill>
                  <a:srgbClr val="00B0F0"/>
                </a:solidFill>
                <a:latin typeface="+mn-lt"/>
                <a:cs typeface="Arial" panose="020B0604020202020204" pitchFamily="34" charset="0"/>
              </a:rPr>
              <a:t> </a:t>
            </a:r>
          </a:p>
        </p:txBody>
      </p:sp>
      <p:sp>
        <p:nvSpPr>
          <p:cNvPr id="8" name="TextBox 7">
            <a:extLst>
              <a:ext uri="{FF2B5EF4-FFF2-40B4-BE49-F238E27FC236}">
                <a16:creationId xmlns:a16="http://schemas.microsoft.com/office/drawing/2014/main" id="{5E5A8D2A-5929-D7BC-CA8C-6D12F413C5D9}"/>
              </a:ext>
            </a:extLst>
          </p:cNvPr>
          <p:cNvSpPr txBox="1">
            <a:spLocks noChangeArrowheads="1"/>
          </p:cNvSpPr>
          <p:nvPr/>
        </p:nvSpPr>
        <p:spPr bwMode="auto">
          <a:xfrm>
            <a:off x="464501" y="5143126"/>
            <a:ext cx="656382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i="1" dirty="0" err="1">
                <a:solidFill>
                  <a:srgbClr val="00B0F0"/>
                </a:solidFill>
                <a:latin typeface="+mn-lt"/>
                <a:cs typeface="Arial" panose="020B0604020202020204" pitchFamily="34" charset="0"/>
              </a:rPr>
              <a:t>Không</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phát</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sinh</a:t>
            </a:r>
            <a:r>
              <a:rPr lang="en-US" altLang="en-US" sz="1800" i="1" dirty="0">
                <a:solidFill>
                  <a:srgbClr val="00B0F0"/>
                </a:solidFill>
                <a:latin typeface="+mn-lt"/>
                <a:cs typeface="Arial" panose="020B0604020202020204" pitchFamily="34" charset="0"/>
              </a:rPr>
              <a:t> </a:t>
            </a:r>
            <a:r>
              <a:rPr lang="en-US" altLang="en-US" sz="1800" b="1" i="1" dirty="0" err="1">
                <a:solidFill>
                  <a:srgbClr val="FF0000"/>
                </a:solidFill>
                <a:latin typeface="+mn-lt"/>
                <a:cs typeface="Arial" panose="020B0604020202020204" pitchFamily="34" charset="0"/>
              </a:rPr>
              <a:t>thêm</a:t>
            </a:r>
            <a:r>
              <a:rPr lang="en-US" altLang="en-US" sz="1800" i="1" dirty="0">
                <a:solidFill>
                  <a:srgbClr val="FF000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khí</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nhà</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kính</a:t>
            </a:r>
            <a:r>
              <a:rPr lang="en-US" altLang="en-US" sz="1800" i="1" dirty="0">
                <a:solidFill>
                  <a:srgbClr val="00B0F0"/>
                </a:solidFill>
                <a:latin typeface="+mn-lt"/>
                <a:cs typeface="Arial" panose="020B0604020202020204" pitchFamily="34" charset="0"/>
              </a:rPr>
              <a:t> </a:t>
            </a:r>
            <a:r>
              <a:rPr lang="en-US" altLang="en-US" sz="1800" i="1" dirty="0" err="1">
                <a:solidFill>
                  <a:srgbClr val="00B0F0"/>
                </a:solidFill>
                <a:latin typeface="+mn-lt"/>
                <a:cs typeface="Arial" panose="020B0604020202020204" pitchFamily="34" charset="0"/>
              </a:rPr>
              <a:t>vào</a:t>
            </a:r>
            <a:r>
              <a:rPr lang="en-US" altLang="en-US" sz="1800" i="1" dirty="0">
                <a:solidFill>
                  <a:srgbClr val="00B0F0"/>
                </a:solidFill>
                <a:latin typeface="+mn-lt"/>
                <a:cs typeface="Arial" panose="020B0604020202020204" pitchFamily="34" charset="0"/>
              </a:rPr>
              <a:t> </a:t>
            </a:r>
            <a:r>
              <a:rPr lang="en-US" altLang="en-US" sz="1800" b="1" i="1" dirty="0" err="1">
                <a:solidFill>
                  <a:srgbClr val="FF0000"/>
                </a:solidFill>
                <a:latin typeface="+mn-lt"/>
                <a:cs typeface="Arial" panose="020B0604020202020204" pitchFamily="34" charset="0"/>
              </a:rPr>
              <a:t>bầu</a:t>
            </a:r>
            <a:r>
              <a:rPr lang="en-US" altLang="en-US" sz="1800" b="1" i="1" dirty="0">
                <a:solidFill>
                  <a:srgbClr val="FF0000"/>
                </a:solidFill>
                <a:latin typeface="+mn-lt"/>
                <a:cs typeface="Arial" panose="020B0604020202020204" pitchFamily="34" charset="0"/>
              </a:rPr>
              <a:t> </a:t>
            </a:r>
            <a:r>
              <a:rPr lang="en-US" altLang="en-US" sz="1800" b="1" i="1" dirty="0" err="1">
                <a:solidFill>
                  <a:srgbClr val="FF0000"/>
                </a:solidFill>
                <a:latin typeface="+mn-lt"/>
                <a:cs typeface="Arial" panose="020B0604020202020204" pitchFamily="34" charset="0"/>
              </a:rPr>
              <a:t>khí</a:t>
            </a:r>
            <a:r>
              <a:rPr lang="en-US" altLang="en-US" sz="1800" b="1" i="1" dirty="0">
                <a:solidFill>
                  <a:srgbClr val="FF0000"/>
                </a:solidFill>
                <a:latin typeface="+mn-lt"/>
                <a:cs typeface="Arial" panose="020B0604020202020204" pitchFamily="34" charset="0"/>
              </a:rPr>
              <a:t> </a:t>
            </a:r>
            <a:r>
              <a:rPr lang="en-US" altLang="en-US" sz="1800" b="1" i="1" dirty="0" err="1">
                <a:solidFill>
                  <a:srgbClr val="FF0000"/>
                </a:solidFill>
                <a:latin typeface="+mn-lt"/>
                <a:cs typeface="Arial" panose="020B0604020202020204" pitchFamily="34" charset="0"/>
              </a:rPr>
              <a:t>quyển</a:t>
            </a:r>
            <a:r>
              <a:rPr lang="en-US" altLang="en-US" sz="1800" b="1" i="1" dirty="0">
                <a:solidFill>
                  <a:srgbClr val="FF0000"/>
                </a:solidFill>
                <a:latin typeface="+mn-lt"/>
                <a:cs typeface="Arial" panose="020B0604020202020204" pitchFamily="34" charset="0"/>
              </a:rPr>
              <a:t>   </a:t>
            </a:r>
          </a:p>
        </p:txBody>
      </p:sp>
      <p:sp>
        <p:nvSpPr>
          <p:cNvPr id="9" name="TextBox 8">
            <a:extLst>
              <a:ext uri="{FF2B5EF4-FFF2-40B4-BE49-F238E27FC236}">
                <a16:creationId xmlns:a16="http://schemas.microsoft.com/office/drawing/2014/main" id="{4E77A750-303B-9CDD-7D84-5BEBB643D3BF}"/>
              </a:ext>
            </a:extLst>
          </p:cNvPr>
          <p:cNvSpPr txBox="1">
            <a:spLocks noChangeArrowheads="1"/>
          </p:cNvSpPr>
          <p:nvPr/>
        </p:nvSpPr>
        <p:spPr bwMode="auto">
          <a:xfrm>
            <a:off x="9100441" y="1592591"/>
            <a:ext cx="24616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sz="2000" b="1" kern="100" dirty="0">
                <a:solidFill>
                  <a:srgbClr val="FF0000"/>
                </a:solidFill>
                <a:latin typeface="+mn-lt"/>
                <a:ea typeface="Calibri" panose="020F0502020204030204" pitchFamily="34" charset="0"/>
                <a:cs typeface="Tahoma" panose="020B0604030504040204" pitchFamily="34" charset="0"/>
              </a:rPr>
              <a:t>Carbon Neutral</a:t>
            </a:r>
            <a:endParaRPr lang="en-US" altLang="en-US" sz="2000" b="1" i="1" dirty="0">
              <a:solidFill>
                <a:srgbClr val="FF0000"/>
              </a:solidFill>
              <a:latin typeface="+mn-lt"/>
              <a:cs typeface="Arial" panose="020B0604020202020204" pitchFamily="34" charset="0"/>
            </a:endParaRPr>
          </a:p>
        </p:txBody>
      </p:sp>
      <p:sp>
        <p:nvSpPr>
          <p:cNvPr id="10" name="TextBox 9">
            <a:extLst>
              <a:ext uri="{FF2B5EF4-FFF2-40B4-BE49-F238E27FC236}">
                <a16:creationId xmlns:a16="http://schemas.microsoft.com/office/drawing/2014/main" id="{954F82DA-3491-8457-4DE5-38956FBE2329}"/>
              </a:ext>
            </a:extLst>
          </p:cNvPr>
          <p:cNvSpPr txBox="1">
            <a:spLocks noChangeArrowheads="1"/>
          </p:cNvSpPr>
          <p:nvPr/>
        </p:nvSpPr>
        <p:spPr bwMode="auto">
          <a:xfrm>
            <a:off x="10437710" y="4053603"/>
            <a:ext cx="14127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sz="2000" b="1" kern="100" dirty="0">
                <a:solidFill>
                  <a:srgbClr val="FF0000"/>
                </a:solidFill>
                <a:latin typeface="+mn-lt"/>
                <a:ea typeface="Calibri" panose="020F0502020204030204" pitchFamily="34" charset="0"/>
                <a:cs typeface="Tahoma" panose="020B0604030504040204" pitchFamily="34" charset="0"/>
              </a:rPr>
              <a:t>Net zero</a:t>
            </a:r>
            <a:endParaRPr lang="en-US" altLang="en-US" sz="2000" b="1" i="1" dirty="0">
              <a:solidFill>
                <a:srgbClr val="FF0000"/>
              </a:solidFill>
              <a:latin typeface="+mn-lt"/>
              <a:cs typeface="Arial" panose="020B0604020202020204" pitchFamily="34" charset="0"/>
            </a:endParaRPr>
          </a:p>
        </p:txBody>
      </p:sp>
      <p:sp>
        <p:nvSpPr>
          <p:cNvPr id="11" name="TextBox 10">
            <a:extLst>
              <a:ext uri="{FF2B5EF4-FFF2-40B4-BE49-F238E27FC236}">
                <a16:creationId xmlns:a16="http://schemas.microsoft.com/office/drawing/2014/main" id="{BE902540-7CF8-1185-1679-95EA8579022A}"/>
              </a:ext>
            </a:extLst>
          </p:cNvPr>
          <p:cNvSpPr txBox="1">
            <a:spLocks noChangeArrowheads="1"/>
          </p:cNvSpPr>
          <p:nvPr/>
        </p:nvSpPr>
        <p:spPr bwMode="auto">
          <a:xfrm>
            <a:off x="464501" y="4670473"/>
            <a:ext cx="686265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b="1" kern="100" dirty="0">
                <a:solidFill>
                  <a:srgbClr val="00B050"/>
                </a:solidFill>
                <a:latin typeface="+mn-lt"/>
                <a:ea typeface="Calibri" panose="020F0502020204030204" pitchFamily="34" charset="0"/>
                <a:cs typeface="Tahoma" panose="020B0604030504040204" pitchFamily="34" charset="0"/>
              </a:rPr>
              <a:t>TRUNG </a:t>
            </a:r>
            <a:r>
              <a:rPr lang="en-US" altLang="en-US" sz="1800" b="1" kern="100" dirty="0" err="1">
                <a:solidFill>
                  <a:srgbClr val="00B050"/>
                </a:solidFill>
                <a:latin typeface="+mn-lt"/>
                <a:ea typeface="Calibri" panose="020F0502020204030204" pitchFamily="34" charset="0"/>
                <a:cs typeface="Tahoma" panose="020B0604030504040204" pitchFamily="34" charset="0"/>
              </a:rPr>
              <a:t>HÒA</a:t>
            </a:r>
            <a:r>
              <a:rPr lang="en-US" altLang="en-US" sz="1800" b="1" kern="100" dirty="0">
                <a:solidFill>
                  <a:srgbClr val="00B050"/>
                </a:solidFill>
                <a:latin typeface="+mn-lt"/>
                <a:ea typeface="Calibri" panose="020F0502020204030204" pitchFamily="34" charset="0"/>
                <a:cs typeface="Tahoma" panose="020B0604030504040204" pitchFamily="34" charset="0"/>
              </a:rPr>
              <a:t> CARBON </a:t>
            </a:r>
            <a:r>
              <a:rPr lang="en-US" altLang="en-US" sz="1800" b="1" kern="100" dirty="0" err="1">
                <a:latin typeface="+mn-lt"/>
                <a:ea typeface="Calibri" panose="020F0502020204030204" pitchFamily="34" charset="0"/>
                <a:cs typeface="Tahoma" panose="020B0604030504040204" pitchFamily="34" charset="0"/>
              </a:rPr>
              <a:t>VÀ</a:t>
            </a:r>
            <a:r>
              <a:rPr lang="en-US" altLang="en-US" sz="1800" b="1" kern="100" dirty="0">
                <a:latin typeface="+mn-lt"/>
                <a:ea typeface="Calibri" panose="020F0502020204030204" pitchFamily="34" charset="0"/>
                <a:cs typeface="Tahoma" panose="020B0604030504040204" pitchFamily="34" charset="0"/>
              </a:rPr>
              <a:t> </a:t>
            </a:r>
            <a:r>
              <a:rPr lang="en-US" altLang="en-US" sz="1800" b="1" kern="100" dirty="0" err="1">
                <a:solidFill>
                  <a:srgbClr val="00B0F0"/>
                </a:solidFill>
                <a:latin typeface="+mn-lt"/>
                <a:ea typeface="Calibri" panose="020F0502020204030204" pitchFamily="34" charset="0"/>
                <a:cs typeface="Tahoma" panose="020B0604030504040204" pitchFamily="34" charset="0"/>
              </a:rPr>
              <a:t>PHÁT</a:t>
            </a:r>
            <a:r>
              <a:rPr lang="en-US" altLang="en-US" sz="1800" b="1" kern="100" dirty="0">
                <a:solidFill>
                  <a:srgbClr val="00B0F0"/>
                </a:solidFill>
                <a:latin typeface="+mn-lt"/>
                <a:ea typeface="Calibri" panose="020F0502020204030204" pitchFamily="34" charset="0"/>
                <a:cs typeface="Tahoma" panose="020B0604030504040204" pitchFamily="34" charset="0"/>
              </a:rPr>
              <a:t> </a:t>
            </a:r>
            <a:r>
              <a:rPr lang="en-US" altLang="en-US" sz="1800" b="1" kern="100" dirty="0" err="1">
                <a:solidFill>
                  <a:srgbClr val="00B0F0"/>
                </a:solidFill>
                <a:latin typeface="+mn-lt"/>
                <a:ea typeface="Calibri" panose="020F0502020204030204" pitchFamily="34" charset="0"/>
                <a:cs typeface="Tahoma" panose="020B0604030504040204" pitchFamily="34" charset="0"/>
              </a:rPr>
              <a:t>THẢI</a:t>
            </a:r>
            <a:r>
              <a:rPr lang="en-US" altLang="en-US" sz="1800" b="1" kern="100" dirty="0">
                <a:solidFill>
                  <a:srgbClr val="00B0F0"/>
                </a:solidFill>
                <a:latin typeface="+mn-lt"/>
                <a:ea typeface="Calibri" panose="020F0502020204030204" pitchFamily="34" charset="0"/>
                <a:cs typeface="Tahoma" panose="020B0604030504040204" pitchFamily="34" charset="0"/>
              </a:rPr>
              <a:t> </a:t>
            </a:r>
            <a:r>
              <a:rPr lang="en-US" altLang="en-US" sz="1800" b="1" kern="100" dirty="0" err="1">
                <a:solidFill>
                  <a:srgbClr val="00B0F0"/>
                </a:solidFill>
                <a:latin typeface="+mn-lt"/>
                <a:ea typeface="Calibri" panose="020F0502020204030204" pitchFamily="34" charset="0"/>
                <a:cs typeface="Tahoma" panose="020B0604030504040204" pitchFamily="34" charset="0"/>
              </a:rPr>
              <a:t>RÒNG</a:t>
            </a:r>
            <a:r>
              <a:rPr lang="en-US" altLang="en-US" sz="1800" b="1" kern="100" dirty="0">
                <a:solidFill>
                  <a:srgbClr val="00B0F0"/>
                </a:solidFill>
                <a:latin typeface="+mn-lt"/>
                <a:ea typeface="Calibri" panose="020F0502020204030204" pitchFamily="34" charset="0"/>
                <a:cs typeface="Tahoma" panose="020B0604030504040204" pitchFamily="34" charset="0"/>
              </a:rPr>
              <a:t> </a:t>
            </a:r>
            <a:r>
              <a:rPr lang="en-US" altLang="en-US" sz="1800" b="1" kern="100" dirty="0" err="1">
                <a:solidFill>
                  <a:srgbClr val="00B0F0"/>
                </a:solidFill>
                <a:latin typeface="+mn-lt"/>
                <a:ea typeface="Calibri" panose="020F0502020204030204" pitchFamily="34" charset="0"/>
                <a:cs typeface="Tahoma" panose="020B0604030504040204" pitchFamily="34" charset="0"/>
              </a:rPr>
              <a:t>BẰNG</a:t>
            </a:r>
            <a:r>
              <a:rPr lang="en-US" altLang="en-US" sz="1800" b="1" kern="100" dirty="0">
                <a:solidFill>
                  <a:srgbClr val="00B0F0"/>
                </a:solidFill>
                <a:latin typeface="+mn-lt"/>
                <a:ea typeface="Calibri" panose="020F0502020204030204" pitchFamily="34" charset="0"/>
                <a:cs typeface="Tahoma" panose="020B0604030504040204" pitchFamily="34" charset="0"/>
              </a:rPr>
              <a:t> 0</a:t>
            </a:r>
            <a:endParaRPr lang="en-US" altLang="en-US" sz="1800" b="1" i="1" dirty="0">
              <a:solidFill>
                <a:srgbClr val="00B0F0"/>
              </a:solidFill>
              <a:latin typeface="+mn-lt"/>
              <a:cs typeface="Arial" panose="020B0604020202020204" pitchFamily="34" charset="0"/>
            </a:endParaRPr>
          </a:p>
        </p:txBody>
      </p:sp>
      <p:sp>
        <p:nvSpPr>
          <p:cNvPr id="12" name="Title 1">
            <a:extLst>
              <a:ext uri="{FF2B5EF4-FFF2-40B4-BE49-F238E27FC236}">
                <a16:creationId xmlns:a16="http://schemas.microsoft.com/office/drawing/2014/main" id="{32D36F47-D9EC-858E-B3F2-AEA538EDB508}"/>
              </a:ext>
            </a:extLst>
          </p:cNvPr>
          <p:cNvSpPr txBox="1">
            <a:spLocks/>
          </p:cNvSpPr>
          <p:nvPr/>
        </p:nvSpPr>
        <p:spPr>
          <a:xfrm>
            <a:off x="0" y="582769"/>
            <a:ext cx="12191999"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n-lt"/>
                <a:ea typeface="ヒラギノ角ゴ Pro W3"/>
                <a:cs typeface="Times New Roman" panose="02020603050405020304" pitchFamily="18" charset="0"/>
              </a:rPr>
              <a:t>Một</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số</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khái</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niệm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cần</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nắm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vững</a:t>
            </a:r>
            <a:r>
              <a:rPr lang="en-US" altLang="en-US" sz="3200" kern="0" dirty="0">
                <a:solidFill>
                  <a:schemeClr val="accent1">
                    <a:lumMod val="50000"/>
                  </a:schemeClr>
                </a:solidFill>
                <a:latin typeface="+mn-lt"/>
                <a:ea typeface="ヒラギノ角ゴ Pro W3"/>
                <a:cs typeface="Times New Roman" panose="02020603050405020304" pitchFamily="18" charset="0"/>
              </a:rPr>
              <a:t> </a:t>
            </a:r>
          </a:p>
        </p:txBody>
      </p:sp>
    </p:spTree>
    <p:extLst>
      <p:ext uri="{BB962C8B-B14F-4D97-AF65-F5344CB8AC3E}">
        <p14:creationId xmlns:p14="http://schemas.microsoft.com/office/powerpoint/2010/main" val="347210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59EB6-BD4B-23E5-C694-0B1931AEABAA}"/>
              </a:ext>
            </a:extLst>
          </p:cNvPr>
          <p:cNvSpPr txBox="1">
            <a:spLocks/>
          </p:cNvSpPr>
          <p:nvPr/>
        </p:nvSpPr>
        <p:spPr>
          <a:xfrm>
            <a:off x="230839" y="527166"/>
            <a:ext cx="11631224"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n-lt"/>
                <a:ea typeface="ヒラギノ角ゴ Pro W3"/>
                <a:cs typeface="Times New Roman" panose="02020603050405020304" pitchFamily="18" charset="0"/>
              </a:rPr>
              <a:t>Lộ</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trình</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nội</a:t>
            </a:r>
            <a:r>
              <a:rPr lang="en-US" altLang="en-US" sz="3200" kern="0" dirty="0">
                <a:solidFill>
                  <a:schemeClr val="accent1">
                    <a:lumMod val="50000"/>
                  </a:schemeClr>
                </a:solidFill>
                <a:latin typeface="+mn-lt"/>
                <a:ea typeface="ヒラギノ角ゴ Pro W3"/>
                <a:cs typeface="Times New Roman" panose="02020603050405020304" pitchFamily="18" charset="0"/>
              </a:rPr>
              <a:t> dung </a:t>
            </a:r>
            <a:r>
              <a:rPr lang="en-US" altLang="en-US" sz="3200" kern="0" dirty="0" err="1">
                <a:solidFill>
                  <a:schemeClr val="accent1">
                    <a:lumMod val="50000"/>
                  </a:schemeClr>
                </a:solidFill>
                <a:latin typeface="+mn-lt"/>
                <a:ea typeface="ヒラギノ角ゴ Pro W3"/>
                <a:cs typeface="Times New Roman" panose="02020603050405020304" pitchFamily="18" charset="0"/>
              </a:rPr>
              <a:t>thực</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hiện</a:t>
            </a:r>
            <a:r>
              <a:rPr lang="en-US" altLang="en-US" sz="3200" kern="0" dirty="0">
                <a:solidFill>
                  <a:schemeClr val="accent1">
                    <a:lumMod val="50000"/>
                  </a:schemeClr>
                </a:solidFill>
                <a:latin typeface="+mn-lt"/>
                <a:ea typeface="ヒラギノ角ゴ Pro W3"/>
                <a:cs typeface="Times New Roman" panose="02020603050405020304" pitchFamily="18" charset="0"/>
              </a:rPr>
              <a:t> </a:t>
            </a:r>
          </a:p>
        </p:txBody>
      </p:sp>
      <p:sp>
        <p:nvSpPr>
          <p:cNvPr id="4" name="TextBox 3">
            <a:extLst>
              <a:ext uri="{FF2B5EF4-FFF2-40B4-BE49-F238E27FC236}">
                <a16:creationId xmlns:a16="http://schemas.microsoft.com/office/drawing/2014/main" id="{F3B72C99-F343-0621-0DD6-97866680D8F2}"/>
              </a:ext>
            </a:extLst>
          </p:cNvPr>
          <p:cNvSpPr txBox="1"/>
          <p:nvPr/>
        </p:nvSpPr>
        <p:spPr>
          <a:xfrm>
            <a:off x="427084" y="2012528"/>
            <a:ext cx="1295985" cy="646331"/>
          </a:xfrm>
          <a:prstGeom prst="rect">
            <a:avLst/>
          </a:prstGeom>
          <a:noFill/>
          <a:ln>
            <a:solidFill>
              <a:srgbClr val="C00000"/>
            </a:solidFill>
          </a:ln>
        </p:spPr>
        <p:txBody>
          <a:bodyPr wrap="square" rtlCol="0">
            <a:spAutoFit/>
          </a:bodyPr>
          <a:lstStyle/>
          <a:p>
            <a:pPr algn="just"/>
            <a:r>
              <a:rPr lang="en-US" sz="1800" dirty="0" err="1"/>
              <a:t>Nghị</a:t>
            </a:r>
            <a:r>
              <a:rPr lang="en-US" sz="1800" dirty="0"/>
              <a:t> </a:t>
            </a:r>
            <a:r>
              <a:rPr lang="en-US" sz="1800" dirty="0" err="1"/>
              <a:t>định</a:t>
            </a:r>
            <a:r>
              <a:rPr lang="en-US" sz="1800" dirty="0"/>
              <a:t> 06/</a:t>
            </a:r>
            <a:r>
              <a:rPr lang="en-US" sz="1800" dirty="0" err="1"/>
              <a:t>NĐ</a:t>
            </a:r>
            <a:r>
              <a:rPr lang="en-US" sz="1800" dirty="0"/>
              <a:t>-CP</a:t>
            </a:r>
          </a:p>
        </p:txBody>
      </p:sp>
      <p:sp>
        <p:nvSpPr>
          <p:cNvPr id="5" name="TextBox 4">
            <a:extLst>
              <a:ext uri="{FF2B5EF4-FFF2-40B4-BE49-F238E27FC236}">
                <a16:creationId xmlns:a16="http://schemas.microsoft.com/office/drawing/2014/main" id="{C614B196-8DA3-56FB-EE39-27483E3739C6}"/>
              </a:ext>
            </a:extLst>
          </p:cNvPr>
          <p:cNvSpPr txBox="1"/>
          <p:nvPr/>
        </p:nvSpPr>
        <p:spPr>
          <a:xfrm>
            <a:off x="1795034" y="2012527"/>
            <a:ext cx="1884468" cy="646331"/>
          </a:xfrm>
          <a:prstGeom prst="rect">
            <a:avLst/>
          </a:prstGeom>
          <a:noFill/>
          <a:ln>
            <a:solidFill>
              <a:srgbClr val="FF0000"/>
            </a:solidFill>
          </a:ln>
        </p:spPr>
        <p:txBody>
          <a:bodyPr wrap="square" rtlCol="0">
            <a:spAutoFit/>
          </a:bodyPr>
          <a:lstStyle/>
          <a:p>
            <a:pPr algn="ctr"/>
            <a:r>
              <a:rPr lang="en-US" sz="1800" dirty="0"/>
              <a:t>Cung </a:t>
            </a:r>
            <a:r>
              <a:rPr lang="en-US" sz="1800" dirty="0" err="1"/>
              <a:t>cấp</a:t>
            </a:r>
            <a:r>
              <a:rPr lang="en-US" sz="1800" dirty="0"/>
              <a:t> </a:t>
            </a:r>
            <a:r>
              <a:rPr lang="en-US" sz="1800" dirty="0" err="1"/>
              <a:t>số</a:t>
            </a:r>
            <a:r>
              <a:rPr lang="en-US" sz="1800" dirty="0"/>
              <a:t> </a:t>
            </a:r>
            <a:r>
              <a:rPr lang="en-US" sz="1800" dirty="0" err="1"/>
              <a:t>liệu</a:t>
            </a:r>
            <a:r>
              <a:rPr lang="en-US" sz="1800" dirty="0"/>
              <a:t> </a:t>
            </a:r>
            <a:r>
              <a:rPr lang="en-US" sz="1800" dirty="0" err="1"/>
              <a:t>hoạt</a:t>
            </a:r>
            <a:r>
              <a:rPr lang="en-US" sz="1800" dirty="0"/>
              <a:t> </a:t>
            </a:r>
            <a:r>
              <a:rPr lang="en-US" sz="1800" dirty="0" err="1"/>
              <a:t>động</a:t>
            </a:r>
            <a:endParaRPr lang="en-US" sz="1800" dirty="0"/>
          </a:p>
        </p:txBody>
      </p:sp>
      <p:sp>
        <p:nvSpPr>
          <p:cNvPr id="7" name="TextBox 6">
            <a:extLst>
              <a:ext uri="{FF2B5EF4-FFF2-40B4-BE49-F238E27FC236}">
                <a16:creationId xmlns:a16="http://schemas.microsoft.com/office/drawing/2014/main" id="{B0799BAA-C053-341E-31FB-843917FEA297}"/>
              </a:ext>
            </a:extLst>
          </p:cNvPr>
          <p:cNvSpPr txBox="1"/>
          <p:nvPr/>
        </p:nvSpPr>
        <p:spPr>
          <a:xfrm>
            <a:off x="700857" y="1607345"/>
            <a:ext cx="781002" cy="369332"/>
          </a:xfrm>
          <a:prstGeom prst="rect">
            <a:avLst/>
          </a:prstGeom>
          <a:solidFill>
            <a:srgbClr val="C00000"/>
          </a:solidFill>
        </p:spPr>
        <p:txBody>
          <a:bodyPr wrap="square" rtlCol="0">
            <a:spAutoFit/>
          </a:bodyPr>
          <a:lstStyle/>
          <a:p>
            <a:r>
              <a:rPr lang="en-US" sz="1800" dirty="0"/>
              <a:t>2022</a:t>
            </a:r>
          </a:p>
        </p:txBody>
      </p:sp>
      <p:sp>
        <p:nvSpPr>
          <p:cNvPr id="8" name="TextBox 7">
            <a:extLst>
              <a:ext uri="{FF2B5EF4-FFF2-40B4-BE49-F238E27FC236}">
                <a16:creationId xmlns:a16="http://schemas.microsoft.com/office/drawing/2014/main" id="{30241229-0417-33FF-A91E-1F490FDC1D9E}"/>
              </a:ext>
            </a:extLst>
          </p:cNvPr>
          <p:cNvSpPr txBox="1"/>
          <p:nvPr/>
        </p:nvSpPr>
        <p:spPr>
          <a:xfrm>
            <a:off x="3859279" y="2007050"/>
            <a:ext cx="1884468" cy="646331"/>
          </a:xfrm>
          <a:prstGeom prst="rect">
            <a:avLst/>
          </a:prstGeom>
          <a:noFill/>
          <a:ln>
            <a:solidFill>
              <a:srgbClr val="FFC000"/>
            </a:solidFill>
          </a:ln>
        </p:spPr>
        <p:txBody>
          <a:bodyPr wrap="square" rtlCol="0">
            <a:spAutoFit/>
          </a:bodyPr>
          <a:lstStyle/>
          <a:p>
            <a:pPr algn="ctr"/>
            <a:r>
              <a:rPr lang="en-US" sz="1800" dirty="0" err="1"/>
              <a:t>Báo</a:t>
            </a:r>
            <a:r>
              <a:rPr lang="en-US" sz="1800" dirty="0"/>
              <a:t> </a:t>
            </a:r>
            <a:r>
              <a:rPr lang="en-US" sz="1800" dirty="0" err="1"/>
              <a:t>cáo</a:t>
            </a:r>
            <a:r>
              <a:rPr lang="en-US" sz="1800" dirty="0"/>
              <a:t> </a:t>
            </a:r>
            <a:r>
              <a:rPr lang="en-US" sz="1800" dirty="0" err="1"/>
              <a:t>kiểm</a:t>
            </a:r>
            <a:r>
              <a:rPr lang="en-US" sz="1800" dirty="0"/>
              <a:t> </a:t>
            </a:r>
            <a:r>
              <a:rPr lang="en-US" sz="1800" dirty="0" err="1"/>
              <a:t>kê</a:t>
            </a:r>
            <a:r>
              <a:rPr lang="en-US" sz="1800" dirty="0"/>
              <a:t> </a:t>
            </a:r>
            <a:r>
              <a:rPr lang="en-US" sz="1800" dirty="0" err="1"/>
              <a:t>khí</a:t>
            </a:r>
            <a:r>
              <a:rPr lang="en-US" sz="1800" dirty="0"/>
              <a:t> </a:t>
            </a:r>
            <a:r>
              <a:rPr lang="en-US" sz="1800" dirty="0" err="1"/>
              <a:t>nhà</a:t>
            </a:r>
            <a:r>
              <a:rPr lang="en-US" sz="1800" dirty="0"/>
              <a:t> </a:t>
            </a:r>
            <a:r>
              <a:rPr lang="en-US" sz="1800" dirty="0" err="1"/>
              <a:t>kính</a:t>
            </a:r>
            <a:endParaRPr lang="en-US" sz="1800" dirty="0"/>
          </a:p>
        </p:txBody>
      </p:sp>
      <p:sp>
        <p:nvSpPr>
          <p:cNvPr id="9" name="TextBox 8">
            <a:extLst>
              <a:ext uri="{FF2B5EF4-FFF2-40B4-BE49-F238E27FC236}">
                <a16:creationId xmlns:a16="http://schemas.microsoft.com/office/drawing/2014/main" id="{1F5ED5BF-45AA-EA40-CC68-CFAA896738BD}"/>
              </a:ext>
            </a:extLst>
          </p:cNvPr>
          <p:cNvSpPr txBox="1"/>
          <p:nvPr/>
        </p:nvSpPr>
        <p:spPr>
          <a:xfrm>
            <a:off x="5982841" y="2007049"/>
            <a:ext cx="1884468" cy="1477328"/>
          </a:xfrm>
          <a:prstGeom prst="rect">
            <a:avLst/>
          </a:prstGeom>
          <a:noFill/>
          <a:ln>
            <a:solidFill>
              <a:srgbClr val="92D050"/>
            </a:solidFill>
          </a:ln>
        </p:spPr>
        <p:txBody>
          <a:bodyPr wrap="square" rtlCol="0">
            <a:spAutoFit/>
          </a:bodyPr>
          <a:lstStyle/>
          <a:p>
            <a:pPr algn="ctr"/>
            <a:r>
              <a:rPr lang="en-US" sz="1800" b="1" dirty="0" err="1"/>
              <a:t>Hạn</a:t>
            </a:r>
            <a:r>
              <a:rPr lang="en-US" sz="1800" b="1" dirty="0"/>
              <a:t> </a:t>
            </a:r>
            <a:r>
              <a:rPr lang="en-US" sz="1800" b="1" dirty="0" err="1"/>
              <a:t>ngạch</a:t>
            </a:r>
            <a:r>
              <a:rPr lang="en-US" sz="1800" b="1" dirty="0"/>
              <a:t> </a:t>
            </a:r>
            <a:r>
              <a:rPr lang="en-US" sz="1800" b="1" dirty="0" err="1"/>
              <a:t>phát</a:t>
            </a:r>
            <a:r>
              <a:rPr lang="en-US" sz="1800" b="1" dirty="0"/>
              <a:t> </a:t>
            </a:r>
            <a:r>
              <a:rPr lang="en-US" sz="1800" b="1" dirty="0" err="1"/>
              <a:t>thải</a:t>
            </a:r>
            <a:r>
              <a:rPr lang="en-US" sz="1800" b="1" dirty="0"/>
              <a:t> </a:t>
            </a:r>
          </a:p>
          <a:p>
            <a:pPr algn="ctr"/>
            <a:r>
              <a:rPr lang="en-US" sz="1800" dirty="0" err="1"/>
              <a:t>Thực</a:t>
            </a:r>
            <a:r>
              <a:rPr lang="en-US" sz="1800" dirty="0"/>
              <a:t> </a:t>
            </a:r>
            <a:r>
              <a:rPr lang="en-US" sz="1800" dirty="0" err="1"/>
              <a:t>hiện</a:t>
            </a:r>
            <a:endParaRPr lang="en-US" sz="1800" dirty="0"/>
          </a:p>
          <a:p>
            <a:pPr algn="ctr"/>
            <a:r>
              <a:rPr lang="en-US" sz="1800" b="1" dirty="0" err="1"/>
              <a:t>Giảm</a:t>
            </a:r>
            <a:r>
              <a:rPr lang="en-US" sz="1800" b="1" dirty="0"/>
              <a:t> </a:t>
            </a:r>
            <a:r>
              <a:rPr lang="en-US" sz="1800" b="1" dirty="0" err="1"/>
              <a:t>nhẹ</a:t>
            </a:r>
            <a:r>
              <a:rPr lang="en-US" sz="1800" b="1" dirty="0"/>
              <a:t> </a:t>
            </a:r>
            <a:r>
              <a:rPr lang="en-US" sz="1800" b="1" dirty="0" err="1"/>
              <a:t>phát</a:t>
            </a:r>
            <a:r>
              <a:rPr lang="en-US" sz="1800" b="1" dirty="0"/>
              <a:t> </a:t>
            </a:r>
            <a:r>
              <a:rPr lang="en-US" sz="1800" b="1" dirty="0" err="1"/>
              <a:t>thải</a:t>
            </a:r>
            <a:r>
              <a:rPr lang="en-US" sz="1800" b="1" dirty="0"/>
              <a:t> </a:t>
            </a:r>
            <a:r>
              <a:rPr lang="en-US" sz="1800" b="1" dirty="0" err="1"/>
              <a:t>KNK</a:t>
            </a:r>
            <a:endParaRPr lang="en-US" sz="1800" b="1" dirty="0"/>
          </a:p>
        </p:txBody>
      </p:sp>
      <p:sp>
        <p:nvSpPr>
          <p:cNvPr id="10" name="TextBox 9">
            <a:extLst>
              <a:ext uri="{FF2B5EF4-FFF2-40B4-BE49-F238E27FC236}">
                <a16:creationId xmlns:a16="http://schemas.microsoft.com/office/drawing/2014/main" id="{2DBC709D-5B3E-E081-5CF6-6C457EF378BE}"/>
              </a:ext>
            </a:extLst>
          </p:cNvPr>
          <p:cNvSpPr txBox="1"/>
          <p:nvPr/>
        </p:nvSpPr>
        <p:spPr>
          <a:xfrm>
            <a:off x="8106403" y="2007048"/>
            <a:ext cx="1884468" cy="646331"/>
          </a:xfrm>
          <a:prstGeom prst="rect">
            <a:avLst/>
          </a:prstGeom>
          <a:noFill/>
          <a:ln>
            <a:solidFill>
              <a:srgbClr val="00B0F0"/>
            </a:solidFill>
          </a:ln>
        </p:spPr>
        <p:txBody>
          <a:bodyPr wrap="square" rtlCol="0">
            <a:spAutoFit/>
          </a:bodyPr>
          <a:lstStyle/>
          <a:p>
            <a:pPr algn="ctr"/>
            <a:r>
              <a:rPr lang="en-US" sz="1800" b="1" dirty="0"/>
              <a:t>Cam </a:t>
            </a:r>
            <a:r>
              <a:rPr lang="en-US" sz="1800" b="1" dirty="0" err="1"/>
              <a:t>kết</a:t>
            </a:r>
            <a:r>
              <a:rPr lang="en-US" sz="1800" b="1" dirty="0"/>
              <a:t> </a:t>
            </a:r>
            <a:r>
              <a:rPr lang="en-US" sz="1800" b="1" dirty="0" err="1"/>
              <a:t>phát</a:t>
            </a:r>
            <a:r>
              <a:rPr lang="en-US" sz="1800" b="1" dirty="0"/>
              <a:t> </a:t>
            </a:r>
            <a:r>
              <a:rPr lang="en-US" sz="1800" b="1" dirty="0" err="1"/>
              <a:t>thải</a:t>
            </a:r>
            <a:r>
              <a:rPr lang="en-US" sz="1800" b="1" dirty="0"/>
              <a:t> </a:t>
            </a:r>
            <a:r>
              <a:rPr lang="en-US" sz="1800" b="1" dirty="0" err="1"/>
              <a:t>Việt</a:t>
            </a:r>
            <a:r>
              <a:rPr lang="en-US" sz="1800" b="1" dirty="0"/>
              <a:t> </a:t>
            </a:r>
            <a:r>
              <a:rPr lang="en-US" sz="1800" b="1" dirty="0" err="1"/>
              <a:t>nam</a:t>
            </a:r>
            <a:endParaRPr lang="en-US" sz="1800" b="1" dirty="0"/>
          </a:p>
        </p:txBody>
      </p:sp>
      <p:sp>
        <p:nvSpPr>
          <p:cNvPr id="11" name="TextBox 10">
            <a:extLst>
              <a:ext uri="{FF2B5EF4-FFF2-40B4-BE49-F238E27FC236}">
                <a16:creationId xmlns:a16="http://schemas.microsoft.com/office/drawing/2014/main" id="{A3285B2E-4F5A-A759-C057-C99A3349F7D2}"/>
              </a:ext>
            </a:extLst>
          </p:cNvPr>
          <p:cNvSpPr txBox="1"/>
          <p:nvPr/>
        </p:nvSpPr>
        <p:spPr>
          <a:xfrm>
            <a:off x="10170648" y="2007047"/>
            <a:ext cx="1884468" cy="646331"/>
          </a:xfrm>
          <a:prstGeom prst="rect">
            <a:avLst/>
          </a:prstGeom>
          <a:noFill/>
          <a:ln>
            <a:solidFill>
              <a:srgbClr val="0070C0"/>
            </a:solidFill>
          </a:ln>
        </p:spPr>
        <p:txBody>
          <a:bodyPr wrap="square" rtlCol="0">
            <a:spAutoFit/>
          </a:bodyPr>
          <a:lstStyle/>
          <a:p>
            <a:pPr algn="ctr"/>
            <a:r>
              <a:rPr lang="en-US" sz="1800" b="1" dirty="0" err="1"/>
              <a:t>Phát</a:t>
            </a:r>
            <a:r>
              <a:rPr lang="en-US" sz="1800" b="1" dirty="0"/>
              <a:t> </a:t>
            </a:r>
            <a:r>
              <a:rPr lang="en-US" sz="1800" b="1" dirty="0" err="1"/>
              <a:t>thải</a:t>
            </a:r>
            <a:r>
              <a:rPr lang="en-US" sz="1800" b="1" dirty="0"/>
              <a:t> </a:t>
            </a:r>
            <a:r>
              <a:rPr lang="en-US" sz="1800" b="1" dirty="0" err="1"/>
              <a:t>ròng</a:t>
            </a:r>
            <a:r>
              <a:rPr lang="en-US" sz="1800" b="1" dirty="0"/>
              <a:t> </a:t>
            </a:r>
            <a:r>
              <a:rPr lang="en-US" sz="1800" b="1" dirty="0" err="1"/>
              <a:t>bằng</a:t>
            </a:r>
            <a:r>
              <a:rPr lang="en-US" sz="1800" b="1" dirty="0"/>
              <a:t> 0</a:t>
            </a:r>
          </a:p>
        </p:txBody>
      </p:sp>
      <p:sp>
        <p:nvSpPr>
          <p:cNvPr id="12" name="TextBox 11">
            <a:extLst>
              <a:ext uri="{FF2B5EF4-FFF2-40B4-BE49-F238E27FC236}">
                <a16:creationId xmlns:a16="http://schemas.microsoft.com/office/drawing/2014/main" id="{ECB78BF1-1C0A-8BEC-0497-66A5FED72BEE}"/>
              </a:ext>
            </a:extLst>
          </p:cNvPr>
          <p:cNvSpPr txBox="1"/>
          <p:nvPr/>
        </p:nvSpPr>
        <p:spPr>
          <a:xfrm>
            <a:off x="2387296" y="2656713"/>
            <a:ext cx="723487" cy="369332"/>
          </a:xfrm>
          <a:prstGeom prst="rect">
            <a:avLst/>
          </a:prstGeom>
          <a:solidFill>
            <a:srgbClr val="FF0000"/>
          </a:solidFill>
        </p:spPr>
        <p:txBody>
          <a:bodyPr wrap="square" rtlCol="0">
            <a:spAutoFit/>
          </a:bodyPr>
          <a:lstStyle/>
          <a:p>
            <a:r>
              <a:rPr lang="en-US" sz="1800" dirty="0"/>
              <a:t>2023</a:t>
            </a:r>
          </a:p>
        </p:txBody>
      </p:sp>
      <p:sp>
        <p:nvSpPr>
          <p:cNvPr id="14" name="TextBox 13">
            <a:extLst>
              <a:ext uri="{FF2B5EF4-FFF2-40B4-BE49-F238E27FC236}">
                <a16:creationId xmlns:a16="http://schemas.microsoft.com/office/drawing/2014/main" id="{BB196E10-86C6-63CE-6031-9822B3F64AE3}"/>
              </a:ext>
            </a:extLst>
          </p:cNvPr>
          <p:cNvSpPr txBox="1"/>
          <p:nvPr/>
        </p:nvSpPr>
        <p:spPr>
          <a:xfrm>
            <a:off x="4401349" y="1607344"/>
            <a:ext cx="930599" cy="369332"/>
          </a:xfrm>
          <a:prstGeom prst="rect">
            <a:avLst/>
          </a:prstGeom>
          <a:solidFill>
            <a:srgbClr val="FFC000"/>
          </a:solidFill>
        </p:spPr>
        <p:txBody>
          <a:bodyPr wrap="square" rtlCol="0">
            <a:spAutoFit/>
          </a:bodyPr>
          <a:lstStyle/>
          <a:p>
            <a:r>
              <a:rPr lang="en-US" sz="1800" dirty="0"/>
              <a:t>2025</a:t>
            </a:r>
          </a:p>
        </p:txBody>
      </p:sp>
      <p:sp>
        <p:nvSpPr>
          <p:cNvPr id="16" name="TextBox 15">
            <a:extLst>
              <a:ext uri="{FF2B5EF4-FFF2-40B4-BE49-F238E27FC236}">
                <a16:creationId xmlns:a16="http://schemas.microsoft.com/office/drawing/2014/main" id="{3383B32E-9E6F-570B-3565-29A99B95F75C}"/>
              </a:ext>
            </a:extLst>
          </p:cNvPr>
          <p:cNvSpPr txBox="1"/>
          <p:nvPr/>
        </p:nvSpPr>
        <p:spPr>
          <a:xfrm>
            <a:off x="6656322" y="3407855"/>
            <a:ext cx="747011" cy="369332"/>
          </a:xfrm>
          <a:prstGeom prst="rect">
            <a:avLst/>
          </a:prstGeom>
          <a:solidFill>
            <a:srgbClr val="92D050"/>
          </a:solidFill>
        </p:spPr>
        <p:txBody>
          <a:bodyPr wrap="square" rtlCol="0">
            <a:spAutoFit/>
          </a:bodyPr>
          <a:lstStyle/>
          <a:p>
            <a:r>
              <a:rPr lang="en-US" sz="1800" dirty="0"/>
              <a:t>2026</a:t>
            </a:r>
          </a:p>
        </p:txBody>
      </p:sp>
      <p:sp>
        <p:nvSpPr>
          <p:cNvPr id="17" name="TextBox 16">
            <a:extLst>
              <a:ext uri="{FF2B5EF4-FFF2-40B4-BE49-F238E27FC236}">
                <a16:creationId xmlns:a16="http://schemas.microsoft.com/office/drawing/2014/main" id="{47E246C6-D318-2E08-D135-17448F5B2185}"/>
              </a:ext>
            </a:extLst>
          </p:cNvPr>
          <p:cNvSpPr txBox="1"/>
          <p:nvPr/>
        </p:nvSpPr>
        <p:spPr>
          <a:xfrm>
            <a:off x="8728323" y="1539815"/>
            <a:ext cx="889390" cy="369332"/>
          </a:xfrm>
          <a:prstGeom prst="rect">
            <a:avLst/>
          </a:prstGeom>
          <a:solidFill>
            <a:srgbClr val="00B0F0"/>
          </a:solidFill>
        </p:spPr>
        <p:txBody>
          <a:bodyPr wrap="square" rtlCol="0">
            <a:spAutoFit/>
          </a:bodyPr>
          <a:lstStyle/>
          <a:p>
            <a:r>
              <a:rPr lang="en-US" sz="1800" dirty="0"/>
              <a:t>2030</a:t>
            </a:r>
          </a:p>
        </p:txBody>
      </p:sp>
      <p:sp>
        <p:nvSpPr>
          <p:cNvPr id="18" name="TextBox 17">
            <a:extLst>
              <a:ext uri="{FF2B5EF4-FFF2-40B4-BE49-F238E27FC236}">
                <a16:creationId xmlns:a16="http://schemas.microsoft.com/office/drawing/2014/main" id="{06D0229E-16AF-FF3E-94A1-1034F479EE5B}"/>
              </a:ext>
            </a:extLst>
          </p:cNvPr>
          <p:cNvSpPr txBox="1"/>
          <p:nvPr/>
        </p:nvSpPr>
        <p:spPr>
          <a:xfrm>
            <a:off x="10822227" y="2683369"/>
            <a:ext cx="804378" cy="369332"/>
          </a:xfrm>
          <a:prstGeom prst="rect">
            <a:avLst/>
          </a:prstGeom>
          <a:solidFill>
            <a:srgbClr val="0070C0"/>
          </a:solidFill>
        </p:spPr>
        <p:txBody>
          <a:bodyPr wrap="square" rtlCol="0">
            <a:spAutoFit/>
          </a:bodyPr>
          <a:lstStyle/>
          <a:p>
            <a:r>
              <a:rPr lang="en-US" sz="1800" dirty="0"/>
              <a:t>2050</a:t>
            </a:r>
          </a:p>
        </p:txBody>
      </p:sp>
      <p:sp>
        <p:nvSpPr>
          <p:cNvPr id="19" name=" 5">
            <a:extLst>
              <a:ext uri="{FF2B5EF4-FFF2-40B4-BE49-F238E27FC236}">
                <a16:creationId xmlns:a16="http://schemas.microsoft.com/office/drawing/2014/main" id="{79E56C88-B692-2E9D-9F32-02A025697D98}"/>
              </a:ext>
            </a:extLst>
          </p:cNvPr>
          <p:cNvSpPr/>
          <p:nvPr/>
        </p:nvSpPr>
        <p:spPr>
          <a:xfrm>
            <a:off x="565395" y="1006378"/>
            <a:ext cx="1884468" cy="2305967"/>
          </a:xfrm>
          <a:prstGeom prst="leftCircularArrow">
            <a:avLst>
              <a:gd name="adj1" fmla="val 2969"/>
              <a:gd name="adj2" fmla="val 363730"/>
              <a:gd name="adj3" fmla="val 2139241"/>
              <a:gd name="adj4" fmla="val 9024489"/>
              <a:gd name="adj5" fmla="val 3463"/>
            </a:avLst>
          </a:prstGeom>
          <a:solidFill>
            <a:srgbClr val="FF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0" name="Circular Arrow 10">
            <a:extLst>
              <a:ext uri="{FF2B5EF4-FFF2-40B4-BE49-F238E27FC236}">
                <a16:creationId xmlns:a16="http://schemas.microsoft.com/office/drawing/2014/main" id="{17D02A75-D04F-43A4-7D5C-7B7BEF4CC687}"/>
              </a:ext>
            </a:extLst>
          </p:cNvPr>
          <p:cNvSpPr/>
          <p:nvPr/>
        </p:nvSpPr>
        <p:spPr>
          <a:xfrm>
            <a:off x="1945835" y="1275740"/>
            <a:ext cx="2384560" cy="2547754"/>
          </a:xfrm>
          <a:prstGeom prst="circularArrow">
            <a:avLst>
              <a:gd name="adj1" fmla="val 2655"/>
              <a:gd name="adj2" fmla="val 322955"/>
              <a:gd name="adj3" fmla="val 19501534"/>
              <a:gd name="adj4" fmla="val 12575511"/>
              <a:gd name="adj5" fmla="val 3098"/>
            </a:avLst>
          </a:pr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1" name=" 5">
            <a:extLst>
              <a:ext uri="{FF2B5EF4-FFF2-40B4-BE49-F238E27FC236}">
                <a16:creationId xmlns:a16="http://schemas.microsoft.com/office/drawing/2014/main" id="{423914FC-0D23-F5C2-4388-120E1CBC556D}"/>
              </a:ext>
            </a:extLst>
          </p:cNvPr>
          <p:cNvSpPr/>
          <p:nvPr/>
        </p:nvSpPr>
        <p:spPr>
          <a:xfrm rot="1282401">
            <a:off x="4559357" y="1004562"/>
            <a:ext cx="2389424" cy="2945404"/>
          </a:xfrm>
          <a:prstGeom prst="leftCircularArrow">
            <a:avLst>
              <a:gd name="adj1" fmla="val 2969"/>
              <a:gd name="adj2" fmla="val 363730"/>
              <a:gd name="adj3" fmla="val 2139241"/>
              <a:gd name="adj4" fmla="val 9024489"/>
              <a:gd name="adj5" fmla="val 3463"/>
            </a:avLst>
          </a:pr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2" name="Circular Arrow 10">
            <a:extLst>
              <a:ext uri="{FF2B5EF4-FFF2-40B4-BE49-F238E27FC236}">
                <a16:creationId xmlns:a16="http://schemas.microsoft.com/office/drawing/2014/main" id="{AE75CF37-EF70-DF0D-AA88-3E46BDA7A80E}"/>
              </a:ext>
            </a:extLst>
          </p:cNvPr>
          <p:cNvSpPr/>
          <p:nvPr/>
        </p:nvSpPr>
        <p:spPr>
          <a:xfrm>
            <a:off x="6402430" y="1275740"/>
            <a:ext cx="2384560" cy="2547754"/>
          </a:xfrm>
          <a:prstGeom prst="circularArrow">
            <a:avLst>
              <a:gd name="adj1" fmla="val 2655"/>
              <a:gd name="adj2" fmla="val 322955"/>
              <a:gd name="adj3" fmla="val 19501534"/>
              <a:gd name="adj4" fmla="val 12575511"/>
              <a:gd name="adj5" fmla="val 3098"/>
            </a:avLst>
          </a:prstGeom>
          <a:solidFill>
            <a:srgbClr val="00B0F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3" name=" 5">
            <a:extLst>
              <a:ext uri="{FF2B5EF4-FFF2-40B4-BE49-F238E27FC236}">
                <a16:creationId xmlns:a16="http://schemas.microsoft.com/office/drawing/2014/main" id="{41F03E80-093B-1EE5-0574-EA1581373341}"/>
              </a:ext>
            </a:extLst>
          </p:cNvPr>
          <p:cNvSpPr/>
          <p:nvPr/>
        </p:nvSpPr>
        <p:spPr>
          <a:xfrm>
            <a:off x="8993641" y="1024521"/>
            <a:ext cx="1884468" cy="2305967"/>
          </a:xfrm>
          <a:prstGeom prst="leftCircularArrow">
            <a:avLst>
              <a:gd name="adj1" fmla="val 2969"/>
              <a:gd name="adj2" fmla="val 363730"/>
              <a:gd name="adj3" fmla="val 2139241"/>
              <a:gd name="adj4" fmla="val 9024489"/>
              <a:gd name="adj5" fmla="val 3463"/>
            </a:avLst>
          </a:pr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4" name="TextBox 23">
            <a:extLst>
              <a:ext uri="{FF2B5EF4-FFF2-40B4-BE49-F238E27FC236}">
                <a16:creationId xmlns:a16="http://schemas.microsoft.com/office/drawing/2014/main" id="{F149D838-8122-CAA0-D892-4A604004A71D}"/>
              </a:ext>
            </a:extLst>
          </p:cNvPr>
          <p:cNvSpPr txBox="1"/>
          <p:nvPr/>
        </p:nvSpPr>
        <p:spPr>
          <a:xfrm>
            <a:off x="8656293" y="3823494"/>
            <a:ext cx="726882" cy="369332"/>
          </a:xfrm>
          <a:prstGeom prst="rect">
            <a:avLst/>
          </a:prstGeom>
          <a:solidFill>
            <a:srgbClr val="00B0F0"/>
          </a:solidFill>
        </p:spPr>
        <p:txBody>
          <a:bodyPr wrap="square" rtlCol="0">
            <a:spAutoFit/>
          </a:bodyPr>
          <a:lstStyle/>
          <a:p>
            <a:r>
              <a:rPr lang="en-US" sz="1800" dirty="0"/>
              <a:t>2027</a:t>
            </a:r>
          </a:p>
        </p:txBody>
      </p:sp>
      <p:sp>
        <p:nvSpPr>
          <p:cNvPr id="25" name="TextBox 24">
            <a:extLst>
              <a:ext uri="{FF2B5EF4-FFF2-40B4-BE49-F238E27FC236}">
                <a16:creationId xmlns:a16="http://schemas.microsoft.com/office/drawing/2014/main" id="{1FD22DCC-D8CE-5032-7F2E-57C3D6A911F7}"/>
              </a:ext>
            </a:extLst>
          </p:cNvPr>
          <p:cNvSpPr txBox="1"/>
          <p:nvPr/>
        </p:nvSpPr>
        <p:spPr>
          <a:xfrm>
            <a:off x="9983136" y="4062719"/>
            <a:ext cx="1789946" cy="369332"/>
          </a:xfrm>
          <a:prstGeom prst="rect">
            <a:avLst/>
          </a:prstGeom>
          <a:noFill/>
          <a:ln>
            <a:solidFill>
              <a:srgbClr val="FF0000"/>
            </a:solidFill>
          </a:ln>
        </p:spPr>
        <p:txBody>
          <a:bodyPr wrap="square" rtlCol="0">
            <a:spAutoFit/>
          </a:bodyPr>
          <a:lstStyle/>
          <a:p>
            <a:pPr algn="ctr"/>
            <a:r>
              <a:rPr lang="en-US" sz="1800" dirty="0" err="1"/>
              <a:t>Tín</a:t>
            </a:r>
            <a:r>
              <a:rPr lang="en-US" sz="1800" dirty="0"/>
              <a:t> </a:t>
            </a:r>
            <a:r>
              <a:rPr lang="en-US" sz="1800" dirty="0" err="1"/>
              <a:t>chỉ</a:t>
            </a:r>
            <a:r>
              <a:rPr lang="en-US" sz="1800" dirty="0"/>
              <a:t> Carbon</a:t>
            </a:r>
          </a:p>
        </p:txBody>
      </p:sp>
      <p:cxnSp>
        <p:nvCxnSpPr>
          <p:cNvPr id="28" name="Straight Arrow Connector 27">
            <a:extLst>
              <a:ext uri="{FF2B5EF4-FFF2-40B4-BE49-F238E27FC236}">
                <a16:creationId xmlns:a16="http://schemas.microsoft.com/office/drawing/2014/main" id="{37B2CB22-447E-97BD-29DD-E7435DFF9708}"/>
              </a:ext>
            </a:extLst>
          </p:cNvPr>
          <p:cNvCxnSpPr>
            <a:cxnSpLocks/>
          </p:cNvCxnSpPr>
          <p:nvPr/>
        </p:nvCxnSpPr>
        <p:spPr bwMode="auto">
          <a:xfrm flipV="1">
            <a:off x="8921676" y="2591822"/>
            <a:ext cx="0" cy="1082731"/>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E2195AEB-0382-3071-1311-143663827C7F}"/>
              </a:ext>
            </a:extLst>
          </p:cNvPr>
          <p:cNvCxnSpPr>
            <a:cxnSpLocks/>
          </p:cNvCxnSpPr>
          <p:nvPr/>
        </p:nvCxnSpPr>
        <p:spPr bwMode="auto">
          <a:xfrm>
            <a:off x="3833159" y="2668768"/>
            <a:ext cx="0" cy="1154726"/>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sp>
        <p:nvSpPr>
          <p:cNvPr id="35" name="TextBox 34">
            <a:extLst>
              <a:ext uri="{FF2B5EF4-FFF2-40B4-BE49-F238E27FC236}">
                <a16:creationId xmlns:a16="http://schemas.microsoft.com/office/drawing/2014/main" id="{2BA48654-6867-4E6D-8D81-6386EA3A192E}"/>
              </a:ext>
            </a:extLst>
          </p:cNvPr>
          <p:cNvSpPr txBox="1"/>
          <p:nvPr/>
        </p:nvSpPr>
        <p:spPr>
          <a:xfrm>
            <a:off x="3512845" y="3841496"/>
            <a:ext cx="817548" cy="369332"/>
          </a:xfrm>
          <a:prstGeom prst="rect">
            <a:avLst/>
          </a:prstGeom>
          <a:solidFill>
            <a:srgbClr val="00B0F0"/>
          </a:solidFill>
        </p:spPr>
        <p:txBody>
          <a:bodyPr wrap="square" rtlCol="0">
            <a:spAutoFit/>
          </a:bodyPr>
          <a:lstStyle/>
          <a:p>
            <a:r>
              <a:rPr lang="en-US" sz="1800" dirty="0"/>
              <a:t>2024</a:t>
            </a:r>
          </a:p>
        </p:txBody>
      </p:sp>
      <p:sp>
        <p:nvSpPr>
          <p:cNvPr id="36" name="TextBox 35">
            <a:extLst>
              <a:ext uri="{FF2B5EF4-FFF2-40B4-BE49-F238E27FC236}">
                <a16:creationId xmlns:a16="http://schemas.microsoft.com/office/drawing/2014/main" id="{F63C25EC-3BFD-5680-F5DC-33702FED4634}"/>
              </a:ext>
            </a:extLst>
          </p:cNvPr>
          <p:cNvSpPr txBox="1"/>
          <p:nvPr/>
        </p:nvSpPr>
        <p:spPr>
          <a:xfrm>
            <a:off x="4194194" y="4422332"/>
            <a:ext cx="4462099" cy="646331"/>
          </a:xfrm>
          <a:prstGeom prst="rect">
            <a:avLst/>
          </a:prstGeom>
          <a:noFill/>
          <a:ln>
            <a:solidFill>
              <a:srgbClr val="FF0000"/>
            </a:solidFill>
          </a:ln>
        </p:spPr>
        <p:txBody>
          <a:bodyPr wrap="square" rtlCol="0">
            <a:spAutoFit/>
          </a:bodyPr>
          <a:lstStyle/>
          <a:p>
            <a:pPr algn="ctr"/>
            <a:r>
              <a:rPr lang="en-US" sz="1800" b="1" dirty="0" err="1"/>
              <a:t>Thẩm</a:t>
            </a:r>
            <a:r>
              <a:rPr lang="en-US" sz="1800" b="1" dirty="0"/>
              <a:t> </a:t>
            </a:r>
            <a:r>
              <a:rPr lang="en-US" sz="1800" b="1" dirty="0" err="1"/>
              <a:t>định</a:t>
            </a:r>
            <a:r>
              <a:rPr lang="en-US" sz="1800" b="1" dirty="0"/>
              <a:t> </a:t>
            </a:r>
            <a:r>
              <a:rPr lang="en-US" sz="1800" b="1" dirty="0" err="1"/>
              <a:t>báo</a:t>
            </a:r>
            <a:r>
              <a:rPr lang="en-US" sz="1800" b="1" dirty="0"/>
              <a:t> </a:t>
            </a:r>
            <a:r>
              <a:rPr lang="en-US" sz="1800" b="1" dirty="0" err="1"/>
              <a:t>cáo</a:t>
            </a:r>
            <a:r>
              <a:rPr lang="en-US" sz="1800" b="1" dirty="0"/>
              <a:t> </a:t>
            </a:r>
            <a:r>
              <a:rPr lang="en-US" sz="1800" b="1" dirty="0" err="1"/>
              <a:t>kiểm</a:t>
            </a:r>
            <a:r>
              <a:rPr lang="en-US" sz="1800" b="1" dirty="0"/>
              <a:t> </a:t>
            </a:r>
            <a:r>
              <a:rPr lang="en-US" sz="1800" b="1" dirty="0" err="1"/>
              <a:t>kê</a:t>
            </a:r>
            <a:r>
              <a:rPr lang="en-US" sz="1800" b="1" dirty="0"/>
              <a:t> </a:t>
            </a:r>
            <a:r>
              <a:rPr lang="en-US" sz="1800" b="1" dirty="0" err="1"/>
              <a:t>và</a:t>
            </a:r>
            <a:r>
              <a:rPr lang="en-US" sz="1800" b="1" dirty="0"/>
              <a:t> </a:t>
            </a:r>
            <a:r>
              <a:rPr lang="en-US" sz="1800" b="1" dirty="0" err="1"/>
              <a:t>giảm</a:t>
            </a:r>
            <a:r>
              <a:rPr lang="en-US" sz="1800" b="1" dirty="0"/>
              <a:t> </a:t>
            </a:r>
            <a:r>
              <a:rPr lang="en-US" sz="1800" b="1" dirty="0" err="1"/>
              <a:t>nhẹ</a:t>
            </a:r>
            <a:r>
              <a:rPr lang="en-US" sz="1800" b="1" dirty="0"/>
              <a:t> </a:t>
            </a:r>
            <a:r>
              <a:rPr lang="en-US" sz="1800" b="1" dirty="0" err="1"/>
              <a:t>khí</a:t>
            </a:r>
            <a:r>
              <a:rPr lang="en-US" sz="1800" b="1" dirty="0"/>
              <a:t> </a:t>
            </a:r>
            <a:r>
              <a:rPr lang="en-US" sz="1800" b="1" dirty="0" err="1"/>
              <a:t>nhà</a:t>
            </a:r>
            <a:r>
              <a:rPr lang="en-US" sz="1800" b="1" dirty="0"/>
              <a:t> </a:t>
            </a:r>
            <a:r>
              <a:rPr lang="en-US" sz="1800" b="1" dirty="0" err="1"/>
              <a:t>kính</a:t>
            </a:r>
            <a:endParaRPr lang="en-US" sz="1800" b="1" dirty="0"/>
          </a:p>
        </p:txBody>
      </p:sp>
      <p:sp>
        <p:nvSpPr>
          <p:cNvPr id="37" name=" 5">
            <a:extLst>
              <a:ext uri="{FF2B5EF4-FFF2-40B4-BE49-F238E27FC236}">
                <a16:creationId xmlns:a16="http://schemas.microsoft.com/office/drawing/2014/main" id="{B174B93C-EE8A-11A7-9001-D57514A1018C}"/>
              </a:ext>
            </a:extLst>
          </p:cNvPr>
          <p:cNvSpPr/>
          <p:nvPr/>
        </p:nvSpPr>
        <p:spPr>
          <a:xfrm rot="2825496">
            <a:off x="3433107" y="3358176"/>
            <a:ext cx="1443217" cy="2078712"/>
          </a:xfrm>
          <a:prstGeom prst="leftCircularArrow">
            <a:avLst>
              <a:gd name="adj1" fmla="val 2969"/>
              <a:gd name="adj2" fmla="val 363730"/>
              <a:gd name="adj3" fmla="val 2139241"/>
              <a:gd name="adj4" fmla="val 9024489"/>
              <a:gd name="adj5" fmla="val 3463"/>
            </a:avLst>
          </a:prstGeom>
          <a:solidFill>
            <a:srgbClr val="0070C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39" name="Circular Arrow 10">
            <a:extLst>
              <a:ext uri="{FF2B5EF4-FFF2-40B4-BE49-F238E27FC236}">
                <a16:creationId xmlns:a16="http://schemas.microsoft.com/office/drawing/2014/main" id="{EB10A792-9D3E-FF3F-39D2-B60782931E80}"/>
              </a:ext>
            </a:extLst>
          </p:cNvPr>
          <p:cNvSpPr/>
          <p:nvPr/>
        </p:nvSpPr>
        <p:spPr>
          <a:xfrm rot="5097986">
            <a:off x="6686968" y="2553379"/>
            <a:ext cx="1682017" cy="2254150"/>
          </a:xfrm>
          <a:prstGeom prst="circularArrow">
            <a:avLst>
              <a:gd name="adj1" fmla="val 2655"/>
              <a:gd name="adj2" fmla="val 322955"/>
              <a:gd name="adj3" fmla="val 19501534"/>
              <a:gd name="adj4" fmla="val 12575511"/>
              <a:gd name="adj5" fmla="val 3098"/>
            </a:avLst>
          </a:prstGeom>
          <a:solidFill>
            <a:srgbClr val="00B0F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44" name="Arrow: Right 43">
            <a:extLst>
              <a:ext uri="{FF2B5EF4-FFF2-40B4-BE49-F238E27FC236}">
                <a16:creationId xmlns:a16="http://schemas.microsoft.com/office/drawing/2014/main" id="{B874D5C3-8C9A-DF07-CB96-B983257FFBFD}"/>
              </a:ext>
            </a:extLst>
          </p:cNvPr>
          <p:cNvSpPr/>
          <p:nvPr/>
        </p:nvSpPr>
        <p:spPr bwMode="auto">
          <a:xfrm>
            <a:off x="800853" y="5622048"/>
            <a:ext cx="11061210" cy="991454"/>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1800" b="0" i="0" u="none" strike="noStrike" cap="none" normalizeH="0" baseline="0">
              <a:ln>
                <a:noFill/>
              </a:ln>
              <a:solidFill>
                <a:schemeClr val="tx1"/>
              </a:solidFill>
              <a:effectLst/>
              <a:latin typeface="Arial" pitchFamily="-111" charset="0"/>
            </a:endParaRPr>
          </a:p>
        </p:txBody>
      </p:sp>
      <p:sp>
        <p:nvSpPr>
          <p:cNvPr id="45" name="TextBox 44">
            <a:extLst>
              <a:ext uri="{FF2B5EF4-FFF2-40B4-BE49-F238E27FC236}">
                <a16:creationId xmlns:a16="http://schemas.microsoft.com/office/drawing/2014/main" id="{CFE127DC-9BF6-AA4C-396B-954590260C43}"/>
              </a:ext>
            </a:extLst>
          </p:cNvPr>
          <p:cNvSpPr txBox="1"/>
          <p:nvPr/>
        </p:nvSpPr>
        <p:spPr>
          <a:xfrm>
            <a:off x="1081307" y="5333290"/>
            <a:ext cx="10226530" cy="369332"/>
          </a:xfrm>
          <a:prstGeom prst="rect">
            <a:avLst/>
          </a:prstGeom>
          <a:noFill/>
          <a:ln>
            <a:solidFill>
              <a:srgbClr val="FF0000"/>
            </a:solidFill>
          </a:ln>
        </p:spPr>
        <p:txBody>
          <a:bodyPr wrap="square" rtlCol="0">
            <a:spAutoFit/>
          </a:bodyPr>
          <a:lstStyle/>
          <a:p>
            <a:pPr algn="ctr"/>
            <a:r>
              <a:rPr lang="en-US" sz="1800" dirty="0" err="1"/>
              <a:t>Tiến</a:t>
            </a:r>
            <a:r>
              <a:rPr lang="en-US" sz="1800" dirty="0"/>
              <a:t> </a:t>
            </a:r>
            <a:r>
              <a:rPr lang="en-US" sz="1800" dirty="0" err="1"/>
              <a:t>tới</a:t>
            </a:r>
            <a:r>
              <a:rPr lang="en-US" sz="1800" dirty="0"/>
              <a:t> </a:t>
            </a:r>
            <a:r>
              <a:rPr lang="en-US" sz="1800" dirty="0" err="1"/>
              <a:t>trung</a:t>
            </a:r>
            <a:r>
              <a:rPr lang="en-US" sz="1800" dirty="0"/>
              <a:t> </a:t>
            </a:r>
            <a:r>
              <a:rPr lang="en-US" sz="1800" dirty="0" err="1"/>
              <a:t>hòa</a:t>
            </a:r>
            <a:r>
              <a:rPr lang="en-US" sz="1800" dirty="0"/>
              <a:t> carbon-Net zero</a:t>
            </a:r>
          </a:p>
        </p:txBody>
      </p:sp>
      <p:sp>
        <p:nvSpPr>
          <p:cNvPr id="3" name="TextBox 2">
            <a:extLst>
              <a:ext uri="{FF2B5EF4-FFF2-40B4-BE49-F238E27FC236}">
                <a16:creationId xmlns:a16="http://schemas.microsoft.com/office/drawing/2014/main" id="{27DF64CA-4B45-B74D-1713-4C3CE05837AF}"/>
              </a:ext>
            </a:extLst>
          </p:cNvPr>
          <p:cNvSpPr txBox="1"/>
          <p:nvPr/>
        </p:nvSpPr>
        <p:spPr>
          <a:xfrm>
            <a:off x="279405" y="3330488"/>
            <a:ext cx="2553213" cy="871970"/>
          </a:xfrm>
          <a:prstGeom prst="rect">
            <a:avLst/>
          </a:prstGeom>
          <a:noFill/>
        </p:spPr>
        <p:txBody>
          <a:bodyPr wrap="square">
            <a:spAutoFit/>
          </a:bodyPr>
          <a:lstStyle/>
          <a:p>
            <a:pPr>
              <a:lnSpc>
                <a:spcPct val="150000"/>
              </a:lnSpc>
              <a:spcAft>
                <a:spcPts val="267"/>
              </a:spcAft>
              <a:defRPr/>
            </a:pPr>
            <a:r>
              <a:rPr lang="en-US" sz="1800" kern="100" dirty="0" err="1">
                <a:solidFill>
                  <a:srgbClr val="000000"/>
                </a:solidFill>
                <a:ea typeface="Calibri" panose="020F0502020204030204" pitchFamily="34" charset="0"/>
                <a:cs typeface="Tahoma" panose="020B0604030504040204" pitchFamily="34" charset="0"/>
              </a:rPr>
              <a:t>Tháng</a:t>
            </a:r>
            <a:r>
              <a:rPr lang="en-US" sz="1800" kern="100" dirty="0">
                <a:solidFill>
                  <a:srgbClr val="000000"/>
                </a:solidFill>
                <a:ea typeface="Calibri" panose="020F0502020204030204" pitchFamily="34" charset="0"/>
                <a:cs typeface="Tahoma" panose="020B0604030504040204" pitchFamily="34" charset="0"/>
              </a:rPr>
              <a:t> 3/2025 </a:t>
            </a:r>
            <a:r>
              <a:rPr lang="en-US" sz="1800" kern="100" dirty="0" err="1">
                <a:solidFill>
                  <a:srgbClr val="000000"/>
                </a:solidFill>
                <a:ea typeface="Calibri" panose="020F0502020204030204" pitchFamily="34" charset="0"/>
                <a:cs typeface="Tahoma" panose="020B0604030504040204" pitchFamily="34" charset="0"/>
              </a:rPr>
              <a:t>báo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Ủy</a:t>
            </a:r>
            <a:r>
              <a:rPr lang="en-US" sz="1800" kern="100" dirty="0">
                <a:solidFill>
                  <a:srgbClr val="000000"/>
                </a:solidFill>
                <a:ea typeface="Calibri" panose="020F0502020204030204" pitchFamily="34" charset="0"/>
                <a:cs typeface="Tahoma" panose="020B0604030504040204" pitchFamily="34" charset="0"/>
              </a:rPr>
              <a:t> ban </a:t>
            </a:r>
            <a:r>
              <a:rPr lang="en-US" sz="1800" kern="100" dirty="0" err="1">
                <a:solidFill>
                  <a:srgbClr val="000000"/>
                </a:solidFill>
                <a:ea typeface="Calibri" panose="020F0502020204030204" pitchFamily="34" charset="0"/>
                <a:cs typeface="Tahoma" panose="020B0604030504040204" pitchFamily="34" charset="0"/>
              </a:rPr>
              <a:t>tỉnh</a:t>
            </a:r>
            <a:r>
              <a:rPr lang="en-US" sz="1800" kern="100" dirty="0">
                <a:solidFill>
                  <a:srgbClr val="000000"/>
                </a:solidFill>
                <a:ea typeface="Calibri" panose="020F0502020204030204" pitchFamily="34" charset="0"/>
                <a:cs typeface="Tahoma" panose="020B0604030504040204" pitchFamily="34" charset="0"/>
              </a:rPr>
              <a:t> </a:t>
            </a:r>
          </a:p>
        </p:txBody>
      </p:sp>
      <p:sp>
        <p:nvSpPr>
          <p:cNvPr id="6" name="TextBox 5">
            <a:extLst>
              <a:ext uri="{FF2B5EF4-FFF2-40B4-BE49-F238E27FC236}">
                <a16:creationId xmlns:a16="http://schemas.microsoft.com/office/drawing/2014/main" id="{70D9C02E-05CF-F11D-9E5B-B1BD2E31E863}"/>
              </a:ext>
            </a:extLst>
          </p:cNvPr>
          <p:cNvSpPr txBox="1"/>
          <p:nvPr/>
        </p:nvSpPr>
        <p:spPr>
          <a:xfrm>
            <a:off x="230839" y="4273335"/>
            <a:ext cx="2553213" cy="871970"/>
          </a:xfrm>
          <a:prstGeom prst="rect">
            <a:avLst/>
          </a:prstGeom>
          <a:noFill/>
        </p:spPr>
        <p:txBody>
          <a:bodyPr wrap="square">
            <a:spAutoFit/>
          </a:bodyPr>
          <a:lstStyle/>
          <a:p>
            <a:pPr>
              <a:lnSpc>
                <a:spcPct val="150000"/>
              </a:lnSpc>
              <a:spcAft>
                <a:spcPts val="267"/>
              </a:spcAft>
              <a:defRPr/>
            </a:pPr>
            <a:r>
              <a:rPr lang="en-US" sz="1800" kern="100" dirty="0" err="1">
                <a:solidFill>
                  <a:srgbClr val="000000"/>
                </a:solidFill>
                <a:ea typeface="Calibri" panose="020F0502020204030204" pitchFamily="34" charset="0"/>
                <a:cs typeface="Tahoma" panose="020B0604030504040204" pitchFamily="34" charset="0"/>
              </a:rPr>
              <a:t>Tháng</a:t>
            </a:r>
            <a:r>
              <a:rPr lang="en-US" sz="1800" kern="100" dirty="0">
                <a:solidFill>
                  <a:srgbClr val="000000"/>
                </a:solidFill>
                <a:ea typeface="Calibri" panose="020F0502020204030204" pitchFamily="34" charset="0"/>
                <a:cs typeface="Tahoma" panose="020B0604030504040204" pitchFamily="34" charset="0"/>
              </a:rPr>
              <a:t> 12/2025 </a:t>
            </a:r>
            <a:r>
              <a:rPr lang="en-US" sz="1800" kern="100" dirty="0" err="1">
                <a:solidFill>
                  <a:srgbClr val="000000"/>
                </a:solidFill>
                <a:ea typeface="Calibri" panose="020F0502020204030204" pitchFamily="34" charset="0"/>
                <a:cs typeface="Tahoma" panose="020B0604030504040204" pitchFamily="34" charset="0"/>
              </a:rPr>
              <a:t>báo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Bộ</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TNMT</a:t>
            </a:r>
            <a:endParaRPr lang="en-US" sz="1800" kern="100" dirty="0">
              <a:solidFill>
                <a:srgbClr val="000000"/>
              </a:solidFill>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6744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383" y="419724"/>
            <a:ext cx="11717694"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Luật</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định</a:t>
            </a:r>
            <a:r>
              <a:rPr lang="en-US" sz="3200" b="1" dirty="0">
                <a:solidFill>
                  <a:schemeClr val="accent1">
                    <a:lumMod val="50000"/>
                  </a:schemeClr>
                </a:solidFill>
                <a:latin typeface="+mj-lt"/>
                <a:cs typeface="Times New Roman" panose="02020603050405020304" pitchFamily="18" charset="0"/>
              </a:rPr>
              <a:t> – Quy </a:t>
            </a:r>
            <a:r>
              <a:rPr lang="en-US" sz="3200" b="1" dirty="0" err="1">
                <a:solidFill>
                  <a:schemeClr val="accent1">
                    <a:lumMod val="50000"/>
                  </a:schemeClr>
                </a:solidFill>
                <a:latin typeface="+mj-lt"/>
                <a:cs typeface="Times New Roman" panose="02020603050405020304" pitchFamily="18" charset="0"/>
              </a:rPr>
              <a:t>định</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về</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phát</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thải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
        <p:nvSpPr>
          <p:cNvPr id="3" name="Content Placeholder 2"/>
          <p:cNvSpPr>
            <a:spLocks noGrp="1"/>
          </p:cNvSpPr>
          <p:nvPr>
            <p:ph idx="1"/>
          </p:nvPr>
        </p:nvSpPr>
        <p:spPr>
          <a:xfrm>
            <a:off x="374753" y="1346271"/>
            <a:ext cx="11182663" cy="5092005"/>
          </a:xfrm>
        </p:spPr>
        <p:txBody>
          <a:bodyPr>
            <a:noAutofit/>
          </a:bodyPr>
          <a:lstStyle/>
          <a:p>
            <a:pPr algn="just">
              <a:lnSpc>
                <a:spcPct val="150000"/>
              </a:lnSpc>
              <a:buFont typeface="Arial" panose="020B0604020202020204" pitchFamily="34" charset="0"/>
              <a:buChar char="•"/>
            </a:pPr>
            <a:r>
              <a:rPr lang="en-GB" sz="2000" dirty="0" err="1">
                <a:solidFill>
                  <a:srgbClr val="FF0000"/>
                </a:solidFill>
                <a:latin typeface="+mn-lt"/>
              </a:rPr>
              <a:t>Nghị</a:t>
            </a:r>
            <a:r>
              <a:rPr lang="en-GB" sz="2000" dirty="0">
                <a:solidFill>
                  <a:srgbClr val="FF0000"/>
                </a:solidFill>
                <a:latin typeface="+mn-lt"/>
              </a:rPr>
              <a:t> </a:t>
            </a:r>
            <a:r>
              <a:rPr lang="en-GB" sz="2000" dirty="0" err="1">
                <a:solidFill>
                  <a:srgbClr val="FF0000"/>
                </a:solidFill>
                <a:latin typeface="+mn-lt"/>
              </a:rPr>
              <a:t>định</a:t>
            </a:r>
            <a:r>
              <a:rPr lang="en-GB" sz="2000" dirty="0">
                <a:solidFill>
                  <a:srgbClr val="FF0000"/>
                </a:solidFill>
                <a:latin typeface="+mn-lt"/>
              </a:rPr>
              <a:t> 06/2022/NĐ-CP</a:t>
            </a:r>
            <a:r>
              <a:rPr lang="en-GB" sz="2000" dirty="0">
                <a:latin typeface="+mn-lt"/>
              </a:rPr>
              <a:t> </a:t>
            </a:r>
            <a:r>
              <a:rPr lang="en-GB" sz="2000" dirty="0" err="1">
                <a:latin typeface="+mn-lt"/>
              </a:rPr>
              <a:t>quy</a:t>
            </a:r>
            <a:r>
              <a:rPr lang="en-GB" sz="2000" dirty="0">
                <a:latin typeface="+mn-lt"/>
              </a:rPr>
              <a:t> </a:t>
            </a:r>
            <a:r>
              <a:rPr lang="en-GB" sz="2000" dirty="0" err="1">
                <a:latin typeface="+mn-lt"/>
              </a:rPr>
              <a:t>định</a:t>
            </a:r>
            <a:r>
              <a:rPr lang="en-GB" sz="2000" dirty="0">
                <a:latin typeface="+mn-lt"/>
              </a:rPr>
              <a:t> </a:t>
            </a:r>
            <a:r>
              <a:rPr lang="en-GB" sz="2000" dirty="0" err="1">
                <a:latin typeface="+mn-lt"/>
              </a:rPr>
              <a:t>về</a:t>
            </a:r>
            <a:r>
              <a:rPr lang="en-GB" sz="2000" dirty="0">
                <a:latin typeface="+mn-lt"/>
              </a:rPr>
              <a:t> </a:t>
            </a:r>
            <a:r>
              <a:rPr lang="en-GB" sz="2000" dirty="0" err="1">
                <a:latin typeface="+mn-lt"/>
              </a:rPr>
              <a:t>giảm</a:t>
            </a:r>
            <a:r>
              <a:rPr lang="en-GB" sz="2000" dirty="0">
                <a:latin typeface="+mn-lt"/>
              </a:rPr>
              <a:t> </a:t>
            </a:r>
            <a:r>
              <a:rPr lang="en-GB" sz="2000" dirty="0" err="1">
                <a:latin typeface="+mn-lt"/>
              </a:rPr>
              <a:t>nhẹ</a:t>
            </a:r>
            <a:r>
              <a:rPr lang="en-GB" sz="2000" dirty="0">
                <a:latin typeface="+mn-lt"/>
              </a:rPr>
              <a:t> </a:t>
            </a:r>
            <a:r>
              <a:rPr lang="en-GB" sz="2000" dirty="0" err="1">
                <a:latin typeface="+mn-lt"/>
              </a:rPr>
              <a:t>phát</a:t>
            </a:r>
            <a:r>
              <a:rPr lang="en-GB" sz="2000" dirty="0">
                <a:latin typeface="+mn-lt"/>
              </a:rPr>
              <a:t> </a:t>
            </a:r>
            <a:r>
              <a:rPr lang="en-GB" sz="2000" dirty="0" err="1">
                <a:latin typeface="+mn-lt"/>
              </a:rPr>
              <a:t>thải</a:t>
            </a:r>
            <a:r>
              <a:rPr lang="en-GB" sz="2000" dirty="0">
                <a:latin typeface="+mn-lt"/>
              </a:rPr>
              <a:t> </a:t>
            </a:r>
            <a:r>
              <a:rPr lang="en-GB" sz="2000" dirty="0" err="1">
                <a:latin typeface="+mn-lt"/>
              </a:rPr>
              <a:t>khí</a:t>
            </a:r>
            <a:r>
              <a:rPr lang="en-GB" sz="2000" dirty="0">
                <a:latin typeface="+mn-lt"/>
              </a:rPr>
              <a:t> </a:t>
            </a:r>
            <a:r>
              <a:rPr lang="en-GB" sz="2000" dirty="0" err="1">
                <a:latin typeface="+mn-lt"/>
              </a:rPr>
              <a:t>nhà</a:t>
            </a:r>
            <a:r>
              <a:rPr lang="en-GB" sz="2000" dirty="0">
                <a:latin typeface="+mn-lt"/>
              </a:rPr>
              <a:t> </a:t>
            </a:r>
            <a:r>
              <a:rPr lang="en-GB" sz="2000" dirty="0" err="1">
                <a:latin typeface="+mn-lt"/>
              </a:rPr>
              <a:t>kính</a:t>
            </a:r>
            <a:r>
              <a:rPr lang="en-GB" sz="2000" dirty="0">
                <a:latin typeface="+mn-lt"/>
              </a:rPr>
              <a:t> </a:t>
            </a:r>
            <a:r>
              <a:rPr lang="en-GB" sz="2000" dirty="0" err="1">
                <a:latin typeface="+mn-lt"/>
              </a:rPr>
              <a:t>và</a:t>
            </a:r>
            <a:r>
              <a:rPr lang="en-GB" sz="2000" dirty="0">
                <a:latin typeface="+mn-lt"/>
              </a:rPr>
              <a:t> </a:t>
            </a:r>
            <a:r>
              <a:rPr lang="en-GB" sz="2000" dirty="0" err="1">
                <a:latin typeface="+mn-lt"/>
              </a:rPr>
              <a:t>bảo</a:t>
            </a:r>
            <a:r>
              <a:rPr lang="en-GB" sz="2000" dirty="0">
                <a:latin typeface="+mn-lt"/>
              </a:rPr>
              <a:t> </a:t>
            </a:r>
            <a:r>
              <a:rPr lang="en-GB" sz="2000" dirty="0" err="1">
                <a:latin typeface="+mn-lt"/>
              </a:rPr>
              <a:t>vệ</a:t>
            </a:r>
            <a:r>
              <a:rPr lang="en-GB" sz="2000" dirty="0">
                <a:latin typeface="+mn-lt"/>
              </a:rPr>
              <a:t> </a:t>
            </a:r>
            <a:r>
              <a:rPr lang="en-GB" sz="2000" dirty="0" err="1">
                <a:latin typeface="+mn-lt"/>
              </a:rPr>
              <a:t>tầng</a:t>
            </a:r>
            <a:r>
              <a:rPr lang="en-GB" sz="2000" dirty="0">
                <a:latin typeface="+mn-lt"/>
              </a:rPr>
              <a:t> </a:t>
            </a:r>
            <a:r>
              <a:rPr lang="en-GB" sz="2000" dirty="0" err="1">
                <a:latin typeface="+mn-lt"/>
              </a:rPr>
              <a:t>ôzôn</a:t>
            </a:r>
            <a:endParaRPr lang="en-GB" sz="2000" dirty="0">
              <a:latin typeface="+mn-lt"/>
            </a:endParaRPr>
          </a:p>
          <a:p>
            <a:pPr algn="just">
              <a:lnSpc>
                <a:spcPct val="150000"/>
              </a:lnSpc>
              <a:buFont typeface="Arial" panose="020B0604020202020204" pitchFamily="34" charset="0"/>
              <a:buChar char="•"/>
            </a:pPr>
            <a:r>
              <a:rPr lang="en-GB" sz="2000" dirty="0" err="1">
                <a:solidFill>
                  <a:srgbClr val="FF0000"/>
                </a:solidFill>
              </a:rPr>
              <a:t>Nghị</a:t>
            </a:r>
            <a:r>
              <a:rPr lang="en-GB" sz="2000" dirty="0">
                <a:solidFill>
                  <a:srgbClr val="FF0000"/>
                </a:solidFill>
              </a:rPr>
              <a:t> </a:t>
            </a:r>
            <a:r>
              <a:rPr lang="en-GB" sz="2000" dirty="0" err="1">
                <a:solidFill>
                  <a:srgbClr val="FF0000"/>
                </a:solidFill>
              </a:rPr>
              <a:t>định</a:t>
            </a:r>
            <a:r>
              <a:rPr lang="en-GB" sz="2000" dirty="0">
                <a:solidFill>
                  <a:srgbClr val="FF0000"/>
                </a:solidFill>
              </a:rPr>
              <a:t> 19/2025/</a:t>
            </a:r>
            <a:r>
              <a:rPr lang="en-GB" sz="2000" dirty="0" err="1">
                <a:solidFill>
                  <a:srgbClr val="FF0000"/>
                </a:solidFill>
              </a:rPr>
              <a:t>NĐ</a:t>
            </a:r>
            <a:r>
              <a:rPr lang="en-GB" sz="2000" dirty="0">
                <a:solidFill>
                  <a:srgbClr val="FF0000"/>
                </a:solidFill>
              </a:rPr>
              <a:t>-CP</a:t>
            </a:r>
            <a:r>
              <a:rPr lang="en-GB" sz="2000" dirty="0"/>
              <a:t> </a:t>
            </a:r>
            <a:r>
              <a:rPr lang="en-GB" sz="2000" dirty="0" err="1"/>
              <a:t>sửa</a:t>
            </a:r>
            <a:r>
              <a:rPr lang="en-GB" sz="2000" dirty="0"/>
              <a:t> </a:t>
            </a:r>
            <a:r>
              <a:rPr lang="en-GB" sz="2000" dirty="0" err="1"/>
              <a:t>đổi</a:t>
            </a:r>
            <a:r>
              <a:rPr lang="en-GB" sz="2000" dirty="0"/>
              <a:t>, </a:t>
            </a:r>
            <a:r>
              <a:rPr lang="en-GB" sz="2000" dirty="0" err="1"/>
              <a:t>bổ</a:t>
            </a:r>
            <a:r>
              <a:rPr lang="en-GB" sz="2000" dirty="0"/>
              <a:t> sung </a:t>
            </a:r>
            <a:r>
              <a:rPr lang="en-GB" sz="2000" dirty="0" err="1"/>
              <a:t>một</a:t>
            </a:r>
            <a:r>
              <a:rPr lang="en-GB" sz="2000" dirty="0"/>
              <a:t> </a:t>
            </a:r>
            <a:r>
              <a:rPr lang="en-GB" sz="2000" dirty="0" err="1"/>
              <a:t>số</a:t>
            </a:r>
            <a:r>
              <a:rPr lang="en-GB" sz="2000" dirty="0"/>
              <a:t> </a:t>
            </a:r>
            <a:r>
              <a:rPr lang="en-GB" sz="2000" dirty="0" err="1"/>
              <a:t>điều</a:t>
            </a:r>
            <a:r>
              <a:rPr lang="en-GB" sz="2000" dirty="0"/>
              <a:t> </a:t>
            </a:r>
            <a:r>
              <a:rPr lang="en-GB" sz="2000" dirty="0" err="1"/>
              <a:t>của</a:t>
            </a:r>
            <a:r>
              <a:rPr lang="en-GB" sz="2000" dirty="0"/>
              <a:t> </a:t>
            </a:r>
            <a:r>
              <a:rPr lang="en-GB" sz="2000" dirty="0" err="1">
                <a:solidFill>
                  <a:srgbClr val="FF0000"/>
                </a:solidFill>
              </a:rPr>
              <a:t>Nghị</a:t>
            </a:r>
            <a:r>
              <a:rPr lang="en-GB" sz="2000" dirty="0">
                <a:solidFill>
                  <a:srgbClr val="FF0000"/>
                </a:solidFill>
              </a:rPr>
              <a:t> </a:t>
            </a:r>
            <a:r>
              <a:rPr lang="en-GB" sz="2000" dirty="0" err="1">
                <a:solidFill>
                  <a:srgbClr val="FF0000"/>
                </a:solidFill>
              </a:rPr>
              <a:t>định</a:t>
            </a:r>
            <a:r>
              <a:rPr lang="en-GB" sz="2000" dirty="0">
                <a:solidFill>
                  <a:srgbClr val="FF0000"/>
                </a:solidFill>
              </a:rPr>
              <a:t> 06/2022/</a:t>
            </a:r>
            <a:r>
              <a:rPr lang="en-GB" sz="2000" dirty="0" err="1">
                <a:solidFill>
                  <a:srgbClr val="FF0000"/>
                </a:solidFill>
              </a:rPr>
              <a:t>NĐ</a:t>
            </a:r>
            <a:r>
              <a:rPr lang="en-GB" sz="2000" dirty="0">
                <a:solidFill>
                  <a:srgbClr val="FF0000"/>
                </a:solidFill>
              </a:rPr>
              <a:t>-CP</a:t>
            </a:r>
            <a:r>
              <a:rPr lang="en-GB" sz="2000" dirty="0"/>
              <a:t> </a:t>
            </a:r>
            <a:r>
              <a:rPr lang="en-GB" sz="2000" dirty="0" err="1"/>
              <a:t>quy</a:t>
            </a:r>
            <a:r>
              <a:rPr lang="en-GB" sz="2000" dirty="0"/>
              <a:t> </a:t>
            </a:r>
            <a:r>
              <a:rPr lang="en-GB" sz="2000" dirty="0" err="1"/>
              <a:t>định</a:t>
            </a:r>
            <a:r>
              <a:rPr lang="en-GB" sz="2000" dirty="0"/>
              <a:t> </a:t>
            </a:r>
            <a:r>
              <a:rPr lang="en-GB" sz="2000" dirty="0" err="1"/>
              <a:t>về</a:t>
            </a:r>
            <a:r>
              <a:rPr lang="en-GB" sz="2000" dirty="0"/>
              <a:t> </a:t>
            </a:r>
            <a:r>
              <a:rPr lang="en-GB" sz="2000" dirty="0" err="1"/>
              <a:t>giảm</a:t>
            </a:r>
            <a:r>
              <a:rPr lang="en-GB" sz="2000" dirty="0"/>
              <a:t> </a:t>
            </a:r>
            <a:r>
              <a:rPr lang="en-GB" sz="2000" dirty="0" err="1"/>
              <a:t>nhẹ</a:t>
            </a:r>
            <a:r>
              <a:rPr lang="en-GB" sz="2000" dirty="0"/>
              <a:t> </a:t>
            </a:r>
            <a:r>
              <a:rPr lang="en-GB" sz="2000" dirty="0" err="1"/>
              <a:t>phát</a:t>
            </a:r>
            <a:r>
              <a:rPr lang="en-GB" sz="2000" dirty="0"/>
              <a:t> </a:t>
            </a:r>
            <a:r>
              <a:rPr lang="en-GB" sz="2000" dirty="0" err="1"/>
              <a:t>thải</a:t>
            </a:r>
            <a:r>
              <a:rPr lang="en-GB" sz="2000" dirty="0"/>
              <a:t> </a:t>
            </a:r>
            <a:r>
              <a:rPr lang="en-GB" sz="2000" dirty="0" err="1"/>
              <a:t>khí</a:t>
            </a:r>
            <a:r>
              <a:rPr lang="en-GB" sz="2000" dirty="0"/>
              <a:t> </a:t>
            </a:r>
            <a:r>
              <a:rPr lang="en-GB" sz="2000" dirty="0" err="1"/>
              <a:t>nhà</a:t>
            </a:r>
            <a:r>
              <a:rPr lang="en-GB" sz="2000" dirty="0"/>
              <a:t> </a:t>
            </a:r>
            <a:r>
              <a:rPr lang="en-GB" sz="2000" dirty="0" err="1"/>
              <a:t>kính</a:t>
            </a:r>
            <a:r>
              <a:rPr lang="en-GB" sz="2000" dirty="0"/>
              <a:t> </a:t>
            </a:r>
            <a:r>
              <a:rPr lang="en-GB" sz="2000" dirty="0" err="1"/>
              <a:t>và</a:t>
            </a:r>
            <a:r>
              <a:rPr lang="en-GB" sz="2000" dirty="0"/>
              <a:t> </a:t>
            </a:r>
            <a:r>
              <a:rPr lang="en-GB" sz="2000" dirty="0" err="1"/>
              <a:t>bảo</a:t>
            </a:r>
            <a:r>
              <a:rPr lang="en-GB" sz="2000" dirty="0"/>
              <a:t> </a:t>
            </a:r>
            <a:r>
              <a:rPr lang="en-GB" sz="2000" dirty="0" err="1"/>
              <a:t>vệ</a:t>
            </a:r>
            <a:r>
              <a:rPr lang="en-GB" sz="2000" dirty="0"/>
              <a:t> </a:t>
            </a:r>
            <a:r>
              <a:rPr lang="en-GB" sz="2000" dirty="0" err="1"/>
              <a:t>tầng</a:t>
            </a:r>
            <a:r>
              <a:rPr lang="en-GB" sz="2000" dirty="0"/>
              <a:t> </a:t>
            </a:r>
            <a:r>
              <a:rPr lang="en-GB" sz="2000" dirty="0" err="1"/>
              <a:t>ôzôn</a:t>
            </a:r>
            <a:endParaRPr lang="en-GB" sz="2000" dirty="0">
              <a:latin typeface="+mn-lt"/>
            </a:endParaRPr>
          </a:p>
          <a:p>
            <a:pPr algn="just">
              <a:lnSpc>
                <a:spcPct val="150000"/>
              </a:lnSpc>
              <a:buFont typeface="Arial" panose="020B0604020202020204" pitchFamily="34" charset="0"/>
              <a:buChar char="•"/>
            </a:pPr>
            <a:r>
              <a:rPr lang="vi-VN" sz="2000" dirty="0">
                <a:solidFill>
                  <a:srgbClr val="FF0000"/>
                </a:solidFill>
                <a:latin typeface="+mn-lt"/>
              </a:rPr>
              <a:t>Quyết định </a:t>
            </a:r>
            <a:r>
              <a:rPr lang="en-US" sz="2000" dirty="0">
                <a:solidFill>
                  <a:srgbClr val="FF0000"/>
                </a:solidFill>
                <a:latin typeface="+mn-lt"/>
              </a:rPr>
              <a:t>13</a:t>
            </a:r>
            <a:r>
              <a:rPr lang="vi-VN" sz="2000" dirty="0">
                <a:solidFill>
                  <a:srgbClr val="FF0000"/>
                </a:solidFill>
                <a:latin typeface="+mn-lt"/>
              </a:rPr>
              <a:t>/202</a:t>
            </a:r>
            <a:r>
              <a:rPr lang="en-US" sz="2000" dirty="0">
                <a:solidFill>
                  <a:srgbClr val="FF0000"/>
                </a:solidFill>
                <a:latin typeface="+mn-lt"/>
              </a:rPr>
              <a:t>4</a:t>
            </a:r>
            <a:r>
              <a:rPr lang="vi-VN" sz="2000" dirty="0">
                <a:solidFill>
                  <a:srgbClr val="FF0000"/>
                </a:solidFill>
                <a:latin typeface="+mn-lt"/>
              </a:rPr>
              <a:t>/QĐ-TTg </a:t>
            </a:r>
            <a:r>
              <a:rPr lang="vi-VN" sz="2000" dirty="0">
                <a:latin typeface="+mn-lt"/>
              </a:rPr>
              <a:t>về danh mục lĩnh vực, cơ sở phát thải khí nhà kính phải thực</a:t>
            </a:r>
            <a:r>
              <a:rPr lang="en-US" sz="2000" dirty="0">
                <a:latin typeface="+mn-lt"/>
              </a:rPr>
              <a:t> </a:t>
            </a:r>
            <a:r>
              <a:rPr lang="vi-VN" sz="2000" dirty="0">
                <a:latin typeface="+mn-lt"/>
              </a:rPr>
              <a:t>hiện kiểm kê khí nhà kính </a:t>
            </a:r>
            <a:r>
              <a:rPr lang="en-US" sz="2000" dirty="0">
                <a:latin typeface="+mn-lt"/>
              </a:rPr>
              <a:t>(</a:t>
            </a:r>
            <a:r>
              <a:rPr lang="en-US" sz="2000" dirty="0" err="1">
                <a:latin typeface="+mn-lt"/>
              </a:rPr>
              <a:t>cập</a:t>
            </a:r>
            <a:r>
              <a:rPr lang="en-US" sz="2000" dirty="0">
                <a:latin typeface="+mn-lt"/>
              </a:rPr>
              <a:t> </a:t>
            </a:r>
            <a:r>
              <a:rPr lang="en-US" sz="2000" dirty="0" err="1">
                <a:latin typeface="+mn-lt"/>
              </a:rPr>
              <a:t>nhật</a:t>
            </a:r>
            <a:r>
              <a:rPr lang="en-US" sz="2000" dirty="0">
                <a:latin typeface="+mn-lt"/>
              </a:rPr>
              <a:t>) </a:t>
            </a:r>
            <a:r>
              <a:rPr lang="en-US" sz="2000" dirty="0" err="1">
                <a:latin typeface="+mn-lt"/>
              </a:rPr>
              <a:t>ngày</a:t>
            </a:r>
            <a:r>
              <a:rPr lang="en-US" sz="2000" dirty="0">
                <a:latin typeface="+mn-lt"/>
              </a:rPr>
              <a:t> 13/08/2024</a:t>
            </a:r>
            <a:endParaRPr lang="vi-VN" sz="2000" dirty="0">
              <a:latin typeface="+mn-lt"/>
            </a:endParaRPr>
          </a:p>
          <a:p>
            <a:pPr algn="just">
              <a:lnSpc>
                <a:spcPct val="150000"/>
              </a:lnSpc>
              <a:buFont typeface="Arial" panose="020B0604020202020204" pitchFamily="34" charset="0"/>
              <a:buChar char="•"/>
            </a:pPr>
            <a:r>
              <a:rPr lang="vi-VN" sz="2000" dirty="0">
                <a:solidFill>
                  <a:srgbClr val="FF0000"/>
                </a:solidFill>
                <a:latin typeface="+mn-lt"/>
              </a:rPr>
              <a:t>Quyết định 896/QĐ-TTg năm 2022 </a:t>
            </a:r>
            <a:r>
              <a:rPr lang="vi-VN" sz="2000" dirty="0">
                <a:latin typeface="+mn-lt"/>
              </a:rPr>
              <a:t>phê duyệt Chiến lược quốc gia về biến đổi khí hậu giai đoạn đến năm 2050 do Thủ tướng Chính phủ ban hành</a:t>
            </a:r>
            <a:endParaRPr lang="en-US" sz="2000" dirty="0">
              <a:latin typeface="+mn-lt"/>
            </a:endParaRPr>
          </a:p>
          <a:p>
            <a:pPr algn="just">
              <a:lnSpc>
                <a:spcPct val="150000"/>
              </a:lnSpc>
              <a:buFont typeface="Arial" panose="020B0604020202020204" pitchFamily="34" charset="0"/>
              <a:buChar char="•"/>
            </a:pPr>
            <a:r>
              <a:rPr lang="en-US" sz="2000" dirty="0" err="1">
                <a:solidFill>
                  <a:srgbClr val="FF0000"/>
                </a:solidFill>
                <a:latin typeface="+mn-lt"/>
              </a:rPr>
              <a:t>Quyết</a:t>
            </a:r>
            <a:r>
              <a:rPr lang="en-US" sz="2000" dirty="0">
                <a:solidFill>
                  <a:srgbClr val="FF0000"/>
                </a:solidFill>
                <a:latin typeface="+mn-lt"/>
              </a:rPr>
              <a:t> </a:t>
            </a:r>
            <a:r>
              <a:rPr lang="en-US" sz="2000" dirty="0" err="1">
                <a:solidFill>
                  <a:srgbClr val="FF0000"/>
                </a:solidFill>
                <a:latin typeface="+mn-lt"/>
              </a:rPr>
              <a:t>định</a:t>
            </a:r>
            <a:r>
              <a:rPr lang="en-US" sz="2000" dirty="0">
                <a:solidFill>
                  <a:srgbClr val="FF0000"/>
                </a:solidFill>
                <a:latin typeface="+mn-lt"/>
              </a:rPr>
              <a:t> 2626/</a:t>
            </a:r>
            <a:r>
              <a:rPr lang="en-US" sz="2000" dirty="0" err="1">
                <a:solidFill>
                  <a:srgbClr val="FF0000"/>
                </a:solidFill>
                <a:latin typeface="+mn-lt"/>
              </a:rPr>
              <a:t>QĐ-BTNMT</a:t>
            </a:r>
            <a:r>
              <a:rPr lang="en-US" sz="2000" dirty="0">
                <a:solidFill>
                  <a:srgbClr val="FF0000"/>
                </a:solidFill>
                <a:latin typeface="+mn-lt"/>
              </a:rPr>
              <a:t> </a:t>
            </a:r>
            <a:r>
              <a:rPr lang="en-US" sz="2000" dirty="0" err="1">
                <a:solidFill>
                  <a:srgbClr val="FF0000"/>
                </a:solidFill>
                <a:latin typeface="+mn-lt"/>
              </a:rPr>
              <a:t>năm</a:t>
            </a:r>
            <a:r>
              <a:rPr lang="en-US" sz="2000" dirty="0">
                <a:solidFill>
                  <a:srgbClr val="FF0000"/>
                </a:solidFill>
                <a:latin typeface="+mn-lt"/>
              </a:rPr>
              <a:t> 2022 </a:t>
            </a:r>
            <a:r>
              <a:rPr lang="en-US" sz="2000" dirty="0" err="1">
                <a:latin typeface="+mn-lt"/>
              </a:rPr>
              <a:t>công</a:t>
            </a:r>
            <a:r>
              <a:rPr lang="en-US" sz="2000" dirty="0">
                <a:latin typeface="+mn-lt"/>
              </a:rPr>
              <a:t> </a:t>
            </a:r>
            <a:r>
              <a:rPr lang="en-US" sz="2000" dirty="0" err="1">
                <a:latin typeface="+mn-lt"/>
              </a:rPr>
              <a:t>bố</a:t>
            </a:r>
            <a:r>
              <a:rPr lang="en-US" sz="2000" dirty="0">
                <a:latin typeface="+mn-lt"/>
              </a:rPr>
              <a:t> </a:t>
            </a:r>
            <a:r>
              <a:rPr lang="en-US" sz="2000" dirty="0" err="1">
                <a:latin typeface="+mn-lt"/>
              </a:rPr>
              <a:t>danh</a:t>
            </a:r>
            <a:r>
              <a:rPr lang="en-US" sz="2000" dirty="0">
                <a:latin typeface="+mn-lt"/>
              </a:rPr>
              <a:t> </a:t>
            </a:r>
            <a:r>
              <a:rPr lang="en-US" sz="2000" dirty="0" err="1">
                <a:latin typeface="+mn-lt"/>
              </a:rPr>
              <a:t>mục</a:t>
            </a:r>
            <a:r>
              <a:rPr lang="en-US" sz="2000" dirty="0">
                <a:latin typeface="+mn-lt"/>
              </a:rPr>
              <a:t> </a:t>
            </a:r>
            <a:r>
              <a:rPr lang="en-US" sz="2000" dirty="0" err="1">
                <a:latin typeface="+mn-lt"/>
              </a:rPr>
              <a:t>hệ</a:t>
            </a:r>
            <a:r>
              <a:rPr lang="en-US" sz="2000" dirty="0">
                <a:latin typeface="+mn-lt"/>
              </a:rPr>
              <a:t> </a:t>
            </a:r>
            <a:r>
              <a:rPr lang="en-US" sz="2000" dirty="0" err="1">
                <a:latin typeface="+mn-lt"/>
              </a:rPr>
              <a:t>số</a:t>
            </a:r>
            <a:r>
              <a:rPr lang="en-US" sz="2000" dirty="0">
                <a:latin typeface="+mn-lt"/>
              </a:rPr>
              <a:t> </a:t>
            </a:r>
            <a:r>
              <a:rPr lang="en-US" sz="2000" dirty="0" err="1">
                <a:latin typeface="+mn-lt"/>
              </a:rPr>
              <a:t>phát</a:t>
            </a:r>
            <a:r>
              <a:rPr lang="en-US" sz="2000" dirty="0">
                <a:latin typeface="+mn-lt"/>
              </a:rPr>
              <a:t> </a:t>
            </a:r>
            <a:r>
              <a:rPr lang="en-US" sz="2000" dirty="0" err="1">
                <a:latin typeface="+mn-lt"/>
              </a:rPr>
              <a:t>thải</a:t>
            </a:r>
            <a:r>
              <a:rPr lang="en-US" sz="2000" dirty="0">
                <a:latin typeface="+mn-lt"/>
              </a:rPr>
              <a:t> </a:t>
            </a:r>
            <a:r>
              <a:rPr lang="en-US" sz="2000" dirty="0" err="1">
                <a:latin typeface="+mn-lt"/>
              </a:rPr>
              <a:t>phục</a:t>
            </a:r>
            <a:r>
              <a:rPr lang="en-US" sz="2000" dirty="0">
                <a:latin typeface="+mn-lt"/>
              </a:rPr>
              <a:t> </a:t>
            </a:r>
            <a:r>
              <a:rPr lang="en-US" sz="2000" dirty="0" err="1">
                <a:latin typeface="+mn-lt"/>
              </a:rPr>
              <a:t>vụ</a:t>
            </a:r>
            <a:r>
              <a:rPr lang="en-US" sz="2000" dirty="0">
                <a:latin typeface="+mn-lt"/>
              </a:rPr>
              <a:t> </a:t>
            </a:r>
            <a:r>
              <a:rPr lang="en-US" sz="2000" dirty="0" err="1">
                <a:latin typeface="+mn-lt"/>
              </a:rPr>
              <a:t>kiểm</a:t>
            </a:r>
            <a:r>
              <a:rPr lang="en-US" sz="2000" dirty="0">
                <a:latin typeface="+mn-lt"/>
              </a:rPr>
              <a:t> </a:t>
            </a:r>
            <a:r>
              <a:rPr lang="en-US" sz="2000" dirty="0" err="1">
                <a:latin typeface="+mn-lt"/>
              </a:rPr>
              <a:t>kê</a:t>
            </a:r>
            <a:r>
              <a:rPr lang="en-US" sz="2000" dirty="0">
                <a:latin typeface="+mn-lt"/>
              </a:rPr>
              <a:t> </a:t>
            </a:r>
            <a:r>
              <a:rPr lang="en-US" sz="2000" dirty="0" err="1">
                <a:latin typeface="+mn-lt"/>
              </a:rPr>
              <a:t>khí</a:t>
            </a:r>
            <a:r>
              <a:rPr lang="en-US" sz="2000" dirty="0">
                <a:latin typeface="+mn-lt"/>
              </a:rPr>
              <a:t> </a:t>
            </a:r>
            <a:r>
              <a:rPr lang="en-US" sz="2000" dirty="0" err="1">
                <a:latin typeface="+mn-lt"/>
              </a:rPr>
              <a:t>nhà</a:t>
            </a:r>
            <a:r>
              <a:rPr lang="en-US" sz="2000" dirty="0">
                <a:latin typeface="+mn-lt"/>
              </a:rPr>
              <a:t> </a:t>
            </a:r>
            <a:r>
              <a:rPr lang="en-US" sz="2000" dirty="0" err="1">
                <a:latin typeface="+mn-lt"/>
              </a:rPr>
              <a:t>kính</a:t>
            </a:r>
            <a:endParaRPr lang="en-US" sz="2000" dirty="0">
              <a:latin typeface="+mn-lt"/>
            </a:endParaRPr>
          </a:p>
          <a:p>
            <a:pPr algn="just">
              <a:lnSpc>
                <a:spcPct val="150000"/>
              </a:lnSpc>
              <a:buFont typeface="Arial" panose="020B0604020202020204" pitchFamily="34" charset="0"/>
              <a:buChar char="•"/>
            </a:pPr>
            <a:r>
              <a:rPr lang="en-US" sz="2000" dirty="0" err="1">
                <a:solidFill>
                  <a:srgbClr val="FF0000"/>
                </a:solidFill>
                <a:latin typeface="+mn-lt"/>
              </a:rPr>
              <a:t>Quyết</a:t>
            </a:r>
            <a:r>
              <a:rPr lang="en-US" sz="2000" dirty="0">
                <a:solidFill>
                  <a:srgbClr val="FF0000"/>
                </a:solidFill>
                <a:latin typeface="+mn-lt"/>
              </a:rPr>
              <a:t> </a:t>
            </a:r>
            <a:r>
              <a:rPr lang="en-US" sz="2000" dirty="0" err="1">
                <a:solidFill>
                  <a:srgbClr val="FF0000"/>
                </a:solidFill>
                <a:latin typeface="+mn-lt"/>
              </a:rPr>
              <a:t>định</a:t>
            </a:r>
            <a:r>
              <a:rPr lang="en-US" sz="2000" dirty="0">
                <a:solidFill>
                  <a:srgbClr val="FF0000"/>
                </a:solidFill>
                <a:latin typeface="+mn-lt"/>
              </a:rPr>
              <a:t> 942/</a:t>
            </a:r>
            <a:r>
              <a:rPr lang="vi-VN" sz="2000" dirty="0">
                <a:solidFill>
                  <a:srgbClr val="FF0000"/>
                </a:solidFill>
                <a:latin typeface="+mn-lt"/>
              </a:rPr>
              <a:t> QĐ-TTg năm 2022 </a:t>
            </a:r>
            <a:r>
              <a:rPr lang="en-US" sz="2000" dirty="0" err="1">
                <a:latin typeface="+mn-lt"/>
              </a:rPr>
              <a:t>về</a:t>
            </a:r>
            <a:r>
              <a:rPr lang="en-US" sz="2000" dirty="0">
                <a:solidFill>
                  <a:srgbClr val="FF0000"/>
                </a:solidFill>
                <a:latin typeface="+mn-lt"/>
              </a:rPr>
              <a:t> </a:t>
            </a:r>
            <a:r>
              <a:rPr lang="en-US" sz="2000" dirty="0" err="1">
                <a:latin typeface="+mn-lt"/>
              </a:rPr>
              <a:t>kế</a:t>
            </a:r>
            <a:r>
              <a:rPr lang="en-US" sz="2000" dirty="0">
                <a:latin typeface="+mn-lt"/>
              </a:rPr>
              <a:t> </a:t>
            </a:r>
            <a:r>
              <a:rPr lang="en-US" sz="2000" dirty="0" err="1">
                <a:latin typeface="+mn-lt"/>
              </a:rPr>
              <a:t>hoạch</a:t>
            </a:r>
            <a:r>
              <a:rPr lang="en-US" sz="2000" dirty="0">
                <a:latin typeface="+mn-lt"/>
              </a:rPr>
              <a:t> </a:t>
            </a:r>
            <a:r>
              <a:rPr lang="en-US" sz="2000" dirty="0" err="1">
                <a:latin typeface="+mn-lt"/>
              </a:rPr>
              <a:t>hành</a:t>
            </a:r>
            <a:r>
              <a:rPr lang="en-US" sz="2000" dirty="0">
                <a:latin typeface="+mn-lt"/>
              </a:rPr>
              <a:t> </a:t>
            </a:r>
            <a:r>
              <a:rPr lang="en-US" sz="2000" dirty="0" err="1">
                <a:latin typeface="+mn-lt"/>
              </a:rPr>
              <a:t>động</a:t>
            </a:r>
            <a:r>
              <a:rPr lang="en-US" sz="2000" dirty="0">
                <a:latin typeface="+mn-lt"/>
              </a:rPr>
              <a:t> </a:t>
            </a:r>
            <a:r>
              <a:rPr lang="en-US" sz="2000" dirty="0" err="1">
                <a:latin typeface="+mn-lt"/>
              </a:rPr>
              <a:t>giảm</a:t>
            </a:r>
            <a:r>
              <a:rPr lang="en-US" sz="2000" dirty="0">
                <a:latin typeface="+mn-lt"/>
              </a:rPr>
              <a:t> </a:t>
            </a:r>
            <a:r>
              <a:rPr lang="en-US" sz="2000" dirty="0" err="1">
                <a:latin typeface="+mn-lt"/>
              </a:rPr>
              <a:t>phát</a:t>
            </a:r>
            <a:r>
              <a:rPr lang="en-US" sz="2000" dirty="0">
                <a:latin typeface="+mn-lt"/>
              </a:rPr>
              <a:t> </a:t>
            </a:r>
            <a:r>
              <a:rPr lang="en-US" sz="2000" dirty="0" err="1">
                <a:latin typeface="+mn-lt"/>
              </a:rPr>
              <a:t>thải</a:t>
            </a:r>
            <a:r>
              <a:rPr lang="en-US" sz="2000" dirty="0">
                <a:latin typeface="+mn-lt"/>
              </a:rPr>
              <a:t> </a:t>
            </a:r>
            <a:r>
              <a:rPr lang="en-US" sz="2000" dirty="0" err="1">
                <a:latin typeface="+mn-lt"/>
              </a:rPr>
              <a:t>khí</a:t>
            </a:r>
            <a:r>
              <a:rPr lang="en-US" sz="2000" dirty="0">
                <a:latin typeface="+mn-lt"/>
              </a:rPr>
              <a:t> </a:t>
            </a:r>
            <a:r>
              <a:rPr lang="en-US" sz="2000" dirty="0" err="1">
                <a:latin typeface="+mn-lt"/>
              </a:rPr>
              <a:t>mê</a:t>
            </a:r>
            <a:r>
              <a:rPr lang="en-US" sz="2000" dirty="0">
                <a:latin typeface="+mn-lt"/>
              </a:rPr>
              <a:t>-tan </a:t>
            </a:r>
            <a:r>
              <a:rPr lang="en-US" sz="2000" dirty="0" err="1">
                <a:latin typeface="+mn-lt"/>
              </a:rPr>
              <a:t>đến</a:t>
            </a:r>
            <a:r>
              <a:rPr lang="en-US" sz="2000" dirty="0">
                <a:latin typeface="+mn-lt"/>
              </a:rPr>
              <a:t> </a:t>
            </a:r>
            <a:r>
              <a:rPr lang="en-US" sz="2000" dirty="0" err="1">
                <a:latin typeface="+mn-lt"/>
              </a:rPr>
              <a:t>năm</a:t>
            </a:r>
            <a:r>
              <a:rPr lang="en-US" sz="2000" dirty="0">
                <a:latin typeface="+mn-lt"/>
              </a:rPr>
              <a:t> 2030</a:t>
            </a:r>
            <a:endParaRPr lang="vi-VN" sz="2000" dirty="0">
              <a:latin typeface="+mn-lt"/>
            </a:endParaRPr>
          </a:p>
          <a:p>
            <a:pPr algn="just">
              <a:lnSpc>
                <a:spcPct val="150000"/>
              </a:lnSpc>
              <a:buFont typeface="Arial" panose="020B0604020202020204" pitchFamily="34" charset="0"/>
              <a:buChar char="•"/>
            </a:pPr>
            <a:endParaRPr lang="vi-VN" sz="2000" dirty="0">
              <a:latin typeface="+mn-lt"/>
            </a:endParaRPr>
          </a:p>
        </p:txBody>
      </p:sp>
    </p:spTree>
    <p:extLst>
      <p:ext uri="{BB962C8B-B14F-4D97-AF65-F5344CB8AC3E}">
        <p14:creationId xmlns:p14="http://schemas.microsoft.com/office/powerpoint/2010/main" val="2890253375"/>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4675" y="1352729"/>
            <a:ext cx="11122702" cy="5561188"/>
          </a:xfrm>
        </p:spPr>
        <p:txBody>
          <a:bodyPr>
            <a:noAutofit/>
          </a:bodyPr>
          <a:lstStyle/>
          <a:p>
            <a:pPr algn="just">
              <a:lnSpc>
                <a:spcPct val="150000"/>
              </a:lnSpc>
              <a:buFont typeface="Arial" panose="020B0604020202020204" pitchFamily="34" charset="0"/>
              <a:buChar char="•"/>
            </a:pPr>
            <a:r>
              <a:rPr lang="en-US" sz="1800" dirty="0" err="1">
                <a:solidFill>
                  <a:srgbClr val="FF0000"/>
                </a:solidFill>
                <a:latin typeface="+mn-lt"/>
              </a:rPr>
              <a:t>Quyết</a:t>
            </a:r>
            <a:r>
              <a:rPr lang="en-US" sz="1800" dirty="0">
                <a:solidFill>
                  <a:srgbClr val="FF0000"/>
                </a:solidFill>
                <a:latin typeface="+mn-lt"/>
              </a:rPr>
              <a:t> </a:t>
            </a:r>
            <a:r>
              <a:rPr lang="en-US" sz="1800" dirty="0" err="1">
                <a:solidFill>
                  <a:srgbClr val="FF0000"/>
                </a:solidFill>
                <a:latin typeface="+mn-lt"/>
              </a:rPr>
              <a:t>định</a:t>
            </a:r>
            <a:r>
              <a:rPr lang="en-US" sz="1800" dirty="0">
                <a:solidFill>
                  <a:srgbClr val="FF0000"/>
                </a:solidFill>
                <a:latin typeface="+mn-lt"/>
              </a:rPr>
              <a:t> 569/</a:t>
            </a:r>
            <a:r>
              <a:rPr lang="en-US" sz="1800" dirty="0" err="1">
                <a:solidFill>
                  <a:srgbClr val="FF0000"/>
                </a:solidFill>
                <a:latin typeface="+mn-lt"/>
              </a:rPr>
              <a:t>QĐ-BTNMT</a:t>
            </a:r>
            <a:r>
              <a:rPr lang="en-US" sz="1800" dirty="0">
                <a:solidFill>
                  <a:srgbClr val="FF0000"/>
                </a:solidFill>
                <a:latin typeface="+mn-lt"/>
              </a:rPr>
              <a:t> </a:t>
            </a:r>
            <a:r>
              <a:rPr lang="en-US" sz="1800" dirty="0" err="1">
                <a:solidFill>
                  <a:srgbClr val="FF0000"/>
                </a:solidFill>
                <a:latin typeface="+mn-lt"/>
              </a:rPr>
              <a:t>năm</a:t>
            </a:r>
            <a:r>
              <a:rPr lang="en-US" sz="1800" dirty="0">
                <a:solidFill>
                  <a:srgbClr val="FF0000"/>
                </a:solidFill>
                <a:latin typeface="+mn-lt"/>
              </a:rPr>
              <a:t> 2023 </a:t>
            </a:r>
            <a:r>
              <a:rPr lang="en-US" sz="1800" dirty="0" err="1">
                <a:latin typeface="+mn-lt"/>
              </a:rPr>
              <a:t>về</a:t>
            </a:r>
            <a:r>
              <a:rPr lang="en-US" sz="1800" dirty="0">
                <a:solidFill>
                  <a:srgbClr val="FF0000"/>
                </a:solidFill>
                <a:latin typeface="+mn-lt"/>
              </a:rPr>
              <a:t> </a:t>
            </a:r>
            <a:r>
              <a:rPr lang="en-US" sz="1800" dirty="0" err="1">
                <a:latin typeface="+mn-lt"/>
              </a:rPr>
              <a:t>kế</a:t>
            </a:r>
            <a:r>
              <a:rPr lang="en-US" sz="1800" dirty="0">
                <a:latin typeface="+mn-lt"/>
              </a:rPr>
              <a:t> </a:t>
            </a:r>
            <a:r>
              <a:rPr lang="en-US" sz="1800" dirty="0" err="1">
                <a:latin typeface="+mn-lt"/>
              </a:rPr>
              <a:t>hoạch</a:t>
            </a:r>
            <a:r>
              <a:rPr lang="en-US" sz="1800" dirty="0">
                <a:latin typeface="+mn-lt"/>
              </a:rPr>
              <a:t> </a:t>
            </a:r>
            <a:r>
              <a:rPr lang="en-US" sz="1800" dirty="0" err="1">
                <a:latin typeface="+mn-lt"/>
              </a:rPr>
              <a:t>hành</a:t>
            </a:r>
            <a:r>
              <a:rPr lang="en-US" sz="1800" dirty="0">
                <a:latin typeface="+mn-lt"/>
              </a:rPr>
              <a:t> </a:t>
            </a:r>
            <a:r>
              <a:rPr lang="en-US" sz="1800" dirty="0" err="1">
                <a:latin typeface="+mn-lt"/>
              </a:rPr>
              <a:t>động</a:t>
            </a:r>
            <a:r>
              <a:rPr lang="en-US" sz="1800" dirty="0">
                <a:latin typeface="+mn-lt"/>
              </a:rPr>
              <a:t> </a:t>
            </a:r>
            <a:r>
              <a:rPr lang="en-US" sz="1800" dirty="0" err="1">
                <a:latin typeface="+mn-lt"/>
              </a:rPr>
              <a:t>giảm</a:t>
            </a:r>
            <a:r>
              <a:rPr lang="en-US" sz="1800" dirty="0">
                <a:latin typeface="+mn-lt"/>
              </a:rPr>
              <a:t> </a:t>
            </a:r>
            <a:r>
              <a:rPr lang="en-US" sz="1800" dirty="0" err="1">
                <a:latin typeface="+mn-lt"/>
              </a:rPr>
              <a:t>phát</a:t>
            </a:r>
            <a:r>
              <a:rPr lang="en-US" sz="1800" dirty="0">
                <a:latin typeface="+mn-lt"/>
              </a:rPr>
              <a:t> </a:t>
            </a:r>
            <a:r>
              <a:rPr lang="en-US" sz="1800" dirty="0" err="1">
                <a:latin typeface="+mn-lt"/>
              </a:rPr>
              <a:t>thải</a:t>
            </a:r>
            <a:r>
              <a:rPr lang="en-US" sz="1800" dirty="0">
                <a:latin typeface="+mn-lt"/>
              </a:rPr>
              <a:t> </a:t>
            </a:r>
            <a:r>
              <a:rPr lang="en-US" sz="1800" dirty="0" err="1">
                <a:latin typeface="+mn-lt"/>
              </a:rPr>
              <a:t>khí</a:t>
            </a:r>
            <a:r>
              <a:rPr lang="en-US" sz="1800" dirty="0">
                <a:latin typeface="+mn-lt"/>
              </a:rPr>
              <a:t> </a:t>
            </a:r>
            <a:r>
              <a:rPr lang="en-US" sz="1800" dirty="0" err="1">
                <a:latin typeface="+mn-lt"/>
              </a:rPr>
              <a:t>mê</a:t>
            </a:r>
            <a:r>
              <a:rPr lang="en-US" sz="1800" dirty="0">
                <a:latin typeface="+mn-lt"/>
              </a:rPr>
              <a:t>-tan </a:t>
            </a:r>
            <a:r>
              <a:rPr lang="en-US" sz="1800" dirty="0" err="1">
                <a:latin typeface="+mn-lt"/>
              </a:rPr>
              <a:t>đến</a:t>
            </a:r>
            <a:r>
              <a:rPr lang="en-US" sz="1800" dirty="0">
                <a:latin typeface="+mn-lt"/>
              </a:rPr>
              <a:t> </a:t>
            </a:r>
            <a:r>
              <a:rPr lang="en-US" sz="1800" dirty="0" err="1">
                <a:latin typeface="+mn-lt"/>
              </a:rPr>
              <a:t>năm</a:t>
            </a:r>
            <a:r>
              <a:rPr lang="en-US" sz="1800" dirty="0">
                <a:latin typeface="+mn-lt"/>
              </a:rPr>
              <a:t> 2030</a:t>
            </a:r>
            <a:endParaRPr lang="vi-VN" sz="1800" dirty="0">
              <a:latin typeface="+mn-lt"/>
            </a:endParaRPr>
          </a:p>
          <a:p>
            <a:pPr algn="just">
              <a:lnSpc>
                <a:spcPct val="150000"/>
              </a:lnSpc>
              <a:buFont typeface="Arial" panose="020B0604020202020204" pitchFamily="34" charset="0"/>
              <a:buChar char="•"/>
            </a:pPr>
            <a:r>
              <a:rPr lang="vi-VN" sz="1800" dirty="0">
                <a:solidFill>
                  <a:srgbClr val="FF0000"/>
                </a:solidFill>
                <a:latin typeface="+mn-lt"/>
              </a:rPr>
              <a:t>T</a:t>
            </a:r>
            <a:r>
              <a:rPr lang="en-US" sz="1800" dirty="0" err="1">
                <a:solidFill>
                  <a:srgbClr val="FF0000"/>
                </a:solidFill>
                <a:latin typeface="+mn-lt"/>
              </a:rPr>
              <a:t>hông</a:t>
            </a:r>
            <a:r>
              <a:rPr lang="en-US" sz="1800" dirty="0">
                <a:solidFill>
                  <a:srgbClr val="FF0000"/>
                </a:solidFill>
                <a:latin typeface="+mn-lt"/>
              </a:rPr>
              <a:t> </a:t>
            </a:r>
            <a:r>
              <a:rPr lang="en-US" sz="1800" dirty="0" err="1">
                <a:solidFill>
                  <a:srgbClr val="FF0000"/>
                </a:solidFill>
                <a:latin typeface="+mn-lt"/>
              </a:rPr>
              <a:t>tư</a:t>
            </a:r>
            <a:r>
              <a:rPr lang="vi-VN" sz="1800" dirty="0">
                <a:solidFill>
                  <a:srgbClr val="FF0000"/>
                </a:solidFill>
                <a:latin typeface="+mn-lt"/>
              </a:rPr>
              <a:t> 17/2022/TT-BTNMT</a:t>
            </a:r>
            <a:r>
              <a:rPr lang="en-US" sz="1800" dirty="0">
                <a:solidFill>
                  <a:srgbClr val="FF0000"/>
                </a:solidFill>
                <a:latin typeface="+mn-lt"/>
              </a:rPr>
              <a:t> </a:t>
            </a:r>
            <a:r>
              <a:rPr lang="en-US" sz="1800" dirty="0">
                <a:solidFill>
                  <a:srgbClr val="002060"/>
                </a:solidFill>
                <a:latin typeface="+mn-lt"/>
              </a:rPr>
              <a:t>Quy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kỹ</a:t>
            </a:r>
            <a:r>
              <a:rPr lang="en-US" sz="1800" dirty="0">
                <a:solidFill>
                  <a:srgbClr val="002060"/>
                </a:solidFill>
                <a:latin typeface="+mn-lt"/>
              </a:rPr>
              <a:t> </a:t>
            </a:r>
            <a:r>
              <a:rPr lang="en-US" sz="1800" dirty="0" err="1">
                <a:solidFill>
                  <a:srgbClr val="002060"/>
                </a:solidFill>
                <a:latin typeface="+mn-lt"/>
              </a:rPr>
              <a:t>thuật</a:t>
            </a:r>
            <a:r>
              <a:rPr lang="en-US" sz="1800" dirty="0">
                <a:solidFill>
                  <a:srgbClr val="002060"/>
                </a:solidFill>
                <a:latin typeface="+mn-lt"/>
              </a:rPr>
              <a:t> </a:t>
            </a:r>
            <a:r>
              <a:rPr lang="en-US" sz="1800" dirty="0" err="1">
                <a:solidFill>
                  <a:srgbClr val="002060"/>
                </a:solidFill>
                <a:latin typeface="+mn-lt"/>
              </a:rPr>
              <a:t>đo</a:t>
            </a:r>
            <a:r>
              <a:rPr lang="en-US" sz="1800" dirty="0">
                <a:solidFill>
                  <a:srgbClr val="002060"/>
                </a:solidFill>
                <a:latin typeface="+mn-lt"/>
              </a:rPr>
              <a:t> </a:t>
            </a:r>
            <a:r>
              <a:rPr lang="en-US" sz="1800" dirty="0" err="1">
                <a:solidFill>
                  <a:srgbClr val="002060"/>
                </a:solidFill>
                <a:latin typeface="+mn-lt"/>
              </a:rPr>
              <a:t>đạc</a:t>
            </a:r>
            <a:r>
              <a:rPr lang="en-US" sz="1800" dirty="0">
                <a:solidFill>
                  <a:srgbClr val="002060"/>
                </a:solidFill>
                <a:latin typeface="+mn-lt"/>
              </a:rPr>
              <a:t>, </a:t>
            </a:r>
            <a:r>
              <a:rPr lang="en-US" sz="1800" dirty="0" err="1">
                <a:solidFill>
                  <a:srgbClr val="002060"/>
                </a:solidFill>
                <a:latin typeface="+mn-lt"/>
              </a:rPr>
              <a:t>báo</a:t>
            </a:r>
            <a:r>
              <a:rPr lang="en-US" sz="1800" dirty="0">
                <a:solidFill>
                  <a:srgbClr val="002060"/>
                </a:solidFill>
                <a:latin typeface="+mn-lt"/>
              </a:rPr>
              <a:t> </a:t>
            </a:r>
            <a:r>
              <a:rPr lang="en-US" sz="1800" dirty="0" err="1">
                <a:solidFill>
                  <a:srgbClr val="002060"/>
                </a:solidFill>
                <a:latin typeface="+mn-lt"/>
              </a:rPr>
              <a:t>cáo</a:t>
            </a:r>
            <a:r>
              <a:rPr lang="en-US" sz="1800" dirty="0">
                <a:solidFill>
                  <a:srgbClr val="002060"/>
                </a:solidFill>
                <a:latin typeface="+mn-lt"/>
              </a:rPr>
              <a:t>, </a:t>
            </a:r>
            <a:r>
              <a:rPr lang="en-US" sz="1800" dirty="0" err="1">
                <a:solidFill>
                  <a:srgbClr val="002060"/>
                </a:solidFill>
                <a:latin typeface="+mn-lt"/>
              </a:rPr>
              <a:t>thẩm</a:t>
            </a:r>
            <a:r>
              <a:rPr lang="en-US" sz="1800" dirty="0">
                <a:solidFill>
                  <a:srgbClr val="002060"/>
                </a:solidFill>
                <a:latin typeface="+mn-lt"/>
              </a:rPr>
              <a:t>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giảm</a:t>
            </a:r>
            <a:r>
              <a:rPr lang="en-US" sz="1800" dirty="0">
                <a:solidFill>
                  <a:srgbClr val="002060"/>
                </a:solidFill>
                <a:latin typeface="+mn-lt"/>
              </a:rPr>
              <a:t> </a:t>
            </a:r>
            <a:r>
              <a:rPr lang="en-US" sz="1800" dirty="0" err="1">
                <a:solidFill>
                  <a:srgbClr val="002060"/>
                </a:solidFill>
                <a:latin typeface="+mn-lt"/>
              </a:rPr>
              <a:t>nhẹ</a:t>
            </a:r>
            <a:r>
              <a:rPr lang="en-US" sz="1800" dirty="0">
                <a:solidFill>
                  <a:srgbClr val="002060"/>
                </a:solidFill>
                <a:latin typeface="+mn-lt"/>
              </a:rPr>
              <a:t> </a:t>
            </a:r>
            <a:r>
              <a:rPr lang="en-US" sz="1800" dirty="0" err="1">
                <a:solidFill>
                  <a:srgbClr val="002060"/>
                </a:solidFill>
                <a:latin typeface="+mn-lt"/>
              </a:rPr>
              <a:t>phát</a:t>
            </a:r>
            <a:r>
              <a:rPr lang="en-US" sz="1800" dirty="0">
                <a:solidFill>
                  <a:srgbClr val="002060"/>
                </a:solidFill>
                <a:latin typeface="+mn-lt"/>
              </a:rPr>
              <a:t> </a:t>
            </a:r>
            <a:r>
              <a:rPr lang="en-US" sz="1800" dirty="0" err="1">
                <a:solidFill>
                  <a:srgbClr val="002060"/>
                </a:solidFill>
                <a:latin typeface="+mn-lt"/>
              </a:rPr>
              <a:t>thải</a:t>
            </a:r>
            <a:r>
              <a:rPr lang="en-US" sz="1800" dirty="0">
                <a:solidFill>
                  <a:srgbClr val="002060"/>
                </a:solidFill>
                <a:latin typeface="+mn-lt"/>
              </a:rPr>
              <a:t> </a:t>
            </a:r>
            <a:r>
              <a:rPr lang="en-US" sz="1800" dirty="0" err="1">
                <a:solidFill>
                  <a:srgbClr val="002060"/>
                </a:solidFill>
                <a:latin typeface="+mn-lt"/>
              </a:rPr>
              <a:t>khí</a:t>
            </a:r>
            <a:r>
              <a:rPr lang="en-US" sz="1800" dirty="0">
                <a:solidFill>
                  <a:srgbClr val="002060"/>
                </a:solidFill>
                <a:latin typeface="+mn-lt"/>
              </a:rPr>
              <a:t> </a:t>
            </a:r>
            <a:r>
              <a:rPr lang="en-US" sz="1800" dirty="0" err="1">
                <a:solidFill>
                  <a:srgbClr val="002060"/>
                </a:solidFill>
                <a:latin typeface="+mn-lt"/>
              </a:rPr>
              <a:t>nhà</a:t>
            </a:r>
            <a:r>
              <a:rPr lang="en-US" sz="1800" dirty="0">
                <a:solidFill>
                  <a:srgbClr val="002060"/>
                </a:solidFill>
                <a:latin typeface="+mn-lt"/>
              </a:rPr>
              <a:t> </a:t>
            </a:r>
            <a:r>
              <a:rPr lang="en-US" sz="1800" dirty="0" err="1">
                <a:solidFill>
                  <a:srgbClr val="002060"/>
                </a:solidFill>
                <a:latin typeface="+mn-lt"/>
              </a:rPr>
              <a:t>kính</a:t>
            </a:r>
            <a:r>
              <a:rPr lang="en-US" sz="1800" dirty="0">
                <a:solidFill>
                  <a:srgbClr val="002060"/>
                </a:solidFill>
                <a:latin typeface="+mn-lt"/>
              </a:rPr>
              <a:t> </a:t>
            </a:r>
            <a:r>
              <a:rPr lang="en-US" sz="1800" dirty="0" err="1">
                <a:solidFill>
                  <a:srgbClr val="002060"/>
                </a:solidFill>
                <a:latin typeface="+mn-lt"/>
              </a:rPr>
              <a:t>lĩnh</a:t>
            </a:r>
            <a:r>
              <a:rPr lang="en-US" sz="1800" dirty="0">
                <a:solidFill>
                  <a:srgbClr val="002060"/>
                </a:solidFill>
                <a:latin typeface="+mn-lt"/>
              </a:rPr>
              <a:t> </a:t>
            </a:r>
            <a:r>
              <a:rPr lang="en-US" sz="1800" dirty="0" err="1">
                <a:solidFill>
                  <a:srgbClr val="002060"/>
                </a:solidFill>
                <a:latin typeface="+mn-lt"/>
              </a:rPr>
              <a:t>vực</a:t>
            </a:r>
            <a:r>
              <a:rPr lang="en-US" sz="1800" dirty="0">
                <a:solidFill>
                  <a:srgbClr val="002060"/>
                </a:solidFill>
                <a:latin typeface="+mn-lt"/>
              </a:rPr>
              <a:t> </a:t>
            </a:r>
            <a:r>
              <a:rPr lang="en-US" sz="1800" b="1" dirty="0" err="1">
                <a:latin typeface="+mn-lt"/>
              </a:rPr>
              <a:t>quản</a:t>
            </a:r>
            <a:r>
              <a:rPr lang="en-US" sz="1800" b="1" dirty="0">
                <a:latin typeface="+mn-lt"/>
              </a:rPr>
              <a:t> </a:t>
            </a:r>
            <a:r>
              <a:rPr lang="en-US" sz="1800" b="1" dirty="0" err="1">
                <a:latin typeface="+mn-lt"/>
              </a:rPr>
              <a:t>lý</a:t>
            </a:r>
            <a:r>
              <a:rPr lang="en-US" sz="1800" b="1" dirty="0">
                <a:latin typeface="+mn-lt"/>
              </a:rPr>
              <a:t> </a:t>
            </a:r>
            <a:r>
              <a:rPr lang="en-US" sz="1800" b="1" dirty="0" err="1">
                <a:latin typeface="+mn-lt"/>
              </a:rPr>
              <a:t>chất</a:t>
            </a:r>
            <a:r>
              <a:rPr lang="en-US" sz="1800" b="1" dirty="0">
                <a:latin typeface="+mn-lt"/>
              </a:rPr>
              <a:t> </a:t>
            </a:r>
            <a:r>
              <a:rPr lang="en-US" sz="1800" b="1" dirty="0" err="1">
                <a:latin typeface="+mn-lt"/>
              </a:rPr>
              <a:t>thải</a:t>
            </a:r>
            <a:endParaRPr lang="en-US" sz="1800" b="1" dirty="0">
              <a:latin typeface="+mn-lt"/>
            </a:endParaRPr>
          </a:p>
          <a:p>
            <a:pPr algn="just">
              <a:lnSpc>
                <a:spcPct val="150000"/>
              </a:lnSpc>
              <a:buFont typeface="Arial" panose="020B0604020202020204" pitchFamily="34" charset="0"/>
              <a:buChar char="•"/>
            </a:pPr>
            <a:r>
              <a:rPr lang="vi-VN" sz="1800" dirty="0">
                <a:solidFill>
                  <a:srgbClr val="FF0000"/>
                </a:solidFill>
                <a:latin typeface="+mn-lt"/>
              </a:rPr>
              <a:t>T</a:t>
            </a:r>
            <a:r>
              <a:rPr lang="en-US" sz="1800" dirty="0" err="1">
                <a:solidFill>
                  <a:srgbClr val="FF0000"/>
                </a:solidFill>
                <a:latin typeface="+mn-lt"/>
              </a:rPr>
              <a:t>hông</a:t>
            </a:r>
            <a:r>
              <a:rPr lang="en-US" sz="1800" dirty="0">
                <a:solidFill>
                  <a:srgbClr val="FF0000"/>
                </a:solidFill>
                <a:latin typeface="+mn-lt"/>
              </a:rPr>
              <a:t> </a:t>
            </a:r>
            <a:r>
              <a:rPr lang="en-US" sz="1800" dirty="0" err="1">
                <a:solidFill>
                  <a:srgbClr val="FF0000"/>
                </a:solidFill>
                <a:latin typeface="+mn-lt"/>
              </a:rPr>
              <a:t>tư</a:t>
            </a:r>
            <a:r>
              <a:rPr lang="vi-VN" sz="1800" dirty="0">
                <a:solidFill>
                  <a:srgbClr val="FF0000"/>
                </a:solidFill>
                <a:latin typeface="+mn-lt"/>
              </a:rPr>
              <a:t> </a:t>
            </a:r>
            <a:r>
              <a:rPr lang="en-US" sz="1800" dirty="0">
                <a:solidFill>
                  <a:srgbClr val="FF0000"/>
                </a:solidFill>
                <a:latin typeface="+mn-lt"/>
              </a:rPr>
              <a:t>23</a:t>
            </a:r>
            <a:r>
              <a:rPr lang="vi-VN" sz="1800" dirty="0">
                <a:solidFill>
                  <a:srgbClr val="FF0000"/>
                </a:solidFill>
                <a:latin typeface="+mn-lt"/>
              </a:rPr>
              <a:t>/202</a:t>
            </a:r>
            <a:r>
              <a:rPr lang="en-US" sz="1800" dirty="0">
                <a:solidFill>
                  <a:srgbClr val="FF0000"/>
                </a:solidFill>
                <a:latin typeface="+mn-lt"/>
              </a:rPr>
              <a:t>3</a:t>
            </a:r>
            <a:r>
              <a:rPr lang="vi-VN" sz="1800" dirty="0">
                <a:solidFill>
                  <a:srgbClr val="FF0000"/>
                </a:solidFill>
                <a:latin typeface="+mn-lt"/>
              </a:rPr>
              <a:t>/TT-B</a:t>
            </a:r>
            <a:r>
              <a:rPr lang="en-US" sz="1800" dirty="0" err="1">
                <a:solidFill>
                  <a:srgbClr val="FF0000"/>
                </a:solidFill>
                <a:latin typeface="+mn-lt"/>
              </a:rPr>
              <a:t>NNPTNT</a:t>
            </a:r>
            <a:r>
              <a:rPr lang="en-US" sz="1800" dirty="0">
                <a:solidFill>
                  <a:srgbClr val="FF0000"/>
                </a:solidFill>
                <a:latin typeface="+mn-lt"/>
              </a:rPr>
              <a:t> </a:t>
            </a:r>
            <a:r>
              <a:rPr lang="en-US" sz="1800" dirty="0">
                <a:solidFill>
                  <a:srgbClr val="002060"/>
                </a:solidFill>
                <a:latin typeface="+mn-lt"/>
              </a:rPr>
              <a:t>Quy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kỹ</a:t>
            </a:r>
            <a:r>
              <a:rPr lang="en-US" sz="1800" dirty="0">
                <a:solidFill>
                  <a:srgbClr val="002060"/>
                </a:solidFill>
                <a:latin typeface="+mn-lt"/>
              </a:rPr>
              <a:t> </a:t>
            </a:r>
            <a:r>
              <a:rPr lang="en-US" sz="1800" dirty="0" err="1">
                <a:solidFill>
                  <a:srgbClr val="002060"/>
                </a:solidFill>
                <a:latin typeface="+mn-lt"/>
              </a:rPr>
              <a:t>thuật</a:t>
            </a:r>
            <a:r>
              <a:rPr lang="en-US" sz="1800" dirty="0">
                <a:solidFill>
                  <a:srgbClr val="002060"/>
                </a:solidFill>
                <a:latin typeface="+mn-lt"/>
              </a:rPr>
              <a:t> </a:t>
            </a:r>
            <a:r>
              <a:rPr lang="en-US" sz="1800" dirty="0" err="1">
                <a:solidFill>
                  <a:srgbClr val="002060"/>
                </a:solidFill>
                <a:latin typeface="+mn-lt"/>
              </a:rPr>
              <a:t>đo</a:t>
            </a:r>
            <a:r>
              <a:rPr lang="en-US" sz="1800" dirty="0">
                <a:solidFill>
                  <a:srgbClr val="002060"/>
                </a:solidFill>
                <a:latin typeface="+mn-lt"/>
              </a:rPr>
              <a:t> </a:t>
            </a:r>
            <a:r>
              <a:rPr lang="en-US" sz="1800" dirty="0" err="1">
                <a:solidFill>
                  <a:srgbClr val="002060"/>
                </a:solidFill>
                <a:latin typeface="+mn-lt"/>
              </a:rPr>
              <a:t>đạc</a:t>
            </a:r>
            <a:r>
              <a:rPr lang="en-US" sz="1800" dirty="0">
                <a:solidFill>
                  <a:srgbClr val="002060"/>
                </a:solidFill>
                <a:latin typeface="+mn-lt"/>
              </a:rPr>
              <a:t>, </a:t>
            </a:r>
            <a:r>
              <a:rPr lang="en-US" sz="1800" dirty="0" err="1">
                <a:solidFill>
                  <a:srgbClr val="002060"/>
                </a:solidFill>
                <a:latin typeface="+mn-lt"/>
              </a:rPr>
              <a:t>báo</a:t>
            </a:r>
            <a:r>
              <a:rPr lang="en-US" sz="1800" dirty="0">
                <a:solidFill>
                  <a:srgbClr val="002060"/>
                </a:solidFill>
                <a:latin typeface="+mn-lt"/>
              </a:rPr>
              <a:t> </a:t>
            </a:r>
            <a:r>
              <a:rPr lang="en-US" sz="1800" dirty="0" err="1">
                <a:solidFill>
                  <a:srgbClr val="002060"/>
                </a:solidFill>
                <a:latin typeface="+mn-lt"/>
              </a:rPr>
              <a:t>cáo</a:t>
            </a:r>
            <a:r>
              <a:rPr lang="en-US" sz="1800" dirty="0">
                <a:solidFill>
                  <a:srgbClr val="002060"/>
                </a:solidFill>
                <a:latin typeface="+mn-lt"/>
              </a:rPr>
              <a:t>, </a:t>
            </a:r>
            <a:r>
              <a:rPr lang="en-US" sz="1800" dirty="0" err="1">
                <a:solidFill>
                  <a:srgbClr val="002060"/>
                </a:solidFill>
                <a:latin typeface="+mn-lt"/>
              </a:rPr>
              <a:t>thẩm</a:t>
            </a:r>
            <a:r>
              <a:rPr lang="en-US" sz="1800" dirty="0">
                <a:solidFill>
                  <a:srgbClr val="002060"/>
                </a:solidFill>
                <a:latin typeface="+mn-lt"/>
              </a:rPr>
              <a:t>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giảm</a:t>
            </a:r>
            <a:r>
              <a:rPr lang="en-US" sz="1800" dirty="0">
                <a:solidFill>
                  <a:srgbClr val="002060"/>
                </a:solidFill>
                <a:latin typeface="+mn-lt"/>
              </a:rPr>
              <a:t> </a:t>
            </a:r>
            <a:r>
              <a:rPr lang="en-US" sz="1800" dirty="0" err="1">
                <a:solidFill>
                  <a:srgbClr val="002060"/>
                </a:solidFill>
                <a:latin typeface="+mn-lt"/>
              </a:rPr>
              <a:t>nhẹ</a:t>
            </a:r>
            <a:r>
              <a:rPr lang="en-US" sz="1800" dirty="0">
                <a:solidFill>
                  <a:srgbClr val="002060"/>
                </a:solidFill>
                <a:latin typeface="+mn-lt"/>
              </a:rPr>
              <a:t> </a:t>
            </a:r>
            <a:r>
              <a:rPr lang="en-US" sz="1800" dirty="0" err="1">
                <a:solidFill>
                  <a:srgbClr val="002060"/>
                </a:solidFill>
                <a:latin typeface="+mn-lt"/>
              </a:rPr>
              <a:t>phát</a:t>
            </a:r>
            <a:r>
              <a:rPr lang="en-US" sz="1800" dirty="0">
                <a:solidFill>
                  <a:srgbClr val="002060"/>
                </a:solidFill>
                <a:latin typeface="+mn-lt"/>
              </a:rPr>
              <a:t> </a:t>
            </a:r>
            <a:r>
              <a:rPr lang="en-US" sz="1800" dirty="0" err="1">
                <a:solidFill>
                  <a:srgbClr val="002060"/>
                </a:solidFill>
                <a:latin typeface="+mn-lt"/>
              </a:rPr>
              <a:t>thải</a:t>
            </a:r>
            <a:r>
              <a:rPr lang="en-US" sz="1800" dirty="0">
                <a:solidFill>
                  <a:srgbClr val="002060"/>
                </a:solidFill>
                <a:latin typeface="+mn-lt"/>
              </a:rPr>
              <a:t> </a:t>
            </a:r>
            <a:r>
              <a:rPr lang="en-US" sz="1800" dirty="0" err="1">
                <a:solidFill>
                  <a:srgbClr val="002060"/>
                </a:solidFill>
                <a:latin typeface="+mn-lt"/>
              </a:rPr>
              <a:t>khí</a:t>
            </a:r>
            <a:r>
              <a:rPr lang="en-US" sz="1800" dirty="0">
                <a:solidFill>
                  <a:srgbClr val="002060"/>
                </a:solidFill>
                <a:latin typeface="+mn-lt"/>
              </a:rPr>
              <a:t> </a:t>
            </a:r>
            <a:r>
              <a:rPr lang="en-US" sz="1800" dirty="0" err="1">
                <a:solidFill>
                  <a:srgbClr val="002060"/>
                </a:solidFill>
                <a:latin typeface="+mn-lt"/>
              </a:rPr>
              <a:t>nhà</a:t>
            </a:r>
            <a:r>
              <a:rPr lang="en-US" sz="1800" dirty="0">
                <a:solidFill>
                  <a:srgbClr val="002060"/>
                </a:solidFill>
                <a:latin typeface="+mn-lt"/>
              </a:rPr>
              <a:t> </a:t>
            </a:r>
            <a:r>
              <a:rPr lang="en-US" sz="1800" dirty="0" err="1">
                <a:solidFill>
                  <a:srgbClr val="002060"/>
                </a:solidFill>
                <a:latin typeface="+mn-lt"/>
              </a:rPr>
              <a:t>kính</a:t>
            </a:r>
            <a:r>
              <a:rPr lang="en-US" sz="1800" dirty="0">
                <a:solidFill>
                  <a:srgbClr val="002060"/>
                </a:solidFill>
                <a:latin typeface="+mn-lt"/>
              </a:rPr>
              <a:t> </a:t>
            </a:r>
            <a:r>
              <a:rPr lang="en-US" sz="1800" dirty="0" err="1">
                <a:solidFill>
                  <a:srgbClr val="002060"/>
                </a:solidFill>
                <a:latin typeface="+mn-lt"/>
              </a:rPr>
              <a:t>lĩnh</a:t>
            </a:r>
            <a:r>
              <a:rPr lang="en-US" sz="1800" dirty="0">
                <a:solidFill>
                  <a:srgbClr val="002060"/>
                </a:solidFill>
                <a:latin typeface="+mn-lt"/>
              </a:rPr>
              <a:t> </a:t>
            </a:r>
            <a:r>
              <a:rPr lang="en-US" sz="1800" dirty="0" err="1">
                <a:solidFill>
                  <a:srgbClr val="002060"/>
                </a:solidFill>
                <a:latin typeface="+mn-lt"/>
              </a:rPr>
              <a:t>vực</a:t>
            </a:r>
            <a:r>
              <a:rPr lang="en-US" sz="1800" dirty="0">
                <a:solidFill>
                  <a:srgbClr val="002060"/>
                </a:solidFill>
                <a:latin typeface="+mn-lt"/>
              </a:rPr>
              <a:t> </a:t>
            </a:r>
            <a:r>
              <a:rPr lang="en-US" sz="1800" b="1" dirty="0" err="1">
                <a:solidFill>
                  <a:srgbClr val="002060"/>
                </a:solidFill>
                <a:latin typeface="+mn-lt"/>
              </a:rPr>
              <a:t>lâm</a:t>
            </a:r>
            <a:r>
              <a:rPr lang="en-US" sz="1800" b="1" dirty="0">
                <a:solidFill>
                  <a:srgbClr val="002060"/>
                </a:solidFill>
                <a:latin typeface="+mn-lt"/>
              </a:rPr>
              <a:t> </a:t>
            </a:r>
            <a:r>
              <a:rPr lang="en-US" sz="1800" b="1" dirty="0" err="1">
                <a:solidFill>
                  <a:srgbClr val="002060"/>
                </a:solidFill>
                <a:latin typeface="+mn-lt"/>
              </a:rPr>
              <a:t>nghiệp</a:t>
            </a:r>
            <a:endParaRPr lang="en-US" sz="1800" b="1" dirty="0">
              <a:latin typeface="+mn-lt"/>
            </a:endParaRPr>
          </a:p>
          <a:p>
            <a:pPr algn="just">
              <a:lnSpc>
                <a:spcPct val="150000"/>
              </a:lnSpc>
              <a:buFont typeface="Arial" panose="020B0604020202020204" pitchFamily="34" charset="0"/>
              <a:buChar char="•"/>
            </a:pPr>
            <a:r>
              <a:rPr lang="vi-VN" sz="1800" dirty="0">
                <a:solidFill>
                  <a:srgbClr val="FF0000"/>
                </a:solidFill>
                <a:latin typeface="+mn-lt"/>
              </a:rPr>
              <a:t>T</a:t>
            </a:r>
            <a:r>
              <a:rPr lang="en-US" sz="1800" dirty="0" err="1">
                <a:solidFill>
                  <a:srgbClr val="FF0000"/>
                </a:solidFill>
                <a:latin typeface="+mn-lt"/>
              </a:rPr>
              <a:t>hông</a:t>
            </a:r>
            <a:r>
              <a:rPr lang="en-US" sz="1800" dirty="0">
                <a:solidFill>
                  <a:srgbClr val="FF0000"/>
                </a:solidFill>
                <a:latin typeface="+mn-lt"/>
              </a:rPr>
              <a:t> </a:t>
            </a:r>
            <a:r>
              <a:rPr lang="en-US" sz="1800" dirty="0" err="1">
                <a:solidFill>
                  <a:srgbClr val="FF0000"/>
                </a:solidFill>
                <a:latin typeface="+mn-lt"/>
              </a:rPr>
              <a:t>tư</a:t>
            </a:r>
            <a:r>
              <a:rPr lang="vi-VN" sz="1800" dirty="0">
                <a:solidFill>
                  <a:srgbClr val="FF0000"/>
                </a:solidFill>
                <a:latin typeface="+mn-lt"/>
              </a:rPr>
              <a:t> </a:t>
            </a:r>
            <a:r>
              <a:rPr lang="en-US" sz="1800" dirty="0">
                <a:solidFill>
                  <a:srgbClr val="FF0000"/>
                </a:solidFill>
                <a:latin typeface="+mn-lt"/>
              </a:rPr>
              <a:t>38/</a:t>
            </a:r>
            <a:r>
              <a:rPr lang="vi-VN" sz="1800" dirty="0">
                <a:solidFill>
                  <a:srgbClr val="FF0000"/>
                </a:solidFill>
                <a:latin typeface="+mn-lt"/>
              </a:rPr>
              <a:t>202</a:t>
            </a:r>
            <a:r>
              <a:rPr lang="en-US" sz="1800" dirty="0">
                <a:solidFill>
                  <a:srgbClr val="FF0000"/>
                </a:solidFill>
                <a:latin typeface="+mn-lt"/>
              </a:rPr>
              <a:t>3</a:t>
            </a:r>
            <a:r>
              <a:rPr lang="vi-VN" sz="1800" dirty="0">
                <a:solidFill>
                  <a:srgbClr val="FF0000"/>
                </a:solidFill>
                <a:latin typeface="+mn-lt"/>
              </a:rPr>
              <a:t>/TT-B</a:t>
            </a:r>
            <a:r>
              <a:rPr lang="en-US" sz="1800" dirty="0">
                <a:solidFill>
                  <a:srgbClr val="FF0000"/>
                </a:solidFill>
                <a:latin typeface="+mn-lt"/>
              </a:rPr>
              <a:t>CT </a:t>
            </a:r>
            <a:r>
              <a:rPr lang="en-US" sz="1800" dirty="0">
                <a:solidFill>
                  <a:srgbClr val="002060"/>
                </a:solidFill>
                <a:latin typeface="+mn-lt"/>
              </a:rPr>
              <a:t>Quy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kỹ</a:t>
            </a:r>
            <a:r>
              <a:rPr lang="en-US" sz="1800" dirty="0">
                <a:solidFill>
                  <a:srgbClr val="002060"/>
                </a:solidFill>
                <a:latin typeface="+mn-lt"/>
              </a:rPr>
              <a:t> </a:t>
            </a:r>
            <a:r>
              <a:rPr lang="en-US" sz="1800" dirty="0" err="1">
                <a:solidFill>
                  <a:srgbClr val="002060"/>
                </a:solidFill>
                <a:latin typeface="+mn-lt"/>
              </a:rPr>
              <a:t>thuật</a:t>
            </a:r>
            <a:r>
              <a:rPr lang="en-US" sz="1800" dirty="0">
                <a:solidFill>
                  <a:srgbClr val="002060"/>
                </a:solidFill>
                <a:latin typeface="+mn-lt"/>
              </a:rPr>
              <a:t> </a:t>
            </a:r>
            <a:r>
              <a:rPr lang="en-US" sz="1800" dirty="0" err="1">
                <a:solidFill>
                  <a:srgbClr val="002060"/>
                </a:solidFill>
                <a:latin typeface="+mn-lt"/>
              </a:rPr>
              <a:t>đo</a:t>
            </a:r>
            <a:r>
              <a:rPr lang="en-US" sz="1800" dirty="0">
                <a:solidFill>
                  <a:srgbClr val="002060"/>
                </a:solidFill>
                <a:latin typeface="+mn-lt"/>
              </a:rPr>
              <a:t> </a:t>
            </a:r>
            <a:r>
              <a:rPr lang="en-US" sz="1800" dirty="0" err="1">
                <a:solidFill>
                  <a:srgbClr val="002060"/>
                </a:solidFill>
                <a:latin typeface="+mn-lt"/>
              </a:rPr>
              <a:t>đạc</a:t>
            </a:r>
            <a:r>
              <a:rPr lang="en-US" sz="1800" dirty="0">
                <a:solidFill>
                  <a:srgbClr val="002060"/>
                </a:solidFill>
                <a:latin typeface="+mn-lt"/>
              </a:rPr>
              <a:t>, </a:t>
            </a:r>
            <a:r>
              <a:rPr lang="en-US" sz="1800" dirty="0" err="1">
                <a:solidFill>
                  <a:srgbClr val="002060"/>
                </a:solidFill>
                <a:latin typeface="+mn-lt"/>
              </a:rPr>
              <a:t>báo</a:t>
            </a:r>
            <a:r>
              <a:rPr lang="en-US" sz="1800" dirty="0">
                <a:solidFill>
                  <a:srgbClr val="002060"/>
                </a:solidFill>
                <a:latin typeface="+mn-lt"/>
              </a:rPr>
              <a:t> </a:t>
            </a:r>
            <a:r>
              <a:rPr lang="en-US" sz="1800" dirty="0" err="1">
                <a:solidFill>
                  <a:srgbClr val="002060"/>
                </a:solidFill>
                <a:latin typeface="+mn-lt"/>
              </a:rPr>
              <a:t>cáo</a:t>
            </a:r>
            <a:r>
              <a:rPr lang="en-US" sz="1800" dirty="0">
                <a:solidFill>
                  <a:srgbClr val="002060"/>
                </a:solidFill>
                <a:latin typeface="+mn-lt"/>
              </a:rPr>
              <a:t>, </a:t>
            </a:r>
            <a:r>
              <a:rPr lang="en-US" sz="1800" dirty="0" err="1">
                <a:solidFill>
                  <a:srgbClr val="002060"/>
                </a:solidFill>
                <a:latin typeface="+mn-lt"/>
              </a:rPr>
              <a:t>thẩm</a:t>
            </a:r>
            <a:r>
              <a:rPr lang="en-US" sz="1800" dirty="0">
                <a:solidFill>
                  <a:srgbClr val="002060"/>
                </a:solidFill>
                <a:latin typeface="+mn-lt"/>
              </a:rPr>
              <a:t>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giảm</a:t>
            </a:r>
            <a:r>
              <a:rPr lang="en-US" sz="1800" dirty="0">
                <a:solidFill>
                  <a:srgbClr val="002060"/>
                </a:solidFill>
                <a:latin typeface="+mn-lt"/>
              </a:rPr>
              <a:t> </a:t>
            </a:r>
            <a:r>
              <a:rPr lang="en-US" sz="1800" dirty="0" err="1">
                <a:solidFill>
                  <a:srgbClr val="002060"/>
                </a:solidFill>
                <a:latin typeface="+mn-lt"/>
              </a:rPr>
              <a:t>nhẹ</a:t>
            </a:r>
            <a:r>
              <a:rPr lang="en-US" sz="1800" dirty="0">
                <a:solidFill>
                  <a:srgbClr val="002060"/>
                </a:solidFill>
                <a:latin typeface="+mn-lt"/>
              </a:rPr>
              <a:t> </a:t>
            </a:r>
            <a:r>
              <a:rPr lang="en-US" sz="1800" dirty="0" err="1">
                <a:solidFill>
                  <a:srgbClr val="002060"/>
                </a:solidFill>
                <a:latin typeface="+mn-lt"/>
              </a:rPr>
              <a:t>phát</a:t>
            </a:r>
            <a:r>
              <a:rPr lang="en-US" sz="1800" dirty="0">
                <a:solidFill>
                  <a:srgbClr val="002060"/>
                </a:solidFill>
                <a:latin typeface="+mn-lt"/>
              </a:rPr>
              <a:t> </a:t>
            </a:r>
            <a:r>
              <a:rPr lang="en-US" sz="1800" dirty="0" err="1">
                <a:solidFill>
                  <a:srgbClr val="002060"/>
                </a:solidFill>
                <a:latin typeface="+mn-lt"/>
              </a:rPr>
              <a:t>thải</a:t>
            </a:r>
            <a:r>
              <a:rPr lang="en-US" sz="1800" dirty="0">
                <a:solidFill>
                  <a:srgbClr val="002060"/>
                </a:solidFill>
                <a:latin typeface="+mn-lt"/>
              </a:rPr>
              <a:t> </a:t>
            </a:r>
            <a:r>
              <a:rPr lang="en-US" sz="1800" dirty="0" err="1">
                <a:solidFill>
                  <a:srgbClr val="002060"/>
                </a:solidFill>
                <a:latin typeface="+mn-lt"/>
              </a:rPr>
              <a:t>khí</a:t>
            </a:r>
            <a:r>
              <a:rPr lang="en-US" sz="1800" dirty="0">
                <a:solidFill>
                  <a:srgbClr val="002060"/>
                </a:solidFill>
                <a:latin typeface="+mn-lt"/>
              </a:rPr>
              <a:t> </a:t>
            </a:r>
            <a:r>
              <a:rPr lang="en-US" sz="1800" dirty="0" err="1">
                <a:solidFill>
                  <a:srgbClr val="002060"/>
                </a:solidFill>
                <a:latin typeface="+mn-lt"/>
              </a:rPr>
              <a:t>nhà</a:t>
            </a:r>
            <a:r>
              <a:rPr lang="en-US" sz="1800" dirty="0">
                <a:solidFill>
                  <a:srgbClr val="002060"/>
                </a:solidFill>
                <a:latin typeface="+mn-lt"/>
              </a:rPr>
              <a:t> </a:t>
            </a:r>
            <a:r>
              <a:rPr lang="en-US" sz="1800" dirty="0" err="1">
                <a:solidFill>
                  <a:srgbClr val="002060"/>
                </a:solidFill>
                <a:latin typeface="+mn-lt"/>
              </a:rPr>
              <a:t>kính</a:t>
            </a:r>
            <a:r>
              <a:rPr lang="en-US" sz="1800" dirty="0">
                <a:solidFill>
                  <a:srgbClr val="002060"/>
                </a:solidFill>
                <a:latin typeface="+mn-lt"/>
              </a:rPr>
              <a:t> </a:t>
            </a:r>
            <a:r>
              <a:rPr lang="en-US" sz="1800" b="1" dirty="0" err="1">
                <a:solidFill>
                  <a:srgbClr val="002060"/>
                </a:solidFill>
                <a:latin typeface="+mn-lt"/>
              </a:rPr>
              <a:t>ngành</a:t>
            </a:r>
            <a:r>
              <a:rPr lang="en-US" sz="1800" b="1" dirty="0">
                <a:solidFill>
                  <a:srgbClr val="002060"/>
                </a:solidFill>
                <a:latin typeface="+mn-lt"/>
              </a:rPr>
              <a:t> Công </a:t>
            </a:r>
            <a:r>
              <a:rPr lang="en-US" sz="1800" b="1" dirty="0" err="1">
                <a:solidFill>
                  <a:srgbClr val="002060"/>
                </a:solidFill>
                <a:latin typeface="+mn-lt"/>
              </a:rPr>
              <a:t>thương</a:t>
            </a:r>
            <a:endParaRPr lang="en-US" sz="1800" b="1" dirty="0">
              <a:solidFill>
                <a:srgbClr val="002060"/>
              </a:solidFill>
              <a:latin typeface="+mn-lt"/>
            </a:endParaRPr>
          </a:p>
          <a:p>
            <a:pPr algn="just">
              <a:lnSpc>
                <a:spcPct val="150000"/>
              </a:lnSpc>
              <a:buFont typeface="Arial" panose="020B0604020202020204" pitchFamily="34" charset="0"/>
              <a:buChar char="•"/>
            </a:pPr>
            <a:r>
              <a:rPr lang="vi-VN" sz="1800" dirty="0">
                <a:solidFill>
                  <a:srgbClr val="FF0000"/>
                </a:solidFill>
                <a:latin typeface="+mn-lt"/>
              </a:rPr>
              <a:t>Thông tư 13/2024/TT-BXD </a:t>
            </a:r>
            <a:r>
              <a:rPr lang="vi-VN" sz="1800" dirty="0">
                <a:solidFill>
                  <a:srgbClr val="002060"/>
                </a:solidFill>
                <a:latin typeface="+mn-lt"/>
              </a:rPr>
              <a:t>Quy trình, quy định kỹ thuật kiểm kê KNK và đo đạc, báo cáo, thẩm định, giảm nhẹ phát thải khí nhà kính </a:t>
            </a:r>
            <a:r>
              <a:rPr lang="vi-VN" sz="1800" b="1" dirty="0">
                <a:solidFill>
                  <a:srgbClr val="002060"/>
                </a:solidFill>
                <a:latin typeface="+mn-lt"/>
              </a:rPr>
              <a:t>ngành Xây dựng</a:t>
            </a:r>
            <a:r>
              <a:rPr lang="vi-VN" sz="1800" b="0" i="0" dirty="0">
                <a:solidFill>
                  <a:srgbClr val="081B3A"/>
                </a:solidFill>
                <a:effectLst/>
                <a:latin typeface="SegoeuiPc"/>
              </a:rPr>
              <a:t> </a:t>
            </a:r>
            <a:endParaRPr lang="en-US" sz="1800" b="0" i="0" dirty="0">
              <a:solidFill>
                <a:srgbClr val="081B3A"/>
              </a:solidFill>
              <a:effectLst/>
              <a:latin typeface="SegoeuiPc"/>
            </a:endParaRPr>
          </a:p>
          <a:p>
            <a:pPr algn="just">
              <a:lnSpc>
                <a:spcPct val="150000"/>
              </a:lnSpc>
              <a:buFont typeface="Arial" panose="020B0604020202020204" pitchFamily="34" charset="0"/>
              <a:buChar char="•"/>
            </a:pPr>
            <a:r>
              <a:rPr lang="vi-VN" sz="1800" dirty="0">
                <a:solidFill>
                  <a:srgbClr val="FF0000"/>
                </a:solidFill>
                <a:latin typeface="+mn-lt"/>
              </a:rPr>
              <a:t>Thông tư 63/2024/TT-BGTVT </a:t>
            </a:r>
            <a:r>
              <a:rPr lang="vi-VN" sz="1800" dirty="0">
                <a:solidFill>
                  <a:srgbClr val="002060"/>
                </a:solidFill>
                <a:latin typeface="+mn-lt"/>
              </a:rPr>
              <a:t>Quy định kỹ thuật đo đạc, báo cáo, thẩm định giảm nhẹ phát thải khí nhà kính và kiểm kê khí nhà kính</a:t>
            </a:r>
            <a:r>
              <a:rPr lang="vi-VN" sz="1800" b="0" i="0" dirty="0">
                <a:solidFill>
                  <a:srgbClr val="081B3A"/>
                </a:solidFill>
                <a:effectLst/>
                <a:latin typeface="SegoeuiPc"/>
              </a:rPr>
              <a:t> </a:t>
            </a:r>
            <a:r>
              <a:rPr lang="vi-VN" sz="1800" b="1" dirty="0">
                <a:solidFill>
                  <a:srgbClr val="002060"/>
                </a:solidFill>
                <a:latin typeface="+mn-lt"/>
              </a:rPr>
              <a:t>lĩnh vực Giao thông vận tải</a:t>
            </a:r>
            <a:endParaRPr lang="en-US" sz="1800" b="1" dirty="0">
              <a:solidFill>
                <a:srgbClr val="002060"/>
              </a:solidFill>
              <a:latin typeface="+mn-lt"/>
            </a:endParaRPr>
          </a:p>
        </p:txBody>
      </p:sp>
      <p:sp>
        <p:nvSpPr>
          <p:cNvPr id="5" name="Title 1"/>
          <p:cNvSpPr>
            <a:spLocks noGrp="1"/>
          </p:cNvSpPr>
          <p:nvPr>
            <p:ph type="title"/>
          </p:nvPr>
        </p:nvSpPr>
        <p:spPr>
          <a:xfrm>
            <a:off x="257383" y="419724"/>
            <a:ext cx="11717694" cy="760832"/>
          </a:xfrm>
        </p:spPr>
        <p:txBody>
          <a:bodyPr anchor="b">
            <a:noAutofit/>
          </a:bodyPr>
          <a:lstStyle/>
          <a:p>
            <a:pPr marL="1528156" indent="-1528156" algn="ctr"/>
            <a:r>
              <a:rPr lang="en-US" sz="3200" b="1" dirty="0" err="1">
                <a:solidFill>
                  <a:schemeClr val="accent1">
                    <a:lumMod val="50000"/>
                  </a:schemeClr>
                </a:solidFill>
                <a:latin typeface="+mj-lt"/>
                <a:cs typeface="Times New Roman" panose="02020603050405020304" pitchFamily="18" charset="0"/>
              </a:rPr>
              <a:t>Luật</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định</a:t>
            </a:r>
            <a:r>
              <a:rPr lang="en-US" sz="3200" b="1" dirty="0">
                <a:solidFill>
                  <a:schemeClr val="accent1">
                    <a:lumMod val="50000"/>
                  </a:schemeClr>
                </a:solidFill>
                <a:latin typeface="+mj-lt"/>
                <a:cs typeface="Times New Roman" panose="02020603050405020304" pitchFamily="18" charset="0"/>
              </a:rPr>
              <a:t> – Quy </a:t>
            </a:r>
            <a:r>
              <a:rPr lang="en-US" sz="3200" b="1" dirty="0" err="1">
                <a:solidFill>
                  <a:schemeClr val="accent1">
                    <a:lumMod val="50000"/>
                  </a:schemeClr>
                </a:solidFill>
                <a:latin typeface="+mj-lt"/>
                <a:cs typeface="Times New Roman" panose="02020603050405020304" pitchFamily="18" charset="0"/>
              </a:rPr>
              <a:t>định</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về</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phát</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thải</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khí</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nhà</a:t>
            </a:r>
            <a:r>
              <a:rPr lang="en-US" sz="3200" b="1" dirty="0">
                <a:solidFill>
                  <a:schemeClr val="accent1">
                    <a:lumMod val="50000"/>
                  </a:schemeClr>
                </a:solidFill>
                <a:latin typeface="+mj-lt"/>
                <a:cs typeface="Times New Roman" panose="02020603050405020304" pitchFamily="18" charset="0"/>
              </a:rPr>
              <a:t> </a:t>
            </a:r>
            <a:r>
              <a:rPr lang="en-US" sz="3200" b="1" dirty="0" err="1">
                <a:solidFill>
                  <a:schemeClr val="accent1">
                    <a:lumMod val="50000"/>
                  </a:schemeClr>
                </a:solidFill>
                <a:latin typeface="+mj-lt"/>
                <a:cs typeface="Times New Roman" panose="02020603050405020304" pitchFamily="18" charset="0"/>
              </a:rPr>
              <a:t>kính</a:t>
            </a:r>
            <a:endParaRPr lang="en-US" sz="32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610416778"/>
      </p:ext>
    </p:extLst>
  </p:cSld>
  <p:clrMapOvr>
    <a:masterClrMapping/>
  </p:clrMapOvr>
  <p:transition advClick="0"/>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333915" y="536554"/>
            <a:ext cx="11501585" cy="59320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bIns="45720" compatLnSpc="1" lIns="91440" numCol="1" rIns="91440" rtlCol="0" tIns="45720" vert="horz" wrap="square">
            <a:prstTxWarp prst="textNoShape">
              <a:avLst/>
            </a:prstTxWarp>
            <a:noAutofit/>
          </a:bodyPr>
          <a:lstStyle/>
          <a:p>
            <a:pPr algn="ctr"/>
            <a:r>
              <a:rPr b="1" dirty="0" err="1" lang="en-GB" sz="3200">
                <a:solidFill>
                  <a:schemeClr val="accent1">
                    <a:lumMod val="50000"/>
                  </a:schemeClr>
                </a:solidFill>
                <a:latin typeface="+mj-lt"/>
              </a:rPr>
              <a:t>Nghị</a:t>
            </a:r>
            <a:r>
              <a:rPr b="1" dirty="0" lang="en-GB" sz="3200">
                <a:solidFill>
                  <a:schemeClr val="accent1">
                    <a:lumMod val="50000"/>
                  </a:schemeClr>
                </a:solidFill>
                <a:latin typeface="+mj-lt"/>
              </a:rPr>
              <a:t> </a:t>
            </a:r>
            <a:r>
              <a:rPr b="1" dirty="0" err="1" lang="en-GB" sz="3200">
                <a:solidFill>
                  <a:schemeClr val="accent1">
                    <a:lumMod val="50000"/>
                  </a:schemeClr>
                </a:solidFill>
                <a:latin typeface="+mj-lt"/>
              </a:rPr>
              <a:t>định</a:t>
            </a:r>
            <a:r>
              <a:rPr b="1" dirty="0" lang="en-GB" sz="3200">
                <a:solidFill>
                  <a:schemeClr val="accent1">
                    <a:lumMod val="50000"/>
                  </a:schemeClr>
                </a:solidFill>
                <a:latin typeface="+mj-lt"/>
              </a:rPr>
              <a:t> 06/2022 </a:t>
            </a:r>
            <a:r>
              <a:rPr b="1" dirty="0" err="1" lang="en-GB" sz="3200">
                <a:solidFill>
                  <a:schemeClr val="accent1">
                    <a:lumMod val="50000"/>
                  </a:schemeClr>
                </a:solidFill>
                <a:latin typeface="+mj-lt"/>
              </a:rPr>
              <a:t>và</a:t>
            </a:r>
            <a:r>
              <a:rPr b="1" dirty="0" lang="en-GB" sz="3200">
                <a:solidFill>
                  <a:schemeClr val="accent1">
                    <a:lumMod val="50000"/>
                  </a:schemeClr>
                </a:solidFill>
                <a:latin typeface="+mj-lt"/>
              </a:rPr>
              <a:t> </a:t>
            </a:r>
            <a:r>
              <a:rPr b="1" dirty="0" err="1" kern="0" lang="en-GB" sz="3200">
                <a:solidFill>
                  <a:schemeClr val="accent1">
                    <a:lumMod val="50000"/>
                  </a:schemeClr>
                </a:solidFill>
                <a:latin typeface="+mj-lt"/>
              </a:rPr>
              <a:t>Quyết</a:t>
            </a:r>
            <a:r>
              <a:rPr b="1" dirty="0" kern="0" lang="en-GB" sz="3200">
                <a:solidFill>
                  <a:schemeClr val="accent1">
                    <a:lumMod val="50000"/>
                  </a:schemeClr>
                </a:solidFill>
                <a:latin typeface="+mj-lt"/>
              </a:rPr>
              <a:t> </a:t>
            </a:r>
            <a:r>
              <a:rPr b="1" dirty="0" err="1" kern="0" lang="en-GB" sz="3200">
                <a:solidFill>
                  <a:schemeClr val="accent1">
                    <a:lumMod val="50000"/>
                  </a:schemeClr>
                </a:solidFill>
                <a:latin typeface="+mj-lt"/>
              </a:rPr>
              <a:t>định</a:t>
            </a:r>
            <a:r>
              <a:rPr b="1" dirty="0" kern="0" lang="en-GB" sz="3200">
                <a:solidFill>
                  <a:schemeClr val="accent1">
                    <a:lumMod val="50000"/>
                  </a:schemeClr>
                </a:solidFill>
                <a:latin typeface="+mj-lt"/>
              </a:rPr>
              <a:t> </a:t>
            </a:r>
            <a:r>
              <a:rPr b="1" dirty="0" lang="en-GB" sz="3200">
                <a:solidFill>
                  <a:schemeClr val="accent1">
                    <a:lumMod val="50000"/>
                  </a:schemeClr>
                </a:solidFill>
                <a:latin typeface="+mj-lt"/>
              </a:rPr>
              <a:t>13</a:t>
            </a:r>
            <a:r>
              <a:rPr b="1" dirty="0" kern="0" lang="en-GB" sz="3200">
                <a:solidFill>
                  <a:schemeClr val="accent1">
                    <a:lumMod val="50000"/>
                  </a:schemeClr>
                </a:solidFill>
                <a:latin typeface="+mj-lt"/>
              </a:rPr>
              <a:t>/2024</a:t>
            </a:r>
            <a:br>
              <a:rPr altLang="en-US" b="1" dirty="0" kern="0" lang="en-US" sz="3200">
                <a:solidFill>
                  <a:schemeClr val="accent1">
                    <a:lumMod val="50000"/>
                  </a:schemeClr>
                </a:solidFill>
                <a:latin typeface="+mj-lt"/>
              </a:rPr>
            </a:br>
            <a:r>
              <a:rPr b="1" dirty="0" lang="en-GB" sz="3200">
                <a:solidFill>
                  <a:schemeClr val="accent1">
                    <a:lumMod val="50000"/>
                  </a:schemeClr>
                </a:solidFill>
                <a:latin typeface="+mj-lt"/>
              </a:rPr>
              <a:t> </a:t>
            </a:r>
            <a:endParaRPr altLang="en-US" b="1" dirty="0" lang="en-US" sz="3200">
              <a:solidFill>
                <a:schemeClr val="accent1">
                  <a:lumMod val="50000"/>
                </a:schemeClr>
              </a:solidFill>
              <a:latin typeface="+mj-lt"/>
            </a:endParaRPr>
          </a:p>
        </p:txBody>
      </p:sp>
      <p:pic>
        <p:nvPicPr>
          <p:cNvPr id="5" name="Picture 4">
            <a:extLst>
              <a:ext uri="{FF2B5EF4-FFF2-40B4-BE49-F238E27FC236}">
                <a16:creationId xmlns:a16="http://schemas.microsoft.com/office/drawing/2014/main" id="{2D19ABD0-5028-E7E1-3CD9-393BB151251F}"/>
              </a:ext>
            </a:extLst>
          </p:cNvPr>
          <p:cNvPicPr>
            <a:picLocks noChangeAspect="1"/>
          </p:cNvPicPr>
          <p:nvPr/>
        </p:nvPicPr>
        <p:blipFill>
          <a:blip r:embed="rId3"/>
          <a:stretch>
            <a:fillRect/>
          </a:stretch>
        </p:blipFill>
        <p:spPr>
          <a:xfrm>
            <a:off x="597276" y="1395040"/>
            <a:ext cx="4814173" cy="2178866"/>
          </a:xfrm>
          <a:prstGeom prst="rect">
            <a:avLst/>
          </a:prstGeom>
        </p:spPr>
      </p:pic>
      <p:pic>
        <p:nvPicPr>
          <p:cNvPr id="10" name="Picture 9">
            <a:extLst>
              <a:ext uri="{FF2B5EF4-FFF2-40B4-BE49-F238E27FC236}">
                <a16:creationId xmlns:a16="http://schemas.microsoft.com/office/drawing/2014/main" id="{FB79D6E1-65A5-580E-0266-A89EF14981A8}"/>
              </a:ext>
            </a:extLst>
          </p:cNvPr>
          <p:cNvPicPr>
            <a:picLocks noChangeAspect="1"/>
          </p:cNvPicPr>
          <p:nvPr/>
        </p:nvPicPr>
        <p:blipFill>
          <a:blip r:embed="rId4"/>
          <a:stretch>
            <a:fillRect/>
          </a:stretch>
        </p:blipFill>
        <p:spPr>
          <a:xfrm>
            <a:off x="597276" y="3714276"/>
            <a:ext cx="5431194" cy="2527736"/>
          </a:xfrm>
          <a:prstGeom prst="rect">
            <a:avLst/>
          </a:prstGeom>
        </p:spPr>
      </p:pic>
      <p:pic>
        <p:nvPicPr>
          <p:cNvPr id="3" name="Picture 2">
            <a:extLst>
              <a:ext uri="{FF2B5EF4-FFF2-40B4-BE49-F238E27FC236}">
                <a16:creationId xmlns:a16="http://schemas.microsoft.com/office/drawing/2014/main" id="{1B3CFDEF-8D86-A089-D076-629CC5289DD0}"/>
              </a:ext>
            </a:extLst>
          </p:cNvPr>
          <p:cNvPicPr>
            <a:picLocks noChangeAspect="1"/>
          </p:cNvPicPr>
          <p:nvPr/>
        </p:nvPicPr>
        <p:blipFill>
          <a:blip r:embed="rId5"/>
          <a:stretch>
            <a:fillRect/>
          </a:stretch>
        </p:blipFill>
        <p:spPr>
          <a:xfrm>
            <a:off x="6321287" y="1270126"/>
            <a:ext cx="5248514" cy="2234161"/>
          </a:xfrm>
          <a:prstGeom prst="rect">
            <a:avLst/>
          </a:prstGeom>
        </p:spPr>
      </p:pic>
      <p:pic>
        <p:nvPicPr>
          <p:cNvPr id="7" name="Picture 6">
            <a:extLst>
              <a:ext uri="{FF2B5EF4-FFF2-40B4-BE49-F238E27FC236}">
                <a16:creationId xmlns:a16="http://schemas.microsoft.com/office/drawing/2014/main" id="{000349C9-A748-9E27-C3A1-85208E976B81}"/>
              </a:ext>
            </a:extLst>
          </p:cNvPr>
          <p:cNvPicPr>
            <a:picLocks noChangeAspect="1"/>
          </p:cNvPicPr>
          <p:nvPr/>
        </p:nvPicPr>
        <p:blipFill>
          <a:blip r:embed="rId6"/>
          <a:srcRect t="211"/>
          <a:stretch/>
        </p:blipFill>
        <p:spPr>
          <a:xfrm>
            <a:off x="6084708" y="3761978"/>
            <a:ext cx="5485092" cy="2480033"/>
          </a:xfrm>
          <a:prstGeom prst="rect">
            <a:avLst/>
          </a:prstGeom>
        </p:spPr>
      </p:pic>
    </p:spTree>
    <p:extLst>
      <p:ext uri="{BB962C8B-B14F-4D97-AF65-F5344CB8AC3E}">
        <p14:creationId xmlns:p14="http://schemas.microsoft.com/office/powerpoint/2010/main" val="338717028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256814" y="590360"/>
            <a:ext cx="11725420" cy="616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en-GB" sz="3200" b="1" dirty="0" err="1">
                <a:solidFill>
                  <a:schemeClr val="accent1">
                    <a:lumMod val="50000"/>
                  </a:schemeClr>
                </a:solidFill>
                <a:latin typeface="+mn-lt"/>
              </a:rPr>
              <a:t>Nghị</a:t>
            </a:r>
            <a:r>
              <a:rPr lang="en-GB" sz="3200" b="1" dirty="0">
                <a:solidFill>
                  <a:schemeClr val="accent1">
                    <a:lumMod val="50000"/>
                  </a:schemeClr>
                </a:solidFill>
                <a:latin typeface="+mn-lt"/>
              </a:rPr>
              <a:t> </a:t>
            </a:r>
            <a:r>
              <a:rPr lang="en-GB" sz="3200" b="1" dirty="0" err="1">
                <a:solidFill>
                  <a:schemeClr val="accent1">
                    <a:lumMod val="50000"/>
                  </a:schemeClr>
                </a:solidFill>
                <a:latin typeface="+mn-lt"/>
              </a:rPr>
              <a:t>định</a:t>
            </a:r>
            <a:r>
              <a:rPr lang="en-GB" sz="3200" b="1" dirty="0">
                <a:solidFill>
                  <a:schemeClr val="accent1">
                    <a:lumMod val="50000"/>
                  </a:schemeClr>
                </a:solidFill>
                <a:latin typeface="+mn-lt"/>
              </a:rPr>
              <a:t> 06/2022 ND-CP </a:t>
            </a:r>
            <a:endParaRPr lang="en-US" altLang="en-US" sz="3200" b="1" dirty="0">
              <a:solidFill>
                <a:schemeClr val="accent1">
                  <a:lumMod val="50000"/>
                </a:schemeClr>
              </a:solidFill>
              <a:latin typeface="+mn-lt"/>
            </a:endParaRPr>
          </a:p>
        </p:txBody>
      </p:sp>
      <p:sp>
        <p:nvSpPr>
          <p:cNvPr id="4" name="Rectangle 3">
            <a:extLst>
              <a:ext uri="{FF2B5EF4-FFF2-40B4-BE49-F238E27FC236}">
                <a16:creationId xmlns:a16="http://schemas.microsoft.com/office/drawing/2014/main" id="{0C7C30FE-3464-4337-4345-8A7A12D437A4}"/>
              </a:ext>
            </a:extLst>
          </p:cNvPr>
          <p:cNvSpPr/>
          <p:nvPr/>
        </p:nvSpPr>
        <p:spPr>
          <a:xfrm>
            <a:off x="1266829" y="1359371"/>
            <a:ext cx="9397260" cy="187815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graphicFrame>
        <p:nvGraphicFramePr>
          <p:cNvPr id="5" name="Content Placeholder 1">
            <a:extLst>
              <a:ext uri="{FF2B5EF4-FFF2-40B4-BE49-F238E27FC236}">
                <a16:creationId xmlns:a16="http://schemas.microsoft.com/office/drawing/2014/main" id="{DE2FC323-6E85-55FC-18BD-B03C9476EFE8}"/>
              </a:ext>
            </a:extLst>
          </p:cNvPr>
          <p:cNvGraphicFramePr>
            <a:graphicFrameLocks/>
          </p:cNvGraphicFramePr>
          <p:nvPr>
            <p:extLst>
              <p:ext uri="{D42A27DB-BD31-4B8C-83A1-F6EECF244321}">
                <p14:modId xmlns:p14="http://schemas.microsoft.com/office/powerpoint/2010/main" val="960571499"/>
              </p:ext>
            </p:extLst>
          </p:nvPr>
        </p:nvGraphicFramePr>
        <p:xfrm>
          <a:off x="550863" y="1250479"/>
          <a:ext cx="11088687" cy="5044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73D1BBB3-38E3-5F10-0BBD-87384B008316}"/>
              </a:ext>
            </a:extLst>
          </p:cNvPr>
          <p:cNvSpPr txBox="1"/>
          <p:nvPr/>
        </p:nvSpPr>
        <p:spPr>
          <a:xfrm>
            <a:off x="432560" y="3577437"/>
            <a:ext cx="11373928" cy="2675526"/>
          </a:xfrm>
          <a:prstGeom prst="rect">
            <a:avLst/>
          </a:prstGeom>
          <a:noFill/>
        </p:spPr>
        <p:txBody>
          <a:bodyPr vert="horz" wrap="square" lIns="0" rtlCol="0">
            <a:noAutofit/>
          </a:bodyPr>
          <a:lstStyle/>
          <a:p>
            <a:pPr algn="just">
              <a:lnSpc>
                <a:spcPts val="2200"/>
              </a:lnSpc>
              <a:buClr>
                <a:schemeClr val="tx2"/>
              </a:buClr>
            </a:pPr>
            <a:r>
              <a:rPr lang="en-US" sz="2000" b="1" u="sng" dirty="0" err="1">
                <a:solidFill>
                  <a:schemeClr val="accent1"/>
                </a:solidFill>
                <a:latin typeface="+mn-lt"/>
                <a:cs typeface="Arial" panose="020B0604020202020204" pitchFamily="34" charset="0"/>
              </a:rPr>
              <a:t>Trách</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nhiệm</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của</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cơ</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sở</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theo</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điều</a:t>
            </a:r>
            <a:r>
              <a:rPr lang="en-US" sz="2000" b="1" u="sng" dirty="0">
                <a:solidFill>
                  <a:schemeClr val="accent1"/>
                </a:solidFill>
                <a:latin typeface="+mn-lt"/>
                <a:cs typeface="Arial" panose="020B0604020202020204" pitchFamily="34" charset="0"/>
              </a:rPr>
              <a:t> 11, </a:t>
            </a:r>
            <a:r>
              <a:rPr lang="en-US" sz="2000" b="1" u="sng" dirty="0" err="1">
                <a:solidFill>
                  <a:schemeClr val="accent1"/>
                </a:solidFill>
                <a:latin typeface="+mn-lt"/>
                <a:cs typeface="Arial" panose="020B0604020202020204" pitchFamily="34" charset="0"/>
              </a:rPr>
              <a:t>Nghị</a:t>
            </a:r>
            <a:r>
              <a:rPr lang="en-US" sz="2000" b="1" u="sng" dirty="0">
                <a:solidFill>
                  <a:schemeClr val="accent1"/>
                </a:solidFill>
                <a:latin typeface="+mn-lt"/>
                <a:cs typeface="Arial" panose="020B0604020202020204" pitchFamily="34" charset="0"/>
              </a:rPr>
              <a:t> </a:t>
            </a:r>
            <a:r>
              <a:rPr lang="en-US" sz="2000" b="1" u="sng" dirty="0" err="1">
                <a:solidFill>
                  <a:schemeClr val="accent1"/>
                </a:solidFill>
                <a:latin typeface="+mn-lt"/>
                <a:cs typeface="Arial" panose="020B0604020202020204" pitchFamily="34" charset="0"/>
              </a:rPr>
              <a:t>định</a:t>
            </a:r>
            <a:r>
              <a:rPr lang="en-US" sz="2000" b="1" u="sng" dirty="0">
                <a:solidFill>
                  <a:schemeClr val="accent1"/>
                </a:solidFill>
                <a:latin typeface="+mn-lt"/>
                <a:cs typeface="Arial" panose="020B0604020202020204" pitchFamily="34" charset="0"/>
              </a:rPr>
              <a:t> 06/2022 NĐ)</a:t>
            </a:r>
          </a:p>
          <a:p>
            <a:pPr algn="just">
              <a:lnSpc>
                <a:spcPts val="2200"/>
              </a:lnSpc>
              <a:buClr>
                <a:schemeClr val="tx2"/>
              </a:buClr>
            </a:pP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Trước</a:t>
            </a: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ngày</a:t>
            </a:r>
            <a:r>
              <a:rPr lang="en-US" sz="2000" b="1" dirty="0">
                <a:solidFill>
                  <a:srgbClr val="FF073A"/>
                </a:solidFill>
                <a:latin typeface="+mn-lt"/>
                <a:cs typeface="Arial" panose="020B0604020202020204" pitchFamily="34" charset="0"/>
              </a:rPr>
              <a:t> 31 </a:t>
            </a:r>
            <a:r>
              <a:rPr lang="en-US" sz="2000" b="1" dirty="0" err="1">
                <a:solidFill>
                  <a:srgbClr val="FF073A"/>
                </a:solidFill>
                <a:latin typeface="+mn-lt"/>
                <a:cs typeface="Arial" panose="020B0604020202020204" pitchFamily="34" charset="0"/>
              </a:rPr>
              <a:t>tháng</a:t>
            </a:r>
            <a:r>
              <a:rPr lang="en-US" sz="2000" b="1" dirty="0">
                <a:solidFill>
                  <a:srgbClr val="FF073A"/>
                </a:solidFill>
                <a:latin typeface="+mn-lt"/>
                <a:cs typeface="Arial" panose="020B0604020202020204" pitchFamily="34" charset="0"/>
              </a:rPr>
              <a:t> 3 </a:t>
            </a:r>
            <a:r>
              <a:rPr lang="en-US" sz="2000" b="1" dirty="0" err="1">
                <a:solidFill>
                  <a:srgbClr val="FF073A"/>
                </a:solidFill>
                <a:latin typeface="+mn-lt"/>
                <a:cs typeface="Arial" panose="020B0604020202020204" pitchFamily="34" charset="0"/>
              </a:rPr>
              <a:t>năm</a:t>
            </a:r>
            <a:r>
              <a:rPr lang="en-US" sz="2000" b="1" dirty="0">
                <a:solidFill>
                  <a:srgbClr val="FF073A"/>
                </a:solidFill>
                <a:latin typeface="+mn-lt"/>
                <a:cs typeface="Arial" panose="020B0604020202020204" pitchFamily="34" charset="0"/>
              </a:rPr>
              <a:t> 2023: </a:t>
            </a:r>
            <a:r>
              <a:rPr lang="vi-VN" sz="2000" dirty="0">
                <a:latin typeface="+mn-lt"/>
                <a:cs typeface="Arial" panose="020B0604020202020204" pitchFamily="34" charset="0"/>
              </a:rPr>
              <a:t>Cung cấp số liệu hoạt động, thông tin liên quan phục vụ kiểm kê khí nhà kính của cơ sở của năm trước kỳ báo cáo theo hướng dẫn của </a:t>
            </a:r>
            <a:r>
              <a:rPr lang="vi-VN" sz="2000" b="1" dirty="0">
                <a:latin typeface="+mn-lt"/>
                <a:cs typeface="Arial" panose="020B0604020202020204" pitchFamily="34" charset="0"/>
              </a:rPr>
              <a:t>bộ quản lý lĩnh vực </a:t>
            </a:r>
            <a:endParaRPr lang="en-US" sz="2000" b="1" dirty="0">
              <a:latin typeface="+mn-lt"/>
              <a:cs typeface="Arial" panose="020B0604020202020204" pitchFamily="34" charset="0"/>
            </a:endParaRPr>
          </a:p>
          <a:p>
            <a:pPr algn="just">
              <a:lnSpc>
                <a:spcPts val="2200"/>
              </a:lnSpc>
              <a:buClr>
                <a:schemeClr val="tx2"/>
              </a:buClr>
            </a:pPr>
            <a:r>
              <a:rPr lang="en-US" sz="2000" b="1" dirty="0">
                <a:latin typeface="+mn-lt"/>
                <a:cs typeface="Arial" panose="020B0604020202020204" pitchFamily="34" charset="0"/>
              </a:rPr>
              <a:t>- </a:t>
            </a:r>
            <a:r>
              <a:rPr lang="en-US" sz="2000" b="1" dirty="0" err="1">
                <a:solidFill>
                  <a:srgbClr val="FF073A"/>
                </a:solidFill>
                <a:latin typeface="+mn-lt"/>
                <a:cs typeface="Arial" panose="020B0604020202020204" pitchFamily="34" charset="0"/>
              </a:rPr>
              <a:t>Từ</a:t>
            </a: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năm</a:t>
            </a:r>
            <a:r>
              <a:rPr lang="en-US" sz="2000" b="1" dirty="0">
                <a:solidFill>
                  <a:srgbClr val="FF073A"/>
                </a:solidFill>
                <a:latin typeface="+mn-lt"/>
                <a:cs typeface="Arial" panose="020B0604020202020204" pitchFamily="34" charset="0"/>
              </a:rPr>
              <a:t> 2024 </a:t>
            </a:r>
            <a:r>
              <a:rPr lang="en-US" sz="2000" b="1" dirty="0" err="1">
                <a:solidFill>
                  <a:srgbClr val="FF073A"/>
                </a:solidFill>
                <a:latin typeface="+mn-lt"/>
                <a:cs typeface="Arial" panose="020B0604020202020204" pitchFamily="34" charset="0"/>
              </a:rPr>
              <a:t>trở</a:t>
            </a: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đi</a:t>
            </a:r>
            <a:r>
              <a:rPr lang="en-US" sz="2000" b="1" dirty="0">
                <a:solidFill>
                  <a:srgbClr val="FF073A"/>
                </a:solidFill>
                <a:latin typeface="+mn-lt"/>
                <a:cs typeface="Arial" panose="020B0604020202020204" pitchFamily="34" charset="0"/>
              </a:rPr>
              <a:t>: </a:t>
            </a:r>
            <a:r>
              <a:rPr lang="vi-VN" sz="2000" dirty="0">
                <a:latin typeface="+mn-lt"/>
                <a:cs typeface="Arial" panose="020B0604020202020204" pitchFamily="34" charset="0"/>
              </a:rPr>
              <a:t>Tổ chức thực hiện </a:t>
            </a:r>
            <a:r>
              <a:rPr lang="vi-VN" sz="2000" b="1" dirty="0">
                <a:latin typeface="+mn-lt"/>
                <a:cs typeface="Arial" panose="020B0604020202020204" pitchFamily="34" charset="0"/>
              </a:rPr>
              <a:t>kiểm kê khí nhà kính </a:t>
            </a:r>
            <a:r>
              <a:rPr lang="vi-VN" sz="2000" dirty="0">
                <a:latin typeface="+mn-lt"/>
                <a:cs typeface="Arial" panose="020B0604020202020204" pitchFamily="34" charset="0"/>
              </a:rPr>
              <a:t>cấp cơ sở, </a:t>
            </a:r>
            <a:r>
              <a:rPr lang="vi-VN" sz="2000" b="1" dirty="0">
                <a:latin typeface="+mn-lt"/>
                <a:cs typeface="Arial" panose="020B0604020202020204" pitchFamily="34" charset="0"/>
              </a:rPr>
              <a:t>xây dựng báo cáo kiểm kê </a:t>
            </a:r>
            <a:r>
              <a:rPr lang="vi-VN" sz="2000" dirty="0">
                <a:latin typeface="+mn-lt"/>
                <a:cs typeface="Arial" panose="020B0604020202020204" pitchFamily="34" charset="0"/>
              </a:rPr>
              <a:t>khí nhà kính cấp cơ sở </a:t>
            </a:r>
            <a:r>
              <a:rPr lang="vi-VN" sz="2000" b="1" u="sng" dirty="0">
                <a:latin typeface="+mn-lt"/>
                <a:cs typeface="Arial" panose="020B0604020202020204" pitchFamily="34" charset="0"/>
              </a:rPr>
              <a:t>định kỳ hai năm một lần </a:t>
            </a:r>
            <a:r>
              <a:rPr lang="vi-VN" sz="2000" dirty="0">
                <a:latin typeface="+mn-lt"/>
                <a:cs typeface="Arial" panose="020B0604020202020204" pitchFamily="34" charset="0"/>
              </a:rPr>
              <a:t>theo Mẫu số 06 Phụ lục II Nghị định 06/2022 gửi </a:t>
            </a:r>
            <a:r>
              <a:rPr lang="vi-VN" sz="2000" b="1" dirty="0">
                <a:latin typeface="+mn-lt"/>
                <a:cs typeface="Arial" panose="020B0604020202020204" pitchFamily="34" charset="0"/>
              </a:rPr>
              <a:t>Ủy ban nhân dân cấp tỉnh</a:t>
            </a:r>
            <a:r>
              <a:rPr lang="vi-VN" sz="2000" dirty="0">
                <a:latin typeface="+mn-lt"/>
                <a:cs typeface="Arial" panose="020B0604020202020204" pitchFamily="34" charset="0"/>
              </a:rPr>
              <a:t> trước ngày </a:t>
            </a:r>
            <a:r>
              <a:rPr lang="vi-VN" sz="2000" b="1" u="sng" dirty="0">
                <a:latin typeface="+mn-lt"/>
                <a:cs typeface="Arial" panose="020B0604020202020204" pitchFamily="34" charset="0"/>
              </a:rPr>
              <a:t>31 tháng 3 kể từ năm 2025 </a:t>
            </a:r>
            <a:r>
              <a:rPr lang="vi-VN" sz="2000" dirty="0">
                <a:latin typeface="+mn-lt"/>
                <a:cs typeface="Arial" panose="020B0604020202020204" pitchFamily="34" charset="0"/>
              </a:rPr>
              <a:t>để thẩm định;</a:t>
            </a:r>
            <a:br>
              <a:rPr lang="en-US" sz="2000" dirty="0">
                <a:latin typeface="+mn-lt"/>
                <a:cs typeface="Arial" panose="020B0604020202020204" pitchFamily="34" charset="0"/>
              </a:rPr>
            </a:b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Kế</a:t>
            </a: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từ</a:t>
            </a:r>
            <a:r>
              <a:rPr lang="en-US" sz="2000" b="1" dirty="0">
                <a:solidFill>
                  <a:srgbClr val="FF073A"/>
                </a:solidFill>
                <a:latin typeface="+mn-lt"/>
                <a:cs typeface="Arial" panose="020B0604020202020204" pitchFamily="34" charset="0"/>
              </a:rPr>
              <a:t> </a:t>
            </a:r>
            <a:r>
              <a:rPr lang="en-US" sz="2000" b="1" dirty="0" err="1">
                <a:solidFill>
                  <a:srgbClr val="FF073A"/>
                </a:solidFill>
                <a:latin typeface="+mn-lt"/>
                <a:cs typeface="Arial" panose="020B0604020202020204" pitchFamily="34" charset="0"/>
              </a:rPr>
              <a:t>năm</a:t>
            </a:r>
            <a:r>
              <a:rPr lang="en-US" sz="2000" b="1" dirty="0">
                <a:solidFill>
                  <a:srgbClr val="FF073A"/>
                </a:solidFill>
                <a:latin typeface="+mn-lt"/>
                <a:cs typeface="Arial" panose="020B0604020202020204" pitchFamily="34" charset="0"/>
              </a:rPr>
              <a:t> 2025: </a:t>
            </a:r>
            <a:r>
              <a:rPr lang="vi-VN" sz="2000" b="1" dirty="0">
                <a:latin typeface="+mn-lt"/>
                <a:cs typeface="Arial" panose="020B0604020202020204" pitchFamily="34" charset="0"/>
              </a:rPr>
              <a:t>Hoàn thiện báo cáo kết quả kiểm kê </a:t>
            </a:r>
            <a:r>
              <a:rPr lang="vi-VN" sz="2000" dirty="0">
                <a:latin typeface="+mn-lt"/>
                <a:cs typeface="Arial" panose="020B0604020202020204" pitchFamily="34" charset="0"/>
              </a:rPr>
              <a:t>khí nhà kính cấp cơ sở, gửi </a:t>
            </a:r>
            <a:r>
              <a:rPr lang="vi-VN" sz="2000" b="1" dirty="0">
                <a:latin typeface="+mn-lt"/>
                <a:cs typeface="Arial" panose="020B0604020202020204" pitchFamily="34" charset="0"/>
              </a:rPr>
              <a:t>Bộ Tài nguyên và Môi trường</a:t>
            </a:r>
            <a:r>
              <a:rPr lang="vi-VN" sz="2000" dirty="0">
                <a:latin typeface="+mn-lt"/>
                <a:cs typeface="Arial" panose="020B0604020202020204" pitchFamily="34" charset="0"/>
              </a:rPr>
              <a:t> </a:t>
            </a:r>
            <a:r>
              <a:rPr lang="vi-VN" sz="2000" u="sng" dirty="0">
                <a:latin typeface="+mn-lt"/>
                <a:cs typeface="Arial" panose="020B0604020202020204" pitchFamily="34" charset="0"/>
              </a:rPr>
              <a:t>trước ngày 01 tháng 12 của kỳ báo </a:t>
            </a:r>
            <a:r>
              <a:rPr lang="vi-VN" sz="2000" u="sng" dirty="0" err="1">
                <a:latin typeface="+mn-lt"/>
                <a:cs typeface="Arial" panose="020B0604020202020204" pitchFamily="34" charset="0"/>
              </a:rPr>
              <a:t>cáo</a:t>
            </a:r>
            <a:r>
              <a:rPr lang="vi-VN" sz="2000" u="sng" dirty="0">
                <a:latin typeface="+mn-lt"/>
                <a:cs typeface="Arial" panose="020B0604020202020204" pitchFamily="34" charset="0"/>
              </a:rPr>
              <a:t> </a:t>
            </a:r>
            <a:endParaRPr lang="en-GB" sz="2000" b="1" i="0" u="none" baseline="0" dirty="0">
              <a:solidFill>
                <a:srgbClr val="FF073A"/>
              </a:solidFill>
              <a:latin typeface="+mn-lt"/>
              <a:cs typeface="Arial" panose="020B0604020202020204" pitchFamily="34" charset="0"/>
            </a:endParaRPr>
          </a:p>
        </p:txBody>
      </p:sp>
      <p:sp>
        <p:nvSpPr>
          <p:cNvPr id="10" name="Oval 9">
            <a:extLst>
              <a:ext uri="{FF2B5EF4-FFF2-40B4-BE49-F238E27FC236}">
                <a16:creationId xmlns:a16="http://schemas.microsoft.com/office/drawing/2014/main" id="{31DB37F4-AF00-3908-AFF8-2F2A744D95FD}"/>
              </a:ext>
            </a:extLst>
          </p:cNvPr>
          <p:cNvSpPr/>
          <p:nvPr/>
        </p:nvSpPr>
        <p:spPr>
          <a:xfrm>
            <a:off x="2009737" y="2170717"/>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1" name="TextBox 10">
            <a:extLst>
              <a:ext uri="{FF2B5EF4-FFF2-40B4-BE49-F238E27FC236}">
                <a16:creationId xmlns:a16="http://schemas.microsoft.com/office/drawing/2014/main" id="{5F6ACFD8-6543-3015-9069-05C5C35A5E30}"/>
              </a:ext>
            </a:extLst>
          </p:cNvPr>
          <p:cNvSpPr txBox="1"/>
          <p:nvPr/>
        </p:nvSpPr>
        <p:spPr>
          <a:xfrm>
            <a:off x="2282498" y="2124336"/>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2023</a:t>
            </a:r>
            <a:endParaRPr lang="en-GB" sz="1600" b="0" i="0" u="none" baseline="0" dirty="0">
              <a:solidFill>
                <a:srgbClr val="000000"/>
              </a:solidFill>
              <a:latin typeface="+mn-lt"/>
            </a:endParaRPr>
          </a:p>
        </p:txBody>
      </p:sp>
      <p:sp>
        <p:nvSpPr>
          <p:cNvPr id="12" name="Oval 11">
            <a:extLst>
              <a:ext uri="{FF2B5EF4-FFF2-40B4-BE49-F238E27FC236}">
                <a16:creationId xmlns:a16="http://schemas.microsoft.com/office/drawing/2014/main" id="{6E0782D5-69FE-4180-C415-627EB782CC23}"/>
              </a:ext>
            </a:extLst>
          </p:cNvPr>
          <p:cNvSpPr/>
          <p:nvPr/>
        </p:nvSpPr>
        <p:spPr>
          <a:xfrm>
            <a:off x="3187108" y="2170717"/>
            <a:ext cx="216030" cy="255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3" name="TextBox 12">
            <a:extLst>
              <a:ext uri="{FF2B5EF4-FFF2-40B4-BE49-F238E27FC236}">
                <a16:creationId xmlns:a16="http://schemas.microsoft.com/office/drawing/2014/main" id="{B3349358-7D46-C861-2740-B82F18621915}"/>
              </a:ext>
            </a:extLst>
          </p:cNvPr>
          <p:cNvSpPr txBox="1"/>
          <p:nvPr/>
        </p:nvSpPr>
        <p:spPr>
          <a:xfrm>
            <a:off x="3502028" y="2124336"/>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2024</a:t>
            </a:r>
            <a:endParaRPr lang="en-GB" sz="1600" b="0" i="0" u="none" baseline="0" dirty="0">
              <a:solidFill>
                <a:srgbClr val="000000"/>
              </a:solidFill>
              <a:latin typeface="+mn-lt"/>
            </a:endParaRPr>
          </a:p>
        </p:txBody>
      </p:sp>
      <p:sp>
        <p:nvSpPr>
          <p:cNvPr id="14" name="Oval 13">
            <a:extLst>
              <a:ext uri="{FF2B5EF4-FFF2-40B4-BE49-F238E27FC236}">
                <a16:creationId xmlns:a16="http://schemas.microsoft.com/office/drawing/2014/main" id="{98C90814-8A57-C93C-5BD0-7F65BC839ED8}"/>
              </a:ext>
            </a:extLst>
          </p:cNvPr>
          <p:cNvSpPr/>
          <p:nvPr/>
        </p:nvSpPr>
        <p:spPr>
          <a:xfrm>
            <a:off x="4468004" y="2150990"/>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5" name="TextBox 14">
            <a:extLst>
              <a:ext uri="{FF2B5EF4-FFF2-40B4-BE49-F238E27FC236}">
                <a16:creationId xmlns:a16="http://schemas.microsoft.com/office/drawing/2014/main" id="{AF1827F3-494A-1B31-D138-3AB0307C346C}"/>
              </a:ext>
            </a:extLst>
          </p:cNvPr>
          <p:cNvSpPr txBox="1"/>
          <p:nvPr/>
        </p:nvSpPr>
        <p:spPr>
          <a:xfrm>
            <a:off x="4915130" y="2124336"/>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2025</a:t>
            </a:r>
            <a:endParaRPr lang="en-GB" sz="1600" b="0" i="0" u="none" baseline="0" dirty="0">
              <a:solidFill>
                <a:srgbClr val="000000"/>
              </a:solidFill>
              <a:latin typeface="+mn-lt"/>
            </a:endParaRPr>
          </a:p>
        </p:txBody>
      </p:sp>
      <p:sp>
        <p:nvSpPr>
          <p:cNvPr id="16" name="TextBox 15">
            <a:extLst>
              <a:ext uri="{FF2B5EF4-FFF2-40B4-BE49-F238E27FC236}">
                <a16:creationId xmlns:a16="http://schemas.microsoft.com/office/drawing/2014/main" id="{5050BC84-7464-8DBA-215D-B3CDFC90D857}"/>
              </a:ext>
            </a:extLst>
          </p:cNvPr>
          <p:cNvSpPr txBox="1"/>
          <p:nvPr/>
        </p:nvSpPr>
        <p:spPr>
          <a:xfrm>
            <a:off x="5412652" y="1359371"/>
            <a:ext cx="1699672"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err="1">
                <a:solidFill>
                  <a:srgbClr val="FF073A"/>
                </a:solidFill>
                <a:latin typeface="+mn-lt"/>
              </a:rPr>
              <a:t>Bô</a:t>
            </a:r>
            <a:r>
              <a:rPr lang="en-US" sz="1600" b="1" i="0" u="none" dirty="0">
                <a:solidFill>
                  <a:srgbClr val="FF073A"/>
                </a:solidFill>
                <a:latin typeface="+mn-lt"/>
              </a:rPr>
              <a:t> </a:t>
            </a:r>
            <a:r>
              <a:rPr lang="en-US" sz="1600" b="1" i="0" u="none" dirty="0" err="1">
                <a:solidFill>
                  <a:srgbClr val="FF073A"/>
                </a:solidFill>
                <a:latin typeface="+mn-lt"/>
              </a:rPr>
              <a:t>Tài</a:t>
            </a:r>
            <a:r>
              <a:rPr lang="en-US" sz="1600" b="1" i="0" u="none" dirty="0">
                <a:solidFill>
                  <a:srgbClr val="FF073A"/>
                </a:solidFill>
                <a:latin typeface="+mn-lt"/>
              </a:rPr>
              <a:t> </a:t>
            </a:r>
            <a:r>
              <a:rPr lang="en-US" b="1" dirty="0" err="1">
                <a:solidFill>
                  <a:srgbClr val="FF073A"/>
                </a:solidFill>
                <a:latin typeface="+mn-lt"/>
              </a:rPr>
              <a:t>n</a:t>
            </a:r>
            <a:r>
              <a:rPr lang="en-US" sz="1600" b="1" i="0" u="none" dirty="0" err="1">
                <a:solidFill>
                  <a:srgbClr val="FF073A"/>
                </a:solidFill>
                <a:latin typeface="+mn-lt"/>
              </a:rPr>
              <a:t>guyên</a:t>
            </a:r>
            <a:r>
              <a:rPr lang="en-US" sz="1600" b="1" i="0" u="none" dirty="0">
                <a:solidFill>
                  <a:srgbClr val="FF073A"/>
                </a:solidFill>
                <a:latin typeface="+mn-lt"/>
              </a:rPr>
              <a:t> </a:t>
            </a:r>
            <a:r>
              <a:rPr lang="en-US" sz="1600" b="1" i="0" u="none" dirty="0" err="1">
                <a:solidFill>
                  <a:srgbClr val="FF073A"/>
                </a:solidFill>
                <a:latin typeface="+mn-lt"/>
              </a:rPr>
              <a:t>và</a:t>
            </a:r>
            <a:r>
              <a:rPr lang="en-US" sz="1600" b="1" i="0" u="none" dirty="0">
                <a:solidFill>
                  <a:srgbClr val="FF073A"/>
                </a:solidFill>
                <a:latin typeface="+mn-lt"/>
              </a:rPr>
              <a:t> </a:t>
            </a:r>
            <a:r>
              <a:rPr lang="en-US" sz="1600" b="1" i="0" u="none" dirty="0" err="1">
                <a:solidFill>
                  <a:srgbClr val="FF073A"/>
                </a:solidFill>
                <a:latin typeface="+mn-lt"/>
              </a:rPr>
              <a:t>Môi</a:t>
            </a:r>
            <a:r>
              <a:rPr lang="en-US" sz="1600" b="1" i="0" u="none" dirty="0">
                <a:solidFill>
                  <a:srgbClr val="FF073A"/>
                </a:solidFill>
                <a:latin typeface="+mn-lt"/>
              </a:rPr>
              <a:t> </a:t>
            </a:r>
            <a:r>
              <a:rPr lang="en-US" b="1" dirty="0" err="1">
                <a:solidFill>
                  <a:srgbClr val="FF073A"/>
                </a:solidFill>
                <a:latin typeface="+mn-lt"/>
              </a:rPr>
              <a:t>t</a:t>
            </a:r>
            <a:r>
              <a:rPr lang="en-US" sz="1600" b="1" i="0" u="none" dirty="0" err="1">
                <a:solidFill>
                  <a:srgbClr val="FF073A"/>
                </a:solidFill>
                <a:latin typeface="+mn-lt"/>
              </a:rPr>
              <a:t>rường</a:t>
            </a:r>
            <a:endParaRPr lang="en-GB" sz="1600" b="1" i="0" u="none" baseline="0" dirty="0">
              <a:solidFill>
                <a:srgbClr val="FF073A"/>
              </a:solidFill>
              <a:latin typeface="+mn-lt"/>
            </a:endParaRPr>
          </a:p>
        </p:txBody>
      </p:sp>
      <p:sp>
        <p:nvSpPr>
          <p:cNvPr id="17" name="Oval 16">
            <a:extLst>
              <a:ext uri="{FF2B5EF4-FFF2-40B4-BE49-F238E27FC236}">
                <a16:creationId xmlns:a16="http://schemas.microsoft.com/office/drawing/2014/main" id="{FBD5900B-BDA2-540A-1AFF-51F293A9AB7D}"/>
              </a:ext>
            </a:extLst>
          </p:cNvPr>
          <p:cNvSpPr/>
          <p:nvPr/>
        </p:nvSpPr>
        <p:spPr>
          <a:xfrm>
            <a:off x="8339233" y="2150990"/>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8" name="TextBox 17">
            <a:extLst>
              <a:ext uri="{FF2B5EF4-FFF2-40B4-BE49-F238E27FC236}">
                <a16:creationId xmlns:a16="http://schemas.microsoft.com/office/drawing/2014/main" id="{EBC7F8F5-AEA9-27B5-B601-C1FD0E149902}"/>
              </a:ext>
            </a:extLst>
          </p:cNvPr>
          <p:cNvSpPr txBox="1"/>
          <p:nvPr/>
        </p:nvSpPr>
        <p:spPr>
          <a:xfrm>
            <a:off x="8867959" y="2101942"/>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2050</a:t>
            </a:r>
            <a:endParaRPr lang="en-GB" sz="1600" b="0" i="0" u="none" baseline="0" dirty="0">
              <a:solidFill>
                <a:srgbClr val="000000"/>
              </a:solidFill>
              <a:latin typeface="+mn-lt"/>
            </a:endParaRPr>
          </a:p>
        </p:txBody>
      </p:sp>
      <p:sp>
        <p:nvSpPr>
          <p:cNvPr id="19" name="TextBox 18">
            <a:extLst>
              <a:ext uri="{FF2B5EF4-FFF2-40B4-BE49-F238E27FC236}">
                <a16:creationId xmlns:a16="http://schemas.microsoft.com/office/drawing/2014/main" id="{855E5359-85CC-168B-754F-F6242CEC75AD}"/>
              </a:ext>
            </a:extLst>
          </p:cNvPr>
          <p:cNvSpPr txBox="1"/>
          <p:nvPr/>
        </p:nvSpPr>
        <p:spPr>
          <a:xfrm>
            <a:off x="1814362" y="2535959"/>
            <a:ext cx="1232390"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err="1">
                <a:solidFill>
                  <a:srgbClr val="FF073A"/>
                </a:solidFill>
                <a:latin typeface="+mn-lt"/>
              </a:rPr>
              <a:t>Bộ</a:t>
            </a:r>
            <a:r>
              <a:rPr lang="en-US" sz="1600" b="1" i="0" u="none" dirty="0">
                <a:solidFill>
                  <a:srgbClr val="FF073A"/>
                </a:solidFill>
                <a:latin typeface="+mn-lt"/>
              </a:rPr>
              <a:t> </a:t>
            </a:r>
            <a:r>
              <a:rPr lang="en-US" sz="1600" b="1" i="0" u="none" dirty="0" err="1">
                <a:solidFill>
                  <a:srgbClr val="FF073A"/>
                </a:solidFill>
                <a:latin typeface="+mn-lt"/>
              </a:rPr>
              <a:t>quản</a:t>
            </a:r>
            <a:r>
              <a:rPr lang="en-US" sz="1600" b="1" i="0" u="none" dirty="0">
                <a:solidFill>
                  <a:srgbClr val="FF073A"/>
                </a:solidFill>
                <a:latin typeface="+mn-lt"/>
              </a:rPr>
              <a:t> </a:t>
            </a:r>
            <a:r>
              <a:rPr lang="en-US" sz="1600" b="1" i="0" u="none" dirty="0" err="1">
                <a:solidFill>
                  <a:srgbClr val="FF073A"/>
                </a:solidFill>
                <a:latin typeface="+mn-lt"/>
              </a:rPr>
              <a:t>lý</a:t>
            </a:r>
            <a:r>
              <a:rPr lang="en-US" sz="1600" b="1" i="0" u="none" dirty="0">
                <a:solidFill>
                  <a:srgbClr val="FF073A"/>
                </a:solidFill>
                <a:latin typeface="+mn-lt"/>
              </a:rPr>
              <a:t> </a:t>
            </a:r>
            <a:r>
              <a:rPr lang="en-US" sz="1600" b="1" i="0" u="none" dirty="0" err="1">
                <a:solidFill>
                  <a:srgbClr val="FF073A"/>
                </a:solidFill>
                <a:latin typeface="+mn-lt"/>
              </a:rPr>
              <a:t>lĩnh</a:t>
            </a:r>
            <a:r>
              <a:rPr lang="en-US" sz="1600" b="1" i="0" u="none" dirty="0">
                <a:solidFill>
                  <a:srgbClr val="FF073A"/>
                </a:solidFill>
                <a:latin typeface="+mn-lt"/>
              </a:rPr>
              <a:t> </a:t>
            </a:r>
            <a:r>
              <a:rPr lang="en-US" sz="1600" b="1" i="0" u="none" dirty="0" err="1">
                <a:solidFill>
                  <a:srgbClr val="FF073A"/>
                </a:solidFill>
                <a:latin typeface="+mn-lt"/>
              </a:rPr>
              <a:t>vực</a:t>
            </a:r>
            <a:endParaRPr lang="en-GB" sz="1600" b="1" i="0" u="none" baseline="0" dirty="0">
              <a:solidFill>
                <a:srgbClr val="FF073A"/>
              </a:solidFill>
              <a:latin typeface="+mn-lt"/>
            </a:endParaRPr>
          </a:p>
        </p:txBody>
      </p:sp>
      <p:sp>
        <p:nvSpPr>
          <p:cNvPr id="20" name="TextBox 19">
            <a:extLst>
              <a:ext uri="{FF2B5EF4-FFF2-40B4-BE49-F238E27FC236}">
                <a16:creationId xmlns:a16="http://schemas.microsoft.com/office/drawing/2014/main" id="{451D0AD5-1C2E-F3ED-F31C-F44266CDF8AE}"/>
              </a:ext>
            </a:extLst>
          </p:cNvPr>
          <p:cNvSpPr txBox="1"/>
          <p:nvPr/>
        </p:nvSpPr>
        <p:spPr>
          <a:xfrm>
            <a:off x="3955416" y="2565136"/>
            <a:ext cx="1457236"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err="1">
                <a:solidFill>
                  <a:srgbClr val="FF073A"/>
                </a:solidFill>
                <a:latin typeface="+mn-lt"/>
              </a:rPr>
              <a:t>Uỷ</a:t>
            </a:r>
            <a:r>
              <a:rPr lang="en-US" sz="1600" b="1" i="0" u="none" dirty="0">
                <a:solidFill>
                  <a:srgbClr val="FF073A"/>
                </a:solidFill>
                <a:latin typeface="+mn-lt"/>
              </a:rPr>
              <a:t> ban </a:t>
            </a:r>
            <a:r>
              <a:rPr lang="en-US" sz="1600" b="1" i="0" u="none" dirty="0" err="1">
                <a:solidFill>
                  <a:srgbClr val="FF073A"/>
                </a:solidFill>
                <a:latin typeface="+mn-lt"/>
              </a:rPr>
              <a:t>nhân</a:t>
            </a:r>
            <a:r>
              <a:rPr lang="en-US" sz="1600" b="1" i="0" u="none" dirty="0">
                <a:solidFill>
                  <a:srgbClr val="FF073A"/>
                </a:solidFill>
                <a:latin typeface="+mn-lt"/>
              </a:rPr>
              <a:t> </a:t>
            </a:r>
            <a:r>
              <a:rPr lang="en-US" sz="1600" b="1" i="0" u="none" dirty="0" err="1">
                <a:solidFill>
                  <a:srgbClr val="FF073A"/>
                </a:solidFill>
                <a:latin typeface="+mn-lt"/>
              </a:rPr>
              <a:t>dân</a:t>
            </a:r>
            <a:r>
              <a:rPr lang="en-US" sz="1600" b="1" i="0" u="none" dirty="0">
                <a:solidFill>
                  <a:srgbClr val="FF073A"/>
                </a:solidFill>
                <a:latin typeface="+mn-lt"/>
              </a:rPr>
              <a:t> </a:t>
            </a:r>
            <a:r>
              <a:rPr lang="en-US" sz="1600" b="1" i="0" u="none" dirty="0" err="1">
                <a:solidFill>
                  <a:srgbClr val="FF073A"/>
                </a:solidFill>
                <a:latin typeface="+mn-lt"/>
              </a:rPr>
              <a:t>cấp</a:t>
            </a:r>
            <a:r>
              <a:rPr lang="en-US" sz="1600" b="1" i="0" u="none" dirty="0">
                <a:solidFill>
                  <a:srgbClr val="FF073A"/>
                </a:solidFill>
                <a:latin typeface="+mn-lt"/>
              </a:rPr>
              <a:t> </a:t>
            </a:r>
            <a:r>
              <a:rPr lang="en-US" sz="1600" b="1" i="0" u="none" dirty="0" err="1">
                <a:solidFill>
                  <a:srgbClr val="FF073A"/>
                </a:solidFill>
                <a:latin typeface="+mn-lt"/>
              </a:rPr>
              <a:t>tỉnh</a:t>
            </a:r>
            <a:endParaRPr lang="en-GB" sz="1600" b="1" i="0" u="none" baseline="0" dirty="0">
              <a:solidFill>
                <a:srgbClr val="FF073A"/>
              </a:solidFill>
              <a:latin typeface="+mn-lt"/>
            </a:endParaRPr>
          </a:p>
        </p:txBody>
      </p:sp>
      <p:sp>
        <p:nvSpPr>
          <p:cNvPr id="21" name="TextBox 20">
            <a:extLst>
              <a:ext uri="{FF2B5EF4-FFF2-40B4-BE49-F238E27FC236}">
                <a16:creationId xmlns:a16="http://schemas.microsoft.com/office/drawing/2014/main" id="{5953143B-BE77-6ADC-D90D-309DA4930B00}"/>
              </a:ext>
            </a:extLst>
          </p:cNvPr>
          <p:cNvSpPr txBox="1"/>
          <p:nvPr/>
        </p:nvSpPr>
        <p:spPr>
          <a:xfrm>
            <a:off x="8617795" y="2653205"/>
            <a:ext cx="1457236"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a:solidFill>
                  <a:srgbClr val="FF073A"/>
                </a:solidFill>
                <a:latin typeface="+mn-lt"/>
              </a:rPr>
              <a:t>Net zero</a:t>
            </a:r>
            <a:endParaRPr lang="en-GB" sz="1600" b="1" i="0" u="none" baseline="0" dirty="0">
              <a:solidFill>
                <a:srgbClr val="FF073A"/>
              </a:solidFill>
              <a:latin typeface="+mn-lt"/>
            </a:endParaRPr>
          </a:p>
        </p:txBody>
      </p:sp>
    </p:spTree>
    <p:extLst>
      <p:ext uri="{BB962C8B-B14F-4D97-AF65-F5344CB8AC3E}">
        <p14:creationId xmlns:p14="http://schemas.microsoft.com/office/powerpoint/2010/main" val="171986745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b="1" dirty="0" err="1">
                <a:solidFill>
                  <a:schemeClr val="accent1">
                    <a:lumMod val="50000"/>
                  </a:schemeClr>
                </a:solidFill>
              </a:rPr>
              <a:t>MỤC</a:t>
            </a:r>
            <a:r>
              <a:rPr lang="en-US" sz="3200" b="1" dirty="0">
                <a:solidFill>
                  <a:schemeClr val="accent1">
                    <a:lumMod val="50000"/>
                  </a:schemeClr>
                </a:solidFill>
              </a:rPr>
              <a:t> </a:t>
            </a:r>
            <a:r>
              <a:rPr lang="en-US" sz="3200" b="1" dirty="0" err="1">
                <a:solidFill>
                  <a:schemeClr val="accent1">
                    <a:lumMod val="50000"/>
                  </a:schemeClr>
                </a:solidFill>
              </a:rPr>
              <a:t>TIÊU</a:t>
            </a:r>
            <a:r>
              <a:rPr lang="en-US" sz="3200" b="1" dirty="0">
                <a:solidFill>
                  <a:schemeClr val="accent1">
                    <a:lumMod val="50000"/>
                  </a:schemeClr>
                </a:solidFill>
              </a:rPr>
              <a:t> </a:t>
            </a:r>
            <a:r>
              <a:rPr lang="en-US" sz="3200" b="1" dirty="0" err="1">
                <a:solidFill>
                  <a:schemeClr val="accent1">
                    <a:lumMod val="50000"/>
                  </a:schemeClr>
                </a:solidFill>
              </a:rPr>
              <a:t>CỦA</a:t>
            </a:r>
            <a:r>
              <a:rPr lang="en-US" sz="3200" b="1" dirty="0">
                <a:solidFill>
                  <a:schemeClr val="accent1">
                    <a:lumMod val="50000"/>
                  </a:schemeClr>
                </a:solidFill>
              </a:rPr>
              <a:t> </a:t>
            </a:r>
            <a:r>
              <a:rPr lang="en-US" sz="3200" b="1" dirty="0" err="1">
                <a:solidFill>
                  <a:schemeClr val="accent1">
                    <a:lumMod val="50000"/>
                  </a:schemeClr>
                </a:solidFill>
              </a:rPr>
              <a:t>HỢP</a:t>
            </a:r>
            <a:r>
              <a:rPr lang="en-US" sz="3200" b="1" dirty="0">
                <a:solidFill>
                  <a:schemeClr val="accent1">
                    <a:lumMod val="50000"/>
                  </a:schemeClr>
                </a:solidFill>
              </a:rPr>
              <a:t> </a:t>
            </a:r>
            <a:r>
              <a:rPr lang="en-US" sz="3200" b="1" dirty="0" err="1">
                <a:solidFill>
                  <a:schemeClr val="accent1">
                    <a:lumMod val="50000"/>
                  </a:schemeClr>
                </a:solidFill>
              </a:rPr>
              <a:t>PHẦN</a:t>
            </a:r>
            <a:endParaRPr lang="en-VN" sz="3200" b="1"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2000" dirty="0">
                  <a:solidFill>
                    <a:srgbClr val="0070C0"/>
                  </a:solidFill>
                  <a:latin typeface="Arial" panose="020B0604020202020204" pitchFamily="34" charset="0"/>
                  <a:cs typeface="Arial" panose="020B0604020202020204" pitchFamily="34" charset="0"/>
                </a:rPr>
                <a:t>Hiểu được lý do cần giảm phát thải khí nhà kính </a:t>
              </a:r>
              <a:endParaRPr lang="en-US" sz="2000" dirty="0">
                <a:solidFill>
                  <a:srgbClr val="0070C0"/>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501198"/>
            <a:ext cx="5692980" cy="1281797"/>
            <a:chOff x="810619" y="3052145"/>
            <a:chExt cx="5692980" cy="1101420"/>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3052145"/>
              <a:ext cx="4761446" cy="1101420"/>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2000" dirty="0">
                  <a:solidFill>
                    <a:srgbClr val="0070C0"/>
                  </a:solidFill>
                  <a:latin typeface="Arial" panose="020B0604020202020204" pitchFamily="34" charset="0"/>
                  <a:cs typeface="Arial" panose="020B0604020202020204" pitchFamily="34" charset="0"/>
                </a:rPr>
                <a:t>Hiểu được các yêu cầu pháp lý liên quan đến giảm nhẹ phát thải khí nhà kính</a:t>
              </a:r>
              <a:endParaRPr lang="en-US" sz="2000" dirty="0">
                <a:solidFill>
                  <a:srgbClr val="0070C0"/>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2" name="Picture 1">
            <a:extLst>
              <a:ext uri="{FF2B5EF4-FFF2-40B4-BE49-F238E27FC236}">
                <a16:creationId xmlns:a16="http://schemas.microsoft.com/office/drawing/2014/main" id="{883929D8-DD88-5DF5-A471-87BA1D2CF70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110272" y="2035725"/>
            <a:ext cx="4447650" cy="317878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7C30FE-3464-4337-4345-8A7A12D437A4}"/>
              </a:ext>
            </a:extLst>
          </p:cNvPr>
          <p:cNvSpPr/>
          <p:nvPr/>
        </p:nvSpPr>
        <p:spPr>
          <a:xfrm>
            <a:off x="1266829" y="1359371"/>
            <a:ext cx="9397260" cy="187815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latin typeface="Arial"/>
            </a:endParaRPr>
          </a:p>
        </p:txBody>
      </p:sp>
      <p:graphicFrame>
        <p:nvGraphicFramePr>
          <p:cNvPr id="5" name="Content Placeholder 1">
            <a:extLst>
              <a:ext uri="{FF2B5EF4-FFF2-40B4-BE49-F238E27FC236}">
                <a16:creationId xmlns:a16="http://schemas.microsoft.com/office/drawing/2014/main" id="{DE2FC323-6E85-55FC-18BD-B03C9476EFE8}"/>
              </a:ext>
            </a:extLst>
          </p:cNvPr>
          <p:cNvGraphicFramePr>
            <a:graphicFrameLocks/>
          </p:cNvGraphicFramePr>
          <p:nvPr/>
        </p:nvGraphicFramePr>
        <p:xfrm>
          <a:off x="550863" y="1250479"/>
          <a:ext cx="11088687" cy="5044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Oval 9">
            <a:extLst>
              <a:ext uri="{FF2B5EF4-FFF2-40B4-BE49-F238E27FC236}">
                <a16:creationId xmlns:a16="http://schemas.microsoft.com/office/drawing/2014/main" id="{31DB37F4-AF00-3908-AFF8-2F2A744D95FD}"/>
              </a:ext>
            </a:extLst>
          </p:cNvPr>
          <p:cNvSpPr/>
          <p:nvPr/>
        </p:nvSpPr>
        <p:spPr>
          <a:xfrm>
            <a:off x="2009737" y="2170717"/>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latin typeface="Arial"/>
            </a:endParaRPr>
          </a:p>
        </p:txBody>
      </p:sp>
      <p:sp>
        <p:nvSpPr>
          <p:cNvPr id="11" name="TextBox 10">
            <a:extLst>
              <a:ext uri="{FF2B5EF4-FFF2-40B4-BE49-F238E27FC236}">
                <a16:creationId xmlns:a16="http://schemas.microsoft.com/office/drawing/2014/main" id="{5F6ACFD8-6543-3015-9069-05C5C35A5E30}"/>
              </a:ext>
            </a:extLst>
          </p:cNvPr>
          <p:cNvSpPr txBox="1"/>
          <p:nvPr/>
        </p:nvSpPr>
        <p:spPr>
          <a:xfrm>
            <a:off x="2282498" y="2124336"/>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Arial"/>
              </a:rPr>
              <a:t>2023</a:t>
            </a:r>
            <a:endParaRPr lang="en-GB" sz="1600" b="0" i="0" u="none" baseline="0" dirty="0">
              <a:solidFill>
                <a:srgbClr val="000000"/>
              </a:solidFill>
              <a:latin typeface="Arial"/>
            </a:endParaRPr>
          </a:p>
        </p:txBody>
      </p:sp>
      <p:sp>
        <p:nvSpPr>
          <p:cNvPr id="12" name="Oval 11">
            <a:extLst>
              <a:ext uri="{FF2B5EF4-FFF2-40B4-BE49-F238E27FC236}">
                <a16:creationId xmlns:a16="http://schemas.microsoft.com/office/drawing/2014/main" id="{6E0782D5-69FE-4180-C415-627EB782CC23}"/>
              </a:ext>
            </a:extLst>
          </p:cNvPr>
          <p:cNvSpPr/>
          <p:nvPr/>
        </p:nvSpPr>
        <p:spPr>
          <a:xfrm>
            <a:off x="3187108" y="2170717"/>
            <a:ext cx="216030" cy="255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latin typeface="Arial"/>
            </a:endParaRPr>
          </a:p>
        </p:txBody>
      </p:sp>
      <p:sp>
        <p:nvSpPr>
          <p:cNvPr id="13" name="TextBox 12">
            <a:extLst>
              <a:ext uri="{FF2B5EF4-FFF2-40B4-BE49-F238E27FC236}">
                <a16:creationId xmlns:a16="http://schemas.microsoft.com/office/drawing/2014/main" id="{B3349358-7D46-C861-2740-B82F18621915}"/>
              </a:ext>
            </a:extLst>
          </p:cNvPr>
          <p:cNvSpPr txBox="1"/>
          <p:nvPr/>
        </p:nvSpPr>
        <p:spPr>
          <a:xfrm>
            <a:off x="3502028" y="2124336"/>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Arial"/>
              </a:rPr>
              <a:t>2024</a:t>
            </a:r>
            <a:endParaRPr lang="en-GB" sz="1600" b="0" i="0" u="none" baseline="0" dirty="0">
              <a:solidFill>
                <a:srgbClr val="000000"/>
              </a:solidFill>
              <a:latin typeface="Arial"/>
            </a:endParaRPr>
          </a:p>
        </p:txBody>
      </p:sp>
      <p:sp>
        <p:nvSpPr>
          <p:cNvPr id="14" name="Oval 13">
            <a:extLst>
              <a:ext uri="{FF2B5EF4-FFF2-40B4-BE49-F238E27FC236}">
                <a16:creationId xmlns:a16="http://schemas.microsoft.com/office/drawing/2014/main" id="{98C90814-8A57-C93C-5BD0-7F65BC839ED8}"/>
              </a:ext>
            </a:extLst>
          </p:cNvPr>
          <p:cNvSpPr/>
          <p:nvPr/>
        </p:nvSpPr>
        <p:spPr>
          <a:xfrm>
            <a:off x="4468004" y="2150990"/>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latin typeface="Arial"/>
            </a:endParaRPr>
          </a:p>
        </p:txBody>
      </p:sp>
      <p:sp>
        <p:nvSpPr>
          <p:cNvPr id="15" name="TextBox 14">
            <a:extLst>
              <a:ext uri="{FF2B5EF4-FFF2-40B4-BE49-F238E27FC236}">
                <a16:creationId xmlns:a16="http://schemas.microsoft.com/office/drawing/2014/main" id="{AF1827F3-494A-1B31-D138-3AB0307C346C}"/>
              </a:ext>
            </a:extLst>
          </p:cNvPr>
          <p:cNvSpPr txBox="1"/>
          <p:nvPr/>
        </p:nvSpPr>
        <p:spPr>
          <a:xfrm>
            <a:off x="4915130" y="2124336"/>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Arial"/>
              </a:rPr>
              <a:t>2025</a:t>
            </a:r>
            <a:endParaRPr lang="en-GB" sz="1600" b="0" i="0" u="none" baseline="0" dirty="0">
              <a:solidFill>
                <a:srgbClr val="000000"/>
              </a:solidFill>
              <a:latin typeface="Arial"/>
            </a:endParaRPr>
          </a:p>
        </p:txBody>
      </p:sp>
      <p:sp>
        <p:nvSpPr>
          <p:cNvPr id="16" name="TextBox 15">
            <a:extLst>
              <a:ext uri="{FF2B5EF4-FFF2-40B4-BE49-F238E27FC236}">
                <a16:creationId xmlns:a16="http://schemas.microsoft.com/office/drawing/2014/main" id="{5050BC84-7464-8DBA-215D-B3CDFC90D857}"/>
              </a:ext>
            </a:extLst>
          </p:cNvPr>
          <p:cNvSpPr txBox="1"/>
          <p:nvPr/>
        </p:nvSpPr>
        <p:spPr>
          <a:xfrm>
            <a:off x="5412652" y="1359371"/>
            <a:ext cx="1699672"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err="1">
                <a:solidFill>
                  <a:srgbClr val="FF073A"/>
                </a:solidFill>
                <a:latin typeface="Arial"/>
              </a:rPr>
              <a:t>Bô</a:t>
            </a:r>
            <a:r>
              <a:rPr lang="en-US" sz="1600" b="1" i="0" u="none" dirty="0">
                <a:solidFill>
                  <a:srgbClr val="FF073A"/>
                </a:solidFill>
                <a:latin typeface="Arial"/>
              </a:rPr>
              <a:t> </a:t>
            </a:r>
            <a:r>
              <a:rPr lang="en-US" sz="1600" b="1" i="0" u="none" dirty="0" err="1">
                <a:solidFill>
                  <a:srgbClr val="FF073A"/>
                </a:solidFill>
                <a:latin typeface="Arial"/>
              </a:rPr>
              <a:t>Tài</a:t>
            </a:r>
            <a:r>
              <a:rPr lang="en-US" sz="1600" b="1" i="0" u="none" dirty="0">
                <a:solidFill>
                  <a:srgbClr val="FF073A"/>
                </a:solidFill>
                <a:latin typeface="Arial"/>
              </a:rPr>
              <a:t> </a:t>
            </a:r>
            <a:r>
              <a:rPr lang="en-US" b="1" dirty="0" err="1">
                <a:solidFill>
                  <a:srgbClr val="FF073A"/>
                </a:solidFill>
                <a:latin typeface="Arial"/>
              </a:rPr>
              <a:t>n</a:t>
            </a:r>
            <a:r>
              <a:rPr lang="en-US" sz="1600" b="1" i="0" u="none" dirty="0" err="1">
                <a:solidFill>
                  <a:srgbClr val="FF073A"/>
                </a:solidFill>
                <a:latin typeface="Arial"/>
              </a:rPr>
              <a:t>guyên</a:t>
            </a:r>
            <a:r>
              <a:rPr lang="en-US" sz="1600" b="1" i="0" u="none" dirty="0">
                <a:solidFill>
                  <a:srgbClr val="FF073A"/>
                </a:solidFill>
                <a:latin typeface="Arial"/>
              </a:rPr>
              <a:t> </a:t>
            </a:r>
            <a:r>
              <a:rPr lang="en-US" sz="1600" b="1" i="0" u="none" dirty="0" err="1">
                <a:solidFill>
                  <a:srgbClr val="FF073A"/>
                </a:solidFill>
                <a:latin typeface="Arial"/>
              </a:rPr>
              <a:t>và</a:t>
            </a:r>
            <a:r>
              <a:rPr lang="en-US" sz="1600" b="1" i="0" u="none" dirty="0">
                <a:solidFill>
                  <a:srgbClr val="FF073A"/>
                </a:solidFill>
                <a:latin typeface="Arial"/>
              </a:rPr>
              <a:t> </a:t>
            </a:r>
            <a:r>
              <a:rPr lang="en-US" sz="1600" b="1" i="0" u="none" dirty="0" err="1">
                <a:solidFill>
                  <a:srgbClr val="FF073A"/>
                </a:solidFill>
                <a:latin typeface="Arial"/>
              </a:rPr>
              <a:t>Môi</a:t>
            </a:r>
            <a:r>
              <a:rPr lang="en-US" sz="1600" b="1" i="0" u="none" dirty="0">
                <a:solidFill>
                  <a:srgbClr val="FF073A"/>
                </a:solidFill>
                <a:latin typeface="Arial"/>
              </a:rPr>
              <a:t> </a:t>
            </a:r>
            <a:r>
              <a:rPr lang="en-US" b="1" dirty="0" err="1">
                <a:solidFill>
                  <a:srgbClr val="FF073A"/>
                </a:solidFill>
                <a:latin typeface="Arial"/>
              </a:rPr>
              <a:t>t</a:t>
            </a:r>
            <a:r>
              <a:rPr lang="en-US" sz="1600" b="1" i="0" u="none" dirty="0" err="1">
                <a:solidFill>
                  <a:srgbClr val="FF073A"/>
                </a:solidFill>
                <a:latin typeface="Arial"/>
              </a:rPr>
              <a:t>rường</a:t>
            </a:r>
            <a:endParaRPr lang="en-GB" sz="1600" b="1" i="0" u="none" baseline="0" dirty="0">
              <a:solidFill>
                <a:srgbClr val="FF073A"/>
              </a:solidFill>
              <a:latin typeface="Arial"/>
            </a:endParaRPr>
          </a:p>
        </p:txBody>
      </p:sp>
      <p:sp>
        <p:nvSpPr>
          <p:cNvPr id="17" name="Oval 16">
            <a:extLst>
              <a:ext uri="{FF2B5EF4-FFF2-40B4-BE49-F238E27FC236}">
                <a16:creationId xmlns:a16="http://schemas.microsoft.com/office/drawing/2014/main" id="{FBD5900B-BDA2-540A-1AFF-51F293A9AB7D}"/>
              </a:ext>
            </a:extLst>
          </p:cNvPr>
          <p:cNvSpPr/>
          <p:nvPr/>
        </p:nvSpPr>
        <p:spPr>
          <a:xfrm>
            <a:off x="8339233" y="2150990"/>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latin typeface="Arial"/>
            </a:endParaRPr>
          </a:p>
        </p:txBody>
      </p:sp>
      <p:sp>
        <p:nvSpPr>
          <p:cNvPr id="18" name="TextBox 17">
            <a:extLst>
              <a:ext uri="{FF2B5EF4-FFF2-40B4-BE49-F238E27FC236}">
                <a16:creationId xmlns:a16="http://schemas.microsoft.com/office/drawing/2014/main" id="{EBC7F8F5-AEA9-27B5-B601-C1FD0E149902}"/>
              </a:ext>
            </a:extLst>
          </p:cNvPr>
          <p:cNvSpPr txBox="1"/>
          <p:nvPr/>
        </p:nvSpPr>
        <p:spPr>
          <a:xfrm>
            <a:off x="8867959" y="2101942"/>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Arial"/>
              </a:rPr>
              <a:t>2050</a:t>
            </a:r>
            <a:endParaRPr lang="en-GB" sz="1600" b="0" i="0" u="none" baseline="0" dirty="0">
              <a:solidFill>
                <a:srgbClr val="000000"/>
              </a:solidFill>
              <a:latin typeface="Arial"/>
            </a:endParaRPr>
          </a:p>
        </p:txBody>
      </p:sp>
      <p:sp>
        <p:nvSpPr>
          <p:cNvPr id="19" name="TextBox 18">
            <a:extLst>
              <a:ext uri="{FF2B5EF4-FFF2-40B4-BE49-F238E27FC236}">
                <a16:creationId xmlns:a16="http://schemas.microsoft.com/office/drawing/2014/main" id="{855E5359-85CC-168B-754F-F6242CEC75AD}"/>
              </a:ext>
            </a:extLst>
          </p:cNvPr>
          <p:cNvSpPr txBox="1"/>
          <p:nvPr/>
        </p:nvSpPr>
        <p:spPr>
          <a:xfrm>
            <a:off x="1814362" y="2535959"/>
            <a:ext cx="1232390"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err="1">
                <a:solidFill>
                  <a:srgbClr val="FF073A"/>
                </a:solidFill>
                <a:latin typeface="Arial"/>
              </a:rPr>
              <a:t>Bộ</a:t>
            </a:r>
            <a:r>
              <a:rPr lang="en-US" sz="1600" b="1" i="0" u="none" dirty="0">
                <a:solidFill>
                  <a:srgbClr val="FF073A"/>
                </a:solidFill>
                <a:latin typeface="Arial"/>
              </a:rPr>
              <a:t> </a:t>
            </a:r>
            <a:r>
              <a:rPr lang="en-US" sz="1600" b="1" i="0" u="none" dirty="0" err="1">
                <a:solidFill>
                  <a:srgbClr val="FF073A"/>
                </a:solidFill>
                <a:latin typeface="Arial"/>
              </a:rPr>
              <a:t>quản</a:t>
            </a:r>
            <a:r>
              <a:rPr lang="en-US" sz="1600" b="1" i="0" u="none" dirty="0">
                <a:solidFill>
                  <a:srgbClr val="FF073A"/>
                </a:solidFill>
                <a:latin typeface="Arial"/>
              </a:rPr>
              <a:t> </a:t>
            </a:r>
            <a:r>
              <a:rPr lang="en-US" sz="1600" b="1" i="0" u="none" dirty="0" err="1">
                <a:solidFill>
                  <a:srgbClr val="FF073A"/>
                </a:solidFill>
                <a:latin typeface="Arial"/>
              </a:rPr>
              <a:t>lý</a:t>
            </a:r>
            <a:r>
              <a:rPr lang="en-US" sz="1600" b="1" i="0" u="none" dirty="0">
                <a:solidFill>
                  <a:srgbClr val="FF073A"/>
                </a:solidFill>
                <a:latin typeface="Arial"/>
              </a:rPr>
              <a:t> </a:t>
            </a:r>
            <a:r>
              <a:rPr lang="en-US" sz="1600" b="1" i="0" u="none" dirty="0" err="1">
                <a:solidFill>
                  <a:srgbClr val="FF073A"/>
                </a:solidFill>
                <a:latin typeface="Arial"/>
              </a:rPr>
              <a:t>lĩnh</a:t>
            </a:r>
            <a:r>
              <a:rPr lang="en-US" sz="1600" b="1" i="0" u="none" dirty="0">
                <a:solidFill>
                  <a:srgbClr val="FF073A"/>
                </a:solidFill>
                <a:latin typeface="Arial"/>
              </a:rPr>
              <a:t> </a:t>
            </a:r>
            <a:r>
              <a:rPr lang="en-US" sz="1600" b="1" i="0" u="none" dirty="0" err="1">
                <a:solidFill>
                  <a:srgbClr val="FF073A"/>
                </a:solidFill>
                <a:latin typeface="Arial"/>
              </a:rPr>
              <a:t>vực</a:t>
            </a:r>
            <a:endParaRPr lang="en-GB" sz="1600" b="1" i="0" u="none" baseline="0" dirty="0">
              <a:solidFill>
                <a:srgbClr val="FF073A"/>
              </a:solidFill>
              <a:latin typeface="Arial"/>
            </a:endParaRPr>
          </a:p>
        </p:txBody>
      </p:sp>
      <p:sp>
        <p:nvSpPr>
          <p:cNvPr id="20" name="TextBox 19">
            <a:extLst>
              <a:ext uri="{FF2B5EF4-FFF2-40B4-BE49-F238E27FC236}">
                <a16:creationId xmlns:a16="http://schemas.microsoft.com/office/drawing/2014/main" id="{451D0AD5-1C2E-F3ED-F31C-F44266CDF8AE}"/>
              </a:ext>
            </a:extLst>
          </p:cNvPr>
          <p:cNvSpPr txBox="1"/>
          <p:nvPr/>
        </p:nvSpPr>
        <p:spPr>
          <a:xfrm>
            <a:off x="3955416" y="2565136"/>
            <a:ext cx="1457236"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err="1">
                <a:solidFill>
                  <a:srgbClr val="FF073A"/>
                </a:solidFill>
                <a:latin typeface="Arial"/>
              </a:rPr>
              <a:t>Uỷ</a:t>
            </a:r>
            <a:r>
              <a:rPr lang="en-US" sz="1600" b="1" i="0" u="none" dirty="0">
                <a:solidFill>
                  <a:srgbClr val="FF073A"/>
                </a:solidFill>
                <a:latin typeface="Arial"/>
              </a:rPr>
              <a:t> ban </a:t>
            </a:r>
            <a:r>
              <a:rPr lang="en-US" sz="1600" b="1" i="0" u="none" dirty="0" err="1">
                <a:solidFill>
                  <a:srgbClr val="FF073A"/>
                </a:solidFill>
                <a:latin typeface="Arial"/>
              </a:rPr>
              <a:t>nhân</a:t>
            </a:r>
            <a:r>
              <a:rPr lang="en-US" sz="1600" b="1" i="0" u="none" dirty="0">
                <a:solidFill>
                  <a:srgbClr val="FF073A"/>
                </a:solidFill>
                <a:latin typeface="Arial"/>
              </a:rPr>
              <a:t> </a:t>
            </a:r>
            <a:r>
              <a:rPr lang="en-US" sz="1600" b="1" i="0" u="none" dirty="0" err="1">
                <a:solidFill>
                  <a:srgbClr val="FF073A"/>
                </a:solidFill>
                <a:latin typeface="Arial"/>
              </a:rPr>
              <a:t>dân</a:t>
            </a:r>
            <a:r>
              <a:rPr lang="en-US" sz="1600" b="1" i="0" u="none" dirty="0">
                <a:solidFill>
                  <a:srgbClr val="FF073A"/>
                </a:solidFill>
                <a:latin typeface="Arial"/>
              </a:rPr>
              <a:t> </a:t>
            </a:r>
            <a:r>
              <a:rPr lang="en-US" sz="1600" b="1" i="0" u="none" dirty="0" err="1">
                <a:solidFill>
                  <a:srgbClr val="FF073A"/>
                </a:solidFill>
                <a:latin typeface="Arial"/>
              </a:rPr>
              <a:t>cấp</a:t>
            </a:r>
            <a:r>
              <a:rPr lang="en-US" sz="1600" b="1" i="0" u="none" dirty="0">
                <a:solidFill>
                  <a:srgbClr val="FF073A"/>
                </a:solidFill>
                <a:latin typeface="Arial"/>
              </a:rPr>
              <a:t> </a:t>
            </a:r>
            <a:r>
              <a:rPr lang="en-US" sz="1600" b="1" i="0" u="none" dirty="0" err="1">
                <a:solidFill>
                  <a:srgbClr val="FF073A"/>
                </a:solidFill>
                <a:latin typeface="Arial"/>
              </a:rPr>
              <a:t>tỉnh</a:t>
            </a:r>
            <a:endParaRPr lang="en-GB" sz="1600" b="1" i="0" u="none" baseline="0" dirty="0">
              <a:solidFill>
                <a:srgbClr val="FF073A"/>
              </a:solidFill>
              <a:latin typeface="Arial"/>
            </a:endParaRPr>
          </a:p>
        </p:txBody>
      </p:sp>
      <p:sp>
        <p:nvSpPr>
          <p:cNvPr id="21" name="TextBox 20">
            <a:extLst>
              <a:ext uri="{FF2B5EF4-FFF2-40B4-BE49-F238E27FC236}">
                <a16:creationId xmlns:a16="http://schemas.microsoft.com/office/drawing/2014/main" id="{5953143B-BE77-6ADC-D90D-309DA4930B00}"/>
              </a:ext>
            </a:extLst>
          </p:cNvPr>
          <p:cNvSpPr txBox="1"/>
          <p:nvPr/>
        </p:nvSpPr>
        <p:spPr>
          <a:xfrm>
            <a:off x="8826010" y="2632144"/>
            <a:ext cx="1457236"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a:solidFill>
                  <a:srgbClr val="FF073A"/>
                </a:solidFill>
                <a:latin typeface="Arial"/>
              </a:rPr>
              <a:t>Net zero</a:t>
            </a:r>
            <a:endParaRPr lang="en-GB" sz="1600" b="1" i="0" u="none" baseline="0" dirty="0">
              <a:solidFill>
                <a:srgbClr val="FF073A"/>
              </a:solidFill>
              <a:latin typeface="Arial"/>
            </a:endParaRPr>
          </a:p>
        </p:txBody>
      </p:sp>
      <p:sp>
        <p:nvSpPr>
          <p:cNvPr id="2" name="Oval 1">
            <a:extLst>
              <a:ext uri="{FF2B5EF4-FFF2-40B4-BE49-F238E27FC236}">
                <a16:creationId xmlns:a16="http://schemas.microsoft.com/office/drawing/2014/main" id="{8CE6E3C7-366E-D14A-F21A-B09EA5435B37}"/>
              </a:ext>
            </a:extLst>
          </p:cNvPr>
          <p:cNvSpPr/>
          <p:nvPr/>
        </p:nvSpPr>
        <p:spPr>
          <a:xfrm>
            <a:off x="6746176" y="2128321"/>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latin typeface="Arial"/>
            </a:endParaRPr>
          </a:p>
        </p:txBody>
      </p:sp>
      <p:sp>
        <p:nvSpPr>
          <p:cNvPr id="3" name="TextBox 2">
            <a:extLst>
              <a:ext uri="{FF2B5EF4-FFF2-40B4-BE49-F238E27FC236}">
                <a16:creationId xmlns:a16="http://schemas.microsoft.com/office/drawing/2014/main" id="{BF49B3CE-7DA8-F3D5-AF2D-3C4106AB3BA8}"/>
              </a:ext>
            </a:extLst>
          </p:cNvPr>
          <p:cNvSpPr txBox="1"/>
          <p:nvPr/>
        </p:nvSpPr>
        <p:spPr>
          <a:xfrm>
            <a:off x="7164539" y="2071820"/>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Arial"/>
              </a:rPr>
              <a:t>2027</a:t>
            </a:r>
            <a:endParaRPr lang="en-GB" sz="1600" b="0" i="0" u="none" baseline="0" dirty="0">
              <a:solidFill>
                <a:srgbClr val="000000"/>
              </a:solidFill>
              <a:latin typeface="Arial"/>
            </a:endParaRPr>
          </a:p>
        </p:txBody>
      </p:sp>
      <p:sp>
        <p:nvSpPr>
          <p:cNvPr id="6" name="TextBox 5">
            <a:extLst>
              <a:ext uri="{FF2B5EF4-FFF2-40B4-BE49-F238E27FC236}">
                <a16:creationId xmlns:a16="http://schemas.microsoft.com/office/drawing/2014/main" id="{8F3E13A7-7AED-60BD-AB80-FBC069DA2EA4}"/>
              </a:ext>
            </a:extLst>
          </p:cNvPr>
          <p:cNvSpPr txBox="1"/>
          <p:nvPr/>
        </p:nvSpPr>
        <p:spPr>
          <a:xfrm>
            <a:off x="7471211" y="2554804"/>
            <a:ext cx="1260056" cy="656590"/>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dirty="0">
                <a:solidFill>
                  <a:srgbClr val="FF073A"/>
                </a:solidFill>
                <a:latin typeface="Arial"/>
              </a:rPr>
              <a:t> </a:t>
            </a:r>
            <a:r>
              <a:rPr lang="en-US" sz="1600" b="1" dirty="0" err="1">
                <a:solidFill>
                  <a:srgbClr val="FF073A"/>
                </a:solidFill>
                <a:latin typeface="Arial"/>
              </a:rPr>
              <a:t>Báo</a:t>
            </a:r>
            <a:r>
              <a:rPr lang="en-US" sz="1600" b="1" dirty="0">
                <a:solidFill>
                  <a:srgbClr val="FF073A"/>
                </a:solidFill>
                <a:latin typeface="Arial"/>
              </a:rPr>
              <a:t> </a:t>
            </a:r>
            <a:r>
              <a:rPr lang="en-US" sz="1600" b="1" dirty="0" err="1">
                <a:solidFill>
                  <a:srgbClr val="FF073A"/>
                </a:solidFill>
                <a:latin typeface="Arial"/>
              </a:rPr>
              <a:t>cáo</a:t>
            </a:r>
            <a:endParaRPr lang="en-US" sz="1600" b="1" dirty="0">
              <a:solidFill>
                <a:srgbClr val="FF073A"/>
              </a:solidFill>
              <a:latin typeface="Arial"/>
            </a:endParaRPr>
          </a:p>
          <a:p>
            <a:pPr algn="l" rtl="0" eaLnBrk="1" fontAlgn="auto" hangingPunct="1">
              <a:lnSpc>
                <a:spcPts val="2200"/>
              </a:lnSpc>
              <a:spcBef>
                <a:spcPts val="0"/>
              </a:spcBef>
              <a:spcAft>
                <a:spcPts val="0"/>
              </a:spcAft>
              <a:buClr>
                <a:schemeClr val="tx2"/>
              </a:buClr>
            </a:pPr>
            <a:r>
              <a:rPr lang="en-US" sz="1600" b="1" dirty="0">
                <a:solidFill>
                  <a:srgbClr val="FF073A"/>
                </a:solidFill>
                <a:latin typeface="Arial"/>
              </a:rPr>
              <a:t> </a:t>
            </a:r>
            <a:r>
              <a:rPr lang="en-US" sz="1600" b="1" dirty="0" err="1">
                <a:solidFill>
                  <a:srgbClr val="FF073A"/>
                </a:solidFill>
                <a:latin typeface="Arial"/>
              </a:rPr>
              <a:t>hàng</a:t>
            </a:r>
            <a:r>
              <a:rPr lang="en-US" sz="1600" b="1" dirty="0">
                <a:solidFill>
                  <a:srgbClr val="FF073A"/>
                </a:solidFill>
                <a:latin typeface="Arial"/>
              </a:rPr>
              <a:t> </a:t>
            </a:r>
            <a:r>
              <a:rPr lang="en-US" sz="1600" b="1" dirty="0" err="1">
                <a:solidFill>
                  <a:srgbClr val="FF073A"/>
                </a:solidFill>
                <a:latin typeface="Arial"/>
              </a:rPr>
              <a:t>năm</a:t>
            </a:r>
            <a:endParaRPr lang="en-GB" sz="1600" b="1" i="0" u="none" baseline="0" dirty="0">
              <a:solidFill>
                <a:srgbClr val="FF073A"/>
              </a:solidFill>
              <a:latin typeface="Arial"/>
            </a:endParaRPr>
          </a:p>
        </p:txBody>
      </p:sp>
      <p:sp>
        <p:nvSpPr>
          <p:cNvPr id="7" name="TextBox 6">
            <a:extLst>
              <a:ext uri="{FF2B5EF4-FFF2-40B4-BE49-F238E27FC236}">
                <a16:creationId xmlns:a16="http://schemas.microsoft.com/office/drawing/2014/main" id="{6DDB2923-2FB5-AE3C-382A-BBD2B4BC77E9}"/>
              </a:ext>
            </a:extLst>
          </p:cNvPr>
          <p:cNvSpPr txBox="1"/>
          <p:nvPr/>
        </p:nvSpPr>
        <p:spPr>
          <a:xfrm>
            <a:off x="550436" y="3770721"/>
            <a:ext cx="11089114" cy="1502976"/>
          </a:xfrm>
          <a:prstGeom prst="rect">
            <a:avLst/>
          </a:prstGeom>
          <a:noFill/>
        </p:spPr>
        <p:txBody>
          <a:bodyPr vert="horz" wrap="square" lIns="0" rtlCol="0">
            <a:noAutofit/>
          </a:bodyPr>
          <a:lstStyle/>
          <a:p>
            <a:pPr>
              <a:lnSpc>
                <a:spcPts val="2200"/>
              </a:lnSpc>
              <a:buClr>
                <a:schemeClr val="tx2"/>
              </a:buClr>
            </a:pPr>
            <a:r>
              <a:rPr lang="en-US" sz="2000" b="1" u="sng" dirty="0" err="1">
                <a:solidFill>
                  <a:schemeClr val="accent1"/>
                </a:solidFill>
                <a:latin typeface="Arial" panose="020B0604020202020204" pitchFamily="34" charset="0"/>
                <a:cs typeface="Arial" panose="020B0604020202020204" pitchFamily="34" charset="0"/>
              </a:rPr>
              <a:t>Trách</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nhiệm</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của</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cơ</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sở</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theo</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điều</a:t>
            </a:r>
            <a:r>
              <a:rPr lang="en-US" sz="2000" b="1" u="sng" dirty="0">
                <a:solidFill>
                  <a:schemeClr val="accent1"/>
                </a:solidFill>
                <a:latin typeface="Arial" panose="020B0604020202020204" pitchFamily="34" charset="0"/>
                <a:cs typeface="Arial" panose="020B0604020202020204" pitchFamily="34" charset="0"/>
              </a:rPr>
              <a:t> 10, </a:t>
            </a:r>
            <a:r>
              <a:rPr lang="en-US" sz="2000" b="1" u="sng" dirty="0" err="1">
                <a:solidFill>
                  <a:schemeClr val="accent1"/>
                </a:solidFill>
                <a:latin typeface="Arial" panose="020B0604020202020204" pitchFamily="34" charset="0"/>
                <a:cs typeface="Arial" panose="020B0604020202020204" pitchFamily="34" charset="0"/>
              </a:rPr>
              <a:t>Nghị</a:t>
            </a:r>
            <a:r>
              <a:rPr lang="en-US" sz="2000" b="1" u="sng" dirty="0">
                <a:solidFill>
                  <a:schemeClr val="accent1"/>
                </a:solidFill>
                <a:latin typeface="Arial" panose="020B0604020202020204" pitchFamily="34" charset="0"/>
                <a:cs typeface="Arial" panose="020B0604020202020204" pitchFamily="34" charset="0"/>
              </a:rPr>
              <a:t> </a:t>
            </a:r>
            <a:r>
              <a:rPr lang="en-US" sz="2000" b="1" u="sng" dirty="0" err="1">
                <a:solidFill>
                  <a:schemeClr val="accent1"/>
                </a:solidFill>
                <a:latin typeface="Arial" panose="020B0604020202020204" pitchFamily="34" charset="0"/>
                <a:cs typeface="Arial" panose="020B0604020202020204" pitchFamily="34" charset="0"/>
              </a:rPr>
              <a:t>định</a:t>
            </a:r>
            <a:r>
              <a:rPr lang="en-US" sz="2000" b="1" u="sng" dirty="0">
                <a:solidFill>
                  <a:schemeClr val="accent1"/>
                </a:solidFill>
                <a:latin typeface="Arial" panose="020B0604020202020204" pitchFamily="34" charset="0"/>
                <a:cs typeface="Arial" panose="020B0604020202020204" pitchFamily="34" charset="0"/>
              </a:rPr>
              <a:t> 06/2022 NĐ)</a:t>
            </a:r>
          </a:p>
          <a:p>
            <a:pPr algn="just">
              <a:lnSpc>
                <a:spcPts val="2200"/>
              </a:lnSpc>
              <a:buClr>
                <a:schemeClr val="tx2"/>
              </a:buClr>
            </a:pPr>
            <a:r>
              <a:rPr lang="en-US" sz="2000" b="1" dirty="0">
                <a:solidFill>
                  <a:srgbClr val="FF073A"/>
                </a:solidFill>
                <a:latin typeface="Arial" panose="020B0604020202020204" pitchFamily="34" charset="0"/>
                <a:cs typeface="Arial" panose="020B0604020202020204" pitchFamily="34" charset="0"/>
              </a:rPr>
              <a:t>- </a:t>
            </a:r>
            <a:r>
              <a:rPr lang="en-US" sz="2000" b="1" dirty="0" err="1">
                <a:solidFill>
                  <a:srgbClr val="FF073A"/>
                </a:solidFill>
                <a:latin typeface="Arial" panose="020B0604020202020204" pitchFamily="34" charset="0"/>
                <a:cs typeface="Arial" panose="020B0604020202020204" pitchFamily="34" charset="0"/>
              </a:rPr>
              <a:t>Kể</a:t>
            </a:r>
            <a:r>
              <a:rPr lang="en-US" sz="2000" b="1" dirty="0">
                <a:solidFill>
                  <a:srgbClr val="FF073A"/>
                </a:solidFill>
                <a:latin typeface="Arial" panose="020B0604020202020204" pitchFamily="34" charset="0"/>
                <a:cs typeface="Arial" panose="020B0604020202020204" pitchFamily="34" charset="0"/>
              </a:rPr>
              <a:t> </a:t>
            </a:r>
            <a:r>
              <a:rPr lang="en-US" sz="2000" b="1" dirty="0" err="1">
                <a:solidFill>
                  <a:srgbClr val="FF073A"/>
                </a:solidFill>
                <a:latin typeface="Arial" panose="020B0604020202020204" pitchFamily="34" charset="0"/>
                <a:cs typeface="Arial" panose="020B0604020202020204" pitchFamily="34" charset="0"/>
              </a:rPr>
              <a:t>từ</a:t>
            </a:r>
            <a:r>
              <a:rPr lang="en-US" sz="2000" b="1" dirty="0">
                <a:solidFill>
                  <a:srgbClr val="FF073A"/>
                </a:solidFill>
                <a:latin typeface="Arial" panose="020B0604020202020204" pitchFamily="34" charset="0"/>
                <a:cs typeface="Arial" panose="020B0604020202020204" pitchFamily="34" charset="0"/>
              </a:rPr>
              <a:t> </a:t>
            </a:r>
            <a:r>
              <a:rPr lang="en-US" sz="2000" b="1" dirty="0" err="1">
                <a:solidFill>
                  <a:srgbClr val="FF073A"/>
                </a:solidFill>
                <a:latin typeface="Arial" panose="020B0604020202020204" pitchFamily="34" charset="0"/>
                <a:cs typeface="Arial" panose="020B0604020202020204" pitchFamily="34" charset="0"/>
              </a:rPr>
              <a:t>năm</a:t>
            </a:r>
            <a:r>
              <a:rPr lang="en-US" sz="2000" b="1" dirty="0">
                <a:solidFill>
                  <a:srgbClr val="FF073A"/>
                </a:solidFill>
                <a:latin typeface="Arial" panose="020B0604020202020204" pitchFamily="34" charset="0"/>
                <a:cs typeface="Arial" panose="020B0604020202020204" pitchFamily="34" charset="0"/>
              </a:rPr>
              <a:t> 2027: </a:t>
            </a:r>
            <a:r>
              <a:rPr lang="vi-VN" sz="2000" b="1" dirty="0">
                <a:latin typeface="Arial" panose="020B0604020202020204" pitchFamily="34" charset="0"/>
                <a:cs typeface="Arial" panose="020B0604020202020204" pitchFamily="34" charset="0"/>
              </a:rPr>
              <a:t>xây dựng báo cáo </a:t>
            </a:r>
            <a:r>
              <a:rPr lang="vi-VN" sz="2000" dirty="0">
                <a:latin typeface="Arial" panose="020B0604020202020204" pitchFamily="34" charset="0"/>
                <a:cs typeface="Arial" panose="020B0604020202020204" pitchFamily="34" charset="0"/>
              </a:rPr>
              <a:t>giảm nhẹ phát thải khí nhà kính cấp cơ sở </a:t>
            </a:r>
            <a:r>
              <a:rPr lang="vi-VN" sz="2000" b="1" dirty="0">
                <a:latin typeface="Arial" panose="020B0604020202020204" pitchFamily="34" charset="0"/>
                <a:cs typeface="Arial" panose="020B0604020202020204" pitchFamily="34" charset="0"/>
              </a:rPr>
              <a:t>định</a:t>
            </a:r>
            <a:r>
              <a:rPr lang="vi-VN" sz="2000" dirty="0">
                <a:latin typeface="Arial" panose="020B0604020202020204" pitchFamily="34" charset="0"/>
                <a:cs typeface="Arial" panose="020B0604020202020204" pitchFamily="34" charset="0"/>
              </a:rPr>
              <a:t> </a:t>
            </a:r>
            <a:r>
              <a:rPr lang="vi-VN" sz="2000" b="1" dirty="0">
                <a:latin typeface="Arial" panose="020B0604020202020204" pitchFamily="34" charset="0"/>
                <a:cs typeface="Arial" panose="020B0604020202020204" pitchFamily="34" charset="0"/>
              </a:rPr>
              <a:t>kỳ hằng năm của năm trước kỳ báo cáo</a:t>
            </a:r>
            <a:r>
              <a:rPr lang="vi-VN" sz="2000" dirty="0">
                <a:latin typeface="Arial" panose="020B0604020202020204" pitchFamily="34" charset="0"/>
                <a:cs typeface="Arial" panose="020B0604020202020204" pitchFamily="34" charset="0"/>
              </a:rPr>
              <a:t> theo Mẫu số 02 Phụ lục III,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gửi</a:t>
            </a:r>
            <a:r>
              <a:rPr lang="en-US" sz="2000" dirty="0">
                <a:latin typeface="Arial" panose="020B0604020202020204" pitchFamily="34" charset="0"/>
                <a:cs typeface="Arial" panose="020B0604020202020204" pitchFamily="34" charset="0"/>
              </a:rPr>
              <a:t> B</a:t>
            </a:r>
            <a:r>
              <a:rPr lang="vi-VN" sz="2000" dirty="0">
                <a:latin typeface="Arial" panose="020B0604020202020204" pitchFamily="34" charset="0"/>
                <a:cs typeface="Arial" panose="020B0604020202020204" pitchFamily="34" charset="0"/>
              </a:rPr>
              <a:t>ộ Tài nguyên và Môi trường, các bộ quy định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trước</a:t>
            </a:r>
            <a:r>
              <a:rPr lang="en-US" sz="2000"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ngày 31 tháng 3 </a:t>
            </a:r>
            <a:r>
              <a:rPr lang="en-US" sz="2000" dirty="0" err="1">
                <a:latin typeface="Arial" panose="020B0604020202020204" pitchFamily="34" charset="0"/>
                <a:cs typeface="Arial" panose="020B0604020202020204" pitchFamily="34" charset="0"/>
              </a:rPr>
              <a:t>kể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từ</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năm</a:t>
            </a:r>
            <a:r>
              <a:rPr lang="en-US" sz="2000" dirty="0">
                <a:latin typeface="Arial" panose="020B0604020202020204" pitchFamily="34" charset="0"/>
                <a:cs typeface="Arial" panose="020B0604020202020204" pitchFamily="34" charset="0"/>
              </a:rPr>
              <a:t> 2027</a:t>
            </a:r>
            <a:endParaRPr lang="en-GB" sz="2000" dirty="0">
              <a:latin typeface="Arial" panose="020B0604020202020204" pitchFamily="34" charset="0"/>
              <a:cs typeface="Arial" panose="020B0604020202020204" pitchFamily="34" charset="0"/>
            </a:endParaRPr>
          </a:p>
          <a:p>
            <a:pPr algn="l" rtl="0" eaLnBrk="1" fontAlgn="auto" hangingPunct="1">
              <a:lnSpc>
                <a:spcPts val="2200"/>
              </a:lnSpc>
              <a:spcBef>
                <a:spcPts val="0"/>
              </a:spcBef>
              <a:spcAft>
                <a:spcPts val="0"/>
              </a:spcAft>
              <a:buClr>
                <a:schemeClr val="tx2"/>
              </a:buClr>
            </a:pPr>
            <a:r>
              <a:rPr lang="en-US" sz="2000" b="1" i="0" u="none" baseline="0" dirty="0">
                <a:solidFill>
                  <a:srgbClr val="FF073A"/>
                </a:solidFill>
                <a:latin typeface="Arial" panose="020B0604020202020204" pitchFamily="34" charset="0"/>
                <a:cs typeface="Arial" panose="020B0604020202020204" pitchFamily="34" charset="0"/>
              </a:rPr>
              <a:t> </a:t>
            </a:r>
            <a:endParaRPr lang="en-GB" sz="2000" b="1" i="0" u="none" baseline="0" dirty="0">
              <a:solidFill>
                <a:srgbClr val="FF073A"/>
              </a:solidFill>
              <a:latin typeface="Arial" panose="020B0604020202020204" pitchFamily="34" charset="0"/>
              <a:cs typeface="Arial" panose="020B0604020202020204" pitchFamily="34" charset="0"/>
            </a:endParaRPr>
          </a:p>
        </p:txBody>
      </p:sp>
      <p:sp>
        <p:nvSpPr>
          <p:cNvPr id="22"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256814" y="590360"/>
            <a:ext cx="11725420" cy="616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en-GB" sz="3200" b="1" dirty="0" err="1">
                <a:solidFill>
                  <a:schemeClr val="accent1">
                    <a:lumMod val="50000"/>
                  </a:schemeClr>
                </a:solidFill>
                <a:latin typeface="+mn-lt"/>
              </a:rPr>
              <a:t>Nghị</a:t>
            </a:r>
            <a:r>
              <a:rPr lang="en-GB" sz="3200" b="1" dirty="0">
                <a:solidFill>
                  <a:schemeClr val="accent1">
                    <a:lumMod val="50000"/>
                  </a:schemeClr>
                </a:solidFill>
                <a:latin typeface="+mn-lt"/>
              </a:rPr>
              <a:t> </a:t>
            </a:r>
            <a:r>
              <a:rPr lang="en-GB" sz="3200" b="1" dirty="0" err="1">
                <a:solidFill>
                  <a:schemeClr val="accent1">
                    <a:lumMod val="50000"/>
                  </a:schemeClr>
                </a:solidFill>
                <a:latin typeface="+mn-lt"/>
              </a:rPr>
              <a:t>định</a:t>
            </a:r>
            <a:r>
              <a:rPr lang="en-GB" sz="3200" b="1" dirty="0">
                <a:solidFill>
                  <a:schemeClr val="accent1">
                    <a:lumMod val="50000"/>
                  </a:schemeClr>
                </a:solidFill>
                <a:latin typeface="+mn-lt"/>
              </a:rPr>
              <a:t> 06/2022 ND-CP </a:t>
            </a:r>
            <a:endParaRPr lang="en-US" altLang="en-US" sz="3200" b="1" dirty="0">
              <a:solidFill>
                <a:schemeClr val="accent1">
                  <a:lumMod val="50000"/>
                </a:schemeClr>
              </a:solidFill>
              <a:latin typeface="+mn-lt"/>
            </a:endParaRPr>
          </a:p>
        </p:txBody>
      </p:sp>
    </p:spTree>
    <p:extLst>
      <p:ext uri="{BB962C8B-B14F-4D97-AF65-F5344CB8AC3E}">
        <p14:creationId xmlns:p14="http://schemas.microsoft.com/office/powerpoint/2010/main" val="39136938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15">
            <a:extLst>
              <a:ext uri="{FF2B5EF4-FFF2-40B4-BE49-F238E27FC236}">
                <a16:creationId xmlns:a16="http://schemas.microsoft.com/office/drawing/2014/main" id="{72321E7F-B513-B900-E3C1-09C7CB890A81}"/>
              </a:ext>
            </a:extLst>
          </p:cNvPr>
          <p:cNvSpPr txBox="1">
            <a:spLocks/>
          </p:cNvSpPr>
          <p:nvPr/>
        </p:nvSpPr>
        <p:spPr>
          <a:xfrm>
            <a:off x="447384" y="1468384"/>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0070C0"/>
                </a:solidFill>
                <a:latin typeface="+mj-lt"/>
                <a:cs typeface="Times New Roman" panose="02020603050405020304" pitchFamily="18" charset="0"/>
              </a:rPr>
              <a:t>Theo </a:t>
            </a:r>
            <a:r>
              <a:rPr lang="en-US" sz="2400" b="1" dirty="0" err="1">
                <a:solidFill>
                  <a:srgbClr val="0070C0"/>
                </a:solidFill>
                <a:latin typeface="+mj-lt"/>
                <a:cs typeface="Times New Roman" panose="02020603050405020304" pitchFamily="18" charset="0"/>
              </a:rPr>
              <a:t>điều</a:t>
            </a:r>
            <a:r>
              <a:rPr lang="en-US" sz="2400" b="1" dirty="0">
                <a:solidFill>
                  <a:srgbClr val="0070C0"/>
                </a:solidFill>
                <a:latin typeface="+mj-lt"/>
                <a:cs typeface="Times New Roman" panose="02020603050405020304" pitchFamily="18" charset="0"/>
              </a:rPr>
              <a:t> 6, </a:t>
            </a:r>
            <a:r>
              <a:rPr lang="en-US" sz="2400" b="1" dirty="0" err="1">
                <a:solidFill>
                  <a:srgbClr val="0070C0"/>
                </a:solidFill>
                <a:latin typeface="+mj-lt"/>
                <a:cs typeface="Times New Roman" panose="02020603050405020304" pitchFamily="18" charset="0"/>
              </a:rPr>
              <a:t>Nghị</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định</a:t>
            </a:r>
            <a:r>
              <a:rPr lang="en-US" sz="2400" b="1" dirty="0">
                <a:solidFill>
                  <a:srgbClr val="0070C0"/>
                </a:solidFill>
                <a:latin typeface="+mj-lt"/>
                <a:cs typeface="Times New Roman" panose="02020603050405020304" pitchFamily="18" charset="0"/>
              </a:rPr>
              <a:t> </a:t>
            </a:r>
            <a:r>
              <a:rPr lang="en-GB" sz="2400" b="1" dirty="0">
                <a:solidFill>
                  <a:srgbClr val="0070C0"/>
                </a:solidFill>
                <a:latin typeface="+mj-lt"/>
                <a:cs typeface="Times New Roman" panose="02020603050405020304" pitchFamily="18" charset="0"/>
              </a:rPr>
              <a:t>06/2022/NĐ-CP</a:t>
            </a:r>
            <a:endParaRPr lang="de-DE" sz="2400" b="1" dirty="0">
              <a:solidFill>
                <a:srgbClr val="0070C0"/>
              </a:solidFill>
              <a:latin typeface="+mj-lt"/>
              <a:cs typeface="Times New Roman" panose="02020603050405020304" pitchFamily="18" charset="0"/>
            </a:endParaRPr>
          </a:p>
        </p:txBody>
      </p:sp>
      <p:sp>
        <p:nvSpPr>
          <p:cNvPr id="6" name="Inhaltsplatzhalter 14">
            <a:extLst>
              <a:ext uri="{FF2B5EF4-FFF2-40B4-BE49-F238E27FC236}">
                <a16:creationId xmlns:a16="http://schemas.microsoft.com/office/drawing/2014/main" id="{61816108-2D9C-9DBB-1C32-752E59B24135}"/>
              </a:ext>
            </a:extLst>
          </p:cNvPr>
          <p:cNvSpPr txBox="1">
            <a:spLocks/>
          </p:cNvSpPr>
          <p:nvPr/>
        </p:nvSpPr>
        <p:spPr>
          <a:xfrm>
            <a:off x="447384" y="1971622"/>
            <a:ext cx="11088000" cy="424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vi-VN" sz="2000" dirty="0">
                <a:latin typeface="Arial" panose="020B0604020202020204" pitchFamily="34" charset="0"/>
                <a:cs typeface="Arial" panose="020B0604020202020204" pitchFamily="34" charset="0"/>
              </a:rPr>
              <a:t>Các cơ sở phát thải khí nhà kính phải thực hiện kiểm kê khí nhà kính là cơ sở có mức phát thải </a:t>
            </a:r>
            <a:r>
              <a:rPr lang="vi-VN" sz="2000" u="sng" dirty="0">
                <a:latin typeface="Arial" panose="020B0604020202020204" pitchFamily="34" charset="0"/>
                <a:cs typeface="Arial" panose="020B0604020202020204" pitchFamily="34" charset="0"/>
              </a:rPr>
              <a:t>khí nhà kính hằng năm từ </a:t>
            </a:r>
            <a:r>
              <a:rPr lang="vi-VN" sz="2000" b="1" u="sng" dirty="0">
                <a:solidFill>
                  <a:srgbClr val="FF0000"/>
                </a:solidFill>
                <a:latin typeface="Arial" panose="020B0604020202020204" pitchFamily="34" charset="0"/>
                <a:cs typeface="Arial" panose="020B0604020202020204" pitchFamily="34" charset="0"/>
              </a:rPr>
              <a:t>3.000 tấn CO</a:t>
            </a:r>
            <a:r>
              <a:rPr lang="en-US" sz="2000" b="1" u="sng" baseline="-25000" dirty="0">
                <a:solidFill>
                  <a:srgbClr val="FF0000"/>
                </a:solidFill>
                <a:latin typeface="Arial" panose="020B0604020202020204" pitchFamily="34" charset="0"/>
                <a:cs typeface="Arial" panose="020B0604020202020204" pitchFamily="34" charset="0"/>
              </a:rPr>
              <a:t>2</a:t>
            </a:r>
            <a:r>
              <a:rPr lang="vi-VN" sz="2000" b="1" u="sng" dirty="0">
                <a:solidFill>
                  <a:srgbClr val="FF0000"/>
                </a:solidFill>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tương đương trở lên hoặc thuộc một trong các trường hợp sau:</a:t>
            </a:r>
            <a:endParaRPr lang="en-GB" sz="2000" dirty="0">
              <a:latin typeface="Arial" panose="020B0604020202020204" pitchFamily="34" charset="0"/>
              <a:cs typeface="Arial" panose="020B0604020202020204" pitchFamily="34" charset="0"/>
            </a:endParaRPr>
          </a:p>
          <a:p>
            <a:pPr marL="0" indent="0" algn="just">
              <a:buNone/>
            </a:pPr>
            <a:r>
              <a:rPr lang="vi-VN" sz="2000" dirty="0">
                <a:latin typeface="Arial" panose="020B0604020202020204" pitchFamily="34" charset="0"/>
                <a:cs typeface="Arial" panose="020B0604020202020204" pitchFamily="34" charset="0"/>
              </a:rPr>
              <a:t>a) Nhà máy nhiệt điện, cơ sở sản xuất công nghiệp có </a:t>
            </a:r>
            <a:r>
              <a:rPr lang="vi-VN" sz="2000" u="sng" dirty="0">
                <a:latin typeface="Arial" panose="020B0604020202020204" pitchFamily="34" charset="0"/>
                <a:cs typeface="Arial" panose="020B0604020202020204" pitchFamily="34" charset="0"/>
              </a:rPr>
              <a:t>tổng lượng tiêu thụ năng lượng hằng năm từ </a:t>
            </a:r>
            <a:r>
              <a:rPr lang="vi-VN" sz="2000" b="1" u="sng" dirty="0">
                <a:solidFill>
                  <a:srgbClr val="FF0000"/>
                </a:solidFill>
                <a:latin typeface="Arial" panose="020B0604020202020204" pitchFamily="34" charset="0"/>
                <a:cs typeface="Arial" panose="020B0604020202020204" pitchFamily="34" charset="0"/>
              </a:rPr>
              <a:t>1.000 tấn dầu </a:t>
            </a:r>
            <a:r>
              <a:rPr lang="vi-VN" sz="2000" u="sng" dirty="0">
                <a:latin typeface="Arial" panose="020B0604020202020204" pitchFamily="34" charset="0"/>
                <a:cs typeface="Arial" panose="020B0604020202020204" pitchFamily="34" charset="0"/>
              </a:rPr>
              <a:t>tương đương</a:t>
            </a:r>
            <a:r>
              <a:rPr lang="vi-VN" sz="2000" dirty="0">
                <a:latin typeface="Arial" panose="020B0604020202020204" pitchFamily="34" charset="0"/>
                <a:cs typeface="Arial" panose="020B0604020202020204" pitchFamily="34" charset="0"/>
              </a:rPr>
              <a:t> (TOE) trở lên;</a:t>
            </a:r>
            <a:endParaRPr lang="en-GB" sz="2000" dirty="0">
              <a:latin typeface="Arial" panose="020B0604020202020204" pitchFamily="34" charset="0"/>
              <a:cs typeface="Arial" panose="020B0604020202020204" pitchFamily="34" charset="0"/>
            </a:endParaRPr>
          </a:p>
          <a:p>
            <a:pPr marL="0" indent="0" algn="just">
              <a:buNone/>
            </a:pPr>
            <a:r>
              <a:rPr lang="vi-VN" sz="2000" dirty="0">
                <a:latin typeface="Arial" panose="020B0604020202020204" pitchFamily="34" charset="0"/>
                <a:cs typeface="Arial" panose="020B0604020202020204" pitchFamily="34" charset="0"/>
              </a:rPr>
              <a:t>b) Công ty kinh doanh vận tải hàng h</a:t>
            </a:r>
            <a:r>
              <a:rPr lang="en-GB" sz="2000" dirty="0" err="1">
                <a:latin typeface="Arial" panose="020B0604020202020204" pitchFamily="34" charset="0"/>
                <a:cs typeface="Arial" panose="020B0604020202020204" pitchFamily="34" charset="0"/>
              </a:rPr>
              <a:t>óa</a:t>
            </a:r>
            <a:r>
              <a:rPr lang="en-GB" sz="2000"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có </a:t>
            </a:r>
            <a:r>
              <a:rPr lang="vi-VN" sz="2000" u="sng" dirty="0">
                <a:latin typeface="Arial" panose="020B0604020202020204" pitchFamily="34" charset="0"/>
                <a:cs typeface="Arial" panose="020B0604020202020204" pitchFamily="34" charset="0"/>
              </a:rPr>
              <a:t>tổng tiêu thụ nhiên liệu hằng năm từ </a:t>
            </a:r>
            <a:r>
              <a:rPr lang="vi-VN" sz="2000" b="1" u="sng" dirty="0">
                <a:solidFill>
                  <a:srgbClr val="FF0000"/>
                </a:solidFill>
                <a:latin typeface="Arial" panose="020B0604020202020204" pitchFamily="34" charset="0"/>
                <a:cs typeface="Arial" panose="020B0604020202020204" pitchFamily="34" charset="0"/>
              </a:rPr>
              <a:t>1.000 TOE trở lên</a:t>
            </a:r>
            <a:r>
              <a:rPr lang="vi-VN"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p>
            <a:pPr marL="0" indent="0" algn="just">
              <a:buNone/>
            </a:pPr>
            <a:r>
              <a:rPr lang="vi-VN" sz="2000" dirty="0">
                <a:latin typeface="Arial" panose="020B0604020202020204" pitchFamily="34" charset="0"/>
                <a:cs typeface="Arial" panose="020B0604020202020204" pitchFamily="34" charset="0"/>
              </a:rPr>
              <a:t>c) Tòa nhà thương mại có tổng tiêu thụ năng lượng hằng năm từ 1.000 TOE trở lên;</a:t>
            </a:r>
            <a:endParaRPr lang="en-GB" sz="2000" dirty="0">
              <a:latin typeface="Arial" panose="020B0604020202020204" pitchFamily="34" charset="0"/>
              <a:cs typeface="Arial" panose="020B0604020202020204" pitchFamily="34" charset="0"/>
            </a:endParaRPr>
          </a:p>
          <a:p>
            <a:pPr marL="0" indent="0" algn="just">
              <a:buNone/>
            </a:pPr>
            <a:r>
              <a:rPr lang="vi-VN" sz="2000" dirty="0">
                <a:latin typeface="Arial" panose="020B0604020202020204" pitchFamily="34" charset="0"/>
                <a:cs typeface="Arial" panose="020B0604020202020204" pitchFamily="34" charset="0"/>
              </a:rPr>
              <a:t>d) Cơ sở xử lý chất thải rắn có công suất hoạt động hằng năm </a:t>
            </a:r>
            <a:r>
              <a:rPr lang="vi-VN" sz="2000" b="1" u="sng" dirty="0">
                <a:solidFill>
                  <a:srgbClr val="FF0000"/>
                </a:solidFill>
                <a:latin typeface="Arial" panose="020B0604020202020204" pitchFamily="34" charset="0"/>
                <a:cs typeface="Arial" panose="020B0604020202020204" pitchFamily="34" charset="0"/>
              </a:rPr>
              <a:t>từ 65.000 tấn trở lên</a:t>
            </a:r>
            <a:r>
              <a:rPr lang="vi-VN"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p>
            <a:pPr algn="just"/>
            <a:endParaRPr lang="de-DE" sz="2000"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256814" y="590360"/>
            <a:ext cx="11725420" cy="616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en-GB" sz="3200" b="1" dirty="0" err="1">
                <a:solidFill>
                  <a:schemeClr val="accent1">
                    <a:lumMod val="50000"/>
                  </a:schemeClr>
                </a:solidFill>
                <a:latin typeface="+mn-lt"/>
              </a:rPr>
              <a:t>Nghị</a:t>
            </a:r>
            <a:r>
              <a:rPr lang="en-GB" sz="3200" b="1" dirty="0">
                <a:solidFill>
                  <a:schemeClr val="accent1">
                    <a:lumMod val="50000"/>
                  </a:schemeClr>
                </a:solidFill>
                <a:latin typeface="+mn-lt"/>
              </a:rPr>
              <a:t> </a:t>
            </a:r>
            <a:r>
              <a:rPr lang="en-GB" sz="3200" b="1" dirty="0" err="1">
                <a:solidFill>
                  <a:schemeClr val="accent1">
                    <a:lumMod val="50000"/>
                  </a:schemeClr>
                </a:solidFill>
                <a:latin typeface="+mn-lt"/>
              </a:rPr>
              <a:t>định</a:t>
            </a:r>
            <a:r>
              <a:rPr lang="en-GB" sz="3200" b="1" dirty="0">
                <a:solidFill>
                  <a:schemeClr val="accent1">
                    <a:lumMod val="50000"/>
                  </a:schemeClr>
                </a:solidFill>
                <a:latin typeface="+mn-lt"/>
              </a:rPr>
              <a:t> 06/2022 ND-CP </a:t>
            </a:r>
            <a:endParaRPr lang="en-US" altLang="en-US" sz="3200" b="1" dirty="0">
              <a:solidFill>
                <a:schemeClr val="accent1">
                  <a:lumMod val="50000"/>
                </a:schemeClr>
              </a:solidFill>
              <a:latin typeface="+mn-lt"/>
            </a:endParaRPr>
          </a:p>
        </p:txBody>
      </p:sp>
    </p:spTree>
    <p:extLst>
      <p:ext uri="{BB962C8B-B14F-4D97-AF65-F5344CB8AC3E}">
        <p14:creationId xmlns:p14="http://schemas.microsoft.com/office/powerpoint/2010/main" val="937501514"/>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256814" y="590360"/>
            <a:ext cx="11725420" cy="616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en-GB" sz="3200" b="1" dirty="0" err="1">
                <a:solidFill>
                  <a:schemeClr val="accent1">
                    <a:lumMod val="50000"/>
                  </a:schemeClr>
                </a:solidFill>
                <a:latin typeface="+mn-lt"/>
              </a:rPr>
              <a:t>Nghị</a:t>
            </a:r>
            <a:r>
              <a:rPr lang="en-GB" sz="3200" b="1" dirty="0">
                <a:solidFill>
                  <a:schemeClr val="accent1">
                    <a:lumMod val="50000"/>
                  </a:schemeClr>
                </a:solidFill>
                <a:latin typeface="+mn-lt"/>
              </a:rPr>
              <a:t> </a:t>
            </a:r>
            <a:r>
              <a:rPr lang="en-GB" sz="3200" b="1" dirty="0" err="1">
                <a:solidFill>
                  <a:schemeClr val="accent1">
                    <a:lumMod val="50000"/>
                  </a:schemeClr>
                </a:solidFill>
                <a:latin typeface="+mn-lt"/>
              </a:rPr>
              <a:t>định</a:t>
            </a:r>
            <a:r>
              <a:rPr lang="en-GB" sz="3200" b="1" dirty="0">
                <a:solidFill>
                  <a:schemeClr val="accent1">
                    <a:lumMod val="50000"/>
                  </a:schemeClr>
                </a:solidFill>
                <a:latin typeface="+mn-lt"/>
              </a:rPr>
              <a:t> 06/2022 ND-CP </a:t>
            </a:r>
            <a:endParaRPr lang="en-US" altLang="en-US" sz="3200" b="1" dirty="0">
              <a:solidFill>
                <a:schemeClr val="accent1">
                  <a:lumMod val="50000"/>
                </a:schemeClr>
              </a:solidFill>
              <a:latin typeface="+mn-lt"/>
            </a:endParaRPr>
          </a:p>
        </p:txBody>
      </p:sp>
      <p:pic>
        <p:nvPicPr>
          <p:cNvPr id="2" name="Picture 1"/>
          <p:cNvPicPr>
            <a:picLocks noChangeAspect="1"/>
          </p:cNvPicPr>
          <p:nvPr/>
        </p:nvPicPr>
        <p:blipFill>
          <a:blip r:embed="rId2"/>
          <a:stretch>
            <a:fillRect/>
          </a:stretch>
        </p:blipFill>
        <p:spPr>
          <a:xfrm>
            <a:off x="1124727" y="1560642"/>
            <a:ext cx="9989594" cy="4285522"/>
          </a:xfrm>
          <a:prstGeom prst="rect">
            <a:avLst/>
          </a:prstGeom>
        </p:spPr>
      </p:pic>
    </p:spTree>
    <p:extLst>
      <p:ext uri="{BB962C8B-B14F-4D97-AF65-F5344CB8AC3E}">
        <p14:creationId xmlns:p14="http://schemas.microsoft.com/office/powerpoint/2010/main" val="192447742"/>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3">
            <a:extLst>
              <a:ext uri="{FF2B5EF4-FFF2-40B4-BE49-F238E27FC236}">
                <a16:creationId xmlns:a16="http://schemas.microsoft.com/office/drawing/2014/main" id="{20C7C72A-A6EB-2E92-170A-2B2F5F6FAA44}"/>
              </a:ext>
            </a:extLst>
          </p:cNvPr>
          <p:cNvSpPr>
            <a:spLocks noGrp="1"/>
          </p:cNvSpPr>
          <p:nvPr>
            <p:ph type="title"/>
          </p:nvPr>
        </p:nvSpPr>
        <p:spPr>
          <a:xfrm>
            <a:off x="466709" y="554449"/>
            <a:ext cx="11208996" cy="634962"/>
          </a:xfrm>
        </p:spPr>
        <p:txBody>
          <a:bodyPr>
            <a:noAutofit/>
          </a:bodyPr>
          <a:lstStyle/>
          <a:p>
            <a:pPr algn="ctr"/>
            <a:r>
              <a:rPr lang="en-GB" sz="3200" b="1" dirty="0" err="1">
                <a:solidFill>
                  <a:schemeClr val="accent1">
                    <a:lumMod val="50000"/>
                  </a:schemeClr>
                </a:solidFill>
                <a:latin typeface="+mj-lt"/>
              </a:rPr>
              <a:t>Nghị</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định</a:t>
            </a:r>
            <a:r>
              <a:rPr lang="en-GB" sz="3200" b="1" dirty="0">
                <a:solidFill>
                  <a:schemeClr val="accent1">
                    <a:lumMod val="50000"/>
                  </a:schemeClr>
                </a:solidFill>
                <a:latin typeface="+mj-lt"/>
              </a:rPr>
              <a:t> 119/2025 ND-CP </a:t>
            </a:r>
            <a:r>
              <a:rPr lang="en-GB" sz="3200" b="1" dirty="0" err="1">
                <a:solidFill>
                  <a:schemeClr val="accent1">
                    <a:lumMod val="50000"/>
                  </a:schemeClr>
                </a:solidFill>
                <a:latin typeface="+mj-lt"/>
              </a:rPr>
              <a:t>Về</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sửa</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đổi</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bổ</a:t>
            </a:r>
            <a:r>
              <a:rPr lang="en-GB" sz="3200" b="1" dirty="0">
                <a:solidFill>
                  <a:schemeClr val="accent1">
                    <a:lumMod val="50000"/>
                  </a:schemeClr>
                </a:solidFill>
                <a:latin typeface="+mj-lt"/>
              </a:rPr>
              <a:t> sung </a:t>
            </a:r>
            <a:endParaRPr lang="de-DE" sz="3200" b="1" dirty="0">
              <a:solidFill>
                <a:schemeClr val="accent1">
                  <a:lumMod val="50000"/>
                </a:schemeClr>
              </a:solidFill>
              <a:latin typeface="+mj-lt"/>
            </a:endParaRPr>
          </a:p>
        </p:txBody>
      </p:sp>
      <p:sp>
        <p:nvSpPr>
          <p:cNvPr id="3" name="Textplatzhalter 15">
            <a:extLst>
              <a:ext uri="{FF2B5EF4-FFF2-40B4-BE49-F238E27FC236}">
                <a16:creationId xmlns:a16="http://schemas.microsoft.com/office/drawing/2014/main" id="{2126582E-8621-3E96-BBF1-000FB5C0AAB5}"/>
              </a:ext>
            </a:extLst>
          </p:cNvPr>
          <p:cNvSpPr txBox="1">
            <a:spLocks/>
          </p:cNvSpPr>
          <p:nvPr/>
        </p:nvSpPr>
        <p:spPr>
          <a:xfrm>
            <a:off x="447384" y="1468384"/>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0070C0"/>
                </a:solidFill>
                <a:latin typeface="+mj-lt"/>
                <a:cs typeface="Times New Roman" panose="02020603050405020304" pitchFamily="18" charset="0"/>
              </a:rPr>
              <a:t>Các </a:t>
            </a:r>
            <a:r>
              <a:rPr lang="en-US" sz="2400" b="1" dirty="0" err="1">
                <a:solidFill>
                  <a:srgbClr val="0070C0"/>
                </a:solidFill>
                <a:latin typeface="+mj-lt"/>
                <a:cs typeface="Times New Roman" panose="02020603050405020304" pitchFamily="18" charset="0"/>
              </a:rPr>
              <a:t>thay</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đổi</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đáng</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chú</a:t>
            </a:r>
            <a:r>
              <a:rPr lang="en-US" sz="2400" b="1" dirty="0">
                <a:solidFill>
                  <a:srgbClr val="0070C0"/>
                </a:solidFill>
                <a:latin typeface="+mj-lt"/>
                <a:cs typeface="Times New Roman" panose="02020603050405020304" pitchFamily="18" charset="0"/>
              </a:rPr>
              <a:t> ý</a:t>
            </a:r>
            <a:endParaRPr lang="de-DE" sz="2400" b="1" dirty="0">
              <a:solidFill>
                <a:srgbClr val="0070C0"/>
              </a:solidFill>
              <a:latin typeface="+mj-lt"/>
              <a:cs typeface="Times New Roman" panose="02020603050405020304" pitchFamily="18" charset="0"/>
            </a:endParaRPr>
          </a:p>
        </p:txBody>
      </p:sp>
      <p:graphicFrame>
        <p:nvGraphicFramePr>
          <p:cNvPr id="8" name="Table 7">
            <a:extLst>
              <a:ext uri="{FF2B5EF4-FFF2-40B4-BE49-F238E27FC236}">
                <a16:creationId xmlns:a16="http://schemas.microsoft.com/office/drawing/2014/main" id="{D987E535-B29D-EDDC-2AFF-47CA937FF234}"/>
              </a:ext>
            </a:extLst>
          </p:cNvPr>
          <p:cNvGraphicFramePr>
            <a:graphicFrameLocks noGrp="1"/>
          </p:cNvGraphicFramePr>
          <p:nvPr/>
        </p:nvGraphicFramePr>
        <p:xfrm>
          <a:off x="609600" y="1859215"/>
          <a:ext cx="10972801" cy="4708146"/>
        </p:xfrm>
        <a:graphic>
          <a:graphicData uri="http://schemas.openxmlformats.org/drawingml/2006/table">
            <a:tbl>
              <a:tblPr firstRow="1" firstCol="1" bandRow="1">
                <a:tableStyleId>{5C22544A-7EE6-4342-B048-85BDC9FD1C3A}</a:tableStyleId>
              </a:tblPr>
              <a:tblGrid>
                <a:gridCol w="1024860">
                  <a:extLst>
                    <a:ext uri="{9D8B030D-6E8A-4147-A177-3AD203B41FA5}">
                      <a16:colId xmlns:a16="http://schemas.microsoft.com/office/drawing/2014/main" val="1181273940"/>
                    </a:ext>
                  </a:extLst>
                </a:gridCol>
                <a:gridCol w="2231868">
                  <a:extLst>
                    <a:ext uri="{9D8B030D-6E8A-4147-A177-3AD203B41FA5}">
                      <a16:colId xmlns:a16="http://schemas.microsoft.com/office/drawing/2014/main" val="2351639766"/>
                    </a:ext>
                  </a:extLst>
                </a:gridCol>
                <a:gridCol w="3089940">
                  <a:extLst>
                    <a:ext uri="{9D8B030D-6E8A-4147-A177-3AD203B41FA5}">
                      <a16:colId xmlns:a16="http://schemas.microsoft.com/office/drawing/2014/main" val="3517698369"/>
                    </a:ext>
                  </a:extLst>
                </a:gridCol>
                <a:gridCol w="2918765">
                  <a:extLst>
                    <a:ext uri="{9D8B030D-6E8A-4147-A177-3AD203B41FA5}">
                      <a16:colId xmlns:a16="http://schemas.microsoft.com/office/drawing/2014/main" val="2628485667"/>
                    </a:ext>
                  </a:extLst>
                </a:gridCol>
                <a:gridCol w="1707368">
                  <a:extLst>
                    <a:ext uri="{9D8B030D-6E8A-4147-A177-3AD203B41FA5}">
                      <a16:colId xmlns:a16="http://schemas.microsoft.com/office/drawing/2014/main" val="2056084678"/>
                    </a:ext>
                  </a:extLst>
                </a:gridCol>
              </a:tblGrid>
              <a:tr h="544513">
                <a:tc>
                  <a:txBody>
                    <a:bodyPr/>
                    <a:lstStyle/>
                    <a:p>
                      <a:pPr algn="ctr">
                        <a:lnSpc>
                          <a:spcPct val="115000"/>
                        </a:lnSpc>
                        <a:spcAft>
                          <a:spcPts val="800"/>
                        </a:spcAft>
                        <a:buNone/>
                      </a:pPr>
                      <a:r>
                        <a:rPr lang="en-US" sz="1300" kern="100">
                          <a:effectLst/>
                        </a:rPr>
                        <a:t>STT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Nội dung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NĐ 06/2022/NĐ-CP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NĐ 119/2025/NĐ-CP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Ghi chú</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14635682"/>
                  </a:ext>
                </a:extLst>
              </a:tr>
              <a:tr h="1354265">
                <a:tc>
                  <a:txBody>
                    <a:bodyPr/>
                    <a:lstStyle/>
                    <a:p>
                      <a:pPr algn="ctr">
                        <a:lnSpc>
                          <a:spcPct val="115000"/>
                        </a:lnSpc>
                        <a:spcAft>
                          <a:spcPts val="800"/>
                        </a:spcAft>
                        <a:buNone/>
                      </a:pPr>
                      <a:r>
                        <a:rPr lang="en-US" sz="1300" kern="100">
                          <a:effectLst/>
                        </a:rPr>
                        <a:t>1</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Phạm vi áp dụng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Chủ yếu tập trung vào cơ sở phát thải KNK trong danh mục kiểm kê khí nhà kính, cơ sở sử dụng năng lượng trọng điểm.</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Mở rộng đáng kể, bao gồm: • Các tổ chức, cá nhân hoạt động phát thải KNK • Các cơ sở sử dụng năng lượng lớn • Các doanh nghiệp có nghĩa vụ lập kế hoạch giảm nhẹ KNK • Đơn vị được giao vận hành, phát triển thị trường các-bon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Mở rộng để phù hợp với Luật Bảo vệ môi trường 2020 và lộ trình cam kết Net Zero của Việt Nam</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70635983"/>
                  </a:ext>
                </a:extLst>
              </a:tr>
              <a:tr h="1000189">
                <a:tc>
                  <a:txBody>
                    <a:bodyPr/>
                    <a:lstStyle/>
                    <a:p>
                      <a:pPr algn="ctr">
                        <a:lnSpc>
                          <a:spcPct val="115000"/>
                        </a:lnSpc>
                        <a:spcAft>
                          <a:spcPts val="800"/>
                        </a:spcAft>
                        <a:buNone/>
                      </a:pPr>
                      <a:r>
                        <a:rPr lang="en-US" sz="1300" kern="100">
                          <a:effectLst/>
                        </a:rPr>
                        <a:t>2</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Nhóm đối tượng cụ thể</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Cơ sở trong danh sách kiểmkê KNK trong QĐ13/2024/QĐ-TTg về cơ sở phát thải khí nhàkính phải thực hiện kiểm kêKNK</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Thêm doanh nghiệp tham gia thịtrường các-bon - Các tổ chức cung cấptín chỉ các-bon - Các tổ chức thẩmđịnh, xác minh, đo đạc KNK, đăng kýtín chỉ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NĐ 119 hướng tới triển khai thị trường các-bon trong nước và liên kết thị trường quốc tế</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78877633"/>
                  </a:ext>
                </a:extLst>
              </a:tr>
              <a:tr h="1228027">
                <a:tc>
                  <a:txBody>
                    <a:bodyPr/>
                    <a:lstStyle/>
                    <a:p>
                      <a:pPr algn="ctr">
                        <a:lnSpc>
                          <a:spcPct val="115000"/>
                        </a:lnSpc>
                        <a:spcAft>
                          <a:spcPts val="800"/>
                        </a:spcAft>
                        <a:buNone/>
                      </a:pPr>
                      <a:r>
                        <a:rPr lang="en-US" sz="1300" kern="100">
                          <a:effectLst/>
                        </a:rPr>
                        <a:t>3</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Đối tượng có nghĩa vụ lập Kế hoạch và Báo cáo giảm nhẹ KNK</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Chỉ áp dụng với một số ngành phát thải lớn (nêu trong Phụ lục) (Điều 6-14)</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Áp dụng rộng hơn, bao gồm nhiều ngành hơn, và quy định rõ trách nhiệm của doanh nghiệp trong từng giai đoạn và được quy định chi tiết trong từng chương thể hiện từng nhóm đối tượng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dirty="0" err="1">
                          <a:effectLst/>
                        </a:rPr>
                        <a:t>Phân</a:t>
                      </a:r>
                      <a:r>
                        <a:rPr lang="en-US" sz="1300" kern="100" dirty="0">
                          <a:effectLst/>
                        </a:rPr>
                        <a:t> </a:t>
                      </a:r>
                      <a:r>
                        <a:rPr lang="en-US" sz="1300" kern="100" dirty="0" err="1">
                          <a:effectLst/>
                        </a:rPr>
                        <a:t>rõ</a:t>
                      </a:r>
                      <a:r>
                        <a:rPr lang="en-US" sz="1300" kern="100" dirty="0">
                          <a:effectLst/>
                        </a:rPr>
                        <a:t> </a:t>
                      </a:r>
                      <a:r>
                        <a:rPr lang="en-US" sz="1300" kern="100" dirty="0" err="1">
                          <a:effectLst/>
                        </a:rPr>
                        <a:t>trách</a:t>
                      </a:r>
                      <a:r>
                        <a:rPr lang="en-US" sz="1300" kern="100" dirty="0">
                          <a:effectLst/>
                        </a:rPr>
                        <a:t> </a:t>
                      </a:r>
                      <a:r>
                        <a:rPr lang="en-US" sz="1300" kern="100" dirty="0" err="1">
                          <a:effectLst/>
                        </a:rPr>
                        <a:t>nhiệm</a:t>
                      </a:r>
                      <a:r>
                        <a:rPr lang="en-US" sz="1300" kern="100" dirty="0">
                          <a:effectLst/>
                        </a:rPr>
                        <a:t> </a:t>
                      </a:r>
                      <a:r>
                        <a:rPr lang="en-US" sz="1300" kern="100" dirty="0" err="1">
                          <a:effectLst/>
                        </a:rPr>
                        <a:t>theotừng</a:t>
                      </a:r>
                      <a:r>
                        <a:rPr lang="en-US" sz="1300" kern="100" dirty="0">
                          <a:effectLst/>
                        </a:rPr>
                        <a:t> </a:t>
                      </a:r>
                      <a:r>
                        <a:rPr lang="en-US" sz="1300" kern="100" dirty="0" err="1">
                          <a:effectLst/>
                        </a:rPr>
                        <a:t>giai</a:t>
                      </a:r>
                      <a:r>
                        <a:rPr lang="en-US" sz="1300" kern="100" dirty="0">
                          <a:effectLst/>
                        </a:rPr>
                        <a:t> </a:t>
                      </a:r>
                      <a:r>
                        <a:rPr lang="en-US" sz="1300" kern="100" dirty="0" err="1">
                          <a:effectLst/>
                        </a:rPr>
                        <a:t>đoạn</a:t>
                      </a:r>
                      <a:r>
                        <a:rPr lang="en-US" sz="1300" kern="100" dirty="0">
                          <a:effectLst/>
                        </a:rPr>
                        <a:t> 2025–2030,2031–2045 </a:t>
                      </a:r>
                      <a:r>
                        <a:rPr lang="en-US" sz="1300" kern="100" dirty="0" err="1">
                          <a:effectLst/>
                        </a:rPr>
                        <a:t>và</a:t>
                      </a:r>
                      <a:r>
                        <a:rPr lang="en-US" sz="1300" kern="100" dirty="0">
                          <a:effectLst/>
                        </a:rPr>
                        <a:t> </a:t>
                      </a:r>
                      <a:r>
                        <a:rPr lang="en-US" sz="1300" kern="100" dirty="0" err="1">
                          <a:effectLst/>
                        </a:rPr>
                        <a:t>sau</a:t>
                      </a:r>
                      <a:r>
                        <a:rPr lang="en-US" sz="1300" kern="100" dirty="0">
                          <a:effectLst/>
                        </a:rPr>
                        <a:t> 2045</a:t>
                      </a:r>
                      <a:endParaRPr lang="en-US" sz="1200" kern="100" dirty="0">
                        <a:effectLst/>
                      </a:endParaRPr>
                    </a:p>
                    <a:p>
                      <a:pPr algn="just">
                        <a:lnSpc>
                          <a:spcPct val="115000"/>
                        </a:lnSpc>
                        <a:spcAft>
                          <a:spcPts val="800"/>
                        </a:spcAft>
                        <a:buNone/>
                      </a:pPr>
                      <a:r>
                        <a:rPr lang="en-US" sz="1300" kern="100" dirty="0">
                          <a:effectLst/>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05612955"/>
                  </a:ext>
                </a:extLst>
              </a:tr>
            </a:tbl>
          </a:graphicData>
        </a:graphic>
      </p:graphicFrame>
    </p:spTree>
    <p:extLst>
      <p:ext uri="{BB962C8B-B14F-4D97-AF65-F5344CB8AC3E}">
        <p14:creationId xmlns:p14="http://schemas.microsoft.com/office/powerpoint/2010/main" val="1388124537"/>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774D0-E349-5095-C0F1-C033D9AAD468}"/>
            </a:ext>
          </a:extLst>
        </p:cNvPr>
        <p:cNvGrpSpPr/>
        <p:nvPr/>
      </p:nvGrpSpPr>
      <p:grpSpPr>
        <a:xfrm>
          <a:off x="0" y="0"/>
          <a:ext cx="0" cy="0"/>
          <a:chOff x="0" y="0"/>
          <a:chExt cx="0" cy="0"/>
        </a:xfrm>
      </p:grpSpPr>
      <p:sp>
        <p:nvSpPr>
          <p:cNvPr id="4" name="Titel 13">
            <a:extLst>
              <a:ext uri="{FF2B5EF4-FFF2-40B4-BE49-F238E27FC236}">
                <a16:creationId xmlns:a16="http://schemas.microsoft.com/office/drawing/2014/main" id="{A37A4B2B-A4F1-852D-35C9-1236E03D5696}"/>
              </a:ext>
            </a:extLst>
          </p:cNvPr>
          <p:cNvSpPr>
            <a:spLocks noGrp="1"/>
          </p:cNvSpPr>
          <p:nvPr>
            <p:ph type="title"/>
          </p:nvPr>
        </p:nvSpPr>
        <p:spPr>
          <a:xfrm>
            <a:off x="466709" y="554449"/>
            <a:ext cx="11208996" cy="634962"/>
          </a:xfrm>
        </p:spPr>
        <p:txBody>
          <a:bodyPr>
            <a:noAutofit/>
          </a:bodyPr>
          <a:lstStyle/>
          <a:p>
            <a:pPr algn="ctr"/>
            <a:r>
              <a:rPr lang="en-GB" sz="3200" b="1" dirty="0" err="1">
                <a:solidFill>
                  <a:schemeClr val="accent1">
                    <a:lumMod val="50000"/>
                  </a:schemeClr>
                </a:solidFill>
                <a:latin typeface="+mj-lt"/>
              </a:rPr>
              <a:t>Nghị</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định</a:t>
            </a:r>
            <a:r>
              <a:rPr lang="en-GB" sz="3200" b="1" dirty="0">
                <a:solidFill>
                  <a:schemeClr val="accent1">
                    <a:lumMod val="50000"/>
                  </a:schemeClr>
                </a:solidFill>
                <a:latin typeface="+mj-lt"/>
              </a:rPr>
              <a:t> 119/2025 ND-CP </a:t>
            </a:r>
            <a:r>
              <a:rPr lang="en-GB" sz="3200" b="1" dirty="0" err="1">
                <a:solidFill>
                  <a:schemeClr val="accent1">
                    <a:lumMod val="50000"/>
                  </a:schemeClr>
                </a:solidFill>
                <a:latin typeface="+mj-lt"/>
              </a:rPr>
              <a:t>Về</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sửa</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đổi</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bổ</a:t>
            </a:r>
            <a:r>
              <a:rPr lang="en-GB" sz="3200" b="1" dirty="0">
                <a:solidFill>
                  <a:schemeClr val="accent1">
                    <a:lumMod val="50000"/>
                  </a:schemeClr>
                </a:solidFill>
                <a:latin typeface="+mj-lt"/>
              </a:rPr>
              <a:t> sung </a:t>
            </a:r>
            <a:endParaRPr lang="de-DE" sz="3200" b="1" dirty="0">
              <a:solidFill>
                <a:schemeClr val="accent1">
                  <a:lumMod val="50000"/>
                </a:schemeClr>
              </a:solidFill>
              <a:latin typeface="+mj-lt"/>
            </a:endParaRPr>
          </a:p>
        </p:txBody>
      </p:sp>
      <p:sp>
        <p:nvSpPr>
          <p:cNvPr id="3" name="Textplatzhalter 15">
            <a:extLst>
              <a:ext uri="{FF2B5EF4-FFF2-40B4-BE49-F238E27FC236}">
                <a16:creationId xmlns:a16="http://schemas.microsoft.com/office/drawing/2014/main" id="{76A8F7EB-6B21-C8FD-5AD4-16BCB59C53D6}"/>
              </a:ext>
            </a:extLst>
          </p:cNvPr>
          <p:cNvSpPr txBox="1">
            <a:spLocks/>
          </p:cNvSpPr>
          <p:nvPr/>
        </p:nvSpPr>
        <p:spPr>
          <a:xfrm>
            <a:off x="447384" y="1468384"/>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err="1">
                <a:solidFill>
                  <a:srgbClr val="0070C0"/>
                </a:solidFill>
                <a:latin typeface="+mj-lt"/>
                <a:cs typeface="Times New Roman" panose="02020603050405020304" pitchFamily="18" charset="0"/>
              </a:rPr>
              <a:t>Một</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số</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khái</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niệm</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mới</a:t>
            </a:r>
            <a:endParaRPr lang="de-DE" sz="2400" b="1" dirty="0">
              <a:solidFill>
                <a:srgbClr val="0070C0"/>
              </a:solidFill>
              <a:latin typeface="+mj-lt"/>
              <a:cs typeface="Times New Roman" panose="02020603050405020304" pitchFamily="18" charset="0"/>
            </a:endParaRPr>
          </a:p>
        </p:txBody>
      </p:sp>
      <p:graphicFrame>
        <p:nvGraphicFramePr>
          <p:cNvPr id="2" name="Table 1">
            <a:extLst>
              <a:ext uri="{FF2B5EF4-FFF2-40B4-BE49-F238E27FC236}">
                <a16:creationId xmlns:a16="http://schemas.microsoft.com/office/drawing/2014/main" id="{25CC6885-013D-ADAC-418A-AFE78A0A252D}"/>
              </a:ext>
            </a:extLst>
          </p:cNvPr>
          <p:cNvGraphicFramePr>
            <a:graphicFrameLocks noGrp="1"/>
          </p:cNvGraphicFramePr>
          <p:nvPr>
            <p:extLst>
              <p:ext uri="{D42A27DB-BD31-4B8C-83A1-F6EECF244321}">
                <p14:modId xmlns:p14="http://schemas.microsoft.com/office/powerpoint/2010/main" val="3627258352"/>
              </p:ext>
            </p:extLst>
          </p:nvPr>
        </p:nvGraphicFramePr>
        <p:xfrm>
          <a:off x="609599" y="1948973"/>
          <a:ext cx="10972801" cy="4354578"/>
        </p:xfrm>
        <a:graphic>
          <a:graphicData uri="http://schemas.openxmlformats.org/drawingml/2006/table">
            <a:tbl>
              <a:tblPr firstRow="1" firstCol="1" bandRow="1">
                <a:tableStyleId>{5C22544A-7EE6-4342-B048-85BDC9FD1C3A}</a:tableStyleId>
              </a:tblPr>
              <a:tblGrid>
                <a:gridCol w="1024860">
                  <a:extLst>
                    <a:ext uri="{9D8B030D-6E8A-4147-A177-3AD203B41FA5}">
                      <a16:colId xmlns:a16="http://schemas.microsoft.com/office/drawing/2014/main" val="2717991292"/>
                    </a:ext>
                  </a:extLst>
                </a:gridCol>
                <a:gridCol w="2231868">
                  <a:extLst>
                    <a:ext uri="{9D8B030D-6E8A-4147-A177-3AD203B41FA5}">
                      <a16:colId xmlns:a16="http://schemas.microsoft.com/office/drawing/2014/main" val="1972692275"/>
                    </a:ext>
                  </a:extLst>
                </a:gridCol>
                <a:gridCol w="3089940">
                  <a:extLst>
                    <a:ext uri="{9D8B030D-6E8A-4147-A177-3AD203B41FA5}">
                      <a16:colId xmlns:a16="http://schemas.microsoft.com/office/drawing/2014/main" val="2339500285"/>
                    </a:ext>
                  </a:extLst>
                </a:gridCol>
                <a:gridCol w="2918765">
                  <a:extLst>
                    <a:ext uri="{9D8B030D-6E8A-4147-A177-3AD203B41FA5}">
                      <a16:colId xmlns:a16="http://schemas.microsoft.com/office/drawing/2014/main" val="3891042456"/>
                    </a:ext>
                  </a:extLst>
                </a:gridCol>
                <a:gridCol w="1707368">
                  <a:extLst>
                    <a:ext uri="{9D8B030D-6E8A-4147-A177-3AD203B41FA5}">
                      <a16:colId xmlns:a16="http://schemas.microsoft.com/office/drawing/2014/main" val="2468841034"/>
                    </a:ext>
                  </a:extLst>
                </a:gridCol>
              </a:tblGrid>
              <a:tr h="544513">
                <a:tc>
                  <a:txBody>
                    <a:bodyPr/>
                    <a:lstStyle/>
                    <a:p>
                      <a:pPr algn="ctr">
                        <a:lnSpc>
                          <a:spcPct val="115000"/>
                        </a:lnSpc>
                        <a:spcAft>
                          <a:spcPts val="800"/>
                        </a:spcAft>
                        <a:buNone/>
                      </a:pPr>
                      <a:r>
                        <a:rPr lang="en-US" sz="1300" kern="100">
                          <a:effectLst/>
                        </a:rPr>
                        <a:t>STT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Khái niệm</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NĐ 06/2022/NĐ-CP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NĐ 119/2025/NĐ-CP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Ghi chú</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01645203"/>
                  </a:ext>
                </a:extLst>
              </a:tr>
              <a:tr h="2139379">
                <a:tc>
                  <a:txBody>
                    <a:bodyPr/>
                    <a:lstStyle/>
                    <a:p>
                      <a:pPr algn="ctr">
                        <a:lnSpc>
                          <a:spcPct val="115000"/>
                        </a:lnSpc>
                        <a:spcAft>
                          <a:spcPts val="800"/>
                        </a:spcAft>
                        <a:buNone/>
                      </a:pPr>
                      <a:r>
                        <a:rPr lang="en-US" sz="1300" kern="100">
                          <a:effectLst/>
                        </a:rPr>
                        <a:t>1</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Giảm nhẹ phát thải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dirty="0" err="1">
                          <a:effectLst/>
                        </a:rPr>
                        <a:t>Có</a:t>
                      </a:r>
                      <a:r>
                        <a:rPr lang="en-US" sz="1300" kern="100" dirty="0">
                          <a:effectLst/>
                        </a:rPr>
                        <a:t> </a:t>
                      </a:r>
                      <a:r>
                        <a:rPr lang="en-US" sz="1300" kern="100" dirty="0" err="1">
                          <a:effectLst/>
                        </a:rPr>
                        <a:t>nêu</a:t>
                      </a:r>
                      <a:r>
                        <a:rPr lang="en-US" sz="1300" kern="100" dirty="0">
                          <a:effectLst/>
                        </a:rPr>
                        <a:t> </a:t>
                      </a:r>
                      <a:r>
                        <a:rPr lang="en-US" sz="1300" kern="100" dirty="0" err="1">
                          <a:effectLst/>
                        </a:rPr>
                        <a:t>nhưng</a:t>
                      </a:r>
                      <a:r>
                        <a:rPr lang="en-US" sz="1300" kern="100" dirty="0">
                          <a:effectLst/>
                        </a:rPr>
                        <a:t> </a:t>
                      </a:r>
                      <a:r>
                        <a:rPr lang="en-US" sz="1300" kern="100" dirty="0" err="1">
                          <a:effectLst/>
                        </a:rPr>
                        <a:t>chưa</a:t>
                      </a:r>
                      <a:r>
                        <a:rPr lang="en-US" sz="1300" kern="100" dirty="0">
                          <a:effectLst/>
                        </a:rPr>
                        <a:t> </a:t>
                      </a:r>
                      <a:r>
                        <a:rPr lang="en-US" sz="1300" kern="100" dirty="0" err="1">
                          <a:effectLst/>
                        </a:rPr>
                        <a:t>định</a:t>
                      </a:r>
                      <a:r>
                        <a:rPr lang="en-US" sz="1300" kern="100" dirty="0">
                          <a:effectLst/>
                        </a:rPr>
                        <a:t> </a:t>
                      </a:r>
                      <a:r>
                        <a:rPr lang="en-US" sz="1300" kern="100" dirty="0" err="1">
                          <a:effectLst/>
                        </a:rPr>
                        <a:t>nghĩa</a:t>
                      </a:r>
                      <a:r>
                        <a:rPr lang="en-US" sz="1300" kern="100" dirty="0">
                          <a:effectLst/>
                        </a:rPr>
                        <a:t> </a:t>
                      </a:r>
                      <a:r>
                        <a:rPr lang="en-US" sz="1300" kern="100" dirty="0" err="1">
                          <a:effectLst/>
                        </a:rPr>
                        <a:t>rõ</a:t>
                      </a:r>
                      <a:r>
                        <a:rPr lang="en-US" sz="1300" kern="100" dirty="0">
                          <a:effectLst/>
                        </a:rPr>
                        <a:t> </a:t>
                      </a:r>
                      <a:r>
                        <a:rPr lang="en-US" sz="1300" kern="100" dirty="0" err="1">
                          <a:effectLst/>
                        </a:rPr>
                        <a:t>ràng</a:t>
                      </a:r>
                      <a:r>
                        <a:rPr lang="en-US" sz="1300" kern="100" dirty="0">
                          <a:effectLst/>
                        </a:rPr>
                        <a:t> </a:t>
                      </a:r>
                      <a:r>
                        <a:rPr lang="en-US" sz="1300" kern="100" dirty="0" err="1">
                          <a:effectLst/>
                        </a:rPr>
                        <a:t>được</a:t>
                      </a:r>
                      <a:r>
                        <a:rPr lang="en-US" sz="1300" kern="100" dirty="0">
                          <a:effectLst/>
                        </a:rPr>
                        <a:t> </a:t>
                      </a:r>
                      <a:r>
                        <a:rPr lang="en-US" sz="1300" kern="100" dirty="0" err="1">
                          <a:effectLst/>
                        </a:rPr>
                        <a:t>hiểu</a:t>
                      </a:r>
                      <a:r>
                        <a:rPr lang="en-US" sz="1300" kern="100" dirty="0">
                          <a:effectLst/>
                        </a:rPr>
                        <a:t> </a:t>
                      </a:r>
                      <a:r>
                        <a:rPr lang="en-US" sz="1300" kern="100" dirty="0" err="1">
                          <a:effectLst/>
                        </a:rPr>
                        <a:t>tổng</a:t>
                      </a:r>
                      <a:r>
                        <a:rPr lang="en-US" sz="1300" kern="100" dirty="0">
                          <a:effectLst/>
                        </a:rPr>
                        <a:t> </a:t>
                      </a:r>
                      <a:r>
                        <a:rPr lang="en-US" sz="1300" kern="100" dirty="0" err="1">
                          <a:effectLst/>
                        </a:rPr>
                        <a:t>quan</a:t>
                      </a:r>
                      <a:r>
                        <a:rPr lang="en-US" sz="1300" kern="100" dirty="0">
                          <a:effectLst/>
                        </a:rPr>
                        <a:t> </a:t>
                      </a:r>
                      <a:r>
                        <a:rPr lang="en-US" sz="1300" kern="100" dirty="0" err="1">
                          <a:effectLst/>
                        </a:rPr>
                        <a:t>đó</a:t>
                      </a:r>
                      <a:r>
                        <a:rPr lang="en-US" sz="1300" kern="100" dirty="0">
                          <a:effectLst/>
                        </a:rPr>
                        <a:t> </a:t>
                      </a:r>
                      <a:r>
                        <a:rPr lang="en-US" sz="1300" kern="100" dirty="0" err="1">
                          <a:effectLst/>
                        </a:rPr>
                        <a:t>là</a:t>
                      </a:r>
                      <a:r>
                        <a:rPr lang="en-US" sz="1300" kern="100" dirty="0">
                          <a:effectLst/>
                        </a:rPr>
                        <a:t> </a:t>
                      </a:r>
                      <a:r>
                        <a:rPr lang="en-US" sz="1300" kern="100" dirty="0" err="1">
                          <a:effectLst/>
                        </a:rPr>
                        <a:t>việc</a:t>
                      </a:r>
                      <a:r>
                        <a:rPr lang="en-US" sz="1300" kern="100" dirty="0">
                          <a:effectLst/>
                        </a:rPr>
                        <a:t> </a:t>
                      </a:r>
                      <a:r>
                        <a:rPr lang="en-US" sz="1300" kern="100" dirty="0" err="1">
                          <a:effectLst/>
                        </a:rPr>
                        <a:t>thực</a:t>
                      </a:r>
                      <a:r>
                        <a:rPr lang="en-US" sz="1300" kern="100" dirty="0">
                          <a:effectLst/>
                        </a:rPr>
                        <a:t> </a:t>
                      </a:r>
                      <a:r>
                        <a:rPr lang="en-US" sz="1300" kern="100" dirty="0" err="1">
                          <a:effectLst/>
                        </a:rPr>
                        <a:t>hiện</a:t>
                      </a:r>
                      <a:r>
                        <a:rPr lang="en-US" sz="1300" kern="100" dirty="0">
                          <a:effectLst/>
                        </a:rPr>
                        <a:t> </a:t>
                      </a:r>
                      <a:r>
                        <a:rPr lang="en-US" sz="1300" kern="100" dirty="0" err="1">
                          <a:effectLst/>
                        </a:rPr>
                        <a:t>các</a:t>
                      </a:r>
                      <a:r>
                        <a:rPr lang="en-US" sz="1300" kern="100" dirty="0">
                          <a:effectLst/>
                        </a:rPr>
                        <a:t> </a:t>
                      </a:r>
                      <a:r>
                        <a:rPr lang="en-US" sz="1300" kern="100" dirty="0" err="1">
                          <a:effectLst/>
                        </a:rPr>
                        <a:t>giải</a:t>
                      </a:r>
                      <a:r>
                        <a:rPr lang="en-US" sz="1300" kern="100" dirty="0">
                          <a:effectLst/>
                        </a:rPr>
                        <a:t> </a:t>
                      </a:r>
                      <a:r>
                        <a:rPr lang="en-US" sz="1300" kern="100" dirty="0" err="1">
                          <a:effectLst/>
                        </a:rPr>
                        <a:t>pháp</a:t>
                      </a:r>
                      <a:r>
                        <a:rPr lang="en-US" sz="1300" kern="100" dirty="0">
                          <a:effectLst/>
                        </a:rPr>
                        <a:t>, </a:t>
                      </a:r>
                      <a:r>
                        <a:rPr lang="en-US" sz="1300" kern="100" dirty="0" err="1">
                          <a:effectLst/>
                        </a:rPr>
                        <a:t>công</a:t>
                      </a:r>
                      <a:r>
                        <a:rPr lang="en-US" sz="1300" kern="100" dirty="0">
                          <a:effectLst/>
                        </a:rPr>
                        <a:t> </a:t>
                      </a:r>
                      <a:r>
                        <a:rPr lang="en-US" sz="1300" kern="100" dirty="0" err="1">
                          <a:effectLst/>
                        </a:rPr>
                        <a:t>nghệ</a:t>
                      </a:r>
                      <a:r>
                        <a:rPr lang="en-US" sz="1300" kern="100" dirty="0">
                          <a:effectLst/>
                        </a:rPr>
                        <a:t>, </a:t>
                      </a:r>
                      <a:r>
                        <a:rPr lang="en-US" sz="1300" kern="100" dirty="0" err="1">
                          <a:effectLst/>
                        </a:rPr>
                        <a:t>quy</a:t>
                      </a:r>
                      <a:r>
                        <a:rPr lang="en-US" sz="1300" kern="100" dirty="0">
                          <a:effectLst/>
                        </a:rPr>
                        <a:t> </a:t>
                      </a:r>
                      <a:r>
                        <a:rPr lang="en-US" sz="1300" kern="100" dirty="0" err="1">
                          <a:effectLst/>
                        </a:rPr>
                        <a:t>trình</a:t>
                      </a:r>
                      <a:r>
                        <a:rPr lang="en-US" sz="1300" kern="100" dirty="0">
                          <a:effectLst/>
                        </a:rPr>
                        <a:t> </a:t>
                      </a:r>
                      <a:r>
                        <a:rPr lang="en-US" sz="1300" kern="100" dirty="0" err="1">
                          <a:effectLst/>
                        </a:rPr>
                        <a:t>sản</a:t>
                      </a:r>
                      <a:r>
                        <a:rPr lang="en-US" sz="1300" kern="100" dirty="0">
                          <a:effectLst/>
                        </a:rPr>
                        <a:t> </a:t>
                      </a:r>
                      <a:r>
                        <a:rPr lang="en-US" sz="1300" kern="100" dirty="0" err="1">
                          <a:effectLst/>
                        </a:rPr>
                        <a:t>xuất</a:t>
                      </a:r>
                      <a:r>
                        <a:rPr lang="en-US" sz="1300" kern="100" dirty="0">
                          <a:effectLst/>
                        </a:rPr>
                        <a:t>, </a:t>
                      </a:r>
                      <a:r>
                        <a:rPr lang="en-US" sz="1300" kern="100" dirty="0" err="1">
                          <a:effectLst/>
                        </a:rPr>
                        <a:t>quản</a:t>
                      </a:r>
                      <a:r>
                        <a:rPr lang="en-US" sz="1300" kern="100" dirty="0">
                          <a:effectLst/>
                        </a:rPr>
                        <a:t> </a:t>
                      </a:r>
                      <a:r>
                        <a:rPr lang="en-US" sz="1300" kern="100" dirty="0" err="1">
                          <a:effectLst/>
                        </a:rPr>
                        <a:t>lý</a:t>
                      </a:r>
                      <a:r>
                        <a:rPr lang="en-US" sz="1300" kern="100" dirty="0">
                          <a:effectLst/>
                        </a:rPr>
                        <a:t> </a:t>
                      </a:r>
                      <a:r>
                        <a:rPr lang="en-US" sz="1300" kern="100" dirty="0" err="1">
                          <a:effectLst/>
                        </a:rPr>
                        <a:t>nhằm</a:t>
                      </a:r>
                      <a:r>
                        <a:rPr lang="en-US" sz="1300" kern="100" dirty="0">
                          <a:effectLst/>
                        </a:rPr>
                        <a:t> </a:t>
                      </a:r>
                      <a:r>
                        <a:rPr lang="en-US" sz="1300" kern="100" dirty="0" err="1">
                          <a:effectLst/>
                        </a:rPr>
                        <a:t>giảm</a:t>
                      </a:r>
                      <a:r>
                        <a:rPr lang="en-US" sz="1300" kern="100" dirty="0">
                          <a:effectLst/>
                        </a:rPr>
                        <a:t> </a:t>
                      </a:r>
                      <a:r>
                        <a:rPr lang="en-US" sz="1300" kern="100" dirty="0" err="1">
                          <a:effectLst/>
                        </a:rPr>
                        <a:t>lượng</a:t>
                      </a:r>
                      <a:r>
                        <a:rPr lang="en-US" sz="1300" kern="100" dirty="0">
                          <a:effectLst/>
                        </a:rPr>
                        <a:t> </a:t>
                      </a:r>
                      <a:r>
                        <a:rPr lang="en-US" sz="1300" kern="100" dirty="0" err="1">
                          <a:effectLst/>
                        </a:rPr>
                        <a:t>khí</a:t>
                      </a:r>
                      <a:r>
                        <a:rPr lang="en-US" sz="1300" kern="100" dirty="0">
                          <a:effectLst/>
                        </a:rPr>
                        <a:t> </a:t>
                      </a:r>
                      <a:r>
                        <a:rPr lang="en-US" sz="1300" kern="100" dirty="0" err="1">
                          <a:effectLst/>
                        </a:rPr>
                        <a:t>nhà</a:t>
                      </a:r>
                      <a:r>
                        <a:rPr lang="en-US" sz="1300" kern="100" dirty="0">
                          <a:effectLst/>
                        </a:rPr>
                        <a:t> </a:t>
                      </a:r>
                      <a:r>
                        <a:rPr lang="en-US" sz="1300" kern="100" dirty="0" err="1">
                          <a:effectLst/>
                        </a:rPr>
                        <a:t>kính</a:t>
                      </a:r>
                      <a:r>
                        <a:rPr lang="en-US" sz="1300" kern="100" dirty="0">
                          <a:effectLst/>
                        </a:rPr>
                        <a:t> </a:t>
                      </a:r>
                      <a:r>
                        <a:rPr lang="en-US" sz="1300" kern="100" dirty="0" err="1">
                          <a:effectLst/>
                        </a:rPr>
                        <a:t>phát</a:t>
                      </a:r>
                      <a:r>
                        <a:rPr lang="en-US" sz="1300" kern="100" dirty="0">
                          <a:effectLst/>
                        </a:rPr>
                        <a:t> </a:t>
                      </a:r>
                      <a:r>
                        <a:rPr lang="en-US" sz="1300" kern="100" dirty="0" err="1">
                          <a:effectLst/>
                        </a:rPr>
                        <a:t>ra</a:t>
                      </a:r>
                      <a:r>
                        <a:rPr lang="en-US" sz="1300" kern="100" dirty="0">
                          <a:effectLst/>
                        </a:rPr>
                        <a:t> </a:t>
                      </a:r>
                      <a:r>
                        <a:rPr lang="en-US" sz="1300" kern="100" dirty="0" err="1">
                          <a:effectLst/>
                        </a:rPr>
                        <a:t>từ</a:t>
                      </a:r>
                      <a:r>
                        <a:rPr lang="en-US" sz="1300" kern="100" dirty="0">
                          <a:effectLst/>
                        </a:rPr>
                        <a:t> </a:t>
                      </a:r>
                      <a:r>
                        <a:rPr lang="en-US" sz="1300" kern="100" dirty="0" err="1">
                          <a:effectLst/>
                        </a:rPr>
                        <a:t>hoạt</a:t>
                      </a:r>
                      <a:r>
                        <a:rPr lang="en-US" sz="1300" kern="100" dirty="0">
                          <a:effectLst/>
                        </a:rPr>
                        <a:t> </a:t>
                      </a:r>
                      <a:r>
                        <a:rPr lang="en-US" sz="1300" kern="100" dirty="0" err="1">
                          <a:effectLst/>
                        </a:rPr>
                        <a:t>động</a:t>
                      </a:r>
                      <a:r>
                        <a:rPr lang="en-US" sz="1300" kern="100" dirty="0">
                          <a:effectLst/>
                        </a:rPr>
                        <a:t> </a:t>
                      </a:r>
                      <a:r>
                        <a:rPr lang="en-US" sz="1300" kern="100" dirty="0" err="1">
                          <a:effectLst/>
                        </a:rPr>
                        <a:t>sản</a:t>
                      </a:r>
                      <a:r>
                        <a:rPr lang="en-US" sz="1300" kern="100" dirty="0">
                          <a:effectLst/>
                        </a:rPr>
                        <a:t> </a:t>
                      </a:r>
                      <a:r>
                        <a:rPr lang="en-US" sz="1300" kern="100" dirty="0" err="1">
                          <a:effectLst/>
                        </a:rPr>
                        <a:t>xuất</a:t>
                      </a:r>
                      <a:r>
                        <a:rPr lang="en-US" sz="1300" kern="100" dirty="0">
                          <a:effectLst/>
                        </a:rPr>
                        <a:t>, </a:t>
                      </a:r>
                      <a:r>
                        <a:rPr lang="en-US" sz="1300" kern="100" dirty="0" err="1">
                          <a:effectLst/>
                        </a:rPr>
                        <a:t>sinh</a:t>
                      </a:r>
                      <a:r>
                        <a:rPr lang="en-US" sz="1300" kern="100" dirty="0">
                          <a:effectLst/>
                        </a:rPr>
                        <a:t> </a:t>
                      </a:r>
                      <a:r>
                        <a:rPr lang="en-US" sz="1300" kern="100" dirty="0" err="1">
                          <a:effectLst/>
                        </a:rPr>
                        <a:t>hoạt</a:t>
                      </a:r>
                      <a:r>
                        <a:rPr lang="en-US" sz="1300" kern="100" dirty="0">
                          <a:effectLst/>
                        </a:rPr>
                        <a:t> </a:t>
                      </a:r>
                      <a:r>
                        <a:rPr lang="en-US" sz="1300" kern="100" dirty="0" err="1">
                          <a:effectLst/>
                        </a:rPr>
                        <a:t>hoặc</a:t>
                      </a:r>
                      <a:r>
                        <a:rPr lang="en-US" sz="1300" kern="100" dirty="0">
                          <a:effectLst/>
                        </a:rPr>
                        <a:t> </a:t>
                      </a:r>
                      <a:r>
                        <a:rPr lang="en-US" sz="1300" kern="100" dirty="0" err="1">
                          <a:effectLst/>
                        </a:rPr>
                        <a:t>tăng</a:t>
                      </a:r>
                      <a:r>
                        <a:rPr lang="en-US" sz="1300" kern="100" dirty="0">
                          <a:effectLst/>
                        </a:rPr>
                        <a:t> </a:t>
                      </a:r>
                      <a:r>
                        <a:rPr lang="en-US" sz="1300" kern="100" dirty="0" err="1">
                          <a:effectLst/>
                        </a:rPr>
                        <a:t>khả</a:t>
                      </a:r>
                      <a:r>
                        <a:rPr lang="en-US" sz="1300" kern="100" dirty="0">
                          <a:effectLst/>
                        </a:rPr>
                        <a:t> </a:t>
                      </a:r>
                      <a:r>
                        <a:rPr lang="en-US" sz="1300" kern="100" dirty="0" err="1">
                          <a:effectLst/>
                        </a:rPr>
                        <a:t>năng</a:t>
                      </a:r>
                      <a:r>
                        <a:rPr lang="en-US" sz="1300" kern="100" dirty="0">
                          <a:effectLst/>
                        </a:rPr>
                        <a:t> </a:t>
                      </a:r>
                      <a:r>
                        <a:rPr lang="en-US" sz="1300" kern="100" dirty="0" err="1">
                          <a:effectLst/>
                        </a:rPr>
                        <a:t>hấp</a:t>
                      </a:r>
                      <a:r>
                        <a:rPr lang="en-US" sz="1300" kern="100" dirty="0">
                          <a:effectLst/>
                        </a:rPr>
                        <a:t> </a:t>
                      </a:r>
                      <a:r>
                        <a:rPr lang="en-US" sz="1300" kern="100" dirty="0" err="1">
                          <a:effectLst/>
                        </a:rPr>
                        <a:t>thụ</a:t>
                      </a:r>
                      <a:r>
                        <a:rPr lang="en-US" sz="1300" kern="100" dirty="0">
                          <a:effectLst/>
                        </a:rPr>
                        <a:t> </a:t>
                      </a:r>
                      <a:r>
                        <a:rPr lang="en-US" sz="1300" kern="100" dirty="0" err="1">
                          <a:effectLst/>
                        </a:rPr>
                        <a:t>khí</a:t>
                      </a:r>
                      <a:r>
                        <a:rPr lang="en-US" sz="1300" kern="100" dirty="0">
                          <a:effectLst/>
                        </a:rPr>
                        <a:t> </a:t>
                      </a:r>
                      <a:r>
                        <a:rPr lang="en-US" sz="1300" kern="100" dirty="0" err="1">
                          <a:effectLst/>
                        </a:rPr>
                        <a:t>nhà</a:t>
                      </a:r>
                      <a:r>
                        <a:rPr lang="en-US" sz="1300" kern="100" dirty="0">
                          <a:effectLst/>
                        </a:rPr>
                        <a:t> </a:t>
                      </a:r>
                      <a:r>
                        <a:rPr lang="en-US" sz="1300" kern="100" dirty="0" err="1">
                          <a:effectLst/>
                        </a:rPr>
                        <a:t>kính</a:t>
                      </a:r>
                      <a:r>
                        <a:rPr lang="en-US" sz="1300" kern="100" dirty="0">
                          <a:effectLst/>
                        </a:rPr>
                        <a:t>.”</a:t>
                      </a:r>
                      <a:endParaRPr lang="en-US" sz="1200" kern="100" dirty="0">
                        <a:effectLst/>
                      </a:endParaRPr>
                    </a:p>
                    <a:p>
                      <a:pPr algn="just">
                        <a:lnSpc>
                          <a:spcPct val="115000"/>
                        </a:lnSpc>
                        <a:spcAft>
                          <a:spcPts val="800"/>
                        </a:spcAft>
                        <a:buNone/>
                      </a:pPr>
                      <a:r>
                        <a:rPr lang="en-US" sz="1300" kern="100" dirty="0">
                          <a:effectLst/>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Được định nghĩa rõ là các hoạt động nhằm giảm lượng phát thải KNK hoặc tăng hấp thụ KNK tại điều 3 và có quy định đủ để DN có khung pháp lý thực hiện DN lập kế hoạch giảm nhẹ.Cơ quan quản lý giám sát – xác nhận kết quả.Liên kết với cơ chế tín chỉ các-bon và thị trường các-bon.(Điều 8-14)</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Mở rộng hướng dẫn doanh nghiệp xây dựng kế hoạch giảm nhẹ</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1817375"/>
                  </a:ext>
                </a:extLst>
              </a:tr>
              <a:tr h="772351">
                <a:tc>
                  <a:txBody>
                    <a:bodyPr/>
                    <a:lstStyle/>
                    <a:p>
                      <a:pPr algn="ctr">
                        <a:lnSpc>
                          <a:spcPct val="115000"/>
                        </a:lnSpc>
                        <a:spcAft>
                          <a:spcPts val="800"/>
                        </a:spcAft>
                        <a:buNone/>
                      </a:pPr>
                      <a:r>
                        <a:rPr lang="en-US" sz="1300" kern="100">
                          <a:effectLst/>
                        </a:rPr>
                        <a:t>2</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Tín chỉ các-bon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Không nêu</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Bổ sung khái niệm cụ thể về tín chỉ các-bon là đơn vị đo lường lượng giảm phát thải hoặc hấp thụ KNK được công nhận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Phục vụ cho thị trường các-bon</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6780819"/>
                  </a:ext>
                </a:extLst>
              </a:tr>
              <a:tr h="772351">
                <a:tc>
                  <a:txBody>
                    <a:bodyPr/>
                    <a:lstStyle/>
                    <a:p>
                      <a:pPr algn="ctr">
                        <a:lnSpc>
                          <a:spcPct val="115000"/>
                        </a:lnSpc>
                        <a:spcAft>
                          <a:spcPts val="800"/>
                        </a:spcAft>
                        <a:buNone/>
                      </a:pPr>
                      <a:r>
                        <a:rPr lang="en-US" sz="1300" kern="100">
                          <a:effectLst/>
                        </a:rPr>
                        <a:t>3</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Thị trường các-bon trong nước</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Không có</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Bổ sung rõ: gồm hệ thống trao đổi hạn ngạch phát thải KNK và cơ chế bù trừ tín chỉ các-bon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dirty="0" err="1">
                          <a:effectLst/>
                        </a:rPr>
                        <a:t>Cơ</a:t>
                      </a:r>
                      <a:r>
                        <a:rPr lang="en-US" sz="1300" kern="100" dirty="0">
                          <a:effectLst/>
                        </a:rPr>
                        <a:t> </a:t>
                      </a:r>
                      <a:r>
                        <a:rPr lang="en-US" sz="1300" kern="100" dirty="0" err="1">
                          <a:effectLst/>
                        </a:rPr>
                        <a:t>sở</a:t>
                      </a:r>
                      <a:r>
                        <a:rPr lang="en-US" sz="1300" kern="100" dirty="0">
                          <a:effectLst/>
                        </a:rPr>
                        <a:t> </a:t>
                      </a:r>
                      <a:r>
                        <a:rPr lang="en-US" sz="1300" kern="100" dirty="0" err="1">
                          <a:effectLst/>
                        </a:rPr>
                        <a:t>triển</a:t>
                      </a:r>
                      <a:r>
                        <a:rPr lang="en-US" sz="1300" kern="100" dirty="0">
                          <a:effectLst/>
                        </a:rPr>
                        <a:t> </a:t>
                      </a:r>
                      <a:r>
                        <a:rPr lang="en-US" sz="1300" kern="100" dirty="0" err="1">
                          <a:effectLst/>
                        </a:rPr>
                        <a:t>khai</a:t>
                      </a:r>
                      <a:r>
                        <a:rPr lang="en-US" sz="1300" kern="100" dirty="0">
                          <a:effectLst/>
                        </a:rPr>
                        <a:t> cam </a:t>
                      </a:r>
                      <a:r>
                        <a:rPr lang="en-US" sz="1300" kern="100" dirty="0" err="1">
                          <a:effectLst/>
                        </a:rPr>
                        <a:t>kết</a:t>
                      </a:r>
                      <a:r>
                        <a:rPr lang="en-US" sz="1300" kern="100" dirty="0">
                          <a:effectLst/>
                        </a:rPr>
                        <a:t> Net Zero, </a:t>
                      </a:r>
                      <a:r>
                        <a:rPr lang="en-US" sz="1300" kern="100" dirty="0" err="1">
                          <a:effectLst/>
                        </a:rPr>
                        <a:t>NDC</a:t>
                      </a:r>
                      <a:endParaRPr lang="en-US" sz="1200" kern="100" dirty="0">
                        <a:effectLst/>
                      </a:endParaRPr>
                    </a:p>
                    <a:p>
                      <a:pPr algn="just">
                        <a:lnSpc>
                          <a:spcPct val="115000"/>
                        </a:lnSpc>
                        <a:spcAft>
                          <a:spcPts val="800"/>
                        </a:spcAft>
                        <a:buNone/>
                      </a:pPr>
                      <a:r>
                        <a:rPr lang="en-US" sz="1300" kern="100" dirty="0">
                          <a:effectLst/>
                        </a:rPr>
                        <a:t> </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7811028"/>
                  </a:ext>
                </a:extLst>
              </a:tr>
            </a:tbl>
          </a:graphicData>
        </a:graphic>
      </p:graphicFrame>
    </p:spTree>
    <p:extLst>
      <p:ext uri="{BB962C8B-B14F-4D97-AF65-F5344CB8AC3E}">
        <p14:creationId xmlns:p14="http://schemas.microsoft.com/office/powerpoint/2010/main" val="149254442"/>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D0C2C-2E6F-157A-40C3-25097CB53AD2}"/>
            </a:ext>
          </a:extLst>
        </p:cNvPr>
        <p:cNvGrpSpPr/>
        <p:nvPr/>
      </p:nvGrpSpPr>
      <p:grpSpPr>
        <a:xfrm>
          <a:off x="0" y="0"/>
          <a:ext cx="0" cy="0"/>
          <a:chOff x="0" y="0"/>
          <a:chExt cx="0" cy="0"/>
        </a:xfrm>
      </p:grpSpPr>
      <p:sp>
        <p:nvSpPr>
          <p:cNvPr id="4" name="Titel 13">
            <a:extLst>
              <a:ext uri="{FF2B5EF4-FFF2-40B4-BE49-F238E27FC236}">
                <a16:creationId xmlns:a16="http://schemas.microsoft.com/office/drawing/2014/main" id="{D08107B9-8F59-5EC0-9011-8532D281F8B3}"/>
              </a:ext>
            </a:extLst>
          </p:cNvPr>
          <p:cNvSpPr>
            <a:spLocks noGrp="1"/>
          </p:cNvSpPr>
          <p:nvPr>
            <p:ph type="title"/>
          </p:nvPr>
        </p:nvSpPr>
        <p:spPr>
          <a:xfrm>
            <a:off x="466709" y="554449"/>
            <a:ext cx="11208996" cy="634962"/>
          </a:xfrm>
        </p:spPr>
        <p:txBody>
          <a:bodyPr>
            <a:noAutofit/>
          </a:bodyPr>
          <a:lstStyle/>
          <a:p>
            <a:pPr algn="ctr"/>
            <a:r>
              <a:rPr lang="en-GB" sz="3200" b="1" dirty="0" err="1">
                <a:solidFill>
                  <a:schemeClr val="accent1">
                    <a:lumMod val="50000"/>
                  </a:schemeClr>
                </a:solidFill>
                <a:latin typeface="+mj-lt"/>
              </a:rPr>
              <a:t>Nghị</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định</a:t>
            </a:r>
            <a:r>
              <a:rPr lang="en-GB" sz="3200" b="1" dirty="0">
                <a:solidFill>
                  <a:schemeClr val="accent1">
                    <a:lumMod val="50000"/>
                  </a:schemeClr>
                </a:solidFill>
                <a:latin typeface="+mj-lt"/>
              </a:rPr>
              <a:t> 119/2025 ND-CP </a:t>
            </a:r>
            <a:r>
              <a:rPr lang="en-GB" sz="3200" b="1" dirty="0" err="1">
                <a:solidFill>
                  <a:schemeClr val="accent1">
                    <a:lumMod val="50000"/>
                  </a:schemeClr>
                </a:solidFill>
                <a:latin typeface="+mj-lt"/>
              </a:rPr>
              <a:t>Về</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sửa</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đổi</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bổ</a:t>
            </a:r>
            <a:r>
              <a:rPr lang="en-GB" sz="3200" b="1" dirty="0">
                <a:solidFill>
                  <a:schemeClr val="accent1">
                    <a:lumMod val="50000"/>
                  </a:schemeClr>
                </a:solidFill>
                <a:latin typeface="+mj-lt"/>
              </a:rPr>
              <a:t> sung </a:t>
            </a:r>
            <a:endParaRPr lang="de-DE" sz="3200" b="1" dirty="0">
              <a:solidFill>
                <a:schemeClr val="accent1">
                  <a:lumMod val="50000"/>
                </a:schemeClr>
              </a:solidFill>
              <a:latin typeface="+mj-lt"/>
            </a:endParaRPr>
          </a:p>
        </p:txBody>
      </p:sp>
      <p:sp>
        <p:nvSpPr>
          <p:cNvPr id="3" name="Textplatzhalter 15">
            <a:extLst>
              <a:ext uri="{FF2B5EF4-FFF2-40B4-BE49-F238E27FC236}">
                <a16:creationId xmlns:a16="http://schemas.microsoft.com/office/drawing/2014/main" id="{892B582C-CA24-5A30-0DAA-EB5BA7D96789}"/>
              </a:ext>
            </a:extLst>
          </p:cNvPr>
          <p:cNvSpPr txBox="1">
            <a:spLocks/>
          </p:cNvSpPr>
          <p:nvPr/>
        </p:nvSpPr>
        <p:spPr>
          <a:xfrm>
            <a:off x="466709" y="1299064"/>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err="1">
                <a:solidFill>
                  <a:srgbClr val="0070C0"/>
                </a:solidFill>
                <a:latin typeface="+mj-lt"/>
                <a:cs typeface="Times New Roman" panose="02020603050405020304" pitchFamily="18" charset="0"/>
              </a:rPr>
              <a:t>Một</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số</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khái</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niệm</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mới</a:t>
            </a:r>
            <a:endParaRPr lang="de-DE" sz="2400" b="1" dirty="0">
              <a:solidFill>
                <a:srgbClr val="0070C0"/>
              </a:solidFill>
              <a:latin typeface="+mj-lt"/>
              <a:cs typeface="Times New Roman" panose="02020603050405020304" pitchFamily="18" charset="0"/>
            </a:endParaRPr>
          </a:p>
        </p:txBody>
      </p:sp>
      <p:graphicFrame>
        <p:nvGraphicFramePr>
          <p:cNvPr id="2" name="Table 1">
            <a:extLst>
              <a:ext uri="{FF2B5EF4-FFF2-40B4-BE49-F238E27FC236}">
                <a16:creationId xmlns:a16="http://schemas.microsoft.com/office/drawing/2014/main" id="{12844D5B-DCD6-A7E2-5147-C59F9C9337EA}"/>
              </a:ext>
            </a:extLst>
          </p:cNvPr>
          <p:cNvGraphicFramePr>
            <a:graphicFrameLocks noGrp="1"/>
          </p:cNvGraphicFramePr>
          <p:nvPr>
            <p:extLst>
              <p:ext uri="{D42A27DB-BD31-4B8C-83A1-F6EECF244321}">
                <p14:modId xmlns:p14="http://schemas.microsoft.com/office/powerpoint/2010/main" val="2879807915"/>
              </p:ext>
            </p:extLst>
          </p:nvPr>
        </p:nvGraphicFramePr>
        <p:xfrm>
          <a:off x="724088" y="1688290"/>
          <a:ext cx="11261790" cy="5111500"/>
        </p:xfrm>
        <a:graphic>
          <a:graphicData uri="http://schemas.openxmlformats.org/drawingml/2006/table">
            <a:tbl>
              <a:tblPr firstRow="1" firstCol="1" bandRow="1">
                <a:tableStyleId>{5C22544A-7EE6-4342-B048-85BDC9FD1C3A}</a:tableStyleId>
              </a:tblPr>
              <a:tblGrid>
                <a:gridCol w="1051852">
                  <a:extLst>
                    <a:ext uri="{9D8B030D-6E8A-4147-A177-3AD203B41FA5}">
                      <a16:colId xmlns:a16="http://schemas.microsoft.com/office/drawing/2014/main" val="3393747914"/>
                    </a:ext>
                  </a:extLst>
                </a:gridCol>
                <a:gridCol w="2290648">
                  <a:extLst>
                    <a:ext uri="{9D8B030D-6E8A-4147-A177-3AD203B41FA5}">
                      <a16:colId xmlns:a16="http://schemas.microsoft.com/office/drawing/2014/main" val="139335665"/>
                    </a:ext>
                  </a:extLst>
                </a:gridCol>
                <a:gridCol w="3171319">
                  <a:extLst>
                    <a:ext uri="{9D8B030D-6E8A-4147-A177-3AD203B41FA5}">
                      <a16:colId xmlns:a16="http://schemas.microsoft.com/office/drawing/2014/main" val="2452478199"/>
                    </a:ext>
                  </a:extLst>
                </a:gridCol>
                <a:gridCol w="2995636">
                  <a:extLst>
                    <a:ext uri="{9D8B030D-6E8A-4147-A177-3AD203B41FA5}">
                      <a16:colId xmlns:a16="http://schemas.microsoft.com/office/drawing/2014/main" val="1863387247"/>
                    </a:ext>
                  </a:extLst>
                </a:gridCol>
                <a:gridCol w="1752335">
                  <a:extLst>
                    <a:ext uri="{9D8B030D-6E8A-4147-A177-3AD203B41FA5}">
                      <a16:colId xmlns:a16="http://schemas.microsoft.com/office/drawing/2014/main" val="2348577080"/>
                    </a:ext>
                  </a:extLst>
                </a:gridCol>
              </a:tblGrid>
              <a:tr h="531845">
                <a:tc>
                  <a:txBody>
                    <a:bodyPr/>
                    <a:lstStyle/>
                    <a:p>
                      <a:pPr algn="ctr">
                        <a:lnSpc>
                          <a:spcPct val="115000"/>
                        </a:lnSpc>
                        <a:spcAft>
                          <a:spcPts val="800"/>
                        </a:spcAft>
                        <a:buNone/>
                      </a:pPr>
                      <a:r>
                        <a:rPr lang="en-US" sz="1300" kern="100">
                          <a:effectLst/>
                        </a:rPr>
                        <a:t>STT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ctr">
                        <a:lnSpc>
                          <a:spcPct val="115000"/>
                        </a:lnSpc>
                        <a:spcAft>
                          <a:spcPts val="800"/>
                        </a:spcAft>
                        <a:buNone/>
                      </a:pPr>
                      <a:r>
                        <a:rPr lang="en-US" sz="1300" kern="100">
                          <a:effectLst/>
                        </a:rPr>
                        <a:t>Khái niệm</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ctr">
                        <a:lnSpc>
                          <a:spcPct val="115000"/>
                        </a:lnSpc>
                        <a:spcAft>
                          <a:spcPts val="800"/>
                        </a:spcAft>
                        <a:buNone/>
                      </a:pPr>
                      <a:r>
                        <a:rPr lang="en-US" sz="1300" kern="100">
                          <a:effectLst/>
                        </a:rPr>
                        <a:t>NĐ 06/2022/NĐ-CP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ctr">
                        <a:lnSpc>
                          <a:spcPct val="115000"/>
                        </a:lnSpc>
                        <a:spcAft>
                          <a:spcPts val="800"/>
                        </a:spcAft>
                        <a:buNone/>
                      </a:pPr>
                      <a:r>
                        <a:rPr lang="en-US" sz="1300" kern="100">
                          <a:effectLst/>
                        </a:rPr>
                        <a:t>NĐ 119/2025/NĐ-CP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ctr">
                        <a:lnSpc>
                          <a:spcPct val="115000"/>
                        </a:lnSpc>
                        <a:spcAft>
                          <a:spcPts val="800"/>
                        </a:spcAft>
                        <a:buNone/>
                      </a:pPr>
                      <a:r>
                        <a:rPr lang="en-US" sz="1300" kern="100">
                          <a:effectLst/>
                        </a:rPr>
                        <a:t>Ghi chú</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4100579622"/>
                  </a:ext>
                </a:extLst>
              </a:tr>
              <a:tr h="531845">
                <a:tc>
                  <a:txBody>
                    <a:bodyPr/>
                    <a:lstStyle/>
                    <a:p>
                      <a:pPr algn="ctr">
                        <a:lnSpc>
                          <a:spcPct val="115000"/>
                        </a:lnSpc>
                        <a:spcAft>
                          <a:spcPts val="800"/>
                        </a:spcAft>
                        <a:buNone/>
                      </a:pPr>
                      <a:r>
                        <a:rPr lang="en-US" sz="1300" kern="100">
                          <a:effectLst/>
                        </a:rPr>
                        <a:t>4</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Cơ chế trao đổi, bù trừ tín chỉ các-bon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Không có</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Có định nghĩa và hướng dẫn sơ bộ</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Liên quan đến hoạt động offset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3460441588"/>
                  </a:ext>
                </a:extLst>
              </a:tr>
              <a:tr h="655146">
                <a:tc>
                  <a:txBody>
                    <a:bodyPr/>
                    <a:lstStyle/>
                    <a:p>
                      <a:pPr algn="ctr">
                        <a:lnSpc>
                          <a:spcPct val="115000"/>
                        </a:lnSpc>
                        <a:spcAft>
                          <a:spcPts val="800"/>
                        </a:spcAft>
                        <a:buNone/>
                      </a:pPr>
                      <a:r>
                        <a:rPr lang="en-US" sz="1300" kern="100">
                          <a:effectLst/>
                        </a:rPr>
                        <a:t>5</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Tổ chức phát triển dự án tín chỉ các-bon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Không có</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Bổ sung khái niệm: tổ chức được cấp phép để phát triển, thẩm định và bán tín chỉ các-bon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Tạo điều kiện hình thành thị trường tín chỉ tự nguyện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291775595"/>
                  </a:ext>
                </a:extLst>
              </a:tr>
              <a:tr h="432608">
                <a:tc>
                  <a:txBody>
                    <a:bodyPr/>
                    <a:lstStyle/>
                    <a:p>
                      <a:pPr algn="ctr">
                        <a:lnSpc>
                          <a:spcPct val="115000"/>
                        </a:lnSpc>
                        <a:spcAft>
                          <a:spcPts val="800"/>
                        </a:spcAft>
                        <a:buNone/>
                      </a:pPr>
                      <a:r>
                        <a:rPr lang="en-US" sz="1300" kern="100">
                          <a:effectLst/>
                        </a:rPr>
                        <a:t>6</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Cơ sở sử dụng năng lượng lớn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Gọi là “trọng điểm” (đã có từ Luật Sử dụng năng lượng tiết kiệm hiệu quả)</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Làm rõ hơn tiêu chí, phạm vi áp dụng, gắn trách nhiệm với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Phân loại gắn với nghĩa vụ giảm nhẹ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1870915238"/>
                  </a:ext>
                </a:extLst>
              </a:tr>
              <a:tr h="655146">
                <a:tc>
                  <a:txBody>
                    <a:bodyPr/>
                    <a:lstStyle/>
                    <a:p>
                      <a:pPr algn="ctr">
                        <a:lnSpc>
                          <a:spcPct val="115000"/>
                        </a:lnSpc>
                        <a:spcAft>
                          <a:spcPts val="800"/>
                        </a:spcAft>
                        <a:buNone/>
                      </a:pPr>
                      <a:r>
                        <a:rPr lang="en-US" sz="1300" kern="100">
                          <a:effectLst/>
                        </a:rPr>
                        <a:t>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Đơn vị thẩm định kết quả kiểm kê/giảm nhẹ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Không rõ ràng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Có định nghĩa: đơn vị có đủ điều kiện được Bộ TN&amp;MT/Bộ Công Thương chỉ định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Để đảm bảo tính minh bạch, độc lập</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2791258758"/>
                  </a:ext>
                </a:extLst>
              </a:tr>
              <a:tr h="655146">
                <a:tc>
                  <a:txBody>
                    <a:bodyPr/>
                    <a:lstStyle/>
                    <a:p>
                      <a:pPr algn="ctr">
                        <a:lnSpc>
                          <a:spcPct val="115000"/>
                        </a:lnSpc>
                        <a:spcAft>
                          <a:spcPts val="800"/>
                        </a:spcAft>
                        <a:buNone/>
                      </a:pPr>
                      <a:r>
                        <a:rPr lang="en-US" sz="1300" kern="100">
                          <a:effectLst/>
                        </a:rPr>
                        <a:t>8</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Hạn ngạch phát thải KNK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Không có</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Định nghĩa rõ ràng: lượng KNK được phép phát thải trong một giai đoạn cụ thể</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Cơ sở để phân bổ và giao dịch trên thị trường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3801996402"/>
                  </a:ext>
                </a:extLst>
              </a:tr>
              <a:tr h="655146">
                <a:tc>
                  <a:txBody>
                    <a:bodyPr/>
                    <a:lstStyle/>
                    <a:p>
                      <a:pPr algn="ctr">
                        <a:lnSpc>
                          <a:spcPct val="115000"/>
                        </a:lnSpc>
                        <a:spcAft>
                          <a:spcPts val="800"/>
                        </a:spcAft>
                        <a:buNone/>
                      </a:pPr>
                      <a:r>
                        <a:rPr lang="en-US" sz="1300" kern="100">
                          <a:effectLst/>
                        </a:rPr>
                        <a:t>9</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Báo cáo giảm nhẹ KNK cấp doanh nghiệp</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Có hướng dẫn nhưng chưa rõ ràng</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Được quy định cụ thể về cấu trúc báo cáo, kỳ báo cáo, quy trình nộp, xác nhận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Phục vụ cho giám sát và tổng hợp cấp quốc gia</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395357537"/>
                  </a:ext>
                </a:extLst>
              </a:tr>
              <a:tr h="655146">
                <a:tc>
                  <a:txBody>
                    <a:bodyPr/>
                    <a:lstStyle/>
                    <a:p>
                      <a:pPr algn="ctr">
                        <a:lnSpc>
                          <a:spcPct val="115000"/>
                        </a:lnSpc>
                        <a:spcAft>
                          <a:spcPts val="800"/>
                        </a:spcAft>
                        <a:buNone/>
                      </a:pPr>
                      <a:r>
                        <a:rPr lang="en-US" sz="1300" kern="100">
                          <a:effectLst/>
                        </a:rPr>
                        <a:t>10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Cơ chế liên kết thị trường các-bon quốc tế</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Không đề cập</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a:effectLst/>
                        </a:rPr>
                        <a:t>Có khái niệm và nguyên tắc chung để liên kết với cơ chế quốc tế (như CORSIA, Article 6 Paris Agreement)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tc>
                  <a:txBody>
                    <a:bodyPr/>
                    <a:lstStyle/>
                    <a:p>
                      <a:pPr algn="just">
                        <a:lnSpc>
                          <a:spcPct val="115000"/>
                        </a:lnSpc>
                        <a:spcAft>
                          <a:spcPts val="800"/>
                        </a:spcAft>
                        <a:buNone/>
                      </a:pPr>
                      <a:r>
                        <a:rPr lang="en-US" sz="1300" kern="100" dirty="0" err="1">
                          <a:effectLst/>
                        </a:rPr>
                        <a:t>Mở</a:t>
                      </a:r>
                      <a:r>
                        <a:rPr lang="en-US" sz="1300" kern="100" dirty="0">
                          <a:effectLst/>
                        </a:rPr>
                        <a:t> </a:t>
                      </a:r>
                      <a:r>
                        <a:rPr lang="en-US" sz="1300" kern="100" dirty="0" err="1">
                          <a:effectLst/>
                        </a:rPr>
                        <a:t>ra</a:t>
                      </a:r>
                      <a:r>
                        <a:rPr lang="en-US" sz="1300" kern="100" dirty="0">
                          <a:effectLst/>
                        </a:rPr>
                        <a:t> </a:t>
                      </a:r>
                      <a:r>
                        <a:rPr lang="en-US" sz="1300" kern="100" dirty="0" err="1">
                          <a:effectLst/>
                        </a:rPr>
                        <a:t>cơ</a:t>
                      </a:r>
                      <a:r>
                        <a:rPr lang="en-US" sz="1300" kern="100" dirty="0">
                          <a:effectLst/>
                        </a:rPr>
                        <a:t> </a:t>
                      </a:r>
                      <a:r>
                        <a:rPr lang="en-US" sz="1300" kern="100" dirty="0" err="1">
                          <a:effectLst/>
                        </a:rPr>
                        <a:t>hội</a:t>
                      </a:r>
                      <a:r>
                        <a:rPr lang="en-US" sz="1300" kern="100" dirty="0">
                          <a:effectLst/>
                        </a:rPr>
                        <a:t> </a:t>
                      </a:r>
                      <a:r>
                        <a:rPr lang="en-US" sz="1300" kern="100" dirty="0" err="1">
                          <a:effectLst/>
                        </a:rPr>
                        <a:t>giao</a:t>
                      </a:r>
                      <a:r>
                        <a:rPr lang="en-US" sz="1300" kern="100" dirty="0">
                          <a:effectLst/>
                        </a:rPr>
                        <a:t> </a:t>
                      </a:r>
                      <a:r>
                        <a:rPr lang="en-US" sz="1300" kern="100" dirty="0" err="1">
                          <a:effectLst/>
                        </a:rPr>
                        <a:t>dịch</a:t>
                      </a:r>
                      <a:r>
                        <a:rPr lang="en-US" sz="1300" kern="100" dirty="0">
                          <a:effectLst/>
                        </a:rPr>
                        <a:t> </a:t>
                      </a:r>
                      <a:r>
                        <a:rPr lang="en-US" sz="1300" kern="100" dirty="0" err="1">
                          <a:effectLst/>
                        </a:rPr>
                        <a:t>quốc</a:t>
                      </a:r>
                      <a:r>
                        <a:rPr lang="en-US" sz="1300" kern="100" dirty="0">
                          <a:effectLst/>
                        </a:rPr>
                        <a:t> </a:t>
                      </a:r>
                      <a:r>
                        <a:rPr lang="en-US" sz="1300" kern="100" dirty="0" err="1">
                          <a:effectLst/>
                        </a:rPr>
                        <a:t>tế</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984" marR="66984" marT="0" marB="0"/>
                </a:tc>
                <a:extLst>
                  <a:ext uri="{0D108BD9-81ED-4DB2-BD59-A6C34878D82A}">
                    <a16:rowId xmlns:a16="http://schemas.microsoft.com/office/drawing/2014/main" val="2772798078"/>
                  </a:ext>
                </a:extLst>
              </a:tr>
            </a:tbl>
          </a:graphicData>
        </a:graphic>
      </p:graphicFrame>
    </p:spTree>
    <p:extLst>
      <p:ext uri="{BB962C8B-B14F-4D97-AF65-F5344CB8AC3E}">
        <p14:creationId xmlns:p14="http://schemas.microsoft.com/office/powerpoint/2010/main" val="245147566"/>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095E4-7DF3-6049-3CAB-1619E546C1A2}"/>
            </a:ext>
          </a:extLst>
        </p:cNvPr>
        <p:cNvGrpSpPr/>
        <p:nvPr/>
      </p:nvGrpSpPr>
      <p:grpSpPr>
        <a:xfrm>
          <a:off x="0" y="0"/>
          <a:ext cx="0" cy="0"/>
          <a:chOff x="0" y="0"/>
          <a:chExt cx="0" cy="0"/>
        </a:xfrm>
      </p:grpSpPr>
      <p:sp>
        <p:nvSpPr>
          <p:cNvPr id="4" name="Titel 13">
            <a:extLst>
              <a:ext uri="{FF2B5EF4-FFF2-40B4-BE49-F238E27FC236}">
                <a16:creationId xmlns:a16="http://schemas.microsoft.com/office/drawing/2014/main" id="{6BC54DBB-BB3A-73A7-6DCD-676D4548DD20}"/>
              </a:ext>
            </a:extLst>
          </p:cNvPr>
          <p:cNvSpPr>
            <a:spLocks noGrp="1"/>
          </p:cNvSpPr>
          <p:nvPr>
            <p:ph type="title"/>
          </p:nvPr>
        </p:nvSpPr>
        <p:spPr>
          <a:xfrm>
            <a:off x="466709" y="554449"/>
            <a:ext cx="11208996" cy="634962"/>
          </a:xfrm>
        </p:spPr>
        <p:txBody>
          <a:bodyPr>
            <a:noAutofit/>
          </a:bodyPr>
          <a:lstStyle/>
          <a:p>
            <a:pPr algn="ctr"/>
            <a:r>
              <a:rPr lang="en-GB" sz="3200" b="1" dirty="0" err="1">
                <a:solidFill>
                  <a:schemeClr val="accent1">
                    <a:lumMod val="50000"/>
                  </a:schemeClr>
                </a:solidFill>
                <a:latin typeface="+mj-lt"/>
              </a:rPr>
              <a:t>Nghị</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định</a:t>
            </a:r>
            <a:r>
              <a:rPr lang="en-GB" sz="3200" b="1" dirty="0">
                <a:solidFill>
                  <a:schemeClr val="accent1">
                    <a:lumMod val="50000"/>
                  </a:schemeClr>
                </a:solidFill>
                <a:latin typeface="+mj-lt"/>
              </a:rPr>
              <a:t> 119/2025 ND-CP </a:t>
            </a:r>
            <a:r>
              <a:rPr lang="en-GB" sz="3200" b="1" dirty="0" err="1">
                <a:solidFill>
                  <a:schemeClr val="accent1">
                    <a:lumMod val="50000"/>
                  </a:schemeClr>
                </a:solidFill>
                <a:latin typeface="+mj-lt"/>
              </a:rPr>
              <a:t>Về</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sửa</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đổi</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bổ</a:t>
            </a:r>
            <a:r>
              <a:rPr lang="en-GB" sz="3200" b="1" dirty="0">
                <a:solidFill>
                  <a:schemeClr val="accent1">
                    <a:lumMod val="50000"/>
                  </a:schemeClr>
                </a:solidFill>
                <a:latin typeface="+mj-lt"/>
              </a:rPr>
              <a:t> sung </a:t>
            </a:r>
            <a:endParaRPr lang="de-DE" sz="3200" b="1" dirty="0">
              <a:solidFill>
                <a:schemeClr val="accent1">
                  <a:lumMod val="50000"/>
                </a:schemeClr>
              </a:solidFill>
              <a:latin typeface="+mj-lt"/>
            </a:endParaRPr>
          </a:p>
        </p:txBody>
      </p:sp>
      <p:sp>
        <p:nvSpPr>
          <p:cNvPr id="3" name="Textplatzhalter 15">
            <a:extLst>
              <a:ext uri="{FF2B5EF4-FFF2-40B4-BE49-F238E27FC236}">
                <a16:creationId xmlns:a16="http://schemas.microsoft.com/office/drawing/2014/main" id="{C08EBA27-4EE7-DEFB-7794-906925EE144E}"/>
              </a:ext>
            </a:extLst>
          </p:cNvPr>
          <p:cNvSpPr txBox="1">
            <a:spLocks/>
          </p:cNvSpPr>
          <p:nvPr/>
        </p:nvSpPr>
        <p:spPr>
          <a:xfrm>
            <a:off x="447384" y="1468384"/>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err="1">
                <a:solidFill>
                  <a:srgbClr val="0070C0"/>
                </a:solidFill>
                <a:latin typeface="+mj-lt"/>
                <a:cs typeface="Times New Roman" panose="02020603050405020304" pitchFamily="18" charset="0"/>
              </a:rPr>
              <a:t>Về</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quy</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trình</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thẩm</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định</a:t>
            </a:r>
            <a:endParaRPr lang="de-DE" sz="2400" b="1" dirty="0">
              <a:solidFill>
                <a:srgbClr val="0070C0"/>
              </a:solidFill>
              <a:latin typeface="+mj-lt"/>
              <a:cs typeface="Times New Roman" panose="02020603050405020304" pitchFamily="18" charset="0"/>
            </a:endParaRPr>
          </a:p>
        </p:txBody>
      </p:sp>
      <p:graphicFrame>
        <p:nvGraphicFramePr>
          <p:cNvPr id="2" name="Table 1">
            <a:extLst>
              <a:ext uri="{FF2B5EF4-FFF2-40B4-BE49-F238E27FC236}">
                <a16:creationId xmlns:a16="http://schemas.microsoft.com/office/drawing/2014/main" id="{99614742-FCFE-C0E5-3A0A-5786E8897F52}"/>
              </a:ext>
            </a:extLst>
          </p:cNvPr>
          <p:cNvGraphicFramePr>
            <a:graphicFrameLocks noGrp="1"/>
          </p:cNvGraphicFramePr>
          <p:nvPr>
            <p:extLst>
              <p:ext uri="{D42A27DB-BD31-4B8C-83A1-F6EECF244321}">
                <p14:modId xmlns:p14="http://schemas.microsoft.com/office/powerpoint/2010/main" val="4281824775"/>
              </p:ext>
            </p:extLst>
          </p:nvPr>
        </p:nvGraphicFramePr>
        <p:xfrm>
          <a:off x="609600" y="2213735"/>
          <a:ext cx="10972800" cy="3416430"/>
        </p:xfrm>
        <a:graphic>
          <a:graphicData uri="http://schemas.openxmlformats.org/drawingml/2006/table">
            <a:tbl>
              <a:tblPr firstRow="1" firstCol="1" bandRow="1">
                <a:tableStyleId>{5C22544A-7EE6-4342-B048-85BDC9FD1C3A}</a:tableStyleId>
              </a:tblPr>
              <a:tblGrid>
                <a:gridCol w="1213592">
                  <a:extLst>
                    <a:ext uri="{9D8B030D-6E8A-4147-A177-3AD203B41FA5}">
                      <a16:colId xmlns:a16="http://schemas.microsoft.com/office/drawing/2014/main" val="2388856789"/>
                    </a:ext>
                  </a:extLst>
                </a:gridCol>
                <a:gridCol w="2642250">
                  <a:extLst>
                    <a:ext uri="{9D8B030D-6E8A-4147-A177-3AD203B41FA5}">
                      <a16:colId xmlns:a16="http://schemas.microsoft.com/office/drawing/2014/main" val="4139847121"/>
                    </a:ext>
                  </a:extLst>
                </a:gridCol>
                <a:gridCol w="3660526">
                  <a:extLst>
                    <a:ext uri="{9D8B030D-6E8A-4147-A177-3AD203B41FA5}">
                      <a16:colId xmlns:a16="http://schemas.microsoft.com/office/drawing/2014/main" val="3640724932"/>
                    </a:ext>
                  </a:extLst>
                </a:gridCol>
                <a:gridCol w="3456432">
                  <a:extLst>
                    <a:ext uri="{9D8B030D-6E8A-4147-A177-3AD203B41FA5}">
                      <a16:colId xmlns:a16="http://schemas.microsoft.com/office/drawing/2014/main" val="1675377961"/>
                    </a:ext>
                  </a:extLst>
                </a:gridCol>
              </a:tblGrid>
              <a:tr h="264160">
                <a:tc>
                  <a:txBody>
                    <a:bodyPr/>
                    <a:lstStyle/>
                    <a:p>
                      <a:pPr algn="ctr">
                        <a:lnSpc>
                          <a:spcPct val="115000"/>
                        </a:lnSpc>
                        <a:spcAft>
                          <a:spcPts val="800"/>
                        </a:spcAft>
                        <a:buNone/>
                      </a:pPr>
                      <a:r>
                        <a:rPr lang="en-US" sz="1300" kern="100">
                          <a:effectLst/>
                        </a:rPr>
                        <a:t>STT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Tiêu chí</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NĐ 06/2022/NĐ-CP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300" kern="100">
                          <a:effectLst/>
                        </a:rPr>
                        <a:t>NĐ 119/2025/NĐ-CP</a:t>
                      </a:r>
                      <a:endParaRPr lang="en-US" sz="1200" kern="100">
                        <a:effectLst/>
                      </a:endParaRPr>
                    </a:p>
                    <a:p>
                      <a:pPr algn="ctr">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18420110"/>
                  </a:ext>
                </a:extLst>
              </a:tr>
              <a:tr h="0">
                <a:tc>
                  <a:txBody>
                    <a:bodyPr/>
                    <a:lstStyle/>
                    <a:p>
                      <a:pPr algn="ctr">
                        <a:lnSpc>
                          <a:spcPct val="115000"/>
                        </a:lnSpc>
                        <a:spcAft>
                          <a:spcPts val="800"/>
                        </a:spcAft>
                        <a:buNone/>
                      </a:pPr>
                      <a:r>
                        <a:rPr lang="en-US" sz="1300" kern="100">
                          <a:effectLst/>
                        </a:rPr>
                        <a:t>1</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Khái niệm “thẩm định”?</a:t>
                      </a:r>
                      <a:endParaRPr lang="en-US" sz="1200" kern="100">
                        <a:effectLst/>
                      </a:endParaRPr>
                    </a:p>
                    <a:p>
                      <a:pPr algn="just">
                        <a:lnSpc>
                          <a:spcPct val="115000"/>
                        </a:lnSpc>
                        <a:spcAft>
                          <a:spcPts val="800"/>
                        </a:spcAft>
                        <a:buNone/>
                      </a:pPr>
                      <a:r>
                        <a:rPr lang="en-US" sz="13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Không có</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Có khái niệm rõ tại Điều 3, Khoản 14</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74889682"/>
                  </a:ext>
                </a:extLst>
              </a:tr>
              <a:tr h="0">
                <a:tc>
                  <a:txBody>
                    <a:bodyPr/>
                    <a:lstStyle/>
                    <a:p>
                      <a:pPr algn="ctr">
                        <a:lnSpc>
                          <a:spcPct val="115000"/>
                        </a:lnSpc>
                        <a:spcAft>
                          <a:spcPts val="800"/>
                        </a:spcAft>
                        <a:buNone/>
                      </a:pPr>
                      <a:r>
                        <a:rPr lang="en-US" sz="1300" kern="100">
                          <a:effectLst/>
                        </a:rPr>
                        <a:t>2</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Quy định về “đơn vị thẩm định” (độc lập)?</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Không quy định rõ đơn vị độc lập. </a:t>
                      </a:r>
                      <a:endParaRPr lang="en-US" sz="1200" kern="100">
                        <a:effectLst/>
                      </a:endParaRPr>
                    </a:p>
                    <a:p>
                      <a:pPr algn="just">
                        <a:lnSpc>
                          <a:spcPct val="115000"/>
                        </a:lnSpc>
                        <a:spcAft>
                          <a:spcPts val="800"/>
                        </a:spcAft>
                        <a:buNone/>
                      </a:pPr>
                      <a:r>
                        <a:rPr lang="en-US" sz="1300" kern="100">
                          <a:effectLst/>
                        </a:rPr>
                        <a:t>Chỉ có nhắc đến trách nhiệm “kiểm tra, đánh giá” của cơ quan Nhà nước (Điều 10, Điều 14)</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dirty="0" err="1">
                          <a:effectLst/>
                        </a:rPr>
                        <a:t>Có</a:t>
                      </a:r>
                      <a:r>
                        <a:rPr lang="en-US" sz="1300" kern="100" dirty="0">
                          <a:effectLst/>
                        </a:rPr>
                        <a:t> </a:t>
                      </a:r>
                      <a:r>
                        <a:rPr lang="en-US" sz="1300" kern="100" dirty="0" err="1">
                          <a:effectLst/>
                        </a:rPr>
                        <a:t>quy</a:t>
                      </a:r>
                      <a:r>
                        <a:rPr lang="en-US" sz="1300" kern="100" dirty="0">
                          <a:effectLst/>
                        </a:rPr>
                        <a:t> </a:t>
                      </a:r>
                      <a:r>
                        <a:rPr lang="en-US" sz="1300" kern="100" dirty="0" err="1">
                          <a:effectLst/>
                        </a:rPr>
                        <a:t>định</a:t>
                      </a:r>
                      <a:r>
                        <a:rPr lang="en-US" sz="1300" kern="100" dirty="0">
                          <a:effectLst/>
                        </a:rPr>
                        <a:t> </a:t>
                      </a:r>
                      <a:r>
                        <a:rPr lang="en-US" sz="1300" kern="100" dirty="0" err="1">
                          <a:effectLst/>
                        </a:rPr>
                        <a:t>rõ</a:t>
                      </a:r>
                      <a:r>
                        <a:rPr lang="en-US" sz="1300" kern="100" dirty="0">
                          <a:effectLst/>
                        </a:rPr>
                        <a:t> </a:t>
                      </a:r>
                      <a:r>
                        <a:rPr lang="en-US" sz="1300" kern="100" dirty="0" err="1">
                          <a:effectLst/>
                        </a:rPr>
                        <a:t>tại</a:t>
                      </a:r>
                      <a:r>
                        <a:rPr lang="en-US" sz="1300" kern="100" dirty="0">
                          <a:effectLst/>
                        </a:rPr>
                        <a:t> </a:t>
                      </a:r>
                      <a:r>
                        <a:rPr lang="en-US" sz="1300" kern="100" dirty="0" err="1">
                          <a:effectLst/>
                        </a:rPr>
                        <a:t>các</a:t>
                      </a:r>
                      <a:r>
                        <a:rPr lang="en-US" sz="1300" kern="100" dirty="0">
                          <a:effectLst/>
                        </a:rPr>
                        <a:t> </a:t>
                      </a:r>
                      <a:r>
                        <a:rPr lang="en-US" sz="1300" kern="100" dirty="0" err="1">
                          <a:effectLst/>
                        </a:rPr>
                        <a:t>Điều</a:t>
                      </a:r>
                      <a:r>
                        <a:rPr lang="en-US" sz="1300" kern="100" dirty="0">
                          <a:effectLst/>
                        </a:rPr>
                        <a:t> 26– 28 </a:t>
                      </a:r>
                      <a:r>
                        <a:rPr lang="en-US" sz="1300" kern="100" dirty="0" err="1">
                          <a:effectLst/>
                        </a:rPr>
                        <a:t>về</a:t>
                      </a:r>
                      <a:r>
                        <a:rPr lang="en-US" sz="1300" kern="100" dirty="0">
                          <a:effectLst/>
                        </a:rPr>
                        <a:t> </a:t>
                      </a:r>
                      <a:r>
                        <a:rPr lang="en-US" sz="1300" kern="100" dirty="0" err="1">
                          <a:effectLst/>
                        </a:rPr>
                        <a:t>điều</a:t>
                      </a:r>
                      <a:r>
                        <a:rPr lang="en-US" sz="1300" kern="100" dirty="0">
                          <a:effectLst/>
                        </a:rPr>
                        <a:t> </a:t>
                      </a:r>
                      <a:r>
                        <a:rPr lang="en-US" sz="1300" kern="100" dirty="0" err="1">
                          <a:effectLst/>
                        </a:rPr>
                        <a:t>kiện</a:t>
                      </a:r>
                      <a:r>
                        <a:rPr lang="en-US" sz="1300" kern="100" dirty="0">
                          <a:effectLst/>
                        </a:rPr>
                        <a:t>, </a:t>
                      </a:r>
                      <a:r>
                        <a:rPr lang="en-US" sz="1300" kern="100" dirty="0" err="1">
                          <a:effectLst/>
                        </a:rPr>
                        <a:t>quy</a:t>
                      </a:r>
                      <a:r>
                        <a:rPr lang="en-US" sz="1300" kern="100" dirty="0">
                          <a:effectLst/>
                        </a:rPr>
                        <a:t> </a:t>
                      </a:r>
                      <a:r>
                        <a:rPr lang="en-US" sz="1300" kern="100" dirty="0" err="1">
                          <a:effectLst/>
                        </a:rPr>
                        <a:t>trình</a:t>
                      </a:r>
                      <a:r>
                        <a:rPr lang="en-US" sz="1300" kern="100" dirty="0">
                          <a:effectLst/>
                        </a:rPr>
                        <a:t> </a:t>
                      </a:r>
                      <a:r>
                        <a:rPr lang="en-US" sz="1300" kern="100" dirty="0" err="1">
                          <a:effectLst/>
                        </a:rPr>
                        <a:t>cấp</a:t>
                      </a:r>
                      <a:r>
                        <a:rPr lang="en-US" sz="1300" kern="100" dirty="0">
                          <a:effectLst/>
                        </a:rPr>
                        <a:t> </a:t>
                      </a:r>
                      <a:r>
                        <a:rPr lang="en-US" sz="1300" kern="100" dirty="0" err="1">
                          <a:effectLst/>
                        </a:rPr>
                        <a:t>phép</a:t>
                      </a:r>
                      <a:r>
                        <a:rPr lang="en-US" sz="1300" kern="100" dirty="0">
                          <a:effectLst/>
                        </a:rPr>
                        <a:t> </a:t>
                      </a:r>
                      <a:r>
                        <a:rPr lang="en-US" sz="1300" kern="100" dirty="0" err="1">
                          <a:effectLst/>
                        </a:rPr>
                        <a:t>đơn</a:t>
                      </a:r>
                      <a:r>
                        <a:rPr lang="en-US" sz="1300" kern="100" dirty="0">
                          <a:effectLst/>
                        </a:rPr>
                        <a:t> </a:t>
                      </a:r>
                      <a:r>
                        <a:rPr lang="en-US" sz="1300" kern="100" dirty="0" err="1">
                          <a:effectLst/>
                        </a:rPr>
                        <a:t>vị</a:t>
                      </a:r>
                      <a:r>
                        <a:rPr lang="en-US" sz="1300" kern="100" dirty="0">
                          <a:effectLst/>
                        </a:rPr>
                        <a:t> </a:t>
                      </a:r>
                      <a:r>
                        <a:rPr lang="en-US" sz="1300" kern="100" dirty="0" err="1">
                          <a:effectLst/>
                        </a:rPr>
                        <a:t>thẩm</a:t>
                      </a:r>
                      <a:r>
                        <a:rPr lang="en-US" sz="1300" kern="100" dirty="0">
                          <a:effectLst/>
                        </a:rPr>
                        <a:t> </a:t>
                      </a:r>
                      <a:r>
                        <a:rPr lang="en-US" sz="1300" kern="100" dirty="0" err="1">
                          <a:effectLst/>
                        </a:rPr>
                        <a:t>định</a:t>
                      </a:r>
                      <a:r>
                        <a:rPr lang="en-US" sz="1300" kern="100" dirty="0">
                          <a:effectLst/>
                        </a:rPr>
                        <a:t> </a:t>
                      </a:r>
                      <a:r>
                        <a:rPr lang="en-US" sz="1300" kern="100" dirty="0" err="1">
                          <a:effectLst/>
                        </a:rPr>
                        <a:t>độc</a:t>
                      </a:r>
                      <a:r>
                        <a:rPr lang="en-US" sz="1300" kern="100" dirty="0">
                          <a:effectLst/>
                        </a:rPr>
                        <a:t> </a:t>
                      </a:r>
                      <a:r>
                        <a:rPr lang="en-US" sz="1300" kern="100" dirty="0" err="1">
                          <a:effectLst/>
                        </a:rPr>
                        <a:t>lập</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26513303"/>
                  </a:ext>
                </a:extLst>
              </a:tr>
              <a:tr h="0">
                <a:tc>
                  <a:txBody>
                    <a:bodyPr/>
                    <a:lstStyle/>
                    <a:p>
                      <a:pPr algn="ctr">
                        <a:lnSpc>
                          <a:spcPct val="115000"/>
                        </a:lnSpc>
                        <a:spcAft>
                          <a:spcPts val="800"/>
                        </a:spcAft>
                        <a:buNone/>
                      </a:pPr>
                      <a:r>
                        <a:rPr lang="en-US" sz="1300" kern="100">
                          <a:effectLst/>
                        </a:rPr>
                        <a:t>3</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Đối tượng được thẩm định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Doanh nghiệp tự kiểm kê hoặc thuê tư vấn; không bắt buộc thẩm định kết quả bởi bên thứ ba</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Doanh nghiệp, tổ chức phải lập kế hoạch và báo cáo kết quả → được thẩm định bởi đơn vị được cấp phép</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6283221"/>
                  </a:ext>
                </a:extLst>
              </a:tr>
              <a:tr h="0">
                <a:tc>
                  <a:txBody>
                    <a:bodyPr/>
                    <a:lstStyle/>
                    <a:p>
                      <a:pPr algn="ctr">
                        <a:lnSpc>
                          <a:spcPct val="115000"/>
                        </a:lnSpc>
                        <a:spcAft>
                          <a:spcPts val="800"/>
                        </a:spcAft>
                        <a:buNone/>
                      </a:pPr>
                      <a:r>
                        <a:rPr lang="en-US" sz="1300" kern="100">
                          <a:effectLst/>
                        </a:rPr>
                        <a:t>4</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Cơ sở pháp lý để xác nhận kết quả kiểm kê/giảm nhẹ</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Dựa vào báo cáo tự nộp, cơ quan quản lý kiểm tra hoặc rà soát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Phải qua quy trình thẩm định độc lập, mới được cơ quan quản lý xác nhận kết quả</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32712376"/>
                  </a:ext>
                </a:extLst>
              </a:tr>
              <a:tr h="0">
                <a:tc>
                  <a:txBody>
                    <a:bodyPr/>
                    <a:lstStyle/>
                    <a:p>
                      <a:pPr algn="ctr">
                        <a:lnSpc>
                          <a:spcPct val="115000"/>
                        </a:lnSpc>
                        <a:spcAft>
                          <a:spcPts val="800"/>
                        </a:spcAft>
                        <a:buNone/>
                      </a:pPr>
                      <a:r>
                        <a:rPr lang="en-US" sz="1300" kern="100">
                          <a:effectLst/>
                        </a:rPr>
                        <a:t>5</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Trách nhiệm cơ quan Nhà nước</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a:effectLst/>
                        </a:rPr>
                        <a:t>Bộ TN&amp;MT, bộ ngành kiểm tra, đánh giá; không có hướng dẫn về quy trình thẩm định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just">
                        <a:lnSpc>
                          <a:spcPct val="115000"/>
                        </a:lnSpc>
                        <a:spcAft>
                          <a:spcPts val="800"/>
                        </a:spcAft>
                        <a:buNone/>
                      </a:pPr>
                      <a:r>
                        <a:rPr lang="en-US" sz="1300" kern="100" dirty="0" err="1">
                          <a:effectLst/>
                        </a:rPr>
                        <a:t>Cơ</a:t>
                      </a:r>
                      <a:r>
                        <a:rPr lang="en-US" sz="1300" kern="100" dirty="0">
                          <a:effectLst/>
                        </a:rPr>
                        <a:t> </a:t>
                      </a:r>
                      <a:r>
                        <a:rPr lang="en-US" sz="1300" kern="100" dirty="0" err="1">
                          <a:effectLst/>
                        </a:rPr>
                        <a:t>quan</a:t>
                      </a:r>
                      <a:r>
                        <a:rPr lang="en-US" sz="1300" kern="100" dirty="0">
                          <a:effectLst/>
                        </a:rPr>
                        <a:t> </a:t>
                      </a:r>
                      <a:r>
                        <a:rPr lang="en-US" sz="1300" kern="100" dirty="0" err="1">
                          <a:effectLst/>
                        </a:rPr>
                        <a:t>Nhà</a:t>
                      </a:r>
                      <a:r>
                        <a:rPr lang="en-US" sz="1300" kern="100" dirty="0">
                          <a:effectLst/>
                        </a:rPr>
                        <a:t> </a:t>
                      </a:r>
                      <a:r>
                        <a:rPr lang="en-US" sz="1300" kern="100" dirty="0" err="1">
                          <a:effectLst/>
                        </a:rPr>
                        <a:t>nước</a:t>
                      </a:r>
                      <a:r>
                        <a:rPr lang="en-US" sz="1300" kern="100" dirty="0">
                          <a:effectLst/>
                        </a:rPr>
                        <a:t> </a:t>
                      </a:r>
                      <a:r>
                        <a:rPr lang="en-US" sz="1300" kern="100" dirty="0" err="1">
                          <a:effectLst/>
                        </a:rPr>
                        <a:t>chỉ</a:t>
                      </a:r>
                      <a:r>
                        <a:rPr lang="en-US" sz="1300" kern="100" dirty="0">
                          <a:effectLst/>
                        </a:rPr>
                        <a:t> </a:t>
                      </a:r>
                      <a:r>
                        <a:rPr lang="en-US" sz="1300" kern="100" dirty="0" err="1">
                          <a:effectLst/>
                        </a:rPr>
                        <a:t>nhận</a:t>
                      </a:r>
                      <a:r>
                        <a:rPr lang="en-US" sz="1300" kern="100" dirty="0">
                          <a:effectLst/>
                        </a:rPr>
                        <a:t> </a:t>
                      </a:r>
                      <a:r>
                        <a:rPr lang="en-US" sz="1300" kern="100" dirty="0" err="1">
                          <a:effectLst/>
                        </a:rPr>
                        <a:t>hồ</a:t>
                      </a:r>
                      <a:r>
                        <a:rPr lang="en-US" sz="1300" kern="100" dirty="0">
                          <a:effectLst/>
                        </a:rPr>
                        <a:t> </a:t>
                      </a:r>
                      <a:r>
                        <a:rPr lang="en-US" sz="1300" kern="100" dirty="0" err="1">
                          <a:effectLst/>
                        </a:rPr>
                        <a:t>sơ</a:t>
                      </a:r>
                      <a:r>
                        <a:rPr lang="en-US" sz="1300" kern="100" dirty="0">
                          <a:effectLst/>
                        </a:rPr>
                        <a:t> </a:t>
                      </a:r>
                      <a:r>
                        <a:rPr lang="en-US" sz="1300" kern="100" dirty="0" err="1">
                          <a:effectLst/>
                        </a:rPr>
                        <a:t>đã</a:t>
                      </a:r>
                      <a:r>
                        <a:rPr lang="en-US" sz="1300" kern="100" dirty="0">
                          <a:effectLst/>
                        </a:rPr>
                        <a:t> </a:t>
                      </a:r>
                      <a:r>
                        <a:rPr lang="en-US" sz="1300" kern="100" dirty="0" err="1">
                          <a:effectLst/>
                        </a:rPr>
                        <a:t>được</a:t>
                      </a:r>
                      <a:r>
                        <a:rPr lang="en-US" sz="1300" kern="100" dirty="0">
                          <a:effectLst/>
                        </a:rPr>
                        <a:t> </a:t>
                      </a:r>
                      <a:r>
                        <a:rPr lang="en-US" sz="1300" kern="100" dirty="0" err="1">
                          <a:effectLst/>
                        </a:rPr>
                        <a:t>thẩm</a:t>
                      </a:r>
                      <a:r>
                        <a:rPr lang="en-US" sz="1300" kern="100" dirty="0">
                          <a:effectLst/>
                        </a:rPr>
                        <a:t> </a:t>
                      </a:r>
                      <a:r>
                        <a:rPr lang="en-US" sz="1300" kern="100" dirty="0" err="1">
                          <a:effectLst/>
                        </a:rPr>
                        <a:t>định</a:t>
                      </a:r>
                      <a:r>
                        <a:rPr lang="en-US" sz="1300" kern="100" dirty="0">
                          <a:effectLst/>
                        </a:rPr>
                        <a:t>, ban </a:t>
                      </a:r>
                      <a:r>
                        <a:rPr lang="en-US" sz="1300" kern="100" dirty="0" err="1">
                          <a:effectLst/>
                        </a:rPr>
                        <a:t>hành</a:t>
                      </a:r>
                      <a:r>
                        <a:rPr lang="en-US" sz="1300" kern="100" dirty="0">
                          <a:effectLst/>
                        </a:rPr>
                        <a:t> </a:t>
                      </a:r>
                      <a:r>
                        <a:rPr lang="en-US" sz="1300" kern="100" dirty="0" err="1">
                          <a:effectLst/>
                        </a:rPr>
                        <a:t>kết</a:t>
                      </a:r>
                      <a:r>
                        <a:rPr lang="en-US" sz="1300" kern="100" dirty="0">
                          <a:effectLst/>
                        </a:rPr>
                        <a:t> </a:t>
                      </a:r>
                      <a:r>
                        <a:rPr lang="en-US" sz="1300" kern="100" dirty="0" err="1">
                          <a:effectLst/>
                        </a:rPr>
                        <a:t>quả</a:t>
                      </a:r>
                      <a:r>
                        <a:rPr lang="en-US" sz="1300" kern="100" dirty="0">
                          <a:effectLst/>
                        </a:rPr>
                        <a:t> </a:t>
                      </a:r>
                      <a:r>
                        <a:rPr lang="en-US" sz="1300" kern="100" dirty="0" err="1">
                          <a:effectLst/>
                        </a:rPr>
                        <a:t>chính</a:t>
                      </a:r>
                      <a:r>
                        <a:rPr lang="en-US" sz="1300" kern="100" dirty="0">
                          <a:effectLst/>
                        </a:rPr>
                        <a:t> </a:t>
                      </a:r>
                      <a:r>
                        <a:rPr lang="en-US" sz="1300" kern="100" dirty="0" err="1">
                          <a:effectLst/>
                        </a:rPr>
                        <a:t>thức</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3821099"/>
                  </a:ext>
                </a:extLst>
              </a:tr>
            </a:tbl>
          </a:graphicData>
        </a:graphic>
      </p:graphicFrame>
    </p:spTree>
    <p:extLst>
      <p:ext uri="{BB962C8B-B14F-4D97-AF65-F5344CB8AC3E}">
        <p14:creationId xmlns:p14="http://schemas.microsoft.com/office/powerpoint/2010/main" val="636245274"/>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CF49B-5DAF-F017-1235-076217DEA882}"/>
            </a:ext>
          </a:extLst>
        </p:cNvPr>
        <p:cNvGrpSpPr/>
        <p:nvPr/>
      </p:nvGrpSpPr>
      <p:grpSpPr>
        <a:xfrm>
          <a:off x="0" y="0"/>
          <a:ext cx="0" cy="0"/>
          <a:chOff x="0" y="0"/>
          <a:chExt cx="0" cy="0"/>
        </a:xfrm>
      </p:grpSpPr>
      <p:sp>
        <p:nvSpPr>
          <p:cNvPr id="4" name="Titel 13">
            <a:extLst>
              <a:ext uri="{FF2B5EF4-FFF2-40B4-BE49-F238E27FC236}">
                <a16:creationId xmlns:a16="http://schemas.microsoft.com/office/drawing/2014/main" id="{638AD3BC-87A5-EBA7-025E-779AA6889214}"/>
              </a:ext>
            </a:extLst>
          </p:cNvPr>
          <p:cNvSpPr>
            <a:spLocks noGrp="1"/>
          </p:cNvSpPr>
          <p:nvPr>
            <p:ph type="title"/>
          </p:nvPr>
        </p:nvSpPr>
        <p:spPr>
          <a:xfrm>
            <a:off x="466709" y="554449"/>
            <a:ext cx="11208996" cy="634962"/>
          </a:xfrm>
        </p:spPr>
        <p:txBody>
          <a:bodyPr>
            <a:noAutofit/>
          </a:bodyPr>
          <a:lstStyle/>
          <a:p>
            <a:pPr algn="ctr"/>
            <a:r>
              <a:rPr lang="en-GB" sz="3200" b="1" dirty="0" err="1">
                <a:solidFill>
                  <a:schemeClr val="accent1">
                    <a:lumMod val="50000"/>
                  </a:schemeClr>
                </a:solidFill>
                <a:latin typeface="+mj-lt"/>
              </a:rPr>
              <a:t>Nghị</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định</a:t>
            </a:r>
            <a:r>
              <a:rPr lang="en-GB" sz="3200" b="1" dirty="0">
                <a:solidFill>
                  <a:schemeClr val="accent1">
                    <a:lumMod val="50000"/>
                  </a:schemeClr>
                </a:solidFill>
                <a:latin typeface="+mj-lt"/>
              </a:rPr>
              <a:t> 119/2025 ND-CP </a:t>
            </a:r>
            <a:r>
              <a:rPr lang="en-GB" sz="3200" b="1" dirty="0" err="1">
                <a:solidFill>
                  <a:schemeClr val="accent1">
                    <a:lumMod val="50000"/>
                  </a:schemeClr>
                </a:solidFill>
                <a:latin typeface="+mj-lt"/>
              </a:rPr>
              <a:t>Về</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sửa</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đổi</a:t>
            </a:r>
            <a:r>
              <a:rPr lang="en-GB" sz="3200" b="1" dirty="0">
                <a:solidFill>
                  <a:schemeClr val="accent1">
                    <a:lumMod val="50000"/>
                  </a:schemeClr>
                </a:solidFill>
                <a:latin typeface="+mj-lt"/>
              </a:rPr>
              <a:t>, </a:t>
            </a:r>
            <a:r>
              <a:rPr lang="en-GB" sz="3200" b="1" dirty="0" err="1">
                <a:solidFill>
                  <a:schemeClr val="accent1">
                    <a:lumMod val="50000"/>
                  </a:schemeClr>
                </a:solidFill>
                <a:latin typeface="+mj-lt"/>
              </a:rPr>
              <a:t>bổ</a:t>
            </a:r>
            <a:r>
              <a:rPr lang="en-GB" sz="3200" b="1" dirty="0">
                <a:solidFill>
                  <a:schemeClr val="accent1">
                    <a:lumMod val="50000"/>
                  </a:schemeClr>
                </a:solidFill>
                <a:latin typeface="+mj-lt"/>
              </a:rPr>
              <a:t> sung </a:t>
            </a:r>
            <a:endParaRPr lang="de-DE" sz="3200" b="1" dirty="0">
              <a:solidFill>
                <a:schemeClr val="accent1">
                  <a:lumMod val="50000"/>
                </a:schemeClr>
              </a:solidFill>
              <a:latin typeface="+mj-lt"/>
            </a:endParaRPr>
          </a:p>
        </p:txBody>
      </p:sp>
      <p:sp>
        <p:nvSpPr>
          <p:cNvPr id="3" name="Textplatzhalter 15">
            <a:extLst>
              <a:ext uri="{FF2B5EF4-FFF2-40B4-BE49-F238E27FC236}">
                <a16:creationId xmlns:a16="http://schemas.microsoft.com/office/drawing/2014/main" id="{B46908D2-5496-D0A4-B8E1-7EB968F1FBF6}"/>
              </a:ext>
            </a:extLst>
          </p:cNvPr>
          <p:cNvSpPr txBox="1">
            <a:spLocks/>
          </p:cNvSpPr>
          <p:nvPr/>
        </p:nvSpPr>
        <p:spPr>
          <a:xfrm>
            <a:off x="466709" y="1328897"/>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0070C0"/>
                </a:solidFill>
                <a:latin typeface="+mj-lt"/>
                <a:cs typeface="Times New Roman" panose="02020603050405020304" pitchFamily="18" charset="0"/>
              </a:rPr>
              <a:t>Thị </a:t>
            </a:r>
            <a:r>
              <a:rPr lang="en-US" sz="2400" b="1" dirty="0" err="1">
                <a:solidFill>
                  <a:srgbClr val="0070C0"/>
                </a:solidFill>
                <a:latin typeface="+mj-lt"/>
                <a:cs typeface="Times New Roman" panose="02020603050405020304" pitchFamily="18" charset="0"/>
              </a:rPr>
              <a:t>trường</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và</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hạn</a:t>
            </a:r>
            <a:r>
              <a:rPr lang="en-US" sz="2400" b="1" dirty="0">
                <a:solidFill>
                  <a:srgbClr val="0070C0"/>
                </a:solidFill>
                <a:latin typeface="+mj-lt"/>
                <a:cs typeface="Times New Roman" panose="02020603050405020304" pitchFamily="18" charset="0"/>
              </a:rPr>
              <a:t> </a:t>
            </a:r>
            <a:r>
              <a:rPr lang="en-US" sz="2400" b="1" dirty="0" err="1">
                <a:solidFill>
                  <a:srgbClr val="0070C0"/>
                </a:solidFill>
                <a:latin typeface="+mj-lt"/>
                <a:cs typeface="Times New Roman" panose="02020603050405020304" pitchFamily="18" charset="0"/>
              </a:rPr>
              <a:t>ngạch</a:t>
            </a:r>
            <a:endParaRPr lang="de-DE" sz="2400" b="1" dirty="0">
              <a:solidFill>
                <a:srgbClr val="0070C0"/>
              </a:solidFill>
              <a:latin typeface="+mj-lt"/>
              <a:cs typeface="Times New Roman" panose="02020603050405020304" pitchFamily="18" charset="0"/>
            </a:endParaRPr>
          </a:p>
        </p:txBody>
      </p:sp>
      <p:graphicFrame>
        <p:nvGraphicFramePr>
          <p:cNvPr id="5" name="Table 4">
            <a:extLst>
              <a:ext uri="{FF2B5EF4-FFF2-40B4-BE49-F238E27FC236}">
                <a16:creationId xmlns:a16="http://schemas.microsoft.com/office/drawing/2014/main" id="{B091959F-6C26-7F93-76A7-176D1BC91C01}"/>
              </a:ext>
            </a:extLst>
          </p:cNvPr>
          <p:cNvGraphicFramePr>
            <a:graphicFrameLocks noGrp="1"/>
          </p:cNvGraphicFramePr>
          <p:nvPr>
            <p:extLst>
              <p:ext uri="{D42A27DB-BD31-4B8C-83A1-F6EECF244321}">
                <p14:modId xmlns:p14="http://schemas.microsoft.com/office/powerpoint/2010/main" val="2450022582"/>
              </p:ext>
            </p:extLst>
          </p:nvPr>
        </p:nvGraphicFramePr>
        <p:xfrm>
          <a:off x="954766" y="1669015"/>
          <a:ext cx="10770525" cy="4785081"/>
        </p:xfrm>
        <a:graphic>
          <a:graphicData uri="http://schemas.openxmlformats.org/drawingml/2006/table">
            <a:tbl>
              <a:tblPr firstRow="1" firstCol="1" bandRow="1">
                <a:tableStyleId>{5C22544A-7EE6-4342-B048-85BDC9FD1C3A}</a:tableStyleId>
              </a:tblPr>
              <a:tblGrid>
                <a:gridCol w="1787907">
                  <a:extLst>
                    <a:ext uri="{9D8B030D-6E8A-4147-A177-3AD203B41FA5}">
                      <a16:colId xmlns:a16="http://schemas.microsoft.com/office/drawing/2014/main" val="1294597019"/>
                    </a:ext>
                  </a:extLst>
                </a:gridCol>
                <a:gridCol w="3892468">
                  <a:extLst>
                    <a:ext uri="{9D8B030D-6E8A-4147-A177-3AD203B41FA5}">
                      <a16:colId xmlns:a16="http://schemas.microsoft.com/office/drawing/2014/main" val="2897305414"/>
                    </a:ext>
                  </a:extLst>
                </a:gridCol>
                <a:gridCol w="5090150">
                  <a:extLst>
                    <a:ext uri="{9D8B030D-6E8A-4147-A177-3AD203B41FA5}">
                      <a16:colId xmlns:a16="http://schemas.microsoft.com/office/drawing/2014/main" val="2863509570"/>
                    </a:ext>
                  </a:extLst>
                </a:gridCol>
              </a:tblGrid>
              <a:tr h="473947">
                <a:tc>
                  <a:txBody>
                    <a:bodyPr/>
                    <a:lstStyle/>
                    <a:p>
                      <a:pPr algn="ctr">
                        <a:lnSpc>
                          <a:spcPct val="115000"/>
                        </a:lnSpc>
                        <a:spcAft>
                          <a:spcPts val="800"/>
                        </a:spcAft>
                        <a:buNone/>
                      </a:pPr>
                      <a:r>
                        <a:rPr lang="en-US" sz="1100" kern="100">
                          <a:effectLst/>
                        </a:rPr>
                        <a:t>STT</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ctr">
                        <a:lnSpc>
                          <a:spcPct val="115000"/>
                        </a:lnSpc>
                        <a:spcAft>
                          <a:spcPts val="800"/>
                        </a:spcAft>
                        <a:buNone/>
                      </a:pPr>
                      <a:r>
                        <a:rPr lang="en-US" sz="1100" kern="100" dirty="0" err="1">
                          <a:effectLst/>
                        </a:rPr>
                        <a:t>Nội</a:t>
                      </a:r>
                      <a:r>
                        <a:rPr lang="en-US" sz="1100" kern="100" dirty="0">
                          <a:effectLst/>
                        </a:rPr>
                        <a:t> dung</a:t>
                      </a:r>
                      <a:endParaRPr lang="en-US" sz="1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ctr">
                        <a:lnSpc>
                          <a:spcPct val="115000"/>
                        </a:lnSpc>
                        <a:spcAft>
                          <a:spcPts val="800"/>
                        </a:spcAft>
                        <a:buNone/>
                      </a:pPr>
                      <a:r>
                        <a:rPr lang="en-US" sz="1100" kern="100">
                          <a:effectLst/>
                        </a:rPr>
                        <a:t>NĐ 119/2025/NĐ-CP</a:t>
                      </a:r>
                      <a:endParaRPr lang="en-US" sz="1000" kern="100">
                        <a:effectLst/>
                      </a:endParaRPr>
                    </a:p>
                    <a:p>
                      <a:pPr algn="ctr">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1650415122"/>
                  </a:ext>
                </a:extLst>
              </a:tr>
              <a:tr h="583825">
                <a:tc>
                  <a:txBody>
                    <a:bodyPr/>
                    <a:lstStyle/>
                    <a:p>
                      <a:pPr algn="ctr">
                        <a:lnSpc>
                          <a:spcPct val="115000"/>
                        </a:lnSpc>
                        <a:spcAft>
                          <a:spcPts val="800"/>
                        </a:spcAft>
                        <a:buNone/>
                      </a:pPr>
                      <a:r>
                        <a:rPr lang="en-US" sz="1100" kern="100">
                          <a:effectLst/>
                        </a:rPr>
                        <a:t>1</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Khái niệm thị trường các-bon</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Điều 3 (khoản 13): Thị trường các-bon là cơ chế cho phép trao đổi, mua bán hạn ngạch phát thải KNK hoặc tín chỉ các-bon để đạt mục tiêu giảm nhẹ KNK</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2209108965"/>
                  </a:ext>
                </a:extLst>
              </a:tr>
              <a:tr h="473947">
                <a:tc>
                  <a:txBody>
                    <a:bodyPr/>
                    <a:lstStyle/>
                    <a:p>
                      <a:pPr algn="ctr">
                        <a:lnSpc>
                          <a:spcPct val="115000"/>
                        </a:lnSpc>
                        <a:spcAft>
                          <a:spcPts val="800"/>
                        </a:spcAft>
                        <a:buNone/>
                      </a:pPr>
                      <a:r>
                        <a:rPr lang="en-US" sz="1100" kern="100">
                          <a:effectLst/>
                        </a:rPr>
                        <a:t>2</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Các hình thức chính</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Hệ thống trao đổi hạn ngạch phát thải KNK .Cơ chế bù trừ tín chỉ các-bon (offset)</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2759601403"/>
                  </a:ext>
                </a:extLst>
              </a:tr>
              <a:tr h="473947">
                <a:tc>
                  <a:txBody>
                    <a:bodyPr/>
                    <a:lstStyle/>
                    <a:p>
                      <a:pPr algn="ctr">
                        <a:lnSpc>
                          <a:spcPct val="115000"/>
                        </a:lnSpc>
                        <a:spcAft>
                          <a:spcPts val="800"/>
                        </a:spcAft>
                        <a:buNone/>
                      </a:pPr>
                      <a:r>
                        <a:rPr lang="en-US" sz="1100" kern="100">
                          <a:effectLst/>
                        </a:rPr>
                        <a:t>3</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Đối tượng tham gia</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Các doanh nghiệp, tổ chức có nghĩa vụ hoặc đăng ký tự nguyện.  Đơn vị phát triển, mua bán tín chỉ Sở giao dịch được cấp phép</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3922224113"/>
                  </a:ext>
                </a:extLst>
              </a:tr>
              <a:tr h="473947">
                <a:tc>
                  <a:txBody>
                    <a:bodyPr/>
                    <a:lstStyle/>
                    <a:p>
                      <a:pPr algn="ctr">
                        <a:lnSpc>
                          <a:spcPct val="115000"/>
                        </a:lnSpc>
                        <a:spcAft>
                          <a:spcPts val="800"/>
                        </a:spcAft>
                        <a:buNone/>
                      </a:pPr>
                      <a:r>
                        <a:rPr lang="en-US" sz="1100" kern="100">
                          <a:effectLst/>
                        </a:rPr>
                        <a:t>4</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Hạn ngạch phát thải KNK</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Là lượng KNK được phân bổ cho tổ chức/doanh nghiệp phát  thải trong một kỳ xác định</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1017779682"/>
                  </a:ext>
                </a:extLst>
              </a:tr>
              <a:tr h="672259">
                <a:tc>
                  <a:txBody>
                    <a:bodyPr/>
                    <a:lstStyle/>
                    <a:p>
                      <a:pPr algn="ctr">
                        <a:lnSpc>
                          <a:spcPct val="115000"/>
                        </a:lnSpc>
                        <a:spcAft>
                          <a:spcPts val="800"/>
                        </a:spcAft>
                        <a:buNone/>
                      </a:pPr>
                      <a:r>
                        <a:rPr lang="en-US" sz="1100" kern="100">
                          <a:effectLst/>
                        </a:rPr>
                        <a:t>5</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Tín chỉ các-bon</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Đơn vị đo lường lượng phát thải KNK đã được giảm nhẹ hoặc hấp thụ (tương đương 1 tấn CO₂e)</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4137574853"/>
                  </a:ext>
                </a:extLst>
              </a:tr>
              <a:tr h="473947">
                <a:tc>
                  <a:txBody>
                    <a:bodyPr/>
                    <a:lstStyle/>
                    <a:p>
                      <a:pPr algn="ctr">
                        <a:lnSpc>
                          <a:spcPct val="115000"/>
                        </a:lnSpc>
                        <a:spcAft>
                          <a:spcPts val="800"/>
                        </a:spcAft>
                        <a:buNone/>
                      </a:pPr>
                      <a:r>
                        <a:rPr lang="en-US" sz="1100" kern="100">
                          <a:effectLst/>
                        </a:rPr>
                        <a:t>6</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Giao dịch trong nước và quốc tế</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Có thể thực hiện trong thị trường nội địa, và liên kết với thị trường quốc tế (CORSIA, Article 6 Paris Agreement…)</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1322323782"/>
                  </a:ext>
                </a:extLst>
              </a:tr>
              <a:tr h="473947">
                <a:tc>
                  <a:txBody>
                    <a:bodyPr/>
                    <a:lstStyle/>
                    <a:p>
                      <a:pPr algn="ctr">
                        <a:lnSpc>
                          <a:spcPct val="115000"/>
                        </a:lnSpc>
                        <a:spcAft>
                          <a:spcPts val="800"/>
                        </a:spcAft>
                        <a:buNone/>
                      </a:pPr>
                      <a:r>
                        <a:rPr lang="en-US" sz="1100" kern="100">
                          <a:effectLst/>
                        </a:rPr>
                        <a:t>7</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Cơ quan điều phối</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Bộ TN&amp;MT chủ trì xây dựng hệ thống giao dịch, phê duyệt tín chỉ, giám sát vận hành</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1143683703"/>
                  </a:ext>
                </a:extLst>
              </a:tr>
              <a:tr h="672259">
                <a:tc>
                  <a:txBody>
                    <a:bodyPr/>
                    <a:lstStyle/>
                    <a:p>
                      <a:pPr algn="ctr">
                        <a:lnSpc>
                          <a:spcPct val="115000"/>
                        </a:lnSpc>
                        <a:spcAft>
                          <a:spcPts val="800"/>
                        </a:spcAft>
                        <a:buNone/>
                      </a:pPr>
                      <a:r>
                        <a:rPr lang="en-US" sz="1100" kern="100">
                          <a:effectLst/>
                        </a:rPr>
                        <a:t>8</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a:effectLst/>
                        </a:rPr>
                        <a:t>Lộ trình thực hiện</a:t>
                      </a:r>
                      <a:endParaRPr lang="en-US" sz="1000" kern="100">
                        <a:effectLst/>
                      </a:endParaRPr>
                    </a:p>
                    <a:p>
                      <a:pPr algn="just">
                        <a:lnSpc>
                          <a:spcPct val="115000"/>
                        </a:lnSpc>
                        <a:spcAft>
                          <a:spcPts val="800"/>
                        </a:spcAft>
                        <a:buNone/>
                      </a:pPr>
                      <a:r>
                        <a:rPr lang="en-US" sz="1100" kern="100">
                          <a:effectLst/>
                        </a:rPr>
                        <a:t> </a:t>
                      </a: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tc>
                  <a:txBody>
                    <a:bodyPr/>
                    <a:lstStyle/>
                    <a:p>
                      <a:pPr algn="just">
                        <a:lnSpc>
                          <a:spcPct val="115000"/>
                        </a:lnSpc>
                        <a:spcAft>
                          <a:spcPts val="800"/>
                        </a:spcAft>
                        <a:buNone/>
                      </a:pPr>
                      <a:r>
                        <a:rPr lang="en-US" sz="1100" kern="100" dirty="0">
                          <a:effectLst/>
                        </a:rPr>
                        <a:t>2025–2027: </a:t>
                      </a:r>
                      <a:r>
                        <a:rPr lang="en-US" sz="1100" kern="100" dirty="0" err="1">
                          <a:effectLst/>
                        </a:rPr>
                        <a:t>Xây</a:t>
                      </a:r>
                      <a:r>
                        <a:rPr lang="en-US" sz="1100" kern="100" dirty="0">
                          <a:effectLst/>
                        </a:rPr>
                        <a:t> </a:t>
                      </a:r>
                      <a:r>
                        <a:rPr lang="en-US" sz="1100" kern="100" dirty="0" err="1">
                          <a:effectLst/>
                        </a:rPr>
                        <a:t>dựng</a:t>
                      </a:r>
                      <a:r>
                        <a:rPr lang="en-US" sz="1100" kern="100" dirty="0">
                          <a:effectLst/>
                        </a:rPr>
                        <a:t> </a:t>
                      </a:r>
                      <a:r>
                        <a:rPr lang="en-US" sz="1100" kern="100" dirty="0" err="1">
                          <a:effectLst/>
                        </a:rPr>
                        <a:t>hệ</a:t>
                      </a:r>
                      <a:r>
                        <a:rPr lang="en-US" sz="1100" kern="100" dirty="0">
                          <a:effectLst/>
                        </a:rPr>
                        <a:t> </a:t>
                      </a:r>
                      <a:r>
                        <a:rPr lang="en-US" sz="1100" kern="100" dirty="0" err="1">
                          <a:effectLst/>
                        </a:rPr>
                        <a:t>thống</a:t>
                      </a:r>
                      <a:r>
                        <a:rPr lang="en-US" sz="1100" kern="100" dirty="0">
                          <a:effectLst/>
                        </a:rPr>
                        <a:t> </a:t>
                      </a:r>
                      <a:r>
                        <a:rPr lang="en-US" sz="1100" kern="100" dirty="0" err="1">
                          <a:effectLst/>
                        </a:rPr>
                        <a:t>thử</a:t>
                      </a:r>
                      <a:r>
                        <a:rPr lang="en-US" sz="1100" kern="100" dirty="0">
                          <a:effectLst/>
                        </a:rPr>
                        <a:t> </a:t>
                      </a:r>
                      <a:r>
                        <a:rPr lang="en-US" sz="1100" kern="100" dirty="0" err="1">
                          <a:effectLst/>
                        </a:rPr>
                        <a:t>nghiệm</a:t>
                      </a:r>
                      <a:r>
                        <a:rPr lang="en-US" sz="1100" kern="100" dirty="0">
                          <a:effectLst/>
                        </a:rPr>
                        <a:t> - </a:t>
                      </a:r>
                      <a:r>
                        <a:rPr lang="en-US" sz="1100" kern="100" dirty="0" err="1">
                          <a:effectLst/>
                        </a:rPr>
                        <a:t>Từ</a:t>
                      </a:r>
                      <a:r>
                        <a:rPr lang="en-US" sz="1100" kern="100" dirty="0">
                          <a:effectLst/>
                        </a:rPr>
                        <a:t> 2028: </a:t>
                      </a:r>
                      <a:r>
                        <a:rPr lang="en-US" sz="1100" kern="100" dirty="0" err="1">
                          <a:effectLst/>
                        </a:rPr>
                        <a:t>Vận</a:t>
                      </a:r>
                      <a:r>
                        <a:rPr lang="en-US" sz="1100" kern="100" dirty="0">
                          <a:effectLst/>
                        </a:rPr>
                        <a:t> </a:t>
                      </a:r>
                      <a:r>
                        <a:rPr lang="en-US" sz="1100" kern="100" dirty="0" err="1">
                          <a:effectLst/>
                        </a:rPr>
                        <a:t>hành</a:t>
                      </a:r>
                      <a:r>
                        <a:rPr lang="en-US" sz="1100" kern="100" dirty="0">
                          <a:effectLst/>
                        </a:rPr>
                        <a:t> </a:t>
                      </a:r>
                      <a:r>
                        <a:rPr lang="en-US" sz="1100" kern="100" dirty="0" err="1">
                          <a:effectLst/>
                        </a:rPr>
                        <a:t>chính</a:t>
                      </a:r>
                      <a:r>
                        <a:rPr lang="en-US" sz="1100" kern="100" dirty="0">
                          <a:effectLst/>
                        </a:rPr>
                        <a:t> </a:t>
                      </a:r>
                      <a:r>
                        <a:rPr lang="en-US" sz="1100" kern="100" dirty="0" err="1">
                          <a:effectLst/>
                        </a:rPr>
                        <a:t>thức</a:t>
                      </a:r>
                      <a:r>
                        <a:rPr lang="en-US" sz="1100" kern="100" dirty="0">
                          <a:effectLst/>
                        </a:rPr>
                        <a:t> </a:t>
                      </a:r>
                      <a:r>
                        <a:rPr lang="en-US" sz="1100" kern="100" dirty="0" err="1">
                          <a:effectLst/>
                        </a:rPr>
                        <a:t>thị</a:t>
                      </a:r>
                      <a:r>
                        <a:rPr lang="en-US" sz="1100" kern="100" dirty="0">
                          <a:effectLst/>
                        </a:rPr>
                        <a:t> </a:t>
                      </a:r>
                      <a:r>
                        <a:rPr lang="en-US" sz="1100" kern="100" dirty="0" err="1">
                          <a:effectLst/>
                        </a:rPr>
                        <a:t>trường</a:t>
                      </a:r>
                      <a:r>
                        <a:rPr lang="en-US" sz="1100" kern="100" dirty="0">
                          <a:effectLst/>
                        </a:rPr>
                        <a:t> </a:t>
                      </a:r>
                      <a:r>
                        <a:rPr lang="en-US" sz="1100" kern="100" dirty="0" err="1">
                          <a:effectLst/>
                        </a:rPr>
                        <a:t>các</a:t>
                      </a:r>
                      <a:r>
                        <a:rPr lang="en-US" sz="1100" kern="100" dirty="0">
                          <a:effectLst/>
                        </a:rPr>
                        <a:t>-bon </a:t>
                      </a:r>
                      <a:r>
                        <a:rPr lang="en-US" sz="1100" kern="100" dirty="0" err="1">
                          <a:effectLst/>
                        </a:rPr>
                        <a:t>quốc</a:t>
                      </a:r>
                      <a:r>
                        <a:rPr lang="en-US" sz="1100" kern="100" dirty="0">
                          <a:effectLst/>
                        </a:rPr>
                        <a:t> </a:t>
                      </a:r>
                      <a:r>
                        <a:rPr lang="en-US" sz="1100" kern="100" dirty="0" err="1">
                          <a:effectLst/>
                        </a:rPr>
                        <a:t>gia</a:t>
                      </a:r>
                      <a:endParaRPr lang="en-US" sz="1000" kern="100" dirty="0">
                        <a:effectLst/>
                      </a:endParaRPr>
                    </a:p>
                    <a:p>
                      <a:pPr algn="just">
                        <a:lnSpc>
                          <a:spcPct val="115000"/>
                        </a:lnSpc>
                        <a:spcAft>
                          <a:spcPts val="800"/>
                        </a:spcAft>
                        <a:buNone/>
                      </a:pPr>
                      <a:r>
                        <a:rPr lang="en-US" sz="1100" kern="100" dirty="0">
                          <a:effectLst/>
                        </a:rPr>
                        <a:t> </a:t>
                      </a:r>
                      <a:endParaRPr lang="en-US" sz="1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692" marR="59692" marT="0" marB="0"/>
                </a:tc>
                <a:extLst>
                  <a:ext uri="{0D108BD9-81ED-4DB2-BD59-A6C34878D82A}">
                    <a16:rowId xmlns:a16="http://schemas.microsoft.com/office/drawing/2014/main" val="139676214"/>
                  </a:ext>
                </a:extLst>
              </a:tr>
            </a:tbl>
          </a:graphicData>
        </a:graphic>
      </p:graphicFrame>
    </p:spTree>
    <p:extLst>
      <p:ext uri="{BB962C8B-B14F-4D97-AF65-F5344CB8AC3E}">
        <p14:creationId xmlns:p14="http://schemas.microsoft.com/office/powerpoint/2010/main" val="522605553"/>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458372" y="1525823"/>
            <a:ext cx="11600786" cy="554279"/>
          </a:xfrm>
        </p:spPr>
        <p:txBody>
          <a:bodyPr>
            <a:noAutofit/>
          </a:bodyPr>
          <a:lstStyle/>
          <a:p>
            <a:r>
              <a:rPr lang="vi-VN" sz="2000" dirty="0">
                <a:solidFill>
                  <a:schemeClr val="accent1">
                    <a:lumMod val="50000"/>
                  </a:schemeClr>
                </a:solidFill>
                <a:latin typeface="+mn-lt"/>
              </a:rPr>
              <a:t>Danh mục lĩnh vực, cơ sở phải thực hiện kiểm kê khí nhà kính</a:t>
            </a:r>
            <a:endParaRPr lang="en-US" altLang="en-US" sz="2000" dirty="0">
              <a:solidFill>
                <a:schemeClr val="accent1">
                  <a:lumMod val="50000"/>
                </a:schemeClr>
              </a:solidFill>
              <a:latin typeface="+mn-lt"/>
            </a:endParaRPr>
          </a:p>
        </p:txBody>
      </p:sp>
      <p:sp>
        <p:nvSpPr>
          <p:cNvPr id="10" name="TextBox 9">
            <a:extLst>
              <a:ext uri="{FF2B5EF4-FFF2-40B4-BE49-F238E27FC236}">
                <a16:creationId xmlns:a16="http://schemas.microsoft.com/office/drawing/2014/main" id="{AD68ED7C-A17B-294F-2F39-6E5DA87FC82B}"/>
              </a:ext>
            </a:extLst>
          </p:cNvPr>
          <p:cNvSpPr txBox="1"/>
          <p:nvPr/>
        </p:nvSpPr>
        <p:spPr>
          <a:xfrm>
            <a:off x="458372" y="1903510"/>
            <a:ext cx="5584296" cy="2585323"/>
          </a:xfrm>
          <a:prstGeom prst="rect">
            <a:avLst/>
          </a:prstGeom>
          <a:noFill/>
        </p:spPr>
        <p:txBody>
          <a:bodyPr wrap="square">
            <a:spAutoFit/>
          </a:bodyPr>
          <a:lstStyle/>
          <a:p>
            <a:pPr algn="just">
              <a:lnSpc>
                <a:spcPct val="150000"/>
              </a:lnSpc>
              <a:buClr>
                <a:schemeClr val="tx2"/>
              </a:buClr>
            </a:pPr>
            <a:r>
              <a:rPr lang="en-US" sz="1800" b="1" dirty="0">
                <a:solidFill>
                  <a:srgbClr val="FF0000"/>
                </a:solidFill>
                <a:latin typeface="+mn-lt"/>
                <a:cs typeface="Arial" panose="020B0604020202020204" pitchFamily="34" charset="0"/>
              </a:rPr>
              <a:t>1</a:t>
            </a:r>
            <a:r>
              <a:rPr lang="en-US" sz="1800" dirty="0">
                <a:solidFill>
                  <a:srgbClr val="FF0000"/>
                </a:solidFill>
                <a:latin typeface="+mn-lt"/>
                <a:ea typeface="+mj-ea"/>
                <a:cs typeface="Arial" panose="020B0604020202020204" pitchFamily="34" charset="0"/>
              </a:rPr>
              <a:t>. </a:t>
            </a:r>
            <a:r>
              <a:rPr lang="en-US" sz="1800" b="1" dirty="0" err="1">
                <a:solidFill>
                  <a:srgbClr val="FF0000"/>
                </a:solidFill>
                <a:latin typeface="+mn-lt"/>
                <a:ea typeface="+mj-ea"/>
                <a:cs typeface="Arial" panose="020B0604020202020204" pitchFamily="34" charset="0"/>
              </a:rPr>
              <a:t>Năng</a:t>
            </a:r>
            <a:r>
              <a:rPr lang="en-US" sz="1800" b="1" dirty="0">
                <a:solidFill>
                  <a:srgbClr val="FF0000"/>
                </a:solidFill>
                <a:latin typeface="+mn-lt"/>
                <a:ea typeface="+mj-ea"/>
                <a:cs typeface="Arial" panose="020B0604020202020204" pitchFamily="34" charset="0"/>
              </a:rPr>
              <a:t> </a:t>
            </a:r>
            <a:r>
              <a:rPr lang="en-US" sz="1800" b="1" dirty="0" err="1">
                <a:solidFill>
                  <a:srgbClr val="FF0000"/>
                </a:solidFill>
                <a:latin typeface="+mn-lt"/>
                <a:ea typeface="+mj-ea"/>
                <a:cs typeface="Arial" panose="020B0604020202020204" pitchFamily="34" charset="0"/>
              </a:rPr>
              <a:t>lượng</a:t>
            </a:r>
            <a:r>
              <a:rPr lang="vi-VN" sz="1800" b="1" dirty="0">
                <a:solidFill>
                  <a:srgbClr val="FF0000"/>
                </a:solidFill>
                <a:latin typeface="+mn-lt"/>
                <a:ea typeface="+mj-ea"/>
                <a:cs typeface="Arial" panose="020B0604020202020204" pitchFamily="34" charset="0"/>
              </a:rPr>
              <a:t>:</a:t>
            </a:r>
            <a:endParaRPr lang="en-US" sz="1800" b="1" dirty="0">
              <a:solidFill>
                <a:srgbClr val="FF0000"/>
              </a:solidFill>
              <a:latin typeface="+mn-lt"/>
              <a:ea typeface="+mj-ea"/>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Công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sản</a:t>
            </a:r>
            <a:r>
              <a:rPr lang="en-US" sz="1800" dirty="0">
                <a:latin typeface="+mn-lt"/>
                <a:cs typeface="Arial" panose="020B0604020202020204" pitchFamily="34" charset="0"/>
              </a:rPr>
              <a:t> </a:t>
            </a:r>
            <a:r>
              <a:rPr lang="en-US" sz="1800" dirty="0" err="1">
                <a:latin typeface="+mn-lt"/>
                <a:cs typeface="Arial" panose="020B0604020202020204" pitchFamily="34" charset="0"/>
              </a:rPr>
              <a:t>xuất</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thụ</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r>
              <a:rPr lang="en-US" sz="1800" dirty="0">
                <a:latin typeface="+mn-lt"/>
                <a:cs typeface="Arial" panose="020B0604020202020204" pitchFamily="34" charset="0"/>
              </a:rPr>
              <a:t>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công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thương</a:t>
            </a:r>
            <a:r>
              <a:rPr lang="en-US" sz="1800" dirty="0">
                <a:latin typeface="+mn-lt"/>
                <a:cs typeface="Arial" panose="020B0604020202020204" pitchFamily="34" charset="0"/>
              </a:rPr>
              <a:t> </a:t>
            </a:r>
            <a:r>
              <a:rPr lang="en-US" sz="1800" dirty="0" err="1">
                <a:latin typeface="+mn-lt"/>
                <a:cs typeface="Arial" panose="020B0604020202020204" pitchFamily="34" charset="0"/>
              </a:rPr>
              <a:t>mại</a:t>
            </a:r>
            <a:r>
              <a:rPr lang="en-US" sz="1800" dirty="0">
                <a:latin typeface="+mn-lt"/>
                <a:cs typeface="Arial" panose="020B0604020202020204" pitchFamily="34" charset="0"/>
              </a:rPr>
              <a:t>, </a:t>
            </a:r>
            <a:r>
              <a:rPr lang="en-US" sz="1800" dirty="0" err="1">
                <a:latin typeface="+mn-lt"/>
                <a:cs typeface="Arial" panose="020B0604020202020204" pitchFamily="34" charset="0"/>
              </a:rPr>
              <a:t>dịch</a:t>
            </a:r>
            <a:r>
              <a:rPr lang="en-US" sz="1800" dirty="0">
                <a:latin typeface="+mn-lt"/>
                <a:cs typeface="Arial" panose="020B0604020202020204" pitchFamily="34" charset="0"/>
              </a:rPr>
              <a:t> </a:t>
            </a:r>
            <a:r>
              <a:rPr lang="en-US" sz="1800" dirty="0" err="1">
                <a:latin typeface="+mn-lt"/>
                <a:cs typeface="Arial" panose="020B0604020202020204" pitchFamily="34" charset="0"/>
              </a:rPr>
              <a:t>vụ</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dân</a:t>
            </a:r>
            <a:r>
              <a:rPr lang="en-US" sz="1800" dirty="0">
                <a:latin typeface="+mn-lt"/>
                <a:cs typeface="Arial" panose="020B0604020202020204" pitchFamily="34" charset="0"/>
              </a:rPr>
              <a:t> </a:t>
            </a:r>
            <a:r>
              <a:rPr lang="en-US" sz="1800" dirty="0" err="1">
                <a:latin typeface="+mn-lt"/>
                <a:cs typeface="Arial" panose="020B0604020202020204" pitchFamily="34" charset="0"/>
              </a:rPr>
              <a:t>dụng</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Khai</a:t>
            </a:r>
            <a:r>
              <a:rPr lang="en-US" sz="1800" dirty="0">
                <a:latin typeface="+mn-lt"/>
                <a:cs typeface="Arial" panose="020B0604020202020204" pitchFamily="34" charset="0"/>
              </a:rPr>
              <a:t> </a:t>
            </a:r>
            <a:r>
              <a:rPr lang="en-US" sz="1800" dirty="0" err="1">
                <a:latin typeface="+mn-lt"/>
                <a:cs typeface="Arial" panose="020B0604020202020204" pitchFamily="34" charset="0"/>
              </a:rPr>
              <a:t>thác</a:t>
            </a:r>
            <a:r>
              <a:rPr lang="en-US" sz="1800" dirty="0">
                <a:latin typeface="+mn-lt"/>
                <a:cs typeface="Arial" panose="020B0604020202020204" pitchFamily="34" charset="0"/>
              </a:rPr>
              <a:t> than</a:t>
            </a: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Khai</a:t>
            </a:r>
            <a:r>
              <a:rPr lang="en-US" sz="1800" dirty="0">
                <a:latin typeface="+mn-lt"/>
                <a:cs typeface="Arial" panose="020B0604020202020204" pitchFamily="34" charset="0"/>
              </a:rPr>
              <a:t> </a:t>
            </a:r>
            <a:r>
              <a:rPr lang="en-US" sz="1800" dirty="0" err="1">
                <a:latin typeface="+mn-lt"/>
                <a:cs typeface="Arial" panose="020B0604020202020204" pitchFamily="34" charset="0"/>
              </a:rPr>
              <a:t>thác</a:t>
            </a:r>
            <a:r>
              <a:rPr lang="en-US" sz="1800" dirty="0">
                <a:latin typeface="+mn-lt"/>
                <a:cs typeface="Arial" panose="020B0604020202020204" pitchFamily="34" charset="0"/>
              </a:rPr>
              <a:t> </a:t>
            </a:r>
            <a:r>
              <a:rPr lang="en-US" sz="1800" dirty="0" err="1">
                <a:latin typeface="+mn-lt"/>
                <a:cs typeface="Arial" panose="020B0604020202020204" pitchFamily="34" charset="0"/>
              </a:rPr>
              <a:t>dầu</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khí</a:t>
            </a:r>
            <a:r>
              <a:rPr lang="en-US" sz="1800" dirty="0">
                <a:latin typeface="+mn-lt"/>
                <a:cs typeface="Arial" panose="020B0604020202020204" pitchFamily="34" charset="0"/>
              </a:rPr>
              <a:t> </a:t>
            </a:r>
            <a:r>
              <a:rPr lang="en-US" sz="1800" dirty="0" err="1">
                <a:latin typeface="+mn-lt"/>
                <a:cs typeface="Arial" panose="020B0604020202020204" pitchFamily="34" charset="0"/>
              </a:rPr>
              <a:t>thiên</a:t>
            </a:r>
            <a:r>
              <a:rPr lang="en-US" sz="1800" dirty="0">
                <a:latin typeface="+mn-lt"/>
                <a:cs typeface="Arial" panose="020B0604020202020204" pitchFamily="34" charset="0"/>
              </a:rPr>
              <a:t> </a:t>
            </a:r>
            <a:r>
              <a:rPr lang="en-US" sz="1800" dirty="0" err="1">
                <a:latin typeface="+mn-lt"/>
                <a:cs typeface="Arial" panose="020B0604020202020204" pitchFamily="34" charset="0"/>
              </a:rPr>
              <a:t>nhiên</a:t>
            </a:r>
            <a:endParaRPr lang="en-GB" sz="1800" dirty="0">
              <a:latin typeface="+mn-lt"/>
              <a:cs typeface="Arial" panose="020B0604020202020204" pitchFamily="34" charset="0"/>
            </a:endParaRPr>
          </a:p>
        </p:txBody>
      </p:sp>
      <p:sp>
        <p:nvSpPr>
          <p:cNvPr id="11" name="TextBox 10">
            <a:extLst>
              <a:ext uri="{FF2B5EF4-FFF2-40B4-BE49-F238E27FC236}">
                <a16:creationId xmlns:a16="http://schemas.microsoft.com/office/drawing/2014/main" id="{B84DD223-CC9B-CC3F-38F6-F06AE91EEEDB}"/>
              </a:ext>
            </a:extLst>
          </p:cNvPr>
          <p:cNvSpPr txBox="1"/>
          <p:nvPr/>
        </p:nvSpPr>
        <p:spPr>
          <a:xfrm>
            <a:off x="458372" y="4488833"/>
            <a:ext cx="5482821" cy="1754326"/>
          </a:xfrm>
          <a:prstGeom prst="rect">
            <a:avLst/>
          </a:prstGeom>
          <a:noFill/>
        </p:spPr>
        <p:txBody>
          <a:bodyPr wrap="square">
            <a:spAutoFit/>
          </a:bodyPr>
          <a:lstStyle/>
          <a:p>
            <a:pPr algn="just">
              <a:lnSpc>
                <a:spcPct val="150000"/>
              </a:lnSpc>
              <a:buClr>
                <a:schemeClr val="tx2"/>
              </a:buClr>
            </a:pPr>
            <a:r>
              <a:rPr lang="en-US" sz="1800" b="1" dirty="0">
                <a:solidFill>
                  <a:srgbClr val="FF0000"/>
                </a:solidFill>
                <a:latin typeface="+mn-lt"/>
                <a:cs typeface="Arial" panose="020B0604020202020204" pitchFamily="34" charset="0"/>
              </a:rPr>
              <a:t>2. </a:t>
            </a:r>
            <a:r>
              <a:rPr lang="en-US" sz="1800" b="1" dirty="0" err="1">
                <a:solidFill>
                  <a:srgbClr val="FF0000"/>
                </a:solidFill>
                <a:latin typeface="+mn-lt"/>
                <a:cs typeface="Arial" panose="020B0604020202020204" pitchFamily="34" charset="0"/>
              </a:rPr>
              <a:t>Xây</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dựng</a:t>
            </a:r>
            <a:r>
              <a:rPr lang="vi-VN" sz="1800" b="1" dirty="0">
                <a:solidFill>
                  <a:srgbClr val="FF0000"/>
                </a:solidFill>
                <a:latin typeface="+mn-lt"/>
                <a:cs typeface="Arial" panose="020B0604020202020204" pitchFamily="34" charset="0"/>
              </a:rPr>
              <a:t>:</a:t>
            </a:r>
            <a:endParaRPr lang="en-US" sz="1800" b="1" dirty="0">
              <a:solidFill>
                <a:srgbClr val="FF0000"/>
              </a:solidFill>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thụ</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r>
              <a:rPr lang="en-US" sz="1800" dirty="0">
                <a:latin typeface="+mn-lt"/>
                <a:cs typeface="Arial" panose="020B0604020202020204" pitchFamily="34" charset="0"/>
              </a:rPr>
              <a:t>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ngành</a:t>
            </a:r>
            <a:r>
              <a:rPr lang="en-US" sz="1800" dirty="0">
                <a:latin typeface="+mn-lt"/>
                <a:cs typeface="Arial" panose="020B0604020202020204" pitchFamily="34" charset="0"/>
              </a:rPr>
              <a:t> </a:t>
            </a:r>
            <a:r>
              <a:rPr lang="en-US" sz="1800" dirty="0" err="1">
                <a:latin typeface="+mn-lt"/>
                <a:cs typeface="Arial" panose="020B0604020202020204" pitchFamily="34" charset="0"/>
              </a:rPr>
              <a:t>xây</a:t>
            </a:r>
            <a:r>
              <a:rPr lang="en-US" sz="1800" dirty="0">
                <a:latin typeface="+mn-lt"/>
                <a:cs typeface="Arial" panose="020B0604020202020204" pitchFamily="34" charset="0"/>
              </a:rPr>
              <a:t> </a:t>
            </a:r>
            <a:r>
              <a:rPr lang="en-US" sz="1800" dirty="0" err="1">
                <a:latin typeface="+mn-lt"/>
                <a:cs typeface="Arial" panose="020B0604020202020204" pitchFamily="34" charset="0"/>
              </a:rPr>
              <a:t>dựng</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quá</a:t>
            </a:r>
            <a:r>
              <a:rPr lang="en-US" sz="1800" dirty="0">
                <a:latin typeface="+mn-lt"/>
                <a:cs typeface="Arial" panose="020B0604020202020204" pitchFamily="34" charset="0"/>
              </a:rPr>
              <a:t> </a:t>
            </a:r>
            <a:r>
              <a:rPr lang="en-US" sz="1800" dirty="0" err="1">
                <a:latin typeface="+mn-lt"/>
                <a:cs typeface="Arial" panose="020B0604020202020204" pitchFamily="34" charset="0"/>
              </a:rPr>
              <a:t>trình</a:t>
            </a:r>
            <a:r>
              <a:rPr lang="en-US" sz="1800" dirty="0">
                <a:latin typeface="+mn-lt"/>
                <a:cs typeface="Arial" panose="020B0604020202020204" pitchFamily="34" charset="0"/>
              </a:rPr>
              <a:t> </a:t>
            </a:r>
            <a:r>
              <a:rPr lang="en-US" sz="1800" dirty="0" err="1">
                <a:latin typeface="+mn-lt"/>
                <a:cs typeface="Arial" panose="020B0604020202020204" pitchFamily="34" charset="0"/>
              </a:rPr>
              <a:t>công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sản</a:t>
            </a:r>
            <a:r>
              <a:rPr lang="en-US" sz="1800" dirty="0">
                <a:latin typeface="+mn-lt"/>
                <a:cs typeface="Arial" panose="020B0604020202020204" pitchFamily="34" charset="0"/>
              </a:rPr>
              <a:t> </a:t>
            </a:r>
            <a:r>
              <a:rPr lang="en-US" sz="1800" dirty="0" err="1">
                <a:latin typeface="+mn-lt"/>
                <a:cs typeface="Arial" panose="020B0604020202020204" pitchFamily="34" charset="0"/>
              </a:rPr>
              <a:t>xuất</a:t>
            </a:r>
            <a:r>
              <a:rPr lang="en-US" sz="1800" dirty="0">
                <a:latin typeface="+mn-lt"/>
                <a:cs typeface="Arial" panose="020B0604020202020204" pitchFamily="34" charset="0"/>
              </a:rPr>
              <a:t> </a:t>
            </a:r>
            <a:r>
              <a:rPr lang="en-US" sz="1800" dirty="0" err="1">
                <a:latin typeface="+mn-lt"/>
                <a:cs typeface="Arial" panose="020B0604020202020204" pitchFamily="34" charset="0"/>
              </a:rPr>
              <a:t>vật</a:t>
            </a:r>
            <a:r>
              <a:rPr lang="en-US" sz="1800" dirty="0">
                <a:latin typeface="+mn-lt"/>
                <a:cs typeface="Arial" panose="020B0604020202020204" pitchFamily="34" charset="0"/>
              </a:rPr>
              <a:t> </a:t>
            </a:r>
            <a:r>
              <a:rPr lang="en-US" sz="1800" dirty="0" err="1">
                <a:latin typeface="+mn-lt"/>
                <a:cs typeface="Arial" panose="020B0604020202020204" pitchFamily="34" charset="0"/>
              </a:rPr>
              <a:t>liệu</a:t>
            </a:r>
            <a:r>
              <a:rPr lang="en-US" sz="1800" dirty="0">
                <a:latin typeface="+mn-lt"/>
                <a:cs typeface="Arial" panose="020B0604020202020204" pitchFamily="34" charset="0"/>
              </a:rPr>
              <a:t> </a:t>
            </a:r>
            <a:r>
              <a:rPr lang="en-US" sz="1800" dirty="0" err="1">
                <a:latin typeface="+mn-lt"/>
                <a:cs typeface="Arial" panose="020B0604020202020204" pitchFamily="34" charset="0"/>
              </a:rPr>
              <a:t>xây</a:t>
            </a:r>
            <a:r>
              <a:rPr lang="en-US" sz="1800" dirty="0">
                <a:latin typeface="+mn-lt"/>
                <a:cs typeface="Arial" panose="020B0604020202020204" pitchFamily="34" charset="0"/>
              </a:rPr>
              <a:t> </a:t>
            </a:r>
            <a:r>
              <a:rPr lang="en-US" sz="1800" dirty="0" err="1">
                <a:latin typeface="+mn-lt"/>
                <a:cs typeface="Arial" panose="020B0604020202020204" pitchFamily="34" charset="0"/>
              </a:rPr>
              <a:t>dựng</a:t>
            </a:r>
            <a:endParaRPr lang="en-US" sz="1800" dirty="0">
              <a:latin typeface="+mn-lt"/>
              <a:cs typeface="Arial" panose="020B0604020202020204" pitchFamily="34" charset="0"/>
            </a:endParaRPr>
          </a:p>
        </p:txBody>
      </p:sp>
      <p:sp>
        <p:nvSpPr>
          <p:cNvPr id="12" name="TextBox 11">
            <a:extLst>
              <a:ext uri="{FF2B5EF4-FFF2-40B4-BE49-F238E27FC236}">
                <a16:creationId xmlns:a16="http://schemas.microsoft.com/office/drawing/2014/main" id="{1DEA3B15-A51E-A544-86BA-F124C1C8F715}"/>
              </a:ext>
            </a:extLst>
          </p:cNvPr>
          <p:cNvSpPr txBox="1"/>
          <p:nvPr/>
        </p:nvSpPr>
        <p:spPr>
          <a:xfrm>
            <a:off x="6367984" y="1903510"/>
            <a:ext cx="5264383" cy="3000821"/>
          </a:xfrm>
          <a:prstGeom prst="rect">
            <a:avLst/>
          </a:prstGeom>
          <a:noFill/>
        </p:spPr>
        <p:txBody>
          <a:bodyPr wrap="square">
            <a:spAutoFit/>
          </a:bodyPr>
          <a:lstStyle/>
          <a:p>
            <a:pPr algn="just">
              <a:lnSpc>
                <a:spcPct val="150000"/>
              </a:lnSpc>
              <a:buClr>
                <a:schemeClr val="tx2"/>
              </a:buClr>
            </a:pPr>
            <a:r>
              <a:rPr lang="en-US" sz="1800" b="1" dirty="0">
                <a:solidFill>
                  <a:srgbClr val="FF0000"/>
                </a:solidFill>
                <a:latin typeface="+mn-lt"/>
                <a:cs typeface="Arial" panose="020B0604020202020204" pitchFamily="34" charset="0"/>
              </a:rPr>
              <a:t>3. </a:t>
            </a:r>
            <a:r>
              <a:rPr lang="en-US" sz="1800" b="1" dirty="0" err="1">
                <a:solidFill>
                  <a:srgbClr val="FF0000"/>
                </a:solidFill>
                <a:latin typeface="+mn-lt"/>
                <a:cs typeface="Arial" panose="020B0604020202020204" pitchFamily="34" charset="0"/>
              </a:rPr>
              <a:t>Nông</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nghiệp</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lâm</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nghiệp</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và</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sử</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dụng</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đất</a:t>
            </a:r>
            <a:r>
              <a:rPr lang="vi-VN" sz="1800" b="1" dirty="0">
                <a:solidFill>
                  <a:srgbClr val="FF0000"/>
                </a:solidFill>
                <a:latin typeface="+mn-lt"/>
                <a:cs typeface="Arial" panose="020B0604020202020204" pitchFamily="34" charset="0"/>
              </a:rPr>
              <a:t>:</a:t>
            </a:r>
            <a:endParaRPr lang="en-US" sz="1800" b="1" dirty="0">
              <a:solidFill>
                <a:srgbClr val="FF0000"/>
              </a:solidFill>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Chăn</a:t>
            </a:r>
            <a:r>
              <a:rPr lang="en-US" sz="1800" dirty="0">
                <a:latin typeface="+mn-lt"/>
                <a:cs typeface="Arial" panose="020B0604020202020204" pitchFamily="34" charset="0"/>
              </a:rPr>
              <a:t> </a:t>
            </a:r>
            <a:r>
              <a:rPr lang="en-US" sz="1800" dirty="0" err="1">
                <a:latin typeface="+mn-lt"/>
                <a:cs typeface="Arial" panose="020B0604020202020204" pitchFamily="34" charset="0"/>
              </a:rPr>
              <a:t>nuôi</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a:latin typeface="+mn-lt"/>
                <a:cs typeface="Arial" panose="020B0604020202020204" pitchFamily="34" charset="0"/>
              </a:rPr>
              <a:t>Lâm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thay</a:t>
            </a:r>
            <a:r>
              <a:rPr lang="en-US" sz="1800" dirty="0">
                <a:latin typeface="+mn-lt"/>
                <a:cs typeface="Arial" panose="020B0604020202020204" pitchFamily="34" charset="0"/>
              </a:rPr>
              <a:t> </a:t>
            </a:r>
            <a:r>
              <a:rPr lang="en-US" sz="1800" dirty="0" err="1">
                <a:latin typeface="+mn-lt"/>
                <a:cs typeface="Arial" panose="020B0604020202020204" pitchFamily="34" charset="0"/>
              </a:rPr>
              <a:t>đổi</a:t>
            </a:r>
            <a:r>
              <a:rPr lang="en-US" sz="1800" dirty="0">
                <a:latin typeface="+mn-lt"/>
                <a:cs typeface="Arial" panose="020B0604020202020204" pitchFamily="34" charset="0"/>
              </a:rPr>
              <a:t> </a:t>
            </a:r>
            <a:r>
              <a:rPr lang="en-US" sz="1800" dirty="0" err="1">
                <a:latin typeface="+mn-lt"/>
                <a:cs typeface="Arial" panose="020B0604020202020204" pitchFamily="34" charset="0"/>
              </a:rPr>
              <a:t>sử</a:t>
            </a:r>
            <a:r>
              <a:rPr lang="en-US" sz="1800" dirty="0">
                <a:latin typeface="+mn-lt"/>
                <a:cs typeface="Arial" panose="020B0604020202020204" pitchFamily="34" charset="0"/>
              </a:rPr>
              <a:t> </a:t>
            </a:r>
            <a:r>
              <a:rPr lang="en-US" sz="1800" dirty="0" err="1">
                <a:latin typeface="+mn-lt"/>
                <a:cs typeface="Arial" panose="020B0604020202020204" pitchFamily="34" charset="0"/>
              </a:rPr>
              <a:t>dụng</a:t>
            </a:r>
            <a:r>
              <a:rPr lang="en-US" sz="1800" dirty="0">
                <a:latin typeface="+mn-lt"/>
                <a:cs typeface="Arial" panose="020B0604020202020204" pitchFamily="34" charset="0"/>
              </a:rPr>
              <a:t> </a:t>
            </a:r>
            <a:r>
              <a:rPr lang="en-US" sz="1800" dirty="0" err="1">
                <a:latin typeface="+mn-lt"/>
                <a:cs typeface="Arial" panose="020B0604020202020204" pitchFamily="34" charset="0"/>
              </a:rPr>
              <a:t>đất</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Trồng</a:t>
            </a:r>
            <a:r>
              <a:rPr lang="en-US" sz="1800" dirty="0">
                <a:latin typeface="+mn-lt"/>
                <a:cs typeface="Arial" panose="020B0604020202020204" pitchFamily="34" charset="0"/>
              </a:rPr>
              <a:t> </a:t>
            </a:r>
            <a:r>
              <a:rPr lang="en-US" sz="1800" dirty="0" err="1">
                <a:latin typeface="+mn-lt"/>
                <a:cs typeface="Arial" panose="020B0604020202020204" pitchFamily="34" charset="0"/>
              </a:rPr>
              <a:t>trọt</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thụ</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r>
              <a:rPr lang="en-US" sz="1800" dirty="0">
                <a:latin typeface="+mn-lt"/>
                <a:cs typeface="Arial" panose="020B0604020202020204" pitchFamily="34" charset="0"/>
              </a:rPr>
              <a:t>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nông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lâm</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thủy</a:t>
            </a:r>
            <a:r>
              <a:rPr lang="en-US" sz="1800" dirty="0">
                <a:latin typeface="+mn-lt"/>
                <a:cs typeface="Arial" panose="020B0604020202020204" pitchFamily="34" charset="0"/>
              </a:rPr>
              <a:t> </a:t>
            </a:r>
            <a:r>
              <a:rPr lang="en-US" sz="1800" dirty="0" err="1">
                <a:latin typeface="+mn-lt"/>
                <a:cs typeface="Arial" panose="020B0604020202020204" pitchFamily="34" charset="0"/>
              </a:rPr>
              <a:t>sản</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nguồn</a:t>
            </a:r>
            <a:r>
              <a:rPr lang="en-US" sz="1800" dirty="0">
                <a:latin typeface="+mn-lt"/>
                <a:cs typeface="Arial" panose="020B0604020202020204" pitchFamily="34" charset="0"/>
              </a:rPr>
              <a:t> </a:t>
            </a:r>
            <a:r>
              <a:rPr lang="en-US" sz="1800" dirty="0" err="1">
                <a:latin typeface="+mn-lt"/>
                <a:cs typeface="Arial" panose="020B0604020202020204" pitchFamily="34" charset="0"/>
              </a:rPr>
              <a:t>phát</a:t>
            </a:r>
            <a:r>
              <a:rPr lang="en-US" sz="1800" dirty="0">
                <a:latin typeface="+mn-lt"/>
                <a:cs typeface="Arial" panose="020B0604020202020204" pitchFamily="34" charset="0"/>
              </a:rPr>
              <a:t> </a:t>
            </a:r>
            <a:r>
              <a:rPr lang="en-US" sz="1800" dirty="0" err="1">
                <a:latin typeface="+mn-lt"/>
                <a:cs typeface="Arial" panose="020B0604020202020204" pitchFamily="34" charset="0"/>
              </a:rPr>
              <a:t>thải</a:t>
            </a:r>
            <a:r>
              <a:rPr lang="en-US" sz="1800" dirty="0">
                <a:latin typeface="+mn-lt"/>
                <a:cs typeface="Arial" panose="020B0604020202020204" pitchFamily="34" charset="0"/>
              </a:rPr>
              <a:t> </a:t>
            </a:r>
            <a:r>
              <a:rPr lang="en-US" sz="1800" dirty="0" err="1">
                <a:latin typeface="+mn-lt"/>
                <a:cs typeface="Arial" panose="020B0604020202020204" pitchFamily="34" charset="0"/>
              </a:rPr>
              <a:t>khác</a:t>
            </a:r>
            <a:r>
              <a:rPr lang="en-US" sz="1800" dirty="0">
                <a:latin typeface="+mn-lt"/>
                <a:cs typeface="Arial" panose="020B0604020202020204" pitchFamily="34" charset="0"/>
              </a:rPr>
              <a:t>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nông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p>
        </p:txBody>
      </p:sp>
      <p:sp>
        <p:nvSpPr>
          <p:cNvPr id="3" name="Title 1">
            <a:extLst>
              <a:ext uri="{FF2B5EF4-FFF2-40B4-BE49-F238E27FC236}">
                <a16:creationId xmlns:a16="http://schemas.microsoft.com/office/drawing/2014/main" id="{DEF41A05-9680-0584-F1BF-D94AFAE915FF}"/>
              </a:ext>
            </a:extLst>
          </p:cNvPr>
          <p:cNvSpPr txBox="1">
            <a:spLocks/>
          </p:cNvSpPr>
          <p:nvPr/>
        </p:nvSpPr>
        <p:spPr bwMode="auto">
          <a:xfrm>
            <a:off x="0" y="545559"/>
            <a:ext cx="12191999" cy="532049"/>
          </a:xfrm>
          <a:prstGeom prst="rect">
            <a:avLst/>
          </a:prstGeom>
        </p:spPr>
        <p:txBody>
          <a:bodyP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a:r>
              <a:rPr lang="en-GB" sz="3200" kern="0" dirty="0" err="1">
                <a:solidFill>
                  <a:schemeClr val="accent1">
                    <a:lumMod val="50000"/>
                  </a:schemeClr>
                </a:solidFill>
                <a:latin typeface="+mn-lt"/>
              </a:rPr>
              <a:t>Quyết</a:t>
            </a:r>
            <a:r>
              <a:rPr lang="en-GB" sz="3200" kern="0" dirty="0">
                <a:solidFill>
                  <a:schemeClr val="accent1">
                    <a:lumMod val="50000"/>
                  </a:schemeClr>
                </a:solidFill>
                <a:latin typeface="+mn-lt"/>
              </a:rPr>
              <a:t> </a:t>
            </a:r>
            <a:r>
              <a:rPr lang="en-GB" sz="3200" kern="0" dirty="0" err="1">
                <a:solidFill>
                  <a:schemeClr val="accent1">
                    <a:lumMod val="50000"/>
                  </a:schemeClr>
                </a:solidFill>
                <a:latin typeface="+mn-lt"/>
              </a:rPr>
              <a:t>định</a:t>
            </a:r>
            <a:r>
              <a:rPr lang="en-GB" sz="3200" kern="0" dirty="0">
                <a:solidFill>
                  <a:schemeClr val="accent1">
                    <a:lumMod val="50000"/>
                  </a:schemeClr>
                </a:solidFill>
                <a:latin typeface="+mn-lt"/>
              </a:rPr>
              <a:t> 13/2024/QĐ-</a:t>
            </a:r>
            <a:r>
              <a:rPr lang="en-GB" sz="3200" kern="0" dirty="0" err="1">
                <a:solidFill>
                  <a:schemeClr val="accent1">
                    <a:lumMod val="50000"/>
                  </a:schemeClr>
                </a:solidFill>
                <a:latin typeface="+mn-lt"/>
              </a:rPr>
              <a:t>TTg</a:t>
            </a:r>
            <a:endParaRPr lang="en-US" altLang="en-US" sz="3200" kern="0" dirty="0">
              <a:solidFill>
                <a:schemeClr val="accent1">
                  <a:lumMod val="50000"/>
                </a:schemeClr>
              </a:solidFill>
              <a:latin typeface="+mn-lt"/>
            </a:endParaRPr>
          </a:p>
        </p:txBody>
      </p:sp>
    </p:spTree>
    <p:extLst>
      <p:ext uri="{BB962C8B-B14F-4D97-AF65-F5344CB8AC3E}">
        <p14:creationId xmlns:p14="http://schemas.microsoft.com/office/powerpoint/2010/main" val="200318630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D68ED7C-A17B-294F-2F39-6E5DA87FC82B}"/>
              </a:ext>
            </a:extLst>
          </p:cNvPr>
          <p:cNvSpPr txBox="1"/>
          <p:nvPr/>
        </p:nvSpPr>
        <p:spPr>
          <a:xfrm>
            <a:off x="458372" y="1908170"/>
            <a:ext cx="4961765" cy="3365024"/>
          </a:xfrm>
          <a:prstGeom prst="rect">
            <a:avLst/>
          </a:prstGeom>
          <a:noFill/>
        </p:spPr>
        <p:txBody>
          <a:bodyPr wrap="square">
            <a:spAutoFit/>
          </a:bodyPr>
          <a:lstStyle/>
          <a:p>
            <a:pPr algn="just">
              <a:lnSpc>
                <a:spcPct val="150000"/>
              </a:lnSpc>
              <a:buClr>
                <a:schemeClr val="tx2"/>
              </a:buClr>
            </a:pPr>
            <a:r>
              <a:rPr lang="en-US" sz="1800" b="1" dirty="0">
                <a:solidFill>
                  <a:srgbClr val="FF0000"/>
                </a:solidFill>
                <a:latin typeface="+mn-lt"/>
                <a:cs typeface="Arial" panose="020B0604020202020204" pitchFamily="34" charset="0"/>
              </a:rPr>
              <a:t>4. </a:t>
            </a:r>
            <a:r>
              <a:rPr lang="en-US" sz="1800" b="1" dirty="0" err="1">
                <a:solidFill>
                  <a:srgbClr val="FF0000"/>
                </a:solidFill>
                <a:latin typeface="+mn-lt"/>
                <a:cs typeface="Arial" panose="020B0604020202020204" pitchFamily="34" charset="0"/>
              </a:rPr>
              <a:t>Các</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quá</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trình</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công</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nghiệp</a:t>
            </a:r>
            <a:r>
              <a:rPr lang="vi-VN" sz="1800" b="1" dirty="0">
                <a:solidFill>
                  <a:srgbClr val="FF0000"/>
                </a:solidFill>
                <a:latin typeface="+mn-lt"/>
                <a:cs typeface="Arial" panose="020B0604020202020204" pitchFamily="34" charset="0"/>
              </a:rPr>
              <a:t>:</a:t>
            </a:r>
            <a:endParaRPr lang="en-US" sz="1800" b="1" dirty="0">
              <a:solidFill>
                <a:srgbClr val="FF0000"/>
              </a:solidFill>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Sản</a:t>
            </a:r>
            <a:r>
              <a:rPr lang="en-US" sz="1800" dirty="0">
                <a:latin typeface="+mn-lt"/>
                <a:cs typeface="Arial" panose="020B0604020202020204" pitchFamily="34" charset="0"/>
              </a:rPr>
              <a:t> </a:t>
            </a:r>
            <a:r>
              <a:rPr lang="en-US" sz="1800" dirty="0" err="1">
                <a:latin typeface="+mn-lt"/>
                <a:cs typeface="Arial" panose="020B0604020202020204" pitchFamily="34" charset="0"/>
              </a:rPr>
              <a:t>xuất</a:t>
            </a:r>
            <a:r>
              <a:rPr lang="en-US" sz="1800" dirty="0">
                <a:latin typeface="+mn-lt"/>
                <a:cs typeface="Arial" panose="020B0604020202020204" pitchFamily="34" charset="0"/>
              </a:rPr>
              <a:t> </a:t>
            </a:r>
            <a:r>
              <a:rPr lang="en-US" sz="1800" dirty="0" err="1">
                <a:latin typeface="+mn-lt"/>
                <a:cs typeface="Arial" panose="020B0604020202020204" pitchFamily="34" charset="0"/>
              </a:rPr>
              <a:t>hóa</a:t>
            </a:r>
            <a:r>
              <a:rPr lang="en-US" sz="1800" dirty="0">
                <a:latin typeface="+mn-lt"/>
                <a:cs typeface="Arial" panose="020B0604020202020204" pitchFamily="34" charset="0"/>
              </a:rPr>
              <a:t> </a:t>
            </a:r>
            <a:r>
              <a:rPr lang="en-US" sz="1800" dirty="0" err="1">
                <a:latin typeface="+mn-lt"/>
                <a:cs typeface="Arial" panose="020B0604020202020204" pitchFamily="34" charset="0"/>
              </a:rPr>
              <a:t>chất</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Luyện</a:t>
            </a:r>
            <a:r>
              <a:rPr lang="en-US" sz="1800" dirty="0">
                <a:latin typeface="+mn-lt"/>
                <a:cs typeface="Arial" panose="020B0604020202020204" pitchFamily="34" charset="0"/>
              </a:rPr>
              <a:t> </a:t>
            </a:r>
            <a:r>
              <a:rPr lang="en-US" sz="1800" dirty="0" err="1">
                <a:latin typeface="+mn-lt"/>
                <a:cs typeface="Arial" panose="020B0604020202020204" pitchFamily="34" charset="0"/>
              </a:rPr>
              <a:t>kim</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Công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điện</a:t>
            </a:r>
            <a:r>
              <a:rPr lang="en-US" sz="1800" dirty="0">
                <a:latin typeface="+mn-lt"/>
                <a:cs typeface="Arial" panose="020B0604020202020204" pitchFamily="34" charset="0"/>
              </a:rPr>
              <a:t> </a:t>
            </a:r>
            <a:r>
              <a:rPr lang="en-US" sz="1800" dirty="0" err="1">
                <a:latin typeface="+mn-lt"/>
                <a:cs typeface="Arial" panose="020B0604020202020204" pitchFamily="34" charset="0"/>
              </a:rPr>
              <a:t>tử</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Sử</a:t>
            </a:r>
            <a:r>
              <a:rPr lang="en-US" sz="1800" dirty="0">
                <a:latin typeface="+mn-lt"/>
                <a:cs typeface="Arial" panose="020B0604020202020204" pitchFamily="34" charset="0"/>
              </a:rPr>
              <a:t> </a:t>
            </a:r>
            <a:r>
              <a:rPr lang="en-US" sz="1800" dirty="0" err="1">
                <a:latin typeface="+mn-lt"/>
                <a:cs typeface="Arial" panose="020B0604020202020204" pitchFamily="34" charset="0"/>
              </a:rPr>
              <a:t>dụng</a:t>
            </a:r>
            <a:r>
              <a:rPr lang="en-US" sz="1800" dirty="0">
                <a:latin typeface="+mn-lt"/>
                <a:cs typeface="Arial" panose="020B0604020202020204" pitchFamily="34" charset="0"/>
              </a:rPr>
              <a:t> </a:t>
            </a:r>
            <a:r>
              <a:rPr lang="en-US" sz="1800" dirty="0" err="1">
                <a:latin typeface="+mn-lt"/>
                <a:cs typeface="Arial" panose="020B0604020202020204" pitchFamily="34" charset="0"/>
              </a:rPr>
              <a:t>sản</a:t>
            </a:r>
            <a:r>
              <a:rPr lang="en-US" sz="1800" dirty="0">
                <a:latin typeface="+mn-lt"/>
                <a:cs typeface="Arial" panose="020B0604020202020204" pitchFamily="34" charset="0"/>
              </a:rPr>
              <a:t> </a:t>
            </a:r>
            <a:r>
              <a:rPr lang="en-US" sz="1800" dirty="0" err="1">
                <a:latin typeface="+mn-lt"/>
                <a:cs typeface="Arial" panose="020B0604020202020204" pitchFamily="34" charset="0"/>
              </a:rPr>
              <a:t>phẩm</a:t>
            </a:r>
            <a:r>
              <a:rPr lang="en-US" sz="1800" dirty="0">
                <a:latin typeface="+mn-lt"/>
                <a:cs typeface="Arial" panose="020B0604020202020204" pitchFamily="34" charset="0"/>
              </a:rPr>
              <a:t> </a:t>
            </a:r>
            <a:r>
              <a:rPr lang="en-US" sz="1800" dirty="0" err="1">
                <a:latin typeface="+mn-lt"/>
                <a:cs typeface="Arial" panose="020B0604020202020204" pitchFamily="34" charset="0"/>
              </a:rPr>
              <a:t>thay</a:t>
            </a:r>
            <a:r>
              <a:rPr lang="en-US" sz="1800" dirty="0">
                <a:latin typeface="+mn-lt"/>
                <a:cs typeface="Arial" panose="020B0604020202020204" pitchFamily="34" charset="0"/>
              </a:rPr>
              <a:t> </a:t>
            </a:r>
            <a:r>
              <a:rPr lang="en-US" sz="1800" dirty="0" err="1">
                <a:latin typeface="+mn-lt"/>
                <a:cs typeface="Arial" panose="020B0604020202020204" pitchFamily="34" charset="0"/>
              </a:rPr>
              <a:t>thế</a:t>
            </a:r>
            <a:r>
              <a:rPr lang="en-US" sz="1800" dirty="0">
                <a:latin typeface="+mn-lt"/>
                <a:cs typeface="Arial" panose="020B0604020202020204" pitchFamily="34" charset="0"/>
              </a:rPr>
              <a:t> </a:t>
            </a:r>
            <a:r>
              <a:rPr lang="en-US" sz="1800" dirty="0" err="1">
                <a:latin typeface="+mn-lt"/>
                <a:cs typeface="Arial" panose="020B0604020202020204" pitchFamily="34" charset="0"/>
              </a:rPr>
              <a:t>cho</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chất</a:t>
            </a:r>
            <a:r>
              <a:rPr lang="en-US" sz="1800" dirty="0">
                <a:latin typeface="+mn-lt"/>
                <a:cs typeface="Arial" panose="020B0604020202020204" pitchFamily="34" charset="0"/>
              </a:rPr>
              <a:t> </a:t>
            </a:r>
            <a:r>
              <a:rPr lang="en-US" sz="1800" dirty="0" err="1">
                <a:latin typeface="+mn-lt"/>
                <a:cs typeface="Arial" panose="020B0604020202020204" pitchFamily="34" charset="0"/>
              </a:rPr>
              <a:t>làm</a:t>
            </a:r>
            <a:r>
              <a:rPr lang="en-US" sz="1800" dirty="0">
                <a:latin typeface="+mn-lt"/>
                <a:cs typeface="Arial" panose="020B0604020202020204" pitchFamily="34" charset="0"/>
              </a:rPr>
              <a:t> </a:t>
            </a:r>
            <a:r>
              <a:rPr lang="en-US" sz="1800" dirty="0" err="1">
                <a:latin typeface="+mn-lt"/>
                <a:cs typeface="Arial" panose="020B0604020202020204" pitchFamily="34" charset="0"/>
              </a:rPr>
              <a:t>suy</a:t>
            </a:r>
            <a:r>
              <a:rPr lang="en-US" sz="1800" dirty="0">
                <a:latin typeface="+mn-lt"/>
                <a:cs typeface="Arial" panose="020B0604020202020204" pitchFamily="34" charset="0"/>
              </a:rPr>
              <a:t> </a:t>
            </a:r>
            <a:r>
              <a:rPr lang="en-US" sz="1800" dirty="0" err="1">
                <a:latin typeface="+mn-lt"/>
                <a:cs typeface="Arial" panose="020B0604020202020204" pitchFamily="34" charset="0"/>
              </a:rPr>
              <a:t>giảm</a:t>
            </a:r>
            <a:r>
              <a:rPr lang="en-US" sz="1800" dirty="0">
                <a:latin typeface="+mn-lt"/>
                <a:cs typeface="Arial" panose="020B0604020202020204" pitchFamily="34" charset="0"/>
              </a:rPr>
              <a:t> </a:t>
            </a:r>
            <a:r>
              <a:rPr lang="en-US" sz="1800" dirty="0" err="1">
                <a:latin typeface="+mn-lt"/>
                <a:cs typeface="Arial" panose="020B0604020202020204" pitchFamily="34" charset="0"/>
              </a:rPr>
              <a:t>tầng</a:t>
            </a:r>
            <a:r>
              <a:rPr lang="en-US" sz="1800" dirty="0">
                <a:latin typeface="+mn-lt"/>
                <a:cs typeface="Arial" panose="020B0604020202020204" pitchFamily="34" charset="0"/>
              </a:rPr>
              <a:t> ô-</a:t>
            </a:r>
            <a:r>
              <a:rPr lang="en-US" sz="1800" dirty="0" err="1">
                <a:latin typeface="+mn-lt"/>
                <a:cs typeface="Arial" panose="020B0604020202020204" pitchFamily="34" charset="0"/>
              </a:rPr>
              <a:t>dôn</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Sản</a:t>
            </a:r>
            <a:r>
              <a:rPr lang="en-US" sz="1800" dirty="0">
                <a:latin typeface="+mn-lt"/>
                <a:cs typeface="Arial" panose="020B0604020202020204" pitchFamily="34" charset="0"/>
              </a:rPr>
              <a:t> </a:t>
            </a:r>
            <a:r>
              <a:rPr lang="en-US" sz="1800" dirty="0" err="1">
                <a:latin typeface="+mn-lt"/>
                <a:cs typeface="Arial" panose="020B0604020202020204" pitchFamily="34" charset="0"/>
              </a:rPr>
              <a:t>xuất</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sử</a:t>
            </a:r>
            <a:r>
              <a:rPr lang="en-US" sz="1800" dirty="0">
                <a:latin typeface="+mn-lt"/>
                <a:cs typeface="Arial" panose="020B0604020202020204" pitchFamily="34" charset="0"/>
              </a:rPr>
              <a:t> </a:t>
            </a:r>
            <a:r>
              <a:rPr lang="en-US" sz="1800" dirty="0" err="1">
                <a:latin typeface="+mn-lt"/>
                <a:cs typeface="Arial" panose="020B0604020202020204" pitchFamily="34" charset="0"/>
              </a:rPr>
              <a:t>dụng</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sản</a:t>
            </a:r>
            <a:r>
              <a:rPr lang="en-US" sz="1800" dirty="0">
                <a:latin typeface="+mn-lt"/>
                <a:cs typeface="Arial" panose="020B0604020202020204" pitchFamily="34" charset="0"/>
              </a:rPr>
              <a:t> </a:t>
            </a:r>
            <a:r>
              <a:rPr lang="en-US" sz="1800" dirty="0" err="1">
                <a:latin typeface="+mn-lt"/>
                <a:cs typeface="Arial" panose="020B0604020202020204" pitchFamily="34" charset="0"/>
              </a:rPr>
              <a:t>phẩm</a:t>
            </a:r>
            <a:r>
              <a:rPr lang="en-US" sz="1800" dirty="0">
                <a:latin typeface="+mn-lt"/>
                <a:cs typeface="Arial" panose="020B0604020202020204" pitchFamily="34" charset="0"/>
              </a:rPr>
              <a:t> </a:t>
            </a:r>
            <a:r>
              <a:rPr lang="en-US" sz="1800" dirty="0" err="1">
                <a:latin typeface="+mn-lt"/>
                <a:cs typeface="Arial" panose="020B0604020202020204" pitchFamily="34" charset="0"/>
              </a:rPr>
              <a:t>công</a:t>
            </a:r>
            <a:r>
              <a:rPr lang="en-US" sz="1800" dirty="0">
                <a:latin typeface="+mn-lt"/>
                <a:cs typeface="Arial" panose="020B0604020202020204" pitchFamily="34" charset="0"/>
              </a:rPr>
              <a:t> </a:t>
            </a:r>
            <a:r>
              <a:rPr lang="en-US" sz="1800" dirty="0" err="1">
                <a:latin typeface="+mn-lt"/>
                <a:cs typeface="Arial" panose="020B0604020202020204" pitchFamily="34" charset="0"/>
              </a:rPr>
              <a:t>nghiệp</a:t>
            </a:r>
            <a:r>
              <a:rPr lang="en-US" sz="1800" dirty="0">
                <a:latin typeface="+mn-lt"/>
                <a:cs typeface="Arial" panose="020B0604020202020204" pitchFamily="34" charset="0"/>
              </a:rPr>
              <a:t> </a:t>
            </a:r>
            <a:r>
              <a:rPr lang="en-US" sz="1800" dirty="0" err="1">
                <a:latin typeface="+mn-lt"/>
                <a:cs typeface="Arial" panose="020B0604020202020204" pitchFamily="34" charset="0"/>
              </a:rPr>
              <a:t>khác</a:t>
            </a:r>
            <a:endParaRPr lang="en-GB" sz="1800" dirty="0">
              <a:latin typeface="+mn-lt"/>
              <a:cs typeface="Arial" panose="020B0604020202020204" pitchFamily="34" charset="0"/>
            </a:endParaRPr>
          </a:p>
        </p:txBody>
      </p:sp>
      <p:sp>
        <p:nvSpPr>
          <p:cNvPr id="11" name="TextBox 10">
            <a:extLst>
              <a:ext uri="{FF2B5EF4-FFF2-40B4-BE49-F238E27FC236}">
                <a16:creationId xmlns:a16="http://schemas.microsoft.com/office/drawing/2014/main" id="{B84DD223-CC9B-CC3F-38F6-F06AE91EEEDB}"/>
              </a:ext>
            </a:extLst>
          </p:cNvPr>
          <p:cNvSpPr txBox="1"/>
          <p:nvPr/>
        </p:nvSpPr>
        <p:spPr>
          <a:xfrm>
            <a:off x="458372" y="5273194"/>
            <a:ext cx="6500566" cy="872034"/>
          </a:xfrm>
          <a:prstGeom prst="rect">
            <a:avLst/>
          </a:prstGeom>
          <a:noFill/>
        </p:spPr>
        <p:txBody>
          <a:bodyPr wrap="square">
            <a:spAutoFit/>
          </a:bodyPr>
          <a:lstStyle/>
          <a:p>
            <a:pPr algn="just">
              <a:lnSpc>
                <a:spcPct val="150000"/>
              </a:lnSpc>
              <a:buClr>
                <a:schemeClr val="tx2"/>
              </a:buClr>
            </a:pPr>
            <a:r>
              <a:rPr lang="en-US" sz="1800" b="1" dirty="0">
                <a:solidFill>
                  <a:srgbClr val="FF0000"/>
                </a:solidFill>
                <a:latin typeface="+mn-lt"/>
                <a:cs typeface="Arial" panose="020B0604020202020204" pitchFamily="34" charset="0"/>
              </a:rPr>
              <a:t>5. Giao </a:t>
            </a:r>
            <a:r>
              <a:rPr lang="en-US" sz="1800" b="1" dirty="0" err="1">
                <a:solidFill>
                  <a:srgbClr val="FF0000"/>
                </a:solidFill>
                <a:latin typeface="+mn-lt"/>
                <a:cs typeface="Arial" panose="020B0604020202020204" pitchFamily="34" charset="0"/>
              </a:rPr>
              <a:t>thông</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vận</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tải</a:t>
            </a:r>
            <a:r>
              <a:rPr lang="vi-VN" sz="1800" b="1" dirty="0">
                <a:solidFill>
                  <a:srgbClr val="FF0000"/>
                </a:solidFill>
                <a:latin typeface="+mn-lt"/>
                <a:cs typeface="Arial" panose="020B0604020202020204" pitchFamily="34" charset="0"/>
              </a:rPr>
              <a:t>:</a:t>
            </a:r>
            <a:endParaRPr lang="en-US" sz="1800" b="1" dirty="0">
              <a:solidFill>
                <a:srgbClr val="FF0000"/>
              </a:solidFill>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thụ</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r>
              <a:rPr lang="en-US" sz="1800" dirty="0">
                <a:latin typeface="+mn-lt"/>
                <a:cs typeface="Arial" panose="020B0604020202020204" pitchFamily="34" charset="0"/>
              </a:rPr>
              <a:t>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ngành</a:t>
            </a:r>
            <a:r>
              <a:rPr lang="en-US" sz="1800" dirty="0">
                <a:latin typeface="+mn-lt"/>
                <a:cs typeface="Arial" panose="020B0604020202020204" pitchFamily="34" charset="0"/>
              </a:rPr>
              <a:t> </a:t>
            </a:r>
            <a:r>
              <a:rPr lang="en-US" sz="1800" dirty="0" err="1">
                <a:latin typeface="+mn-lt"/>
                <a:cs typeface="Arial" panose="020B0604020202020204" pitchFamily="34" charset="0"/>
              </a:rPr>
              <a:t>giao</a:t>
            </a:r>
            <a:r>
              <a:rPr lang="en-US" sz="1800" dirty="0">
                <a:latin typeface="+mn-lt"/>
                <a:cs typeface="Arial" panose="020B0604020202020204" pitchFamily="34" charset="0"/>
              </a:rPr>
              <a:t> </a:t>
            </a:r>
            <a:r>
              <a:rPr lang="en-US" sz="1800" dirty="0" err="1">
                <a:latin typeface="+mn-lt"/>
                <a:cs typeface="Arial" panose="020B0604020202020204" pitchFamily="34" charset="0"/>
              </a:rPr>
              <a:t>thông</a:t>
            </a:r>
            <a:r>
              <a:rPr lang="en-US" sz="1800" dirty="0">
                <a:latin typeface="+mn-lt"/>
                <a:cs typeface="Arial" panose="020B0604020202020204" pitchFamily="34" charset="0"/>
              </a:rPr>
              <a:t> </a:t>
            </a:r>
            <a:r>
              <a:rPr lang="en-US" sz="1800" dirty="0" err="1">
                <a:latin typeface="+mn-lt"/>
                <a:cs typeface="Arial" panose="020B0604020202020204" pitchFamily="34" charset="0"/>
              </a:rPr>
              <a:t>vận</a:t>
            </a:r>
            <a:r>
              <a:rPr lang="en-US" sz="1800" dirty="0">
                <a:latin typeface="+mn-lt"/>
                <a:cs typeface="Arial" panose="020B0604020202020204" pitchFamily="34" charset="0"/>
              </a:rPr>
              <a:t> </a:t>
            </a:r>
            <a:r>
              <a:rPr lang="en-US" sz="1800" dirty="0" err="1">
                <a:latin typeface="+mn-lt"/>
                <a:cs typeface="Arial" panose="020B0604020202020204" pitchFamily="34" charset="0"/>
              </a:rPr>
              <a:t>tải</a:t>
            </a:r>
            <a:endParaRPr lang="en-US" sz="1800" dirty="0">
              <a:latin typeface="+mn-lt"/>
              <a:cs typeface="Arial" panose="020B0604020202020204" pitchFamily="34" charset="0"/>
            </a:endParaRPr>
          </a:p>
        </p:txBody>
      </p:sp>
      <p:sp>
        <p:nvSpPr>
          <p:cNvPr id="12" name="TextBox 11">
            <a:extLst>
              <a:ext uri="{FF2B5EF4-FFF2-40B4-BE49-F238E27FC236}">
                <a16:creationId xmlns:a16="http://schemas.microsoft.com/office/drawing/2014/main" id="{1DEA3B15-A51E-A544-86BA-F124C1C8F715}"/>
              </a:ext>
            </a:extLst>
          </p:cNvPr>
          <p:cNvSpPr txBox="1"/>
          <p:nvPr/>
        </p:nvSpPr>
        <p:spPr>
          <a:xfrm>
            <a:off x="6564803" y="1940948"/>
            <a:ext cx="4961765" cy="2534027"/>
          </a:xfrm>
          <a:prstGeom prst="rect">
            <a:avLst/>
          </a:prstGeom>
          <a:noFill/>
        </p:spPr>
        <p:txBody>
          <a:bodyPr wrap="square">
            <a:spAutoFit/>
          </a:bodyPr>
          <a:lstStyle/>
          <a:p>
            <a:pPr algn="just">
              <a:lnSpc>
                <a:spcPct val="150000"/>
              </a:lnSpc>
              <a:buClr>
                <a:schemeClr val="tx2"/>
              </a:buClr>
            </a:pPr>
            <a:r>
              <a:rPr lang="en-US" sz="1800" b="1" dirty="0">
                <a:solidFill>
                  <a:srgbClr val="FF0000"/>
                </a:solidFill>
                <a:latin typeface="+mn-lt"/>
                <a:cs typeface="Arial" panose="020B0604020202020204" pitchFamily="34" charset="0"/>
              </a:rPr>
              <a:t>6. </a:t>
            </a:r>
            <a:r>
              <a:rPr lang="en-US" sz="1800" b="1" dirty="0" err="1">
                <a:solidFill>
                  <a:srgbClr val="FF0000"/>
                </a:solidFill>
                <a:latin typeface="+mn-lt"/>
                <a:cs typeface="Arial" panose="020B0604020202020204" pitchFamily="34" charset="0"/>
              </a:rPr>
              <a:t>Chất</a:t>
            </a:r>
            <a:r>
              <a:rPr lang="en-US" sz="1800" b="1" dirty="0">
                <a:solidFill>
                  <a:srgbClr val="FF0000"/>
                </a:solidFill>
                <a:latin typeface="+mn-lt"/>
                <a:cs typeface="Arial" panose="020B0604020202020204" pitchFamily="34" charset="0"/>
              </a:rPr>
              <a:t> </a:t>
            </a:r>
            <a:r>
              <a:rPr lang="en-US" sz="1800" b="1" dirty="0" err="1">
                <a:solidFill>
                  <a:srgbClr val="FF0000"/>
                </a:solidFill>
                <a:latin typeface="+mn-lt"/>
                <a:cs typeface="Arial" panose="020B0604020202020204" pitchFamily="34" charset="0"/>
              </a:rPr>
              <a:t>thải</a:t>
            </a:r>
            <a:r>
              <a:rPr lang="vi-VN" sz="1800" b="1" dirty="0">
                <a:solidFill>
                  <a:srgbClr val="FF0000"/>
                </a:solidFill>
                <a:latin typeface="+mn-lt"/>
                <a:cs typeface="Arial" panose="020B0604020202020204" pitchFamily="34" charset="0"/>
              </a:rPr>
              <a:t>:</a:t>
            </a:r>
            <a:endParaRPr lang="en-US" sz="1800" b="1" dirty="0">
              <a:solidFill>
                <a:srgbClr val="FF0000"/>
              </a:solidFill>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Bãi</a:t>
            </a:r>
            <a:r>
              <a:rPr lang="en-US" sz="1800" dirty="0">
                <a:latin typeface="+mn-lt"/>
                <a:cs typeface="Arial" panose="020B0604020202020204" pitchFamily="34" charset="0"/>
              </a:rPr>
              <a:t> </a:t>
            </a:r>
            <a:r>
              <a:rPr lang="en-US" sz="1800" dirty="0" err="1">
                <a:latin typeface="+mn-lt"/>
                <a:cs typeface="Arial" panose="020B0604020202020204" pitchFamily="34" charset="0"/>
              </a:rPr>
              <a:t>chôn</a:t>
            </a:r>
            <a:r>
              <a:rPr lang="en-US" sz="1800" dirty="0">
                <a:latin typeface="+mn-lt"/>
                <a:cs typeface="Arial" panose="020B0604020202020204" pitchFamily="34" charset="0"/>
              </a:rPr>
              <a:t> </a:t>
            </a:r>
            <a:r>
              <a:rPr lang="en-US" sz="1800" dirty="0" err="1">
                <a:latin typeface="+mn-lt"/>
                <a:cs typeface="Arial" panose="020B0604020202020204" pitchFamily="34" charset="0"/>
              </a:rPr>
              <a:t>lấp</a:t>
            </a:r>
            <a:r>
              <a:rPr lang="en-US" sz="1800" dirty="0">
                <a:latin typeface="+mn-lt"/>
                <a:cs typeface="Arial" panose="020B0604020202020204" pitchFamily="34" charset="0"/>
              </a:rPr>
              <a:t> </a:t>
            </a:r>
            <a:r>
              <a:rPr lang="en-US" sz="1800" dirty="0" err="1">
                <a:latin typeface="+mn-lt"/>
                <a:cs typeface="Arial" panose="020B0604020202020204" pitchFamily="34" charset="0"/>
              </a:rPr>
              <a:t>chất</a:t>
            </a:r>
            <a:r>
              <a:rPr lang="en-US" sz="1800" dirty="0">
                <a:latin typeface="+mn-lt"/>
                <a:cs typeface="Arial" panose="020B0604020202020204" pitchFamily="34" charset="0"/>
              </a:rPr>
              <a:t> </a:t>
            </a:r>
            <a:r>
              <a:rPr lang="en-US" sz="1800" dirty="0" err="1">
                <a:latin typeface="+mn-lt"/>
                <a:cs typeface="Arial" panose="020B0604020202020204" pitchFamily="34" charset="0"/>
              </a:rPr>
              <a:t>thải</a:t>
            </a:r>
            <a:r>
              <a:rPr lang="en-US" sz="1800" dirty="0">
                <a:latin typeface="+mn-lt"/>
                <a:cs typeface="Arial" panose="020B0604020202020204" pitchFamily="34" charset="0"/>
              </a:rPr>
              <a:t> </a:t>
            </a:r>
            <a:r>
              <a:rPr lang="en-US" sz="1800" dirty="0" err="1">
                <a:latin typeface="+mn-lt"/>
                <a:cs typeface="Arial" panose="020B0604020202020204" pitchFamily="34" charset="0"/>
              </a:rPr>
              <a:t>rắn</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Sử</a:t>
            </a:r>
            <a:r>
              <a:rPr lang="en-US" sz="1800" dirty="0">
                <a:latin typeface="+mn-lt"/>
                <a:cs typeface="Arial" panose="020B0604020202020204" pitchFamily="34" charset="0"/>
              </a:rPr>
              <a:t> </a:t>
            </a:r>
            <a:r>
              <a:rPr lang="en-US" sz="1800" dirty="0" err="1">
                <a:latin typeface="+mn-lt"/>
                <a:cs typeface="Arial" panose="020B0604020202020204" pitchFamily="34" charset="0"/>
              </a:rPr>
              <a:t>dụng</a:t>
            </a:r>
            <a:r>
              <a:rPr lang="en-US" sz="1800" dirty="0">
                <a:latin typeface="+mn-lt"/>
                <a:cs typeface="Arial" panose="020B0604020202020204" pitchFamily="34" charset="0"/>
              </a:rPr>
              <a:t> </a:t>
            </a:r>
            <a:r>
              <a:rPr lang="en-US" sz="1800" dirty="0" err="1">
                <a:latin typeface="+mn-lt"/>
                <a:cs typeface="Arial" panose="020B0604020202020204" pitchFamily="34" charset="0"/>
              </a:rPr>
              <a:t>chất</a:t>
            </a:r>
            <a:r>
              <a:rPr lang="en-US" sz="1800" dirty="0">
                <a:latin typeface="+mn-lt"/>
                <a:cs typeface="Arial" panose="020B0604020202020204" pitchFamily="34" charset="0"/>
              </a:rPr>
              <a:t> </a:t>
            </a:r>
            <a:r>
              <a:rPr lang="en-US" sz="1800" dirty="0" err="1">
                <a:latin typeface="+mn-lt"/>
                <a:cs typeface="Arial" panose="020B0604020202020204" pitchFamily="34" charset="0"/>
              </a:rPr>
              <a:t>thải</a:t>
            </a:r>
            <a:r>
              <a:rPr lang="en-US" sz="1800" dirty="0">
                <a:latin typeface="+mn-lt"/>
                <a:cs typeface="Arial" panose="020B0604020202020204" pitchFamily="34" charset="0"/>
              </a:rPr>
              <a:t> </a:t>
            </a:r>
            <a:r>
              <a:rPr lang="en-US" sz="1800" dirty="0" err="1">
                <a:latin typeface="+mn-lt"/>
                <a:cs typeface="Arial" panose="020B0604020202020204" pitchFamily="34" charset="0"/>
              </a:rPr>
              <a:t>rắn</a:t>
            </a:r>
            <a:r>
              <a:rPr lang="en-US" sz="1800" dirty="0">
                <a:latin typeface="+mn-lt"/>
                <a:cs typeface="Arial" panose="020B0604020202020204" pitchFamily="34" charset="0"/>
              </a:rPr>
              <a:t> </a:t>
            </a:r>
            <a:r>
              <a:rPr lang="en-US" sz="1800" dirty="0" err="1">
                <a:latin typeface="+mn-lt"/>
                <a:cs typeface="Arial" panose="020B0604020202020204" pitchFamily="34" charset="0"/>
              </a:rPr>
              <a:t>bằng</a:t>
            </a:r>
            <a:r>
              <a:rPr lang="en-US" sz="1800" dirty="0">
                <a:latin typeface="+mn-lt"/>
                <a:cs typeface="Arial" panose="020B0604020202020204" pitchFamily="34" charset="0"/>
              </a:rPr>
              <a:t> </a:t>
            </a:r>
            <a:r>
              <a:rPr lang="en-US" sz="1800" dirty="0" err="1">
                <a:latin typeface="+mn-lt"/>
                <a:cs typeface="Arial" panose="020B0604020202020204" pitchFamily="34" charset="0"/>
              </a:rPr>
              <a:t>phương</a:t>
            </a:r>
            <a:r>
              <a:rPr lang="en-US" sz="1800" dirty="0">
                <a:latin typeface="+mn-lt"/>
                <a:cs typeface="Arial" panose="020B0604020202020204" pitchFamily="34" charset="0"/>
              </a:rPr>
              <a:t> </a:t>
            </a:r>
            <a:r>
              <a:rPr lang="en-US" sz="1800" dirty="0" err="1">
                <a:latin typeface="+mn-lt"/>
                <a:cs typeface="Arial" panose="020B0604020202020204" pitchFamily="34" charset="0"/>
              </a:rPr>
              <a:t>pháp</a:t>
            </a:r>
            <a:r>
              <a:rPr lang="en-US" sz="1800" dirty="0">
                <a:latin typeface="+mn-lt"/>
                <a:cs typeface="Arial" panose="020B0604020202020204" pitchFamily="34" charset="0"/>
              </a:rPr>
              <a:t> </a:t>
            </a:r>
            <a:r>
              <a:rPr lang="en-US" sz="1800" dirty="0" err="1">
                <a:latin typeface="+mn-lt"/>
                <a:cs typeface="Arial" panose="020B0604020202020204" pitchFamily="34" charset="0"/>
              </a:rPr>
              <a:t>sinh</a:t>
            </a:r>
            <a:r>
              <a:rPr lang="en-US" sz="1800" dirty="0">
                <a:latin typeface="+mn-lt"/>
                <a:cs typeface="Arial" panose="020B0604020202020204" pitchFamily="34" charset="0"/>
              </a:rPr>
              <a:t> </a:t>
            </a:r>
            <a:r>
              <a:rPr lang="en-US" sz="1800" dirty="0" err="1">
                <a:latin typeface="+mn-lt"/>
                <a:cs typeface="Arial" panose="020B0604020202020204" pitchFamily="34" charset="0"/>
              </a:rPr>
              <a:t>học</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Thiêu</a:t>
            </a:r>
            <a:r>
              <a:rPr lang="en-US" sz="1800" dirty="0">
                <a:latin typeface="+mn-lt"/>
                <a:cs typeface="Arial" panose="020B0604020202020204" pitchFamily="34" charset="0"/>
              </a:rPr>
              <a:t> </a:t>
            </a:r>
            <a:r>
              <a:rPr lang="en-US" sz="1800" dirty="0" err="1">
                <a:latin typeface="+mn-lt"/>
                <a:cs typeface="Arial" panose="020B0604020202020204" pitchFamily="34" charset="0"/>
              </a:rPr>
              <a:t>đốt</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đốt</a:t>
            </a:r>
            <a:r>
              <a:rPr lang="en-US" sz="1800" dirty="0">
                <a:latin typeface="+mn-lt"/>
                <a:cs typeface="Arial" panose="020B0604020202020204" pitchFamily="34" charset="0"/>
              </a:rPr>
              <a:t> </a:t>
            </a:r>
            <a:r>
              <a:rPr lang="en-US" sz="1800" dirty="0" err="1">
                <a:latin typeface="+mn-lt"/>
                <a:cs typeface="Arial" panose="020B0604020202020204" pitchFamily="34" charset="0"/>
              </a:rPr>
              <a:t>lộ</a:t>
            </a:r>
            <a:r>
              <a:rPr lang="en-US" sz="1800" dirty="0">
                <a:latin typeface="+mn-lt"/>
                <a:cs typeface="Arial" panose="020B0604020202020204" pitchFamily="34" charset="0"/>
              </a:rPr>
              <a:t> </a:t>
            </a:r>
            <a:r>
              <a:rPr lang="en-US" sz="1800" dirty="0" err="1">
                <a:latin typeface="+mn-lt"/>
                <a:cs typeface="Arial" panose="020B0604020202020204" pitchFamily="34" charset="0"/>
              </a:rPr>
              <a:t>thiên</a:t>
            </a:r>
            <a:r>
              <a:rPr lang="en-US" sz="1800" dirty="0">
                <a:latin typeface="+mn-lt"/>
                <a:cs typeface="Arial" panose="020B0604020202020204" pitchFamily="34" charset="0"/>
              </a:rPr>
              <a:t> </a:t>
            </a:r>
            <a:r>
              <a:rPr lang="en-US" sz="1800" dirty="0" err="1">
                <a:latin typeface="+mn-lt"/>
                <a:cs typeface="Arial" panose="020B0604020202020204" pitchFamily="34" charset="0"/>
              </a:rPr>
              <a:t>chất</a:t>
            </a:r>
            <a:r>
              <a:rPr lang="en-US" sz="1800" dirty="0">
                <a:latin typeface="+mn-lt"/>
                <a:cs typeface="Arial" panose="020B0604020202020204" pitchFamily="34" charset="0"/>
              </a:rPr>
              <a:t> </a:t>
            </a:r>
            <a:r>
              <a:rPr lang="en-US" sz="1800" dirty="0" err="1">
                <a:latin typeface="+mn-lt"/>
                <a:cs typeface="Arial" panose="020B0604020202020204" pitchFamily="34" charset="0"/>
              </a:rPr>
              <a:t>thải</a:t>
            </a:r>
            <a:endParaRPr lang="en-US" sz="1800" dirty="0">
              <a:latin typeface="+mn-lt"/>
              <a:cs typeface="Arial" panose="020B0604020202020204" pitchFamily="34" charset="0"/>
            </a:endParaRPr>
          </a:p>
          <a:p>
            <a:pPr marL="342900" indent="-342900" algn="just">
              <a:lnSpc>
                <a:spcPct val="150000"/>
              </a:lnSpc>
              <a:buClrTx/>
              <a:buFont typeface="Wingdings" pitchFamily="2" charset="2"/>
              <a:buChar char="v"/>
            </a:pPr>
            <a:r>
              <a:rPr lang="en-US" sz="1800" dirty="0" err="1">
                <a:latin typeface="+mn-lt"/>
                <a:cs typeface="Arial" panose="020B0604020202020204" pitchFamily="34" charset="0"/>
              </a:rPr>
              <a:t>Xử</a:t>
            </a:r>
            <a:r>
              <a:rPr lang="en-US" sz="1800" dirty="0">
                <a:latin typeface="+mn-lt"/>
                <a:cs typeface="Arial" panose="020B0604020202020204" pitchFamily="34" charset="0"/>
              </a:rPr>
              <a:t> </a:t>
            </a:r>
            <a:r>
              <a:rPr lang="en-US" sz="1800" dirty="0" err="1">
                <a:latin typeface="+mn-lt"/>
                <a:cs typeface="Arial" panose="020B0604020202020204" pitchFamily="34" charset="0"/>
              </a:rPr>
              <a:t>lý</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xả</a:t>
            </a:r>
            <a:r>
              <a:rPr lang="en-US" sz="1800" dirty="0">
                <a:latin typeface="+mn-lt"/>
                <a:cs typeface="Arial" panose="020B0604020202020204" pitchFamily="34" charset="0"/>
              </a:rPr>
              <a:t> </a:t>
            </a:r>
            <a:r>
              <a:rPr lang="en-US" sz="1800" dirty="0" err="1">
                <a:latin typeface="+mn-lt"/>
                <a:cs typeface="Arial" panose="020B0604020202020204" pitchFamily="34" charset="0"/>
              </a:rPr>
              <a:t>thải</a:t>
            </a:r>
            <a:r>
              <a:rPr lang="en-US" sz="1800" dirty="0">
                <a:latin typeface="+mn-lt"/>
                <a:cs typeface="Arial" panose="020B0604020202020204" pitchFamily="34" charset="0"/>
              </a:rPr>
              <a:t> </a:t>
            </a:r>
            <a:r>
              <a:rPr lang="en-US" sz="1800" dirty="0" err="1">
                <a:latin typeface="+mn-lt"/>
                <a:cs typeface="Arial" panose="020B0604020202020204" pitchFamily="34" charset="0"/>
              </a:rPr>
              <a:t>nước</a:t>
            </a:r>
            <a:r>
              <a:rPr lang="en-US" sz="1800" dirty="0">
                <a:latin typeface="+mn-lt"/>
                <a:cs typeface="Arial" panose="020B0604020202020204" pitchFamily="34" charset="0"/>
              </a:rPr>
              <a:t> </a:t>
            </a:r>
            <a:r>
              <a:rPr lang="en-US" sz="1800" dirty="0" err="1">
                <a:latin typeface="+mn-lt"/>
                <a:cs typeface="Arial" panose="020B0604020202020204" pitchFamily="34" charset="0"/>
              </a:rPr>
              <a:t>thải</a:t>
            </a:r>
            <a:endParaRPr lang="en-US" sz="1800" dirty="0">
              <a:latin typeface="+mn-lt"/>
              <a:cs typeface="Arial" panose="020B0604020202020204" pitchFamily="34" charset="0"/>
            </a:endParaRPr>
          </a:p>
        </p:txBody>
      </p:sp>
      <p:sp>
        <p:nvSpPr>
          <p:cNvPr id="5" name="Title 1">
            <a:extLst>
              <a:ext uri="{FF2B5EF4-FFF2-40B4-BE49-F238E27FC236}">
                <a16:creationId xmlns:a16="http://schemas.microsoft.com/office/drawing/2014/main" id="{DD00A43B-A85C-2527-7855-99C7AA4E4235}"/>
              </a:ext>
            </a:extLst>
          </p:cNvPr>
          <p:cNvSpPr txBox="1">
            <a:spLocks/>
          </p:cNvSpPr>
          <p:nvPr/>
        </p:nvSpPr>
        <p:spPr bwMode="auto">
          <a:xfrm>
            <a:off x="458372" y="1386669"/>
            <a:ext cx="11600786" cy="554279"/>
          </a:xfrm>
          <a:prstGeom prst="rect">
            <a:avLst/>
          </a:prstGeom>
        </p:spPr>
        <p:txBody>
          <a:bodyP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r>
              <a:rPr lang="vi-VN" sz="2000" kern="0">
                <a:solidFill>
                  <a:srgbClr val="FF0000"/>
                </a:solidFill>
                <a:latin typeface="+mn-lt"/>
              </a:rPr>
              <a:t>Danh mục lĩnh vực, cơ sở phải thực hiện kiểm kê khí nhà kính</a:t>
            </a:r>
            <a:endParaRPr lang="en-US" altLang="en-US" sz="2000" kern="0" dirty="0">
              <a:solidFill>
                <a:srgbClr val="FF0000"/>
              </a:solidFill>
              <a:latin typeface="+mn-lt"/>
            </a:endParaRPr>
          </a:p>
        </p:txBody>
      </p:sp>
      <p:sp>
        <p:nvSpPr>
          <p:cNvPr id="8" name="Title 1">
            <a:extLst>
              <a:ext uri="{FF2B5EF4-FFF2-40B4-BE49-F238E27FC236}">
                <a16:creationId xmlns:a16="http://schemas.microsoft.com/office/drawing/2014/main" id="{DEF41A05-9680-0584-F1BF-D94AFAE915FF}"/>
              </a:ext>
            </a:extLst>
          </p:cNvPr>
          <p:cNvSpPr txBox="1">
            <a:spLocks/>
          </p:cNvSpPr>
          <p:nvPr/>
        </p:nvSpPr>
        <p:spPr bwMode="auto">
          <a:xfrm>
            <a:off x="0" y="545559"/>
            <a:ext cx="12191999" cy="532049"/>
          </a:xfrm>
          <a:prstGeom prst="rect">
            <a:avLst/>
          </a:prstGeom>
        </p:spPr>
        <p:txBody>
          <a:bodyP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a:r>
              <a:rPr lang="en-GB" sz="3200" kern="0" dirty="0" err="1">
                <a:solidFill>
                  <a:schemeClr val="accent1">
                    <a:lumMod val="50000"/>
                  </a:schemeClr>
                </a:solidFill>
                <a:latin typeface="+mn-lt"/>
              </a:rPr>
              <a:t>Quyết</a:t>
            </a:r>
            <a:r>
              <a:rPr lang="en-GB" sz="3200" kern="0" dirty="0">
                <a:solidFill>
                  <a:schemeClr val="accent1">
                    <a:lumMod val="50000"/>
                  </a:schemeClr>
                </a:solidFill>
                <a:latin typeface="+mn-lt"/>
              </a:rPr>
              <a:t> </a:t>
            </a:r>
            <a:r>
              <a:rPr lang="en-GB" sz="3200" kern="0" dirty="0" err="1">
                <a:solidFill>
                  <a:schemeClr val="accent1">
                    <a:lumMod val="50000"/>
                  </a:schemeClr>
                </a:solidFill>
                <a:latin typeface="+mn-lt"/>
              </a:rPr>
              <a:t>định</a:t>
            </a:r>
            <a:r>
              <a:rPr lang="en-GB" sz="3200" kern="0" dirty="0">
                <a:solidFill>
                  <a:schemeClr val="accent1">
                    <a:lumMod val="50000"/>
                  </a:schemeClr>
                </a:solidFill>
                <a:latin typeface="+mn-lt"/>
              </a:rPr>
              <a:t> 13/2024/QĐ-</a:t>
            </a:r>
            <a:r>
              <a:rPr lang="en-GB" sz="3200" kern="0" dirty="0" err="1">
                <a:solidFill>
                  <a:schemeClr val="accent1">
                    <a:lumMod val="50000"/>
                  </a:schemeClr>
                </a:solidFill>
                <a:latin typeface="+mn-lt"/>
              </a:rPr>
              <a:t>TTg</a:t>
            </a:r>
            <a:endParaRPr lang="en-US" altLang="en-US" sz="3200" kern="0" dirty="0">
              <a:solidFill>
                <a:schemeClr val="accent1">
                  <a:lumMod val="50000"/>
                </a:schemeClr>
              </a:solidFill>
              <a:latin typeface="+mn-lt"/>
            </a:endParaRPr>
          </a:p>
        </p:txBody>
      </p:sp>
    </p:spTree>
    <p:extLst>
      <p:ext uri="{BB962C8B-B14F-4D97-AF65-F5344CB8AC3E}">
        <p14:creationId xmlns:p14="http://schemas.microsoft.com/office/powerpoint/2010/main" val="242290280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465850" y="1086604"/>
            <a:ext cx="10848154"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000" dirty="0" err="1">
                <a:solidFill>
                  <a:srgbClr val="00B0F0"/>
                </a:solidFill>
                <a:latin typeface="+mn-lt"/>
              </a:rPr>
              <a:t>Các</a:t>
            </a:r>
            <a:r>
              <a:rPr lang="en-US" sz="2000" dirty="0">
                <a:solidFill>
                  <a:srgbClr val="00B0F0"/>
                </a:solidFill>
                <a:latin typeface="+mn-lt"/>
              </a:rPr>
              <a:t> </a:t>
            </a:r>
            <a:r>
              <a:rPr lang="en-US" sz="2000" dirty="0" err="1">
                <a:solidFill>
                  <a:srgbClr val="00B0F0"/>
                </a:solidFill>
                <a:latin typeface="+mn-lt"/>
              </a:rPr>
              <a:t>nguồn</a:t>
            </a:r>
            <a:r>
              <a:rPr lang="en-US" sz="2000" dirty="0">
                <a:solidFill>
                  <a:srgbClr val="00B0F0"/>
                </a:solidFill>
                <a:latin typeface="+mn-lt"/>
              </a:rPr>
              <a:t> </a:t>
            </a:r>
            <a:r>
              <a:rPr lang="en-US" sz="2000" dirty="0" err="1">
                <a:solidFill>
                  <a:srgbClr val="00B0F0"/>
                </a:solidFill>
                <a:latin typeface="+mn-lt"/>
              </a:rPr>
              <a:t>phát</a:t>
            </a:r>
            <a:r>
              <a:rPr lang="en-US" sz="2000" dirty="0">
                <a:solidFill>
                  <a:srgbClr val="00B0F0"/>
                </a:solidFill>
                <a:latin typeface="+mn-lt"/>
              </a:rPr>
              <a:t> </a:t>
            </a:r>
            <a:r>
              <a:rPr lang="en-US" sz="2000" dirty="0" err="1">
                <a:solidFill>
                  <a:srgbClr val="00B0F0"/>
                </a:solidFill>
                <a:latin typeface="+mn-lt"/>
              </a:rPr>
              <a:t>thải</a:t>
            </a:r>
            <a:r>
              <a:rPr lang="en-US" sz="2000" dirty="0">
                <a:solidFill>
                  <a:srgbClr val="00B0F0"/>
                </a:solidFill>
                <a:latin typeface="+mn-lt"/>
              </a:rPr>
              <a:t> </a:t>
            </a:r>
            <a:r>
              <a:rPr lang="en-US" sz="2000" dirty="0" err="1">
                <a:solidFill>
                  <a:srgbClr val="00B0F0"/>
                </a:solidFill>
                <a:latin typeface="+mn-lt"/>
              </a:rPr>
              <a:t>khí</a:t>
            </a:r>
            <a:r>
              <a:rPr lang="en-US" sz="2000" dirty="0">
                <a:solidFill>
                  <a:srgbClr val="00B0F0"/>
                </a:solidFill>
                <a:latin typeface="+mn-lt"/>
              </a:rPr>
              <a:t> </a:t>
            </a:r>
            <a:r>
              <a:rPr lang="en-US" sz="2000" dirty="0" err="1">
                <a:solidFill>
                  <a:srgbClr val="00B0F0"/>
                </a:solidFill>
                <a:latin typeface="+mn-lt"/>
              </a:rPr>
              <a:t>nhà</a:t>
            </a:r>
            <a:r>
              <a:rPr lang="en-US" sz="2000" dirty="0">
                <a:solidFill>
                  <a:srgbClr val="00B0F0"/>
                </a:solidFill>
                <a:latin typeface="+mn-lt"/>
              </a:rPr>
              <a:t> </a:t>
            </a:r>
            <a:r>
              <a:rPr lang="en-US" sz="2000" dirty="0" err="1">
                <a:solidFill>
                  <a:srgbClr val="00B0F0"/>
                </a:solidFill>
                <a:latin typeface="+mn-lt"/>
              </a:rPr>
              <a:t>kính</a:t>
            </a:r>
            <a:endParaRPr lang="en-US" sz="2000" dirty="0">
              <a:solidFill>
                <a:srgbClr val="00B0F0"/>
              </a:solidFill>
              <a:latin typeface="+mn-lt"/>
            </a:endParaRPr>
          </a:p>
        </p:txBody>
      </p:sp>
      <p:sp>
        <p:nvSpPr>
          <p:cNvPr id="2" name="TextBox 1">
            <a:extLst>
              <a:ext uri="{FF2B5EF4-FFF2-40B4-BE49-F238E27FC236}">
                <a16:creationId xmlns:a16="http://schemas.microsoft.com/office/drawing/2014/main" id="{7B5A0054-429F-457C-BBE1-98E69B8D1217}"/>
              </a:ext>
            </a:extLst>
          </p:cNvPr>
          <p:cNvSpPr txBox="1">
            <a:spLocks noChangeArrowheads="1"/>
          </p:cNvSpPr>
          <p:nvPr/>
        </p:nvSpPr>
        <p:spPr bwMode="auto">
          <a:xfrm>
            <a:off x="465850" y="1926081"/>
            <a:ext cx="11106557"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dirty="0" err="1">
                <a:latin typeface="+mn-lt"/>
                <a:cs typeface="Arial" panose="020B0604020202020204" pitchFamily="34" charset="0"/>
              </a:rPr>
              <a:t>Điện</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và</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nhiệt</a:t>
            </a:r>
            <a:r>
              <a:rPr lang="en-US" altLang="en-US" sz="2000" b="1" dirty="0">
                <a:latin typeface="+mn-lt"/>
                <a:cs typeface="Arial" panose="020B0604020202020204" pitchFamily="34" charset="0"/>
              </a:rPr>
              <a:t>: </a:t>
            </a:r>
            <a:r>
              <a:rPr lang="en-US" altLang="en-US" sz="2000" dirty="0" err="1">
                <a:latin typeface="+mn-lt"/>
                <a:cs typeface="Arial" panose="020B0604020202020204" pitchFamily="34" charset="0"/>
              </a:rPr>
              <a:t>Việc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đốt</a:t>
            </a:r>
            <a:r>
              <a:rPr lang="en-US" altLang="en-US" sz="2000" dirty="0">
                <a:latin typeface="+mn-lt"/>
                <a:cs typeface="Arial" panose="020B0604020202020204" pitchFamily="34" charset="0"/>
              </a:rPr>
              <a:t> than, </a:t>
            </a:r>
            <a:r>
              <a:rPr lang="en-US" altLang="en-US" sz="2000" dirty="0" err="1">
                <a:latin typeface="+mn-lt"/>
                <a:cs typeface="Arial" panose="020B0604020202020204" pitchFamily="34" charset="0"/>
              </a:rPr>
              <a:t>khí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đốt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tự</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nhiên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các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nhiên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liệu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hóa</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thạch</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khác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nguồn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phát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thải</a:t>
            </a:r>
            <a:r>
              <a:rPr lang="en-US" altLang="en-US" sz="2000" dirty="0">
                <a:latin typeface="+mn-lt"/>
                <a:cs typeface="Arial" panose="020B0604020202020204" pitchFamily="34" charset="0"/>
              </a:rPr>
              <a:t> KNK </a:t>
            </a:r>
            <a:r>
              <a:rPr lang="en-US" altLang="en-US" sz="2000" dirty="0" err="1">
                <a:latin typeface="+mn-lt"/>
                <a:cs typeface="Arial" panose="020B0604020202020204" pitchFamily="34" charset="0"/>
              </a:rPr>
              <a:t>lớn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nhất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trên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toàn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thế</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giới</a:t>
            </a:r>
            <a:r>
              <a:rPr lang="en-US" altLang="en-US" sz="2000" dirty="0">
                <a:latin typeface="+mn-lt"/>
                <a:cs typeface="Arial" panose="020B0604020202020204" pitchFamily="34" charset="0"/>
              </a:rPr>
              <a:t>.  </a:t>
            </a:r>
          </a:p>
          <a:p>
            <a:pPr algn="just">
              <a:lnSpc>
                <a:spcPct val="150000"/>
              </a:lnSpc>
              <a:spcBef>
                <a:spcPct val="0"/>
              </a:spcBef>
              <a:buClrTx/>
              <a:buNone/>
            </a:pPr>
            <a:r>
              <a:rPr lang="en-US" altLang="en-US" sz="2000" b="1" dirty="0" err="1">
                <a:latin typeface="+mn-lt"/>
                <a:cs typeface="Arial" panose="020B0604020202020204" pitchFamily="34" charset="0"/>
              </a:rPr>
              <a:t>Công</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nghiệp</a:t>
            </a:r>
            <a:r>
              <a:rPr lang="en-US" altLang="en-US" sz="2000" b="1" dirty="0">
                <a:latin typeface="+mn-lt"/>
                <a:cs typeface="Arial" panose="020B0604020202020204" pitchFamily="34" charset="0"/>
              </a:rPr>
              <a:t>: </a:t>
            </a:r>
            <a:r>
              <a:rPr lang="en-US" altLang="en-US" sz="2000" dirty="0" err="1">
                <a:latin typeface="+mn-lt"/>
                <a:cs typeface="Arial" panose="020B0604020202020204" pitchFamily="34" charset="0"/>
              </a:rPr>
              <a:t>Sản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xuất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ra</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các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sản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phẩm</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cho</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thế</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giới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ngày</a:t>
            </a:r>
            <a:r>
              <a:rPr lang="en-US" altLang="en-US" sz="2000" dirty="0">
                <a:latin typeface="+mn-lt"/>
                <a:cs typeface="Arial" panose="020B0604020202020204" pitchFamily="34" charset="0"/>
              </a:rPr>
              <a:t> nay </a:t>
            </a:r>
            <a:r>
              <a:rPr lang="en-US" altLang="en-US" sz="2000" dirty="0" err="1">
                <a:latin typeface="+mn-lt"/>
                <a:cs typeface="Arial" panose="020B0604020202020204" pitchFamily="34" charset="0"/>
              </a:rPr>
              <a:t>tạo</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ra</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rất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nhiều</a:t>
            </a:r>
            <a:r>
              <a:rPr lang="en-US" altLang="en-US" sz="2000" dirty="0">
                <a:latin typeface="+mn-lt"/>
                <a:cs typeface="Arial" panose="020B0604020202020204" pitchFamily="34" charset="0"/>
              </a:rPr>
              <a:t> KNK. </a:t>
            </a:r>
          </a:p>
          <a:p>
            <a:pPr algn="just">
              <a:lnSpc>
                <a:spcPct val="150000"/>
              </a:lnSpc>
              <a:spcBef>
                <a:spcPct val="0"/>
              </a:spcBef>
              <a:buClrTx/>
              <a:buNone/>
            </a:pPr>
            <a:r>
              <a:rPr lang="en-US" altLang="en-US" sz="2000" b="1" dirty="0">
                <a:latin typeface="+mn-lt"/>
                <a:cs typeface="Arial" panose="020B0604020202020204" pitchFamily="34" charset="0"/>
              </a:rPr>
              <a:t>Giao </a:t>
            </a:r>
            <a:r>
              <a:rPr lang="en-US" altLang="en-US" sz="2000" b="1" dirty="0" err="1">
                <a:latin typeface="+mn-lt"/>
                <a:cs typeface="Arial" panose="020B0604020202020204" pitchFamily="34" charset="0"/>
              </a:rPr>
              <a:t>thông</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vận</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tải</a:t>
            </a:r>
            <a:r>
              <a:rPr lang="en-US" altLang="en-US" sz="2000" b="1" dirty="0">
                <a:latin typeface="+mn-lt"/>
                <a:cs typeface="Arial" panose="020B0604020202020204" pitchFamily="34" charset="0"/>
              </a:rPr>
              <a:t>: </a:t>
            </a:r>
            <a:r>
              <a:rPr lang="en-US" altLang="en-US" sz="2000" dirty="0" err="1">
                <a:latin typeface="+mn-lt"/>
                <a:cs typeface="Arial" panose="020B0604020202020204" pitchFamily="34" charset="0"/>
              </a:rPr>
              <a:t>Phát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thải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khí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kính</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từ</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giao</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thông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vận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tải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chủ</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yếu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đến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từ</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việc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đốt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nhiên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liệu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hóa</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thạch</a:t>
            </a:r>
            <a:r>
              <a:rPr lang="en-US" altLang="en-US" sz="2000" dirty="0">
                <a:latin typeface="+mn-lt"/>
                <a:cs typeface="Arial" panose="020B0604020202020204" pitchFamily="34" charset="0"/>
              </a:rPr>
              <a:t>...  </a:t>
            </a:r>
            <a:endParaRPr lang="en-US" altLang="en-US" sz="2000" dirty="0">
              <a:solidFill>
                <a:srgbClr val="0070C0"/>
              </a:solidFill>
              <a:latin typeface="+mn-lt"/>
              <a:cs typeface="Arial" panose="020B0604020202020204" pitchFamily="34" charset="0"/>
            </a:endParaRPr>
          </a:p>
        </p:txBody>
      </p:sp>
      <p:sp>
        <p:nvSpPr>
          <p:cNvPr id="3" name="Title 1">
            <a:extLst>
              <a:ext uri="{FF2B5EF4-FFF2-40B4-BE49-F238E27FC236}">
                <a16:creationId xmlns:a16="http://schemas.microsoft.com/office/drawing/2014/main" id="{51809E06-4558-F67D-1492-A334E5226D5F}"/>
              </a:ext>
            </a:extLst>
          </p:cNvPr>
          <p:cNvSpPr txBox="1">
            <a:spLocks/>
          </p:cNvSpPr>
          <p:nvPr/>
        </p:nvSpPr>
        <p:spPr>
          <a:xfrm>
            <a:off x="0" y="444926"/>
            <a:ext cx="12191999"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n-lt"/>
                <a:ea typeface="ヒラギノ角ゴ Pro W3"/>
                <a:cs typeface="Times New Roman" panose="02020603050405020304" pitchFamily="18" charset="0"/>
              </a:rPr>
              <a:t>Một</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số</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khái</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niệm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cần</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nắm</a:t>
            </a:r>
            <a:r>
              <a:rPr lang="en-US" altLang="en-US" sz="3200" kern="0" dirty="0">
                <a:solidFill>
                  <a:schemeClr val="accent1">
                    <a:lumMod val="50000"/>
                  </a:schemeClr>
                </a:solidFill>
                <a:latin typeface="+mn-lt"/>
                <a:ea typeface="ヒラギノ角ゴ Pro W3"/>
                <a:cs typeface="Times New Roman" panose="02020603050405020304" pitchFamily="18" charset="0"/>
              </a:rPr>
              <a:t> </a:t>
            </a:r>
            <a:r>
              <a:rPr lang="en-US" altLang="en-US" sz="3200" kern="0" dirty="0" err="1">
                <a:solidFill>
                  <a:schemeClr val="accent1">
                    <a:lumMod val="50000"/>
                  </a:schemeClr>
                </a:solidFill>
                <a:latin typeface="+mn-lt"/>
                <a:ea typeface="ヒラギノ角ゴ Pro W3"/>
                <a:cs typeface="Times New Roman" panose="02020603050405020304" pitchFamily="18" charset="0"/>
              </a:rPr>
              <a:t>vững</a:t>
            </a:r>
            <a:r>
              <a:rPr lang="en-US" altLang="en-US" sz="3200" kern="0" dirty="0">
                <a:solidFill>
                  <a:schemeClr val="accent1">
                    <a:lumMod val="50000"/>
                  </a:schemeClr>
                </a:solidFill>
                <a:latin typeface="+mn-lt"/>
                <a:ea typeface="ヒラギノ角ゴ Pro W3"/>
                <a:cs typeface="Times New Roman" panose="02020603050405020304" pitchFamily="18" charset="0"/>
              </a:rPr>
              <a:t> </a:t>
            </a:r>
          </a:p>
        </p:txBody>
      </p:sp>
    </p:spTree>
    <p:extLst>
      <p:ext uri="{BB962C8B-B14F-4D97-AF65-F5344CB8AC3E}">
        <p14:creationId xmlns:p14="http://schemas.microsoft.com/office/powerpoint/2010/main" val="698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C36606-E54D-EAEA-7697-E9AB2DDC41E6}"/>
              </a:ext>
            </a:extLst>
          </p:cNvPr>
          <p:cNvPicPr>
            <a:picLocks noChangeAspect="1"/>
          </p:cNvPicPr>
          <p:nvPr/>
        </p:nvPicPr>
        <p:blipFill>
          <a:blip r:embed="rId3"/>
          <a:stretch>
            <a:fillRect/>
          </a:stretch>
        </p:blipFill>
        <p:spPr>
          <a:xfrm>
            <a:off x="2727221" y="1700499"/>
            <a:ext cx="6766733" cy="1643633"/>
          </a:xfrm>
          <a:prstGeom prst="rect">
            <a:avLst/>
          </a:prstGeom>
        </p:spPr>
      </p:pic>
      <p:sp>
        <p:nvSpPr>
          <p:cNvPr id="6" name="Title 1">
            <a:extLst>
              <a:ext uri="{FF2B5EF4-FFF2-40B4-BE49-F238E27FC236}">
                <a16:creationId xmlns:a16="http://schemas.microsoft.com/office/drawing/2014/main" id="{DEF41A05-9680-0584-F1BF-D94AFAE915FF}"/>
              </a:ext>
            </a:extLst>
          </p:cNvPr>
          <p:cNvSpPr txBox="1">
            <a:spLocks/>
          </p:cNvSpPr>
          <p:nvPr/>
        </p:nvSpPr>
        <p:spPr bwMode="auto">
          <a:xfrm>
            <a:off x="0" y="545559"/>
            <a:ext cx="12191999" cy="532049"/>
          </a:xfrm>
          <a:prstGeom prst="rect">
            <a:avLst/>
          </a:prstGeom>
        </p:spPr>
        <p:txBody>
          <a:bodyP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a:r>
              <a:rPr lang="en-GB" sz="3200" kern="0" dirty="0" err="1">
                <a:solidFill>
                  <a:schemeClr val="accent1">
                    <a:lumMod val="50000"/>
                  </a:schemeClr>
                </a:solidFill>
                <a:latin typeface="+mn-lt"/>
              </a:rPr>
              <a:t>Quyết</a:t>
            </a:r>
            <a:r>
              <a:rPr lang="en-GB" sz="3200" kern="0" dirty="0">
                <a:solidFill>
                  <a:schemeClr val="accent1">
                    <a:lumMod val="50000"/>
                  </a:schemeClr>
                </a:solidFill>
                <a:latin typeface="+mn-lt"/>
              </a:rPr>
              <a:t> </a:t>
            </a:r>
            <a:r>
              <a:rPr lang="en-GB" sz="3200" kern="0" dirty="0" err="1">
                <a:solidFill>
                  <a:schemeClr val="accent1">
                    <a:lumMod val="50000"/>
                  </a:schemeClr>
                </a:solidFill>
                <a:latin typeface="+mn-lt"/>
              </a:rPr>
              <a:t>định</a:t>
            </a:r>
            <a:r>
              <a:rPr lang="en-GB" sz="3200" kern="0" dirty="0">
                <a:solidFill>
                  <a:schemeClr val="accent1">
                    <a:lumMod val="50000"/>
                  </a:schemeClr>
                </a:solidFill>
                <a:latin typeface="+mn-lt"/>
              </a:rPr>
              <a:t> 13/2024/QĐ-</a:t>
            </a:r>
            <a:r>
              <a:rPr lang="en-GB" sz="3200" kern="0" dirty="0" err="1">
                <a:solidFill>
                  <a:schemeClr val="accent1">
                    <a:lumMod val="50000"/>
                  </a:schemeClr>
                </a:solidFill>
                <a:latin typeface="+mn-lt"/>
              </a:rPr>
              <a:t>TTg</a:t>
            </a:r>
            <a:endParaRPr lang="en-US" altLang="en-US" sz="3200" kern="0" dirty="0">
              <a:solidFill>
                <a:schemeClr val="accent1">
                  <a:lumMod val="50000"/>
                </a:schemeClr>
              </a:solidFill>
              <a:latin typeface="+mn-lt"/>
            </a:endParaRPr>
          </a:p>
        </p:txBody>
      </p:sp>
      <p:pic>
        <p:nvPicPr>
          <p:cNvPr id="2" name="Picture 1"/>
          <p:cNvPicPr>
            <a:picLocks noChangeAspect="1"/>
          </p:cNvPicPr>
          <p:nvPr/>
        </p:nvPicPr>
        <p:blipFill>
          <a:blip r:embed="rId4"/>
          <a:stretch>
            <a:fillRect/>
          </a:stretch>
        </p:blipFill>
        <p:spPr>
          <a:xfrm>
            <a:off x="2018145" y="3344132"/>
            <a:ext cx="8184884" cy="3377497"/>
          </a:xfrm>
          <a:prstGeom prst="rect">
            <a:avLst/>
          </a:prstGeom>
        </p:spPr>
      </p:pic>
    </p:spTree>
    <p:extLst>
      <p:ext uri="{BB962C8B-B14F-4D97-AF65-F5344CB8AC3E}">
        <p14:creationId xmlns:p14="http://schemas.microsoft.com/office/powerpoint/2010/main" val="335050841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2414"/>
            <a:ext cx="12192000" cy="760832"/>
          </a:xfrm>
        </p:spPr>
        <p:txBody>
          <a:bodyPr anchor="b">
            <a:noAutofit/>
          </a:bodyPr>
          <a:lstStyle/>
          <a:p>
            <a:pPr marL="1528156" indent="-1528156" algn="ctr"/>
            <a:r>
              <a:rPr lang="en-US" sz="3200" b="1" dirty="0" err="1">
                <a:solidFill>
                  <a:schemeClr val="accent1">
                    <a:lumMod val="50000"/>
                  </a:schemeClr>
                </a:solidFill>
                <a:latin typeface="+mn-lt"/>
                <a:cs typeface="Times New Roman" panose="02020603050405020304" pitchFamily="18" charset="0"/>
              </a:rPr>
              <a:t>Quyết</a:t>
            </a:r>
            <a:r>
              <a:rPr lang="en-US" sz="3200" b="1" dirty="0">
                <a:solidFill>
                  <a:schemeClr val="accent1">
                    <a:lumMod val="50000"/>
                  </a:schemeClr>
                </a:solidFill>
                <a:latin typeface="+mn-lt"/>
                <a:cs typeface="Times New Roman" panose="02020603050405020304" pitchFamily="18" charset="0"/>
              </a:rPr>
              <a:t> </a:t>
            </a:r>
            <a:r>
              <a:rPr lang="en-US" sz="3200" b="1" dirty="0" err="1">
                <a:solidFill>
                  <a:schemeClr val="accent1">
                    <a:lumMod val="50000"/>
                  </a:schemeClr>
                </a:solidFill>
                <a:latin typeface="+mn-lt"/>
                <a:cs typeface="Times New Roman" panose="02020603050405020304" pitchFamily="18" charset="0"/>
              </a:rPr>
              <a:t>định</a:t>
            </a:r>
            <a:r>
              <a:rPr lang="en-US" sz="3200" b="1" dirty="0">
                <a:solidFill>
                  <a:schemeClr val="accent1">
                    <a:lumMod val="50000"/>
                  </a:schemeClr>
                </a:solidFill>
                <a:latin typeface="+mn-lt"/>
                <a:cs typeface="Times New Roman" panose="02020603050405020304" pitchFamily="18" charset="0"/>
              </a:rPr>
              <a:t> 2626/</a:t>
            </a:r>
            <a:r>
              <a:rPr lang="en-US" sz="3200" b="1" dirty="0" err="1">
                <a:solidFill>
                  <a:schemeClr val="accent1">
                    <a:lumMod val="50000"/>
                  </a:schemeClr>
                </a:solidFill>
                <a:latin typeface="+mn-lt"/>
                <a:cs typeface="Times New Roman" panose="02020603050405020304" pitchFamily="18" charset="0"/>
              </a:rPr>
              <a:t>QĐ-BTNMT</a:t>
            </a:r>
            <a:endParaRPr lang="en-US" sz="3200" b="1" dirty="0">
              <a:solidFill>
                <a:schemeClr val="accent1">
                  <a:lumMod val="50000"/>
                </a:schemeClr>
              </a:solidFill>
              <a:latin typeface="+mn-lt"/>
              <a:cs typeface="Times New Roman" panose="02020603050405020304" pitchFamily="18" charset="0"/>
            </a:endParaRPr>
          </a:p>
        </p:txBody>
      </p:sp>
      <p:pic>
        <p:nvPicPr>
          <p:cNvPr id="14" name="Picture 13">
            <a:extLst>
              <a:ext uri="{FF2B5EF4-FFF2-40B4-BE49-F238E27FC236}">
                <a16:creationId xmlns:a16="http://schemas.microsoft.com/office/drawing/2014/main" id="{1D3E034D-7820-642A-BB58-4C136B0D1366}"/>
              </a:ext>
            </a:extLst>
          </p:cNvPr>
          <p:cNvPicPr>
            <a:picLocks noChangeAspect="1"/>
          </p:cNvPicPr>
          <p:nvPr/>
        </p:nvPicPr>
        <p:blipFill>
          <a:blip r:embed="rId2"/>
          <a:stretch>
            <a:fillRect/>
          </a:stretch>
        </p:blipFill>
        <p:spPr>
          <a:xfrm>
            <a:off x="5520054" y="1441903"/>
            <a:ext cx="5302845" cy="2236512"/>
          </a:xfrm>
          <a:prstGeom prst="rect">
            <a:avLst/>
          </a:prstGeom>
        </p:spPr>
      </p:pic>
      <p:pic>
        <p:nvPicPr>
          <p:cNvPr id="15" name="Picture 14">
            <a:extLst>
              <a:ext uri="{FF2B5EF4-FFF2-40B4-BE49-F238E27FC236}">
                <a16:creationId xmlns:a16="http://schemas.microsoft.com/office/drawing/2014/main" id="{5F25A187-590D-7F1B-0B60-8AB47A215667}"/>
              </a:ext>
            </a:extLst>
          </p:cNvPr>
          <p:cNvPicPr>
            <a:picLocks noChangeAspect="1"/>
          </p:cNvPicPr>
          <p:nvPr/>
        </p:nvPicPr>
        <p:blipFill>
          <a:blip r:embed="rId3"/>
          <a:stretch>
            <a:fillRect/>
          </a:stretch>
        </p:blipFill>
        <p:spPr>
          <a:xfrm>
            <a:off x="4876868" y="3882577"/>
            <a:ext cx="6589215" cy="2429959"/>
          </a:xfrm>
          <a:prstGeom prst="rect">
            <a:avLst/>
          </a:prstGeom>
        </p:spPr>
      </p:pic>
      <p:pic>
        <p:nvPicPr>
          <p:cNvPr id="3" name="Picture 2">
            <a:extLst>
              <a:ext uri="{FF2B5EF4-FFF2-40B4-BE49-F238E27FC236}">
                <a16:creationId xmlns:a16="http://schemas.microsoft.com/office/drawing/2014/main" id="{0522135C-BC64-C150-FC72-CE63DF407338}"/>
              </a:ext>
            </a:extLst>
          </p:cNvPr>
          <p:cNvPicPr>
            <a:picLocks noChangeAspect="1"/>
          </p:cNvPicPr>
          <p:nvPr/>
        </p:nvPicPr>
        <p:blipFill>
          <a:blip r:embed="rId4"/>
          <a:stretch>
            <a:fillRect/>
          </a:stretch>
        </p:blipFill>
        <p:spPr>
          <a:xfrm>
            <a:off x="334860" y="1441903"/>
            <a:ext cx="4246805" cy="4881349"/>
          </a:xfrm>
          <a:prstGeom prst="rect">
            <a:avLst/>
          </a:prstGeom>
        </p:spPr>
      </p:pic>
    </p:spTree>
    <p:extLst>
      <p:ext uri="{BB962C8B-B14F-4D97-AF65-F5344CB8AC3E}">
        <p14:creationId xmlns:p14="http://schemas.microsoft.com/office/powerpoint/2010/main" val="1972080843"/>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1" y="574277"/>
            <a:ext cx="12191999"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17/2022/TT-</a:t>
            </a:r>
            <a:r>
              <a:rPr lang="en-GB" altLang="en-US" sz="3200" b="1" dirty="0" err="1">
                <a:solidFill>
                  <a:schemeClr val="accent1">
                    <a:lumMod val="50000"/>
                  </a:schemeClr>
                </a:solidFill>
                <a:latin typeface="+mj-lt"/>
              </a:rPr>
              <a:t>BTNMT</a:t>
            </a:r>
            <a:endParaRPr lang="en-US" altLang="en-US" sz="3200" b="1" kern="0" dirty="0">
              <a:solidFill>
                <a:schemeClr val="accent1">
                  <a:lumMod val="50000"/>
                </a:schemeClr>
              </a:solidFill>
              <a:latin typeface="+mj-lt"/>
            </a:endParaRPr>
          </a:p>
        </p:txBody>
      </p:sp>
      <p:pic>
        <p:nvPicPr>
          <p:cNvPr id="3" name="Picture 2">
            <a:extLst>
              <a:ext uri="{FF2B5EF4-FFF2-40B4-BE49-F238E27FC236}">
                <a16:creationId xmlns:a16="http://schemas.microsoft.com/office/drawing/2014/main" id="{767FDAD4-1B8B-6D3A-041F-F0319791A070}"/>
              </a:ext>
            </a:extLst>
          </p:cNvPr>
          <p:cNvPicPr>
            <a:picLocks noChangeAspect="1"/>
          </p:cNvPicPr>
          <p:nvPr/>
        </p:nvPicPr>
        <p:blipFill>
          <a:blip r:embed="rId2"/>
          <a:stretch>
            <a:fillRect/>
          </a:stretch>
        </p:blipFill>
        <p:spPr>
          <a:xfrm>
            <a:off x="2707608" y="1355676"/>
            <a:ext cx="6246591" cy="1852031"/>
          </a:xfrm>
          <a:prstGeom prst="rect">
            <a:avLst/>
          </a:prstGeom>
        </p:spPr>
      </p:pic>
      <p:pic>
        <p:nvPicPr>
          <p:cNvPr id="6" name="Picture 5">
            <a:extLst>
              <a:ext uri="{FF2B5EF4-FFF2-40B4-BE49-F238E27FC236}">
                <a16:creationId xmlns:a16="http://schemas.microsoft.com/office/drawing/2014/main" id="{C7FEE961-01F2-33D9-BC5C-B65B059E4045}"/>
              </a:ext>
            </a:extLst>
          </p:cNvPr>
          <p:cNvPicPr>
            <a:picLocks noChangeAspect="1"/>
          </p:cNvPicPr>
          <p:nvPr/>
        </p:nvPicPr>
        <p:blipFill>
          <a:blip r:embed="rId3"/>
          <a:stretch>
            <a:fillRect/>
          </a:stretch>
        </p:blipFill>
        <p:spPr>
          <a:xfrm>
            <a:off x="2707608" y="3207707"/>
            <a:ext cx="6776781" cy="3423814"/>
          </a:xfrm>
          <a:prstGeom prst="rect">
            <a:avLst/>
          </a:prstGeom>
        </p:spPr>
      </p:pic>
    </p:spTree>
    <p:extLst>
      <p:ext uri="{BB962C8B-B14F-4D97-AF65-F5344CB8AC3E}">
        <p14:creationId xmlns:p14="http://schemas.microsoft.com/office/powerpoint/2010/main" val="414122313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FCE1660-5381-4CE9-5BBA-A552394DDAED}"/>
              </a:ext>
            </a:extLst>
          </p:cNvPr>
          <p:cNvPicPr>
            <a:picLocks noChangeAspect="1"/>
          </p:cNvPicPr>
          <p:nvPr/>
        </p:nvPicPr>
        <p:blipFill>
          <a:blip r:embed="rId2"/>
          <a:stretch>
            <a:fillRect/>
          </a:stretch>
        </p:blipFill>
        <p:spPr>
          <a:xfrm>
            <a:off x="413956" y="1372098"/>
            <a:ext cx="10386395" cy="2620180"/>
          </a:xfrm>
          <a:prstGeom prst="rect">
            <a:avLst/>
          </a:prstGeom>
        </p:spPr>
      </p:pic>
      <p:pic>
        <p:nvPicPr>
          <p:cNvPr id="7" name="Picture 6">
            <a:extLst>
              <a:ext uri="{FF2B5EF4-FFF2-40B4-BE49-F238E27FC236}">
                <a16:creationId xmlns:a16="http://schemas.microsoft.com/office/drawing/2014/main" id="{9A0AB2F6-2B52-2CAD-E570-A19C250A48D4}"/>
              </a:ext>
            </a:extLst>
          </p:cNvPr>
          <p:cNvPicPr>
            <a:picLocks noChangeAspect="1"/>
          </p:cNvPicPr>
          <p:nvPr/>
        </p:nvPicPr>
        <p:blipFill>
          <a:blip r:embed="rId3"/>
          <a:stretch>
            <a:fillRect/>
          </a:stretch>
        </p:blipFill>
        <p:spPr>
          <a:xfrm>
            <a:off x="413956" y="3992278"/>
            <a:ext cx="10229059" cy="2305413"/>
          </a:xfrm>
          <a:prstGeom prst="rect">
            <a:avLst/>
          </a:prstGeom>
        </p:spPr>
      </p:pic>
      <p:sp>
        <p:nvSpPr>
          <p:cNvPr id="6"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1" y="574277"/>
            <a:ext cx="12191999"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17/2022/TT-</a:t>
            </a:r>
            <a:r>
              <a:rPr lang="en-GB" altLang="en-US" sz="3200" b="1" dirty="0" err="1">
                <a:solidFill>
                  <a:schemeClr val="accent1">
                    <a:lumMod val="50000"/>
                  </a:schemeClr>
                </a:solidFill>
                <a:latin typeface="+mj-lt"/>
              </a:rPr>
              <a:t>BTNMT</a:t>
            </a:r>
            <a:endParaRPr lang="en-US" altLang="en-US" sz="3200" b="1" kern="0" dirty="0">
              <a:solidFill>
                <a:schemeClr val="accent1">
                  <a:lumMod val="50000"/>
                </a:schemeClr>
              </a:solidFill>
              <a:latin typeface="+mj-lt"/>
            </a:endParaRPr>
          </a:p>
        </p:txBody>
      </p:sp>
    </p:spTree>
    <p:extLst>
      <p:ext uri="{BB962C8B-B14F-4D97-AF65-F5344CB8AC3E}">
        <p14:creationId xmlns:p14="http://schemas.microsoft.com/office/powerpoint/2010/main" val="204925163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0" y="517846"/>
            <a:ext cx="12148196"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23/2023/TT-</a:t>
            </a:r>
            <a:r>
              <a:rPr lang="en-GB" altLang="en-US" sz="3200" b="1" dirty="0" err="1">
                <a:solidFill>
                  <a:schemeClr val="accent1">
                    <a:lumMod val="50000"/>
                  </a:schemeClr>
                </a:solidFill>
                <a:latin typeface="+mj-lt"/>
              </a:rPr>
              <a:t>BNNPTNT</a:t>
            </a:r>
            <a:endParaRPr lang="en-US" altLang="en-US" sz="3200" b="1" kern="0" dirty="0">
              <a:solidFill>
                <a:schemeClr val="accent1">
                  <a:lumMod val="50000"/>
                </a:schemeClr>
              </a:solidFill>
              <a:latin typeface="+mj-lt"/>
            </a:endParaRPr>
          </a:p>
        </p:txBody>
      </p:sp>
      <p:pic>
        <p:nvPicPr>
          <p:cNvPr id="3" name="Picture 2">
            <a:extLst>
              <a:ext uri="{FF2B5EF4-FFF2-40B4-BE49-F238E27FC236}">
                <a16:creationId xmlns:a16="http://schemas.microsoft.com/office/drawing/2014/main" id="{602B67C3-0918-C69E-2324-683413B20C3A}"/>
              </a:ext>
            </a:extLst>
          </p:cNvPr>
          <p:cNvPicPr>
            <a:picLocks noChangeAspect="1"/>
          </p:cNvPicPr>
          <p:nvPr/>
        </p:nvPicPr>
        <p:blipFill>
          <a:blip r:embed="rId2"/>
          <a:stretch>
            <a:fillRect/>
          </a:stretch>
        </p:blipFill>
        <p:spPr>
          <a:xfrm>
            <a:off x="3125144" y="1630712"/>
            <a:ext cx="5897908" cy="1614121"/>
          </a:xfrm>
          <a:prstGeom prst="rect">
            <a:avLst/>
          </a:prstGeom>
        </p:spPr>
      </p:pic>
      <p:pic>
        <p:nvPicPr>
          <p:cNvPr id="6" name="Picture 5">
            <a:extLst>
              <a:ext uri="{FF2B5EF4-FFF2-40B4-BE49-F238E27FC236}">
                <a16:creationId xmlns:a16="http://schemas.microsoft.com/office/drawing/2014/main" id="{C2EB1BEC-63C4-4867-FF7F-7880DD749291}"/>
              </a:ext>
            </a:extLst>
          </p:cNvPr>
          <p:cNvPicPr>
            <a:picLocks noChangeAspect="1"/>
          </p:cNvPicPr>
          <p:nvPr/>
        </p:nvPicPr>
        <p:blipFill>
          <a:blip r:embed="rId3"/>
          <a:stretch>
            <a:fillRect/>
          </a:stretch>
        </p:blipFill>
        <p:spPr>
          <a:xfrm>
            <a:off x="2121656" y="3244833"/>
            <a:ext cx="7904884" cy="3341100"/>
          </a:xfrm>
          <a:prstGeom prst="rect">
            <a:avLst/>
          </a:prstGeom>
        </p:spPr>
      </p:pic>
    </p:spTree>
    <p:extLst>
      <p:ext uri="{BB962C8B-B14F-4D97-AF65-F5344CB8AC3E}">
        <p14:creationId xmlns:p14="http://schemas.microsoft.com/office/powerpoint/2010/main" val="273931522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344325" y="585357"/>
            <a:ext cx="11483170"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38/2023/TT-</a:t>
            </a:r>
            <a:r>
              <a:rPr lang="en-GB" altLang="en-US" sz="3200" b="1" dirty="0" err="1">
                <a:solidFill>
                  <a:schemeClr val="accent1">
                    <a:lumMod val="50000"/>
                  </a:schemeClr>
                </a:solidFill>
                <a:latin typeface="+mj-lt"/>
              </a:rPr>
              <a:t>BCT</a:t>
            </a:r>
            <a:endParaRPr lang="en-US" altLang="en-US" sz="3200" b="1" kern="0" dirty="0">
              <a:solidFill>
                <a:schemeClr val="accent1">
                  <a:lumMod val="50000"/>
                </a:schemeClr>
              </a:solidFill>
              <a:latin typeface="+mj-lt"/>
            </a:endParaRPr>
          </a:p>
        </p:txBody>
      </p:sp>
      <p:pic>
        <p:nvPicPr>
          <p:cNvPr id="4" name="Picture 3">
            <a:extLst>
              <a:ext uri="{FF2B5EF4-FFF2-40B4-BE49-F238E27FC236}">
                <a16:creationId xmlns:a16="http://schemas.microsoft.com/office/drawing/2014/main" id="{68DDF54F-0A1B-7D4F-0276-07E0B5AC367D}"/>
              </a:ext>
            </a:extLst>
          </p:cNvPr>
          <p:cNvPicPr>
            <a:picLocks noChangeAspect="1"/>
          </p:cNvPicPr>
          <p:nvPr/>
        </p:nvPicPr>
        <p:blipFill>
          <a:blip r:embed="rId2"/>
          <a:stretch>
            <a:fillRect/>
          </a:stretch>
        </p:blipFill>
        <p:spPr>
          <a:xfrm>
            <a:off x="344325" y="1469108"/>
            <a:ext cx="6565692" cy="1784804"/>
          </a:xfrm>
          <a:prstGeom prst="rect">
            <a:avLst/>
          </a:prstGeom>
        </p:spPr>
      </p:pic>
      <p:pic>
        <p:nvPicPr>
          <p:cNvPr id="2" name="Picture 1"/>
          <p:cNvPicPr>
            <a:picLocks noChangeAspect="1"/>
          </p:cNvPicPr>
          <p:nvPr/>
        </p:nvPicPr>
        <p:blipFill>
          <a:blip r:embed="rId3"/>
          <a:stretch>
            <a:fillRect/>
          </a:stretch>
        </p:blipFill>
        <p:spPr>
          <a:xfrm>
            <a:off x="479745" y="3383067"/>
            <a:ext cx="6430272" cy="2610214"/>
          </a:xfrm>
          <a:prstGeom prst="rect">
            <a:avLst/>
          </a:prstGeom>
        </p:spPr>
      </p:pic>
      <p:pic>
        <p:nvPicPr>
          <p:cNvPr id="3" name="Picture 2"/>
          <p:cNvPicPr>
            <a:picLocks noChangeAspect="1"/>
          </p:cNvPicPr>
          <p:nvPr/>
        </p:nvPicPr>
        <p:blipFill>
          <a:blip r:embed="rId4"/>
          <a:stretch>
            <a:fillRect/>
          </a:stretch>
        </p:blipFill>
        <p:spPr>
          <a:xfrm>
            <a:off x="6910017" y="3383067"/>
            <a:ext cx="4917478" cy="2519555"/>
          </a:xfrm>
          <a:prstGeom prst="rect">
            <a:avLst/>
          </a:prstGeom>
        </p:spPr>
      </p:pic>
    </p:spTree>
    <p:extLst>
      <p:ext uri="{BB962C8B-B14F-4D97-AF65-F5344CB8AC3E}">
        <p14:creationId xmlns:p14="http://schemas.microsoft.com/office/powerpoint/2010/main" val="32992466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0496C-FDE9-B69F-4D95-3B842FA85FA7}"/>
              </a:ext>
            </a:extLst>
          </p:cNvPr>
          <p:cNvPicPr>
            <a:picLocks noChangeAspect="1"/>
          </p:cNvPicPr>
          <p:nvPr/>
        </p:nvPicPr>
        <p:blipFill>
          <a:blip r:embed="rId2"/>
          <a:stretch>
            <a:fillRect/>
          </a:stretch>
        </p:blipFill>
        <p:spPr>
          <a:xfrm>
            <a:off x="903366" y="1445915"/>
            <a:ext cx="10544188" cy="4845105"/>
          </a:xfrm>
          <a:prstGeom prst="rect">
            <a:avLst/>
          </a:prstGeom>
        </p:spPr>
      </p:pic>
      <p:sp>
        <p:nvSpPr>
          <p:cNvPr id="5"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344325" y="585357"/>
            <a:ext cx="11483170"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38/2023/TT-</a:t>
            </a:r>
            <a:r>
              <a:rPr lang="en-GB" altLang="en-US" sz="3200" b="1" dirty="0" err="1">
                <a:solidFill>
                  <a:schemeClr val="accent1">
                    <a:lumMod val="50000"/>
                  </a:schemeClr>
                </a:solidFill>
                <a:latin typeface="+mj-lt"/>
              </a:rPr>
              <a:t>BCT</a:t>
            </a:r>
            <a:endParaRPr lang="en-US" altLang="en-US" sz="3200" b="1" kern="0" dirty="0">
              <a:solidFill>
                <a:schemeClr val="accent1">
                  <a:lumMod val="50000"/>
                </a:schemeClr>
              </a:solidFill>
              <a:latin typeface="+mj-lt"/>
            </a:endParaRPr>
          </a:p>
        </p:txBody>
      </p:sp>
    </p:spTree>
    <p:extLst>
      <p:ext uri="{BB962C8B-B14F-4D97-AF65-F5344CB8AC3E}">
        <p14:creationId xmlns:p14="http://schemas.microsoft.com/office/powerpoint/2010/main" val="230524361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72009C-5DE8-39CF-F8B6-37EB03F57B34}"/>
              </a:ext>
            </a:extLst>
          </p:cNvPr>
          <p:cNvPicPr>
            <a:picLocks noChangeAspect="1"/>
          </p:cNvPicPr>
          <p:nvPr/>
        </p:nvPicPr>
        <p:blipFill>
          <a:blip r:embed="rId2"/>
          <a:stretch>
            <a:fillRect/>
          </a:stretch>
        </p:blipFill>
        <p:spPr>
          <a:xfrm>
            <a:off x="687767" y="1476125"/>
            <a:ext cx="11161104" cy="1466888"/>
          </a:xfrm>
          <a:prstGeom prst="rect">
            <a:avLst/>
          </a:prstGeom>
        </p:spPr>
      </p:pic>
      <p:pic>
        <p:nvPicPr>
          <p:cNvPr id="6" name="Picture 5">
            <a:extLst>
              <a:ext uri="{FF2B5EF4-FFF2-40B4-BE49-F238E27FC236}">
                <a16:creationId xmlns:a16="http://schemas.microsoft.com/office/drawing/2014/main" id="{9EE55551-A9AE-BE0D-4E65-A69761C0A7C1}"/>
              </a:ext>
            </a:extLst>
          </p:cNvPr>
          <p:cNvPicPr>
            <a:picLocks noChangeAspect="1"/>
          </p:cNvPicPr>
          <p:nvPr/>
        </p:nvPicPr>
        <p:blipFill>
          <a:blip r:embed="rId3"/>
          <a:stretch>
            <a:fillRect/>
          </a:stretch>
        </p:blipFill>
        <p:spPr>
          <a:xfrm>
            <a:off x="687767" y="2943013"/>
            <a:ext cx="10374974" cy="3355053"/>
          </a:xfrm>
          <a:prstGeom prst="rect">
            <a:avLst/>
          </a:prstGeom>
        </p:spPr>
      </p:pic>
      <p:sp>
        <p:nvSpPr>
          <p:cNvPr id="7"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344325" y="585357"/>
            <a:ext cx="11483170" cy="532049"/>
          </a:xfrm>
        </p:spPr>
        <p:txBody>
          <a:bodyPr>
            <a:noAutofit/>
          </a:bodyPr>
          <a:lstStyle/>
          <a:p>
            <a:pPr algn="ctr"/>
            <a:r>
              <a:rPr lang="en-GB" altLang="en-US" sz="3200" b="1" dirty="0">
                <a:solidFill>
                  <a:schemeClr val="accent1">
                    <a:lumMod val="50000"/>
                  </a:schemeClr>
                </a:solidFill>
                <a:latin typeface="+mj-lt"/>
              </a:rPr>
              <a:t>Thông </a:t>
            </a:r>
            <a:r>
              <a:rPr lang="en-GB" altLang="en-US" sz="3200" b="1" dirty="0" err="1">
                <a:solidFill>
                  <a:schemeClr val="accent1">
                    <a:lumMod val="50000"/>
                  </a:schemeClr>
                </a:solidFill>
                <a:latin typeface="+mj-lt"/>
              </a:rPr>
              <a:t>tư</a:t>
            </a:r>
            <a:r>
              <a:rPr lang="en-GB" altLang="en-US" sz="3200" b="1" dirty="0">
                <a:solidFill>
                  <a:schemeClr val="accent1">
                    <a:lumMod val="50000"/>
                  </a:schemeClr>
                </a:solidFill>
                <a:latin typeface="+mj-lt"/>
              </a:rPr>
              <a:t> 38/2023/TT-</a:t>
            </a:r>
            <a:r>
              <a:rPr lang="en-GB" altLang="en-US" sz="3200" b="1" dirty="0" err="1">
                <a:solidFill>
                  <a:schemeClr val="accent1">
                    <a:lumMod val="50000"/>
                  </a:schemeClr>
                </a:solidFill>
                <a:latin typeface="+mj-lt"/>
              </a:rPr>
              <a:t>BCT</a:t>
            </a:r>
            <a:endParaRPr lang="en-US" altLang="en-US" sz="3200" b="1" kern="0" dirty="0">
              <a:solidFill>
                <a:schemeClr val="accent1">
                  <a:lumMod val="50000"/>
                </a:schemeClr>
              </a:solidFill>
              <a:latin typeface="+mj-lt"/>
            </a:endParaRPr>
          </a:p>
        </p:txBody>
      </p:sp>
    </p:spTree>
    <p:extLst>
      <p:ext uri="{BB962C8B-B14F-4D97-AF65-F5344CB8AC3E}">
        <p14:creationId xmlns:p14="http://schemas.microsoft.com/office/powerpoint/2010/main" val="104158110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249065" y="539779"/>
            <a:ext cx="11693869" cy="532049"/>
          </a:xfrm>
        </p:spPr>
        <p:txBody>
          <a:bodyPr>
            <a:noAutofit/>
          </a:bodyPr>
          <a:lstStyle/>
          <a:p>
            <a:pPr algn="ctr"/>
            <a:r>
              <a:rPr lang="en-GB" altLang="en-US" sz="3200" b="1" kern="0" dirty="0" err="1">
                <a:solidFill>
                  <a:schemeClr val="accent1">
                    <a:lumMod val="50000"/>
                  </a:schemeClr>
                </a:solidFill>
                <a:latin typeface="+mj-lt"/>
              </a:rPr>
              <a:t>Quyết</a:t>
            </a:r>
            <a:r>
              <a:rPr lang="en-GB" altLang="en-US" sz="3200" b="1" kern="0" dirty="0">
                <a:solidFill>
                  <a:schemeClr val="accent1">
                    <a:lumMod val="50000"/>
                  </a:schemeClr>
                </a:solidFill>
                <a:latin typeface="+mj-lt"/>
              </a:rPr>
              <a:t> </a:t>
            </a:r>
            <a:r>
              <a:rPr lang="en-GB" altLang="en-US" sz="3200" b="1" dirty="0" err="1">
                <a:solidFill>
                  <a:schemeClr val="accent1">
                    <a:lumMod val="50000"/>
                  </a:schemeClr>
                </a:solidFill>
                <a:latin typeface="+mj-lt"/>
              </a:rPr>
              <a:t>định</a:t>
            </a:r>
            <a:r>
              <a:rPr lang="en-GB" altLang="en-US" sz="3200" b="1" dirty="0">
                <a:solidFill>
                  <a:schemeClr val="accent1">
                    <a:lumMod val="50000"/>
                  </a:schemeClr>
                </a:solidFill>
                <a:latin typeface="+mj-lt"/>
              </a:rPr>
              <a:t> 896/QĐ-</a:t>
            </a:r>
            <a:r>
              <a:rPr lang="en-GB" altLang="en-US" sz="3200" b="1" dirty="0" err="1">
                <a:solidFill>
                  <a:schemeClr val="accent1">
                    <a:lumMod val="50000"/>
                  </a:schemeClr>
                </a:solidFill>
                <a:latin typeface="+mj-lt"/>
              </a:rPr>
              <a:t>TTg</a:t>
            </a:r>
            <a:endParaRPr lang="en-US" altLang="en-US" sz="3200" b="1" kern="0" dirty="0">
              <a:solidFill>
                <a:schemeClr val="accent1">
                  <a:lumMod val="50000"/>
                </a:schemeClr>
              </a:solidFill>
              <a:latin typeface="+mj-lt"/>
            </a:endParaRPr>
          </a:p>
        </p:txBody>
      </p:sp>
      <p:pic>
        <p:nvPicPr>
          <p:cNvPr id="4" name="Picture 3">
            <a:extLst>
              <a:ext uri="{FF2B5EF4-FFF2-40B4-BE49-F238E27FC236}">
                <a16:creationId xmlns:a16="http://schemas.microsoft.com/office/drawing/2014/main" id="{9CA71614-0641-E9C0-0B9E-0B778A863154}"/>
              </a:ext>
            </a:extLst>
          </p:cNvPr>
          <p:cNvPicPr>
            <a:picLocks noChangeAspect="1"/>
          </p:cNvPicPr>
          <p:nvPr/>
        </p:nvPicPr>
        <p:blipFill>
          <a:blip r:embed="rId2"/>
          <a:stretch>
            <a:fillRect/>
          </a:stretch>
        </p:blipFill>
        <p:spPr>
          <a:xfrm>
            <a:off x="3261000" y="1525056"/>
            <a:ext cx="5505450" cy="1988145"/>
          </a:xfrm>
          <a:prstGeom prst="rect">
            <a:avLst/>
          </a:prstGeom>
        </p:spPr>
      </p:pic>
      <p:pic>
        <p:nvPicPr>
          <p:cNvPr id="2" name="Picture 1"/>
          <p:cNvPicPr>
            <a:picLocks noChangeAspect="1"/>
          </p:cNvPicPr>
          <p:nvPr/>
        </p:nvPicPr>
        <p:blipFill>
          <a:blip r:embed="rId3"/>
          <a:stretch>
            <a:fillRect/>
          </a:stretch>
        </p:blipFill>
        <p:spPr>
          <a:xfrm>
            <a:off x="2384786" y="3250873"/>
            <a:ext cx="7257878" cy="3352294"/>
          </a:xfrm>
          <a:prstGeom prst="rect">
            <a:avLst/>
          </a:prstGeom>
        </p:spPr>
      </p:pic>
    </p:spTree>
    <p:extLst>
      <p:ext uri="{BB962C8B-B14F-4D97-AF65-F5344CB8AC3E}">
        <p14:creationId xmlns:p14="http://schemas.microsoft.com/office/powerpoint/2010/main" val="63960894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9AD88AF-4627-ED34-44AF-48B73EF8F470}"/>
              </a:ext>
            </a:extLst>
          </p:cNvPr>
          <p:cNvSpPr txBox="1">
            <a:spLocks/>
          </p:cNvSpPr>
          <p:nvPr/>
        </p:nvSpPr>
        <p:spPr>
          <a:xfrm>
            <a:off x="319454" y="1337362"/>
            <a:ext cx="11652618" cy="171063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solidFill>
                  <a:schemeClr val="tx1"/>
                </a:solidFill>
                <a:latin typeface="+mn-lt"/>
              </a:rPr>
              <a:t> </a:t>
            </a:r>
            <a:r>
              <a:rPr lang="en-US" sz="1800" b="1" dirty="0" err="1">
                <a:solidFill>
                  <a:schemeClr val="tx1"/>
                </a:solidFill>
                <a:latin typeface="+mn-lt"/>
              </a:rPr>
              <a:t>Lộ</a:t>
            </a:r>
            <a:r>
              <a:rPr lang="en-US" sz="1800" b="1" dirty="0">
                <a:solidFill>
                  <a:schemeClr val="tx1"/>
                </a:solidFill>
                <a:latin typeface="+mn-lt"/>
              </a:rPr>
              <a:t> </a:t>
            </a:r>
            <a:r>
              <a:rPr lang="en-US" sz="1800" b="1" dirty="0" err="1">
                <a:solidFill>
                  <a:schemeClr val="tx1"/>
                </a:solidFill>
                <a:latin typeface="+mn-lt"/>
              </a:rPr>
              <a:t>trình</a:t>
            </a:r>
            <a:r>
              <a:rPr lang="en-US" sz="1800" b="1" dirty="0">
                <a:solidFill>
                  <a:schemeClr val="tx1"/>
                </a:solidFill>
                <a:latin typeface="+mn-lt"/>
              </a:rPr>
              <a:t> </a:t>
            </a:r>
            <a:r>
              <a:rPr lang="en-US" sz="1800" b="1" dirty="0" err="1">
                <a:solidFill>
                  <a:schemeClr val="tx1"/>
                </a:solidFill>
                <a:latin typeface="+mn-lt"/>
              </a:rPr>
              <a:t>giảm</a:t>
            </a:r>
            <a:r>
              <a:rPr lang="en-US" sz="1800" b="1" dirty="0">
                <a:solidFill>
                  <a:schemeClr val="tx1"/>
                </a:solidFill>
                <a:latin typeface="+mn-lt"/>
              </a:rPr>
              <a:t> </a:t>
            </a:r>
            <a:r>
              <a:rPr lang="en-US" sz="1800" b="1" dirty="0" err="1">
                <a:solidFill>
                  <a:schemeClr val="tx1"/>
                </a:solidFill>
                <a:latin typeface="+mn-lt"/>
              </a:rPr>
              <a:t>phát</a:t>
            </a:r>
            <a:r>
              <a:rPr lang="en-US" sz="1800" b="1" dirty="0">
                <a:solidFill>
                  <a:schemeClr val="tx1"/>
                </a:solidFill>
                <a:latin typeface="+mn-lt"/>
              </a:rPr>
              <a:t> </a:t>
            </a:r>
            <a:r>
              <a:rPr lang="en-US" sz="1800" b="1" dirty="0" err="1">
                <a:solidFill>
                  <a:schemeClr val="tx1"/>
                </a:solidFill>
                <a:latin typeface="+mn-lt"/>
              </a:rPr>
              <a:t>thải</a:t>
            </a:r>
            <a:r>
              <a:rPr lang="en-US" sz="1800" b="1" dirty="0">
                <a:solidFill>
                  <a:schemeClr val="tx1"/>
                </a:solidFill>
                <a:latin typeface="+mn-lt"/>
              </a:rPr>
              <a:t> – Theo </a:t>
            </a:r>
            <a:r>
              <a:rPr lang="en-US" sz="1800" b="1" dirty="0" err="1">
                <a:solidFill>
                  <a:schemeClr val="tx1"/>
                </a:solidFill>
                <a:latin typeface="+mn-lt"/>
              </a:rPr>
              <a:t>Quyết</a:t>
            </a:r>
            <a:r>
              <a:rPr lang="en-US" sz="1800" b="1" dirty="0">
                <a:solidFill>
                  <a:schemeClr val="tx1"/>
                </a:solidFill>
                <a:latin typeface="+mn-lt"/>
              </a:rPr>
              <a:t> </a:t>
            </a:r>
            <a:r>
              <a:rPr lang="en-US" sz="1800" b="1" dirty="0" err="1">
                <a:solidFill>
                  <a:schemeClr val="tx1"/>
                </a:solidFill>
                <a:latin typeface="+mn-lt"/>
              </a:rPr>
              <a:t>định</a:t>
            </a:r>
            <a:r>
              <a:rPr lang="en-US" sz="1800" b="1" dirty="0">
                <a:solidFill>
                  <a:schemeClr val="tx1"/>
                </a:solidFill>
                <a:latin typeface="+mn-lt"/>
              </a:rPr>
              <a:t> 896/2022-</a:t>
            </a:r>
            <a:r>
              <a:rPr lang="en-US" sz="1800" b="1" dirty="0" err="1">
                <a:solidFill>
                  <a:schemeClr val="tx1"/>
                </a:solidFill>
                <a:latin typeface="+mn-lt"/>
              </a:rPr>
              <a:t>TTg</a:t>
            </a:r>
            <a:r>
              <a:rPr lang="en-US" sz="1800" b="1" dirty="0">
                <a:solidFill>
                  <a:schemeClr val="tx1"/>
                </a:solidFill>
                <a:latin typeface="+mn-lt"/>
              </a:rPr>
              <a:t> </a:t>
            </a:r>
            <a:r>
              <a:rPr lang="en-US" sz="1800" b="1" dirty="0" err="1">
                <a:solidFill>
                  <a:schemeClr val="tx1"/>
                </a:solidFill>
                <a:latin typeface="+mn-lt"/>
              </a:rPr>
              <a:t>ngày</a:t>
            </a:r>
            <a:r>
              <a:rPr lang="en-US" sz="1800" b="1" dirty="0">
                <a:solidFill>
                  <a:schemeClr val="tx1"/>
                </a:solidFill>
                <a:latin typeface="+mn-lt"/>
              </a:rPr>
              <a:t> 26/7/2022 </a:t>
            </a:r>
            <a:endParaRPr lang="en-US" sz="1800" dirty="0">
              <a:solidFill>
                <a:schemeClr val="tx1"/>
              </a:solidFill>
              <a:latin typeface="+mn-lt"/>
            </a:endParaRPr>
          </a:p>
          <a:p>
            <a:pPr algn="just">
              <a:buFont typeface="Wingdings" panose="05000000000000000000" pitchFamily="2" charset="2"/>
              <a:buChar char="v"/>
            </a:pPr>
            <a:r>
              <a:rPr lang="en-US" sz="1800" dirty="0">
                <a:solidFill>
                  <a:schemeClr val="tx1"/>
                </a:solidFill>
                <a:latin typeface="+mn-lt"/>
              </a:rPr>
              <a:t> </a:t>
            </a:r>
            <a:r>
              <a:rPr lang="en-US" sz="1800" dirty="0" err="1">
                <a:solidFill>
                  <a:schemeClr val="tx1"/>
                </a:solidFill>
                <a:latin typeface="+mn-lt"/>
              </a:rPr>
              <a:t>Quyết</a:t>
            </a:r>
            <a:r>
              <a:rPr lang="en-US" sz="1800" dirty="0">
                <a:solidFill>
                  <a:schemeClr val="tx1"/>
                </a:solidFill>
                <a:latin typeface="+mn-lt"/>
              </a:rPr>
              <a:t> </a:t>
            </a:r>
            <a:r>
              <a:rPr lang="en-US" sz="1800" dirty="0" err="1">
                <a:solidFill>
                  <a:schemeClr val="tx1"/>
                </a:solidFill>
                <a:latin typeface="+mn-lt"/>
              </a:rPr>
              <a:t>định</a:t>
            </a:r>
            <a:r>
              <a:rPr lang="en-US" sz="1800" dirty="0">
                <a:solidFill>
                  <a:schemeClr val="tx1"/>
                </a:solidFill>
                <a:latin typeface="+mn-lt"/>
              </a:rPr>
              <a:t> 896/2022-</a:t>
            </a:r>
            <a:r>
              <a:rPr lang="en-US" sz="1800" dirty="0" err="1">
                <a:solidFill>
                  <a:schemeClr val="tx1"/>
                </a:solidFill>
                <a:latin typeface="+mn-lt"/>
              </a:rPr>
              <a:t>TTg</a:t>
            </a:r>
            <a:r>
              <a:rPr lang="en-US" sz="1800" dirty="0">
                <a:solidFill>
                  <a:schemeClr val="tx1"/>
                </a:solidFill>
                <a:latin typeface="+mn-lt"/>
              </a:rPr>
              <a:t> </a:t>
            </a:r>
            <a:r>
              <a:rPr lang="en-US" sz="1800" dirty="0" err="1">
                <a:solidFill>
                  <a:schemeClr val="tx1"/>
                </a:solidFill>
                <a:latin typeface="+mn-lt"/>
              </a:rPr>
              <a:t>Phê</a:t>
            </a:r>
            <a:r>
              <a:rPr lang="en-US" sz="1800" dirty="0">
                <a:solidFill>
                  <a:schemeClr val="tx1"/>
                </a:solidFill>
                <a:latin typeface="+mn-lt"/>
              </a:rPr>
              <a:t> </a:t>
            </a:r>
            <a:r>
              <a:rPr lang="en-US" sz="1800" dirty="0" err="1">
                <a:solidFill>
                  <a:schemeClr val="tx1"/>
                </a:solidFill>
                <a:latin typeface="+mn-lt"/>
              </a:rPr>
              <a:t>duyệt</a:t>
            </a:r>
            <a:r>
              <a:rPr lang="en-US" sz="1800" dirty="0">
                <a:solidFill>
                  <a:schemeClr val="tx1"/>
                </a:solidFill>
                <a:latin typeface="+mn-lt"/>
              </a:rPr>
              <a:t> </a:t>
            </a:r>
            <a:r>
              <a:rPr lang="en-US" sz="1800" dirty="0" err="1">
                <a:solidFill>
                  <a:schemeClr val="tx1"/>
                </a:solidFill>
                <a:latin typeface="+mn-lt"/>
              </a:rPr>
              <a:t>Chiến</a:t>
            </a:r>
            <a:r>
              <a:rPr lang="en-US" sz="1800" dirty="0">
                <a:solidFill>
                  <a:schemeClr val="tx1"/>
                </a:solidFill>
                <a:latin typeface="+mn-lt"/>
              </a:rPr>
              <a:t> </a:t>
            </a:r>
            <a:r>
              <a:rPr lang="en-US" sz="1800" dirty="0" err="1">
                <a:solidFill>
                  <a:schemeClr val="tx1"/>
                </a:solidFill>
                <a:latin typeface="+mn-lt"/>
              </a:rPr>
              <a:t>lược</a:t>
            </a:r>
            <a:r>
              <a:rPr lang="en-US" sz="1800" dirty="0">
                <a:solidFill>
                  <a:schemeClr val="tx1"/>
                </a:solidFill>
                <a:latin typeface="+mn-lt"/>
              </a:rPr>
              <a:t> </a:t>
            </a:r>
            <a:r>
              <a:rPr lang="en-US" sz="1800" dirty="0" err="1">
                <a:solidFill>
                  <a:schemeClr val="tx1"/>
                </a:solidFill>
                <a:latin typeface="+mn-lt"/>
              </a:rPr>
              <a:t>quốc</a:t>
            </a:r>
            <a:r>
              <a:rPr lang="en-US" sz="1800" dirty="0">
                <a:solidFill>
                  <a:schemeClr val="tx1"/>
                </a:solidFill>
                <a:latin typeface="+mn-lt"/>
              </a:rPr>
              <a:t> </a:t>
            </a:r>
            <a:r>
              <a:rPr lang="en-US" sz="1800" dirty="0" err="1">
                <a:solidFill>
                  <a:schemeClr val="tx1"/>
                </a:solidFill>
                <a:latin typeface="+mn-lt"/>
              </a:rPr>
              <a:t>gia</a:t>
            </a:r>
            <a:r>
              <a:rPr lang="en-US" sz="1800" dirty="0">
                <a:solidFill>
                  <a:schemeClr val="tx1"/>
                </a:solidFill>
                <a:latin typeface="+mn-lt"/>
              </a:rPr>
              <a:t> </a:t>
            </a:r>
            <a:r>
              <a:rPr lang="en-US" sz="1800" dirty="0" err="1">
                <a:solidFill>
                  <a:schemeClr val="tx1"/>
                </a:solidFill>
                <a:latin typeface="+mn-lt"/>
              </a:rPr>
              <a:t>về</a:t>
            </a:r>
            <a:r>
              <a:rPr lang="en-US" sz="1800" dirty="0">
                <a:solidFill>
                  <a:schemeClr val="tx1"/>
                </a:solidFill>
                <a:latin typeface="+mn-lt"/>
              </a:rPr>
              <a:t> </a:t>
            </a:r>
            <a:r>
              <a:rPr lang="en-US" sz="1800" dirty="0" err="1">
                <a:solidFill>
                  <a:schemeClr val="tx1"/>
                </a:solidFill>
                <a:latin typeface="+mn-lt"/>
              </a:rPr>
              <a:t>biến</a:t>
            </a:r>
            <a:r>
              <a:rPr lang="en-US" sz="1800" dirty="0">
                <a:solidFill>
                  <a:schemeClr val="tx1"/>
                </a:solidFill>
                <a:latin typeface="+mn-lt"/>
              </a:rPr>
              <a:t> </a:t>
            </a:r>
            <a:r>
              <a:rPr lang="en-US" sz="1800" dirty="0" err="1">
                <a:solidFill>
                  <a:schemeClr val="tx1"/>
                </a:solidFill>
                <a:latin typeface="+mn-lt"/>
              </a:rPr>
              <a:t>đổi</a:t>
            </a:r>
            <a:r>
              <a:rPr lang="en-US" sz="1800" dirty="0">
                <a:solidFill>
                  <a:schemeClr val="tx1"/>
                </a:solidFill>
                <a:latin typeface="+mn-lt"/>
              </a:rPr>
              <a:t> </a:t>
            </a:r>
            <a:r>
              <a:rPr lang="en-US" sz="1800" dirty="0" err="1">
                <a:solidFill>
                  <a:schemeClr val="tx1"/>
                </a:solidFill>
                <a:latin typeface="+mn-lt"/>
              </a:rPr>
              <a:t>khí</a:t>
            </a:r>
            <a:r>
              <a:rPr lang="en-US" sz="1800" dirty="0">
                <a:solidFill>
                  <a:schemeClr val="tx1"/>
                </a:solidFill>
                <a:latin typeface="+mn-lt"/>
              </a:rPr>
              <a:t> </a:t>
            </a:r>
            <a:r>
              <a:rPr lang="en-US" sz="1800" dirty="0" err="1">
                <a:solidFill>
                  <a:schemeClr val="tx1"/>
                </a:solidFill>
                <a:latin typeface="+mn-lt"/>
              </a:rPr>
              <a:t>hậu</a:t>
            </a:r>
            <a:r>
              <a:rPr lang="en-US" sz="1800" dirty="0">
                <a:solidFill>
                  <a:schemeClr val="tx1"/>
                </a:solidFill>
                <a:latin typeface="+mn-lt"/>
              </a:rPr>
              <a:t> </a:t>
            </a:r>
            <a:r>
              <a:rPr lang="en-US" sz="1800" dirty="0" err="1">
                <a:solidFill>
                  <a:schemeClr val="tx1"/>
                </a:solidFill>
                <a:latin typeface="+mn-lt"/>
              </a:rPr>
              <a:t>giai</a:t>
            </a:r>
            <a:r>
              <a:rPr lang="en-US" sz="1800" dirty="0">
                <a:solidFill>
                  <a:schemeClr val="tx1"/>
                </a:solidFill>
                <a:latin typeface="+mn-lt"/>
              </a:rPr>
              <a:t> </a:t>
            </a:r>
            <a:r>
              <a:rPr lang="en-US" sz="1800" dirty="0" err="1">
                <a:solidFill>
                  <a:schemeClr val="tx1"/>
                </a:solidFill>
                <a:latin typeface="+mn-lt"/>
              </a:rPr>
              <a:t>đoạn</a:t>
            </a:r>
            <a:r>
              <a:rPr lang="en-US" sz="1800" dirty="0">
                <a:solidFill>
                  <a:schemeClr val="tx1"/>
                </a:solidFill>
                <a:latin typeface="+mn-lt"/>
              </a:rPr>
              <a:t> </a:t>
            </a:r>
            <a:r>
              <a:rPr lang="en-US" sz="1800" dirty="0" err="1">
                <a:solidFill>
                  <a:schemeClr val="tx1"/>
                </a:solidFill>
                <a:latin typeface="+mn-lt"/>
              </a:rPr>
              <a:t>đến</a:t>
            </a:r>
            <a:r>
              <a:rPr lang="en-US" sz="1800" dirty="0">
                <a:solidFill>
                  <a:schemeClr val="tx1"/>
                </a:solidFill>
                <a:latin typeface="+mn-lt"/>
              </a:rPr>
              <a:t> </a:t>
            </a:r>
            <a:r>
              <a:rPr lang="en-US" sz="1800" dirty="0" err="1">
                <a:solidFill>
                  <a:schemeClr val="tx1"/>
                </a:solidFill>
                <a:latin typeface="+mn-lt"/>
              </a:rPr>
              <a:t>năm</a:t>
            </a:r>
            <a:r>
              <a:rPr lang="en-US" sz="1800" dirty="0">
                <a:solidFill>
                  <a:schemeClr val="tx1"/>
                </a:solidFill>
                <a:latin typeface="+mn-lt"/>
              </a:rPr>
              <a:t> 2050</a:t>
            </a:r>
          </a:p>
          <a:p>
            <a:pPr algn="just">
              <a:buFont typeface="Wingdings" panose="05000000000000000000" pitchFamily="2" charset="2"/>
              <a:buChar char="v"/>
            </a:pPr>
            <a:r>
              <a:rPr lang="en-US" sz="1800" dirty="0">
                <a:solidFill>
                  <a:schemeClr val="tx1"/>
                </a:solidFill>
                <a:latin typeface="+mn-lt"/>
              </a:rPr>
              <a:t> </a:t>
            </a:r>
            <a:r>
              <a:rPr lang="en-US" sz="1800" dirty="0" err="1">
                <a:solidFill>
                  <a:schemeClr val="tx1"/>
                </a:solidFill>
                <a:latin typeface="+mn-lt"/>
              </a:rPr>
              <a:t>Lộ</a:t>
            </a:r>
            <a:r>
              <a:rPr lang="en-US" sz="1800" dirty="0">
                <a:solidFill>
                  <a:schemeClr val="tx1"/>
                </a:solidFill>
                <a:latin typeface="+mn-lt"/>
              </a:rPr>
              <a:t> </a:t>
            </a:r>
            <a:r>
              <a:rPr lang="en-US" sz="1800" dirty="0" err="1">
                <a:solidFill>
                  <a:schemeClr val="tx1"/>
                </a:solidFill>
                <a:latin typeface="+mn-lt"/>
              </a:rPr>
              <a:t>trình</a:t>
            </a:r>
            <a:r>
              <a:rPr lang="en-US" sz="1800" dirty="0">
                <a:solidFill>
                  <a:schemeClr val="tx1"/>
                </a:solidFill>
                <a:latin typeface="+mn-lt"/>
              </a:rPr>
              <a:t> </a:t>
            </a:r>
            <a:r>
              <a:rPr lang="en-US" sz="1800" dirty="0" err="1">
                <a:solidFill>
                  <a:schemeClr val="tx1"/>
                </a:solidFill>
                <a:latin typeface="+mn-lt"/>
              </a:rPr>
              <a:t>giảm</a:t>
            </a:r>
            <a:r>
              <a:rPr lang="en-US" sz="1800" dirty="0">
                <a:solidFill>
                  <a:schemeClr val="tx1"/>
                </a:solidFill>
                <a:latin typeface="+mn-lt"/>
              </a:rPr>
              <a:t> </a:t>
            </a:r>
            <a:r>
              <a:rPr lang="en-US" sz="1800" dirty="0" err="1">
                <a:solidFill>
                  <a:schemeClr val="tx1"/>
                </a:solidFill>
                <a:latin typeface="+mn-lt"/>
              </a:rPr>
              <a:t>phát</a:t>
            </a:r>
            <a:r>
              <a:rPr lang="en-US" sz="1800" dirty="0">
                <a:solidFill>
                  <a:schemeClr val="tx1"/>
                </a:solidFill>
                <a:latin typeface="+mn-lt"/>
              </a:rPr>
              <a:t> </a:t>
            </a:r>
            <a:r>
              <a:rPr lang="en-US" sz="1800" dirty="0" err="1">
                <a:solidFill>
                  <a:schemeClr val="tx1"/>
                </a:solidFill>
                <a:latin typeface="+mn-lt"/>
              </a:rPr>
              <a:t>thải</a:t>
            </a:r>
            <a:r>
              <a:rPr lang="en-US" sz="1800" dirty="0">
                <a:solidFill>
                  <a:schemeClr val="tx1"/>
                </a:solidFill>
                <a:latin typeface="+mn-lt"/>
              </a:rPr>
              <a:t> </a:t>
            </a:r>
            <a:r>
              <a:rPr lang="en-US" sz="1800" dirty="0" err="1">
                <a:solidFill>
                  <a:schemeClr val="tx1"/>
                </a:solidFill>
                <a:latin typeface="+mn-lt"/>
              </a:rPr>
              <a:t>theo</a:t>
            </a:r>
            <a:r>
              <a:rPr lang="en-US" sz="1800" dirty="0">
                <a:solidFill>
                  <a:schemeClr val="tx1"/>
                </a:solidFill>
                <a:latin typeface="+mn-lt"/>
              </a:rPr>
              <a:t> </a:t>
            </a:r>
            <a:r>
              <a:rPr lang="en-US" sz="1800" dirty="0" err="1">
                <a:solidFill>
                  <a:schemeClr val="tx1"/>
                </a:solidFill>
                <a:latin typeface="+mn-lt"/>
              </a:rPr>
              <a:t>NDC</a:t>
            </a:r>
            <a:r>
              <a:rPr lang="en-US" sz="1800" dirty="0">
                <a:solidFill>
                  <a:schemeClr val="tx1"/>
                </a:solidFill>
                <a:latin typeface="+mn-lt"/>
              </a:rPr>
              <a:t> – </a:t>
            </a:r>
            <a:r>
              <a:rPr lang="en-US" sz="1800" dirty="0" err="1">
                <a:solidFill>
                  <a:schemeClr val="tx1"/>
                </a:solidFill>
                <a:latin typeface="+mn-lt"/>
              </a:rPr>
              <a:t>Đóng</a:t>
            </a:r>
            <a:r>
              <a:rPr lang="en-US" sz="1800" dirty="0">
                <a:solidFill>
                  <a:schemeClr val="tx1"/>
                </a:solidFill>
                <a:latin typeface="+mn-lt"/>
              </a:rPr>
              <a:t> </a:t>
            </a:r>
            <a:r>
              <a:rPr lang="en-US" sz="1800" dirty="0" err="1">
                <a:solidFill>
                  <a:schemeClr val="tx1"/>
                </a:solidFill>
                <a:latin typeface="+mn-lt"/>
              </a:rPr>
              <a:t>góp</a:t>
            </a:r>
            <a:r>
              <a:rPr lang="en-US" sz="1800" dirty="0">
                <a:solidFill>
                  <a:schemeClr val="tx1"/>
                </a:solidFill>
                <a:latin typeface="+mn-lt"/>
              </a:rPr>
              <a:t> </a:t>
            </a:r>
            <a:r>
              <a:rPr lang="en-US" sz="1800" dirty="0" err="1">
                <a:solidFill>
                  <a:schemeClr val="tx1"/>
                </a:solidFill>
                <a:latin typeface="+mn-lt"/>
              </a:rPr>
              <a:t>Quốc</a:t>
            </a:r>
            <a:r>
              <a:rPr lang="en-US" sz="1800" dirty="0">
                <a:solidFill>
                  <a:schemeClr val="tx1"/>
                </a:solidFill>
                <a:latin typeface="+mn-lt"/>
              </a:rPr>
              <a:t> </a:t>
            </a:r>
            <a:r>
              <a:rPr lang="en-US" sz="1800" dirty="0" err="1">
                <a:solidFill>
                  <a:schemeClr val="tx1"/>
                </a:solidFill>
                <a:latin typeface="+mn-lt"/>
              </a:rPr>
              <a:t>gia</a:t>
            </a:r>
            <a:r>
              <a:rPr lang="en-US" sz="1800" dirty="0">
                <a:solidFill>
                  <a:schemeClr val="tx1"/>
                </a:solidFill>
                <a:latin typeface="+mn-lt"/>
              </a:rPr>
              <a:t> </a:t>
            </a:r>
            <a:r>
              <a:rPr lang="en-US" sz="1800" dirty="0" err="1">
                <a:solidFill>
                  <a:schemeClr val="tx1"/>
                </a:solidFill>
                <a:latin typeface="+mn-lt"/>
              </a:rPr>
              <a:t>tự</a:t>
            </a:r>
            <a:r>
              <a:rPr lang="en-US" sz="1800" dirty="0">
                <a:solidFill>
                  <a:schemeClr val="tx1"/>
                </a:solidFill>
                <a:latin typeface="+mn-lt"/>
              </a:rPr>
              <a:t> </a:t>
            </a:r>
            <a:r>
              <a:rPr lang="en-US" sz="1800" dirty="0" err="1">
                <a:solidFill>
                  <a:schemeClr val="tx1"/>
                </a:solidFill>
                <a:latin typeface="+mn-lt"/>
              </a:rPr>
              <a:t>quyết</a:t>
            </a:r>
            <a:r>
              <a:rPr lang="en-US" sz="1800" dirty="0">
                <a:solidFill>
                  <a:schemeClr val="tx1"/>
                </a:solidFill>
                <a:latin typeface="+mn-lt"/>
              </a:rPr>
              <a:t> </a:t>
            </a:r>
            <a:r>
              <a:rPr lang="en-US" sz="1800" dirty="0" err="1">
                <a:solidFill>
                  <a:schemeClr val="tx1"/>
                </a:solidFill>
                <a:latin typeface="+mn-lt"/>
              </a:rPr>
              <a:t>định</a:t>
            </a:r>
            <a:r>
              <a:rPr lang="en-US" sz="1800" dirty="0">
                <a:solidFill>
                  <a:schemeClr val="tx1"/>
                </a:solidFill>
                <a:latin typeface="+mn-lt"/>
              </a:rPr>
              <a:t>. </a:t>
            </a:r>
            <a:r>
              <a:rPr lang="en-US" sz="1800" dirty="0" err="1">
                <a:solidFill>
                  <a:schemeClr val="tx1"/>
                </a:solidFill>
                <a:latin typeface="+mn-lt"/>
              </a:rPr>
              <a:t>Căn</a:t>
            </a:r>
            <a:r>
              <a:rPr lang="en-US" sz="1800" dirty="0">
                <a:solidFill>
                  <a:schemeClr val="tx1"/>
                </a:solidFill>
                <a:latin typeface="+mn-lt"/>
              </a:rPr>
              <a:t> </a:t>
            </a:r>
            <a:r>
              <a:rPr lang="en-US" sz="1800" dirty="0" err="1">
                <a:solidFill>
                  <a:schemeClr val="tx1"/>
                </a:solidFill>
                <a:latin typeface="+mn-lt"/>
              </a:rPr>
              <a:t>cứ</a:t>
            </a:r>
            <a:r>
              <a:rPr lang="en-US" sz="1800" dirty="0">
                <a:solidFill>
                  <a:schemeClr val="tx1"/>
                </a:solidFill>
                <a:latin typeface="+mn-lt"/>
              </a:rPr>
              <a:t> </a:t>
            </a:r>
            <a:r>
              <a:rPr lang="en-US" sz="1800" dirty="0" err="1">
                <a:solidFill>
                  <a:schemeClr val="tx1"/>
                </a:solidFill>
                <a:latin typeface="+mn-lt"/>
              </a:rPr>
              <a:t>theo</a:t>
            </a:r>
            <a:r>
              <a:rPr lang="en-US" sz="1800" dirty="0">
                <a:solidFill>
                  <a:schemeClr val="tx1"/>
                </a:solidFill>
                <a:latin typeface="+mn-lt"/>
              </a:rPr>
              <a:t> </a:t>
            </a:r>
            <a:r>
              <a:rPr lang="en-US" sz="1800" dirty="0" err="1">
                <a:solidFill>
                  <a:schemeClr val="tx1"/>
                </a:solidFill>
                <a:latin typeface="+mn-lt"/>
              </a:rPr>
              <a:t>BAU</a:t>
            </a:r>
            <a:r>
              <a:rPr lang="en-US" sz="1800" dirty="0">
                <a:solidFill>
                  <a:schemeClr val="tx1"/>
                </a:solidFill>
                <a:latin typeface="+mn-lt"/>
              </a:rPr>
              <a:t> – </a:t>
            </a:r>
            <a:r>
              <a:rPr lang="en-US" sz="1800" dirty="0" err="1">
                <a:solidFill>
                  <a:schemeClr val="tx1"/>
                </a:solidFill>
                <a:latin typeface="+mn-lt"/>
              </a:rPr>
              <a:t>Kịch</a:t>
            </a:r>
            <a:r>
              <a:rPr lang="en-US" sz="1800" dirty="0">
                <a:solidFill>
                  <a:schemeClr val="tx1"/>
                </a:solidFill>
                <a:latin typeface="+mn-lt"/>
              </a:rPr>
              <a:t> </a:t>
            </a:r>
            <a:r>
              <a:rPr lang="en-US" sz="1800" dirty="0" err="1">
                <a:solidFill>
                  <a:schemeClr val="tx1"/>
                </a:solidFill>
                <a:latin typeface="+mn-lt"/>
              </a:rPr>
              <a:t>bản</a:t>
            </a:r>
            <a:r>
              <a:rPr lang="en-US" sz="1800" dirty="0">
                <a:solidFill>
                  <a:schemeClr val="tx1"/>
                </a:solidFill>
                <a:latin typeface="+mn-lt"/>
              </a:rPr>
              <a:t> </a:t>
            </a:r>
            <a:r>
              <a:rPr lang="en-US" sz="1800" dirty="0" err="1">
                <a:solidFill>
                  <a:schemeClr val="tx1"/>
                </a:solidFill>
                <a:latin typeface="+mn-lt"/>
              </a:rPr>
              <a:t>phát</a:t>
            </a:r>
            <a:r>
              <a:rPr lang="en-US" sz="1800" dirty="0">
                <a:solidFill>
                  <a:schemeClr val="tx1"/>
                </a:solidFill>
                <a:latin typeface="+mn-lt"/>
              </a:rPr>
              <a:t> </a:t>
            </a:r>
            <a:r>
              <a:rPr lang="en-US" sz="1800" dirty="0" err="1">
                <a:solidFill>
                  <a:schemeClr val="tx1"/>
                </a:solidFill>
                <a:latin typeface="+mn-lt"/>
              </a:rPr>
              <a:t>triển</a:t>
            </a:r>
            <a:r>
              <a:rPr lang="en-US" sz="1800" dirty="0">
                <a:solidFill>
                  <a:schemeClr val="tx1"/>
                </a:solidFill>
                <a:latin typeface="+mn-lt"/>
              </a:rPr>
              <a:t> </a:t>
            </a:r>
            <a:r>
              <a:rPr lang="en-US" sz="1800" dirty="0" err="1">
                <a:solidFill>
                  <a:schemeClr val="tx1"/>
                </a:solidFill>
                <a:latin typeface="+mn-lt"/>
              </a:rPr>
              <a:t>thông</a:t>
            </a:r>
            <a:r>
              <a:rPr lang="en-US" sz="1800" dirty="0">
                <a:solidFill>
                  <a:schemeClr val="tx1"/>
                </a:solidFill>
                <a:latin typeface="+mn-lt"/>
              </a:rPr>
              <a:t> </a:t>
            </a:r>
            <a:r>
              <a:rPr lang="en-US" sz="1800" dirty="0" err="1">
                <a:solidFill>
                  <a:schemeClr val="tx1"/>
                </a:solidFill>
                <a:latin typeface="+mn-lt"/>
              </a:rPr>
              <a:t>thường</a:t>
            </a:r>
            <a:r>
              <a:rPr lang="en-US" sz="1800" dirty="0">
                <a:solidFill>
                  <a:schemeClr val="tx1"/>
                </a:solidFill>
                <a:latin typeface="+mn-lt"/>
              </a:rPr>
              <a:t> </a:t>
            </a:r>
            <a:r>
              <a:rPr lang="en-US" sz="1800" dirty="0" err="1">
                <a:solidFill>
                  <a:schemeClr val="tx1"/>
                </a:solidFill>
                <a:latin typeface="+mn-lt"/>
              </a:rPr>
              <a:t>của</a:t>
            </a:r>
            <a:r>
              <a:rPr lang="en-US" sz="1800" dirty="0">
                <a:solidFill>
                  <a:schemeClr val="tx1"/>
                </a:solidFill>
                <a:latin typeface="+mn-lt"/>
              </a:rPr>
              <a:t> VN (</a:t>
            </a:r>
            <a:r>
              <a:rPr lang="en-US" sz="1800" dirty="0" err="1">
                <a:solidFill>
                  <a:schemeClr val="tx1"/>
                </a:solidFill>
                <a:latin typeface="+mn-lt"/>
              </a:rPr>
              <a:t>tấn</a:t>
            </a:r>
            <a:r>
              <a:rPr lang="en-US" sz="1800" dirty="0">
                <a:solidFill>
                  <a:schemeClr val="tx1"/>
                </a:solidFill>
                <a:latin typeface="+mn-lt"/>
              </a:rPr>
              <a:t> CO2 </a:t>
            </a:r>
            <a:r>
              <a:rPr lang="en-US" sz="1800" err="1">
                <a:solidFill>
                  <a:schemeClr val="tx1"/>
                </a:solidFill>
                <a:latin typeface="+mn-lt"/>
              </a:rPr>
              <a:t>tương</a:t>
            </a:r>
            <a:r>
              <a:rPr lang="en-US" sz="1800">
                <a:solidFill>
                  <a:schemeClr val="tx1"/>
                </a:solidFill>
                <a:latin typeface="+mn-lt"/>
              </a:rPr>
              <a:t> đương</a:t>
            </a:r>
            <a:endParaRPr lang="en-US" sz="1800" dirty="0">
              <a:solidFill>
                <a:schemeClr val="tx1"/>
              </a:solidFill>
              <a:latin typeface="+mn-lt"/>
            </a:endParaRPr>
          </a:p>
          <a:p>
            <a:pPr marL="0" indent="0" algn="just">
              <a:buNone/>
            </a:pPr>
            <a:endParaRPr lang="en-US" sz="1800" dirty="0">
              <a:solidFill>
                <a:schemeClr val="tx1"/>
              </a:solidFill>
              <a:latin typeface="+mn-lt"/>
            </a:endParaRPr>
          </a:p>
          <a:p>
            <a:pPr marL="0" indent="0" algn="just">
              <a:buNone/>
            </a:pPr>
            <a:endParaRPr lang="en-US" sz="1800" dirty="0">
              <a:solidFill>
                <a:schemeClr val="tx1"/>
              </a:solidFill>
              <a:latin typeface="+mn-lt"/>
            </a:endParaRPr>
          </a:p>
          <a:p>
            <a:pPr marL="0" indent="0" algn="just">
              <a:lnSpc>
                <a:spcPct val="150000"/>
              </a:lnSpc>
              <a:buNone/>
            </a:pPr>
            <a:endParaRPr lang="en-US" sz="1800" dirty="0">
              <a:solidFill>
                <a:schemeClr val="tx1"/>
              </a:solidFill>
              <a:latin typeface="+mn-lt"/>
            </a:endParaRPr>
          </a:p>
          <a:p>
            <a:pPr algn="just">
              <a:lnSpc>
                <a:spcPct val="150000"/>
              </a:lnSpc>
            </a:pPr>
            <a:endParaRPr lang="en-US" sz="1800" dirty="0">
              <a:solidFill>
                <a:schemeClr val="tx1"/>
              </a:solidFill>
              <a:latin typeface="+mn-lt"/>
            </a:endParaRPr>
          </a:p>
        </p:txBody>
      </p:sp>
      <p:graphicFrame>
        <p:nvGraphicFramePr>
          <p:cNvPr id="3" name="Table 2">
            <a:extLst>
              <a:ext uri="{FF2B5EF4-FFF2-40B4-BE49-F238E27FC236}">
                <a16:creationId xmlns:a16="http://schemas.microsoft.com/office/drawing/2014/main" id="{6010BA2C-0358-3FAB-1D10-7AAE36188950}"/>
              </a:ext>
            </a:extLst>
          </p:cNvPr>
          <p:cNvGraphicFramePr>
            <a:graphicFrameLocks noGrp="1"/>
          </p:cNvGraphicFramePr>
          <p:nvPr>
            <p:extLst>
              <p:ext uri="{D42A27DB-BD31-4B8C-83A1-F6EECF244321}">
                <p14:modId xmlns:p14="http://schemas.microsoft.com/office/powerpoint/2010/main" val="3314034484"/>
              </p:ext>
            </p:extLst>
          </p:nvPr>
        </p:nvGraphicFramePr>
        <p:xfrm>
          <a:off x="319454" y="3203510"/>
          <a:ext cx="5776546" cy="3147526"/>
        </p:xfrm>
        <a:graphic>
          <a:graphicData uri="http://schemas.openxmlformats.org/drawingml/2006/table">
            <a:tbl>
              <a:tblPr/>
              <a:tblGrid>
                <a:gridCol w="594946">
                  <a:extLst>
                    <a:ext uri="{9D8B030D-6E8A-4147-A177-3AD203B41FA5}">
                      <a16:colId xmlns:a16="http://schemas.microsoft.com/office/drawing/2014/main" val="535539444"/>
                    </a:ext>
                  </a:extLst>
                </a:gridCol>
                <a:gridCol w="1312506">
                  <a:extLst>
                    <a:ext uri="{9D8B030D-6E8A-4147-A177-3AD203B41FA5}">
                      <a16:colId xmlns:a16="http://schemas.microsoft.com/office/drawing/2014/main" val="4222364957"/>
                    </a:ext>
                  </a:extLst>
                </a:gridCol>
                <a:gridCol w="1766596">
                  <a:extLst>
                    <a:ext uri="{9D8B030D-6E8A-4147-A177-3AD203B41FA5}">
                      <a16:colId xmlns:a16="http://schemas.microsoft.com/office/drawing/2014/main" val="924786047"/>
                    </a:ext>
                  </a:extLst>
                </a:gridCol>
                <a:gridCol w="2102498">
                  <a:extLst>
                    <a:ext uri="{9D8B030D-6E8A-4147-A177-3AD203B41FA5}">
                      <a16:colId xmlns:a16="http://schemas.microsoft.com/office/drawing/2014/main" val="304143289"/>
                    </a:ext>
                  </a:extLst>
                </a:gridCol>
              </a:tblGrid>
              <a:tr h="291978">
                <a:tc gridSpan="4">
                  <a:txBody>
                    <a:bodyPr/>
                    <a:lstStyle/>
                    <a:p>
                      <a:pPr algn="ctr" fontAlgn="b"/>
                      <a:r>
                        <a:rPr lang="vi-VN" sz="1400" b="1" i="0" u="none" strike="noStrike">
                          <a:solidFill>
                            <a:srgbClr val="000000"/>
                          </a:solidFill>
                          <a:effectLst/>
                          <a:latin typeface="Arial" panose="020B0604020202020204" pitchFamily="34" charset="0"/>
                        </a:rPr>
                        <a:t>Đến 2030 - giảm 43.5%</a:t>
                      </a:r>
                      <a:r>
                        <a:rPr lang="vi-VN" sz="1400" b="0" i="0" u="none" strike="noStrike">
                          <a:solidFill>
                            <a:srgbClr val="000000"/>
                          </a:solidFill>
                          <a:effectLst/>
                          <a:latin typeface="Arial" panose="020B0604020202020204" pitchFamily="34" charset="0"/>
                        </a:rPr>
                        <a:t>, tương ứng với mỗi lĩnh vực</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9634890"/>
                  </a:ext>
                </a:extLst>
              </a:tr>
              <a:tr h="567898">
                <a:tc>
                  <a:txBody>
                    <a:bodyPr/>
                    <a:lstStyle/>
                    <a:p>
                      <a:pPr algn="ctr" fontAlgn="b"/>
                      <a:r>
                        <a:rPr lang="en-US" sz="1400" b="0" i="0" u="none" strike="noStrike">
                          <a:solidFill>
                            <a:srgbClr val="000000"/>
                          </a:solidFill>
                          <a:effectLst/>
                          <a:latin typeface="Arial" panose="020B0604020202020204" pitchFamily="34" charset="0"/>
                        </a:rPr>
                        <a:t>1</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vi-VN" sz="1400" b="0" i="0" u="none" strike="noStrike" dirty="0">
                          <a:solidFill>
                            <a:srgbClr val="000000"/>
                          </a:solidFill>
                          <a:effectLst/>
                          <a:latin typeface="Arial" panose="020B0604020202020204" pitchFamily="34" charset="0"/>
                        </a:rPr>
                        <a:t>Năng lượng</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err="1">
                          <a:solidFill>
                            <a:srgbClr val="000000"/>
                          </a:solidFill>
                          <a:effectLst/>
                          <a:latin typeface="Arial" panose="020B0604020202020204" pitchFamily="34" charset="0"/>
                        </a:rPr>
                        <a:t>giảm</a:t>
                      </a:r>
                      <a:r>
                        <a:rPr lang="en-US" sz="1400" b="0" i="0" u="none" strike="noStrike" dirty="0">
                          <a:solidFill>
                            <a:srgbClr val="000000"/>
                          </a:solidFill>
                          <a:effectLst/>
                          <a:latin typeface="Arial" panose="020B0604020202020204" pitchFamily="34" charset="0"/>
                        </a:rPr>
                        <a:t> 32,6%</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&lt;457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75839738"/>
                  </a:ext>
                </a:extLst>
              </a:tr>
              <a:tr h="567898">
                <a:tc>
                  <a:txBody>
                    <a:bodyPr/>
                    <a:lstStyle/>
                    <a:p>
                      <a:pPr algn="ctr" fontAlgn="b"/>
                      <a:r>
                        <a:rPr lang="en-US" sz="1400" b="0" i="0" u="none" strike="noStrike">
                          <a:solidFill>
                            <a:srgbClr val="000000"/>
                          </a:solidFill>
                          <a:effectLst/>
                          <a:latin typeface="Arial" panose="020B0604020202020204" pitchFamily="34" charset="0"/>
                        </a:rPr>
                        <a:t>2</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Nông nghiệp</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err="1">
                          <a:solidFill>
                            <a:srgbClr val="000000"/>
                          </a:solidFill>
                          <a:effectLst/>
                          <a:latin typeface="Arial" panose="020B0604020202020204" pitchFamily="34" charset="0"/>
                        </a:rPr>
                        <a:t>giảm</a:t>
                      </a:r>
                      <a:r>
                        <a:rPr lang="en-US" sz="1400" b="0" i="0" u="none" strike="noStrike" dirty="0">
                          <a:solidFill>
                            <a:srgbClr val="000000"/>
                          </a:solidFill>
                          <a:effectLst/>
                          <a:latin typeface="Arial" panose="020B0604020202020204" pitchFamily="34" charset="0"/>
                        </a:rPr>
                        <a:t> 43%</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&lt;64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322623"/>
                  </a:ext>
                </a:extLst>
              </a:tr>
              <a:tr h="583956">
                <a:tc>
                  <a:txBody>
                    <a:bodyPr/>
                    <a:lstStyle/>
                    <a:p>
                      <a:pPr algn="ctr" fontAlgn="t"/>
                      <a:r>
                        <a:rPr lang="en-US" sz="1400" b="0" i="0" u="none" strike="noStrike">
                          <a:solidFill>
                            <a:srgbClr val="000000"/>
                          </a:solidFill>
                          <a:effectLst/>
                          <a:latin typeface="Arial" panose="020B0604020202020204" pitchFamily="34" charset="0"/>
                        </a:rPr>
                        <a:t>3</a:t>
                      </a:r>
                    </a:p>
                  </a:txBody>
                  <a:tcPr marL="4763" marR="4763" marT="47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US" sz="1400" b="0" i="0" u="none" strike="noStrike">
                          <a:solidFill>
                            <a:srgbClr val="000000"/>
                          </a:solidFill>
                          <a:effectLst/>
                          <a:latin typeface="Arial" panose="020B0604020202020204" pitchFamily="34" charset="0"/>
                        </a:rPr>
                        <a:t>Lâm nghiệp</a:t>
                      </a:r>
                    </a:p>
                  </a:txBody>
                  <a:tcPr marL="4763" marR="4763" marT="47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US" sz="1400" b="0" i="0" u="none" strike="noStrike" dirty="0" err="1">
                          <a:solidFill>
                            <a:srgbClr val="000000"/>
                          </a:solidFill>
                          <a:effectLst/>
                          <a:latin typeface="Arial" panose="020B0604020202020204" pitchFamily="34" charset="0"/>
                        </a:rPr>
                        <a:t>giảm</a:t>
                      </a:r>
                      <a:r>
                        <a:rPr lang="en-US" sz="1400" b="0" i="0" u="none" strike="noStrike" dirty="0">
                          <a:solidFill>
                            <a:srgbClr val="000000"/>
                          </a:solidFill>
                          <a:effectLst/>
                          <a:latin typeface="Arial" panose="020B0604020202020204" pitchFamily="34" charset="0"/>
                        </a:rPr>
                        <a:t> 70%</a:t>
                      </a:r>
                      <a:br>
                        <a:rPr lang="en-US" sz="1400" b="0" i="0" u="none" strike="noStrike" dirty="0">
                          <a:solidFill>
                            <a:srgbClr val="000000"/>
                          </a:solidFill>
                          <a:effectLst/>
                          <a:latin typeface="Arial" panose="020B0604020202020204" pitchFamily="34" charset="0"/>
                        </a:rPr>
                      </a:br>
                      <a:r>
                        <a:rPr lang="en-US" sz="1400" b="0" i="0" u="none" strike="noStrike" dirty="0" err="1">
                          <a:solidFill>
                            <a:srgbClr val="000000"/>
                          </a:solidFill>
                          <a:effectLst/>
                          <a:latin typeface="Arial" panose="020B0604020202020204" pitchFamily="34" charset="0"/>
                        </a:rPr>
                        <a:t>tăng</a:t>
                      </a:r>
                      <a:r>
                        <a:rPr lang="en-US" sz="1400" b="0" i="0" u="none" strike="noStrike" dirty="0">
                          <a:solidFill>
                            <a:srgbClr val="000000"/>
                          </a:solidFill>
                          <a:effectLst/>
                          <a:latin typeface="Arial" panose="020B0604020202020204" pitchFamily="34" charset="0"/>
                        </a:rPr>
                        <a:t> 20% </a:t>
                      </a:r>
                      <a:r>
                        <a:rPr lang="en-US" sz="1400" b="0" i="0" u="none" strike="noStrike" dirty="0" err="1">
                          <a:solidFill>
                            <a:srgbClr val="000000"/>
                          </a:solidFill>
                          <a:effectLst/>
                          <a:latin typeface="Arial" panose="020B0604020202020204" pitchFamily="34" charset="0"/>
                        </a:rPr>
                        <a:t>hấp</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thụ</a:t>
                      </a:r>
                      <a:endParaRPr lang="en-US" sz="1400" b="0" i="0" u="none" strike="noStrike" dirty="0">
                        <a:solidFill>
                          <a:srgbClr val="000000"/>
                        </a:solidFill>
                        <a:effectLst/>
                        <a:latin typeface="Arial" panose="020B0604020202020204" pitchFamily="34" charset="0"/>
                      </a:endParaRPr>
                    </a:p>
                  </a:txBody>
                  <a:tcPr marL="4763" marR="4763" marT="47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&lt;-95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9259287"/>
                  </a:ext>
                </a:extLst>
              </a:tr>
              <a:tr h="567898">
                <a:tc>
                  <a:txBody>
                    <a:bodyPr/>
                    <a:lstStyle/>
                    <a:p>
                      <a:pPr algn="ctr" fontAlgn="b"/>
                      <a:r>
                        <a:rPr lang="en-US" sz="1400" b="0" i="0" u="none" strike="noStrike">
                          <a:solidFill>
                            <a:srgbClr val="000000"/>
                          </a:solidFill>
                          <a:effectLst/>
                          <a:latin typeface="Arial" panose="020B0604020202020204" pitchFamily="34" charset="0"/>
                        </a:rPr>
                        <a:t>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Chất thải</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err="1">
                          <a:solidFill>
                            <a:srgbClr val="000000"/>
                          </a:solidFill>
                          <a:effectLst/>
                          <a:latin typeface="Arial" panose="020B0604020202020204" pitchFamily="34" charset="0"/>
                        </a:rPr>
                        <a:t>giảm</a:t>
                      </a:r>
                      <a:r>
                        <a:rPr lang="en-US" sz="1400" b="0" i="0" u="none" strike="noStrike" dirty="0">
                          <a:solidFill>
                            <a:srgbClr val="000000"/>
                          </a:solidFill>
                          <a:effectLst/>
                          <a:latin typeface="Arial" panose="020B0604020202020204" pitchFamily="34" charset="0"/>
                        </a:rPr>
                        <a:t> 60,7%</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&lt;18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4892826"/>
                  </a:ext>
                </a:extLst>
              </a:tr>
              <a:tr h="567898">
                <a:tc>
                  <a:txBody>
                    <a:bodyPr/>
                    <a:lstStyle/>
                    <a:p>
                      <a:pPr algn="ctr" fontAlgn="b"/>
                      <a:r>
                        <a:rPr lang="en-US" sz="1400" b="0" i="0" u="none" strike="noStrike">
                          <a:solidFill>
                            <a:srgbClr val="000000"/>
                          </a:solidFill>
                          <a:effectLst/>
                          <a:latin typeface="Arial" panose="020B0604020202020204" pitchFamily="34" charset="0"/>
                        </a:rPr>
                        <a:t>5</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Công nghiệp</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err="1">
                          <a:solidFill>
                            <a:srgbClr val="000000"/>
                          </a:solidFill>
                          <a:effectLst/>
                          <a:latin typeface="Arial" panose="020B0604020202020204" pitchFamily="34" charset="0"/>
                        </a:rPr>
                        <a:t>giảm</a:t>
                      </a:r>
                      <a:r>
                        <a:rPr lang="en-US" sz="1400" b="0" i="0" u="none" strike="noStrike" dirty="0">
                          <a:solidFill>
                            <a:srgbClr val="000000"/>
                          </a:solidFill>
                          <a:effectLst/>
                          <a:latin typeface="Arial" panose="020B0604020202020204" pitchFamily="34" charset="0"/>
                        </a:rPr>
                        <a:t> 38,3%</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Arial" panose="020B0604020202020204" pitchFamily="34" charset="0"/>
                        </a:rPr>
                        <a:t>&lt;86 </a:t>
                      </a:r>
                      <a:r>
                        <a:rPr lang="en-US" sz="1400" b="0" i="0" u="none" strike="noStrike" dirty="0" err="1">
                          <a:solidFill>
                            <a:srgbClr val="000000"/>
                          </a:solidFill>
                          <a:effectLst/>
                          <a:latin typeface="Arial" panose="020B0604020202020204" pitchFamily="34" charset="0"/>
                        </a:rPr>
                        <a:t>triệu</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tấn</a:t>
                      </a:r>
                      <a:endParaRPr lang="en-US" sz="1400" b="0" i="0" u="none" strike="noStrike" dirty="0">
                        <a:solidFill>
                          <a:srgbClr val="000000"/>
                        </a:solidFill>
                        <a:effectLst/>
                        <a:latin typeface="Arial" panose="020B0604020202020204" pitchFamily="34" charset="0"/>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0746613"/>
                  </a:ext>
                </a:extLst>
              </a:tr>
            </a:tbl>
          </a:graphicData>
        </a:graphic>
      </p:graphicFrame>
      <p:graphicFrame>
        <p:nvGraphicFramePr>
          <p:cNvPr id="6" name="Table 5">
            <a:extLst>
              <a:ext uri="{FF2B5EF4-FFF2-40B4-BE49-F238E27FC236}">
                <a16:creationId xmlns:a16="http://schemas.microsoft.com/office/drawing/2014/main" id="{CEB33BA8-C92F-21E7-196B-C1F4E6C38DC8}"/>
              </a:ext>
            </a:extLst>
          </p:cNvPr>
          <p:cNvGraphicFramePr>
            <a:graphicFrameLocks noGrp="1"/>
          </p:cNvGraphicFramePr>
          <p:nvPr>
            <p:extLst>
              <p:ext uri="{D42A27DB-BD31-4B8C-83A1-F6EECF244321}">
                <p14:modId xmlns:p14="http://schemas.microsoft.com/office/powerpoint/2010/main" val="864847087"/>
              </p:ext>
            </p:extLst>
          </p:nvPr>
        </p:nvGraphicFramePr>
        <p:xfrm>
          <a:off x="6309104" y="3215952"/>
          <a:ext cx="5491009" cy="3135084"/>
        </p:xfrm>
        <a:graphic>
          <a:graphicData uri="http://schemas.openxmlformats.org/drawingml/2006/table">
            <a:tbl>
              <a:tblPr/>
              <a:tblGrid>
                <a:gridCol w="643665">
                  <a:extLst>
                    <a:ext uri="{9D8B030D-6E8A-4147-A177-3AD203B41FA5}">
                      <a16:colId xmlns:a16="http://schemas.microsoft.com/office/drawing/2014/main" val="3822790207"/>
                    </a:ext>
                  </a:extLst>
                </a:gridCol>
                <a:gridCol w="1471957">
                  <a:extLst>
                    <a:ext uri="{9D8B030D-6E8A-4147-A177-3AD203B41FA5}">
                      <a16:colId xmlns:a16="http://schemas.microsoft.com/office/drawing/2014/main" val="230189327"/>
                    </a:ext>
                  </a:extLst>
                </a:gridCol>
                <a:gridCol w="1734589">
                  <a:extLst>
                    <a:ext uri="{9D8B030D-6E8A-4147-A177-3AD203B41FA5}">
                      <a16:colId xmlns:a16="http://schemas.microsoft.com/office/drawing/2014/main" val="2580838555"/>
                    </a:ext>
                  </a:extLst>
                </a:gridCol>
                <a:gridCol w="1640798">
                  <a:extLst>
                    <a:ext uri="{9D8B030D-6E8A-4147-A177-3AD203B41FA5}">
                      <a16:colId xmlns:a16="http://schemas.microsoft.com/office/drawing/2014/main" val="2296303026"/>
                    </a:ext>
                  </a:extLst>
                </a:gridCol>
              </a:tblGrid>
              <a:tr h="318768">
                <a:tc gridSpan="4">
                  <a:txBody>
                    <a:bodyPr/>
                    <a:lstStyle/>
                    <a:p>
                      <a:pPr algn="ctr" fontAlgn="b"/>
                      <a:r>
                        <a:rPr lang="vi-VN" sz="1400" b="1" i="0" u="none" strike="noStrike">
                          <a:solidFill>
                            <a:srgbClr val="000000"/>
                          </a:solidFill>
                          <a:effectLst/>
                          <a:latin typeface="Arial" panose="020B0604020202020204" pitchFamily="34" charset="0"/>
                        </a:rPr>
                        <a:t>Đến 2050 - phát thải = "0"</a:t>
                      </a:r>
                      <a:r>
                        <a:rPr lang="vi-VN" sz="1400" b="0" i="0" u="none" strike="noStrike">
                          <a:solidFill>
                            <a:srgbClr val="000000"/>
                          </a:solidFill>
                          <a:effectLst/>
                          <a:latin typeface="Arial" panose="020B0604020202020204" pitchFamily="34" charset="0"/>
                        </a:rPr>
                        <a:t>, tương ứng với mỗi lĩnh vực</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10283815"/>
                  </a:ext>
                </a:extLst>
              </a:tr>
              <a:tr h="620004">
                <a:tc>
                  <a:txBody>
                    <a:bodyPr/>
                    <a:lstStyle/>
                    <a:p>
                      <a:pPr algn="ctr" fontAlgn="b"/>
                      <a:r>
                        <a:rPr lang="en-US" sz="1400" b="0" i="0" u="none" strike="noStrike">
                          <a:solidFill>
                            <a:srgbClr val="000000"/>
                          </a:solidFill>
                          <a:effectLst/>
                          <a:latin typeface="Arial" panose="020B0604020202020204" pitchFamily="34" charset="0"/>
                        </a:rPr>
                        <a:t>1</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vi-VN" sz="1400" b="0" i="0" u="none" strike="noStrike">
                          <a:solidFill>
                            <a:srgbClr val="000000"/>
                          </a:solidFill>
                          <a:effectLst/>
                          <a:latin typeface="Arial" panose="020B0604020202020204" pitchFamily="34" charset="0"/>
                        </a:rPr>
                        <a:t>Năng lượng</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giảm 91,%</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&lt;110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7365993"/>
                  </a:ext>
                </a:extLst>
              </a:tr>
              <a:tr h="620004">
                <a:tc>
                  <a:txBody>
                    <a:bodyPr/>
                    <a:lstStyle/>
                    <a:p>
                      <a:pPr algn="ctr" fontAlgn="b"/>
                      <a:r>
                        <a:rPr lang="en-US" sz="1400" b="0" i="0" u="none" strike="noStrike">
                          <a:solidFill>
                            <a:srgbClr val="000000"/>
                          </a:solidFill>
                          <a:effectLst/>
                          <a:latin typeface="Arial" panose="020B0604020202020204" pitchFamily="34" charset="0"/>
                        </a:rPr>
                        <a:t>2</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err="1">
                          <a:solidFill>
                            <a:srgbClr val="000000"/>
                          </a:solidFill>
                          <a:effectLst/>
                          <a:latin typeface="Arial" panose="020B0604020202020204" pitchFamily="34" charset="0"/>
                        </a:rPr>
                        <a:t>Nông</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nghiệp</a:t>
                      </a:r>
                      <a:endParaRPr lang="en-US" sz="1400" b="0" i="0" u="none" strike="noStrike" dirty="0">
                        <a:solidFill>
                          <a:srgbClr val="000000"/>
                        </a:solidFill>
                        <a:effectLst/>
                        <a:latin typeface="Arial" panose="020B0604020202020204" pitchFamily="34" charset="0"/>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giảm 63,1%</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Arial" panose="020B0604020202020204" pitchFamily="34" charset="0"/>
                        </a:rPr>
                        <a:t>&lt;56 </a:t>
                      </a:r>
                      <a:r>
                        <a:rPr lang="en-US" sz="1400" b="0" i="0" u="none" strike="noStrike" dirty="0" err="1">
                          <a:solidFill>
                            <a:srgbClr val="000000"/>
                          </a:solidFill>
                          <a:effectLst/>
                          <a:latin typeface="Arial" panose="020B0604020202020204" pitchFamily="34" charset="0"/>
                        </a:rPr>
                        <a:t>triệu</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tấn</a:t>
                      </a:r>
                      <a:endParaRPr lang="en-US" sz="1400" b="0" i="0" u="none" strike="noStrike" dirty="0">
                        <a:solidFill>
                          <a:srgbClr val="000000"/>
                        </a:solidFill>
                        <a:effectLst/>
                        <a:latin typeface="Arial" panose="020B0604020202020204" pitchFamily="34" charset="0"/>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1225242"/>
                  </a:ext>
                </a:extLst>
              </a:tr>
              <a:tr h="637536">
                <a:tc>
                  <a:txBody>
                    <a:bodyPr/>
                    <a:lstStyle/>
                    <a:p>
                      <a:pPr algn="ctr" fontAlgn="t"/>
                      <a:r>
                        <a:rPr lang="en-US" sz="1400" b="0" i="0" u="none" strike="noStrike">
                          <a:solidFill>
                            <a:srgbClr val="000000"/>
                          </a:solidFill>
                          <a:effectLst/>
                          <a:latin typeface="Arial" panose="020B0604020202020204" pitchFamily="34" charset="0"/>
                        </a:rPr>
                        <a:t>3</a:t>
                      </a:r>
                    </a:p>
                  </a:txBody>
                  <a:tcPr marL="4763" marR="4763" marT="47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US" sz="1400" b="0" i="0" u="none" strike="noStrike">
                          <a:solidFill>
                            <a:srgbClr val="000000"/>
                          </a:solidFill>
                          <a:effectLst/>
                          <a:latin typeface="Arial" panose="020B0604020202020204" pitchFamily="34" charset="0"/>
                        </a:rPr>
                        <a:t>Lâm nghiệp</a:t>
                      </a:r>
                    </a:p>
                  </a:txBody>
                  <a:tcPr marL="4763" marR="4763" marT="47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US" sz="1400" b="0" i="0" u="none" strike="noStrike" dirty="0" err="1">
                          <a:solidFill>
                            <a:srgbClr val="000000"/>
                          </a:solidFill>
                          <a:effectLst/>
                          <a:latin typeface="Arial" panose="020B0604020202020204" pitchFamily="34" charset="0"/>
                        </a:rPr>
                        <a:t>Giảm</a:t>
                      </a:r>
                      <a:r>
                        <a:rPr lang="en-US" sz="1400" b="0" i="0" u="none" strike="noStrike" dirty="0">
                          <a:solidFill>
                            <a:srgbClr val="000000"/>
                          </a:solidFill>
                          <a:effectLst/>
                          <a:latin typeface="Arial" panose="020B0604020202020204" pitchFamily="34" charset="0"/>
                        </a:rPr>
                        <a:t> 90%</a:t>
                      </a:r>
                      <a:br>
                        <a:rPr lang="en-US" sz="1400" b="0" i="0" u="none" strike="noStrike" dirty="0">
                          <a:solidFill>
                            <a:srgbClr val="000000"/>
                          </a:solidFill>
                          <a:effectLst/>
                          <a:latin typeface="Arial" panose="020B0604020202020204" pitchFamily="34" charset="0"/>
                        </a:rPr>
                      </a:br>
                      <a:r>
                        <a:rPr lang="en-US" sz="1400" b="0" i="0" u="none" strike="noStrike" dirty="0" err="1">
                          <a:solidFill>
                            <a:srgbClr val="000000"/>
                          </a:solidFill>
                          <a:effectLst/>
                          <a:latin typeface="Arial" panose="020B0604020202020204" pitchFamily="34" charset="0"/>
                        </a:rPr>
                        <a:t>tăng</a:t>
                      </a:r>
                      <a:r>
                        <a:rPr lang="en-US" sz="1400" b="0" i="0" u="none" strike="noStrike" dirty="0">
                          <a:solidFill>
                            <a:srgbClr val="000000"/>
                          </a:solidFill>
                          <a:effectLst/>
                          <a:latin typeface="Arial" panose="020B0604020202020204" pitchFamily="34" charset="0"/>
                        </a:rPr>
                        <a:t> 30% </a:t>
                      </a:r>
                      <a:r>
                        <a:rPr lang="en-US" sz="1400" b="0" i="0" u="none" strike="noStrike" dirty="0" err="1">
                          <a:solidFill>
                            <a:srgbClr val="000000"/>
                          </a:solidFill>
                          <a:effectLst/>
                          <a:latin typeface="Arial" panose="020B0604020202020204" pitchFamily="34" charset="0"/>
                        </a:rPr>
                        <a:t>hấp</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thụ</a:t>
                      </a:r>
                      <a:endParaRPr lang="en-US" sz="1400" b="0" i="0" u="none" strike="noStrike" dirty="0">
                        <a:solidFill>
                          <a:srgbClr val="000000"/>
                        </a:solidFill>
                        <a:effectLst/>
                        <a:latin typeface="Arial" panose="020B0604020202020204" pitchFamily="34" charset="0"/>
                      </a:endParaRPr>
                    </a:p>
                  </a:txBody>
                  <a:tcPr marL="4763" marR="4763" marT="47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&lt;-185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16213317"/>
                  </a:ext>
                </a:extLst>
              </a:tr>
              <a:tr h="318768">
                <a:tc>
                  <a:txBody>
                    <a:bodyPr/>
                    <a:lstStyle/>
                    <a:p>
                      <a:pPr algn="ctr" fontAlgn="b"/>
                      <a:r>
                        <a:rPr lang="en-US" sz="1400" b="0" i="0" u="none" strike="noStrike">
                          <a:solidFill>
                            <a:srgbClr val="000000"/>
                          </a:solidFill>
                          <a:effectLst/>
                          <a:latin typeface="Arial" panose="020B0604020202020204" pitchFamily="34" charset="0"/>
                        </a:rPr>
                        <a:t>4</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Chất thải</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giảm 90,7%</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&lt;8 triệu tấn</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7453787"/>
                  </a:ext>
                </a:extLst>
              </a:tr>
              <a:tr h="620004">
                <a:tc>
                  <a:txBody>
                    <a:bodyPr/>
                    <a:lstStyle/>
                    <a:p>
                      <a:pPr algn="ctr" fontAlgn="b"/>
                      <a:r>
                        <a:rPr lang="en-US" sz="1400" b="0" i="0" u="none" strike="noStrike">
                          <a:solidFill>
                            <a:srgbClr val="000000"/>
                          </a:solidFill>
                          <a:effectLst/>
                          <a:latin typeface="Arial" panose="020B0604020202020204" pitchFamily="34" charset="0"/>
                        </a:rPr>
                        <a:t>5</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Công nghiệp</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a:solidFill>
                            <a:srgbClr val="000000"/>
                          </a:solidFill>
                          <a:effectLst/>
                          <a:latin typeface="Arial" panose="020B0604020202020204" pitchFamily="34" charset="0"/>
                        </a:rPr>
                        <a:t>giảm 84,8%</a:t>
                      </a: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400" b="0" i="0" u="none" strike="noStrike" dirty="0">
                          <a:solidFill>
                            <a:srgbClr val="000000"/>
                          </a:solidFill>
                          <a:effectLst/>
                          <a:latin typeface="Arial" panose="020B0604020202020204" pitchFamily="34" charset="0"/>
                        </a:rPr>
                        <a:t>&lt;20 </a:t>
                      </a:r>
                      <a:r>
                        <a:rPr lang="en-US" sz="1400" b="0" i="0" u="none" strike="noStrike" dirty="0" err="1">
                          <a:solidFill>
                            <a:srgbClr val="000000"/>
                          </a:solidFill>
                          <a:effectLst/>
                          <a:latin typeface="Arial" panose="020B0604020202020204" pitchFamily="34" charset="0"/>
                        </a:rPr>
                        <a:t>triệu</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tấn</a:t>
                      </a:r>
                      <a:endParaRPr lang="en-US" sz="1400" b="0" i="0" u="none" strike="noStrike" dirty="0">
                        <a:solidFill>
                          <a:srgbClr val="000000"/>
                        </a:solidFill>
                        <a:effectLst/>
                        <a:latin typeface="Arial" panose="020B0604020202020204" pitchFamily="34" charset="0"/>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3440586"/>
                  </a:ext>
                </a:extLst>
              </a:tr>
            </a:tbl>
          </a:graphicData>
        </a:graphic>
      </p:graphicFrame>
      <p:sp>
        <p:nvSpPr>
          <p:cNvPr id="7" name="Title 1">
            <a:extLst>
              <a:ext uri="{FF2B5EF4-FFF2-40B4-BE49-F238E27FC236}">
                <a16:creationId xmlns:a16="http://schemas.microsoft.com/office/drawing/2014/main" id="{07EBFF0E-07D5-39F7-5E7F-63626266D929}"/>
              </a:ext>
            </a:extLst>
          </p:cNvPr>
          <p:cNvSpPr txBox="1">
            <a:spLocks/>
          </p:cNvSpPr>
          <p:nvPr/>
        </p:nvSpPr>
        <p:spPr bwMode="auto">
          <a:xfrm>
            <a:off x="278203" y="561161"/>
            <a:ext cx="11693869" cy="532049"/>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GB" altLang="en-US" sz="3200" b="1">
                <a:solidFill>
                  <a:schemeClr val="accent1">
                    <a:lumMod val="50000"/>
                  </a:schemeClr>
                </a:solidFill>
                <a:latin typeface="+mn-lt"/>
              </a:rPr>
              <a:t>Quyết định 896/QĐ-TTg</a:t>
            </a:r>
            <a:endParaRPr lang="en-US" altLang="en-US" sz="3200" b="1" dirty="0">
              <a:solidFill>
                <a:schemeClr val="accent1">
                  <a:lumMod val="50000"/>
                </a:schemeClr>
              </a:solidFill>
              <a:latin typeface="+mn-lt"/>
            </a:endParaRPr>
          </a:p>
        </p:txBody>
      </p:sp>
    </p:spTree>
    <p:extLst>
      <p:ext uri="{BB962C8B-B14F-4D97-AF65-F5344CB8AC3E}">
        <p14:creationId xmlns:p14="http://schemas.microsoft.com/office/powerpoint/2010/main" val="137828844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DEA447-0C03-431C-384D-B680C228B596}"/>
              </a:ext>
            </a:extLst>
          </p:cNvPr>
          <p:cNvSpPr txBox="1">
            <a:spLocks noChangeArrowheads="1"/>
          </p:cNvSpPr>
          <p:nvPr/>
        </p:nvSpPr>
        <p:spPr bwMode="auto">
          <a:xfrm>
            <a:off x="534739" y="1915211"/>
            <a:ext cx="11705072" cy="142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dirty="0" err="1">
                <a:latin typeface="+mn-lt"/>
                <a:cs typeface="Arial" panose="020B0604020202020204" pitchFamily="34" charset="0"/>
              </a:rPr>
              <a:t>Nông</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nghiệp</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và</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đất</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đai</a:t>
            </a:r>
            <a:r>
              <a:rPr lang="en-US" altLang="en-US" sz="2000" b="1" dirty="0">
                <a:latin typeface="+mn-lt"/>
                <a:cs typeface="Arial" panose="020B0604020202020204" pitchFamily="34" charset="0"/>
              </a:rPr>
              <a:t>: </a:t>
            </a:r>
            <a:r>
              <a:rPr lang="en-US" altLang="en-US" sz="2000" dirty="0" err="1">
                <a:latin typeface="+mn-lt"/>
                <a:cs typeface="Arial" panose="020B0604020202020204" pitchFamily="34" charset="0"/>
              </a:rPr>
              <a:t>Khoảng</a:t>
            </a:r>
            <a:r>
              <a:rPr lang="en-US" altLang="en-US" sz="2000" dirty="0">
                <a:latin typeface="+mn-lt"/>
                <a:cs typeface="Arial" panose="020B0604020202020204" pitchFamily="34" charset="0"/>
              </a:rPr>
              <a:t> 1/5 </a:t>
            </a:r>
            <a:r>
              <a:rPr lang="en-US" altLang="en-US" sz="2000" dirty="0" err="1">
                <a:latin typeface="+mn-lt"/>
                <a:cs typeface="Arial" panose="020B0604020202020204" pitchFamily="34" charset="0"/>
              </a:rPr>
              <a:t>tổng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lượng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khí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thải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gây</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hiệu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ứng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kính</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toàn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cầu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đến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từ</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việc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sử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dụng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đất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chủ</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yếu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là</a:t>
            </a:r>
            <a:r>
              <a:rPr lang="en-US" altLang="en-US" sz="2000" dirty="0">
                <a:latin typeface="+mn-lt"/>
                <a:cs typeface="Arial" panose="020B0604020202020204" pitchFamily="34" charset="0"/>
              </a:rPr>
              <a:t> do </a:t>
            </a:r>
            <a:r>
              <a:rPr lang="en-US" altLang="en-US" sz="2000" dirty="0" err="1">
                <a:latin typeface="+mn-lt"/>
                <a:cs typeface="Arial" panose="020B0604020202020204" pitchFamily="34" charset="0"/>
              </a:rPr>
              <a:t>phá</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rừng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khí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thải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từ</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chăn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nuôi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Điều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này</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cũng</a:t>
            </a:r>
            <a:r>
              <a:rPr lang="en-US" altLang="en-US" sz="2000" dirty="0">
                <a:latin typeface="+mn-lt"/>
                <a:cs typeface="Arial" panose="020B0604020202020204" pitchFamily="34" charset="0"/>
              </a:rPr>
              <a:t> bao </a:t>
            </a:r>
            <a:r>
              <a:rPr lang="en-US" altLang="en-US" sz="2000" dirty="0" err="1">
                <a:latin typeface="+mn-lt"/>
                <a:cs typeface="Arial" panose="020B0604020202020204" pitchFamily="34" charset="0"/>
              </a:rPr>
              <a:t>gồm</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nhiên</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liệu</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được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sử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dụng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cho</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nông</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nghiệp</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lâm</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nghiệp</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đánh</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cá</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khí</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thải</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trực</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tiếp</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từ</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đất</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và</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cháy</a:t>
            </a:r>
            <a:r>
              <a:rPr lang="en-US" altLang="en-US" sz="2000" dirty="0">
                <a:latin typeface="+mn-lt"/>
                <a:cs typeface="Arial" panose="020B0604020202020204" pitchFamily="34" charset="0"/>
              </a:rPr>
              <a:t> </a:t>
            </a:r>
            <a:r>
              <a:rPr lang="en-US" altLang="en-US" sz="2000" dirty="0" err="1">
                <a:latin typeface="+mn-lt"/>
                <a:cs typeface="Arial" panose="020B0604020202020204" pitchFamily="34" charset="0"/>
              </a:rPr>
              <a:t>rừng</a:t>
            </a:r>
            <a:r>
              <a:rPr lang="en-US" altLang="en-US" sz="2000" dirty="0">
                <a:latin typeface="+mn-lt"/>
                <a:cs typeface="Arial" panose="020B0604020202020204" pitchFamily="34" charset="0"/>
              </a:rPr>
              <a:t>.  </a:t>
            </a:r>
            <a:endParaRPr lang="en-US" altLang="en-US" sz="2000" dirty="0">
              <a:solidFill>
                <a:srgbClr val="0070C0"/>
              </a:solidFill>
              <a:latin typeface="+mn-lt"/>
              <a:cs typeface="Arial" panose="020B0604020202020204" pitchFamily="34" charset="0"/>
            </a:endParaRPr>
          </a:p>
        </p:txBody>
      </p:sp>
      <p:sp>
        <p:nvSpPr>
          <p:cNvPr id="7" name="TextBox 6">
            <a:extLst>
              <a:ext uri="{FF2B5EF4-FFF2-40B4-BE49-F238E27FC236}">
                <a16:creationId xmlns:a16="http://schemas.microsoft.com/office/drawing/2014/main" id="{32643740-4564-C6B8-F980-3545B286D308}"/>
              </a:ext>
            </a:extLst>
          </p:cNvPr>
          <p:cNvSpPr txBox="1">
            <a:spLocks noChangeArrowheads="1"/>
          </p:cNvSpPr>
          <p:nvPr/>
        </p:nvSpPr>
        <p:spPr bwMode="auto">
          <a:xfrm>
            <a:off x="534739" y="3335536"/>
            <a:ext cx="11705072" cy="4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dirty="0" err="1">
                <a:latin typeface="+mn-lt"/>
                <a:cs typeface="Arial" panose="020B0604020202020204" pitchFamily="34" charset="0"/>
              </a:rPr>
              <a:t>Các</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nguồn</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năng</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lượng</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khác</a:t>
            </a:r>
            <a:r>
              <a:rPr lang="en-US" altLang="en-US" sz="2000" dirty="0">
                <a:latin typeface="+mn-lt"/>
                <a:cs typeface="Arial" panose="020B0604020202020204" pitchFamily="34" charset="0"/>
              </a:rPr>
              <a:t>.  </a:t>
            </a:r>
            <a:endParaRPr lang="en-US" altLang="en-US" sz="2000" dirty="0">
              <a:solidFill>
                <a:srgbClr val="0070C0"/>
              </a:solidFill>
              <a:latin typeface="+mn-lt"/>
              <a:cs typeface="Arial" panose="020B0604020202020204" pitchFamily="34" charset="0"/>
            </a:endParaRPr>
          </a:p>
        </p:txBody>
      </p:sp>
      <p:sp>
        <p:nvSpPr>
          <p:cNvPr id="9" name="TextBox 8">
            <a:extLst>
              <a:ext uri="{FF2B5EF4-FFF2-40B4-BE49-F238E27FC236}">
                <a16:creationId xmlns:a16="http://schemas.microsoft.com/office/drawing/2014/main" id="{D4651F7E-E192-2246-39C2-74D46E308A17}"/>
              </a:ext>
            </a:extLst>
          </p:cNvPr>
          <p:cNvSpPr txBox="1">
            <a:spLocks noChangeArrowheads="1"/>
          </p:cNvSpPr>
          <p:nvPr/>
        </p:nvSpPr>
        <p:spPr bwMode="auto">
          <a:xfrm>
            <a:off x="534739" y="4100151"/>
            <a:ext cx="11705072" cy="4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dirty="0" err="1">
                <a:latin typeface="+mn-lt"/>
                <a:cs typeface="Arial" panose="020B0604020202020204" pitchFamily="34" charset="0"/>
              </a:rPr>
              <a:t>Rác</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thải</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thực</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phẩm</a:t>
            </a:r>
            <a:r>
              <a:rPr lang="en-US" altLang="en-US" sz="2000" dirty="0">
                <a:latin typeface="+mn-lt"/>
                <a:cs typeface="Arial" panose="020B0604020202020204" pitchFamily="34" charset="0"/>
              </a:rPr>
              <a:t>.  </a:t>
            </a:r>
            <a:endParaRPr lang="en-US" altLang="en-US" sz="2000" dirty="0">
              <a:solidFill>
                <a:srgbClr val="0070C0"/>
              </a:solidFill>
              <a:latin typeface="+mn-lt"/>
              <a:cs typeface="Arial" panose="020B0604020202020204" pitchFamily="34" charset="0"/>
            </a:endParaRPr>
          </a:p>
        </p:txBody>
      </p:sp>
      <p:sp>
        <p:nvSpPr>
          <p:cNvPr id="10" name="TextBox 9">
            <a:extLst>
              <a:ext uri="{FF2B5EF4-FFF2-40B4-BE49-F238E27FC236}">
                <a16:creationId xmlns:a16="http://schemas.microsoft.com/office/drawing/2014/main" id="{8282A75B-9A99-3458-ACEC-C30067C24E1B}"/>
              </a:ext>
            </a:extLst>
          </p:cNvPr>
          <p:cNvSpPr txBox="1">
            <a:spLocks noChangeArrowheads="1"/>
          </p:cNvSpPr>
          <p:nvPr/>
        </p:nvSpPr>
        <p:spPr bwMode="auto">
          <a:xfrm>
            <a:off x="534739" y="4864766"/>
            <a:ext cx="11705072" cy="4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b="1" dirty="0" err="1">
                <a:latin typeface="+mn-lt"/>
                <a:cs typeface="Arial" panose="020B0604020202020204" pitchFamily="34" charset="0"/>
              </a:rPr>
              <a:t>Hoạt</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động</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từ</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các</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tòa</a:t>
            </a:r>
            <a:r>
              <a:rPr lang="en-US" altLang="en-US" sz="2000" b="1" dirty="0">
                <a:latin typeface="+mn-lt"/>
                <a:cs typeface="Arial" panose="020B0604020202020204" pitchFamily="34" charset="0"/>
              </a:rPr>
              <a:t> </a:t>
            </a:r>
            <a:r>
              <a:rPr lang="en-US" altLang="en-US" sz="2000" b="1" dirty="0" err="1">
                <a:latin typeface="+mn-lt"/>
                <a:cs typeface="Arial" panose="020B0604020202020204" pitchFamily="34" charset="0"/>
              </a:rPr>
              <a:t>nhà</a:t>
            </a:r>
            <a:r>
              <a:rPr lang="en-US" altLang="en-US" sz="2000" dirty="0">
                <a:latin typeface="+mn-lt"/>
                <a:cs typeface="Arial" panose="020B0604020202020204" pitchFamily="34" charset="0"/>
              </a:rPr>
              <a:t>.  </a:t>
            </a:r>
            <a:endParaRPr lang="en-US" altLang="en-US" sz="2000" dirty="0">
              <a:solidFill>
                <a:srgbClr val="0070C0"/>
              </a:solidFill>
              <a:latin typeface="+mn-lt"/>
              <a:cs typeface="Arial" panose="020B0604020202020204" pitchFamily="34" charset="0"/>
            </a:endParaRPr>
          </a:p>
        </p:txBody>
      </p:sp>
      <p:sp>
        <p:nvSpPr>
          <p:cNvPr id="2" name="Title 1">
            <a:extLst>
              <a:ext uri="{FF2B5EF4-FFF2-40B4-BE49-F238E27FC236}">
                <a16:creationId xmlns:a16="http://schemas.microsoft.com/office/drawing/2014/main" id="{124A48AE-FC0A-6282-DE5D-35F9202FA001}"/>
              </a:ext>
            </a:extLst>
          </p:cNvPr>
          <p:cNvSpPr txBox="1">
            <a:spLocks/>
          </p:cNvSpPr>
          <p:nvPr/>
        </p:nvSpPr>
        <p:spPr>
          <a:xfrm>
            <a:off x="0" y="46945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j-lt"/>
                <a:ea typeface="ヒラギノ角ゴ Pro W3"/>
                <a:cs typeface="Times New Roman" panose="02020603050405020304" pitchFamily="18" charset="0"/>
              </a:rPr>
              <a:t>Một</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số</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khái</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niệm</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cần</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nắm</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vững</a:t>
            </a:r>
            <a:r>
              <a:rPr lang="en-US" altLang="en-US" sz="3200" kern="0" dirty="0">
                <a:solidFill>
                  <a:schemeClr val="accent1">
                    <a:lumMod val="50000"/>
                  </a:schemeClr>
                </a:solidFill>
                <a:latin typeface="+mj-lt"/>
                <a:ea typeface="ヒラギノ角ゴ Pro W3"/>
                <a:cs typeface="Times New Roman" panose="02020603050405020304" pitchFamily="18" charset="0"/>
              </a:rPr>
              <a:t> </a:t>
            </a:r>
          </a:p>
        </p:txBody>
      </p:sp>
      <p:sp>
        <p:nvSpPr>
          <p:cNvPr id="3" name="Title 1">
            <a:extLst>
              <a:ext uri="{FF2B5EF4-FFF2-40B4-BE49-F238E27FC236}">
                <a16:creationId xmlns:a16="http://schemas.microsoft.com/office/drawing/2014/main" id="{142D7607-4E12-A4E2-DDED-1E5FCAD3AAE6}"/>
              </a:ext>
            </a:extLst>
          </p:cNvPr>
          <p:cNvSpPr txBox="1">
            <a:spLocks/>
          </p:cNvSpPr>
          <p:nvPr/>
        </p:nvSpPr>
        <p:spPr>
          <a:xfrm>
            <a:off x="534739" y="1032486"/>
            <a:ext cx="11657261"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000" dirty="0" err="1">
                <a:solidFill>
                  <a:srgbClr val="00B0F0"/>
                </a:solidFill>
                <a:latin typeface="+mn-lt"/>
              </a:rPr>
              <a:t>Các</a:t>
            </a:r>
            <a:r>
              <a:rPr lang="en-US" sz="2000" dirty="0">
                <a:solidFill>
                  <a:srgbClr val="00B0F0"/>
                </a:solidFill>
                <a:latin typeface="+mn-lt"/>
              </a:rPr>
              <a:t> </a:t>
            </a:r>
            <a:r>
              <a:rPr lang="en-US" sz="2000" dirty="0" err="1">
                <a:solidFill>
                  <a:srgbClr val="00B0F0"/>
                </a:solidFill>
                <a:latin typeface="+mn-lt"/>
              </a:rPr>
              <a:t>nguồn</a:t>
            </a:r>
            <a:r>
              <a:rPr lang="en-US" sz="2000" dirty="0">
                <a:solidFill>
                  <a:srgbClr val="00B0F0"/>
                </a:solidFill>
                <a:latin typeface="+mn-lt"/>
              </a:rPr>
              <a:t> </a:t>
            </a:r>
            <a:r>
              <a:rPr lang="en-US" sz="2000" dirty="0" err="1">
                <a:solidFill>
                  <a:srgbClr val="00B0F0"/>
                </a:solidFill>
                <a:latin typeface="+mn-lt"/>
              </a:rPr>
              <a:t>phát</a:t>
            </a:r>
            <a:r>
              <a:rPr lang="en-US" sz="2000" dirty="0">
                <a:solidFill>
                  <a:srgbClr val="00B0F0"/>
                </a:solidFill>
                <a:latin typeface="+mn-lt"/>
              </a:rPr>
              <a:t> </a:t>
            </a:r>
            <a:r>
              <a:rPr lang="en-US" sz="2000" dirty="0" err="1">
                <a:solidFill>
                  <a:srgbClr val="00B0F0"/>
                </a:solidFill>
                <a:latin typeface="+mn-lt"/>
              </a:rPr>
              <a:t>thải</a:t>
            </a:r>
            <a:r>
              <a:rPr lang="en-US" sz="2000" dirty="0">
                <a:solidFill>
                  <a:srgbClr val="00B0F0"/>
                </a:solidFill>
                <a:latin typeface="+mn-lt"/>
              </a:rPr>
              <a:t> </a:t>
            </a:r>
            <a:r>
              <a:rPr lang="en-US" sz="2000" dirty="0" err="1">
                <a:solidFill>
                  <a:srgbClr val="00B0F0"/>
                </a:solidFill>
                <a:latin typeface="+mn-lt"/>
              </a:rPr>
              <a:t>khí</a:t>
            </a:r>
            <a:r>
              <a:rPr lang="en-US" sz="2000" dirty="0">
                <a:solidFill>
                  <a:srgbClr val="00B0F0"/>
                </a:solidFill>
                <a:latin typeface="+mn-lt"/>
              </a:rPr>
              <a:t> </a:t>
            </a:r>
            <a:r>
              <a:rPr lang="en-US" sz="2000" dirty="0" err="1">
                <a:solidFill>
                  <a:srgbClr val="00B0F0"/>
                </a:solidFill>
                <a:latin typeface="+mn-lt"/>
              </a:rPr>
              <a:t>nhà</a:t>
            </a:r>
            <a:r>
              <a:rPr lang="en-US" sz="2000" dirty="0">
                <a:solidFill>
                  <a:srgbClr val="00B0F0"/>
                </a:solidFill>
                <a:latin typeface="+mn-lt"/>
              </a:rPr>
              <a:t> </a:t>
            </a:r>
            <a:r>
              <a:rPr lang="en-US" sz="2000" dirty="0" err="1">
                <a:solidFill>
                  <a:srgbClr val="00B0F0"/>
                </a:solidFill>
                <a:latin typeface="+mn-lt"/>
              </a:rPr>
              <a:t>kính</a:t>
            </a:r>
            <a:endParaRPr lang="en-US" sz="2000" dirty="0">
              <a:solidFill>
                <a:srgbClr val="00B0F0"/>
              </a:solidFill>
              <a:latin typeface="+mn-lt"/>
            </a:endParaRPr>
          </a:p>
        </p:txBody>
      </p:sp>
    </p:spTree>
    <p:extLst>
      <p:ext uri="{BB962C8B-B14F-4D97-AF65-F5344CB8AC3E}">
        <p14:creationId xmlns:p14="http://schemas.microsoft.com/office/powerpoint/2010/main" val="1889690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9AD88AF-4627-ED34-44AF-48B73EF8F470}"/>
              </a:ext>
            </a:extLst>
          </p:cNvPr>
          <p:cNvSpPr txBox="1">
            <a:spLocks/>
          </p:cNvSpPr>
          <p:nvPr/>
        </p:nvSpPr>
        <p:spPr>
          <a:xfrm>
            <a:off x="552450" y="1520476"/>
            <a:ext cx="6116605" cy="511786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solidFill>
                  <a:schemeClr val="tx1"/>
                </a:solidFill>
              </a:rPr>
              <a:t> </a:t>
            </a:r>
            <a:r>
              <a:rPr lang="en-US" sz="1800" b="1" dirty="0" err="1">
                <a:solidFill>
                  <a:schemeClr val="tx1"/>
                </a:solidFill>
              </a:rPr>
              <a:t>Lộ</a:t>
            </a:r>
            <a:r>
              <a:rPr lang="en-US" sz="1800" b="1" dirty="0">
                <a:solidFill>
                  <a:schemeClr val="tx1"/>
                </a:solidFill>
              </a:rPr>
              <a:t> </a:t>
            </a:r>
            <a:r>
              <a:rPr lang="en-US" sz="1800" b="1" dirty="0" err="1">
                <a:solidFill>
                  <a:schemeClr val="tx1"/>
                </a:solidFill>
              </a:rPr>
              <a:t>trình</a:t>
            </a:r>
            <a:r>
              <a:rPr lang="en-US" sz="1800" b="1" dirty="0">
                <a:solidFill>
                  <a:schemeClr val="tx1"/>
                </a:solidFill>
              </a:rPr>
              <a:t> </a:t>
            </a:r>
            <a:r>
              <a:rPr lang="en-US" sz="1800" b="1" dirty="0" err="1">
                <a:solidFill>
                  <a:schemeClr val="tx1"/>
                </a:solidFill>
              </a:rPr>
              <a:t>giảm</a:t>
            </a:r>
            <a:r>
              <a:rPr lang="en-US" sz="1800" b="1" dirty="0">
                <a:solidFill>
                  <a:schemeClr val="tx1"/>
                </a:solidFill>
              </a:rPr>
              <a:t> </a:t>
            </a:r>
            <a:r>
              <a:rPr lang="en-US" sz="1800" b="1" dirty="0" err="1">
                <a:solidFill>
                  <a:schemeClr val="tx1"/>
                </a:solidFill>
              </a:rPr>
              <a:t>phát</a:t>
            </a:r>
            <a:r>
              <a:rPr lang="en-US" sz="1800" b="1" dirty="0">
                <a:solidFill>
                  <a:schemeClr val="tx1"/>
                </a:solidFill>
              </a:rPr>
              <a:t> </a:t>
            </a:r>
            <a:r>
              <a:rPr lang="en-US" sz="1800" b="1" dirty="0" err="1">
                <a:solidFill>
                  <a:schemeClr val="tx1"/>
                </a:solidFill>
              </a:rPr>
              <a:t>thải</a:t>
            </a:r>
            <a:r>
              <a:rPr lang="en-US" sz="1800" b="1" dirty="0">
                <a:solidFill>
                  <a:schemeClr val="tx1"/>
                </a:solidFill>
              </a:rPr>
              <a:t> – Theo </a:t>
            </a:r>
            <a:r>
              <a:rPr lang="en-US" sz="1800" b="1" dirty="0" err="1">
                <a:solidFill>
                  <a:schemeClr val="tx1"/>
                </a:solidFill>
              </a:rPr>
              <a:t>Quyết</a:t>
            </a:r>
            <a:r>
              <a:rPr lang="en-US" sz="1800" b="1" dirty="0">
                <a:solidFill>
                  <a:schemeClr val="tx1"/>
                </a:solidFill>
              </a:rPr>
              <a:t> </a:t>
            </a:r>
            <a:r>
              <a:rPr lang="en-US" sz="1800" b="1" dirty="0" err="1">
                <a:solidFill>
                  <a:schemeClr val="tx1"/>
                </a:solidFill>
              </a:rPr>
              <a:t>định</a:t>
            </a:r>
            <a:r>
              <a:rPr lang="en-US" sz="1800" b="1" dirty="0">
                <a:solidFill>
                  <a:schemeClr val="tx1"/>
                </a:solidFill>
              </a:rPr>
              <a:t> 896/2022-</a:t>
            </a:r>
            <a:r>
              <a:rPr lang="en-US" sz="1800" b="1" dirty="0" err="1">
                <a:solidFill>
                  <a:schemeClr val="tx1"/>
                </a:solidFill>
              </a:rPr>
              <a:t>TTg</a:t>
            </a:r>
            <a:r>
              <a:rPr lang="en-US" sz="1800" b="1" dirty="0">
                <a:solidFill>
                  <a:schemeClr val="tx1"/>
                </a:solidFill>
              </a:rPr>
              <a:t> </a:t>
            </a:r>
            <a:r>
              <a:rPr lang="en-US" sz="1800" b="1" dirty="0" err="1">
                <a:solidFill>
                  <a:schemeClr val="tx1"/>
                </a:solidFill>
              </a:rPr>
              <a:t>ngày</a:t>
            </a:r>
            <a:r>
              <a:rPr lang="en-US" sz="1800" b="1" dirty="0">
                <a:solidFill>
                  <a:schemeClr val="tx1"/>
                </a:solidFill>
              </a:rPr>
              <a:t> 26/7/2022 </a:t>
            </a:r>
            <a:endParaRPr lang="en-US" sz="1800" dirty="0">
              <a:solidFill>
                <a:schemeClr val="tx1"/>
              </a:solidFill>
            </a:endParaRP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2022 </a:t>
            </a:r>
            <a:r>
              <a:rPr lang="en-US" sz="1800" dirty="0" err="1">
                <a:solidFill>
                  <a:schemeClr val="tx1"/>
                </a:solidFill>
              </a:rPr>
              <a:t>cơ</a:t>
            </a:r>
            <a:r>
              <a:rPr lang="en-US" sz="1800" dirty="0">
                <a:solidFill>
                  <a:schemeClr val="tx1"/>
                </a:solidFill>
              </a:rPr>
              <a:t> </a:t>
            </a:r>
            <a:r>
              <a:rPr lang="en-US" sz="1800" dirty="0" err="1">
                <a:solidFill>
                  <a:schemeClr val="tx1"/>
                </a:solidFill>
              </a:rPr>
              <a:t>sở</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3000 </a:t>
            </a:r>
            <a:r>
              <a:rPr lang="en-US" sz="1800" dirty="0" err="1">
                <a:solidFill>
                  <a:schemeClr val="tx1"/>
                </a:solidFill>
              </a:rPr>
              <a:t>tấn</a:t>
            </a:r>
            <a:r>
              <a:rPr lang="en-US" sz="1800" dirty="0">
                <a:solidFill>
                  <a:schemeClr val="tx1"/>
                </a:solidFill>
              </a:rPr>
              <a:t> CO2 </a:t>
            </a:r>
            <a:r>
              <a:rPr lang="en-US" sz="1800" dirty="0" err="1">
                <a:solidFill>
                  <a:schemeClr val="tx1"/>
                </a:solidFill>
              </a:rPr>
              <a:t>kiểm</a:t>
            </a:r>
            <a:r>
              <a:rPr lang="en-US" sz="1800" dirty="0">
                <a:solidFill>
                  <a:schemeClr val="tx1"/>
                </a:solidFill>
              </a:rPr>
              <a:t> </a:t>
            </a:r>
            <a:r>
              <a:rPr lang="en-US" sz="1800" dirty="0" err="1">
                <a:solidFill>
                  <a:schemeClr val="tx1"/>
                </a:solidFill>
              </a:rPr>
              <a:t>kê</a:t>
            </a:r>
            <a:endParaRPr lang="en-US" sz="1800" dirty="0">
              <a:solidFill>
                <a:schemeClr val="tx1"/>
              </a:solidFill>
            </a:endParaRP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2030 </a:t>
            </a:r>
            <a:r>
              <a:rPr lang="en-US" sz="1800" dirty="0" err="1">
                <a:solidFill>
                  <a:schemeClr val="tx1"/>
                </a:solidFill>
              </a:rPr>
              <a:t>cơ</a:t>
            </a:r>
            <a:r>
              <a:rPr lang="en-US" sz="1800" dirty="0">
                <a:solidFill>
                  <a:schemeClr val="tx1"/>
                </a:solidFill>
              </a:rPr>
              <a:t> </a:t>
            </a:r>
            <a:r>
              <a:rPr lang="en-US" sz="1800" dirty="0" err="1">
                <a:solidFill>
                  <a:schemeClr val="tx1"/>
                </a:solidFill>
              </a:rPr>
              <a:t>sở</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2000 </a:t>
            </a:r>
            <a:r>
              <a:rPr lang="en-US" sz="1800" dirty="0" err="1">
                <a:solidFill>
                  <a:schemeClr val="tx1"/>
                </a:solidFill>
              </a:rPr>
              <a:t>tấn</a:t>
            </a:r>
            <a:r>
              <a:rPr lang="en-US" sz="1800" dirty="0">
                <a:solidFill>
                  <a:schemeClr val="tx1"/>
                </a:solidFill>
              </a:rPr>
              <a:t> CO2 </a:t>
            </a:r>
            <a:r>
              <a:rPr lang="en-US" sz="1800" dirty="0" err="1">
                <a:solidFill>
                  <a:schemeClr val="tx1"/>
                </a:solidFill>
              </a:rPr>
              <a:t>kiểm</a:t>
            </a:r>
            <a:r>
              <a:rPr lang="en-US" sz="1800" dirty="0">
                <a:solidFill>
                  <a:schemeClr val="tx1"/>
                </a:solidFill>
              </a:rPr>
              <a:t> </a:t>
            </a:r>
            <a:r>
              <a:rPr lang="en-US" sz="1800" dirty="0" err="1">
                <a:solidFill>
                  <a:schemeClr val="tx1"/>
                </a:solidFill>
              </a:rPr>
              <a:t>kê</a:t>
            </a:r>
            <a:endParaRPr lang="en-US" sz="1800" dirty="0">
              <a:solidFill>
                <a:schemeClr val="tx1"/>
              </a:solidFill>
            </a:endParaRP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2040 </a:t>
            </a:r>
            <a:r>
              <a:rPr lang="en-US" sz="1800" dirty="0" err="1">
                <a:solidFill>
                  <a:schemeClr val="tx1"/>
                </a:solidFill>
              </a:rPr>
              <a:t>cơ</a:t>
            </a:r>
            <a:r>
              <a:rPr lang="en-US" sz="1800" dirty="0">
                <a:solidFill>
                  <a:schemeClr val="tx1"/>
                </a:solidFill>
              </a:rPr>
              <a:t> </a:t>
            </a:r>
            <a:r>
              <a:rPr lang="en-US" sz="1800" dirty="0" err="1">
                <a:solidFill>
                  <a:schemeClr val="tx1"/>
                </a:solidFill>
              </a:rPr>
              <a:t>sở</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500 </a:t>
            </a:r>
            <a:r>
              <a:rPr lang="en-US" sz="1800" dirty="0" err="1">
                <a:solidFill>
                  <a:schemeClr val="tx1"/>
                </a:solidFill>
              </a:rPr>
              <a:t>tấn</a:t>
            </a:r>
            <a:r>
              <a:rPr lang="en-US" sz="1800" dirty="0">
                <a:solidFill>
                  <a:schemeClr val="tx1"/>
                </a:solidFill>
              </a:rPr>
              <a:t> CO2 </a:t>
            </a:r>
            <a:r>
              <a:rPr lang="en-US" sz="1800" dirty="0" err="1">
                <a:solidFill>
                  <a:schemeClr val="tx1"/>
                </a:solidFill>
              </a:rPr>
              <a:t>kiểm</a:t>
            </a:r>
            <a:r>
              <a:rPr lang="en-US" sz="1800" dirty="0">
                <a:solidFill>
                  <a:schemeClr val="tx1"/>
                </a:solidFill>
              </a:rPr>
              <a:t> </a:t>
            </a:r>
            <a:r>
              <a:rPr lang="en-US" sz="1800" dirty="0" err="1">
                <a:solidFill>
                  <a:schemeClr val="tx1"/>
                </a:solidFill>
              </a:rPr>
              <a:t>kê</a:t>
            </a:r>
            <a:endParaRPr lang="en-US" sz="1800" dirty="0">
              <a:solidFill>
                <a:schemeClr val="tx1"/>
              </a:solidFill>
            </a:endParaRP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2050 </a:t>
            </a:r>
            <a:r>
              <a:rPr lang="en-US" sz="1800" dirty="0" err="1">
                <a:solidFill>
                  <a:schemeClr val="tx1"/>
                </a:solidFill>
              </a:rPr>
              <a:t>cơ</a:t>
            </a:r>
            <a:r>
              <a:rPr lang="en-US" sz="1800" dirty="0">
                <a:solidFill>
                  <a:schemeClr val="tx1"/>
                </a:solidFill>
              </a:rPr>
              <a:t> </a:t>
            </a:r>
            <a:r>
              <a:rPr lang="en-US" sz="1800" dirty="0" err="1">
                <a:solidFill>
                  <a:schemeClr val="tx1"/>
                </a:solidFill>
              </a:rPr>
              <a:t>sở</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200 </a:t>
            </a:r>
            <a:r>
              <a:rPr lang="en-US" sz="1800" dirty="0" err="1">
                <a:solidFill>
                  <a:schemeClr val="tx1"/>
                </a:solidFill>
              </a:rPr>
              <a:t>tấn</a:t>
            </a:r>
            <a:r>
              <a:rPr lang="en-US" sz="1800" dirty="0">
                <a:solidFill>
                  <a:schemeClr val="tx1"/>
                </a:solidFill>
              </a:rPr>
              <a:t> CO2 </a:t>
            </a:r>
            <a:r>
              <a:rPr lang="en-US" sz="1800" dirty="0" err="1">
                <a:solidFill>
                  <a:schemeClr val="tx1"/>
                </a:solidFill>
              </a:rPr>
              <a:t>kiểm</a:t>
            </a:r>
            <a:r>
              <a:rPr lang="en-US" sz="1800" dirty="0">
                <a:solidFill>
                  <a:schemeClr val="tx1"/>
                </a:solidFill>
              </a:rPr>
              <a:t> </a:t>
            </a:r>
            <a:r>
              <a:rPr lang="en-US" sz="1800" dirty="0" err="1">
                <a:solidFill>
                  <a:schemeClr val="tx1"/>
                </a:solidFill>
              </a:rPr>
              <a:t>kê</a:t>
            </a:r>
            <a:endParaRPr lang="en-US" sz="1800" dirty="0">
              <a:solidFill>
                <a:schemeClr val="tx1"/>
              </a:solidFill>
            </a:endParaRP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2030 </a:t>
            </a:r>
            <a:r>
              <a:rPr lang="en-US" sz="1800" dirty="0" err="1">
                <a:solidFill>
                  <a:schemeClr val="tx1"/>
                </a:solidFill>
              </a:rPr>
              <a:t>không</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triển</a:t>
            </a:r>
            <a:r>
              <a:rPr lang="en-US" sz="1800" dirty="0">
                <a:solidFill>
                  <a:schemeClr val="tx1"/>
                </a:solidFill>
              </a:rPr>
              <a:t> </a:t>
            </a:r>
            <a:r>
              <a:rPr lang="en-US" sz="1800" dirty="0" err="1">
                <a:solidFill>
                  <a:schemeClr val="tx1"/>
                </a:solidFill>
              </a:rPr>
              <a:t>nhà</a:t>
            </a:r>
            <a:r>
              <a:rPr lang="en-US" sz="1800" dirty="0">
                <a:solidFill>
                  <a:schemeClr val="tx1"/>
                </a:solidFill>
              </a:rPr>
              <a:t> </a:t>
            </a:r>
            <a:r>
              <a:rPr lang="en-US" sz="1800" dirty="0" err="1">
                <a:solidFill>
                  <a:schemeClr val="tx1"/>
                </a:solidFill>
              </a:rPr>
              <a:t>máy</a:t>
            </a:r>
            <a:r>
              <a:rPr lang="en-US" sz="1800" dirty="0">
                <a:solidFill>
                  <a:schemeClr val="tx1"/>
                </a:solidFill>
              </a:rPr>
              <a:t> </a:t>
            </a:r>
            <a:r>
              <a:rPr lang="en-US" sz="1800" dirty="0" err="1">
                <a:solidFill>
                  <a:schemeClr val="tx1"/>
                </a:solidFill>
              </a:rPr>
              <a:t>nhiệt</a:t>
            </a:r>
            <a:r>
              <a:rPr lang="en-US" sz="1800" dirty="0">
                <a:solidFill>
                  <a:schemeClr val="tx1"/>
                </a:solidFill>
              </a:rPr>
              <a:t> </a:t>
            </a:r>
            <a:r>
              <a:rPr lang="en-US" sz="1800" dirty="0" err="1">
                <a:solidFill>
                  <a:schemeClr val="tx1"/>
                </a:solidFill>
              </a:rPr>
              <a:t>điện</a:t>
            </a:r>
            <a:r>
              <a:rPr lang="en-US" sz="1800" dirty="0">
                <a:solidFill>
                  <a:schemeClr val="tx1"/>
                </a:solidFill>
              </a:rPr>
              <a:t> than </a:t>
            </a: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Tỷ</a:t>
            </a:r>
            <a:r>
              <a:rPr lang="en-US" sz="1800" dirty="0">
                <a:solidFill>
                  <a:schemeClr val="tx1"/>
                </a:solidFill>
              </a:rPr>
              <a:t> </a:t>
            </a:r>
            <a:r>
              <a:rPr lang="en-US" sz="1800" dirty="0" err="1">
                <a:solidFill>
                  <a:schemeClr val="tx1"/>
                </a:solidFill>
              </a:rPr>
              <a:t>lệ</a:t>
            </a:r>
            <a:r>
              <a:rPr lang="en-US" sz="1800" dirty="0">
                <a:solidFill>
                  <a:schemeClr val="tx1"/>
                </a:solidFill>
              </a:rPr>
              <a:t> </a:t>
            </a:r>
            <a:r>
              <a:rPr lang="en-US" sz="1800" dirty="0" err="1">
                <a:solidFill>
                  <a:schemeClr val="tx1"/>
                </a:solidFill>
              </a:rPr>
              <a:t>che</a:t>
            </a:r>
            <a:r>
              <a:rPr lang="en-US" sz="1800" dirty="0">
                <a:solidFill>
                  <a:schemeClr val="tx1"/>
                </a:solidFill>
              </a:rPr>
              <a:t> </a:t>
            </a:r>
            <a:r>
              <a:rPr lang="en-US" sz="1800" dirty="0" err="1">
                <a:solidFill>
                  <a:schemeClr val="tx1"/>
                </a:solidFill>
              </a:rPr>
              <a:t>phủ</a:t>
            </a:r>
            <a:r>
              <a:rPr lang="en-US" sz="1800" dirty="0">
                <a:solidFill>
                  <a:schemeClr val="tx1"/>
                </a:solidFill>
              </a:rPr>
              <a:t> </a:t>
            </a:r>
            <a:r>
              <a:rPr lang="en-US" sz="1800" dirty="0" err="1">
                <a:solidFill>
                  <a:schemeClr val="tx1"/>
                </a:solidFill>
              </a:rPr>
              <a:t>rừng</a:t>
            </a:r>
            <a:r>
              <a:rPr lang="en-US" sz="1800" dirty="0">
                <a:solidFill>
                  <a:schemeClr val="tx1"/>
                </a:solidFill>
              </a:rPr>
              <a:t> 42% </a:t>
            </a:r>
            <a:r>
              <a:rPr lang="en-US" sz="1800" dirty="0" err="1">
                <a:solidFill>
                  <a:schemeClr val="tx1"/>
                </a:solidFill>
              </a:rPr>
              <a:t>vào</a:t>
            </a:r>
            <a:r>
              <a:rPr lang="en-US" sz="1800" dirty="0">
                <a:solidFill>
                  <a:schemeClr val="tx1"/>
                </a:solidFill>
              </a:rPr>
              <a:t> </a:t>
            </a:r>
            <a:r>
              <a:rPr lang="en-US" sz="1800" dirty="0" err="1">
                <a:solidFill>
                  <a:schemeClr val="tx1"/>
                </a:solidFill>
              </a:rPr>
              <a:t>năm</a:t>
            </a:r>
            <a:r>
              <a:rPr lang="en-US" sz="1800" dirty="0">
                <a:solidFill>
                  <a:schemeClr val="tx1"/>
                </a:solidFill>
              </a:rPr>
              <a:t> 2030 </a:t>
            </a:r>
            <a:r>
              <a:rPr lang="en-US" sz="1800" dirty="0" err="1">
                <a:solidFill>
                  <a:schemeClr val="tx1"/>
                </a:solidFill>
              </a:rPr>
              <a:t>và</a:t>
            </a:r>
            <a:r>
              <a:rPr lang="en-US" sz="1800" dirty="0">
                <a:solidFill>
                  <a:schemeClr val="tx1"/>
                </a:solidFill>
              </a:rPr>
              <a:t> 43% </a:t>
            </a:r>
            <a:r>
              <a:rPr lang="en-US" sz="1800" dirty="0" err="1">
                <a:solidFill>
                  <a:schemeClr val="tx1"/>
                </a:solidFill>
              </a:rPr>
              <a:t>vào</a:t>
            </a:r>
            <a:r>
              <a:rPr lang="en-US" sz="1800" dirty="0">
                <a:solidFill>
                  <a:schemeClr val="tx1"/>
                </a:solidFill>
              </a:rPr>
              <a:t> </a:t>
            </a:r>
            <a:r>
              <a:rPr lang="en-US" sz="1800" dirty="0" err="1">
                <a:solidFill>
                  <a:schemeClr val="tx1"/>
                </a:solidFill>
              </a:rPr>
              <a:t>năm</a:t>
            </a:r>
            <a:r>
              <a:rPr lang="en-US" sz="1800" dirty="0">
                <a:solidFill>
                  <a:schemeClr val="tx1"/>
                </a:solidFill>
              </a:rPr>
              <a:t> 2050</a:t>
            </a:r>
          </a:p>
          <a:p>
            <a:pPr marL="0" indent="0" algn="just">
              <a:buNone/>
            </a:pPr>
            <a:endParaRPr lang="en-US" sz="1800" dirty="0">
              <a:solidFill>
                <a:schemeClr val="tx1"/>
              </a:solidFill>
            </a:endParaRPr>
          </a:p>
          <a:p>
            <a:pPr marL="0" indent="0" algn="just">
              <a:buNone/>
            </a:pPr>
            <a:endParaRPr lang="en-US" sz="1800" dirty="0">
              <a:solidFill>
                <a:schemeClr val="tx1"/>
              </a:solidFill>
            </a:endParaRPr>
          </a:p>
          <a:p>
            <a:pPr marL="0" indent="0" algn="just">
              <a:buNone/>
            </a:pPr>
            <a:endParaRPr lang="en-US" sz="1800" dirty="0">
              <a:solidFill>
                <a:schemeClr val="tx1"/>
              </a:solidFill>
            </a:endParaRPr>
          </a:p>
          <a:p>
            <a:pPr marL="0" indent="0" algn="just">
              <a:lnSpc>
                <a:spcPct val="150000"/>
              </a:lnSpc>
              <a:buNone/>
            </a:pPr>
            <a:endParaRPr lang="en-US" sz="1800" dirty="0">
              <a:solidFill>
                <a:schemeClr val="tx1"/>
              </a:solidFill>
            </a:endParaRPr>
          </a:p>
          <a:p>
            <a:pPr algn="just">
              <a:lnSpc>
                <a:spcPct val="150000"/>
              </a:lnSpc>
            </a:pPr>
            <a:endParaRPr lang="en-US" sz="1800" dirty="0">
              <a:solidFill>
                <a:schemeClr val="tx1"/>
              </a:solidFill>
            </a:endParaRPr>
          </a:p>
        </p:txBody>
      </p:sp>
      <p:sp>
        <p:nvSpPr>
          <p:cNvPr id="4" name="Content Placeholder 2">
            <a:extLst>
              <a:ext uri="{FF2B5EF4-FFF2-40B4-BE49-F238E27FC236}">
                <a16:creationId xmlns:a16="http://schemas.microsoft.com/office/drawing/2014/main" id="{9BC3C7B5-CE96-0EF4-5A98-5B522AF67966}"/>
              </a:ext>
            </a:extLst>
          </p:cNvPr>
          <p:cNvSpPr txBox="1">
            <a:spLocks/>
          </p:cNvSpPr>
          <p:nvPr/>
        </p:nvSpPr>
        <p:spPr>
          <a:xfrm>
            <a:off x="6875884" y="1520476"/>
            <a:ext cx="4820816" cy="555018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dirty="0">
                <a:solidFill>
                  <a:schemeClr val="tx1"/>
                </a:solidFill>
              </a:rPr>
              <a:t> </a:t>
            </a:r>
            <a:r>
              <a:rPr lang="en-US" sz="1800" b="1" dirty="0" err="1">
                <a:solidFill>
                  <a:schemeClr val="tx1"/>
                </a:solidFill>
              </a:rPr>
              <a:t>Quyết</a:t>
            </a:r>
            <a:r>
              <a:rPr lang="en-US" sz="1800" b="1" dirty="0">
                <a:solidFill>
                  <a:schemeClr val="tx1"/>
                </a:solidFill>
              </a:rPr>
              <a:t> </a:t>
            </a:r>
            <a:r>
              <a:rPr lang="en-US" sz="1800" b="1" dirty="0" err="1">
                <a:solidFill>
                  <a:schemeClr val="tx1"/>
                </a:solidFill>
              </a:rPr>
              <a:t>định</a:t>
            </a:r>
            <a:r>
              <a:rPr lang="en-US" sz="1800" b="1" dirty="0">
                <a:solidFill>
                  <a:schemeClr val="tx1"/>
                </a:solidFill>
              </a:rPr>
              <a:t> 500/</a:t>
            </a:r>
            <a:r>
              <a:rPr lang="en-US" sz="1800" b="1" dirty="0" err="1">
                <a:solidFill>
                  <a:schemeClr val="tx1"/>
                </a:solidFill>
              </a:rPr>
              <a:t>QĐ-TTg</a:t>
            </a:r>
            <a:r>
              <a:rPr lang="en-US" sz="1800" b="1" dirty="0">
                <a:solidFill>
                  <a:schemeClr val="tx1"/>
                </a:solidFill>
              </a:rPr>
              <a:t> </a:t>
            </a:r>
            <a:r>
              <a:rPr lang="en-US" sz="1800" b="1" dirty="0" err="1">
                <a:solidFill>
                  <a:schemeClr val="tx1"/>
                </a:solidFill>
              </a:rPr>
              <a:t>ngày</a:t>
            </a:r>
            <a:r>
              <a:rPr lang="en-US" sz="1800" b="1" dirty="0">
                <a:solidFill>
                  <a:schemeClr val="tx1"/>
                </a:solidFill>
              </a:rPr>
              <a:t> 15/5/2023 – Quy </a:t>
            </a:r>
            <a:r>
              <a:rPr lang="en-US" sz="1800" b="1" dirty="0" err="1">
                <a:solidFill>
                  <a:schemeClr val="tx1"/>
                </a:solidFill>
              </a:rPr>
              <a:t>hoạch</a:t>
            </a:r>
            <a:r>
              <a:rPr lang="en-US" sz="1800" b="1" dirty="0">
                <a:solidFill>
                  <a:schemeClr val="tx1"/>
                </a:solidFill>
              </a:rPr>
              <a:t> </a:t>
            </a:r>
            <a:r>
              <a:rPr lang="en-US" sz="1800" b="1" dirty="0" err="1">
                <a:solidFill>
                  <a:schemeClr val="tx1"/>
                </a:solidFill>
              </a:rPr>
              <a:t>phát</a:t>
            </a:r>
            <a:r>
              <a:rPr lang="en-US" sz="1800" b="1" dirty="0">
                <a:solidFill>
                  <a:schemeClr val="tx1"/>
                </a:solidFill>
              </a:rPr>
              <a:t> </a:t>
            </a:r>
            <a:r>
              <a:rPr lang="en-US" sz="1800" b="1" dirty="0" err="1">
                <a:solidFill>
                  <a:schemeClr val="tx1"/>
                </a:solidFill>
              </a:rPr>
              <a:t>triển</a:t>
            </a:r>
            <a:r>
              <a:rPr lang="en-US" sz="1800" b="1" dirty="0">
                <a:solidFill>
                  <a:schemeClr val="tx1"/>
                </a:solidFill>
              </a:rPr>
              <a:t> </a:t>
            </a:r>
            <a:r>
              <a:rPr lang="en-US" sz="1800" b="1" dirty="0" err="1">
                <a:solidFill>
                  <a:schemeClr val="tx1"/>
                </a:solidFill>
              </a:rPr>
              <a:t>mạng</a:t>
            </a:r>
            <a:r>
              <a:rPr lang="en-US" sz="1800" b="1" dirty="0">
                <a:solidFill>
                  <a:schemeClr val="tx1"/>
                </a:solidFill>
              </a:rPr>
              <a:t> </a:t>
            </a:r>
            <a:r>
              <a:rPr lang="en-US" sz="1800" b="1" dirty="0" err="1">
                <a:solidFill>
                  <a:schemeClr val="tx1"/>
                </a:solidFill>
              </a:rPr>
              <a:t>lưới</a:t>
            </a:r>
            <a:r>
              <a:rPr lang="en-US" sz="1800" b="1" dirty="0">
                <a:solidFill>
                  <a:schemeClr val="tx1"/>
                </a:solidFill>
              </a:rPr>
              <a:t> </a:t>
            </a:r>
            <a:r>
              <a:rPr lang="en-US" sz="1800" b="1" dirty="0" err="1">
                <a:solidFill>
                  <a:schemeClr val="tx1"/>
                </a:solidFill>
              </a:rPr>
              <a:t>điện</a:t>
            </a:r>
            <a:r>
              <a:rPr lang="en-US" sz="1800" b="1" dirty="0">
                <a:solidFill>
                  <a:schemeClr val="tx1"/>
                </a:solidFill>
              </a:rPr>
              <a:t> </a:t>
            </a:r>
            <a:r>
              <a:rPr lang="en-US" sz="1800" b="1" dirty="0" err="1">
                <a:solidFill>
                  <a:schemeClr val="tx1"/>
                </a:solidFill>
              </a:rPr>
              <a:t>quốc</a:t>
            </a:r>
            <a:r>
              <a:rPr lang="en-US" sz="1800" b="1" dirty="0">
                <a:solidFill>
                  <a:schemeClr val="tx1"/>
                </a:solidFill>
              </a:rPr>
              <a:t> </a:t>
            </a:r>
            <a:r>
              <a:rPr lang="en-US" sz="1800" b="1" dirty="0" err="1">
                <a:solidFill>
                  <a:schemeClr val="tx1"/>
                </a:solidFill>
              </a:rPr>
              <a:t>gia</a:t>
            </a:r>
            <a:r>
              <a:rPr lang="en-US" sz="1800" b="1" dirty="0">
                <a:solidFill>
                  <a:schemeClr val="tx1"/>
                </a:solidFill>
              </a:rPr>
              <a:t> 2021-2030 </a:t>
            </a:r>
            <a:r>
              <a:rPr lang="en-US" sz="1800" b="1" dirty="0" err="1">
                <a:solidFill>
                  <a:schemeClr val="tx1"/>
                </a:solidFill>
              </a:rPr>
              <a:t>tầm</a:t>
            </a:r>
            <a:r>
              <a:rPr lang="en-US" sz="1800" b="1" dirty="0">
                <a:solidFill>
                  <a:schemeClr val="tx1"/>
                </a:solidFill>
              </a:rPr>
              <a:t> </a:t>
            </a:r>
            <a:r>
              <a:rPr lang="en-US" sz="1800" b="1" dirty="0" err="1">
                <a:solidFill>
                  <a:schemeClr val="tx1"/>
                </a:solidFill>
              </a:rPr>
              <a:t>nhìn</a:t>
            </a:r>
            <a:r>
              <a:rPr lang="en-US" sz="1800" b="1" dirty="0">
                <a:solidFill>
                  <a:schemeClr val="tx1"/>
                </a:solidFill>
              </a:rPr>
              <a:t> 2050</a:t>
            </a:r>
          </a:p>
          <a:p>
            <a:pPr marL="0" indent="0" algn="just">
              <a:buNone/>
            </a:pPr>
            <a:r>
              <a:rPr lang="en-US" sz="1800" b="1" dirty="0" err="1">
                <a:solidFill>
                  <a:schemeClr val="tx1"/>
                </a:solidFill>
              </a:rPr>
              <a:t>Năng</a:t>
            </a:r>
            <a:r>
              <a:rPr lang="en-US" sz="1800" b="1" dirty="0">
                <a:solidFill>
                  <a:schemeClr val="tx1"/>
                </a:solidFill>
              </a:rPr>
              <a:t> </a:t>
            </a:r>
            <a:r>
              <a:rPr lang="en-US" sz="1800" b="1" dirty="0" err="1">
                <a:solidFill>
                  <a:schemeClr val="tx1"/>
                </a:solidFill>
              </a:rPr>
              <a:t>lượng</a:t>
            </a:r>
            <a:r>
              <a:rPr lang="en-US" sz="1800" b="1" dirty="0">
                <a:solidFill>
                  <a:schemeClr val="tx1"/>
                </a:solidFill>
              </a:rPr>
              <a:t> </a:t>
            </a:r>
            <a:r>
              <a:rPr lang="en-US" sz="1800" b="1" dirty="0" err="1">
                <a:solidFill>
                  <a:schemeClr val="tx1"/>
                </a:solidFill>
              </a:rPr>
              <a:t>tái</a:t>
            </a:r>
            <a:r>
              <a:rPr lang="en-US" sz="1800" b="1" dirty="0">
                <a:solidFill>
                  <a:schemeClr val="tx1"/>
                </a:solidFill>
              </a:rPr>
              <a:t> </a:t>
            </a:r>
            <a:r>
              <a:rPr lang="en-US" sz="1800" b="1" dirty="0" err="1">
                <a:solidFill>
                  <a:schemeClr val="tx1"/>
                </a:solidFill>
              </a:rPr>
              <a:t>tạo</a:t>
            </a:r>
            <a:r>
              <a:rPr lang="en-US" sz="1800" b="1" dirty="0">
                <a:solidFill>
                  <a:schemeClr val="tx1"/>
                </a:solidFill>
              </a:rPr>
              <a:t> </a:t>
            </a:r>
            <a:r>
              <a:rPr lang="en-US" sz="1800" b="1" dirty="0" err="1">
                <a:solidFill>
                  <a:schemeClr val="tx1"/>
                </a:solidFill>
              </a:rPr>
              <a:t>chiếm</a:t>
            </a:r>
            <a:endParaRPr lang="en-US" sz="1800" dirty="0">
              <a:solidFill>
                <a:schemeClr val="tx1"/>
              </a:solidFill>
            </a:endParaRP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2020 </a:t>
            </a:r>
            <a:r>
              <a:rPr lang="en-US" sz="1800" dirty="0" err="1">
                <a:solidFill>
                  <a:schemeClr val="tx1"/>
                </a:solidFill>
              </a:rPr>
              <a:t>chiếm</a:t>
            </a:r>
            <a:r>
              <a:rPr lang="en-US" sz="1800" dirty="0">
                <a:solidFill>
                  <a:schemeClr val="tx1"/>
                </a:solidFill>
              </a:rPr>
              <a:t> 26%</a:t>
            </a: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2030 </a:t>
            </a:r>
            <a:r>
              <a:rPr lang="en-US" sz="1800" dirty="0" err="1">
                <a:solidFill>
                  <a:schemeClr val="tx1"/>
                </a:solidFill>
              </a:rPr>
              <a:t>chiếm</a:t>
            </a:r>
            <a:r>
              <a:rPr lang="en-US" sz="1800" dirty="0">
                <a:solidFill>
                  <a:schemeClr val="tx1"/>
                </a:solidFill>
              </a:rPr>
              <a:t> 30,9 – 39,2%</a:t>
            </a: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2050 </a:t>
            </a:r>
            <a:r>
              <a:rPr lang="en-US" sz="1800" dirty="0" err="1">
                <a:solidFill>
                  <a:schemeClr val="tx1"/>
                </a:solidFill>
              </a:rPr>
              <a:t>chiếm</a:t>
            </a:r>
            <a:r>
              <a:rPr lang="en-US" sz="1800" dirty="0">
                <a:solidFill>
                  <a:schemeClr val="tx1"/>
                </a:solidFill>
              </a:rPr>
              <a:t> 67,5 – 71,5%</a:t>
            </a:r>
          </a:p>
          <a:p>
            <a:pPr marL="0" indent="0" algn="just">
              <a:buNone/>
            </a:pPr>
            <a:r>
              <a:rPr lang="en-US" sz="1800" b="1" dirty="0" err="1">
                <a:solidFill>
                  <a:schemeClr val="tx1"/>
                </a:solidFill>
              </a:rPr>
              <a:t>Hệ</a:t>
            </a:r>
            <a:r>
              <a:rPr lang="en-US" sz="1800" b="1" dirty="0">
                <a:solidFill>
                  <a:schemeClr val="tx1"/>
                </a:solidFill>
              </a:rPr>
              <a:t> </a:t>
            </a:r>
            <a:r>
              <a:rPr lang="en-US" sz="1800" b="1" dirty="0" err="1">
                <a:solidFill>
                  <a:schemeClr val="tx1"/>
                </a:solidFill>
              </a:rPr>
              <a:t>số</a:t>
            </a:r>
            <a:r>
              <a:rPr lang="en-US" sz="1800" b="1" dirty="0">
                <a:solidFill>
                  <a:schemeClr val="tx1"/>
                </a:solidFill>
              </a:rPr>
              <a:t> </a:t>
            </a:r>
            <a:r>
              <a:rPr lang="en-US" sz="1800" b="1" dirty="0" err="1">
                <a:solidFill>
                  <a:schemeClr val="tx1"/>
                </a:solidFill>
              </a:rPr>
              <a:t>phát</a:t>
            </a:r>
            <a:r>
              <a:rPr lang="en-US" sz="1800" b="1" dirty="0">
                <a:solidFill>
                  <a:schemeClr val="tx1"/>
                </a:solidFill>
              </a:rPr>
              <a:t> </a:t>
            </a:r>
            <a:r>
              <a:rPr lang="en-US" sz="1800" b="1" dirty="0" err="1">
                <a:solidFill>
                  <a:schemeClr val="tx1"/>
                </a:solidFill>
              </a:rPr>
              <a:t>thải</a:t>
            </a:r>
            <a:r>
              <a:rPr lang="en-US" sz="1800" b="1" dirty="0">
                <a:solidFill>
                  <a:schemeClr val="tx1"/>
                </a:solidFill>
              </a:rPr>
              <a:t> </a:t>
            </a:r>
            <a:r>
              <a:rPr lang="en-US" sz="1800" b="1" dirty="0" err="1">
                <a:solidFill>
                  <a:schemeClr val="tx1"/>
                </a:solidFill>
              </a:rPr>
              <a:t>lưới</a:t>
            </a:r>
            <a:r>
              <a:rPr lang="en-US" sz="1800" b="1" dirty="0">
                <a:solidFill>
                  <a:schemeClr val="tx1"/>
                </a:solidFill>
              </a:rPr>
              <a:t> </a:t>
            </a:r>
            <a:r>
              <a:rPr lang="en-US" sz="1800" b="1" dirty="0" err="1">
                <a:solidFill>
                  <a:schemeClr val="tx1"/>
                </a:solidFill>
              </a:rPr>
              <a:t>điện</a:t>
            </a:r>
            <a:r>
              <a:rPr lang="en-US" sz="1800" b="1" dirty="0">
                <a:solidFill>
                  <a:schemeClr val="tx1"/>
                </a:solidFill>
              </a:rPr>
              <a:t> </a:t>
            </a: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2018: 0,9130 </a:t>
            </a:r>
            <a:r>
              <a:rPr lang="en-US" sz="1800" dirty="0" err="1">
                <a:solidFill>
                  <a:schemeClr val="tx1"/>
                </a:solidFill>
              </a:rPr>
              <a:t>tCO2</a:t>
            </a:r>
            <a:r>
              <a:rPr lang="en-US" sz="1800" dirty="0">
                <a:solidFill>
                  <a:schemeClr val="tx1"/>
                </a:solidFill>
              </a:rPr>
              <a:t>/MWh</a:t>
            </a:r>
          </a:p>
          <a:p>
            <a:pPr algn="just">
              <a:buFont typeface="Wingdings" panose="05000000000000000000" pitchFamily="2" charset="2"/>
              <a:buChar char="v"/>
            </a:pPr>
            <a:r>
              <a:rPr lang="en-US" sz="1800" dirty="0">
                <a:solidFill>
                  <a:schemeClr val="tx1"/>
                </a:solidFill>
              </a:rPr>
              <a:t> </a:t>
            </a:r>
            <a:r>
              <a:rPr lang="en-US" sz="1800" dirty="0" err="1">
                <a:solidFill>
                  <a:schemeClr val="tx1"/>
                </a:solidFill>
              </a:rPr>
              <a:t>Năm</a:t>
            </a:r>
            <a:r>
              <a:rPr lang="en-US" sz="1800" dirty="0">
                <a:solidFill>
                  <a:schemeClr val="tx1"/>
                </a:solidFill>
              </a:rPr>
              <a:t> 2022: 0,6766 </a:t>
            </a:r>
            <a:r>
              <a:rPr lang="en-US" sz="1800" dirty="0" err="1">
                <a:solidFill>
                  <a:schemeClr val="tx1"/>
                </a:solidFill>
              </a:rPr>
              <a:t>tCO2</a:t>
            </a:r>
            <a:r>
              <a:rPr lang="en-US" sz="1800" dirty="0">
                <a:solidFill>
                  <a:schemeClr val="tx1"/>
                </a:solidFill>
              </a:rPr>
              <a:t>/MWh</a:t>
            </a:r>
          </a:p>
          <a:p>
            <a:pPr marL="0" indent="0" algn="just">
              <a:buNone/>
            </a:pPr>
            <a:endParaRPr lang="en-US" sz="1800" dirty="0">
              <a:solidFill>
                <a:schemeClr val="tx1"/>
              </a:solidFill>
            </a:endParaRPr>
          </a:p>
          <a:p>
            <a:pPr marL="0" indent="0" algn="just">
              <a:lnSpc>
                <a:spcPct val="150000"/>
              </a:lnSpc>
              <a:buNone/>
            </a:pPr>
            <a:endParaRPr lang="en-US" sz="1800" dirty="0">
              <a:solidFill>
                <a:schemeClr val="tx1"/>
              </a:solidFill>
            </a:endParaRPr>
          </a:p>
          <a:p>
            <a:pPr algn="just">
              <a:lnSpc>
                <a:spcPct val="150000"/>
              </a:lnSpc>
            </a:pPr>
            <a:endParaRPr lang="en-US" sz="1800" dirty="0">
              <a:solidFill>
                <a:schemeClr val="tx1"/>
              </a:solidFill>
            </a:endParaRPr>
          </a:p>
        </p:txBody>
      </p:sp>
      <p:sp>
        <p:nvSpPr>
          <p:cNvPr id="6" name="Title 1">
            <a:extLst>
              <a:ext uri="{FF2B5EF4-FFF2-40B4-BE49-F238E27FC236}">
                <a16:creationId xmlns:a16="http://schemas.microsoft.com/office/drawing/2014/main" id="{7DA2B7D9-C884-35F4-3526-B27891D9EA26}"/>
              </a:ext>
            </a:extLst>
          </p:cNvPr>
          <p:cNvSpPr txBox="1">
            <a:spLocks/>
          </p:cNvSpPr>
          <p:nvPr/>
        </p:nvSpPr>
        <p:spPr bwMode="auto">
          <a:xfrm>
            <a:off x="325265" y="501679"/>
            <a:ext cx="11693869" cy="532049"/>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GB" altLang="en-US" sz="3200" b="1">
                <a:solidFill>
                  <a:schemeClr val="accent1">
                    <a:lumMod val="50000"/>
                  </a:schemeClr>
                </a:solidFill>
                <a:latin typeface="+mj-lt"/>
              </a:rPr>
              <a:t>Quyết định 896/QĐ-TTg</a:t>
            </a:r>
            <a:endParaRPr lang="en-US" altLang="en-US" sz="3200" b="1" dirty="0">
              <a:solidFill>
                <a:schemeClr val="accent1">
                  <a:lumMod val="50000"/>
                </a:schemeClr>
              </a:solidFill>
              <a:latin typeface="+mj-lt"/>
            </a:endParaRPr>
          </a:p>
        </p:txBody>
      </p:sp>
    </p:spTree>
    <p:extLst>
      <p:ext uri="{BB962C8B-B14F-4D97-AF65-F5344CB8AC3E}">
        <p14:creationId xmlns:p14="http://schemas.microsoft.com/office/powerpoint/2010/main" val="89262657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383336" y="530339"/>
            <a:ext cx="11351464" cy="532049"/>
          </a:xfrm>
        </p:spPr>
        <p:txBody>
          <a:bodyPr>
            <a:noAutofit/>
          </a:bodyPr>
          <a:lstStyle/>
          <a:p>
            <a:pPr algn="ctr"/>
            <a:r>
              <a:rPr lang="en-GB" altLang="en-US" sz="3200" b="1" kern="0" dirty="0" err="1">
                <a:solidFill>
                  <a:schemeClr val="accent1">
                    <a:lumMod val="50000"/>
                  </a:schemeClr>
                </a:solidFill>
                <a:latin typeface="+mn-lt"/>
              </a:rPr>
              <a:t>Quyết</a:t>
            </a:r>
            <a:r>
              <a:rPr lang="en-GB" altLang="en-US" sz="3200" b="1" kern="0" dirty="0">
                <a:solidFill>
                  <a:schemeClr val="accent1">
                    <a:lumMod val="50000"/>
                  </a:schemeClr>
                </a:solidFill>
                <a:latin typeface="+mn-lt"/>
              </a:rPr>
              <a:t> </a:t>
            </a:r>
            <a:r>
              <a:rPr lang="en-GB" altLang="en-US" sz="3200" b="1" dirty="0" err="1">
                <a:solidFill>
                  <a:schemeClr val="accent1">
                    <a:lumMod val="50000"/>
                  </a:schemeClr>
                </a:solidFill>
                <a:latin typeface="+mn-lt"/>
              </a:rPr>
              <a:t>định</a:t>
            </a:r>
            <a:r>
              <a:rPr lang="en-GB" altLang="en-US" sz="3200" b="1" dirty="0">
                <a:solidFill>
                  <a:schemeClr val="accent1">
                    <a:lumMod val="50000"/>
                  </a:schemeClr>
                </a:solidFill>
                <a:latin typeface="+mn-lt"/>
              </a:rPr>
              <a:t> 942/</a:t>
            </a:r>
            <a:r>
              <a:rPr lang="en-GB" altLang="en-US" sz="3200" b="1" dirty="0" err="1">
                <a:solidFill>
                  <a:schemeClr val="accent1">
                    <a:lumMod val="50000"/>
                  </a:schemeClr>
                </a:solidFill>
                <a:latin typeface="+mn-lt"/>
              </a:rPr>
              <a:t>QĐ-TTg</a:t>
            </a:r>
            <a:endParaRPr lang="en-US" altLang="en-US" sz="3200" b="1" kern="0" dirty="0">
              <a:solidFill>
                <a:schemeClr val="accent1">
                  <a:lumMod val="50000"/>
                </a:schemeClr>
              </a:solidFill>
              <a:latin typeface="+mn-lt"/>
            </a:endParaRPr>
          </a:p>
        </p:txBody>
      </p:sp>
      <p:pic>
        <p:nvPicPr>
          <p:cNvPr id="3" name="Picture 2">
            <a:extLst>
              <a:ext uri="{FF2B5EF4-FFF2-40B4-BE49-F238E27FC236}">
                <a16:creationId xmlns:a16="http://schemas.microsoft.com/office/drawing/2014/main" id="{7B6B82DE-AEE4-2EFA-2DEE-ECA7EF30397C}"/>
              </a:ext>
            </a:extLst>
          </p:cNvPr>
          <p:cNvPicPr>
            <a:picLocks noChangeAspect="1"/>
          </p:cNvPicPr>
          <p:nvPr/>
        </p:nvPicPr>
        <p:blipFill>
          <a:blip r:embed="rId2"/>
          <a:stretch>
            <a:fillRect/>
          </a:stretch>
        </p:blipFill>
        <p:spPr>
          <a:xfrm>
            <a:off x="2915818" y="1535452"/>
            <a:ext cx="6286500" cy="1710425"/>
          </a:xfrm>
          <a:prstGeom prst="rect">
            <a:avLst/>
          </a:prstGeom>
        </p:spPr>
      </p:pic>
      <p:pic>
        <p:nvPicPr>
          <p:cNvPr id="2" name="Picture 1"/>
          <p:cNvPicPr>
            <a:picLocks noChangeAspect="1"/>
          </p:cNvPicPr>
          <p:nvPr/>
        </p:nvPicPr>
        <p:blipFill>
          <a:blip r:embed="rId3"/>
          <a:stretch>
            <a:fillRect/>
          </a:stretch>
        </p:blipFill>
        <p:spPr>
          <a:xfrm>
            <a:off x="2915818" y="3245877"/>
            <a:ext cx="6831120" cy="3461102"/>
          </a:xfrm>
          <a:prstGeom prst="rect">
            <a:avLst/>
          </a:prstGeom>
        </p:spPr>
      </p:pic>
    </p:spTree>
    <p:extLst>
      <p:ext uri="{BB962C8B-B14F-4D97-AF65-F5344CB8AC3E}">
        <p14:creationId xmlns:p14="http://schemas.microsoft.com/office/powerpoint/2010/main" val="334835736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395211" y="165824"/>
            <a:ext cx="7751261" cy="532049"/>
          </a:xfrm>
        </p:spPr>
        <p:txBody>
          <a:bodyPr>
            <a:noAutofit/>
          </a:bodyPr>
          <a:lstStyle/>
          <a:p>
            <a:pPr algn="just"/>
            <a:r>
              <a:rPr lang="en-GB" altLang="en-US" sz="3200" b="1" kern="0" dirty="0" err="1">
                <a:solidFill>
                  <a:schemeClr val="accent1">
                    <a:lumMod val="50000"/>
                  </a:schemeClr>
                </a:solidFill>
                <a:latin typeface="+mj-lt"/>
              </a:rPr>
              <a:t>Quyết</a:t>
            </a:r>
            <a:r>
              <a:rPr lang="en-GB" altLang="en-US" sz="3200" b="1" kern="0" dirty="0">
                <a:solidFill>
                  <a:schemeClr val="accent1">
                    <a:lumMod val="50000"/>
                  </a:schemeClr>
                </a:solidFill>
                <a:latin typeface="+mj-lt"/>
              </a:rPr>
              <a:t> </a:t>
            </a:r>
            <a:r>
              <a:rPr lang="en-GB" altLang="en-US" sz="3200" b="1" dirty="0" err="1">
                <a:solidFill>
                  <a:schemeClr val="accent1">
                    <a:lumMod val="50000"/>
                  </a:schemeClr>
                </a:solidFill>
                <a:latin typeface="+mj-lt"/>
              </a:rPr>
              <a:t>định</a:t>
            </a:r>
            <a:r>
              <a:rPr lang="en-GB" altLang="en-US" sz="3200" b="1" dirty="0">
                <a:solidFill>
                  <a:schemeClr val="accent1">
                    <a:lumMod val="50000"/>
                  </a:schemeClr>
                </a:solidFill>
                <a:latin typeface="+mj-lt"/>
              </a:rPr>
              <a:t> 569/</a:t>
            </a:r>
            <a:r>
              <a:rPr lang="en-GB" altLang="en-US" sz="3200" b="1" dirty="0" err="1">
                <a:solidFill>
                  <a:schemeClr val="accent1">
                    <a:lumMod val="50000"/>
                  </a:schemeClr>
                </a:solidFill>
                <a:latin typeface="+mj-lt"/>
              </a:rPr>
              <a:t>QĐ-BTNMT</a:t>
            </a:r>
            <a:endParaRPr lang="en-US" altLang="en-US" sz="3200" b="1" kern="0" dirty="0">
              <a:solidFill>
                <a:schemeClr val="accent1">
                  <a:lumMod val="50000"/>
                </a:schemeClr>
              </a:solidFill>
              <a:latin typeface="+mj-lt"/>
            </a:endParaRPr>
          </a:p>
        </p:txBody>
      </p:sp>
      <p:pic>
        <p:nvPicPr>
          <p:cNvPr id="4" name="Picture 3">
            <a:extLst>
              <a:ext uri="{FF2B5EF4-FFF2-40B4-BE49-F238E27FC236}">
                <a16:creationId xmlns:a16="http://schemas.microsoft.com/office/drawing/2014/main" id="{A8CD466D-A3E1-B330-A296-F3E9FB4598BF}"/>
              </a:ext>
            </a:extLst>
          </p:cNvPr>
          <p:cNvPicPr>
            <a:picLocks noChangeAspect="1"/>
          </p:cNvPicPr>
          <p:nvPr/>
        </p:nvPicPr>
        <p:blipFill>
          <a:blip r:embed="rId2"/>
          <a:stretch>
            <a:fillRect/>
          </a:stretch>
        </p:blipFill>
        <p:spPr>
          <a:xfrm>
            <a:off x="395211" y="1476172"/>
            <a:ext cx="6523998" cy="1895767"/>
          </a:xfrm>
          <a:prstGeom prst="rect">
            <a:avLst/>
          </a:prstGeom>
        </p:spPr>
      </p:pic>
      <p:pic>
        <p:nvPicPr>
          <p:cNvPr id="7" name="Picture 6">
            <a:extLst>
              <a:ext uri="{FF2B5EF4-FFF2-40B4-BE49-F238E27FC236}">
                <a16:creationId xmlns:a16="http://schemas.microsoft.com/office/drawing/2014/main" id="{BA604805-7C7A-9551-94E1-DF9C774F131C}"/>
              </a:ext>
            </a:extLst>
          </p:cNvPr>
          <p:cNvPicPr>
            <a:picLocks noChangeAspect="1"/>
          </p:cNvPicPr>
          <p:nvPr/>
        </p:nvPicPr>
        <p:blipFill>
          <a:blip r:embed="rId3"/>
          <a:stretch>
            <a:fillRect/>
          </a:stretch>
        </p:blipFill>
        <p:spPr>
          <a:xfrm>
            <a:off x="2689692" y="3505289"/>
            <a:ext cx="7232176" cy="3163812"/>
          </a:xfrm>
          <a:prstGeom prst="rect">
            <a:avLst/>
          </a:prstGeom>
        </p:spPr>
      </p:pic>
    </p:spTree>
    <p:extLst>
      <p:ext uri="{BB962C8B-B14F-4D97-AF65-F5344CB8AC3E}">
        <p14:creationId xmlns:p14="http://schemas.microsoft.com/office/powerpoint/2010/main" val="126147001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911D5-36C6-FAE8-27AA-87D3C13284E6}"/>
            </a:ext>
          </a:extLst>
        </p:cNvPr>
        <p:cNvGrpSpPr/>
        <p:nvPr/>
      </p:nvGrpSpPr>
      <p:grpSpPr>
        <a:xfrm>
          <a:off x="0" y="0"/>
          <a:ext cx="0" cy="0"/>
          <a:chOff x="0" y="0"/>
          <a:chExt cx="0" cy="0"/>
        </a:xfrm>
      </p:grpSpPr>
      <p:sp>
        <p:nvSpPr>
          <p:cNvPr id="47106" name="Rectangle 3">
            <a:extLst>
              <a:ext uri="{FF2B5EF4-FFF2-40B4-BE49-F238E27FC236}">
                <a16:creationId xmlns:a16="http://schemas.microsoft.com/office/drawing/2014/main" id="{B0304367-C56E-B3F1-5A70-AB1E7F74F093}"/>
              </a:ext>
            </a:extLst>
          </p:cNvPr>
          <p:cNvSpPr>
            <a:spLocks noChangeArrowheads="1"/>
          </p:cNvSpPr>
          <p:nvPr/>
        </p:nvSpPr>
        <p:spPr bwMode="auto">
          <a:xfrm>
            <a:off x="600191" y="561285"/>
            <a:ext cx="109867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Các </a:t>
            </a:r>
            <a:r>
              <a:rPr lang="en-US" altLang="en-US" b="1" dirty="0" err="1">
                <a:solidFill>
                  <a:schemeClr val="accent1">
                    <a:lumMod val="50000"/>
                  </a:schemeClr>
                </a:solidFill>
                <a:latin typeface="+mj-lt"/>
                <a:cs typeface="Times New Roman" panose="02020603050405020304" pitchFamily="18" charset="0"/>
              </a:rPr>
              <a:t>hành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động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cần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thực</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hiện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tại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cơ</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sở</a:t>
            </a:r>
            <a:r>
              <a:rPr lang="en-US" altLang="en-US" b="1" dirty="0">
                <a:solidFill>
                  <a:schemeClr val="accent1">
                    <a:lumMod val="50000"/>
                  </a:schemeClr>
                </a:solidFill>
                <a:latin typeface="+mj-lt"/>
                <a:cs typeface="Times New Roman" panose="02020603050405020304" pitchFamily="18" charset="0"/>
              </a:rPr>
              <a:t> </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533161C4-A635-45A1-41B0-79660CE93A2D}"/>
              </a:ext>
            </a:extLst>
          </p:cNvPr>
          <p:cNvSpPr txBox="1"/>
          <p:nvPr/>
        </p:nvSpPr>
        <p:spPr>
          <a:xfrm>
            <a:off x="600191" y="1293272"/>
            <a:ext cx="11281534" cy="4449103"/>
          </a:xfrm>
          <a:prstGeom prst="rect">
            <a:avLst/>
          </a:prstGeom>
          <a:noFill/>
        </p:spPr>
        <p:txBody>
          <a:bodyPr wrap="square">
            <a:spAutoFit/>
          </a:bodyPr>
          <a:lstStyle/>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1: </a:t>
            </a:r>
            <a:r>
              <a:rPr lang="en-US" sz="1800" dirty="0" err="1">
                <a:effectLst/>
                <a:latin typeface="+mj-lt"/>
                <a:ea typeface="Calibri" panose="020F0502020204030204" pitchFamily="34" charset="0"/>
                <a:cs typeface="Times New Roman" panose="02020603050405020304" pitchFamily="18" charset="0"/>
              </a:rPr>
              <a:t>Xác</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định</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phạm</a:t>
            </a:r>
            <a:r>
              <a:rPr lang="en-US" sz="1800" dirty="0">
                <a:effectLst/>
                <a:latin typeface="+mj-lt"/>
                <a:ea typeface="Calibri" panose="020F0502020204030204" pitchFamily="34" charset="0"/>
                <a:cs typeface="Times New Roman" panose="02020603050405020304" pitchFamily="18" charset="0"/>
              </a:rPr>
              <a:t> vi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2: Thu </a:t>
            </a:r>
            <a:r>
              <a:rPr lang="en-US" sz="1800" dirty="0" err="1">
                <a:effectLst/>
                <a:latin typeface="+mj-lt"/>
                <a:ea typeface="Calibri" panose="020F0502020204030204" pitchFamily="34" charset="0"/>
                <a:cs typeface="Times New Roman" panose="02020603050405020304" pitchFamily="18" charset="0"/>
              </a:rPr>
              <a:t>thập</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dữ</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liệu</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hoạt</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động</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3: </a:t>
            </a:r>
            <a:r>
              <a:rPr lang="en-US" sz="1800" dirty="0" err="1">
                <a:effectLst/>
                <a:latin typeface="+mj-lt"/>
                <a:ea typeface="Calibri" panose="020F0502020204030204" pitchFamily="34" charset="0"/>
                <a:cs typeface="Times New Roman" panose="02020603050405020304" pitchFamily="18" charset="0"/>
              </a:rPr>
              <a:t>Lựa</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chọn</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hệ</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số</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phát</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thải</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4: </a:t>
            </a:r>
            <a:r>
              <a:rPr lang="en-US" sz="1800" dirty="0" err="1">
                <a:effectLst/>
                <a:latin typeface="+mj-lt"/>
                <a:ea typeface="Calibri" panose="020F0502020204030204" pitchFamily="34" charset="0"/>
                <a:cs typeface="Times New Roman" panose="02020603050405020304" pitchFamily="18" charset="0"/>
              </a:rPr>
              <a:t>Xác</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định</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phương</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pháp</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5: </a:t>
            </a:r>
            <a:r>
              <a:rPr lang="en-US" sz="1800" dirty="0" err="1">
                <a:effectLst/>
                <a:latin typeface="+mj-lt"/>
                <a:ea typeface="Calibri" panose="020F0502020204030204" pitchFamily="34" charset="0"/>
                <a:cs typeface="Times New Roman" panose="02020603050405020304" pitchFamily="18" charset="0"/>
              </a:rPr>
              <a:t>Thực</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hiện</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soát</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chất</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lượng</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6: </a:t>
            </a:r>
            <a:r>
              <a:rPr lang="en-US" sz="1800" dirty="0" err="1">
                <a:effectLst/>
                <a:latin typeface="+mj-lt"/>
                <a:ea typeface="Calibri" panose="020F0502020204030204" pitchFamily="34" charset="0"/>
                <a:cs typeface="Times New Roman" panose="02020603050405020304" pitchFamily="18" charset="0"/>
              </a:rPr>
              <a:t>Đánh</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giá</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độ</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không</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chắc</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chắn</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7: </a:t>
            </a:r>
            <a:r>
              <a:rPr lang="en-US" sz="1800" dirty="0" err="1">
                <a:effectLst/>
                <a:latin typeface="+mj-lt"/>
                <a:ea typeface="Calibri" panose="020F0502020204030204" pitchFamily="34" charset="0"/>
                <a:cs typeface="Times New Roman" panose="02020603050405020304" pitchFamily="18" charset="0"/>
              </a:rPr>
              <a:t>Tính</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toán</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lại</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kết</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quả</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endParaRPr lang="en-US" sz="1800" dirty="0">
              <a:latin typeface="+mj-lt"/>
              <a:ea typeface="Calibri" panose="020F0502020204030204" pitchFamily="34" charset="0"/>
              <a:cs typeface="Times New Roman" panose="02020603050405020304" pitchFamily="18" charset="0"/>
            </a:endParaRP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err="1">
                <a:effectLst/>
                <a:latin typeface="+mj-lt"/>
                <a:ea typeface="Calibri" panose="020F0502020204030204" pitchFamily="34" charset="0"/>
                <a:cs typeface="Times New Roman" panose="02020603050405020304" pitchFamily="18" charset="0"/>
              </a:rPr>
              <a:t>Bước</a:t>
            </a:r>
            <a:r>
              <a:rPr lang="en-US" sz="1800" dirty="0">
                <a:effectLst/>
                <a:latin typeface="+mj-lt"/>
                <a:ea typeface="Calibri" panose="020F0502020204030204" pitchFamily="34" charset="0"/>
                <a:cs typeface="Times New Roman" panose="02020603050405020304" pitchFamily="18" charset="0"/>
              </a:rPr>
              <a:t> 8: </a:t>
            </a:r>
            <a:r>
              <a:rPr lang="en-US" sz="1800" dirty="0" err="1">
                <a:effectLst/>
                <a:latin typeface="+mj-lt"/>
                <a:ea typeface="Calibri" panose="020F0502020204030204" pitchFamily="34" charset="0"/>
                <a:cs typeface="Times New Roman" panose="02020603050405020304" pitchFamily="18" charset="0"/>
              </a:rPr>
              <a:t>Xây</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dựng</a:t>
            </a:r>
            <a:r>
              <a:rPr lang="en-US" sz="1800" dirty="0">
                <a:effectLst/>
                <a:latin typeface="+mj-lt"/>
                <a:ea typeface="Calibri" panose="020F0502020204030204" pitchFamily="34" charset="0"/>
                <a:cs typeface="Times New Roman" panose="02020603050405020304" pitchFamily="18" charset="0"/>
              </a:rPr>
              <a:t> Báo </a:t>
            </a:r>
            <a:r>
              <a:rPr lang="en-US" sz="1800" dirty="0" err="1">
                <a:effectLst/>
                <a:latin typeface="+mj-lt"/>
                <a:ea typeface="Calibri" panose="020F0502020204030204" pitchFamily="34" charset="0"/>
                <a:cs typeface="Times New Roman" panose="02020603050405020304" pitchFamily="18" charset="0"/>
              </a:rPr>
              <a:t>cáo</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kết</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quả</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kiểm</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kê</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khí</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nhà</a:t>
            </a:r>
            <a:r>
              <a:rPr lang="en-US" sz="1800" dirty="0">
                <a:effectLst/>
                <a:latin typeface="+mj-lt"/>
                <a:ea typeface="Calibri" panose="020F0502020204030204" pitchFamily="34" charset="0"/>
                <a:cs typeface="Times New Roman" panose="02020603050405020304" pitchFamily="18" charset="0"/>
              </a:rPr>
              <a:t> </a:t>
            </a:r>
            <a:r>
              <a:rPr lang="en-US" sz="1800" dirty="0" err="1">
                <a:effectLst/>
                <a:latin typeface="+mj-lt"/>
                <a:ea typeface="Calibri" panose="020F0502020204030204" pitchFamily="34" charset="0"/>
                <a:cs typeface="Times New Roman" panose="02020603050405020304" pitchFamily="18" charset="0"/>
              </a:rPr>
              <a:t>kính</a:t>
            </a:r>
            <a:r>
              <a:rPr lang="en-US" sz="1800" dirty="0">
                <a:effectLst/>
                <a:latin typeface="+mj-lt"/>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559495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3569516288"/>
      </p:ext>
    </p:extLst>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719528" y="327007"/>
            <a:ext cx="10899566" cy="760832"/>
          </a:xfrm>
          <a:prstGeom prst="rect">
            <a:avLst/>
          </a:prstGeom>
        </p:spPr>
        <p:txBody>
          <a:bodyPr anchor="b">
            <a:noAutofit/>
          </a:bodyPr>
          <a:lstStyle>
            <a:defPPr>
              <a:defRPr lang="fr-FR"/>
            </a:defPPr>
            <a:lvl1pPr indent="-1528156" marL="1528156">
              <a:defRPr b="1" baseline="0" kern="0" sz="4000">
                <a:solidFill>
                  <a:srgbClr val="FF0000"/>
                </a:solidFill>
                <a:latin typeface="+mj-lt"/>
                <a:ea typeface="ヒラギノ角ゴ Pro W3"/>
                <a:cs charset="0" panose="02020603050405020304" pitchFamily="18" typeface="Times New Roman"/>
              </a:defRPr>
            </a:lvl1pPr>
            <a:lvl2pPr indent="-457200">
              <a:defRPr b="1" sz="2400">
                <a:solidFill>
                  <a:schemeClr val="hlink"/>
                </a:solidFill>
                <a:latin charset="0" pitchFamily="-111" typeface="Arial"/>
                <a:cs charset="-128" pitchFamily="-111" typeface="ＭＳ Ｐゴシック"/>
              </a:defRPr>
            </a:lvl2pPr>
            <a:lvl3pPr indent="-457200" marL="457200">
              <a:defRPr b="1" sz="2400">
                <a:solidFill>
                  <a:schemeClr val="hlink"/>
                </a:solidFill>
                <a:latin charset="0" pitchFamily="-111" typeface="Arial"/>
                <a:cs charset="-128" pitchFamily="-111" typeface="ＭＳ Ｐゴシック"/>
              </a:defRPr>
            </a:lvl3pPr>
            <a:lvl4pPr indent="-457200" marL="457200">
              <a:defRPr b="1" sz="2400">
                <a:solidFill>
                  <a:schemeClr val="hlink"/>
                </a:solidFill>
                <a:latin charset="0" pitchFamily="-111" typeface="Arial"/>
                <a:cs charset="-128" pitchFamily="-111" typeface="ＭＳ Ｐゴシック"/>
              </a:defRPr>
            </a:lvl4pPr>
            <a:lvl5pPr indent="-457200" marL="457200">
              <a:defRPr b="1" sz="2400">
                <a:solidFill>
                  <a:schemeClr val="hlink"/>
                </a:solidFill>
                <a:latin charset="0" pitchFamily="-111" typeface="Arial"/>
                <a:cs charset="-128" pitchFamily="-111" typeface="ＭＳ Ｐゴシック"/>
              </a:defRPr>
            </a:lvl5pPr>
            <a:lvl6pPr fontAlgn="base" indent="-457200" marL="914400">
              <a:spcBef>
                <a:spcPct val="0"/>
              </a:spcBef>
              <a:spcAft>
                <a:spcPct val="0"/>
              </a:spcAft>
              <a:defRPr b="1" sz="2400">
                <a:solidFill>
                  <a:schemeClr val="hlink"/>
                </a:solidFill>
                <a:latin charset="0" pitchFamily="-111" typeface="Arial"/>
              </a:defRPr>
            </a:lvl6pPr>
            <a:lvl7pPr fontAlgn="base" indent="-457200" marL="1371600">
              <a:spcBef>
                <a:spcPct val="0"/>
              </a:spcBef>
              <a:spcAft>
                <a:spcPct val="0"/>
              </a:spcAft>
              <a:defRPr b="1" sz="2400">
                <a:solidFill>
                  <a:schemeClr val="hlink"/>
                </a:solidFill>
                <a:latin charset="0" pitchFamily="-111" typeface="Arial"/>
              </a:defRPr>
            </a:lvl7pPr>
            <a:lvl8pPr fontAlgn="base" indent="-457200" marL="1828800">
              <a:spcBef>
                <a:spcPct val="0"/>
              </a:spcBef>
              <a:spcAft>
                <a:spcPct val="0"/>
              </a:spcAft>
              <a:defRPr b="1" sz="2400">
                <a:solidFill>
                  <a:schemeClr val="hlink"/>
                </a:solidFill>
                <a:latin charset="0" pitchFamily="-111" typeface="Arial"/>
              </a:defRPr>
            </a:lvl8pPr>
            <a:lvl9pPr fontAlgn="base" indent="-457200" marL="2286000">
              <a:spcBef>
                <a:spcPct val="0"/>
              </a:spcBef>
              <a:spcAft>
                <a:spcPct val="0"/>
              </a:spcAft>
              <a:defRPr b="1" sz="2400">
                <a:solidFill>
                  <a:schemeClr val="hlink"/>
                </a:solidFill>
                <a:latin charset="0" pitchFamily="-111" typeface="Arial"/>
              </a:defRPr>
            </a:lvl9pPr>
          </a:lstStyle>
          <a:p>
            <a:pPr algn="ctr"/>
            <a:r>
              <a:rPr dirty="0" err="1" lang="en-US" sz="3200">
                <a:solidFill>
                  <a:schemeClr val="accent1">
                    <a:lumMod val="50000"/>
                  </a:schemeClr>
                </a:solidFill>
                <a:latin typeface="+mn-lt"/>
              </a:rPr>
              <a:t>Hiệu</a:t>
            </a:r>
            <a:r>
              <a:rPr dirty="0" lang="en-US" sz="3200">
                <a:solidFill>
                  <a:schemeClr val="accent1">
                    <a:lumMod val="50000"/>
                  </a:schemeClr>
                </a:solidFill>
                <a:latin typeface="+mn-lt"/>
              </a:rPr>
              <a:t> </a:t>
            </a:r>
            <a:r>
              <a:rPr dirty="0" err="1" lang="en-US" sz="3200">
                <a:solidFill>
                  <a:schemeClr val="accent1">
                    <a:lumMod val="50000"/>
                  </a:schemeClr>
                </a:solidFill>
                <a:latin typeface="+mn-lt"/>
              </a:rPr>
              <a:t>ứng</a:t>
            </a:r>
            <a:r>
              <a:rPr dirty="0" lang="en-US" sz="3200">
                <a:solidFill>
                  <a:schemeClr val="accent1">
                    <a:lumMod val="50000"/>
                  </a:schemeClr>
                </a:solidFill>
                <a:latin typeface="+mn-lt"/>
              </a:rPr>
              <a:t> </a:t>
            </a:r>
            <a:r>
              <a:rPr dirty="0" err="1" lang="en-US" sz="3200">
                <a:solidFill>
                  <a:schemeClr val="accent1">
                    <a:lumMod val="50000"/>
                  </a:schemeClr>
                </a:solidFill>
                <a:latin typeface="+mn-lt"/>
              </a:rPr>
              <a:t>nhà</a:t>
            </a:r>
            <a:r>
              <a:rPr dirty="0" lang="en-US" sz="3200">
                <a:solidFill>
                  <a:schemeClr val="accent1">
                    <a:lumMod val="50000"/>
                  </a:schemeClr>
                </a:solidFill>
                <a:latin typeface="+mn-lt"/>
              </a:rPr>
              <a:t> </a:t>
            </a:r>
            <a:r>
              <a:rPr dirty="0" err="1" lang="en-US" sz="3200">
                <a:solidFill>
                  <a:schemeClr val="accent1">
                    <a:lumMod val="50000"/>
                  </a:schemeClr>
                </a:solidFill>
                <a:latin typeface="+mn-lt"/>
              </a:rPr>
              <a:t>kính</a:t>
            </a:r>
            <a:r>
              <a:rPr dirty="0" lang="en-US" sz="3200">
                <a:solidFill>
                  <a:schemeClr val="accent1">
                    <a:lumMod val="50000"/>
                  </a:schemeClr>
                </a:solidFill>
                <a:latin typeface="+mn-lt"/>
              </a:rPr>
              <a:t> – </a:t>
            </a:r>
            <a:r>
              <a:rPr dirty="0" err="1" lang="en-US" sz="3200">
                <a:solidFill>
                  <a:schemeClr val="accent1">
                    <a:lumMod val="50000"/>
                  </a:schemeClr>
                </a:solidFill>
                <a:latin typeface="+mn-lt"/>
              </a:rPr>
              <a:t>Khí</a:t>
            </a:r>
            <a:r>
              <a:rPr dirty="0" lang="en-US" sz="3200">
                <a:solidFill>
                  <a:schemeClr val="accent1">
                    <a:lumMod val="50000"/>
                  </a:schemeClr>
                </a:solidFill>
                <a:latin typeface="+mn-lt"/>
              </a:rPr>
              <a:t> </a:t>
            </a:r>
            <a:r>
              <a:rPr dirty="0" err="1" lang="en-US" sz="3200">
                <a:solidFill>
                  <a:schemeClr val="accent1">
                    <a:lumMod val="50000"/>
                  </a:schemeClr>
                </a:solidFill>
                <a:latin typeface="+mn-lt"/>
              </a:rPr>
              <a:t>nhà</a:t>
            </a:r>
            <a:r>
              <a:rPr dirty="0" lang="en-US" sz="3200">
                <a:solidFill>
                  <a:schemeClr val="accent1">
                    <a:lumMod val="50000"/>
                  </a:schemeClr>
                </a:solidFill>
                <a:latin typeface="+mn-lt"/>
              </a:rPr>
              <a:t> </a:t>
            </a:r>
            <a:r>
              <a:rPr dirty="0" err="1" lang="en-US" sz="3200">
                <a:solidFill>
                  <a:schemeClr val="accent1">
                    <a:lumMod val="50000"/>
                  </a:schemeClr>
                </a:solidFill>
                <a:latin typeface="+mn-lt"/>
              </a:rPr>
              <a:t>kính</a:t>
            </a:r>
            <a:endParaRPr dirty="0" lang="en-US" sz="3200">
              <a:solidFill>
                <a:schemeClr val="accent1">
                  <a:lumMod val="50000"/>
                </a:schemeClr>
              </a:solidFill>
              <a:latin typeface="+mn-lt"/>
            </a:endParaRP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520701" y="1225689"/>
            <a:ext cx="390139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33363" marL="233363">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just" eaLnBrk="1" hangingPunct="1">
              <a:lnSpc>
                <a:spcPct val="150000"/>
              </a:lnSpc>
              <a:spcBef>
                <a:spcPct val="0"/>
              </a:spcBef>
              <a:buClrTx/>
              <a:buFontTx/>
              <a:buNone/>
            </a:pPr>
            <a:r>
              <a:rPr altLang="en-US" b="1" dirty="0" err="1" lang="en-US" sz="1800">
                <a:solidFill>
                  <a:srgbClr val="0070C0"/>
                </a:solidFill>
                <a:latin charset="0" panose="020B0604020202020204" pitchFamily="34" typeface="Arial"/>
                <a:cs charset="0" panose="020B0604020202020204" pitchFamily="34" typeface="Arial"/>
              </a:rPr>
              <a:t>Hiệu</a:t>
            </a:r>
            <a:r>
              <a:rPr altLang="en-US" b="1" dirty="0" lang="en-US" sz="1800">
                <a:solidFill>
                  <a:srgbClr val="0070C0"/>
                </a:solidFill>
                <a:latin charset="0" panose="020B0604020202020204" pitchFamily="34" typeface="Arial"/>
                <a:cs charset="0" panose="020B0604020202020204" pitchFamily="34" typeface="Arial"/>
              </a:rPr>
              <a:t> </a:t>
            </a:r>
            <a:r>
              <a:rPr altLang="en-US" b="1" dirty="0" err="1" lang="en-US" sz="1800">
                <a:solidFill>
                  <a:srgbClr val="0070C0"/>
                </a:solidFill>
                <a:latin charset="0" panose="020B0604020202020204" pitchFamily="34" typeface="Arial"/>
                <a:cs charset="0" panose="020B0604020202020204" pitchFamily="34" typeface="Arial"/>
              </a:rPr>
              <a:t>ứng</a:t>
            </a:r>
            <a:r>
              <a:rPr altLang="en-US" b="1" dirty="0" lang="en-US" sz="1800">
                <a:solidFill>
                  <a:srgbClr val="0070C0"/>
                </a:solidFill>
                <a:latin charset="0" panose="020B0604020202020204" pitchFamily="34" typeface="Arial"/>
                <a:cs charset="0" panose="020B0604020202020204" pitchFamily="34" typeface="Arial"/>
              </a:rPr>
              <a:t> </a:t>
            </a:r>
            <a:r>
              <a:rPr altLang="en-US" b="1" dirty="0" err="1" lang="en-US" sz="1800">
                <a:solidFill>
                  <a:srgbClr val="0070C0"/>
                </a:solidFill>
                <a:latin charset="0" panose="020B0604020202020204" pitchFamily="34" typeface="Arial"/>
                <a:cs charset="0" panose="020B0604020202020204" pitchFamily="34" typeface="Arial"/>
              </a:rPr>
              <a:t>nhà</a:t>
            </a:r>
            <a:r>
              <a:rPr altLang="en-US" b="1" dirty="0" lang="en-US" sz="1800">
                <a:solidFill>
                  <a:srgbClr val="0070C0"/>
                </a:solidFill>
                <a:latin charset="0" panose="020B0604020202020204" pitchFamily="34" typeface="Arial"/>
                <a:cs charset="0" panose="020B0604020202020204" pitchFamily="34" typeface="Arial"/>
              </a:rPr>
              <a:t> </a:t>
            </a:r>
            <a:r>
              <a:rPr altLang="en-US" b="1" dirty="0" err="1" lang="en-US" sz="1800">
                <a:solidFill>
                  <a:srgbClr val="0070C0"/>
                </a:solidFill>
                <a:latin charset="0" panose="020B0604020202020204" pitchFamily="34" typeface="Arial"/>
                <a:cs charset="0" panose="020B0604020202020204" pitchFamily="34" typeface="Arial"/>
              </a:rPr>
              <a:t>kính</a:t>
            </a:r>
            <a:r>
              <a:rPr altLang="en-US" b="1" dirty="0" lang="en-US" sz="1800">
                <a:solidFill>
                  <a:srgbClr val="0070C0"/>
                </a:solidFill>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Dùng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để</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chỉ</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hiệu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ứng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xảy</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ra</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khi</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năng</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lượng</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bức</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xạ</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của</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tia</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sáng</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mặt</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trời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xuyên</a:t>
            </a:r>
            <a:r>
              <a:rPr altLang="en-US" dirty="0" lang="en-US" sz="1800">
                <a:latin charset="0" panose="020B0604020202020204" pitchFamily="34" typeface="Arial"/>
                <a:cs charset="0" panose="020B0604020202020204" pitchFamily="34" typeface="Arial"/>
              </a:rPr>
              <a:t> qua </a:t>
            </a:r>
            <a:r>
              <a:rPr altLang="en-US" dirty="0" err="1" lang="en-US" sz="1800">
                <a:latin charset="0" panose="020B0604020202020204" pitchFamily="34" typeface="Arial"/>
                <a:cs charset="0" panose="020B0604020202020204" pitchFamily="34" typeface="Arial"/>
              </a:rPr>
              <a:t>các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cửa</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sổ</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hoặc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mái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nhà</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bằng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kính</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được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hấp</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thụ</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và</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phân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tán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trở</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lại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thành</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nhiệt</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lượng</a:t>
            </a:r>
            <a:r>
              <a:rPr altLang="en-US" b="1" dirty="0" lang="en-US" sz="1800">
                <a:solidFill>
                  <a:srgbClr val="FF0000"/>
                </a:solidFill>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cho</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bầu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không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gian</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bên</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trong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dẫn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tới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việc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sưởi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ấm</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toàn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bộ</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không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gian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bên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trong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chứ</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không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phải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chỉ</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những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chỗ</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được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chiếu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sáng</a:t>
            </a:r>
            <a:r>
              <a:rPr altLang="en-US" dirty="0" lang="en-US" sz="1800">
                <a:latin charset="0" panose="020B0604020202020204" pitchFamily="34" typeface="Arial"/>
                <a:cs charset="0" panose="020B0604020202020204" pitchFamily="34" typeface="Arial"/>
              </a:rPr>
              <a:t>.</a:t>
            </a:r>
            <a:endParaRPr altLang="en-US" dirty="0" lang="en-US" sz="1800">
              <a:solidFill>
                <a:srgbClr val="0070C0"/>
              </a:solidFill>
              <a:latin charset="0" panose="020B0604020202020204" pitchFamily="34" typeface="Arial"/>
              <a:cs charset="0" panose="020B0604020202020204" pitchFamily="34" typeface="Arial"/>
            </a:endParaRPr>
          </a:p>
        </p:txBody>
      </p:sp>
      <p:pic>
        <p:nvPicPr>
          <p:cNvPr id="4" name="Picture 3">
            <a:extLst>
              <a:ext uri="{FF2B5EF4-FFF2-40B4-BE49-F238E27FC236}">
                <a16:creationId xmlns:a16="http://schemas.microsoft.com/office/drawing/2014/main" id="{12CB6EF5-1E8A-4F5A-EDBA-A64109467259}"/>
              </a:ext>
            </a:extLst>
          </p:cNvPr>
          <p:cNvPicPr>
            <a:picLocks noChangeAspect="1"/>
          </p:cNvPicPr>
          <p:nvPr/>
        </p:nvPicPr>
        <p:blipFill>
          <a:blip r:embed="rId2"/>
          <a:stretch>
            <a:fillRect/>
          </a:stretch>
        </p:blipFill>
        <p:spPr>
          <a:xfrm>
            <a:off x="4787048" y="1493074"/>
            <a:ext cx="3112768" cy="2383798"/>
          </a:xfrm>
          <a:prstGeom prst="rect">
            <a:avLst/>
          </a:prstGeom>
        </p:spPr>
      </p:pic>
      <p:sp>
        <p:nvSpPr>
          <p:cNvPr id="5" name="TextBox 4">
            <a:extLst>
              <a:ext uri="{FF2B5EF4-FFF2-40B4-BE49-F238E27FC236}">
                <a16:creationId xmlns:a16="http://schemas.microsoft.com/office/drawing/2014/main" id="{01D29895-498D-EEE7-E3DD-6458DED2C9C1}"/>
              </a:ext>
            </a:extLst>
          </p:cNvPr>
          <p:cNvSpPr txBox="1">
            <a:spLocks noChangeArrowheads="1"/>
          </p:cNvSpPr>
          <p:nvPr/>
        </p:nvSpPr>
        <p:spPr bwMode="auto">
          <a:xfrm>
            <a:off x="8372104" y="1233221"/>
            <a:ext cx="324699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33363" marL="233363">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just" eaLnBrk="1" hangingPunct="1">
              <a:lnSpc>
                <a:spcPct val="150000"/>
              </a:lnSpc>
              <a:spcBef>
                <a:spcPct val="0"/>
              </a:spcBef>
              <a:buClrTx/>
              <a:buFontTx/>
              <a:buNone/>
            </a:pPr>
            <a:r>
              <a:rPr altLang="en-US" b="1" dirty="0" err="1" lang="en-US" sz="1800">
                <a:solidFill>
                  <a:srgbClr val="0070C0"/>
                </a:solidFill>
                <a:latin charset="0" panose="020B0604020202020204" pitchFamily="34" typeface="Arial"/>
                <a:cs charset="0" panose="020B0604020202020204" pitchFamily="34" typeface="Arial"/>
              </a:rPr>
              <a:t>Khí</a:t>
            </a:r>
            <a:r>
              <a:rPr altLang="en-US" b="1" dirty="0" lang="en-US" sz="1800">
                <a:solidFill>
                  <a:srgbClr val="0070C0"/>
                </a:solidFill>
                <a:latin charset="0" panose="020B0604020202020204" pitchFamily="34" typeface="Arial"/>
                <a:cs charset="0" panose="020B0604020202020204" pitchFamily="34" typeface="Arial"/>
              </a:rPr>
              <a:t> </a:t>
            </a:r>
            <a:r>
              <a:rPr altLang="en-US" b="1" dirty="0" err="1" lang="en-US" sz="1800">
                <a:solidFill>
                  <a:srgbClr val="0070C0"/>
                </a:solidFill>
                <a:latin charset="0" panose="020B0604020202020204" pitchFamily="34" typeface="Arial"/>
                <a:cs charset="0" panose="020B0604020202020204" pitchFamily="34" typeface="Arial"/>
              </a:rPr>
              <a:t>nhà</a:t>
            </a:r>
            <a:r>
              <a:rPr altLang="en-US" b="1" dirty="0" lang="en-US" sz="1800">
                <a:solidFill>
                  <a:srgbClr val="0070C0"/>
                </a:solidFill>
                <a:latin charset="0" panose="020B0604020202020204" pitchFamily="34" typeface="Arial"/>
                <a:cs charset="0" panose="020B0604020202020204" pitchFamily="34" typeface="Arial"/>
              </a:rPr>
              <a:t> </a:t>
            </a:r>
            <a:r>
              <a:rPr altLang="en-US" b="1" dirty="0" err="1" lang="en-US" sz="1800">
                <a:solidFill>
                  <a:srgbClr val="0070C0"/>
                </a:solidFill>
                <a:latin charset="0" panose="020B0604020202020204" pitchFamily="34" typeface="Arial"/>
                <a:cs charset="0" panose="020B0604020202020204" pitchFamily="34" typeface="Arial"/>
              </a:rPr>
              <a:t>kính</a:t>
            </a:r>
            <a:r>
              <a:rPr altLang="en-US" b="1" dirty="0" lang="en-US" sz="1800">
                <a:solidFill>
                  <a:srgbClr val="0070C0"/>
                </a:solidFill>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Là</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thành</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phần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dạng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khí</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có</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khả</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năng</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hấp</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thụ</a:t>
            </a:r>
            <a:r>
              <a:rPr altLang="en-US" b="1" dirty="0" lang="en-US" sz="1800">
                <a:solidFill>
                  <a:srgbClr val="FF0000"/>
                </a:solidFill>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các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bức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xạ</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với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các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bước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sóng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dài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phản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xạ</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từ</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bề</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mặt</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trái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đất</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khi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được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chiếu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sáng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bằng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ánh</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sáng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mặt</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trời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sau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đó</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phân</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tán</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nhiệt</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lại</a:t>
            </a:r>
            <a:r>
              <a:rPr altLang="en-US" b="1"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cho</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trái</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đất</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gây</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nên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hiệu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ứng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nhà</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kính</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Hiệu</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ứng</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nhà</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kính</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được</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cho</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là</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nguyên</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nhân</a:t>
            </a:r>
            <a:r>
              <a:rPr altLang="en-US" b="1" dirty="0" lang="en-US" sz="1800">
                <a:solidFill>
                  <a:srgbClr val="FF0000"/>
                </a:solidFill>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gây</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nên</a:t>
            </a:r>
            <a:r>
              <a:rPr altLang="en-US" dirty="0" lang="en-US" sz="1800">
                <a:latin charset="0" panose="020B0604020202020204" pitchFamily="34" typeface="Arial"/>
                <a:cs charset="0" panose="020B0604020202020204" pitchFamily="34" typeface="Arial"/>
              </a:rPr>
              <a:t> </a:t>
            </a:r>
            <a:r>
              <a:rPr altLang="en-US" dirty="0" err="1" lang="en-US" sz="1800">
                <a:latin charset="0" panose="020B0604020202020204" pitchFamily="34" typeface="Arial"/>
                <a:cs charset="0" panose="020B0604020202020204" pitchFamily="34" typeface="Arial"/>
              </a:rPr>
              <a:t>sự</a:t>
            </a:r>
            <a:r>
              <a:rPr altLang="en-US" dirty="0" lang="en-US" sz="1800">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nóng</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lên</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toàn</a:t>
            </a:r>
            <a:r>
              <a:rPr altLang="en-US" b="1" dirty="0" lang="en-US" sz="1800">
                <a:solidFill>
                  <a:srgbClr val="FF0000"/>
                </a:solidFill>
                <a:latin charset="0" panose="020B0604020202020204" pitchFamily="34" typeface="Arial"/>
                <a:cs charset="0" panose="020B0604020202020204" pitchFamily="34" typeface="Arial"/>
              </a:rPr>
              <a:t> </a:t>
            </a:r>
            <a:r>
              <a:rPr altLang="en-US" b="1" dirty="0" err="1" lang="en-US" sz="1800">
                <a:solidFill>
                  <a:srgbClr val="FF0000"/>
                </a:solidFill>
                <a:latin charset="0" panose="020B0604020202020204" pitchFamily="34" typeface="Arial"/>
                <a:cs charset="0" panose="020B0604020202020204" pitchFamily="34" typeface="Arial"/>
              </a:rPr>
              <a:t>cầu</a:t>
            </a:r>
            <a:r>
              <a:rPr altLang="en-US" dirty="0" lang="en-US" sz="1800">
                <a:latin charset="0" panose="020B0604020202020204" pitchFamily="34" typeface="Arial"/>
                <a:cs charset="0" panose="020B0604020202020204" pitchFamily="34" typeface="Arial"/>
              </a:rPr>
              <a:t>.</a:t>
            </a:r>
          </a:p>
        </p:txBody>
      </p:sp>
      <p:sp>
        <p:nvSpPr>
          <p:cNvPr id="6" name="TextBox 5">
            <a:extLst>
              <a:ext uri="{FF2B5EF4-FFF2-40B4-BE49-F238E27FC236}">
                <a16:creationId xmlns:a16="http://schemas.microsoft.com/office/drawing/2014/main" id="{39CBB8B8-F731-3D67-9DF2-DF348B2A5CF4}"/>
              </a:ext>
            </a:extLst>
          </p:cNvPr>
          <p:cNvSpPr txBox="1"/>
          <p:nvPr/>
        </p:nvSpPr>
        <p:spPr>
          <a:xfrm>
            <a:off x="4787048" y="3926511"/>
            <a:ext cx="2185265" cy="707886"/>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rtlCol="0" wrap="square">
            <a:spAutoFit/>
          </a:bodyPr>
          <a:lstStyle/>
          <a:p>
            <a:pPr algn="ctr"/>
            <a:r>
              <a:rPr b="1" dirty="0"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 </a:t>
            </a:r>
            <a:r>
              <a:rPr b="1" dirty="0" err="1"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Nhiệt</a:t>
            </a:r>
            <a:r>
              <a:rPr b="1" dirty="0"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 </a:t>
            </a:r>
            <a:r>
              <a:rPr b="1" dirty="0" err="1"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độ</a:t>
            </a:r>
            <a:r>
              <a:rPr b="1" dirty="0"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 </a:t>
            </a:r>
            <a:r>
              <a:rPr b="1" dirty="0" err="1"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sẽ</a:t>
            </a:r>
            <a:r>
              <a:rPr b="1" dirty="0"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 </a:t>
            </a:r>
            <a:r>
              <a:rPr b="1" dirty="0" err="1"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tăng</a:t>
            </a:r>
            <a:r>
              <a:rPr b="1" dirty="0"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 </a:t>
            </a:r>
            <a:r>
              <a:rPr b="1" dirty="0" err="1"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dần</a:t>
            </a:r>
            <a:endParaRPr b="1" dirty="0" lang="en-US" sz="20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endParaRPr>
          </a:p>
        </p:txBody>
      </p:sp>
      <p:pic>
        <p:nvPicPr>
          <p:cNvPr id="7" name="Picture 6">
            <a:extLst>
              <a:ext uri="{FF2B5EF4-FFF2-40B4-BE49-F238E27FC236}">
                <a16:creationId xmlns:a16="http://schemas.microsoft.com/office/drawing/2014/main" id="{A39F1E6C-B2AF-80AF-D1D6-3F2390265220}"/>
              </a:ext>
            </a:extLst>
          </p:cNvPr>
          <p:cNvPicPr>
            <a:picLocks noChangeAspect="1"/>
          </p:cNvPicPr>
          <p:nvPr/>
        </p:nvPicPr>
        <p:blipFill rotWithShape="1">
          <a:blip r:embed="rId3">
            <a:extLst>
              <a:ext uri="{28A0092B-C50C-407E-A947-70E740481C1C}">
                <a14:useLocalDpi xmlns:a14="http://schemas.microsoft.com/office/drawing/2010/main" val="0"/>
              </a:ext>
            </a:extLst>
          </a:blip>
          <a:srcRect b="48" l="429" r="111" t="298"/>
          <a:stretch/>
        </p:blipFill>
        <p:spPr>
          <a:xfrm>
            <a:off x="7025174" y="3926511"/>
            <a:ext cx="874642" cy="1452280"/>
          </a:xfrm>
          <a:prstGeom prst="rect">
            <a:avLst/>
          </a:prstGeom>
        </p:spPr>
      </p:pic>
    </p:spTree>
    <p:extLst>
      <p:ext uri="{BB962C8B-B14F-4D97-AF65-F5344CB8AC3E}">
        <p14:creationId xmlns:p14="http://schemas.microsoft.com/office/powerpoint/2010/main" val="300170554"/>
      </p:ext>
    </p:ext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 presetSubtype="0">
                                  <p:stCondLst>
                                    <p:cond delay="0"/>
                                  </p:stCondLst>
                                  <p:childTnLst>
                                    <p:set>
                                      <p:cBhvr>
                                        <p:cTn dur="1" fill="hold" id="6">
                                          <p:stCondLst>
                                            <p:cond delay="0"/>
                                          </p:stCondLst>
                                        </p:cTn>
                                        <p:tgtEl>
                                          <p:spTgt spid="26"/>
                                        </p:tgtEl>
                                        <p:attrNameLst>
                                          <p:attrName>style.visibility</p:attrName>
                                        </p:attrNameLst>
                                      </p:cBhvr>
                                      <p:to>
                                        <p:strVal val="visible"/>
                                      </p:to>
                                    </p:set>
                                  </p:childTnLst>
                                </p:cTn>
                              </p:par>
                            </p:childTnLst>
                          </p:cTn>
                        </p:par>
                      </p:childTnLst>
                    </p:cTn>
                  </p:par>
                  <p:par>
                    <p:cTn fill="hold" id="7">
                      <p:stCondLst>
                        <p:cond delay="indefinite"/>
                      </p:stCondLst>
                      <p:childTnLst>
                        <p:par>
                          <p:cTn fill="hold" id="8">
                            <p:stCondLst>
                              <p:cond delay="0"/>
                            </p:stCondLst>
                            <p:childTnLst>
                              <p:par>
                                <p:cTn fill="hold" id="9" nodeType="clickEffect" presetClass="entr" presetID="1" presetSubtype="0">
                                  <p:stCondLst>
                                    <p:cond delay="0"/>
                                  </p:stCondLst>
                                  <p:childTnLst>
                                    <p:set>
                                      <p:cBhvr>
                                        <p:cTn dur="1" fill="hold" id="10">
                                          <p:stCondLst>
                                            <p:cond delay="0"/>
                                          </p:stCondLst>
                                        </p:cTn>
                                        <p:tgtEl>
                                          <p:spTgt spid="5"/>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26"/>
      <p:bldP grpId="0" spid="5"/>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394565"/>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a:solidFill>
                  <a:schemeClr val="accent1">
                    <a:lumMod val="50000"/>
                  </a:schemeClr>
                </a:solidFill>
                <a:latin typeface="+mn-lt"/>
              </a:rPr>
              <a:t>Hiệu ứng nhà kính – Khí nhà kính</a:t>
            </a:r>
            <a:endParaRPr lang="en-US" sz="3200" dirty="0">
              <a:solidFill>
                <a:schemeClr val="accent1">
                  <a:lumMod val="50000"/>
                </a:schemeClr>
              </a:solidFill>
              <a:latin typeface="+mn-lt"/>
            </a:endParaRP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665265" y="1273243"/>
            <a:ext cx="3185314"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err="1">
                <a:latin typeface="Arial" panose="020B0604020202020204" pitchFamily="34" charset="0"/>
                <a:cs typeface="Arial" panose="020B0604020202020204" pitchFamily="34" charset="0"/>
              </a:rPr>
              <a:t>Ngoài</a:t>
            </a:r>
            <a:r>
              <a:rPr lang="en-US" altLang="en-US" sz="1800" dirty="0">
                <a:latin typeface="Arial" panose="020B0604020202020204" pitchFamily="34" charset="0"/>
                <a:cs typeface="Arial" panose="020B0604020202020204" pitchFamily="34" charset="0"/>
              </a:rPr>
              <a:t> </a:t>
            </a:r>
            <a:r>
              <a:rPr lang="en-US" altLang="en-US" sz="1800" b="1" dirty="0">
                <a:solidFill>
                  <a:srgbClr val="FF0000"/>
                </a:solidFill>
                <a:latin typeface="Arial" panose="020B0604020202020204" pitchFamily="34" charset="0"/>
                <a:cs typeface="Arial" panose="020B0604020202020204" pitchFamily="34" charset="0"/>
              </a:rPr>
              <a:t>CO2 </a:t>
            </a:r>
            <a:r>
              <a:rPr lang="en-US" altLang="en-US" sz="1800" b="1" dirty="0" err="1">
                <a:solidFill>
                  <a:srgbClr val="FF0000"/>
                </a:solidFill>
                <a:latin typeface="Arial" panose="020B0604020202020204" pitchFamily="34" charset="0"/>
                <a:cs typeface="Arial" panose="020B0604020202020204" pitchFamily="34" charset="0"/>
              </a:rPr>
              <a:t>ra</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các</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khí</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CH4</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N20</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các</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tổ</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hợp</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khí</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và</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hơi</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nước</a:t>
            </a:r>
            <a:r>
              <a:rPr lang="en-US" altLang="en-US" sz="1800" b="1"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cũng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mang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ứng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tương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tự</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nhưng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với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mức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độ</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khác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nhau</a:t>
            </a:r>
            <a:r>
              <a:rPr lang="en-US" altLang="en-US" sz="1800" dirty="0">
                <a:latin typeface="Arial" panose="020B0604020202020204" pitchFamily="34" charset="0"/>
                <a:cs typeface="Arial" panose="020B0604020202020204" pitchFamily="34" charset="0"/>
              </a:rPr>
              <a:t>. </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1D29895-498D-EEE7-E3DD-6458DED2C9C1}"/>
              </a:ext>
            </a:extLst>
          </p:cNvPr>
          <p:cNvSpPr txBox="1">
            <a:spLocks noChangeArrowheads="1"/>
          </p:cNvSpPr>
          <p:nvPr/>
        </p:nvSpPr>
        <p:spPr bwMode="auto">
          <a:xfrm>
            <a:off x="7915494" y="1273243"/>
            <a:ext cx="3731864"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err="1">
                <a:latin typeface="Arial" panose="020B0604020202020204" pitchFamily="34" charset="0"/>
                <a:cs typeface="Arial" panose="020B0604020202020204" pitchFamily="34" charset="0"/>
              </a:rPr>
              <a:t>Việc</a:t>
            </a:r>
            <a:r>
              <a:rPr lang="en-US" altLang="en-US" sz="1800" dirty="0">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tăng</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nồng</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độ</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các</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khí</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nhà</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kính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ứng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kính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càng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trở</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nên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phổ</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biến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lan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rộng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sẽ</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làm</a:t>
            </a:r>
            <a:r>
              <a:rPr lang="en-US" altLang="en-US" sz="1800" dirty="0">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tăng</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nhiệt</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độ</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toàn</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cầu</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a:t>
            </a:r>
            <a:r>
              <a:rPr lang="en-US" altLang="en-US" sz="1800" dirty="0" err="1">
                <a:latin typeface="Arial" panose="020B0604020202020204" pitchFamily="34" charset="0"/>
                <a:cs typeface="Arial" panose="020B0604020202020204" pitchFamily="34" charset="0"/>
              </a:rPr>
              <a:t>sự</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nóng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lên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của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khí</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hậu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toàn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cầu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như</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vậy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sẽ</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làm</a:t>
            </a:r>
            <a:r>
              <a:rPr lang="en-US" altLang="en-US" sz="1800" dirty="0">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thay</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đổi</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khí</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b="1" dirty="0" err="1">
                <a:solidFill>
                  <a:srgbClr val="FF0000"/>
                </a:solidFill>
                <a:latin typeface="Arial" panose="020B0604020202020204" pitchFamily="34" charset="0"/>
                <a:cs typeface="Arial" panose="020B0604020202020204" pitchFamily="34" charset="0"/>
              </a:rPr>
              <a:t>hậu</a:t>
            </a:r>
            <a:r>
              <a:rPr lang="en-US" altLang="en-US" sz="1800" b="1" dirty="0">
                <a:solidFill>
                  <a:srgbClr val="FF0000"/>
                </a:solidFill>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trong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các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thập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kỷ</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thập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niên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kế</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đến</a:t>
            </a:r>
            <a:r>
              <a:rPr lang="en-US" altLang="en-US" sz="1800" dirty="0">
                <a:latin typeface="Arial" panose="020B0604020202020204" pitchFamily="34" charset="0"/>
                <a:cs typeface="Arial" panose="020B0604020202020204" pitchFamily="34" charset="0"/>
              </a:rPr>
              <a:t>. </a:t>
            </a:r>
          </a:p>
        </p:txBody>
      </p:sp>
      <p:pic>
        <p:nvPicPr>
          <p:cNvPr id="3" name="Picture 2">
            <a:extLst>
              <a:ext uri="{FF2B5EF4-FFF2-40B4-BE49-F238E27FC236}">
                <a16:creationId xmlns:a16="http://schemas.microsoft.com/office/drawing/2014/main" id="{77D39B3C-4351-5F5E-6C59-2706256363A9}"/>
              </a:ext>
            </a:extLst>
          </p:cNvPr>
          <p:cNvPicPr>
            <a:picLocks noChangeAspect="1"/>
          </p:cNvPicPr>
          <p:nvPr/>
        </p:nvPicPr>
        <p:blipFill>
          <a:blip r:embed="rId3"/>
          <a:stretch>
            <a:fillRect/>
          </a:stretch>
        </p:blipFill>
        <p:spPr>
          <a:xfrm>
            <a:off x="4069023" y="1476419"/>
            <a:ext cx="3632616" cy="2876374"/>
          </a:xfrm>
          <a:prstGeom prst="rect">
            <a:avLst/>
          </a:prstGeom>
        </p:spPr>
      </p:pic>
      <p:sp>
        <p:nvSpPr>
          <p:cNvPr id="6" name="TextBox 5">
            <a:extLst>
              <a:ext uri="{FF2B5EF4-FFF2-40B4-BE49-F238E27FC236}">
                <a16:creationId xmlns:a16="http://schemas.microsoft.com/office/drawing/2014/main" id="{68345526-FE38-C06A-289E-120AB5591A78}"/>
              </a:ext>
            </a:extLst>
          </p:cNvPr>
          <p:cNvSpPr txBox="1"/>
          <p:nvPr/>
        </p:nvSpPr>
        <p:spPr>
          <a:xfrm>
            <a:off x="272723" y="4109647"/>
            <a:ext cx="3577856"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just"/>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Khí</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hậu</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sẽ</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thay</a:t>
            </a: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20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đổi</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
        <p:nvSpPr>
          <p:cNvPr id="7" name="AutoShape 54">
            <a:extLst>
              <a:ext uri="{FF2B5EF4-FFF2-40B4-BE49-F238E27FC236}">
                <a16:creationId xmlns:a16="http://schemas.microsoft.com/office/drawing/2014/main" id="{6ED34635-96B9-23C7-885F-8DC0A4000F44}"/>
              </a:ext>
            </a:extLst>
          </p:cNvPr>
          <p:cNvSpPr>
            <a:spLocks noChangeArrowheads="1"/>
          </p:cNvSpPr>
          <p:nvPr/>
        </p:nvSpPr>
        <p:spPr bwMode="auto">
          <a:xfrm>
            <a:off x="1332897" y="4629024"/>
            <a:ext cx="5035826" cy="1931212"/>
          </a:xfrm>
          <a:prstGeom prst="roundRect">
            <a:avLst>
              <a:gd name="adj" fmla="val 50000"/>
            </a:avLst>
          </a:prstGeom>
          <a:solidFill>
            <a:srgbClr val="00B0F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07117253-FC2C-8FB6-A271-1FB74AC99B84}"/>
              </a:ext>
            </a:extLst>
          </p:cNvPr>
          <p:cNvSpPr txBox="1">
            <a:spLocks/>
          </p:cNvSpPr>
          <p:nvPr/>
        </p:nvSpPr>
        <p:spPr>
          <a:xfrm>
            <a:off x="1703958" y="5078356"/>
            <a:ext cx="4293704" cy="103254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00000"/>
              </a:lnSpc>
            </a:pPr>
            <a:r>
              <a:rPr lang="en-US" altLang="ko-KR" sz="1800" b="1" dirty="0" err="1">
                <a:solidFill>
                  <a:schemeClr val="tx1"/>
                </a:solidFill>
                <a:ea typeface="맑은 고딕" pitchFamily="50" charset="-127"/>
              </a:rPr>
              <a:t>Biến</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đổi</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khí</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hậu</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được</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coi</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là</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một</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trong</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những</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thách</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thức</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lớn</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nhất</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mà</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thế</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giới</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phải</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đối</a:t>
            </a:r>
            <a:r>
              <a:rPr lang="en-US" altLang="ko-KR" sz="1800" b="1" dirty="0">
                <a:solidFill>
                  <a:schemeClr val="tx1"/>
                </a:solidFill>
                <a:ea typeface="맑은 고딕" pitchFamily="50" charset="-127"/>
              </a:rPr>
              <a:t> </a:t>
            </a:r>
            <a:r>
              <a:rPr lang="en-US" altLang="ko-KR" sz="1800" b="1" dirty="0" err="1">
                <a:solidFill>
                  <a:schemeClr val="tx1"/>
                </a:solidFill>
                <a:ea typeface="맑은 고딕" pitchFamily="50" charset="-127"/>
              </a:rPr>
              <a:t>mặt</a:t>
            </a:r>
            <a:r>
              <a:rPr lang="en-US" altLang="ko-KR" sz="1800" b="1" dirty="0">
                <a:solidFill>
                  <a:schemeClr val="tx1"/>
                </a:solidFill>
                <a:ea typeface="맑은 고딕" pitchFamily="50" charset="-127"/>
              </a:rPr>
              <a:t>.</a:t>
            </a:r>
          </a:p>
        </p:txBody>
      </p:sp>
      <p:sp>
        <p:nvSpPr>
          <p:cNvPr id="10" name="AutoShape 54">
            <a:extLst>
              <a:ext uri="{FF2B5EF4-FFF2-40B4-BE49-F238E27FC236}">
                <a16:creationId xmlns:a16="http://schemas.microsoft.com/office/drawing/2014/main" id="{FA9277A5-5230-95DD-A474-6DB8783DAC77}"/>
              </a:ext>
            </a:extLst>
          </p:cNvPr>
          <p:cNvSpPr>
            <a:spLocks noChangeArrowheads="1"/>
          </p:cNvSpPr>
          <p:nvPr/>
        </p:nvSpPr>
        <p:spPr bwMode="auto">
          <a:xfrm>
            <a:off x="6467061" y="4509757"/>
            <a:ext cx="4679576" cy="2169749"/>
          </a:xfrm>
          <a:prstGeom prst="roundRect">
            <a:avLst>
              <a:gd name="adj" fmla="val 50000"/>
            </a:avLst>
          </a:prstGeom>
          <a:solidFill>
            <a:srgbClr val="FF00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FDE7D6D9-E850-1BC4-4472-23BD18C53131}"/>
              </a:ext>
            </a:extLst>
          </p:cNvPr>
          <p:cNvSpPr txBox="1">
            <a:spLocks/>
          </p:cNvSpPr>
          <p:nvPr/>
        </p:nvSpPr>
        <p:spPr>
          <a:xfrm>
            <a:off x="6789746" y="4780720"/>
            <a:ext cx="4034206" cy="16278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10000"/>
              </a:lnSpc>
            </a:pPr>
            <a:r>
              <a:rPr lang="en-US" altLang="ko-KR" sz="1800" dirty="0">
                <a:solidFill>
                  <a:schemeClr val="bg1"/>
                </a:solidFill>
                <a:ea typeface="맑은 고딕" pitchFamily="50" charset="-127"/>
              </a:rPr>
              <a:t>11% </a:t>
            </a:r>
            <a:r>
              <a:rPr lang="en-US" altLang="ko-KR" sz="1800" dirty="0" err="1">
                <a:solidFill>
                  <a:schemeClr val="bg1"/>
                </a:solidFill>
                <a:ea typeface="맑은 고딕" pitchFamily="50" charset="-127"/>
              </a:rPr>
              <a:t>dân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số</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thế</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giới</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hiện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đang</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dễ</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bị</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tổn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thương</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bởi</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các</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tác</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động</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của</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biến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đổi</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khí</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hậu</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như</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hạn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hán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lũ</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lụt</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các</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hiện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tượng</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thời</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tiết</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cực</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đoan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và</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nước</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biển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dân</a:t>
            </a:r>
            <a:r>
              <a:rPr lang="en-US" altLang="ko-KR" sz="1800" dirty="0">
                <a:solidFill>
                  <a:schemeClr val="bg1"/>
                </a:solidFill>
                <a:ea typeface="맑은 고딕" pitchFamily="50" charset="-127"/>
              </a:rPr>
              <a:t> </a:t>
            </a:r>
            <a:r>
              <a:rPr lang="en-US" altLang="ko-KR" sz="1800" dirty="0" err="1">
                <a:solidFill>
                  <a:schemeClr val="bg1"/>
                </a:solidFill>
                <a:ea typeface="맑은 고딕" pitchFamily="50" charset="-127"/>
              </a:rPr>
              <a:t>lên</a:t>
            </a:r>
            <a:r>
              <a:rPr lang="en-US" altLang="ko-KR" sz="1800" dirty="0">
                <a:solidFill>
                  <a:schemeClr val="bg1"/>
                </a:solidFill>
                <a:ea typeface="맑은 고딕" pitchFamily="50" charset="-127"/>
              </a:rPr>
              <a:t>.</a:t>
            </a:r>
          </a:p>
        </p:txBody>
      </p:sp>
    </p:spTree>
    <p:extLst>
      <p:ext uri="{BB962C8B-B14F-4D97-AF65-F5344CB8AC3E}">
        <p14:creationId xmlns:p14="http://schemas.microsoft.com/office/powerpoint/2010/main" val="96034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6680" y="362097"/>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err="1">
                <a:solidFill>
                  <a:schemeClr val="accent1">
                    <a:lumMod val="50000"/>
                  </a:schemeClr>
                </a:solidFill>
                <a:latin typeface="+mn-lt"/>
              </a:rPr>
              <a:t>Các</a:t>
            </a:r>
            <a:r>
              <a:rPr lang="en-US" sz="3200" dirty="0">
                <a:solidFill>
                  <a:schemeClr val="accent1">
                    <a:lumMod val="50000"/>
                  </a:schemeClr>
                </a:solidFill>
                <a:latin typeface="+mn-lt"/>
              </a:rPr>
              <a:t> </a:t>
            </a:r>
            <a:r>
              <a:rPr lang="en-US" sz="3200" dirty="0" err="1">
                <a:solidFill>
                  <a:schemeClr val="accent1">
                    <a:lumMod val="50000"/>
                  </a:schemeClr>
                </a:solidFill>
                <a:latin typeface="+mn-lt"/>
              </a:rPr>
              <a:t>kỳ</a:t>
            </a:r>
            <a:r>
              <a:rPr lang="en-US" sz="3200" dirty="0">
                <a:solidFill>
                  <a:schemeClr val="accent1">
                    <a:lumMod val="50000"/>
                  </a:schemeClr>
                </a:solidFill>
                <a:latin typeface="+mn-lt"/>
              </a:rPr>
              <a:t> 	</a:t>
            </a:r>
            <a:r>
              <a:rPr lang="en-US" sz="3200" dirty="0" err="1">
                <a:solidFill>
                  <a:schemeClr val="accent1">
                    <a:lumMod val="50000"/>
                  </a:schemeClr>
                </a:solidFill>
                <a:latin typeface="+mn-lt"/>
              </a:rPr>
              <a:t>Hội</a:t>
            </a:r>
            <a:r>
              <a:rPr lang="en-US" sz="3200" dirty="0">
                <a:solidFill>
                  <a:schemeClr val="accent1">
                    <a:lumMod val="50000"/>
                  </a:schemeClr>
                </a:solidFill>
                <a:latin typeface="+mn-lt"/>
              </a:rPr>
              <a:t> </a:t>
            </a:r>
            <a:r>
              <a:rPr lang="en-US" sz="3200" dirty="0" err="1">
                <a:solidFill>
                  <a:schemeClr val="accent1">
                    <a:lumMod val="50000"/>
                  </a:schemeClr>
                </a:solidFill>
                <a:latin typeface="+mn-lt"/>
              </a:rPr>
              <a:t>nghị</a:t>
            </a:r>
            <a:r>
              <a:rPr lang="en-US" sz="3200" dirty="0">
                <a:solidFill>
                  <a:schemeClr val="accent1">
                    <a:lumMod val="50000"/>
                  </a:schemeClr>
                </a:solidFill>
                <a:latin typeface="+mn-lt"/>
              </a:rPr>
              <a:t> COP </a:t>
            </a:r>
            <a:r>
              <a:rPr lang="en-US" sz="3200" dirty="0" err="1">
                <a:solidFill>
                  <a:schemeClr val="accent1">
                    <a:lumMod val="50000"/>
                  </a:schemeClr>
                </a:solidFill>
                <a:latin typeface="+mn-lt"/>
              </a:rPr>
              <a:t>của</a:t>
            </a:r>
            <a:r>
              <a:rPr lang="en-US" sz="3200" dirty="0">
                <a:solidFill>
                  <a:schemeClr val="accent1">
                    <a:lumMod val="50000"/>
                  </a:schemeClr>
                </a:solidFill>
                <a:latin typeface="+mn-lt"/>
              </a:rPr>
              <a:t> UNFCCC </a:t>
            </a:r>
          </a:p>
        </p:txBody>
      </p:sp>
      <p:pic>
        <p:nvPicPr>
          <p:cNvPr id="3" name="Picture 2">
            <a:extLst>
              <a:ext uri="{FF2B5EF4-FFF2-40B4-BE49-F238E27FC236}">
                <a16:creationId xmlns:a16="http://schemas.microsoft.com/office/drawing/2014/main" id="{B40ABA67-1717-A183-C8D2-13B31AB50677}"/>
              </a:ext>
            </a:extLst>
          </p:cNvPr>
          <p:cNvPicPr>
            <a:picLocks noChangeAspect="1"/>
          </p:cNvPicPr>
          <p:nvPr/>
        </p:nvPicPr>
        <p:blipFill>
          <a:blip r:embed="rId3"/>
          <a:stretch>
            <a:fillRect/>
          </a:stretch>
        </p:blipFill>
        <p:spPr>
          <a:xfrm>
            <a:off x="853295" y="1885782"/>
            <a:ext cx="4578579" cy="2745767"/>
          </a:xfrm>
          <a:prstGeom prst="rect">
            <a:avLst/>
          </a:prstGeom>
        </p:spPr>
      </p:pic>
      <p:pic>
        <p:nvPicPr>
          <p:cNvPr id="5" name="Picture 4">
            <a:extLst>
              <a:ext uri="{FF2B5EF4-FFF2-40B4-BE49-F238E27FC236}">
                <a16:creationId xmlns:a16="http://schemas.microsoft.com/office/drawing/2014/main" id="{8255E0AA-5BA2-8596-625C-681509E8FA8B}"/>
              </a:ext>
            </a:extLst>
          </p:cNvPr>
          <p:cNvPicPr>
            <a:picLocks noChangeAspect="1"/>
          </p:cNvPicPr>
          <p:nvPr/>
        </p:nvPicPr>
        <p:blipFill>
          <a:blip r:embed="rId4"/>
          <a:stretch>
            <a:fillRect/>
          </a:stretch>
        </p:blipFill>
        <p:spPr>
          <a:xfrm>
            <a:off x="6261449" y="2003339"/>
            <a:ext cx="4665364" cy="2570356"/>
          </a:xfrm>
          <a:prstGeom prst="rect">
            <a:avLst/>
          </a:prstGeom>
        </p:spPr>
      </p:pic>
      <p:sp>
        <p:nvSpPr>
          <p:cNvPr id="6" name="TextBox 5">
            <a:extLst>
              <a:ext uri="{FF2B5EF4-FFF2-40B4-BE49-F238E27FC236}">
                <a16:creationId xmlns:a16="http://schemas.microsoft.com/office/drawing/2014/main" id="{1ED8ADFC-EFD6-7773-F675-5B8E64E50EB7}"/>
              </a:ext>
            </a:extLst>
          </p:cNvPr>
          <p:cNvSpPr txBox="1">
            <a:spLocks noChangeArrowheads="1"/>
          </p:cNvSpPr>
          <p:nvPr/>
        </p:nvSpPr>
        <p:spPr bwMode="auto">
          <a:xfrm>
            <a:off x="563045" y="1247149"/>
            <a:ext cx="11622275" cy="4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dirty="0" err="1">
                <a:latin typeface="Arial" panose="020B0604020202020204" pitchFamily="34" charset="0"/>
                <a:cs typeface="Arial" panose="020B0604020202020204" pitchFamily="34" charset="0"/>
              </a:rPr>
              <a:t>Nhiệt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độ</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trung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bình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hàng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năm</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toàn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cầu</a:t>
            </a:r>
            <a:r>
              <a:rPr lang="en-US" altLang="en-US" sz="2000" dirty="0">
                <a:latin typeface="Arial" panose="020B0604020202020204" pitchFamily="34" charset="0"/>
                <a:cs typeface="Arial" panose="020B0604020202020204" pitchFamily="34" charset="0"/>
              </a:rPr>
              <a:t> so </a:t>
            </a:r>
            <a:r>
              <a:rPr lang="en-US" altLang="en-US" sz="2000" dirty="0" err="1">
                <a:latin typeface="Arial" panose="020B0604020202020204" pitchFamily="34" charset="0"/>
                <a:cs typeface="Arial" panose="020B0604020202020204" pitchFamily="34" charset="0"/>
              </a:rPr>
              <a:t>với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thời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tiền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công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nghiệp</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độ</a:t>
            </a:r>
            <a:r>
              <a:rPr lang="en-US" altLang="en-US" sz="2000" dirty="0">
                <a:latin typeface="Arial" panose="020B0604020202020204" pitchFamily="34" charset="0"/>
                <a:cs typeface="Arial" panose="020B0604020202020204" pitchFamily="34" charset="0"/>
              </a:rPr>
              <a:t> C) </a:t>
            </a:r>
            <a:endParaRPr lang="en-US" altLang="en-US" sz="2000"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F21AD2-A0A0-1C76-FB04-6731D2D35BDE}"/>
              </a:ext>
            </a:extLst>
          </p:cNvPr>
          <p:cNvSpPr txBox="1">
            <a:spLocks noChangeArrowheads="1"/>
          </p:cNvSpPr>
          <p:nvPr/>
        </p:nvSpPr>
        <p:spPr bwMode="auto">
          <a:xfrm>
            <a:off x="3547721" y="5827181"/>
            <a:ext cx="5661726" cy="49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i="1" dirty="0">
                <a:solidFill>
                  <a:srgbClr val="00B0F0"/>
                </a:solidFill>
                <a:latin typeface="Arial" panose="020B0604020202020204" pitchFamily="34" charset="0"/>
                <a:cs typeface="Arial" panose="020B0604020202020204" pitchFamily="34" charset="0"/>
              </a:rPr>
              <a:t>https://</a:t>
            </a:r>
            <a:r>
              <a:rPr lang="en-US" altLang="en-US" sz="2000" i="1" dirty="0" err="1">
                <a:solidFill>
                  <a:srgbClr val="00B0F0"/>
                </a:solidFill>
                <a:latin typeface="Arial" panose="020B0604020202020204" pitchFamily="34" charset="0"/>
                <a:cs typeface="Arial" panose="020B0604020202020204" pitchFamily="34" charset="0"/>
              </a:rPr>
              <a:t>www.unep.org</a:t>
            </a:r>
            <a:r>
              <a:rPr lang="en-US" altLang="en-US" sz="2000" i="1" dirty="0">
                <a:solidFill>
                  <a:srgbClr val="00B0F0"/>
                </a:solidFill>
                <a:latin typeface="Arial" panose="020B0604020202020204" pitchFamily="34" charset="0"/>
                <a:cs typeface="Arial" panose="020B0604020202020204" pitchFamily="34" charset="0"/>
              </a:rPr>
              <a:t>/emission-gap-report-2023 </a:t>
            </a:r>
          </a:p>
        </p:txBody>
      </p:sp>
      <p:sp>
        <p:nvSpPr>
          <p:cNvPr id="8" name="AutoShape 54">
            <a:extLst>
              <a:ext uri="{FF2B5EF4-FFF2-40B4-BE49-F238E27FC236}">
                <a16:creationId xmlns:a16="http://schemas.microsoft.com/office/drawing/2014/main" id="{8CB7F4FB-9231-25D0-0AC1-D90642AAB78A}"/>
              </a:ext>
            </a:extLst>
          </p:cNvPr>
          <p:cNvSpPr>
            <a:spLocks noChangeArrowheads="1"/>
          </p:cNvSpPr>
          <p:nvPr/>
        </p:nvSpPr>
        <p:spPr bwMode="auto">
          <a:xfrm>
            <a:off x="563045" y="4670129"/>
            <a:ext cx="5035826" cy="1053275"/>
          </a:xfrm>
          <a:prstGeom prst="roundRect">
            <a:avLst>
              <a:gd name="adj" fmla="val 50000"/>
            </a:avLst>
          </a:prstGeom>
          <a:solidFill>
            <a:srgbClr val="00B05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799AD96E-B75E-4406-FF11-FB35FEE93825}"/>
              </a:ext>
            </a:extLst>
          </p:cNvPr>
          <p:cNvSpPr txBox="1">
            <a:spLocks/>
          </p:cNvSpPr>
          <p:nvPr/>
        </p:nvSpPr>
        <p:spPr>
          <a:xfrm>
            <a:off x="995733" y="4631549"/>
            <a:ext cx="4293704" cy="988079"/>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sz="1800" dirty="0" err="1">
                <a:solidFill>
                  <a:schemeClr val="bg1"/>
                </a:solidFill>
              </a:rPr>
              <a:t>Khí</a:t>
            </a:r>
            <a:r>
              <a:rPr lang="en-US" altLang="ko-KR" sz="1800" dirty="0">
                <a:solidFill>
                  <a:schemeClr val="bg1"/>
                </a:solidFill>
              </a:rPr>
              <a:t> </a:t>
            </a:r>
            <a:r>
              <a:rPr lang="en-US" altLang="ko-KR" sz="1800" dirty="0" err="1">
                <a:solidFill>
                  <a:schemeClr val="bg1"/>
                </a:solidFill>
              </a:rPr>
              <a:t>hậu</a:t>
            </a:r>
            <a:r>
              <a:rPr lang="en-US" altLang="ko-KR" sz="1800" dirty="0">
                <a:solidFill>
                  <a:schemeClr val="bg1"/>
                </a:solidFill>
              </a:rPr>
              <a:t> </a:t>
            </a:r>
            <a:r>
              <a:rPr lang="en-US" altLang="ko-KR" sz="1800" dirty="0" err="1">
                <a:solidFill>
                  <a:schemeClr val="bg1"/>
                </a:solidFill>
              </a:rPr>
              <a:t>của</a:t>
            </a:r>
            <a:r>
              <a:rPr lang="en-US" altLang="ko-KR" sz="1800" dirty="0">
                <a:solidFill>
                  <a:schemeClr val="bg1"/>
                </a:solidFill>
              </a:rPr>
              <a:t> </a:t>
            </a:r>
            <a:r>
              <a:rPr lang="en-US" altLang="ko-KR" sz="1800" dirty="0" err="1">
                <a:solidFill>
                  <a:schemeClr val="bg1"/>
                </a:solidFill>
              </a:rPr>
              <a:t>chúng</a:t>
            </a:r>
            <a:r>
              <a:rPr lang="en-US" altLang="ko-KR" sz="1800" dirty="0">
                <a:solidFill>
                  <a:schemeClr val="bg1"/>
                </a:solidFill>
              </a:rPr>
              <a:t> ta </a:t>
            </a:r>
            <a:r>
              <a:rPr lang="en-US" altLang="ko-KR" sz="1800" dirty="0" err="1">
                <a:solidFill>
                  <a:schemeClr val="bg1"/>
                </a:solidFill>
              </a:rPr>
              <a:t>đã</a:t>
            </a:r>
            <a:r>
              <a:rPr lang="en-US" altLang="ko-KR" sz="1800" dirty="0">
                <a:solidFill>
                  <a:schemeClr val="bg1"/>
                </a:solidFill>
              </a:rPr>
              <a:t> </a:t>
            </a:r>
            <a:r>
              <a:rPr lang="en-US" altLang="ko-KR" sz="1800" dirty="0" err="1">
                <a:solidFill>
                  <a:schemeClr val="bg1"/>
                </a:solidFill>
              </a:rPr>
              <a:t>ấm</a:t>
            </a:r>
            <a:r>
              <a:rPr lang="en-US" altLang="ko-KR" sz="1800" dirty="0">
                <a:solidFill>
                  <a:schemeClr val="bg1"/>
                </a:solidFill>
              </a:rPr>
              <a:t> </a:t>
            </a:r>
            <a:r>
              <a:rPr lang="en-US" altLang="ko-KR" sz="1800" dirty="0" err="1">
                <a:solidFill>
                  <a:schemeClr val="bg1"/>
                </a:solidFill>
              </a:rPr>
              <a:t>lên</a:t>
            </a:r>
            <a:r>
              <a:rPr lang="en-US" altLang="ko-KR" sz="1800" dirty="0">
                <a:solidFill>
                  <a:schemeClr val="bg1"/>
                </a:solidFill>
              </a:rPr>
              <a:t> 0.8</a:t>
            </a:r>
            <a:r>
              <a:rPr lang="en-US" altLang="ko-KR" sz="1800" baseline="30000" dirty="0">
                <a:solidFill>
                  <a:schemeClr val="bg1"/>
                </a:solidFill>
              </a:rPr>
              <a:t>0</a:t>
            </a:r>
            <a:r>
              <a:rPr lang="en-US" altLang="ko-KR" sz="1800" dirty="0">
                <a:solidFill>
                  <a:schemeClr val="bg1"/>
                </a:solidFill>
              </a:rPr>
              <a:t>C </a:t>
            </a:r>
            <a:r>
              <a:rPr lang="en-US" altLang="ko-KR" sz="1800" dirty="0" err="1">
                <a:solidFill>
                  <a:schemeClr val="bg1"/>
                </a:solidFill>
              </a:rPr>
              <a:t>kể</a:t>
            </a:r>
            <a:r>
              <a:rPr lang="en-US" altLang="ko-KR" sz="1800" dirty="0">
                <a:solidFill>
                  <a:schemeClr val="bg1"/>
                </a:solidFill>
              </a:rPr>
              <a:t> </a:t>
            </a:r>
            <a:r>
              <a:rPr lang="en-US" altLang="ko-KR" sz="1800" dirty="0" err="1">
                <a:solidFill>
                  <a:schemeClr val="bg1"/>
                </a:solidFill>
              </a:rPr>
              <a:t>từ</a:t>
            </a:r>
            <a:r>
              <a:rPr lang="en-US" altLang="ko-KR" sz="1800" dirty="0">
                <a:solidFill>
                  <a:schemeClr val="bg1"/>
                </a:solidFill>
              </a:rPr>
              <a:t> </a:t>
            </a:r>
            <a:r>
              <a:rPr lang="en-US" altLang="ko-KR" sz="1800" dirty="0" err="1">
                <a:solidFill>
                  <a:schemeClr val="bg1"/>
                </a:solidFill>
              </a:rPr>
              <a:t>năm</a:t>
            </a:r>
            <a:r>
              <a:rPr lang="en-US" altLang="ko-KR" sz="1800" dirty="0">
                <a:solidFill>
                  <a:schemeClr val="bg1"/>
                </a:solidFill>
              </a:rPr>
              <a:t> 1880 – 2/3 </a:t>
            </a:r>
            <a:r>
              <a:rPr lang="en-US" altLang="ko-KR" sz="1800" dirty="0" err="1">
                <a:solidFill>
                  <a:schemeClr val="bg1"/>
                </a:solidFill>
              </a:rPr>
              <a:t>khoảng</a:t>
            </a:r>
            <a:r>
              <a:rPr lang="en-US" altLang="ko-KR" sz="1800" dirty="0">
                <a:solidFill>
                  <a:schemeClr val="bg1"/>
                </a:solidFill>
              </a:rPr>
              <a:t> </a:t>
            </a:r>
            <a:r>
              <a:rPr lang="en-US" altLang="ko-KR" sz="1800" dirty="0" err="1">
                <a:solidFill>
                  <a:schemeClr val="bg1"/>
                </a:solidFill>
              </a:rPr>
              <a:t>tăng</a:t>
            </a:r>
            <a:r>
              <a:rPr lang="en-US" altLang="ko-KR" sz="1800" dirty="0">
                <a:solidFill>
                  <a:schemeClr val="bg1"/>
                </a:solidFill>
              </a:rPr>
              <a:t> </a:t>
            </a:r>
            <a:r>
              <a:rPr lang="en-US" altLang="ko-KR" sz="1800" dirty="0" err="1">
                <a:solidFill>
                  <a:schemeClr val="bg1"/>
                </a:solidFill>
              </a:rPr>
              <a:t>ấy</a:t>
            </a:r>
            <a:r>
              <a:rPr lang="en-US" altLang="ko-KR" sz="1800" dirty="0">
                <a:solidFill>
                  <a:schemeClr val="bg1"/>
                </a:solidFill>
              </a:rPr>
              <a:t> </a:t>
            </a:r>
            <a:r>
              <a:rPr lang="en-US" altLang="ko-KR" sz="1800" dirty="0" err="1">
                <a:solidFill>
                  <a:schemeClr val="bg1"/>
                </a:solidFill>
              </a:rPr>
              <a:t>bắt</a:t>
            </a:r>
            <a:r>
              <a:rPr lang="en-US" altLang="ko-KR" sz="1800" dirty="0">
                <a:solidFill>
                  <a:schemeClr val="bg1"/>
                </a:solidFill>
              </a:rPr>
              <a:t> </a:t>
            </a:r>
            <a:r>
              <a:rPr lang="en-US" altLang="ko-KR" sz="1800" dirty="0" err="1">
                <a:solidFill>
                  <a:schemeClr val="bg1"/>
                </a:solidFill>
              </a:rPr>
              <a:t>đầu</a:t>
            </a:r>
            <a:r>
              <a:rPr lang="en-US" altLang="ko-KR" sz="1800" dirty="0">
                <a:solidFill>
                  <a:schemeClr val="bg1"/>
                </a:solidFill>
              </a:rPr>
              <a:t> </a:t>
            </a:r>
            <a:r>
              <a:rPr lang="en-US" altLang="ko-KR" sz="1800" dirty="0" err="1">
                <a:solidFill>
                  <a:schemeClr val="bg1"/>
                </a:solidFill>
              </a:rPr>
              <a:t>từ</a:t>
            </a:r>
            <a:r>
              <a:rPr lang="en-US" altLang="ko-KR" sz="1800" dirty="0">
                <a:solidFill>
                  <a:schemeClr val="bg1"/>
                </a:solidFill>
              </a:rPr>
              <a:t> </a:t>
            </a:r>
            <a:r>
              <a:rPr lang="en-US" altLang="ko-KR" sz="1800" dirty="0" err="1">
                <a:solidFill>
                  <a:schemeClr val="bg1"/>
                </a:solidFill>
              </a:rPr>
              <a:t>năm</a:t>
            </a:r>
            <a:r>
              <a:rPr lang="en-US" altLang="ko-KR" sz="1800" dirty="0">
                <a:solidFill>
                  <a:schemeClr val="bg1"/>
                </a:solidFill>
              </a:rPr>
              <a:t> 1994.</a:t>
            </a:r>
          </a:p>
        </p:txBody>
      </p:sp>
      <p:sp>
        <p:nvSpPr>
          <p:cNvPr id="10" name="AutoShape 54">
            <a:extLst>
              <a:ext uri="{FF2B5EF4-FFF2-40B4-BE49-F238E27FC236}">
                <a16:creationId xmlns:a16="http://schemas.microsoft.com/office/drawing/2014/main" id="{1EA40A44-B1F7-5E48-32B7-0F74E0AC6295}"/>
              </a:ext>
            </a:extLst>
          </p:cNvPr>
          <p:cNvSpPr>
            <a:spLocks noChangeArrowheads="1"/>
          </p:cNvSpPr>
          <p:nvPr/>
        </p:nvSpPr>
        <p:spPr bwMode="auto">
          <a:xfrm>
            <a:off x="6106336" y="4636231"/>
            <a:ext cx="4996068" cy="1254019"/>
          </a:xfrm>
          <a:prstGeom prst="roundRect">
            <a:avLst>
              <a:gd name="adj" fmla="val 50000"/>
            </a:avLst>
          </a:prstGeom>
          <a:solidFill>
            <a:srgbClr val="FFFF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EFD088BF-971E-8133-4015-0B98860A9894}"/>
              </a:ext>
            </a:extLst>
          </p:cNvPr>
          <p:cNvSpPr txBox="1">
            <a:spLocks/>
          </p:cNvSpPr>
          <p:nvPr/>
        </p:nvSpPr>
        <p:spPr>
          <a:xfrm>
            <a:off x="6281927" y="4889103"/>
            <a:ext cx="4644886" cy="7305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20000"/>
              </a:lnSpc>
            </a:pPr>
            <a:r>
              <a:rPr lang="en-US" altLang="ko-KR" sz="1800" dirty="0" err="1">
                <a:solidFill>
                  <a:schemeClr val="tx1"/>
                </a:solidFill>
                <a:ea typeface="맑은 고딕" pitchFamily="50" charset="-127"/>
              </a:rPr>
              <a:t>Nếu</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không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có</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hành</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động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dự</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báo</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tình</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trạng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ấm</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lên</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sẽ</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tăng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thêm</a:t>
            </a:r>
            <a:r>
              <a:rPr lang="en-US" altLang="ko-KR" sz="1800" dirty="0">
                <a:solidFill>
                  <a:schemeClr val="tx1"/>
                </a:solidFill>
                <a:ea typeface="맑은 고딕" pitchFamily="50" charset="-127"/>
              </a:rPr>
              <a:t> 3</a:t>
            </a:r>
            <a:r>
              <a:rPr lang="en-US" altLang="ko-KR" sz="1800" baseline="30000" dirty="0">
                <a:solidFill>
                  <a:schemeClr val="tx1"/>
                </a:solidFill>
                <a:ea typeface="맑은 고딕" pitchFamily="50" charset="-127"/>
              </a:rPr>
              <a:t>0</a:t>
            </a:r>
            <a:r>
              <a:rPr lang="en-US" altLang="ko-KR" sz="1800" dirty="0">
                <a:solidFill>
                  <a:schemeClr val="tx1"/>
                </a:solidFill>
                <a:ea typeface="맑은 고딕" pitchFamily="50" charset="-127"/>
              </a:rPr>
              <a:t>C </a:t>
            </a:r>
            <a:r>
              <a:rPr lang="en-US" altLang="ko-KR" sz="1800" dirty="0" err="1">
                <a:solidFill>
                  <a:schemeClr val="tx1"/>
                </a:solidFill>
                <a:ea typeface="맑은 고딕" pitchFamily="50" charset="-127"/>
              </a:rPr>
              <a:t>vào</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năm</a:t>
            </a:r>
            <a:r>
              <a:rPr lang="en-US" altLang="ko-KR" sz="1800" dirty="0">
                <a:solidFill>
                  <a:schemeClr val="tx1"/>
                </a:solidFill>
                <a:ea typeface="맑은 고딕" pitchFamily="50" charset="-127"/>
              </a:rPr>
              <a:t> 2100.</a:t>
            </a:r>
          </a:p>
        </p:txBody>
      </p:sp>
    </p:spTree>
    <p:extLst>
      <p:ext uri="{BB962C8B-B14F-4D97-AF65-F5344CB8AC3E}">
        <p14:creationId xmlns:p14="http://schemas.microsoft.com/office/powerpoint/2010/main" val="76589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404734"/>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err="1">
                <a:solidFill>
                  <a:schemeClr val="accent1">
                    <a:lumMod val="50000"/>
                  </a:schemeClr>
                </a:solidFill>
                <a:latin typeface="+mn-lt"/>
              </a:rPr>
              <a:t>Các</a:t>
            </a:r>
            <a:r>
              <a:rPr lang="en-US" sz="3200" dirty="0">
                <a:solidFill>
                  <a:schemeClr val="accent1">
                    <a:lumMod val="50000"/>
                  </a:schemeClr>
                </a:solidFill>
                <a:latin typeface="+mn-lt"/>
              </a:rPr>
              <a:t> </a:t>
            </a:r>
            <a:r>
              <a:rPr lang="en-US" sz="3200" dirty="0" err="1">
                <a:solidFill>
                  <a:schemeClr val="accent1">
                    <a:lumMod val="50000"/>
                  </a:schemeClr>
                </a:solidFill>
                <a:latin typeface="+mn-lt"/>
              </a:rPr>
              <a:t>hành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động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về</a:t>
            </a:r>
            <a:r>
              <a:rPr lang="en-US" sz="3200" dirty="0">
                <a:solidFill>
                  <a:schemeClr val="accent1">
                    <a:lumMod val="50000"/>
                  </a:schemeClr>
                </a:solidFill>
                <a:latin typeface="+mn-lt"/>
              </a:rPr>
              <a:t> </a:t>
            </a:r>
            <a:r>
              <a:rPr lang="en-US" sz="3200" dirty="0" err="1">
                <a:solidFill>
                  <a:schemeClr val="accent1">
                    <a:lumMod val="50000"/>
                  </a:schemeClr>
                </a:solidFill>
                <a:latin typeface="+mn-lt"/>
              </a:rPr>
              <a:t>biến</a:t>
            </a:r>
            <a:r>
              <a:rPr lang="en-US" sz="3200" dirty="0">
                <a:solidFill>
                  <a:schemeClr val="accent1">
                    <a:lumMod val="50000"/>
                  </a:schemeClr>
                </a:solidFill>
                <a:latin typeface="+mn-lt"/>
              </a:rPr>
              <a:t> </a:t>
            </a:r>
            <a:r>
              <a:rPr lang="en-US" sz="3200" dirty="0" err="1">
                <a:solidFill>
                  <a:schemeClr val="accent1">
                    <a:lumMod val="50000"/>
                  </a:schemeClr>
                </a:solidFill>
                <a:latin typeface="+mn-lt"/>
              </a:rPr>
              <a:t>đổi</a:t>
            </a:r>
            <a:r>
              <a:rPr lang="en-US" sz="3200" dirty="0">
                <a:solidFill>
                  <a:schemeClr val="accent1">
                    <a:lumMod val="50000"/>
                  </a:schemeClr>
                </a:solidFill>
                <a:latin typeface="+mn-lt"/>
              </a:rPr>
              <a:t> </a:t>
            </a:r>
            <a:r>
              <a:rPr lang="en-US" sz="3200" dirty="0" err="1">
                <a:solidFill>
                  <a:schemeClr val="accent1">
                    <a:lumMod val="50000"/>
                  </a:schemeClr>
                </a:solidFill>
                <a:latin typeface="+mn-lt"/>
              </a:rPr>
              <a:t>khí</a:t>
            </a:r>
            <a:r>
              <a:rPr lang="en-US" sz="3200" dirty="0">
                <a:solidFill>
                  <a:schemeClr val="accent1">
                    <a:lumMod val="50000"/>
                  </a:schemeClr>
                </a:solidFill>
                <a:latin typeface="+mn-lt"/>
              </a:rPr>
              <a:t> </a:t>
            </a:r>
            <a:r>
              <a:rPr lang="en-US" sz="3200" dirty="0" err="1">
                <a:solidFill>
                  <a:schemeClr val="accent1">
                    <a:lumMod val="50000"/>
                  </a:schemeClr>
                </a:solidFill>
                <a:latin typeface="+mn-lt"/>
              </a:rPr>
              <a:t>hậu</a:t>
            </a:r>
            <a:r>
              <a:rPr lang="en-US" sz="3200" dirty="0">
                <a:solidFill>
                  <a:schemeClr val="accent1">
                    <a:lumMod val="50000"/>
                  </a:schemeClr>
                </a:solidFill>
                <a:latin typeface="+mn-lt"/>
              </a:rPr>
              <a:t> </a:t>
            </a:r>
            <a:r>
              <a:rPr lang="en-US" sz="3200" dirty="0" err="1">
                <a:solidFill>
                  <a:schemeClr val="accent1">
                    <a:lumMod val="50000"/>
                  </a:schemeClr>
                </a:solidFill>
                <a:latin typeface="+mn-lt"/>
              </a:rPr>
              <a:t>của</a:t>
            </a:r>
            <a:r>
              <a:rPr lang="en-US" sz="3200" dirty="0">
                <a:solidFill>
                  <a:schemeClr val="accent1">
                    <a:lumMod val="50000"/>
                  </a:schemeClr>
                </a:solidFill>
                <a:latin typeface="+mn-lt"/>
              </a:rPr>
              <a:t> </a:t>
            </a:r>
            <a:r>
              <a:rPr lang="en-US" sz="3200" dirty="0" err="1">
                <a:solidFill>
                  <a:schemeClr val="accent1">
                    <a:lumMod val="50000"/>
                  </a:schemeClr>
                </a:solidFill>
                <a:latin typeface="+mn-lt"/>
              </a:rPr>
              <a:t>quốc</a:t>
            </a:r>
            <a:r>
              <a:rPr lang="en-US" sz="3200" dirty="0">
                <a:solidFill>
                  <a:schemeClr val="accent1">
                    <a:lumMod val="50000"/>
                  </a:schemeClr>
                </a:solidFill>
                <a:latin typeface="+mn-lt"/>
              </a:rPr>
              <a:t> </a:t>
            </a:r>
            <a:r>
              <a:rPr lang="en-US" sz="3200" dirty="0" err="1">
                <a:solidFill>
                  <a:schemeClr val="accent1">
                    <a:lumMod val="50000"/>
                  </a:schemeClr>
                </a:solidFill>
                <a:latin typeface="+mn-lt"/>
              </a:rPr>
              <a:t>tế</a:t>
            </a:r>
            <a:endParaRPr lang="en-US" sz="32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A7AA72F2-A4B3-F10D-B4C9-55527A8DBA2B}"/>
              </a:ext>
            </a:extLst>
          </p:cNvPr>
          <p:cNvSpPr txBox="1">
            <a:spLocks/>
          </p:cNvSpPr>
          <p:nvPr/>
        </p:nvSpPr>
        <p:spPr>
          <a:xfrm>
            <a:off x="539645" y="1414002"/>
            <a:ext cx="11017771" cy="557890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1600" dirty="0">
                <a:solidFill>
                  <a:schemeClr val="tx1"/>
                </a:solidFill>
              </a:rPr>
              <a:t> </a:t>
            </a:r>
            <a:r>
              <a:rPr lang="en-US" sz="1600" b="1" dirty="0" err="1">
                <a:solidFill>
                  <a:schemeClr val="tx1"/>
                </a:solidFill>
              </a:rPr>
              <a:t>Công</a:t>
            </a:r>
            <a:r>
              <a:rPr lang="en-US" sz="1600" b="1" dirty="0">
                <a:solidFill>
                  <a:schemeClr val="tx1"/>
                </a:solidFill>
              </a:rPr>
              <a:t> </a:t>
            </a:r>
            <a:r>
              <a:rPr lang="en-US" sz="1600" b="1" dirty="0" err="1">
                <a:solidFill>
                  <a:schemeClr val="tx1"/>
                </a:solidFill>
              </a:rPr>
              <a:t>ước</a:t>
            </a:r>
            <a:r>
              <a:rPr lang="en-US" sz="1600" b="1" dirty="0">
                <a:solidFill>
                  <a:schemeClr val="tx1"/>
                </a:solidFill>
              </a:rPr>
              <a:t> </a:t>
            </a:r>
            <a:r>
              <a:rPr lang="en-US" sz="1600" b="1" dirty="0" err="1">
                <a:solidFill>
                  <a:schemeClr val="tx1"/>
                </a:solidFill>
              </a:rPr>
              <a:t>khung</a:t>
            </a:r>
            <a:r>
              <a:rPr lang="en-US" sz="1600" b="1" dirty="0">
                <a:solidFill>
                  <a:schemeClr val="tx1"/>
                </a:solidFill>
              </a:rPr>
              <a:t> </a:t>
            </a:r>
            <a:r>
              <a:rPr lang="en-US" sz="1600" b="1" dirty="0" err="1">
                <a:solidFill>
                  <a:schemeClr val="tx1"/>
                </a:solidFill>
              </a:rPr>
              <a:t>của</a:t>
            </a:r>
            <a:r>
              <a:rPr lang="en-US" sz="1600" b="1" dirty="0">
                <a:solidFill>
                  <a:schemeClr val="tx1"/>
                </a:solidFill>
              </a:rPr>
              <a:t> Liên </a:t>
            </a:r>
            <a:r>
              <a:rPr lang="en-US" sz="1600" b="1" dirty="0" err="1">
                <a:solidFill>
                  <a:schemeClr val="tx1"/>
                </a:solidFill>
              </a:rPr>
              <a:t>hiệp</a:t>
            </a:r>
            <a:r>
              <a:rPr lang="en-US" sz="1600" b="1" dirty="0">
                <a:solidFill>
                  <a:schemeClr val="tx1"/>
                </a:solidFill>
              </a:rPr>
              <a:t> </a:t>
            </a:r>
            <a:r>
              <a:rPr lang="en-US" sz="1600" b="1" dirty="0" err="1">
                <a:solidFill>
                  <a:schemeClr val="tx1"/>
                </a:solidFill>
              </a:rPr>
              <a:t>quốc</a:t>
            </a:r>
            <a:r>
              <a:rPr lang="en-US" sz="1600" b="1" dirty="0">
                <a:solidFill>
                  <a:schemeClr val="tx1"/>
                </a:solidFill>
              </a:rPr>
              <a:t> </a:t>
            </a:r>
            <a:r>
              <a:rPr lang="en-US" sz="1600" b="1" dirty="0" err="1">
                <a:solidFill>
                  <a:schemeClr val="tx1"/>
                </a:solidFill>
              </a:rPr>
              <a:t>về</a:t>
            </a:r>
            <a:r>
              <a:rPr lang="en-US" sz="1600" b="1" dirty="0">
                <a:solidFill>
                  <a:schemeClr val="tx1"/>
                </a:solidFill>
              </a:rPr>
              <a:t> </a:t>
            </a:r>
            <a:r>
              <a:rPr lang="en-US" sz="1600" b="1" dirty="0" err="1">
                <a:solidFill>
                  <a:schemeClr val="tx1"/>
                </a:solidFill>
              </a:rPr>
              <a:t>Biến</a:t>
            </a:r>
            <a:r>
              <a:rPr lang="en-US" sz="1600" b="1" dirty="0">
                <a:solidFill>
                  <a:schemeClr val="tx1"/>
                </a:solidFill>
              </a:rPr>
              <a:t> </a:t>
            </a:r>
            <a:r>
              <a:rPr lang="en-US" sz="1600" b="1" dirty="0" err="1">
                <a:solidFill>
                  <a:schemeClr val="tx1"/>
                </a:solidFill>
              </a:rPr>
              <a:t>đổi</a:t>
            </a:r>
            <a:r>
              <a:rPr lang="en-US" sz="1600" b="1" dirty="0">
                <a:solidFill>
                  <a:schemeClr val="tx1"/>
                </a:solidFill>
              </a:rPr>
              <a:t> </a:t>
            </a:r>
            <a:r>
              <a:rPr lang="en-US" sz="1600" b="1" dirty="0" err="1">
                <a:solidFill>
                  <a:schemeClr val="tx1"/>
                </a:solidFill>
              </a:rPr>
              <a:t>khí</a:t>
            </a:r>
            <a:r>
              <a:rPr lang="en-US" sz="1600" b="1" dirty="0">
                <a:solidFill>
                  <a:schemeClr val="tx1"/>
                </a:solidFill>
              </a:rPr>
              <a:t> </a:t>
            </a:r>
            <a:r>
              <a:rPr lang="en-US" sz="1600" b="1" dirty="0" err="1">
                <a:solidFill>
                  <a:schemeClr val="tx1"/>
                </a:solidFill>
              </a:rPr>
              <a:t>hậu</a:t>
            </a:r>
            <a:r>
              <a:rPr lang="en-US" sz="1600" b="1" dirty="0">
                <a:solidFill>
                  <a:schemeClr val="tx1"/>
                </a:solidFill>
              </a:rPr>
              <a:t> (UNFCCC) </a:t>
            </a:r>
            <a:r>
              <a:rPr lang="en-US" sz="1600" b="1" dirty="0" err="1">
                <a:solidFill>
                  <a:schemeClr val="tx1"/>
                </a:solidFill>
              </a:rPr>
              <a:t>được</a:t>
            </a:r>
            <a:r>
              <a:rPr lang="en-US" sz="1600" b="1" dirty="0">
                <a:solidFill>
                  <a:schemeClr val="tx1"/>
                </a:solidFill>
              </a:rPr>
              <a:t> </a:t>
            </a:r>
            <a:r>
              <a:rPr lang="en-US" sz="1600" b="1" dirty="0" err="1">
                <a:solidFill>
                  <a:schemeClr val="tx1"/>
                </a:solidFill>
              </a:rPr>
              <a:t>đàm</a:t>
            </a:r>
            <a:r>
              <a:rPr lang="en-US" sz="1600" b="1" dirty="0">
                <a:solidFill>
                  <a:schemeClr val="tx1"/>
                </a:solidFill>
              </a:rPr>
              <a:t> </a:t>
            </a:r>
            <a:r>
              <a:rPr lang="en-US" sz="1600" b="1" dirty="0" err="1">
                <a:solidFill>
                  <a:schemeClr val="tx1"/>
                </a:solidFill>
              </a:rPr>
              <a:t>phán</a:t>
            </a:r>
            <a:r>
              <a:rPr lang="en-US" sz="1600" b="1" dirty="0">
                <a:solidFill>
                  <a:schemeClr val="tx1"/>
                </a:solidFill>
              </a:rPr>
              <a:t> </a:t>
            </a:r>
            <a:r>
              <a:rPr lang="en-US" sz="1600" b="1" dirty="0" err="1">
                <a:solidFill>
                  <a:schemeClr val="tx1"/>
                </a:solidFill>
              </a:rPr>
              <a:t>tại</a:t>
            </a:r>
            <a:r>
              <a:rPr lang="en-US" sz="1600" b="1" dirty="0">
                <a:solidFill>
                  <a:schemeClr val="tx1"/>
                </a:solidFill>
              </a:rPr>
              <a:t> </a:t>
            </a:r>
            <a:r>
              <a:rPr lang="en-US" sz="1600" b="1" dirty="0" err="1">
                <a:solidFill>
                  <a:schemeClr val="tx1"/>
                </a:solidFill>
              </a:rPr>
              <a:t>Hội</a:t>
            </a:r>
            <a:r>
              <a:rPr lang="en-US" sz="1600" b="1" dirty="0">
                <a:solidFill>
                  <a:schemeClr val="tx1"/>
                </a:solidFill>
              </a:rPr>
              <a:t> </a:t>
            </a:r>
            <a:r>
              <a:rPr lang="en-US" sz="1600" b="1" dirty="0" err="1">
                <a:solidFill>
                  <a:schemeClr val="tx1"/>
                </a:solidFill>
              </a:rPr>
              <a:t>nghị</a:t>
            </a:r>
            <a:r>
              <a:rPr lang="en-US" sz="1600" b="1" dirty="0">
                <a:solidFill>
                  <a:schemeClr val="tx1"/>
                </a:solidFill>
              </a:rPr>
              <a:t> </a:t>
            </a:r>
            <a:r>
              <a:rPr lang="en-US" sz="1600" b="1" dirty="0" err="1">
                <a:solidFill>
                  <a:schemeClr val="tx1"/>
                </a:solidFill>
              </a:rPr>
              <a:t>Thưởng</a:t>
            </a:r>
            <a:r>
              <a:rPr lang="en-US" sz="1600" b="1" dirty="0">
                <a:solidFill>
                  <a:schemeClr val="tx1"/>
                </a:solidFill>
              </a:rPr>
              <a:t> </a:t>
            </a:r>
            <a:r>
              <a:rPr lang="en-US" sz="1600" b="1" dirty="0" err="1">
                <a:solidFill>
                  <a:schemeClr val="tx1"/>
                </a:solidFill>
              </a:rPr>
              <a:t>đỉnh</a:t>
            </a:r>
            <a:r>
              <a:rPr lang="en-US" sz="1600" b="1" dirty="0">
                <a:solidFill>
                  <a:schemeClr val="tx1"/>
                </a:solidFill>
              </a:rPr>
              <a:t> </a:t>
            </a:r>
            <a:r>
              <a:rPr lang="en-US" sz="1600" b="1" dirty="0" err="1">
                <a:solidFill>
                  <a:schemeClr val="tx1"/>
                </a:solidFill>
              </a:rPr>
              <a:t>trái</a:t>
            </a:r>
            <a:r>
              <a:rPr lang="en-US" sz="1600" b="1" dirty="0">
                <a:solidFill>
                  <a:schemeClr val="tx1"/>
                </a:solidFill>
              </a:rPr>
              <a:t> </a:t>
            </a:r>
            <a:r>
              <a:rPr lang="en-US" sz="1600" b="1" dirty="0" err="1">
                <a:solidFill>
                  <a:schemeClr val="tx1"/>
                </a:solidFill>
              </a:rPr>
              <a:t>đất</a:t>
            </a:r>
            <a:r>
              <a:rPr lang="en-US" sz="1600" b="1" dirty="0">
                <a:solidFill>
                  <a:schemeClr val="tx1"/>
                </a:solidFill>
              </a:rPr>
              <a:t> </a:t>
            </a:r>
            <a:r>
              <a:rPr lang="en-US" sz="1600" b="1" err="1">
                <a:solidFill>
                  <a:schemeClr val="tx1"/>
                </a:solidFill>
              </a:rPr>
              <a:t>năm</a:t>
            </a:r>
            <a:r>
              <a:rPr lang="en-US" sz="1600" b="1">
                <a:solidFill>
                  <a:schemeClr val="tx1"/>
                </a:solidFill>
              </a:rPr>
              <a:t> 1992:</a:t>
            </a:r>
          </a:p>
          <a:p>
            <a:pPr marL="0" indent="0" algn="just">
              <a:buClrTx/>
              <a:buNone/>
            </a:pPr>
            <a:r>
              <a:rPr lang="en-US" sz="1600">
                <a:solidFill>
                  <a:schemeClr val="tx1"/>
                </a:solidFill>
              </a:rPr>
              <a:t>Mục </a:t>
            </a:r>
            <a:r>
              <a:rPr lang="en-US" sz="1600" dirty="0" err="1">
                <a:solidFill>
                  <a:schemeClr val="tx1"/>
                </a:solidFill>
              </a:rPr>
              <a:t>tiêu</a:t>
            </a:r>
            <a:r>
              <a:rPr lang="en-US" sz="1600" dirty="0">
                <a:solidFill>
                  <a:schemeClr val="tx1"/>
                </a:solidFill>
              </a:rPr>
              <a:t>: </a:t>
            </a:r>
            <a:r>
              <a:rPr lang="en-US" sz="1600" dirty="0">
                <a:solidFill>
                  <a:srgbClr val="00B050"/>
                </a:solidFill>
              </a:rPr>
              <a:t>“</a:t>
            </a:r>
            <a:r>
              <a:rPr lang="en-US" sz="1600" dirty="0" err="1">
                <a:solidFill>
                  <a:srgbClr val="00B050"/>
                </a:solidFill>
              </a:rPr>
              <a:t>Ổn</a:t>
            </a:r>
            <a:r>
              <a:rPr lang="en-US" sz="1600" dirty="0">
                <a:solidFill>
                  <a:srgbClr val="00B050"/>
                </a:solidFill>
              </a:rPr>
              <a:t> </a:t>
            </a:r>
            <a:r>
              <a:rPr lang="en-US" sz="1600" dirty="0" err="1">
                <a:solidFill>
                  <a:srgbClr val="00B050"/>
                </a:solidFill>
              </a:rPr>
              <a:t>định</a:t>
            </a:r>
            <a:r>
              <a:rPr lang="en-US" sz="1600" dirty="0">
                <a:solidFill>
                  <a:srgbClr val="00B050"/>
                </a:solidFill>
              </a:rPr>
              <a:t> </a:t>
            </a:r>
            <a:r>
              <a:rPr lang="en-US" sz="1600" dirty="0" err="1">
                <a:solidFill>
                  <a:srgbClr val="00B050"/>
                </a:solidFill>
              </a:rPr>
              <a:t>các</a:t>
            </a:r>
            <a:r>
              <a:rPr lang="en-US" sz="1600" dirty="0">
                <a:solidFill>
                  <a:srgbClr val="00B050"/>
                </a:solidFill>
              </a:rPr>
              <a:t> </a:t>
            </a:r>
            <a:r>
              <a:rPr lang="en-US" sz="1600" dirty="0" err="1">
                <a:solidFill>
                  <a:srgbClr val="00B050"/>
                </a:solidFill>
              </a:rPr>
              <a:t>nồng</a:t>
            </a:r>
            <a:r>
              <a:rPr lang="en-US" sz="1600" dirty="0">
                <a:solidFill>
                  <a:srgbClr val="00B050"/>
                </a:solidFill>
              </a:rPr>
              <a:t> </a:t>
            </a:r>
            <a:r>
              <a:rPr lang="en-US" sz="1600" dirty="0" err="1">
                <a:solidFill>
                  <a:srgbClr val="00B050"/>
                </a:solidFill>
              </a:rPr>
              <a:t>độ</a:t>
            </a:r>
            <a:r>
              <a:rPr lang="en-US" sz="1600" dirty="0">
                <a:solidFill>
                  <a:srgbClr val="00B050"/>
                </a:solidFill>
              </a:rPr>
              <a:t> </a:t>
            </a:r>
            <a:r>
              <a:rPr lang="en-US" sz="1600" dirty="0" err="1">
                <a:solidFill>
                  <a:srgbClr val="00B050"/>
                </a:solidFill>
              </a:rPr>
              <a:t>KNK</a:t>
            </a:r>
            <a:r>
              <a:rPr lang="en-US" sz="1600" dirty="0">
                <a:solidFill>
                  <a:srgbClr val="00B050"/>
                </a:solidFill>
              </a:rPr>
              <a:t> </a:t>
            </a:r>
            <a:r>
              <a:rPr lang="en-US" sz="1600" dirty="0" err="1">
                <a:solidFill>
                  <a:srgbClr val="00B050"/>
                </a:solidFill>
              </a:rPr>
              <a:t>trong</a:t>
            </a:r>
            <a:r>
              <a:rPr lang="en-US" sz="1600" dirty="0">
                <a:solidFill>
                  <a:srgbClr val="00B050"/>
                </a:solidFill>
              </a:rPr>
              <a:t> </a:t>
            </a:r>
            <a:r>
              <a:rPr lang="en-US" sz="1600" dirty="0" err="1">
                <a:solidFill>
                  <a:srgbClr val="00B050"/>
                </a:solidFill>
              </a:rPr>
              <a:t>khí</a:t>
            </a:r>
            <a:r>
              <a:rPr lang="en-US" sz="1600" dirty="0">
                <a:solidFill>
                  <a:srgbClr val="00B050"/>
                </a:solidFill>
              </a:rPr>
              <a:t> </a:t>
            </a:r>
            <a:r>
              <a:rPr lang="en-US" sz="1600" dirty="0" err="1">
                <a:solidFill>
                  <a:srgbClr val="00B050"/>
                </a:solidFill>
              </a:rPr>
              <a:t>quyển</a:t>
            </a:r>
            <a:r>
              <a:rPr lang="en-US" sz="1600" dirty="0">
                <a:solidFill>
                  <a:srgbClr val="00B050"/>
                </a:solidFill>
              </a:rPr>
              <a:t> ở </a:t>
            </a:r>
            <a:r>
              <a:rPr lang="en-US" sz="1600" dirty="0" err="1">
                <a:solidFill>
                  <a:srgbClr val="00B050"/>
                </a:solidFill>
              </a:rPr>
              <a:t>mức</a:t>
            </a:r>
            <a:r>
              <a:rPr lang="en-US" sz="1600" dirty="0">
                <a:solidFill>
                  <a:srgbClr val="00B050"/>
                </a:solidFill>
              </a:rPr>
              <a:t> </a:t>
            </a:r>
            <a:r>
              <a:rPr lang="en-US" sz="1600" dirty="0" err="1">
                <a:solidFill>
                  <a:srgbClr val="00B050"/>
                </a:solidFill>
              </a:rPr>
              <a:t>có</a:t>
            </a:r>
            <a:r>
              <a:rPr lang="en-US" sz="1600" dirty="0">
                <a:solidFill>
                  <a:srgbClr val="00B050"/>
                </a:solidFill>
              </a:rPr>
              <a:t> </a:t>
            </a:r>
            <a:r>
              <a:rPr lang="en-US" sz="1600" dirty="0" err="1">
                <a:solidFill>
                  <a:srgbClr val="00B050"/>
                </a:solidFill>
              </a:rPr>
              <a:t>thể</a:t>
            </a:r>
            <a:r>
              <a:rPr lang="en-US" sz="1600" dirty="0">
                <a:solidFill>
                  <a:srgbClr val="00B050"/>
                </a:solidFill>
              </a:rPr>
              <a:t> </a:t>
            </a:r>
            <a:r>
              <a:rPr lang="en-US" sz="1600" dirty="0" err="1">
                <a:solidFill>
                  <a:srgbClr val="00B050"/>
                </a:solidFill>
              </a:rPr>
              <a:t>ngăn</a:t>
            </a:r>
            <a:r>
              <a:rPr lang="en-US" sz="1600" dirty="0">
                <a:solidFill>
                  <a:srgbClr val="00B050"/>
                </a:solidFill>
              </a:rPr>
              <a:t> </a:t>
            </a:r>
            <a:r>
              <a:rPr lang="en-US" sz="1600" dirty="0" err="1">
                <a:solidFill>
                  <a:srgbClr val="00B050"/>
                </a:solidFill>
              </a:rPr>
              <a:t>ngừa</a:t>
            </a:r>
            <a:r>
              <a:rPr lang="en-US" sz="1600" dirty="0">
                <a:solidFill>
                  <a:srgbClr val="00B050"/>
                </a:solidFill>
              </a:rPr>
              <a:t> </a:t>
            </a:r>
            <a:r>
              <a:rPr lang="en-US" sz="1600" dirty="0" err="1">
                <a:solidFill>
                  <a:srgbClr val="00B050"/>
                </a:solidFill>
              </a:rPr>
              <a:t>được</a:t>
            </a:r>
            <a:r>
              <a:rPr lang="en-US" sz="1600" dirty="0">
                <a:solidFill>
                  <a:srgbClr val="00B050"/>
                </a:solidFill>
              </a:rPr>
              <a:t> </a:t>
            </a:r>
            <a:r>
              <a:rPr lang="en-US" sz="1600" dirty="0" err="1">
                <a:solidFill>
                  <a:srgbClr val="00B050"/>
                </a:solidFill>
              </a:rPr>
              <a:t>sự</a:t>
            </a:r>
            <a:r>
              <a:rPr lang="en-US" sz="1600" dirty="0">
                <a:solidFill>
                  <a:srgbClr val="00B050"/>
                </a:solidFill>
              </a:rPr>
              <a:t> can </a:t>
            </a:r>
            <a:r>
              <a:rPr lang="en-US" sz="1600" dirty="0" err="1">
                <a:solidFill>
                  <a:srgbClr val="00B050"/>
                </a:solidFill>
              </a:rPr>
              <a:t>thiệp</a:t>
            </a:r>
            <a:r>
              <a:rPr lang="en-US" sz="1600" dirty="0">
                <a:solidFill>
                  <a:srgbClr val="00B050"/>
                </a:solidFill>
              </a:rPr>
              <a:t> </a:t>
            </a:r>
            <a:r>
              <a:rPr lang="en-US" sz="1600" dirty="0" err="1">
                <a:solidFill>
                  <a:srgbClr val="00B050"/>
                </a:solidFill>
              </a:rPr>
              <a:t>nguy</a:t>
            </a:r>
            <a:r>
              <a:rPr lang="en-US" sz="1600" dirty="0">
                <a:solidFill>
                  <a:srgbClr val="00B050"/>
                </a:solidFill>
              </a:rPr>
              <a:t> </a:t>
            </a:r>
            <a:r>
              <a:rPr lang="en-US" sz="1600" dirty="0" err="1">
                <a:solidFill>
                  <a:srgbClr val="00B050"/>
                </a:solidFill>
              </a:rPr>
              <a:t>hiểm</a:t>
            </a:r>
            <a:r>
              <a:rPr lang="en-US" sz="1600" dirty="0">
                <a:solidFill>
                  <a:srgbClr val="00B050"/>
                </a:solidFill>
              </a:rPr>
              <a:t> </a:t>
            </a:r>
            <a:r>
              <a:rPr lang="en-US" sz="1600" dirty="0" err="1">
                <a:solidFill>
                  <a:srgbClr val="00B050"/>
                </a:solidFill>
              </a:rPr>
              <a:t>của</a:t>
            </a:r>
            <a:r>
              <a:rPr lang="en-US" sz="1600" dirty="0">
                <a:solidFill>
                  <a:srgbClr val="00B050"/>
                </a:solidFill>
              </a:rPr>
              <a:t> con </a:t>
            </a:r>
            <a:r>
              <a:rPr lang="en-US" sz="1600" dirty="0" err="1">
                <a:solidFill>
                  <a:srgbClr val="00B050"/>
                </a:solidFill>
              </a:rPr>
              <a:t>người</a:t>
            </a:r>
            <a:r>
              <a:rPr lang="en-US" sz="1600" dirty="0">
                <a:solidFill>
                  <a:srgbClr val="00B050"/>
                </a:solidFill>
              </a:rPr>
              <a:t> </a:t>
            </a:r>
            <a:r>
              <a:rPr lang="en-US" sz="1600" dirty="0" err="1">
                <a:solidFill>
                  <a:srgbClr val="00B050"/>
                </a:solidFill>
              </a:rPr>
              <a:t>đối</a:t>
            </a:r>
            <a:r>
              <a:rPr lang="en-US" sz="1600" dirty="0">
                <a:solidFill>
                  <a:srgbClr val="00B050"/>
                </a:solidFill>
              </a:rPr>
              <a:t> </a:t>
            </a:r>
            <a:r>
              <a:rPr lang="en-US" sz="1600" dirty="0" err="1">
                <a:solidFill>
                  <a:srgbClr val="00B050"/>
                </a:solidFill>
              </a:rPr>
              <a:t>với</a:t>
            </a:r>
            <a:r>
              <a:rPr lang="en-US" sz="1600" dirty="0">
                <a:solidFill>
                  <a:srgbClr val="00B050"/>
                </a:solidFill>
              </a:rPr>
              <a:t> </a:t>
            </a:r>
            <a:r>
              <a:rPr lang="en-US" sz="1600" dirty="0" err="1">
                <a:solidFill>
                  <a:srgbClr val="00B050"/>
                </a:solidFill>
              </a:rPr>
              <a:t>hệ</a:t>
            </a:r>
            <a:r>
              <a:rPr lang="en-US" sz="1600" dirty="0">
                <a:solidFill>
                  <a:srgbClr val="00B050"/>
                </a:solidFill>
              </a:rPr>
              <a:t> </a:t>
            </a:r>
            <a:r>
              <a:rPr lang="en-US" sz="1600" dirty="0" err="1">
                <a:solidFill>
                  <a:srgbClr val="00B050"/>
                </a:solidFill>
              </a:rPr>
              <a:t>thống</a:t>
            </a:r>
            <a:r>
              <a:rPr lang="en-US" sz="1600" dirty="0">
                <a:solidFill>
                  <a:srgbClr val="00B050"/>
                </a:solidFill>
              </a:rPr>
              <a:t> </a:t>
            </a:r>
            <a:r>
              <a:rPr lang="en-US" sz="1600" dirty="0" err="1">
                <a:solidFill>
                  <a:srgbClr val="00B050"/>
                </a:solidFill>
              </a:rPr>
              <a:t>khí</a:t>
            </a:r>
            <a:r>
              <a:rPr lang="en-US" sz="1600" dirty="0">
                <a:solidFill>
                  <a:srgbClr val="00B050"/>
                </a:solidFill>
              </a:rPr>
              <a:t> </a:t>
            </a:r>
            <a:r>
              <a:rPr lang="en-US" sz="1600" dirty="0" err="1">
                <a:solidFill>
                  <a:srgbClr val="00B050"/>
                </a:solidFill>
              </a:rPr>
              <a:t>hậu</a:t>
            </a:r>
            <a:r>
              <a:rPr lang="en-US" sz="1600" dirty="0">
                <a:solidFill>
                  <a:srgbClr val="00B050"/>
                </a:solidFill>
              </a:rPr>
              <a:t>” </a:t>
            </a:r>
          </a:p>
          <a:p>
            <a:pPr algn="just">
              <a:buClrTx/>
            </a:pPr>
            <a:r>
              <a:rPr lang="en-US" sz="1600" b="1" dirty="0">
                <a:solidFill>
                  <a:srgbClr val="00B050"/>
                </a:solidFill>
              </a:rPr>
              <a:t> </a:t>
            </a:r>
            <a:r>
              <a:rPr lang="en-US" sz="1600" b="1" dirty="0" err="1">
                <a:solidFill>
                  <a:schemeClr val="tx1"/>
                </a:solidFill>
              </a:rPr>
              <a:t>Nghị</a:t>
            </a:r>
            <a:r>
              <a:rPr lang="en-US" sz="1600" b="1" dirty="0">
                <a:solidFill>
                  <a:schemeClr val="tx1"/>
                </a:solidFill>
              </a:rPr>
              <a:t> </a:t>
            </a:r>
            <a:r>
              <a:rPr lang="en-US" sz="1600" b="1" dirty="0" err="1">
                <a:solidFill>
                  <a:schemeClr val="tx1"/>
                </a:solidFill>
              </a:rPr>
              <a:t>định</a:t>
            </a:r>
            <a:r>
              <a:rPr lang="en-US" sz="1600" b="1" dirty="0">
                <a:solidFill>
                  <a:schemeClr val="tx1"/>
                </a:solidFill>
              </a:rPr>
              <a:t> </a:t>
            </a:r>
            <a:r>
              <a:rPr lang="en-US" sz="1600" b="1" dirty="0" err="1">
                <a:solidFill>
                  <a:schemeClr val="tx1"/>
                </a:solidFill>
              </a:rPr>
              <a:t>thư</a:t>
            </a:r>
            <a:r>
              <a:rPr lang="en-US" sz="1600" b="1" dirty="0">
                <a:solidFill>
                  <a:schemeClr val="tx1"/>
                </a:solidFill>
              </a:rPr>
              <a:t> Kyoto </a:t>
            </a:r>
            <a:r>
              <a:rPr lang="en-US" sz="1600" b="1" dirty="0" err="1">
                <a:solidFill>
                  <a:schemeClr val="tx1"/>
                </a:solidFill>
              </a:rPr>
              <a:t>tháng</a:t>
            </a:r>
            <a:r>
              <a:rPr lang="en-US" sz="1600" b="1" dirty="0">
                <a:solidFill>
                  <a:schemeClr val="tx1"/>
                </a:solidFill>
              </a:rPr>
              <a:t> 12 </a:t>
            </a:r>
            <a:r>
              <a:rPr lang="en-US" sz="1600" b="1" dirty="0" err="1">
                <a:solidFill>
                  <a:schemeClr val="tx1"/>
                </a:solidFill>
              </a:rPr>
              <a:t>năm</a:t>
            </a:r>
            <a:r>
              <a:rPr lang="en-US" sz="1600" b="1" dirty="0">
                <a:solidFill>
                  <a:schemeClr val="tx1"/>
                </a:solidFill>
              </a:rPr>
              <a:t> 1997 </a:t>
            </a:r>
            <a:r>
              <a:rPr lang="en-US" sz="1600" b="1" dirty="0" err="1">
                <a:solidFill>
                  <a:schemeClr val="tx1"/>
                </a:solidFill>
              </a:rPr>
              <a:t>giới</a:t>
            </a:r>
            <a:r>
              <a:rPr lang="en-US" sz="1600" b="1" dirty="0">
                <a:solidFill>
                  <a:schemeClr val="tx1"/>
                </a:solidFill>
              </a:rPr>
              <a:t> </a:t>
            </a:r>
            <a:r>
              <a:rPr lang="en-US" sz="1600" b="1" dirty="0" err="1">
                <a:solidFill>
                  <a:schemeClr val="tx1"/>
                </a:solidFill>
              </a:rPr>
              <a:t>thiệu</a:t>
            </a:r>
            <a:r>
              <a:rPr lang="en-US" sz="1600" b="1" dirty="0">
                <a:solidFill>
                  <a:schemeClr val="tx1"/>
                </a:solidFill>
              </a:rPr>
              <a:t> 3 </a:t>
            </a:r>
            <a:r>
              <a:rPr lang="en-US" sz="1600" b="1" dirty="0" err="1">
                <a:solidFill>
                  <a:schemeClr val="tx1"/>
                </a:solidFill>
              </a:rPr>
              <a:t>cơ</a:t>
            </a:r>
            <a:r>
              <a:rPr lang="en-US" sz="1600" b="1" dirty="0">
                <a:solidFill>
                  <a:schemeClr val="tx1"/>
                </a:solidFill>
              </a:rPr>
              <a:t> </a:t>
            </a:r>
            <a:r>
              <a:rPr lang="en-US" sz="1600" b="1" dirty="0" err="1">
                <a:solidFill>
                  <a:schemeClr val="tx1"/>
                </a:solidFill>
              </a:rPr>
              <a:t>chế</a:t>
            </a:r>
            <a:r>
              <a:rPr lang="en-US" sz="1600" b="1" dirty="0">
                <a:solidFill>
                  <a:schemeClr val="tx1"/>
                </a:solidFill>
              </a:rPr>
              <a:t> </a:t>
            </a:r>
            <a:r>
              <a:rPr lang="en-US" sz="1600" b="1" dirty="0" err="1">
                <a:solidFill>
                  <a:schemeClr val="tx1"/>
                </a:solidFill>
              </a:rPr>
              <a:t>linh</a:t>
            </a:r>
            <a:r>
              <a:rPr lang="en-US" sz="1600" b="1" dirty="0">
                <a:solidFill>
                  <a:schemeClr val="tx1"/>
                </a:solidFill>
              </a:rPr>
              <a:t> </a:t>
            </a:r>
            <a:r>
              <a:rPr lang="en-US" sz="1600" b="1" dirty="0" err="1">
                <a:solidFill>
                  <a:schemeClr val="tx1"/>
                </a:solidFill>
              </a:rPr>
              <a:t>hoạt</a:t>
            </a:r>
            <a:r>
              <a:rPr lang="en-US" sz="1600" b="1" dirty="0">
                <a:solidFill>
                  <a:schemeClr val="tx1"/>
                </a:solidFill>
              </a:rPr>
              <a:t>:</a:t>
            </a:r>
          </a:p>
          <a:p>
            <a:pPr algn="just">
              <a:buClrTx/>
              <a:buFont typeface="Wingdings" panose="05000000000000000000" pitchFamily="2" charset="2"/>
              <a:buChar char="v"/>
            </a:pPr>
            <a:r>
              <a:rPr lang="en-US" sz="1600" dirty="0">
                <a:solidFill>
                  <a:schemeClr val="tx1"/>
                </a:solidFill>
              </a:rPr>
              <a:t> </a:t>
            </a:r>
            <a:r>
              <a:rPr lang="en-US" sz="1600" dirty="0" err="1">
                <a:solidFill>
                  <a:schemeClr val="tx1"/>
                </a:solidFill>
              </a:rPr>
              <a:t>Cơ</a:t>
            </a:r>
            <a:r>
              <a:rPr lang="en-US" sz="1600" dirty="0">
                <a:solidFill>
                  <a:schemeClr val="tx1"/>
                </a:solidFill>
              </a:rPr>
              <a:t> </a:t>
            </a:r>
            <a:r>
              <a:rPr lang="en-US" sz="1600" dirty="0" err="1">
                <a:solidFill>
                  <a:schemeClr val="tx1"/>
                </a:solidFill>
              </a:rPr>
              <a:t>chế</a:t>
            </a:r>
            <a:r>
              <a:rPr lang="en-US" sz="1600" dirty="0">
                <a:solidFill>
                  <a:schemeClr val="tx1"/>
                </a:solidFill>
              </a:rPr>
              <a:t> </a:t>
            </a:r>
            <a:r>
              <a:rPr lang="en-US" sz="1600" dirty="0" err="1">
                <a:solidFill>
                  <a:schemeClr val="tx1"/>
                </a:solidFill>
              </a:rPr>
              <a:t>thị</a:t>
            </a:r>
            <a:r>
              <a:rPr lang="en-US" sz="1600" dirty="0">
                <a:solidFill>
                  <a:schemeClr val="tx1"/>
                </a:solidFill>
              </a:rPr>
              <a:t> </a:t>
            </a:r>
            <a:r>
              <a:rPr lang="en-US" sz="1600" dirty="0" err="1">
                <a:solidFill>
                  <a:schemeClr val="tx1"/>
                </a:solidFill>
              </a:rPr>
              <a:t>trường</a:t>
            </a:r>
            <a:r>
              <a:rPr lang="en-US" sz="1600" dirty="0">
                <a:solidFill>
                  <a:schemeClr val="tx1"/>
                </a:solidFill>
              </a:rPr>
              <a:t> </a:t>
            </a:r>
            <a:r>
              <a:rPr lang="en-US" sz="1600" dirty="0" err="1">
                <a:solidFill>
                  <a:schemeClr val="tx1"/>
                </a:solidFill>
              </a:rPr>
              <a:t>khí</a:t>
            </a:r>
            <a:r>
              <a:rPr lang="en-US" sz="1600" dirty="0">
                <a:solidFill>
                  <a:schemeClr val="tx1"/>
                </a:solidFill>
              </a:rPr>
              <a:t> </a:t>
            </a:r>
            <a:r>
              <a:rPr lang="en-US" sz="1600" dirty="0" err="1">
                <a:solidFill>
                  <a:schemeClr val="tx1"/>
                </a:solidFill>
              </a:rPr>
              <a:t>thải</a:t>
            </a:r>
            <a:endParaRPr lang="en-US" sz="1600" dirty="0">
              <a:solidFill>
                <a:schemeClr val="tx1"/>
              </a:solidFill>
            </a:endParaRPr>
          </a:p>
          <a:p>
            <a:pPr algn="just">
              <a:buClrTx/>
              <a:buFont typeface="Wingdings" panose="05000000000000000000" pitchFamily="2" charset="2"/>
              <a:buChar char="v"/>
            </a:pPr>
            <a:r>
              <a:rPr lang="en-US" sz="1600" dirty="0">
                <a:solidFill>
                  <a:schemeClr val="tx1"/>
                </a:solidFill>
              </a:rPr>
              <a:t> </a:t>
            </a:r>
            <a:r>
              <a:rPr lang="en-US" sz="1600" dirty="0" err="1">
                <a:solidFill>
                  <a:schemeClr val="tx1"/>
                </a:solidFill>
              </a:rPr>
              <a:t>Cơ</a:t>
            </a:r>
            <a:r>
              <a:rPr lang="en-US" sz="1600" dirty="0">
                <a:solidFill>
                  <a:schemeClr val="tx1"/>
                </a:solidFill>
              </a:rPr>
              <a:t> </a:t>
            </a:r>
            <a:r>
              <a:rPr lang="en-US" sz="1600" dirty="0" err="1">
                <a:solidFill>
                  <a:schemeClr val="tx1"/>
                </a:solidFill>
              </a:rPr>
              <a:t>chế</a:t>
            </a:r>
            <a:r>
              <a:rPr lang="en-US" sz="1600" dirty="0">
                <a:solidFill>
                  <a:schemeClr val="tx1"/>
                </a:solidFill>
              </a:rPr>
              <a:t> </a:t>
            </a:r>
            <a:r>
              <a:rPr lang="en-US" sz="1600" dirty="0" err="1">
                <a:solidFill>
                  <a:schemeClr val="tx1"/>
                </a:solidFill>
              </a:rPr>
              <a:t>đồng</a:t>
            </a:r>
            <a:r>
              <a:rPr lang="en-US" sz="1600" dirty="0">
                <a:solidFill>
                  <a:schemeClr val="tx1"/>
                </a:solidFill>
              </a:rPr>
              <a:t> </a:t>
            </a:r>
            <a:r>
              <a:rPr lang="en-US" sz="1600" dirty="0" err="1">
                <a:solidFill>
                  <a:schemeClr val="tx1"/>
                </a:solidFill>
              </a:rPr>
              <a:t>thực</a:t>
            </a:r>
            <a:r>
              <a:rPr lang="en-US" sz="1600" dirty="0">
                <a:solidFill>
                  <a:schemeClr val="tx1"/>
                </a:solidFill>
              </a:rPr>
              <a:t> </a:t>
            </a:r>
            <a:r>
              <a:rPr lang="en-US" sz="1600" dirty="0" err="1">
                <a:solidFill>
                  <a:schemeClr val="tx1"/>
                </a:solidFill>
              </a:rPr>
              <a:t>hiện</a:t>
            </a:r>
            <a:endParaRPr lang="en-US" sz="1600" dirty="0">
              <a:solidFill>
                <a:schemeClr val="tx1"/>
              </a:solidFill>
            </a:endParaRPr>
          </a:p>
          <a:p>
            <a:pPr algn="just">
              <a:buClrTx/>
              <a:buFont typeface="Wingdings" panose="05000000000000000000" pitchFamily="2" charset="2"/>
              <a:buChar char="v"/>
            </a:pPr>
            <a:r>
              <a:rPr lang="en-US" sz="1600" dirty="0">
                <a:solidFill>
                  <a:schemeClr val="tx1"/>
                </a:solidFill>
              </a:rPr>
              <a:t> </a:t>
            </a:r>
            <a:r>
              <a:rPr lang="en-US" sz="1600" dirty="0" err="1">
                <a:solidFill>
                  <a:schemeClr val="tx1"/>
                </a:solidFill>
              </a:rPr>
              <a:t>Cơ</a:t>
            </a:r>
            <a:r>
              <a:rPr lang="en-US" sz="1600" dirty="0">
                <a:solidFill>
                  <a:schemeClr val="tx1"/>
                </a:solidFill>
              </a:rPr>
              <a:t> </a:t>
            </a:r>
            <a:r>
              <a:rPr lang="en-US" sz="1600" dirty="0" err="1">
                <a:solidFill>
                  <a:schemeClr val="tx1"/>
                </a:solidFill>
              </a:rPr>
              <a:t>chế</a:t>
            </a:r>
            <a:r>
              <a:rPr lang="en-US" sz="1600" dirty="0">
                <a:solidFill>
                  <a:schemeClr val="tx1"/>
                </a:solidFill>
              </a:rPr>
              <a:t> </a:t>
            </a:r>
            <a:r>
              <a:rPr lang="en-US" sz="1600" dirty="0" err="1">
                <a:solidFill>
                  <a:schemeClr val="tx1"/>
                </a:solidFill>
              </a:rPr>
              <a:t>phát</a:t>
            </a:r>
            <a:r>
              <a:rPr lang="en-US" sz="1600" dirty="0">
                <a:solidFill>
                  <a:schemeClr val="tx1"/>
                </a:solidFill>
              </a:rPr>
              <a:t> </a:t>
            </a:r>
            <a:r>
              <a:rPr lang="en-US" sz="1600" dirty="0" err="1">
                <a:solidFill>
                  <a:schemeClr val="tx1"/>
                </a:solidFill>
              </a:rPr>
              <a:t>triển</a:t>
            </a:r>
            <a:r>
              <a:rPr lang="en-US" sz="1600" dirty="0">
                <a:solidFill>
                  <a:schemeClr val="tx1"/>
                </a:solidFill>
              </a:rPr>
              <a:t> </a:t>
            </a:r>
            <a:r>
              <a:rPr lang="en-US" sz="1600" dirty="0" err="1">
                <a:solidFill>
                  <a:schemeClr val="tx1"/>
                </a:solidFill>
              </a:rPr>
              <a:t>sạch</a:t>
            </a:r>
            <a:endParaRPr lang="en-US" sz="1600" dirty="0">
              <a:solidFill>
                <a:schemeClr val="tx1"/>
              </a:solidFill>
            </a:endParaRPr>
          </a:p>
          <a:p>
            <a:pPr algn="just">
              <a:buClrTx/>
            </a:pPr>
            <a:r>
              <a:rPr lang="en-US" sz="1600" dirty="0">
                <a:solidFill>
                  <a:schemeClr val="tx1"/>
                </a:solidFill>
              </a:rPr>
              <a:t> </a:t>
            </a:r>
            <a:r>
              <a:rPr lang="en-US" sz="1600" dirty="0" err="1">
                <a:solidFill>
                  <a:schemeClr val="tx1"/>
                </a:solidFill>
              </a:rPr>
              <a:t>Thỏa</a:t>
            </a:r>
            <a:r>
              <a:rPr lang="en-US" sz="1600" dirty="0">
                <a:solidFill>
                  <a:schemeClr val="tx1"/>
                </a:solidFill>
              </a:rPr>
              <a:t> </a:t>
            </a:r>
            <a:r>
              <a:rPr lang="en-US" sz="1600" dirty="0" err="1">
                <a:solidFill>
                  <a:schemeClr val="tx1"/>
                </a:solidFill>
              </a:rPr>
              <a:t>thuận</a:t>
            </a:r>
            <a:r>
              <a:rPr lang="en-US" sz="1600" dirty="0">
                <a:solidFill>
                  <a:schemeClr val="tx1"/>
                </a:solidFill>
              </a:rPr>
              <a:t> </a:t>
            </a:r>
            <a:r>
              <a:rPr lang="en-US" sz="1600" dirty="0" err="1">
                <a:solidFill>
                  <a:schemeClr val="tx1"/>
                </a:solidFill>
              </a:rPr>
              <a:t>chung</a:t>
            </a:r>
            <a:r>
              <a:rPr lang="en-US" sz="1600" dirty="0">
                <a:solidFill>
                  <a:schemeClr val="tx1"/>
                </a:solidFill>
              </a:rPr>
              <a:t> Paris 2015: </a:t>
            </a:r>
            <a:r>
              <a:rPr lang="en-US" sz="1600" dirty="0" err="1">
                <a:solidFill>
                  <a:schemeClr val="tx1"/>
                </a:solidFill>
              </a:rPr>
              <a:t>Giữ</a:t>
            </a:r>
            <a:r>
              <a:rPr lang="en-US" sz="1600" dirty="0">
                <a:solidFill>
                  <a:schemeClr val="tx1"/>
                </a:solidFill>
              </a:rPr>
              <a:t> </a:t>
            </a:r>
            <a:r>
              <a:rPr lang="en-US" sz="1600" dirty="0" err="1">
                <a:solidFill>
                  <a:schemeClr val="tx1"/>
                </a:solidFill>
              </a:rPr>
              <a:t>nhiệt</a:t>
            </a:r>
            <a:r>
              <a:rPr lang="en-US" sz="1600" dirty="0">
                <a:solidFill>
                  <a:schemeClr val="tx1"/>
                </a:solidFill>
              </a:rPr>
              <a:t> </a:t>
            </a:r>
            <a:r>
              <a:rPr lang="en-US" sz="1600" dirty="0" err="1">
                <a:solidFill>
                  <a:schemeClr val="tx1"/>
                </a:solidFill>
              </a:rPr>
              <a:t>độ</a:t>
            </a:r>
            <a:r>
              <a:rPr lang="en-US" sz="1600" dirty="0">
                <a:solidFill>
                  <a:schemeClr val="tx1"/>
                </a:solidFill>
              </a:rPr>
              <a:t> </a:t>
            </a:r>
            <a:r>
              <a:rPr lang="en-US" sz="1600" dirty="0" err="1">
                <a:solidFill>
                  <a:schemeClr val="tx1"/>
                </a:solidFill>
              </a:rPr>
              <a:t>toàn</a:t>
            </a:r>
            <a:r>
              <a:rPr lang="en-US" sz="1600" dirty="0">
                <a:solidFill>
                  <a:schemeClr val="tx1"/>
                </a:solidFill>
              </a:rPr>
              <a:t> </a:t>
            </a:r>
            <a:r>
              <a:rPr lang="en-US" sz="1600" dirty="0" err="1">
                <a:solidFill>
                  <a:schemeClr val="tx1"/>
                </a:solidFill>
              </a:rPr>
              <a:t>cầu</a:t>
            </a:r>
            <a:r>
              <a:rPr lang="en-US" sz="1600" dirty="0">
                <a:solidFill>
                  <a:schemeClr val="tx1"/>
                </a:solidFill>
              </a:rPr>
              <a:t> </a:t>
            </a:r>
            <a:r>
              <a:rPr lang="en-US" sz="1600" dirty="0" err="1">
                <a:solidFill>
                  <a:schemeClr val="tx1"/>
                </a:solidFill>
              </a:rPr>
              <a:t>không</a:t>
            </a:r>
            <a:r>
              <a:rPr lang="en-US" sz="1600" dirty="0">
                <a:solidFill>
                  <a:schemeClr val="tx1"/>
                </a:solidFill>
              </a:rPr>
              <a:t> </a:t>
            </a:r>
            <a:r>
              <a:rPr lang="en-US" sz="1600" dirty="0" err="1">
                <a:solidFill>
                  <a:schemeClr val="tx1"/>
                </a:solidFill>
              </a:rPr>
              <a:t>tăng</a:t>
            </a:r>
            <a:r>
              <a:rPr lang="en-US" sz="1600" dirty="0">
                <a:solidFill>
                  <a:schemeClr val="tx1"/>
                </a:solidFill>
              </a:rPr>
              <a:t> </a:t>
            </a:r>
            <a:r>
              <a:rPr lang="en-US" sz="1600" dirty="0" err="1">
                <a:solidFill>
                  <a:schemeClr val="tx1"/>
                </a:solidFill>
              </a:rPr>
              <a:t>quá</a:t>
            </a:r>
            <a:r>
              <a:rPr lang="en-US" sz="1600" dirty="0">
                <a:solidFill>
                  <a:schemeClr val="tx1"/>
                </a:solidFill>
              </a:rPr>
              <a:t> 2 </a:t>
            </a:r>
            <a:r>
              <a:rPr lang="en-US" sz="1600" dirty="0" err="1">
                <a:solidFill>
                  <a:schemeClr val="tx1"/>
                </a:solidFill>
              </a:rPr>
              <a:t>độ</a:t>
            </a:r>
            <a:r>
              <a:rPr lang="en-US" sz="1600" dirty="0">
                <a:solidFill>
                  <a:schemeClr val="tx1"/>
                </a:solidFill>
              </a:rPr>
              <a:t> C </a:t>
            </a:r>
            <a:r>
              <a:rPr lang="en-US" sz="1600" dirty="0" err="1">
                <a:solidFill>
                  <a:schemeClr val="tx1"/>
                </a:solidFill>
              </a:rPr>
              <a:t>và</a:t>
            </a:r>
            <a:r>
              <a:rPr lang="en-US" sz="1600" dirty="0">
                <a:solidFill>
                  <a:schemeClr val="tx1"/>
                </a:solidFill>
              </a:rPr>
              <a:t> </a:t>
            </a:r>
            <a:r>
              <a:rPr lang="en-US" sz="1600" dirty="0" err="1">
                <a:solidFill>
                  <a:schemeClr val="tx1"/>
                </a:solidFill>
              </a:rPr>
              <a:t>nỗ</a:t>
            </a:r>
            <a:r>
              <a:rPr lang="en-US" sz="1600" dirty="0">
                <a:solidFill>
                  <a:schemeClr val="tx1"/>
                </a:solidFill>
              </a:rPr>
              <a:t> </a:t>
            </a:r>
            <a:r>
              <a:rPr lang="en-US" sz="1600" dirty="0" err="1">
                <a:solidFill>
                  <a:schemeClr val="tx1"/>
                </a:solidFill>
              </a:rPr>
              <a:t>lực</a:t>
            </a:r>
            <a:r>
              <a:rPr lang="en-US" sz="1600" dirty="0">
                <a:solidFill>
                  <a:schemeClr val="tx1"/>
                </a:solidFill>
              </a:rPr>
              <a:t> </a:t>
            </a:r>
            <a:r>
              <a:rPr lang="en-US" sz="1600" dirty="0" err="1">
                <a:solidFill>
                  <a:schemeClr val="tx1"/>
                </a:solidFill>
              </a:rPr>
              <a:t>giới</a:t>
            </a:r>
            <a:r>
              <a:rPr lang="en-US" sz="1600" dirty="0">
                <a:solidFill>
                  <a:schemeClr val="tx1"/>
                </a:solidFill>
              </a:rPr>
              <a:t> </a:t>
            </a:r>
            <a:r>
              <a:rPr lang="en-US" sz="1600" dirty="0" err="1">
                <a:solidFill>
                  <a:schemeClr val="tx1"/>
                </a:solidFill>
              </a:rPr>
              <a:t>hạn</a:t>
            </a:r>
            <a:r>
              <a:rPr lang="en-US" sz="1600" dirty="0">
                <a:solidFill>
                  <a:schemeClr val="tx1"/>
                </a:solidFill>
              </a:rPr>
              <a:t> </a:t>
            </a:r>
            <a:r>
              <a:rPr lang="en-US" sz="1600" dirty="0" err="1">
                <a:solidFill>
                  <a:schemeClr val="tx1"/>
                </a:solidFill>
              </a:rPr>
              <a:t>mức</a:t>
            </a:r>
            <a:r>
              <a:rPr lang="en-US" sz="1600" dirty="0">
                <a:solidFill>
                  <a:schemeClr val="tx1"/>
                </a:solidFill>
              </a:rPr>
              <a:t> </a:t>
            </a:r>
            <a:r>
              <a:rPr lang="en-US" sz="1600" dirty="0" err="1">
                <a:solidFill>
                  <a:schemeClr val="tx1"/>
                </a:solidFill>
              </a:rPr>
              <a:t>tăng</a:t>
            </a:r>
            <a:r>
              <a:rPr lang="en-US" sz="1600" dirty="0">
                <a:solidFill>
                  <a:schemeClr val="tx1"/>
                </a:solidFill>
              </a:rPr>
              <a:t> ở </a:t>
            </a:r>
            <a:r>
              <a:rPr lang="en-US" sz="1600" dirty="0" err="1">
                <a:solidFill>
                  <a:schemeClr val="tx1"/>
                </a:solidFill>
              </a:rPr>
              <a:t>mức</a:t>
            </a:r>
            <a:r>
              <a:rPr lang="en-US" sz="1600" dirty="0">
                <a:solidFill>
                  <a:schemeClr val="tx1"/>
                </a:solidFill>
              </a:rPr>
              <a:t> 1.5 </a:t>
            </a:r>
            <a:r>
              <a:rPr lang="en-US" sz="1600" dirty="0" err="1">
                <a:solidFill>
                  <a:schemeClr val="tx1"/>
                </a:solidFill>
              </a:rPr>
              <a:t>độ</a:t>
            </a:r>
            <a:r>
              <a:rPr lang="en-US" sz="1600" dirty="0">
                <a:solidFill>
                  <a:schemeClr val="tx1"/>
                </a:solidFill>
              </a:rPr>
              <a:t> C.</a:t>
            </a:r>
          </a:p>
          <a:p>
            <a:pPr algn="just">
              <a:buClrTx/>
            </a:pPr>
            <a:r>
              <a:rPr lang="en-US" sz="1600" dirty="0">
                <a:solidFill>
                  <a:schemeClr val="tx1"/>
                </a:solidFill>
              </a:rPr>
              <a:t> </a:t>
            </a:r>
            <a:r>
              <a:rPr lang="en-US" sz="1600" dirty="0" err="1">
                <a:solidFill>
                  <a:schemeClr val="tx1"/>
                </a:solidFill>
              </a:rPr>
              <a:t>Hội</a:t>
            </a:r>
            <a:r>
              <a:rPr lang="en-US" sz="1600" dirty="0">
                <a:solidFill>
                  <a:schemeClr val="tx1"/>
                </a:solidFill>
              </a:rPr>
              <a:t> </a:t>
            </a:r>
            <a:r>
              <a:rPr lang="en-US" sz="1600" dirty="0" err="1">
                <a:solidFill>
                  <a:schemeClr val="tx1"/>
                </a:solidFill>
              </a:rPr>
              <a:t>nghị</a:t>
            </a:r>
            <a:r>
              <a:rPr lang="en-US" sz="1600" dirty="0">
                <a:solidFill>
                  <a:schemeClr val="tx1"/>
                </a:solidFill>
              </a:rPr>
              <a:t> </a:t>
            </a:r>
            <a:r>
              <a:rPr lang="en-US" sz="1600" dirty="0" err="1">
                <a:solidFill>
                  <a:schemeClr val="tx1"/>
                </a:solidFill>
              </a:rPr>
              <a:t>thượng</a:t>
            </a:r>
            <a:r>
              <a:rPr lang="en-US" sz="1600" dirty="0">
                <a:solidFill>
                  <a:schemeClr val="tx1"/>
                </a:solidFill>
              </a:rPr>
              <a:t> </a:t>
            </a:r>
            <a:r>
              <a:rPr lang="en-US" sz="1600" dirty="0" err="1">
                <a:solidFill>
                  <a:schemeClr val="tx1"/>
                </a:solidFill>
              </a:rPr>
              <a:t>đỉnh</a:t>
            </a:r>
            <a:r>
              <a:rPr lang="en-US" sz="1600" dirty="0">
                <a:solidFill>
                  <a:schemeClr val="tx1"/>
                </a:solidFill>
              </a:rPr>
              <a:t> </a:t>
            </a:r>
            <a:r>
              <a:rPr lang="en-US" sz="1600" dirty="0" err="1">
                <a:solidFill>
                  <a:schemeClr val="tx1"/>
                </a:solidFill>
              </a:rPr>
              <a:t>về</a:t>
            </a:r>
            <a:r>
              <a:rPr lang="en-US" sz="1600" dirty="0">
                <a:solidFill>
                  <a:schemeClr val="tx1"/>
                </a:solidFill>
              </a:rPr>
              <a:t> </a:t>
            </a:r>
            <a:r>
              <a:rPr lang="en-US" sz="1600" dirty="0" err="1">
                <a:solidFill>
                  <a:schemeClr val="tx1"/>
                </a:solidFill>
              </a:rPr>
              <a:t>biến</a:t>
            </a:r>
            <a:r>
              <a:rPr lang="en-US" sz="1600" dirty="0">
                <a:solidFill>
                  <a:schemeClr val="tx1"/>
                </a:solidFill>
              </a:rPr>
              <a:t> </a:t>
            </a:r>
            <a:r>
              <a:rPr lang="en-US" sz="1600" dirty="0" err="1">
                <a:solidFill>
                  <a:schemeClr val="tx1"/>
                </a:solidFill>
              </a:rPr>
              <a:t>đổi</a:t>
            </a:r>
            <a:r>
              <a:rPr lang="en-US" sz="1600" dirty="0">
                <a:solidFill>
                  <a:schemeClr val="tx1"/>
                </a:solidFill>
              </a:rPr>
              <a:t> </a:t>
            </a:r>
            <a:r>
              <a:rPr lang="en-US" sz="1600" dirty="0" err="1">
                <a:solidFill>
                  <a:schemeClr val="tx1"/>
                </a:solidFill>
              </a:rPr>
              <a:t>khí</a:t>
            </a:r>
            <a:r>
              <a:rPr lang="en-US" sz="1600" dirty="0">
                <a:solidFill>
                  <a:schemeClr val="tx1"/>
                </a:solidFill>
              </a:rPr>
              <a:t> </a:t>
            </a:r>
            <a:r>
              <a:rPr lang="en-US" sz="1600" dirty="0" err="1">
                <a:solidFill>
                  <a:schemeClr val="tx1"/>
                </a:solidFill>
              </a:rPr>
              <a:t>hậu</a:t>
            </a:r>
            <a:r>
              <a:rPr lang="en-US" sz="1600" dirty="0">
                <a:solidFill>
                  <a:schemeClr val="tx1"/>
                </a:solidFill>
              </a:rPr>
              <a:t> </a:t>
            </a:r>
            <a:r>
              <a:rPr lang="en-US" sz="1600" dirty="0" err="1">
                <a:solidFill>
                  <a:schemeClr val="tx1"/>
                </a:solidFill>
              </a:rPr>
              <a:t>của</a:t>
            </a:r>
            <a:r>
              <a:rPr lang="en-US" sz="1600" dirty="0">
                <a:solidFill>
                  <a:schemeClr val="tx1"/>
                </a:solidFill>
              </a:rPr>
              <a:t> Liên </a:t>
            </a:r>
            <a:r>
              <a:rPr lang="en-US" sz="1600" dirty="0" err="1">
                <a:solidFill>
                  <a:schemeClr val="tx1"/>
                </a:solidFill>
              </a:rPr>
              <a:t>hiệp</a:t>
            </a:r>
            <a:r>
              <a:rPr lang="en-US" sz="1600" dirty="0">
                <a:solidFill>
                  <a:schemeClr val="tx1"/>
                </a:solidFill>
              </a:rPr>
              <a:t> </a:t>
            </a:r>
            <a:r>
              <a:rPr lang="en-US" sz="1600" dirty="0" err="1">
                <a:solidFill>
                  <a:schemeClr val="tx1"/>
                </a:solidFill>
              </a:rPr>
              <a:t>quốc</a:t>
            </a:r>
            <a:r>
              <a:rPr lang="en-US" sz="1600" dirty="0">
                <a:solidFill>
                  <a:schemeClr val="tx1"/>
                </a:solidFill>
              </a:rPr>
              <a:t> </a:t>
            </a:r>
            <a:r>
              <a:rPr lang="en-US" sz="1600" dirty="0" err="1">
                <a:solidFill>
                  <a:schemeClr val="tx1"/>
                </a:solidFill>
              </a:rPr>
              <a:t>năm</a:t>
            </a:r>
            <a:r>
              <a:rPr lang="en-US" sz="1600" dirty="0">
                <a:solidFill>
                  <a:schemeClr val="tx1"/>
                </a:solidFill>
              </a:rPr>
              <a:t> 2021 </a:t>
            </a:r>
            <a:r>
              <a:rPr lang="en-US" sz="1600" dirty="0" err="1">
                <a:solidFill>
                  <a:schemeClr val="tx1"/>
                </a:solidFill>
              </a:rPr>
              <a:t>tại</a:t>
            </a:r>
            <a:r>
              <a:rPr lang="en-US" sz="1600" dirty="0">
                <a:solidFill>
                  <a:schemeClr val="tx1"/>
                </a:solidFill>
              </a:rPr>
              <a:t> Scotland (</a:t>
            </a:r>
            <a:r>
              <a:rPr lang="en-US" sz="1600" err="1">
                <a:solidFill>
                  <a:schemeClr val="tx1"/>
                </a:solidFill>
              </a:rPr>
              <a:t>COP26</a:t>
            </a:r>
            <a:r>
              <a:rPr lang="en-US" sz="1600">
                <a:solidFill>
                  <a:schemeClr val="tx1"/>
                </a:solidFill>
              </a:rPr>
              <a:t>).</a:t>
            </a:r>
            <a:endParaRPr lang="en-US" sz="1600" dirty="0">
              <a:solidFill>
                <a:schemeClr val="tx1"/>
              </a:solidFill>
            </a:endParaRPr>
          </a:p>
        </p:txBody>
      </p:sp>
    </p:spTree>
    <p:extLst>
      <p:ext uri="{BB962C8B-B14F-4D97-AF65-F5344CB8AC3E}">
        <p14:creationId xmlns:p14="http://schemas.microsoft.com/office/powerpoint/2010/main" val="563684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389744"/>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a:solidFill>
                  <a:schemeClr val="accent1">
                    <a:lumMod val="50000"/>
                  </a:schemeClr>
                </a:solidFill>
                <a:latin typeface="+mn-lt"/>
              </a:rPr>
              <a:t>Cam </a:t>
            </a:r>
            <a:r>
              <a:rPr lang="en-US" sz="3200" dirty="0" err="1">
                <a:solidFill>
                  <a:schemeClr val="accent1">
                    <a:lumMod val="50000"/>
                  </a:schemeClr>
                </a:solidFill>
                <a:latin typeface="+mn-lt"/>
              </a:rPr>
              <a:t>kết</a:t>
            </a:r>
            <a:r>
              <a:rPr lang="en-US" sz="3200" dirty="0">
                <a:solidFill>
                  <a:schemeClr val="accent1">
                    <a:lumMod val="50000"/>
                  </a:schemeClr>
                </a:solidFill>
                <a:latin typeface="+mn-lt"/>
              </a:rPr>
              <a:t> </a:t>
            </a:r>
            <a:r>
              <a:rPr lang="en-US" sz="3200" dirty="0" err="1">
                <a:solidFill>
                  <a:schemeClr val="accent1">
                    <a:lumMod val="50000"/>
                  </a:schemeClr>
                </a:solidFill>
                <a:latin typeface="+mn-lt"/>
              </a:rPr>
              <a:t>của</a:t>
            </a:r>
            <a:r>
              <a:rPr lang="en-US" sz="3200" dirty="0">
                <a:solidFill>
                  <a:schemeClr val="accent1">
                    <a:lumMod val="50000"/>
                  </a:schemeClr>
                </a:solidFill>
                <a:latin typeface="+mn-lt"/>
              </a:rPr>
              <a:t> </a:t>
            </a:r>
            <a:r>
              <a:rPr lang="en-US" sz="3200" dirty="0" err="1">
                <a:solidFill>
                  <a:schemeClr val="accent1">
                    <a:lumMod val="50000"/>
                  </a:schemeClr>
                </a:solidFill>
                <a:latin typeface="+mn-lt"/>
              </a:rPr>
              <a:t>Việt</a:t>
            </a:r>
            <a:r>
              <a:rPr lang="en-US" sz="3200" dirty="0">
                <a:solidFill>
                  <a:schemeClr val="accent1">
                    <a:lumMod val="50000"/>
                  </a:schemeClr>
                </a:solidFill>
                <a:latin typeface="+mn-lt"/>
              </a:rPr>
              <a:t> Nam </a:t>
            </a:r>
            <a:r>
              <a:rPr lang="en-US" sz="3200" dirty="0" err="1">
                <a:solidFill>
                  <a:schemeClr val="accent1">
                    <a:lumMod val="50000"/>
                  </a:schemeClr>
                </a:solidFill>
                <a:latin typeface="+mn-lt"/>
              </a:rPr>
              <a:t>với</a:t>
            </a:r>
            <a:r>
              <a:rPr lang="en-US" sz="3200" dirty="0">
                <a:solidFill>
                  <a:schemeClr val="accent1">
                    <a:lumMod val="50000"/>
                  </a:schemeClr>
                </a:solidFill>
                <a:latin typeface="+mn-lt"/>
              </a:rPr>
              <a:t> </a:t>
            </a:r>
            <a:r>
              <a:rPr lang="en-US" sz="3200" dirty="0" err="1">
                <a:solidFill>
                  <a:schemeClr val="accent1">
                    <a:lumMod val="50000"/>
                  </a:schemeClr>
                </a:solidFill>
                <a:latin typeface="+mn-lt"/>
              </a:rPr>
              <a:t>ứng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phó</a:t>
            </a:r>
            <a:r>
              <a:rPr lang="en-US" sz="3200" dirty="0">
                <a:solidFill>
                  <a:schemeClr val="accent1">
                    <a:lumMod val="50000"/>
                  </a:schemeClr>
                </a:solidFill>
                <a:latin typeface="+mn-lt"/>
              </a:rPr>
              <a:t> </a:t>
            </a:r>
            <a:r>
              <a:rPr lang="en-US" sz="3200" dirty="0" err="1">
                <a:solidFill>
                  <a:schemeClr val="accent1">
                    <a:lumMod val="50000"/>
                  </a:schemeClr>
                </a:solidFill>
                <a:latin typeface="+mn-lt"/>
              </a:rPr>
              <a:t>biến</a:t>
            </a:r>
            <a:r>
              <a:rPr lang="en-US" sz="3200" dirty="0">
                <a:solidFill>
                  <a:schemeClr val="accent1">
                    <a:lumMod val="50000"/>
                  </a:schemeClr>
                </a:solidFill>
                <a:latin typeface="+mn-lt"/>
              </a:rPr>
              <a:t> </a:t>
            </a:r>
            <a:r>
              <a:rPr lang="en-US" sz="3200" dirty="0" err="1">
                <a:solidFill>
                  <a:schemeClr val="accent1">
                    <a:lumMod val="50000"/>
                  </a:schemeClr>
                </a:solidFill>
                <a:latin typeface="+mn-lt"/>
              </a:rPr>
              <a:t>đổi</a:t>
            </a:r>
            <a:r>
              <a:rPr lang="en-US" sz="3200" dirty="0">
                <a:solidFill>
                  <a:schemeClr val="accent1">
                    <a:lumMod val="50000"/>
                  </a:schemeClr>
                </a:solidFill>
                <a:latin typeface="+mn-lt"/>
              </a:rPr>
              <a:t> </a:t>
            </a:r>
            <a:r>
              <a:rPr lang="en-US" sz="3200" dirty="0" err="1">
                <a:solidFill>
                  <a:schemeClr val="accent1">
                    <a:lumMod val="50000"/>
                  </a:schemeClr>
                </a:solidFill>
                <a:latin typeface="+mn-lt"/>
              </a:rPr>
              <a:t>khí</a:t>
            </a:r>
            <a:r>
              <a:rPr lang="en-US" sz="3200" dirty="0">
                <a:solidFill>
                  <a:schemeClr val="accent1">
                    <a:lumMod val="50000"/>
                  </a:schemeClr>
                </a:solidFill>
                <a:latin typeface="+mn-lt"/>
              </a:rPr>
              <a:t> </a:t>
            </a:r>
            <a:r>
              <a:rPr lang="en-US" sz="3200" dirty="0" err="1">
                <a:solidFill>
                  <a:schemeClr val="accent1">
                    <a:lumMod val="50000"/>
                  </a:schemeClr>
                </a:solidFill>
                <a:latin typeface="+mn-lt"/>
              </a:rPr>
              <a:t>hậu</a:t>
            </a:r>
            <a:r>
              <a:rPr lang="en-US" sz="3200" dirty="0">
                <a:solidFill>
                  <a:schemeClr val="accent1">
                    <a:lumMod val="50000"/>
                  </a:schemeClr>
                </a:solidFill>
                <a:latin typeface="+mn-lt"/>
              </a:rPr>
              <a:t>  </a:t>
            </a:r>
          </a:p>
        </p:txBody>
      </p:sp>
      <p:pic>
        <p:nvPicPr>
          <p:cNvPr id="3" name="Picture 2">
            <a:extLst>
              <a:ext uri="{FF2B5EF4-FFF2-40B4-BE49-F238E27FC236}">
                <a16:creationId xmlns:a16="http://schemas.microsoft.com/office/drawing/2014/main" id="{B29BB587-C397-19C6-AEBD-E28C6E14E601}"/>
              </a:ext>
            </a:extLst>
          </p:cNvPr>
          <p:cNvPicPr>
            <a:picLocks noChangeAspect="1"/>
          </p:cNvPicPr>
          <p:nvPr/>
        </p:nvPicPr>
        <p:blipFill>
          <a:blip r:embed="rId3"/>
          <a:stretch>
            <a:fillRect/>
          </a:stretch>
        </p:blipFill>
        <p:spPr>
          <a:xfrm>
            <a:off x="584707" y="1648917"/>
            <a:ext cx="2669429" cy="4536141"/>
          </a:xfrm>
          <a:prstGeom prst="rect">
            <a:avLst/>
          </a:prstGeom>
        </p:spPr>
      </p:pic>
      <p:pic>
        <p:nvPicPr>
          <p:cNvPr id="6" name="Picture 5">
            <a:extLst>
              <a:ext uri="{FF2B5EF4-FFF2-40B4-BE49-F238E27FC236}">
                <a16:creationId xmlns:a16="http://schemas.microsoft.com/office/drawing/2014/main" id="{A1ED7364-921A-DD78-ED7A-31F61B7AB502}"/>
              </a:ext>
            </a:extLst>
          </p:cNvPr>
          <p:cNvPicPr>
            <a:picLocks noChangeAspect="1"/>
          </p:cNvPicPr>
          <p:nvPr/>
        </p:nvPicPr>
        <p:blipFill>
          <a:blip r:embed="rId4"/>
          <a:stretch>
            <a:fillRect/>
          </a:stretch>
        </p:blipFill>
        <p:spPr>
          <a:xfrm>
            <a:off x="4631961" y="1349525"/>
            <a:ext cx="7092992" cy="3733619"/>
          </a:xfrm>
          <a:prstGeom prst="rect">
            <a:avLst/>
          </a:prstGeom>
        </p:spPr>
      </p:pic>
      <p:sp>
        <p:nvSpPr>
          <p:cNvPr id="8" name="Title 20">
            <a:extLst>
              <a:ext uri="{FF2B5EF4-FFF2-40B4-BE49-F238E27FC236}">
                <a16:creationId xmlns:a16="http://schemas.microsoft.com/office/drawing/2014/main" id="{D8FE5624-A6DE-7886-1438-476780FCFC54}"/>
              </a:ext>
            </a:extLst>
          </p:cNvPr>
          <p:cNvSpPr txBox="1">
            <a:spLocks/>
          </p:cNvSpPr>
          <p:nvPr/>
        </p:nvSpPr>
        <p:spPr>
          <a:xfrm>
            <a:off x="3391692" y="5083144"/>
            <a:ext cx="8333261" cy="120337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1800" dirty="0">
                <a:solidFill>
                  <a:srgbClr val="0070C0"/>
                </a:solidFill>
                <a:latin typeface="Arial" panose="020B0604020202020204" pitchFamily="34" charset="0"/>
                <a:cs typeface="Arial" panose="020B0604020202020204" pitchFamily="34" charset="0"/>
              </a:rPr>
              <a:t>Báo cáo cập nhật tháng 9/2022: Đến năm 2030 đóng góp không điều kiện là 15,8% (giảm 146,3 triệu tấn CO2); Đóng góp có điều kiện hỗ trợ quốc tế là 43,5% (giảm 403,7 triệu tấn CO2). </a:t>
            </a:r>
            <a:endParaRPr lang="en-US" sz="18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4976315"/>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Hop phan 2.Chinh sach NL-CB quan ly.35 phut</Template>
  <TotalTime>11484</TotalTime>
  <Words>4532</Words>
  <Application>Microsoft Office PowerPoint</Application>
  <PresentationFormat>Widescreen</PresentationFormat>
  <Paragraphs>449</Paragraphs>
  <Slides>44</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SegoeUIVariable</vt:lpstr>
      <vt:lpstr>Calibri</vt:lpstr>
      <vt:lpstr>Aptos</vt:lpstr>
      <vt:lpstr>Wingdings</vt:lpstr>
      <vt:lpstr>Times New Roman</vt:lpstr>
      <vt:lpstr>SegoeuiPc</vt:lpstr>
      <vt:lpstr>Roboto</vt:lpstr>
      <vt:lpstr>Arial</vt:lpstr>
      <vt:lpstr>Malgun Gothic</vt:lpstr>
      <vt:lpstr>Energy Saving Infographics by Slidesgo</vt:lpstr>
      <vt:lpstr>CHƯƠNG TRÌNH TẬP HUẤN CHO DOANH NGHIỆP  CÔNG NGHIỆP</vt:lpstr>
      <vt:lpstr>MỤC TIÊU CỦA HỢP PHẦN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Luật định – Quy định về phát thải khí nhà kính</vt:lpstr>
      <vt:lpstr>Luật định – Quy định về phát thải khí nhà kính</vt:lpstr>
      <vt:lpstr>Nghị định 06/2022 và Quyết định 13/2024  </vt:lpstr>
      <vt:lpstr>Nghị định 06/2022 ND-CP </vt:lpstr>
      <vt:lpstr>Nghị định 06/2022 ND-CP </vt:lpstr>
      <vt:lpstr>Nghị định 06/2022 ND-CP </vt:lpstr>
      <vt:lpstr>Nghị định 06/2022 ND-CP </vt:lpstr>
      <vt:lpstr>Nghị định 119/2025 ND-CP Về sửa đổi, bổ sung </vt:lpstr>
      <vt:lpstr>Nghị định 119/2025 ND-CP Về sửa đổi, bổ sung </vt:lpstr>
      <vt:lpstr>Nghị định 119/2025 ND-CP Về sửa đổi, bổ sung </vt:lpstr>
      <vt:lpstr>Nghị định 119/2025 ND-CP Về sửa đổi, bổ sung </vt:lpstr>
      <vt:lpstr>Nghị định 119/2025 ND-CP Về sửa đổi, bổ sung </vt:lpstr>
      <vt:lpstr>Danh mục lĩnh vực, cơ sở phải thực hiện kiểm kê khí nhà kính</vt:lpstr>
      <vt:lpstr>PowerPoint Presentation</vt:lpstr>
      <vt:lpstr>PowerPoint Presentation</vt:lpstr>
      <vt:lpstr>Quyết định 2626/QĐ-BTNMT</vt:lpstr>
      <vt:lpstr>Thông tư 17/2022/TT-BTNMT</vt:lpstr>
      <vt:lpstr>Thông tư 17/2022/TT-BTNMT</vt:lpstr>
      <vt:lpstr>Thông tư 23/2023/TT-BNNPTNT</vt:lpstr>
      <vt:lpstr>Thông tư 38/2023/TT-BCT</vt:lpstr>
      <vt:lpstr>Thông tư 38/2023/TT-BCT</vt:lpstr>
      <vt:lpstr>Thông tư 38/2023/TT-BCT</vt:lpstr>
      <vt:lpstr>Quyết định 896/QĐ-TTg</vt:lpstr>
      <vt:lpstr>PowerPoint Presentation</vt:lpstr>
      <vt:lpstr>PowerPoint Presentation</vt:lpstr>
      <vt:lpstr>Quyết định 942/QĐ-TTg</vt:lpstr>
      <vt:lpstr>Quyết định 569/QĐ-BTNMT</vt:lpstr>
      <vt:lpstr>PowerPoint Presentation</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Tuan Nguyen Manh</cp:lastModifiedBy>
  <cp:revision>625</cp:revision>
  <cp:lastPrinted>2021-09-18T14:13:18Z</cp:lastPrinted>
  <dcterms:created xsi:type="dcterms:W3CDTF">2010-03-01T03:06:52Z</dcterms:created>
  <dcterms:modified xsi:type="dcterms:W3CDTF">2025-07-18T14:38:11Z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1965286</vt:lpwstr>
  </property>
  <property fmtid="{D5CDD505-2E9C-101B-9397-08002B2CF9AE}" name="NXPowerLiteSettings" pid="3">
    <vt:lpwstr>F7000400038000</vt:lpwstr>
  </property>
  <property fmtid="{D5CDD505-2E9C-101B-9397-08002B2CF9AE}" name="NXPowerLiteVersion" pid="4">
    <vt:lpwstr>S11.0.1</vt:lpwstr>
  </property>
</Properties>
</file>