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47.xml"/>
  <Override ContentType="application/vnd.openxmlformats-officedocument.presentationml.notesSlide+xml" PartName="/ppt/notesSlides/notesSlide48.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51.xml"/>
  <Override ContentType="application/vnd.openxmlformats-officedocument.presentationml.notesSlide+xml" PartName="/ppt/notesSlides/notesSlide52.xml"/>
  <Override ContentType="application/vnd.openxmlformats-officedocument.presentationml.notesSlide+xml" PartName="/ppt/notesSlides/notesSlide53.xml"/>
  <Override ContentType="application/vnd.openxmlformats-officedocument.presentationml.notesSlide+xml" PartName="/ppt/notesSlides/notesSlide54.xml"/>
  <Override ContentType="application/vnd.openxmlformats-officedocument.presentationml.notesSlide+xml" PartName="/ppt/notesSlides/notesSlide55.xml"/>
  <Override ContentType="application/vnd.openxmlformats-officedocument.presentationml.notesSlide+xml" PartName="/ppt/notesSlides/notesSlide56.xml"/>
  <Override ContentType="application/vnd.openxmlformats-officedocument.presentationml.notesSlide+xml" PartName="/ppt/notesSlides/notesSlide57.xml"/>
  <Override ContentType="application/vnd.openxmlformats-officedocument.presentationml.notesSlide+xml" PartName="/ppt/notesSlides/notesSlide58.xml"/>
  <Override ContentType="application/vnd.openxmlformats-officedocument.presentationml.notesSlide+xml" PartName="/ppt/notesSlides/notesSlide59.xml"/>
  <Override ContentType="application/vnd.openxmlformats-officedocument.presentationml.notesSlide+xml" PartName="/ppt/notesSlides/notesSlide60.xml"/>
  <Override ContentType="application/vnd.openxmlformats-officedocument.presentationml.notesSlide+xml" PartName="/ppt/notesSlides/notesSlide61.xml"/>
  <Override ContentType="application/vnd.openxmlformats-officedocument.presentationml.notesSlide+xml" PartName="/ppt/notesSlides/notesSlide62.xml"/>
  <Override ContentType="application/vnd.openxmlformats-officedocument.presentationml.notesSlide+xml" PartName="/ppt/notesSlides/notesSlide6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65"/>
  </p:notesMasterIdLst>
  <p:sldIdLst>
    <p:sldId id="779" r:id="rId2"/>
    <p:sldId id="684" r:id="rId3"/>
    <p:sldId id="686" r:id="rId4"/>
    <p:sldId id="687" r:id="rId5"/>
    <p:sldId id="688" r:id="rId6"/>
    <p:sldId id="689" r:id="rId7"/>
    <p:sldId id="692" r:id="rId8"/>
    <p:sldId id="695" r:id="rId9"/>
    <p:sldId id="696" r:id="rId10"/>
    <p:sldId id="278" r:id="rId11"/>
    <p:sldId id="730" r:id="rId12"/>
    <p:sldId id="731" r:id="rId13"/>
    <p:sldId id="732" r:id="rId14"/>
    <p:sldId id="733" r:id="rId15"/>
    <p:sldId id="741" r:id="rId16"/>
    <p:sldId id="770" r:id="rId17"/>
    <p:sldId id="738" r:id="rId18"/>
    <p:sldId id="739" r:id="rId19"/>
    <p:sldId id="748" r:id="rId20"/>
    <p:sldId id="735" r:id="rId21"/>
    <p:sldId id="734" r:id="rId22"/>
    <p:sldId id="742" r:id="rId23"/>
    <p:sldId id="754" r:id="rId24"/>
    <p:sldId id="740" r:id="rId25"/>
    <p:sldId id="289" r:id="rId26"/>
    <p:sldId id="716" r:id="rId27"/>
    <p:sldId id="736" r:id="rId28"/>
    <p:sldId id="737" r:id="rId29"/>
    <p:sldId id="776" r:id="rId30"/>
    <p:sldId id="780" r:id="rId31"/>
    <p:sldId id="781" r:id="rId32"/>
    <p:sldId id="782" r:id="rId33"/>
    <p:sldId id="784" r:id="rId34"/>
    <p:sldId id="785" r:id="rId35"/>
    <p:sldId id="786" r:id="rId36"/>
    <p:sldId id="787" r:id="rId37"/>
    <p:sldId id="788" r:id="rId38"/>
    <p:sldId id="743" r:id="rId39"/>
    <p:sldId id="773" r:id="rId40"/>
    <p:sldId id="744" r:id="rId41"/>
    <p:sldId id="745" r:id="rId42"/>
    <p:sldId id="746" r:id="rId43"/>
    <p:sldId id="747" r:id="rId44"/>
    <p:sldId id="774" r:id="rId45"/>
    <p:sldId id="756" r:id="rId46"/>
    <p:sldId id="763" r:id="rId47"/>
    <p:sldId id="764" r:id="rId48"/>
    <p:sldId id="765" r:id="rId49"/>
    <p:sldId id="766" r:id="rId50"/>
    <p:sldId id="767" r:id="rId51"/>
    <p:sldId id="768" r:id="rId52"/>
    <p:sldId id="769" r:id="rId53"/>
    <p:sldId id="775" r:id="rId54"/>
    <p:sldId id="751" r:id="rId55"/>
    <p:sldId id="771" r:id="rId56"/>
    <p:sldId id="772" r:id="rId57"/>
    <p:sldId id="762" r:id="rId58"/>
    <p:sldId id="758" r:id="rId59"/>
    <p:sldId id="757" r:id="rId60"/>
    <p:sldId id="759" r:id="rId61"/>
    <p:sldId id="760" r:id="rId62"/>
    <p:sldId id="761" r:id="rId63"/>
    <p:sldId id="778" r:id="rId64"/>
  </p:sldIdLst>
  <p:sldSz cx="9144000" cy="5143500" type="screen16x9"/>
  <p:notesSz cx="6858000" cy="9144000"/>
  <p:embeddedFontLst>
    <p:embeddedFont>
      <p:font typeface="Fira Sans Extra Condensed" panose="020B0503050000020004" pitchFamily="34" charset="0"/>
      <p:regular r:id="rId66"/>
      <p:bold r:id="rId67"/>
      <p:italic r:id="rId68"/>
      <p:boldItalic r:id="rId69"/>
    </p:embeddedFont>
    <p:embeddedFont>
      <p:font typeface="Open Sans" panose="020B0606030504020204" pitchFamily="34" charset="0"/>
      <p:regular r:id="rId70"/>
      <p:bold r:id="rId71"/>
      <p:italic r:id="rId72"/>
      <p:boldItalic r:id="rId73"/>
    </p:embeddedFont>
    <p:embeddedFont>
      <p:font typeface="Roboto" panose="02000000000000000000" pitchFamily="2" charset="0"/>
      <p:regular r:id="rId74"/>
      <p:bold r:id="rId75"/>
      <p:italic r:id="rId76"/>
      <p:boldItalic r:id="rId77"/>
    </p:embeddedFont>
    <p:embeddedFont>
      <p:font typeface="Times" panose="02020603050405020304" pitchFamily="18" charset="0"/>
      <p:regular r:id="rId78"/>
      <p:bold r:id="rId79"/>
      <p:italic r:id="rId80"/>
      <p:boldItalic r:id="rId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83516" autoAdjust="0"/>
  </p:normalViewPr>
  <p:slideViewPr>
    <p:cSldViewPr snapToGrid="0">
      <p:cViewPr varScale="1">
        <p:scale>
          <a:sx n="88" d="100"/>
          <a:sy n="88" d="100"/>
        </p:scale>
        <p:origin x="1262"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17568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5"/>
        <p:cNvGrpSpPr/>
        <p:nvPr/>
      </p:nvGrpSpPr>
      <p:grpSpPr>
        <a:xfrm>
          <a:off x="0" y="0"/>
          <a:ext cx="0" cy="0"/>
          <a:chOff x="0" y="0"/>
          <a:chExt cx="0" cy="0"/>
        </a:xfrm>
      </p:grpSpPr>
      <p:sp>
        <p:nvSpPr>
          <p:cNvPr id="2206" name="Google Shape;2206;g7a414845c7_0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7" name="Google Shape;2207;g7a414845c7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51BA65F1-0070-1AFD-C930-12D5C3D4221A}"/>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D50917D7-3698-9227-4347-99DD02CD89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B2DE558C-D6B1-30C7-2FB1-AC90FBC953C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234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FFA58C6E-8313-7498-762F-579D1B01161A}"/>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9E30C060-B062-AAAF-6DB7-3883321A0E6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E632554A-8953-A5B9-6290-4B6C98F9E0B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7274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F26CFC3-1CF9-DC6F-7EF5-5BE9CF181ED0}"/>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3016FBC3-0596-937F-9039-61965DF62D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9DF80A9-DFBC-24DD-7621-8ADF2F840AA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9039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3A149BA2-CCE1-B8BE-C1E0-9D5561D3B469}"/>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6F099975-DB97-3738-54D1-0226D0ABBB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F750EBEC-1DC3-BA56-E68B-CC24190087D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5061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F4AC75FE-14BE-C91E-7A61-387CC0F592B9}"/>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EB429E82-3B6A-F50E-99F0-6C98891812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8DA62684-CCFA-D06E-0CF8-ED085B5E6C0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3577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EA10EA7A-321E-C5DA-3DAE-F0E1EFC0B46C}"/>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2EF7D79F-406D-C228-7D52-5B374072B1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934535F8-90A7-A36E-B81F-53ACED32DE7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3418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32AB1AD-C955-EFF7-3D9F-39BD6AB070FD}"/>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D8F7BAC0-4413-711B-F0E5-DFC087AA37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1B0C2DC-BBF7-07F5-9166-455FC263CA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6946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1E17AE14-1BB3-734B-2E60-5356520395F8}"/>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9FD4B0C5-E3AC-6166-F7C0-98345838121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62DB357F-D20F-C158-BE4F-A98290F594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9869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3D035B64-A7F7-EE74-2878-3B6AD67AB5E1}"/>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C2364D81-90B5-DD56-7B6C-55A85E0BBBB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28A11F7-FBBB-61E2-C188-90DB47D94B5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8913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8E852E6E-FF1A-EF2D-1A18-F7B658C45F2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2EE9A5DA-A184-C6CD-97EA-F336ED243C3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F12ECCC4-1197-F508-8C97-9F3E2E8B6F5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5667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4E32E84B-A9C3-ECB4-B2DC-AA4210673919}"/>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788A945-78A8-B58C-2E7E-7228FA5B162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2B13C265-652E-CD92-6CCC-2E221116D57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5063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EEA00828-4F12-6B88-C7A7-56465333815F}"/>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8959B9E-3A78-D14D-6362-85F2DEDDC5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A752ED3D-0AFF-524F-3F06-F52C3655060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2669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B5F0677F-D850-3420-583A-155682FECE35}"/>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1E87C82-8EC5-4EC2-3AE4-A95BC57858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02B994A1-5DDA-1759-5A5D-5A7F240D939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8355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BF538832-88E9-DA60-5BB3-53FD9489C2A4}"/>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0F63B5FA-26D5-F8AC-3B85-3F0EC2EE15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BABA2E38-8187-0079-C6DB-E626BF0DE2E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0346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6D9B3E01-CA3E-683A-43B6-8CC2639705D0}"/>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3F5D8358-F0EC-BD4E-7DBE-C8FBA9A570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B5BA3B62-5B4C-6FB6-4DA5-FF7490AA212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1591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p:cNvGrpSpPr/>
        <p:nvPr/>
      </p:nvGrpSpPr>
      <p:grpSpPr>
        <a:xfrm>
          <a:off x="0" y="0"/>
          <a:ext cx="0" cy="0"/>
          <a:chOff x="0" y="0"/>
          <a:chExt cx="0" cy="0"/>
        </a:xfrm>
      </p:grpSpPr>
      <p:sp>
        <p:nvSpPr>
          <p:cNvPr id="3199" name="Google Shape;3199;gd135bea600_0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7"/>
        <p:cNvGrpSpPr/>
        <p:nvPr/>
      </p:nvGrpSpPr>
      <p:grpSpPr>
        <a:xfrm>
          <a:off x="0" y="0"/>
          <a:ext cx="0" cy="0"/>
          <a:chOff x="0" y="0"/>
          <a:chExt cx="0" cy="0"/>
        </a:xfrm>
      </p:grpSpPr>
      <p:sp>
        <p:nvSpPr>
          <p:cNvPr id="2308" name="Google Shape;2308;g7a414845c7_0_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9" name="Google Shape;2309;g7a414845c7_0_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7">
          <a:extLst>
            <a:ext uri="{FF2B5EF4-FFF2-40B4-BE49-F238E27FC236}">
              <a16:creationId xmlns:a16="http://schemas.microsoft.com/office/drawing/2014/main" id="{6740D263-A890-5E79-5611-EE32AB6D02C3}"/>
            </a:ext>
          </a:extLst>
        </p:cNvPr>
        <p:cNvGrpSpPr/>
        <p:nvPr/>
      </p:nvGrpSpPr>
      <p:grpSpPr>
        <a:xfrm>
          <a:off x="0" y="0"/>
          <a:ext cx="0" cy="0"/>
          <a:chOff x="0" y="0"/>
          <a:chExt cx="0" cy="0"/>
        </a:xfrm>
      </p:grpSpPr>
      <p:sp>
        <p:nvSpPr>
          <p:cNvPr id="2308" name="Google Shape;2308;g7a414845c7_0_795:notes">
            <a:extLst>
              <a:ext uri="{FF2B5EF4-FFF2-40B4-BE49-F238E27FC236}">
                <a16:creationId xmlns:a16="http://schemas.microsoft.com/office/drawing/2014/main" id="{5A1D92E4-8174-40BE-1FBD-613ADED158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9" name="Google Shape;2309;g7a414845c7_0_795:notes">
            <a:extLst>
              <a:ext uri="{FF2B5EF4-FFF2-40B4-BE49-F238E27FC236}">
                <a16:creationId xmlns:a16="http://schemas.microsoft.com/office/drawing/2014/main" id="{DC57A2A4-3DEF-381B-BB4B-A7981D17B3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9714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7">
          <a:extLst>
            <a:ext uri="{FF2B5EF4-FFF2-40B4-BE49-F238E27FC236}">
              <a16:creationId xmlns:a16="http://schemas.microsoft.com/office/drawing/2014/main" id="{D21D6323-C44F-4CE9-B288-9F91BF8EFFBB}"/>
            </a:ext>
          </a:extLst>
        </p:cNvPr>
        <p:cNvGrpSpPr/>
        <p:nvPr/>
      </p:nvGrpSpPr>
      <p:grpSpPr>
        <a:xfrm>
          <a:off x="0" y="0"/>
          <a:ext cx="0" cy="0"/>
          <a:chOff x="0" y="0"/>
          <a:chExt cx="0" cy="0"/>
        </a:xfrm>
      </p:grpSpPr>
      <p:sp>
        <p:nvSpPr>
          <p:cNvPr id="2308" name="Google Shape;2308;g7a414845c7_0_795:notes">
            <a:extLst>
              <a:ext uri="{FF2B5EF4-FFF2-40B4-BE49-F238E27FC236}">
                <a16:creationId xmlns:a16="http://schemas.microsoft.com/office/drawing/2014/main" id="{8E54B881-026D-1280-287C-23B95C9D04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9" name="Google Shape;2309;g7a414845c7_0_795:notes">
            <a:extLst>
              <a:ext uri="{FF2B5EF4-FFF2-40B4-BE49-F238E27FC236}">
                <a16:creationId xmlns:a16="http://schemas.microsoft.com/office/drawing/2014/main" id="{4CA965A3-852D-1D8A-25AA-365D0205278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07167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p:cNvGrpSpPr/>
        <p:nvPr/>
      </p:nvGrpSpPr>
      <p:grpSpPr>
        <a:xfrm>
          <a:off x="0" y="0"/>
          <a:ext cx="0" cy="0"/>
          <a:chOff x="0" y="0"/>
          <a:chExt cx="0" cy="0"/>
        </a:xfrm>
      </p:grpSpPr>
      <p:sp>
        <p:nvSpPr>
          <p:cNvPr id="3199" name="Google Shape;3199;gd135bea600_0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0E79A330-94E3-4324-DA6D-92BA1FD16B9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FEABD6A4-F481-ED99-877C-3D62F19FD1A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D69A25C5-A4F8-0896-6395-0B15555F9B9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638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3D3EA84B-7A3C-3634-4A1B-CBEB77B8447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DB6803C7-4ED4-4CD9-EAF3-3BB491F2C24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0944E832-D0BB-C83E-594D-85767AFEA58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75476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FA63C0F-F07F-A4D7-70F9-F5093C3ACDBE}"/>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516E6224-43E4-B360-B590-5DF79F60DC6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6625B7AF-6257-A2FD-432E-EC52883E8C4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8185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E34F15E2-3BEB-FBBF-9614-A13A5C94523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A3CA7AEC-D604-C832-3451-688607856C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B2CCF00A-0EFA-7E31-D33F-AF63BD26761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1659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038A9E1F-FF7D-740D-F733-D68A0B5B6125}"/>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154151B0-44D6-374D-1909-B0E7F2FB73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12DA32F2-C289-CB49-92C0-6C98E79B2CE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1983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54853506-5235-D4F0-0CC8-25B6AC50132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B9B63EBD-EA3B-5A73-E233-6A276B1429E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E8445BA3-A632-0A09-75E4-6B1A336F694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1224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33B33DA1-39CE-BB1D-4EEF-527D0BC37B5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7EEC2393-3AEC-8AA0-FD98-34682008DE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F428320A-91A0-29CC-6D9B-DAD43F3BE76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08110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6FE9B8C3-AAEC-B03F-6135-A5F60717F8F2}"/>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5314DDEA-4887-79E5-CA5A-8313A382C80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35E6D97F-2F8F-5B9E-9717-4BC54998622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27852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3D2EEE9E-6CDB-0D36-478E-43CFE3F2DCF5}"/>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89A13A72-5C84-6C86-F3BD-723CE87F02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D3650177-4FFD-4A47-1497-6AEFA70BC1F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6772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6F85F159-BEF6-5A87-8690-737EB9EE1B1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68E9BDED-4F6A-BEDB-83D0-FAC280E0E38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8A32719B-21F4-1B7F-D7C3-4B6E87E24D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00507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3740BB48-FBD4-8692-DB9E-B12B3D8C04D5}"/>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E880479C-98E1-A178-CA12-EC6953EF4A0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A586E91A-C051-9D4F-EC59-EE0D8DC6BD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6392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927C9B6-C560-C250-F210-548ADC6EFEF0}"/>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F8EEA551-ED05-9D9F-22D5-FB33412576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0C97483A-CE5F-22D9-9103-0E73947AE48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00324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E155BAA0-364C-593B-972A-28D43F5F413B}"/>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9C874F3-CD38-B59A-2C6F-1718385412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1789CD7D-EA41-ABE0-3980-007F95C8BBD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58567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A79060BC-0A13-5CDD-9B1B-9F948AA4BC33}"/>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1254B713-3478-FB1D-BFE2-57E6778F4B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E671124A-87BA-10EA-E7BF-5FDD07AD0B5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89101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E5D819B6-A60C-C005-BB6E-B00B301E5FF0}"/>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3E5658B2-7010-1711-2183-575F5E0D56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89C28F31-7BFF-E781-9A1F-06798F9579C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71372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CB6EDCE9-93E7-54A5-ABE6-A2FC5020CDB2}"/>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221EC1D4-FC52-BB9A-2707-8CC1DF805B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0DD5C044-2A36-D792-D6E9-4272C514C19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8956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4002CD79-17FA-6258-A8F7-89DBDF00EB75}"/>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C098FD02-EC9B-13E4-46DA-000E53FDCC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DAC66A8-B104-04B3-3DBA-B5B7E48EB1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14584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77F5555-82F1-41F1-3BD7-D2579CB9A722}"/>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132F556D-64F9-B7FD-5CB0-C4A7E75501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CF812332-B0FC-EECF-E55F-DB3764A6C2B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6408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820F265C-4CE3-5058-1C04-47B08ED26D2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8A76554E-8F1F-5B5E-0F1B-F7B4483378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02897B2C-FD16-5510-84F6-C0E9CD0452F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47008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120E046E-0B5C-190A-0EAE-0915F0D959CF}"/>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5E1290FA-27FE-EF58-B3B7-7ED1385E7E2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805CED5D-B984-2897-683E-8874B6A395E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2905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1BE74A4E-4B97-84C5-1BEA-8C5F90A1CAA0}"/>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0E1D6A9F-FB35-CA61-103D-187C5981F99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592AF3B4-03B8-EE0E-D8DE-FCB0B61765C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34122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875A9EF3-7FC1-4277-2FCC-4169669FCD98}"/>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70D940D4-1E2D-339A-1383-FD519173D54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4770FD6A-BCC5-9E32-4D0E-3C6D7E917CC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12747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4CB05ACA-D2A1-61C0-CA43-9A58519FB6D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D2A8FAD9-E7B3-BC3E-9D7B-03411CC018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591167A9-DC28-107B-A3F9-88A90DDA3AD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7507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FA9C8BA6-7783-F18F-C705-7F12DDCB0F2B}"/>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DBC3205E-8A20-CEEB-C75B-0D6146A720C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282B771B-EBA1-62BD-8703-CB615BF1855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96445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9B0F72B1-B538-AC63-69ED-91CDE6DFAFE3}"/>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2E3CA01D-4662-C17F-1BFB-D9D2A6D3E6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E5F6A98A-194A-0314-147F-ACB139EE937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88045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96FC0037-915D-0695-AD92-D865D9054FE4}"/>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75B01DA7-7F90-6029-C63B-0B411BB4128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6430191A-FEDE-BCA0-049F-BB263374B3C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9414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62FECB2E-13E6-4622-BA26-55CAA6CC7F1A}"/>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AD7EB072-7653-9098-151D-5637E4DFB0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A0612E0-FF50-8A95-7FF5-E10717B34F0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72225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975D936-8305-5FAA-2F2B-5B63DE7707B5}"/>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65020BB3-5084-CF6C-757D-B5B30F858A1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6717F298-3EDB-0CB4-19B8-D09D86BF4B3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81165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3B63A7A8-BA9B-F4C5-8D1F-86BDF8D3AF1E}"/>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BEDBCCAF-C3D8-8469-3123-7A39ABA866C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2259B604-76FF-4A3A-E9C0-2D529265DDE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44831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0B465A0-F5A6-A9F6-F055-5EC5DB2EBF6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D6063629-E83C-A11D-8168-123EF8D8DE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443B8DCF-8627-C42F-F527-C1E758486EA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44058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7BA45EC9-6914-63A0-A24A-97FFBBD36F9D}"/>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53E555D7-E949-6F5D-F201-D66EFDB54C4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7FC9C9F-915A-12D1-BB45-F58AFA47C56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9079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1A76390F-3AD0-35B3-2483-2696F08DF4EC}"/>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C23F3A35-ED30-536E-FF8F-80CA84553F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AD9765E7-DB5A-B491-7D2A-B24930DC995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17361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79E5E6FA-878D-61C7-611B-DA835E084683}"/>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337196B0-A19B-7177-33EE-6E1C9DC75D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6ED5DC64-F521-AC71-B18F-822C1AF7446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2256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F7614AE7-E171-C7E5-86A9-15675922D2A4}"/>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931C6E3B-D5F1-60BB-CF6A-5F6437ADFD3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09C11148-7391-1EC6-B816-0598B074CEF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24141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A23AEAAB-EB3B-CEE4-989D-B244B7DDEEA4}"/>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E5C58FD7-3EAC-AABB-E01B-F6DDDF238E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638875D-C3B1-A500-9427-560DA223103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15002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2DC25DF9-13BD-A135-9EB5-FE10B4543D4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3268221D-F839-1DC5-F861-140A7E76644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EAC60E75-F463-8C8F-2B1A-2A4BF60482A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94928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AE829E61-1096-29C0-81F1-BC83BBDA6DDF}"/>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50318543-434A-8AE3-B1A2-F6035C8C21A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9B39B7A8-CFD8-5EBE-CF87-C07D4968B1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65047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3910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D4F79FF-AF88-43AD-C62D-9E54D8BAB3BB}"/>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9986C69D-3C38-7C14-2E14-65983BF586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4283D85B-CF63-F3A8-B011-62B8608621B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86275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179700C2-AAA0-D8BB-9A53-03946E08B6E0}"/>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8968B35D-8C18-463A-4B13-670FABFBAE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0E5FFB14-1557-C49A-D175-3E54FBE4DB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4950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EBF730FF-60D5-220F-9C9A-B2DF2305D37B}"/>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90FD5D07-8A51-ECC8-0491-48009ECEB6B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BABFE3C0-760E-B076-762A-0B2E112ADC1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77279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3964429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5" name="Picture 4">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6" name="Picture 5">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9" name="Picture 8">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92536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97911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07385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649194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7872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1975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13849512"/>
      </p:ext>
    </p:extLst>
  </p:cSld>
  <p:clrMapOvr>
    <a:masterClrMapping/>
  </p:clrMapOvr>
  <p:transition advClick="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56980861"/>
      </p:ext>
    </p:extLst>
  </p:cSld>
  <p:clrMapOvr>
    <a:masterClrMapping/>
  </p:clrMapOvr>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59661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636686552"/>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arget="../media/image13.jpeg" Type="http://schemas.openxmlformats.org/officeDocument/2006/relationships/image"/><Relationship Id="rId3" Target="../media/image8.jpeg" Type="http://schemas.openxmlformats.org/officeDocument/2006/relationships/image"/><Relationship Id="rId7" Target="../media/image12.jpeg" Type="http://schemas.openxmlformats.org/officeDocument/2006/relationships/image"/><Relationship Id="rId2" Target="../notesSlides/notesSlide12.xml" Type="http://schemas.openxmlformats.org/officeDocument/2006/relationships/notesSlide"/><Relationship Id="rId1" Target="../slideLayouts/slideLayout10.xml" Type="http://schemas.openxmlformats.org/officeDocument/2006/relationships/slideLayout"/><Relationship Id="rId6" Target="../media/image11.jpeg" Type="http://schemas.openxmlformats.org/officeDocument/2006/relationships/image"/><Relationship Id="rId5" Target="../media/image10.jpeg" Type="http://schemas.openxmlformats.org/officeDocument/2006/relationships/image"/><Relationship Id="rId4" Target="../media/image9.jpeg" Type="http://schemas.openxmlformats.org/officeDocument/2006/relationships/image"/></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notesSlides/notesSlide13.xml" Type="http://schemas.openxmlformats.org/officeDocument/2006/relationships/notesSlide"/><Relationship Id="rId1" Target="../slideLayouts/slideLayout10.xml" Type="http://schemas.openxmlformats.org/officeDocument/2006/relationships/slideLayout"/><Relationship Id="rId5" Target="../media/image16.png" Type="http://schemas.openxmlformats.org/officeDocument/2006/relationships/image"/><Relationship Id="rId4" Target="../media/image15.jpeg" Type="http://schemas.openxmlformats.org/officeDocument/2006/relationships/image"/></Relationships>
</file>

<file path=ppt/slides/_rels/slide14.xml.rels><?xml version="1.0" encoding="UTF-8" standalone="yes" ?><Relationships xmlns="http://schemas.openxmlformats.org/package/2006/relationships"><Relationship Id="rId3" Target="../media/image17.jpeg" Type="http://schemas.openxmlformats.org/officeDocument/2006/relationships/image"/><Relationship Id="rId2" Target="../notesSlides/notesSlide14.xml" Type="http://schemas.openxmlformats.org/officeDocument/2006/relationships/notesSlide"/><Relationship Id="rId1" Target="../slideLayouts/slideLayout10.xml" Type="http://schemas.openxmlformats.org/officeDocument/2006/relationships/slideLayout"/></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arget="../media/image18.jpeg" Type="http://schemas.openxmlformats.org/officeDocument/2006/relationships/image"/><Relationship Id="rId2" Target="../notesSlides/notesSlide16.xml" Type="http://schemas.openxmlformats.org/officeDocument/2006/relationships/notesSlide"/><Relationship Id="rId1" Target="../slideLayouts/slideLayout10.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arget="../media/image19.jpeg" Type="http://schemas.openxmlformats.org/officeDocument/2006/relationships/image"/><Relationship Id="rId2" Target="../notesSlides/notesSlide20.xml" Type="http://schemas.openxmlformats.org/officeDocument/2006/relationships/notesSlide"/><Relationship Id="rId1" Target="../slideLayouts/slideLayout10.xml" Type="http://schemas.openxmlformats.org/officeDocument/2006/relationships/slideLayout"/><Relationship Id="rId6" Target="../media/image22.jpeg" Type="http://schemas.openxmlformats.org/officeDocument/2006/relationships/image"/><Relationship Id="rId5" Target="../media/image21.jpeg" Type="http://schemas.openxmlformats.org/officeDocument/2006/relationships/image"/><Relationship Id="rId4" Target="../media/image20.jpeg" Type="http://schemas.openxmlformats.org/officeDocument/2006/relationships/image"/></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arget="../media/image24.jpeg" Type="http://schemas.openxmlformats.org/officeDocument/2006/relationships/image"/><Relationship Id="rId2" Target="../notesSlides/notesSlide22.xml" Type="http://schemas.openxmlformats.org/officeDocument/2006/relationships/notesSlide"/><Relationship Id="rId1" Target="../slideLayouts/slideLayout10.xml" Type="http://schemas.openxmlformats.org/officeDocument/2006/relationships/slideLayout"/></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arget="../media/image29.jpeg" Type="http://schemas.openxmlformats.org/officeDocument/2006/relationships/image"/><Relationship Id="rId2" Target="../notesSlides/notesSlide28.xml" Type="http://schemas.openxmlformats.org/officeDocument/2006/relationships/notesSlide"/><Relationship Id="rId1" Target="../slideLayouts/slideLayout10.xml" Type="http://schemas.openxmlformats.org/officeDocument/2006/relationships/slideLayout"/></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arget="../media/image5.jpeg" Type="http://schemas.openxmlformats.org/officeDocument/2006/relationships/image"/><Relationship Id="rId2" Target="../notesSlides/notesSlide3.xml" Type="http://schemas.openxmlformats.org/officeDocument/2006/relationships/notesSlide"/><Relationship Id="rId1" Target="../slideLayouts/slideLayout10.xml" Type="http://schemas.openxmlformats.org/officeDocument/2006/relationships/slideLayout"/></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7.xml.rels><?xml version="1.0" encoding="UTF-8" standalone="yes" ?><Relationships xmlns="http://schemas.openxmlformats.org/package/2006/relationships"><Relationship Id="rId3" Target="../media/image43.jpeg" Type="http://schemas.openxmlformats.org/officeDocument/2006/relationships/image"/><Relationship Id="rId2" Target="../notesSlides/notesSlide47.xml" Type="http://schemas.openxmlformats.org/officeDocument/2006/relationships/notesSlide"/><Relationship Id="rId1" Target="../slideLayouts/slideLayout10.xml" Type="http://schemas.openxmlformats.org/officeDocument/2006/relationships/slideLayout"/></Relationships>
</file>

<file path=ppt/slides/_rels/slide48.xml.rels><?xml version="1.0" encoding="UTF-8" standalone="yes" ?><Relationships xmlns="http://schemas.openxmlformats.org/package/2006/relationships"><Relationship Id="rId3" Target="../media/image44.jpeg" Type="http://schemas.openxmlformats.org/officeDocument/2006/relationships/image"/><Relationship Id="rId2" Target="../notesSlides/notesSlide48.xml" Type="http://schemas.openxmlformats.org/officeDocument/2006/relationships/notesSlide"/><Relationship Id="rId1" Target="../slideLayouts/slideLayout10.xml" Type="http://schemas.openxmlformats.org/officeDocument/2006/relationships/slideLayout"/></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10.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8" Target="../media/image58.jpeg" Type="http://schemas.openxmlformats.org/officeDocument/2006/relationships/image"/><Relationship Id="rId3" Target="../media/image53.jpeg" Type="http://schemas.openxmlformats.org/officeDocument/2006/relationships/image"/><Relationship Id="rId7" Target="../media/image57.jpeg" Type="http://schemas.openxmlformats.org/officeDocument/2006/relationships/image"/><Relationship Id="rId2" Target="../notesSlides/notesSlide53.xml" Type="http://schemas.openxmlformats.org/officeDocument/2006/relationships/notesSlide"/><Relationship Id="rId1" Target="../slideLayouts/slideLayout10.xml" Type="http://schemas.openxmlformats.org/officeDocument/2006/relationships/slideLayout"/><Relationship Id="rId6" Target="../media/image56.jpeg" Type="http://schemas.openxmlformats.org/officeDocument/2006/relationships/image"/><Relationship Id="rId5" Target="../media/image55.jpeg" Type="http://schemas.openxmlformats.org/officeDocument/2006/relationships/image"/><Relationship Id="rId4" Target="../media/image54.jpeg" Type="http://schemas.openxmlformats.org/officeDocument/2006/relationships/image"/><Relationship Id="rId9" Target="../media/image59.jpeg" Type="http://schemas.openxmlformats.org/officeDocument/2006/relationships/image"/></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8.xml"/><Relationship Id="rId1" Type="http://schemas.openxmlformats.org/officeDocument/2006/relationships/slideLayout" Target="../slideLayouts/slideLayout10.xml"/><Relationship Id="rId4" Type="http://schemas.openxmlformats.org/officeDocument/2006/relationships/image" Target="../media/image64.jpeg"/></Relationships>
</file>

<file path=ppt/slides/_rels/slide5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9.xml"/><Relationship Id="rId1" Type="http://schemas.openxmlformats.org/officeDocument/2006/relationships/slideLayout" Target="../slideLayouts/slideLayout10.xml"/><Relationship Id="rId5" Type="http://schemas.openxmlformats.org/officeDocument/2006/relationships/image" Target="../media/image67.jpeg"/><Relationship Id="rId4" Type="http://schemas.openxmlformats.org/officeDocument/2006/relationships/image" Target="../media/image6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notesSlide" Target="../notesSlides/notesSlide60.xml"/><Relationship Id="rId1" Type="http://schemas.openxmlformats.org/officeDocument/2006/relationships/slideLayout" Target="../slideLayouts/slideLayout10.xml"/><Relationship Id="rId6" Type="http://schemas.openxmlformats.org/officeDocument/2006/relationships/image" Target="../media/image71.jpeg"/><Relationship Id="rId5" Type="http://schemas.openxmlformats.org/officeDocument/2006/relationships/image" Target="../media/image70.jpeg"/><Relationship Id="rId10" Type="http://schemas.openxmlformats.org/officeDocument/2006/relationships/image" Target="../media/image75.jpeg"/><Relationship Id="rId4" Type="http://schemas.openxmlformats.org/officeDocument/2006/relationships/image" Target="../media/image69.jpeg"/><Relationship Id="rId9" Type="http://schemas.openxmlformats.org/officeDocument/2006/relationships/image" Target="../media/image74.jpeg"/></Relationships>
</file>

<file path=ppt/slides/_rels/slide61.xml.rels><?xml version="1.0" encoding="UTF-8" standalone="yes" ?><Relationships xmlns="http://schemas.openxmlformats.org/package/2006/relationships"><Relationship Id="rId3" Target="../media/image76.jpeg" Type="http://schemas.openxmlformats.org/officeDocument/2006/relationships/image"/><Relationship Id="rId2" Target="../notesSlides/notesSlide61.xml" Type="http://schemas.openxmlformats.org/officeDocument/2006/relationships/notesSlide"/><Relationship Id="rId1" Target="../slideLayouts/slideLayout10.xml" Type="http://schemas.openxmlformats.org/officeDocument/2006/relationships/slideLayout"/><Relationship Id="rId4" Target="../media/image77.jpeg" Type="http://schemas.openxmlformats.org/officeDocument/2006/relationships/image"/></Relationships>
</file>

<file path=ppt/slides/_rels/slide62.xml.rels><?xml version="1.0" encoding="UTF-8" standalone="yes" ?><Relationships xmlns="http://schemas.openxmlformats.org/package/2006/relationships"><Relationship Id="rId3" Target="../media/image78.png" Type="http://schemas.openxmlformats.org/officeDocument/2006/relationships/image"/><Relationship Id="rId2" Target="../notesSlides/notesSlide62.xml" Type="http://schemas.openxmlformats.org/officeDocument/2006/relationships/notesSlide"/><Relationship Id="rId1" Target="../slideLayouts/slideLayout10.xml" Type="http://schemas.openxmlformats.org/officeDocument/2006/relationships/slideLayout"/><Relationship Id="rId4" Target="../media/image79.jpeg" Type="http://schemas.openxmlformats.org/officeDocument/2006/relationships/image"/></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arget="../media/image6.jpeg" Type="http://schemas.openxmlformats.org/officeDocument/2006/relationships/image"/><Relationship Id="rId2" Target="../notesSlides/notesSlide7.xml" Type="http://schemas.openxmlformats.org/officeDocument/2006/relationships/notesSlide"/><Relationship Id="rId1" Target="../slideLayouts/slideLayout10.xml" Type="http://schemas.openxmlformats.org/officeDocument/2006/relationships/slideLayout"/><Relationship Id="rId4" Target="../media/image7.jpeg" Type="http://schemas.openxmlformats.org/officeDocument/2006/relationships/image"/></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4400269" cy="1742700"/>
          </a:xfrm>
        </p:spPr>
        <p:txBody>
          <a:bodyPr>
            <a:normAutofit/>
          </a:bodyPr>
          <a:lstStyle/>
          <a:p>
            <a:pPr marL="114300" indent="0" algn="just">
              <a:buClr>
                <a:schemeClr val="accent1">
                  <a:lumMod val="50000"/>
                </a:schemeClr>
              </a:buClr>
            </a:pPr>
            <a:r>
              <a:rPr lang="en-US" sz="1650" b="1" u="sng">
                <a:solidFill>
                  <a:schemeClr val="accent1">
                    <a:lumMod val="50000"/>
                  </a:schemeClr>
                </a:solidFill>
              </a:rPr>
              <a:t>Module 15: </a:t>
            </a:r>
            <a:r>
              <a:rPr lang="vi-VN" sz="1650">
                <a:solidFill>
                  <a:schemeClr val="accent1">
                    <a:lumMod val="50000"/>
                  </a:schemeClr>
                </a:solidFill>
              </a:rPr>
              <a:t>Năng lượng tái tạo cho doanh nghiệp công nghiệp (IEs)</a:t>
            </a:r>
            <a:endParaRPr lang="en-US" sz="1650">
              <a:solidFill>
                <a:schemeClr val="accent1">
                  <a:lumMod val="50000"/>
                </a:schemeClr>
              </a:solidFill>
            </a:endParaRPr>
          </a:p>
          <a:p>
            <a:pPr marL="114300" indent="0" algn="just">
              <a:buClr>
                <a:schemeClr val="accent1">
                  <a:lumMod val="50000"/>
                </a:schemeClr>
              </a:buClr>
            </a:pPr>
            <a:r>
              <a:rPr lang="en-US" sz="1650" b="1" u="sng">
                <a:solidFill>
                  <a:schemeClr val="accent1">
                    <a:lumMod val="50000"/>
                  </a:schemeClr>
                </a:solidFill>
              </a:rPr>
              <a:t>Module 16: </a:t>
            </a:r>
            <a:r>
              <a:rPr lang="vi-VN" sz="1650">
                <a:solidFill>
                  <a:schemeClr val="accent1">
                    <a:lumMod val="50000"/>
                  </a:schemeClr>
                </a:solidFill>
              </a:rPr>
              <a:t>Năng lượng mặt trời cho </a:t>
            </a:r>
            <a:r>
              <a:rPr lang="en-US" sz="1650">
                <a:solidFill>
                  <a:schemeClr val="accent1">
                    <a:lumMod val="50000"/>
                  </a:schemeClr>
                </a:solidFill>
              </a:rPr>
              <a:t>doanh nghiệp công nghiệp</a:t>
            </a:r>
            <a:endParaRPr lang="en-US" sz="1650"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534507" y="2393751"/>
            <a:ext cx="4037493" cy="323165"/>
          </a:xfrm>
          <a:prstGeom prst="rect">
            <a:avLst/>
          </a:prstGeom>
          <a:noFill/>
        </p:spPr>
        <p:txBody>
          <a:bodyPr wrap="square" rtlCol="0" anchor="ctr">
            <a:spAutoFit/>
          </a:bodyPr>
          <a:lstStyle/>
          <a:p>
            <a:pPr defTabSz="685800">
              <a:defRPr/>
            </a:pPr>
            <a:r>
              <a:rPr lang="en-US" altLang="ko-KR" sz="1500" b="1" dirty="0" err="1">
                <a:solidFill>
                  <a:srgbClr val="0070C0"/>
                </a:solidFill>
                <a:cs typeface="Arial" pitchFamily="34" charset="0"/>
              </a:rPr>
              <a:t>Đối</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tượng</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Quản</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lý</a:t>
            </a:r>
            <a:r>
              <a:rPr lang="en-US" altLang="ko-KR" sz="1500" b="1">
                <a:solidFill>
                  <a:srgbClr val="0070C0"/>
                </a:solidFill>
                <a:cs typeface="Arial" pitchFamily="34" charset="0"/>
              </a:rPr>
              <a:t> Doanh</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nghiệp</a:t>
            </a:r>
            <a:endParaRPr lang="ko-KR" altLang="en-US" sz="1500" b="1" dirty="0">
              <a:solidFill>
                <a:srgbClr val="0070C0"/>
              </a:solidFill>
              <a:cs typeface="Arial" pitchFamily="34" charset="0"/>
            </a:endParaRPr>
          </a:p>
        </p:txBody>
      </p:sp>
      <p:sp>
        <p:nvSpPr>
          <p:cNvPr id="364" name="Google Shape;46;p15"/>
          <p:cNvSpPr txBox="1">
            <a:spLocks noGrp="1"/>
          </p:cNvSpPr>
          <p:nvPr>
            <p:ph type="ctrTitle"/>
          </p:nvPr>
        </p:nvSpPr>
        <p:spPr>
          <a:xfrm>
            <a:off x="448010" y="695426"/>
            <a:ext cx="5847365" cy="1742700"/>
          </a:xfrm>
          <a:prstGeom prst="rect">
            <a:avLst/>
          </a:prstGeom>
        </p:spPr>
        <p:txBody>
          <a:bodyPr spcFirstLastPara="1" wrap="square" lIns="91425" tIns="91425" rIns="91425" bIns="91425" anchor="ctr" anchorCtr="0">
            <a:noAutofit/>
          </a:bodyPr>
          <a:lstStyle/>
          <a:p>
            <a:r>
              <a:rPr lang="en" sz="3300" b="1" dirty="0">
                <a:solidFill>
                  <a:schemeClr val="accent1">
                    <a:lumMod val="50000"/>
                  </a:schemeClr>
                </a:solidFill>
              </a:rPr>
              <a:t>CHƯƠNG TRÌNH TẬP </a:t>
            </a:r>
            <a:r>
              <a:rPr lang="en" sz="3300" b="1">
                <a:solidFill>
                  <a:schemeClr val="accent1">
                    <a:lumMod val="50000"/>
                  </a:schemeClr>
                </a:solidFill>
              </a:rPr>
              <a:t>HUẤN CHO DOANH NGHIỆP </a:t>
            </a:r>
            <a:br>
              <a:rPr lang="en" sz="3300" b="1">
                <a:solidFill>
                  <a:schemeClr val="accent1">
                    <a:lumMod val="50000"/>
                  </a:schemeClr>
                </a:solidFill>
              </a:rPr>
            </a:br>
            <a:r>
              <a:rPr lang="en" sz="3300" b="1">
                <a:solidFill>
                  <a:schemeClr val="accent1">
                    <a:lumMod val="50000"/>
                  </a:schemeClr>
                </a:solidFill>
              </a:rPr>
              <a:t>CÔNG NGHIỆP</a:t>
            </a:r>
            <a:endParaRPr sz="3300" b="1" dirty="0">
              <a:solidFill>
                <a:schemeClr val="accent1">
                  <a:lumMod val="50000"/>
                </a:schemeClr>
              </a:solidFill>
            </a:endParaRPr>
          </a:p>
        </p:txBody>
      </p:sp>
      <p:grpSp>
        <p:nvGrpSpPr>
          <p:cNvPr id="365" name="Google Shape;48;p15"/>
          <p:cNvGrpSpPr/>
          <p:nvPr/>
        </p:nvGrpSpPr>
        <p:grpSpPr>
          <a:xfrm>
            <a:off x="4664341" y="1146892"/>
            <a:ext cx="4392386" cy="3579947"/>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grpSp>
    </p:spTree>
    <p:extLst>
      <p:ext uri="{BB962C8B-B14F-4D97-AF65-F5344CB8AC3E}">
        <p14:creationId xmlns:p14="http://schemas.microsoft.com/office/powerpoint/2010/main" val="1870176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08"/>
        <p:cNvGrpSpPr/>
        <p:nvPr/>
      </p:nvGrpSpPr>
      <p:grpSpPr>
        <a:xfrm>
          <a:off x="0" y="0"/>
          <a:ext cx="0" cy="0"/>
          <a:chOff x="0" y="0"/>
          <a:chExt cx="0" cy="0"/>
        </a:xfrm>
      </p:grpSpPr>
      <p:sp>
        <p:nvSpPr>
          <p:cNvPr id="2209" name="Google Shape;2209;p37"/>
          <p:cNvSpPr txBox="1">
            <a:spLocks noGrp="1"/>
          </p:cNvSpPr>
          <p:nvPr>
            <p:ph type="title"/>
          </p:nvPr>
        </p:nvSpPr>
        <p:spPr>
          <a:xfrm>
            <a:off x="454920" y="425102"/>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accent1">
                    <a:lumMod val="50000"/>
                  </a:schemeClr>
                </a:solidFill>
                <a:latin typeface="+mn-lt"/>
              </a:rPr>
              <a:t>CHÍNH SÁCH GIÁ BÁN ĐIỆN TRONG LĨNH VỰC NLTT</a:t>
            </a:r>
            <a:endParaRPr sz="2400" dirty="0">
              <a:solidFill>
                <a:schemeClr val="accent1">
                  <a:lumMod val="50000"/>
                </a:schemeClr>
              </a:solidFill>
              <a:latin typeface="+mn-lt"/>
            </a:endParaRPr>
          </a:p>
        </p:txBody>
      </p:sp>
      <p:grpSp>
        <p:nvGrpSpPr>
          <p:cNvPr id="2210" name="Google Shape;2210;p37"/>
          <p:cNvGrpSpPr/>
          <p:nvPr/>
        </p:nvGrpSpPr>
        <p:grpSpPr>
          <a:xfrm>
            <a:off x="3135241" y="1187098"/>
            <a:ext cx="3047650" cy="3047675"/>
            <a:chOff x="3109913" y="1213263"/>
            <a:chExt cx="3047650" cy="3047675"/>
          </a:xfrm>
        </p:grpSpPr>
        <p:grpSp>
          <p:nvGrpSpPr>
            <p:cNvPr id="2211" name="Google Shape;2211;p37"/>
            <p:cNvGrpSpPr/>
            <p:nvPr/>
          </p:nvGrpSpPr>
          <p:grpSpPr>
            <a:xfrm>
              <a:off x="3885475" y="2047188"/>
              <a:ext cx="1570950" cy="1587225"/>
              <a:chOff x="3786525" y="2060850"/>
              <a:chExt cx="1570950" cy="1587225"/>
            </a:xfrm>
          </p:grpSpPr>
          <p:sp>
            <p:nvSpPr>
              <p:cNvPr id="2212" name="Google Shape;2212;p37"/>
              <p:cNvSpPr/>
              <p:nvPr/>
            </p:nvSpPr>
            <p:spPr>
              <a:xfrm>
                <a:off x="3868350" y="2060850"/>
                <a:ext cx="1378600" cy="1378600"/>
              </a:xfrm>
              <a:custGeom>
                <a:avLst/>
                <a:gdLst/>
                <a:ahLst/>
                <a:cxnLst/>
                <a:rect l="l" t="t" r="r" b="b"/>
                <a:pathLst>
                  <a:path w="55144" h="55144" extrusionOk="0">
                    <a:moveTo>
                      <a:pt x="26873" y="0"/>
                    </a:moveTo>
                    <a:lnTo>
                      <a:pt x="26165" y="38"/>
                    </a:lnTo>
                    <a:lnTo>
                      <a:pt x="25457" y="77"/>
                    </a:lnTo>
                    <a:lnTo>
                      <a:pt x="24768" y="134"/>
                    </a:lnTo>
                    <a:lnTo>
                      <a:pt x="24060" y="211"/>
                    </a:lnTo>
                    <a:lnTo>
                      <a:pt x="23370" y="306"/>
                    </a:lnTo>
                    <a:lnTo>
                      <a:pt x="22701" y="421"/>
                    </a:lnTo>
                    <a:lnTo>
                      <a:pt x="22031" y="555"/>
                    </a:lnTo>
                    <a:lnTo>
                      <a:pt x="21361" y="708"/>
                    </a:lnTo>
                    <a:lnTo>
                      <a:pt x="20691" y="861"/>
                    </a:lnTo>
                    <a:lnTo>
                      <a:pt x="20021" y="1034"/>
                    </a:lnTo>
                    <a:lnTo>
                      <a:pt x="19370" y="1244"/>
                    </a:lnTo>
                    <a:lnTo>
                      <a:pt x="18738" y="1455"/>
                    </a:lnTo>
                    <a:lnTo>
                      <a:pt x="18107" y="1665"/>
                    </a:lnTo>
                    <a:lnTo>
                      <a:pt x="17475" y="1914"/>
                    </a:lnTo>
                    <a:lnTo>
                      <a:pt x="16844" y="2163"/>
                    </a:lnTo>
                    <a:lnTo>
                      <a:pt x="16231" y="2431"/>
                    </a:lnTo>
                    <a:lnTo>
                      <a:pt x="15619" y="2718"/>
                    </a:lnTo>
                    <a:lnTo>
                      <a:pt x="15025" y="3005"/>
                    </a:lnTo>
                    <a:lnTo>
                      <a:pt x="14432" y="3330"/>
                    </a:lnTo>
                    <a:lnTo>
                      <a:pt x="13858" y="3656"/>
                    </a:lnTo>
                    <a:lnTo>
                      <a:pt x="13283" y="3981"/>
                    </a:lnTo>
                    <a:lnTo>
                      <a:pt x="12709" y="4345"/>
                    </a:lnTo>
                    <a:lnTo>
                      <a:pt x="12154" y="4709"/>
                    </a:lnTo>
                    <a:lnTo>
                      <a:pt x="11618" y="5091"/>
                    </a:lnTo>
                    <a:lnTo>
                      <a:pt x="11082" y="5474"/>
                    </a:lnTo>
                    <a:lnTo>
                      <a:pt x="10546" y="5876"/>
                    </a:lnTo>
                    <a:lnTo>
                      <a:pt x="10049" y="6297"/>
                    </a:lnTo>
                    <a:lnTo>
                      <a:pt x="9532" y="6718"/>
                    </a:lnTo>
                    <a:lnTo>
                      <a:pt x="9034" y="7159"/>
                    </a:lnTo>
                    <a:lnTo>
                      <a:pt x="8556" y="7618"/>
                    </a:lnTo>
                    <a:lnTo>
                      <a:pt x="8077" y="8077"/>
                    </a:lnTo>
                    <a:lnTo>
                      <a:pt x="7618" y="8537"/>
                    </a:lnTo>
                    <a:lnTo>
                      <a:pt x="7178" y="9034"/>
                    </a:lnTo>
                    <a:lnTo>
                      <a:pt x="6737" y="9532"/>
                    </a:lnTo>
                    <a:lnTo>
                      <a:pt x="6297" y="10030"/>
                    </a:lnTo>
                    <a:lnTo>
                      <a:pt x="5895" y="10546"/>
                    </a:lnTo>
                    <a:lnTo>
                      <a:pt x="5493" y="11063"/>
                    </a:lnTo>
                    <a:lnTo>
                      <a:pt x="5091" y="11599"/>
                    </a:lnTo>
                    <a:lnTo>
                      <a:pt x="4709" y="12154"/>
                    </a:lnTo>
                    <a:lnTo>
                      <a:pt x="4345" y="12709"/>
                    </a:lnTo>
                    <a:lnTo>
                      <a:pt x="4000" y="13264"/>
                    </a:lnTo>
                    <a:lnTo>
                      <a:pt x="3656" y="13839"/>
                    </a:lnTo>
                    <a:lnTo>
                      <a:pt x="3330" y="14432"/>
                    </a:lnTo>
                    <a:lnTo>
                      <a:pt x="3024" y="15025"/>
                    </a:lnTo>
                    <a:lnTo>
                      <a:pt x="2718" y="15619"/>
                    </a:lnTo>
                    <a:lnTo>
                      <a:pt x="2450" y="16231"/>
                    </a:lnTo>
                    <a:lnTo>
                      <a:pt x="2182" y="16844"/>
                    </a:lnTo>
                    <a:lnTo>
                      <a:pt x="1914" y="17456"/>
                    </a:lnTo>
                    <a:lnTo>
                      <a:pt x="1684" y="18088"/>
                    </a:lnTo>
                    <a:lnTo>
                      <a:pt x="1455" y="18719"/>
                    </a:lnTo>
                    <a:lnTo>
                      <a:pt x="1244" y="19370"/>
                    </a:lnTo>
                    <a:lnTo>
                      <a:pt x="1053" y="20021"/>
                    </a:lnTo>
                    <a:lnTo>
                      <a:pt x="880" y="20672"/>
                    </a:lnTo>
                    <a:lnTo>
                      <a:pt x="708" y="21342"/>
                    </a:lnTo>
                    <a:lnTo>
                      <a:pt x="574" y="22012"/>
                    </a:lnTo>
                    <a:lnTo>
                      <a:pt x="440" y="22681"/>
                    </a:lnTo>
                    <a:lnTo>
                      <a:pt x="325" y="23371"/>
                    </a:lnTo>
                    <a:lnTo>
                      <a:pt x="230" y="24060"/>
                    </a:lnTo>
                    <a:lnTo>
                      <a:pt x="153" y="24749"/>
                    </a:lnTo>
                    <a:lnTo>
                      <a:pt x="96" y="25457"/>
                    </a:lnTo>
                    <a:lnTo>
                      <a:pt x="38" y="26146"/>
                    </a:lnTo>
                    <a:lnTo>
                      <a:pt x="19" y="26854"/>
                    </a:lnTo>
                    <a:lnTo>
                      <a:pt x="0" y="27562"/>
                    </a:lnTo>
                    <a:lnTo>
                      <a:pt x="19" y="28290"/>
                    </a:lnTo>
                    <a:lnTo>
                      <a:pt x="38" y="28979"/>
                    </a:lnTo>
                    <a:lnTo>
                      <a:pt x="96" y="29687"/>
                    </a:lnTo>
                    <a:lnTo>
                      <a:pt x="153" y="30395"/>
                    </a:lnTo>
                    <a:lnTo>
                      <a:pt x="230" y="31084"/>
                    </a:lnTo>
                    <a:lnTo>
                      <a:pt x="325" y="31773"/>
                    </a:lnTo>
                    <a:lnTo>
                      <a:pt x="440" y="32443"/>
                    </a:lnTo>
                    <a:lnTo>
                      <a:pt x="574" y="33132"/>
                    </a:lnTo>
                    <a:lnTo>
                      <a:pt x="708" y="33802"/>
                    </a:lnTo>
                    <a:lnTo>
                      <a:pt x="880" y="34453"/>
                    </a:lnTo>
                    <a:lnTo>
                      <a:pt x="1053" y="35123"/>
                    </a:lnTo>
                    <a:lnTo>
                      <a:pt x="1244" y="35774"/>
                    </a:lnTo>
                    <a:lnTo>
                      <a:pt x="1455" y="36405"/>
                    </a:lnTo>
                    <a:lnTo>
                      <a:pt x="1684" y="37056"/>
                    </a:lnTo>
                    <a:lnTo>
                      <a:pt x="1914" y="37688"/>
                    </a:lnTo>
                    <a:lnTo>
                      <a:pt x="2182" y="38300"/>
                    </a:lnTo>
                    <a:lnTo>
                      <a:pt x="2450" y="38913"/>
                    </a:lnTo>
                    <a:lnTo>
                      <a:pt x="2718" y="39525"/>
                    </a:lnTo>
                    <a:lnTo>
                      <a:pt x="3024" y="40118"/>
                    </a:lnTo>
                    <a:lnTo>
                      <a:pt x="3330" y="40712"/>
                    </a:lnTo>
                    <a:lnTo>
                      <a:pt x="3656" y="41286"/>
                    </a:lnTo>
                    <a:lnTo>
                      <a:pt x="4000" y="41860"/>
                    </a:lnTo>
                    <a:lnTo>
                      <a:pt x="4345" y="42434"/>
                    </a:lnTo>
                    <a:lnTo>
                      <a:pt x="4709" y="42990"/>
                    </a:lnTo>
                    <a:lnTo>
                      <a:pt x="5091" y="43525"/>
                    </a:lnTo>
                    <a:lnTo>
                      <a:pt x="5493" y="44061"/>
                    </a:lnTo>
                    <a:lnTo>
                      <a:pt x="5895" y="44597"/>
                    </a:lnTo>
                    <a:lnTo>
                      <a:pt x="6297" y="45114"/>
                    </a:lnTo>
                    <a:lnTo>
                      <a:pt x="6737" y="45612"/>
                    </a:lnTo>
                    <a:lnTo>
                      <a:pt x="7178" y="46109"/>
                    </a:lnTo>
                    <a:lnTo>
                      <a:pt x="7618" y="46588"/>
                    </a:lnTo>
                    <a:lnTo>
                      <a:pt x="8077" y="47066"/>
                    </a:lnTo>
                    <a:lnTo>
                      <a:pt x="8556" y="47526"/>
                    </a:lnTo>
                    <a:lnTo>
                      <a:pt x="9034" y="47985"/>
                    </a:lnTo>
                    <a:lnTo>
                      <a:pt x="9532" y="48425"/>
                    </a:lnTo>
                    <a:lnTo>
                      <a:pt x="10049" y="48847"/>
                    </a:lnTo>
                    <a:lnTo>
                      <a:pt x="10546" y="49268"/>
                    </a:lnTo>
                    <a:lnTo>
                      <a:pt x="11082" y="49670"/>
                    </a:lnTo>
                    <a:lnTo>
                      <a:pt x="11618" y="50052"/>
                    </a:lnTo>
                    <a:lnTo>
                      <a:pt x="12154" y="50435"/>
                    </a:lnTo>
                    <a:lnTo>
                      <a:pt x="12709" y="50799"/>
                    </a:lnTo>
                    <a:lnTo>
                      <a:pt x="13283" y="51143"/>
                    </a:lnTo>
                    <a:lnTo>
                      <a:pt x="13858" y="51488"/>
                    </a:lnTo>
                    <a:lnTo>
                      <a:pt x="14432" y="51813"/>
                    </a:lnTo>
                    <a:lnTo>
                      <a:pt x="15025" y="52120"/>
                    </a:lnTo>
                    <a:lnTo>
                      <a:pt x="15619" y="52426"/>
                    </a:lnTo>
                    <a:lnTo>
                      <a:pt x="16231" y="52713"/>
                    </a:lnTo>
                    <a:lnTo>
                      <a:pt x="16844" y="52981"/>
                    </a:lnTo>
                    <a:lnTo>
                      <a:pt x="17475" y="53230"/>
                    </a:lnTo>
                    <a:lnTo>
                      <a:pt x="18107" y="53459"/>
                    </a:lnTo>
                    <a:lnTo>
                      <a:pt x="18738" y="53689"/>
                    </a:lnTo>
                    <a:lnTo>
                      <a:pt x="19370" y="53900"/>
                    </a:lnTo>
                    <a:lnTo>
                      <a:pt x="20021" y="54091"/>
                    </a:lnTo>
                    <a:lnTo>
                      <a:pt x="20691" y="54263"/>
                    </a:lnTo>
                    <a:lnTo>
                      <a:pt x="21361" y="54436"/>
                    </a:lnTo>
                    <a:lnTo>
                      <a:pt x="22031" y="54589"/>
                    </a:lnTo>
                    <a:lnTo>
                      <a:pt x="22701" y="54704"/>
                    </a:lnTo>
                    <a:lnTo>
                      <a:pt x="23370" y="54818"/>
                    </a:lnTo>
                    <a:lnTo>
                      <a:pt x="24060" y="54914"/>
                    </a:lnTo>
                    <a:lnTo>
                      <a:pt x="24768" y="54991"/>
                    </a:lnTo>
                    <a:lnTo>
                      <a:pt x="25457" y="55067"/>
                    </a:lnTo>
                    <a:lnTo>
                      <a:pt x="26165" y="55105"/>
                    </a:lnTo>
                    <a:lnTo>
                      <a:pt x="26873" y="55125"/>
                    </a:lnTo>
                    <a:lnTo>
                      <a:pt x="27581" y="55144"/>
                    </a:lnTo>
                    <a:lnTo>
                      <a:pt x="28290" y="55125"/>
                    </a:lnTo>
                    <a:lnTo>
                      <a:pt x="28998" y="55105"/>
                    </a:lnTo>
                    <a:lnTo>
                      <a:pt x="29706" y="55067"/>
                    </a:lnTo>
                    <a:lnTo>
                      <a:pt x="30395" y="54991"/>
                    </a:lnTo>
                    <a:lnTo>
                      <a:pt x="31084" y="54914"/>
                    </a:lnTo>
                    <a:lnTo>
                      <a:pt x="31773" y="54818"/>
                    </a:lnTo>
                    <a:lnTo>
                      <a:pt x="32462" y="54704"/>
                    </a:lnTo>
                    <a:lnTo>
                      <a:pt x="33132" y="54589"/>
                    </a:lnTo>
                    <a:lnTo>
                      <a:pt x="33802" y="54436"/>
                    </a:lnTo>
                    <a:lnTo>
                      <a:pt x="34472" y="54263"/>
                    </a:lnTo>
                    <a:lnTo>
                      <a:pt x="35123" y="54091"/>
                    </a:lnTo>
                    <a:lnTo>
                      <a:pt x="35773" y="53900"/>
                    </a:lnTo>
                    <a:lnTo>
                      <a:pt x="36424" y="53689"/>
                    </a:lnTo>
                    <a:lnTo>
                      <a:pt x="37056" y="53459"/>
                    </a:lnTo>
                    <a:lnTo>
                      <a:pt x="37687" y="53230"/>
                    </a:lnTo>
                    <a:lnTo>
                      <a:pt x="38319" y="52981"/>
                    </a:lnTo>
                    <a:lnTo>
                      <a:pt x="38932" y="52713"/>
                    </a:lnTo>
                    <a:lnTo>
                      <a:pt x="39525" y="52426"/>
                    </a:lnTo>
                    <a:lnTo>
                      <a:pt x="40137" y="52120"/>
                    </a:lnTo>
                    <a:lnTo>
                      <a:pt x="40712" y="51813"/>
                    </a:lnTo>
                    <a:lnTo>
                      <a:pt x="41305" y="51488"/>
                    </a:lnTo>
                    <a:lnTo>
                      <a:pt x="41879" y="51143"/>
                    </a:lnTo>
                    <a:lnTo>
                      <a:pt x="42434" y="50799"/>
                    </a:lnTo>
                    <a:lnTo>
                      <a:pt x="42989" y="50435"/>
                    </a:lnTo>
                    <a:lnTo>
                      <a:pt x="43544" y="50052"/>
                    </a:lnTo>
                    <a:lnTo>
                      <a:pt x="44080" y="49670"/>
                    </a:lnTo>
                    <a:lnTo>
                      <a:pt x="44597" y="49268"/>
                    </a:lnTo>
                    <a:lnTo>
                      <a:pt x="45114" y="48847"/>
                    </a:lnTo>
                    <a:lnTo>
                      <a:pt x="45631" y="48425"/>
                    </a:lnTo>
                    <a:lnTo>
                      <a:pt x="46109" y="47985"/>
                    </a:lnTo>
                    <a:lnTo>
                      <a:pt x="46607" y="47526"/>
                    </a:lnTo>
                    <a:lnTo>
                      <a:pt x="47066" y="47066"/>
                    </a:lnTo>
                    <a:lnTo>
                      <a:pt x="47545" y="46588"/>
                    </a:lnTo>
                    <a:lnTo>
                      <a:pt x="47985" y="46109"/>
                    </a:lnTo>
                    <a:lnTo>
                      <a:pt x="48425" y="45612"/>
                    </a:lnTo>
                    <a:lnTo>
                      <a:pt x="48846" y="45114"/>
                    </a:lnTo>
                    <a:lnTo>
                      <a:pt x="49267" y="44597"/>
                    </a:lnTo>
                    <a:lnTo>
                      <a:pt x="49669" y="44061"/>
                    </a:lnTo>
                    <a:lnTo>
                      <a:pt x="50071" y="43525"/>
                    </a:lnTo>
                    <a:lnTo>
                      <a:pt x="50435" y="42990"/>
                    </a:lnTo>
                    <a:lnTo>
                      <a:pt x="50799" y="42434"/>
                    </a:lnTo>
                    <a:lnTo>
                      <a:pt x="51162" y="41860"/>
                    </a:lnTo>
                    <a:lnTo>
                      <a:pt x="51488" y="41286"/>
                    </a:lnTo>
                    <a:lnTo>
                      <a:pt x="51813" y="40712"/>
                    </a:lnTo>
                    <a:lnTo>
                      <a:pt x="52138" y="40118"/>
                    </a:lnTo>
                    <a:lnTo>
                      <a:pt x="52426" y="39525"/>
                    </a:lnTo>
                    <a:lnTo>
                      <a:pt x="52713" y="38913"/>
                    </a:lnTo>
                    <a:lnTo>
                      <a:pt x="52981" y="38300"/>
                    </a:lnTo>
                    <a:lnTo>
                      <a:pt x="53229" y="37688"/>
                    </a:lnTo>
                    <a:lnTo>
                      <a:pt x="53478" y="37056"/>
                    </a:lnTo>
                    <a:lnTo>
                      <a:pt x="53708" y="36405"/>
                    </a:lnTo>
                    <a:lnTo>
                      <a:pt x="53919" y="35774"/>
                    </a:lnTo>
                    <a:lnTo>
                      <a:pt x="54110" y="35123"/>
                    </a:lnTo>
                    <a:lnTo>
                      <a:pt x="54282" y="34453"/>
                    </a:lnTo>
                    <a:lnTo>
                      <a:pt x="54435" y="33802"/>
                    </a:lnTo>
                    <a:lnTo>
                      <a:pt x="54588" y="33132"/>
                    </a:lnTo>
                    <a:lnTo>
                      <a:pt x="54722" y="32443"/>
                    </a:lnTo>
                    <a:lnTo>
                      <a:pt x="54837" y="31773"/>
                    </a:lnTo>
                    <a:lnTo>
                      <a:pt x="54933" y="31084"/>
                    </a:lnTo>
                    <a:lnTo>
                      <a:pt x="55010" y="30395"/>
                    </a:lnTo>
                    <a:lnTo>
                      <a:pt x="55067" y="29687"/>
                    </a:lnTo>
                    <a:lnTo>
                      <a:pt x="55105" y="28979"/>
                    </a:lnTo>
                    <a:lnTo>
                      <a:pt x="55144" y="28290"/>
                    </a:lnTo>
                    <a:lnTo>
                      <a:pt x="55144" y="27562"/>
                    </a:lnTo>
                    <a:lnTo>
                      <a:pt x="55144" y="26854"/>
                    </a:lnTo>
                    <a:lnTo>
                      <a:pt x="55105" y="26146"/>
                    </a:lnTo>
                    <a:lnTo>
                      <a:pt x="55067" y="25457"/>
                    </a:lnTo>
                    <a:lnTo>
                      <a:pt x="55010" y="24749"/>
                    </a:lnTo>
                    <a:lnTo>
                      <a:pt x="54933" y="24060"/>
                    </a:lnTo>
                    <a:lnTo>
                      <a:pt x="54837" y="23371"/>
                    </a:lnTo>
                    <a:lnTo>
                      <a:pt x="54722" y="22681"/>
                    </a:lnTo>
                    <a:lnTo>
                      <a:pt x="54588" y="22012"/>
                    </a:lnTo>
                    <a:lnTo>
                      <a:pt x="54435" y="21342"/>
                    </a:lnTo>
                    <a:lnTo>
                      <a:pt x="54282" y="20672"/>
                    </a:lnTo>
                    <a:lnTo>
                      <a:pt x="54110" y="20021"/>
                    </a:lnTo>
                    <a:lnTo>
                      <a:pt x="53919" y="19370"/>
                    </a:lnTo>
                    <a:lnTo>
                      <a:pt x="53708" y="18719"/>
                    </a:lnTo>
                    <a:lnTo>
                      <a:pt x="53478" y="18088"/>
                    </a:lnTo>
                    <a:lnTo>
                      <a:pt x="53229" y="17456"/>
                    </a:lnTo>
                    <a:lnTo>
                      <a:pt x="52981" y="16844"/>
                    </a:lnTo>
                    <a:lnTo>
                      <a:pt x="52713" y="16231"/>
                    </a:lnTo>
                    <a:lnTo>
                      <a:pt x="52426" y="15619"/>
                    </a:lnTo>
                    <a:lnTo>
                      <a:pt x="52138" y="15025"/>
                    </a:lnTo>
                    <a:lnTo>
                      <a:pt x="51813" y="14432"/>
                    </a:lnTo>
                    <a:lnTo>
                      <a:pt x="51488" y="13839"/>
                    </a:lnTo>
                    <a:lnTo>
                      <a:pt x="51162" y="13264"/>
                    </a:lnTo>
                    <a:lnTo>
                      <a:pt x="50799" y="12709"/>
                    </a:lnTo>
                    <a:lnTo>
                      <a:pt x="50435" y="12154"/>
                    </a:lnTo>
                    <a:lnTo>
                      <a:pt x="50071" y="11599"/>
                    </a:lnTo>
                    <a:lnTo>
                      <a:pt x="49669" y="11063"/>
                    </a:lnTo>
                    <a:lnTo>
                      <a:pt x="49267" y="10546"/>
                    </a:lnTo>
                    <a:lnTo>
                      <a:pt x="48846" y="10030"/>
                    </a:lnTo>
                    <a:lnTo>
                      <a:pt x="48425" y="9532"/>
                    </a:lnTo>
                    <a:lnTo>
                      <a:pt x="47985" y="9034"/>
                    </a:lnTo>
                    <a:lnTo>
                      <a:pt x="47545" y="8537"/>
                    </a:lnTo>
                    <a:lnTo>
                      <a:pt x="47066" y="8077"/>
                    </a:lnTo>
                    <a:lnTo>
                      <a:pt x="46607" y="7618"/>
                    </a:lnTo>
                    <a:lnTo>
                      <a:pt x="46109" y="7159"/>
                    </a:lnTo>
                    <a:lnTo>
                      <a:pt x="45631" y="6718"/>
                    </a:lnTo>
                    <a:lnTo>
                      <a:pt x="45114" y="6297"/>
                    </a:lnTo>
                    <a:lnTo>
                      <a:pt x="44597" y="5876"/>
                    </a:lnTo>
                    <a:lnTo>
                      <a:pt x="44080" y="5474"/>
                    </a:lnTo>
                    <a:lnTo>
                      <a:pt x="43544" y="5091"/>
                    </a:lnTo>
                    <a:lnTo>
                      <a:pt x="42989" y="4709"/>
                    </a:lnTo>
                    <a:lnTo>
                      <a:pt x="42434" y="4345"/>
                    </a:lnTo>
                    <a:lnTo>
                      <a:pt x="41879" y="3981"/>
                    </a:lnTo>
                    <a:lnTo>
                      <a:pt x="41305" y="3656"/>
                    </a:lnTo>
                    <a:lnTo>
                      <a:pt x="40712" y="3330"/>
                    </a:lnTo>
                    <a:lnTo>
                      <a:pt x="40137" y="3005"/>
                    </a:lnTo>
                    <a:lnTo>
                      <a:pt x="39525" y="2718"/>
                    </a:lnTo>
                    <a:lnTo>
                      <a:pt x="38932" y="2431"/>
                    </a:lnTo>
                    <a:lnTo>
                      <a:pt x="38319" y="2163"/>
                    </a:lnTo>
                    <a:lnTo>
                      <a:pt x="37687" y="1914"/>
                    </a:lnTo>
                    <a:lnTo>
                      <a:pt x="37056" y="1665"/>
                    </a:lnTo>
                    <a:lnTo>
                      <a:pt x="36424" y="1455"/>
                    </a:lnTo>
                    <a:lnTo>
                      <a:pt x="35773" y="1244"/>
                    </a:lnTo>
                    <a:lnTo>
                      <a:pt x="35123" y="1034"/>
                    </a:lnTo>
                    <a:lnTo>
                      <a:pt x="34472" y="861"/>
                    </a:lnTo>
                    <a:lnTo>
                      <a:pt x="33802" y="708"/>
                    </a:lnTo>
                    <a:lnTo>
                      <a:pt x="33132" y="555"/>
                    </a:lnTo>
                    <a:lnTo>
                      <a:pt x="32462" y="421"/>
                    </a:lnTo>
                    <a:lnTo>
                      <a:pt x="31773" y="306"/>
                    </a:lnTo>
                    <a:lnTo>
                      <a:pt x="31084" y="211"/>
                    </a:lnTo>
                    <a:lnTo>
                      <a:pt x="30395" y="134"/>
                    </a:lnTo>
                    <a:lnTo>
                      <a:pt x="29706" y="77"/>
                    </a:lnTo>
                    <a:lnTo>
                      <a:pt x="28998" y="38"/>
                    </a:lnTo>
                    <a:lnTo>
                      <a:pt x="2829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3" name="Google Shape;2213;p37"/>
              <p:cNvSpPr/>
              <p:nvPr/>
            </p:nvSpPr>
            <p:spPr>
              <a:xfrm>
                <a:off x="3786525" y="2797750"/>
                <a:ext cx="1570950" cy="278525"/>
              </a:xfrm>
              <a:custGeom>
                <a:avLst/>
                <a:gdLst/>
                <a:ahLst/>
                <a:cxnLst/>
                <a:rect l="l" t="t" r="r" b="b"/>
                <a:pathLst>
                  <a:path w="62838" h="11141" extrusionOk="0">
                    <a:moveTo>
                      <a:pt x="36482" y="0"/>
                    </a:moveTo>
                    <a:lnTo>
                      <a:pt x="35754" y="20"/>
                    </a:lnTo>
                    <a:lnTo>
                      <a:pt x="35046" y="77"/>
                    </a:lnTo>
                    <a:lnTo>
                      <a:pt x="34338" y="173"/>
                    </a:lnTo>
                    <a:lnTo>
                      <a:pt x="33630" y="268"/>
                    </a:lnTo>
                    <a:lnTo>
                      <a:pt x="32941" y="402"/>
                    </a:lnTo>
                    <a:lnTo>
                      <a:pt x="32232" y="555"/>
                    </a:lnTo>
                    <a:lnTo>
                      <a:pt x="31563" y="709"/>
                    </a:lnTo>
                    <a:lnTo>
                      <a:pt x="30893" y="900"/>
                    </a:lnTo>
                    <a:lnTo>
                      <a:pt x="30261" y="1091"/>
                    </a:lnTo>
                    <a:lnTo>
                      <a:pt x="29629" y="1283"/>
                    </a:lnTo>
                    <a:lnTo>
                      <a:pt x="29017" y="1493"/>
                    </a:lnTo>
                    <a:lnTo>
                      <a:pt x="27888" y="1895"/>
                    </a:lnTo>
                    <a:lnTo>
                      <a:pt x="26873" y="2316"/>
                    </a:lnTo>
                    <a:lnTo>
                      <a:pt x="25993" y="2699"/>
                    </a:lnTo>
                    <a:lnTo>
                      <a:pt x="25284" y="3025"/>
                    </a:lnTo>
                    <a:lnTo>
                      <a:pt x="24749" y="3293"/>
                    </a:lnTo>
                    <a:lnTo>
                      <a:pt x="24289" y="3522"/>
                    </a:lnTo>
                    <a:lnTo>
                      <a:pt x="23945" y="3541"/>
                    </a:lnTo>
                    <a:lnTo>
                      <a:pt x="22949" y="3522"/>
                    </a:lnTo>
                    <a:lnTo>
                      <a:pt x="21495" y="3484"/>
                    </a:lnTo>
                    <a:lnTo>
                      <a:pt x="20633" y="3446"/>
                    </a:lnTo>
                    <a:lnTo>
                      <a:pt x="19695" y="3407"/>
                    </a:lnTo>
                    <a:lnTo>
                      <a:pt x="18719" y="3331"/>
                    </a:lnTo>
                    <a:lnTo>
                      <a:pt x="17705" y="3254"/>
                    </a:lnTo>
                    <a:lnTo>
                      <a:pt x="16671" y="3139"/>
                    </a:lnTo>
                    <a:lnTo>
                      <a:pt x="15638" y="3005"/>
                    </a:lnTo>
                    <a:lnTo>
                      <a:pt x="14642" y="2852"/>
                    </a:lnTo>
                    <a:lnTo>
                      <a:pt x="13685" y="2661"/>
                    </a:lnTo>
                    <a:lnTo>
                      <a:pt x="13226" y="2546"/>
                    </a:lnTo>
                    <a:lnTo>
                      <a:pt x="12767" y="2450"/>
                    </a:lnTo>
                    <a:lnTo>
                      <a:pt x="12346" y="2316"/>
                    </a:lnTo>
                    <a:lnTo>
                      <a:pt x="11944" y="2182"/>
                    </a:lnTo>
                    <a:lnTo>
                      <a:pt x="11733" y="2125"/>
                    </a:lnTo>
                    <a:lnTo>
                      <a:pt x="11542" y="2087"/>
                    </a:lnTo>
                    <a:lnTo>
                      <a:pt x="11331" y="2068"/>
                    </a:lnTo>
                    <a:lnTo>
                      <a:pt x="11121" y="2048"/>
                    </a:lnTo>
                    <a:lnTo>
                      <a:pt x="10891" y="2048"/>
                    </a:lnTo>
                    <a:lnTo>
                      <a:pt x="10680" y="2068"/>
                    </a:lnTo>
                    <a:lnTo>
                      <a:pt x="10451" y="2106"/>
                    </a:lnTo>
                    <a:lnTo>
                      <a:pt x="10221" y="2163"/>
                    </a:lnTo>
                    <a:lnTo>
                      <a:pt x="9991" y="2221"/>
                    </a:lnTo>
                    <a:lnTo>
                      <a:pt x="9762" y="2297"/>
                    </a:lnTo>
                    <a:lnTo>
                      <a:pt x="9283" y="2469"/>
                    </a:lnTo>
                    <a:lnTo>
                      <a:pt x="8785" y="2699"/>
                    </a:lnTo>
                    <a:lnTo>
                      <a:pt x="8307" y="2986"/>
                    </a:lnTo>
                    <a:lnTo>
                      <a:pt x="7809" y="3293"/>
                    </a:lnTo>
                    <a:lnTo>
                      <a:pt x="7312" y="3618"/>
                    </a:lnTo>
                    <a:lnTo>
                      <a:pt x="6814" y="4001"/>
                    </a:lnTo>
                    <a:lnTo>
                      <a:pt x="6316" y="4384"/>
                    </a:lnTo>
                    <a:lnTo>
                      <a:pt x="5819" y="4805"/>
                    </a:lnTo>
                    <a:lnTo>
                      <a:pt x="5340" y="5226"/>
                    </a:lnTo>
                    <a:lnTo>
                      <a:pt x="4862" y="5666"/>
                    </a:lnTo>
                    <a:lnTo>
                      <a:pt x="4383" y="6125"/>
                    </a:lnTo>
                    <a:lnTo>
                      <a:pt x="3503" y="7044"/>
                    </a:lnTo>
                    <a:lnTo>
                      <a:pt x="2661" y="7925"/>
                    </a:lnTo>
                    <a:lnTo>
                      <a:pt x="1914" y="8786"/>
                    </a:lnTo>
                    <a:lnTo>
                      <a:pt x="1263" y="9551"/>
                    </a:lnTo>
                    <a:lnTo>
                      <a:pt x="746" y="10202"/>
                    </a:lnTo>
                    <a:lnTo>
                      <a:pt x="345" y="10700"/>
                    </a:lnTo>
                    <a:lnTo>
                      <a:pt x="0" y="11140"/>
                    </a:lnTo>
                    <a:lnTo>
                      <a:pt x="62838" y="11140"/>
                    </a:lnTo>
                    <a:lnTo>
                      <a:pt x="62532" y="10796"/>
                    </a:lnTo>
                    <a:lnTo>
                      <a:pt x="62168" y="10413"/>
                    </a:lnTo>
                    <a:lnTo>
                      <a:pt x="61709" y="9896"/>
                    </a:lnTo>
                    <a:lnTo>
                      <a:pt x="61115" y="9303"/>
                    </a:lnTo>
                    <a:lnTo>
                      <a:pt x="60445" y="8652"/>
                    </a:lnTo>
                    <a:lnTo>
                      <a:pt x="59699" y="7982"/>
                    </a:lnTo>
                    <a:lnTo>
                      <a:pt x="59297" y="7637"/>
                    </a:lnTo>
                    <a:lnTo>
                      <a:pt x="58876" y="7293"/>
                    </a:lnTo>
                    <a:lnTo>
                      <a:pt x="58436" y="6948"/>
                    </a:lnTo>
                    <a:lnTo>
                      <a:pt x="57995" y="6623"/>
                    </a:lnTo>
                    <a:lnTo>
                      <a:pt x="57536" y="6298"/>
                    </a:lnTo>
                    <a:lnTo>
                      <a:pt x="57077" y="6010"/>
                    </a:lnTo>
                    <a:lnTo>
                      <a:pt x="56598" y="5723"/>
                    </a:lnTo>
                    <a:lnTo>
                      <a:pt x="56120" y="5455"/>
                    </a:lnTo>
                    <a:lnTo>
                      <a:pt x="55622" y="5226"/>
                    </a:lnTo>
                    <a:lnTo>
                      <a:pt x="55144" y="5015"/>
                    </a:lnTo>
                    <a:lnTo>
                      <a:pt x="54646" y="4824"/>
                    </a:lnTo>
                    <a:lnTo>
                      <a:pt x="54167" y="4690"/>
                    </a:lnTo>
                    <a:lnTo>
                      <a:pt x="53670" y="4575"/>
                    </a:lnTo>
                    <a:lnTo>
                      <a:pt x="53191" y="4518"/>
                    </a:lnTo>
                    <a:lnTo>
                      <a:pt x="52942" y="4498"/>
                    </a:lnTo>
                    <a:lnTo>
                      <a:pt x="52713" y="4498"/>
                    </a:lnTo>
                    <a:lnTo>
                      <a:pt x="52464" y="4518"/>
                    </a:lnTo>
                    <a:lnTo>
                      <a:pt x="52234" y="4537"/>
                    </a:lnTo>
                    <a:lnTo>
                      <a:pt x="52004" y="4575"/>
                    </a:lnTo>
                    <a:lnTo>
                      <a:pt x="51775" y="4613"/>
                    </a:lnTo>
                    <a:lnTo>
                      <a:pt x="51545" y="4671"/>
                    </a:lnTo>
                    <a:lnTo>
                      <a:pt x="51315" y="4747"/>
                    </a:lnTo>
                    <a:lnTo>
                      <a:pt x="50894" y="4900"/>
                    </a:lnTo>
                    <a:lnTo>
                      <a:pt x="50492" y="5034"/>
                    </a:lnTo>
                    <a:lnTo>
                      <a:pt x="50129" y="5130"/>
                    </a:lnTo>
                    <a:lnTo>
                      <a:pt x="49784" y="5207"/>
                    </a:lnTo>
                    <a:lnTo>
                      <a:pt x="49478" y="5264"/>
                    </a:lnTo>
                    <a:lnTo>
                      <a:pt x="49191" y="5302"/>
                    </a:lnTo>
                    <a:lnTo>
                      <a:pt x="48655" y="5302"/>
                    </a:lnTo>
                    <a:lnTo>
                      <a:pt x="48425" y="5264"/>
                    </a:lnTo>
                    <a:lnTo>
                      <a:pt x="48215" y="5226"/>
                    </a:lnTo>
                    <a:lnTo>
                      <a:pt x="48004" y="5149"/>
                    </a:lnTo>
                    <a:lnTo>
                      <a:pt x="47794" y="5073"/>
                    </a:lnTo>
                    <a:lnTo>
                      <a:pt x="47602" y="4958"/>
                    </a:lnTo>
                    <a:lnTo>
                      <a:pt x="47392" y="4843"/>
                    </a:lnTo>
                    <a:lnTo>
                      <a:pt x="47009" y="4556"/>
                    </a:lnTo>
                    <a:lnTo>
                      <a:pt x="46588" y="4230"/>
                    </a:lnTo>
                    <a:lnTo>
                      <a:pt x="46109" y="3848"/>
                    </a:lnTo>
                    <a:lnTo>
                      <a:pt x="45592" y="3407"/>
                    </a:lnTo>
                    <a:lnTo>
                      <a:pt x="44980" y="2948"/>
                    </a:lnTo>
                    <a:lnTo>
                      <a:pt x="44635" y="2699"/>
                    </a:lnTo>
                    <a:lnTo>
                      <a:pt x="44253" y="2450"/>
                    </a:lnTo>
                    <a:lnTo>
                      <a:pt x="43851" y="2202"/>
                    </a:lnTo>
                    <a:lnTo>
                      <a:pt x="43410" y="1934"/>
                    </a:lnTo>
                    <a:lnTo>
                      <a:pt x="42932" y="1666"/>
                    </a:lnTo>
                    <a:lnTo>
                      <a:pt x="42415" y="1398"/>
                    </a:lnTo>
                    <a:lnTo>
                      <a:pt x="41860" y="1130"/>
                    </a:lnTo>
                    <a:lnTo>
                      <a:pt x="41248" y="843"/>
                    </a:lnTo>
                    <a:lnTo>
                      <a:pt x="40922" y="709"/>
                    </a:lnTo>
                    <a:lnTo>
                      <a:pt x="40597" y="594"/>
                    </a:lnTo>
                    <a:lnTo>
                      <a:pt x="40271" y="479"/>
                    </a:lnTo>
                    <a:lnTo>
                      <a:pt x="39946" y="383"/>
                    </a:lnTo>
                    <a:lnTo>
                      <a:pt x="39621" y="307"/>
                    </a:lnTo>
                    <a:lnTo>
                      <a:pt x="39276" y="230"/>
                    </a:lnTo>
                    <a:lnTo>
                      <a:pt x="38587" y="115"/>
                    </a:lnTo>
                    <a:lnTo>
                      <a:pt x="37898" y="39"/>
                    </a:lnTo>
                    <a:lnTo>
                      <a:pt x="3719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4" name="Google Shape;2214;p37"/>
              <p:cNvSpPr/>
              <p:nvPr/>
            </p:nvSpPr>
            <p:spPr>
              <a:xfrm>
                <a:off x="4814825" y="2239325"/>
                <a:ext cx="108175" cy="267500"/>
              </a:xfrm>
              <a:custGeom>
                <a:avLst/>
                <a:gdLst/>
                <a:ahLst/>
                <a:cxnLst/>
                <a:rect l="l" t="t" r="r" b="b"/>
                <a:pathLst>
                  <a:path w="4327" h="10700" extrusionOk="0">
                    <a:moveTo>
                      <a:pt x="20" y="0"/>
                    </a:moveTo>
                    <a:lnTo>
                      <a:pt x="1" y="422"/>
                    </a:lnTo>
                    <a:lnTo>
                      <a:pt x="1" y="843"/>
                    </a:lnTo>
                    <a:lnTo>
                      <a:pt x="20" y="1264"/>
                    </a:lnTo>
                    <a:lnTo>
                      <a:pt x="77" y="1685"/>
                    </a:lnTo>
                    <a:lnTo>
                      <a:pt x="135" y="2106"/>
                    </a:lnTo>
                    <a:lnTo>
                      <a:pt x="230" y="2527"/>
                    </a:lnTo>
                    <a:lnTo>
                      <a:pt x="345" y="2929"/>
                    </a:lnTo>
                    <a:lnTo>
                      <a:pt x="460" y="3331"/>
                    </a:lnTo>
                    <a:lnTo>
                      <a:pt x="3044" y="10700"/>
                    </a:lnTo>
                    <a:lnTo>
                      <a:pt x="3695" y="10470"/>
                    </a:lnTo>
                    <a:lnTo>
                      <a:pt x="4326" y="10241"/>
                    </a:lnTo>
                    <a:lnTo>
                      <a:pt x="1762" y="2872"/>
                    </a:lnTo>
                    <a:lnTo>
                      <a:pt x="1609" y="2489"/>
                    </a:lnTo>
                    <a:lnTo>
                      <a:pt x="1436" y="2087"/>
                    </a:lnTo>
                    <a:lnTo>
                      <a:pt x="1245" y="1723"/>
                    </a:lnTo>
                    <a:lnTo>
                      <a:pt x="1034" y="1359"/>
                    </a:lnTo>
                    <a:lnTo>
                      <a:pt x="805" y="996"/>
                    </a:lnTo>
                    <a:lnTo>
                      <a:pt x="575" y="651"/>
                    </a:lnTo>
                    <a:lnTo>
                      <a:pt x="307" y="326"/>
                    </a:lnTo>
                    <a:lnTo>
                      <a:pt x="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5" name="Google Shape;2215;p37"/>
              <p:cNvSpPr/>
              <p:nvPr/>
            </p:nvSpPr>
            <p:spPr>
              <a:xfrm>
                <a:off x="4911500" y="2481925"/>
                <a:ext cx="265600" cy="114400"/>
              </a:xfrm>
              <a:custGeom>
                <a:avLst/>
                <a:gdLst/>
                <a:ahLst/>
                <a:cxnLst/>
                <a:rect l="l" t="t" r="r" b="b"/>
                <a:pathLst>
                  <a:path w="10624" h="4576" extrusionOk="0">
                    <a:moveTo>
                      <a:pt x="498" y="1"/>
                    </a:moveTo>
                    <a:lnTo>
                      <a:pt x="249" y="651"/>
                    </a:lnTo>
                    <a:lnTo>
                      <a:pt x="0" y="1283"/>
                    </a:lnTo>
                    <a:lnTo>
                      <a:pt x="7312" y="4039"/>
                    </a:lnTo>
                    <a:lnTo>
                      <a:pt x="7714" y="4192"/>
                    </a:lnTo>
                    <a:lnTo>
                      <a:pt x="8116" y="4307"/>
                    </a:lnTo>
                    <a:lnTo>
                      <a:pt x="8518" y="4403"/>
                    </a:lnTo>
                    <a:lnTo>
                      <a:pt x="8939" y="4480"/>
                    </a:lnTo>
                    <a:lnTo>
                      <a:pt x="9360" y="4537"/>
                    </a:lnTo>
                    <a:lnTo>
                      <a:pt x="9781" y="4556"/>
                    </a:lnTo>
                    <a:lnTo>
                      <a:pt x="10202" y="4575"/>
                    </a:lnTo>
                    <a:lnTo>
                      <a:pt x="10623" y="4575"/>
                    </a:lnTo>
                    <a:lnTo>
                      <a:pt x="10317" y="4288"/>
                    </a:lnTo>
                    <a:lnTo>
                      <a:pt x="9991" y="4001"/>
                    </a:lnTo>
                    <a:lnTo>
                      <a:pt x="9647" y="3752"/>
                    </a:lnTo>
                    <a:lnTo>
                      <a:pt x="9302" y="3523"/>
                    </a:lnTo>
                    <a:lnTo>
                      <a:pt x="8939" y="3312"/>
                    </a:lnTo>
                    <a:lnTo>
                      <a:pt x="8556" y="3101"/>
                    </a:lnTo>
                    <a:lnTo>
                      <a:pt x="8173" y="2929"/>
                    </a:lnTo>
                    <a:lnTo>
                      <a:pt x="7790" y="2757"/>
                    </a:lnTo>
                    <a:lnTo>
                      <a:pt x="49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6" name="Google Shape;2216;p37"/>
              <p:cNvSpPr/>
              <p:nvPr/>
            </p:nvSpPr>
            <p:spPr>
              <a:xfrm>
                <a:off x="4755500" y="2496775"/>
                <a:ext cx="156025" cy="246925"/>
              </a:xfrm>
              <a:custGeom>
                <a:avLst/>
                <a:gdLst/>
                <a:ahLst/>
                <a:cxnLst/>
                <a:rect l="l" t="t" r="r" b="b"/>
                <a:pathLst>
                  <a:path w="6241" h="9877" extrusionOk="0">
                    <a:moveTo>
                      <a:pt x="5073" y="0"/>
                    </a:moveTo>
                    <a:lnTo>
                      <a:pt x="1091" y="6699"/>
                    </a:lnTo>
                    <a:lnTo>
                      <a:pt x="881" y="7082"/>
                    </a:lnTo>
                    <a:lnTo>
                      <a:pt x="689" y="7446"/>
                    </a:lnTo>
                    <a:lnTo>
                      <a:pt x="536" y="7848"/>
                    </a:lnTo>
                    <a:lnTo>
                      <a:pt x="383" y="8230"/>
                    </a:lnTo>
                    <a:lnTo>
                      <a:pt x="249" y="8632"/>
                    </a:lnTo>
                    <a:lnTo>
                      <a:pt x="153" y="9053"/>
                    </a:lnTo>
                    <a:lnTo>
                      <a:pt x="58" y="9455"/>
                    </a:lnTo>
                    <a:lnTo>
                      <a:pt x="0" y="9876"/>
                    </a:lnTo>
                    <a:lnTo>
                      <a:pt x="345" y="9628"/>
                    </a:lnTo>
                    <a:lnTo>
                      <a:pt x="651" y="9360"/>
                    </a:lnTo>
                    <a:lnTo>
                      <a:pt x="976" y="9053"/>
                    </a:lnTo>
                    <a:lnTo>
                      <a:pt x="1264" y="8766"/>
                    </a:lnTo>
                    <a:lnTo>
                      <a:pt x="1532" y="8441"/>
                    </a:lnTo>
                    <a:lnTo>
                      <a:pt x="1800" y="8116"/>
                    </a:lnTo>
                    <a:lnTo>
                      <a:pt x="2048" y="7752"/>
                    </a:lnTo>
                    <a:lnTo>
                      <a:pt x="2259" y="7407"/>
                    </a:lnTo>
                    <a:lnTo>
                      <a:pt x="6240" y="689"/>
                    </a:lnTo>
                    <a:lnTo>
                      <a:pt x="5666" y="345"/>
                    </a:lnTo>
                    <a:lnTo>
                      <a:pt x="50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7" name="Google Shape;2217;p37"/>
              <p:cNvSpPr/>
              <p:nvPr/>
            </p:nvSpPr>
            <p:spPr>
              <a:xfrm>
                <a:off x="4869850" y="2462800"/>
                <a:ext cx="75650" cy="75625"/>
              </a:xfrm>
              <a:custGeom>
                <a:avLst/>
                <a:gdLst/>
                <a:ahLst/>
                <a:cxnLst/>
                <a:rect l="l" t="t" r="r" b="b"/>
                <a:pathLst>
                  <a:path w="3026" h="3025" extrusionOk="0">
                    <a:moveTo>
                      <a:pt x="1513" y="0"/>
                    </a:moveTo>
                    <a:lnTo>
                      <a:pt x="1360" y="19"/>
                    </a:lnTo>
                    <a:lnTo>
                      <a:pt x="1207" y="38"/>
                    </a:lnTo>
                    <a:lnTo>
                      <a:pt x="1054" y="77"/>
                    </a:lnTo>
                    <a:lnTo>
                      <a:pt x="920" y="134"/>
                    </a:lnTo>
                    <a:lnTo>
                      <a:pt x="786" y="191"/>
                    </a:lnTo>
                    <a:lnTo>
                      <a:pt x="671" y="268"/>
                    </a:lnTo>
                    <a:lnTo>
                      <a:pt x="556" y="345"/>
                    </a:lnTo>
                    <a:lnTo>
                      <a:pt x="441" y="459"/>
                    </a:lnTo>
                    <a:lnTo>
                      <a:pt x="345" y="555"/>
                    </a:lnTo>
                    <a:lnTo>
                      <a:pt x="250" y="670"/>
                    </a:lnTo>
                    <a:lnTo>
                      <a:pt x="192" y="804"/>
                    </a:lnTo>
                    <a:lnTo>
                      <a:pt x="116" y="938"/>
                    </a:lnTo>
                    <a:lnTo>
                      <a:pt x="77" y="1072"/>
                    </a:lnTo>
                    <a:lnTo>
                      <a:pt x="39" y="1206"/>
                    </a:lnTo>
                    <a:lnTo>
                      <a:pt x="1" y="1359"/>
                    </a:lnTo>
                    <a:lnTo>
                      <a:pt x="1" y="1512"/>
                    </a:lnTo>
                    <a:lnTo>
                      <a:pt x="1" y="1665"/>
                    </a:lnTo>
                    <a:lnTo>
                      <a:pt x="39" y="1818"/>
                    </a:lnTo>
                    <a:lnTo>
                      <a:pt x="77" y="1972"/>
                    </a:lnTo>
                    <a:lnTo>
                      <a:pt x="116" y="2105"/>
                    </a:lnTo>
                    <a:lnTo>
                      <a:pt x="192" y="2239"/>
                    </a:lnTo>
                    <a:lnTo>
                      <a:pt x="250" y="2373"/>
                    </a:lnTo>
                    <a:lnTo>
                      <a:pt x="345" y="2488"/>
                    </a:lnTo>
                    <a:lnTo>
                      <a:pt x="441" y="2584"/>
                    </a:lnTo>
                    <a:lnTo>
                      <a:pt x="556" y="2680"/>
                    </a:lnTo>
                    <a:lnTo>
                      <a:pt x="671" y="2775"/>
                    </a:lnTo>
                    <a:lnTo>
                      <a:pt x="786" y="2852"/>
                    </a:lnTo>
                    <a:lnTo>
                      <a:pt x="920" y="2909"/>
                    </a:lnTo>
                    <a:lnTo>
                      <a:pt x="1054" y="2967"/>
                    </a:lnTo>
                    <a:lnTo>
                      <a:pt x="1207" y="3005"/>
                    </a:lnTo>
                    <a:lnTo>
                      <a:pt x="1360" y="3024"/>
                    </a:lnTo>
                    <a:lnTo>
                      <a:pt x="1666" y="3024"/>
                    </a:lnTo>
                    <a:lnTo>
                      <a:pt x="1819" y="3005"/>
                    </a:lnTo>
                    <a:lnTo>
                      <a:pt x="1953" y="2967"/>
                    </a:lnTo>
                    <a:lnTo>
                      <a:pt x="2106" y="2909"/>
                    </a:lnTo>
                    <a:lnTo>
                      <a:pt x="2240" y="2852"/>
                    </a:lnTo>
                    <a:lnTo>
                      <a:pt x="2355" y="2775"/>
                    </a:lnTo>
                    <a:lnTo>
                      <a:pt x="2470" y="2680"/>
                    </a:lnTo>
                    <a:lnTo>
                      <a:pt x="2585" y="2584"/>
                    </a:lnTo>
                    <a:lnTo>
                      <a:pt x="2681" y="2488"/>
                    </a:lnTo>
                    <a:lnTo>
                      <a:pt x="2757" y="2373"/>
                    </a:lnTo>
                    <a:lnTo>
                      <a:pt x="2834" y="2239"/>
                    </a:lnTo>
                    <a:lnTo>
                      <a:pt x="2910" y="2105"/>
                    </a:lnTo>
                    <a:lnTo>
                      <a:pt x="2949" y="1972"/>
                    </a:lnTo>
                    <a:lnTo>
                      <a:pt x="2987" y="1818"/>
                    </a:lnTo>
                    <a:lnTo>
                      <a:pt x="3006" y="1665"/>
                    </a:lnTo>
                    <a:lnTo>
                      <a:pt x="3025" y="1512"/>
                    </a:lnTo>
                    <a:lnTo>
                      <a:pt x="3006" y="1359"/>
                    </a:lnTo>
                    <a:lnTo>
                      <a:pt x="2987" y="1206"/>
                    </a:lnTo>
                    <a:lnTo>
                      <a:pt x="2949" y="1072"/>
                    </a:lnTo>
                    <a:lnTo>
                      <a:pt x="2910" y="938"/>
                    </a:lnTo>
                    <a:lnTo>
                      <a:pt x="2834" y="804"/>
                    </a:lnTo>
                    <a:lnTo>
                      <a:pt x="2757" y="670"/>
                    </a:lnTo>
                    <a:lnTo>
                      <a:pt x="2681" y="555"/>
                    </a:lnTo>
                    <a:lnTo>
                      <a:pt x="2585" y="459"/>
                    </a:lnTo>
                    <a:lnTo>
                      <a:pt x="2470" y="345"/>
                    </a:lnTo>
                    <a:lnTo>
                      <a:pt x="2355" y="268"/>
                    </a:lnTo>
                    <a:lnTo>
                      <a:pt x="2240" y="191"/>
                    </a:lnTo>
                    <a:lnTo>
                      <a:pt x="2106" y="134"/>
                    </a:lnTo>
                    <a:lnTo>
                      <a:pt x="1953" y="77"/>
                    </a:lnTo>
                    <a:lnTo>
                      <a:pt x="1819" y="38"/>
                    </a:lnTo>
                    <a:lnTo>
                      <a:pt x="1666" y="19"/>
                    </a:lnTo>
                    <a:lnTo>
                      <a:pt x="15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8" name="Google Shape;2218;p37"/>
              <p:cNvSpPr/>
              <p:nvPr/>
            </p:nvSpPr>
            <p:spPr>
              <a:xfrm>
                <a:off x="4893300" y="2486225"/>
                <a:ext cx="28750" cy="28750"/>
              </a:xfrm>
              <a:custGeom>
                <a:avLst/>
                <a:gdLst/>
                <a:ahLst/>
                <a:cxnLst/>
                <a:rect l="l" t="t" r="r" b="b"/>
                <a:pathLst>
                  <a:path w="1150" h="1150" extrusionOk="0">
                    <a:moveTo>
                      <a:pt x="575" y="1"/>
                    </a:moveTo>
                    <a:lnTo>
                      <a:pt x="460" y="20"/>
                    </a:lnTo>
                    <a:lnTo>
                      <a:pt x="345" y="58"/>
                    </a:lnTo>
                    <a:lnTo>
                      <a:pt x="250" y="116"/>
                    </a:lnTo>
                    <a:lnTo>
                      <a:pt x="173" y="173"/>
                    </a:lnTo>
                    <a:lnTo>
                      <a:pt x="96" y="269"/>
                    </a:lnTo>
                    <a:lnTo>
                      <a:pt x="39" y="365"/>
                    </a:lnTo>
                    <a:lnTo>
                      <a:pt x="20" y="460"/>
                    </a:lnTo>
                    <a:lnTo>
                      <a:pt x="1" y="575"/>
                    </a:lnTo>
                    <a:lnTo>
                      <a:pt x="20" y="690"/>
                    </a:lnTo>
                    <a:lnTo>
                      <a:pt x="39" y="805"/>
                    </a:lnTo>
                    <a:lnTo>
                      <a:pt x="96" y="901"/>
                    </a:lnTo>
                    <a:lnTo>
                      <a:pt x="173" y="996"/>
                    </a:lnTo>
                    <a:lnTo>
                      <a:pt x="250" y="1054"/>
                    </a:lnTo>
                    <a:lnTo>
                      <a:pt x="345" y="1111"/>
                    </a:lnTo>
                    <a:lnTo>
                      <a:pt x="460" y="1149"/>
                    </a:lnTo>
                    <a:lnTo>
                      <a:pt x="690" y="1149"/>
                    </a:lnTo>
                    <a:lnTo>
                      <a:pt x="805" y="1111"/>
                    </a:lnTo>
                    <a:lnTo>
                      <a:pt x="900" y="1054"/>
                    </a:lnTo>
                    <a:lnTo>
                      <a:pt x="977" y="996"/>
                    </a:lnTo>
                    <a:lnTo>
                      <a:pt x="1053" y="901"/>
                    </a:lnTo>
                    <a:lnTo>
                      <a:pt x="1111" y="805"/>
                    </a:lnTo>
                    <a:lnTo>
                      <a:pt x="1130" y="690"/>
                    </a:lnTo>
                    <a:lnTo>
                      <a:pt x="1149" y="575"/>
                    </a:lnTo>
                    <a:lnTo>
                      <a:pt x="1130" y="460"/>
                    </a:lnTo>
                    <a:lnTo>
                      <a:pt x="1111" y="365"/>
                    </a:lnTo>
                    <a:lnTo>
                      <a:pt x="1053" y="269"/>
                    </a:lnTo>
                    <a:lnTo>
                      <a:pt x="977" y="173"/>
                    </a:lnTo>
                    <a:lnTo>
                      <a:pt x="900" y="116"/>
                    </a:lnTo>
                    <a:lnTo>
                      <a:pt x="805" y="58"/>
                    </a:lnTo>
                    <a:lnTo>
                      <a:pt x="690" y="20"/>
                    </a:lnTo>
                    <a:lnTo>
                      <a:pt x="57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19" name="Google Shape;2219;p37"/>
              <p:cNvSpPr/>
              <p:nvPr/>
            </p:nvSpPr>
            <p:spPr>
              <a:xfrm>
                <a:off x="4891400" y="2523550"/>
                <a:ext cx="32550" cy="570425"/>
              </a:xfrm>
              <a:custGeom>
                <a:avLst/>
                <a:gdLst/>
                <a:ahLst/>
                <a:cxnLst/>
                <a:rect l="l" t="t" r="r" b="b"/>
                <a:pathLst>
                  <a:path w="1302" h="22817" extrusionOk="0">
                    <a:moveTo>
                      <a:pt x="345" y="1"/>
                    </a:moveTo>
                    <a:lnTo>
                      <a:pt x="77" y="2987"/>
                    </a:lnTo>
                    <a:lnTo>
                      <a:pt x="19" y="3944"/>
                    </a:lnTo>
                    <a:lnTo>
                      <a:pt x="0" y="4901"/>
                    </a:lnTo>
                    <a:lnTo>
                      <a:pt x="0" y="22816"/>
                    </a:lnTo>
                    <a:lnTo>
                      <a:pt x="1302" y="22816"/>
                    </a:lnTo>
                    <a:lnTo>
                      <a:pt x="1302" y="4901"/>
                    </a:lnTo>
                    <a:lnTo>
                      <a:pt x="1283" y="3944"/>
                    </a:lnTo>
                    <a:lnTo>
                      <a:pt x="1206" y="2987"/>
                    </a:lnTo>
                    <a:lnTo>
                      <a:pt x="95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0" name="Google Shape;2220;p37"/>
              <p:cNvSpPr/>
              <p:nvPr/>
            </p:nvSpPr>
            <p:spPr>
              <a:xfrm>
                <a:off x="4535375" y="2302475"/>
                <a:ext cx="108175" cy="267050"/>
              </a:xfrm>
              <a:custGeom>
                <a:avLst/>
                <a:gdLst/>
                <a:ahLst/>
                <a:cxnLst/>
                <a:rect l="l" t="t" r="r" b="b"/>
                <a:pathLst>
                  <a:path w="4327" h="10682" extrusionOk="0">
                    <a:moveTo>
                      <a:pt x="4307" y="1"/>
                    </a:moveTo>
                    <a:lnTo>
                      <a:pt x="4039" y="307"/>
                    </a:lnTo>
                    <a:lnTo>
                      <a:pt x="3771" y="652"/>
                    </a:lnTo>
                    <a:lnTo>
                      <a:pt x="3523" y="996"/>
                    </a:lnTo>
                    <a:lnTo>
                      <a:pt x="3293" y="1341"/>
                    </a:lnTo>
                    <a:lnTo>
                      <a:pt x="3101" y="1724"/>
                    </a:lnTo>
                    <a:lnTo>
                      <a:pt x="2910" y="2087"/>
                    </a:lnTo>
                    <a:lnTo>
                      <a:pt x="2738" y="2470"/>
                    </a:lnTo>
                    <a:lnTo>
                      <a:pt x="2585" y="2872"/>
                    </a:lnTo>
                    <a:lnTo>
                      <a:pt x="1" y="10241"/>
                    </a:lnTo>
                    <a:lnTo>
                      <a:pt x="652" y="10471"/>
                    </a:lnTo>
                    <a:lnTo>
                      <a:pt x="1283" y="10681"/>
                    </a:lnTo>
                    <a:lnTo>
                      <a:pt x="3867" y="3331"/>
                    </a:lnTo>
                    <a:lnTo>
                      <a:pt x="4001" y="2929"/>
                    </a:lnTo>
                    <a:lnTo>
                      <a:pt x="4116" y="2508"/>
                    </a:lnTo>
                    <a:lnTo>
                      <a:pt x="4192" y="2106"/>
                    </a:lnTo>
                    <a:lnTo>
                      <a:pt x="4269" y="1685"/>
                    </a:lnTo>
                    <a:lnTo>
                      <a:pt x="4307" y="1264"/>
                    </a:lnTo>
                    <a:lnTo>
                      <a:pt x="4326" y="843"/>
                    </a:lnTo>
                    <a:lnTo>
                      <a:pt x="4326" y="422"/>
                    </a:lnTo>
                    <a:lnTo>
                      <a:pt x="43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1" name="Google Shape;2221;p37"/>
              <p:cNvSpPr/>
              <p:nvPr/>
            </p:nvSpPr>
            <p:spPr>
              <a:xfrm>
                <a:off x="4281775" y="2545100"/>
                <a:ext cx="265125" cy="114375"/>
              </a:xfrm>
              <a:custGeom>
                <a:avLst/>
                <a:gdLst/>
                <a:ahLst/>
                <a:cxnLst/>
                <a:rect l="l" t="t" r="r" b="b"/>
                <a:pathLst>
                  <a:path w="10605" h="4575" extrusionOk="0">
                    <a:moveTo>
                      <a:pt x="10126" y="0"/>
                    </a:moveTo>
                    <a:lnTo>
                      <a:pt x="2833" y="2756"/>
                    </a:lnTo>
                    <a:lnTo>
                      <a:pt x="2431" y="2929"/>
                    </a:lnTo>
                    <a:lnTo>
                      <a:pt x="2048" y="3101"/>
                    </a:lnTo>
                    <a:lnTo>
                      <a:pt x="1685" y="3292"/>
                    </a:lnTo>
                    <a:lnTo>
                      <a:pt x="1321" y="3522"/>
                    </a:lnTo>
                    <a:lnTo>
                      <a:pt x="957" y="3752"/>
                    </a:lnTo>
                    <a:lnTo>
                      <a:pt x="632" y="4001"/>
                    </a:lnTo>
                    <a:lnTo>
                      <a:pt x="307" y="4269"/>
                    </a:lnTo>
                    <a:lnTo>
                      <a:pt x="0" y="4556"/>
                    </a:lnTo>
                    <a:lnTo>
                      <a:pt x="421" y="4575"/>
                    </a:lnTo>
                    <a:lnTo>
                      <a:pt x="843" y="4556"/>
                    </a:lnTo>
                    <a:lnTo>
                      <a:pt x="1264" y="4536"/>
                    </a:lnTo>
                    <a:lnTo>
                      <a:pt x="1685" y="4479"/>
                    </a:lnTo>
                    <a:lnTo>
                      <a:pt x="2087" y="4403"/>
                    </a:lnTo>
                    <a:lnTo>
                      <a:pt x="2508" y="4307"/>
                    </a:lnTo>
                    <a:lnTo>
                      <a:pt x="2910" y="4173"/>
                    </a:lnTo>
                    <a:lnTo>
                      <a:pt x="3312" y="4039"/>
                    </a:lnTo>
                    <a:lnTo>
                      <a:pt x="10604" y="1283"/>
                    </a:lnTo>
                    <a:lnTo>
                      <a:pt x="10374" y="651"/>
                    </a:lnTo>
                    <a:lnTo>
                      <a:pt x="10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2" name="Google Shape;2222;p37"/>
              <p:cNvSpPr/>
              <p:nvPr/>
            </p:nvSpPr>
            <p:spPr>
              <a:xfrm>
                <a:off x="4546875" y="2559925"/>
                <a:ext cx="156500" cy="246950"/>
              </a:xfrm>
              <a:custGeom>
                <a:avLst/>
                <a:gdLst/>
                <a:ahLst/>
                <a:cxnLst/>
                <a:rect l="l" t="t" r="r" b="b"/>
                <a:pathLst>
                  <a:path w="6260" h="9878" extrusionOk="0">
                    <a:moveTo>
                      <a:pt x="1187" y="1"/>
                    </a:moveTo>
                    <a:lnTo>
                      <a:pt x="593" y="345"/>
                    </a:lnTo>
                    <a:lnTo>
                      <a:pt x="0" y="690"/>
                    </a:lnTo>
                    <a:lnTo>
                      <a:pt x="3981" y="7408"/>
                    </a:lnTo>
                    <a:lnTo>
                      <a:pt x="4211" y="7752"/>
                    </a:lnTo>
                    <a:lnTo>
                      <a:pt x="4460" y="8097"/>
                    </a:lnTo>
                    <a:lnTo>
                      <a:pt x="4709" y="8442"/>
                    </a:lnTo>
                    <a:lnTo>
                      <a:pt x="4996" y="8748"/>
                    </a:lnTo>
                    <a:lnTo>
                      <a:pt x="5283" y="9054"/>
                    </a:lnTo>
                    <a:lnTo>
                      <a:pt x="5589" y="9341"/>
                    </a:lnTo>
                    <a:lnTo>
                      <a:pt x="5914" y="9628"/>
                    </a:lnTo>
                    <a:lnTo>
                      <a:pt x="6259" y="9877"/>
                    </a:lnTo>
                    <a:lnTo>
                      <a:pt x="6182" y="9456"/>
                    </a:lnTo>
                    <a:lnTo>
                      <a:pt x="6106" y="9054"/>
                    </a:lnTo>
                    <a:lnTo>
                      <a:pt x="5991" y="8633"/>
                    </a:lnTo>
                    <a:lnTo>
                      <a:pt x="5876" y="8231"/>
                    </a:lnTo>
                    <a:lnTo>
                      <a:pt x="5723" y="7829"/>
                    </a:lnTo>
                    <a:lnTo>
                      <a:pt x="5551" y="7446"/>
                    </a:lnTo>
                    <a:lnTo>
                      <a:pt x="5359" y="7063"/>
                    </a:lnTo>
                    <a:lnTo>
                      <a:pt x="5168" y="6700"/>
                    </a:lnTo>
                    <a:lnTo>
                      <a:pt x="118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3" name="Google Shape;2223;p37"/>
              <p:cNvSpPr/>
              <p:nvPr/>
            </p:nvSpPr>
            <p:spPr>
              <a:xfrm>
                <a:off x="4513375" y="2525950"/>
                <a:ext cx="75625" cy="75625"/>
              </a:xfrm>
              <a:custGeom>
                <a:avLst/>
                <a:gdLst/>
                <a:ahLst/>
                <a:cxnLst/>
                <a:rect l="l" t="t" r="r" b="b"/>
                <a:pathLst>
                  <a:path w="3025" h="3025" extrusionOk="0">
                    <a:moveTo>
                      <a:pt x="1512" y="1"/>
                    </a:moveTo>
                    <a:lnTo>
                      <a:pt x="1359" y="20"/>
                    </a:lnTo>
                    <a:lnTo>
                      <a:pt x="1206" y="39"/>
                    </a:lnTo>
                    <a:lnTo>
                      <a:pt x="1053" y="77"/>
                    </a:lnTo>
                    <a:lnTo>
                      <a:pt x="919" y="115"/>
                    </a:lnTo>
                    <a:lnTo>
                      <a:pt x="785" y="192"/>
                    </a:lnTo>
                    <a:lnTo>
                      <a:pt x="651" y="269"/>
                    </a:lnTo>
                    <a:lnTo>
                      <a:pt x="536" y="345"/>
                    </a:lnTo>
                    <a:lnTo>
                      <a:pt x="441" y="441"/>
                    </a:lnTo>
                    <a:lnTo>
                      <a:pt x="345" y="556"/>
                    </a:lnTo>
                    <a:lnTo>
                      <a:pt x="249" y="670"/>
                    </a:lnTo>
                    <a:lnTo>
                      <a:pt x="173" y="804"/>
                    </a:lnTo>
                    <a:lnTo>
                      <a:pt x="115" y="919"/>
                    </a:lnTo>
                    <a:lnTo>
                      <a:pt x="58" y="1072"/>
                    </a:lnTo>
                    <a:lnTo>
                      <a:pt x="19" y="1206"/>
                    </a:lnTo>
                    <a:lnTo>
                      <a:pt x="0" y="1360"/>
                    </a:lnTo>
                    <a:lnTo>
                      <a:pt x="0" y="1513"/>
                    </a:lnTo>
                    <a:lnTo>
                      <a:pt x="0" y="1666"/>
                    </a:lnTo>
                    <a:lnTo>
                      <a:pt x="19" y="1819"/>
                    </a:lnTo>
                    <a:lnTo>
                      <a:pt x="58" y="1972"/>
                    </a:lnTo>
                    <a:lnTo>
                      <a:pt x="115" y="2106"/>
                    </a:lnTo>
                    <a:lnTo>
                      <a:pt x="173" y="2240"/>
                    </a:lnTo>
                    <a:lnTo>
                      <a:pt x="249" y="2355"/>
                    </a:lnTo>
                    <a:lnTo>
                      <a:pt x="345" y="2470"/>
                    </a:lnTo>
                    <a:lnTo>
                      <a:pt x="441" y="2585"/>
                    </a:lnTo>
                    <a:lnTo>
                      <a:pt x="536" y="2680"/>
                    </a:lnTo>
                    <a:lnTo>
                      <a:pt x="651" y="2776"/>
                    </a:lnTo>
                    <a:lnTo>
                      <a:pt x="785" y="2853"/>
                    </a:lnTo>
                    <a:lnTo>
                      <a:pt x="919" y="2910"/>
                    </a:lnTo>
                    <a:lnTo>
                      <a:pt x="1053" y="2967"/>
                    </a:lnTo>
                    <a:lnTo>
                      <a:pt x="1206" y="3006"/>
                    </a:lnTo>
                    <a:lnTo>
                      <a:pt x="1359" y="3025"/>
                    </a:lnTo>
                    <a:lnTo>
                      <a:pt x="1665" y="3025"/>
                    </a:lnTo>
                    <a:lnTo>
                      <a:pt x="1819" y="3006"/>
                    </a:lnTo>
                    <a:lnTo>
                      <a:pt x="1953" y="2967"/>
                    </a:lnTo>
                    <a:lnTo>
                      <a:pt x="2087" y="2910"/>
                    </a:lnTo>
                    <a:lnTo>
                      <a:pt x="2221" y="2853"/>
                    </a:lnTo>
                    <a:lnTo>
                      <a:pt x="2355" y="2776"/>
                    </a:lnTo>
                    <a:lnTo>
                      <a:pt x="2469" y="2680"/>
                    </a:lnTo>
                    <a:lnTo>
                      <a:pt x="2565" y="2585"/>
                    </a:lnTo>
                    <a:lnTo>
                      <a:pt x="2680" y="2470"/>
                    </a:lnTo>
                    <a:lnTo>
                      <a:pt x="2757" y="2355"/>
                    </a:lnTo>
                    <a:lnTo>
                      <a:pt x="2833" y="2240"/>
                    </a:lnTo>
                    <a:lnTo>
                      <a:pt x="2890" y="2106"/>
                    </a:lnTo>
                    <a:lnTo>
                      <a:pt x="2948" y="1972"/>
                    </a:lnTo>
                    <a:lnTo>
                      <a:pt x="2986" y="1819"/>
                    </a:lnTo>
                    <a:lnTo>
                      <a:pt x="3005" y="1666"/>
                    </a:lnTo>
                    <a:lnTo>
                      <a:pt x="3024" y="1513"/>
                    </a:lnTo>
                    <a:lnTo>
                      <a:pt x="3005" y="1360"/>
                    </a:lnTo>
                    <a:lnTo>
                      <a:pt x="2986" y="1206"/>
                    </a:lnTo>
                    <a:lnTo>
                      <a:pt x="2948" y="1072"/>
                    </a:lnTo>
                    <a:lnTo>
                      <a:pt x="2890" y="919"/>
                    </a:lnTo>
                    <a:lnTo>
                      <a:pt x="2833" y="804"/>
                    </a:lnTo>
                    <a:lnTo>
                      <a:pt x="2757" y="670"/>
                    </a:lnTo>
                    <a:lnTo>
                      <a:pt x="2680" y="556"/>
                    </a:lnTo>
                    <a:lnTo>
                      <a:pt x="2565" y="441"/>
                    </a:lnTo>
                    <a:lnTo>
                      <a:pt x="2469" y="345"/>
                    </a:lnTo>
                    <a:lnTo>
                      <a:pt x="2355" y="269"/>
                    </a:lnTo>
                    <a:lnTo>
                      <a:pt x="2221" y="192"/>
                    </a:lnTo>
                    <a:lnTo>
                      <a:pt x="2087" y="115"/>
                    </a:lnTo>
                    <a:lnTo>
                      <a:pt x="1953" y="77"/>
                    </a:lnTo>
                    <a:lnTo>
                      <a:pt x="1819" y="39"/>
                    </a:lnTo>
                    <a:lnTo>
                      <a:pt x="1665" y="20"/>
                    </a:lnTo>
                    <a:lnTo>
                      <a:pt x="151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4" name="Google Shape;2224;p37"/>
              <p:cNvSpPr/>
              <p:nvPr/>
            </p:nvSpPr>
            <p:spPr>
              <a:xfrm>
                <a:off x="4536825" y="2549400"/>
                <a:ext cx="28725" cy="28725"/>
              </a:xfrm>
              <a:custGeom>
                <a:avLst/>
                <a:gdLst/>
                <a:ahLst/>
                <a:cxnLst/>
                <a:rect l="l" t="t" r="r" b="b"/>
                <a:pathLst>
                  <a:path w="1149" h="1149" extrusionOk="0">
                    <a:moveTo>
                      <a:pt x="574" y="0"/>
                    </a:moveTo>
                    <a:lnTo>
                      <a:pt x="460" y="20"/>
                    </a:lnTo>
                    <a:lnTo>
                      <a:pt x="345" y="58"/>
                    </a:lnTo>
                    <a:lnTo>
                      <a:pt x="249" y="96"/>
                    </a:lnTo>
                    <a:lnTo>
                      <a:pt x="153" y="173"/>
                    </a:lnTo>
                    <a:lnTo>
                      <a:pt x="96" y="249"/>
                    </a:lnTo>
                    <a:lnTo>
                      <a:pt x="38" y="364"/>
                    </a:lnTo>
                    <a:lnTo>
                      <a:pt x="0" y="460"/>
                    </a:lnTo>
                    <a:lnTo>
                      <a:pt x="0" y="575"/>
                    </a:lnTo>
                    <a:lnTo>
                      <a:pt x="0" y="690"/>
                    </a:lnTo>
                    <a:lnTo>
                      <a:pt x="38" y="804"/>
                    </a:lnTo>
                    <a:lnTo>
                      <a:pt x="96" y="900"/>
                    </a:lnTo>
                    <a:lnTo>
                      <a:pt x="153" y="977"/>
                    </a:lnTo>
                    <a:lnTo>
                      <a:pt x="249" y="1053"/>
                    </a:lnTo>
                    <a:lnTo>
                      <a:pt x="345" y="1111"/>
                    </a:lnTo>
                    <a:lnTo>
                      <a:pt x="460" y="1149"/>
                    </a:lnTo>
                    <a:lnTo>
                      <a:pt x="689" y="1149"/>
                    </a:lnTo>
                    <a:lnTo>
                      <a:pt x="785" y="1111"/>
                    </a:lnTo>
                    <a:lnTo>
                      <a:pt x="881" y="1053"/>
                    </a:lnTo>
                    <a:lnTo>
                      <a:pt x="976" y="977"/>
                    </a:lnTo>
                    <a:lnTo>
                      <a:pt x="1034" y="900"/>
                    </a:lnTo>
                    <a:lnTo>
                      <a:pt x="1091" y="804"/>
                    </a:lnTo>
                    <a:lnTo>
                      <a:pt x="1129" y="690"/>
                    </a:lnTo>
                    <a:lnTo>
                      <a:pt x="1149" y="575"/>
                    </a:lnTo>
                    <a:lnTo>
                      <a:pt x="1129" y="460"/>
                    </a:lnTo>
                    <a:lnTo>
                      <a:pt x="1091" y="364"/>
                    </a:lnTo>
                    <a:lnTo>
                      <a:pt x="1034" y="249"/>
                    </a:lnTo>
                    <a:lnTo>
                      <a:pt x="976" y="173"/>
                    </a:lnTo>
                    <a:lnTo>
                      <a:pt x="881" y="96"/>
                    </a:lnTo>
                    <a:lnTo>
                      <a:pt x="785" y="58"/>
                    </a:lnTo>
                    <a:lnTo>
                      <a:pt x="689" y="20"/>
                    </a:lnTo>
                    <a:lnTo>
                      <a:pt x="57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5" name="Google Shape;2225;p37"/>
              <p:cNvSpPr/>
              <p:nvPr/>
            </p:nvSpPr>
            <p:spPr>
              <a:xfrm>
                <a:off x="4534900" y="2586725"/>
                <a:ext cx="32075" cy="510600"/>
              </a:xfrm>
              <a:custGeom>
                <a:avLst/>
                <a:gdLst/>
                <a:ahLst/>
                <a:cxnLst/>
                <a:rect l="l" t="t" r="r" b="b"/>
                <a:pathLst>
                  <a:path w="1283" h="20424" extrusionOk="0">
                    <a:moveTo>
                      <a:pt x="345" y="0"/>
                    </a:moveTo>
                    <a:lnTo>
                      <a:pt x="77" y="2986"/>
                    </a:lnTo>
                    <a:lnTo>
                      <a:pt x="20" y="3943"/>
                    </a:lnTo>
                    <a:lnTo>
                      <a:pt x="1" y="4900"/>
                    </a:lnTo>
                    <a:lnTo>
                      <a:pt x="1" y="20423"/>
                    </a:lnTo>
                    <a:lnTo>
                      <a:pt x="1283" y="20423"/>
                    </a:lnTo>
                    <a:lnTo>
                      <a:pt x="1283" y="4900"/>
                    </a:lnTo>
                    <a:lnTo>
                      <a:pt x="1264" y="3943"/>
                    </a:lnTo>
                    <a:lnTo>
                      <a:pt x="1206" y="2986"/>
                    </a:lnTo>
                    <a:lnTo>
                      <a:pt x="9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6" name="Google Shape;2226;p37"/>
              <p:cNvSpPr/>
              <p:nvPr/>
            </p:nvSpPr>
            <p:spPr>
              <a:xfrm>
                <a:off x="4144925" y="2318750"/>
                <a:ext cx="108650" cy="267525"/>
              </a:xfrm>
              <a:custGeom>
                <a:avLst/>
                <a:gdLst/>
                <a:ahLst/>
                <a:cxnLst/>
                <a:rect l="l" t="t" r="r" b="b"/>
                <a:pathLst>
                  <a:path w="4346" h="10701" extrusionOk="0">
                    <a:moveTo>
                      <a:pt x="4326" y="1"/>
                    </a:moveTo>
                    <a:lnTo>
                      <a:pt x="4039" y="326"/>
                    </a:lnTo>
                    <a:lnTo>
                      <a:pt x="3771" y="652"/>
                    </a:lnTo>
                    <a:lnTo>
                      <a:pt x="3522" y="996"/>
                    </a:lnTo>
                    <a:lnTo>
                      <a:pt x="3311" y="1360"/>
                    </a:lnTo>
                    <a:lnTo>
                      <a:pt x="3101" y="1723"/>
                    </a:lnTo>
                    <a:lnTo>
                      <a:pt x="2910" y="2106"/>
                    </a:lnTo>
                    <a:lnTo>
                      <a:pt x="2737" y="2489"/>
                    </a:lnTo>
                    <a:lnTo>
                      <a:pt x="2584" y="2891"/>
                    </a:lnTo>
                    <a:lnTo>
                      <a:pt x="0" y="10241"/>
                    </a:lnTo>
                    <a:lnTo>
                      <a:pt x="651" y="10471"/>
                    </a:lnTo>
                    <a:lnTo>
                      <a:pt x="1302" y="10700"/>
                    </a:lnTo>
                    <a:lnTo>
                      <a:pt x="3867" y="3331"/>
                    </a:lnTo>
                    <a:lnTo>
                      <a:pt x="4001" y="2929"/>
                    </a:lnTo>
                    <a:lnTo>
                      <a:pt x="4115" y="2527"/>
                    </a:lnTo>
                    <a:lnTo>
                      <a:pt x="4211" y="2106"/>
                    </a:lnTo>
                    <a:lnTo>
                      <a:pt x="4268" y="1704"/>
                    </a:lnTo>
                    <a:lnTo>
                      <a:pt x="4307" y="1283"/>
                    </a:lnTo>
                    <a:lnTo>
                      <a:pt x="4345" y="862"/>
                    </a:lnTo>
                    <a:lnTo>
                      <a:pt x="4345" y="441"/>
                    </a:lnTo>
                    <a:lnTo>
                      <a:pt x="432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7" name="Google Shape;2227;p37"/>
              <p:cNvSpPr/>
              <p:nvPr/>
            </p:nvSpPr>
            <p:spPr>
              <a:xfrm>
                <a:off x="3891300" y="2561850"/>
                <a:ext cx="265125" cy="114375"/>
              </a:xfrm>
              <a:custGeom>
                <a:avLst/>
                <a:gdLst/>
                <a:ahLst/>
                <a:cxnLst/>
                <a:rect l="l" t="t" r="r" b="b"/>
                <a:pathLst>
                  <a:path w="10605" h="4575" extrusionOk="0">
                    <a:moveTo>
                      <a:pt x="10126" y="0"/>
                    </a:moveTo>
                    <a:lnTo>
                      <a:pt x="2834" y="2756"/>
                    </a:lnTo>
                    <a:lnTo>
                      <a:pt x="2432" y="2909"/>
                    </a:lnTo>
                    <a:lnTo>
                      <a:pt x="2049" y="3101"/>
                    </a:lnTo>
                    <a:lnTo>
                      <a:pt x="1685" y="3292"/>
                    </a:lnTo>
                    <a:lnTo>
                      <a:pt x="1321" y="3503"/>
                    </a:lnTo>
                    <a:lnTo>
                      <a:pt x="977" y="3752"/>
                    </a:lnTo>
                    <a:lnTo>
                      <a:pt x="632" y="4000"/>
                    </a:lnTo>
                    <a:lnTo>
                      <a:pt x="307" y="4268"/>
                    </a:lnTo>
                    <a:lnTo>
                      <a:pt x="1" y="4556"/>
                    </a:lnTo>
                    <a:lnTo>
                      <a:pt x="422" y="4575"/>
                    </a:lnTo>
                    <a:lnTo>
                      <a:pt x="843" y="4556"/>
                    </a:lnTo>
                    <a:lnTo>
                      <a:pt x="1264" y="4517"/>
                    </a:lnTo>
                    <a:lnTo>
                      <a:pt x="1685" y="4460"/>
                    </a:lnTo>
                    <a:lnTo>
                      <a:pt x="2106" y="4383"/>
                    </a:lnTo>
                    <a:lnTo>
                      <a:pt x="2508" y="4288"/>
                    </a:lnTo>
                    <a:lnTo>
                      <a:pt x="2910" y="4173"/>
                    </a:lnTo>
                    <a:lnTo>
                      <a:pt x="3312" y="4039"/>
                    </a:lnTo>
                    <a:lnTo>
                      <a:pt x="10605" y="1283"/>
                    </a:lnTo>
                    <a:lnTo>
                      <a:pt x="10375" y="632"/>
                    </a:lnTo>
                    <a:lnTo>
                      <a:pt x="1012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8" name="Google Shape;2228;p37"/>
              <p:cNvSpPr/>
              <p:nvPr/>
            </p:nvSpPr>
            <p:spPr>
              <a:xfrm>
                <a:off x="4156400" y="2576200"/>
                <a:ext cx="156500" cy="247400"/>
              </a:xfrm>
              <a:custGeom>
                <a:avLst/>
                <a:gdLst/>
                <a:ahLst/>
                <a:cxnLst/>
                <a:rect l="l" t="t" r="r" b="b"/>
                <a:pathLst>
                  <a:path w="6260" h="9896" extrusionOk="0">
                    <a:moveTo>
                      <a:pt x="1187" y="0"/>
                    </a:moveTo>
                    <a:lnTo>
                      <a:pt x="594" y="345"/>
                    </a:lnTo>
                    <a:lnTo>
                      <a:pt x="1" y="709"/>
                    </a:lnTo>
                    <a:lnTo>
                      <a:pt x="4001" y="7408"/>
                    </a:lnTo>
                    <a:lnTo>
                      <a:pt x="4211" y="7771"/>
                    </a:lnTo>
                    <a:lnTo>
                      <a:pt x="4460" y="8116"/>
                    </a:lnTo>
                    <a:lnTo>
                      <a:pt x="4728" y="8441"/>
                    </a:lnTo>
                    <a:lnTo>
                      <a:pt x="4996" y="8767"/>
                    </a:lnTo>
                    <a:lnTo>
                      <a:pt x="5283" y="9073"/>
                    </a:lnTo>
                    <a:lnTo>
                      <a:pt x="5590" y="9360"/>
                    </a:lnTo>
                    <a:lnTo>
                      <a:pt x="5915" y="9628"/>
                    </a:lnTo>
                    <a:lnTo>
                      <a:pt x="6259" y="9896"/>
                    </a:lnTo>
                    <a:lnTo>
                      <a:pt x="6202" y="9475"/>
                    </a:lnTo>
                    <a:lnTo>
                      <a:pt x="6106" y="9054"/>
                    </a:lnTo>
                    <a:lnTo>
                      <a:pt x="6011" y="8652"/>
                    </a:lnTo>
                    <a:lnTo>
                      <a:pt x="5877" y="8250"/>
                    </a:lnTo>
                    <a:lnTo>
                      <a:pt x="5724" y="7848"/>
                    </a:lnTo>
                    <a:lnTo>
                      <a:pt x="5551" y="7465"/>
                    </a:lnTo>
                    <a:lnTo>
                      <a:pt x="5379" y="7082"/>
                    </a:lnTo>
                    <a:lnTo>
                      <a:pt x="5168" y="6719"/>
                    </a:lnTo>
                    <a:lnTo>
                      <a:pt x="118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29" name="Google Shape;2229;p37"/>
              <p:cNvSpPr/>
              <p:nvPr/>
            </p:nvSpPr>
            <p:spPr>
              <a:xfrm>
                <a:off x="4122900" y="2542700"/>
                <a:ext cx="75625" cy="75625"/>
              </a:xfrm>
              <a:custGeom>
                <a:avLst/>
                <a:gdLst/>
                <a:ahLst/>
                <a:cxnLst/>
                <a:rect l="l" t="t" r="r" b="b"/>
                <a:pathLst>
                  <a:path w="3025" h="3025" extrusionOk="0">
                    <a:moveTo>
                      <a:pt x="1360" y="0"/>
                    </a:moveTo>
                    <a:lnTo>
                      <a:pt x="1207" y="39"/>
                    </a:lnTo>
                    <a:lnTo>
                      <a:pt x="1053" y="58"/>
                    </a:lnTo>
                    <a:lnTo>
                      <a:pt x="919" y="115"/>
                    </a:lnTo>
                    <a:lnTo>
                      <a:pt x="785" y="173"/>
                    </a:lnTo>
                    <a:lnTo>
                      <a:pt x="671" y="249"/>
                    </a:lnTo>
                    <a:lnTo>
                      <a:pt x="556" y="345"/>
                    </a:lnTo>
                    <a:lnTo>
                      <a:pt x="441" y="441"/>
                    </a:lnTo>
                    <a:lnTo>
                      <a:pt x="345" y="556"/>
                    </a:lnTo>
                    <a:lnTo>
                      <a:pt x="250" y="670"/>
                    </a:lnTo>
                    <a:lnTo>
                      <a:pt x="173" y="785"/>
                    </a:lnTo>
                    <a:lnTo>
                      <a:pt x="116" y="919"/>
                    </a:lnTo>
                    <a:lnTo>
                      <a:pt x="58" y="1053"/>
                    </a:lnTo>
                    <a:lnTo>
                      <a:pt x="39" y="1206"/>
                    </a:lnTo>
                    <a:lnTo>
                      <a:pt x="1" y="1359"/>
                    </a:lnTo>
                    <a:lnTo>
                      <a:pt x="1" y="1513"/>
                    </a:lnTo>
                    <a:lnTo>
                      <a:pt x="1" y="1666"/>
                    </a:lnTo>
                    <a:lnTo>
                      <a:pt x="39" y="1819"/>
                    </a:lnTo>
                    <a:lnTo>
                      <a:pt x="58" y="1953"/>
                    </a:lnTo>
                    <a:lnTo>
                      <a:pt x="116" y="2106"/>
                    </a:lnTo>
                    <a:lnTo>
                      <a:pt x="173" y="2221"/>
                    </a:lnTo>
                    <a:lnTo>
                      <a:pt x="250" y="2355"/>
                    </a:lnTo>
                    <a:lnTo>
                      <a:pt x="345" y="2470"/>
                    </a:lnTo>
                    <a:lnTo>
                      <a:pt x="441" y="2584"/>
                    </a:lnTo>
                    <a:lnTo>
                      <a:pt x="556" y="2680"/>
                    </a:lnTo>
                    <a:lnTo>
                      <a:pt x="671" y="2757"/>
                    </a:lnTo>
                    <a:lnTo>
                      <a:pt x="785" y="2833"/>
                    </a:lnTo>
                    <a:lnTo>
                      <a:pt x="919" y="2910"/>
                    </a:lnTo>
                    <a:lnTo>
                      <a:pt x="1053" y="2948"/>
                    </a:lnTo>
                    <a:lnTo>
                      <a:pt x="1207" y="2986"/>
                    </a:lnTo>
                    <a:lnTo>
                      <a:pt x="1360" y="3006"/>
                    </a:lnTo>
                    <a:lnTo>
                      <a:pt x="1513" y="3025"/>
                    </a:lnTo>
                    <a:lnTo>
                      <a:pt x="1666" y="3006"/>
                    </a:lnTo>
                    <a:lnTo>
                      <a:pt x="1819" y="2986"/>
                    </a:lnTo>
                    <a:lnTo>
                      <a:pt x="1953" y="2948"/>
                    </a:lnTo>
                    <a:lnTo>
                      <a:pt x="2106" y="2910"/>
                    </a:lnTo>
                    <a:lnTo>
                      <a:pt x="2240" y="2833"/>
                    </a:lnTo>
                    <a:lnTo>
                      <a:pt x="2355" y="2757"/>
                    </a:lnTo>
                    <a:lnTo>
                      <a:pt x="2470" y="2680"/>
                    </a:lnTo>
                    <a:lnTo>
                      <a:pt x="2585" y="2584"/>
                    </a:lnTo>
                    <a:lnTo>
                      <a:pt x="2680" y="2470"/>
                    </a:lnTo>
                    <a:lnTo>
                      <a:pt x="2757" y="2355"/>
                    </a:lnTo>
                    <a:lnTo>
                      <a:pt x="2833" y="2221"/>
                    </a:lnTo>
                    <a:lnTo>
                      <a:pt x="2910" y="2106"/>
                    </a:lnTo>
                    <a:lnTo>
                      <a:pt x="2948" y="1953"/>
                    </a:lnTo>
                    <a:lnTo>
                      <a:pt x="2987" y="1819"/>
                    </a:lnTo>
                    <a:lnTo>
                      <a:pt x="3006" y="1666"/>
                    </a:lnTo>
                    <a:lnTo>
                      <a:pt x="3025" y="1513"/>
                    </a:lnTo>
                    <a:lnTo>
                      <a:pt x="3006" y="1359"/>
                    </a:lnTo>
                    <a:lnTo>
                      <a:pt x="2987" y="1206"/>
                    </a:lnTo>
                    <a:lnTo>
                      <a:pt x="2948" y="1053"/>
                    </a:lnTo>
                    <a:lnTo>
                      <a:pt x="2910" y="919"/>
                    </a:lnTo>
                    <a:lnTo>
                      <a:pt x="2833" y="785"/>
                    </a:lnTo>
                    <a:lnTo>
                      <a:pt x="2757" y="670"/>
                    </a:lnTo>
                    <a:lnTo>
                      <a:pt x="2680" y="556"/>
                    </a:lnTo>
                    <a:lnTo>
                      <a:pt x="2585" y="441"/>
                    </a:lnTo>
                    <a:lnTo>
                      <a:pt x="2470" y="345"/>
                    </a:lnTo>
                    <a:lnTo>
                      <a:pt x="2355" y="249"/>
                    </a:lnTo>
                    <a:lnTo>
                      <a:pt x="2240" y="173"/>
                    </a:lnTo>
                    <a:lnTo>
                      <a:pt x="2106" y="115"/>
                    </a:lnTo>
                    <a:lnTo>
                      <a:pt x="1953" y="58"/>
                    </a:lnTo>
                    <a:lnTo>
                      <a:pt x="1819" y="39"/>
                    </a:lnTo>
                    <a:lnTo>
                      <a:pt x="166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0" name="Google Shape;2230;p37"/>
              <p:cNvSpPr/>
              <p:nvPr/>
            </p:nvSpPr>
            <p:spPr>
              <a:xfrm>
                <a:off x="4146350" y="2566150"/>
                <a:ext cx="28750" cy="28725"/>
              </a:xfrm>
              <a:custGeom>
                <a:avLst/>
                <a:gdLst/>
                <a:ahLst/>
                <a:cxnLst/>
                <a:rect l="l" t="t" r="r" b="b"/>
                <a:pathLst>
                  <a:path w="1150" h="1149" extrusionOk="0">
                    <a:moveTo>
                      <a:pt x="460" y="0"/>
                    </a:moveTo>
                    <a:lnTo>
                      <a:pt x="345" y="39"/>
                    </a:lnTo>
                    <a:lnTo>
                      <a:pt x="249" y="96"/>
                    </a:lnTo>
                    <a:lnTo>
                      <a:pt x="173" y="173"/>
                    </a:lnTo>
                    <a:lnTo>
                      <a:pt x="96" y="249"/>
                    </a:lnTo>
                    <a:lnTo>
                      <a:pt x="39" y="345"/>
                    </a:lnTo>
                    <a:lnTo>
                      <a:pt x="20" y="460"/>
                    </a:lnTo>
                    <a:lnTo>
                      <a:pt x="1" y="575"/>
                    </a:lnTo>
                    <a:lnTo>
                      <a:pt x="20" y="689"/>
                    </a:lnTo>
                    <a:lnTo>
                      <a:pt x="39" y="804"/>
                    </a:lnTo>
                    <a:lnTo>
                      <a:pt x="96" y="900"/>
                    </a:lnTo>
                    <a:lnTo>
                      <a:pt x="173" y="977"/>
                    </a:lnTo>
                    <a:lnTo>
                      <a:pt x="249" y="1053"/>
                    </a:lnTo>
                    <a:lnTo>
                      <a:pt x="345" y="1091"/>
                    </a:lnTo>
                    <a:lnTo>
                      <a:pt x="460" y="1130"/>
                    </a:lnTo>
                    <a:lnTo>
                      <a:pt x="575" y="1149"/>
                    </a:lnTo>
                    <a:lnTo>
                      <a:pt x="690" y="1130"/>
                    </a:lnTo>
                    <a:lnTo>
                      <a:pt x="804" y="1091"/>
                    </a:lnTo>
                    <a:lnTo>
                      <a:pt x="900" y="1053"/>
                    </a:lnTo>
                    <a:lnTo>
                      <a:pt x="977" y="977"/>
                    </a:lnTo>
                    <a:lnTo>
                      <a:pt x="1053" y="900"/>
                    </a:lnTo>
                    <a:lnTo>
                      <a:pt x="1111" y="804"/>
                    </a:lnTo>
                    <a:lnTo>
                      <a:pt x="1130" y="689"/>
                    </a:lnTo>
                    <a:lnTo>
                      <a:pt x="1149" y="575"/>
                    </a:lnTo>
                    <a:lnTo>
                      <a:pt x="1130" y="460"/>
                    </a:lnTo>
                    <a:lnTo>
                      <a:pt x="1111" y="345"/>
                    </a:lnTo>
                    <a:lnTo>
                      <a:pt x="1053" y="249"/>
                    </a:lnTo>
                    <a:lnTo>
                      <a:pt x="977" y="173"/>
                    </a:lnTo>
                    <a:lnTo>
                      <a:pt x="900" y="96"/>
                    </a:lnTo>
                    <a:lnTo>
                      <a:pt x="804" y="39"/>
                    </a:lnTo>
                    <a:lnTo>
                      <a:pt x="69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1" name="Google Shape;2231;p37"/>
              <p:cNvSpPr/>
              <p:nvPr/>
            </p:nvSpPr>
            <p:spPr>
              <a:xfrm>
                <a:off x="4144450" y="2603475"/>
                <a:ext cx="32550" cy="510600"/>
              </a:xfrm>
              <a:custGeom>
                <a:avLst/>
                <a:gdLst/>
                <a:ahLst/>
                <a:cxnLst/>
                <a:rect l="l" t="t" r="r" b="b"/>
                <a:pathLst>
                  <a:path w="1302" h="20424" extrusionOk="0">
                    <a:moveTo>
                      <a:pt x="345" y="0"/>
                    </a:moveTo>
                    <a:lnTo>
                      <a:pt x="77" y="2967"/>
                    </a:lnTo>
                    <a:lnTo>
                      <a:pt x="19" y="3924"/>
                    </a:lnTo>
                    <a:lnTo>
                      <a:pt x="0" y="4900"/>
                    </a:lnTo>
                    <a:lnTo>
                      <a:pt x="0" y="20423"/>
                    </a:lnTo>
                    <a:lnTo>
                      <a:pt x="1302" y="20423"/>
                    </a:lnTo>
                    <a:lnTo>
                      <a:pt x="1302" y="4900"/>
                    </a:lnTo>
                    <a:lnTo>
                      <a:pt x="1282" y="3924"/>
                    </a:lnTo>
                    <a:lnTo>
                      <a:pt x="1206" y="2967"/>
                    </a:lnTo>
                    <a:lnTo>
                      <a:pt x="95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2" name="Google Shape;2232;p37"/>
              <p:cNvSpPr/>
              <p:nvPr/>
            </p:nvSpPr>
            <p:spPr>
              <a:xfrm>
                <a:off x="3786525" y="3076250"/>
                <a:ext cx="1570950" cy="571825"/>
              </a:xfrm>
              <a:custGeom>
                <a:avLst/>
                <a:gdLst/>
                <a:ahLst/>
                <a:cxnLst/>
                <a:rect l="l" t="t" r="r" b="b"/>
                <a:pathLst>
                  <a:path w="62838" h="22873" extrusionOk="0">
                    <a:moveTo>
                      <a:pt x="0" y="0"/>
                    </a:moveTo>
                    <a:lnTo>
                      <a:pt x="11848" y="19198"/>
                    </a:lnTo>
                    <a:lnTo>
                      <a:pt x="51469" y="22873"/>
                    </a:lnTo>
                    <a:lnTo>
                      <a:pt x="6283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3" name="Google Shape;2233;p37"/>
              <p:cNvSpPr/>
              <p:nvPr/>
            </p:nvSpPr>
            <p:spPr>
              <a:xfrm>
                <a:off x="4193725" y="2710175"/>
                <a:ext cx="97150" cy="351725"/>
              </a:xfrm>
              <a:custGeom>
                <a:avLst/>
                <a:gdLst/>
                <a:ahLst/>
                <a:cxnLst/>
                <a:rect l="l" t="t" r="r" b="b"/>
                <a:pathLst>
                  <a:path w="3886" h="14069" extrusionOk="0">
                    <a:moveTo>
                      <a:pt x="0" y="1"/>
                    </a:moveTo>
                    <a:lnTo>
                      <a:pt x="0" y="13782"/>
                    </a:lnTo>
                    <a:lnTo>
                      <a:pt x="0" y="13839"/>
                    </a:lnTo>
                    <a:lnTo>
                      <a:pt x="20" y="13897"/>
                    </a:lnTo>
                    <a:lnTo>
                      <a:pt x="77" y="13992"/>
                    </a:lnTo>
                    <a:lnTo>
                      <a:pt x="173" y="14050"/>
                    </a:lnTo>
                    <a:lnTo>
                      <a:pt x="230" y="14069"/>
                    </a:lnTo>
                    <a:lnTo>
                      <a:pt x="3675" y="14069"/>
                    </a:lnTo>
                    <a:lnTo>
                      <a:pt x="3714" y="14050"/>
                    </a:lnTo>
                    <a:lnTo>
                      <a:pt x="3809" y="13992"/>
                    </a:lnTo>
                    <a:lnTo>
                      <a:pt x="3867" y="13897"/>
                    </a:lnTo>
                    <a:lnTo>
                      <a:pt x="3886" y="13839"/>
                    </a:lnTo>
                    <a:lnTo>
                      <a:pt x="3886" y="13782"/>
                    </a:lnTo>
                    <a:lnTo>
                      <a:pt x="388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4" name="Google Shape;2234;p37"/>
              <p:cNvSpPr/>
              <p:nvPr/>
            </p:nvSpPr>
            <p:spPr>
              <a:xfrm>
                <a:off x="4193725" y="2655150"/>
                <a:ext cx="97150" cy="55050"/>
              </a:xfrm>
              <a:custGeom>
                <a:avLst/>
                <a:gdLst/>
                <a:ahLst/>
                <a:cxnLst/>
                <a:rect l="l" t="t" r="r" b="b"/>
                <a:pathLst>
                  <a:path w="3886" h="2202" extrusionOk="0">
                    <a:moveTo>
                      <a:pt x="1800" y="1"/>
                    </a:moveTo>
                    <a:lnTo>
                      <a:pt x="1647" y="20"/>
                    </a:lnTo>
                    <a:lnTo>
                      <a:pt x="1513" y="58"/>
                    </a:lnTo>
                    <a:lnTo>
                      <a:pt x="1359" y="96"/>
                    </a:lnTo>
                    <a:lnTo>
                      <a:pt x="1225" y="154"/>
                    </a:lnTo>
                    <a:lnTo>
                      <a:pt x="1091" y="211"/>
                    </a:lnTo>
                    <a:lnTo>
                      <a:pt x="977" y="288"/>
                    </a:lnTo>
                    <a:lnTo>
                      <a:pt x="862" y="383"/>
                    </a:lnTo>
                    <a:lnTo>
                      <a:pt x="747" y="479"/>
                    </a:lnTo>
                    <a:lnTo>
                      <a:pt x="651" y="575"/>
                    </a:lnTo>
                    <a:lnTo>
                      <a:pt x="556" y="690"/>
                    </a:lnTo>
                    <a:lnTo>
                      <a:pt x="460" y="804"/>
                    </a:lnTo>
                    <a:lnTo>
                      <a:pt x="383" y="919"/>
                    </a:lnTo>
                    <a:lnTo>
                      <a:pt x="326" y="1053"/>
                    </a:lnTo>
                    <a:lnTo>
                      <a:pt x="268" y="1187"/>
                    </a:lnTo>
                    <a:lnTo>
                      <a:pt x="230" y="1340"/>
                    </a:lnTo>
                    <a:lnTo>
                      <a:pt x="0" y="2202"/>
                    </a:lnTo>
                    <a:lnTo>
                      <a:pt x="3886" y="2202"/>
                    </a:lnTo>
                    <a:lnTo>
                      <a:pt x="3675" y="1340"/>
                    </a:lnTo>
                    <a:lnTo>
                      <a:pt x="3637" y="1187"/>
                    </a:lnTo>
                    <a:lnTo>
                      <a:pt x="3580" y="1053"/>
                    </a:lnTo>
                    <a:lnTo>
                      <a:pt x="3503" y="919"/>
                    </a:lnTo>
                    <a:lnTo>
                      <a:pt x="3427" y="804"/>
                    </a:lnTo>
                    <a:lnTo>
                      <a:pt x="3350" y="690"/>
                    </a:lnTo>
                    <a:lnTo>
                      <a:pt x="3254" y="575"/>
                    </a:lnTo>
                    <a:lnTo>
                      <a:pt x="3159" y="479"/>
                    </a:lnTo>
                    <a:lnTo>
                      <a:pt x="3044" y="383"/>
                    </a:lnTo>
                    <a:lnTo>
                      <a:pt x="2929" y="288"/>
                    </a:lnTo>
                    <a:lnTo>
                      <a:pt x="2795" y="211"/>
                    </a:lnTo>
                    <a:lnTo>
                      <a:pt x="2661" y="154"/>
                    </a:lnTo>
                    <a:lnTo>
                      <a:pt x="2527" y="96"/>
                    </a:lnTo>
                    <a:lnTo>
                      <a:pt x="2393" y="58"/>
                    </a:lnTo>
                    <a:lnTo>
                      <a:pt x="2240" y="20"/>
                    </a:lnTo>
                    <a:lnTo>
                      <a:pt x="2106"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5" name="Google Shape;2235;p37"/>
              <p:cNvSpPr/>
              <p:nvPr/>
            </p:nvSpPr>
            <p:spPr>
              <a:xfrm>
                <a:off x="4201375" y="3061875"/>
                <a:ext cx="82325" cy="14400"/>
              </a:xfrm>
              <a:custGeom>
                <a:avLst/>
                <a:gdLst/>
                <a:ahLst/>
                <a:cxnLst/>
                <a:rect l="l" t="t" r="r" b="b"/>
                <a:pathLst>
                  <a:path w="3293" h="576" extrusionOk="0">
                    <a:moveTo>
                      <a:pt x="1" y="1"/>
                    </a:moveTo>
                    <a:lnTo>
                      <a:pt x="1" y="116"/>
                    </a:lnTo>
                    <a:lnTo>
                      <a:pt x="39" y="231"/>
                    </a:lnTo>
                    <a:lnTo>
                      <a:pt x="96" y="326"/>
                    </a:lnTo>
                    <a:lnTo>
                      <a:pt x="173" y="403"/>
                    </a:lnTo>
                    <a:lnTo>
                      <a:pt x="250" y="479"/>
                    </a:lnTo>
                    <a:lnTo>
                      <a:pt x="345" y="537"/>
                    </a:lnTo>
                    <a:lnTo>
                      <a:pt x="460" y="575"/>
                    </a:lnTo>
                    <a:lnTo>
                      <a:pt x="2834" y="575"/>
                    </a:lnTo>
                    <a:lnTo>
                      <a:pt x="2929" y="537"/>
                    </a:lnTo>
                    <a:lnTo>
                      <a:pt x="3025" y="479"/>
                    </a:lnTo>
                    <a:lnTo>
                      <a:pt x="3121" y="403"/>
                    </a:lnTo>
                    <a:lnTo>
                      <a:pt x="3197" y="326"/>
                    </a:lnTo>
                    <a:lnTo>
                      <a:pt x="3235" y="231"/>
                    </a:lnTo>
                    <a:lnTo>
                      <a:pt x="3274" y="116"/>
                    </a:lnTo>
                    <a:lnTo>
                      <a:pt x="3293" y="1"/>
                    </a:lnTo>
                    <a:close/>
                  </a:path>
                </a:pathLst>
              </a:custGeom>
              <a:solidFill>
                <a:srgbClr val="2726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6" name="Google Shape;2236;p37"/>
              <p:cNvSpPr/>
              <p:nvPr/>
            </p:nvSpPr>
            <p:spPr>
              <a:xfrm>
                <a:off x="4218125" y="2762325"/>
                <a:ext cx="48350" cy="83300"/>
              </a:xfrm>
              <a:custGeom>
                <a:avLst/>
                <a:gdLst/>
                <a:ahLst/>
                <a:cxnLst/>
                <a:rect l="l" t="t" r="r" b="b"/>
                <a:pathLst>
                  <a:path w="1934" h="3332" extrusionOk="0">
                    <a:moveTo>
                      <a:pt x="77" y="1"/>
                    </a:moveTo>
                    <a:lnTo>
                      <a:pt x="39" y="20"/>
                    </a:lnTo>
                    <a:lnTo>
                      <a:pt x="20" y="58"/>
                    </a:lnTo>
                    <a:lnTo>
                      <a:pt x="1" y="116"/>
                    </a:lnTo>
                    <a:lnTo>
                      <a:pt x="1" y="3217"/>
                    </a:lnTo>
                    <a:lnTo>
                      <a:pt x="20" y="3255"/>
                    </a:lnTo>
                    <a:lnTo>
                      <a:pt x="39" y="3293"/>
                    </a:lnTo>
                    <a:lnTo>
                      <a:pt x="77" y="3331"/>
                    </a:lnTo>
                    <a:lnTo>
                      <a:pt x="1857" y="3331"/>
                    </a:lnTo>
                    <a:lnTo>
                      <a:pt x="1896" y="3293"/>
                    </a:lnTo>
                    <a:lnTo>
                      <a:pt x="1915" y="3255"/>
                    </a:lnTo>
                    <a:lnTo>
                      <a:pt x="1934" y="3217"/>
                    </a:lnTo>
                    <a:lnTo>
                      <a:pt x="1934" y="116"/>
                    </a:lnTo>
                    <a:lnTo>
                      <a:pt x="1915" y="58"/>
                    </a:lnTo>
                    <a:lnTo>
                      <a:pt x="1896" y="20"/>
                    </a:lnTo>
                    <a:lnTo>
                      <a:pt x="185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7" name="Google Shape;2237;p37"/>
              <p:cNvSpPr/>
              <p:nvPr/>
            </p:nvSpPr>
            <p:spPr>
              <a:xfrm>
                <a:off x="4225300" y="2772875"/>
                <a:ext cx="29225" cy="17250"/>
              </a:xfrm>
              <a:custGeom>
                <a:avLst/>
                <a:gdLst/>
                <a:ahLst/>
                <a:cxnLst/>
                <a:rect l="l" t="t" r="r" b="b"/>
                <a:pathLst>
                  <a:path w="1169" h="690" extrusionOk="0">
                    <a:moveTo>
                      <a:pt x="1" y="0"/>
                    </a:moveTo>
                    <a:lnTo>
                      <a:pt x="1" y="689"/>
                    </a:lnTo>
                    <a:lnTo>
                      <a:pt x="1168" y="689"/>
                    </a:lnTo>
                    <a:lnTo>
                      <a:pt x="1168" y="0"/>
                    </a:lnTo>
                    <a:close/>
                  </a:path>
                </a:pathLst>
              </a:custGeom>
              <a:solidFill>
                <a:srgbClr val="2726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8" name="Google Shape;2238;p37"/>
              <p:cNvSpPr/>
              <p:nvPr/>
            </p:nvSpPr>
            <p:spPr>
              <a:xfrm>
                <a:off x="4226750" y="2774775"/>
                <a:ext cx="5750" cy="13425"/>
              </a:xfrm>
              <a:custGeom>
                <a:avLst/>
                <a:gdLst/>
                <a:ahLst/>
                <a:cxnLst/>
                <a:rect l="l" t="t" r="r" b="b"/>
                <a:pathLst>
                  <a:path w="230" h="537" extrusionOk="0">
                    <a:moveTo>
                      <a:pt x="0" y="1"/>
                    </a:moveTo>
                    <a:lnTo>
                      <a:pt x="0" y="537"/>
                    </a:lnTo>
                    <a:lnTo>
                      <a:pt x="230" y="537"/>
                    </a:lnTo>
                    <a:lnTo>
                      <a:pt x="230" y="1"/>
                    </a:lnTo>
                    <a:close/>
                  </a:path>
                </a:pathLst>
              </a:custGeom>
              <a:solidFill>
                <a:srgbClr val="DDA8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39" name="Google Shape;2239;p37"/>
              <p:cNvSpPr/>
              <p:nvPr/>
            </p:nvSpPr>
            <p:spPr>
              <a:xfrm>
                <a:off x="4233450" y="2774775"/>
                <a:ext cx="5750" cy="13425"/>
              </a:xfrm>
              <a:custGeom>
                <a:avLst/>
                <a:gdLst/>
                <a:ahLst/>
                <a:cxnLst/>
                <a:rect l="l" t="t" r="r" b="b"/>
                <a:pathLst>
                  <a:path w="230" h="537" extrusionOk="0">
                    <a:moveTo>
                      <a:pt x="0" y="1"/>
                    </a:moveTo>
                    <a:lnTo>
                      <a:pt x="0" y="537"/>
                    </a:lnTo>
                    <a:lnTo>
                      <a:pt x="230" y="537"/>
                    </a:lnTo>
                    <a:lnTo>
                      <a:pt x="230" y="1"/>
                    </a:lnTo>
                    <a:close/>
                  </a:path>
                </a:pathLst>
              </a:custGeom>
              <a:solidFill>
                <a:srgbClr val="DDA8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0" name="Google Shape;2240;p37"/>
              <p:cNvSpPr/>
              <p:nvPr/>
            </p:nvSpPr>
            <p:spPr>
              <a:xfrm>
                <a:off x="4254500" y="2776225"/>
                <a:ext cx="4800" cy="10550"/>
              </a:xfrm>
              <a:custGeom>
                <a:avLst/>
                <a:gdLst/>
                <a:ahLst/>
                <a:cxnLst/>
                <a:rect l="l" t="t" r="r" b="b"/>
                <a:pathLst>
                  <a:path w="192" h="422" extrusionOk="0">
                    <a:moveTo>
                      <a:pt x="0" y="0"/>
                    </a:moveTo>
                    <a:lnTo>
                      <a:pt x="0" y="421"/>
                    </a:lnTo>
                    <a:lnTo>
                      <a:pt x="192" y="421"/>
                    </a:lnTo>
                    <a:lnTo>
                      <a:pt x="192" y="0"/>
                    </a:lnTo>
                    <a:close/>
                  </a:path>
                </a:pathLst>
              </a:custGeom>
              <a:solidFill>
                <a:srgbClr val="2726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1" name="Google Shape;2241;p37"/>
              <p:cNvSpPr/>
              <p:nvPr/>
            </p:nvSpPr>
            <p:spPr>
              <a:xfrm>
                <a:off x="4240150" y="2774775"/>
                <a:ext cx="6225" cy="13425"/>
              </a:xfrm>
              <a:custGeom>
                <a:avLst/>
                <a:gdLst/>
                <a:ahLst/>
                <a:cxnLst/>
                <a:rect l="l" t="t" r="r" b="b"/>
                <a:pathLst>
                  <a:path w="249" h="537" extrusionOk="0">
                    <a:moveTo>
                      <a:pt x="172" y="1"/>
                    </a:moveTo>
                    <a:lnTo>
                      <a:pt x="0" y="307"/>
                    </a:lnTo>
                    <a:lnTo>
                      <a:pt x="134" y="307"/>
                    </a:lnTo>
                    <a:lnTo>
                      <a:pt x="58" y="537"/>
                    </a:lnTo>
                    <a:lnTo>
                      <a:pt x="58" y="537"/>
                    </a:lnTo>
                    <a:lnTo>
                      <a:pt x="249" y="230"/>
                    </a:lnTo>
                    <a:lnTo>
                      <a:pt x="96" y="230"/>
                    </a:lnTo>
                    <a:lnTo>
                      <a:pt x="172" y="1"/>
                    </a:lnTo>
                    <a:close/>
                  </a:path>
                </a:pathLst>
              </a:custGeom>
              <a:solidFill>
                <a:srgbClr val="DDA8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2" name="Google Shape;2242;p37"/>
              <p:cNvSpPr/>
              <p:nvPr/>
            </p:nvSpPr>
            <p:spPr>
              <a:xfrm>
                <a:off x="4230575" y="2803500"/>
                <a:ext cx="23475" cy="23450"/>
              </a:xfrm>
              <a:custGeom>
                <a:avLst/>
                <a:gdLst/>
                <a:ahLst/>
                <a:cxnLst/>
                <a:rect l="l" t="t" r="r" b="b"/>
                <a:pathLst>
                  <a:path w="939" h="938" extrusionOk="0">
                    <a:moveTo>
                      <a:pt x="383" y="0"/>
                    </a:moveTo>
                    <a:lnTo>
                      <a:pt x="287" y="38"/>
                    </a:lnTo>
                    <a:lnTo>
                      <a:pt x="211" y="77"/>
                    </a:lnTo>
                    <a:lnTo>
                      <a:pt x="134" y="134"/>
                    </a:lnTo>
                    <a:lnTo>
                      <a:pt x="77" y="211"/>
                    </a:lnTo>
                    <a:lnTo>
                      <a:pt x="39" y="287"/>
                    </a:lnTo>
                    <a:lnTo>
                      <a:pt x="0" y="364"/>
                    </a:lnTo>
                    <a:lnTo>
                      <a:pt x="0" y="459"/>
                    </a:lnTo>
                    <a:lnTo>
                      <a:pt x="0" y="555"/>
                    </a:lnTo>
                    <a:lnTo>
                      <a:pt x="39" y="651"/>
                    </a:lnTo>
                    <a:lnTo>
                      <a:pt x="77" y="727"/>
                    </a:lnTo>
                    <a:lnTo>
                      <a:pt x="134" y="804"/>
                    </a:lnTo>
                    <a:lnTo>
                      <a:pt x="211" y="861"/>
                    </a:lnTo>
                    <a:lnTo>
                      <a:pt x="287" y="900"/>
                    </a:lnTo>
                    <a:lnTo>
                      <a:pt x="383" y="919"/>
                    </a:lnTo>
                    <a:lnTo>
                      <a:pt x="479" y="938"/>
                    </a:lnTo>
                    <a:lnTo>
                      <a:pt x="555" y="919"/>
                    </a:lnTo>
                    <a:lnTo>
                      <a:pt x="651" y="900"/>
                    </a:lnTo>
                    <a:lnTo>
                      <a:pt x="728" y="861"/>
                    </a:lnTo>
                    <a:lnTo>
                      <a:pt x="804" y="804"/>
                    </a:lnTo>
                    <a:lnTo>
                      <a:pt x="862" y="727"/>
                    </a:lnTo>
                    <a:lnTo>
                      <a:pt x="900" y="651"/>
                    </a:lnTo>
                    <a:lnTo>
                      <a:pt x="938" y="555"/>
                    </a:lnTo>
                    <a:lnTo>
                      <a:pt x="938" y="459"/>
                    </a:lnTo>
                    <a:lnTo>
                      <a:pt x="938" y="364"/>
                    </a:lnTo>
                    <a:lnTo>
                      <a:pt x="900" y="287"/>
                    </a:lnTo>
                    <a:lnTo>
                      <a:pt x="862" y="211"/>
                    </a:lnTo>
                    <a:lnTo>
                      <a:pt x="804" y="134"/>
                    </a:lnTo>
                    <a:lnTo>
                      <a:pt x="728" y="77"/>
                    </a:lnTo>
                    <a:lnTo>
                      <a:pt x="651" y="38"/>
                    </a:lnTo>
                    <a:lnTo>
                      <a:pt x="555" y="0"/>
                    </a:lnTo>
                    <a:close/>
                  </a:path>
                </a:pathLst>
              </a:custGeom>
              <a:solidFill>
                <a:srgbClr val="2726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3" name="Google Shape;2243;p37"/>
              <p:cNvSpPr/>
              <p:nvPr/>
            </p:nvSpPr>
            <p:spPr>
              <a:xfrm>
                <a:off x="4250200" y="2809700"/>
                <a:ext cx="242150" cy="172775"/>
              </a:xfrm>
              <a:custGeom>
                <a:avLst/>
                <a:gdLst/>
                <a:ahLst/>
                <a:cxnLst/>
                <a:rect l="l" t="t" r="r" b="b"/>
                <a:pathLst>
                  <a:path w="9686" h="6911" extrusionOk="0">
                    <a:moveTo>
                      <a:pt x="191" y="1"/>
                    </a:moveTo>
                    <a:lnTo>
                      <a:pt x="115" y="20"/>
                    </a:lnTo>
                    <a:lnTo>
                      <a:pt x="57" y="58"/>
                    </a:lnTo>
                    <a:lnTo>
                      <a:pt x="0" y="116"/>
                    </a:lnTo>
                    <a:lnTo>
                      <a:pt x="0" y="192"/>
                    </a:lnTo>
                    <a:lnTo>
                      <a:pt x="0" y="269"/>
                    </a:lnTo>
                    <a:lnTo>
                      <a:pt x="57" y="345"/>
                    </a:lnTo>
                    <a:lnTo>
                      <a:pt x="115" y="384"/>
                    </a:lnTo>
                    <a:lnTo>
                      <a:pt x="191" y="403"/>
                    </a:lnTo>
                    <a:lnTo>
                      <a:pt x="804" y="403"/>
                    </a:lnTo>
                    <a:lnTo>
                      <a:pt x="1110" y="422"/>
                    </a:lnTo>
                    <a:lnTo>
                      <a:pt x="1416" y="460"/>
                    </a:lnTo>
                    <a:lnTo>
                      <a:pt x="1704" y="537"/>
                    </a:lnTo>
                    <a:lnTo>
                      <a:pt x="1991" y="633"/>
                    </a:lnTo>
                    <a:lnTo>
                      <a:pt x="2259" y="767"/>
                    </a:lnTo>
                    <a:lnTo>
                      <a:pt x="2507" y="920"/>
                    </a:lnTo>
                    <a:lnTo>
                      <a:pt x="2737" y="1092"/>
                    </a:lnTo>
                    <a:lnTo>
                      <a:pt x="2948" y="1302"/>
                    </a:lnTo>
                    <a:lnTo>
                      <a:pt x="3158" y="1513"/>
                    </a:lnTo>
                    <a:lnTo>
                      <a:pt x="3330" y="1743"/>
                    </a:lnTo>
                    <a:lnTo>
                      <a:pt x="3484" y="1991"/>
                    </a:lnTo>
                    <a:lnTo>
                      <a:pt x="3618" y="2259"/>
                    </a:lnTo>
                    <a:lnTo>
                      <a:pt x="3713" y="2547"/>
                    </a:lnTo>
                    <a:lnTo>
                      <a:pt x="3790" y="2834"/>
                    </a:lnTo>
                    <a:lnTo>
                      <a:pt x="3828" y="3140"/>
                    </a:lnTo>
                    <a:lnTo>
                      <a:pt x="3847" y="3446"/>
                    </a:lnTo>
                    <a:lnTo>
                      <a:pt x="3866" y="3810"/>
                    </a:lnTo>
                    <a:lnTo>
                      <a:pt x="3924" y="4154"/>
                    </a:lnTo>
                    <a:lnTo>
                      <a:pt x="4000" y="4480"/>
                    </a:lnTo>
                    <a:lnTo>
                      <a:pt x="4115" y="4786"/>
                    </a:lnTo>
                    <a:lnTo>
                      <a:pt x="4268" y="5092"/>
                    </a:lnTo>
                    <a:lnTo>
                      <a:pt x="4441" y="5379"/>
                    </a:lnTo>
                    <a:lnTo>
                      <a:pt x="4632" y="5647"/>
                    </a:lnTo>
                    <a:lnTo>
                      <a:pt x="4862" y="5896"/>
                    </a:lnTo>
                    <a:lnTo>
                      <a:pt x="5111" y="6107"/>
                    </a:lnTo>
                    <a:lnTo>
                      <a:pt x="5379" y="6317"/>
                    </a:lnTo>
                    <a:lnTo>
                      <a:pt x="5666" y="6490"/>
                    </a:lnTo>
                    <a:lnTo>
                      <a:pt x="5953" y="6623"/>
                    </a:lnTo>
                    <a:lnTo>
                      <a:pt x="6278" y="6757"/>
                    </a:lnTo>
                    <a:lnTo>
                      <a:pt x="6603" y="6834"/>
                    </a:lnTo>
                    <a:lnTo>
                      <a:pt x="6948" y="6891"/>
                    </a:lnTo>
                    <a:lnTo>
                      <a:pt x="7293" y="6911"/>
                    </a:lnTo>
                    <a:lnTo>
                      <a:pt x="9494" y="6911"/>
                    </a:lnTo>
                    <a:lnTo>
                      <a:pt x="9570" y="6891"/>
                    </a:lnTo>
                    <a:lnTo>
                      <a:pt x="9628" y="6853"/>
                    </a:lnTo>
                    <a:lnTo>
                      <a:pt x="9666" y="6777"/>
                    </a:lnTo>
                    <a:lnTo>
                      <a:pt x="9685" y="6700"/>
                    </a:lnTo>
                    <a:lnTo>
                      <a:pt x="9666" y="6623"/>
                    </a:lnTo>
                    <a:lnTo>
                      <a:pt x="9628" y="6566"/>
                    </a:lnTo>
                    <a:lnTo>
                      <a:pt x="9570" y="6528"/>
                    </a:lnTo>
                    <a:lnTo>
                      <a:pt x="9494" y="6509"/>
                    </a:lnTo>
                    <a:lnTo>
                      <a:pt x="7293" y="6509"/>
                    </a:lnTo>
                    <a:lnTo>
                      <a:pt x="6986" y="6490"/>
                    </a:lnTo>
                    <a:lnTo>
                      <a:pt x="6680" y="6451"/>
                    </a:lnTo>
                    <a:lnTo>
                      <a:pt x="6393" y="6375"/>
                    </a:lnTo>
                    <a:lnTo>
                      <a:pt x="6106" y="6260"/>
                    </a:lnTo>
                    <a:lnTo>
                      <a:pt x="5838" y="6145"/>
                    </a:lnTo>
                    <a:lnTo>
                      <a:pt x="5589" y="5992"/>
                    </a:lnTo>
                    <a:lnTo>
                      <a:pt x="5359" y="5800"/>
                    </a:lnTo>
                    <a:lnTo>
                      <a:pt x="5149" y="5609"/>
                    </a:lnTo>
                    <a:lnTo>
                      <a:pt x="4938" y="5398"/>
                    </a:lnTo>
                    <a:lnTo>
                      <a:pt x="4766" y="5169"/>
                    </a:lnTo>
                    <a:lnTo>
                      <a:pt x="4613" y="4901"/>
                    </a:lnTo>
                    <a:lnTo>
                      <a:pt x="4479" y="4633"/>
                    </a:lnTo>
                    <a:lnTo>
                      <a:pt x="4383" y="4365"/>
                    </a:lnTo>
                    <a:lnTo>
                      <a:pt x="4307" y="4059"/>
                    </a:lnTo>
                    <a:lnTo>
                      <a:pt x="4268" y="3772"/>
                    </a:lnTo>
                    <a:lnTo>
                      <a:pt x="4249" y="3446"/>
                    </a:lnTo>
                    <a:lnTo>
                      <a:pt x="4230" y="3102"/>
                    </a:lnTo>
                    <a:lnTo>
                      <a:pt x="4173" y="2757"/>
                    </a:lnTo>
                    <a:lnTo>
                      <a:pt x="4096" y="2432"/>
                    </a:lnTo>
                    <a:lnTo>
                      <a:pt x="3981" y="2106"/>
                    </a:lnTo>
                    <a:lnTo>
                      <a:pt x="3828" y="1819"/>
                    </a:lnTo>
                    <a:lnTo>
                      <a:pt x="3656" y="1532"/>
                    </a:lnTo>
                    <a:lnTo>
                      <a:pt x="3464" y="1264"/>
                    </a:lnTo>
                    <a:lnTo>
                      <a:pt x="3235" y="1015"/>
                    </a:lnTo>
                    <a:lnTo>
                      <a:pt x="2986" y="786"/>
                    </a:lnTo>
                    <a:lnTo>
                      <a:pt x="2718" y="594"/>
                    </a:lnTo>
                    <a:lnTo>
                      <a:pt x="2431" y="422"/>
                    </a:lnTo>
                    <a:lnTo>
                      <a:pt x="2144" y="269"/>
                    </a:lnTo>
                    <a:lnTo>
                      <a:pt x="1818" y="154"/>
                    </a:lnTo>
                    <a:lnTo>
                      <a:pt x="1493" y="77"/>
                    </a:lnTo>
                    <a:lnTo>
                      <a:pt x="1148" y="20"/>
                    </a:lnTo>
                    <a:lnTo>
                      <a:pt x="804" y="1"/>
                    </a:lnTo>
                    <a:close/>
                  </a:path>
                </a:pathLst>
              </a:custGeom>
              <a:solidFill>
                <a:srgbClr val="2726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4" name="Google Shape;2244;p37"/>
              <p:cNvSpPr/>
              <p:nvPr/>
            </p:nvSpPr>
            <p:spPr>
              <a:xfrm>
                <a:off x="4255925" y="2808275"/>
                <a:ext cx="10550" cy="13425"/>
              </a:xfrm>
              <a:custGeom>
                <a:avLst/>
                <a:gdLst/>
                <a:ahLst/>
                <a:cxnLst/>
                <a:rect l="l" t="t" r="r" b="b"/>
                <a:pathLst>
                  <a:path w="422" h="537" extrusionOk="0">
                    <a:moveTo>
                      <a:pt x="1" y="0"/>
                    </a:moveTo>
                    <a:lnTo>
                      <a:pt x="1" y="536"/>
                    </a:lnTo>
                    <a:lnTo>
                      <a:pt x="403" y="536"/>
                    </a:lnTo>
                    <a:lnTo>
                      <a:pt x="422" y="517"/>
                    </a:lnTo>
                    <a:lnTo>
                      <a:pt x="422" y="39"/>
                    </a:lnTo>
                    <a:lnTo>
                      <a:pt x="403" y="20"/>
                    </a:lnTo>
                    <a:lnTo>
                      <a:pt x="384" y="0"/>
                    </a:lnTo>
                    <a:close/>
                  </a:path>
                </a:pathLst>
              </a:custGeom>
              <a:solidFill>
                <a:srgbClr val="DDA8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5" name="Google Shape;2245;p37"/>
              <p:cNvSpPr/>
              <p:nvPr/>
            </p:nvSpPr>
            <p:spPr>
              <a:xfrm>
                <a:off x="4238225" y="2805875"/>
                <a:ext cx="21075" cy="18700"/>
              </a:xfrm>
              <a:custGeom>
                <a:avLst/>
                <a:gdLst/>
                <a:ahLst/>
                <a:cxnLst/>
                <a:rect l="l" t="t" r="r" b="b"/>
                <a:pathLst>
                  <a:path w="843" h="748" extrusionOk="0">
                    <a:moveTo>
                      <a:pt x="1" y="1"/>
                    </a:moveTo>
                    <a:lnTo>
                      <a:pt x="1" y="20"/>
                    </a:lnTo>
                    <a:lnTo>
                      <a:pt x="1" y="709"/>
                    </a:lnTo>
                    <a:lnTo>
                      <a:pt x="1" y="728"/>
                    </a:lnTo>
                    <a:lnTo>
                      <a:pt x="20" y="747"/>
                    </a:lnTo>
                    <a:lnTo>
                      <a:pt x="785" y="747"/>
                    </a:lnTo>
                    <a:lnTo>
                      <a:pt x="824" y="728"/>
                    </a:lnTo>
                    <a:lnTo>
                      <a:pt x="843" y="690"/>
                    </a:lnTo>
                    <a:lnTo>
                      <a:pt x="843" y="39"/>
                    </a:lnTo>
                    <a:lnTo>
                      <a:pt x="824" y="20"/>
                    </a:lnTo>
                    <a:lnTo>
                      <a:pt x="785" y="1"/>
                    </a:lnTo>
                    <a:close/>
                  </a:path>
                </a:pathLst>
              </a:custGeom>
              <a:solidFill>
                <a:srgbClr val="CC95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6" name="Google Shape;2246;p37"/>
              <p:cNvSpPr/>
              <p:nvPr/>
            </p:nvSpPr>
            <p:spPr>
              <a:xfrm>
                <a:off x="4232475" y="2864750"/>
                <a:ext cx="22050" cy="50250"/>
              </a:xfrm>
              <a:custGeom>
                <a:avLst/>
                <a:gdLst/>
                <a:ahLst/>
                <a:cxnLst/>
                <a:rect l="l" t="t" r="r" b="b"/>
                <a:pathLst>
                  <a:path w="882" h="2010" extrusionOk="0">
                    <a:moveTo>
                      <a:pt x="613" y="0"/>
                    </a:moveTo>
                    <a:lnTo>
                      <a:pt x="1" y="1129"/>
                    </a:lnTo>
                    <a:lnTo>
                      <a:pt x="499" y="1129"/>
                    </a:lnTo>
                    <a:lnTo>
                      <a:pt x="192" y="2010"/>
                    </a:lnTo>
                    <a:lnTo>
                      <a:pt x="192" y="2010"/>
                    </a:lnTo>
                    <a:lnTo>
                      <a:pt x="881" y="881"/>
                    </a:lnTo>
                    <a:lnTo>
                      <a:pt x="326" y="881"/>
                    </a:lnTo>
                    <a:lnTo>
                      <a:pt x="6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7" name="Google Shape;2247;p37"/>
              <p:cNvSpPr/>
              <p:nvPr/>
            </p:nvSpPr>
            <p:spPr>
              <a:xfrm>
                <a:off x="4391350" y="2810675"/>
                <a:ext cx="574725" cy="218225"/>
              </a:xfrm>
              <a:custGeom>
                <a:avLst/>
                <a:gdLst/>
                <a:ahLst/>
                <a:cxnLst/>
                <a:rect l="l" t="t" r="r" b="b"/>
                <a:pathLst>
                  <a:path w="22989" h="8729" extrusionOk="0">
                    <a:moveTo>
                      <a:pt x="8614" y="0"/>
                    </a:moveTo>
                    <a:lnTo>
                      <a:pt x="7733" y="19"/>
                    </a:lnTo>
                    <a:lnTo>
                      <a:pt x="6834" y="58"/>
                    </a:lnTo>
                    <a:lnTo>
                      <a:pt x="5934" y="96"/>
                    </a:lnTo>
                    <a:lnTo>
                      <a:pt x="5073" y="153"/>
                    </a:lnTo>
                    <a:lnTo>
                      <a:pt x="4269" y="230"/>
                    </a:lnTo>
                    <a:lnTo>
                      <a:pt x="3599" y="326"/>
                    </a:lnTo>
                    <a:lnTo>
                      <a:pt x="3331" y="383"/>
                    </a:lnTo>
                    <a:lnTo>
                      <a:pt x="3044" y="460"/>
                    </a:lnTo>
                    <a:lnTo>
                      <a:pt x="2795" y="555"/>
                    </a:lnTo>
                    <a:lnTo>
                      <a:pt x="2527" y="670"/>
                    </a:lnTo>
                    <a:lnTo>
                      <a:pt x="2297" y="804"/>
                    </a:lnTo>
                    <a:lnTo>
                      <a:pt x="2049" y="957"/>
                    </a:lnTo>
                    <a:lnTo>
                      <a:pt x="1838" y="1129"/>
                    </a:lnTo>
                    <a:lnTo>
                      <a:pt x="1627" y="1321"/>
                    </a:lnTo>
                    <a:lnTo>
                      <a:pt x="1417" y="1512"/>
                    </a:lnTo>
                    <a:lnTo>
                      <a:pt x="1225" y="1723"/>
                    </a:lnTo>
                    <a:lnTo>
                      <a:pt x="1053" y="1933"/>
                    </a:lnTo>
                    <a:lnTo>
                      <a:pt x="881" y="2163"/>
                    </a:lnTo>
                    <a:lnTo>
                      <a:pt x="728" y="2412"/>
                    </a:lnTo>
                    <a:lnTo>
                      <a:pt x="575" y="2661"/>
                    </a:lnTo>
                    <a:lnTo>
                      <a:pt x="460" y="2910"/>
                    </a:lnTo>
                    <a:lnTo>
                      <a:pt x="345" y="3177"/>
                    </a:lnTo>
                    <a:lnTo>
                      <a:pt x="249" y="3407"/>
                    </a:lnTo>
                    <a:lnTo>
                      <a:pt x="192" y="3656"/>
                    </a:lnTo>
                    <a:lnTo>
                      <a:pt x="115" y="3905"/>
                    </a:lnTo>
                    <a:lnTo>
                      <a:pt x="77" y="4135"/>
                    </a:lnTo>
                    <a:lnTo>
                      <a:pt x="39" y="4383"/>
                    </a:lnTo>
                    <a:lnTo>
                      <a:pt x="20" y="4632"/>
                    </a:lnTo>
                    <a:lnTo>
                      <a:pt x="0" y="4881"/>
                    </a:lnTo>
                    <a:lnTo>
                      <a:pt x="20" y="5130"/>
                    </a:lnTo>
                    <a:lnTo>
                      <a:pt x="154" y="8728"/>
                    </a:lnTo>
                    <a:lnTo>
                      <a:pt x="22988" y="8728"/>
                    </a:lnTo>
                    <a:lnTo>
                      <a:pt x="22988" y="7312"/>
                    </a:lnTo>
                    <a:lnTo>
                      <a:pt x="22988" y="7120"/>
                    </a:lnTo>
                    <a:lnTo>
                      <a:pt x="22969" y="6929"/>
                    </a:lnTo>
                    <a:lnTo>
                      <a:pt x="22950" y="6738"/>
                    </a:lnTo>
                    <a:lnTo>
                      <a:pt x="22892" y="6546"/>
                    </a:lnTo>
                    <a:lnTo>
                      <a:pt x="22835" y="6374"/>
                    </a:lnTo>
                    <a:lnTo>
                      <a:pt x="22778" y="6183"/>
                    </a:lnTo>
                    <a:lnTo>
                      <a:pt x="22701" y="6010"/>
                    </a:lnTo>
                    <a:lnTo>
                      <a:pt x="22605" y="5857"/>
                    </a:lnTo>
                    <a:lnTo>
                      <a:pt x="22510" y="5685"/>
                    </a:lnTo>
                    <a:lnTo>
                      <a:pt x="22395" y="5532"/>
                    </a:lnTo>
                    <a:lnTo>
                      <a:pt x="22280" y="5379"/>
                    </a:lnTo>
                    <a:lnTo>
                      <a:pt x="22146" y="5245"/>
                    </a:lnTo>
                    <a:lnTo>
                      <a:pt x="22012" y="5111"/>
                    </a:lnTo>
                    <a:lnTo>
                      <a:pt x="21859" y="4996"/>
                    </a:lnTo>
                    <a:lnTo>
                      <a:pt x="21706" y="4881"/>
                    </a:lnTo>
                    <a:lnTo>
                      <a:pt x="21553" y="4766"/>
                    </a:lnTo>
                    <a:lnTo>
                      <a:pt x="16844" y="2010"/>
                    </a:lnTo>
                    <a:lnTo>
                      <a:pt x="16442" y="1780"/>
                    </a:lnTo>
                    <a:lnTo>
                      <a:pt x="16059" y="1570"/>
                    </a:lnTo>
                    <a:lnTo>
                      <a:pt x="15657" y="1378"/>
                    </a:lnTo>
                    <a:lnTo>
                      <a:pt x="15255" y="1187"/>
                    </a:lnTo>
                    <a:lnTo>
                      <a:pt x="14834" y="995"/>
                    </a:lnTo>
                    <a:lnTo>
                      <a:pt x="14432" y="842"/>
                    </a:lnTo>
                    <a:lnTo>
                      <a:pt x="14011" y="689"/>
                    </a:lnTo>
                    <a:lnTo>
                      <a:pt x="13590" y="555"/>
                    </a:lnTo>
                    <a:lnTo>
                      <a:pt x="13150" y="421"/>
                    </a:lnTo>
                    <a:lnTo>
                      <a:pt x="12729" y="326"/>
                    </a:lnTo>
                    <a:lnTo>
                      <a:pt x="12289" y="230"/>
                    </a:lnTo>
                    <a:lnTo>
                      <a:pt x="11848" y="153"/>
                    </a:lnTo>
                    <a:lnTo>
                      <a:pt x="11408" y="77"/>
                    </a:lnTo>
                    <a:lnTo>
                      <a:pt x="10968" y="38"/>
                    </a:lnTo>
                    <a:lnTo>
                      <a:pt x="1052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8" name="Google Shape;2248;p37"/>
              <p:cNvSpPr/>
              <p:nvPr/>
            </p:nvSpPr>
            <p:spPr>
              <a:xfrm>
                <a:off x="4438250" y="2828850"/>
                <a:ext cx="182800" cy="62700"/>
              </a:xfrm>
              <a:custGeom>
                <a:avLst/>
                <a:gdLst/>
                <a:ahLst/>
                <a:cxnLst/>
                <a:rect l="l" t="t" r="r" b="b"/>
                <a:pathLst>
                  <a:path w="7312" h="2508" extrusionOk="0">
                    <a:moveTo>
                      <a:pt x="2967" y="1"/>
                    </a:moveTo>
                    <a:lnTo>
                      <a:pt x="2699" y="20"/>
                    </a:lnTo>
                    <a:lnTo>
                      <a:pt x="2412" y="58"/>
                    </a:lnTo>
                    <a:lnTo>
                      <a:pt x="2144" y="115"/>
                    </a:lnTo>
                    <a:lnTo>
                      <a:pt x="1895" y="211"/>
                    </a:lnTo>
                    <a:lnTo>
                      <a:pt x="1646" y="326"/>
                    </a:lnTo>
                    <a:lnTo>
                      <a:pt x="1397" y="460"/>
                    </a:lnTo>
                    <a:lnTo>
                      <a:pt x="1187" y="613"/>
                    </a:lnTo>
                    <a:lnTo>
                      <a:pt x="976" y="785"/>
                    </a:lnTo>
                    <a:lnTo>
                      <a:pt x="728" y="1034"/>
                    </a:lnTo>
                    <a:lnTo>
                      <a:pt x="536" y="1302"/>
                    </a:lnTo>
                    <a:lnTo>
                      <a:pt x="364" y="1589"/>
                    </a:lnTo>
                    <a:lnTo>
                      <a:pt x="230" y="1915"/>
                    </a:lnTo>
                    <a:lnTo>
                      <a:pt x="0" y="2508"/>
                    </a:lnTo>
                    <a:lnTo>
                      <a:pt x="7312" y="2508"/>
                    </a:lnTo>
                    <a:lnTo>
                      <a:pt x="69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49" name="Google Shape;2249;p37"/>
              <p:cNvSpPr/>
              <p:nvPr/>
            </p:nvSpPr>
            <p:spPr>
              <a:xfrm>
                <a:off x="4434425" y="2903500"/>
                <a:ext cx="356025" cy="101950"/>
              </a:xfrm>
              <a:custGeom>
                <a:avLst/>
                <a:gdLst/>
                <a:ahLst/>
                <a:cxnLst/>
                <a:rect l="l" t="t" r="r" b="b"/>
                <a:pathLst>
                  <a:path w="14241" h="4078" extrusionOk="0">
                    <a:moveTo>
                      <a:pt x="19" y="0"/>
                    </a:moveTo>
                    <a:lnTo>
                      <a:pt x="0" y="996"/>
                    </a:lnTo>
                    <a:lnTo>
                      <a:pt x="0" y="1015"/>
                    </a:lnTo>
                    <a:lnTo>
                      <a:pt x="19" y="1034"/>
                    </a:lnTo>
                    <a:lnTo>
                      <a:pt x="1646" y="1053"/>
                    </a:lnTo>
                    <a:lnTo>
                      <a:pt x="3253" y="1072"/>
                    </a:lnTo>
                    <a:lnTo>
                      <a:pt x="3253" y="1072"/>
                    </a:lnTo>
                    <a:lnTo>
                      <a:pt x="3943" y="2527"/>
                    </a:lnTo>
                    <a:lnTo>
                      <a:pt x="4690" y="4020"/>
                    </a:lnTo>
                    <a:lnTo>
                      <a:pt x="4709" y="4058"/>
                    </a:lnTo>
                    <a:lnTo>
                      <a:pt x="4766" y="4077"/>
                    </a:lnTo>
                    <a:lnTo>
                      <a:pt x="8939" y="4077"/>
                    </a:lnTo>
                    <a:lnTo>
                      <a:pt x="11025" y="4058"/>
                    </a:lnTo>
                    <a:lnTo>
                      <a:pt x="13111" y="4039"/>
                    </a:lnTo>
                    <a:lnTo>
                      <a:pt x="13150" y="4039"/>
                    </a:lnTo>
                    <a:lnTo>
                      <a:pt x="13169" y="4001"/>
                    </a:lnTo>
                    <a:lnTo>
                      <a:pt x="13705" y="2240"/>
                    </a:lnTo>
                    <a:lnTo>
                      <a:pt x="14241" y="479"/>
                    </a:lnTo>
                    <a:lnTo>
                      <a:pt x="13647" y="2221"/>
                    </a:lnTo>
                    <a:lnTo>
                      <a:pt x="13067" y="3924"/>
                    </a:lnTo>
                    <a:lnTo>
                      <a:pt x="13067" y="3924"/>
                    </a:lnTo>
                    <a:lnTo>
                      <a:pt x="11025" y="3905"/>
                    </a:lnTo>
                    <a:lnTo>
                      <a:pt x="8939" y="3905"/>
                    </a:lnTo>
                    <a:lnTo>
                      <a:pt x="6852" y="3886"/>
                    </a:lnTo>
                    <a:lnTo>
                      <a:pt x="4823" y="3905"/>
                    </a:lnTo>
                    <a:lnTo>
                      <a:pt x="4823" y="3905"/>
                    </a:lnTo>
                    <a:lnTo>
                      <a:pt x="4096" y="2470"/>
                    </a:lnTo>
                    <a:lnTo>
                      <a:pt x="3350" y="977"/>
                    </a:lnTo>
                    <a:lnTo>
                      <a:pt x="3311" y="957"/>
                    </a:lnTo>
                    <a:lnTo>
                      <a:pt x="3292" y="938"/>
                    </a:lnTo>
                    <a:lnTo>
                      <a:pt x="1646" y="957"/>
                    </a:lnTo>
                    <a:lnTo>
                      <a:pt x="38" y="976"/>
                    </a:lnTo>
                    <a:lnTo>
                      <a:pt x="38" y="976"/>
                    </a:lnTo>
                    <a:lnTo>
                      <a:pt x="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0" name="Google Shape;2250;p37"/>
              <p:cNvSpPr/>
              <p:nvPr/>
            </p:nvSpPr>
            <p:spPr>
              <a:xfrm>
                <a:off x="4628700" y="2906850"/>
                <a:ext cx="4800" cy="97150"/>
              </a:xfrm>
              <a:custGeom>
                <a:avLst/>
                <a:gdLst/>
                <a:ahLst/>
                <a:cxnLst/>
                <a:rect l="l" t="t" r="r" b="b"/>
                <a:pathLst>
                  <a:path w="192" h="3886" extrusionOk="0">
                    <a:moveTo>
                      <a:pt x="96" y="0"/>
                    </a:moveTo>
                    <a:lnTo>
                      <a:pt x="77" y="154"/>
                    </a:lnTo>
                    <a:lnTo>
                      <a:pt x="38" y="594"/>
                    </a:lnTo>
                    <a:lnTo>
                      <a:pt x="19" y="1225"/>
                    </a:lnTo>
                    <a:lnTo>
                      <a:pt x="0" y="1934"/>
                    </a:lnTo>
                    <a:lnTo>
                      <a:pt x="19" y="2661"/>
                    </a:lnTo>
                    <a:lnTo>
                      <a:pt x="38" y="3293"/>
                    </a:lnTo>
                    <a:lnTo>
                      <a:pt x="77" y="3733"/>
                    </a:lnTo>
                    <a:lnTo>
                      <a:pt x="96" y="3886"/>
                    </a:lnTo>
                    <a:lnTo>
                      <a:pt x="115" y="3733"/>
                    </a:lnTo>
                    <a:lnTo>
                      <a:pt x="153" y="3293"/>
                    </a:lnTo>
                    <a:lnTo>
                      <a:pt x="172" y="2661"/>
                    </a:lnTo>
                    <a:lnTo>
                      <a:pt x="192" y="1934"/>
                    </a:lnTo>
                    <a:lnTo>
                      <a:pt x="172" y="1225"/>
                    </a:lnTo>
                    <a:lnTo>
                      <a:pt x="153" y="594"/>
                    </a:lnTo>
                    <a:lnTo>
                      <a:pt x="115" y="154"/>
                    </a:lnTo>
                    <a:lnTo>
                      <a:pt x="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1" name="Google Shape;2251;p37"/>
              <p:cNvSpPr/>
              <p:nvPr/>
            </p:nvSpPr>
            <p:spPr>
              <a:xfrm>
                <a:off x="4394700" y="3010200"/>
                <a:ext cx="571375" cy="18700"/>
              </a:xfrm>
              <a:custGeom>
                <a:avLst/>
                <a:gdLst/>
                <a:ahLst/>
                <a:cxnLst/>
                <a:rect l="l" t="t" r="r" b="b"/>
                <a:pathLst>
                  <a:path w="22855" h="748" extrusionOk="0">
                    <a:moveTo>
                      <a:pt x="0" y="1"/>
                    </a:moveTo>
                    <a:lnTo>
                      <a:pt x="20" y="747"/>
                    </a:lnTo>
                    <a:lnTo>
                      <a:pt x="22854" y="747"/>
                    </a:lnTo>
                    <a:lnTo>
                      <a:pt x="2285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2" name="Google Shape;2252;p37"/>
              <p:cNvSpPr/>
              <p:nvPr/>
            </p:nvSpPr>
            <p:spPr>
              <a:xfrm>
                <a:off x="4877525" y="2915450"/>
                <a:ext cx="64625" cy="23475"/>
              </a:xfrm>
              <a:custGeom>
                <a:avLst/>
                <a:gdLst/>
                <a:ahLst/>
                <a:cxnLst/>
                <a:rect l="l" t="t" r="r" b="b"/>
                <a:pathLst>
                  <a:path w="2585" h="939" extrusionOk="0">
                    <a:moveTo>
                      <a:pt x="383" y="1"/>
                    </a:moveTo>
                    <a:lnTo>
                      <a:pt x="306" y="39"/>
                    </a:lnTo>
                    <a:lnTo>
                      <a:pt x="249" y="77"/>
                    </a:lnTo>
                    <a:lnTo>
                      <a:pt x="211" y="154"/>
                    </a:lnTo>
                    <a:lnTo>
                      <a:pt x="19" y="556"/>
                    </a:lnTo>
                    <a:lnTo>
                      <a:pt x="0" y="613"/>
                    </a:lnTo>
                    <a:lnTo>
                      <a:pt x="0" y="690"/>
                    </a:lnTo>
                    <a:lnTo>
                      <a:pt x="19" y="747"/>
                    </a:lnTo>
                    <a:lnTo>
                      <a:pt x="38" y="805"/>
                    </a:lnTo>
                    <a:lnTo>
                      <a:pt x="77" y="862"/>
                    </a:lnTo>
                    <a:lnTo>
                      <a:pt x="134" y="901"/>
                    </a:lnTo>
                    <a:lnTo>
                      <a:pt x="192" y="920"/>
                    </a:lnTo>
                    <a:lnTo>
                      <a:pt x="268" y="939"/>
                    </a:lnTo>
                    <a:lnTo>
                      <a:pt x="2584" y="939"/>
                    </a:lnTo>
                    <a:lnTo>
                      <a:pt x="2354" y="747"/>
                    </a:lnTo>
                    <a:lnTo>
                      <a:pt x="2106" y="575"/>
                    </a:lnTo>
                    <a:lnTo>
                      <a:pt x="10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3" name="Google Shape;2253;p37"/>
              <p:cNvSpPr/>
              <p:nvPr/>
            </p:nvSpPr>
            <p:spPr>
              <a:xfrm>
                <a:off x="4391350" y="2923125"/>
                <a:ext cx="29700" cy="31125"/>
              </a:xfrm>
              <a:custGeom>
                <a:avLst/>
                <a:gdLst/>
                <a:ahLst/>
                <a:cxnLst/>
                <a:rect l="l" t="t" r="r" b="b"/>
                <a:pathLst>
                  <a:path w="1188" h="1245" extrusionOk="0">
                    <a:moveTo>
                      <a:pt x="20" y="0"/>
                    </a:moveTo>
                    <a:lnTo>
                      <a:pt x="0" y="440"/>
                    </a:lnTo>
                    <a:lnTo>
                      <a:pt x="20" y="632"/>
                    </a:lnTo>
                    <a:lnTo>
                      <a:pt x="39" y="1244"/>
                    </a:lnTo>
                    <a:lnTo>
                      <a:pt x="651" y="1244"/>
                    </a:lnTo>
                    <a:lnTo>
                      <a:pt x="728" y="1225"/>
                    </a:lnTo>
                    <a:lnTo>
                      <a:pt x="804" y="1187"/>
                    </a:lnTo>
                    <a:lnTo>
                      <a:pt x="862" y="1129"/>
                    </a:lnTo>
                    <a:lnTo>
                      <a:pt x="900" y="1072"/>
                    </a:lnTo>
                    <a:lnTo>
                      <a:pt x="1168" y="364"/>
                    </a:lnTo>
                    <a:lnTo>
                      <a:pt x="1187" y="287"/>
                    </a:lnTo>
                    <a:lnTo>
                      <a:pt x="1187" y="230"/>
                    </a:lnTo>
                    <a:lnTo>
                      <a:pt x="1168" y="172"/>
                    </a:lnTo>
                    <a:lnTo>
                      <a:pt x="1130" y="115"/>
                    </a:lnTo>
                    <a:lnTo>
                      <a:pt x="1091" y="77"/>
                    </a:lnTo>
                    <a:lnTo>
                      <a:pt x="1053" y="38"/>
                    </a:lnTo>
                    <a:lnTo>
                      <a:pt x="97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4" name="Google Shape;2254;p37"/>
              <p:cNvSpPr/>
              <p:nvPr/>
            </p:nvSpPr>
            <p:spPr>
              <a:xfrm>
                <a:off x="4393750" y="2897275"/>
                <a:ext cx="27300" cy="13425"/>
              </a:xfrm>
              <a:custGeom>
                <a:avLst/>
                <a:gdLst/>
                <a:ahLst/>
                <a:cxnLst/>
                <a:rect l="l" t="t" r="r" b="b"/>
                <a:pathLst>
                  <a:path w="1092" h="537" extrusionOk="0">
                    <a:moveTo>
                      <a:pt x="153" y="1"/>
                    </a:moveTo>
                    <a:lnTo>
                      <a:pt x="77" y="269"/>
                    </a:lnTo>
                    <a:lnTo>
                      <a:pt x="0" y="537"/>
                    </a:lnTo>
                    <a:lnTo>
                      <a:pt x="823" y="537"/>
                    </a:lnTo>
                    <a:lnTo>
                      <a:pt x="919" y="517"/>
                    </a:lnTo>
                    <a:lnTo>
                      <a:pt x="976" y="479"/>
                    </a:lnTo>
                    <a:lnTo>
                      <a:pt x="1034" y="422"/>
                    </a:lnTo>
                    <a:lnTo>
                      <a:pt x="1091" y="345"/>
                    </a:lnTo>
                    <a:lnTo>
                      <a:pt x="1091" y="288"/>
                    </a:lnTo>
                    <a:lnTo>
                      <a:pt x="1091" y="230"/>
                    </a:lnTo>
                    <a:lnTo>
                      <a:pt x="1072" y="173"/>
                    </a:lnTo>
                    <a:lnTo>
                      <a:pt x="1053" y="115"/>
                    </a:lnTo>
                    <a:lnTo>
                      <a:pt x="1015" y="58"/>
                    </a:lnTo>
                    <a:lnTo>
                      <a:pt x="957" y="20"/>
                    </a:lnTo>
                    <a:lnTo>
                      <a:pt x="9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5" name="Google Shape;2255;p37"/>
              <p:cNvSpPr/>
              <p:nvPr/>
            </p:nvSpPr>
            <p:spPr>
              <a:xfrm>
                <a:off x="4631075" y="2828850"/>
                <a:ext cx="207225" cy="62700"/>
              </a:xfrm>
              <a:custGeom>
                <a:avLst/>
                <a:gdLst/>
                <a:ahLst/>
                <a:cxnLst/>
                <a:rect l="l" t="t" r="r" b="b"/>
                <a:pathLst>
                  <a:path w="8289" h="2508" extrusionOk="0">
                    <a:moveTo>
                      <a:pt x="1" y="1"/>
                    </a:moveTo>
                    <a:lnTo>
                      <a:pt x="479" y="2508"/>
                    </a:lnTo>
                    <a:lnTo>
                      <a:pt x="8289" y="2508"/>
                    </a:lnTo>
                    <a:lnTo>
                      <a:pt x="5666" y="1130"/>
                    </a:lnTo>
                    <a:lnTo>
                      <a:pt x="5130" y="862"/>
                    </a:lnTo>
                    <a:lnTo>
                      <a:pt x="4575" y="651"/>
                    </a:lnTo>
                    <a:lnTo>
                      <a:pt x="4020" y="441"/>
                    </a:lnTo>
                    <a:lnTo>
                      <a:pt x="3446" y="288"/>
                    </a:lnTo>
                    <a:lnTo>
                      <a:pt x="2872" y="173"/>
                    </a:lnTo>
                    <a:lnTo>
                      <a:pt x="2279" y="77"/>
                    </a:lnTo>
                    <a:lnTo>
                      <a:pt x="1685" y="20"/>
                    </a:lnTo>
                    <a:lnTo>
                      <a:pt x="109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6" name="Google Shape;2256;p37"/>
              <p:cNvSpPr/>
              <p:nvPr/>
            </p:nvSpPr>
            <p:spPr>
              <a:xfrm>
                <a:off x="4412875" y="2966175"/>
                <a:ext cx="110100" cy="110100"/>
              </a:xfrm>
              <a:custGeom>
                <a:avLst/>
                <a:gdLst/>
                <a:ahLst/>
                <a:cxnLst/>
                <a:rect l="l" t="t" r="r" b="b"/>
                <a:pathLst>
                  <a:path w="4404" h="4404" extrusionOk="0">
                    <a:moveTo>
                      <a:pt x="2202" y="1"/>
                    </a:moveTo>
                    <a:lnTo>
                      <a:pt x="1972" y="20"/>
                    </a:lnTo>
                    <a:lnTo>
                      <a:pt x="1762" y="39"/>
                    </a:lnTo>
                    <a:lnTo>
                      <a:pt x="1551" y="97"/>
                    </a:lnTo>
                    <a:lnTo>
                      <a:pt x="1341" y="173"/>
                    </a:lnTo>
                    <a:lnTo>
                      <a:pt x="1149" y="269"/>
                    </a:lnTo>
                    <a:lnTo>
                      <a:pt x="977" y="384"/>
                    </a:lnTo>
                    <a:lnTo>
                      <a:pt x="805" y="498"/>
                    </a:lnTo>
                    <a:lnTo>
                      <a:pt x="652" y="652"/>
                    </a:lnTo>
                    <a:lnTo>
                      <a:pt x="498" y="805"/>
                    </a:lnTo>
                    <a:lnTo>
                      <a:pt x="384" y="977"/>
                    </a:lnTo>
                    <a:lnTo>
                      <a:pt x="269" y="1149"/>
                    </a:lnTo>
                    <a:lnTo>
                      <a:pt x="173" y="1341"/>
                    </a:lnTo>
                    <a:lnTo>
                      <a:pt x="96" y="1551"/>
                    </a:lnTo>
                    <a:lnTo>
                      <a:pt x="39" y="1762"/>
                    </a:lnTo>
                    <a:lnTo>
                      <a:pt x="20" y="1972"/>
                    </a:lnTo>
                    <a:lnTo>
                      <a:pt x="1" y="2202"/>
                    </a:lnTo>
                    <a:lnTo>
                      <a:pt x="20" y="2432"/>
                    </a:lnTo>
                    <a:lnTo>
                      <a:pt x="39" y="2642"/>
                    </a:lnTo>
                    <a:lnTo>
                      <a:pt x="96" y="2853"/>
                    </a:lnTo>
                    <a:lnTo>
                      <a:pt x="173" y="3063"/>
                    </a:lnTo>
                    <a:lnTo>
                      <a:pt x="269" y="3255"/>
                    </a:lnTo>
                    <a:lnTo>
                      <a:pt x="384" y="3446"/>
                    </a:lnTo>
                    <a:lnTo>
                      <a:pt x="498" y="3599"/>
                    </a:lnTo>
                    <a:lnTo>
                      <a:pt x="652" y="3771"/>
                    </a:lnTo>
                    <a:lnTo>
                      <a:pt x="805" y="3905"/>
                    </a:lnTo>
                    <a:lnTo>
                      <a:pt x="977" y="4039"/>
                    </a:lnTo>
                    <a:lnTo>
                      <a:pt x="1149" y="4135"/>
                    </a:lnTo>
                    <a:lnTo>
                      <a:pt x="1341" y="4231"/>
                    </a:lnTo>
                    <a:lnTo>
                      <a:pt x="1551" y="4307"/>
                    </a:lnTo>
                    <a:lnTo>
                      <a:pt x="1762" y="4365"/>
                    </a:lnTo>
                    <a:lnTo>
                      <a:pt x="1972" y="4403"/>
                    </a:lnTo>
                    <a:lnTo>
                      <a:pt x="2432" y="4403"/>
                    </a:lnTo>
                    <a:lnTo>
                      <a:pt x="2642" y="4365"/>
                    </a:lnTo>
                    <a:lnTo>
                      <a:pt x="2853" y="4307"/>
                    </a:lnTo>
                    <a:lnTo>
                      <a:pt x="3063" y="4231"/>
                    </a:lnTo>
                    <a:lnTo>
                      <a:pt x="3255" y="4135"/>
                    </a:lnTo>
                    <a:lnTo>
                      <a:pt x="3446" y="4039"/>
                    </a:lnTo>
                    <a:lnTo>
                      <a:pt x="3599" y="3905"/>
                    </a:lnTo>
                    <a:lnTo>
                      <a:pt x="3771" y="3771"/>
                    </a:lnTo>
                    <a:lnTo>
                      <a:pt x="3905" y="3599"/>
                    </a:lnTo>
                    <a:lnTo>
                      <a:pt x="4039" y="3446"/>
                    </a:lnTo>
                    <a:lnTo>
                      <a:pt x="4135" y="3255"/>
                    </a:lnTo>
                    <a:lnTo>
                      <a:pt x="4231" y="3063"/>
                    </a:lnTo>
                    <a:lnTo>
                      <a:pt x="4307" y="2853"/>
                    </a:lnTo>
                    <a:lnTo>
                      <a:pt x="4365" y="2642"/>
                    </a:lnTo>
                    <a:lnTo>
                      <a:pt x="4403" y="2432"/>
                    </a:lnTo>
                    <a:lnTo>
                      <a:pt x="4403" y="2202"/>
                    </a:lnTo>
                    <a:lnTo>
                      <a:pt x="4403" y="1972"/>
                    </a:lnTo>
                    <a:lnTo>
                      <a:pt x="4365" y="1762"/>
                    </a:lnTo>
                    <a:lnTo>
                      <a:pt x="4307" y="1551"/>
                    </a:lnTo>
                    <a:lnTo>
                      <a:pt x="4231" y="1341"/>
                    </a:lnTo>
                    <a:lnTo>
                      <a:pt x="4135" y="1149"/>
                    </a:lnTo>
                    <a:lnTo>
                      <a:pt x="4039" y="977"/>
                    </a:lnTo>
                    <a:lnTo>
                      <a:pt x="3905" y="805"/>
                    </a:lnTo>
                    <a:lnTo>
                      <a:pt x="3771" y="652"/>
                    </a:lnTo>
                    <a:lnTo>
                      <a:pt x="3599" y="498"/>
                    </a:lnTo>
                    <a:lnTo>
                      <a:pt x="3446" y="384"/>
                    </a:lnTo>
                    <a:lnTo>
                      <a:pt x="3255" y="269"/>
                    </a:lnTo>
                    <a:lnTo>
                      <a:pt x="3063" y="173"/>
                    </a:lnTo>
                    <a:lnTo>
                      <a:pt x="2853" y="97"/>
                    </a:lnTo>
                    <a:lnTo>
                      <a:pt x="2642" y="39"/>
                    </a:lnTo>
                    <a:lnTo>
                      <a:pt x="2432" y="20"/>
                    </a:lnTo>
                    <a:lnTo>
                      <a:pt x="22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7" name="Google Shape;2257;p37"/>
              <p:cNvSpPr/>
              <p:nvPr/>
            </p:nvSpPr>
            <p:spPr>
              <a:xfrm>
                <a:off x="4443500" y="2996800"/>
                <a:ext cx="48850" cy="48850"/>
              </a:xfrm>
              <a:custGeom>
                <a:avLst/>
                <a:gdLst/>
                <a:ahLst/>
                <a:cxnLst/>
                <a:rect l="l" t="t" r="r" b="b"/>
                <a:pathLst>
                  <a:path w="1954" h="1954" extrusionOk="0">
                    <a:moveTo>
                      <a:pt x="977" y="1"/>
                    </a:moveTo>
                    <a:lnTo>
                      <a:pt x="786" y="20"/>
                    </a:lnTo>
                    <a:lnTo>
                      <a:pt x="594" y="77"/>
                    </a:lnTo>
                    <a:lnTo>
                      <a:pt x="441" y="173"/>
                    </a:lnTo>
                    <a:lnTo>
                      <a:pt x="288" y="288"/>
                    </a:lnTo>
                    <a:lnTo>
                      <a:pt x="173" y="441"/>
                    </a:lnTo>
                    <a:lnTo>
                      <a:pt x="77" y="594"/>
                    </a:lnTo>
                    <a:lnTo>
                      <a:pt x="20" y="786"/>
                    </a:lnTo>
                    <a:lnTo>
                      <a:pt x="1" y="977"/>
                    </a:lnTo>
                    <a:lnTo>
                      <a:pt x="20" y="1168"/>
                    </a:lnTo>
                    <a:lnTo>
                      <a:pt x="77" y="1360"/>
                    </a:lnTo>
                    <a:lnTo>
                      <a:pt x="173" y="1532"/>
                    </a:lnTo>
                    <a:lnTo>
                      <a:pt x="288" y="1666"/>
                    </a:lnTo>
                    <a:lnTo>
                      <a:pt x="441" y="1781"/>
                    </a:lnTo>
                    <a:lnTo>
                      <a:pt x="594" y="1877"/>
                    </a:lnTo>
                    <a:lnTo>
                      <a:pt x="786" y="1934"/>
                    </a:lnTo>
                    <a:lnTo>
                      <a:pt x="977" y="1953"/>
                    </a:lnTo>
                    <a:lnTo>
                      <a:pt x="1168" y="1934"/>
                    </a:lnTo>
                    <a:lnTo>
                      <a:pt x="1360" y="1877"/>
                    </a:lnTo>
                    <a:lnTo>
                      <a:pt x="1532" y="1781"/>
                    </a:lnTo>
                    <a:lnTo>
                      <a:pt x="1666" y="1666"/>
                    </a:lnTo>
                    <a:lnTo>
                      <a:pt x="1781" y="1532"/>
                    </a:lnTo>
                    <a:lnTo>
                      <a:pt x="1877" y="1360"/>
                    </a:lnTo>
                    <a:lnTo>
                      <a:pt x="1934" y="1168"/>
                    </a:lnTo>
                    <a:lnTo>
                      <a:pt x="1953" y="977"/>
                    </a:lnTo>
                    <a:lnTo>
                      <a:pt x="1934" y="786"/>
                    </a:lnTo>
                    <a:lnTo>
                      <a:pt x="1877" y="594"/>
                    </a:lnTo>
                    <a:lnTo>
                      <a:pt x="1781" y="441"/>
                    </a:lnTo>
                    <a:lnTo>
                      <a:pt x="1666" y="288"/>
                    </a:lnTo>
                    <a:lnTo>
                      <a:pt x="1532" y="173"/>
                    </a:lnTo>
                    <a:lnTo>
                      <a:pt x="1360" y="77"/>
                    </a:lnTo>
                    <a:lnTo>
                      <a:pt x="1168" y="20"/>
                    </a:lnTo>
                    <a:lnTo>
                      <a:pt x="97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8" name="Google Shape;2258;p37"/>
              <p:cNvSpPr/>
              <p:nvPr/>
            </p:nvSpPr>
            <p:spPr>
              <a:xfrm>
                <a:off x="4455950" y="3009250"/>
                <a:ext cx="24425" cy="24425"/>
              </a:xfrm>
              <a:custGeom>
                <a:avLst/>
                <a:gdLst/>
                <a:ahLst/>
                <a:cxnLst/>
                <a:rect l="l" t="t" r="r" b="b"/>
                <a:pathLst>
                  <a:path w="977" h="977" extrusionOk="0">
                    <a:moveTo>
                      <a:pt x="383" y="0"/>
                    </a:moveTo>
                    <a:lnTo>
                      <a:pt x="288"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8" y="938"/>
                    </a:lnTo>
                    <a:lnTo>
                      <a:pt x="383" y="957"/>
                    </a:lnTo>
                    <a:lnTo>
                      <a:pt x="479" y="977"/>
                    </a:lnTo>
                    <a:lnTo>
                      <a:pt x="575" y="957"/>
                    </a:lnTo>
                    <a:lnTo>
                      <a:pt x="670" y="938"/>
                    </a:lnTo>
                    <a:lnTo>
                      <a:pt x="747" y="881"/>
                    </a:lnTo>
                    <a:lnTo>
                      <a:pt x="823" y="824"/>
                    </a:lnTo>
                    <a:lnTo>
                      <a:pt x="881" y="747"/>
                    </a:lnTo>
                    <a:lnTo>
                      <a:pt x="938" y="670"/>
                    </a:lnTo>
                    <a:lnTo>
                      <a:pt x="957" y="575"/>
                    </a:lnTo>
                    <a:lnTo>
                      <a:pt x="977" y="479"/>
                    </a:lnTo>
                    <a:lnTo>
                      <a:pt x="957" y="383"/>
                    </a:lnTo>
                    <a:lnTo>
                      <a:pt x="938" y="288"/>
                    </a:lnTo>
                    <a:lnTo>
                      <a:pt x="881" y="211"/>
                    </a:lnTo>
                    <a:lnTo>
                      <a:pt x="823" y="134"/>
                    </a:lnTo>
                    <a:lnTo>
                      <a:pt x="747" y="77"/>
                    </a:lnTo>
                    <a:lnTo>
                      <a:pt x="670" y="39"/>
                    </a:lnTo>
                    <a:lnTo>
                      <a:pt x="575" y="0"/>
                    </a:lnTo>
                    <a:close/>
                  </a:path>
                </a:pathLst>
              </a:custGeom>
              <a:solidFill>
                <a:srgbClr val="343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59" name="Google Shape;2259;p37"/>
              <p:cNvSpPr/>
              <p:nvPr/>
            </p:nvSpPr>
            <p:spPr>
              <a:xfrm>
                <a:off x="4780375" y="2966175"/>
                <a:ext cx="110075" cy="110100"/>
              </a:xfrm>
              <a:custGeom>
                <a:avLst/>
                <a:gdLst/>
                <a:ahLst/>
                <a:cxnLst/>
                <a:rect l="l" t="t" r="r" b="b"/>
                <a:pathLst>
                  <a:path w="4403" h="4404" extrusionOk="0">
                    <a:moveTo>
                      <a:pt x="2202" y="1"/>
                    </a:moveTo>
                    <a:lnTo>
                      <a:pt x="1991" y="20"/>
                    </a:lnTo>
                    <a:lnTo>
                      <a:pt x="1762" y="39"/>
                    </a:lnTo>
                    <a:lnTo>
                      <a:pt x="1551" y="97"/>
                    </a:lnTo>
                    <a:lnTo>
                      <a:pt x="1340" y="173"/>
                    </a:lnTo>
                    <a:lnTo>
                      <a:pt x="1149" y="269"/>
                    </a:lnTo>
                    <a:lnTo>
                      <a:pt x="977" y="384"/>
                    </a:lnTo>
                    <a:lnTo>
                      <a:pt x="805" y="498"/>
                    </a:lnTo>
                    <a:lnTo>
                      <a:pt x="651" y="652"/>
                    </a:lnTo>
                    <a:lnTo>
                      <a:pt x="498" y="805"/>
                    </a:lnTo>
                    <a:lnTo>
                      <a:pt x="383" y="977"/>
                    </a:lnTo>
                    <a:lnTo>
                      <a:pt x="269" y="1149"/>
                    </a:lnTo>
                    <a:lnTo>
                      <a:pt x="173" y="1341"/>
                    </a:lnTo>
                    <a:lnTo>
                      <a:pt x="96" y="1551"/>
                    </a:lnTo>
                    <a:lnTo>
                      <a:pt x="58" y="1762"/>
                    </a:lnTo>
                    <a:lnTo>
                      <a:pt x="20" y="1972"/>
                    </a:lnTo>
                    <a:lnTo>
                      <a:pt x="1" y="2202"/>
                    </a:lnTo>
                    <a:lnTo>
                      <a:pt x="20" y="2432"/>
                    </a:lnTo>
                    <a:lnTo>
                      <a:pt x="58" y="2642"/>
                    </a:lnTo>
                    <a:lnTo>
                      <a:pt x="96" y="2853"/>
                    </a:lnTo>
                    <a:lnTo>
                      <a:pt x="173" y="3063"/>
                    </a:lnTo>
                    <a:lnTo>
                      <a:pt x="269" y="3255"/>
                    </a:lnTo>
                    <a:lnTo>
                      <a:pt x="383" y="3446"/>
                    </a:lnTo>
                    <a:lnTo>
                      <a:pt x="498" y="3599"/>
                    </a:lnTo>
                    <a:lnTo>
                      <a:pt x="651" y="3771"/>
                    </a:lnTo>
                    <a:lnTo>
                      <a:pt x="805" y="3905"/>
                    </a:lnTo>
                    <a:lnTo>
                      <a:pt x="977" y="4039"/>
                    </a:lnTo>
                    <a:lnTo>
                      <a:pt x="1149" y="4135"/>
                    </a:lnTo>
                    <a:lnTo>
                      <a:pt x="1340" y="4231"/>
                    </a:lnTo>
                    <a:lnTo>
                      <a:pt x="1551" y="4307"/>
                    </a:lnTo>
                    <a:lnTo>
                      <a:pt x="1762" y="4365"/>
                    </a:lnTo>
                    <a:lnTo>
                      <a:pt x="1991" y="4403"/>
                    </a:lnTo>
                    <a:lnTo>
                      <a:pt x="2431" y="4403"/>
                    </a:lnTo>
                    <a:lnTo>
                      <a:pt x="2642" y="4365"/>
                    </a:lnTo>
                    <a:lnTo>
                      <a:pt x="2872" y="4307"/>
                    </a:lnTo>
                    <a:lnTo>
                      <a:pt x="3063" y="4231"/>
                    </a:lnTo>
                    <a:lnTo>
                      <a:pt x="3254" y="4135"/>
                    </a:lnTo>
                    <a:lnTo>
                      <a:pt x="3446" y="4039"/>
                    </a:lnTo>
                    <a:lnTo>
                      <a:pt x="3618" y="3905"/>
                    </a:lnTo>
                    <a:lnTo>
                      <a:pt x="3771" y="3771"/>
                    </a:lnTo>
                    <a:lnTo>
                      <a:pt x="3905" y="3599"/>
                    </a:lnTo>
                    <a:lnTo>
                      <a:pt x="4039" y="3446"/>
                    </a:lnTo>
                    <a:lnTo>
                      <a:pt x="4154" y="3255"/>
                    </a:lnTo>
                    <a:lnTo>
                      <a:pt x="4231" y="3063"/>
                    </a:lnTo>
                    <a:lnTo>
                      <a:pt x="4307" y="2853"/>
                    </a:lnTo>
                    <a:lnTo>
                      <a:pt x="4365" y="2642"/>
                    </a:lnTo>
                    <a:lnTo>
                      <a:pt x="4403" y="2432"/>
                    </a:lnTo>
                    <a:lnTo>
                      <a:pt x="4403" y="2202"/>
                    </a:lnTo>
                    <a:lnTo>
                      <a:pt x="4403" y="1972"/>
                    </a:lnTo>
                    <a:lnTo>
                      <a:pt x="4365" y="1762"/>
                    </a:lnTo>
                    <a:lnTo>
                      <a:pt x="4307" y="1551"/>
                    </a:lnTo>
                    <a:lnTo>
                      <a:pt x="4231" y="1341"/>
                    </a:lnTo>
                    <a:lnTo>
                      <a:pt x="4154" y="1149"/>
                    </a:lnTo>
                    <a:lnTo>
                      <a:pt x="4039" y="977"/>
                    </a:lnTo>
                    <a:lnTo>
                      <a:pt x="3905" y="805"/>
                    </a:lnTo>
                    <a:lnTo>
                      <a:pt x="3771" y="652"/>
                    </a:lnTo>
                    <a:lnTo>
                      <a:pt x="3618" y="498"/>
                    </a:lnTo>
                    <a:lnTo>
                      <a:pt x="3446" y="384"/>
                    </a:lnTo>
                    <a:lnTo>
                      <a:pt x="3254" y="269"/>
                    </a:lnTo>
                    <a:lnTo>
                      <a:pt x="3063" y="173"/>
                    </a:lnTo>
                    <a:lnTo>
                      <a:pt x="2872" y="97"/>
                    </a:lnTo>
                    <a:lnTo>
                      <a:pt x="2642" y="39"/>
                    </a:lnTo>
                    <a:lnTo>
                      <a:pt x="2431" y="20"/>
                    </a:lnTo>
                    <a:lnTo>
                      <a:pt x="22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0" name="Google Shape;2260;p37"/>
              <p:cNvSpPr/>
              <p:nvPr/>
            </p:nvSpPr>
            <p:spPr>
              <a:xfrm>
                <a:off x="4811475" y="2996800"/>
                <a:ext cx="48350" cy="48850"/>
              </a:xfrm>
              <a:custGeom>
                <a:avLst/>
                <a:gdLst/>
                <a:ahLst/>
                <a:cxnLst/>
                <a:rect l="l" t="t" r="r" b="b"/>
                <a:pathLst>
                  <a:path w="1934" h="1954" extrusionOk="0">
                    <a:moveTo>
                      <a:pt x="958" y="1"/>
                    </a:moveTo>
                    <a:lnTo>
                      <a:pt x="766" y="20"/>
                    </a:lnTo>
                    <a:lnTo>
                      <a:pt x="594" y="77"/>
                    </a:lnTo>
                    <a:lnTo>
                      <a:pt x="422" y="173"/>
                    </a:lnTo>
                    <a:lnTo>
                      <a:pt x="269" y="288"/>
                    </a:lnTo>
                    <a:lnTo>
                      <a:pt x="154" y="441"/>
                    </a:lnTo>
                    <a:lnTo>
                      <a:pt x="77" y="594"/>
                    </a:lnTo>
                    <a:lnTo>
                      <a:pt x="20" y="786"/>
                    </a:lnTo>
                    <a:lnTo>
                      <a:pt x="1" y="977"/>
                    </a:lnTo>
                    <a:lnTo>
                      <a:pt x="20" y="1168"/>
                    </a:lnTo>
                    <a:lnTo>
                      <a:pt x="77" y="1360"/>
                    </a:lnTo>
                    <a:lnTo>
                      <a:pt x="154" y="1532"/>
                    </a:lnTo>
                    <a:lnTo>
                      <a:pt x="269" y="1666"/>
                    </a:lnTo>
                    <a:lnTo>
                      <a:pt x="422" y="1781"/>
                    </a:lnTo>
                    <a:lnTo>
                      <a:pt x="594" y="1877"/>
                    </a:lnTo>
                    <a:lnTo>
                      <a:pt x="766" y="1934"/>
                    </a:lnTo>
                    <a:lnTo>
                      <a:pt x="958" y="1953"/>
                    </a:lnTo>
                    <a:lnTo>
                      <a:pt x="1168" y="1934"/>
                    </a:lnTo>
                    <a:lnTo>
                      <a:pt x="1341" y="1877"/>
                    </a:lnTo>
                    <a:lnTo>
                      <a:pt x="1513" y="1781"/>
                    </a:lnTo>
                    <a:lnTo>
                      <a:pt x="1647" y="1666"/>
                    </a:lnTo>
                    <a:lnTo>
                      <a:pt x="1762" y="1532"/>
                    </a:lnTo>
                    <a:lnTo>
                      <a:pt x="1857" y="1360"/>
                    </a:lnTo>
                    <a:lnTo>
                      <a:pt x="1915" y="1168"/>
                    </a:lnTo>
                    <a:lnTo>
                      <a:pt x="1934" y="977"/>
                    </a:lnTo>
                    <a:lnTo>
                      <a:pt x="1915" y="786"/>
                    </a:lnTo>
                    <a:lnTo>
                      <a:pt x="1857" y="594"/>
                    </a:lnTo>
                    <a:lnTo>
                      <a:pt x="1762" y="441"/>
                    </a:lnTo>
                    <a:lnTo>
                      <a:pt x="1647" y="288"/>
                    </a:lnTo>
                    <a:lnTo>
                      <a:pt x="1513" y="173"/>
                    </a:lnTo>
                    <a:lnTo>
                      <a:pt x="1341" y="77"/>
                    </a:lnTo>
                    <a:lnTo>
                      <a:pt x="1168" y="20"/>
                    </a:lnTo>
                    <a:lnTo>
                      <a:pt x="9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1" name="Google Shape;2261;p37"/>
              <p:cNvSpPr/>
              <p:nvPr/>
            </p:nvSpPr>
            <p:spPr>
              <a:xfrm>
                <a:off x="4823450" y="3009250"/>
                <a:ext cx="24425" cy="24425"/>
              </a:xfrm>
              <a:custGeom>
                <a:avLst/>
                <a:gdLst/>
                <a:ahLst/>
                <a:cxnLst/>
                <a:rect l="l" t="t" r="r" b="b"/>
                <a:pathLst>
                  <a:path w="977" h="977" extrusionOk="0">
                    <a:moveTo>
                      <a:pt x="383" y="0"/>
                    </a:moveTo>
                    <a:lnTo>
                      <a:pt x="287"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7" y="938"/>
                    </a:lnTo>
                    <a:lnTo>
                      <a:pt x="383" y="957"/>
                    </a:lnTo>
                    <a:lnTo>
                      <a:pt x="479" y="977"/>
                    </a:lnTo>
                    <a:lnTo>
                      <a:pt x="574" y="957"/>
                    </a:lnTo>
                    <a:lnTo>
                      <a:pt x="670" y="938"/>
                    </a:lnTo>
                    <a:lnTo>
                      <a:pt x="747" y="881"/>
                    </a:lnTo>
                    <a:lnTo>
                      <a:pt x="823" y="824"/>
                    </a:lnTo>
                    <a:lnTo>
                      <a:pt x="881" y="747"/>
                    </a:lnTo>
                    <a:lnTo>
                      <a:pt x="938" y="670"/>
                    </a:lnTo>
                    <a:lnTo>
                      <a:pt x="957" y="575"/>
                    </a:lnTo>
                    <a:lnTo>
                      <a:pt x="976" y="479"/>
                    </a:lnTo>
                    <a:lnTo>
                      <a:pt x="957" y="383"/>
                    </a:lnTo>
                    <a:lnTo>
                      <a:pt x="938" y="288"/>
                    </a:lnTo>
                    <a:lnTo>
                      <a:pt x="881" y="211"/>
                    </a:lnTo>
                    <a:lnTo>
                      <a:pt x="823" y="134"/>
                    </a:lnTo>
                    <a:lnTo>
                      <a:pt x="747" y="77"/>
                    </a:lnTo>
                    <a:lnTo>
                      <a:pt x="670" y="39"/>
                    </a:lnTo>
                    <a:lnTo>
                      <a:pt x="574" y="0"/>
                    </a:lnTo>
                    <a:close/>
                  </a:path>
                </a:pathLst>
              </a:custGeom>
              <a:solidFill>
                <a:srgbClr val="343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2" name="Google Shape;2262;p37"/>
              <p:cNvSpPr/>
              <p:nvPr/>
            </p:nvSpPr>
            <p:spPr>
              <a:xfrm>
                <a:off x="4449250" y="2906850"/>
                <a:ext cx="30175" cy="9125"/>
              </a:xfrm>
              <a:custGeom>
                <a:avLst/>
                <a:gdLst/>
                <a:ahLst/>
                <a:cxnLst/>
                <a:rect l="l" t="t" r="r" b="b"/>
                <a:pathLst>
                  <a:path w="1207" h="365" extrusionOk="0">
                    <a:moveTo>
                      <a:pt x="0" y="0"/>
                    </a:moveTo>
                    <a:lnTo>
                      <a:pt x="0" y="364"/>
                    </a:lnTo>
                    <a:lnTo>
                      <a:pt x="1206" y="364"/>
                    </a:lnTo>
                    <a:lnTo>
                      <a:pt x="12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3" name="Google Shape;2263;p37"/>
              <p:cNvSpPr/>
              <p:nvPr/>
            </p:nvSpPr>
            <p:spPr>
              <a:xfrm>
                <a:off x="4643525" y="2906850"/>
                <a:ext cx="30175" cy="9125"/>
              </a:xfrm>
              <a:custGeom>
                <a:avLst/>
                <a:gdLst/>
                <a:ahLst/>
                <a:cxnLst/>
                <a:rect l="l" t="t" r="r" b="b"/>
                <a:pathLst>
                  <a:path w="1207" h="365" extrusionOk="0">
                    <a:moveTo>
                      <a:pt x="0" y="0"/>
                    </a:moveTo>
                    <a:lnTo>
                      <a:pt x="0" y="364"/>
                    </a:lnTo>
                    <a:lnTo>
                      <a:pt x="1206" y="364"/>
                    </a:lnTo>
                    <a:lnTo>
                      <a:pt x="12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4" name="Google Shape;2264;p37"/>
              <p:cNvSpPr/>
              <p:nvPr/>
            </p:nvSpPr>
            <p:spPr>
              <a:xfrm>
                <a:off x="3941075" y="3152800"/>
                <a:ext cx="173250" cy="25400"/>
              </a:xfrm>
              <a:custGeom>
                <a:avLst/>
                <a:gdLst/>
                <a:ahLst/>
                <a:cxnLst/>
                <a:rect l="l" t="t" r="r" b="b"/>
                <a:pathLst>
                  <a:path w="6930" h="1016" extrusionOk="0">
                    <a:moveTo>
                      <a:pt x="0" y="1"/>
                    </a:moveTo>
                    <a:lnTo>
                      <a:pt x="0" y="1015"/>
                    </a:lnTo>
                    <a:lnTo>
                      <a:pt x="6929" y="1015"/>
                    </a:lnTo>
                    <a:lnTo>
                      <a:pt x="692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5" name="Google Shape;2265;p37"/>
              <p:cNvSpPr/>
              <p:nvPr/>
            </p:nvSpPr>
            <p:spPr>
              <a:xfrm>
                <a:off x="4229125" y="3152800"/>
                <a:ext cx="172775" cy="25400"/>
              </a:xfrm>
              <a:custGeom>
                <a:avLst/>
                <a:gdLst/>
                <a:ahLst/>
                <a:cxnLst/>
                <a:rect l="l" t="t" r="r" b="b"/>
                <a:pathLst>
                  <a:path w="6911" h="1016" extrusionOk="0">
                    <a:moveTo>
                      <a:pt x="1" y="1"/>
                    </a:moveTo>
                    <a:lnTo>
                      <a:pt x="1" y="1015"/>
                    </a:lnTo>
                    <a:lnTo>
                      <a:pt x="6911" y="1015"/>
                    </a:lnTo>
                    <a:lnTo>
                      <a:pt x="69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6" name="Google Shape;2266;p37"/>
              <p:cNvSpPr/>
              <p:nvPr/>
            </p:nvSpPr>
            <p:spPr>
              <a:xfrm>
                <a:off x="4517200" y="3152800"/>
                <a:ext cx="172775" cy="25400"/>
              </a:xfrm>
              <a:custGeom>
                <a:avLst/>
                <a:gdLst/>
                <a:ahLst/>
                <a:cxnLst/>
                <a:rect l="l" t="t" r="r" b="b"/>
                <a:pathLst>
                  <a:path w="6911" h="1016" extrusionOk="0">
                    <a:moveTo>
                      <a:pt x="0" y="1"/>
                    </a:moveTo>
                    <a:lnTo>
                      <a:pt x="0" y="1015"/>
                    </a:lnTo>
                    <a:lnTo>
                      <a:pt x="6910" y="1015"/>
                    </a:lnTo>
                    <a:lnTo>
                      <a:pt x="691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7" name="Google Shape;2267;p37"/>
              <p:cNvSpPr/>
              <p:nvPr/>
            </p:nvSpPr>
            <p:spPr>
              <a:xfrm>
                <a:off x="5092850" y="3152800"/>
                <a:ext cx="173250" cy="25400"/>
              </a:xfrm>
              <a:custGeom>
                <a:avLst/>
                <a:gdLst/>
                <a:ahLst/>
                <a:cxnLst/>
                <a:rect l="l" t="t" r="r" b="b"/>
                <a:pathLst>
                  <a:path w="6930" h="1016" extrusionOk="0">
                    <a:moveTo>
                      <a:pt x="0" y="1"/>
                    </a:moveTo>
                    <a:lnTo>
                      <a:pt x="0" y="1015"/>
                    </a:lnTo>
                    <a:lnTo>
                      <a:pt x="6929" y="1015"/>
                    </a:lnTo>
                    <a:lnTo>
                      <a:pt x="692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68" name="Google Shape;2268;p37"/>
              <p:cNvSpPr/>
              <p:nvPr/>
            </p:nvSpPr>
            <p:spPr>
              <a:xfrm>
                <a:off x="4805250" y="3152800"/>
                <a:ext cx="172775" cy="25400"/>
              </a:xfrm>
              <a:custGeom>
                <a:avLst/>
                <a:gdLst/>
                <a:ahLst/>
                <a:cxnLst/>
                <a:rect l="l" t="t" r="r" b="b"/>
                <a:pathLst>
                  <a:path w="6911" h="1016" extrusionOk="0">
                    <a:moveTo>
                      <a:pt x="1" y="1"/>
                    </a:moveTo>
                    <a:lnTo>
                      <a:pt x="1" y="1015"/>
                    </a:lnTo>
                    <a:lnTo>
                      <a:pt x="6911" y="1015"/>
                    </a:lnTo>
                    <a:lnTo>
                      <a:pt x="69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grpSp>
          <p:nvGrpSpPr>
            <p:cNvPr id="2269" name="Google Shape;2269;p37"/>
            <p:cNvGrpSpPr/>
            <p:nvPr/>
          </p:nvGrpSpPr>
          <p:grpSpPr>
            <a:xfrm>
              <a:off x="3109913" y="1213263"/>
              <a:ext cx="3047650" cy="3047675"/>
              <a:chOff x="6282800" y="1417425"/>
              <a:chExt cx="3047650" cy="3047675"/>
            </a:xfrm>
          </p:grpSpPr>
          <p:sp>
            <p:nvSpPr>
              <p:cNvPr id="2270" name="Google Shape;2270;p37"/>
              <p:cNvSpPr/>
              <p:nvPr/>
            </p:nvSpPr>
            <p:spPr>
              <a:xfrm>
                <a:off x="6282800" y="2648175"/>
                <a:ext cx="527325" cy="1296300"/>
              </a:xfrm>
              <a:custGeom>
                <a:avLst/>
                <a:gdLst/>
                <a:ahLst/>
                <a:cxnLst/>
                <a:rect l="l" t="t" r="r" b="b"/>
                <a:pathLst>
                  <a:path w="21093" h="51852" extrusionOk="0">
                    <a:moveTo>
                      <a:pt x="1149" y="0"/>
                    </a:moveTo>
                    <a:lnTo>
                      <a:pt x="976" y="842"/>
                    </a:lnTo>
                    <a:lnTo>
                      <a:pt x="842" y="1685"/>
                    </a:lnTo>
                    <a:lnTo>
                      <a:pt x="708" y="2527"/>
                    </a:lnTo>
                    <a:lnTo>
                      <a:pt x="574" y="3388"/>
                    </a:lnTo>
                    <a:lnTo>
                      <a:pt x="460" y="4230"/>
                    </a:lnTo>
                    <a:lnTo>
                      <a:pt x="364" y="5092"/>
                    </a:lnTo>
                    <a:lnTo>
                      <a:pt x="287" y="5934"/>
                    </a:lnTo>
                    <a:lnTo>
                      <a:pt x="211" y="6795"/>
                    </a:lnTo>
                    <a:lnTo>
                      <a:pt x="134" y="7637"/>
                    </a:lnTo>
                    <a:lnTo>
                      <a:pt x="96" y="8499"/>
                    </a:lnTo>
                    <a:lnTo>
                      <a:pt x="58" y="9360"/>
                    </a:lnTo>
                    <a:lnTo>
                      <a:pt x="19" y="10202"/>
                    </a:lnTo>
                    <a:lnTo>
                      <a:pt x="0" y="11063"/>
                    </a:lnTo>
                    <a:lnTo>
                      <a:pt x="0" y="11925"/>
                    </a:lnTo>
                    <a:lnTo>
                      <a:pt x="19" y="12767"/>
                    </a:lnTo>
                    <a:lnTo>
                      <a:pt x="39" y="13628"/>
                    </a:lnTo>
                    <a:lnTo>
                      <a:pt x="58" y="14490"/>
                    </a:lnTo>
                    <a:lnTo>
                      <a:pt x="115" y="15351"/>
                    </a:lnTo>
                    <a:lnTo>
                      <a:pt x="173" y="16193"/>
                    </a:lnTo>
                    <a:lnTo>
                      <a:pt x="230" y="17054"/>
                    </a:lnTo>
                    <a:lnTo>
                      <a:pt x="326" y="17897"/>
                    </a:lnTo>
                    <a:lnTo>
                      <a:pt x="402" y="18758"/>
                    </a:lnTo>
                    <a:lnTo>
                      <a:pt x="517" y="19600"/>
                    </a:lnTo>
                    <a:lnTo>
                      <a:pt x="632" y="20461"/>
                    </a:lnTo>
                    <a:lnTo>
                      <a:pt x="766" y="21304"/>
                    </a:lnTo>
                    <a:lnTo>
                      <a:pt x="900" y="22146"/>
                    </a:lnTo>
                    <a:lnTo>
                      <a:pt x="1053" y="22988"/>
                    </a:lnTo>
                    <a:lnTo>
                      <a:pt x="1206" y="23830"/>
                    </a:lnTo>
                    <a:lnTo>
                      <a:pt x="1398" y="24672"/>
                    </a:lnTo>
                    <a:lnTo>
                      <a:pt x="1570" y="25514"/>
                    </a:lnTo>
                    <a:lnTo>
                      <a:pt x="1780" y="26357"/>
                    </a:lnTo>
                    <a:lnTo>
                      <a:pt x="1991" y="27180"/>
                    </a:lnTo>
                    <a:lnTo>
                      <a:pt x="2221" y="28022"/>
                    </a:lnTo>
                    <a:lnTo>
                      <a:pt x="2450" y="28845"/>
                    </a:lnTo>
                    <a:lnTo>
                      <a:pt x="2699" y="29668"/>
                    </a:lnTo>
                    <a:lnTo>
                      <a:pt x="2948" y="30491"/>
                    </a:lnTo>
                    <a:lnTo>
                      <a:pt x="3216" y="31314"/>
                    </a:lnTo>
                    <a:lnTo>
                      <a:pt x="3503" y="32137"/>
                    </a:lnTo>
                    <a:lnTo>
                      <a:pt x="3809" y="32960"/>
                    </a:lnTo>
                    <a:lnTo>
                      <a:pt x="4115" y="33764"/>
                    </a:lnTo>
                    <a:lnTo>
                      <a:pt x="4422" y="34568"/>
                    </a:lnTo>
                    <a:lnTo>
                      <a:pt x="4766" y="35372"/>
                    </a:lnTo>
                    <a:lnTo>
                      <a:pt x="5111" y="36176"/>
                    </a:lnTo>
                    <a:lnTo>
                      <a:pt x="5455" y="36980"/>
                    </a:lnTo>
                    <a:lnTo>
                      <a:pt x="5819" y="37764"/>
                    </a:lnTo>
                    <a:lnTo>
                      <a:pt x="6202" y="38549"/>
                    </a:lnTo>
                    <a:lnTo>
                      <a:pt x="6604" y="39334"/>
                    </a:lnTo>
                    <a:lnTo>
                      <a:pt x="7006" y="40119"/>
                    </a:lnTo>
                    <a:lnTo>
                      <a:pt x="7408" y="40884"/>
                    </a:lnTo>
                    <a:lnTo>
                      <a:pt x="7848" y="41650"/>
                    </a:lnTo>
                    <a:lnTo>
                      <a:pt x="8288" y="42416"/>
                    </a:lnTo>
                    <a:lnTo>
                      <a:pt x="8728" y="43181"/>
                    </a:lnTo>
                    <a:lnTo>
                      <a:pt x="9188" y="43928"/>
                    </a:lnTo>
                    <a:lnTo>
                      <a:pt x="9666" y="44674"/>
                    </a:lnTo>
                    <a:lnTo>
                      <a:pt x="10145" y="45421"/>
                    </a:lnTo>
                    <a:lnTo>
                      <a:pt x="10661" y="46167"/>
                    </a:lnTo>
                    <a:lnTo>
                      <a:pt x="11159" y="46894"/>
                    </a:lnTo>
                    <a:lnTo>
                      <a:pt x="11676" y="47622"/>
                    </a:lnTo>
                    <a:lnTo>
                      <a:pt x="12212" y="48349"/>
                    </a:lnTo>
                    <a:lnTo>
                      <a:pt x="12767" y="49057"/>
                    </a:lnTo>
                    <a:lnTo>
                      <a:pt x="13322" y="49765"/>
                    </a:lnTo>
                    <a:lnTo>
                      <a:pt x="13896" y="50474"/>
                    </a:lnTo>
                    <a:lnTo>
                      <a:pt x="14470" y="51163"/>
                    </a:lnTo>
                    <a:lnTo>
                      <a:pt x="15064" y="51852"/>
                    </a:lnTo>
                    <a:lnTo>
                      <a:pt x="21093" y="46626"/>
                    </a:lnTo>
                    <a:lnTo>
                      <a:pt x="20576" y="46014"/>
                    </a:lnTo>
                    <a:lnTo>
                      <a:pt x="20079" y="45421"/>
                    </a:lnTo>
                    <a:lnTo>
                      <a:pt x="19581" y="44808"/>
                    </a:lnTo>
                    <a:lnTo>
                      <a:pt x="19102" y="44196"/>
                    </a:lnTo>
                    <a:lnTo>
                      <a:pt x="18624" y="43564"/>
                    </a:lnTo>
                    <a:lnTo>
                      <a:pt x="18165" y="42951"/>
                    </a:lnTo>
                    <a:lnTo>
                      <a:pt x="17265" y="41688"/>
                    </a:lnTo>
                    <a:lnTo>
                      <a:pt x="16404" y="40387"/>
                    </a:lnTo>
                    <a:lnTo>
                      <a:pt x="15581" y="39085"/>
                    </a:lnTo>
                    <a:lnTo>
                      <a:pt x="14815" y="37764"/>
                    </a:lnTo>
                    <a:lnTo>
                      <a:pt x="14088" y="36425"/>
                    </a:lnTo>
                    <a:lnTo>
                      <a:pt x="13399" y="35066"/>
                    </a:lnTo>
                    <a:lnTo>
                      <a:pt x="12748" y="33687"/>
                    </a:lnTo>
                    <a:lnTo>
                      <a:pt x="12135" y="32309"/>
                    </a:lnTo>
                    <a:lnTo>
                      <a:pt x="11580" y="30912"/>
                    </a:lnTo>
                    <a:lnTo>
                      <a:pt x="11044" y="29496"/>
                    </a:lnTo>
                    <a:lnTo>
                      <a:pt x="10566" y="28060"/>
                    </a:lnTo>
                    <a:lnTo>
                      <a:pt x="10126" y="26625"/>
                    </a:lnTo>
                    <a:lnTo>
                      <a:pt x="9724" y="25189"/>
                    </a:lnTo>
                    <a:lnTo>
                      <a:pt x="9360" y="23734"/>
                    </a:lnTo>
                    <a:lnTo>
                      <a:pt x="9054" y="22280"/>
                    </a:lnTo>
                    <a:lnTo>
                      <a:pt x="8786" y="20806"/>
                    </a:lnTo>
                    <a:lnTo>
                      <a:pt x="8537" y="19332"/>
                    </a:lnTo>
                    <a:lnTo>
                      <a:pt x="8345" y="17858"/>
                    </a:lnTo>
                    <a:lnTo>
                      <a:pt x="8211" y="16384"/>
                    </a:lnTo>
                    <a:lnTo>
                      <a:pt x="8097" y="14891"/>
                    </a:lnTo>
                    <a:lnTo>
                      <a:pt x="8020" y="13399"/>
                    </a:lnTo>
                    <a:lnTo>
                      <a:pt x="8001" y="11925"/>
                    </a:lnTo>
                    <a:lnTo>
                      <a:pt x="8020" y="10432"/>
                    </a:lnTo>
                    <a:lnTo>
                      <a:pt x="8078" y="8939"/>
                    </a:lnTo>
                    <a:lnTo>
                      <a:pt x="8173" y="7465"/>
                    </a:lnTo>
                    <a:lnTo>
                      <a:pt x="8326" y="5972"/>
                    </a:lnTo>
                    <a:lnTo>
                      <a:pt x="8499" y="4498"/>
                    </a:lnTo>
                    <a:lnTo>
                      <a:pt x="8728" y="3024"/>
                    </a:lnTo>
                    <a:lnTo>
                      <a:pt x="8996" y="1551"/>
                    </a:lnTo>
                    <a:lnTo>
                      <a:pt x="114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1" name="Google Shape;2271;p37"/>
              <p:cNvSpPr/>
              <p:nvPr/>
            </p:nvSpPr>
            <p:spPr>
              <a:xfrm>
                <a:off x="6365575" y="1499750"/>
                <a:ext cx="1011125" cy="1011600"/>
              </a:xfrm>
              <a:custGeom>
                <a:avLst/>
                <a:gdLst/>
                <a:ahLst/>
                <a:cxnLst/>
                <a:rect l="l" t="t" r="r" b="b"/>
                <a:pathLst>
                  <a:path w="40445" h="40464" extrusionOk="0">
                    <a:moveTo>
                      <a:pt x="37822" y="0"/>
                    </a:moveTo>
                    <a:lnTo>
                      <a:pt x="37037" y="287"/>
                    </a:lnTo>
                    <a:lnTo>
                      <a:pt x="36233" y="574"/>
                    </a:lnTo>
                    <a:lnTo>
                      <a:pt x="35449" y="880"/>
                    </a:lnTo>
                    <a:lnTo>
                      <a:pt x="34664" y="1187"/>
                    </a:lnTo>
                    <a:lnTo>
                      <a:pt x="33879" y="1512"/>
                    </a:lnTo>
                    <a:lnTo>
                      <a:pt x="33094" y="1857"/>
                    </a:lnTo>
                    <a:lnTo>
                      <a:pt x="32329" y="2201"/>
                    </a:lnTo>
                    <a:lnTo>
                      <a:pt x="31563" y="2546"/>
                    </a:lnTo>
                    <a:lnTo>
                      <a:pt x="30778" y="2929"/>
                    </a:lnTo>
                    <a:lnTo>
                      <a:pt x="30032" y="3311"/>
                    </a:lnTo>
                    <a:lnTo>
                      <a:pt x="29266" y="3694"/>
                    </a:lnTo>
                    <a:lnTo>
                      <a:pt x="28520" y="4096"/>
                    </a:lnTo>
                    <a:lnTo>
                      <a:pt x="27754" y="4517"/>
                    </a:lnTo>
                    <a:lnTo>
                      <a:pt x="27008" y="4938"/>
                    </a:lnTo>
                    <a:lnTo>
                      <a:pt x="26280" y="5379"/>
                    </a:lnTo>
                    <a:lnTo>
                      <a:pt x="25534" y="5838"/>
                    </a:lnTo>
                    <a:lnTo>
                      <a:pt x="24807" y="6297"/>
                    </a:lnTo>
                    <a:lnTo>
                      <a:pt x="24079" y="6757"/>
                    </a:lnTo>
                    <a:lnTo>
                      <a:pt x="23371" y="7254"/>
                    </a:lnTo>
                    <a:lnTo>
                      <a:pt x="22644" y="7733"/>
                    </a:lnTo>
                    <a:lnTo>
                      <a:pt x="21935" y="8250"/>
                    </a:lnTo>
                    <a:lnTo>
                      <a:pt x="21246" y="8766"/>
                    </a:lnTo>
                    <a:lnTo>
                      <a:pt x="20538" y="9283"/>
                    </a:lnTo>
                    <a:lnTo>
                      <a:pt x="19849" y="9838"/>
                    </a:lnTo>
                    <a:lnTo>
                      <a:pt x="19160" y="10374"/>
                    </a:lnTo>
                    <a:lnTo>
                      <a:pt x="18490" y="10948"/>
                    </a:lnTo>
                    <a:lnTo>
                      <a:pt x="17820" y="11523"/>
                    </a:lnTo>
                    <a:lnTo>
                      <a:pt x="17150" y="12097"/>
                    </a:lnTo>
                    <a:lnTo>
                      <a:pt x="16480" y="12690"/>
                    </a:lnTo>
                    <a:lnTo>
                      <a:pt x="15830" y="13303"/>
                    </a:lnTo>
                    <a:lnTo>
                      <a:pt x="15179" y="13934"/>
                    </a:lnTo>
                    <a:lnTo>
                      <a:pt x="14547" y="14566"/>
                    </a:lnTo>
                    <a:lnTo>
                      <a:pt x="13916" y="15198"/>
                    </a:lnTo>
                    <a:lnTo>
                      <a:pt x="13303" y="15848"/>
                    </a:lnTo>
                    <a:lnTo>
                      <a:pt x="12691" y="16499"/>
                    </a:lnTo>
                    <a:lnTo>
                      <a:pt x="12097" y="17150"/>
                    </a:lnTo>
                    <a:lnTo>
                      <a:pt x="11504" y="17820"/>
                    </a:lnTo>
                    <a:lnTo>
                      <a:pt x="10930" y="18490"/>
                    </a:lnTo>
                    <a:lnTo>
                      <a:pt x="10375" y="19179"/>
                    </a:lnTo>
                    <a:lnTo>
                      <a:pt x="9820" y="19868"/>
                    </a:lnTo>
                    <a:lnTo>
                      <a:pt x="9284" y="20557"/>
                    </a:lnTo>
                    <a:lnTo>
                      <a:pt x="8748" y="21246"/>
                    </a:lnTo>
                    <a:lnTo>
                      <a:pt x="8231" y="21954"/>
                    </a:lnTo>
                    <a:lnTo>
                      <a:pt x="7733" y="22662"/>
                    </a:lnTo>
                    <a:lnTo>
                      <a:pt x="7236" y="23371"/>
                    </a:lnTo>
                    <a:lnTo>
                      <a:pt x="6757" y="24098"/>
                    </a:lnTo>
                    <a:lnTo>
                      <a:pt x="6279" y="24825"/>
                    </a:lnTo>
                    <a:lnTo>
                      <a:pt x="5819" y="25553"/>
                    </a:lnTo>
                    <a:lnTo>
                      <a:pt x="5379" y="26280"/>
                    </a:lnTo>
                    <a:lnTo>
                      <a:pt x="4939" y="27026"/>
                    </a:lnTo>
                    <a:lnTo>
                      <a:pt x="4499" y="27773"/>
                    </a:lnTo>
                    <a:lnTo>
                      <a:pt x="4097" y="28519"/>
                    </a:lnTo>
                    <a:lnTo>
                      <a:pt x="3695" y="29285"/>
                    </a:lnTo>
                    <a:lnTo>
                      <a:pt x="3293" y="30031"/>
                    </a:lnTo>
                    <a:lnTo>
                      <a:pt x="2910" y="30797"/>
                    </a:lnTo>
                    <a:lnTo>
                      <a:pt x="2546" y="31563"/>
                    </a:lnTo>
                    <a:lnTo>
                      <a:pt x="2183" y="32328"/>
                    </a:lnTo>
                    <a:lnTo>
                      <a:pt x="1838" y="33113"/>
                    </a:lnTo>
                    <a:lnTo>
                      <a:pt x="1513" y="33898"/>
                    </a:lnTo>
                    <a:lnTo>
                      <a:pt x="1187" y="34683"/>
                    </a:lnTo>
                    <a:lnTo>
                      <a:pt x="862" y="35467"/>
                    </a:lnTo>
                    <a:lnTo>
                      <a:pt x="556" y="36252"/>
                    </a:lnTo>
                    <a:lnTo>
                      <a:pt x="269" y="37037"/>
                    </a:lnTo>
                    <a:lnTo>
                      <a:pt x="1" y="37841"/>
                    </a:lnTo>
                    <a:lnTo>
                      <a:pt x="7561" y="40463"/>
                    </a:lnTo>
                    <a:lnTo>
                      <a:pt x="8059" y="39085"/>
                    </a:lnTo>
                    <a:lnTo>
                      <a:pt x="8595" y="37707"/>
                    </a:lnTo>
                    <a:lnTo>
                      <a:pt x="9150" y="36348"/>
                    </a:lnTo>
                    <a:lnTo>
                      <a:pt x="9762" y="35008"/>
                    </a:lnTo>
                    <a:lnTo>
                      <a:pt x="10413" y="33668"/>
                    </a:lnTo>
                    <a:lnTo>
                      <a:pt x="11121" y="32347"/>
                    </a:lnTo>
                    <a:lnTo>
                      <a:pt x="11848" y="31065"/>
                    </a:lnTo>
                    <a:lnTo>
                      <a:pt x="12614" y="29763"/>
                    </a:lnTo>
                    <a:lnTo>
                      <a:pt x="13418" y="28500"/>
                    </a:lnTo>
                    <a:lnTo>
                      <a:pt x="14279" y="27256"/>
                    </a:lnTo>
                    <a:lnTo>
                      <a:pt x="15160" y="26031"/>
                    </a:lnTo>
                    <a:lnTo>
                      <a:pt x="16078" y="24825"/>
                    </a:lnTo>
                    <a:lnTo>
                      <a:pt x="17055" y="23639"/>
                    </a:lnTo>
                    <a:lnTo>
                      <a:pt x="18069" y="22471"/>
                    </a:lnTo>
                    <a:lnTo>
                      <a:pt x="19103" y="21323"/>
                    </a:lnTo>
                    <a:lnTo>
                      <a:pt x="20194" y="20212"/>
                    </a:lnTo>
                    <a:lnTo>
                      <a:pt x="21323" y="19121"/>
                    </a:lnTo>
                    <a:lnTo>
                      <a:pt x="22452" y="18069"/>
                    </a:lnTo>
                    <a:lnTo>
                      <a:pt x="23620" y="17073"/>
                    </a:lnTo>
                    <a:lnTo>
                      <a:pt x="24807" y="16097"/>
                    </a:lnTo>
                    <a:lnTo>
                      <a:pt x="26012" y="15178"/>
                    </a:lnTo>
                    <a:lnTo>
                      <a:pt x="27237" y="14279"/>
                    </a:lnTo>
                    <a:lnTo>
                      <a:pt x="28501" y="13437"/>
                    </a:lnTo>
                    <a:lnTo>
                      <a:pt x="29764" y="12633"/>
                    </a:lnTo>
                    <a:lnTo>
                      <a:pt x="31046" y="11848"/>
                    </a:lnTo>
                    <a:lnTo>
                      <a:pt x="32348" y="11121"/>
                    </a:lnTo>
                    <a:lnTo>
                      <a:pt x="33649" y="10432"/>
                    </a:lnTo>
                    <a:lnTo>
                      <a:pt x="34989" y="9781"/>
                    </a:lnTo>
                    <a:lnTo>
                      <a:pt x="36329" y="9168"/>
                    </a:lnTo>
                    <a:lnTo>
                      <a:pt x="37688" y="8594"/>
                    </a:lnTo>
                    <a:lnTo>
                      <a:pt x="39066" y="8058"/>
                    </a:lnTo>
                    <a:lnTo>
                      <a:pt x="40444" y="7561"/>
                    </a:lnTo>
                    <a:lnTo>
                      <a:pt x="3782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2" name="Google Shape;2272;p37"/>
              <p:cNvSpPr/>
              <p:nvPr/>
            </p:nvSpPr>
            <p:spPr>
              <a:xfrm>
                <a:off x="7513525" y="1417425"/>
                <a:ext cx="1296300" cy="527350"/>
              </a:xfrm>
              <a:custGeom>
                <a:avLst/>
                <a:gdLst/>
                <a:ahLst/>
                <a:cxnLst/>
                <a:rect l="l" t="t" r="r" b="b"/>
                <a:pathLst>
                  <a:path w="51852" h="21094" extrusionOk="0">
                    <a:moveTo>
                      <a:pt x="11064" y="1"/>
                    </a:moveTo>
                    <a:lnTo>
                      <a:pt x="10221" y="20"/>
                    </a:lnTo>
                    <a:lnTo>
                      <a:pt x="9360" y="39"/>
                    </a:lnTo>
                    <a:lnTo>
                      <a:pt x="8499" y="77"/>
                    </a:lnTo>
                    <a:lnTo>
                      <a:pt x="7657" y="135"/>
                    </a:lnTo>
                    <a:lnTo>
                      <a:pt x="6795" y="192"/>
                    </a:lnTo>
                    <a:lnTo>
                      <a:pt x="5934" y="269"/>
                    </a:lnTo>
                    <a:lnTo>
                      <a:pt x="5092" y="365"/>
                    </a:lnTo>
                    <a:lnTo>
                      <a:pt x="4230" y="460"/>
                    </a:lnTo>
                    <a:lnTo>
                      <a:pt x="3388" y="575"/>
                    </a:lnTo>
                    <a:lnTo>
                      <a:pt x="2546" y="690"/>
                    </a:lnTo>
                    <a:lnTo>
                      <a:pt x="1685" y="824"/>
                    </a:lnTo>
                    <a:lnTo>
                      <a:pt x="843" y="977"/>
                    </a:lnTo>
                    <a:lnTo>
                      <a:pt x="0" y="1130"/>
                    </a:lnTo>
                    <a:lnTo>
                      <a:pt x="1570" y="8978"/>
                    </a:lnTo>
                    <a:lnTo>
                      <a:pt x="3025" y="8729"/>
                    </a:lnTo>
                    <a:lnTo>
                      <a:pt x="4498" y="8499"/>
                    </a:lnTo>
                    <a:lnTo>
                      <a:pt x="5991" y="8308"/>
                    </a:lnTo>
                    <a:lnTo>
                      <a:pt x="7465" y="8174"/>
                    </a:lnTo>
                    <a:lnTo>
                      <a:pt x="8958" y="8078"/>
                    </a:lnTo>
                    <a:lnTo>
                      <a:pt x="10432" y="8021"/>
                    </a:lnTo>
                    <a:lnTo>
                      <a:pt x="11925" y="8002"/>
                    </a:lnTo>
                    <a:lnTo>
                      <a:pt x="13418" y="8021"/>
                    </a:lnTo>
                    <a:lnTo>
                      <a:pt x="14892" y="8097"/>
                    </a:lnTo>
                    <a:lnTo>
                      <a:pt x="16385" y="8193"/>
                    </a:lnTo>
                    <a:lnTo>
                      <a:pt x="17858" y="8346"/>
                    </a:lnTo>
                    <a:lnTo>
                      <a:pt x="19351" y="8538"/>
                    </a:lnTo>
                    <a:lnTo>
                      <a:pt x="20825" y="8767"/>
                    </a:lnTo>
                    <a:lnTo>
                      <a:pt x="22280" y="9054"/>
                    </a:lnTo>
                    <a:lnTo>
                      <a:pt x="23734" y="9361"/>
                    </a:lnTo>
                    <a:lnTo>
                      <a:pt x="25189" y="9724"/>
                    </a:lnTo>
                    <a:lnTo>
                      <a:pt x="26644" y="10126"/>
                    </a:lnTo>
                    <a:lnTo>
                      <a:pt x="28079" y="10566"/>
                    </a:lnTo>
                    <a:lnTo>
                      <a:pt x="29496" y="11045"/>
                    </a:lnTo>
                    <a:lnTo>
                      <a:pt x="30912" y="11562"/>
                    </a:lnTo>
                    <a:lnTo>
                      <a:pt x="32309" y="12136"/>
                    </a:lnTo>
                    <a:lnTo>
                      <a:pt x="33707" y="12748"/>
                    </a:lnTo>
                    <a:lnTo>
                      <a:pt x="35066" y="13399"/>
                    </a:lnTo>
                    <a:lnTo>
                      <a:pt x="36425" y="14088"/>
                    </a:lnTo>
                    <a:lnTo>
                      <a:pt x="37764" y="14816"/>
                    </a:lnTo>
                    <a:lnTo>
                      <a:pt x="39085" y="15581"/>
                    </a:lnTo>
                    <a:lnTo>
                      <a:pt x="40406" y="16404"/>
                    </a:lnTo>
                    <a:lnTo>
                      <a:pt x="41688" y="17246"/>
                    </a:lnTo>
                    <a:lnTo>
                      <a:pt x="42951" y="18146"/>
                    </a:lnTo>
                    <a:lnTo>
                      <a:pt x="43583" y="18625"/>
                    </a:lnTo>
                    <a:lnTo>
                      <a:pt x="44196" y="19084"/>
                    </a:lnTo>
                    <a:lnTo>
                      <a:pt x="44808" y="19582"/>
                    </a:lnTo>
                    <a:lnTo>
                      <a:pt x="45421" y="20079"/>
                    </a:lnTo>
                    <a:lnTo>
                      <a:pt x="46033" y="20577"/>
                    </a:lnTo>
                    <a:lnTo>
                      <a:pt x="46626" y="21094"/>
                    </a:lnTo>
                    <a:lnTo>
                      <a:pt x="51852" y="15064"/>
                    </a:lnTo>
                    <a:lnTo>
                      <a:pt x="51163" y="14471"/>
                    </a:lnTo>
                    <a:lnTo>
                      <a:pt x="50474" y="13897"/>
                    </a:lnTo>
                    <a:lnTo>
                      <a:pt x="49765" y="13323"/>
                    </a:lnTo>
                    <a:lnTo>
                      <a:pt x="49057" y="12768"/>
                    </a:lnTo>
                    <a:lnTo>
                      <a:pt x="48349" y="12212"/>
                    </a:lnTo>
                    <a:lnTo>
                      <a:pt x="47622" y="11677"/>
                    </a:lnTo>
                    <a:lnTo>
                      <a:pt x="46894" y="11160"/>
                    </a:lnTo>
                    <a:lnTo>
                      <a:pt x="46167" y="10643"/>
                    </a:lnTo>
                    <a:lnTo>
                      <a:pt x="45440" y="10145"/>
                    </a:lnTo>
                    <a:lnTo>
                      <a:pt x="44693" y="9667"/>
                    </a:lnTo>
                    <a:lnTo>
                      <a:pt x="43947" y="9188"/>
                    </a:lnTo>
                    <a:lnTo>
                      <a:pt x="43181" y="8729"/>
                    </a:lnTo>
                    <a:lnTo>
                      <a:pt x="42435" y="8270"/>
                    </a:lnTo>
                    <a:lnTo>
                      <a:pt x="41669" y="7829"/>
                    </a:lnTo>
                    <a:lnTo>
                      <a:pt x="40884" y="7408"/>
                    </a:lnTo>
                    <a:lnTo>
                      <a:pt x="40119" y="6987"/>
                    </a:lnTo>
                    <a:lnTo>
                      <a:pt x="39334" y="6585"/>
                    </a:lnTo>
                    <a:lnTo>
                      <a:pt x="38549" y="6202"/>
                    </a:lnTo>
                    <a:lnTo>
                      <a:pt x="37764" y="5820"/>
                    </a:lnTo>
                    <a:lnTo>
                      <a:pt x="36980" y="5456"/>
                    </a:lnTo>
                    <a:lnTo>
                      <a:pt x="36176" y="5092"/>
                    </a:lnTo>
                    <a:lnTo>
                      <a:pt x="35372" y="4748"/>
                    </a:lnTo>
                    <a:lnTo>
                      <a:pt x="34568" y="4422"/>
                    </a:lnTo>
                    <a:lnTo>
                      <a:pt x="33764" y="4116"/>
                    </a:lnTo>
                    <a:lnTo>
                      <a:pt x="32960" y="3791"/>
                    </a:lnTo>
                    <a:lnTo>
                      <a:pt x="32137" y="3504"/>
                    </a:lnTo>
                    <a:lnTo>
                      <a:pt x="31333" y="3216"/>
                    </a:lnTo>
                    <a:lnTo>
                      <a:pt x="30510" y="2949"/>
                    </a:lnTo>
                    <a:lnTo>
                      <a:pt x="29687" y="2681"/>
                    </a:lnTo>
                    <a:lnTo>
                      <a:pt x="28864" y="2451"/>
                    </a:lnTo>
                    <a:lnTo>
                      <a:pt x="28022" y="2202"/>
                    </a:lnTo>
                    <a:lnTo>
                      <a:pt x="27199" y="1991"/>
                    </a:lnTo>
                    <a:lnTo>
                      <a:pt x="26357" y="1781"/>
                    </a:lnTo>
                    <a:lnTo>
                      <a:pt x="25515" y="1570"/>
                    </a:lnTo>
                    <a:lnTo>
                      <a:pt x="24692" y="1379"/>
                    </a:lnTo>
                    <a:lnTo>
                      <a:pt x="23849" y="1207"/>
                    </a:lnTo>
                    <a:lnTo>
                      <a:pt x="23007" y="1054"/>
                    </a:lnTo>
                    <a:lnTo>
                      <a:pt x="22146" y="900"/>
                    </a:lnTo>
                    <a:lnTo>
                      <a:pt x="21304" y="747"/>
                    </a:lnTo>
                    <a:lnTo>
                      <a:pt x="20461" y="633"/>
                    </a:lnTo>
                    <a:lnTo>
                      <a:pt x="19619" y="499"/>
                    </a:lnTo>
                    <a:lnTo>
                      <a:pt x="18758" y="403"/>
                    </a:lnTo>
                    <a:lnTo>
                      <a:pt x="17916" y="307"/>
                    </a:lnTo>
                    <a:lnTo>
                      <a:pt x="17054" y="231"/>
                    </a:lnTo>
                    <a:lnTo>
                      <a:pt x="16193" y="154"/>
                    </a:lnTo>
                    <a:lnTo>
                      <a:pt x="15351" y="116"/>
                    </a:lnTo>
                    <a:lnTo>
                      <a:pt x="14490" y="58"/>
                    </a:lnTo>
                    <a:lnTo>
                      <a:pt x="13628" y="39"/>
                    </a:lnTo>
                    <a:lnTo>
                      <a:pt x="12786" y="1"/>
                    </a:lnTo>
                    <a:close/>
                  </a:path>
                </a:pathLst>
              </a:custGeom>
              <a:solidFill>
                <a:srgbClr val="00B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dirty="0">
                  <a:solidFill>
                    <a:srgbClr val="0070C0"/>
                  </a:solidFill>
                  <a:latin typeface="+mn-lt"/>
                </a:endParaRPr>
              </a:p>
            </p:txBody>
          </p:sp>
          <p:sp>
            <p:nvSpPr>
              <p:cNvPr id="2273" name="Google Shape;2273;p37"/>
              <p:cNvSpPr/>
              <p:nvPr/>
            </p:nvSpPr>
            <p:spPr>
              <a:xfrm>
                <a:off x="8806925" y="1941875"/>
                <a:ext cx="523525" cy="1291525"/>
              </a:xfrm>
              <a:custGeom>
                <a:avLst/>
                <a:gdLst/>
                <a:ahLst/>
                <a:cxnLst/>
                <a:rect l="l" t="t" r="r" b="b"/>
                <a:pathLst>
                  <a:path w="20941" h="51661" extrusionOk="0">
                    <a:moveTo>
                      <a:pt x="6011" y="1"/>
                    </a:moveTo>
                    <a:lnTo>
                      <a:pt x="1" y="5264"/>
                    </a:lnTo>
                    <a:lnTo>
                      <a:pt x="518" y="5858"/>
                    </a:lnTo>
                    <a:lnTo>
                      <a:pt x="1015" y="6451"/>
                    </a:lnTo>
                    <a:lnTo>
                      <a:pt x="1513" y="7064"/>
                    </a:lnTo>
                    <a:lnTo>
                      <a:pt x="1992" y="7676"/>
                    </a:lnTo>
                    <a:lnTo>
                      <a:pt x="2910" y="8920"/>
                    </a:lnTo>
                    <a:lnTo>
                      <a:pt x="3810" y="10184"/>
                    </a:lnTo>
                    <a:lnTo>
                      <a:pt x="4652" y="11466"/>
                    </a:lnTo>
                    <a:lnTo>
                      <a:pt x="5456" y="12768"/>
                    </a:lnTo>
                    <a:lnTo>
                      <a:pt x="6222" y="14088"/>
                    </a:lnTo>
                    <a:lnTo>
                      <a:pt x="6949" y="15428"/>
                    </a:lnTo>
                    <a:lnTo>
                      <a:pt x="7638" y="16787"/>
                    </a:lnTo>
                    <a:lnTo>
                      <a:pt x="8270" y="18146"/>
                    </a:lnTo>
                    <a:lnTo>
                      <a:pt x="8863" y="19524"/>
                    </a:lnTo>
                    <a:lnTo>
                      <a:pt x="9437" y="20921"/>
                    </a:lnTo>
                    <a:lnTo>
                      <a:pt x="9954" y="22338"/>
                    </a:lnTo>
                    <a:lnTo>
                      <a:pt x="10432" y="23754"/>
                    </a:lnTo>
                    <a:lnTo>
                      <a:pt x="10854" y="25190"/>
                    </a:lnTo>
                    <a:lnTo>
                      <a:pt x="11255" y="26625"/>
                    </a:lnTo>
                    <a:lnTo>
                      <a:pt x="11600" y="28061"/>
                    </a:lnTo>
                    <a:lnTo>
                      <a:pt x="11925" y="29515"/>
                    </a:lnTo>
                    <a:lnTo>
                      <a:pt x="12193" y="30989"/>
                    </a:lnTo>
                    <a:lnTo>
                      <a:pt x="12423" y="32444"/>
                    </a:lnTo>
                    <a:lnTo>
                      <a:pt x="12614" y="33918"/>
                    </a:lnTo>
                    <a:lnTo>
                      <a:pt x="12748" y="35392"/>
                    </a:lnTo>
                    <a:lnTo>
                      <a:pt x="12863" y="36865"/>
                    </a:lnTo>
                    <a:lnTo>
                      <a:pt x="12921" y="38358"/>
                    </a:lnTo>
                    <a:lnTo>
                      <a:pt x="12959" y="39832"/>
                    </a:lnTo>
                    <a:lnTo>
                      <a:pt x="12940" y="41306"/>
                    </a:lnTo>
                    <a:lnTo>
                      <a:pt x="12882" y="42799"/>
                    </a:lnTo>
                    <a:lnTo>
                      <a:pt x="12768" y="44273"/>
                    </a:lnTo>
                    <a:lnTo>
                      <a:pt x="12634" y="45747"/>
                    </a:lnTo>
                    <a:lnTo>
                      <a:pt x="12461" y="47220"/>
                    </a:lnTo>
                    <a:lnTo>
                      <a:pt x="12232" y="48694"/>
                    </a:lnTo>
                    <a:lnTo>
                      <a:pt x="11964" y="50149"/>
                    </a:lnTo>
                    <a:lnTo>
                      <a:pt x="19830" y="51661"/>
                    </a:lnTo>
                    <a:lnTo>
                      <a:pt x="19983" y="50819"/>
                    </a:lnTo>
                    <a:lnTo>
                      <a:pt x="20117" y="49977"/>
                    </a:lnTo>
                    <a:lnTo>
                      <a:pt x="20251" y="49134"/>
                    </a:lnTo>
                    <a:lnTo>
                      <a:pt x="20385" y="48292"/>
                    </a:lnTo>
                    <a:lnTo>
                      <a:pt x="20500" y="47450"/>
                    </a:lnTo>
                    <a:lnTo>
                      <a:pt x="20596" y="46589"/>
                    </a:lnTo>
                    <a:lnTo>
                      <a:pt x="20673" y="45747"/>
                    </a:lnTo>
                    <a:lnTo>
                      <a:pt x="20749" y="44904"/>
                    </a:lnTo>
                    <a:lnTo>
                      <a:pt x="20807" y="44043"/>
                    </a:lnTo>
                    <a:lnTo>
                      <a:pt x="20864" y="43201"/>
                    </a:lnTo>
                    <a:lnTo>
                      <a:pt x="20902" y="42340"/>
                    </a:lnTo>
                    <a:lnTo>
                      <a:pt x="20921" y="41497"/>
                    </a:lnTo>
                    <a:lnTo>
                      <a:pt x="20941" y="40636"/>
                    </a:lnTo>
                    <a:lnTo>
                      <a:pt x="20941" y="39794"/>
                    </a:lnTo>
                    <a:lnTo>
                      <a:pt x="20941" y="38933"/>
                    </a:lnTo>
                    <a:lnTo>
                      <a:pt x="20921" y="38090"/>
                    </a:lnTo>
                    <a:lnTo>
                      <a:pt x="20883" y="37229"/>
                    </a:lnTo>
                    <a:lnTo>
                      <a:pt x="20845" y="36387"/>
                    </a:lnTo>
                    <a:lnTo>
                      <a:pt x="20787" y="35526"/>
                    </a:lnTo>
                    <a:lnTo>
                      <a:pt x="20711" y="34683"/>
                    </a:lnTo>
                    <a:lnTo>
                      <a:pt x="20634" y="33822"/>
                    </a:lnTo>
                    <a:lnTo>
                      <a:pt x="20558" y="32980"/>
                    </a:lnTo>
                    <a:lnTo>
                      <a:pt x="20443" y="32138"/>
                    </a:lnTo>
                    <a:lnTo>
                      <a:pt x="20328" y="31296"/>
                    </a:lnTo>
                    <a:lnTo>
                      <a:pt x="20213" y="30434"/>
                    </a:lnTo>
                    <a:lnTo>
                      <a:pt x="20060" y="29592"/>
                    </a:lnTo>
                    <a:lnTo>
                      <a:pt x="19907" y="28750"/>
                    </a:lnTo>
                    <a:lnTo>
                      <a:pt x="19754" y="27927"/>
                    </a:lnTo>
                    <a:lnTo>
                      <a:pt x="19582" y="27085"/>
                    </a:lnTo>
                    <a:lnTo>
                      <a:pt x="19390" y="26242"/>
                    </a:lnTo>
                    <a:lnTo>
                      <a:pt x="19199" y="25419"/>
                    </a:lnTo>
                    <a:lnTo>
                      <a:pt x="18988" y="24577"/>
                    </a:lnTo>
                    <a:lnTo>
                      <a:pt x="18759" y="23754"/>
                    </a:lnTo>
                    <a:lnTo>
                      <a:pt x="18529" y="22931"/>
                    </a:lnTo>
                    <a:lnTo>
                      <a:pt x="18280" y="22108"/>
                    </a:lnTo>
                    <a:lnTo>
                      <a:pt x="18031" y="21285"/>
                    </a:lnTo>
                    <a:lnTo>
                      <a:pt x="17763" y="20462"/>
                    </a:lnTo>
                    <a:lnTo>
                      <a:pt x="17476" y="19639"/>
                    </a:lnTo>
                    <a:lnTo>
                      <a:pt x="17189" y="18835"/>
                    </a:lnTo>
                    <a:lnTo>
                      <a:pt x="16883" y="18031"/>
                    </a:lnTo>
                    <a:lnTo>
                      <a:pt x="16557" y="17227"/>
                    </a:lnTo>
                    <a:lnTo>
                      <a:pt x="16232" y="16423"/>
                    </a:lnTo>
                    <a:lnTo>
                      <a:pt x="15887" y="15619"/>
                    </a:lnTo>
                    <a:lnTo>
                      <a:pt x="15543" y="14835"/>
                    </a:lnTo>
                    <a:lnTo>
                      <a:pt x="15179" y="14050"/>
                    </a:lnTo>
                    <a:lnTo>
                      <a:pt x="14796" y="13265"/>
                    </a:lnTo>
                    <a:lnTo>
                      <a:pt x="14414" y="12480"/>
                    </a:lnTo>
                    <a:lnTo>
                      <a:pt x="14012" y="11696"/>
                    </a:lnTo>
                    <a:lnTo>
                      <a:pt x="13610" y="10930"/>
                    </a:lnTo>
                    <a:lnTo>
                      <a:pt x="13189" y="10164"/>
                    </a:lnTo>
                    <a:lnTo>
                      <a:pt x="12748" y="9399"/>
                    </a:lnTo>
                    <a:lnTo>
                      <a:pt x="12308" y="8652"/>
                    </a:lnTo>
                    <a:lnTo>
                      <a:pt x="11849" y="7887"/>
                    </a:lnTo>
                    <a:lnTo>
                      <a:pt x="11370" y="7140"/>
                    </a:lnTo>
                    <a:lnTo>
                      <a:pt x="10892" y="6413"/>
                    </a:lnTo>
                    <a:lnTo>
                      <a:pt x="10394" y="5666"/>
                    </a:lnTo>
                    <a:lnTo>
                      <a:pt x="9897" y="4939"/>
                    </a:lnTo>
                    <a:lnTo>
                      <a:pt x="9380" y="4212"/>
                    </a:lnTo>
                    <a:lnTo>
                      <a:pt x="8844" y="3504"/>
                    </a:lnTo>
                    <a:lnTo>
                      <a:pt x="8308" y="2776"/>
                    </a:lnTo>
                    <a:lnTo>
                      <a:pt x="7753" y="2087"/>
                    </a:lnTo>
                    <a:lnTo>
                      <a:pt x="7179" y="1379"/>
                    </a:lnTo>
                    <a:lnTo>
                      <a:pt x="6604" y="690"/>
                    </a:lnTo>
                    <a:lnTo>
                      <a:pt x="601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4" name="Google Shape;2274;p37"/>
              <p:cNvSpPr/>
              <p:nvPr/>
            </p:nvSpPr>
            <p:spPr>
              <a:xfrm>
                <a:off x="8235600" y="3370250"/>
                <a:ext cx="1013500" cy="1013500"/>
              </a:xfrm>
              <a:custGeom>
                <a:avLst/>
                <a:gdLst/>
                <a:ahLst/>
                <a:cxnLst/>
                <a:rect l="l" t="t" r="r" b="b"/>
                <a:pathLst>
                  <a:path w="40540" h="40540" extrusionOk="0">
                    <a:moveTo>
                      <a:pt x="32960" y="0"/>
                    </a:moveTo>
                    <a:lnTo>
                      <a:pt x="32462" y="1378"/>
                    </a:lnTo>
                    <a:lnTo>
                      <a:pt x="31926" y="2756"/>
                    </a:lnTo>
                    <a:lnTo>
                      <a:pt x="31371" y="4115"/>
                    </a:lnTo>
                    <a:lnTo>
                      <a:pt x="30759" y="5455"/>
                    </a:lnTo>
                    <a:lnTo>
                      <a:pt x="30089" y="6795"/>
                    </a:lnTo>
                    <a:lnTo>
                      <a:pt x="29400" y="8116"/>
                    </a:lnTo>
                    <a:lnTo>
                      <a:pt x="28673" y="9417"/>
                    </a:lnTo>
                    <a:lnTo>
                      <a:pt x="27907" y="10719"/>
                    </a:lnTo>
                    <a:lnTo>
                      <a:pt x="27084" y="11982"/>
                    </a:lnTo>
                    <a:lnTo>
                      <a:pt x="26242" y="13226"/>
                    </a:lnTo>
                    <a:lnTo>
                      <a:pt x="25361" y="14470"/>
                    </a:lnTo>
                    <a:lnTo>
                      <a:pt x="24423" y="15676"/>
                    </a:lnTo>
                    <a:lnTo>
                      <a:pt x="23447" y="16863"/>
                    </a:lnTo>
                    <a:lnTo>
                      <a:pt x="22452" y="18031"/>
                    </a:lnTo>
                    <a:lnTo>
                      <a:pt x="21399" y="19179"/>
                    </a:lnTo>
                    <a:lnTo>
                      <a:pt x="20308" y="20289"/>
                    </a:lnTo>
                    <a:lnTo>
                      <a:pt x="19179" y="21380"/>
                    </a:lnTo>
                    <a:lnTo>
                      <a:pt x="18031" y="22433"/>
                    </a:lnTo>
                    <a:lnTo>
                      <a:pt x="16863" y="23447"/>
                    </a:lnTo>
                    <a:lnTo>
                      <a:pt x="15676" y="24423"/>
                    </a:lnTo>
                    <a:lnTo>
                      <a:pt x="14470" y="25342"/>
                    </a:lnTo>
                    <a:lnTo>
                      <a:pt x="13245" y="26242"/>
                    </a:lnTo>
                    <a:lnTo>
                      <a:pt x="11982" y="27084"/>
                    </a:lnTo>
                    <a:lnTo>
                      <a:pt x="10719" y="27907"/>
                    </a:lnTo>
                    <a:lnTo>
                      <a:pt x="9436" y="28673"/>
                    </a:lnTo>
                    <a:lnTo>
                      <a:pt x="8116" y="29400"/>
                    </a:lnTo>
                    <a:lnTo>
                      <a:pt x="6795" y="30089"/>
                    </a:lnTo>
                    <a:lnTo>
                      <a:pt x="5474" y="30740"/>
                    </a:lnTo>
                    <a:lnTo>
                      <a:pt x="4115" y="31352"/>
                    </a:lnTo>
                    <a:lnTo>
                      <a:pt x="2756" y="31927"/>
                    </a:lnTo>
                    <a:lnTo>
                      <a:pt x="1378" y="32462"/>
                    </a:lnTo>
                    <a:lnTo>
                      <a:pt x="0" y="32960"/>
                    </a:lnTo>
                    <a:lnTo>
                      <a:pt x="2584" y="40540"/>
                    </a:lnTo>
                    <a:lnTo>
                      <a:pt x="3369" y="40253"/>
                    </a:lnTo>
                    <a:lnTo>
                      <a:pt x="4173" y="39966"/>
                    </a:lnTo>
                    <a:lnTo>
                      <a:pt x="4958" y="39659"/>
                    </a:lnTo>
                    <a:lnTo>
                      <a:pt x="5762" y="39353"/>
                    </a:lnTo>
                    <a:lnTo>
                      <a:pt x="6546" y="39028"/>
                    </a:lnTo>
                    <a:lnTo>
                      <a:pt x="7312" y="38683"/>
                    </a:lnTo>
                    <a:lnTo>
                      <a:pt x="8097" y="38339"/>
                    </a:lnTo>
                    <a:lnTo>
                      <a:pt x="8881" y="37975"/>
                    </a:lnTo>
                    <a:lnTo>
                      <a:pt x="9647" y="37611"/>
                    </a:lnTo>
                    <a:lnTo>
                      <a:pt x="10413" y="37228"/>
                    </a:lnTo>
                    <a:lnTo>
                      <a:pt x="11178" y="36846"/>
                    </a:lnTo>
                    <a:lnTo>
                      <a:pt x="11925" y="36425"/>
                    </a:lnTo>
                    <a:lnTo>
                      <a:pt x="12690" y="36023"/>
                    </a:lnTo>
                    <a:lnTo>
                      <a:pt x="13437" y="35582"/>
                    </a:lnTo>
                    <a:lnTo>
                      <a:pt x="14164" y="35142"/>
                    </a:lnTo>
                    <a:lnTo>
                      <a:pt x="14911" y="34702"/>
                    </a:lnTo>
                    <a:lnTo>
                      <a:pt x="15638" y="34243"/>
                    </a:lnTo>
                    <a:lnTo>
                      <a:pt x="16365" y="33764"/>
                    </a:lnTo>
                    <a:lnTo>
                      <a:pt x="17093" y="33285"/>
                    </a:lnTo>
                    <a:lnTo>
                      <a:pt x="17820" y="32788"/>
                    </a:lnTo>
                    <a:lnTo>
                      <a:pt x="18528" y="32271"/>
                    </a:lnTo>
                    <a:lnTo>
                      <a:pt x="19236" y="31754"/>
                    </a:lnTo>
                    <a:lnTo>
                      <a:pt x="19925" y="31237"/>
                    </a:lnTo>
                    <a:lnTo>
                      <a:pt x="20634" y="30682"/>
                    </a:lnTo>
                    <a:lnTo>
                      <a:pt x="21323" y="30127"/>
                    </a:lnTo>
                    <a:lnTo>
                      <a:pt x="21993" y="29572"/>
                    </a:lnTo>
                    <a:lnTo>
                      <a:pt x="22682" y="28998"/>
                    </a:lnTo>
                    <a:lnTo>
                      <a:pt x="23352" y="28405"/>
                    </a:lnTo>
                    <a:lnTo>
                      <a:pt x="24002" y="27811"/>
                    </a:lnTo>
                    <a:lnTo>
                      <a:pt x="24653" y="27199"/>
                    </a:lnTo>
                    <a:lnTo>
                      <a:pt x="25304" y="26586"/>
                    </a:lnTo>
                    <a:lnTo>
                      <a:pt x="25955" y="25936"/>
                    </a:lnTo>
                    <a:lnTo>
                      <a:pt x="26586" y="25304"/>
                    </a:lnTo>
                    <a:lnTo>
                      <a:pt x="27199" y="24653"/>
                    </a:lnTo>
                    <a:lnTo>
                      <a:pt x="27811" y="24002"/>
                    </a:lnTo>
                    <a:lnTo>
                      <a:pt x="28424" y="23332"/>
                    </a:lnTo>
                    <a:lnTo>
                      <a:pt x="28998" y="22663"/>
                    </a:lnTo>
                    <a:lnTo>
                      <a:pt x="29572" y="21993"/>
                    </a:lnTo>
                    <a:lnTo>
                      <a:pt x="30146" y="21304"/>
                    </a:lnTo>
                    <a:lnTo>
                      <a:pt x="30701" y="20614"/>
                    </a:lnTo>
                    <a:lnTo>
                      <a:pt x="31237" y="19925"/>
                    </a:lnTo>
                    <a:lnTo>
                      <a:pt x="31773" y="19217"/>
                    </a:lnTo>
                    <a:lnTo>
                      <a:pt x="32290" y="18528"/>
                    </a:lnTo>
                    <a:lnTo>
                      <a:pt x="32788" y="17801"/>
                    </a:lnTo>
                    <a:lnTo>
                      <a:pt x="33285" y="17093"/>
                    </a:lnTo>
                    <a:lnTo>
                      <a:pt x="33764" y="16365"/>
                    </a:lnTo>
                    <a:lnTo>
                      <a:pt x="34242" y="15638"/>
                    </a:lnTo>
                    <a:lnTo>
                      <a:pt x="34702" y="14911"/>
                    </a:lnTo>
                    <a:lnTo>
                      <a:pt x="35161" y="14164"/>
                    </a:lnTo>
                    <a:lnTo>
                      <a:pt x="35601" y="13418"/>
                    </a:lnTo>
                    <a:lnTo>
                      <a:pt x="36023" y="12671"/>
                    </a:lnTo>
                    <a:lnTo>
                      <a:pt x="36444" y="11925"/>
                    </a:lnTo>
                    <a:lnTo>
                      <a:pt x="36846" y="11159"/>
                    </a:lnTo>
                    <a:lnTo>
                      <a:pt x="37228" y="10393"/>
                    </a:lnTo>
                    <a:lnTo>
                      <a:pt x="37611" y="9628"/>
                    </a:lnTo>
                    <a:lnTo>
                      <a:pt x="37994" y="8862"/>
                    </a:lnTo>
                    <a:lnTo>
                      <a:pt x="38339" y="8097"/>
                    </a:lnTo>
                    <a:lnTo>
                      <a:pt x="38702" y="7312"/>
                    </a:lnTo>
                    <a:lnTo>
                      <a:pt x="39028" y="6527"/>
                    </a:lnTo>
                    <a:lnTo>
                      <a:pt x="39353" y="5742"/>
                    </a:lnTo>
                    <a:lnTo>
                      <a:pt x="39659" y="4958"/>
                    </a:lnTo>
                    <a:lnTo>
                      <a:pt x="39965" y="4154"/>
                    </a:lnTo>
                    <a:lnTo>
                      <a:pt x="40253" y="3369"/>
                    </a:lnTo>
                    <a:lnTo>
                      <a:pt x="40540" y="2565"/>
                    </a:lnTo>
                    <a:lnTo>
                      <a:pt x="3296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5" name="Google Shape;2275;p37"/>
              <p:cNvSpPr/>
              <p:nvPr/>
            </p:nvSpPr>
            <p:spPr>
              <a:xfrm>
                <a:off x="6807250" y="3941575"/>
                <a:ext cx="1291525" cy="523525"/>
              </a:xfrm>
              <a:custGeom>
                <a:avLst/>
                <a:gdLst/>
                <a:ahLst/>
                <a:cxnLst/>
                <a:rect l="l" t="t" r="r" b="b"/>
                <a:pathLst>
                  <a:path w="51661" h="20941" extrusionOk="0">
                    <a:moveTo>
                      <a:pt x="5264" y="1"/>
                    </a:moveTo>
                    <a:lnTo>
                      <a:pt x="0" y="6011"/>
                    </a:lnTo>
                    <a:lnTo>
                      <a:pt x="689" y="6604"/>
                    </a:lnTo>
                    <a:lnTo>
                      <a:pt x="1378" y="7179"/>
                    </a:lnTo>
                    <a:lnTo>
                      <a:pt x="2086" y="7734"/>
                    </a:lnTo>
                    <a:lnTo>
                      <a:pt x="2795" y="8289"/>
                    </a:lnTo>
                    <a:lnTo>
                      <a:pt x="3503" y="8844"/>
                    </a:lnTo>
                    <a:lnTo>
                      <a:pt x="4211" y="9361"/>
                    </a:lnTo>
                    <a:lnTo>
                      <a:pt x="4938" y="9877"/>
                    </a:lnTo>
                    <a:lnTo>
                      <a:pt x="5666" y="10394"/>
                    </a:lnTo>
                    <a:lnTo>
                      <a:pt x="6412" y="10892"/>
                    </a:lnTo>
                    <a:lnTo>
                      <a:pt x="7159" y="11370"/>
                    </a:lnTo>
                    <a:lnTo>
                      <a:pt x="7905" y="11830"/>
                    </a:lnTo>
                    <a:lnTo>
                      <a:pt x="8652" y="12289"/>
                    </a:lnTo>
                    <a:lnTo>
                      <a:pt x="9398" y="12748"/>
                    </a:lnTo>
                    <a:lnTo>
                      <a:pt x="10164" y="13170"/>
                    </a:lnTo>
                    <a:lnTo>
                      <a:pt x="10929" y="13610"/>
                    </a:lnTo>
                    <a:lnTo>
                      <a:pt x="11714" y="14012"/>
                    </a:lnTo>
                    <a:lnTo>
                      <a:pt x="12480" y="14414"/>
                    </a:lnTo>
                    <a:lnTo>
                      <a:pt x="13264" y="14797"/>
                    </a:lnTo>
                    <a:lnTo>
                      <a:pt x="14049" y="15179"/>
                    </a:lnTo>
                    <a:lnTo>
                      <a:pt x="14834" y="15543"/>
                    </a:lnTo>
                    <a:lnTo>
                      <a:pt x="15638" y="15888"/>
                    </a:lnTo>
                    <a:lnTo>
                      <a:pt x="16423" y="16232"/>
                    </a:lnTo>
                    <a:lnTo>
                      <a:pt x="17227" y="16557"/>
                    </a:lnTo>
                    <a:lnTo>
                      <a:pt x="18030" y="16883"/>
                    </a:lnTo>
                    <a:lnTo>
                      <a:pt x="18834" y="17170"/>
                    </a:lnTo>
                    <a:lnTo>
                      <a:pt x="19657" y="17476"/>
                    </a:lnTo>
                    <a:lnTo>
                      <a:pt x="20461" y="17744"/>
                    </a:lnTo>
                    <a:lnTo>
                      <a:pt x="21284" y="18012"/>
                    </a:lnTo>
                    <a:lnTo>
                      <a:pt x="22107" y="18280"/>
                    </a:lnTo>
                    <a:lnTo>
                      <a:pt x="22930" y="18529"/>
                    </a:lnTo>
                    <a:lnTo>
                      <a:pt x="23753" y="18759"/>
                    </a:lnTo>
                    <a:lnTo>
                      <a:pt x="24576" y="18988"/>
                    </a:lnTo>
                    <a:lnTo>
                      <a:pt x="25419" y="19180"/>
                    </a:lnTo>
                    <a:lnTo>
                      <a:pt x="26242" y="19390"/>
                    </a:lnTo>
                    <a:lnTo>
                      <a:pt x="27084" y="19582"/>
                    </a:lnTo>
                    <a:lnTo>
                      <a:pt x="27926" y="19754"/>
                    </a:lnTo>
                    <a:lnTo>
                      <a:pt x="28768" y="19907"/>
                    </a:lnTo>
                    <a:lnTo>
                      <a:pt x="29610" y="20060"/>
                    </a:lnTo>
                    <a:lnTo>
                      <a:pt x="30453" y="20194"/>
                    </a:lnTo>
                    <a:lnTo>
                      <a:pt x="31295" y="20328"/>
                    </a:lnTo>
                    <a:lnTo>
                      <a:pt x="32137" y="20443"/>
                    </a:lnTo>
                    <a:lnTo>
                      <a:pt x="32979" y="20539"/>
                    </a:lnTo>
                    <a:lnTo>
                      <a:pt x="33840" y="20634"/>
                    </a:lnTo>
                    <a:lnTo>
                      <a:pt x="34683" y="20711"/>
                    </a:lnTo>
                    <a:lnTo>
                      <a:pt x="35525" y="20787"/>
                    </a:lnTo>
                    <a:lnTo>
                      <a:pt x="36386" y="20845"/>
                    </a:lnTo>
                    <a:lnTo>
                      <a:pt x="37228" y="20883"/>
                    </a:lnTo>
                    <a:lnTo>
                      <a:pt x="38090" y="20921"/>
                    </a:lnTo>
                    <a:lnTo>
                      <a:pt x="38932" y="20941"/>
                    </a:lnTo>
                    <a:lnTo>
                      <a:pt x="40654" y="20941"/>
                    </a:lnTo>
                    <a:lnTo>
                      <a:pt x="41497" y="20921"/>
                    </a:lnTo>
                    <a:lnTo>
                      <a:pt x="42358" y="20902"/>
                    </a:lnTo>
                    <a:lnTo>
                      <a:pt x="43200" y="20864"/>
                    </a:lnTo>
                    <a:lnTo>
                      <a:pt x="44061" y="20807"/>
                    </a:lnTo>
                    <a:lnTo>
                      <a:pt x="44904" y="20749"/>
                    </a:lnTo>
                    <a:lnTo>
                      <a:pt x="45746" y="20673"/>
                    </a:lnTo>
                    <a:lnTo>
                      <a:pt x="46607" y="20577"/>
                    </a:lnTo>
                    <a:lnTo>
                      <a:pt x="47449" y="20481"/>
                    </a:lnTo>
                    <a:lnTo>
                      <a:pt x="48291" y="20386"/>
                    </a:lnTo>
                    <a:lnTo>
                      <a:pt x="49134" y="20252"/>
                    </a:lnTo>
                    <a:lnTo>
                      <a:pt x="49995" y="20118"/>
                    </a:lnTo>
                    <a:lnTo>
                      <a:pt x="50837" y="19984"/>
                    </a:lnTo>
                    <a:lnTo>
                      <a:pt x="51660" y="19811"/>
                    </a:lnTo>
                    <a:lnTo>
                      <a:pt x="50148" y="11964"/>
                    </a:lnTo>
                    <a:lnTo>
                      <a:pt x="48693" y="12232"/>
                    </a:lnTo>
                    <a:lnTo>
                      <a:pt x="47220" y="12442"/>
                    </a:lnTo>
                    <a:lnTo>
                      <a:pt x="45746" y="12634"/>
                    </a:lnTo>
                    <a:lnTo>
                      <a:pt x="44272" y="12768"/>
                    </a:lnTo>
                    <a:lnTo>
                      <a:pt x="42798" y="12863"/>
                    </a:lnTo>
                    <a:lnTo>
                      <a:pt x="41324" y="12940"/>
                    </a:lnTo>
                    <a:lnTo>
                      <a:pt x="39831" y="12940"/>
                    </a:lnTo>
                    <a:lnTo>
                      <a:pt x="38358" y="12921"/>
                    </a:lnTo>
                    <a:lnTo>
                      <a:pt x="36884" y="12863"/>
                    </a:lnTo>
                    <a:lnTo>
                      <a:pt x="35391" y="12748"/>
                    </a:lnTo>
                    <a:lnTo>
                      <a:pt x="33917" y="12614"/>
                    </a:lnTo>
                    <a:lnTo>
                      <a:pt x="32462" y="12423"/>
                    </a:lnTo>
                    <a:lnTo>
                      <a:pt x="30988" y="12193"/>
                    </a:lnTo>
                    <a:lnTo>
                      <a:pt x="29534" y="11925"/>
                    </a:lnTo>
                    <a:lnTo>
                      <a:pt x="28079" y="11600"/>
                    </a:lnTo>
                    <a:lnTo>
                      <a:pt x="26624" y="11256"/>
                    </a:lnTo>
                    <a:lnTo>
                      <a:pt x="25189" y="10854"/>
                    </a:lnTo>
                    <a:lnTo>
                      <a:pt x="23753" y="10413"/>
                    </a:lnTo>
                    <a:lnTo>
                      <a:pt x="22337" y="9954"/>
                    </a:lnTo>
                    <a:lnTo>
                      <a:pt x="20940" y="9418"/>
                    </a:lnTo>
                    <a:lnTo>
                      <a:pt x="19543" y="8863"/>
                    </a:lnTo>
                    <a:lnTo>
                      <a:pt x="18164" y="8270"/>
                    </a:lnTo>
                    <a:lnTo>
                      <a:pt x="16786" y="7619"/>
                    </a:lnTo>
                    <a:lnTo>
                      <a:pt x="15427" y="6949"/>
                    </a:lnTo>
                    <a:lnTo>
                      <a:pt x="14107" y="6222"/>
                    </a:lnTo>
                    <a:lnTo>
                      <a:pt x="12786" y="5456"/>
                    </a:lnTo>
                    <a:lnTo>
                      <a:pt x="11484" y="4652"/>
                    </a:lnTo>
                    <a:lnTo>
                      <a:pt x="10202" y="3810"/>
                    </a:lnTo>
                    <a:lnTo>
                      <a:pt x="8939" y="2910"/>
                    </a:lnTo>
                    <a:lnTo>
                      <a:pt x="7695" y="1992"/>
                    </a:lnTo>
                    <a:lnTo>
                      <a:pt x="7082" y="1494"/>
                    </a:lnTo>
                    <a:lnTo>
                      <a:pt x="6470" y="1015"/>
                    </a:lnTo>
                    <a:lnTo>
                      <a:pt x="5857" y="518"/>
                    </a:lnTo>
                    <a:lnTo>
                      <a:pt x="5264" y="1"/>
                    </a:lnTo>
                    <a:close/>
                  </a:path>
                </a:pathLst>
              </a:custGeom>
              <a:solidFill>
                <a:srgbClr val="703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6" name="Google Shape;2276;p37"/>
              <p:cNvSpPr/>
              <p:nvPr/>
            </p:nvSpPr>
            <p:spPr>
              <a:xfrm>
                <a:off x="8139900" y="1963425"/>
                <a:ext cx="796250" cy="978100"/>
              </a:xfrm>
              <a:custGeom>
                <a:avLst/>
                <a:gdLst/>
                <a:ahLst/>
                <a:cxnLst/>
                <a:rect l="l" t="t" r="r" b="b"/>
                <a:pathLst>
                  <a:path w="31850" h="39124" extrusionOk="0">
                    <a:moveTo>
                      <a:pt x="9264" y="0"/>
                    </a:moveTo>
                    <a:lnTo>
                      <a:pt x="0" y="16021"/>
                    </a:lnTo>
                    <a:lnTo>
                      <a:pt x="747" y="16480"/>
                    </a:lnTo>
                    <a:lnTo>
                      <a:pt x="1474" y="16939"/>
                    </a:lnTo>
                    <a:lnTo>
                      <a:pt x="2182" y="17437"/>
                    </a:lnTo>
                    <a:lnTo>
                      <a:pt x="2871" y="17935"/>
                    </a:lnTo>
                    <a:lnTo>
                      <a:pt x="3541" y="18471"/>
                    </a:lnTo>
                    <a:lnTo>
                      <a:pt x="4192" y="19026"/>
                    </a:lnTo>
                    <a:lnTo>
                      <a:pt x="4824" y="19600"/>
                    </a:lnTo>
                    <a:lnTo>
                      <a:pt x="5455" y="20193"/>
                    </a:lnTo>
                    <a:lnTo>
                      <a:pt x="6049" y="20806"/>
                    </a:lnTo>
                    <a:lnTo>
                      <a:pt x="6623" y="21437"/>
                    </a:lnTo>
                    <a:lnTo>
                      <a:pt x="7178" y="22088"/>
                    </a:lnTo>
                    <a:lnTo>
                      <a:pt x="7733" y="22758"/>
                    </a:lnTo>
                    <a:lnTo>
                      <a:pt x="8250" y="23447"/>
                    </a:lnTo>
                    <a:lnTo>
                      <a:pt x="8728" y="24155"/>
                    </a:lnTo>
                    <a:lnTo>
                      <a:pt x="9207" y="24864"/>
                    </a:lnTo>
                    <a:lnTo>
                      <a:pt x="9666" y="25610"/>
                    </a:lnTo>
                    <a:lnTo>
                      <a:pt x="10087" y="26357"/>
                    </a:lnTo>
                    <a:lnTo>
                      <a:pt x="10489" y="27122"/>
                    </a:lnTo>
                    <a:lnTo>
                      <a:pt x="10872" y="27888"/>
                    </a:lnTo>
                    <a:lnTo>
                      <a:pt x="11216" y="28692"/>
                    </a:lnTo>
                    <a:lnTo>
                      <a:pt x="11542" y="29496"/>
                    </a:lnTo>
                    <a:lnTo>
                      <a:pt x="11848" y="30319"/>
                    </a:lnTo>
                    <a:lnTo>
                      <a:pt x="12116" y="31142"/>
                    </a:lnTo>
                    <a:lnTo>
                      <a:pt x="12365" y="32003"/>
                    </a:lnTo>
                    <a:lnTo>
                      <a:pt x="12595" y="32845"/>
                    </a:lnTo>
                    <a:lnTo>
                      <a:pt x="12786" y="33707"/>
                    </a:lnTo>
                    <a:lnTo>
                      <a:pt x="12958" y="34587"/>
                    </a:lnTo>
                    <a:lnTo>
                      <a:pt x="13092" y="35487"/>
                    </a:lnTo>
                    <a:lnTo>
                      <a:pt x="13207" y="36367"/>
                    </a:lnTo>
                    <a:lnTo>
                      <a:pt x="13284" y="37286"/>
                    </a:lnTo>
                    <a:lnTo>
                      <a:pt x="13322" y="38185"/>
                    </a:lnTo>
                    <a:lnTo>
                      <a:pt x="13341" y="39123"/>
                    </a:lnTo>
                    <a:lnTo>
                      <a:pt x="31850" y="39123"/>
                    </a:lnTo>
                    <a:lnTo>
                      <a:pt x="31831" y="38339"/>
                    </a:lnTo>
                    <a:lnTo>
                      <a:pt x="31812" y="37554"/>
                    </a:lnTo>
                    <a:lnTo>
                      <a:pt x="31792" y="36788"/>
                    </a:lnTo>
                    <a:lnTo>
                      <a:pt x="31735" y="36003"/>
                    </a:lnTo>
                    <a:lnTo>
                      <a:pt x="31678" y="35238"/>
                    </a:lnTo>
                    <a:lnTo>
                      <a:pt x="31601" y="34472"/>
                    </a:lnTo>
                    <a:lnTo>
                      <a:pt x="31524" y="33707"/>
                    </a:lnTo>
                    <a:lnTo>
                      <a:pt x="31429" y="32960"/>
                    </a:lnTo>
                    <a:lnTo>
                      <a:pt x="31314" y="32194"/>
                    </a:lnTo>
                    <a:lnTo>
                      <a:pt x="31199" y="31448"/>
                    </a:lnTo>
                    <a:lnTo>
                      <a:pt x="31065" y="30701"/>
                    </a:lnTo>
                    <a:lnTo>
                      <a:pt x="30912" y="29974"/>
                    </a:lnTo>
                    <a:lnTo>
                      <a:pt x="30759" y="29228"/>
                    </a:lnTo>
                    <a:lnTo>
                      <a:pt x="30587" y="28500"/>
                    </a:lnTo>
                    <a:lnTo>
                      <a:pt x="30414" y="27773"/>
                    </a:lnTo>
                    <a:lnTo>
                      <a:pt x="30204" y="27046"/>
                    </a:lnTo>
                    <a:lnTo>
                      <a:pt x="30012" y="26337"/>
                    </a:lnTo>
                    <a:lnTo>
                      <a:pt x="29783" y="25629"/>
                    </a:lnTo>
                    <a:lnTo>
                      <a:pt x="29572" y="24921"/>
                    </a:lnTo>
                    <a:lnTo>
                      <a:pt x="29323" y="24213"/>
                    </a:lnTo>
                    <a:lnTo>
                      <a:pt x="29074" y="23505"/>
                    </a:lnTo>
                    <a:lnTo>
                      <a:pt x="28806" y="22816"/>
                    </a:lnTo>
                    <a:lnTo>
                      <a:pt x="28539" y="22127"/>
                    </a:lnTo>
                    <a:lnTo>
                      <a:pt x="28251" y="21457"/>
                    </a:lnTo>
                    <a:lnTo>
                      <a:pt x="27964" y="20787"/>
                    </a:lnTo>
                    <a:lnTo>
                      <a:pt x="27658" y="20117"/>
                    </a:lnTo>
                    <a:lnTo>
                      <a:pt x="27333" y="19447"/>
                    </a:lnTo>
                    <a:lnTo>
                      <a:pt x="27007" y="18796"/>
                    </a:lnTo>
                    <a:lnTo>
                      <a:pt x="26682" y="18145"/>
                    </a:lnTo>
                    <a:lnTo>
                      <a:pt x="26337" y="17495"/>
                    </a:lnTo>
                    <a:lnTo>
                      <a:pt x="25974" y="16844"/>
                    </a:lnTo>
                    <a:lnTo>
                      <a:pt x="25610" y="16212"/>
                    </a:lnTo>
                    <a:lnTo>
                      <a:pt x="25227" y="15600"/>
                    </a:lnTo>
                    <a:lnTo>
                      <a:pt x="24844" y="14968"/>
                    </a:lnTo>
                    <a:lnTo>
                      <a:pt x="24462" y="14356"/>
                    </a:lnTo>
                    <a:lnTo>
                      <a:pt x="24041" y="13762"/>
                    </a:lnTo>
                    <a:lnTo>
                      <a:pt x="23639" y="13150"/>
                    </a:lnTo>
                    <a:lnTo>
                      <a:pt x="23217" y="12556"/>
                    </a:lnTo>
                    <a:lnTo>
                      <a:pt x="22777" y="11982"/>
                    </a:lnTo>
                    <a:lnTo>
                      <a:pt x="22337" y="11408"/>
                    </a:lnTo>
                    <a:lnTo>
                      <a:pt x="21878" y="10834"/>
                    </a:lnTo>
                    <a:lnTo>
                      <a:pt x="21418" y="10279"/>
                    </a:lnTo>
                    <a:lnTo>
                      <a:pt x="20959" y="9724"/>
                    </a:lnTo>
                    <a:lnTo>
                      <a:pt x="20480" y="9168"/>
                    </a:lnTo>
                    <a:lnTo>
                      <a:pt x="19983" y="8633"/>
                    </a:lnTo>
                    <a:lnTo>
                      <a:pt x="19504" y="8097"/>
                    </a:lnTo>
                    <a:lnTo>
                      <a:pt x="18987" y="7580"/>
                    </a:lnTo>
                    <a:lnTo>
                      <a:pt x="18490" y="7063"/>
                    </a:lnTo>
                    <a:lnTo>
                      <a:pt x="17954" y="6546"/>
                    </a:lnTo>
                    <a:lnTo>
                      <a:pt x="17437" y="6049"/>
                    </a:lnTo>
                    <a:lnTo>
                      <a:pt x="16901" y="5570"/>
                    </a:lnTo>
                    <a:lnTo>
                      <a:pt x="16346" y="5072"/>
                    </a:lnTo>
                    <a:lnTo>
                      <a:pt x="15810" y="4613"/>
                    </a:lnTo>
                    <a:lnTo>
                      <a:pt x="15236" y="4135"/>
                    </a:lnTo>
                    <a:lnTo>
                      <a:pt x="14681" y="3694"/>
                    </a:lnTo>
                    <a:lnTo>
                      <a:pt x="14107" y="3235"/>
                    </a:lnTo>
                    <a:lnTo>
                      <a:pt x="13513" y="2795"/>
                    </a:lnTo>
                    <a:lnTo>
                      <a:pt x="12939" y="2374"/>
                    </a:lnTo>
                    <a:lnTo>
                      <a:pt x="12346" y="1952"/>
                    </a:lnTo>
                    <a:lnTo>
                      <a:pt x="11733" y="1551"/>
                    </a:lnTo>
                    <a:lnTo>
                      <a:pt x="11121" y="1149"/>
                    </a:lnTo>
                    <a:lnTo>
                      <a:pt x="10508" y="747"/>
                    </a:lnTo>
                    <a:lnTo>
                      <a:pt x="9877" y="383"/>
                    </a:lnTo>
                    <a:lnTo>
                      <a:pt x="926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7" name="Google Shape;2277;p37"/>
              <p:cNvSpPr/>
              <p:nvPr/>
            </p:nvSpPr>
            <p:spPr>
              <a:xfrm>
                <a:off x="7241250" y="1811725"/>
                <a:ext cx="1130275" cy="552225"/>
              </a:xfrm>
              <a:custGeom>
                <a:avLst/>
                <a:gdLst/>
                <a:ahLst/>
                <a:cxnLst/>
                <a:rect l="l" t="t" r="r" b="b"/>
                <a:pathLst>
                  <a:path w="45211" h="22089" extrusionOk="0">
                    <a:moveTo>
                      <a:pt x="22395" y="1"/>
                    </a:moveTo>
                    <a:lnTo>
                      <a:pt x="21667" y="20"/>
                    </a:lnTo>
                    <a:lnTo>
                      <a:pt x="20940" y="58"/>
                    </a:lnTo>
                    <a:lnTo>
                      <a:pt x="20213" y="96"/>
                    </a:lnTo>
                    <a:lnTo>
                      <a:pt x="19466" y="154"/>
                    </a:lnTo>
                    <a:lnTo>
                      <a:pt x="18012" y="307"/>
                    </a:lnTo>
                    <a:lnTo>
                      <a:pt x="16576" y="498"/>
                    </a:lnTo>
                    <a:lnTo>
                      <a:pt x="15121" y="728"/>
                    </a:lnTo>
                    <a:lnTo>
                      <a:pt x="13686" y="1015"/>
                    </a:lnTo>
                    <a:lnTo>
                      <a:pt x="12250" y="1340"/>
                    </a:lnTo>
                    <a:lnTo>
                      <a:pt x="10834" y="1704"/>
                    </a:lnTo>
                    <a:lnTo>
                      <a:pt x="9437" y="2106"/>
                    </a:lnTo>
                    <a:lnTo>
                      <a:pt x="8039" y="2565"/>
                    </a:lnTo>
                    <a:lnTo>
                      <a:pt x="6661" y="3044"/>
                    </a:lnTo>
                    <a:lnTo>
                      <a:pt x="5283" y="3580"/>
                    </a:lnTo>
                    <a:lnTo>
                      <a:pt x="3943" y="4135"/>
                    </a:lnTo>
                    <a:lnTo>
                      <a:pt x="2604" y="4747"/>
                    </a:lnTo>
                    <a:lnTo>
                      <a:pt x="1283" y="5379"/>
                    </a:lnTo>
                    <a:lnTo>
                      <a:pt x="1" y="6068"/>
                    </a:lnTo>
                    <a:lnTo>
                      <a:pt x="9284" y="22089"/>
                    </a:lnTo>
                    <a:lnTo>
                      <a:pt x="10049" y="21706"/>
                    </a:lnTo>
                    <a:lnTo>
                      <a:pt x="10834" y="21323"/>
                    </a:lnTo>
                    <a:lnTo>
                      <a:pt x="11619" y="20959"/>
                    </a:lnTo>
                    <a:lnTo>
                      <a:pt x="12423" y="20634"/>
                    </a:lnTo>
                    <a:lnTo>
                      <a:pt x="13227" y="20309"/>
                    </a:lnTo>
                    <a:lnTo>
                      <a:pt x="14030" y="20022"/>
                    </a:lnTo>
                    <a:lnTo>
                      <a:pt x="14853" y="19773"/>
                    </a:lnTo>
                    <a:lnTo>
                      <a:pt x="15696" y="19524"/>
                    </a:lnTo>
                    <a:lnTo>
                      <a:pt x="16519" y="19313"/>
                    </a:lnTo>
                    <a:lnTo>
                      <a:pt x="17361" y="19122"/>
                    </a:lnTo>
                    <a:lnTo>
                      <a:pt x="18222" y="18950"/>
                    </a:lnTo>
                    <a:lnTo>
                      <a:pt x="19064" y="18816"/>
                    </a:lnTo>
                    <a:lnTo>
                      <a:pt x="19926" y="18701"/>
                    </a:lnTo>
                    <a:lnTo>
                      <a:pt x="20787" y="18605"/>
                    </a:lnTo>
                    <a:lnTo>
                      <a:pt x="21648" y="18548"/>
                    </a:lnTo>
                    <a:lnTo>
                      <a:pt x="22510" y="18509"/>
                    </a:lnTo>
                    <a:lnTo>
                      <a:pt x="23371" y="18509"/>
                    </a:lnTo>
                    <a:lnTo>
                      <a:pt x="24232" y="18548"/>
                    </a:lnTo>
                    <a:lnTo>
                      <a:pt x="25094" y="18586"/>
                    </a:lnTo>
                    <a:lnTo>
                      <a:pt x="25955" y="18682"/>
                    </a:lnTo>
                    <a:lnTo>
                      <a:pt x="26816" y="18777"/>
                    </a:lnTo>
                    <a:lnTo>
                      <a:pt x="27678" y="18931"/>
                    </a:lnTo>
                    <a:lnTo>
                      <a:pt x="28520" y="19103"/>
                    </a:lnTo>
                    <a:lnTo>
                      <a:pt x="29381" y="19313"/>
                    </a:lnTo>
                    <a:lnTo>
                      <a:pt x="30223" y="19543"/>
                    </a:lnTo>
                    <a:lnTo>
                      <a:pt x="31065" y="19811"/>
                    </a:lnTo>
                    <a:lnTo>
                      <a:pt x="31888" y="20098"/>
                    </a:lnTo>
                    <a:lnTo>
                      <a:pt x="32731" y="20443"/>
                    </a:lnTo>
                    <a:lnTo>
                      <a:pt x="33534" y="20806"/>
                    </a:lnTo>
                    <a:lnTo>
                      <a:pt x="34358" y="21189"/>
                    </a:lnTo>
                    <a:lnTo>
                      <a:pt x="35161" y="21629"/>
                    </a:lnTo>
                    <a:lnTo>
                      <a:pt x="35946" y="22089"/>
                    </a:lnTo>
                    <a:lnTo>
                      <a:pt x="45210" y="6068"/>
                    </a:lnTo>
                    <a:lnTo>
                      <a:pt x="44540" y="5666"/>
                    </a:lnTo>
                    <a:lnTo>
                      <a:pt x="43851" y="5283"/>
                    </a:lnTo>
                    <a:lnTo>
                      <a:pt x="43181" y="4901"/>
                    </a:lnTo>
                    <a:lnTo>
                      <a:pt x="42492" y="4556"/>
                    </a:lnTo>
                    <a:lnTo>
                      <a:pt x="41803" y="4212"/>
                    </a:lnTo>
                    <a:lnTo>
                      <a:pt x="41114" y="3867"/>
                    </a:lnTo>
                    <a:lnTo>
                      <a:pt x="40425" y="3561"/>
                    </a:lnTo>
                    <a:lnTo>
                      <a:pt x="39736" y="3255"/>
                    </a:lnTo>
                    <a:lnTo>
                      <a:pt x="39028" y="2967"/>
                    </a:lnTo>
                    <a:lnTo>
                      <a:pt x="38320" y="2699"/>
                    </a:lnTo>
                    <a:lnTo>
                      <a:pt x="37631" y="2431"/>
                    </a:lnTo>
                    <a:lnTo>
                      <a:pt x="36922" y="2183"/>
                    </a:lnTo>
                    <a:lnTo>
                      <a:pt x="36195" y="1953"/>
                    </a:lnTo>
                    <a:lnTo>
                      <a:pt x="35487" y="1742"/>
                    </a:lnTo>
                    <a:lnTo>
                      <a:pt x="34779" y="1532"/>
                    </a:lnTo>
                    <a:lnTo>
                      <a:pt x="34051" y="1340"/>
                    </a:lnTo>
                    <a:lnTo>
                      <a:pt x="33343" y="1168"/>
                    </a:lnTo>
                    <a:lnTo>
                      <a:pt x="32616" y="996"/>
                    </a:lnTo>
                    <a:lnTo>
                      <a:pt x="31888" y="843"/>
                    </a:lnTo>
                    <a:lnTo>
                      <a:pt x="31161" y="709"/>
                    </a:lnTo>
                    <a:lnTo>
                      <a:pt x="30434" y="575"/>
                    </a:lnTo>
                    <a:lnTo>
                      <a:pt x="29706" y="460"/>
                    </a:lnTo>
                    <a:lnTo>
                      <a:pt x="28979" y="364"/>
                    </a:lnTo>
                    <a:lnTo>
                      <a:pt x="28252" y="269"/>
                    </a:lnTo>
                    <a:lnTo>
                      <a:pt x="27524" y="192"/>
                    </a:lnTo>
                    <a:lnTo>
                      <a:pt x="26797" y="135"/>
                    </a:lnTo>
                    <a:lnTo>
                      <a:pt x="26051" y="77"/>
                    </a:lnTo>
                    <a:lnTo>
                      <a:pt x="25323" y="39"/>
                    </a:lnTo>
                    <a:lnTo>
                      <a:pt x="24596" y="20"/>
                    </a:lnTo>
                    <a:lnTo>
                      <a:pt x="238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8" name="Google Shape;2278;p37"/>
              <p:cNvSpPr/>
              <p:nvPr/>
            </p:nvSpPr>
            <p:spPr>
              <a:xfrm>
                <a:off x="6677575" y="1963425"/>
                <a:ext cx="795775" cy="978100"/>
              </a:xfrm>
              <a:custGeom>
                <a:avLst/>
                <a:gdLst/>
                <a:ahLst/>
                <a:cxnLst/>
                <a:rect l="l" t="t" r="r" b="b"/>
                <a:pathLst>
                  <a:path w="31831" h="39124" extrusionOk="0">
                    <a:moveTo>
                      <a:pt x="22586" y="0"/>
                    </a:moveTo>
                    <a:lnTo>
                      <a:pt x="21954" y="383"/>
                    </a:lnTo>
                    <a:lnTo>
                      <a:pt x="21342" y="747"/>
                    </a:lnTo>
                    <a:lnTo>
                      <a:pt x="20710" y="1149"/>
                    </a:lnTo>
                    <a:lnTo>
                      <a:pt x="20117" y="1551"/>
                    </a:lnTo>
                    <a:lnTo>
                      <a:pt x="19504" y="1952"/>
                    </a:lnTo>
                    <a:lnTo>
                      <a:pt x="18911" y="2374"/>
                    </a:lnTo>
                    <a:lnTo>
                      <a:pt x="18317" y="2795"/>
                    </a:lnTo>
                    <a:lnTo>
                      <a:pt x="17743" y="3235"/>
                    </a:lnTo>
                    <a:lnTo>
                      <a:pt x="17169" y="3694"/>
                    </a:lnTo>
                    <a:lnTo>
                      <a:pt x="16595" y="4135"/>
                    </a:lnTo>
                    <a:lnTo>
                      <a:pt x="16040" y="4613"/>
                    </a:lnTo>
                    <a:lnTo>
                      <a:pt x="15485" y="5072"/>
                    </a:lnTo>
                    <a:lnTo>
                      <a:pt x="14949" y="5570"/>
                    </a:lnTo>
                    <a:lnTo>
                      <a:pt x="14413" y="6049"/>
                    </a:lnTo>
                    <a:lnTo>
                      <a:pt x="13877" y="6546"/>
                    </a:lnTo>
                    <a:lnTo>
                      <a:pt x="13360" y="7063"/>
                    </a:lnTo>
                    <a:lnTo>
                      <a:pt x="12843" y="7580"/>
                    </a:lnTo>
                    <a:lnTo>
                      <a:pt x="12346" y="8097"/>
                    </a:lnTo>
                    <a:lnTo>
                      <a:pt x="11848" y="8633"/>
                    </a:lnTo>
                    <a:lnTo>
                      <a:pt x="11369" y="9168"/>
                    </a:lnTo>
                    <a:lnTo>
                      <a:pt x="10891" y="9724"/>
                    </a:lnTo>
                    <a:lnTo>
                      <a:pt x="10412" y="10279"/>
                    </a:lnTo>
                    <a:lnTo>
                      <a:pt x="9953" y="10834"/>
                    </a:lnTo>
                    <a:lnTo>
                      <a:pt x="9513" y="11408"/>
                    </a:lnTo>
                    <a:lnTo>
                      <a:pt x="9073" y="11982"/>
                    </a:lnTo>
                    <a:lnTo>
                      <a:pt x="8632" y="12556"/>
                    </a:lnTo>
                    <a:lnTo>
                      <a:pt x="8211" y="13150"/>
                    </a:lnTo>
                    <a:lnTo>
                      <a:pt x="7790" y="13762"/>
                    </a:lnTo>
                    <a:lnTo>
                      <a:pt x="7388" y="14356"/>
                    </a:lnTo>
                    <a:lnTo>
                      <a:pt x="6986" y="14968"/>
                    </a:lnTo>
                    <a:lnTo>
                      <a:pt x="6604" y="15600"/>
                    </a:lnTo>
                    <a:lnTo>
                      <a:pt x="6240" y="16212"/>
                    </a:lnTo>
                    <a:lnTo>
                      <a:pt x="5857" y="16844"/>
                    </a:lnTo>
                    <a:lnTo>
                      <a:pt x="5513" y="17495"/>
                    </a:lnTo>
                    <a:lnTo>
                      <a:pt x="5168" y="18145"/>
                    </a:lnTo>
                    <a:lnTo>
                      <a:pt x="4823" y="18796"/>
                    </a:lnTo>
                    <a:lnTo>
                      <a:pt x="4498" y="19447"/>
                    </a:lnTo>
                    <a:lnTo>
                      <a:pt x="4192" y="20117"/>
                    </a:lnTo>
                    <a:lnTo>
                      <a:pt x="3886" y="20787"/>
                    </a:lnTo>
                    <a:lnTo>
                      <a:pt x="3579" y="21457"/>
                    </a:lnTo>
                    <a:lnTo>
                      <a:pt x="3311" y="22127"/>
                    </a:lnTo>
                    <a:lnTo>
                      <a:pt x="3024" y="22816"/>
                    </a:lnTo>
                    <a:lnTo>
                      <a:pt x="2775" y="23505"/>
                    </a:lnTo>
                    <a:lnTo>
                      <a:pt x="2527" y="24213"/>
                    </a:lnTo>
                    <a:lnTo>
                      <a:pt x="2278" y="24921"/>
                    </a:lnTo>
                    <a:lnTo>
                      <a:pt x="2048" y="25629"/>
                    </a:lnTo>
                    <a:lnTo>
                      <a:pt x="1838" y="26337"/>
                    </a:lnTo>
                    <a:lnTo>
                      <a:pt x="1627" y="27046"/>
                    </a:lnTo>
                    <a:lnTo>
                      <a:pt x="1436" y="27773"/>
                    </a:lnTo>
                    <a:lnTo>
                      <a:pt x="1263" y="28500"/>
                    </a:lnTo>
                    <a:lnTo>
                      <a:pt x="1091" y="29228"/>
                    </a:lnTo>
                    <a:lnTo>
                      <a:pt x="938" y="29974"/>
                    </a:lnTo>
                    <a:lnTo>
                      <a:pt x="785" y="30701"/>
                    </a:lnTo>
                    <a:lnTo>
                      <a:pt x="651" y="31448"/>
                    </a:lnTo>
                    <a:lnTo>
                      <a:pt x="536" y="32194"/>
                    </a:lnTo>
                    <a:lnTo>
                      <a:pt x="421" y="32960"/>
                    </a:lnTo>
                    <a:lnTo>
                      <a:pt x="325" y="33707"/>
                    </a:lnTo>
                    <a:lnTo>
                      <a:pt x="230" y="34472"/>
                    </a:lnTo>
                    <a:lnTo>
                      <a:pt x="172" y="35238"/>
                    </a:lnTo>
                    <a:lnTo>
                      <a:pt x="115" y="36003"/>
                    </a:lnTo>
                    <a:lnTo>
                      <a:pt x="58" y="36788"/>
                    </a:lnTo>
                    <a:lnTo>
                      <a:pt x="19" y="37554"/>
                    </a:lnTo>
                    <a:lnTo>
                      <a:pt x="0" y="38339"/>
                    </a:lnTo>
                    <a:lnTo>
                      <a:pt x="0" y="39123"/>
                    </a:lnTo>
                    <a:lnTo>
                      <a:pt x="18509" y="39123"/>
                    </a:lnTo>
                    <a:lnTo>
                      <a:pt x="18528" y="38185"/>
                    </a:lnTo>
                    <a:lnTo>
                      <a:pt x="18566" y="37286"/>
                    </a:lnTo>
                    <a:lnTo>
                      <a:pt x="18643" y="36367"/>
                    </a:lnTo>
                    <a:lnTo>
                      <a:pt x="18758" y="35487"/>
                    </a:lnTo>
                    <a:lnTo>
                      <a:pt x="18892" y="34587"/>
                    </a:lnTo>
                    <a:lnTo>
                      <a:pt x="19064" y="33707"/>
                    </a:lnTo>
                    <a:lnTo>
                      <a:pt x="19255" y="32845"/>
                    </a:lnTo>
                    <a:lnTo>
                      <a:pt x="19466" y="32003"/>
                    </a:lnTo>
                    <a:lnTo>
                      <a:pt x="19715" y="31142"/>
                    </a:lnTo>
                    <a:lnTo>
                      <a:pt x="20002" y="30319"/>
                    </a:lnTo>
                    <a:lnTo>
                      <a:pt x="20289" y="29496"/>
                    </a:lnTo>
                    <a:lnTo>
                      <a:pt x="20633" y="28692"/>
                    </a:lnTo>
                    <a:lnTo>
                      <a:pt x="20978" y="27888"/>
                    </a:lnTo>
                    <a:lnTo>
                      <a:pt x="21361" y="27122"/>
                    </a:lnTo>
                    <a:lnTo>
                      <a:pt x="21763" y="26357"/>
                    </a:lnTo>
                    <a:lnTo>
                      <a:pt x="22184" y="25610"/>
                    </a:lnTo>
                    <a:lnTo>
                      <a:pt x="22643" y="24864"/>
                    </a:lnTo>
                    <a:lnTo>
                      <a:pt x="23103" y="24155"/>
                    </a:lnTo>
                    <a:lnTo>
                      <a:pt x="23600" y="23447"/>
                    </a:lnTo>
                    <a:lnTo>
                      <a:pt x="24117" y="22758"/>
                    </a:lnTo>
                    <a:lnTo>
                      <a:pt x="24653" y="22088"/>
                    </a:lnTo>
                    <a:lnTo>
                      <a:pt x="25208" y="21437"/>
                    </a:lnTo>
                    <a:lnTo>
                      <a:pt x="25801" y="20806"/>
                    </a:lnTo>
                    <a:lnTo>
                      <a:pt x="26395" y="20193"/>
                    </a:lnTo>
                    <a:lnTo>
                      <a:pt x="27007" y="19600"/>
                    </a:lnTo>
                    <a:lnTo>
                      <a:pt x="27658" y="19026"/>
                    </a:lnTo>
                    <a:lnTo>
                      <a:pt x="28309" y="18471"/>
                    </a:lnTo>
                    <a:lnTo>
                      <a:pt x="28979" y="17935"/>
                    </a:lnTo>
                    <a:lnTo>
                      <a:pt x="29668" y="17437"/>
                    </a:lnTo>
                    <a:lnTo>
                      <a:pt x="30376" y="16939"/>
                    </a:lnTo>
                    <a:lnTo>
                      <a:pt x="31103" y="16480"/>
                    </a:lnTo>
                    <a:lnTo>
                      <a:pt x="31831" y="16021"/>
                    </a:lnTo>
                    <a:lnTo>
                      <a:pt x="2258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79" name="Google Shape;2279;p37"/>
              <p:cNvSpPr/>
              <p:nvPr/>
            </p:nvSpPr>
            <p:spPr>
              <a:xfrm>
                <a:off x="8139900" y="2941500"/>
                <a:ext cx="796250" cy="977625"/>
              </a:xfrm>
              <a:custGeom>
                <a:avLst/>
                <a:gdLst/>
                <a:ahLst/>
                <a:cxnLst/>
                <a:rect l="l" t="t" r="r" b="b"/>
                <a:pathLst>
                  <a:path w="31850" h="39105" extrusionOk="0">
                    <a:moveTo>
                      <a:pt x="13341" y="0"/>
                    </a:moveTo>
                    <a:lnTo>
                      <a:pt x="13322" y="919"/>
                    </a:lnTo>
                    <a:lnTo>
                      <a:pt x="13284" y="1819"/>
                    </a:lnTo>
                    <a:lnTo>
                      <a:pt x="13207" y="2737"/>
                    </a:lnTo>
                    <a:lnTo>
                      <a:pt x="13092" y="3637"/>
                    </a:lnTo>
                    <a:lnTo>
                      <a:pt x="12958" y="4517"/>
                    </a:lnTo>
                    <a:lnTo>
                      <a:pt x="12786" y="5398"/>
                    </a:lnTo>
                    <a:lnTo>
                      <a:pt x="12595" y="6259"/>
                    </a:lnTo>
                    <a:lnTo>
                      <a:pt x="12365" y="7121"/>
                    </a:lnTo>
                    <a:lnTo>
                      <a:pt x="12116" y="7963"/>
                    </a:lnTo>
                    <a:lnTo>
                      <a:pt x="11848" y="8786"/>
                    </a:lnTo>
                    <a:lnTo>
                      <a:pt x="11542" y="9609"/>
                    </a:lnTo>
                    <a:lnTo>
                      <a:pt x="11216" y="10413"/>
                    </a:lnTo>
                    <a:lnTo>
                      <a:pt x="10872" y="11217"/>
                    </a:lnTo>
                    <a:lnTo>
                      <a:pt x="10489" y="11982"/>
                    </a:lnTo>
                    <a:lnTo>
                      <a:pt x="10087" y="12748"/>
                    </a:lnTo>
                    <a:lnTo>
                      <a:pt x="9666" y="13513"/>
                    </a:lnTo>
                    <a:lnTo>
                      <a:pt x="9207" y="14241"/>
                    </a:lnTo>
                    <a:lnTo>
                      <a:pt x="8728" y="14968"/>
                    </a:lnTo>
                    <a:lnTo>
                      <a:pt x="8250" y="15657"/>
                    </a:lnTo>
                    <a:lnTo>
                      <a:pt x="7733" y="16346"/>
                    </a:lnTo>
                    <a:lnTo>
                      <a:pt x="7178" y="17016"/>
                    </a:lnTo>
                    <a:lnTo>
                      <a:pt x="6623" y="17667"/>
                    </a:lnTo>
                    <a:lnTo>
                      <a:pt x="6049" y="18299"/>
                    </a:lnTo>
                    <a:lnTo>
                      <a:pt x="5455" y="18911"/>
                    </a:lnTo>
                    <a:lnTo>
                      <a:pt x="4824" y="19504"/>
                    </a:lnTo>
                    <a:lnTo>
                      <a:pt x="4192" y="20079"/>
                    </a:lnTo>
                    <a:lnTo>
                      <a:pt x="3541" y="20634"/>
                    </a:lnTo>
                    <a:lnTo>
                      <a:pt x="2871" y="21170"/>
                    </a:lnTo>
                    <a:lnTo>
                      <a:pt x="2182" y="21686"/>
                    </a:lnTo>
                    <a:lnTo>
                      <a:pt x="1474" y="22165"/>
                    </a:lnTo>
                    <a:lnTo>
                      <a:pt x="747" y="22643"/>
                    </a:lnTo>
                    <a:lnTo>
                      <a:pt x="0" y="23084"/>
                    </a:lnTo>
                    <a:lnTo>
                      <a:pt x="9264" y="39104"/>
                    </a:lnTo>
                    <a:lnTo>
                      <a:pt x="9877" y="38741"/>
                    </a:lnTo>
                    <a:lnTo>
                      <a:pt x="10508" y="38358"/>
                    </a:lnTo>
                    <a:lnTo>
                      <a:pt x="11121" y="37956"/>
                    </a:lnTo>
                    <a:lnTo>
                      <a:pt x="11733" y="37554"/>
                    </a:lnTo>
                    <a:lnTo>
                      <a:pt x="12346" y="37152"/>
                    </a:lnTo>
                    <a:lnTo>
                      <a:pt x="12939" y="36731"/>
                    </a:lnTo>
                    <a:lnTo>
                      <a:pt x="13513" y="36310"/>
                    </a:lnTo>
                    <a:lnTo>
                      <a:pt x="14107" y="35870"/>
                    </a:lnTo>
                    <a:lnTo>
                      <a:pt x="14681" y="35429"/>
                    </a:lnTo>
                    <a:lnTo>
                      <a:pt x="15236" y="34970"/>
                    </a:lnTo>
                    <a:lnTo>
                      <a:pt x="15810" y="34491"/>
                    </a:lnTo>
                    <a:lnTo>
                      <a:pt x="16346" y="34032"/>
                    </a:lnTo>
                    <a:lnTo>
                      <a:pt x="16901" y="33554"/>
                    </a:lnTo>
                    <a:lnTo>
                      <a:pt x="17437" y="33056"/>
                    </a:lnTo>
                    <a:lnTo>
                      <a:pt x="17954" y="32558"/>
                    </a:lnTo>
                    <a:lnTo>
                      <a:pt x="18490" y="32041"/>
                    </a:lnTo>
                    <a:lnTo>
                      <a:pt x="18987" y="31525"/>
                    </a:lnTo>
                    <a:lnTo>
                      <a:pt x="19504" y="31008"/>
                    </a:lnTo>
                    <a:lnTo>
                      <a:pt x="19983" y="30472"/>
                    </a:lnTo>
                    <a:lnTo>
                      <a:pt x="20480" y="29936"/>
                    </a:lnTo>
                    <a:lnTo>
                      <a:pt x="20959" y="29400"/>
                    </a:lnTo>
                    <a:lnTo>
                      <a:pt x="21418" y="28845"/>
                    </a:lnTo>
                    <a:lnTo>
                      <a:pt x="21878" y="28271"/>
                    </a:lnTo>
                    <a:lnTo>
                      <a:pt x="22337" y="27697"/>
                    </a:lnTo>
                    <a:lnTo>
                      <a:pt x="22777" y="27122"/>
                    </a:lnTo>
                    <a:lnTo>
                      <a:pt x="23217" y="26548"/>
                    </a:lnTo>
                    <a:lnTo>
                      <a:pt x="23639" y="25955"/>
                    </a:lnTo>
                    <a:lnTo>
                      <a:pt x="24041" y="25361"/>
                    </a:lnTo>
                    <a:lnTo>
                      <a:pt x="24462" y="24749"/>
                    </a:lnTo>
                    <a:lnTo>
                      <a:pt x="24844" y="24136"/>
                    </a:lnTo>
                    <a:lnTo>
                      <a:pt x="25227" y="23505"/>
                    </a:lnTo>
                    <a:lnTo>
                      <a:pt x="25610" y="22892"/>
                    </a:lnTo>
                    <a:lnTo>
                      <a:pt x="25974" y="22261"/>
                    </a:lnTo>
                    <a:lnTo>
                      <a:pt x="26337" y="21610"/>
                    </a:lnTo>
                    <a:lnTo>
                      <a:pt x="26682" y="20978"/>
                    </a:lnTo>
                    <a:lnTo>
                      <a:pt x="27007" y="20327"/>
                    </a:lnTo>
                    <a:lnTo>
                      <a:pt x="27333" y="19658"/>
                    </a:lnTo>
                    <a:lnTo>
                      <a:pt x="27658" y="19007"/>
                    </a:lnTo>
                    <a:lnTo>
                      <a:pt x="27964" y="18337"/>
                    </a:lnTo>
                    <a:lnTo>
                      <a:pt x="28251" y="17648"/>
                    </a:lnTo>
                    <a:lnTo>
                      <a:pt x="28539" y="16978"/>
                    </a:lnTo>
                    <a:lnTo>
                      <a:pt x="28806" y="16289"/>
                    </a:lnTo>
                    <a:lnTo>
                      <a:pt x="29074" y="15600"/>
                    </a:lnTo>
                    <a:lnTo>
                      <a:pt x="29323" y="14892"/>
                    </a:lnTo>
                    <a:lnTo>
                      <a:pt x="29572" y="14203"/>
                    </a:lnTo>
                    <a:lnTo>
                      <a:pt x="29783" y="13494"/>
                    </a:lnTo>
                    <a:lnTo>
                      <a:pt x="30012" y="12767"/>
                    </a:lnTo>
                    <a:lnTo>
                      <a:pt x="30204" y="12059"/>
                    </a:lnTo>
                    <a:lnTo>
                      <a:pt x="30414" y="11331"/>
                    </a:lnTo>
                    <a:lnTo>
                      <a:pt x="30587" y="10604"/>
                    </a:lnTo>
                    <a:lnTo>
                      <a:pt x="30759" y="9877"/>
                    </a:lnTo>
                    <a:lnTo>
                      <a:pt x="30912" y="9149"/>
                    </a:lnTo>
                    <a:lnTo>
                      <a:pt x="31065" y="8403"/>
                    </a:lnTo>
                    <a:lnTo>
                      <a:pt x="31199" y="7656"/>
                    </a:lnTo>
                    <a:lnTo>
                      <a:pt x="31314" y="6910"/>
                    </a:lnTo>
                    <a:lnTo>
                      <a:pt x="31429" y="6144"/>
                    </a:lnTo>
                    <a:lnTo>
                      <a:pt x="31524" y="5398"/>
                    </a:lnTo>
                    <a:lnTo>
                      <a:pt x="31601" y="4632"/>
                    </a:lnTo>
                    <a:lnTo>
                      <a:pt x="31678" y="3867"/>
                    </a:lnTo>
                    <a:lnTo>
                      <a:pt x="31735" y="3101"/>
                    </a:lnTo>
                    <a:lnTo>
                      <a:pt x="31792" y="2335"/>
                    </a:lnTo>
                    <a:lnTo>
                      <a:pt x="31812" y="1551"/>
                    </a:lnTo>
                    <a:lnTo>
                      <a:pt x="31831" y="766"/>
                    </a:lnTo>
                    <a:lnTo>
                      <a:pt x="3185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80" name="Google Shape;2280;p37"/>
              <p:cNvSpPr/>
              <p:nvPr/>
            </p:nvSpPr>
            <p:spPr>
              <a:xfrm>
                <a:off x="6677575" y="2941500"/>
                <a:ext cx="795775" cy="977625"/>
              </a:xfrm>
              <a:custGeom>
                <a:avLst/>
                <a:gdLst/>
                <a:ahLst/>
                <a:cxnLst/>
                <a:rect l="l" t="t" r="r" b="b"/>
                <a:pathLst>
                  <a:path w="31831" h="39105" extrusionOk="0">
                    <a:moveTo>
                      <a:pt x="0" y="0"/>
                    </a:moveTo>
                    <a:lnTo>
                      <a:pt x="0" y="766"/>
                    </a:lnTo>
                    <a:lnTo>
                      <a:pt x="19" y="1551"/>
                    </a:lnTo>
                    <a:lnTo>
                      <a:pt x="58" y="2335"/>
                    </a:lnTo>
                    <a:lnTo>
                      <a:pt x="115" y="3101"/>
                    </a:lnTo>
                    <a:lnTo>
                      <a:pt x="172" y="3867"/>
                    </a:lnTo>
                    <a:lnTo>
                      <a:pt x="230" y="4632"/>
                    </a:lnTo>
                    <a:lnTo>
                      <a:pt x="325" y="5398"/>
                    </a:lnTo>
                    <a:lnTo>
                      <a:pt x="421" y="6144"/>
                    </a:lnTo>
                    <a:lnTo>
                      <a:pt x="536" y="6910"/>
                    </a:lnTo>
                    <a:lnTo>
                      <a:pt x="651" y="7656"/>
                    </a:lnTo>
                    <a:lnTo>
                      <a:pt x="785" y="8403"/>
                    </a:lnTo>
                    <a:lnTo>
                      <a:pt x="938" y="9149"/>
                    </a:lnTo>
                    <a:lnTo>
                      <a:pt x="1091" y="9877"/>
                    </a:lnTo>
                    <a:lnTo>
                      <a:pt x="1263" y="10604"/>
                    </a:lnTo>
                    <a:lnTo>
                      <a:pt x="1436" y="11331"/>
                    </a:lnTo>
                    <a:lnTo>
                      <a:pt x="1627" y="12059"/>
                    </a:lnTo>
                    <a:lnTo>
                      <a:pt x="1838" y="12767"/>
                    </a:lnTo>
                    <a:lnTo>
                      <a:pt x="2048" y="13494"/>
                    </a:lnTo>
                    <a:lnTo>
                      <a:pt x="2278" y="14203"/>
                    </a:lnTo>
                    <a:lnTo>
                      <a:pt x="2527" y="14892"/>
                    </a:lnTo>
                    <a:lnTo>
                      <a:pt x="2775" y="15600"/>
                    </a:lnTo>
                    <a:lnTo>
                      <a:pt x="3024" y="16289"/>
                    </a:lnTo>
                    <a:lnTo>
                      <a:pt x="3311" y="16978"/>
                    </a:lnTo>
                    <a:lnTo>
                      <a:pt x="3579" y="17648"/>
                    </a:lnTo>
                    <a:lnTo>
                      <a:pt x="3886" y="18337"/>
                    </a:lnTo>
                    <a:lnTo>
                      <a:pt x="4192" y="19007"/>
                    </a:lnTo>
                    <a:lnTo>
                      <a:pt x="4498" y="19658"/>
                    </a:lnTo>
                    <a:lnTo>
                      <a:pt x="4823" y="20327"/>
                    </a:lnTo>
                    <a:lnTo>
                      <a:pt x="5168" y="20978"/>
                    </a:lnTo>
                    <a:lnTo>
                      <a:pt x="5513" y="21610"/>
                    </a:lnTo>
                    <a:lnTo>
                      <a:pt x="5857" y="22261"/>
                    </a:lnTo>
                    <a:lnTo>
                      <a:pt x="6240" y="22892"/>
                    </a:lnTo>
                    <a:lnTo>
                      <a:pt x="6604" y="23505"/>
                    </a:lnTo>
                    <a:lnTo>
                      <a:pt x="6986" y="24136"/>
                    </a:lnTo>
                    <a:lnTo>
                      <a:pt x="7388" y="24749"/>
                    </a:lnTo>
                    <a:lnTo>
                      <a:pt x="7790" y="25361"/>
                    </a:lnTo>
                    <a:lnTo>
                      <a:pt x="8211" y="25955"/>
                    </a:lnTo>
                    <a:lnTo>
                      <a:pt x="8632" y="26548"/>
                    </a:lnTo>
                    <a:lnTo>
                      <a:pt x="9073" y="27122"/>
                    </a:lnTo>
                    <a:lnTo>
                      <a:pt x="9513" y="27697"/>
                    </a:lnTo>
                    <a:lnTo>
                      <a:pt x="9953" y="28271"/>
                    </a:lnTo>
                    <a:lnTo>
                      <a:pt x="10412" y="28845"/>
                    </a:lnTo>
                    <a:lnTo>
                      <a:pt x="10891" y="29400"/>
                    </a:lnTo>
                    <a:lnTo>
                      <a:pt x="11369" y="29936"/>
                    </a:lnTo>
                    <a:lnTo>
                      <a:pt x="11848" y="30472"/>
                    </a:lnTo>
                    <a:lnTo>
                      <a:pt x="12346" y="31008"/>
                    </a:lnTo>
                    <a:lnTo>
                      <a:pt x="12843" y="31525"/>
                    </a:lnTo>
                    <a:lnTo>
                      <a:pt x="13360" y="32041"/>
                    </a:lnTo>
                    <a:lnTo>
                      <a:pt x="13877" y="32558"/>
                    </a:lnTo>
                    <a:lnTo>
                      <a:pt x="14413" y="33056"/>
                    </a:lnTo>
                    <a:lnTo>
                      <a:pt x="14949" y="33554"/>
                    </a:lnTo>
                    <a:lnTo>
                      <a:pt x="15485" y="34032"/>
                    </a:lnTo>
                    <a:lnTo>
                      <a:pt x="16040" y="34491"/>
                    </a:lnTo>
                    <a:lnTo>
                      <a:pt x="16595" y="34970"/>
                    </a:lnTo>
                    <a:lnTo>
                      <a:pt x="17169" y="35429"/>
                    </a:lnTo>
                    <a:lnTo>
                      <a:pt x="17743" y="35870"/>
                    </a:lnTo>
                    <a:lnTo>
                      <a:pt x="18317" y="36310"/>
                    </a:lnTo>
                    <a:lnTo>
                      <a:pt x="18911" y="36731"/>
                    </a:lnTo>
                    <a:lnTo>
                      <a:pt x="19504" y="37152"/>
                    </a:lnTo>
                    <a:lnTo>
                      <a:pt x="20117" y="37554"/>
                    </a:lnTo>
                    <a:lnTo>
                      <a:pt x="20710" y="37956"/>
                    </a:lnTo>
                    <a:lnTo>
                      <a:pt x="21342" y="38358"/>
                    </a:lnTo>
                    <a:lnTo>
                      <a:pt x="21954" y="38741"/>
                    </a:lnTo>
                    <a:lnTo>
                      <a:pt x="22586" y="39104"/>
                    </a:lnTo>
                    <a:lnTo>
                      <a:pt x="31831" y="23084"/>
                    </a:lnTo>
                    <a:lnTo>
                      <a:pt x="31103" y="22643"/>
                    </a:lnTo>
                    <a:lnTo>
                      <a:pt x="30376" y="22165"/>
                    </a:lnTo>
                    <a:lnTo>
                      <a:pt x="29668" y="21686"/>
                    </a:lnTo>
                    <a:lnTo>
                      <a:pt x="28979" y="21170"/>
                    </a:lnTo>
                    <a:lnTo>
                      <a:pt x="28309" y="20634"/>
                    </a:lnTo>
                    <a:lnTo>
                      <a:pt x="27658" y="20079"/>
                    </a:lnTo>
                    <a:lnTo>
                      <a:pt x="27007" y="19504"/>
                    </a:lnTo>
                    <a:lnTo>
                      <a:pt x="26395" y="18911"/>
                    </a:lnTo>
                    <a:lnTo>
                      <a:pt x="25801" y="18299"/>
                    </a:lnTo>
                    <a:lnTo>
                      <a:pt x="25208" y="17667"/>
                    </a:lnTo>
                    <a:lnTo>
                      <a:pt x="24653" y="17016"/>
                    </a:lnTo>
                    <a:lnTo>
                      <a:pt x="24117" y="16346"/>
                    </a:lnTo>
                    <a:lnTo>
                      <a:pt x="23600" y="15657"/>
                    </a:lnTo>
                    <a:lnTo>
                      <a:pt x="23103" y="14968"/>
                    </a:lnTo>
                    <a:lnTo>
                      <a:pt x="22643" y="14241"/>
                    </a:lnTo>
                    <a:lnTo>
                      <a:pt x="22184" y="13513"/>
                    </a:lnTo>
                    <a:lnTo>
                      <a:pt x="21763" y="12748"/>
                    </a:lnTo>
                    <a:lnTo>
                      <a:pt x="21361" y="11982"/>
                    </a:lnTo>
                    <a:lnTo>
                      <a:pt x="20978" y="11217"/>
                    </a:lnTo>
                    <a:lnTo>
                      <a:pt x="20633" y="10413"/>
                    </a:lnTo>
                    <a:lnTo>
                      <a:pt x="20289" y="9609"/>
                    </a:lnTo>
                    <a:lnTo>
                      <a:pt x="20002" y="8786"/>
                    </a:lnTo>
                    <a:lnTo>
                      <a:pt x="19715" y="7963"/>
                    </a:lnTo>
                    <a:lnTo>
                      <a:pt x="19466" y="7121"/>
                    </a:lnTo>
                    <a:lnTo>
                      <a:pt x="19255" y="6259"/>
                    </a:lnTo>
                    <a:lnTo>
                      <a:pt x="19064" y="5398"/>
                    </a:lnTo>
                    <a:lnTo>
                      <a:pt x="18892" y="4517"/>
                    </a:lnTo>
                    <a:lnTo>
                      <a:pt x="18758" y="3637"/>
                    </a:lnTo>
                    <a:lnTo>
                      <a:pt x="18643" y="2737"/>
                    </a:lnTo>
                    <a:lnTo>
                      <a:pt x="18566" y="1819"/>
                    </a:lnTo>
                    <a:lnTo>
                      <a:pt x="18528" y="919"/>
                    </a:lnTo>
                    <a:lnTo>
                      <a:pt x="1850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81" name="Google Shape;2281;p37"/>
              <p:cNvSpPr/>
              <p:nvPr/>
            </p:nvSpPr>
            <p:spPr>
              <a:xfrm>
                <a:off x="7242200" y="3518575"/>
                <a:ext cx="1129325" cy="551750"/>
              </a:xfrm>
              <a:custGeom>
                <a:avLst/>
                <a:gdLst/>
                <a:ahLst/>
                <a:cxnLst/>
                <a:rect l="l" t="t" r="r" b="b"/>
                <a:pathLst>
                  <a:path w="45173" h="22070" extrusionOk="0">
                    <a:moveTo>
                      <a:pt x="9246" y="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282" name="Google Shape;2282;p37"/>
              <p:cNvSpPr/>
              <p:nvPr/>
            </p:nvSpPr>
            <p:spPr>
              <a:xfrm>
                <a:off x="7242200" y="3518575"/>
                <a:ext cx="1129325" cy="551750"/>
              </a:xfrm>
              <a:custGeom>
                <a:avLst/>
                <a:gdLst/>
                <a:ahLst/>
                <a:cxnLst/>
                <a:rect l="l" t="t" r="r" b="b"/>
                <a:pathLst>
                  <a:path w="45173" h="22070" fill="none" extrusionOk="0">
                    <a:moveTo>
                      <a:pt x="1" y="1602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2586" y="22070"/>
                    </a:lnTo>
                    <a:lnTo>
                      <a:pt x="22586"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grpSp>
      <p:grpSp>
        <p:nvGrpSpPr>
          <p:cNvPr id="2283" name="Google Shape;2283;p37"/>
          <p:cNvGrpSpPr/>
          <p:nvPr/>
        </p:nvGrpSpPr>
        <p:grpSpPr>
          <a:xfrm>
            <a:off x="100446" y="1036748"/>
            <a:ext cx="3154845" cy="937039"/>
            <a:chOff x="350639" y="1027188"/>
            <a:chExt cx="3154845" cy="937039"/>
          </a:xfrm>
        </p:grpSpPr>
        <p:sp>
          <p:nvSpPr>
            <p:cNvPr id="2284" name="Google Shape;2284;p37"/>
            <p:cNvSpPr txBox="1"/>
            <p:nvPr/>
          </p:nvSpPr>
          <p:spPr>
            <a:xfrm>
              <a:off x="350639" y="1372927"/>
              <a:ext cx="3154845" cy="5913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1100" dirty="0">
                  <a:solidFill>
                    <a:schemeClr val="dk1"/>
                  </a:solidFill>
                  <a:latin typeface="+mn-lt"/>
                  <a:ea typeface="Roboto"/>
                  <a:cs typeface="Roboto"/>
                </a:rPr>
                <a:t>Theo QĐ 11/2017/QĐ-</a:t>
              </a:r>
              <a:r>
                <a:rPr lang="en-US" sz="1100" dirty="0" err="1">
                  <a:solidFill>
                    <a:schemeClr val="dk1"/>
                  </a:solidFill>
                  <a:latin typeface="+mn-lt"/>
                  <a:ea typeface="Roboto"/>
                  <a:cs typeface="Roboto"/>
                </a:rPr>
                <a:t>TTg</a:t>
              </a:r>
              <a:endParaRPr lang="en-US" sz="1100" dirty="0">
                <a:solidFill>
                  <a:schemeClr val="dk1"/>
                </a:solidFill>
                <a:latin typeface="+mn-lt"/>
                <a:ea typeface="Roboto"/>
                <a:cs typeface="Roboto"/>
              </a:endParaRPr>
            </a:p>
            <a:p>
              <a:pPr marL="0" lvl="0" indent="0" rtl="0">
                <a:spcBef>
                  <a:spcPts val="0"/>
                </a:spcBef>
                <a:spcAft>
                  <a:spcPts val="0"/>
                </a:spcAft>
                <a:buNone/>
              </a:pPr>
              <a:r>
                <a:rPr lang="en-US" sz="1100" dirty="0">
                  <a:solidFill>
                    <a:schemeClr val="dk1"/>
                  </a:solidFill>
                  <a:latin typeface="+mn-lt"/>
                  <a:ea typeface="Roboto"/>
                  <a:cs typeface="Roboto"/>
                </a:rPr>
                <a:t>+ ĐMT </a:t>
              </a:r>
              <a:r>
                <a:rPr lang="vi-VN" sz="1100" dirty="0">
                  <a:solidFill>
                    <a:schemeClr val="dk1"/>
                  </a:solidFill>
                  <a:latin typeface="+mn-lt"/>
                  <a:ea typeface="Roboto"/>
                  <a:cs typeface="Roboto"/>
                </a:rPr>
                <a:t>nối lưới 2,083đồng/kWh</a:t>
              </a:r>
              <a:r>
                <a:rPr lang="en-US" sz="1100" dirty="0">
                  <a:solidFill>
                    <a:schemeClr val="dk1"/>
                  </a:solidFill>
                  <a:latin typeface="+mn-lt"/>
                  <a:ea typeface="Roboto"/>
                  <a:cs typeface="Roboto"/>
                </a:rPr>
                <a:t> </a:t>
              </a:r>
              <a:r>
                <a:rPr lang="vi-VN" sz="1100" dirty="0">
                  <a:solidFill>
                    <a:schemeClr val="dk1"/>
                  </a:solidFill>
                  <a:latin typeface="+mn-lt"/>
                  <a:ea typeface="Roboto"/>
                  <a:cs typeface="Roboto"/>
                </a:rPr>
                <a:t>(9.35cent</a:t>
              </a:r>
              <a:r>
                <a:rPr lang="en-US" sz="1100" dirty="0">
                  <a:solidFill>
                    <a:schemeClr val="dk1"/>
                  </a:solidFill>
                  <a:latin typeface="+mn-lt"/>
                  <a:ea typeface="Roboto"/>
                  <a:cs typeface="Roboto"/>
                </a:rPr>
                <a:t>s</a:t>
              </a:r>
              <a:r>
                <a:rPr lang="vi-VN" sz="1100" dirty="0">
                  <a:solidFill>
                    <a:schemeClr val="dk1"/>
                  </a:solidFill>
                  <a:latin typeface="+mn-lt"/>
                  <a:ea typeface="Roboto"/>
                  <a:cs typeface="Roboto"/>
                </a:rPr>
                <a:t>)</a:t>
              </a:r>
              <a:endParaRPr lang="en-US" sz="1100" dirty="0">
                <a:solidFill>
                  <a:schemeClr val="dk1"/>
                </a:solidFill>
                <a:latin typeface="+mn-lt"/>
                <a:ea typeface="Roboto"/>
                <a:cs typeface="Roboto"/>
              </a:endParaRPr>
            </a:p>
            <a:p>
              <a:pPr marL="0" lvl="0" indent="0" rtl="0">
                <a:spcBef>
                  <a:spcPts val="0"/>
                </a:spcBef>
                <a:spcAft>
                  <a:spcPts val="0"/>
                </a:spcAft>
                <a:buNone/>
              </a:pPr>
              <a:r>
                <a:rPr lang="en-US" sz="1100" dirty="0">
                  <a:solidFill>
                    <a:schemeClr val="dk1"/>
                  </a:solidFill>
                  <a:latin typeface="+mn-lt"/>
                  <a:ea typeface="Roboto"/>
                  <a:cs typeface="Roboto"/>
                </a:rPr>
                <a:t>+ </a:t>
              </a:r>
              <a:r>
                <a:rPr lang="vi-VN" sz="1100" dirty="0">
                  <a:solidFill>
                    <a:schemeClr val="dk1"/>
                  </a:solidFill>
                  <a:latin typeface="+mn-lt"/>
                  <a:ea typeface="Roboto"/>
                  <a:cs typeface="Roboto"/>
                </a:rPr>
                <a:t>ĐMTMN theo cơ chế bù trừ điện năng</a:t>
              </a:r>
              <a:endParaRPr sz="1100" dirty="0">
                <a:solidFill>
                  <a:schemeClr val="dk1"/>
                </a:solidFill>
                <a:latin typeface="+mn-lt"/>
                <a:ea typeface="Roboto"/>
                <a:cs typeface="Roboto"/>
                <a:sym typeface="Roboto"/>
              </a:endParaRPr>
            </a:p>
          </p:txBody>
        </p:sp>
        <p:sp>
          <p:nvSpPr>
            <p:cNvPr id="2285" name="Google Shape;2285;p37"/>
            <p:cNvSpPr txBox="1"/>
            <p:nvPr/>
          </p:nvSpPr>
          <p:spPr>
            <a:xfrm>
              <a:off x="350640" y="1027188"/>
              <a:ext cx="2571923" cy="335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600" b="1" dirty="0">
                  <a:solidFill>
                    <a:schemeClr val="dk1"/>
                  </a:solidFill>
                  <a:latin typeface="+mn-lt"/>
                  <a:ea typeface="Fira Sans Extra Condensed"/>
                  <a:cs typeface="Fira Sans Extra Condensed"/>
                  <a:sym typeface="Fira Sans Extra Condensed"/>
                </a:rPr>
                <a:t>ĐIỆN MẶT TRỜI (QĐ 11)</a:t>
              </a:r>
              <a:endParaRPr sz="1600" b="1" dirty="0">
                <a:solidFill>
                  <a:schemeClr val="dk1"/>
                </a:solidFill>
                <a:latin typeface="+mn-lt"/>
                <a:ea typeface="Fira Sans Extra Condensed"/>
                <a:cs typeface="Fira Sans Extra Condensed"/>
                <a:sym typeface="Fira Sans Extra Condensed"/>
              </a:endParaRPr>
            </a:p>
          </p:txBody>
        </p:sp>
      </p:grpSp>
      <p:grpSp>
        <p:nvGrpSpPr>
          <p:cNvPr id="2286" name="Google Shape;2286;p37"/>
          <p:cNvGrpSpPr/>
          <p:nvPr/>
        </p:nvGrpSpPr>
        <p:grpSpPr>
          <a:xfrm>
            <a:off x="100446" y="2320276"/>
            <a:ext cx="3300541" cy="1054048"/>
            <a:chOff x="-20836" y="2153600"/>
            <a:chExt cx="3300541" cy="1054048"/>
          </a:xfrm>
        </p:grpSpPr>
        <p:sp>
          <p:nvSpPr>
            <p:cNvPr id="2287" name="Google Shape;2287;p37"/>
            <p:cNvSpPr txBox="1"/>
            <p:nvPr/>
          </p:nvSpPr>
          <p:spPr>
            <a:xfrm>
              <a:off x="-20836" y="2616348"/>
              <a:ext cx="3300541" cy="5913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sz="1100" dirty="0">
                  <a:solidFill>
                    <a:schemeClr val="dk1"/>
                  </a:solidFill>
                  <a:latin typeface="+mn-lt"/>
                  <a:ea typeface="Roboto"/>
                  <a:cs typeface="Roboto"/>
                </a:rPr>
                <a:t>Theo QĐ 13/2020/QĐ-</a:t>
              </a:r>
              <a:r>
                <a:rPr lang="en-US" sz="1100" dirty="0" err="1">
                  <a:solidFill>
                    <a:schemeClr val="dk1"/>
                  </a:solidFill>
                  <a:latin typeface="+mn-lt"/>
                  <a:ea typeface="Roboto"/>
                  <a:cs typeface="Roboto"/>
                </a:rPr>
                <a:t>TTg</a:t>
              </a:r>
              <a:endParaRPr lang="en-US" sz="1100" dirty="0">
                <a:solidFill>
                  <a:schemeClr val="dk1"/>
                </a:solidFill>
                <a:latin typeface="+mn-lt"/>
                <a:ea typeface="Roboto"/>
                <a:cs typeface="Roboto"/>
              </a:endParaRPr>
            </a:p>
            <a:p>
              <a:pPr marL="0" lvl="0" indent="0" rtl="0">
                <a:spcBef>
                  <a:spcPts val="0"/>
                </a:spcBef>
                <a:spcAft>
                  <a:spcPts val="0"/>
                </a:spcAft>
                <a:buNone/>
              </a:pPr>
              <a:r>
                <a:rPr lang="en-US" sz="1100" dirty="0">
                  <a:solidFill>
                    <a:schemeClr val="dk1"/>
                  </a:solidFill>
                  <a:latin typeface="+mn-lt"/>
                  <a:ea typeface="Roboto"/>
                  <a:cs typeface="Roboto"/>
                  <a:sym typeface="Roboto"/>
                </a:rPr>
                <a:t>+ </a:t>
              </a:r>
              <a:r>
                <a:rPr lang="en-US" sz="1100" dirty="0">
                  <a:solidFill>
                    <a:schemeClr val="dk1"/>
                  </a:solidFill>
                  <a:latin typeface="+mn-lt"/>
                  <a:ea typeface="Roboto"/>
                  <a:cs typeface="Roboto"/>
                </a:rPr>
                <a:t>ĐMT </a:t>
              </a:r>
              <a:r>
                <a:rPr lang="en-US" sz="1100" dirty="0" err="1">
                  <a:solidFill>
                    <a:schemeClr val="dk1"/>
                  </a:solidFill>
                  <a:latin typeface="+mn-lt"/>
                  <a:ea typeface="Roboto"/>
                  <a:cs typeface="Roboto"/>
                </a:rPr>
                <a:t>nổi</a:t>
              </a:r>
              <a:r>
                <a:rPr lang="en-US" sz="1100" dirty="0">
                  <a:solidFill>
                    <a:schemeClr val="dk1"/>
                  </a:solidFill>
                  <a:latin typeface="+mn-lt"/>
                  <a:ea typeface="Roboto"/>
                  <a:cs typeface="Roboto"/>
                </a:rPr>
                <a:t> 1,783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(7.69 cents)</a:t>
              </a:r>
            </a:p>
            <a:p>
              <a:pPr marL="0" lvl="0" indent="0" rtl="0">
                <a:spcBef>
                  <a:spcPts val="0"/>
                </a:spcBef>
                <a:spcAft>
                  <a:spcPts val="0"/>
                </a:spcAft>
                <a:buNone/>
              </a:pPr>
              <a:r>
                <a:rPr lang="en-US" sz="1100" dirty="0">
                  <a:solidFill>
                    <a:schemeClr val="dk1"/>
                  </a:solidFill>
                  <a:latin typeface="+mn-lt"/>
                  <a:ea typeface="Roboto"/>
                  <a:cs typeface="Roboto"/>
                </a:rPr>
                <a:t>+ ĐMT </a:t>
              </a:r>
              <a:r>
                <a:rPr lang="en-US" sz="1100" dirty="0" err="1">
                  <a:solidFill>
                    <a:schemeClr val="dk1"/>
                  </a:solidFill>
                  <a:latin typeface="+mn-lt"/>
                  <a:ea typeface="Roboto"/>
                  <a:cs typeface="Roboto"/>
                </a:rPr>
                <a:t>mặt</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đất</a:t>
              </a:r>
              <a:r>
                <a:rPr lang="en-US" sz="1100" dirty="0">
                  <a:solidFill>
                    <a:schemeClr val="dk1"/>
                  </a:solidFill>
                  <a:latin typeface="+mn-lt"/>
                  <a:ea typeface="Roboto"/>
                  <a:cs typeface="Roboto"/>
                </a:rPr>
                <a:t> 1,644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(7.09 cents)</a:t>
              </a:r>
            </a:p>
            <a:p>
              <a:pPr marL="0" lvl="0" indent="0" rtl="0">
                <a:spcBef>
                  <a:spcPts val="0"/>
                </a:spcBef>
                <a:spcAft>
                  <a:spcPts val="0"/>
                </a:spcAft>
                <a:buNone/>
              </a:pPr>
              <a:r>
                <a:rPr lang="en-US" sz="1100" dirty="0">
                  <a:solidFill>
                    <a:schemeClr val="dk1"/>
                  </a:solidFill>
                  <a:latin typeface="+mn-lt"/>
                  <a:ea typeface="Roboto"/>
                  <a:cs typeface="Roboto"/>
                  <a:sym typeface="Roboto"/>
                </a:rPr>
                <a:t>+ ĐMT </a:t>
              </a:r>
              <a:r>
                <a:rPr lang="en-US" sz="1100" dirty="0" err="1">
                  <a:solidFill>
                    <a:schemeClr val="dk1"/>
                  </a:solidFill>
                  <a:latin typeface="+mn-lt"/>
                  <a:ea typeface="Roboto"/>
                  <a:cs typeface="Roboto"/>
                  <a:sym typeface="Roboto"/>
                </a:rPr>
                <a:t>mái</a:t>
              </a:r>
              <a:r>
                <a:rPr lang="en-US" sz="1100" dirty="0">
                  <a:solidFill>
                    <a:schemeClr val="dk1"/>
                  </a:solidFill>
                  <a:latin typeface="+mn-lt"/>
                  <a:ea typeface="Roboto"/>
                  <a:cs typeface="Roboto"/>
                  <a:sym typeface="Roboto"/>
                </a:rPr>
                <a:t> </a:t>
              </a:r>
              <a:r>
                <a:rPr lang="en-US" sz="1100" dirty="0" err="1">
                  <a:solidFill>
                    <a:schemeClr val="dk1"/>
                  </a:solidFill>
                  <a:latin typeface="+mn-lt"/>
                  <a:ea typeface="Roboto"/>
                  <a:cs typeface="Roboto"/>
                  <a:sym typeface="Roboto"/>
                </a:rPr>
                <a:t>nha</a:t>
              </a:r>
              <a:r>
                <a:rPr lang="en-US" sz="1100" dirty="0">
                  <a:solidFill>
                    <a:schemeClr val="dk1"/>
                  </a:solidFill>
                  <a:latin typeface="+mn-lt"/>
                  <a:ea typeface="Roboto"/>
                  <a:cs typeface="Roboto"/>
                  <a:sym typeface="Roboto"/>
                </a:rPr>
                <a:t>̀ </a:t>
              </a:r>
              <a:r>
                <a:rPr lang="en-US" sz="1100" dirty="0">
                  <a:solidFill>
                    <a:schemeClr val="dk1"/>
                  </a:solidFill>
                  <a:latin typeface="+mn-lt"/>
                  <a:ea typeface="Roboto"/>
                  <a:cs typeface="Roboto"/>
                </a:rPr>
                <a:t>1,943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(8.38 cents)</a:t>
              </a:r>
              <a:endParaRPr sz="1100" dirty="0">
                <a:solidFill>
                  <a:schemeClr val="dk1"/>
                </a:solidFill>
                <a:latin typeface="+mn-lt"/>
                <a:ea typeface="Roboto"/>
                <a:cs typeface="Roboto"/>
                <a:sym typeface="Roboto"/>
              </a:endParaRPr>
            </a:p>
          </p:txBody>
        </p:sp>
        <p:sp>
          <p:nvSpPr>
            <p:cNvPr id="2288" name="Google Shape;2288;p37"/>
            <p:cNvSpPr txBox="1"/>
            <p:nvPr/>
          </p:nvSpPr>
          <p:spPr>
            <a:xfrm>
              <a:off x="-20835" y="2153600"/>
              <a:ext cx="2571923" cy="335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600" b="1" dirty="0">
                  <a:solidFill>
                    <a:schemeClr val="accent6"/>
                  </a:solidFill>
                  <a:latin typeface="+mn-lt"/>
                  <a:ea typeface="Fira Sans Extra Condensed"/>
                  <a:cs typeface="Fira Sans Extra Condensed"/>
                  <a:sym typeface="Fira Sans Extra Condensed"/>
                </a:rPr>
                <a:t>ĐIỆN MẶT TRỜI (QĐ 13)</a:t>
              </a:r>
              <a:endParaRPr sz="1600" b="1" dirty="0">
                <a:solidFill>
                  <a:schemeClr val="accent6"/>
                </a:solidFill>
                <a:latin typeface="+mn-lt"/>
                <a:ea typeface="Fira Sans Extra Condensed"/>
                <a:cs typeface="Fira Sans Extra Condensed"/>
                <a:sym typeface="Fira Sans Extra Condensed"/>
              </a:endParaRPr>
            </a:p>
          </p:txBody>
        </p:sp>
      </p:grpSp>
      <p:grpSp>
        <p:nvGrpSpPr>
          <p:cNvPr id="2289" name="Google Shape;2289;p37"/>
          <p:cNvGrpSpPr/>
          <p:nvPr/>
        </p:nvGrpSpPr>
        <p:grpSpPr>
          <a:xfrm>
            <a:off x="6073598" y="1036748"/>
            <a:ext cx="3443745" cy="1115829"/>
            <a:chOff x="5739327" y="1098638"/>
            <a:chExt cx="3426566" cy="1115829"/>
          </a:xfrm>
        </p:grpSpPr>
        <p:sp>
          <p:nvSpPr>
            <p:cNvPr id="2290" name="Google Shape;2290;p37"/>
            <p:cNvSpPr txBox="1"/>
            <p:nvPr/>
          </p:nvSpPr>
          <p:spPr>
            <a:xfrm>
              <a:off x="5739327" y="1623167"/>
              <a:ext cx="3426566" cy="591300"/>
            </a:xfrm>
            <a:prstGeom prst="rect">
              <a:avLst/>
            </a:prstGeom>
            <a:noFill/>
            <a:ln>
              <a:noFill/>
            </a:ln>
          </p:spPr>
          <p:txBody>
            <a:bodyPr spcFirstLastPara="1" wrap="square" lIns="91425" tIns="91425" rIns="91425" bIns="91425" anchor="ctr" anchorCtr="0">
              <a:noAutofit/>
            </a:bodyPr>
            <a:lstStyle/>
            <a:p>
              <a:r>
                <a:rPr lang="vi-VN" sz="1100" dirty="0">
                  <a:solidFill>
                    <a:schemeClr val="dk1"/>
                  </a:solidFill>
                  <a:latin typeface="+mn-lt"/>
                  <a:ea typeface="Roboto"/>
                  <a:cs typeface="Roboto"/>
                </a:rPr>
                <a:t>Theo QĐ 3</a:t>
              </a:r>
              <a:r>
                <a:rPr lang="en-US" sz="1100" dirty="0">
                  <a:solidFill>
                    <a:schemeClr val="dk1"/>
                  </a:solidFill>
                  <a:latin typeface="+mn-lt"/>
                  <a:ea typeface="Roboto"/>
                  <a:cs typeface="Roboto"/>
                </a:rPr>
                <a:t>9</a:t>
              </a:r>
              <a:r>
                <a:rPr lang="vi-VN" sz="1100" dirty="0">
                  <a:solidFill>
                    <a:schemeClr val="dk1"/>
                  </a:solidFill>
                  <a:latin typeface="+mn-lt"/>
                  <a:ea typeface="Roboto"/>
                  <a:cs typeface="Roboto"/>
                </a:rPr>
                <a:t>/201</a:t>
              </a:r>
              <a:r>
                <a:rPr lang="en-US" sz="1100" dirty="0">
                  <a:solidFill>
                    <a:schemeClr val="dk1"/>
                  </a:solidFill>
                  <a:latin typeface="+mn-lt"/>
                  <a:ea typeface="Roboto"/>
                  <a:cs typeface="Roboto"/>
                </a:rPr>
                <a:t>8</a:t>
              </a:r>
              <a:r>
                <a:rPr lang="vi-VN" sz="1100" dirty="0">
                  <a:solidFill>
                    <a:schemeClr val="dk1"/>
                  </a:solidFill>
                  <a:latin typeface="+mn-lt"/>
                  <a:ea typeface="Roboto"/>
                  <a:cs typeface="Roboto"/>
                </a:rPr>
                <a:t>/QĐ-TTg</a:t>
              </a:r>
            </a:p>
            <a:p>
              <a:r>
                <a:rPr lang="vi-VN" sz="1100" dirty="0">
                  <a:solidFill>
                    <a:schemeClr val="dk1"/>
                  </a:solidFill>
                  <a:latin typeface="+mn-lt"/>
                  <a:ea typeface="Roboto"/>
                  <a:cs typeface="Roboto"/>
                  <a:sym typeface="Roboto"/>
                </a:rPr>
                <a:t>+ </a:t>
              </a:r>
              <a:r>
                <a:rPr lang="en-US" sz="1100" dirty="0">
                  <a:solidFill>
                    <a:schemeClr val="dk1"/>
                  </a:solidFill>
                  <a:latin typeface="+mn-lt"/>
                  <a:ea typeface="Roboto"/>
                  <a:cs typeface="Roboto"/>
                  <a:sym typeface="Roboto"/>
                </a:rPr>
                <a:t>ĐG </a:t>
              </a:r>
              <a:r>
                <a:rPr lang="en-US" sz="1100" dirty="0" err="1">
                  <a:solidFill>
                    <a:schemeClr val="dk1"/>
                  </a:solidFill>
                  <a:latin typeface="+mn-lt"/>
                  <a:ea typeface="Roboto"/>
                  <a:cs typeface="Roboto"/>
                </a:rPr>
                <a:t>đất</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liền</a:t>
              </a:r>
              <a:r>
                <a:rPr lang="en-US" sz="1100" dirty="0">
                  <a:solidFill>
                    <a:schemeClr val="dk1"/>
                  </a:solidFill>
                  <a:latin typeface="+mn-lt"/>
                  <a:ea typeface="Roboto"/>
                  <a:cs typeface="Roboto"/>
                </a:rPr>
                <a:t>: 1,928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(8.5 cents)</a:t>
              </a:r>
            </a:p>
            <a:p>
              <a:r>
                <a:rPr lang="vi-VN" sz="1100" dirty="0">
                  <a:solidFill>
                    <a:schemeClr val="dk1"/>
                  </a:solidFill>
                  <a:latin typeface="+mn-lt"/>
                  <a:ea typeface="Roboto"/>
                  <a:cs typeface="Roboto"/>
                  <a:sym typeface="Roboto"/>
                </a:rPr>
                <a:t>+ </a:t>
              </a:r>
              <a:r>
                <a:rPr lang="en-US" sz="1100" dirty="0">
                  <a:solidFill>
                    <a:schemeClr val="dk1"/>
                  </a:solidFill>
                  <a:latin typeface="+mn-lt"/>
                  <a:ea typeface="Roboto"/>
                  <a:cs typeface="Roboto"/>
                  <a:sym typeface="Roboto"/>
                </a:rPr>
                <a:t>ĐG </a:t>
              </a:r>
              <a:r>
                <a:rPr lang="en-US" sz="1100" dirty="0" err="1">
                  <a:solidFill>
                    <a:schemeClr val="dk1"/>
                  </a:solidFill>
                  <a:latin typeface="+mn-lt"/>
                  <a:ea typeface="Roboto"/>
                  <a:cs typeface="Roboto"/>
                </a:rPr>
                <a:t>trên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biển</a:t>
              </a:r>
              <a:r>
                <a:rPr lang="en-US" sz="1100" dirty="0">
                  <a:solidFill>
                    <a:schemeClr val="dk1"/>
                  </a:solidFill>
                  <a:latin typeface="+mn-lt"/>
                  <a:ea typeface="Roboto"/>
                  <a:cs typeface="Roboto"/>
                </a:rPr>
                <a:t>: 2,223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(9.8 cents)</a:t>
              </a:r>
            </a:p>
            <a:p>
              <a:endParaRPr lang="en-US" sz="1100" dirty="0">
                <a:solidFill>
                  <a:schemeClr val="dk1"/>
                </a:solidFill>
                <a:latin typeface="+mn-lt"/>
                <a:ea typeface="Roboto"/>
                <a:cs typeface="Roboto"/>
              </a:endParaRPr>
            </a:p>
            <a:p>
              <a:endParaRPr lang="vi-VN" sz="1100" dirty="0">
                <a:solidFill>
                  <a:schemeClr val="dk1"/>
                </a:solidFill>
                <a:latin typeface="+mn-lt"/>
                <a:ea typeface="Roboto"/>
                <a:cs typeface="Roboto"/>
                <a:sym typeface="Roboto"/>
              </a:endParaRPr>
            </a:p>
          </p:txBody>
        </p:sp>
        <p:sp>
          <p:nvSpPr>
            <p:cNvPr id="2291" name="Google Shape;2291;p37"/>
            <p:cNvSpPr txBox="1"/>
            <p:nvPr/>
          </p:nvSpPr>
          <p:spPr>
            <a:xfrm>
              <a:off x="6293350" y="1098638"/>
              <a:ext cx="2373930" cy="335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600" b="1" dirty="0">
                  <a:solidFill>
                    <a:srgbClr val="0070C0"/>
                  </a:solidFill>
                  <a:latin typeface="+mn-lt"/>
                  <a:ea typeface="Fira Sans Extra Condensed"/>
                  <a:cs typeface="Fira Sans Extra Condensed"/>
                  <a:sym typeface="Fira Sans Extra Condensed"/>
                </a:rPr>
                <a:t>ĐIỆN GIÓ (QĐ 39)</a:t>
              </a:r>
              <a:endParaRPr sz="1600" b="1" dirty="0">
                <a:solidFill>
                  <a:srgbClr val="0070C0"/>
                </a:solidFill>
                <a:latin typeface="+mn-lt"/>
                <a:ea typeface="Fira Sans Extra Condensed"/>
                <a:cs typeface="Fira Sans Extra Condensed"/>
                <a:sym typeface="Fira Sans Extra Condensed"/>
              </a:endParaRPr>
            </a:p>
          </p:txBody>
        </p:sp>
      </p:grpSp>
      <p:grpSp>
        <p:nvGrpSpPr>
          <p:cNvPr id="2292" name="Google Shape;2292;p37"/>
          <p:cNvGrpSpPr/>
          <p:nvPr/>
        </p:nvGrpSpPr>
        <p:grpSpPr>
          <a:xfrm>
            <a:off x="6177548" y="2320276"/>
            <a:ext cx="3075210" cy="1004283"/>
            <a:chOff x="6126588" y="2482200"/>
            <a:chExt cx="3075210" cy="1004283"/>
          </a:xfrm>
        </p:grpSpPr>
        <p:sp>
          <p:nvSpPr>
            <p:cNvPr id="2293" name="Google Shape;2293;p37"/>
            <p:cNvSpPr txBox="1"/>
            <p:nvPr/>
          </p:nvSpPr>
          <p:spPr>
            <a:xfrm>
              <a:off x="6126588" y="2895183"/>
              <a:ext cx="2838683" cy="591300"/>
            </a:xfrm>
            <a:prstGeom prst="rect">
              <a:avLst/>
            </a:prstGeom>
            <a:noFill/>
            <a:ln>
              <a:noFill/>
            </a:ln>
          </p:spPr>
          <p:txBody>
            <a:bodyPr spcFirstLastPara="1" wrap="square" lIns="91425" tIns="91425" rIns="91425" bIns="91425" anchor="ctr" anchorCtr="0">
              <a:noAutofit/>
            </a:bodyPr>
            <a:lstStyle/>
            <a:p>
              <a:r>
                <a:rPr lang="vi-VN" sz="1100" dirty="0">
                  <a:solidFill>
                    <a:schemeClr val="dk1"/>
                  </a:solidFill>
                  <a:latin typeface="+mn-lt"/>
                  <a:ea typeface="Roboto"/>
                  <a:cs typeface="Roboto"/>
                </a:rPr>
                <a:t>Theo QĐ </a:t>
              </a:r>
              <a:r>
                <a:rPr lang="en-US" sz="1100" dirty="0">
                  <a:solidFill>
                    <a:schemeClr val="dk1"/>
                  </a:solidFill>
                  <a:latin typeface="+mn-lt"/>
                  <a:ea typeface="Roboto"/>
                  <a:cs typeface="Roboto"/>
                </a:rPr>
                <a:t>24</a:t>
              </a:r>
              <a:r>
                <a:rPr lang="vi-VN" sz="1100" dirty="0">
                  <a:solidFill>
                    <a:schemeClr val="dk1"/>
                  </a:solidFill>
                  <a:latin typeface="+mn-lt"/>
                  <a:ea typeface="Roboto"/>
                  <a:cs typeface="Roboto"/>
                </a:rPr>
                <a:t>/201</a:t>
              </a:r>
              <a:r>
                <a:rPr lang="en-US" sz="1100" dirty="0">
                  <a:solidFill>
                    <a:schemeClr val="dk1"/>
                  </a:solidFill>
                  <a:latin typeface="+mn-lt"/>
                  <a:ea typeface="Roboto"/>
                  <a:cs typeface="Roboto"/>
                </a:rPr>
                <a:t>4</a:t>
              </a:r>
              <a:r>
                <a:rPr lang="vi-VN" sz="1100" dirty="0">
                  <a:solidFill>
                    <a:schemeClr val="dk1"/>
                  </a:solidFill>
                  <a:latin typeface="+mn-lt"/>
                  <a:ea typeface="Roboto"/>
                  <a:cs typeface="Roboto"/>
                </a:rPr>
                <a:t>/QĐ-TTg</a:t>
              </a:r>
            </a:p>
            <a:p>
              <a:r>
                <a:rPr lang="en-US" sz="1100" dirty="0" err="1">
                  <a:solidFill>
                    <a:schemeClr val="dk1"/>
                  </a:solidFill>
                  <a:latin typeface="+mn-lt"/>
                  <a:ea typeface="Roboto"/>
                  <a:cs typeface="Roboto"/>
                </a:rPr>
                <a:t>Giá</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bán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điện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dự</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án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phát</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nhiệt</a:t>
              </a:r>
              <a:r>
                <a:rPr lang="en-US" sz="1100" dirty="0">
                  <a:solidFill>
                    <a:schemeClr val="dk1"/>
                  </a:solidFill>
                  <a:latin typeface="+mn-lt"/>
                  <a:ea typeface="Roboto"/>
                  <a:cs typeface="Roboto"/>
                </a:rPr>
                <a:t> - </a:t>
              </a:r>
              <a:r>
                <a:rPr lang="en-US" sz="1100" dirty="0" err="1">
                  <a:solidFill>
                    <a:schemeClr val="dk1"/>
                  </a:solidFill>
                  <a:latin typeface="+mn-lt"/>
                  <a:ea typeface="Roboto"/>
                  <a:cs typeface="Roboto"/>
                </a:rPr>
                <a:t>điện</a:t>
              </a:r>
              <a:r>
                <a:rPr lang="en-US" sz="1100" dirty="0">
                  <a:solidFill>
                    <a:schemeClr val="dk1"/>
                  </a:solidFill>
                  <a:latin typeface="+mn-lt"/>
                  <a:ea typeface="Roboto"/>
                  <a:cs typeface="Roboto"/>
                </a:rPr>
                <a:t> 5.8 cent/kWh</a:t>
              </a:r>
            </a:p>
          </p:txBody>
        </p:sp>
        <p:sp>
          <p:nvSpPr>
            <p:cNvPr id="2294" name="Google Shape;2294;p37"/>
            <p:cNvSpPr txBox="1"/>
            <p:nvPr/>
          </p:nvSpPr>
          <p:spPr>
            <a:xfrm>
              <a:off x="6592037" y="2482200"/>
              <a:ext cx="2609761" cy="335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600" b="1" dirty="0">
                  <a:solidFill>
                    <a:schemeClr val="accent1"/>
                  </a:solidFill>
                  <a:latin typeface="+mn-lt"/>
                  <a:ea typeface="Fira Sans Extra Condensed"/>
                  <a:cs typeface="Fira Sans Extra Condensed"/>
                  <a:sym typeface="Fira Sans Extra Condensed"/>
                </a:rPr>
                <a:t>ĐIỆN SINH KHỐI (QĐ 24)</a:t>
              </a:r>
              <a:endParaRPr sz="1600" b="1" dirty="0">
                <a:solidFill>
                  <a:schemeClr val="accent1"/>
                </a:solidFill>
                <a:latin typeface="+mn-lt"/>
                <a:ea typeface="Fira Sans Extra Condensed"/>
                <a:cs typeface="Fira Sans Extra Condensed"/>
                <a:sym typeface="Fira Sans Extra Condensed"/>
              </a:endParaRPr>
            </a:p>
          </p:txBody>
        </p:sp>
      </p:grpSp>
      <p:grpSp>
        <p:nvGrpSpPr>
          <p:cNvPr id="2295" name="Google Shape;2295;p37"/>
          <p:cNvGrpSpPr/>
          <p:nvPr/>
        </p:nvGrpSpPr>
        <p:grpSpPr>
          <a:xfrm>
            <a:off x="100447" y="3603804"/>
            <a:ext cx="3232823" cy="926538"/>
            <a:chOff x="122040" y="3449000"/>
            <a:chExt cx="3232823" cy="926538"/>
          </a:xfrm>
        </p:grpSpPr>
        <p:sp>
          <p:nvSpPr>
            <p:cNvPr id="2296" name="Google Shape;2296;p37"/>
            <p:cNvSpPr txBox="1"/>
            <p:nvPr/>
          </p:nvSpPr>
          <p:spPr>
            <a:xfrm>
              <a:off x="122040" y="3784238"/>
              <a:ext cx="3232823" cy="591300"/>
            </a:xfrm>
            <a:prstGeom prst="rect">
              <a:avLst/>
            </a:prstGeom>
            <a:noFill/>
            <a:ln>
              <a:noFill/>
            </a:ln>
          </p:spPr>
          <p:txBody>
            <a:bodyPr spcFirstLastPara="1" wrap="square" lIns="91425" tIns="91425" rIns="91425" bIns="91425" anchor="ctr" anchorCtr="0">
              <a:noAutofit/>
            </a:bodyPr>
            <a:lstStyle/>
            <a:p>
              <a:r>
                <a:rPr lang="en-US" sz="1100" dirty="0">
                  <a:solidFill>
                    <a:schemeClr val="dk1"/>
                  </a:solidFill>
                  <a:latin typeface="+mn-lt"/>
                  <a:ea typeface="Roboto"/>
                  <a:cs typeface="Roboto"/>
                </a:rPr>
                <a:t>Theo QĐ 37/2011/QĐ-</a:t>
              </a:r>
              <a:r>
                <a:rPr lang="en-US" sz="1100" dirty="0" err="1">
                  <a:solidFill>
                    <a:schemeClr val="dk1"/>
                  </a:solidFill>
                  <a:latin typeface="+mn-lt"/>
                  <a:ea typeface="Roboto"/>
                  <a:cs typeface="Roboto"/>
                </a:rPr>
                <a:t>TTg</a:t>
              </a:r>
              <a:endParaRPr lang="en-US" sz="1100" dirty="0">
                <a:solidFill>
                  <a:schemeClr val="dk1"/>
                </a:solidFill>
                <a:latin typeface="+mn-lt"/>
                <a:ea typeface="Roboto"/>
                <a:cs typeface="Roboto"/>
              </a:endParaRPr>
            </a:p>
            <a:p>
              <a:r>
                <a:rPr lang="en-US" sz="1100" dirty="0">
                  <a:solidFill>
                    <a:schemeClr val="dk1"/>
                  </a:solidFill>
                  <a:latin typeface="+mn-lt"/>
                  <a:ea typeface="Roboto"/>
                  <a:cs typeface="Roboto"/>
                  <a:sym typeface="Roboto"/>
                </a:rPr>
                <a:t>+ </a:t>
              </a:r>
              <a:r>
                <a:rPr lang="en-US" sz="1100" dirty="0" err="1">
                  <a:solidFill>
                    <a:schemeClr val="dk1"/>
                  </a:solidFill>
                  <a:latin typeface="+mn-lt"/>
                  <a:ea typeface="Roboto"/>
                  <a:cs typeface="Roboto"/>
                </a:rPr>
                <a:t>Giá</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mua</a:t>
              </a:r>
              <a:r>
                <a:rPr lang="en-US" sz="1100" dirty="0">
                  <a:solidFill>
                    <a:schemeClr val="dk1"/>
                  </a:solidFill>
                  <a:latin typeface="+mn-lt"/>
                  <a:ea typeface="Roboto"/>
                  <a:cs typeface="Roboto"/>
                </a:rPr>
                <a:t>: 1,614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(7.8 cents)</a:t>
              </a:r>
            </a:p>
            <a:p>
              <a:r>
                <a:rPr lang="en-US" sz="1100" dirty="0">
                  <a:solidFill>
                    <a:schemeClr val="dk1"/>
                  </a:solidFill>
                  <a:latin typeface="+mn-lt"/>
                  <a:ea typeface="Roboto"/>
                  <a:cs typeface="Roboto"/>
                  <a:sym typeface="Roboto"/>
                </a:rPr>
                <a:t>+ G</a:t>
              </a:r>
              <a:r>
                <a:rPr lang="vi-VN" sz="1100" dirty="0">
                  <a:solidFill>
                    <a:schemeClr val="dk1"/>
                  </a:solidFill>
                  <a:latin typeface="+mn-lt"/>
                  <a:ea typeface="Roboto"/>
                  <a:cs typeface="Roboto"/>
                </a:rPr>
                <a:t>iá hỗ trợ từ nhà nước: 207 đồng/kWh </a:t>
              </a:r>
              <a:endParaRPr sz="1100" dirty="0">
                <a:solidFill>
                  <a:schemeClr val="dk1"/>
                </a:solidFill>
                <a:latin typeface="+mn-lt"/>
                <a:ea typeface="Roboto"/>
                <a:cs typeface="Roboto"/>
                <a:sym typeface="Roboto"/>
              </a:endParaRPr>
            </a:p>
          </p:txBody>
        </p:sp>
        <p:sp>
          <p:nvSpPr>
            <p:cNvPr id="2297" name="Google Shape;2297;p37"/>
            <p:cNvSpPr txBox="1"/>
            <p:nvPr/>
          </p:nvSpPr>
          <p:spPr>
            <a:xfrm>
              <a:off x="584251" y="3449000"/>
              <a:ext cx="2109712" cy="335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600" b="1" dirty="0">
                  <a:solidFill>
                    <a:srgbClr val="7030A0"/>
                  </a:solidFill>
                  <a:latin typeface="+mn-lt"/>
                  <a:ea typeface="Fira Sans Extra Condensed"/>
                  <a:cs typeface="Fira Sans Extra Condensed"/>
                  <a:sym typeface="Fira Sans Extra Condensed"/>
                </a:rPr>
                <a:t>ĐIỆN GIÓ (QĐ 37)</a:t>
              </a:r>
              <a:endParaRPr sz="1600" b="1" dirty="0">
                <a:solidFill>
                  <a:srgbClr val="7030A0"/>
                </a:solidFill>
                <a:latin typeface="+mn-lt"/>
                <a:ea typeface="Fira Sans Extra Condensed"/>
                <a:cs typeface="Fira Sans Extra Condensed"/>
                <a:sym typeface="Fira Sans Extra Condensed"/>
              </a:endParaRPr>
            </a:p>
          </p:txBody>
        </p:sp>
      </p:grpSp>
      <p:grpSp>
        <p:nvGrpSpPr>
          <p:cNvPr id="2298" name="Google Shape;2298;p37"/>
          <p:cNvGrpSpPr/>
          <p:nvPr/>
        </p:nvGrpSpPr>
        <p:grpSpPr>
          <a:xfrm>
            <a:off x="5712098" y="3603804"/>
            <a:ext cx="3540660" cy="1102056"/>
            <a:chOff x="5804013" y="3810938"/>
            <a:chExt cx="3540660" cy="1102056"/>
          </a:xfrm>
        </p:grpSpPr>
        <p:sp>
          <p:nvSpPr>
            <p:cNvPr id="2299" name="Google Shape;2299;p37"/>
            <p:cNvSpPr txBox="1"/>
            <p:nvPr/>
          </p:nvSpPr>
          <p:spPr>
            <a:xfrm>
              <a:off x="5804013" y="4321694"/>
              <a:ext cx="3425731" cy="591300"/>
            </a:xfrm>
            <a:prstGeom prst="rect">
              <a:avLst/>
            </a:prstGeom>
            <a:noFill/>
            <a:ln>
              <a:noFill/>
            </a:ln>
          </p:spPr>
          <p:txBody>
            <a:bodyPr spcFirstLastPara="1" wrap="square" lIns="91425" tIns="91425" rIns="91425" bIns="91425" anchor="ctr" anchorCtr="0">
              <a:noAutofit/>
            </a:bodyPr>
            <a:lstStyle/>
            <a:p>
              <a:r>
                <a:rPr lang="vi-VN" sz="1100" dirty="0">
                  <a:solidFill>
                    <a:schemeClr val="dk1"/>
                  </a:solidFill>
                  <a:latin typeface="+mn-lt"/>
                  <a:ea typeface="Roboto"/>
                  <a:cs typeface="Roboto"/>
                </a:rPr>
                <a:t>Theo QĐ </a:t>
              </a:r>
              <a:r>
                <a:rPr lang="en-US" sz="1100" dirty="0">
                  <a:solidFill>
                    <a:schemeClr val="dk1"/>
                  </a:solidFill>
                  <a:latin typeface="+mn-lt"/>
                  <a:ea typeface="Roboto"/>
                  <a:cs typeface="Roboto"/>
                </a:rPr>
                <a:t>08</a:t>
              </a:r>
              <a:r>
                <a:rPr lang="vi-VN" sz="1100" dirty="0">
                  <a:solidFill>
                    <a:schemeClr val="dk1"/>
                  </a:solidFill>
                  <a:latin typeface="+mn-lt"/>
                  <a:ea typeface="Roboto"/>
                  <a:cs typeface="Roboto"/>
                </a:rPr>
                <a:t>/20</a:t>
              </a:r>
              <a:r>
                <a:rPr lang="en-US" sz="1100" dirty="0">
                  <a:solidFill>
                    <a:schemeClr val="dk1"/>
                  </a:solidFill>
                  <a:latin typeface="+mn-lt"/>
                  <a:ea typeface="Roboto"/>
                  <a:cs typeface="Roboto"/>
                </a:rPr>
                <a:t>20</a:t>
              </a:r>
              <a:r>
                <a:rPr lang="vi-VN" sz="1100" dirty="0">
                  <a:solidFill>
                    <a:schemeClr val="dk1"/>
                  </a:solidFill>
                  <a:latin typeface="+mn-lt"/>
                  <a:ea typeface="Roboto"/>
                  <a:cs typeface="Roboto"/>
                </a:rPr>
                <a:t>/QĐ-TTg</a:t>
              </a:r>
            </a:p>
            <a:p>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Giá</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điện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dự</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án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phát</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nhiệt</a:t>
              </a:r>
              <a:r>
                <a:rPr lang="en-US" sz="1100" dirty="0">
                  <a:solidFill>
                    <a:schemeClr val="dk1"/>
                  </a:solidFill>
                  <a:latin typeface="+mn-lt"/>
                  <a:ea typeface="Roboto"/>
                  <a:cs typeface="Roboto"/>
                </a:rPr>
                <a:t> - </a:t>
              </a:r>
              <a:r>
                <a:rPr lang="en-US" sz="1100" dirty="0" err="1">
                  <a:solidFill>
                    <a:schemeClr val="dk1"/>
                  </a:solidFill>
                  <a:latin typeface="+mn-lt"/>
                  <a:ea typeface="Roboto"/>
                  <a:cs typeface="Roboto"/>
                </a:rPr>
                <a:t>điện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là</a:t>
              </a:r>
              <a:r>
                <a:rPr lang="en-US" sz="1100" dirty="0">
                  <a:solidFill>
                    <a:schemeClr val="dk1"/>
                  </a:solidFill>
                  <a:latin typeface="+mn-lt"/>
                  <a:ea typeface="Roboto"/>
                  <a:cs typeface="Roboto"/>
                </a:rPr>
                <a:t> 1,634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(7.03 cents)</a:t>
              </a:r>
            </a:p>
            <a:p>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Dự</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án</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khác</a:t>
              </a:r>
              <a:r>
                <a:rPr lang="en-US" sz="1100" dirty="0">
                  <a:solidFill>
                    <a:schemeClr val="dk1"/>
                  </a:solidFill>
                  <a:latin typeface="+mn-lt"/>
                  <a:ea typeface="Roboto"/>
                  <a:cs typeface="Roboto"/>
                </a:rPr>
                <a:t> </a:t>
              </a:r>
              <a:r>
                <a:rPr lang="en-US" sz="1100" dirty="0" err="1">
                  <a:solidFill>
                    <a:schemeClr val="dk1"/>
                  </a:solidFill>
                  <a:latin typeface="+mn-lt"/>
                  <a:ea typeface="Roboto"/>
                  <a:cs typeface="Roboto"/>
                </a:rPr>
                <a:t>là</a:t>
              </a:r>
              <a:r>
                <a:rPr lang="en-US" sz="1100" dirty="0">
                  <a:solidFill>
                    <a:schemeClr val="dk1"/>
                  </a:solidFill>
                  <a:latin typeface="+mn-lt"/>
                  <a:ea typeface="Roboto"/>
                  <a:cs typeface="Roboto"/>
                </a:rPr>
                <a:t> 1,968 </a:t>
              </a:r>
              <a:r>
                <a:rPr lang="en-US" sz="1100" dirty="0" err="1">
                  <a:solidFill>
                    <a:schemeClr val="dk1"/>
                  </a:solidFill>
                  <a:latin typeface="+mn-lt"/>
                  <a:ea typeface="Roboto"/>
                  <a:cs typeface="Roboto"/>
                </a:rPr>
                <a:t>đồng</a:t>
              </a:r>
              <a:r>
                <a:rPr lang="en-US" sz="1100" dirty="0">
                  <a:solidFill>
                    <a:schemeClr val="dk1"/>
                  </a:solidFill>
                  <a:latin typeface="+mn-lt"/>
                  <a:ea typeface="Roboto"/>
                  <a:cs typeface="Roboto"/>
                </a:rPr>
                <a:t>/kWh (8.47 cents)</a:t>
              </a:r>
            </a:p>
          </p:txBody>
        </p:sp>
        <p:sp>
          <p:nvSpPr>
            <p:cNvPr id="2300" name="Google Shape;2300;p37"/>
            <p:cNvSpPr txBox="1"/>
            <p:nvPr/>
          </p:nvSpPr>
          <p:spPr>
            <a:xfrm>
              <a:off x="6734913" y="3810938"/>
              <a:ext cx="2609760" cy="335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600" b="1" dirty="0">
                  <a:solidFill>
                    <a:schemeClr val="dk1"/>
                  </a:solidFill>
                  <a:latin typeface="+mn-lt"/>
                  <a:ea typeface="Fira Sans Extra Condensed"/>
                  <a:cs typeface="Fira Sans Extra Condensed"/>
                  <a:sym typeface="Fira Sans Extra Condensed"/>
                </a:rPr>
                <a:t>Đ</a:t>
              </a:r>
              <a:r>
                <a:rPr lang="en" sz="1600" b="1" dirty="0">
                  <a:solidFill>
                    <a:schemeClr val="dk1"/>
                  </a:solidFill>
                  <a:latin typeface="+mn-lt"/>
                  <a:ea typeface="Fira Sans Extra Condensed"/>
                  <a:cs typeface="Fira Sans Extra Condensed"/>
                  <a:sym typeface="Fira Sans Extra Condensed"/>
                </a:rPr>
                <a:t>IỆN SINH KHỐI (QĐ 08)</a:t>
              </a:r>
              <a:endParaRPr sz="1600" b="1" dirty="0">
                <a:solidFill>
                  <a:schemeClr val="dk1"/>
                </a:solidFill>
                <a:latin typeface="+mn-lt"/>
                <a:ea typeface="Fira Sans Extra Condensed"/>
                <a:cs typeface="Fira Sans Extra Condensed"/>
                <a:sym typeface="Fira Sans Extra Condensed"/>
              </a:endParaRPr>
            </a:p>
          </p:txBody>
        </p:sp>
      </p:grpSp>
      <p:cxnSp>
        <p:nvCxnSpPr>
          <p:cNvPr id="2301" name="Google Shape;2301;p37"/>
          <p:cNvCxnSpPr>
            <a:cxnSpLocks/>
            <a:stCxn id="2285" idx="3"/>
          </p:cNvCxnSpPr>
          <p:nvPr/>
        </p:nvCxnSpPr>
        <p:spPr>
          <a:xfrm>
            <a:off x="2672370" y="1204448"/>
            <a:ext cx="970800" cy="461100"/>
          </a:xfrm>
          <a:prstGeom prst="bentConnector3">
            <a:avLst>
              <a:gd name="adj1" fmla="val 50000"/>
            </a:avLst>
          </a:prstGeom>
          <a:noFill/>
          <a:ln w="9525" cap="flat" cmpd="sng">
            <a:solidFill>
              <a:schemeClr val="dk2"/>
            </a:solidFill>
            <a:prstDash val="solid"/>
            <a:round/>
            <a:headEnd type="oval" w="med" len="med"/>
            <a:tailEnd type="none" w="med" len="med"/>
          </a:ln>
        </p:spPr>
      </p:cxnSp>
      <p:cxnSp>
        <p:nvCxnSpPr>
          <p:cNvPr id="2302" name="Google Shape;2302;p37"/>
          <p:cNvCxnSpPr/>
          <p:nvPr/>
        </p:nvCxnSpPr>
        <p:spPr>
          <a:xfrm>
            <a:off x="2672370" y="2486626"/>
            <a:ext cx="660900" cy="600"/>
          </a:xfrm>
          <a:prstGeom prst="bentConnector3">
            <a:avLst>
              <a:gd name="adj1" fmla="val 50000"/>
            </a:avLst>
          </a:prstGeom>
          <a:noFill/>
          <a:ln w="9525" cap="flat" cmpd="sng">
            <a:solidFill>
              <a:schemeClr val="accent6"/>
            </a:solidFill>
            <a:prstDash val="solid"/>
            <a:round/>
            <a:headEnd type="oval" w="med" len="med"/>
            <a:tailEnd type="none" w="med" len="med"/>
          </a:ln>
        </p:spPr>
      </p:cxnSp>
      <p:cxnSp>
        <p:nvCxnSpPr>
          <p:cNvPr id="2303" name="Google Shape;2303;p37"/>
          <p:cNvCxnSpPr>
            <a:cxnSpLocks/>
            <a:stCxn id="2297" idx="3"/>
          </p:cNvCxnSpPr>
          <p:nvPr/>
        </p:nvCxnSpPr>
        <p:spPr>
          <a:xfrm>
            <a:off x="2672370" y="3771504"/>
            <a:ext cx="1692900" cy="334200"/>
          </a:xfrm>
          <a:prstGeom prst="bentConnector3">
            <a:avLst>
              <a:gd name="adj1" fmla="val 50000"/>
            </a:avLst>
          </a:prstGeom>
          <a:noFill/>
          <a:ln w="9525" cap="flat" cmpd="sng">
            <a:solidFill>
              <a:srgbClr val="7030A0"/>
            </a:solidFill>
            <a:prstDash val="solid"/>
            <a:round/>
            <a:headEnd type="oval" w="med" len="med"/>
            <a:tailEnd type="none" w="med" len="med"/>
          </a:ln>
        </p:spPr>
      </p:cxnSp>
      <p:cxnSp>
        <p:nvCxnSpPr>
          <p:cNvPr id="2304" name="Google Shape;2304;p37"/>
          <p:cNvCxnSpPr>
            <a:cxnSpLocks/>
            <a:stCxn id="2291" idx="1"/>
          </p:cNvCxnSpPr>
          <p:nvPr/>
        </p:nvCxnSpPr>
        <p:spPr>
          <a:xfrm rot="10800000" flipV="1">
            <a:off x="5058098" y="1204448"/>
            <a:ext cx="1572302" cy="119400"/>
          </a:xfrm>
          <a:prstGeom prst="bentConnector3">
            <a:avLst>
              <a:gd name="adj1" fmla="val 50000"/>
            </a:avLst>
          </a:prstGeom>
          <a:noFill/>
          <a:ln w="9525" cap="flat" cmpd="sng">
            <a:solidFill>
              <a:srgbClr val="0070C0"/>
            </a:solidFill>
            <a:prstDash val="solid"/>
            <a:round/>
            <a:headEnd type="oval" w="med" len="med"/>
            <a:tailEnd type="none" w="med" len="med"/>
          </a:ln>
        </p:spPr>
      </p:cxnSp>
      <p:cxnSp>
        <p:nvCxnSpPr>
          <p:cNvPr id="2305" name="Google Shape;2305;p37"/>
          <p:cNvCxnSpPr>
            <a:cxnSpLocks/>
            <a:stCxn id="2300" idx="1"/>
          </p:cNvCxnSpPr>
          <p:nvPr/>
        </p:nvCxnSpPr>
        <p:spPr>
          <a:xfrm rot="10800000" flipV="1">
            <a:off x="5712098" y="3771504"/>
            <a:ext cx="930900" cy="2100"/>
          </a:xfrm>
          <a:prstGeom prst="bentConnector3">
            <a:avLst>
              <a:gd name="adj1" fmla="val 50000"/>
            </a:avLst>
          </a:prstGeom>
          <a:noFill/>
          <a:ln w="9525" cap="flat" cmpd="sng">
            <a:solidFill>
              <a:schemeClr val="accent3"/>
            </a:solidFill>
            <a:prstDash val="solid"/>
            <a:round/>
            <a:headEnd type="oval" w="med" len="med"/>
            <a:tailEnd type="none" w="med" len="med"/>
          </a:ln>
        </p:spPr>
      </p:cxnSp>
      <p:cxnSp>
        <p:nvCxnSpPr>
          <p:cNvPr id="2306" name="Google Shape;2306;p37"/>
          <p:cNvCxnSpPr>
            <a:cxnSpLocks/>
            <a:stCxn id="2294" idx="1"/>
          </p:cNvCxnSpPr>
          <p:nvPr/>
        </p:nvCxnSpPr>
        <p:spPr>
          <a:xfrm flipH="1">
            <a:off x="6073599" y="2487976"/>
            <a:ext cx="569398" cy="0"/>
          </a:xfrm>
          <a:prstGeom prst="straightConnector1">
            <a:avLst/>
          </a:prstGeom>
          <a:noFill/>
          <a:ln w="9525" cap="flat" cmpd="sng">
            <a:solidFill>
              <a:schemeClr val="accent4"/>
            </a:solidFill>
            <a:prstDash val="solid"/>
            <a:round/>
            <a:headEnd type="oval"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D525DD2-A233-7D08-435C-BBB3FC2CF303}"/>
            </a:ext>
          </a:extLst>
        </p:cNvPr>
        <p:cNvGrpSpPr/>
        <p:nvPr/>
      </p:nvGrpSpPr>
      <p:grpSpPr>
        <a:xfrm>
          <a:off x="0" y="0"/>
          <a:ext cx="0" cy="0"/>
          <a:chOff x="0" y="0"/>
          <a:chExt cx="0" cy="0"/>
        </a:xfrm>
      </p:grpSpPr>
      <p:sp>
        <p:nvSpPr>
          <p:cNvPr id="476" name="Google Shape;476;p18">
            <a:extLst>
              <a:ext uri="{FF2B5EF4-FFF2-40B4-BE49-F238E27FC236}">
                <a16:creationId xmlns:a16="http://schemas.microsoft.com/office/drawing/2014/main" id="{92D1334E-CAF4-2A22-65AE-A909E055DC98}"/>
              </a:ext>
            </a:extLst>
          </p:cNvPr>
          <p:cNvSpPr txBox="1">
            <a:spLocks noGrp="1"/>
          </p:cNvSpPr>
          <p:nvPr>
            <p:ph type="title"/>
          </p:nvPr>
        </p:nvSpPr>
        <p:spPr>
          <a:xfrm>
            <a:off x="468217" y="436452"/>
            <a:ext cx="8229600" cy="3714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 sz="2400" dirty="0">
                <a:solidFill>
                  <a:schemeClr val="accent1">
                    <a:lumMod val="50000"/>
                  </a:schemeClr>
                </a:solidFill>
                <a:latin typeface="+mn-lt"/>
              </a:rPr>
              <a:t>NĂNG LƯỢNG MẶT TRỜI – SOLAR ENERGY</a:t>
            </a:r>
            <a:endParaRPr sz="2400" dirty="0">
              <a:solidFill>
                <a:schemeClr val="accent1">
                  <a:lumMod val="50000"/>
                </a:schemeClr>
              </a:solidFill>
              <a:latin typeface="+mn-lt"/>
            </a:endParaRPr>
          </a:p>
        </p:txBody>
      </p:sp>
      <p:grpSp>
        <p:nvGrpSpPr>
          <p:cNvPr id="483" name="Google Shape;483;p18">
            <a:extLst>
              <a:ext uri="{FF2B5EF4-FFF2-40B4-BE49-F238E27FC236}">
                <a16:creationId xmlns:a16="http://schemas.microsoft.com/office/drawing/2014/main" id="{49451D7D-0630-D3E0-643C-46EE009F12DB}"/>
              </a:ext>
            </a:extLst>
          </p:cNvPr>
          <p:cNvGrpSpPr/>
          <p:nvPr/>
        </p:nvGrpSpPr>
        <p:grpSpPr>
          <a:xfrm>
            <a:off x="468217" y="2366204"/>
            <a:ext cx="8231753" cy="687523"/>
            <a:chOff x="731425" y="1213756"/>
            <a:chExt cx="7895747" cy="687523"/>
          </a:xfrm>
        </p:grpSpPr>
        <p:sp>
          <p:nvSpPr>
            <p:cNvPr id="484" name="Google Shape;484;p18">
              <a:extLst>
                <a:ext uri="{FF2B5EF4-FFF2-40B4-BE49-F238E27FC236}">
                  <a16:creationId xmlns:a16="http://schemas.microsoft.com/office/drawing/2014/main" id="{2538FC07-D5F5-77A5-796B-F5592CC10BB9}"/>
                </a:ext>
              </a:extLst>
            </p:cNvPr>
            <p:cNvSpPr txBox="1"/>
            <p:nvPr/>
          </p:nvSpPr>
          <p:spPr>
            <a:xfrm>
              <a:off x="1545048" y="1213756"/>
              <a:ext cx="5366320" cy="265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dirty="0" err="1">
                  <a:latin typeface="+mn-lt"/>
                  <a:sym typeface="Fira Sans Extra Condensed"/>
                </a:rPr>
                <a:t>Điện</a:t>
              </a:r>
              <a:r>
                <a:rPr lang="en-US" sz="1800" b="1" dirty="0">
                  <a:latin typeface="+mn-lt"/>
                  <a:sym typeface="Fira Sans Extra Condensed"/>
                </a:rPr>
                <a:t> </a:t>
              </a:r>
              <a:r>
                <a:rPr lang="en-US" sz="1800" b="1" dirty="0" err="1">
                  <a:latin typeface="+mn-lt"/>
                  <a:sym typeface="Fira Sans Extra Condensed"/>
                </a:rPr>
                <a:t>mặt</a:t>
              </a:r>
              <a:r>
                <a:rPr lang="en-US" sz="1800" b="1" dirty="0">
                  <a:latin typeface="+mn-lt"/>
                  <a:sym typeface="Fira Sans Extra Condensed"/>
                </a:rPr>
                <a:t> </a:t>
              </a:r>
              <a:r>
                <a:rPr lang="en-US" sz="1800" b="1" dirty="0" err="1">
                  <a:latin typeface="+mn-lt"/>
                  <a:sym typeface="Fira Sans Extra Condensed"/>
                </a:rPr>
                <a:t>trời</a:t>
              </a:r>
              <a:endParaRPr sz="1800" b="1" dirty="0">
                <a:latin typeface="+mn-lt"/>
                <a:sym typeface="Fira Sans Extra Condensed"/>
              </a:endParaRPr>
            </a:p>
          </p:txBody>
        </p:sp>
        <p:sp>
          <p:nvSpPr>
            <p:cNvPr id="485" name="Google Shape;485;p18">
              <a:extLst>
                <a:ext uri="{FF2B5EF4-FFF2-40B4-BE49-F238E27FC236}">
                  <a16:creationId xmlns:a16="http://schemas.microsoft.com/office/drawing/2014/main" id="{F017AEF6-9A52-4628-BB79-20BE44BDB36D}"/>
                </a:ext>
              </a:extLst>
            </p:cNvPr>
            <p:cNvSpPr txBox="1"/>
            <p:nvPr/>
          </p:nvSpPr>
          <p:spPr>
            <a:xfrm>
              <a:off x="1561640" y="1588343"/>
              <a:ext cx="7065532" cy="312936"/>
            </a:xfrm>
            <a:prstGeom prst="rect">
              <a:avLst/>
            </a:prstGeom>
            <a:noFill/>
            <a:ln>
              <a:noFill/>
            </a:ln>
          </p:spPr>
          <p:txBody>
            <a:bodyPr spcFirstLastPara="1" wrap="square" lIns="91425" tIns="91425" rIns="91425" bIns="91425" anchor="ctr" anchorCtr="0">
              <a:noAutofit/>
            </a:bodyPr>
            <a:lstStyle/>
            <a:p>
              <a:pPr marL="342900" indent="-342900" algn="just">
                <a:buFontTx/>
                <a:buChar char="-"/>
              </a:pPr>
              <a:r>
                <a:rPr lang="en-US" sz="1600" dirty="0">
                  <a:latin typeface="+mn-lt"/>
                </a:rPr>
                <a:t>C</a:t>
              </a:r>
              <a:r>
                <a:rPr lang="pl-PL" sz="1600" dirty="0">
                  <a:latin typeface="+mn-lt"/>
                </a:rPr>
                <a:t>ông nghệ quang điện (Solar Photovoltaic, PV)</a:t>
              </a:r>
              <a:endParaRPr lang="en-US" sz="1600" dirty="0">
                <a:latin typeface="+mn-lt"/>
              </a:endParaRPr>
            </a:p>
            <a:p>
              <a:pPr marL="342900" indent="-342900" algn="just">
                <a:buFontTx/>
                <a:buChar char="-"/>
              </a:pPr>
              <a:r>
                <a:rPr lang="en-US" sz="1600" dirty="0">
                  <a:latin typeface="+mn-lt"/>
                </a:rPr>
                <a:t>C</a:t>
              </a:r>
              <a:r>
                <a:rPr lang="pl-PL" sz="1600" dirty="0">
                  <a:latin typeface="+mn-lt"/>
                </a:rPr>
                <a:t>ông nghệ nhiệt điện mặt trời (Concentrating Solar Power, CSP)</a:t>
              </a:r>
              <a:endParaRPr lang="en-US" sz="1600" dirty="0">
                <a:latin typeface="+mn-lt"/>
              </a:endParaRPr>
            </a:p>
          </p:txBody>
        </p:sp>
        <p:grpSp>
          <p:nvGrpSpPr>
            <p:cNvPr id="486" name="Google Shape;486;p18">
              <a:extLst>
                <a:ext uri="{FF2B5EF4-FFF2-40B4-BE49-F238E27FC236}">
                  <a16:creationId xmlns:a16="http://schemas.microsoft.com/office/drawing/2014/main" id="{0E79D4C5-FDD9-BE8E-A5E9-572EA4C90B50}"/>
                </a:ext>
              </a:extLst>
            </p:cNvPr>
            <p:cNvGrpSpPr/>
            <p:nvPr/>
          </p:nvGrpSpPr>
          <p:grpSpPr>
            <a:xfrm>
              <a:off x="731425" y="1261079"/>
              <a:ext cx="640200" cy="640200"/>
              <a:chOff x="731425" y="1261079"/>
              <a:chExt cx="640200" cy="640200"/>
            </a:xfrm>
          </p:grpSpPr>
          <p:sp>
            <p:nvSpPr>
              <p:cNvPr id="487" name="Google Shape;487;p18">
                <a:extLst>
                  <a:ext uri="{FF2B5EF4-FFF2-40B4-BE49-F238E27FC236}">
                    <a16:creationId xmlns:a16="http://schemas.microsoft.com/office/drawing/2014/main" id="{63C22B54-0A8C-1FDA-A31A-7AFCB0955FE6}"/>
                  </a:ext>
                </a:extLst>
              </p:cNvPr>
              <p:cNvSpPr/>
              <p:nvPr/>
            </p:nvSpPr>
            <p:spPr>
              <a:xfrm>
                <a:off x="731425" y="1261079"/>
                <a:ext cx="640200" cy="6402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488" name="Google Shape;488;p18">
                <a:extLst>
                  <a:ext uri="{FF2B5EF4-FFF2-40B4-BE49-F238E27FC236}">
                    <a16:creationId xmlns:a16="http://schemas.microsoft.com/office/drawing/2014/main" id="{52829534-1AFD-C7D9-AAFE-83783B956B95}"/>
                  </a:ext>
                </a:extLst>
              </p:cNvPr>
              <p:cNvGrpSpPr/>
              <p:nvPr/>
            </p:nvGrpSpPr>
            <p:grpSpPr>
              <a:xfrm>
                <a:off x="886329" y="1418337"/>
                <a:ext cx="330393" cy="325685"/>
                <a:chOff x="-3298675" y="613575"/>
                <a:chExt cx="330393" cy="325685"/>
              </a:xfrm>
            </p:grpSpPr>
            <p:sp>
              <p:nvSpPr>
                <p:cNvPr id="489" name="Google Shape;489;p18">
                  <a:extLst>
                    <a:ext uri="{FF2B5EF4-FFF2-40B4-BE49-F238E27FC236}">
                      <a16:creationId xmlns:a16="http://schemas.microsoft.com/office/drawing/2014/main" id="{0E3C2B3C-2E10-8AD7-FDF6-AFE4995D870F}"/>
                    </a:ext>
                  </a:extLst>
                </p:cNvPr>
                <p:cNvSpPr/>
                <p:nvPr/>
              </p:nvSpPr>
              <p:spPr>
                <a:xfrm>
                  <a:off x="-3298675" y="613575"/>
                  <a:ext cx="186340" cy="116666"/>
                </a:xfrm>
                <a:custGeom>
                  <a:avLst/>
                  <a:gdLst/>
                  <a:ahLst/>
                  <a:cxnLst/>
                  <a:rect l="l" t="t" r="r" b="b"/>
                  <a:pathLst>
                    <a:path w="5857" h="3667" extrusionOk="0">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0" name="Google Shape;490;p18">
                  <a:extLst>
                    <a:ext uri="{FF2B5EF4-FFF2-40B4-BE49-F238E27FC236}">
                      <a16:creationId xmlns:a16="http://schemas.microsoft.com/office/drawing/2014/main" id="{2DA11AFE-473E-A4C1-A7CE-7DA91876D1FF}"/>
                    </a:ext>
                  </a:extLst>
                </p:cNvPr>
                <p:cNvSpPr/>
                <p:nvPr/>
              </p:nvSpPr>
              <p:spPr>
                <a:xfrm>
                  <a:off x="-3091215" y="720820"/>
                  <a:ext cx="122933" cy="9417"/>
                </a:xfrm>
                <a:custGeom>
                  <a:avLst/>
                  <a:gdLst/>
                  <a:ahLst/>
                  <a:cxnLst/>
                  <a:rect l="l" t="t" r="r" b="b"/>
                  <a:pathLst>
                    <a:path w="3864" h="296" extrusionOk="0">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1" name="Google Shape;491;p18">
                  <a:extLst>
                    <a:ext uri="{FF2B5EF4-FFF2-40B4-BE49-F238E27FC236}">
                      <a16:creationId xmlns:a16="http://schemas.microsoft.com/office/drawing/2014/main" id="{AED9BB97-CE24-A8B8-2B8E-1771CDBDDFEA}"/>
                    </a:ext>
                  </a:extLst>
                </p:cNvPr>
                <p:cNvSpPr/>
                <p:nvPr/>
              </p:nvSpPr>
              <p:spPr>
                <a:xfrm>
                  <a:off x="-3231356" y="747449"/>
                  <a:ext cx="217678" cy="32897"/>
                </a:xfrm>
                <a:custGeom>
                  <a:avLst/>
                  <a:gdLst/>
                  <a:ahLst/>
                  <a:cxnLst/>
                  <a:rect l="l" t="t" r="r" b="b"/>
                  <a:pathLst>
                    <a:path w="6842" h="1034" extrusionOk="0">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2" name="Google Shape;492;p18">
                  <a:extLst>
                    <a:ext uri="{FF2B5EF4-FFF2-40B4-BE49-F238E27FC236}">
                      <a16:creationId xmlns:a16="http://schemas.microsoft.com/office/drawing/2014/main" id="{C1130218-E609-9D53-74F4-259D4461310F}"/>
                    </a:ext>
                  </a:extLst>
                </p:cNvPr>
                <p:cNvSpPr/>
                <p:nvPr/>
              </p:nvSpPr>
              <p:spPr>
                <a:xfrm>
                  <a:off x="-3262661" y="641762"/>
                  <a:ext cx="198080" cy="61880"/>
                </a:xfrm>
                <a:custGeom>
                  <a:avLst/>
                  <a:gdLst/>
                  <a:ahLst/>
                  <a:cxnLst/>
                  <a:rect l="l" t="t" r="r" b="b"/>
                  <a:pathLst>
                    <a:path w="6226" h="1945" extrusionOk="0">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3" name="Google Shape;493;p18">
                  <a:extLst>
                    <a:ext uri="{FF2B5EF4-FFF2-40B4-BE49-F238E27FC236}">
                      <a16:creationId xmlns:a16="http://schemas.microsoft.com/office/drawing/2014/main" id="{1BEBB479-7777-489F-BADF-E80104898EF2}"/>
                    </a:ext>
                  </a:extLst>
                </p:cNvPr>
                <p:cNvSpPr/>
                <p:nvPr/>
              </p:nvSpPr>
              <p:spPr>
                <a:xfrm>
                  <a:off x="-3048934" y="693429"/>
                  <a:ext cx="59526" cy="10213"/>
                </a:xfrm>
                <a:custGeom>
                  <a:avLst/>
                  <a:gdLst/>
                  <a:ahLst/>
                  <a:cxnLst/>
                  <a:rect l="l" t="t" r="r" b="b"/>
                  <a:pathLst>
                    <a:path w="1871" h="321" extrusionOk="0">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4" name="Google Shape;494;p18">
                  <a:extLst>
                    <a:ext uri="{FF2B5EF4-FFF2-40B4-BE49-F238E27FC236}">
                      <a16:creationId xmlns:a16="http://schemas.microsoft.com/office/drawing/2014/main" id="{2406B3FF-363C-746D-2514-40FB0C06DA89}"/>
                    </a:ext>
                  </a:extLst>
                </p:cNvPr>
                <p:cNvSpPr/>
                <p:nvPr/>
              </p:nvSpPr>
              <p:spPr>
                <a:xfrm>
                  <a:off x="-3152267" y="803028"/>
                  <a:ext cx="37605" cy="136232"/>
                </a:xfrm>
                <a:custGeom>
                  <a:avLst/>
                  <a:gdLst/>
                  <a:ahLst/>
                  <a:cxnLst/>
                  <a:rect l="l" t="t" r="r" b="b"/>
                  <a:pathLst>
                    <a:path w="1182" h="4282" extrusionOk="0">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5" name="Google Shape;495;p18">
                  <a:extLst>
                    <a:ext uri="{FF2B5EF4-FFF2-40B4-BE49-F238E27FC236}">
                      <a16:creationId xmlns:a16="http://schemas.microsoft.com/office/drawing/2014/main" id="{DCBBCB50-9003-E51B-ED95-73A5181D23FE}"/>
                    </a:ext>
                  </a:extLst>
                </p:cNvPr>
                <p:cNvSpPr/>
                <p:nvPr/>
              </p:nvSpPr>
              <p:spPr>
                <a:xfrm>
                  <a:off x="-3144440" y="803028"/>
                  <a:ext cx="29779" cy="136232"/>
                </a:xfrm>
                <a:custGeom>
                  <a:avLst/>
                  <a:gdLst/>
                  <a:ahLst/>
                  <a:cxnLst/>
                  <a:rect l="l" t="t" r="r" b="b"/>
                  <a:pathLst>
                    <a:path w="936" h="4282" extrusionOk="0">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6" name="Google Shape;496;p18">
                  <a:extLst>
                    <a:ext uri="{FF2B5EF4-FFF2-40B4-BE49-F238E27FC236}">
                      <a16:creationId xmlns:a16="http://schemas.microsoft.com/office/drawing/2014/main" id="{6AD2DCE1-7C0C-D54B-9BA2-5EF4F1218A62}"/>
                    </a:ext>
                  </a:extLst>
                </p:cNvPr>
                <p:cNvSpPr/>
                <p:nvPr/>
              </p:nvSpPr>
              <p:spPr>
                <a:xfrm>
                  <a:off x="-3154621" y="618283"/>
                  <a:ext cx="42282" cy="185545"/>
                </a:xfrm>
                <a:custGeom>
                  <a:avLst/>
                  <a:gdLst/>
                  <a:ahLst/>
                  <a:cxnLst/>
                  <a:rect l="l" t="t" r="r" b="b"/>
                  <a:pathLst>
                    <a:path w="1329" h="5832" extrusionOk="0">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7" name="Google Shape;497;p18">
                  <a:extLst>
                    <a:ext uri="{FF2B5EF4-FFF2-40B4-BE49-F238E27FC236}">
                      <a16:creationId xmlns:a16="http://schemas.microsoft.com/office/drawing/2014/main" id="{14D2F895-E047-007B-D67B-79157D8F8C83}"/>
                    </a:ext>
                  </a:extLst>
                </p:cNvPr>
                <p:cNvSpPr/>
                <p:nvPr/>
              </p:nvSpPr>
              <p:spPr>
                <a:xfrm>
                  <a:off x="-3144440" y="618283"/>
                  <a:ext cx="32101" cy="185545"/>
                </a:xfrm>
                <a:custGeom>
                  <a:avLst/>
                  <a:gdLst/>
                  <a:ahLst/>
                  <a:cxnLst/>
                  <a:rect l="l" t="t" r="r" b="b"/>
                  <a:pathLst>
                    <a:path w="1009" h="5832" extrusionOk="0">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8" name="Google Shape;498;p18">
                  <a:extLst>
                    <a:ext uri="{FF2B5EF4-FFF2-40B4-BE49-F238E27FC236}">
                      <a16:creationId xmlns:a16="http://schemas.microsoft.com/office/drawing/2014/main" id="{41C50B87-3574-C00D-8E4A-B9F18A30EB45}"/>
                    </a:ext>
                  </a:extLst>
                </p:cNvPr>
                <p:cNvSpPr/>
                <p:nvPr/>
              </p:nvSpPr>
              <p:spPr>
                <a:xfrm>
                  <a:off x="-3134292" y="797524"/>
                  <a:ext cx="161302" cy="101013"/>
                </a:xfrm>
                <a:custGeom>
                  <a:avLst/>
                  <a:gdLst/>
                  <a:ahLst/>
                  <a:cxnLst/>
                  <a:rect l="l" t="t" r="r" b="b"/>
                  <a:pathLst>
                    <a:path w="5070" h="3175" extrusionOk="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99" name="Google Shape;499;p18">
                  <a:extLst>
                    <a:ext uri="{FF2B5EF4-FFF2-40B4-BE49-F238E27FC236}">
                      <a16:creationId xmlns:a16="http://schemas.microsoft.com/office/drawing/2014/main" id="{AA7F4C2A-6B01-B53D-6110-53982E96B388}"/>
                    </a:ext>
                  </a:extLst>
                </p:cNvPr>
                <p:cNvSpPr/>
                <p:nvPr/>
              </p:nvSpPr>
              <p:spPr>
                <a:xfrm>
                  <a:off x="-3129583" y="797524"/>
                  <a:ext cx="156593" cy="101013"/>
                </a:xfrm>
                <a:custGeom>
                  <a:avLst/>
                  <a:gdLst/>
                  <a:ahLst/>
                  <a:cxnLst/>
                  <a:rect l="l" t="t" r="r" b="b"/>
                  <a:pathLst>
                    <a:path w="4922" h="3175" extrusionOk="0">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0" name="Google Shape;500;p18">
                  <a:extLst>
                    <a:ext uri="{FF2B5EF4-FFF2-40B4-BE49-F238E27FC236}">
                      <a16:creationId xmlns:a16="http://schemas.microsoft.com/office/drawing/2014/main" id="{4954EA47-06A4-C71E-CA5F-A75E9C1820E2}"/>
                    </a:ext>
                  </a:extLst>
                </p:cNvPr>
                <p:cNvSpPr/>
                <p:nvPr/>
              </p:nvSpPr>
              <p:spPr>
                <a:xfrm>
                  <a:off x="-3293967" y="798320"/>
                  <a:ext cx="162066" cy="99454"/>
                </a:xfrm>
                <a:custGeom>
                  <a:avLst/>
                  <a:gdLst/>
                  <a:ahLst/>
                  <a:cxnLst/>
                  <a:rect l="l" t="t" r="r" b="b"/>
                  <a:pathLst>
                    <a:path w="5094" h="3126" extrusionOk="0">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1" name="Google Shape;501;p18">
                  <a:extLst>
                    <a:ext uri="{FF2B5EF4-FFF2-40B4-BE49-F238E27FC236}">
                      <a16:creationId xmlns:a16="http://schemas.microsoft.com/office/drawing/2014/main" id="{74F2A6F6-4538-DE66-3D9D-470533151036}"/>
                    </a:ext>
                  </a:extLst>
                </p:cNvPr>
                <p:cNvSpPr/>
                <p:nvPr/>
              </p:nvSpPr>
              <p:spPr>
                <a:xfrm>
                  <a:off x="-3293967" y="798320"/>
                  <a:ext cx="162066" cy="99454"/>
                </a:xfrm>
                <a:custGeom>
                  <a:avLst/>
                  <a:gdLst/>
                  <a:ahLst/>
                  <a:cxnLst/>
                  <a:rect l="l" t="t" r="r" b="b"/>
                  <a:pathLst>
                    <a:path w="5094" h="3126" extrusionOk="0">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2" name="Google Shape;502;p18">
                  <a:extLst>
                    <a:ext uri="{FF2B5EF4-FFF2-40B4-BE49-F238E27FC236}">
                      <a16:creationId xmlns:a16="http://schemas.microsoft.com/office/drawing/2014/main" id="{DF407C5D-9FE8-C9C1-6106-0595BD6771E0}"/>
                    </a:ext>
                  </a:extLst>
                </p:cNvPr>
                <p:cNvSpPr/>
                <p:nvPr/>
              </p:nvSpPr>
              <p:spPr>
                <a:xfrm>
                  <a:off x="-3153062" y="782667"/>
                  <a:ext cx="39960" cy="39960"/>
                </a:xfrm>
                <a:custGeom>
                  <a:avLst/>
                  <a:gdLst/>
                  <a:ahLst/>
                  <a:cxnLst/>
                  <a:rect l="l" t="t" r="r" b="b"/>
                  <a:pathLst>
                    <a:path w="1256" h="1256" extrusionOk="0">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3" name="Google Shape;503;p18">
                  <a:extLst>
                    <a:ext uri="{FF2B5EF4-FFF2-40B4-BE49-F238E27FC236}">
                      <a16:creationId xmlns:a16="http://schemas.microsoft.com/office/drawing/2014/main" id="{3B591D82-67C0-184B-29E6-F07ECAB18267}"/>
                    </a:ext>
                  </a:extLst>
                </p:cNvPr>
                <p:cNvSpPr/>
                <p:nvPr/>
              </p:nvSpPr>
              <p:spPr>
                <a:xfrm>
                  <a:off x="-3143677" y="782667"/>
                  <a:ext cx="30574" cy="39960"/>
                </a:xfrm>
                <a:custGeom>
                  <a:avLst/>
                  <a:gdLst/>
                  <a:ahLst/>
                  <a:cxnLst/>
                  <a:rect l="l" t="t" r="r" b="b"/>
                  <a:pathLst>
                    <a:path w="961" h="1256" extrusionOk="0">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grpSp>
        <p:nvGrpSpPr>
          <p:cNvPr id="521" name="Google Shape;521;p18">
            <a:extLst>
              <a:ext uri="{FF2B5EF4-FFF2-40B4-BE49-F238E27FC236}">
                <a16:creationId xmlns:a16="http://schemas.microsoft.com/office/drawing/2014/main" id="{86D3B5D5-9F18-9A30-62FD-51DE84ABFE50}"/>
              </a:ext>
            </a:extLst>
          </p:cNvPr>
          <p:cNvGrpSpPr/>
          <p:nvPr/>
        </p:nvGrpSpPr>
        <p:grpSpPr>
          <a:xfrm>
            <a:off x="486985" y="3652938"/>
            <a:ext cx="8186235" cy="914411"/>
            <a:chOff x="731425" y="3196583"/>
            <a:chExt cx="7949599" cy="914411"/>
          </a:xfrm>
        </p:grpSpPr>
        <p:sp>
          <p:nvSpPr>
            <p:cNvPr id="522" name="Google Shape;522;p18">
              <a:extLst>
                <a:ext uri="{FF2B5EF4-FFF2-40B4-BE49-F238E27FC236}">
                  <a16:creationId xmlns:a16="http://schemas.microsoft.com/office/drawing/2014/main" id="{715B1D7F-7AC5-93C7-82DC-E7BF694E8947}"/>
                </a:ext>
              </a:extLst>
            </p:cNvPr>
            <p:cNvSpPr txBox="1"/>
            <p:nvPr/>
          </p:nvSpPr>
          <p:spPr>
            <a:xfrm>
              <a:off x="1545048" y="3196583"/>
              <a:ext cx="4648680" cy="265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dirty="0" err="1">
                  <a:latin typeface="+mn-lt"/>
                  <a:sym typeface="Fira Sans Extra Condensed"/>
                </a:rPr>
                <a:t>Nhiệt</a:t>
              </a:r>
              <a:r>
                <a:rPr lang="en-US" sz="1800" b="1" dirty="0">
                  <a:latin typeface="+mn-lt"/>
                  <a:sym typeface="Fira Sans Extra Condensed"/>
                </a:rPr>
                <a:t> </a:t>
              </a:r>
              <a:r>
                <a:rPr lang="en-US" sz="1800" b="1" dirty="0" err="1">
                  <a:latin typeface="+mn-lt"/>
                  <a:sym typeface="Fira Sans Extra Condensed"/>
                </a:rPr>
                <a:t>mặt</a:t>
              </a:r>
              <a:r>
                <a:rPr lang="en-US" sz="1800" b="1" dirty="0">
                  <a:latin typeface="+mn-lt"/>
                  <a:sym typeface="Fira Sans Extra Condensed"/>
                </a:rPr>
                <a:t> </a:t>
              </a:r>
              <a:r>
                <a:rPr lang="en-US" sz="1800" b="1" dirty="0" err="1">
                  <a:latin typeface="+mn-lt"/>
                  <a:sym typeface="Fira Sans Extra Condensed"/>
                </a:rPr>
                <a:t>trời</a:t>
              </a:r>
              <a:endParaRPr sz="1800" b="1" dirty="0">
                <a:latin typeface="+mn-lt"/>
                <a:sym typeface="Fira Sans Extra Condensed"/>
              </a:endParaRPr>
            </a:p>
          </p:txBody>
        </p:sp>
        <p:sp>
          <p:nvSpPr>
            <p:cNvPr id="523" name="Google Shape;523;p18">
              <a:extLst>
                <a:ext uri="{FF2B5EF4-FFF2-40B4-BE49-F238E27FC236}">
                  <a16:creationId xmlns:a16="http://schemas.microsoft.com/office/drawing/2014/main" id="{DCC850B4-A15E-304D-FB95-E1FDFFF0E167}"/>
                </a:ext>
              </a:extLst>
            </p:cNvPr>
            <p:cNvSpPr txBox="1"/>
            <p:nvPr/>
          </p:nvSpPr>
          <p:spPr>
            <a:xfrm>
              <a:off x="1539300" y="3642694"/>
              <a:ext cx="7141724" cy="468300"/>
            </a:xfrm>
            <a:prstGeom prst="rect">
              <a:avLst/>
            </a:prstGeom>
            <a:noFill/>
            <a:ln>
              <a:noFill/>
            </a:ln>
          </p:spPr>
          <p:txBody>
            <a:bodyPr spcFirstLastPara="1" wrap="square" lIns="91425" tIns="91425" rIns="91425" bIns="91425" anchor="ctr" anchorCtr="0">
              <a:noAutofit/>
            </a:bodyPr>
            <a:lstStyle/>
            <a:p>
              <a:pPr marL="342900" indent="-342900" algn="just">
                <a:buFontTx/>
                <a:buChar char="-"/>
              </a:pPr>
              <a:r>
                <a:rPr lang="en-US" sz="1600" dirty="0" err="1">
                  <a:latin typeface="+mn-lt"/>
                </a:rPr>
                <a:t>Nước</a:t>
              </a:r>
              <a:r>
                <a:rPr lang="en-US" sz="1600" dirty="0">
                  <a:latin typeface="+mn-lt"/>
                </a:rPr>
                <a:t> </a:t>
              </a:r>
              <a:r>
                <a:rPr lang="en-US" sz="1600" dirty="0" err="1">
                  <a:latin typeface="+mn-lt"/>
                </a:rPr>
                <a:t>nóng</a:t>
              </a:r>
              <a:r>
                <a:rPr lang="en-US" sz="1600" dirty="0">
                  <a:latin typeface="+mn-lt"/>
                </a:rPr>
                <a:t> </a:t>
              </a:r>
              <a:r>
                <a:rPr lang="en-US" sz="1600" dirty="0" err="1">
                  <a:latin typeface="+mn-lt"/>
                </a:rPr>
                <a:t>mặt</a:t>
              </a:r>
              <a:r>
                <a:rPr lang="en-US" sz="1600" dirty="0">
                  <a:latin typeface="+mn-lt"/>
                </a:rPr>
                <a:t> </a:t>
              </a:r>
              <a:r>
                <a:rPr lang="en-US" sz="1600" dirty="0" err="1">
                  <a:latin typeface="+mn-lt"/>
                </a:rPr>
                <a:t>trời</a:t>
              </a:r>
              <a:r>
                <a:rPr lang="en-US" sz="1600" dirty="0">
                  <a:latin typeface="+mn-lt"/>
                </a:rPr>
                <a:t> (Solar </a:t>
              </a:r>
              <a:r>
                <a:rPr lang="en-US" sz="1600" dirty="0" err="1">
                  <a:latin typeface="+mn-lt"/>
                </a:rPr>
                <a:t>themal</a:t>
              </a:r>
              <a:r>
                <a:rPr lang="en-US" sz="1600" dirty="0">
                  <a:latin typeface="+mn-lt"/>
                </a:rPr>
                <a:t> – Solar heat)</a:t>
              </a:r>
            </a:p>
            <a:p>
              <a:pPr marL="342900" indent="-342900" algn="just">
                <a:buFontTx/>
                <a:buChar char="-"/>
              </a:pPr>
              <a:r>
                <a:rPr lang="en-US" sz="1600" dirty="0">
                  <a:latin typeface="+mn-lt"/>
                </a:rPr>
                <a:t>Thu </a:t>
              </a:r>
              <a:r>
                <a:rPr lang="en-US" sz="1600" dirty="0" err="1">
                  <a:latin typeface="+mn-lt"/>
                </a:rPr>
                <a:t>hồi</a:t>
              </a:r>
              <a:r>
                <a:rPr lang="en-US" sz="1600" dirty="0">
                  <a:latin typeface="+mn-lt"/>
                </a:rPr>
                <a:t> </a:t>
              </a:r>
              <a:r>
                <a:rPr lang="en-US" sz="1600" dirty="0" err="1">
                  <a:latin typeface="+mn-lt"/>
                </a:rPr>
                <a:t>nhiệt</a:t>
              </a:r>
              <a:r>
                <a:rPr lang="en-US" sz="1600" dirty="0">
                  <a:latin typeface="+mn-lt"/>
                </a:rPr>
                <a:t> </a:t>
              </a:r>
              <a:r>
                <a:rPr lang="en-US" sz="1600" dirty="0" err="1">
                  <a:latin typeface="+mn-lt"/>
                </a:rPr>
                <a:t>phục</a:t>
              </a:r>
              <a:r>
                <a:rPr lang="en-US" sz="1600" dirty="0">
                  <a:latin typeface="+mn-lt"/>
                </a:rPr>
                <a:t> vụ </a:t>
              </a:r>
              <a:r>
                <a:rPr lang="en-US" sz="1600" dirty="0" err="1">
                  <a:latin typeface="+mn-lt"/>
                </a:rPr>
                <a:t>cho</a:t>
              </a:r>
              <a:r>
                <a:rPr lang="en-US" sz="1600" dirty="0">
                  <a:latin typeface="+mn-lt"/>
                </a:rPr>
                <a:t> </a:t>
              </a:r>
              <a:r>
                <a:rPr lang="en-US" sz="1600" dirty="0" err="1">
                  <a:latin typeface="+mn-lt"/>
                </a:rPr>
                <a:t>các</a:t>
              </a:r>
              <a:r>
                <a:rPr lang="en-US" sz="1600" dirty="0">
                  <a:latin typeface="+mn-lt"/>
                </a:rPr>
                <a:t> </a:t>
              </a:r>
              <a:r>
                <a:rPr lang="en-US" sz="1600" dirty="0" err="1">
                  <a:latin typeface="+mn-lt"/>
                </a:rPr>
                <a:t>mục</a:t>
              </a:r>
              <a:r>
                <a:rPr lang="en-US" sz="1600" dirty="0">
                  <a:latin typeface="+mn-lt"/>
                </a:rPr>
                <a:t> </a:t>
              </a:r>
              <a:r>
                <a:rPr lang="en-US" sz="1600" dirty="0" err="1">
                  <a:latin typeface="+mn-lt"/>
                </a:rPr>
                <a:t>đích</a:t>
              </a:r>
              <a:r>
                <a:rPr lang="en-US" sz="1600" dirty="0">
                  <a:latin typeface="+mn-lt"/>
                </a:rPr>
                <a:t>: </a:t>
              </a:r>
              <a:r>
                <a:rPr lang="en-US" sz="1600" dirty="0" err="1">
                  <a:latin typeface="+mn-lt"/>
                </a:rPr>
                <a:t>sấy</a:t>
              </a:r>
              <a:r>
                <a:rPr lang="en-US" sz="1600" dirty="0">
                  <a:latin typeface="+mn-lt"/>
                </a:rPr>
                <a:t>, </a:t>
              </a:r>
              <a:r>
                <a:rPr lang="en-US" sz="1600" dirty="0" err="1">
                  <a:latin typeface="+mn-lt"/>
                </a:rPr>
                <a:t>hô</a:t>
              </a:r>
              <a:r>
                <a:rPr lang="en-US" sz="1600" dirty="0">
                  <a:latin typeface="+mn-lt"/>
                </a:rPr>
                <a:t>̃ </a:t>
              </a:r>
              <a:r>
                <a:rPr lang="en-US" sz="1600" dirty="0" err="1">
                  <a:latin typeface="+mn-lt"/>
                </a:rPr>
                <a:t>trơ</a:t>
              </a:r>
              <a:r>
                <a:rPr lang="en-US" sz="1600" dirty="0">
                  <a:latin typeface="+mn-lt"/>
                </a:rPr>
                <a:t>̣ </a:t>
              </a:r>
              <a:r>
                <a:rPr lang="en-US" sz="1600" dirty="0" err="1">
                  <a:latin typeface="+mn-lt"/>
                </a:rPr>
                <a:t>cấp</a:t>
              </a:r>
              <a:r>
                <a:rPr lang="en-US" sz="1600" dirty="0">
                  <a:latin typeface="+mn-lt"/>
                </a:rPr>
                <a:t> </a:t>
              </a:r>
              <a:r>
                <a:rPr lang="en-US" sz="1600" dirty="0" err="1">
                  <a:latin typeface="+mn-lt"/>
                </a:rPr>
                <a:t>hơi</a:t>
              </a:r>
              <a:r>
                <a:rPr lang="en-US" sz="1600" dirty="0">
                  <a:latin typeface="+mn-lt"/>
                </a:rPr>
                <a:t> </a:t>
              </a:r>
              <a:r>
                <a:rPr lang="en-US" sz="1600" dirty="0" err="1">
                  <a:latin typeface="+mn-lt"/>
                </a:rPr>
                <a:t>nóng</a:t>
              </a:r>
              <a:r>
                <a:rPr lang="en-US" sz="1600" dirty="0">
                  <a:latin typeface="+mn-lt"/>
                </a:rPr>
                <a:t> …</a:t>
              </a:r>
            </a:p>
          </p:txBody>
        </p:sp>
        <p:grpSp>
          <p:nvGrpSpPr>
            <p:cNvPr id="524" name="Google Shape;524;p18">
              <a:extLst>
                <a:ext uri="{FF2B5EF4-FFF2-40B4-BE49-F238E27FC236}">
                  <a16:creationId xmlns:a16="http://schemas.microsoft.com/office/drawing/2014/main" id="{6A30373C-728B-3711-C59B-9F4D79638E89}"/>
                </a:ext>
              </a:extLst>
            </p:cNvPr>
            <p:cNvGrpSpPr/>
            <p:nvPr/>
          </p:nvGrpSpPr>
          <p:grpSpPr>
            <a:xfrm>
              <a:off x="731425" y="3242279"/>
              <a:ext cx="640200" cy="640200"/>
              <a:chOff x="731425" y="3242279"/>
              <a:chExt cx="640200" cy="640200"/>
            </a:xfrm>
          </p:grpSpPr>
          <p:sp>
            <p:nvSpPr>
              <p:cNvPr id="525" name="Google Shape;525;p18">
                <a:extLst>
                  <a:ext uri="{FF2B5EF4-FFF2-40B4-BE49-F238E27FC236}">
                    <a16:creationId xmlns:a16="http://schemas.microsoft.com/office/drawing/2014/main" id="{06635634-77C3-C815-DFDB-14B702A83D7F}"/>
                  </a:ext>
                </a:extLst>
              </p:cNvPr>
              <p:cNvSpPr/>
              <p:nvPr/>
            </p:nvSpPr>
            <p:spPr>
              <a:xfrm>
                <a:off x="731425" y="3242279"/>
                <a:ext cx="640200" cy="640200"/>
              </a:xfrm>
              <a:prstGeom prst="ellipse">
                <a:avLst/>
              </a:prstGeom>
              <a:solidFill>
                <a:schemeClr val="lt2"/>
              </a:solidFill>
              <a:ln w="38100" cap="flat" cmpd="sng">
                <a:solidFill>
                  <a:srgbClr val="D5D1B7"/>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526" name="Google Shape;526;p18">
                <a:extLst>
                  <a:ext uri="{FF2B5EF4-FFF2-40B4-BE49-F238E27FC236}">
                    <a16:creationId xmlns:a16="http://schemas.microsoft.com/office/drawing/2014/main" id="{EFA50768-3261-9B5B-A7E9-C3B6C8C489BC}"/>
                  </a:ext>
                </a:extLst>
              </p:cNvPr>
              <p:cNvGrpSpPr/>
              <p:nvPr/>
            </p:nvGrpSpPr>
            <p:grpSpPr>
              <a:xfrm>
                <a:off x="885932" y="3397578"/>
                <a:ext cx="331187" cy="329602"/>
                <a:chOff x="-385810" y="1877805"/>
                <a:chExt cx="331187" cy="329602"/>
              </a:xfrm>
            </p:grpSpPr>
            <p:sp>
              <p:nvSpPr>
                <p:cNvPr id="527" name="Google Shape;527;p18">
                  <a:extLst>
                    <a:ext uri="{FF2B5EF4-FFF2-40B4-BE49-F238E27FC236}">
                      <a16:creationId xmlns:a16="http://schemas.microsoft.com/office/drawing/2014/main" id="{B794B453-7303-2C6F-5890-037FEDB80D86}"/>
                    </a:ext>
                  </a:extLst>
                </p:cNvPr>
                <p:cNvSpPr/>
                <p:nvPr/>
              </p:nvSpPr>
              <p:spPr>
                <a:xfrm>
                  <a:off x="-385810" y="1945920"/>
                  <a:ext cx="173837" cy="261487"/>
                </a:xfrm>
                <a:custGeom>
                  <a:avLst/>
                  <a:gdLst/>
                  <a:ahLst/>
                  <a:cxnLst/>
                  <a:rect l="l" t="t" r="r" b="b"/>
                  <a:pathLst>
                    <a:path w="5464" h="8219" extrusionOk="0">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8" name="Google Shape;528;p18">
                  <a:extLst>
                    <a:ext uri="{FF2B5EF4-FFF2-40B4-BE49-F238E27FC236}">
                      <a16:creationId xmlns:a16="http://schemas.microsoft.com/office/drawing/2014/main" id="{AA05EF1B-C238-0DE7-6467-7285E5FBE569}"/>
                    </a:ext>
                  </a:extLst>
                </p:cNvPr>
                <p:cNvSpPr/>
                <p:nvPr/>
              </p:nvSpPr>
              <p:spPr>
                <a:xfrm>
                  <a:off x="-312987" y="1945920"/>
                  <a:ext cx="101013" cy="261487"/>
                </a:xfrm>
                <a:custGeom>
                  <a:avLst/>
                  <a:gdLst/>
                  <a:ahLst/>
                  <a:cxnLst/>
                  <a:rect l="l" t="t" r="r" b="b"/>
                  <a:pathLst>
                    <a:path w="3175" h="8219" extrusionOk="0">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9" name="Google Shape;529;p18">
                  <a:extLst>
                    <a:ext uri="{FF2B5EF4-FFF2-40B4-BE49-F238E27FC236}">
                      <a16:creationId xmlns:a16="http://schemas.microsoft.com/office/drawing/2014/main" id="{B5082913-7722-7DB3-A2EC-CE614F8195F6}"/>
                    </a:ext>
                  </a:extLst>
                </p:cNvPr>
                <p:cNvSpPr/>
                <p:nvPr/>
              </p:nvSpPr>
              <p:spPr>
                <a:xfrm>
                  <a:off x="-211246" y="1877805"/>
                  <a:ext cx="113548" cy="166011"/>
                </a:xfrm>
                <a:custGeom>
                  <a:avLst/>
                  <a:gdLst/>
                  <a:ahLst/>
                  <a:cxnLst/>
                  <a:rect l="l" t="t" r="r" b="b"/>
                  <a:pathLst>
                    <a:path w="3569" h="5218" extrusionOk="0">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0" name="Google Shape;530;p18">
                  <a:extLst>
                    <a:ext uri="{FF2B5EF4-FFF2-40B4-BE49-F238E27FC236}">
                      <a16:creationId xmlns:a16="http://schemas.microsoft.com/office/drawing/2014/main" id="{029F4DC2-1EA1-7580-6478-CAC6DDDC5C04}"/>
                    </a:ext>
                  </a:extLst>
                </p:cNvPr>
                <p:cNvSpPr/>
                <p:nvPr/>
              </p:nvSpPr>
              <p:spPr>
                <a:xfrm>
                  <a:off x="-168965" y="1877805"/>
                  <a:ext cx="71266" cy="166011"/>
                </a:xfrm>
                <a:custGeom>
                  <a:avLst/>
                  <a:gdLst/>
                  <a:ahLst/>
                  <a:cxnLst/>
                  <a:rect l="l" t="t" r="r" b="b"/>
                  <a:pathLst>
                    <a:path w="2240" h="5218" extrusionOk="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1" name="Google Shape;531;p18">
                  <a:extLst>
                    <a:ext uri="{FF2B5EF4-FFF2-40B4-BE49-F238E27FC236}">
                      <a16:creationId xmlns:a16="http://schemas.microsoft.com/office/drawing/2014/main" id="{61C3AE44-324C-388D-F087-8ECB03B8C4F4}"/>
                    </a:ext>
                  </a:extLst>
                </p:cNvPr>
                <p:cNvSpPr/>
                <p:nvPr/>
              </p:nvSpPr>
              <p:spPr>
                <a:xfrm>
                  <a:off x="-132156" y="2057874"/>
                  <a:ext cx="77533" cy="112752"/>
                </a:xfrm>
                <a:custGeom>
                  <a:avLst/>
                  <a:gdLst/>
                  <a:ahLst/>
                  <a:cxnLst/>
                  <a:rect l="l" t="t" r="r" b="b"/>
                  <a:pathLst>
                    <a:path w="2437" h="3544" extrusionOk="0">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2" name="Google Shape;532;p18">
                  <a:extLst>
                    <a:ext uri="{FF2B5EF4-FFF2-40B4-BE49-F238E27FC236}">
                      <a16:creationId xmlns:a16="http://schemas.microsoft.com/office/drawing/2014/main" id="{C684A9CD-4A7C-7896-4661-40C4E283A498}"/>
                    </a:ext>
                  </a:extLst>
                </p:cNvPr>
                <p:cNvSpPr/>
                <p:nvPr/>
              </p:nvSpPr>
              <p:spPr>
                <a:xfrm>
                  <a:off x="-107914" y="2057874"/>
                  <a:ext cx="53290" cy="112752"/>
                </a:xfrm>
                <a:custGeom>
                  <a:avLst/>
                  <a:gdLst/>
                  <a:ahLst/>
                  <a:cxnLst/>
                  <a:rect l="l" t="t" r="r" b="b"/>
                  <a:pathLst>
                    <a:path w="1675" h="3544" extrusionOk="0">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3" name="Google Shape;533;p18">
                  <a:extLst>
                    <a:ext uri="{FF2B5EF4-FFF2-40B4-BE49-F238E27FC236}">
                      <a16:creationId xmlns:a16="http://schemas.microsoft.com/office/drawing/2014/main" id="{DA5EC222-902C-B711-E56B-CB59D27FD517}"/>
                    </a:ext>
                  </a:extLst>
                </p:cNvPr>
                <p:cNvSpPr/>
                <p:nvPr/>
              </p:nvSpPr>
              <p:spPr>
                <a:xfrm>
                  <a:off x="-303602" y="2109540"/>
                  <a:ext cx="71266" cy="75942"/>
                </a:xfrm>
                <a:custGeom>
                  <a:avLst/>
                  <a:gdLst/>
                  <a:ahLst/>
                  <a:cxnLst/>
                  <a:rect l="l" t="t" r="r" b="b"/>
                  <a:pathLst>
                    <a:path w="2240" h="2387" extrusionOk="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4" name="Google Shape;534;p18">
                  <a:extLst>
                    <a:ext uri="{FF2B5EF4-FFF2-40B4-BE49-F238E27FC236}">
                      <a16:creationId xmlns:a16="http://schemas.microsoft.com/office/drawing/2014/main" id="{32F27EED-52EC-619C-A7E6-F1ADBF34FD36}"/>
                    </a:ext>
                  </a:extLst>
                </p:cNvPr>
                <p:cNvSpPr/>
                <p:nvPr/>
              </p:nvSpPr>
              <p:spPr>
                <a:xfrm>
                  <a:off x="-158784" y="1978020"/>
                  <a:ext cx="43078" cy="44636"/>
                </a:xfrm>
                <a:custGeom>
                  <a:avLst/>
                  <a:gdLst/>
                  <a:ahLst/>
                  <a:cxnLst/>
                  <a:rect l="l" t="t" r="r" b="b"/>
                  <a:pathLst>
                    <a:path w="1354" h="1403" extrusionOk="0">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5" name="Google Shape;535;p18">
                  <a:extLst>
                    <a:ext uri="{FF2B5EF4-FFF2-40B4-BE49-F238E27FC236}">
                      <a16:creationId xmlns:a16="http://schemas.microsoft.com/office/drawing/2014/main" id="{0EF98804-4D8F-29E6-9A42-5239D0061173}"/>
                    </a:ext>
                  </a:extLst>
                </p:cNvPr>
                <p:cNvSpPr/>
                <p:nvPr/>
              </p:nvSpPr>
              <p:spPr>
                <a:xfrm>
                  <a:off x="-116503" y="2097800"/>
                  <a:ext cx="17244" cy="52463"/>
                </a:xfrm>
                <a:custGeom>
                  <a:avLst/>
                  <a:gdLst/>
                  <a:ahLst/>
                  <a:cxnLst/>
                  <a:rect l="l" t="t" r="r" b="b"/>
                  <a:pathLst>
                    <a:path w="542" h="1649" extrusionOk="0">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sp>
        <p:nvSpPr>
          <p:cNvPr id="3" name="Google Shape;760;p21">
            <a:extLst>
              <a:ext uri="{FF2B5EF4-FFF2-40B4-BE49-F238E27FC236}">
                <a16:creationId xmlns:a16="http://schemas.microsoft.com/office/drawing/2014/main" id="{8D8F84C0-D17F-23B7-3487-9DC4953DCD9E}"/>
              </a:ext>
            </a:extLst>
          </p:cNvPr>
          <p:cNvSpPr txBox="1"/>
          <p:nvPr/>
        </p:nvSpPr>
        <p:spPr>
          <a:xfrm>
            <a:off x="468217" y="1545661"/>
            <a:ext cx="8186235" cy="331800"/>
          </a:xfrm>
          <a:prstGeom prst="rect">
            <a:avLst/>
          </a:prstGeom>
          <a:noFill/>
          <a:ln>
            <a:noFill/>
          </a:ln>
        </p:spPr>
        <p:txBody>
          <a:bodyPr spcFirstLastPara="1" wrap="square" lIns="91425" tIns="91425" rIns="91425" bIns="91425" anchor="ctr" anchorCtr="0">
            <a:noAutofit/>
          </a:bodyPr>
          <a:lstStyle/>
          <a:p>
            <a:r>
              <a:rPr lang="en" sz="1800" b="1">
                <a:solidFill>
                  <a:schemeClr val="dk1"/>
                </a:solidFill>
                <a:latin typeface="+mn-lt"/>
                <a:ea typeface="Fira Sans Extra Condensed"/>
                <a:cs typeface="Fira Sans Extra Condensed"/>
                <a:sym typeface="Fira Sans Extra Condensed"/>
              </a:rPr>
              <a:t>1. Về </a:t>
            </a:r>
            <a:r>
              <a:rPr lang="en" sz="1800" b="1" dirty="0">
                <a:solidFill>
                  <a:schemeClr val="dk1"/>
                </a:solidFill>
                <a:latin typeface="+mn-lt"/>
                <a:ea typeface="Fira Sans Extra Condensed"/>
                <a:cs typeface="Fira Sans Extra Condensed"/>
                <a:sym typeface="Fira Sans Extra Condensed"/>
              </a:rPr>
              <a:t>công </a:t>
            </a:r>
            <a:r>
              <a:rPr lang="en" sz="1800" b="1">
                <a:solidFill>
                  <a:schemeClr val="dk1"/>
                </a:solidFill>
                <a:latin typeface="+mn-lt"/>
                <a:ea typeface="Fira Sans Extra Condensed"/>
                <a:cs typeface="Fira Sans Extra Condensed"/>
                <a:sym typeface="Fira Sans Extra Condensed"/>
              </a:rPr>
              <a:t>nghệ: </a:t>
            </a:r>
            <a:r>
              <a:rPr lang="vi-VN" sz="1800">
                <a:latin typeface="+mn-lt"/>
              </a:rPr>
              <a:t>Năng lượng </a:t>
            </a:r>
            <a:r>
              <a:rPr lang="en-US" sz="1800">
                <a:latin typeface="+mn-lt"/>
              </a:rPr>
              <a:t>mặt trời sử dụng các công nghệ chuyển đổi ánh sáng mặt trời thành điện năng hoặc nhiệt năng phục vụ cho các mục đích khác nhau.</a:t>
            </a:r>
          </a:p>
          <a:p>
            <a:pPr marL="0" lvl="0" indent="0" algn="l" rtl="0">
              <a:spcBef>
                <a:spcPts val="0"/>
              </a:spcBef>
              <a:spcAft>
                <a:spcPts val="0"/>
              </a:spcAft>
              <a:buNone/>
            </a:pPr>
            <a:endParaRPr sz="1800" b="1" dirty="0">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332188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F3195EEB-2E52-8A84-96E6-9345F93467EF}"/>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E74C1EAB-58D5-6EC8-DF80-2937A96A400D}"/>
              </a:ext>
            </a:extLst>
          </p:cNvPr>
          <p:cNvSpPr txBox="1"/>
          <p:nvPr/>
        </p:nvSpPr>
        <p:spPr>
          <a:xfrm>
            <a:off x="1011" y="459343"/>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1">
                    <a:lumMod val="50000"/>
                  </a:schemeClr>
                </a:solidFill>
                <a:latin typeface="+mn-lt"/>
                <a:ea typeface="Fira Sans Extra Condensed"/>
                <a:cs typeface="Fira Sans Extra Condensed"/>
                <a:sym typeface="Fira Sans Extra Condensed"/>
              </a:rPr>
              <a:t>2. Các </a:t>
            </a:r>
            <a:r>
              <a:rPr lang="en" sz="2800" b="1" dirty="0">
                <a:solidFill>
                  <a:schemeClr val="accent1">
                    <a:lumMod val="50000"/>
                  </a:schemeClr>
                </a:solidFill>
                <a:latin typeface="+mn-lt"/>
                <a:ea typeface="Fira Sans Extra Condensed"/>
                <a:cs typeface="Fira Sans Extra Condensed"/>
                <a:sym typeface="Fira Sans Extra Condensed"/>
              </a:rPr>
              <a:t>dạng công nghệ Điện </a:t>
            </a:r>
            <a:r>
              <a:rPr lang="en" sz="2800" b="1">
                <a:solidFill>
                  <a:schemeClr val="accent1">
                    <a:lumMod val="50000"/>
                  </a:schemeClr>
                </a:solidFill>
                <a:latin typeface="+mn-lt"/>
                <a:ea typeface="Fira Sans Extra Condensed"/>
                <a:cs typeface="Fira Sans Extra Condensed"/>
                <a:sym typeface="Fira Sans Extra Condensed"/>
              </a:rPr>
              <a:t>mặt trời</a:t>
            </a:r>
            <a:endParaRPr sz="2800" b="1" dirty="0">
              <a:solidFill>
                <a:schemeClr val="accent1">
                  <a:lumMod val="50000"/>
                </a:schemeClr>
              </a:solidFill>
              <a:latin typeface="+mn-lt"/>
              <a:ea typeface="Fira Sans Extra Condensed"/>
              <a:cs typeface="Fira Sans Extra Condensed"/>
              <a:sym typeface="Fira Sans Extra Condensed"/>
            </a:endParaRPr>
          </a:p>
        </p:txBody>
      </p:sp>
      <p:pic>
        <p:nvPicPr>
          <p:cNvPr id="4" name="Picture 12">
            <a:extLst>
              <a:ext uri="{FF2B5EF4-FFF2-40B4-BE49-F238E27FC236}">
                <a16:creationId xmlns:a16="http://schemas.microsoft.com/office/drawing/2014/main" id="{528F57D9-F3D0-A409-B7D3-1DA0C023E17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3128" y="3000241"/>
            <a:ext cx="1727430" cy="1508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3">
            <a:extLst>
              <a:ext uri="{FF2B5EF4-FFF2-40B4-BE49-F238E27FC236}">
                <a16:creationId xmlns:a16="http://schemas.microsoft.com/office/drawing/2014/main" id="{81A43B0A-3CCF-EB1E-A65C-7A06540375E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58232" y="3065664"/>
            <a:ext cx="1720691" cy="144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4">
            <a:extLst>
              <a:ext uri="{FF2B5EF4-FFF2-40B4-BE49-F238E27FC236}">
                <a16:creationId xmlns:a16="http://schemas.microsoft.com/office/drawing/2014/main" id="{E38CF144-0842-1A1E-C05C-33F270BD7A5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59836" y="3065665"/>
            <a:ext cx="1883233" cy="144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5">
            <a:extLst>
              <a:ext uri="{FF2B5EF4-FFF2-40B4-BE49-F238E27FC236}">
                <a16:creationId xmlns:a16="http://schemas.microsoft.com/office/drawing/2014/main" id="{155965E8-72CE-DCCC-DDED-7138650F254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1719" y="1138498"/>
            <a:ext cx="2625764" cy="1927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6">
            <a:extLst>
              <a:ext uri="{FF2B5EF4-FFF2-40B4-BE49-F238E27FC236}">
                <a16:creationId xmlns:a16="http://schemas.microsoft.com/office/drawing/2014/main" id="{BC84226B-C881-F017-A119-17F6D19395C7}"/>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23983" y="3065664"/>
            <a:ext cx="1848153" cy="144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Group 18">
            <a:extLst>
              <a:ext uri="{FF2B5EF4-FFF2-40B4-BE49-F238E27FC236}">
                <a16:creationId xmlns:a16="http://schemas.microsoft.com/office/drawing/2014/main" id="{6575D1DB-B2B5-95E4-243E-75BD3DDE8CE7}"/>
              </a:ext>
            </a:extLst>
          </p:cNvPr>
          <p:cNvGrpSpPr/>
          <p:nvPr/>
        </p:nvGrpSpPr>
        <p:grpSpPr>
          <a:xfrm>
            <a:off x="670308" y="1125633"/>
            <a:ext cx="5379720" cy="1862211"/>
            <a:chOff x="670308" y="709539"/>
            <a:chExt cx="5379720" cy="1862211"/>
          </a:xfrm>
        </p:grpSpPr>
        <p:pic>
          <p:nvPicPr>
            <p:cNvPr id="12" name="Picture 11">
              <a:extLst>
                <a:ext uri="{FF2B5EF4-FFF2-40B4-BE49-F238E27FC236}">
                  <a16:creationId xmlns:a16="http://schemas.microsoft.com/office/drawing/2014/main" id="{E1594768-CEE5-9E3C-0E48-60EA370D890E}"/>
                </a:ext>
              </a:extLst>
            </p:cNvPr>
            <p:cNvPicPr>
              <a:picLocks noChangeAspect="1" noChangeArrowheads="1"/>
            </p:cNvPicPr>
            <p:nvPr/>
          </p:nvPicPr>
          <p:blipFill rotWithShape="1">
            <a:blip r:embed="rId8">
              <a:extLst>
                <a:ext uri="{28A0092B-C50C-407E-A947-70E740481C1C}">
                  <a14:useLocalDpi xmlns:a14="http://schemas.microsoft.com/office/drawing/2010/main"/>
                </a:ext>
              </a:extLst>
            </a:blip>
            <a:srcRect/>
            <a:stretch/>
          </p:blipFill>
          <p:spPr bwMode="auto">
            <a:xfrm>
              <a:off x="670308" y="709539"/>
              <a:ext cx="5379720" cy="18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a:extLst>
                <a:ext uri="{FF2B5EF4-FFF2-40B4-BE49-F238E27FC236}">
                  <a16:creationId xmlns:a16="http://schemas.microsoft.com/office/drawing/2014/main" id="{6D5507AF-40D7-A1E8-8863-6DCADFD63C73}"/>
                </a:ext>
              </a:extLst>
            </p:cNvPr>
            <p:cNvSpPr txBox="1"/>
            <p:nvPr/>
          </p:nvSpPr>
          <p:spPr>
            <a:xfrm flipH="1">
              <a:off x="1775460" y="2182109"/>
              <a:ext cx="800100" cy="261610"/>
            </a:xfrm>
            <a:prstGeom prst="rect">
              <a:avLst/>
            </a:prstGeom>
            <a:solidFill>
              <a:schemeClr val="bg1"/>
            </a:solidFill>
          </p:spPr>
          <p:txBody>
            <a:bodyPr wrap="square" rtlCol="0">
              <a:spAutoFit/>
            </a:bodyPr>
            <a:lstStyle/>
            <a:p>
              <a:r>
                <a:rPr lang="en-US" sz="1100" b="1" dirty="0">
                  <a:solidFill>
                    <a:srgbClr val="FF0000"/>
                  </a:solidFill>
                  <a:latin typeface="+mn-lt"/>
                </a:rPr>
                <a:t>17 - 24%</a:t>
              </a:r>
            </a:p>
          </p:txBody>
        </p:sp>
        <p:sp>
          <p:nvSpPr>
            <p:cNvPr id="15" name="TextBox 14">
              <a:extLst>
                <a:ext uri="{FF2B5EF4-FFF2-40B4-BE49-F238E27FC236}">
                  <a16:creationId xmlns:a16="http://schemas.microsoft.com/office/drawing/2014/main" id="{62E11DB1-2395-65D7-D9CD-6C2538FC30DF}"/>
                </a:ext>
              </a:extLst>
            </p:cNvPr>
            <p:cNvSpPr txBox="1"/>
            <p:nvPr/>
          </p:nvSpPr>
          <p:spPr>
            <a:xfrm flipH="1">
              <a:off x="2682240" y="2182109"/>
              <a:ext cx="800100" cy="261610"/>
            </a:xfrm>
            <a:prstGeom prst="rect">
              <a:avLst/>
            </a:prstGeom>
            <a:solidFill>
              <a:schemeClr val="bg1"/>
            </a:solidFill>
          </p:spPr>
          <p:txBody>
            <a:bodyPr wrap="square" rtlCol="0">
              <a:spAutoFit/>
            </a:bodyPr>
            <a:lstStyle/>
            <a:p>
              <a:r>
                <a:rPr lang="en-US" sz="1100" b="1" dirty="0">
                  <a:solidFill>
                    <a:srgbClr val="FF0000"/>
                  </a:solidFill>
                  <a:latin typeface="+mn-lt"/>
                </a:rPr>
                <a:t>20 - 25%</a:t>
              </a:r>
            </a:p>
          </p:txBody>
        </p:sp>
        <p:sp>
          <p:nvSpPr>
            <p:cNvPr id="16" name="TextBox 15">
              <a:extLst>
                <a:ext uri="{FF2B5EF4-FFF2-40B4-BE49-F238E27FC236}">
                  <a16:creationId xmlns:a16="http://schemas.microsoft.com/office/drawing/2014/main" id="{78B1D907-6225-2F22-CD3A-F3E0ADE0F073}"/>
                </a:ext>
              </a:extLst>
            </p:cNvPr>
            <p:cNvSpPr txBox="1"/>
            <p:nvPr/>
          </p:nvSpPr>
          <p:spPr>
            <a:xfrm flipH="1">
              <a:off x="3508821" y="2182109"/>
              <a:ext cx="701166" cy="261610"/>
            </a:xfrm>
            <a:prstGeom prst="rect">
              <a:avLst/>
            </a:prstGeom>
            <a:solidFill>
              <a:schemeClr val="bg1"/>
            </a:solidFill>
          </p:spPr>
          <p:txBody>
            <a:bodyPr wrap="square" rtlCol="0">
              <a:spAutoFit/>
            </a:bodyPr>
            <a:lstStyle/>
            <a:p>
              <a:pPr algn="ctr"/>
              <a:r>
                <a:rPr lang="en-US" sz="1100" b="1" dirty="0">
                  <a:solidFill>
                    <a:srgbClr val="FF0000"/>
                  </a:solidFill>
                  <a:latin typeface="+mn-lt"/>
                </a:rPr>
                <a:t>30%</a:t>
              </a:r>
            </a:p>
          </p:txBody>
        </p:sp>
        <p:sp>
          <p:nvSpPr>
            <p:cNvPr id="17" name="TextBox 16">
              <a:extLst>
                <a:ext uri="{FF2B5EF4-FFF2-40B4-BE49-F238E27FC236}">
                  <a16:creationId xmlns:a16="http://schemas.microsoft.com/office/drawing/2014/main" id="{853FB513-7C2D-7CDE-57A8-D45E74F15941}"/>
                </a:ext>
              </a:extLst>
            </p:cNvPr>
            <p:cNvSpPr txBox="1"/>
            <p:nvPr/>
          </p:nvSpPr>
          <p:spPr>
            <a:xfrm flipH="1">
              <a:off x="4312857" y="2182109"/>
              <a:ext cx="701166" cy="261610"/>
            </a:xfrm>
            <a:prstGeom prst="rect">
              <a:avLst/>
            </a:prstGeom>
            <a:solidFill>
              <a:schemeClr val="bg1"/>
            </a:solidFill>
          </p:spPr>
          <p:txBody>
            <a:bodyPr wrap="square" rtlCol="0">
              <a:spAutoFit/>
            </a:bodyPr>
            <a:lstStyle/>
            <a:p>
              <a:pPr algn="ctr"/>
              <a:r>
                <a:rPr lang="en-US" sz="1100" b="1" dirty="0">
                  <a:solidFill>
                    <a:srgbClr val="FF0000"/>
                  </a:solidFill>
                  <a:latin typeface="+mn-lt"/>
                </a:rPr>
                <a:t>&gt; 30%</a:t>
              </a:r>
            </a:p>
          </p:txBody>
        </p:sp>
        <p:sp>
          <p:nvSpPr>
            <p:cNvPr id="18" name="TextBox 17">
              <a:extLst>
                <a:ext uri="{FF2B5EF4-FFF2-40B4-BE49-F238E27FC236}">
                  <a16:creationId xmlns:a16="http://schemas.microsoft.com/office/drawing/2014/main" id="{A4EB7E4F-3F21-0DEC-0BD1-A1A664E0651B}"/>
                </a:ext>
              </a:extLst>
            </p:cNvPr>
            <p:cNvSpPr txBox="1"/>
            <p:nvPr/>
          </p:nvSpPr>
          <p:spPr>
            <a:xfrm flipH="1">
              <a:off x="5158868" y="2186163"/>
              <a:ext cx="800100" cy="261610"/>
            </a:xfrm>
            <a:prstGeom prst="rect">
              <a:avLst/>
            </a:prstGeom>
            <a:solidFill>
              <a:schemeClr val="bg1"/>
            </a:solidFill>
          </p:spPr>
          <p:txBody>
            <a:bodyPr wrap="square" rtlCol="0">
              <a:spAutoFit/>
            </a:bodyPr>
            <a:lstStyle/>
            <a:p>
              <a:pPr algn="ctr"/>
              <a:r>
                <a:rPr lang="en-US" sz="1100" b="1" dirty="0">
                  <a:solidFill>
                    <a:srgbClr val="FF0000"/>
                  </a:solidFill>
                  <a:latin typeface="+mn-lt"/>
                </a:rPr>
                <a:t>30 - 40%</a:t>
              </a:r>
            </a:p>
          </p:txBody>
        </p:sp>
      </p:grpSp>
    </p:spTree>
    <p:extLst>
      <p:ext uri="{BB962C8B-B14F-4D97-AF65-F5344CB8AC3E}">
        <p14:creationId xmlns:p14="http://schemas.microsoft.com/office/powerpoint/2010/main" val="4220411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A4F04C6-427B-F42E-0BA8-4350AA69C466}"/>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51FE6E60-C701-408B-E012-E89AADC629BC}"/>
              </a:ext>
            </a:extLst>
          </p:cNvPr>
          <p:cNvSpPr txBox="1"/>
          <p:nvPr/>
        </p:nvSpPr>
        <p:spPr>
          <a:xfrm>
            <a:off x="0" y="420643"/>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1">
                    <a:lumMod val="50000"/>
                  </a:schemeClr>
                </a:solidFill>
                <a:latin typeface="+mn-lt"/>
                <a:ea typeface="Fira Sans Extra Condensed"/>
                <a:cs typeface="Fira Sans Extra Condensed"/>
                <a:sym typeface="Fira Sans Extra Condensed"/>
              </a:rPr>
              <a:t>3. Nguyên </a:t>
            </a:r>
            <a:r>
              <a:rPr lang="en" sz="2800" b="1" dirty="0">
                <a:solidFill>
                  <a:schemeClr val="accent1">
                    <a:lumMod val="50000"/>
                  </a:schemeClr>
                </a:solidFill>
                <a:latin typeface="+mn-lt"/>
                <a:ea typeface="Fira Sans Extra Condensed"/>
                <a:cs typeface="Fira Sans Extra Condensed"/>
                <a:sym typeface="Fira Sans Extra Condensed"/>
              </a:rPr>
              <a:t>lý điện mặt trời (</a:t>
            </a:r>
            <a:r>
              <a:rPr lang="en" sz="2800" b="1">
                <a:solidFill>
                  <a:schemeClr val="accent1">
                    <a:lumMod val="50000"/>
                  </a:schemeClr>
                </a:solidFill>
                <a:latin typeface="+mn-lt"/>
                <a:ea typeface="Fira Sans Extra Condensed"/>
                <a:cs typeface="Fira Sans Extra Condensed"/>
                <a:sym typeface="Fira Sans Extra Condensed"/>
              </a:rPr>
              <a:t>PV)</a:t>
            </a:r>
            <a:endParaRPr sz="2800" b="1" dirty="0">
              <a:solidFill>
                <a:schemeClr val="accent1">
                  <a:lumMod val="50000"/>
                </a:schemeClr>
              </a:solidFill>
              <a:latin typeface="+mn-lt"/>
              <a:ea typeface="Fira Sans Extra Condensed"/>
              <a:cs typeface="Fira Sans Extra Condensed"/>
              <a:sym typeface="Fira Sans Extra Condensed"/>
            </a:endParaRPr>
          </a:p>
        </p:txBody>
      </p:sp>
      <p:sp>
        <p:nvSpPr>
          <p:cNvPr id="10" name="TextBox 9">
            <a:extLst>
              <a:ext uri="{FF2B5EF4-FFF2-40B4-BE49-F238E27FC236}">
                <a16:creationId xmlns:a16="http://schemas.microsoft.com/office/drawing/2014/main" id="{A96AF530-3E2A-AEAC-A34B-66A6632435EA}"/>
              </a:ext>
            </a:extLst>
          </p:cNvPr>
          <p:cNvSpPr txBox="1"/>
          <p:nvPr/>
        </p:nvSpPr>
        <p:spPr>
          <a:xfrm>
            <a:off x="442715" y="1018602"/>
            <a:ext cx="8648700" cy="523220"/>
          </a:xfrm>
          <a:prstGeom prst="rect">
            <a:avLst/>
          </a:prstGeom>
          <a:noFill/>
        </p:spPr>
        <p:txBody>
          <a:bodyPr wrap="square">
            <a:spAutoFit/>
          </a:bodyPr>
          <a:lstStyle/>
          <a:p>
            <a:pPr algn="just"/>
            <a:r>
              <a:rPr lang="vi-VN" b="1" dirty="0">
                <a:solidFill>
                  <a:srgbClr val="333333"/>
                </a:solidFill>
                <a:latin typeface="+mn-lt"/>
              </a:rPr>
              <a:t>Hiệu ứng quang điện </a:t>
            </a:r>
            <a:r>
              <a:rPr lang="vi-VN" dirty="0">
                <a:solidFill>
                  <a:srgbClr val="333333"/>
                </a:solidFill>
                <a:latin typeface="+mn-lt"/>
              </a:rPr>
              <a:t>xảy ra khi các photon trong ánh sáng có đủ năng lượng để giải phóng các electron khỏi nguyên tử hoặc phân tử trong vật liệu, tạo ra dòng điện</a:t>
            </a:r>
            <a:r>
              <a:rPr lang="en-US" dirty="0">
                <a:solidFill>
                  <a:srgbClr val="333333"/>
                </a:solidFill>
                <a:latin typeface="+mn-lt"/>
              </a:rPr>
              <a:t>.</a:t>
            </a:r>
          </a:p>
        </p:txBody>
      </p:sp>
      <p:pic>
        <p:nvPicPr>
          <p:cNvPr id="1026" name="Picture 2">
            <a:extLst>
              <a:ext uri="{FF2B5EF4-FFF2-40B4-BE49-F238E27FC236}">
                <a16:creationId xmlns:a16="http://schemas.microsoft.com/office/drawing/2014/main" id="{1EC05609-238A-EFDD-069C-B38A1EB10B6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31934" y="3382720"/>
            <a:ext cx="3117028" cy="15157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953D2416-C39C-13D4-3941-AEFB3B0B92FC}"/>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748442" y="1581455"/>
            <a:ext cx="3017184" cy="166976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942EBD18-B7A0-6E3C-1572-009AA2ABF653}"/>
              </a:ext>
            </a:extLst>
          </p:cNvPr>
          <p:cNvGrpSpPr/>
          <p:nvPr/>
        </p:nvGrpSpPr>
        <p:grpSpPr>
          <a:xfrm>
            <a:off x="603491" y="2520638"/>
            <a:ext cx="4867665" cy="1724163"/>
            <a:chOff x="30549" y="1635054"/>
            <a:chExt cx="5608252" cy="2472126"/>
          </a:xfrm>
        </p:grpSpPr>
        <p:pic>
          <p:nvPicPr>
            <p:cNvPr id="8" name="Picture 3">
              <a:extLst>
                <a:ext uri="{FF2B5EF4-FFF2-40B4-BE49-F238E27FC236}">
                  <a16:creationId xmlns:a16="http://schemas.microsoft.com/office/drawing/2014/main" id="{A8575946-4407-7B27-476F-D0B38B8A306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0549" y="1635054"/>
              <a:ext cx="5608252" cy="2472126"/>
            </a:xfrm>
            <a:prstGeom prst="rect">
              <a:avLst/>
            </a:prstGeom>
            <a:noFill/>
            <a:ln w="9525">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F6C54398-F858-354F-EC8F-A3E2D104F8E4}"/>
                </a:ext>
              </a:extLst>
            </p:cNvPr>
            <p:cNvSpPr txBox="1"/>
            <p:nvPr/>
          </p:nvSpPr>
          <p:spPr>
            <a:xfrm>
              <a:off x="495300" y="3528060"/>
              <a:ext cx="1226820" cy="573683"/>
            </a:xfrm>
            <a:prstGeom prst="rect">
              <a:avLst/>
            </a:prstGeom>
            <a:solidFill>
              <a:srgbClr val="00B0F0"/>
            </a:solidFill>
          </p:spPr>
          <p:txBody>
            <a:bodyPr wrap="square" rtlCol="0">
              <a:spAutoFit/>
            </a:bodyPr>
            <a:lstStyle/>
            <a:p>
              <a:pPr algn="ctr"/>
              <a:r>
                <a:rPr lang="en-US" sz="1000" b="1" dirty="0" err="1">
                  <a:latin typeface="+mn-lt"/>
                </a:rPr>
                <a:t>Hiệu</a:t>
              </a:r>
              <a:r>
                <a:rPr lang="en-US" sz="1000" b="1" dirty="0">
                  <a:latin typeface="+mn-lt"/>
                </a:rPr>
                <a:t> </a:t>
              </a:r>
              <a:r>
                <a:rPr lang="en-US" sz="1000" b="1" dirty="0" err="1">
                  <a:latin typeface="+mn-lt"/>
                </a:rPr>
                <a:t>suất</a:t>
              </a:r>
              <a:r>
                <a:rPr lang="en-US" sz="1000" b="1" dirty="0">
                  <a:latin typeface="+mn-lt"/>
                </a:rPr>
                <a:t> ~ 21%</a:t>
              </a:r>
            </a:p>
          </p:txBody>
        </p:sp>
        <p:sp>
          <p:nvSpPr>
            <p:cNvPr id="11" name="TextBox 10">
              <a:extLst>
                <a:ext uri="{FF2B5EF4-FFF2-40B4-BE49-F238E27FC236}">
                  <a16:creationId xmlns:a16="http://schemas.microsoft.com/office/drawing/2014/main" id="{475DFD02-DC22-71D1-AD2C-D4D6356E1054}"/>
                </a:ext>
              </a:extLst>
            </p:cNvPr>
            <p:cNvSpPr txBox="1"/>
            <p:nvPr/>
          </p:nvSpPr>
          <p:spPr>
            <a:xfrm>
              <a:off x="2103120" y="3528060"/>
              <a:ext cx="1150620" cy="573683"/>
            </a:xfrm>
            <a:prstGeom prst="rect">
              <a:avLst/>
            </a:prstGeom>
            <a:solidFill>
              <a:srgbClr val="00B0F0"/>
            </a:solidFill>
          </p:spPr>
          <p:txBody>
            <a:bodyPr wrap="square" rtlCol="0">
              <a:spAutoFit/>
            </a:bodyPr>
            <a:lstStyle/>
            <a:p>
              <a:pPr algn="ctr"/>
              <a:r>
                <a:rPr lang="en-US" sz="1000" b="1" dirty="0" err="1">
                  <a:latin typeface="+mn-lt"/>
                </a:rPr>
                <a:t>Hiệu</a:t>
              </a:r>
              <a:r>
                <a:rPr lang="en-US" sz="1000" b="1" dirty="0">
                  <a:latin typeface="+mn-lt"/>
                </a:rPr>
                <a:t> </a:t>
              </a:r>
              <a:r>
                <a:rPr lang="en-US" sz="1000" b="1" dirty="0" err="1">
                  <a:latin typeface="+mn-lt"/>
                </a:rPr>
                <a:t>suất</a:t>
              </a:r>
              <a:r>
                <a:rPr lang="en-US" sz="1000" b="1" dirty="0">
                  <a:latin typeface="+mn-lt"/>
                </a:rPr>
                <a:t> ~98%</a:t>
              </a:r>
            </a:p>
          </p:txBody>
        </p:sp>
      </p:grpSp>
      <p:sp>
        <p:nvSpPr>
          <p:cNvPr id="7" name="TextBox 6">
            <a:extLst>
              <a:ext uri="{FF2B5EF4-FFF2-40B4-BE49-F238E27FC236}">
                <a16:creationId xmlns:a16="http://schemas.microsoft.com/office/drawing/2014/main" id="{2526D1E8-3DB7-1C6E-61E6-A81E70700066}"/>
              </a:ext>
            </a:extLst>
          </p:cNvPr>
          <p:cNvSpPr txBox="1"/>
          <p:nvPr/>
        </p:nvSpPr>
        <p:spPr>
          <a:xfrm>
            <a:off x="442715" y="1581455"/>
            <a:ext cx="5189219" cy="738664"/>
          </a:xfrm>
          <a:prstGeom prst="rect">
            <a:avLst/>
          </a:prstGeom>
          <a:noFill/>
        </p:spPr>
        <p:txBody>
          <a:bodyPr wrap="square">
            <a:spAutoFit/>
          </a:bodyPr>
          <a:lstStyle/>
          <a:p>
            <a:pPr algn="just"/>
            <a:r>
              <a:rPr lang="en-US" b="0" i="0" dirty="0" err="1">
                <a:solidFill>
                  <a:srgbClr val="000000"/>
                </a:solidFill>
                <a:effectLst/>
                <a:latin typeface="+mn-lt"/>
              </a:rPr>
              <a:t>Quyết</a:t>
            </a:r>
            <a:r>
              <a:rPr lang="en-US" b="0" i="0" dirty="0">
                <a:solidFill>
                  <a:srgbClr val="000000"/>
                </a:solidFill>
                <a:effectLst/>
                <a:latin typeface="+mn-lt"/>
              </a:rPr>
              <a:t> </a:t>
            </a:r>
            <a:r>
              <a:rPr lang="en-US" b="0" i="0" dirty="0" err="1">
                <a:solidFill>
                  <a:srgbClr val="000000"/>
                </a:solidFill>
                <a:effectLst/>
                <a:latin typeface="+mn-lt"/>
              </a:rPr>
              <a:t>định</a:t>
            </a:r>
            <a:r>
              <a:rPr lang="en-US" b="0" i="0" dirty="0">
                <a:solidFill>
                  <a:srgbClr val="000000"/>
                </a:solidFill>
                <a:effectLst/>
                <a:latin typeface="+mn-lt"/>
              </a:rPr>
              <a:t> 13/2020/QĐ-</a:t>
            </a:r>
            <a:r>
              <a:rPr lang="en-US" b="0" i="0" dirty="0" err="1">
                <a:solidFill>
                  <a:srgbClr val="000000"/>
                </a:solidFill>
                <a:effectLst/>
                <a:latin typeface="+mn-lt"/>
              </a:rPr>
              <a:t>TTg</a:t>
            </a:r>
            <a:r>
              <a:rPr lang="en-US" b="0" i="0" dirty="0">
                <a:solidFill>
                  <a:srgbClr val="000000"/>
                </a:solidFill>
                <a:effectLst/>
                <a:latin typeface="+mn-lt"/>
              </a:rPr>
              <a:t>: “</a:t>
            </a:r>
            <a:r>
              <a:rPr lang="vi-VN" b="1" i="1" dirty="0">
                <a:solidFill>
                  <a:srgbClr val="000000"/>
                </a:solidFill>
                <a:effectLst/>
                <a:latin typeface="+mn-lt"/>
              </a:rPr>
              <a:t>Điện mặt trời là điện được sản xuất từ các tấm quang điện theo nguyên lý biến đ</a:t>
            </a:r>
            <a:r>
              <a:rPr lang="en-US" b="1" i="1" dirty="0">
                <a:solidFill>
                  <a:srgbClr val="000000"/>
                </a:solidFill>
                <a:effectLst/>
                <a:latin typeface="+mn-lt"/>
              </a:rPr>
              <a:t>ổ</a:t>
            </a:r>
            <a:r>
              <a:rPr lang="vi-VN" b="1" i="1" dirty="0">
                <a:solidFill>
                  <a:srgbClr val="000000"/>
                </a:solidFill>
                <a:effectLst/>
                <a:latin typeface="+mn-lt"/>
              </a:rPr>
              <a:t>i từ quang năng thành điện năng</a:t>
            </a:r>
            <a:r>
              <a:rPr lang="en-US" b="1" i="1" dirty="0">
                <a:solidFill>
                  <a:srgbClr val="000000"/>
                </a:solidFill>
                <a:effectLst/>
                <a:latin typeface="+mn-lt"/>
              </a:rPr>
              <a:t>”</a:t>
            </a:r>
            <a:endParaRPr lang="en-US" b="1" i="1" dirty="0">
              <a:latin typeface="+mn-lt"/>
            </a:endParaRPr>
          </a:p>
        </p:txBody>
      </p:sp>
    </p:spTree>
    <p:extLst>
      <p:ext uri="{BB962C8B-B14F-4D97-AF65-F5344CB8AC3E}">
        <p14:creationId xmlns:p14="http://schemas.microsoft.com/office/powerpoint/2010/main" val="4210484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6DFFE7B7-9386-D6E9-2EA8-6910AE8E26BC}"/>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F4BD2112-CBFF-9A2B-D490-3C4008763E4B}"/>
              </a:ext>
            </a:extLst>
          </p:cNvPr>
          <p:cNvSpPr txBox="1"/>
          <p:nvPr/>
        </p:nvSpPr>
        <p:spPr>
          <a:xfrm>
            <a:off x="0" y="464449"/>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1">
                    <a:lumMod val="50000"/>
                  </a:schemeClr>
                </a:solidFill>
                <a:latin typeface="+mn-lt"/>
                <a:ea typeface="Fira Sans Extra Condensed"/>
                <a:cs typeface="Fira Sans Extra Condensed"/>
                <a:sym typeface="Fira Sans Extra Condensed"/>
              </a:rPr>
              <a:t>4. Đặc điểm</a:t>
            </a:r>
            <a:endParaRPr sz="2800" b="1" dirty="0">
              <a:solidFill>
                <a:schemeClr val="accent1">
                  <a:lumMod val="50000"/>
                </a:schemeClr>
              </a:solidFill>
              <a:latin typeface="+mn-lt"/>
              <a:ea typeface="Fira Sans Extra Condensed"/>
              <a:cs typeface="Fira Sans Extra Condensed"/>
              <a:sym typeface="Fira Sans Extra Condensed"/>
            </a:endParaRPr>
          </a:p>
        </p:txBody>
      </p:sp>
      <p:grpSp>
        <p:nvGrpSpPr>
          <p:cNvPr id="4" name="Google Shape;483;p18">
            <a:extLst>
              <a:ext uri="{FF2B5EF4-FFF2-40B4-BE49-F238E27FC236}">
                <a16:creationId xmlns:a16="http://schemas.microsoft.com/office/drawing/2014/main" id="{76C623BE-7469-2314-0153-61A222FF037A}"/>
              </a:ext>
            </a:extLst>
          </p:cNvPr>
          <p:cNvGrpSpPr/>
          <p:nvPr/>
        </p:nvGrpSpPr>
        <p:grpSpPr>
          <a:xfrm>
            <a:off x="518561" y="1011435"/>
            <a:ext cx="8217813" cy="693020"/>
            <a:chOff x="731425" y="1213756"/>
            <a:chExt cx="7886538" cy="693020"/>
          </a:xfrm>
        </p:grpSpPr>
        <p:sp>
          <p:nvSpPr>
            <p:cNvPr id="8" name="Google Shape;484;p18">
              <a:extLst>
                <a:ext uri="{FF2B5EF4-FFF2-40B4-BE49-F238E27FC236}">
                  <a16:creationId xmlns:a16="http://schemas.microsoft.com/office/drawing/2014/main" id="{2CEA7455-25A0-8165-BCFC-8E2A9444D60A}"/>
                </a:ext>
              </a:extLst>
            </p:cNvPr>
            <p:cNvSpPr txBox="1"/>
            <p:nvPr/>
          </p:nvSpPr>
          <p:spPr>
            <a:xfrm>
              <a:off x="1545048" y="1213756"/>
              <a:ext cx="2859311" cy="265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b="1" dirty="0" err="1">
                  <a:latin typeface="+mn-lt"/>
                </a:rPr>
                <a:t>Khả</a:t>
              </a:r>
              <a:r>
                <a:rPr lang="en-US" b="1" dirty="0">
                  <a:latin typeface="+mn-lt"/>
                </a:rPr>
                <a:t> </a:t>
              </a:r>
              <a:r>
                <a:rPr lang="en-US" b="1" dirty="0" err="1">
                  <a:latin typeface="+mn-lt"/>
                </a:rPr>
                <a:t>năng</a:t>
              </a:r>
              <a:r>
                <a:rPr lang="en-US" b="1" dirty="0">
                  <a:latin typeface="+mn-lt"/>
                </a:rPr>
                <a:t> </a:t>
              </a:r>
              <a:r>
                <a:rPr lang="en-US" b="1" dirty="0" err="1">
                  <a:latin typeface="+mn-lt"/>
                </a:rPr>
                <a:t>tái</a:t>
              </a:r>
              <a:r>
                <a:rPr lang="en-US" b="1" dirty="0">
                  <a:latin typeface="+mn-lt"/>
                </a:rPr>
                <a:t> </a:t>
              </a:r>
              <a:r>
                <a:rPr lang="en-US" b="1" dirty="0" err="1">
                  <a:latin typeface="+mn-lt"/>
                </a:rPr>
                <a:t>tạo</a:t>
              </a:r>
              <a:endParaRPr b="1" dirty="0">
                <a:latin typeface="+mn-lt"/>
                <a:sym typeface="Fira Sans Extra Condensed"/>
              </a:endParaRPr>
            </a:p>
          </p:txBody>
        </p:sp>
        <p:sp>
          <p:nvSpPr>
            <p:cNvPr id="11" name="Google Shape;485;p18">
              <a:extLst>
                <a:ext uri="{FF2B5EF4-FFF2-40B4-BE49-F238E27FC236}">
                  <a16:creationId xmlns:a16="http://schemas.microsoft.com/office/drawing/2014/main" id="{5F78FD38-35DA-4E7A-CF00-43D787654711}"/>
                </a:ext>
              </a:extLst>
            </p:cNvPr>
            <p:cNvSpPr txBox="1"/>
            <p:nvPr/>
          </p:nvSpPr>
          <p:spPr>
            <a:xfrm>
              <a:off x="1552431" y="1602286"/>
              <a:ext cx="7065532" cy="304490"/>
            </a:xfrm>
            <a:prstGeom prst="rect">
              <a:avLst/>
            </a:prstGeom>
            <a:noFill/>
            <a:ln>
              <a:noFill/>
            </a:ln>
          </p:spPr>
          <p:txBody>
            <a:bodyPr spcFirstLastPara="1" wrap="square" lIns="91425" tIns="91425" rIns="91425" bIns="91425" anchor="ctr" anchorCtr="0">
              <a:noAutofit/>
            </a:bodyPr>
            <a:lstStyle/>
            <a:p>
              <a:pPr algn="just"/>
              <a:r>
                <a:rPr lang="vi-VN" dirty="0">
                  <a:solidFill>
                    <a:srgbClr val="111111"/>
                  </a:solidFill>
                  <a:latin typeface="+mn-lt"/>
                </a:rPr>
                <a:t>Năng lượng mặt trời là một nguồn năng lượng tái tạo vô tận, được tạo ra từ ánh sáng</a:t>
              </a:r>
              <a:r>
                <a:rPr lang="en-US" dirty="0">
                  <a:solidFill>
                    <a:srgbClr val="111111"/>
                  </a:solidFill>
                  <a:latin typeface="+mn-lt"/>
                </a:rPr>
                <a:t> m</a:t>
              </a:r>
              <a:r>
                <a:rPr lang="vi-VN" dirty="0">
                  <a:solidFill>
                    <a:srgbClr val="111111"/>
                  </a:solidFill>
                  <a:latin typeface="+mn-lt"/>
                </a:rPr>
                <a:t>ặt </a:t>
              </a:r>
              <a:r>
                <a:rPr lang="en-US" dirty="0">
                  <a:solidFill>
                    <a:srgbClr val="111111"/>
                  </a:solidFill>
                  <a:latin typeface="+mn-lt"/>
                </a:rPr>
                <a:t>t</a:t>
              </a:r>
              <a:r>
                <a:rPr lang="vi-VN" dirty="0">
                  <a:solidFill>
                    <a:srgbClr val="111111"/>
                  </a:solidFill>
                  <a:latin typeface="+mn-lt"/>
                </a:rPr>
                <a:t>rời</a:t>
              </a:r>
              <a:r>
                <a:rPr lang="en-US" dirty="0">
                  <a:solidFill>
                    <a:srgbClr val="111111"/>
                  </a:solidFill>
                  <a:latin typeface="+mn-lt"/>
                </a:rPr>
                <a:t> (</a:t>
              </a:r>
              <a:r>
                <a:rPr lang="en-US" dirty="0" err="1">
                  <a:solidFill>
                    <a:srgbClr val="111111"/>
                  </a:solidFill>
                  <a:latin typeface="+mn-lt"/>
                </a:rPr>
                <a:t>bức</a:t>
              </a:r>
              <a:r>
                <a:rPr lang="en-US" dirty="0">
                  <a:solidFill>
                    <a:srgbClr val="111111"/>
                  </a:solidFill>
                  <a:latin typeface="+mn-lt"/>
                </a:rPr>
                <a:t> xạ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en-US" dirty="0">
                  <a:solidFill>
                    <a:srgbClr val="111111"/>
                  </a:solidFill>
                  <a:latin typeface="+mn-lt"/>
                </a:rPr>
                <a:t>).</a:t>
              </a:r>
              <a:endParaRPr lang="vi-VN" dirty="0">
                <a:solidFill>
                  <a:srgbClr val="111111"/>
                </a:solidFill>
                <a:latin typeface="+mn-lt"/>
              </a:endParaRPr>
            </a:p>
          </p:txBody>
        </p:sp>
        <p:grpSp>
          <p:nvGrpSpPr>
            <p:cNvPr id="13" name="Google Shape;486;p18">
              <a:extLst>
                <a:ext uri="{FF2B5EF4-FFF2-40B4-BE49-F238E27FC236}">
                  <a16:creationId xmlns:a16="http://schemas.microsoft.com/office/drawing/2014/main" id="{CEB0C85D-466C-D540-4B17-BFFC9CBB4B57}"/>
                </a:ext>
              </a:extLst>
            </p:cNvPr>
            <p:cNvGrpSpPr/>
            <p:nvPr/>
          </p:nvGrpSpPr>
          <p:grpSpPr>
            <a:xfrm>
              <a:off x="731425" y="1261079"/>
              <a:ext cx="640200" cy="640200"/>
              <a:chOff x="731425" y="1261079"/>
              <a:chExt cx="640200" cy="640200"/>
            </a:xfrm>
          </p:grpSpPr>
          <p:sp>
            <p:nvSpPr>
              <p:cNvPr id="15" name="Google Shape;487;p18">
                <a:extLst>
                  <a:ext uri="{FF2B5EF4-FFF2-40B4-BE49-F238E27FC236}">
                    <a16:creationId xmlns:a16="http://schemas.microsoft.com/office/drawing/2014/main" id="{BED7626F-86B3-FF3F-AAAC-4ACC7EEC633E}"/>
                  </a:ext>
                </a:extLst>
              </p:cNvPr>
              <p:cNvSpPr/>
              <p:nvPr/>
            </p:nvSpPr>
            <p:spPr>
              <a:xfrm>
                <a:off x="731425" y="1261079"/>
                <a:ext cx="640200" cy="6402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16" name="Google Shape;488;p18">
                <a:extLst>
                  <a:ext uri="{FF2B5EF4-FFF2-40B4-BE49-F238E27FC236}">
                    <a16:creationId xmlns:a16="http://schemas.microsoft.com/office/drawing/2014/main" id="{38A5ED3B-8F89-C09B-F2F6-582C7D464763}"/>
                  </a:ext>
                </a:extLst>
              </p:cNvPr>
              <p:cNvGrpSpPr/>
              <p:nvPr/>
            </p:nvGrpSpPr>
            <p:grpSpPr>
              <a:xfrm>
                <a:off x="886329" y="1418337"/>
                <a:ext cx="330393" cy="325685"/>
                <a:chOff x="-3298675" y="613575"/>
                <a:chExt cx="330393" cy="325685"/>
              </a:xfrm>
            </p:grpSpPr>
            <p:sp>
              <p:nvSpPr>
                <p:cNvPr id="17" name="Google Shape;489;p18">
                  <a:extLst>
                    <a:ext uri="{FF2B5EF4-FFF2-40B4-BE49-F238E27FC236}">
                      <a16:creationId xmlns:a16="http://schemas.microsoft.com/office/drawing/2014/main" id="{5BF635ED-6E41-40EB-26B0-A278557CC247}"/>
                    </a:ext>
                  </a:extLst>
                </p:cNvPr>
                <p:cNvSpPr/>
                <p:nvPr/>
              </p:nvSpPr>
              <p:spPr>
                <a:xfrm>
                  <a:off x="-3298675" y="613575"/>
                  <a:ext cx="186340" cy="116666"/>
                </a:xfrm>
                <a:custGeom>
                  <a:avLst/>
                  <a:gdLst/>
                  <a:ahLst/>
                  <a:cxnLst/>
                  <a:rect l="l" t="t" r="r" b="b"/>
                  <a:pathLst>
                    <a:path w="5857" h="3667" extrusionOk="0">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 name="Google Shape;490;p18">
                  <a:extLst>
                    <a:ext uri="{FF2B5EF4-FFF2-40B4-BE49-F238E27FC236}">
                      <a16:creationId xmlns:a16="http://schemas.microsoft.com/office/drawing/2014/main" id="{77F186B7-4D64-22C1-A875-2C0F377C3A31}"/>
                    </a:ext>
                  </a:extLst>
                </p:cNvPr>
                <p:cNvSpPr/>
                <p:nvPr/>
              </p:nvSpPr>
              <p:spPr>
                <a:xfrm>
                  <a:off x="-3091215" y="720820"/>
                  <a:ext cx="122933" cy="9417"/>
                </a:xfrm>
                <a:custGeom>
                  <a:avLst/>
                  <a:gdLst/>
                  <a:ahLst/>
                  <a:cxnLst/>
                  <a:rect l="l" t="t" r="r" b="b"/>
                  <a:pathLst>
                    <a:path w="3864" h="296" extrusionOk="0">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 name="Google Shape;491;p18">
                  <a:extLst>
                    <a:ext uri="{FF2B5EF4-FFF2-40B4-BE49-F238E27FC236}">
                      <a16:creationId xmlns:a16="http://schemas.microsoft.com/office/drawing/2014/main" id="{93108F87-7254-4774-9A66-CC50850523A2}"/>
                    </a:ext>
                  </a:extLst>
                </p:cNvPr>
                <p:cNvSpPr/>
                <p:nvPr/>
              </p:nvSpPr>
              <p:spPr>
                <a:xfrm>
                  <a:off x="-3231356" y="747449"/>
                  <a:ext cx="217678" cy="32897"/>
                </a:xfrm>
                <a:custGeom>
                  <a:avLst/>
                  <a:gdLst/>
                  <a:ahLst/>
                  <a:cxnLst/>
                  <a:rect l="l" t="t" r="r" b="b"/>
                  <a:pathLst>
                    <a:path w="6842" h="1034" extrusionOk="0">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 name="Google Shape;492;p18">
                  <a:extLst>
                    <a:ext uri="{FF2B5EF4-FFF2-40B4-BE49-F238E27FC236}">
                      <a16:creationId xmlns:a16="http://schemas.microsoft.com/office/drawing/2014/main" id="{14EEBAAF-167D-5529-FE1F-35B171D6A6FE}"/>
                    </a:ext>
                  </a:extLst>
                </p:cNvPr>
                <p:cNvSpPr/>
                <p:nvPr/>
              </p:nvSpPr>
              <p:spPr>
                <a:xfrm>
                  <a:off x="-3262661" y="641762"/>
                  <a:ext cx="198080" cy="61880"/>
                </a:xfrm>
                <a:custGeom>
                  <a:avLst/>
                  <a:gdLst/>
                  <a:ahLst/>
                  <a:cxnLst/>
                  <a:rect l="l" t="t" r="r" b="b"/>
                  <a:pathLst>
                    <a:path w="6226" h="1945" extrusionOk="0">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 name="Google Shape;493;p18">
                  <a:extLst>
                    <a:ext uri="{FF2B5EF4-FFF2-40B4-BE49-F238E27FC236}">
                      <a16:creationId xmlns:a16="http://schemas.microsoft.com/office/drawing/2014/main" id="{EB3A398A-BA24-2BAB-F68F-2C2942FF9C90}"/>
                    </a:ext>
                  </a:extLst>
                </p:cNvPr>
                <p:cNvSpPr/>
                <p:nvPr/>
              </p:nvSpPr>
              <p:spPr>
                <a:xfrm>
                  <a:off x="-3048934" y="693429"/>
                  <a:ext cx="59526" cy="10213"/>
                </a:xfrm>
                <a:custGeom>
                  <a:avLst/>
                  <a:gdLst/>
                  <a:ahLst/>
                  <a:cxnLst/>
                  <a:rect l="l" t="t" r="r" b="b"/>
                  <a:pathLst>
                    <a:path w="1871" h="321" extrusionOk="0">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 name="Google Shape;494;p18">
                  <a:extLst>
                    <a:ext uri="{FF2B5EF4-FFF2-40B4-BE49-F238E27FC236}">
                      <a16:creationId xmlns:a16="http://schemas.microsoft.com/office/drawing/2014/main" id="{596EF19C-4154-E28E-D155-25C42BB8A9A6}"/>
                    </a:ext>
                  </a:extLst>
                </p:cNvPr>
                <p:cNvSpPr/>
                <p:nvPr/>
              </p:nvSpPr>
              <p:spPr>
                <a:xfrm>
                  <a:off x="-3152267" y="803028"/>
                  <a:ext cx="37605" cy="136232"/>
                </a:xfrm>
                <a:custGeom>
                  <a:avLst/>
                  <a:gdLst/>
                  <a:ahLst/>
                  <a:cxnLst/>
                  <a:rect l="l" t="t" r="r" b="b"/>
                  <a:pathLst>
                    <a:path w="1182" h="4282" extrusionOk="0">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 name="Google Shape;495;p18">
                  <a:extLst>
                    <a:ext uri="{FF2B5EF4-FFF2-40B4-BE49-F238E27FC236}">
                      <a16:creationId xmlns:a16="http://schemas.microsoft.com/office/drawing/2014/main" id="{B03C2881-939A-1FB8-DA1A-42031CA646AF}"/>
                    </a:ext>
                  </a:extLst>
                </p:cNvPr>
                <p:cNvSpPr/>
                <p:nvPr/>
              </p:nvSpPr>
              <p:spPr>
                <a:xfrm>
                  <a:off x="-3144440" y="803028"/>
                  <a:ext cx="29779" cy="136232"/>
                </a:xfrm>
                <a:custGeom>
                  <a:avLst/>
                  <a:gdLst/>
                  <a:ahLst/>
                  <a:cxnLst/>
                  <a:rect l="l" t="t" r="r" b="b"/>
                  <a:pathLst>
                    <a:path w="936" h="4282" extrusionOk="0">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 name="Google Shape;496;p18">
                  <a:extLst>
                    <a:ext uri="{FF2B5EF4-FFF2-40B4-BE49-F238E27FC236}">
                      <a16:creationId xmlns:a16="http://schemas.microsoft.com/office/drawing/2014/main" id="{5408DBDE-1F23-AB2B-EC81-7E59A3F805B0}"/>
                    </a:ext>
                  </a:extLst>
                </p:cNvPr>
                <p:cNvSpPr/>
                <p:nvPr/>
              </p:nvSpPr>
              <p:spPr>
                <a:xfrm>
                  <a:off x="-3154621" y="618283"/>
                  <a:ext cx="42282" cy="185545"/>
                </a:xfrm>
                <a:custGeom>
                  <a:avLst/>
                  <a:gdLst/>
                  <a:ahLst/>
                  <a:cxnLst/>
                  <a:rect l="l" t="t" r="r" b="b"/>
                  <a:pathLst>
                    <a:path w="1329" h="5832" extrusionOk="0">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 name="Google Shape;497;p18">
                  <a:extLst>
                    <a:ext uri="{FF2B5EF4-FFF2-40B4-BE49-F238E27FC236}">
                      <a16:creationId xmlns:a16="http://schemas.microsoft.com/office/drawing/2014/main" id="{E52913C1-4D1F-DB5B-E928-F04D57992BAB}"/>
                    </a:ext>
                  </a:extLst>
                </p:cNvPr>
                <p:cNvSpPr/>
                <p:nvPr/>
              </p:nvSpPr>
              <p:spPr>
                <a:xfrm>
                  <a:off x="-3144440" y="618283"/>
                  <a:ext cx="32101" cy="185545"/>
                </a:xfrm>
                <a:custGeom>
                  <a:avLst/>
                  <a:gdLst/>
                  <a:ahLst/>
                  <a:cxnLst/>
                  <a:rect l="l" t="t" r="r" b="b"/>
                  <a:pathLst>
                    <a:path w="1009" h="5832" extrusionOk="0">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 name="Google Shape;498;p18">
                  <a:extLst>
                    <a:ext uri="{FF2B5EF4-FFF2-40B4-BE49-F238E27FC236}">
                      <a16:creationId xmlns:a16="http://schemas.microsoft.com/office/drawing/2014/main" id="{EC3A1FFE-901C-4DD9-3DD8-9080C12970FD}"/>
                    </a:ext>
                  </a:extLst>
                </p:cNvPr>
                <p:cNvSpPr/>
                <p:nvPr/>
              </p:nvSpPr>
              <p:spPr>
                <a:xfrm>
                  <a:off x="-3134292" y="797524"/>
                  <a:ext cx="161302" cy="101013"/>
                </a:xfrm>
                <a:custGeom>
                  <a:avLst/>
                  <a:gdLst/>
                  <a:ahLst/>
                  <a:cxnLst/>
                  <a:rect l="l" t="t" r="r" b="b"/>
                  <a:pathLst>
                    <a:path w="5070" h="3175" extrusionOk="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 name="Google Shape;499;p18">
                  <a:extLst>
                    <a:ext uri="{FF2B5EF4-FFF2-40B4-BE49-F238E27FC236}">
                      <a16:creationId xmlns:a16="http://schemas.microsoft.com/office/drawing/2014/main" id="{2F8D4952-C993-7E25-2DAB-854A4E68DF05}"/>
                    </a:ext>
                  </a:extLst>
                </p:cNvPr>
                <p:cNvSpPr/>
                <p:nvPr/>
              </p:nvSpPr>
              <p:spPr>
                <a:xfrm>
                  <a:off x="-3129583" y="797524"/>
                  <a:ext cx="156593" cy="101013"/>
                </a:xfrm>
                <a:custGeom>
                  <a:avLst/>
                  <a:gdLst/>
                  <a:ahLst/>
                  <a:cxnLst/>
                  <a:rect l="l" t="t" r="r" b="b"/>
                  <a:pathLst>
                    <a:path w="4922" h="3175" extrusionOk="0">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 name="Google Shape;500;p18">
                  <a:extLst>
                    <a:ext uri="{FF2B5EF4-FFF2-40B4-BE49-F238E27FC236}">
                      <a16:creationId xmlns:a16="http://schemas.microsoft.com/office/drawing/2014/main" id="{0F1BEABB-AE54-0E04-E9DC-73E4F414BC2B}"/>
                    </a:ext>
                  </a:extLst>
                </p:cNvPr>
                <p:cNvSpPr/>
                <p:nvPr/>
              </p:nvSpPr>
              <p:spPr>
                <a:xfrm>
                  <a:off x="-3293967" y="798320"/>
                  <a:ext cx="162066" cy="99454"/>
                </a:xfrm>
                <a:custGeom>
                  <a:avLst/>
                  <a:gdLst/>
                  <a:ahLst/>
                  <a:cxnLst/>
                  <a:rect l="l" t="t" r="r" b="b"/>
                  <a:pathLst>
                    <a:path w="5094" h="3126" extrusionOk="0">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 name="Google Shape;501;p18">
                  <a:extLst>
                    <a:ext uri="{FF2B5EF4-FFF2-40B4-BE49-F238E27FC236}">
                      <a16:creationId xmlns:a16="http://schemas.microsoft.com/office/drawing/2014/main" id="{D7CD03FB-19A1-C4E4-2EFA-F2B80C1A8EF2}"/>
                    </a:ext>
                  </a:extLst>
                </p:cNvPr>
                <p:cNvSpPr/>
                <p:nvPr/>
              </p:nvSpPr>
              <p:spPr>
                <a:xfrm>
                  <a:off x="-3293967" y="798320"/>
                  <a:ext cx="162066" cy="99454"/>
                </a:xfrm>
                <a:custGeom>
                  <a:avLst/>
                  <a:gdLst/>
                  <a:ahLst/>
                  <a:cxnLst/>
                  <a:rect l="l" t="t" r="r" b="b"/>
                  <a:pathLst>
                    <a:path w="5094" h="3126" extrusionOk="0">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 name="Google Shape;502;p18">
                  <a:extLst>
                    <a:ext uri="{FF2B5EF4-FFF2-40B4-BE49-F238E27FC236}">
                      <a16:creationId xmlns:a16="http://schemas.microsoft.com/office/drawing/2014/main" id="{6C68F542-7494-D793-3D67-D0A51296D4C0}"/>
                    </a:ext>
                  </a:extLst>
                </p:cNvPr>
                <p:cNvSpPr/>
                <p:nvPr/>
              </p:nvSpPr>
              <p:spPr>
                <a:xfrm>
                  <a:off x="-3153062" y="782667"/>
                  <a:ext cx="39960" cy="39960"/>
                </a:xfrm>
                <a:custGeom>
                  <a:avLst/>
                  <a:gdLst/>
                  <a:ahLst/>
                  <a:cxnLst/>
                  <a:rect l="l" t="t" r="r" b="b"/>
                  <a:pathLst>
                    <a:path w="1256" h="1256" extrusionOk="0">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 name="Google Shape;503;p18">
                  <a:extLst>
                    <a:ext uri="{FF2B5EF4-FFF2-40B4-BE49-F238E27FC236}">
                      <a16:creationId xmlns:a16="http://schemas.microsoft.com/office/drawing/2014/main" id="{C4F768C8-AC50-9A81-562E-0F8E72F532E9}"/>
                    </a:ext>
                  </a:extLst>
                </p:cNvPr>
                <p:cNvSpPr/>
                <p:nvPr/>
              </p:nvSpPr>
              <p:spPr>
                <a:xfrm>
                  <a:off x="-3143677" y="782667"/>
                  <a:ext cx="30574" cy="39960"/>
                </a:xfrm>
                <a:custGeom>
                  <a:avLst/>
                  <a:gdLst/>
                  <a:ahLst/>
                  <a:cxnLst/>
                  <a:rect l="l" t="t" r="r" b="b"/>
                  <a:pathLst>
                    <a:path w="961" h="1256" extrusionOk="0">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grpSp>
        <p:nvGrpSpPr>
          <p:cNvPr id="32" name="Google Shape;504;p18">
            <a:extLst>
              <a:ext uri="{FF2B5EF4-FFF2-40B4-BE49-F238E27FC236}">
                <a16:creationId xmlns:a16="http://schemas.microsoft.com/office/drawing/2014/main" id="{9B63BCE3-9BBD-CC78-602C-B01F98D277E4}"/>
              </a:ext>
            </a:extLst>
          </p:cNvPr>
          <p:cNvGrpSpPr/>
          <p:nvPr/>
        </p:nvGrpSpPr>
        <p:grpSpPr>
          <a:xfrm>
            <a:off x="518562" y="1927648"/>
            <a:ext cx="8217813" cy="823131"/>
            <a:chOff x="731425" y="2209464"/>
            <a:chExt cx="7890219" cy="823131"/>
          </a:xfrm>
        </p:grpSpPr>
        <p:sp>
          <p:nvSpPr>
            <p:cNvPr id="33" name="Google Shape;505;p18">
              <a:extLst>
                <a:ext uri="{FF2B5EF4-FFF2-40B4-BE49-F238E27FC236}">
                  <a16:creationId xmlns:a16="http://schemas.microsoft.com/office/drawing/2014/main" id="{CF001746-1709-41CD-4549-4717F4D1C716}"/>
                </a:ext>
              </a:extLst>
            </p:cNvPr>
            <p:cNvSpPr txBox="1"/>
            <p:nvPr/>
          </p:nvSpPr>
          <p:spPr>
            <a:xfrm>
              <a:off x="1545048" y="2209464"/>
              <a:ext cx="4516486" cy="265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b="1" dirty="0" err="1">
                  <a:latin typeface="+mn-lt"/>
                  <a:sym typeface="Fira Sans Extra Condensed"/>
                </a:rPr>
                <a:t>Đa</a:t>
              </a:r>
              <a:r>
                <a:rPr lang="en-US" b="1" dirty="0">
                  <a:latin typeface="+mn-lt"/>
                  <a:sym typeface="Fira Sans Extra Condensed"/>
                </a:rPr>
                <a:t> </a:t>
              </a:r>
              <a:r>
                <a:rPr lang="en-US" b="1" dirty="0" err="1">
                  <a:latin typeface="+mn-lt"/>
                  <a:sym typeface="Fira Sans Extra Condensed"/>
                </a:rPr>
                <a:t>dạng</a:t>
              </a:r>
              <a:r>
                <a:rPr lang="en-US" b="1" dirty="0">
                  <a:latin typeface="+mn-lt"/>
                  <a:sym typeface="Fira Sans Extra Condensed"/>
                </a:rPr>
                <a:t> </a:t>
              </a:r>
              <a:r>
                <a:rPr lang="en-US" b="1" dirty="0" err="1">
                  <a:latin typeface="+mn-lt"/>
                  <a:sym typeface="Fira Sans Extra Condensed"/>
                </a:rPr>
                <a:t>vê</a:t>
              </a:r>
              <a:r>
                <a:rPr lang="en-US" b="1" dirty="0">
                  <a:latin typeface="+mn-lt"/>
                  <a:sym typeface="Fira Sans Extra Condensed"/>
                </a:rPr>
                <a:t>̀ </a:t>
              </a:r>
              <a:r>
                <a:rPr lang="en-US" b="1" dirty="0" err="1">
                  <a:latin typeface="+mn-lt"/>
                  <a:sym typeface="Fira Sans Extra Condensed"/>
                </a:rPr>
                <a:t>quy</a:t>
              </a:r>
              <a:r>
                <a:rPr lang="en-US" b="1" dirty="0">
                  <a:latin typeface="+mn-lt"/>
                  <a:sym typeface="Fira Sans Extra Condensed"/>
                </a:rPr>
                <a:t> </a:t>
              </a:r>
              <a:r>
                <a:rPr lang="en-US" b="1" dirty="0" err="1">
                  <a:latin typeface="+mn-lt"/>
                  <a:sym typeface="Fira Sans Extra Condensed"/>
                </a:rPr>
                <a:t>mô</a:t>
              </a:r>
              <a:r>
                <a:rPr lang="en-US" b="1" dirty="0">
                  <a:latin typeface="+mn-lt"/>
                  <a:sym typeface="Fira Sans Extra Condensed"/>
                </a:rPr>
                <a:t>, </a:t>
              </a:r>
              <a:r>
                <a:rPr lang="en-US" b="1" dirty="0" err="1">
                  <a:latin typeface="+mn-lt"/>
                  <a:sym typeface="Fira Sans Extra Condensed"/>
                </a:rPr>
                <a:t>công</a:t>
              </a:r>
              <a:r>
                <a:rPr lang="en-US" b="1" dirty="0">
                  <a:latin typeface="+mn-lt"/>
                  <a:sym typeface="Fira Sans Extra Condensed"/>
                </a:rPr>
                <a:t> </a:t>
              </a:r>
              <a:r>
                <a:rPr lang="en-US" b="1" dirty="0" err="1">
                  <a:latin typeface="+mn-lt"/>
                  <a:sym typeface="Fira Sans Extra Condensed"/>
                </a:rPr>
                <a:t>suất</a:t>
              </a:r>
              <a:r>
                <a:rPr lang="en-US" b="1" dirty="0">
                  <a:latin typeface="+mn-lt"/>
                  <a:sym typeface="Fira Sans Extra Condensed"/>
                </a:rPr>
                <a:t> </a:t>
              </a:r>
              <a:r>
                <a:rPr lang="en-US" b="1" dirty="0" err="1">
                  <a:latin typeface="+mn-lt"/>
                  <a:sym typeface="Fira Sans Extra Condensed"/>
                </a:rPr>
                <a:t>va</a:t>
              </a:r>
              <a:r>
                <a:rPr lang="en-US" b="1" dirty="0">
                  <a:latin typeface="+mn-lt"/>
                  <a:sym typeface="Fira Sans Extra Condensed"/>
                </a:rPr>
                <a:t>̀ </a:t>
              </a:r>
              <a:r>
                <a:rPr lang="en-US" b="1" dirty="0" err="1">
                  <a:latin typeface="+mn-lt"/>
                  <a:sym typeface="Fira Sans Extra Condensed"/>
                </a:rPr>
                <a:t>nhiều</a:t>
              </a:r>
              <a:r>
                <a:rPr lang="en-US" b="1" dirty="0">
                  <a:latin typeface="+mn-lt"/>
                  <a:sym typeface="Fira Sans Extra Condensed"/>
                </a:rPr>
                <a:t> </a:t>
              </a:r>
              <a:r>
                <a:rPr lang="en-US" b="1" dirty="0" err="1">
                  <a:latin typeface="+mn-lt"/>
                  <a:sym typeface="Fira Sans Extra Condensed"/>
                </a:rPr>
                <a:t>ứng</a:t>
              </a:r>
              <a:r>
                <a:rPr lang="en-US" b="1" dirty="0">
                  <a:latin typeface="+mn-lt"/>
                  <a:sym typeface="Fira Sans Extra Condensed"/>
                </a:rPr>
                <a:t> </a:t>
              </a:r>
              <a:r>
                <a:rPr lang="en-US" b="1" dirty="0" err="1">
                  <a:latin typeface="+mn-lt"/>
                  <a:sym typeface="Fira Sans Extra Condensed"/>
                </a:rPr>
                <a:t>dụng</a:t>
              </a:r>
              <a:endParaRPr b="1" dirty="0">
                <a:latin typeface="+mn-lt"/>
                <a:sym typeface="Fira Sans Extra Condensed"/>
              </a:endParaRPr>
            </a:p>
          </p:txBody>
        </p:sp>
        <p:sp>
          <p:nvSpPr>
            <p:cNvPr id="34" name="Google Shape;506;p18">
              <a:extLst>
                <a:ext uri="{FF2B5EF4-FFF2-40B4-BE49-F238E27FC236}">
                  <a16:creationId xmlns:a16="http://schemas.microsoft.com/office/drawing/2014/main" id="{9945B65E-8DAA-55C6-FC36-EB9F4D193A8D}"/>
                </a:ext>
              </a:extLst>
            </p:cNvPr>
            <p:cNvSpPr txBox="1"/>
            <p:nvPr/>
          </p:nvSpPr>
          <p:spPr>
            <a:xfrm>
              <a:off x="1548749" y="2564295"/>
              <a:ext cx="7072895" cy="468300"/>
            </a:xfrm>
            <a:prstGeom prst="rect">
              <a:avLst/>
            </a:prstGeom>
            <a:noFill/>
            <a:ln>
              <a:noFill/>
            </a:ln>
          </p:spPr>
          <p:txBody>
            <a:bodyPr spcFirstLastPara="1" wrap="square" lIns="91425" tIns="91425" rIns="91425" bIns="91425" anchor="ctr" anchorCtr="0">
              <a:noAutofit/>
            </a:bodyPr>
            <a:lstStyle/>
            <a:p>
              <a:pPr algn="just"/>
              <a:r>
                <a:rPr lang="vi-VN" dirty="0">
                  <a:solidFill>
                    <a:srgbClr val="111111"/>
                  </a:solidFill>
                  <a:latin typeface="+mn-lt"/>
                </a:rPr>
                <a:t>Các dự án </a:t>
              </a:r>
              <a:r>
                <a:rPr lang="en-US" dirty="0" err="1">
                  <a:solidFill>
                    <a:srgbClr val="111111"/>
                  </a:solidFill>
                  <a:latin typeface="+mn-lt"/>
                </a:rPr>
                <a:t>điện</a:t>
              </a:r>
              <a:r>
                <a:rPr lang="en-US" dirty="0">
                  <a:solidFill>
                    <a:srgbClr val="111111"/>
                  </a:solidFill>
                  <a:latin typeface="+mn-lt"/>
                </a:rPr>
                <a:t>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en-US" dirty="0">
                  <a:solidFill>
                    <a:srgbClr val="111111"/>
                  </a:solidFill>
                  <a:latin typeface="+mn-lt"/>
                </a:rPr>
                <a:t> </a:t>
              </a:r>
              <a:r>
                <a:rPr lang="vi-VN" dirty="0">
                  <a:solidFill>
                    <a:srgbClr val="111111"/>
                  </a:solidFill>
                  <a:latin typeface="+mn-lt"/>
                </a:rPr>
                <a:t>có thể được triển khai </a:t>
              </a:r>
              <a:r>
                <a:rPr lang="en-US" dirty="0">
                  <a:solidFill>
                    <a:srgbClr val="111111"/>
                  </a:solidFill>
                  <a:latin typeface="+mn-lt"/>
                </a:rPr>
                <a:t>c</a:t>
              </a:r>
              <a:r>
                <a:rPr lang="vi-VN" dirty="0">
                  <a:solidFill>
                    <a:srgbClr val="111111"/>
                  </a:solidFill>
                  <a:latin typeface="+mn-lt"/>
                </a:rPr>
                <a:t>ả quy mô lớn</a:t>
              </a:r>
              <a:r>
                <a:rPr lang="en-US" dirty="0">
                  <a:solidFill>
                    <a:srgbClr val="111111"/>
                  </a:solidFill>
                  <a:latin typeface="+mn-lt"/>
                </a:rPr>
                <a:t>/</a:t>
              </a:r>
              <a:r>
                <a:rPr lang="en-US" dirty="0" err="1">
                  <a:solidFill>
                    <a:srgbClr val="111111"/>
                  </a:solidFill>
                  <a:latin typeface="+mn-lt"/>
                </a:rPr>
                <a:t>công</a:t>
              </a:r>
              <a:r>
                <a:rPr lang="en-US" dirty="0">
                  <a:solidFill>
                    <a:srgbClr val="111111"/>
                  </a:solidFill>
                  <a:latin typeface="+mn-lt"/>
                </a:rPr>
                <a:t> </a:t>
              </a:r>
              <a:r>
                <a:rPr lang="en-US" dirty="0" err="1">
                  <a:solidFill>
                    <a:srgbClr val="111111"/>
                  </a:solidFill>
                  <a:latin typeface="+mn-lt"/>
                </a:rPr>
                <a:t>nghiệp</a:t>
              </a:r>
              <a:r>
                <a:rPr lang="vi-VN" dirty="0">
                  <a:solidFill>
                    <a:srgbClr val="111111"/>
                  </a:solidFill>
                  <a:latin typeface="+mn-lt"/>
                </a:rPr>
                <a:t> (</a:t>
              </a:r>
              <a:r>
                <a:rPr lang="en-US" dirty="0" err="1">
                  <a:solidFill>
                    <a:srgbClr val="111111"/>
                  </a:solidFill>
                  <a:latin typeface="+mn-lt"/>
                </a:rPr>
                <a:t>nha</a:t>
              </a:r>
              <a:r>
                <a:rPr lang="en-US" dirty="0">
                  <a:solidFill>
                    <a:srgbClr val="111111"/>
                  </a:solidFill>
                  <a:latin typeface="+mn-lt"/>
                </a:rPr>
                <a:t>̀ </a:t>
              </a:r>
              <a:r>
                <a:rPr lang="en-US" dirty="0" err="1">
                  <a:solidFill>
                    <a:srgbClr val="111111"/>
                  </a:solidFill>
                  <a:latin typeface="+mn-lt"/>
                </a:rPr>
                <a:t>máy</a:t>
              </a:r>
              <a:r>
                <a:rPr lang="en-US" dirty="0">
                  <a:solidFill>
                    <a:srgbClr val="111111"/>
                  </a:solidFill>
                  <a:latin typeface="+mn-lt"/>
                </a:rPr>
                <a:t> </a:t>
              </a:r>
              <a:r>
                <a:rPr lang="en-US" dirty="0" err="1">
                  <a:solidFill>
                    <a:srgbClr val="111111"/>
                  </a:solidFill>
                  <a:latin typeface="+mn-lt"/>
                </a:rPr>
                <a:t>điện</a:t>
              </a:r>
              <a:r>
                <a:rPr lang="en-US" dirty="0">
                  <a:solidFill>
                    <a:srgbClr val="111111"/>
                  </a:solidFill>
                  <a:latin typeface="+mn-lt"/>
                </a:rPr>
                <a:t>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vi-VN" dirty="0">
                  <a:solidFill>
                    <a:srgbClr val="111111"/>
                  </a:solidFill>
                  <a:latin typeface="+mn-lt"/>
                </a:rPr>
                <a:t>) và quy mô nhỏ (điện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en-US" dirty="0">
                  <a:solidFill>
                    <a:srgbClr val="111111"/>
                  </a:solidFill>
                  <a:latin typeface="+mn-lt"/>
                </a:rPr>
                <a:t> </a:t>
              </a:r>
              <a:r>
                <a:rPr lang="en-US" dirty="0" err="1">
                  <a:solidFill>
                    <a:srgbClr val="111111"/>
                  </a:solidFill>
                  <a:latin typeface="+mn-lt"/>
                </a:rPr>
                <a:t>mái</a:t>
              </a:r>
              <a:r>
                <a:rPr lang="en-US" dirty="0">
                  <a:solidFill>
                    <a:srgbClr val="111111"/>
                  </a:solidFill>
                  <a:latin typeface="+mn-lt"/>
                </a:rPr>
                <a:t> </a:t>
              </a:r>
              <a:r>
                <a:rPr lang="en-US" dirty="0" err="1">
                  <a:solidFill>
                    <a:srgbClr val="111111"/>
                  </a:solidFill>
                  <a:latin typeface="+mn-lt"/>
                </a:rPr>
                <a:t>nha</a:t>
              </a:r>
              <a:r>
                <a:rPr lang="en-US" dirty="0">
                  <a:solidFill>
                    <a:srgbClr val="111111"/>
                  </a:solidFill>
                  <a:latin typeface="+mn-lt"/>
                </a:rPr>
                <a:t>̀</a:t>
              </a:r>
              <a:r>
                <a:rPr lang="vi-VN" dirty="0">
                  <a:solidFill>
                    <a:srgbClr val="111111"/>
                  </a:solidFill>
                  <a:latin typeface="+mn-lt"/>
                </a:rPr>
                <a:t>).</a:t>
              </a:r>
            </a:p>
          </p:txBody>
        </p:sp>
        <p:grpSp>
          <p:nvGrpSpPr>
            <p:cNvPr id="35" name="Google Shape;507;p18">
              <a:extLst>
                <a:ext uri="{FF2B5EF4-FFF2-40B4-BE49-F238E27FC236}">
                  <a16:creationId xmlns:a16="http://schemas.microsoft.com/office/drawing/2014/main" id="{6D758B6E-E56E-5A3C-3B9A-ED5AE496027D}"/>
                </a:ext>
              </a:extLst>
            </p:cNvPr>
            <p:cNvGrpSpPr/>
            <p:nvPr/>
          </p:nvGrpSpPr>
          <p:grpSpPr>
            <a:xfrm>
              <a:off x="731425" y="2251679"/>
              <a:ext cx="640200" cy="640200"/>
              <a:chOff x="731425" y="2251679"/>
              <a:chExt cx="640200" cy="640200"/>
            </a:xfrm>
          </p:grpSpPr>
          <p:sp>
            <p:nvSpPr>
              <p:cNvPr id="36" name="Google Shape;508;p18">
                <a:extLst>
                  <a:ext uri="{FF2B5EF4-FFF2-40B4-BE49-F238E27FC236}">
                    <a16:creationId xmlns:a16="http://schemas.microsoft.com/office/drawing/2014/main" id="{B32C9EC0-48CE-A825-0ED4-53AFA8A2B46C}"/>
                  </a:ext>
                </a:extLst>
              </p:cNvPr>
              <p:cNvSpPr/>
              <p:nvPr/>
            </p:nvSpPr>
            <p:spPr>
              <a:xfrm>
                <a:off x="731425" y="2251679"/>
                <a:ext cx="640200" cy="640200"/>
              </a:xfrm>
              <a:prstGeom prst="ellipse">
                <a:avLst/>
              </a:prstGeom>
              <a:solidFill>
                <a:schemeClr val="accent1"/>
              </a:solidFill>
              <a:ln w="38100" cap="flat" cmpd="sng">
                <a:solidFill>
                  <a:schemeClr val="accent4"/>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37" name="Google Shape;509;p18">
                <a:extLst>
                  <a:ext uri="{FF2B5EF4-FFF2-40B4-BE49-F238E27FC236}">
                    <a16:creationId xmlns:a16="http://schemas.microsoft.com/office/drawing/2014/main" id="{A8F8C194-2594-FD5D-B33C-964232A5B485}"/>
                  </a:ext>
                </a:extLst>
              </p:cNvPr>
              <p:cNvGrpSpPr/>
              <p:nvPr/>
            </p:nvGrpSpPr>
            <p:grpSpPr>
              <a:xfrm>
                <a:off x="886342" y="2406599"/>
                <a:ext cx="330367" cy="330360"/>
                <a:chOff x="-1236709" y="1851209"/>
                <a:chExt cx="330367" cy="330360"/>
              </a:xfrm>
            </p:grpSpPr>
            <p:sp>
              <p:nvSpPr>
                <p:cNvPr id="38" name="Google Shape;510;p18">
                  <a:extLst>
                    <a:ext uri="{FF2B5EF4-FFF2-40B4-BE49-F238E27FC236}">
                      <a16:creationId xmlns:a16="http://schemas.microsoft.com/office/drawing/2014/main" id="{69774282-8A2D-83ED-130C-C186ABD8D269}"/>
                    </a:ext>
                  </a:extLst>
                </p:cNvPr>
                <p:cNvSpPr/>
                <p:nvPr/>
              </p:nvSpPr>
              <p:spPr>
                <a:xfrm>
                  <a:off x="-1061382" y="1851209"/>
                  <a:ext cx="146444" cy="147208"/>
                </a:xfrm>
                <a:custGeom>
                  <a:avLst/>
                  <a:gdLst/>
                  <a:ahLst/>
                  <a:cxnLst/>
                  <a:rect l="l" t="t" r="r" b="b"/>
                  <a:pathLst>
                    <a:path w="4603" h="4627" extrusionOk="0">
                      <a:moveTo>
                        <a:pt x="2289" y="0"/>
                      </a:moveTo>
                      <a:lnTo>
                        <a:pt x="2068" y="25"/>
                      </a:lnTo>
                      <a:lnTo>
                        <a:pt x="1846" y="49"/>
                      </a:lnTo>
                      <a:lnTo>
                        <a:pt x="1625" y="99"/>
                      </a:lnTo>
                      <a:lnTo>
                        <a:pt x="1403" y="197"/>
                      </a:lnTo>
                      <a:lnTo>
                        <a:pt x="1206" y="296"/>
                      </a:lnTo>
                      <a:lnTo>
                        <a:pt x="1010" y="394"/>
                      </a:lnTo>
                      <a:lnTo>
                        <a:pt x="837" y="542"/>
                      </a:lnTo>
                      <a:lnTo>
                        <a:pt x="665" y="689"/>
                      </a:lnTo>
                      <a:lnTo>
                        <a:pt x="517" y="837"/>
                      </a:lnTo>
                      <a:lnTo>
                        <a:pt x="394" y="1034"/>
                      </a:lnTo>
                      <a:lnTo>
                        <a:pt x="271" y="1206"/>
                      </a:lnTo>
                      <a:lnTo>
                        <a:pt x="173" y="1427"/>
                      </a:lnTo>
                      <a:lnTo>
                        <a:pt x="99" y="1624"/>
                      </a:lnTo>
                      <a:lnTo>
                        <a:pt x="25" y="1846"/>
                      </a:lnTo>
                      <a:lnTo>
                        <a:pt x="1" y="2067"/>
                      </a:lnTo>
                      <a:lnTo>
                        <a:pt x="1" y="2313"/>
                      </a:lnTo>
                      <a:lnTo>
                        <a:pt x="1" y="2559"/>
                      </a:lnTo>
                      <a:lnTo>
                        <a:pt x="25" y="2781"/>
                      </a:lnTo>
                      <a:lnTo>
                        <a:pt x="99" y="3002"/>
                      </a:lnTo>
                      <a:lnTo>
                        <a:pt x="173" y="3224"/>
                      </a:lnTo>
                      <a:lnTo>
                        <a:pt x="271" y="3420"/>
                      </a:lnTo>
                      <a:lnTo>
                        <a:pt x="394" y="3617"/>
                      </a:lnTo>
                      <a:lnTo>
                        <a:pt x="517" y="3790"/>
                      </a:lnTo>
                      <a:lnTo>
                        <a:pt x="665" y="3937"/>
                      </a:lnTo>
                      <a:lnTo>
                        <a:pt x="837" y="4085"/>
                      </a:lnTo>
                      <a:lnTo>
                        <a:pt x="1010" y="4232"/>
                      </a:lnTo>
                      <a:lnTo>
                        <a:pt x="1206" y="4355"/>
                      </a:lnTo>
                      <a:lnTo>
                        <a:pt x="1403" y="4454"/>
                      </a:lnTo>
                      <a:lnTo>
                        <a:pt x="1625" y="4528"/>
                      </a:lnTo>
                      <a:lnTo>
                        <a:pt x="1846" y="4577"/>
                      </a:lnTo>
                      <a:lnTo>
                        <a:pt x="2068" y="4602"/>
                      </a:lnTo>
                      <a:lnTo>
                        <a:pt x="2289" y="4626"/>
                      </a:lnTo>
                      <a:lnTo>
                        <a:pt x="2535" y="4602"/>
                      </a:lnTo>
                      <a:lnTo>
                        <a:pt x="2757" y="4577"/>
                      </a:lnTo>
                      <a:lnTo>
                        <a:pt x="2978" y="4528"/>
                      </a:lnTo>
                      <a:lnTo>
                        <a:pt x="3200" y="4454"/>
                      </a:lnTo>
                      <a:lnTo>
                        <a:pt x="3396" y="4355"/>
                      </a:lnTo>
                      <a:lnTo>
                        <a:pt x="3593" y="4232"/>
                      </a:lnTo>
                      <a:lnTo>
                        <a:pt x="3765" y="4085"/>
                      </a:lnTo>
                      <a:lnTo>
                        <a:pt x="3938" y="3937"/>
                      </a:lnTo>
                      <a:lnTo>
                        <a:pt x="4085" y="3790"/>
                      </a:lnTo>
                      <a:lnTo>
                        <a:pt x="4208" y="3617"/>
                      </a:lnTo>
                      <a:lnTo>
                        <a:pt x="4331" y="3420"/>
                      </a:lnTo>
                      <a:lnTo>
                        <a:pt x="4430" y="3224"/>
                      </a:lnTo>
                      <a:lnTo>
                        <a:pt x="4504" y="3002"/>
                      </a:lnTo>
                      <a:lnTo>
                        <a:pt x="4553" y="2781"/>
                      </a:lnTo>
                      <a:lnTo>
                        <a:pt x="4602" y="2559"/>
                      </a:lnTo>
                      <a:lnTo>
                        <a:pt x="4602" y="2313"/>
                      </a:lnTo>
                      <a:lnTo>
                        <a:pt x="4602" y="2067"/>
                      </a:lnTo>
                      <a:lnTo>
                        <a:pt x="4553" y="1846"/>
                      </a:lnTo>
                      <a:lnTo>
                        <a:pt x="4504" y="1624"/>
                      </a:lnTo>
                      <a:lnTo>
                        <a:pt x="4430" y="1427"/>
                      </a:lnTo>
                      <a:lnTo>
                        <a:pt x="4331" y="1206"/>
                      </a:lnTo>
                      <a:lnTo>
                        <a:pt x="4208" y="1034"/>
                      </a:lnTo>
                      <a:lnTo>
                        <a:pt x="4085" y="837"/>
                      </a:lnTo>
                      <a:lnTo>
                        <a:pt x="3938" y="689"/>
                      </a:lnTo>
                      <a:lnTo>
                        <a:pt x="3765" y="542"/>
                      </a:lnTo>
                      <a:lnTo>
                        <a:pt x="3593" y="394"/>
                      </a:lnTo>
                      <a:lnTo>
                        <a:pt x="3396" y="296"/>
                      </a:lnTo>
                      <a:lnTo>
                        <a:pt x="3200" y="197"/>
                      </a:lnTo>
                      <a:lnTo>
                        <a:pt x="2978" y="99"/>
                      </a:lnTo>
                      <a:lnTo>
                        <a:pt x="2757" y="49"/>
                      </a:lnTo>
                      <a:lnTo>
                        <a:pt x="2535" y="25"/>
                      </a:lnTo>
                      <a:lnTo>
                        <a:pt x="228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9" name="Google Shape;511;p18">
                  <a:extLst>
                    <a:ext uri="{FF2B5EF4-FFF2-40B4-BE49-F238E27FC236}">
                      <a16:creationId xmlns:a16="http://schemas.microsoft.com/office/drawing/2014/main" id="{F5657F51-B884-E87E-564B-976F4AFAA336}"/>
                    </a:ext>
                  </a:extLst>
                </p:cNvPr>
                <p:cNvSpPr/>
                <p:nvPr/>
              </p:nvSpPr>
              <p:spPr>
                <a:xfrm>
                  <a:off x="-1002653" y="1851209"/>
                  <a:ext cx="87714" cy="147208"/>
                </a:xfrm>
                <a:custGeom>
                  <a:avLst/>
                  <a:gdLst/>
                  <a:ahLst/>
                  <a:cxnLst/>
                  <a:rect l="l" t="t" r="r" b="b"/>
                  <a:pathLst>
                    <a:path w="2757" h="4627" extrusionOk="0">
                      <a:moveTo>
                        <a:pt x="443" y="0"/>
                      </a:moveTo>
                      <a:lnTo>
                        <a:pt x="222" y="25"/>
                      </a:lnTo>
                      <a:lnTo>
                        <a:pt x="0" y="49"/>
                      </a:lnTo>
                      <a:lnTo>
                        <a:pt x="197" y="99"/>
                      </a:lnTo>
                      <a:lnTo>
                        <a:pt x="369" y="172"/>
                      </a:lnTo>
                      <a:lnTo>
                        <a:pt x="566" y="246"/>
                      </a:lnTo>
                      <a:lnTo>
                        <a:pt x="738" y="345"/>
                      </a:lnTo>
                      <a:lnTo>
                        <a:pt x="886" y="443"/>
                      </a:lnTo>
                      <a:lnTo>
                        <a:pt x="1034" y="566"/>
                      </a:lnTo>
                      <a:lnTo>
                        <a:pt x="1181" y="689"/>
                      </a:lnTo>
                      <a:lnTo>
                        <a:pt x="1304" y="837"/>
                      </a:lnTo>
                      <a:lnTo>
                        <a:pt x="1427" y="1009"/>
                      </a:lnTo>
                      <a:lnTo>
                        <a:pt x="1526" y="1157"/>
                      </a:lnTo>
                      <a:lnTo>
                        <a:pt x="1624" y="1329"/>
                      </a:lnTo>
                      <a:lnTo>
                        <a:pt x="1698" y="1526"/>
                      </a:lnTo>
                      <a:lnTo>
                        <a:pt x="1772" y="1698"/>
                      </a:lnTo>
                      <a:lnTo>
                        <a:pt x="1796" y="1895"/>
                      </a:lnTo>
                      <a:lnTo>
                        <a:pt x="1821" y="2116"/>
                      </a:lnTo>
                      <a:lnTo>
                        <a:pt x="1846" y="2313"/>
                      </a:lnTo>
                      <a:lnTo>
                        <a:pt x="1821" y="2510"/>
                      </a:lnTo>
                      <a:lnTo>
                        <a:pt x="1796" y="2731"/>
                      </a:lnTo>
                      <a:lnTo>
                        <a:pt x="1772" y="2928"/>
                      </a:lnTo>
                      <a:lnTo>
                        <a:pt x="1698" y="3101"/>
                      </a:lnTo>
                      <a:lnTo>
                        <a:pt x="1624" y="3297"/>
                      </a:lnTo>
                      <a:lnTo>
                        <a:pt x="1526" y="3470"/>
                      </a:lnTo>
                      <a:lnTo>
                        <a:pt x="1427" y="3642"/>
                      </a:lnTo>
                      <a:lnTo>
                        <a:pt x="1304" y="3790"/>
                      </a:lnTo>
                      <a:lnTo>
                        <a:pt x="1181" y="3937"/>
                      </a:lnTo>
                      <a:lnTo>
                        <a:pt x="1034" y="4060"/>
                      </a:lnTo>
                      <a:lnTo>
                        <a:pt x="886" y="4183"/>
                      </a:lnTo>
                      <a:lnTo>
                        <a:pt x="738" y="4282"/>
                      </a:lnTo>
                      <a:lnTo>
                        <a:pt x="566" y="4380"/>
                      </a:lnTo>
                      <a:lnTo>
                        <a:pt x="369" y="4454"/>
                      </a:lnTo>
                      <a:lnTo>
                        <a:pt x="197" y="4528"/>
                      </a:lnTo>
                      <a:lnTo>
                        <a:pt x="0" y="4577"/>
                      </a:lnTo>
                      <a:lnTo>
                        <a:pt x="222" y="4602"/>
                      </a:lnTo>
                      <a:lnTo>
                        <a:pt x="443" y="4626"/>
                      </a:lnTo>
                      <a:lnTo>
                        <a:pt x="689" y="4602"/>
                      </a:lnTo>
                      <a:lnTo>
                        <a:pt x="911" y="4577"/>
                      </a:lnTo>
                      <a:lnTo>
                        <a:pt x="1132" y="4528"/>
                      </a:lnTo>
                      <a:lnTo>
                        <a:pt x="1354" y="4454"/>
                      </a:lnTo>
                      <a:lnTo>
                        <a:pt x="1550" y="4355"/>
                      </a:lnTo>
                      <a:lnTo>
                        <a:pt x="1747" y="4232"/>
                      </a:lnTo>
                      <a:lnTo>
                        <a:pt x="1919" y="4085"/>
                      </a:lnTo>
                      <a:lnTo>
                        <a:pt x="2092" y="3937"/>
                      </a:lnTo>
                      <a:lnTo>
                        <a:pt x="2239" y="3790"/>
                      </a:lnTo>
                      <a:lnTo>
                        <a:pt x="2362" y="3617"/>
                      </a:lnTo>
                      <a:lnTo>
                        <a:pt x="2485" y="3420"/>
                      </a:lnTo>
                      <a:lnTo>
                        <a:pt x="2584" y="3224"/>
                      </a:lnTo>
                      <a:lnTo>
                        <a:pt x="2658" y="3002"/>
                      </a:lnTo>
                      <a:lnTo>
                        <a:pt x="2707" y="2781"/>
                      </a:lnTo>
                      <a:lnTo>
                        <a:pt x="2756" y="2559"/>
                      </a:lnTo>
                      <a:lnTo>
                        <a:pt x="2756" y="2313"/>
                      </a:lnTo>
                      <a:lnTo>
                        <a:pt x="2756" y="2067"/>
                      </a:lnTo>
                      <a:lnTo>
                        <a:pt x="2707" y="1846"/>
                      </a:lnTo>
                      <a:lnTo>
                        <a:pt x="2658" y="1624"/>
                      </a:lnTo>
                      <a:lnTo>
                        <a:pt x="2584" y="1427"/>
                      </a:lnTo>
                      <a:lnTo>
                        <a:pt x="2485" y="1206"/>
                      </a:lnTo>
                      <a:lnTo>
                        <a:pt x="2362" y="1034"/>
                      </a:lnTo>
                      <a:lnTo>
                        <a:pt x="2239" y="837"/>
                      </a:lnTo>
                      <a:lnTo>
                        <a:pt x="2092" y="689"/>
                      </a:lnTo>
                      <a:lnTo>
                        <a:pt x="1919" y="542"/>
                      </a:lnTo>
                      <a:lnTo>
                        <a:pt x="1747" y="394"/>
                      </a:lnTo>
                      <a:lnTo>
                        <a:pt x="1550" y="296"/>
                      </a:lnTo>
                      <a:lnTo>
                        <a:pt x="1354" y="197"/>
                      </a:lnTo>
                      <a:lnTo>
                        <a:pt x="1132" y="99"/>
                      </a:lnTo>
                      <a:lnTo>
                        <a:pt x="911" y="49"/>
                      </a:lnTo>
                      <a:lnTo>
                        <a:pt x="689" y="25"/>
                      </a:lnTo>
                      <a:lnTo>
                        <a:pt x="4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0" name="Google Shape;512;p18">
                  <a:extLst>
                    <a:ext uri="{FF2B5EF4-FFF2-40B4-BE49-F238E27FC236}">
                      <a16:creationId xmlns:a16="http://schemas.microsoft.com/office/drawing/2014/main" id="{D0A5ABA5-B199-FDF7-A146-874A2987DBCE}"/>
                    </a:ext>
                  </a:extLst>
                </p:cNvPr>
                <p:cNvSpPr/>
                <p:nvPr/>
              </p:nvSpPr>
              <p:spPr>
                <a:xfrm>
                  <a:off x="-968230" y="2005412"/>
                  <a:ext cx="61117" cy="61085"/>
                </a:xfrm>
                <a:custGeom>
                  <a:avLst/>
                  <a:gdLst/>
                  <a:ahLst/>
                  <a:cxnLst/>
                  <a:rect l="l" t="t" r="r" b="b"/>
                  <a:pathLst>
                    <a:path w="1921" h="1920" extrusionOk="0">
                      <a:moveTo>
                        <a:pt x="961" y="1"/>
                      </a:moveTo>
                      <a:lnTo>
                        <a:pt x="764" y="25"/>
                      </a:lnTo>
                      <a:lnTo>
                        <a:pt x="591" y="74"/>
                      </a:lnTo>
                      <a:lnTo>
                        <a:pt x="419" y="173"/>
                      </a:lnTo>
                      <a:lnTo>
                        <a:pt x="296" y="296"/>
                      </a:lnTo>
                      <a:lnTo>
                        <a:pt x="173" y="444"/>
                      </a:lnTo>
                      <a:lnTo>
                        <a:pt x="75" y="591"/>
                      </a:lnTo>
                      <a:lnTo>
                        <a:pt x="25" y="763"/>
                      </a:lnTo>
                      <a:lnTo>
                        <a:pt x="1" y="960"/>
                      </a:lnTo>
                      <a:lnTo>
                        <a:pt x="25" y="1157"/>
                      </a:lnTo>
                      <a:lnTo>
                        <a:pt x="75" y="1329"/>
                      </a:lnTo>
                      <a:lnTo>
                        <a:pt x="173" y="1502"/>
                      </a:lnTo>
                      <a:lnTo>
                        <a:pt x="296" y="1649"/>
                      </a:lnTo>
                      <a:lnTo>
                        <a:pt x="419" y="1748"/>
                      </a:lnTo>
                      <a:lnTo>
                        <a:pt x="591" y="1846"/>
                      </a:lnTo>
                      <a:lnTo>
                        <a:pt x="764" y="1895"/>
                      </a:lnTo>
                      <a:lnTo>
                        <a:pt x="961" y="1920"/>
                      </a:lnTo>
                      <a:lnTo>
                        <a:pt x="1157" y="1895"/>
                      </a:lnTo>
                      <a:lnTo>
                        <a:pt x="1330" y="1846"/>
                      </a:lnTo>
                      <a:lnTo>
                        <a:pt x="1502" y="1748"/>
                      </a:lnTo>
                      <a:lnTo>
                        <a:pt x="1625" y="1649"/>
                      </a:lnTo>
                      <a:lnTo>
                        <a:pt x="1748" y="1502"/>
                      </a:lnTo>
                      <a:lnTo>
                        <a:pt x="1846" y="1329"/>
                      </a:lnTo>
                      <a:lnTo>
                        <a:pt x="1896" y="1157"/>
                      </a:lnTo>
                      <a:lnTo>
                        <a:pt x="1920" y="960"/>
                      </a:lnTo>
                      <a:lnTo>
                        <a:pt x="1896" y="763"/>
                      </a:lnTo>
                      <a:lnTo>
                        <a:pt x="1846" y="591"/>
                      </a:lnTo>
                      <a:lnTo>
                        <a:pt x="1748" y="444"/>
                      </a:lnTo>
                      <a:lnTo>
                        <a:pt x="1625" y="296"/>
                      </a:lnTo>
                      <a:lnTo>
                        <a:pt x="1502" y="173"/>
                      </a:lnTo>
                      <a:lnTo>
                        <a:pt x="1330" y="74"/>
                      </a:lnTo>
                      <a:lnTo>
                        <a:pt x="1157" y="25"/>
                      </a:lnTo>
                      <a:lnTo>
                        <a:pt x="96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1" name="Google Shape;513;p18">
                  <a:extLst>
                    <a:ext uri="{FF2B5EF4-FFF2-40B4-BE49-F238E27FC236}">
                      <a16:creationId xmlns:a16="http://schemas.microsoft.com/office/drawing/2014/main" id="{E88FE4E6-F364-F909-A41A-7CC180D5C01C}"/>
                    </a:ext>
                  </a:extLst>
                </p:cNvPr>
                <p:cNvSpPr/>
                <p:nvPr/>
              </p:nvSpPr>
              <p:spPr>
                <a:xfrm>
                  <a:off x="-952546" y="2005412"/>
                  <a:ext cx="45432" cy="61085"/>
                </a:xfrm>
                <a:custGeom>
                  <a:avLst/>
                  <a:gdLst/>
                  <a:ahLst/>
                  <a:cxnLst/>
                  <a:rect l="l" t="t" r="r" b="b"/>
                  <a:pathLst>
                    <a:path w="1428" h="1920" extrusionOk="0">
                      <a:moveTo>
                        <a:pt x="468" y="1"/>
                      </a:moveTo>
                      <a:lnTo>
                        <a:pt x="344" y="25"/>
                      </a:lnTo>
                      <a:lnTo>
                        <a:pt x="221" y="50"/>
                      </a:lnTo>
                      <a:lnTo>
                        <a:pt x="123" y="74"/>
                      </a:lnTo>
                      <a:lnTo>
                        <a:pt x="0" y="124"/>
                      </a:lnTo>
                      <a:lnTo>
                        <a:pt x="123" y="197"/>
                      </a:lnTo>
                      <a:lnTo>
                        <a:pt x="221" y="271"/>
                      </a:lnTo>
                      <a:lnTo>
                        <a:pt x="295" y="370"/>
                      </a:lnTo>
                      <a:lnTo>
                        <a:pt x="369" y="468"/>
                      </a:lnTo>
                      <a:lnTo>
                        <a:pt x="418" y="591"/>
                      </a:lnTo>
                      <a:lnTo>
                        <a:pt x="468" y="714"/>
                      </a:lnTo>
                      <a:lnTo>
                        <a:pt x="492" y="837"/>
                      </a:lnTo>
                      <a:lnTo>
                        <a:pt x="492" y="960"/>
                      </a:lnTo>
                      <a:lnTo>
                        <a:pt x="492" y="1108"/>
                      </a:lnTo>
                      <a:lnTo>
                        <a:pt x="468" y="1231"/>
                      </a:lnTo>
                      <a:lnTo>
                        <a:pt x="418" y="1354"/>
                      </a:lnTo>
                      <a:lnTo>
                        <a:pt x="369" y="1452"/>
                      </a:lnTo>
                      <a:lnTo>
                        <a:pt x="295" y="1551"/>
                      </a:lnTo>
                      <a:lnTo>
                        <a:pt x="221" y="1649"/>
                      </a:lnTo>
                      <a:lnTo>
                        <a:pt x="123" y="1723"/>
                      </a:lnTo>
                      <a:lnTo>
                        <a:pt x="0" y="1797"/>
                      </a:lnTo>
                      <a:lnTo>
                        <a:pt x="123" y="1846"/>
                      </a:lnTo>
                      <a:lnTo>
                        <a:pt x="221" y="1895"/>
                      </a:lnTo>
                      <a:lnTo>
                        <a:pt x="344" y="1920"/>
                      </a:lnTo>
                      <a:lnTo>
                        <a:pt x="468" y="1920"/>
                      </a:lnTo>
                      <a:lnTo>
                        <a:pt x="664" y="1895"/>
                      </a:lnTo>
                      <a:lnTo>
                        <a:pt x="837" y="1846"/>
                      </a:lnTo>
                      <a:lnTo>
                        <a:pt x="1009" y="1748"/>
                      </a:lnTo>
                      <a:lnTo>
                        <a:pt x="1132" y="1649"/>
                      </a:lnTo>
                      <a:lnTo>
                        <a:pt x="1255" y="1502"/>
                      </a:lnTo>
                      <a:lnTo>
                        <a:pt x="1353" y="1329"/>
                      </a:lnTo>
                      <a:lnTo>
                        <a:pt x="1403" y="1157"/>
                      </a:lnTo>
                      <a:lnTo>
                        <a:pt x="1427" y="960"/>
                      </a:lnTo>
                      <a:lnTo>
                        <a:pt x="1403" y="763"/>
                      </a:lnTo>
                      <a:lnTo>
                        <a:pt x="1353" y="591"/>
                      </a:lnTo>
                      <a:lnTo>
                        <a:pt x="1255" y="444"/>
                      </a:lnTo>
                      <a:lnTo>
                        <a:pt x="1132" y="296"/>
                      </a:lnTo>
                      <a:lnTo>
                        <a:pt x="1009" y="173"/>
                      </a:lnTo>
                      <a:lnTo>
                        <a:pt x="837" y="74"/>
                      </a:lnTo>
                      <a:lnTo>
                        <a:pt x="664" y="25"/>
                      </a:lnTo>
                      <a:lnTo>
                        <a:pt x="46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2" name="Google Shape;514;p18">
                  <a:extLst>
                    <a:ext uri="{FF2B5EF4-FFF2-40B4-BE49-F238E27FC236}">
                      <a16:creationId xmlns:a16="http://schemas.microsoft.com/office/drawing/2014/main" id="{AC353537-4139-930A-548D-46AB293449C2}"/>
                    </a:ext>
                  </a:extLst>
                </p:cNvPr>
                <p:cNvSpPr/>
                <p:nvPr/>
              </p:nvSpPr>
              <p:spPr>
                <a:xfrm>
                  <a:off x="-1232796" y="1851972"/>
                  <a:ext cx="172246" cy="235686"/>
                </a:xfrm>
                <a:custGeom>
                  <a:avLst/>
                  <a:gdLst/>
                  <a:ahLst/>
                  <a:cxnLst/>
                  <a:rect l="l" t="t" r="r" b="b"/>
                  <a:pathLst>
                    <a:path w="5414" h="7408" extrusionOk="0">
                      <a:moveTo>
                        <a:pt x="2534" y="1"/>
                      </a:moveTo>
                      <a:lnTo>
                        <a:pt x="2362" y="25"/>
                      </a:lnTo>
                      <a:lnTo>
                        <a:pt x="2190" y="75"/>
                      </a:lnTo>
                      <a:lnTo>
                        <a:pt x="2042" y="124"/>
                      </a:lnTo>
                      <a:lnTo>
                        <a:pt x="1895" y="198"/>
                      </a:lnTo>
                      <a:lnTo>
                        <a:pt x="1747" y="296"/>
                      </a:lnTo>
                      <a:lnTo>
                        <a:pt x="1624" y="395"/>
                      </a:lnTo>
                      <a:lnTo>
                        <a:pt x="1501" y="493"/>
                      </a:lnTo>
                      <a:lnTo>
                        <a:pt x="1378" y="616"/>
                      </a:lnTo>
                      <a:lnTo>
                        <a:pt x="1280" y="764"/>
                      </a:lnTo>
                      <a:lnTo>
                        <a:pt x="1206" y="887"/>
                      </a:lnTo>
                      <a:lnTo>
                        <a:pt x="1132" y="1034"/>
                      </a:lnTo>
                      <a:lnTo>
                        <a:pt x="1058" y="1207"/>
                      </a:lnTo>
                      <a:lnTo>
                        <a:pt x="1033" y="1354"/>
                      </a:lnTo>
                      <a:lnTo>
                        <a:pt x="1009" y="1526"/>
                      </a:lnTo>
                      <a:lnTo>
                        <a:pt x="984" y="1699"/>
                      </a:lnTo>
                      <a:lnTo>
                        <a:pt x="1009" y="1920"/>
                      </a:lnTo>
                      <a:lnTo>
                        <a:pt x="1033" y="2117"/>
                      </a:lnTo>
                      <a:lnTo>
                        <a:pt x="1107" y="2314"/>
                      </a:lnTo>
                      <a:lnTo>
                        <a:pt x="1181" y="2486"/>
                      </a:lnTo>
                      <a:lnTo>
                        <a:pt x="935" y="2683"/>
                      </a:lnTo>
                      <a:lnTo>
                        <a:pt x="689" y="2929"/>
                      </a:lnTo>
                      <a:lnTo>
                        <a:pt x="492" y="3175"/>
                      </a:lnTo>
                      <a:lnTo>
                        <a:pt x="320" y="3446"/>
                      </a:lnTo>
                      <a:lnTo>
                        <a:pt x="197" y="3741"/>
                      </a:lnTo>
                      <a:lnTo>
                        <a:pt x="98" y="4061"/>
                      </a:lnTo>
                      <a:lnTo>
                        <a:pt x="25" y="4381"/>
                      </a:lnTo>
                      <a:lnTo>
                        <a:pt x="0" y="4725"/>
                      </a:lnTo>
                      <a:lnTo>
                        <a:pt x="25" y="4996"/>
                      </a:lnTo>
                      <a:lnTo>
                        <a:pt x="74" y="5267"/>
                      </a:lnTo>
                      <a:lnTo>
                        <a:pt x="123" y="5513"/>
                      </a:lnTo>
                      <a:lnTo>
                        <a:pt x="221" y="5759"/>
                      </a:lnTo>
                      <a:lnTo>
                        <a:pt x="345" y="6005"/>
                      </a:lnTo>
                      <a:lnTo>
                        <a:pt x="468" y="6226"/>
                      </a:lnTo>
                      <a:lnTo>
                        <a:pt x="615" y="6448"/>
                      </a:lnTo>
                      <a:lnTo>
                        <a:pt x="787" y="6620"/>
                      </a:lnTo>
                      <a:lnTo>
                        <a:pt x="984" y="6792"/>
                      </a:lnTo>
                      <a:lnTo>
                        <a:pt x="1206" y="6964"/>
                      </a:lnTo>
                      <a:lnTo>
                        <a:pt x="1427" y="7087"/>
                      </a:lnTo>
                      <a:lnTo>
                        <a:pt x="1649" y="7210"/>
                      </a:lnTo>
                      <a:lnTo>
                        <a:pt x="1895" y="7284"/>
                      </a:lnTo>
                      <a:lnTo>
                        <a:pt x="2165" y="7358"/>
                      </a:lnTo>
                      <a:lnTo>
                        <a:pt x="2436" y="7407"/>
                      </a:lnTo>
                      <a:lnTo>
                        <a:pt x="2977" y="7407"/>
                      </a:lnTo>
                      <a:lnTo>
                        <a:pt x="3248" y="7358"/>
                      </a:lnTo>
                      <a:lnTo>
                        <a:pt x="3519" y="7284"/>
                      </a:lnTo>
                      <a:lnTo>
                        <a:pt x="3765" y="7210"/>
                      </a:lnTo>
                      <a:lnTo>
                        <a:pt x="3986" y="7087"/>
                      </a:lnTo>
                      <a:lnTo>
                        <a:pt x="4208" y="6964"/>
                      </a:lnTo>
                      <a:lnTo>
                        <a:pt x="4429" y="6792"/>
                      </a:lnTo>
                      <a:lnTo>
                        <a:pt x="4601" y="6620"/>
                      </a:lnTo>
                      <a:lnTo>
                        <a:pt x="4798" y="6448"/>
                      </a:lnTo>
                      <a:lnTo>
                        <a:pt x="4946" y="6226"/>
                      </a:lnTo>
                      <a:lnTo>
                        <a:pt x="5069" y="6005"/>
                      </a:lnTo>
                      <a:lnTo>
                        <a:pt x="5192" y="5759"/>
                      </a:lnTo>
                      <a:lnTo>
                        <a:pt x="5290" y="5513"/>
                      </a:lnTo>
                      <a:lnTo>
                        <a:pt x="5340" y="5267"/>
                      </a:lnTo>
                      <a:lnTo>
                        <a:pt x="5389" y="4996"/>
                      </a:lnTo>
                      <a:lnTo>
                        <a:pt x="5413" y="4725"/>
                      </a:lnTo>
                      <a:lnTo>
                        <a:pt x="5389" y="4381"/>
                      </a:lnTo>
                      <a:lnTo>
                        <a:pt x="5315" y="4061"/>
                      </a:lnTo>
                      <a:lnTo>
                        <a:pt x="5217" y="3741"/>
                      </a:lnTo>
                      <a:lnTo>
                        <a:pt x="5093" y="3446"/>
                      </a:lnTo>
                      <a:lnTo>
                        <a:pt x="4921" y="3175"/>
                      </a:lnTo>
                      <a:lnTo>
                        <a:pt x="4700" y="2929"/>
                      </a:lnTo>
                      <a:lnTo>
                        <a:pt x="4478" y="2683"/>
                      </a:lnTo>
                      <a:lnTo>
                        <a:pt x="4232" y="2486"/>
                      </a:lnTo>
                      <a:lnTo>
                        <a:pt x="4306" y="2314"/>
                      </a:lnTo>
                      <a:lnTo>
                        <a:pt x="4380" y="2117"/>
                      </a:lnTo>
                      <a:lnTo>
                        <a:pt x="4405" y="1920"/>
                      </a:lnTo>
                      <a:lnTo>
                        <a:pt x="4429" y="1699"/>
                      </a:lnTo>
                      <a:lnTo>
                        <a:pt x="4405" y="1526"/>
                      </a:lnTo>
                      <a:lnTo>
                        <a:pt x="4380" y="1354"/>
                      </a:lnTo>
                      <a:lnTo>
                        <a:pt x="4355" y="1207"/>
                      </a:lnTo>
                      <a:lnTo>
                        <a:pt x="4281" y="1034"/>
                      </a:lnTo>
                      <a:lnTo>
                        <a:pt x="4208" y="887"/>
                      </a:lnTo>
                      <a:lnTo>
                        <a:pt x="4134" y="764"/>
                      </a:lnTo>
                      <a:lnTo>
                        <a:pt x="4035" y="616"/>
                      </a:lnTo>
                      <a:lnTo>
                        <a:pt x="3912" y="493"/>
                      </a:lnTo>
                      <a:lnTo>
                        <a:pt x="3789" y="395"/>
                      </a:lnTo>
                      <a:lnTo>
                        <a:pt x="3666" y="296"/>
                      </a:lnTo>
                      <a:lnTo>
                        <a:pt x="3519" y="198"/>
                      </a:lnTo>
                      <a:lnTo>
                        <a:pt x="3371" y="124"/>
                      </a:lnTo>
                      <a:lnTo>
                        <a:pt x="3223" y="75"/>
                      </a:lnTo>
                      <a:lnTo>
                        <a:pt x="3051" y="25"/>
                      </a:lnTo>
                      <a:lnTo>
                        <a:pt x="287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3" name="Google Shape;515;p18">
                  <a:extLst>
                    <a:ext uri="{FF2B5EF4-FFF2-40B4-BE49-F238E27FC236}">
                      <a16:creationId xmlns:a16="http://schemas.microsoft.com/office/drawing/2014/main" id="{7A4E6821-1D89-C7FD-D385-D530883F23F7}"/>
                    </a:ext>
                  </a:extLst>
                </p:cNvPr>
                <p:cNvSpPr/>
                <p:nvPr/>
              </p:nvSpPr>
              <p:spPr>
                <a:xfrm>
                  <a:off x="-1162359" y="1851972"/>
                  <a:ext cx="101808" cy="235686"/>
                </a:xfrm>
                <a:custGeom>
                  <a:avLst/>
                  <a:gdLst/>
                  <a:ahLst/>
                  <a:cxnLst/>
                  <a:rect l="l" t="t" r="r" b="b"/>
                  <a:pathLst>
                    <a:path w="3200" h="7408" extrusionOk="0">
                      <a:moveTo>
                        <a:pt x="493" y="1"/>
                      </a:moveTo>
                      <a:lnTo>
                        <a:pt x="247" y="25"/>
                      </a:lnTo>
                      <a:lnTo>
                        <a:pt x="1" y="75"/>
                      </a:lnTo>
                      <a:lnTo>
                        <a:pt x="247" y="173"/>
                      </a:lnTo>
                      <a:lnTo>
                        <a:pt x="493" y="296"/>
                      </a:lnTo>
                      <a:lnTo>
                        <a:pt x="690" y="468"/>
                      </a:lnTo>
                      <a:lnTo>
                        <a:pt x="886" y="690"/>
                      </a:lnTo>
                      <a:lnTo>
                        <a:pt x="1034" y="911"/>
                      </a:lnTo>
                      <a:lnTo>
                        <a:pt x="1132" y="1157"/>
                      </a:lnTo>
                      <a:lnTo>
                        <a:pt x="1206" y="1428"/>
                      </a:lnTo>
                      <a:lnTo>
                        <a:pt x="1231" y="1699"/>
                      </a:lnTo>
                      <a:lnTo>
                        <a:pt x="1206" y="1920"/>
                      </a:lnTo>
                      <a:lnTo>
                        <a:pt x="1182" y="2117"/>
                      </a:lnTo>
                      <a:lnTo>
                        <a:pt x="1108" y="2314"/>
                      </a:lnTo>
                      <a:lnTo>
                        <a:pt x="1034" y="2486"/>
                      </a:lnTo>
                      <a:lnTo>
                        <a:pt x="1280" y="2683"/>
                      </a:lnTo>
                      <a:lnTo>
                        <a:pt x="1526" y="2929"/>
                      </a:lnTo>
                      <a:lnTo>
                        <a:pt x="1723" y="3175"/>
                      </a:lnTo>
                      <a:lnTo>
                        <a:pt x="1895" y="3446"/>
                      </a:lnTo>
                      <a:lnTo>
                        <a:pt x="2018" y="3741"/>
                      </a:lnTo>
                      <a:lnTo>
                        <a:pt x="2117" y="4061"/>
                      </a:lnTo>
                      <a:lnTo>
                        <a:pt x="2191" y="4381"/>
                      </a:lnTo>
                      <a:lnTo>
                        <a:pt x="2215" y="4725"/>
                      </a:lnTo>
                      <a:lnTo>
                        <a:pt x="2191" y="4971"/>
                      </a:lnTo>
                      <a:lnTo>
                        <a:pt x="2166" y="5193"/>
                      </a:lnTo>
                      <a:lnTo>
                        <a:pt x="2117" y="5439"/>
                      </a:lnTo>
                      <a:lnTo>
                        <a:pt x="2043" y="5660"/>
                      </a:lnTo>
                      <a:lnTo>
                        <a:pt x="1944" y="5882"/>
                      </a:lnTo>
                      <a:lnTo>
                        <a:pt x="1846" y="6078"/>
                      </a:lnTo>
                      <a:lnTo>
                        <a:pt x="1723" y="6275"/>
                      </a:lnTo>
                      <a:lnTo>
                        <a:pt x="1575" y="6448"/>
                      </a:lnTo>
                      <a:lnTo>
                        <a:pt x="1428" y="6620"/>
                      </a:lnTo>
                      <a:lnTo>
                        <a:pt x="1255" y="6792"/>
                      </a:lnTo>
                      <a:lnTo>
                        <a:pt x="1059" y="6915"/>
                      </a:lnTo>
                      <a:lnTo>
                        <a:pt x="886" y="7038"/>
                      </a:lnTo>
                      <a:lnTo>
                        <a:pt x="665" y="7161"/>
                      </a:lnTo>
                      <a:lnTo>
                        <a:pt x="468" y="7235"/>
                      </a:lnTo>
                      <a:lnTo>
                        <a:pt x="222" y="7309"/>
                      </a:lnTo>
                      <a:lnTo>
                        <a:pt x="1" y="7383"/>
                      </a:lnTo>
                      <a:lnTo>
                        <a:pt x="247" y="7407"/>
                      </a:lnTo>
                      <a:lnTo>
                        <a:pt x="763" y="7407"/>
                      </a:lnTo>
                      <a:lnTo>
                        <a:pt x="1034" y="7358"/>
                      </a:lnTo>
                      <a:lnTo>
                        <a:pt x="1305" y="7284"/>
                      </a:lnTo>
                      <a:lnTo>
                        <a:pt x="1551" y="7210"/>
                      </a:lnTo>
                      <a:lnTo>
                        <a:pt x="1772" y="7087"/>
                      </a:lnTo>
                      <a:lnTo>
                        <a:pt x="1994" y="6964"/>
                      </a:lnTo>
                      <a:lnTo>
                        <a:pt x="2215" y="6792"/>
                      </a:lnTo>
                      <a:lnTo>
                        <a:pt x="2387" y="6620"/>
                      </a:lnTo>
                      <a:lnTo>
                        <a:pt x="2584" y="6448"/>
                      </a:lnTo>
                      <a:lnTo>
                        <a:pt x="2732" y="6226"/>
                      </a:lnTo>
                      <a:lnTo>
                        <a:pt x="2855" y="6005"/>
                      </a:lnTo>
                      <a:lnTo>
                        <a:pt x="2978" y="5759"/>
                      </a:lnTo>
                      <a:lnTo>
                        <a:pt x="3076" y="5513"/>
                      </a:lnTo>
                      <a:lnTo>
                        <a:pt x="3126" y="5267"/>
                      </a:lnTo>
                      <a:lnTo>
                        <a:pt x="3175" y="4996"/>
                      </a:lnTo>
                      <a:lnTo>
                        <a:pt x="3199" y="4725"/>
                      </a:lnTo>
                      <a:lnTo>
                        <a:pt x="3175" y="4381"/>
                      </a:lnTo>
                      <a:lnTo>
                        <a:pt x="3101" y="4061"/>
                      </a:lnTo>
                      <a:lnTo>
                        <a:pt x="3003" y="3741"/>
                      </a:lnTo>
                      <a:lnTo>
                        <a:pt x="2879" y="3446"/>
                      </a:lnTo>
                      <a:lnTo>
                        <a:pt x="2707" y="3175"/>
                      </a:lnTo>
                      <a:lnTo>
                        <a:pt x="2486" y="2929"/>
                      </a:lnTo>
                      <a:lnTo>
                        <a:pt x="2264" y="2683"/>
                      </a:lnTo>
                      <a:lnTo>
                        <a:pt x="2018" y="2486"/>
                      </a:lnTo>
                      <a:lnTo>
                        <a:pt x="2092" y="2314"/>
                      </a:lnTo>
                      <a:lnTo>
                        <a:pt x="2166" y="2117"/>
                      </a:lnTo>
                      <a:lnTo>
                        <a:pt x="2191" y="1920"/>
                      </a:lnTo>
                      <a:lnTo>
                        <a:pt x="2215" y="1699"/>
                      </a:lnTo>
                      <a:lnTo>
                        <a:pt x="2191" y="1526"/>
                      </a:lnTo>
                      <a:lnTo>
                        <a:pt x="2166" y="1354"/>
                      </a:lnTo>
                      <a:lnTo>
                        <a:pt x="2141" y="1207"/>
                      </a:lnTo>
                      <a:lnTo>
                        <a:pt x="2067" y="1034"/>
                      </a:lnTo>
                      <a:lnTo>
                        <a:pt x="1994" y="887"/>
                      </a:lnTo>
                      <a:lnTo>
                        <a:pt x="1920" y="764"/>
                      </a:lnTo>
                      <a:lnTo>
                        <a:pt x="1821" y="616"/>
                      </a:lnTo>
                      <a:lnTo>
                        <a:pt x="1698" y="493"/>
                      </a:lnTo>
                      <a:lnTo>
                        <a:pt x="1575" y="395"/>
                      </a:lnTo>
                      <a:lnTo>
                        <a:pt x="1452" y="296"/>
                      </a:lnTo>
                      <a:lnTo>
                        <a:pt x="1305" y="198"/>
                      </a:lnTo>
                      <a:lnTo>
                        <a:pt x="1157" y="124"/>
                      </a:lnTo>
                      <a:lnTo>
                        <a:pt x="1009" y="75"/>
                      </a:lnTo>
                      <a:lnTo>
                        <a:pt x="837" y="25"/>
                      </a:lnTo>
                      <a:lnTo>
                        <a:pt x="66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4" name="Google Shape;516;p18">
                  <a:extLst>
                    <a:ext uri="{FF2B5EF4-FFF2-40B4-BE49-F238E27FC236}">
                      <a16:creationId xmlns:a16="http://schemas.microsoft.com/office/drawing/2014/main" id="{A3591C27-6D94-782F-DB21-DCF574F54E92}"/>
                    </a:ext>
                  </a:extLst>
                </p:cNvPr>
                <p:cNvSpPr/>
                <p:nvPr/>
              </p:nvSpPr>
              <p:spPr>
                <a:xfrm>
                  <a:off x="-993268" y="1920086"/>
                  <a:ext cx="61085" cy="234095"/>
                </a:xfrm>
                <a:custGeom>
                  <a:avLst/>
                  <a:gdLst/>
                  <a:ahLst/>
                  <a:cxnLst/>
                  <a:rect l="l" t="t" r="r" b="b"/>
                  <a:pathLst>
                    <a:path w="1920" h="7358" extrusionOk="0">
                      <a:moveTo>
                        <a:pt x="99" y="1"/>
                      </a:moveTo>
                      <a:lnTo>
                        <a:pt x="50" y="25"/>
                      </a:lnTo>
                      <a:lnTo>
                        <a:pt x="25" y="74"/>
                      </a:lnTo>
                      <a:lnTo>
                        <a:pt x="0" y="148"/>
                      </a:lnTo>
                      <a:lnTo>
                        <a:pt x="0" y="7185"/>
                      </a:lnTo>
                      <a:lnTo>
                        <a:pt x="25" y="7259"/>
                      </a:lnTo>
                      <a:lnTo>
                        <a:pt x="50" y="7308"/>
                      </a:lnTo>
                      <a:lnTo>
                        <a:pt x="99" y="7333"/>
                      </a:lnTo>
                      <a:lnTo>
                        <a:pt x="148" y="7358"/>
                      </a:lnTo>
                      <a:lnTo>
                        <a:pt x="222" y="7333"/>
                      </a:lnTo>
                      <a:lnTo>
                        <a:pt x="271" y="7308"/>
                      </a:lnTo>
                      <a:lnTo>
                        <a:pt x="296" y="7259"/>
                      </a:lnTo>
                      <a:lnTo>
                        <a:pt x="320" y="7185"/>
                      </a:lnTo>
                      <a:lnTo>
                        <a:pt x="320" y="5315"/>
                      </a:lnTo>
                      <a:lnTo>
                        <a:pt x="1871" y="3765"/>
                      </a:lnTo>
                      <a:lnTo>
                        <a:pt x="1895" y="3716"/>
                      </a:lnTo>
                      <a:lnTo>
                        <a:pt x="1920" y="3667"/>
                      </a:lnTo>
                      <a:lnTo>
                        <a:pt x="1895" y="3593"/>
                      </a:lnTo>
                      <a:lnTo>
                        <a:pt x="1871" y="3544"/>
                      </a:lnTo>
                      <a:lnTo>
                        <a:pt x="1821" y="3519"/>
                      </a:lnTo>
                      <a:lnTo>
                        <a:pt x="1748" y="3495"/>
                      </a:lnTo>
                      <a:lnTo>
                        <a:pt x="1698" y="3519"/>
                      </a:lnTo>
                      <a:lnTo>
                        <a:pt x="1649" y="3544"/>
                      </a:lnTo>
                      <a:lnTo>
                        <a:pt x="320" y="4873"/>
                      </a:lnTo>
                      <a:lnTo>
                        <a:pt x="320" y="148"/>
                      </a:lnTo>
                      <a:lnTo>
                        <a:pt x="296" y="74"/>
                      </a:lnTo>
                      <a:lnTo>
                        <a:pt x="271" y="25"/>
                      </a:lnTo>
                      <a:lnTo>
                        <a:pt x="222"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5" name="Google Shape;517;p18">
                  <a:extLst>
                    <a:ext uri="{FF2B5EF4-FFF2-40B4-BE49-F238E27FC236}">
                      <a16:creationId xmlns:a16="http://schemas.microsoft.com/office/drawing/2014/main" id="{CA82D94A-8716-C6A3-67C8-E33B9A204BDC}"/>
                    </a:ext>
                  </a:extLst>
                </p:cNvPr>
                <p:cNvSpPr/>
                <p:nvPr/>
              </p:nvSpPr>
              <p:spPr>
                <a:xfrm>
                  <a:off x="-1195223" y="1899725"/>
                  <a:ext cx="81446" cy="276377"/>
                </a:xfrm>
                <a:custGeom>
                  <a:avLst/>
                  <a:gdLst/>
                  <a:ahLst/>
                  <a:cxnLst/>
                  <a:rect l="l" t="t" r="r" b="b"/>
                  <a:pathLst>
                    <a:path w="2560" h="8687" extrusionOk="0">
                      <a:moveTo>
                        <a:pt x="1526" y="1"/>
                      </a:moveTo>
                      <a:lnTo>
                        <a:pt x="1476" y="25"/>
                      </a:lnTo>
                      <a:lnTo>
                        <a:pt x="1403" y="50"/>
                      </a:lnTo>
                      <a:lnTo>
                        <a:pt x="1378" y="99"/>
                      </a:lnTo>
                      <a:lnTo>
                        <a:pt x="1378" y="173"/>
                      </a:lnTo>
                      <a:lnTo>
                        <a:pt x="1378" y="4085"/>
                      </a:lnTo>
                      <a:lnTo>
                        <a:pt x="246" y="2978"/>
                      </a:lnTo>
                      <a:lnTo>
                        <a:pt x="197" y="2954"/>
                      </a:lnTo>
                      <a:lnTo>
                        <a:pt x="148" y="2929"/>
                      </a:lnTo>
                      <a:lnTo>
                        <a:pt x="99" y="2954"/>
                      </a:lnTo>
                      <a:lnTo>
                        <a:pt x="25" y="2978"/>
                      </a:lnTo>
                      <a:lnTo>
                        <a:pt x="0" y="3027"/>
                      </a:lnTo>
                      <a:lnTo>
                        <a:pt x="0" y="3101"/>
                      </a:lnTo>
                      <a:lnTo>
                        <a:pt x="0" y="3150"/>
                      </a:lnTo>
                      <a:lnTo>
                        <a:pt x="25" y="3200"/>
                      </a:lnTo>
                      <a:lnTo>
                        <a:pt x="1378" y="4528"/>
                      </a:lnTo>
                      <a:lnTo>
                        <a:pt x="1378" y="8514"/>
                      </a:lnTo>
                      <a:lnTo>
                        <a:pt x="1378" y="8588"/>
                      </a:lnTo>
                      <a:lnTo>
                        <a:pt x="1403" y="8637"/>
                      </a:lnTo>
                      <a:lnTo>
                        <a:pt x="1476" y="8662"/>
                      </a:lnTo>
                      <a:lnTo>
                        <a:pt x="1526" y="8687"/>
                      </a:lnTo>
                      <a:lnTo>
                        <a:pt x="1575" y="8662"/>
                      </a:lnTo>
                      <a:lnTo>
                        <a:pt x="1624" y="8637"/>
                      </a:lnTo>
                      <a:lnTo>
                        <a:pt x="1673" y="8588"/>
                      </a:lnTo>
                      <a:lnTo>
                        <a:pt x="1673" y="8514"/>
                      </a:lnTo>
                      <a:lnTo>
                        <a:pt x="1673" y="2880"/>
                      </a:lnTo>
                      <a:lnTo>
                        <a:pt x="2535" y="2043"/>
                      </a:lnTo>
                      <a:lnTo>
                        <a:pt x="2559" y="1994"/>
                      </a:lnTo>
                      <a:lnTo>
                        <a:pt x="2559" y="1945"/>
                      </a:lnTo>
                      <a:lnTo>
                        <a:pt x="2559" y="1871"/>
                      </a:lnTo>
                      <a:lnTo>
                        <a:pt x="2535" y="1822"/>
                      </a:lnTo>
                      <a:lnTo>
                        <a:pt x="2461" y="1797"/>
                      </a:lnTo>
                      <a:lnTo>
                        <a:pt x="2412" y="1772"/>
                      </a:lnTo>
                      <a:lnTo>
                        <a:pt x="2362" y="1797"/>
                      </a:lnTo>
                      <a:lnTo>
                        <a:pt x="2313" y="1822"/>
                      </a:lnTo>
                      <a:lnTo>
                        <a:pt x="1673" y="2437"/>
                      </a:lnTo>
                      <a:lnTo>
                        <a:pt x="1673" y="173"/>
                      </a:lnTo>
                      <a:lnTo>
                        <a:pt x="1673" y="99"/>
                      </a:lnTo>
                      <a:lnTo>
                        <a:pt x="1624" y="50"/>
                      </a:lnTo>
                      <a:lnTo>
                        <a:pt x="1575" y="25"/>
                      </a:lnTo>
                      <a:lnTo>
                        <a:pt x="1526"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6" name="Google Shape;518;p18">
                  <a:extLst>
                    <a:ext uri="{FF2B5EF4-FFF2-40B4-BE49-F238E27FC236}">
                      <a16:creationId xmlns:a16="http://schemas.microsoft.com/office/drawing/2014/main" id="{5765A3CA-BD98-6E37-3783-E932CEB42F95}"/>
                    </a:ext>
                  </a:extLst>
                </p:cNvPr>
                <p:cNvSpPr/>
                <p:nvPr/>
              </p:nvSpPr>
              <p:spPr>
                <a:xfrm>
                  <a:off x="-1236709" y="2101713"/>
                  <a:ext cx="330367" cy="79856"/>
                </a:xfrm>
                <a:custGeom>
                  <a:avLst/>
                  <a:gdLst/>
                  <a:ahLst/>
                  <a:cxnLst/>
                  <a:rect l="l" t="t" r="r" b="b"/>
                  <a:pathLst>
                    <a:path w="10384" h="2510" extrusionOk="0">
                      <a:moveTo>
                        <a:pt x="6275" y="0"/>
                      </a:moveTo>
                      <a:lnTo>
                        <a:pt x="6102" y="25"/>
                      </a:lnTo>
                      <a:lnTo>
                        <a:pt x="5930" y="74"/>
                      </a:lnTo>
                      <a:lnTo>
                        <a:pt x="5782" y="148"/>
                      </a:lnTo>
                      <a:lnTo>
                        <a:pt x="5659" y="271"/>
                      </a:lnTo>
                      <a:lnTo>
                        <a:pt x="5561" y="394"/>
                      </a:lnTo>
                      <a:lnTo>
                        <a:pt x="5463" y="541"/>
                      </a:lnTo>
                      <a:lnTo>
                        <a:pt x="5413" y="714"/>
                      </a:lnTo>
                      <a:lnTo>
                        <a:pt x="5413" y="886"/>
                      </a:lnTo>
                      <a:lnTo>
                        <a:pt x="5216" y="861"/>
                      </a:lnTo>
                      <a:lnTo>
                        <a:pt x="5118" y="861"/>
                      </a:lnTo>
                      <a:lnTo>
                        <a:pt x="5020" y="886"/>
                      </a:lnTo>
                      <a:lnTo>
                        <a:pt x="4847" y="960"/>
                      </a:lnTo>
                      <a:lnTo>
                        <a:pt x="4724" y="1107"/>
                      </a:lnTo>
                      <a:lnTo>
                        <a:pt x="4626" y="1255"/>
                      </a:lnTo>
                      <a:lnTo>
                        <a:pt x="4601" y="1083"/>
                      </a:lnTo>
                      <a:lnTo>
                        <a:pt x="4528" y="935"/>
                      </a:lnTo>
                      <a:lnTo>
                        <a:pt x="4454" y="788"/>
                      </a:lnTo>
                      <a:lnTo>
                        <a:pt x="4331" y="664"/>
                      </a:lnTo>
                      <a:lnTo>
                        <a:pt x="4208" y="566"/>
                      </a:lnTo>
                      <a:lnTo>
                        <a:pt x="4060" y="492"/>
                      </a:lnTo>
                      <a:lnTo>
                        <a:pt x="3888" y="443"/>
                      </a:lnTo>
                      <a:lnTo>
                        <a:pt x="3716" y="418"/>
                      </a:lnTo>
                      <a:lnTo>
                        <a:pt x="3592" y="443"/>
                      </a:lnTo>
                      <a:lnTo>
                        <a:pt x="3469" y="468"/>
                      </a:lnTo>
                      <a:lnTo>
                        <a:pt x="3346" y="517"/>
                      </a:lnTo>
                      <a:lnTo>
                        <a:pt x="3223" y="566"/>
                      </a:lnTo>
                      <a:lnTo>
                        <a:pt x="3125" y="664"/>
                      </a:lnTo>
                      <a:lnTo>
                        <a:pt x="3051" y="738"/>
                      </a:lnTo>
                      <a:lnTo>
                        <a:pt x="2977" y="837"/>
                      </a:lnTo>
                      <a:lnTo>
                        <a:pt x="2904" y="960"/>
                      </a:lnTo>
                      <a:lnTo>
                        <a:pt x="2805" y="886"/>
                      </a:lnTo>
                      <a:lnTo>
                        <a:pt x="2682" y="837"/>
                      </a:lnTo>
                      <a:lnTo>
                        <a:pt x="2559" y="788"/>
                      </a:lnTo>
                      <a:lnTo>
                        <a:pt x="2288" y="788"/>
                      </a:lnTo>
                      <a:lnTo>
                        <a:pt x="2165" y="837"/>
                      </a:lnTo>
                      <a:lnTo>
                        <a:pt x="2042" y="911"/>
                      </a:lnTo>
                      <a:lnTo>
                        <a:pt x="1944" y="984"/>
                      </a:lnTo>
                      <a:lnTo>
                        <a:pt x="1845" y="1083"/>
                      </a:lnTo>
                      <a:lnTo>
                        <a:pt x="1772" y="1206"/>
                      </a:lnTo>
                      <a:lnTo>
                        <a:pt x="1747" y="1329"/>
                      </a:lnTo>
                      <a:lnTo>
                        <a:pt x="1722" y="1476"/>
                      </a:lnTo>
                      <a:lnTo>
                        <a:pt x="1058" y="1476"/>
                      </a:lnTo>
                      <a:lnTo>
                        <a:pt x="837" y="1501"/>
                      </a:lnTo>
                      <a:lnTo>
                        <a:pt x="640" y="1550"/>
                      </a:lnTo>
                      <a:lnTo>
                        <a:pt x="468" y="1649"/>
                      </a:lnTo>
                      <a:lnTo>
                        <a:pt x="320" y="1772"/>
                      </a:lnTo>
                      <a:lnTo>
                        <a:pt x="197" y="1944"/>
                      </a:lnTo>
                      <a:lnTo>
                        <a:pt x="98" y="2116"/>
                      </a:lnTo>
                      <a:lnTo>
                        <a:pt x="25" y="2313"/>
                      </a:lnTo>
                      <a:lnTo>
                        <a:pt x="0" y="2510"/>
                      </a:lnTo>
                      <a:lnTo>
                        <a:pt x="10384" y="2510"/>
                      </a:lnTo>
                      <a:lnTo>
                        <a:pt x="10384" y="2313"/>
                      </a:lnTo>
                      <a:lnTo>
                        <a:pt x="10310" y="2116"/>
                      </a:lnTo>
                      <a:lnTo>
                        <a:pt x="10212" y="1944"/>
                      </a:lnTo>
                      <a:lnTo>
                        <a:pt x="10088" y="1772"/>
                      </a:lnTo>
                      <a:lnTo>
                        <a:pt x="9941" y="1649"/>
                      </a:lnTo>
                      <a:lnTo>
                        <a:pt x="9769" y="1550"/>
                      </a:lnTo>
                      <a:lnTo>
                        <a:pt x="9572" y="1501"/>
                      </a:lnTo>
                      <a:lnTo>
                        <a:pt x="9350" y="1476"/>
                      </a:lnTo>
                      <a:lnTo>
                        <a:pt x="8735" y="1476"/>
                      </a:lnTo>
                      <a:lnTo>
                        <a:pt x="8711" y="1280"/>
                      </a:lnTo>
                      <a:lnTo>
                        <a:pt x="8661" y="1107"/>
                      </a:lnTo>
                      <a:lnTo>
                        <a:pt x="8563" y="960"/>
                      </a:lnTo>
                      <a:lnTo>
                        <a:pt x="8464" y="837"/>
                      </a:lnTo>
                      <a:lnTo>
                        <a:pt x="8317" y="714"/>
                      </a:lnTo>
                      <a:lnTo>
                        <a:pt x="8145" y="640"/>
                      </a:lnTo>
                      <a:lnTo>
                        <a:pt x="7972" y="591"/>
                      </a:lnTo>
                      <a:lnTo>
                        <a:pt x="7800" y="566"/>
                      </a:lnTo>
                      <a:lnTo>
                        <a:pt x="7628" y="591"/>
                      </a:lnTo>
                      <a:lnTo>
                        <a:pt x="7456" y="640"/>
                      </a:lnTo>
                      <a:lnTo>
                        <a:pt x="7308" y="714"/>
                      </a:lnTo>
                      <a:lnTo>
                        <a:pt x="7185" y="812"/>
                      </a:lnTo>
                      <a:lnTo>
                        <a:pt x="7160" y="664"/>
                      </a:lnTo>
                      <a:lnTo>
                        <a:pt x="7087" y="492"/>
                      </a:lnTo>
                      <a:lnTo>
                        <a:pt x="7013" y="345"/>
                      </a:lnTo>
                      <a:lnTo>
                        <a:pt x="6890" y="222"/>
                      </a:lnTo>
                      <a:lnTo>
                        <a:pt x="6767" y="123"/>
                      </a:lnTo>
                      <a:lnTo>
                        <a:pt x="6619" y="49"/>
                      </a:lnTo>
                      <a:lnTo>
                        <a:pt x="644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7" name="Google Shape;519;p18">
                  <a:extLst>
                    <a:ext uri="{FF2B5EF4-FFF2-40B4-BE49-F238E27FC236}">
                      <a16:creationId xmlns:a16="http://schemas.microsoft.com/office/drawing/2014/main" id="{0D47FD30-8B0C-2532-20B1-43D1435F11A0}"/>
                    </a:ext>
                  </a:extLst>
                </p:cNvPr>
                <p:cNvSpPr/>
                <p:nvPr/>
              </p:nvSpPr>
              <p:spPr>
                <a:xfrm>
                  <a:off x="-1174099" y="2131460"/>
                  <a:ext cx="827" cy="795"/>
                </a:xfrm>
                <a:custGeom>
                  <a:avLst/>
                  <a:gdLst/>
                  <a:ahLst/>
                  <a:cxnLst/>
                  <a:rect l="l" t="t" r="r" b="b"/>
                  <a:pathLst>
                    <a:path w="26" h="25" extrusionOk="0">
                      <a:moveTo>
                        <a:pt x="25" y="0"/>
                      </a:moveTo>
                      <a:lnTo>
                        <a:pt x="0" y="25"/>
                      </a:lnTo>
                      <a:lnTo>
                        <a:pt x="25" y="25"/>
                      </a:lnTo>
                      <a:lnTo>
                        <a:pt x="2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8" name="Google Shape;520;p18">
                  <a:extLst>
                    <a:ext uri="{FF2B5EF4-FFF2-40B4-BE49-F238E27FC236}">
                      <a16:creationId xmlns:a16="http://schemas.microsoft.com/office/drawing/2014/main" id="{EB9A7110-BA70-A1F9-3BBF-7A910E2628CC}"/>
                    </a:ext>
                  </a:extLst>
                </p:cNvPr>
                <p:cNvSpPr/>
                <p:nvPr/>
              </p:nvSpPr>
              <p:spPr>
                <a:xfrm>
                  <a:off x="-1002653" y="2119720"/>
                  <a:ext cx="96304" cy="61848"/>
                </a:xfrm>
                <a:custGeom>
                  <a:avLst/>
                  <a:gdLst/>
                  <a:ahLst/>
                  <a:cxnLst/>
                  <a:rect l="l" t="t" r="r" b="b"/>
                  <a:pathLst>
                    <a:path w="3027" h="1944" extrusionOk="0">
                      <a:moveTo>
                        <a:pt x="443" y="0"/>
                      </a:moveTo>
                      <a:lnTo>
                        <a:pt x="320" y="25"/>
                      </a:lnTo>
                      <a:lnTo>
                        <a:pt x="197" y="49"/>
                      </a:lnTo>
                      <a:lnTo>
                        <a:pt x="0" y="123"/>
                      </a:lnTo>
                      <a:lnTo>
                        <a:pt x="172" y="271"/>
                      </a:lnTo>
                      <a:lnTo>
                        <a:pt x="320" y="443"/>
                      </a:lnTo>
                      <a:lnTo>
                        <a:pt x="394" y="566"/>
                      </a:lnTo>
                      <a:lnTo>
                        <a:pt x="419" y="664"/>
                      </a:lnTo>
                      <a:lnTo>
                        <a:pt x="443" y="787"/>
                      </a:lnTo>
                      <a:lnTo>
                        <a:pt x="468" y="910"/>
                      </a:lnTo>
                      <a:lnTo>
                        <a:pt x="1083" y="910"/>
                      </a:lnTo>
                      <a:lnTo>
                        <a:pt x="1280" y="935"/>
                      </a:lnTo>
                      <a:lnTo>
                        <a:pt x="1477" y="984"/>
                      </a:lnTo>
                      <a:lnTo>
                        <a:pt x="1649" y="1083"/>
                      </a:lnTo>
                      <a:lnTo>
                        <a:pt x="1821" y="1206"/>
                      </a:lnTo>
                      <a:lnTo>
                        <a:pt x="1944" y="1378"/>
                      </a:lnTo>
                      <a:lnTo>
                        <a:pt x="2043" y="1550"/>
                      </a:lnTo>
                      <a:lnTo>
                        <a:pt x="2092" y="1747"/>
                      </a:lnTo>
                      <a:lnTo>
                        <a:pt x="2116" y="1944"/>
                      </a:lnTo>
                      <a:lnTo>
                        <a:pt x="3027" y="1944"/>
                      </a:lnTo>
                      <a:lnTo>
                        <a:pt x="3027" y="1747"/>
                      </a:lnTo>
                      <a:lnTo>
                        <a:pt x="2953" y="1550"/>
                      </a:lnTo>
                      <a:lnTo>
                        <a:pt x="2855" y="1378"/>
                      </a:lnTo>
                      <a:lnTo>
                        <a:pt x="2731" y="1206"/>
                      </a:lnTo>
                      <a:lnTo>
                        <a:pt x="2584" y="1083"/>
                      </a:lnTo>
                      <a:lnTo>
                        <a:pt x="2412" y="984"/>
                      </a:lnTo>
                      <a:lnTo>
                        <a:pt x="2215" y="935"/>
                      </a:lnTo>
                      <a:lnTo>
                        <a:pt x="1993" y="910"/>
                      </a:lnTo>
                      <a:lnTo>
                        <a:pt x="1378" y="910"/>
                      </a:lnTo>
                      <a:lnTo>
                        <a:pt x="1354" y="714"/>
                      </a:lnTo>
                      <a:lnTo>
                        <a:pt x="1304" y="541"/>
                      </a:lnTo>
                      <a:lnTo>
                        <a:pt x="1206" y="394"/>
                      </a:lnTo>
                      <a:lnTo>
                        <a:pt x="1107" y="271"/>
                      </a:lnTo>
                      <a:lnTo>
                        <a:pt x="960" y="148"/>
                      </a:lnTo>
                      <a:lnTo>
                        <a:pt x="788" y="74"/>
                      </a:lnTo>
                      <a:lnTo>
                        <a:pt x="615" y="25"/>
                      </a:lnTo>
                      <a:lnTo>
                        <a:pt x="4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grpSp>
        <p:nvGrpSpPr>
          <p:cNvPr id="49" name="Google Shape;521;p18">
            <a:extLst>
              <a:ext uri="{FF2B5EF4-FFF2-40B4-BE49-F238E27FC236}">
                <a16:creationId xmlns:a16="http://schemas.microsoft.com/office/drawing/2014/main" id="{638A5BFB-D269-5E28-A7A0-92BA99751D24}"/>
              </a:ext>
            </a:extLst>
          </p:cNvPr>
          <p:cNvGrpSpPr/>
          <p:nvPr/>
        </p:nvGrpSpPr>
        <p:grpSpPr>
          <a:xfrm>
            <a:off x="518562" y="2929026"/>
            <a:ext cx="8217813" cy="772238"/>
            <a:chOff x="731425" y="3215751"/>
            <a:chExt cx="7955347" cy="772238"/>
          </a:xfrm>
        </p:grpSpPr>
        <p:sp>
          <p:nvSpPr>
            <p:cNvPr id="50" name="Google Shape;522;p18">
              <a:extLst>
                <a:ext uri="{FF2B5EF4-FFF2-40B4-BE49-F238E27FC236}">
                  <a16:creationId xmlns:a16="http://schemas.microsoft.com/office/drawing/2014/main" id="{8AB4A1A6-6F92-C6B1-2C42-75F477ED5127}"/>
                </a:ext>
              </a:extLst>
            </p:cNvPr>
            <p:cNvSpPr txBox="1"/>
            <p:nvPr/>
          </p:nvSpPr>
          <p:spPr>
            <a:xfrm>
              <a:off x="1545048" y="3215751"/>
              <a:ext cx="3621311" cy="265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b="1" dirty="0">
                  <a:latin typeface="+mn-lt"/>
                  <a:sym typeface="Fira Sans Extra Condensed"/>
                </a:rPr>
                <a:t>Phụ </a:t>
              </a:r>
              <a:r>
                <a:rPr lang="en-US" b="1" dirty="0" err="1">
                  <a:latin typeface="+mn-lt"/>
                  <a:sym typeface="Fira Sans Extra Condensed"/>
                </a:rPr>
                <a:t>thuộc</a:t>
              </a:r>
              <a:r>
                <a:rPr lang="en-US" b="1" dirty="0">
                  <a:latin typeface="+mn-lt"/>
                  <a:sym typeface="Fira Sans Extra Condensed"/>
                </a:rPr>
                <a:t> </a:t>
              </a:r>
              <a:r>
                <a:rPr lang="en-US" b="1" dirty="0" err="1">
                  <a:latin typeface="+mn-lt"/>
                  <a:sym typeface="Fira Sans Extra Condensed"/>
                </a:rPr>
                <a:t>vào</a:t>
              </a:r>
              <a:r>
                <a:rPr lang="en-US" b="1" dirty="0">
                  <a:latin typeface="+mn-lt"/>
                  <a:sym typeface="Fira Sans Extra Condensed"/>
                </a:rPr>
                <a:t> </a:t>
              </a:r>
              <a:r>
                <a:rPr lang="en-US" b="1" dirty="0" err="1">
                  <a:latin typeface="+mn-lt"/>
                  <a:sym typeface="Fira Sans Extra Condensed"/>
                </a:rPr>
                <a:t>điều</a:t>
              </a:r>
              <a:r>
                <a:rPr lang="en-US" b="1" dirty="0">
                  <a:latin typeface="+mn-lt"/>
                  <a:sym typeface="Fira Sans Extra Condensed"/>
                </a:rPr>
                <a:t> </a:t>
              </a:r>
              <a:r>
                <a:rPr lang="en-US" b="1" dirty="0" err="1">
                  <a:latin typeface="+mn-lt"/>
                  <a:sym typeface="Fira Sans Extra Condensed"/>
                </a:rPr>
                <a:t>kiện</a:t>
              </a:r>
              <a:r>
                <a:rPr lang="en-US" b="1" dirty="0">
                  <a:latin typeface="+mn-lt"/>
                  <a:sym typeface="Fira Sans Extra Condensed"/>
                </a:rPr>
                <a:t> </a:t>
              </a:r>
              <a:r>
                <a:rPr lang="en-US" b="1" dirty="0" err="1">
                  <a:latin typeface="+mn-lt"/>
                  <a:sym typeface="Fira Sans Extra Condensed"/>
                </a:rPr>
                <a:t>thời</a:t>
              </a:r>
              <a:r>
                <a:rPr lang="en-US" b="1" dirty="0">
                  <a:latin typeface="+mn-lt"/>
                  <a:sym typeface="Fira Sans Extra Condensed"/>
                </a:rPr>
                <a:t> </a:t>
              </a:r>
              <a:r>
                <a:rPr lang="en-US" b="1" dirty="0" err="1">
                  <a:latin typeface="+mn-lt"/>
                  <a:sym typeface="Fira Sans Extra Condensed"/>
                </a:rPr>
                <a:t>tiết</a:t>
              </a:r>
              <a:endParaRPr b="1" dirty="0">
                <a:latin typeface="+mn-lt"/>
                <a:sym typeface="Fira Sans Extra Condensed"/>
              </a:endParaRPr>
            </a:p>
          </p:txBody>
        </p:sp>
        <p:sp>
          <p:nvSpPr>
            <p:cNvPr id="51" name="Google Shape;523;p18">
              <a:extLst>
                <a:ext uri="{FF2B5EF4-FFF2-40B4-BE49-F238E27FC236}">
                  <a16:creationId xmlns:a16="http://schemas.microsoft.com/office/drawing/2014/main" id="{7C8303E3-4918-DF3D-EAA7-EB646E71D8BB}"/>
                </a:ext>
              </a:extLst>
            </p:cNvPr>
            <p:cNvSpPr txBox="1"/>
            <p:nvPr/>
          </p:nvSpPr>
          <p:spPr>
            <a:xfrm>
              <a:off x="1545048" y="3519689"/>
              <a:ext cx="7141724" cy="468300"/>
            </a:xfrm>
            <a:prstGeom prst="rect">
              <a:avLst/>
            </a:prstGeom>
            <a:noFill/>
            <a:ln>
              <a:noFill/>
            </a:ln>
          </p:spPr>
          <p:txBody>
            <a:bodyPr spcFirstLastPara="1" wrap="square" lIns="91425" tIns="91425" rIns="91425" bIns="91425" anchor="ctr" anchorCtr="0">
              <a:noAutofit/>
            </a:bodyPr>
            <a:lstStyle/>
            <a:p>
              <a:pPr algn="just"/>
              <a:r>
                <a:rPr lang="vi-VN" dirty="0">
                  <a:solidFill>
                    <a:srgbClr val="111111"/>
                  </a:solidFill>
                  <a:latin typeface="+mn-lt"/>
                </a:rPr>
                <a:t>Hiệu suất hoạt động của các </a:t>
              </a:r>
              <a:r>
                <a:rPr lang="en-US" dirty="0" err="1">
                  <a:solidFill>
                    <a:srgbClr val="111111"/>
                  </a:solidFill>
                  <a:latin typeface="+mn-lt"/>
                </a:rPr>
                <a:t>tấm</a:t>
              </a:r>
              <a:r>
                <a:rPr lang="en-US" dirty="0">
                  <a:solidFill>
                    <a:srgbClr val="111111"/>
                  </a:solidFill>
                  <a:latin typeface="+mn-lt"/>
                </a:rPr>
                <a:t> pin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en-US" dirty="0">
                  <a:solidFill>
                    <a:srgbClr val="111111"/>
                  </a:solidFill>
                  <a:latin typeface="+mn-lt"/>
                </a:rPr>
                <a:t> </a:t>
              </a:r>
              <a:r>
                <a:rPr lang="vi-VN" dirty="0">
                  <a:solidFill>
                    <a:srgbClr val="111111"/>
                  </a:solidFill>
                  <a:latin typeface="+mn-lt"/>
                </a:rPr>
                <a:t>phụ thuộc </a:t>
              </a:r>
              <a:r>
                <a:rPr lang="en-US" dirty="0" err="1">
                  <a:solidFill>
                    <a:srgbClr val="111111"/>
                  </a:solidFill>
                  <a:latin typeface="+mn-lt"/>
                </a:rPr>
                <a:t>vào</a:t>
              </a:r>
              <a:r>
                <a:rPr lang="en-US" dirty="0">
                  <a:solidFill>
                    <a:srgbClr val="111111"/>
                  </a:solidFill>
                  <a:latin typeface="+mn-lt"/>
                </a:rPr>
                <a:t> </a:t>
              </a:r>
              <a:r>
                <a:rPr lang="en-US" dirty="0" err="1">
                  <a:solidFill>
                    <a:srgbClr val="111111"/>
                  </a:solidFill>
                  <a:latin typeface="+mn-lt"/>
                </a:rPr>
                <a:t>điều</a:t>
              </a:r>
              <a:r>
                <a:rPr lang="en-US" dirty="0">
                  <a:solidFill>
                    <a:srgbClr val="111111"/>
                  </a:solidFill>
                  <a:latin typeface="+mn-lt"/>
                </a:rPr>
                <a:t> </a:t>
              </a:r>
              <a:r>
                <a:rPr lang="en-US" dirty="0" err="1">
                  <a:solidFill>
                    <a:srgbClr val="111111"/>
                  </a:solidFill>
                  <a:latin typeface="+mn-lt"/>
                </a:rPr>
                <a:t>kiện</a:t>
              </a:r>
              <a:r>
                <a:rPr lang="en-US" dirty="0">
                  <a:solidFill>
                    <a:srgbClr val="111111"/>
                  </a:solidFill>
                  <a:latin typeface="+mn-lt"/>
                </a:rPr>
                <a:t> </a:t>
              </a:r>
              <a:r>
                <a:rPr lang="en-US" dirty="0" err="1">
                  <a:solidFill>
                    <a:srgbClr val="111111"/>
                  </a:solidFill>
                  <a:latin typeface="+mn-lt"/>
                </a:rPr>
                <a:t>thời</a:t>
              </a:r>
              <a:r>
                <a:rPr lang="en-US" dirty="0">
                  <a:solidFill>
                    <a:srgbClr val="111111"/>
                  </a:solidFill>
                  <a:latin typeface="+mn-lt"/>
                </a:rPr>
                <a:t> </a:t>
              </a:r>
              <a:r>
                <a:rPr lang="en-US" dirty="0" err="1">
                  <a:solidFill>
                    <a:srgbClr val="111111"/>
                  </a:solidFill>
                  <a:latin typeface="+mn-lt"/>
                </a:rPr>
                <a:t>tiết</a:t>
              </a:r>
              <a:r>
                <a:rPr lang="en-US" dirty="0">
                  <a:solidFill>
                    <a:srgbClr val="111111"/>
                  </a:solidFill>
                  <a:latin typeface="+mn-lt"/>
                </a:rPr>
                <a:t>, </a:t>
              </a:r>
              <a:r>
                <a:rPr lang="en-US" dirty="0" err="1">
                  <a:solidFill>
                    <a:srgbClr val="111111"/>
                  </a:solidFill>
                  <a:latin typeface="+mn-lt"/>
                </a:rPr>
                <a:t>ảnh</a:t>
              </a:r>
              <a:r>
                <a:rPr lang="en-US" dirty="0">
                  <a:solidFill>
                    <a:srgbClr val="111111"/>
                  </a:solidFill>
                  <a:latin typeface="+mn-lt"/>
                </a:rPr>
                <a:t> </a:t>
              </a:r>
              <a:r>
                <a:rPr lang="en-US" dirty="0" err="1">
                  <a:solidFill>
                    <a:srgbClr val="111111"/>
                  </a:solidFill>
                  <a:latin typeface="+mn-lt"/>
                </a:rPr>
                <a:t>hưởng</a:t>
              </a:r>
              <a:r>
                <a:rPr lang="en-US" dirty="0">
                  <a:solidFill>
                    <a:srgbClr val="111111"/>
                  </a:solidFill>
                  <a:latin typeface="+mn-lt"/>
                </a:rPr>
                <a:t> </a:t>
              </a:r>
              <a:r>
                <a:rPr lang="en-US" dirty="0" err="1">
                  <a:solidFill>
                    <a:srgbClr val="111111"/>
                  </a:solidFill>
                  <a:latin typeface="+mn-lt"/>
                </a:rPr>
                <a:t>đến</a:t>
              </a:r>
              <a:r>
                <a:rPr lang="en-US" dirty="0">
                  <a:solidFill>
                    <a:srgbClr val="111111"/>
                  </a:solidFill>
                  <a:latin typeface="+mn-lt"/>
                </a:rPr>
                <a:t> </a:t>
              </a:r>
              <a:r>
                <a:rPr lang="en-US" dirty="0" err="1">
                  <a:solidFill>
                    <a:srgbClr val="111111"/>
                  </a:solidFill>
                  <a:latin typeface="+mn-lt"/>
                </a:rPr>
                <a:t>sản</a:t>
              </a:r>
              <a:r>
                <a:rPr lang="en-US" dirty="0">
                  <a:solidFill>
                    <a:srgbClr val="111111"/>
                  </a:solidFill>
                  <a:latin typeface="+mn-lt"/>
                </a:rPr>
                <a:t> </a:t>
              </a:r>
              <a:r>
                <a:rPr lang="en-US" dirty="0" err="1">
                  <a:solidFill>
                    <a:srgbClr val="111111"/>
                  </a:solidFill>
                  <a:latin typeface="+mn-lt"/>
                </a:rPr>
                <a:t>lượng</a:t>
              </a:r>
              <a:r>
                <a:rPr lang="en-US" dirty="0">
                  <a:solidFill>
                    <a:srgbClr val="111111"/>
                  </a:solidFill>
                  <a:latin typeface="+mn-lt"/>
                </a:rPr>
                <a:t> </a:t>
              </a:r>
              <a:r>
                <a:rPr lang="en-US" dirty="0" err="1">
                  <a:solidFill>
                    <a:srgbClr val="111111"/>
                  </a:solidFill>
                  <a:latin typeface="+mn-lt"/>
                </a:rPr>
                <a:t>điện</a:t>
              </a:r>
              <a:r>
                <a:rPr lang="en-US" dirty="0">
                  <a:solidFill>
                    <a:srgbClr val="111111"/>
                  </a:solidFill>
                  <a:latin typeface="+mn-lt"/>
                </a:rPr>
                <a:t> </a:t>
              </a:r>
              <a:r>
                <a:rPr lang="en-US" dirty="0" err="1">
                  <a:solidFill>
                    <a:srgbClr val="111111"/>
                  </a:solidFill>
                  <a:latin typeface="+mn-lt"/>
                </a:rPr>
                <a:t>năng</a:t>
              </a:r>
              <a:r>
                <a:rPr lang="en-US" dirty="0">
                  <a:solidFill>
                    <a:srgbClr val="111111"/>
                  </a:solidFill>
                  <a:latin typeface="+mn-lt"/>
                </a:rPr>
                <a:t> </a:t>
              </a:r>
              <a:r>
                <a:rPr lang="en-US" dirty="0" err="1">
                  <a:solidFill>
                    <a:srgbClr val="111111"/>
                  </a:solidFill>
                  <a:latin typeface="+mn-lt"/>
                </a:rPr>
                <a:t>tạo</a:t>
              </a:r>
              <a:r>
                <a:rPr lang="en-US" dirty="0">
                  <a:solidFill>
                    <a:srgbClr val="111111"/>
                  </a:solidFill>
                  <a:latin typeface="+mn-lt"/>
                </a:rPr>
                <a:t> </a:t>
              </a:r>
              <a:r>
                <a:rPr lang="en-US" dirty="0" err="1">
                  <a:solidFill>
                    <a:srgbClr val="111111"/>
                  </a:solidFill>
                  <a:latin typeface="+mn-lt"/>
                </a:rPr>
                <a:t>ra</a:t>
              </a:r>
              <a:r>
                <a:rPr lang="en-US" dirty="0">
                  <a:solidFill>
                    <a:srgbClr val="111111"/>
                  </a:solidFill>
                  <a:latin typeface="+mn-lt"/>
                </a:rPr>
                <a:t> </a:t>
              </a:r>
              <a:r>
                <a:rPr lang="en-US" dirty="0" err="1">
                  <a:solidFill>
                    <a:srgbClr val="111111"/>
                  </a:solidFill>
                  <a:latin typeface="+mn-lt"/>
                </a:rPr>
                <a:t>trong</a:t>
              </a:r>
              <a:r>
                <a:rPr lang="en-US" dirty="0">
                  <a:solidFill>
                    <a:srgbClr val="111111"/>
                  </a:solidFill>
                  <a:latin typeface="+mn-lt"/>
                </a:rPr>
                <a:t> </a:t>
              </a:r>
              <a:r>
                <a:rPr lang="en-US" dirty="0" err="1">
                  <a:solidFill>
                    <a:srgbClr val="111111"/>
                  </a:solidFill>
                  <a:latin typeface="+mn-lt"/>
                </a:rPr>
                <a:t>ngày</a:t>
              </a:r>
              <a:r>
                <a:rPr lang="en-US" dirty="0">
                  <a:solidFill>
                    <a:srgbClr val="111111"/>
                  </a:solidFill>
                  <a:latin typeface="+mn-lt"/>
                </a:rPr>
                <a:t> </a:t>
              </a:r>
              <a:r>
                <a:rPr lang="en-US" dirty="0" err="1">
                  <a:solidFill>
                    <a:srgbClr val="111111"/>
                  </a:solidFill>
                  <a:latin typeface="+mn-lt"/>
                </a:rPr>
                <a:t>của</a:t>
              </a:r>
              <a:r>
                <a:rPr lang="en-US" dirty="0">
                  <a:solidFill>
                    <a:srgbClr val="111111"/>
                  </a:solidFill>
                  <a:latin typeface="+mn-lt"/>
                </a:rPr>
                <a:t> </a:t>
              </a:r>
              <a:r>
                <a:rPr lang="en-US" dirty="0" err="1">
                  <a:solidFill>
                    <a:srgbClr val="111111"/>
                  </a:solidFill>
                  <a:latin typeface="+mn-lt"/>
                </a:rPr>
                <a:t>hê</a:t>
              </a:r>
              <a:r>
                <a:rPr lang="en-US" dirty="0">
                  <a:solidFill>
                    <a:srgbClr val="111111"/>
                  </a:solidFill>
                  <a:latin typeface="+mn-lt"/>
                </a:rPr>
                <a:t>̣ </a:t>
              </a:r>
              <a:r>
                <a:rPr lang="en-US" dirty="0" err="1">
                  <a:solidFill>
                    <a:srgbClr val="111111"/>
                  </a:solidFill>
                  <a:latin typeface="+mn-lt"/>
                </a:rPr>
                <a:t>thống</a:t>
              </a:r>
              <a:r>
                <a:rPr lang="en-US" dirty="0">
                  <a:solidFill>
                    <a:srgbClr val="111111"/>
                  </a:solidFill>
                  <a:latin typeface="+mn-lt"/>
                </a:rPr>
                <a:t> </a:t>
              </a:r>
              <a:r>
                <a:rPr lang="en-US" dirty="0" err="1">
                  <a:solidFill>
                    <a:srgbClr val="111111"/>
                  </a:solidFill>
                  <a:latin typeface="+mn-lt"/>
                </a:rPr>
                <a:t>điện</a:t>
              </a:r>
              <a:r>
                <a:rPr lang="en-US" dirty="0">
                  <a:solidFill>
                    <a:srgbClr val="111111"/>
                  </a:solidFill>
                  <a:latin typeface="+mn-lt"/>
                </a:rPr>
                <a:t> </a:t>
              </a:r>
              <a:r>
                <a:rPr lang="en-US" dirty="0" err="1">
                  <a:solidFill>
                    <a:srgbClr val="111111"/>
                  </a:solidFill>
                  <a:latin typeface="+mn-lt"/>
                </a:rPr>
                <a:t>mặt</a:t>
              </a:r>
              <a:r>
                <a:rPr lang="en-US" dirty="0">
                  <a:solidFill>
                    <a:srgbClr val="111111"/>
                  </a:solidFill>
                  <a:latin typeface="+mn-lt"/>
                </a:rPr>
                <a:t> </a:t>
              </a:r>
              <a:r>
                <a:rPr lang="en-US" dirty="0" err="1">
                  <a:solidFill>
                    <a:srgbClr val="111111"/>
                  </a:solidFill>
                  <a:latin typeface="+mn-lt"/>
                </a:rPr>
                <a:t>trời</a:t>
              </a:r>
              <a:r>
                <a:rPr lang="en-US" dirty="0">
                  <a:solidFill>
                    <a:srgbClr val="111111"/>
                  </a:solidFill>
                  <a:latin typeface="+mn-lt"/>
                </a:rPr>
                <a:t>.</a:t>
              </a:r>
              <a:endParaRPr lang="vi-VN" dirty="0">
                <a:solidFill>
                  <a:srgbClr val="111111"/>
                </a:solidFill>
                <a:latin typeface="+mn-lt"/>
              </a:endParaRPr>
            </a:p>
          </p:txBody>
        </p:sp>
        <p:grpSp>
          <p:nvGrpSpPr>
            <p:cNvPr id="52" name="Google Shape;524;p18">
              <a:extLst>
                <a:ext uri="{FF2B5EF4-FFF2-40B4-BE49-F238E27FC236}">
                  <a16:creationId xmlns:a16="http://schemas.microsoft.com/office/drawing/2014/main" id="{36DC9A3E-6AC5-7DDB-AA84-95FE776F28A1}"/>
                </a:ext>
              </a:extLst>
            </p:cNvPr>
            <p:cNvGrpSpPr/>
            <p:nvPr/>
          </p:nvGrpSpPr>
          <p:grpSpPr>
            <a:xfrm>
              <a:off x="731425" y="3242279"/>
              <a:ext cx="640200" cy="640200"/>
              <a:chOff x="731425" y="3242279"/>
              <a:chExt cx="640200" cy="640200"/>
            </a:xfrm>
          </p:grpSpPr>
          <p:sp>
            <p:nvSpPr>
              <p:cNvPr id="53" name="Google Shape;525;p18">
                <a:extLst>
                  <a:ext uri="{FF2B5EF4-FFF2-40B4-BE49-F238E27FC236}">
                    <a16:creationId xmlns:a16="http://schemas.microsoft.com/office/drawing/2014/main" id="{0093AF48-B194-3BF5-8AF0-60531928120B}"/>
                  </a:ext>
                </a:extLst>
              </p:cNvPr>
              <p:cNvSpPr/>
              <p:nvPr/>
            </p:nvSpPr>
            <p:spPr>
              <a:xfrm>
                <a:off x="731425" y="3242279"/>
                <a:ext cx="640200" cy="640200"/>
              </a:xfrm>
              <a:prstGeom prst="ellipse">
                <a:avLst/>
              </a:prstGeom>
              <a:solidFill>
                <a:schemeClr val="lt2"/>
              </a:solidFill>
              <a:ln w="38100" cap="flat" cmpd="sng">
                <a:solidFill>
                  <a:srgbClr val="D5D1B7"/>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54" name="Google Shape;526;p18">
                <a:extLst>
                  <a:ext uri="{FF2B5EF4-FFF2-40B4-BE49-F238E27FC236}">
                    <a16:creationId xmlns:a16="http://schemas.microsoft.com/office/drawing/2014/main" id="{1E3B2EA7-D9DD-7C6F-F816-91CCE1DA3A8B}"/>
                  </a:ext>
                </a:extLst>
              </p:cNvPr>
              <p:cNvGrpSpPr/>
              <p:nvPr/>
            </p:nvGrpSpPr>
            <p:grpSpPr>
              <a:xfrm>
                <a:off x="885932" y="3397578"/>
                <a:ext cx="331187" cy="329602"/>
                <a:chOff x="-385810" y="1877805"/>
                <a:chExt cx="331187" cy="329602"/>
              </a:xfrm>
            </p:grpSpPr>
            <p:sp>
              <p:nvSpPr>
                <p:cNvPr id="55" name="Google Shape;527;p18">
                  <a:extLst>
                    <a:ext uri="{FF2B5EF4-FFF2-40B4-BE49-F238E27FC236}">
                      <a16:creationId xmlns:a16="http://schemas.microsoft.com/office/drawing/2014/main" id="{A27591DF-AB68-260D-8659-8AEC87671027}"/>
                    </a:ext>
                  </a:extLst>
                </p:cNvPr>
                <p:cNvSpPr/>
                <p:nvPr/>
              </p:nvSpPr>
              <p:spPr>
                <a:xfrm>
                  <a:off x="-385810" y="1945920"/>
                  <a:ext cx="173837" cy="261487"/>
                </a:xfrm>
                <a:custGeom>
                  <a:avLst/>
                  <a:gdLst/>
                  <a:ahLst/>
                  <a:cxnLst/>
                  <a:rect l="l" t="t" r="r" b="b"/>
                  <a:pathLst>
                    <a:path w="5464" h="8219" extrusionOk="0">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28;p18">
                  <a:extLst>
                    <a:ext uri="{FF2B5EF4-FFF2-40B4-BE49-F238E27FC236}">
                      <a16:creationId xmlns:a16="http://schemas.microsoft.com/office/drawing/2014/main" id="{50853717-5FE2-D097-8467-6F968FD1E0BB}"/>
                    </a:ext>
                  </a:extLst>
                </p:cNvPr>
                <p:cNvSpPr/>
                <p:nvPr/>
              </p:nvSpPr>
              <p:spPr>
                <a:xfrm>
                  <a:off x="-312987" y="1945920"/>
                  <a:ext cx="101013" cy="261487"/>
                </a:xfrm>
                <a:custGeom>
                  <a:avLst/>
                  <a:gdLst/>
                  <a:ahLst/>
                  <a:cxnLst/>
                  <a:rect l="l" t="t" r="r" b="b"/>
                  <a:pathLst>
                    <a:path w="3175" h="8219" extrusionOk="0">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29;p18">
                  <a:extLst>
                    <a:ext uri="{FF2B5EF4-FFF2-40B4-BE49-F238E27FC236}">
                      <a16:creationId xmlns:a16="http://schemas.microsoft.com/office/drawing/2014/main" id="{F1A21F9D-37E9-BCAE-63A3-AE6AA6246A1D}"/>
                    </a:ext>
                  </a:extLst>
                </p:cNvPr>
                <p:cNvSpPr/>
                <p:nvPr/>
              </p:nvSpPr>
              <p:spPr>
                <a:xfrm>
                  <a:off x="-211246" y="1877805"/>
                  <a:ext cx="113548" cy="166011"/>
                </a:xfrm>
                <a:custGeom>
                  <a:avLst/>
                  <a:gdLst/>
                  <a:ahLst/>
                  <a:cxnLst/>
                  <a:rect l="l" t="t" r="r" b="b"/>
                  <a:pathLst>
                    <a:path w="3569" h="5218" extrusionOk="0">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30;p18">
                  <a:extLst>
                    <a:ext uri="{FF2B5EF4-FFF2-40B4-BE49-F238E27FC236}">
                      <a16:creationId xmlns:a16="http://schemas.microsoft.com/office/drawing/2014/main" id="{742D6F8E-68C3-AC7D-8BB2-18F9F0B37CBF}"/>
                    </a:ext>
                  </a:extLst>
                </p:cNvPr>
                <p:cNvSpPr/>
                <p:nvPr/>
              </p:nvSpPr>
              <p:spPr>
                <a:xfrm>
                  <a:off x="-168965" y="1877805"/>
                  <a:ext cx="71266" cy="166011"/>
                </a:xfrm>
                <a:custGeom>
                  <a:avLst/>
                  <a:gdLst/>
                  <a:ahLst/>
                  <a:cxnLst/>
                  <a:rect l="l" t="t" r="r" b="b"/>
                  <a:pathLst>
                    <a:path w="2240" h="5218" extrusionOk="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31;p18">
                  <a:extLst>
                    <a:ext uri="{FF2B5EF4-FFF2-40B4-BE49-F238E27FC236}">
                      <a16:creationId xmlns:a16="http://schemas.microsoft.com/office/drawing/2014/main" id="{F7A6C512-ED47-97A6-4612-EDCD1216A6EA}"/>
                    </a:ext>
                  </a:extLst>
                </p:cNvPr>
                <p:cNvSpPr/>
                <p:nvPr/>
              </p:nvSpPr>
              <p:spPr>
                <a:xfrm>
                  <a:off x="-132156" y="2057874"/>
                  <a:ext cx="77533" cy="112752"/>
                </a:xfrm>
                <a:custGeom>
                  <a:avLst/>
                  <a:gdLst/>
                  <a:ahLst/>
                  <a:cxnLst/>
                  <a:rect l="l" t="t" r="r" b="b"/>
                  <a:pathLst>
                    <a:path w="2437" h="3544" extrusionOk="0">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532;p18">
                  <a:extLst>
                    <a:ext uri="{FF2B5EF4-FFF2-40B4-BE49-F238E27FC236}">
                      <a16:creationId xmlns:a16="http://schemas.microsoft.com/office/drawing/2014/main" id="{D3B047C2-424F-C5B3-4047-3C1483B89F9E}"/>
                    </a:ext>
                  </a:extLst>
                </p:cNvPr>
                <p:cNvSpPr/>
                <p:nvPr/>
              </p:nvSpPr>
              <p:spPr>
                <a:xfrm>
                  <a:off x="-107914" y="2057874"/>
                  <a:ext cx="53290" cy="112752"/>
                </a:xfrm>
                <a:custGeom>
                  <a:avLst/>
                  <a:gdLst/>
                  <a:ahLst/>
                  <a:cxnLst/>
                  <a:rect l="l" t="t" r="r" b="b"/>
                  <a:pathLst>
                    <a:path w="1675" h="3544" extrusionOk="0">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533;p18">
                  <a:extLst>
                    <a:ext uri="{FF2B5EF4-FFF2-40B4-BE49-F238E27FC236}">
                      <a16:creationId xmlns:a16="http://schemas.microsoft.com/office/drawing/2014/main" id="{362F0616-0B30-FCEE-39F7-1133A450E798}"/>
                    </a:ext>
                  </a:extLst>
                </p:cNvPr>
                <p:cNvSpPr/>
                <p:nvPr/>
              </p:nvSpPr>
              <p:spPr>
                <a:xfrm>
                  <a:off x="-303602" y="2109540"/>
                  <a:ext cx="71266" cy="75942"/>
                </a:xfrm>
                <a:custGeom>
                  <a:avLst/>
                  <a:gdLst/>
                  <a:ahLst/>
                  <a:cxnLst/>
                  <a:rect l="l" t="t" r="r" b="b"/>
                  <a:pathLst>
                    <a:path w="2240" h="2387" extrusionOk="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534;p18">
                  <a:extLst>
                    <a:ext uri="{FF2B5EF4-FFF2-40B4-BE49-F238E27FC236}">
                      <a16:creationId xmlns:a16="http://schemas.microsoft.com/office/drawing/2014/main" id="{A9F9FF87-405B-F6EA-C93B-1D6FEF83869B}"/>
                    </a:ext>
                  </a:extLst>
                </p:cNvPr>
                <p:cNvSpPr/>
                <p:nvPr/>
              </p:nvSpPr>
              <p:spPr>
                <a:xfrm>
                  <a:off x="-158784" y="1978020"/>
                  <a:ext cx="43078" cy="44636"/>
                </a:xfrm>
                <a:custGeom>
                  <a:avLst/>
                  <a:gdLst/>
                  <a:ahLst/>
                  <a:cxnLst/>
                  <a:rect l="l" t="t" r="r" b="b"/>
                  <a:pathLst>
                    <a:path w="1354" h="1403" extrusionOk="0">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535;p18">
                  <a:extLst>
                    <a:ext uri="{FF2B5EF4-FFF2-40B4-BE49-F238E27FC236}">
                      <a16:creationId xmlns:a16="http://schemas.microsoft.com/office/drawing/2014/main" id="{461E495A-FF02-6E04-117D-C860EE4DEEAA}"/>
                    </a:ext>
                  </a:extLst>
                </p:cNvPr>
                <p:cNvSpPr/>
                <p:nvPr/>
              </p:nvSpPr>
              <p:spPr>
                <a:xfrm>
                  <a:off x="-116503" y="2097800"/>
                  <a:ext cx="17244" cy="52463"/>
                </a:xfrm>
                <a:custGeom>
                  <a:avLst/>
                  <a:gdLst/>
                  <a:ahLst/>
                  <a:cxnLst/>
                  <a:rect l="l" t="t" r="r" b="b"/>
                  <a:pathLst>
                    <a:path w="542" h="1649" extrusionOk="0">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pic>
        <p:nvPicPr>
          <p:cNvPr id="7" name="Picture 6" descr="https://media.urbanistnetwork.com/saigoneer/article-images/2019/Dec/27/solar/3b.png">
            <a:extLst>
              <a:ext uri="{FF2B5EF4-FFF2-40B4-BE49-F238E27FC236}">
                <a16:creationId xmlns:a16="http://schemas.microsoft.com/office/drawing/2014/main" id="{25C2ED0C-B1A6-98AB-0BDE-32CE5459CE33}"/>
              </a:ext>
            </a:extLst>
          </p:cNvPr>
          <p:cNvPicPr/>
          <p:nvPr/>
        </p:nvPicPr>
        <p:blipFill>
          <a:blip r:embed="rId3" cstate="email">
            <a:extLst>
              <a:ext uri="{28A0092B-C50C-407E-A947-70E740481C1C}">
                <a14:useLocalDpi xmlns:a14="http://schemas.microsoft.com/office/drawing/2010/main"/>
              </a:ext>
            </a:extLst>
          </a:blip>
          <a:srcRect/>
          <a:stretch/>
        </p:blipFill>
        <p:spPr bwMode="auto">
          <a:xfrm>
            <a:off x="2765233" y="4518458"/>
            <a:ext cx="5598507" cy="538629"/>
          </a:xfrm>
          <a:prstGeom prst="rect">
            <a:avLst/>
          </a:prstGeom>
          <a:noFill/>
          <a:ln>
            <a:noFill/>
          </a:ln>
        </p:spPr>
      </p:pic>
      <p:sp>
        <p:nvSpPr>
          <p:cNvPr id="10" name="TextBox 9">
            <a:extLst>
              <a:ext uri="{FF2B5EF4-FFF2-40B4-BE49-F238E27FC236}">
                <a16:creationId xmlns:a16="http://schemas.microsoft.com/office/drawing/2014/main" id="{210C1B32-81BB-CC84-0961-30DF67729F81}"/>
              </a:ext>
            </a:extLst>
          </p:cNvPr>
          <p:cNvSpPr txBox="1"/>
          <p:nvPr/>
        </p:nvSpPr>
        <p:spPr>
          <a:xfrm>
            <a:off x="407623" y="3740529"/>
            <a:ext cx="8328752" cy="738664"/>
          </a:xfrm>
          <a:prstGeom prst="rect">
            <a:avLst/>
          </a:prstGeom>
          <a:noFill/>
        </p:spPr>
        <p:txBody>
          <a:bodyPr wrap="square">
            <a:spAutoFit/>
          </a:bodyPr>
          <a:lstStyle/>
          <a:p>
            <a:pPr algn="just"/>
            <a:r>
              <a:rPr lang="en-US" dirty="0">
                <a:solidFill>
                  <a:srgbClr val="111111"/>
                </a:solidFill>
                <a:latin typeface="+mn-lt"/>
              </a:rPr>
              <a:t>K</a:t>
            </a:r>
            <a:r>
              <a:rPr lang="vi-VN" dirty="0">
                <a:solidFill>
                  <a:srgbClr val="111111"/>
                </a:solidFill>
                <a:latin typeface="+mn-lt"/>
              </a:rPr>
              <a:t>hu vực miền Nam,  lượng </a:t>
            </a:r>
            <a:r>
              <a:rPr lang="en-US" dirty="0">
                <a:solidFill>
                  <a:srgbClr val="111111"/>
                </a:solidFill>
                <a:latin typeface="+mn-lt"/>
              </a:rPr>
              <a:t>BXMT </a:t>
            </a:r>
            <a:r>
              <a:rPr lang="vi-VN" dirty="0">
                <a:solidFill>
                  <a:srgbClr val="111111"/>
                </a:solidFill>
                <a:latin typeface="+mn-lt"/>
              </a:rPr>
              <a:t>ở mức ổn định. </a:t>
            </a:r>
            <a:endParaRPr lang="en-US" dirty="0">
              <a:solidFill>
                <a:srgbClr val="111111"/>
              </a:solidFill>
              <a:latin typeface="+mn-lt"/>
            </a:endParaRPr>
          </a:p>
          <a:p>
            <a:pPr algn="just"/>
            <a:r>
              <a:rPr lang="en-US" dirty="0">
                <a:solidFill>
                  <a:srgbClr val="111111"/>
                </a:solidFill>
                <a:latin typeface="+mn-lt"/>
              </a:rPr>
              <a:t>K</a:t>
            </a:r>
            <a:r>
              <a:rPr lang="vi-VN" dirty="0">
                <a:solidFill>
                  <a:srgbClr val="111111"/>
                </a:solidFill>
                <a:latin typeface="+mn-lt"/>
              </a:rPr>
              <a:t>hu vực miền Bắc, lượng </a:t>
            </a:r>
            <a:r>
              <a:rPr lang="en-US" dirty="0">
                <a:solidFill>
                  <a:srgbClr val="111111"/>
                </a:solidFill>
                <a:latin typeface="+mn-lt"/>
              </a:rPr>
              <a:t>BXMT </a:t>
            </a:r>
            <a:r>
              <a:rPr lang="vi-VN" dirty="0">
                <a:solidFill>
                  <a:srgbClr val="111111"/>
                </a:solidFill>
                <a:latin typeface="+mn-lt"/>
              </a:rPr>
              <a:t>vào mùa hạ và mùa thu khá cao cũng gần tương đương khu vực miền Nam, nhưng vào mùa Đông và mùa Xuân thì lượng </a:t>
            </a:r>
            <a:r>
              <a:rPr lang="en-US" dirty="0">
                <a:solidFill>
                  <a:srgbClr val="111111"/>
                </a:solidFill>
                <a:latin typeface="+mn-lt"/>
              </a:rPr>
              <a:t>BXMT </a:t>
            </a:r>
            <a:r>
              <a:rPr lang="vi-VN" dirty="0">
                <a:solidFill>
                  <a:srgbClr val="111111"/>
                </a:solidFill>
                <a:latin typeface="+mn-lt"/>
              </a:rPr>
              <a:t>bị giảm và giữ chỉ số không quá cao.</a:t>
            </a:r>
            <a:endParaRPr lang="en-US" dirty="0">
              <a:solidFill>
                <a:srgbClr val="111111"/>
              </a:solidFill>
              <a:latin typeface="+mn-lt"/>
            </a:endParaRPr>
          </a:p>
        </p:txBody>
      </p:sp>
    </p:spTree>
    <p:extLst>
      <p:ext uri="{BB962C8B-B14F-4D97-AF65-F5344CB8AC3E}">
        <p14:creationId xmlns:p14="http://schemas.microsoft.com/office/powerpoint/2010/main" val="1484433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112190D4-0511-414B-07A9-04256BC070C9}"/>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89D322AA-30CD-E26E-05B0-AD0477252EBB}"/>
              </a:ext>
            </a:extLst>
          </p:cNvPr>
          <p:cNvSpPr txBox="1"/>
          <p:nvPr/>
        </p:nvSpPr>
        <p:spPr>
          <a:xfrm>
            <a:off x="-12524" y="441870"/>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5. Cường </a:t>
            </a:r>
            <a:r>
              <a:rPr lang="en" sz="2400" b="1" dirty="0">
                <a:solidFill>
                  <a:schemeClr val="accent1">
                    <a:lumMod val="50000"/>
                  </a:schemeClr>
                </a:solidFill>
                <a:latin typeface="+mn-lt"/>
                <a:ea typeface="Fira Sans Extra Condensed"/>
                <a:cs typeface="Fira Sans Extra Condensed"/>
                <a:sym typeface="Fira Sans Extra Condensed"/>
              </a:rPr>
              <a:t>độ BXMT và số giờ nắng theo </a:t>
            </a:r>
            <a:r>
              <a:rPr lang="en" sz="2400" b="1">
                <a:solidFill>
                  <a:schemeClr val="accent1">
                    <a:lumMod val="50000"/>
                  </a:schemeClr>
                </a:solidFill>
                <a:latin typeface="+mn-lt"/>
                <a:ea typeface="Fira Sans Extra Condensed"/>
                <a:cs typeface="Fira Sans Extra Condensed"/>
                <a:sym typeface="Fira Sans Extra Condensed"/>
              </a:rPr>
              <a:t>vùng miền</a:t>
            </a:r>
            <a:endParaRPr sz="2400" b="1" dirty="0">
              <a:solidFill>
                <a:schemeClr val="accent1">
                  <a:lumMod val="50000"/>
                </a:schemeClr>
              </a:solidFill>
              <a:latin typeface="+mn-lt"/>
              <a:ea typeface="Fira Sans Extra Condensed"/>
              <a:cs typeface="Fira Sans Extra Condensed"/>
              <a:sym typeface="Fira Sans Extra Condensed"/>
            </a:endParaRPr>
          </a:p>
        </p:txBody>
      </p:sp>
      <p:graphicFrame>
        <p:nvGraphicFramePr>
          <p:cNvPr id="9" name="Table 8">
            <a:extLst>
              <a:ext uri="{FF2B5EF4-FFF2-40B4-BE49-F238E27FC236}">
                <a16:creationId xmlns:a16="http://schemas.microsoft.com/office/drawing/2014/main" id="{CCB4039E-4246-A2A1-B410-55AB7D60F4AC}"/>
              </a:ext>
            </a:extLst>
          </p:cNvPr>
          <p:cNvGraphicFramePr>
            <a:graphicFrameLocks noGrp="1"/>
          </p:cNvGraphicFramePr>
          <p:nvPr>
            <p:extLst>
              <p:ext uri="{D42A27DB-BD31-4B8C-83A1-F6EECF244321}">
                <p14:modId xmlns:p14="http://schemas.microsoft.com/office/powerpoint/2010/main" val="658166530"/>
              </p:ext>
            </p:extLst>
          </p:nvPr>
        </p:nvGraphicFramePr>
        <p:xfrm>
          <a:off x="739140" y="1156770"/>
          <a:ext cx="7640672" cy="3223434"/>
        </p:xfrm>
        <a:graphic>
          <a:graphicData uri="http://schemas.openxmlformats.org/drawingml/2006/table">
            <a:tbl>
              <a:tblPr firstRow="1" firstCol="1" bandRow="1">
                <a:tableStyleId>{5C22544A-7EE6-4342-B048-85BDC9FD1C3A}</a:tableStyleId>
              </a:tblPr>
              <a:tblGrid>
                <a:gridCol w="417299">
                  <a:extLst>
                    <a:ext uri="{9D8B030D-6E8A-4147-A177-3AD203B41FA5}">
                      <a16:colId xmlns:a16="http://schemas.microsoft.com/office/drawing/2014/main" val="20000"/>
                    </a:ext>
                  </a:extLst>
                </a:gridCol>
                <a:gridCol w="3179576">
                  <a:extLst>
                    <a:ext uri="{9D8B030D-6E8A-4147-A177-3AD203B41FA5}">
                      <a16:colId xmlns:a16="http://schemas.microsoft.com/office/drawing/2014/main" val="20001"/>
                    </a:ext>
                  </a:extLst>
                </a:gridCol>
                <a:gridCol w="2097182">
                  <a:extLst>
                    <a:ext uri="{9D8B030D-6E8A-4147-A177-3AD203B41FA5}">
                      <a16:colId xmlns:a16="http://schemas.microsoft.com/office/drawing/2014/main" val="20002"/>
                    </a:ext>
                  </a:extLst>
                </a:gridCol>
                <a:gridCol w="1946615">
                  <a:extLst>
                    <a:ext uri="{9D8B030D-6E8A-4147-A177-3AD203B41FA5}">
                      <a16:colId xmlns:a16="http://schemas.microsoft.com/office/drawing/2014/main" val="20003"/>
                    </a:ext>
                  </a:extLst>
                </a:gridCol>
              </a:tblGrid>
              <a:tr h="813008">
                <a:tc>
                  <a:txBody>
                    <a:bodyPr/>
                    <a:lstStyle/>
                    <a:p>
                      <a:pPr marL="0" marR="0" algn="ctr">
                        <a:lnSpc>
                          <a:spcPct val="115000"/>
                        </a:lnSpc>
                        <a:spcBef>
                          <a:spcPts val="300"/>
                        </a:spcBef>
                        <a:spcAft>
                          <a:spcPts val="300"/>
                        </a:spcAft>
                      </a:pPr>
                      <a:r>
                        <a:rPr lang="vi-VN" sz="1600" dirty="0">
                          <a:solidFill>
                            <a:schemeClr val="tx1"/>
                          </a:solidFill>
                          <a:effectLst/>
                          <a:latin typeface="+mn-lt"/>
                        </a:rPr>
                        <a:t>TT</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Vùng lãnh thổ</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Mật độ NLM</a:t>
                      </a:r>
                      <a:r>
                        <a:rPr lang="en-US" sz="1600" dirty="0">
                          <a:solidFill>
                            <a:schemeClr val="tx1"/>
                          </a:solidFill>
                          <a:effectLst/>
                          <a:latin typeface="+mn-lt"/>
                        </a:rPr>
                        <a:t>T </a:t>
                      </a:r>
                    </a:p>
                    <a:p>
                      <a:pPr marL="0" marR="0" algn="ctr">
                        <a:lnSpc>
                          <a:spcPct val="115000"/>
                        </a:lnSpc>
                        <a:spcBef>
                          <a:spcPts val="300"/>
                        </a:spcBef>
                        <a:spcAft>
                          <a:spcPts val="300"/>
                        </a:spcAft>
                      </a:pPr>
                      <a:r>
                        <a:rPr lang="vi-VN" sz="1600" dirty="0">
                          <a:solidFill>
                            <a:schemeClr val="tx1"/>
                          </a:solidFill>
                          <a:effectLst/>
                          <a:latin typeface="+mn-lt"/>
                        </a:rPr>
                        <a:t>kWh/m</a:t>
                      </a:r>
                      <a:r>
                        <a:rPr lang="vi-VN" sz="1600" baseline="30000" dirty="0">
                          <a:solidFill>
                            <a:schemeClr val="tx1"/>
                          </a:solidFill>
                          <a:effectLst/>
                          <a:latin typeface="+mn-lt"/>
                        </a:rPr>
                        <a:t>2</a:t>
                      </a:r>
                      <a:r>
                        <a:rPr lang="vi-VN" sz="1600" dirty="0">
                          <a:solidFill>
                            <a:schemeClr val="tx1"/>
                          </a:solidFill>
                          <a:effectLst/>
                          <a:latin typeface="+mn-lt"/>
                        </a:rPr>
                        <a:t>.ngày</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Số giờ nắng</a:t>
                      </a:r>
                      <a:endParaRPr lang="en-US" sz="1600" dirty="0">
                        <a:solidFill>
                          <a:schemeClr val="tx1"/>
                        </a:solidFill>
                        <a:effectLst/>
                        <a:latin typeface="+mn-lt"/>
                      </a:endParaRPr>
                    </a:p>
                    <a:p>
                      <a:pPr marL="0" marR="0" algn="ctr">
                        <a:lnSpc>
                          <a:spcPct val="115000"/>
                        </a:lnSpc>
                        <a:spcBef>
                          <a:spcPts val="300"/>
                        </a:spcBef>
                        <a:spcAft>
                          <a:spcPts val="300"/>
                        </a:spcAft>
                      </a:pPr>
                      <a:r>
                        <a:rPr lang="vi-VN" sz="1600" dirty="0">
                          <a:solidFill>
                            <a:schemeClr val="tx1"/>
                          </a:solidFill>
                          <a:effectLst/>
                          <a:latin typeface="+mn-lt"/>
                        </a:rPr>
                        <a:t>giờ/năm</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0"/>
                  </a:ext>
                </a:extLst>
              </a:tr>
              <a:tr h="413227">
                <a:tc>
                  <a:txBody>
                    <a:bodyPr/>
                    <a:lstStyle/>
                    <a:p>
                      <a:pPr marL="0" marR="0" algn="ctr">
                        <a:lnSpc>
                          <a:spcPct val="115000"/>
                        </a:lnSpc>
                        <a:spcBef>
                          <a:spcPts val="300"/>
                        </a:spcBef>
                        <a:spcAft>
                          <a:spcPts val="300"/>
                        </a:spcAft>
                      </a:pPr>
                      <a:r>
                        <a:rPr lang="vi-VN" sz="1600" dirty="0">
                          <a:solidFill>
                            <a:schemeClr val="tx1"/>
                          </a:solidFill>
                          <a:effectLst/>
                          <a:latin typeface="+mn-lt"/>
                        </a:rPr>
                        <a:t>1</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dirty="0">
                          <a:solidFill>
                            <a:schemeClr val="tx1"/>
                          </a:solidFill>
                          <a:effectLst/>
                          <a:latin typeface="+mn-lt"/>
                        </a:rPr>
                        <a:t>Đông Bắc</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3,3 – 4,1</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a:solidFill>
                            <a:schemeClr val="tx1"/>
                          </a:solidFill>
                          <a:effectLst/>
                          <a:latin typeface="+mn-lt"/>
                        </a:rPr>
                        <a:t>1600 – 1750</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1"/>
                  </a:ext>
                </a:extLst>
              </a:tr>
              <a:tr h="449170">
                <a:tc>
                  <a:txBody>
                    <a:bodyPr/>
                    <a:lstStyle/>
                    <a:p>
                      <a:pPr marL="0" marR="0" algn="ctr">
                        <a:lnSpc>
                          <a:spcPct val="115000"/>
                        </a:lnSpc>
                        <a:spcBef>
                          <a:spcPts val="300"/>
                        </a:spcBef>
                        <a:spcAft>
                          <a:spcPts val="300"/>
                        </a:spcAft>
                      </a:pPr>
                      <a:r>
                        <a:rPr lang="vi-VN" sz="1600">
                          <a:solidFill>
                            <a:schemeClr val="tx1"/>
                          </a:solidFill>
                          <a:effectLst/>
                          <a:latin typeface="+mn-lt"/>
                        </a:rPr>
                        <a:t>2</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dirty="0">
                          <a:solidFill>
                            <a:schemeClr val="tx1"/>
                          </a:solidFill>
                          <a:effectLst/>
                          <a:latin typeface="+mn-lt"/>
                        </a:rPr>
                        <a:t>Tây Bắc</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4,1 – 4,9</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a:solidFill>
                            <a:schemeClr val="tx1"/>
                          </a:solidFill>
                          <a:effectLst/>
                          <a:latin typeface="+mn-lt"/>
                        </a:rPr>
                        <a:t>1750 – 1800</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2"/>
                  </a:ext>
                </a:extLst>
              </a:tr>
              <a:tr h="422220">
                <a:tc>
                  <a:txBody>
                    <a:bodyPr/>
                    <a:lstStyle/>
                    <a:p>
                      <a:pPr marL="0" marR="0" algn="ctr">
                        <a:lnSpc>
                          <a:spcPct val="115000"/>
                        </a:lnSpc>
                        <a:spcBef>
                          <a:spcPts val="300"/>
                        </a:spcBef>
                        <a:spcAft>
                          <a:spcPts val="300"/>
                        </a:spcAft>
                      </a:pPr>
                      <a:r>
                        <a:rPr lang="vi-VN" sz="1600">
                          <a:solidFill>
                            <a:schemeClr val="tx1"/>
                          </a:solidFill>
                          <a:effectLst/>
                          <a:latin typeface="+mn-lt"/>
                        </a:rPr>
                        <a:t>3</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a:solidFill>
                            <a:schemeClr val="tx1"/>
                          </a:solidFill>
                          <a:effectLst/>
                          <a:latin typeface="+mn-lt"/>
                        </a:rPr>
                        <a:t>Bắc Trung Bộ</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4,6 – 5,2</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a:solidFill>
                            <a:schemeClr val="tx1"/>
                          </a:solidFill>
                          <a:effectLst/>
                          <a:latin typeface="+mn-lt"/>
                        </a:rPr>
                        <a:t>1700 – 2000</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3"/>
                  </a:ext>
                </a:extLst>
              </a:tr>
              <a:tr h="431203">
                <a:tc>
                  <a:txBody>
                    <a:bodyPr/>
                    <a:lstStyle/>
                    <a:p>
                      <a:pPr marL="0" marR="0" algn="ctr">
                        <a:lnSpc>
                          <a:spcPct val="115000"/>
                        </a:lnSpc>
                        <a:spcBef>
                          <a:spcPts val="300"/>
                        </a:spcBef>
                        <a:spcAft>
                          <a:spcPts val="300"/>
                        </a:spcAft>
                      </a:pPr>
                      <a:r>
                        <a:rPr lang="vi-VN" sz="1600">
                          <a:solidFill>
                            <a:schemeClr val="tx1"/>
                          </a:solidFill>
                          <a:effectLst/>
                          <a:latin typeface="+mn-lt"/>
                        </a:rPr>
                        <a:t>4</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dirty="0">
                          <a:solidFill>
                            <a:schemeClr val="tx1"/>
                          </a:solidFill>
                          <a:effectLst/>
                          <a:latin typeface="+mn-lt"/>
                        </a:rPr>
                        <a:t>Tây Nguyên và Nam Trung Bộ</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4,9 – 5,7</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2000 – 2600</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4"/>
                  </a:ext>
                </a:extLst>
              </a:tr>
              <a:tr h="364041">
                <a:tc>
                  <a:txBody>
                    <a:bodyPr/>
                    <a:lstStyle/>
                    <a:p>
                      <a:pPr marL="0" marR="0" algn="ctr">
                        <a:lnSpc>
                          <a:spcPct val="115000"/>
                        </a:lnSpc>
                        <a:spcBef>
                          <a:spcPts val="300"/>
                        </a:spcBef>
                        <a:spcAft>
                          <a:spcPts val="300"/>
                        </a:spcAft>
                      </a:pPr>
                      <a:r>
                        <a:rPr lang="vi-VN" sz="1600">
                          <a:solidFill>
                            <a:schemeClr val="tx1"/>
                          </a:solidFill>
                          <a:effectLst/>
                          <a:latin typeface="+mn-lt"/>
                        </a:rPr>
                        <a:t>5</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a:solidFill>
                            <a:schemeClr val="tx1"/>
                          </a:solidFill>
                          <a:effectLst/>
                          <a:latin typeface="+mn-lt"/>
                        </a:rPr>
                        <a:t>Nam Bộ</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a:solidFill>
                            <a:schemeClr val="tx1"/>
                          </a:solidFill>
                          <a:effectLst/>
                          <a:latin typeface="+mn-lt"/>
                        </a:rPr>
                        <a:t>4,3 – 4,9</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dirty="0">
                          <a:solidFill>
                            <a:schemeClr val="tx1"/>
                          </a:solidFill>
                          <a:effectLst/>
                          <a:latin typeface="+mn-lt"/>
                        </a:rPr>
                        <a:t>2200 – 2500</a:t>
                      </a:r>
                      <a:endParaRPr lang="en-US" sz="1600"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5"/>
                  </a:ext>
                </a:extLst>
              </a:tr>
              <a:tr h="330565">
                <a:tc>
                  <a:txBody>
                    <a:bodyPr/>
                    <a:lstStyle/>
                    <a:p>
                      <a:pPr marL="0" marR="0" algn="ctr">
                        <a:lnSpc>
                          <a:spcPct val="115000"/>
                        </a:lnSpc>
                        <a:spcBef>
                          <a:spcPts val="300"/>
                        </a:spcBef>
                        <a:spcAft>
                          <a:spcPts val="300"/>
                        </a:spcAft>
                      </a:pPr>
                      <a:r>
                        <a:rPr lang="vi-VN" sz="1600">
                          <a:solidFill>
                            <a:schemeClr val="tx1"/>
                          </a:solidFill>
                          <a:effectLst/>
                          <a:latin typeface="+mn-lt"/>
                        </a:rPr>
                        <a:t> </a:t>
                      </a:r>
                      <a:endParaRPr lang="en-US" sz="160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l">
                        <a:lnSpc>
                          <a:spcPct val="115000"/>
                        </a:lnSpc>
                        <a:spcBef>
                          <a:spcPts val="300"/>
                        </a:spcBef>
                        <a:spcAft>
                          <a:spcPts val="300"/>
                        </a:spcAft>
                      </a:pPr>
                      <a:r>
                        <a:rPr lang="vi-VN" sz="1600" b="1" dirty="0">
                          <a:solidFill>
                            <a:schemeClr val="tx1"/>
                          </a:solidFill>
                          <a:effectLst/>
                          <a:latin typeface="+mn-lt"/>
                        </a:rPr>
                        <a:t>Trung bình cả nước</a:t>
                      </a:r>
                      <a:endParaRPr lang="en-US" sz="1600" b="1"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b="1" dirty="0">
                          <a:solidFill>
                            <a:schemeClr val="tx1"/>
                          </a:solidFill>
                          <a:effectLst/>
                          <a:latin typeface="+mn-lt"/>
                        </a:rPr>
                        <a:t>4,6</a:t>
                      </a:r>
                      <a:endParaRPr lang="en-US" sz="1600" b="1"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lnSpc>
                          <a:spcPct val="115000"/>
                        </a:lnSpc>
                        <a:spcBef>
                          <a:spcPts val="300"/>
                        </a:spcBef>
                        <a:spcAft>
                          <a:spcPts val="300"/>
                        </a:spcAft>
                      </a:pPr>
                      <a:r>
                        <a:rPr lang="vi-VN" sz="1600" b="1" dirty="0">
                          <a:solidFill>
                            <a:schemeClr val="tx1"/>
                          </a:solidFill>
                          <a:effectLst/>
                          <a:latin typeface="+mn-lt"/>
                        </a:rPr>
                        <a:t>1700 – 2500</a:t>
                      </a:r>
                      <a:endParaRPr lang="en-US" sz="1600" b="1" dirty="0">
                        <a:solidFill>
                          <a:schemeClr val="tx1"/>
                        </a:solidFill>
                        <a:effectLst/>
                        <a:latin typeface="+mn-lt"/>
                        <a:ea typeface="Noto Sans" panose="020B0502040504020204" pitchFamily="34" charset="0"/>
                        <a:cs typeface="Noto Sans" panose="020B0502040504020204" pitchFamily="34" charset="0"/>
                      </a:endParaRPr>
                    </a:p>
                  </a:txBody>
                  <a:tcPr marL="39370" marR="3937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18948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AE1A28D9-31D0-9FBE-782E-891622469ACC}"/>
            </a:ext>
          </a:extLst>
        </p:cNvPr>
        <p:cNvGrpSpPr/>
        <p:nvPr/>
      </p:nvGrpSpPr>
      <p:grpSpPr>
        <a:xfrm>
          <a:off x="0" y="0"/>
          <a:ext cx="0" cy="0"/>
          <a:chOff x="0" y="0"/>
          <a:chExt cx="0" cy="0"/>
        </a:xfrm>
      </p:grpSpPr>
      <p:pic>
        <p:nvPicPr>
          <p:cNvPr id="4" name="Picture 3" descr="https://media.urbanistnetwork.com/saigoneer/article-images/2019/Dec/27/solar/3b.png">
            <a:extLst>
              <a:ext uri="{FF2B5EF4-FFF2-40B4-BE49-F238E27FC236}">
                <a16:creationId xmlns:a16="http://schemas.microsoft.com/office/drawing/2014/main" id="{EB2DB3F7-E8AA-5C9D-167C-6935B22974F5}"/>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3817" y="958467"/>
            <a:ext cx="4257490" cy="4185033"/>
          </a:xfrm>
          <a:prstGeom prst="rect">
            <a:avLst/>
          </a:prstGeom>
          <a:noFill/>
          <a:ln>
            <a:noFill/>
          </a:ln>
        </p:spPr>
      </p:pic>
      <p:sp>
        <p:nvSpPr>
          <p:cNvPr id="3" name="Google Shape;760;p21">
            <a:extLst>
              <a:ext uri="{FF2B5EF4-FFF2-40B4-BE49-F238E27FC236}">
                <a16:creationId xmlns:a16="http://schemas.microsoft.com/office/drawing/2014/main" id="{89D322AA-30CD-E26E-05B0-AD0477252EBB}"/>
              </a:ext>
            </a:extLst>
          </p:cNvPr>
          <p:cNvSpPr txBox="1"/>
          <p:nvPr/>
        </p:nvSpPr>
        <p:spPr>
          <a:xfrm>
            <a:off x="-12524" y="441870"/>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5. Cường </a:t>
            </a:r>
            <a:r>
              <a:rPr lang="en" sz="2400" b="1" dirty="0">
                <a:solidFill>
                  <a:schemeClr val="accent1">
                    <a:lumMod val="50000"/>
                  </a:schemeClr>
                </a:solidFill>
                <a:latin typeface="+mn-lt"/>
                <a:ea typeface="Fira Sans Extra Condensed"/>
                <a:cs typeface="Fira Sans Extra Condensed"/>
                <a:sym typeface="Fira Sans Extra Condensed"/>
              </a:rPr>
              <a:t>độ BXMT và số giờ nắng theo </a:t>
            </a:r>
            <a:r>
              <a:rPr lang="en" sz="2400" b="1">
                <a:solidFill>
                  <a:schemeClr val="accent1">
                    <a:lumMod val="50000"/>
                  </a:schemeClr>
                </a:solidFill>
                <a:latin typeface="+mn-lt"/>
                <a:ea typeface="Fira Sans Extra Condensed"/>
                <a:cs typeface="Fira Sans Extra Condensed"/>
                <a:sym typeface="Fira Sans Extra Condensed"/>
              </a:rPr>
              <a:t>vùng miền</a:t>
            </a:r>
            <a:endParaRPr sz="2400" b="1" dirty="0">
              <a:solidFill>
                <a:schemeClr val="accent1">
                  <a:lumMod val="50000"/>
                </a:schemeClr>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3823936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832354D6-E4A0-B2D9-A984-BA64ECA9D387}"/>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7FF06CDB-D591-1772-1C75-24161AEB352F}"/>
              </a:ext>
            </a:extLst>
          </p:cNvPr>
          <p:cNvSpPr txBox="1"/>
          <p:nvPr/>
        </p:nvSpPr>
        <p:spPr>
          <a:xfrm>
            <a:off x="0" y="491904"/>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b="1">
                <a:solidFill>
                  <a:schemeClr val="accent1">
                    <a:lumMod val="50000"/>
                  </a:schemeClr>
                </a:solidFill>
                <a:latin typeface="+mn-lt"/>
              </a:rPr>
              <a:t>6. </a:t>
            </a:r>
            <a:r>
              <a:rPr lang="vi-VN" sz="2400" b="1">
                <a:solidFill>
                  <a:schemeClr val="accent1">
                    <a:lumMod val="50000"/>
                  </a:schemeClr>
                </a:solidFill>
                <a:latin typeface="+mn-lt"/>
              </a:rPr>
              <a:t>Ưu điểm </a:t>
            </a:r>
            <a:endParaRPr sz="2400" b="1" dirty="0">
              <a:solidFill>
                <a:schemeClr val="accent1">
                  <a:lumMod val="50000"/>
                </a:schemeClr>
              </a:solidFill>
              <a:latin typeface="+mn-lt"/>
              <a:sym typeface="Fira Sans Extra Condensed"/>
            </a:endParaRPr>
          </a:p>
        </p:txBody>
      </p:sp>
      <p:grpSp>
        <p:nvGrpSpPr>
          <p:cNvPr id="46" name="Google Shape;3171;p47">
            <a:extLst>
              <a:ext uri="{FF2B5EF4-FFF2-40B4-BE49-F238E27FC236}">
                <a16:creationId xmlns:a16="http://schemas.microsoft.com/office/drawing/2014/main" id="{E795BFE6-536E-0281-93EC-05EB4C9E733C}"/>
              </a:ext>
            </a:extLst>
          </p:cNvPr>
          <p:cNvGrpSpPr/>
          <p:nvPr/>
        </p:nvGrpSpPr>
        <p:grpSpPr>
          <a:xfrm>
            <a:off x="462708" y="1134736"/>
            <a:ext cx="8279561" cy="311761"/>
            <a:chOff x="1153264" y="1441738"/>
            <a:chExt cx="8196488" cy="607800"/>
          </a:xfrm>
        </p:grpSpPr>
        <p:sp>
          <p:nvSpPr>
            <p:cNvPr id="47" name="Google Shape;3172;p47">
              <a:extLst>
                <a:ext uri="{FF2B5EF4-FFF2-40B4-BE49-F238E27FC236}">
                  <a16:creationId xmlns:a16="http://schemas.microsoft.com/office/drawing/2014/main" id="{2B9AE47C-39BB-8991-4047-8071FF5C0EE3}"/>
                </a:ext>
              </a:extLst>
            </p:cNvPr>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dk2"/>
                  </a:solidFill>
                  <a:latin typeface="+mn-lt"/>
                  <a:ea typeface="Fira Sans Extra Condensed"/>
                  <a:cs typeface="Fira Sans Extra Condensed"/>
                  <a:sym typeface="Fira Sans Extra Condensed"/>
                </a:rPr>
                <a:t>01</a:t>
              </a:r>
              <a:endParaRPr dirty="0">
                <a:solidFill>
                  <a:schemeClr val="dk2"/>
                </a:solidFill>
                <a:latin typeface="+mn-lt"/>
              </a:endParaRPr>
            </a:p>
          </p:txBody>
        </p:sp>
        <p:sp>
          <p:nvSpPr>
            <p:cNvPr id="49" name="Google Shape;3174;p47">
              <a:extLst>
                <a:ext uri="{FF2B5EF4-FFF2-40B4-BE49-F238E27FC236}">
                  <a16:creationId xmlns:a16="http://schemas.microsoft.com/office/drawing/2014/main" id="{3B53317B-1305-50B8-1288-BAC16ABFF2F2}"/>
                </a:ext>
              </a:extLst>
            </p:cNvPr>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r>
                <a:rPr lang="en-US" dirty="0" err="1">
                  <a:latin typeface="+mn-lt"/>
                </a:rPr>
                <a:t>Không</a:t>
              </a:r>
              <a:r>
                <a:rPr lang="en-US" dirty="0">
                  <a:latin typeface="+mn-lt"/>
                </a:rPr>
                <a:t> </a:t>
              </a:r>
              <a:r>
                <a:rPr lang="en-US" dirty="0" err="1">
                  <a:latin typeface="+mn-lt"/>
                </a:rPr>
                <a:t>gây</a:t>
              </a:r>
              <a:r>
                <a:rPr lang="en-US" dirty="0">
                  <a:latin typeface="+mn-lt"/>
                </a:rPr>
                <a:t> </a:t>
              </a:r>
              <a:r>
                <a:rPr lang="en-US" dirty="0" err="1">
                  <a:latin typeface="+mn-lt"/>
                </a:rPr>
                <a:t>ra</a:t>
              </a:r>
              <a:r>
                <a:rPr lang="en-US" dirty="0">
                  <a:latin typeface="+mn-lt"/>
                </a:rPr>
                <a:t> </a:t>
              </a:r>
              <a:r>
                <a:rPr lang="en-US" dirty="0" err="1">
                  <a:latin typeface="+mn-lt"/>
                </a:rPr>
                <a:t>tiếng</a:t>
              </a:r>
              <a:r>
                <a:rPr lang="en-US" dirty="0">
                  <a:latin typeface="+mn-lt"/>
                </a:rPr>
                <a:t> </a:t>
              </a:r>
              <a:r>
                <a:rPr lang="en-US" dirty="0" err="1">
                  <a:latin typeface="+mn-lt"/>
                </a:rPr>
                <a:t>ồn</a:t>
              </a:r>
              <a:r>
                <a:rPr lang="en-US" dirty="0">
                  <a:latin typeface="+mn-lt"/>
                </a:rPr>
                <a:t> </a:t>
              </a:r>
              <a:r>
                <a:rPr lang="en-US" dirty="0" err="1">
                  <a:latin typeface="+mn-lt"/>
                </a:rPr>
                <a:t>va</a:t>
              </a:r>
              <a:r>
                <a:rPr lang="en-US" dirty="0">
                  <a:latin typeface="+mn-lt"/>
                </a:rPr>
                <a:t>̀ </a:t>
              </a:r>
              <a:r>
                <a:rPr lang="en-US" dirty="0" err="1">
                  <a:latin typeface="+mn-lt"/>
                </a:rPr>
                <a:t>không</a:t>
              </a:r>
              <a:r>
                <a:rPr lang="en-US" dirty="0">
                  <a:latin typeface="+mn-lt"/>
                </a:rPr>
                <a:t> </a:t>
              </a:r>
              <a:r>
                <a:rPr lang="en-US" dirty="0" err="1">
                  <a:latin typeface="+mn-lt"/>
                </a:rPr>
                <a:t>phát</a:t>
              </a:r>
              <a:r>
                <a:rPr lang="en-US" dirty="0">
                  <a:latin typeface="+mn-lt"/>
                </a:rPr>
                <a:t> </a:t>
              </a:r>
              <a:r>
                <a:rPr lang="en-US" dirty="0" err="1">
                  <a:latin typeface="+mn-lt"/>
                </a:rPr>
                <a:t>thải</a:t>
              </a:r>
              <a:r>
                <a:rPr lang="en-US" dirty="0">
                  <a:latin typeface="+mn-lt"/>
                </a:rPr>
                <a:t> </a:t>
              </a:r>
              <a:r>
                <a:rPr lang="en-US" dirty="0" err="1">
                  <a:latin typeface="+mn-lt"/>
                </a:rPr>
                <a:t>trong</a:t>
              </a:r>
              <a:r>
                <a:rPr lang="en-US" dirty="0">
                  <a:latin typeface="+mn-lt"/>
                </a:rPr>
                <a:t> quá </a:t>
              </a:r>
              <a:r>
                <a:rPr lang="en-US" dirty="0" err="1">
                  <a:latin typeface="+mn-lt"/>
                </a:rPr>
                <a:t>trình</a:t>
              </a:r>
              <a:r>
                <a:rPr lang="en-US" dirty="0">
                  <a:latin typeface="+mn-lt"/>
                </a:rPr>
                <a:t> </a:t>
              </a:r>
              <a:r>
                <a:rPr lang="en-US" dirty="0" err="1">
                  <a:latin typeface="+mn-lt"/>
                </a:rPr>
                <a:t>vận</a:t>
              </a:r>
              <a:r>
                <a:rPr lang="en-US" dirty="0">
                  <a:latin typeface="+mn-lt"/>
                </a:rPr>
                <a:t> </a:t>
              </a:r>
              <a:r>
                <a:rPr lang="en-US" dirty="0" err="1">
                  <a:latin typeface="+mn-lt"/>
                </a:rPr>
                <a:t>hành</a:t>
              </a:r>
              <a:endParaRPr dirty="0">
                <a:latin typeface="+mn-lt"/>
                <a:sym typeface="Roboto"/>
              </a:endParaRPr>
            </a:p>
          </p:txBody>
        </p:sp>
      </p:grpSp>
      <p:grpSp>
        <p:nvGrpSpPr>
          <p:cNvPr id="55" name="Google Shape;3180;p47">
            <a:extLst>
              <a:ext uri="{FF2B5EF4-FFF2-40B4-BE49-F238E27FC236}">
                <a16:creationId xmlns:a16="http://schemas.microsoft.com/office/drawing/2014/main" id="{AD698F3C-EE83-B769-0999-D0C6AA936A30}"/>
              </a:ext>
            </a:extLst>
          </p:cNvPr>
          <p:cNvGrpSpPr/>
          <p:nvPr/>
        </p:nvGrpSpPr>
        <p:grpSpPr>
          <a:xfrm>
            <a:off x="461860" y="1673247"/>
            <a:ext cx="8254113" cy="311761"/>
            <a:chOff x="1153264" y="2582850"/>
            <a:chExt cx="8171295" cy="607800"/>
          </a:xfrm>
        </p:grpSpPr>
        <p:sp>
          <p:nvSpPr>
            <p:cNvPr id="56" name="Google Shape;3181;p47">
              <a:extLst>
                <a:ext uri="{FF2B5EF4-FFF2-40B4-BE49-F238E27FC236}">
                  <a16:creationId xmlns:a16="http://schemas.microsoft.com/office/drawing/2014/main" id="{7BCD1AB3-C418-2C77-24DC-33681674E2F4}"/>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3"/>
                  </a:solidFill>
                  <a:latin typeface="+mn-lt"/>
                  <a:ea typeface="Fira Sans Extra Condensed"/>
                  <a:cs typeface="Fira Sans Extra Condensed"/>
                  <a:sym typeface="Fira Sans Extra Condensed"/>
                </a:rPr>
                <a:t>02</a:t>
              </a:r>
              <a:endParaRPr>
                <a:solidFill>
                  <a:schemeClr val="accent3"/>
                </a:solidFill>
                <a:latin typeface="+mn-lt"/>
              </a:endParaRPr>
            </a:p>
          </p:txBody>
        </p:sp>
        <p:sp>
          <p:nvSpPr>
            <p:cNvPr id="58" name="Google Shape;3183;p47">
              <a:extLst>
                <a:ext uri="{FF2B5EF4-FFF2-40B4-BE49-F238E27FC236}">
                  <a16:creationId xmlns:a16="http://schemas.microsoft.com/office/drawing/2014/main" id="{C94C22BD-8D29-771D-7963-170C7EDEFFF1}"/>
                </a:ext>
              </a:extLst>
            </p:cNvPr>
            <p:cNvSpPr txBox="1"/>
            <p:nvPr/>
          </p:nvSpPr>
          <p:spPr>
            <a:xfrm>
              <a:off x="2115209" y="2693400"/>
              <a:ext cx="7209350" cy="46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dirty="0" err="1">
                  <a:latin typeface="+mn-lt"/>
                </a:rPr>
                <a:t>Tuổi</a:t>
              </a:r>
              <a:r>
                <a:rPr lang="en-US" dirty="0">
                  <a:latin typeface="+mn-lt"/>
                </a:rPr>
                <a:t> </a:t>
              </a:r>
              <a:r>
                <a:rPr lang="en-US" dirty="0" err="1">
                  <a:latin typeface="+mn-lt"/>
                </a:rPr>
                <a:t>tho</a:t>
              </a:r>
              <a:r>
                <a:rPr lang="en-US" dirty="0">
                  <a:latin typeface="+mn-lt"/>
                </a:rPr>
                <a:t>̣ </a:t>
              </a:r>
              <a:r>
                <a:rPr lang="en-US" dirty="0" err="1">
                  <a:latin typeface="+mn-lt"/>
                </a:rPr>
                <a:t>tấm</a:t>
              </a:r>
              <a:r>
                <a:rPr lang="en-US" dirty="0">
                  <a:latin typeface="+mn-lt"/>
                </a:rPr>
                <a:t> pin </a:t>
              </a:r>
              <a:r>
                <a:rPr lang="en-US" dirty="0" err="1">
                  <a:latin typeface="+mn-lt"/>
                </a:rPr>
                <a:t>mặt</a:t>
              </a:r>
              <a:r>
                <a:rPr lang="en-US" dirty="0">
                  <a:latin typeface="+mn-lt"/>
                </a:rPr>
                <a:t> </a:t>
              </a:r>
              <a:r>
                <a:rPr lang="en-US" dirty="0" err="1">
                  <a:latin typeface="+mn-lt"/>
                </a:rPr>
                <a:t>trời</a:t>
              </a:r>
              <a:r>
                <a:rPr lang="en-US" dirty="0">
                  <a:latin typeface="+mn-lt"/>
                </a:rPr>
                <a:t> </a:t>
              </a:r>
              <a:r>
                <a:rPr lang="en-US" dirty="0" err="1">
                  <a:latin typeface="+mn-lt"/>
                </a:rPr>
                <a:t>hơn</a:t>
              </a:r>
              <a:r>
                <a:rPr lang="en-US" dirty="0">
                  <a:latin typeface="+mn-lt"/>
                </a:rPr>
                <a:t> 25 </a:t>
              </a:r>
              <a:r>
                <a:rPr lang="en-US" dirty="0" err="1">
                  <a:latin typeface="+mn-lt"/>
                </a:rPr>
                <a:t>năm</a:t>
              </a:r>
              <a:r>
                <a:rPr lang="en-US" dirty="0">
                  <a:latin typeface="+mn-lt"/>
                </a:rPr>
                <a:t> </a:t>
              </a:r>
              <a:r>
                <a:rPr lang="en-US" dirty="0" err="1">
                  <a:latin typeface="+mn-lt"/>
                </a:rPr>
                <a:t>va</a:t>
              </a:r>
              <a:r>
                <a:rPr lang="en-US" dirty="0">
                  <a:latin typeface="+mn-lt"/>
                </a:rPr>
                <a:t>̀ có </a:t>
              </a:r>
              <a:r>
                <a:rPr lang="en-US" dirty="0" err="1">
                  <a:latin typeface="+mn-lt"/>
                </a:rPr>
                <a:t>thê</a:t>
              </a:r>
              <a:r>
                <a:rPr lang="en-US" dirty="0">
                  <a:latin typeface="+mn-lt"/>
                </a:rPr>
                <a:t>̉ </a:t>
              </a:r>
              <a:r>
                <a:rPr lang="en-US" dirty="0" err="1">
                  <a:latin typeface="+mn-lt"/>
                </a:rPr>
                <a:t>tái</a:t>
              </a:r>
              <a:r>
                <a:rPr lang="en-US" dirty="0">
                  <a:latin typeface="+mn-lt"/>
                </a:rPr>
                <a:t> </a:t>
              </a:r>
              <a:r>
                <a:rPr lang="en-US" dirty="0" err="1">
                  <a:latin typeface="+mn-lt"/>
                </a:rPr>
                <a:t>chê</a:t>
              </a:r>
              <a:r>
                <a:rPr lang="en-US" dirty="0">
                  <a:latin typeface="+mn-lt"/>
                </a:rPr>
                <a:t>́ </a:t>
              </a:r>
              <a:r>
                <a:rPr lang="en-US" dirty="0" err="1">
                  <a:latin typeface="+mn-lt"/>
                </a:rPr>
                <a:t>được</a:t>
              </a:r>
              <a:r>
                <a:rPr lang="en-US" dirty="0">
                  <a:latin typeface="+mn-lt"/>
                </a:rPr>
                <a:t>.</a:t>
              </a:r>
              <a:endParaRPr dirty="0">
                <a:latin typeface="+mn-lt"/>
                <a:ea typeface="Roboto"/>
                <a:cs typeface="Roboto"/>
                <a:sym typeface="Roboto"/>
              </a:endParaRPr>
            </a:p>
          </p:txBody>
        </p:sp>
      </p:grpSp>
      <p:grpSp>
        <p:nvGrpSpPr>
          <p:cNvPr id="64" name="Google Shape;3189;p47">
            <a:extLst>
              <a:ext uri="{FF2B5EF4-FFF2-40B4-BE49-F238E27FC236}">
                <a16:creationId xmlns:a16="http://schemas.microsoft.com/office/drawing/2014/main" id="{FFD14D13-0116-6B8A-E5D3-9473E01AF184}"/>
              </a:ext>
            </a:extLst>
          </p:cNvPr>
          <p:cNvGrpSpPr/>
          <p:nvPr/>
        </p:nvGrpSpPr>
        <p:grpSpPr>
          <a:xfrm>
            <a:off x="461860" y="2211758"/>
            <a:ext cx="8228670" cy="311761"/>
            <a:chOff x="1153264" y="3750075"/>
            <a:chExt cx="8146108" cy="607800"/>
          </a:xfrm>
        </p:grpSpPr>
        <p:sp>
          <p:nvSpPr>
            <p:cNvPr id="65" name="Google Shape;3190;p47">
              <a:extLst>
                <a:ext uri="{FF2B5EF4-FFF2-40B4-BE49-F238E27FC236}">
                  <a16:creationId xmlns:a16="http://schemas.microsoft.com/office/drawing/2014/main" id="{1BC0CF26-48AC-1F06-F31E-9EA81DA10873}"/>
                </a:ext>
              </a:extLst>
            </p:cNvPr>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2"/>
                  </a:solidFill>
                  <a:latin typeface="+mn-lt"/>
                  <a:ea typeface="Fira Sans Extra Condensed"/>
                  <a:cs typeface="Fira Sans Extra Condensed"/>
                  <a:sym typeface="Fira Sans Extra Condensed"/>
                </a:rPr>
                <a:t>03</a:t>
              </a:r>
              <a:endParaRPr>
                <a:solidFill>
                  <a:schemeClr val="accent2"/>
                </a:solidFill>
                <a:latin typeface="+mn-lt"/>
              </a:endParaRPr>
            </a:p>
          </p:txBody>
        </p:sp>
        <p:sp>
          <p:nvSpPr>
            <p:cNvPr id="67" name="Google Shape;3192;p47">
              <a:extLst>
                <a:ext uri="{FF2B5EF4-FFF2-40B4-BE49-F238E27FC236}">
                  <a16:creationId xmlns:a16="http://schemas.microsoft.com/office/drawing/2014/main" id="{B2A24EC0-D7D6-32A0-BDDF-A6ACE2D5801B}"/>
                </a:ext>
              </a:extLst>
            </p:cNvPr>
            <p:cNvSpPr txBox="1"/>
            <p:nvPr/>
          </p:nvSpPr>
          <p:spPr>
            <a:xfrm>
              <a:off x="2140400" y="3818123"/>
              <a:ext cx="7158972" cy="4683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dirty="0" err="1">
                  <a:latin typeface="+mn-lt"/>
                </a:rPr>
                <a:t>Hê</a:t>
              </a:r>
              <a:r>
                <a:rPr lang="en-US" dirty="0">
                  <a:latin typeface="+mn-lt"/>
                </a:rPr>
                <a:t>̣ </a:t>
              </a:r>
              <a:r>
                <a:rPr lang="en-US" dirty="0" err="1">
                  <a:latin typeface="+mn-lt"/>
                </a:rPr>
                <a:t>thống</a:t>
              </a:r>
              <a:r>
                <a:rPr lang="en-US" dirty="0">
                  <a:latin typeface="+mn-lt"/>
                </a:rPr>
                <a:t> </a:t>
              </a:r>
              <a:r>
                <a:rPr lang="en-US" dirty="0" err="1">
                  <a:latin typeface="+mn-lt"/>
                </a:rPr>
                <a:t>thực</a:t>
              </a:r>
              <a:r>
                <a:rPr lang="en-US" dirty="0">
                  <a:latin typeface="+mn-lt"/>
                </a:rPr>
                <a:t> </a:t>
              </a:r>
              <a:r>
                <a:rPr lang="en-US" dirty="0" err="1">
                  <a:latin typeface="+mn-lt"/>
                </a:rPr>
                <a:t>hiện</a:t>
              </a:r>
              <a:r>
                <a:rPr lang="en-US" dirty="0">
                  <a:latin typeface="+mn-lt"/>
                </a:rPr>
                <a:t> </a:t>
              </a:r>
              <a:r>
                <a:rPr lang="en-US" dirty="0" err="1">
                  <a:latin typeface="+mn-lt"/>
                </a:rPr>
                <a:t>theo</a:t>
              </a:r>
              <a:r>
                <a:rPr lang="en-US" dirty="0">
                  <a:latin typeface="+mn-lt"/>
                </a:rPr>
                <a:t> module, có </a:t>
              </a:r>
              <a:r>
                <a:rPr lang="en-US" dirty="0" err="1">
                  <a:latin typeface="+mn-lt"/>
                </a:rPr>
                <a:t>thê</a:t>
              </a:r>
              <a:r>
                <a:rPr lang="en-US" dirty="0">
                  <a:latin typeface="+mn-lt"/>
                </a:rPr>
                <a:t>̉ </a:t>
              </a:r>
              <a:r>
                <a:rPr lang="en-US" dirty="0" err="1">
                  <a:latin typeface="+mn-lt"/>
                </a:rPr>
                <a:t>tích</a:t>
              </a:r>
              <a:r>
                <a:rPr lang="en-US" dirty="0">
                  <a:latin typeface="+mn-lt"/>
                </a:rPr>
                <a:t> </a:t>
              </a:r>
              <a:r>
                <a:rPr lang="en-US" dirty="0" err="1">
                  <a:latin typeface="+mn-lt"/>
                </a:rPr>
                <a:t>hợp</a:t>
              </a:r>
              <a:r>
                <a:rPr lang="en-US" dirty="0">
                  <a:latin typeface="+mn-lt"/>
                </a:rPr>
                <a:t> </a:t>
              </a:r>
              <a:r>
                <a:rPr lang="en-US" dirty="0" err="1">
                  <a:latin typeface="+mn-lt"/>
                </a:rPr>
                <a:t>nâng</a:t>
              </a:r>
              <a:r>
                <a:rPr lang="en-US" dirty="0">
                  <a:latin typeface="+mn-lt"/>
                </a:rPr>
                <a:t> </a:t>
              </a:r>
              <a:r>
                <a:rPr lang="en-US" dirty="0" err="1">
                  <a:latin typeface="+mn-lt"/>
                </a:rPr>
                <a:t>công</a:t>
              </a:r>
              <a:r>
                <a:rPr lang="en-US" dirty="0">
                  <a:latin typeface="+mn-lt"/>
                </a:rPr>
                <a:t> </a:t>
              </a:r>
              <a:r>
                <a:rPr lang="en-US" dirty="0" err="1">
                  <a:latin typeface="+mn-lt"/>
                </a:rPr>
                <a:t>suất</a:t>
              </a:r>
              <a:r>
                <a:rPr lang="en-US" dirty="0">
                  <a:latin typeface="+mn-lt"/>
                </a:rPr>
                <a:t> </a:t>
              </a:r>
              <a:r>
                <a:rPr lang="en-US" dirty="0" err="1">
                  <a:latin typeface="+mn-lt"/>
                </a:rPr>
                <a:t>dê</a:t>
              </a:r>
              <a:r>
                <a:rPr lang="en-US" dirty="0">
                  <a:latin typeface="+mn-lt"/>
                </a:rPr>
                <a:t>̃ </a:t>
              </a:r>
              <a:r>
                <a:rPr lang="en-US" dirty="0" err="1">
                  <a:latin typeface="+mn-lt"/>
                </a:rPr>
                <a:t>dàng</a:t>
              </a:r>
              <a:endParaRPr dirty="0">
                <a:latin typeface="+mn-lt"/>
                <a:sym typeface="Roboto"/>
              </a:endParaRPr>
            </a:p>
          </p:txBody>
        </p:sp>
      </p:grpSp>
      <p:grpSp>
        <p:nvGrpSpPr>
          <p:cNvPr id="73" name="Google Shape;3171;p47">
            <a:extLst>
              <a:ext uri="{FF2B5EF4-FFF2-40B4-BE49-F238E27FC236}">
                <a16:creationId xmlns:a16="http://schemas.microsoft.com/office/drawing/2014/main" id="{06AF0188-377E-97C5-4641-D5435DA6499D}"/>
              </a:ext>
            </a:extLst>
          </p:cNvPr>
          <p:cNvGrpSpPr/>
          <p:nvPr/>
        </p:nvGrpSpPr>
        <p:grpSpPr>
          <a:xfrm>
            <a:off x="461860" y="2750269"/>
            <a:ext cx="8279560" cy="319800"/>
            <a:chOff x="1153264" y="1521538"/>
            <a:chExt cx="8196487" cy="623472"/>
          </a:xfrm>
        </p:grpSpPr>
        <p:sp>
          <p:nvSpPr>
            <p:cNvPr id="74" name="Google Shape;3172;p47">
              <a:extLst>
                <a:ext uri="{FF2B5EF4-FFF2-40B4-BE49-F238E27FC236}">
                  <a16:creationId xmlns:a16="http://schemas.microsoft.com/office/drawing/2014/main" id="{0CC71ED4-D9FB-1A66-EB94-46A98A435474}"/>
                </a:ext>
              </a:extLst>
            </p:cNvPr>
            <p:cNvSpPr/>
            <p:nvPr/>
          </p:nvSpPr>
          <p:spPr>
            <a:xfrm>
              <a:off x="1153264" y="15215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dk2"/>
                  </a:solidFill>
                  <a:latin typeface="+mn-lt"/>
                  <a:ea typeface="Fira Sans Extra Condensed"/>
                  <a:cs typeface="Fira Sans Extra Condensed"/>
                  <a:sym typeface="Fira Sans Extra Condensed"/>
                </a:rPr>
                <a:t>04</a:t>
              </a:r>
              <a:endParaRPr dirty="0">
                <a:solidFill>
                  <a:schemeClr val="dk2"/>
                </a:solidFill>
                <a:latin typeface="+mn-lt"/>
              </a:endParaRPr>
            </a:p>
          </p:txBody>
        </p:sp>
        <p:sp>
          <p:nvSpPr>
            <p:cNvPr id="75" name="Google Shape;3174;p47">
              <a:extLst>
                <a:ext uri="{FF2B5EF4-FFF2-40B4-BE49-F238E27FC236}">
                  <a16:creationId xmlns:a16="http://schemas.microsoft.com/office/drawing/2014/main" id="{B96044F2-55EC-C8F1-2713-2FFE8726D08C}"/>
                </a:ext>
              </a:extLst>
            </p:cNvPr>
            <p:cNvSpPr txBox="1"/>
            <p:nvPr/>
          </p:nvSpPr>
          <p:spPr>
            <a:xfrm>
              <a:off x="2140400" y="1676710"/>
              <a:ext cx="7209351" cy="468300"/>
            </a:xfrm>
            <a:prstGeom prst="rect">
              <a:avLst/>
            </a:prstGeom>
            <a:noFill/>
            <a:ln>
              <a:noFill/>
            </a:ln>
          </p:spPr>
          <p:txBody>
            <a:bodyPr spcFirstLastPara="1" wrap="square" lIns="91425" tIns="91425" rIns="91425" bIns="91425" anchor="ctr" anchorCtr="0">
              <a:noAutofit/>
            </a:bodyPr>
            <a:lstStyle/>
            <a:p>
              <a:pPr marL="0" lvl="0" indent="0" algn="just">
                <a:buFont typeface="Arial"/>
                <a:buNone/>
              </a:pPr>
              <a:r>
                <a:rPr lang="en-US" dirty="0" err="1">
                  <a:latin typeface="+mn-lt"/>
                </a:rPr>
                <a:t>Điện</a:t>
              </a:r>
              <a:r>
                <a:rPr lang="en-US" dirty="0">
                  <a:latin typeface="+mn-lt"/>
                </a:rPr>
                <a:t> </a:t>
              </a:r>
              <a:r>
                <a:rPr lang="en-US" dirty="0" err="1">
                  <a:latin typeface="+mn-lt"/>
                </a:rPr>
                <a:t>mặt</a:t>
              </a:r>
              <a:r>
                <a:rPr lang="en-US" dirty="0">
                  <a:latin typeface="+mn-lt"/>
                </a:rPr>
                <a:t> </a:t>
              </a:r>
              <a:r>
                <a:rPr lang="en-US" dirty="0" err="1">
                  <a:latin typeface="+mn-lt"/>
                </a:rPr>
                <a:t>trời</a:t>
              </a:r>
              <a:r>
                <a:rPr lang="en-US" dirty="0">
                  <a:latin typeface="+mn-lt"/>
                </a:rPr>
                <a:t> (PV) có </a:t>
              </a:r>
              <a:r>
                <a:rPr lang="en-US" dirty="0" err="1">
                  <a:latin typeface="+mn-lt"/>
                </a:rPr>
                <a:t>thê</a:t>
              </a:r>
              <a:r>
                <a:rPr lang="en-US" dirty="0">
                  <a:latin typeface="+mn-lt"/>
                </a:rPr>
                <a:t>̉ </a:t>
              </a:r>
              <a:r>
                <a:rPr lang="en-US" dirty="0" err="1">
                  <a:latin typeface="+mn-lt"/>
                </a:rPr>
                <a:t>lắp</a:t>
              </a:r>
              <a:r>
                <a:rPr lang="en-US" dirty="0">
                  <a:latin typeface="+mn-lt"/>
                </a:rPr>
                <a:t> </a:t>
              </a:r>
              <a:r>
                <a:rPr lang="en-US" dirty="0" err="1">
                  <a:latin typeface="+mn-lt"/>
                </a:rPr>
                <a:t>đặt</a:t>
              </a:r>
              <a:r>
                <a:rPr lang="en-US" dirty="0">
                  <a:latin typeface="+mn-lt"/>
                </a:rPr>
                <a:t> ở </a:t>
              </a:r>
              <a:r>
                <a:rPr lang="en-US" dirty="0" err="1">
                  <a:latin typeface="+mn-lt"/>
                </a:rPr>
                <a:t>trên</a:t>
              </a:r>
              <a:r>
                <a:rPr lang="en-US" dirty="0">
                  <a:latin typeface="+mn-lt"/>
                </a:rPr>
                <a:t> </a:t>
              </a:r>
              <a:r>
                <a:rPr lang="en-US" dirty="0" err="1">
                  <a:latin typeface="+mn-lt"/>
                </a:rPr>
                <a:t>mái</a:t>
              </a:r>
              <a:r>
                <a:rPr lang="en-US" dirty="0">
                  <a:latin typeface="+mn-lt"/>
                </a:rPr>
                <a:t> </a:t>
              </a:r>
              <a:r>
                <a:rPr lang="en-US" dirty="0" err="1">
                  <a:latin typeface="+mn-lt"/>
                </a:rPr>
                <a:t>nha</a:t>
              </a:r>
              <a:r>
                <a:rPr lang="en-US" dirty="0">
                  <a:latin typeface="+mn-lt"/>
                </a:rPr>
                <a:t>̀, ở </a:t>
              </a:r>
              <a:r>
                <a:rPr lang="en-US" dirty="0" err="1">
                  <a:latin typeface="+mn-lt"/>
                </a:rPr>
                <a:t>mặt</a:t>
              </a:r>
              <a:r>
                <a:rPr lang="en-US" dirty="0">
                  <a:latin typeface="+mn-lt"/>
                </a:rPr>
                <a:t> </a:t>
              </a:r>
              <a:r>
                <a:rPr lang="en-US" dirty="0" err="1">
                  <a:latin typeface="+mn-lt"/>
                </a:rPr>
                <a:t>đất</a:t>
              </a:r>
              <a:r>
                <a:rPr lang="en-US" dirty="0">
                  <a:latin typeface="+mn-lt"/>
                </a:rPr>
                <a:t> – </a:t>
              </a:r>
              <a:r>
                <a:rPr lang="en-US" dirty="0" err="1">
                  <a:latin typeface="+mn-lt"/>
                </a:rPr>
                <a:t>vùng</a:t>
              </a:r>
              <a:r>
                <a:rPr lang="en-US" dirty="0">
                  <a:latin typeface="+mn-lt"/>
                </a:rPr>
                <a:t> </a:t>
              </a:r>
              <a:r>
                <a:rPr lang="en-US" dirty="0" err="1">
                  <a:latin typeface="+mn-lt"/>
                </a:rPr>
                <a:t>đất</a:t>
              </a:r>
              <a:r>
                <a:rPr lang="en-US" dirty="0">
                  <a:latin typeface="+mn-lt"/>
                </a:rPr>
                <a:t> </a:t>
              </a:r>
              <a:r>
                <a:rPr lang="en-US" dirty="0" err="1">
                  <a:latin typeface="+mn-lt"/>
                </a:rPr>
                <a:t>không</a:t>
              </a:r>
              <a:r>
                <a:rPr lang="en-US" dirty="0">
                  <a:latin typeface="+mn-lt"/>
                </a:rPr>
                <a:t> có </a:t>
              </a:r>
              <a:r>
                <a:rPr lang="en-US" dirty="0" err="1">
                  <a:latin typeface="+mn-lt"/>
                </a:rPr>
                <a:t>gia</a:t>
              </a:r>
              <a:r>
                <a:rPr lang="en-US" dirty="0">
                  <a:latin typeface="+mn-lt"/>
                </a:rPr>
                <a:t>́ trị </a:t>
              </a:r>
              <a:r>
                <a:rPr lang="en-US" dirty="0" err="1">
                  <a:latin typeface="+mn-lt"/>
                </a:rPr>
                <a:t>kinh</a:t>
              </a:r>
              <a:r>
                <a:rPr lang="en-US" dirty="0">
                  <a:latin typeface="+mn-lt"/>
                </a:rPr>
                <a:t> </a:t>
              </a:r>
              <a:r>
                <a:rPr lang="en-US" dirty="0" err="1">
                  <a:latin typeface="+mn-lt"/>
                </a:rPr>
                <a:t>tê</a:t>
              </a:r>
              <a:r>
                <a:rPr lang="en-US" dirty="0">
                  <a:latin typeface="+mn-lt"/>
                </a:rPr>
                <a:t>́, </a:t>
              </a:r>
              <a:r>
                <a:rPr lang="en-US" dirty="0" err="1">
                  <a:latin typeface="+mn-lt"/>
                </a:rPr>
                <a:t>trên</a:t>
              </a:r>
              <a:r>
                <a:rPr lang="en-US" dirty="0">
                  <a:latin typeface="+mn-lt"/>
                </a:rPr>
                <a:t> </a:t>
              </a:r>
              <a:r>
                <a:rPr lang="en-US" dirty="0" err="1">
                  <a:latin typeface="+mn-lt"/>
                </a:rPr>
                <a:t>mặt</a:t>
              </a:r>
              <a:r>
                <a:rPr lang="en-US" dirty="0">
                  <a:latin typeface="+mn-lt"/>
                </a:rPr>
                <a:t> </a:t>
              </a:r>
              <a:r>
                <a:rPr lang="en-US" dirty="0" err="1">
                  <a:latin typeface="+mn-lt"/>
                </a:rPr>
                <a:t>nước</a:t>
              </a:r>
              <a:r>
                <a:rPr lang="en-US" dirty="0">
                  <a:latin typeface="+mn-lt"/>
                </a:rPr>
                <a:t> ….</a:t>
              </a:r>
              <a:endParaRPr dirty="0">
                <a:latin typeface="+mn-lt"/>
                <a:sym typeface="Roboto"/>
              </a:endParaRPr>
            </a:p>
          </p:txBody>
        </p:sp>
      </p:grpSp>
      <p:grpSp>
        <p:nvGrpSpPr>
          <p:cNvPr id="76" name="Google Shape;3180;p47">
            <a:extLst>
              <a:ext uri="{FF2B5EF4-FFF2-40B4-BE49-F238E27FC236}">
                <a16:creationId xmlns:a16="http://schemas.microsoft.com/office/drawing/2014/main" id="{1D6597A3-1C00-4AEA-6A11-E6EE524F7210}"/>
              </a:ext>
            </a:extLst>
          </p:cNvPr>
          <p:cNvGrpSpPr/>
          <p:nvPr/>
        </p:nvGrpSpPr>
        <p:grpSpPr>
          <a:xfrm>
            <a:off x="461860" y="3288780"/>
            <a:ext cx="8279560" cy="311761"/>
            <a:chOff x="1153264" y="2742890"/>
            <a:chExt cx="8196485" cy="607800"/>
          </a:xfrm>
        </p:grpSpPr>
        <p:sp>
          <p:nvSpPr>
            <p:cNvPr id="77" name="Google Shape;3181;p47">
              <a:extLst>
                <a:ext uri="{FF2B5EF4-FFF2-40B4-BE49-F238E27FC236}">
                  <a16:creationId xmlns:a16="http://schemas.microsoft.com/office/drawing/2014/main" id="{BC39B219-7572-A0FD-41C1-5E2E9EA407D5}"/>
                </a:ext>
              </a:extLst>
            </p:cNvPr>
            <p:cNvSpPr/>
            <p:nvPr/>
          </p:nvSpPr>
          <p:spPr>
            <a:xfrm>
              <a:off x="1153264" y="274289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accent3"/>
                  </a:solidFill>
                  <a:latin typeface="+mn-lt"/>
                  <a:ea typeface="Fira Sans Extra Condensed"/>
                  <a:cs typeface="Fira Sans Extra Condensed"/>
                  <a:sym typeface="Fira Sans Extra Condensed"/>
                </a:rPr>
                <a:t>05</a:t>
              </a:r>
              <a:endParaRPr dirty="0">
                <a:solidFill>
                  <a:schemeClr val="accent3"/>
                </a:solidFill>
                <a:latin typeface="+mn-lt"/>
              </a:endParaRPr>
            </a:p>
          </p:txBody>
        </p:sp>
        <p:sp>
          <p:nvSpPr>
            <p:cNvPr id="78" name="Google Shape;3183;p47">
              <a:extLst>
                <a:ext uri="{FF2B5EF4-FFF2-40B4-BE49-F238E27FC236}">
                  <a16:creationId xmlns:a16="http://schemas.microsoft.com/office/drawing/2014/main" id="{5118EFB4-7D60-5B63-450D-A2F8D5321F60}"/>
                </a:ext>
              </a:extLst>
            </p:cNvPr>
            <p:cNvSpPr txBox="1"/>
            <p:nvPr/>
          </p:nvSpPr>
          <p:spPr>
            <a:xfrm>
              <a:off x="2140399" y="2882389"/>
              <a:ext cx="7209350" cy="468300"/>
            </a:xfrm>
            <a:prstGeom prst="rect">
              <a:avLst/>
            </a:prstGeom>
            <a:noFill/>
            <a:ln>
              <a:noFill/>
            </a:ln>
          </p:spPr>
          <p:txBody>
            <a:bodyPr spcFirstLastPara="1" wrap="square" lIns="91425" tIns="91425" rIns="91425" bIns="91425" anchor="ctr" anchorCtr="0">
              <a:noAutofit/>
            </a:bodyPr>
            <a:lstStyle/>
            <a:p>
              <a:pPr algn="just"/>
              <a:r>
                <a:rPr lang="en-US" dirty="0" err="1">
                  <a:latin typeface="+mn-lt"/>
                  <a:sym typeface="Roboto"/>
                </a:rPr>
                <a:t>Tiến</a:t>
              </a:r>
              <a:r>
                <a:rPr lang="en-US" dirty="0">
                  <a:latin typeface="+mn-lt"/>
                  <a:sym typeface="Roboto"/>
                </a:rPr>
                <a:t> </a:t>
              </a:r>
              <a:r>
                <a:rPr lang="en-US" dirty="0" err="1">
                  <a:latin typeface="+mn-lt"/>
                  <a:sym typeface="Roboto"/>
                </a:rPr>
                <a:t>đô</a:t>
              </a:r>
              <a:r>
                <a:rPr lang="en-US" dirty="0">
                  <a:latin typeface="+mn-lt"/>
                  <a:sym typeface="Roboto"/>
                </a:rPr>
                <a:t>̣ </a:t>
              </a:r>
              <a:r>
                <a:rPr lang="en-US" dirty="0" err="1">
                  <a:latin typeface="+mn-lt"/>
                  <a:sym typeface="Roboto"/>
                </a:rPr>
                <a:t>thực</a:t>
              </a:r>
              <a:r>
                <a:rPr lang="en-US" dirty="0">
                  <a:latin typeface="+mn-lt"/>
                  <a:sym typeface="Roboto"/>
                </a:rPr>
                <a:t> </a:t>
              </a:r>
              <a:r>
                <a:rPr lang="en-US" dirty="0" err="1">
                  <a:latin typeface="+mn-lt"/>
                  <a:sym typeface="Roboto"/>
                </a:rPr>
                <a:t>hiện</a:t>
              </a:r>
              <a:r>
                <a:rPr lang="en-US" dirty="0">
                  <a:latin typeface="+mn-lt"/>
                  <a:sym typeface="Roboto"/>
                </a:rPr>
                <a:t> </a:t>
              </a:r>
              <a:r>
                <a:rPr lang="en-US" dirty="0" err="1">
                  <a:latin typeface="+mn-lt"/>
                  <a:sym typeface="Roboto"/>
                </a:rPr>
                <a:t>dư</a:t>
              </a:r>
              <a:r>
                <a:rPr lang="en-US" dirty="0">
                  <a:latin typeface="+mn-lt"/>
                  <a:sym typeface="Roboto"/>
                </a:rPr>
                <a:t>̣ </a:t>
              </a:r>
              <a:r>
                <a:rPr lang="en-US" dirty="0" err="1">
                  <a:latin typeface="+mn-lt"/>
                  <a:sym typeface="Roboto"/>
                </a:rPr>
                <a:t>án</a:t>
              </a:r>
              <a:r>
                <a:rPr lang="en-US" dirty="0">
                  <a:latin typeface="+mn-lt"/>
                  <a:sym typeface="Roboto"/>
                </a:rPr>
                <a:t> </a:t>
              </a:r>
              <a:r>
                <a:rPr lang="en-US" dirty="0" err="1">
                  <a:latin typeface="+mn-lt"/>
                  <a:sym typeface="Roboto"/>
                </a:rPr>
                <a:t>điện</a:t>
              </a:r>
              <a:r>
                <a:rPr lang="en-US" dirty="0">
                  <a:latin typeface="+mn-lt"/>
                  <a:sym typeface="Roboto"/>
                </a:rPr>
                <a:t> </a:t>
              </a:r>
              <a:r>
                <a:rPr lang="en-US" dirty="0" err="1">
                  <a:latin typeface="+mn-lt"/>
                  <a:sym typeface="Roboto"/>
                </a:rPr>
                <a:t>mặt</a:t>
              </a:r>
              <a:r>
                <a:rPr lang="en-US" dirty="0">
                  <a:latin typeface="+mn-lt"/>
                  <a:sym typeface="Roboto"/>
                </a:rPr>
                <a:t> </a:t>
              </a:r>
              <a:r>
                <a:rPr lang="en-US" dirty="0" err="1">
                  <a:latin typeface="+mn-lt"/>
                  <a:sym typeface="Roboto"/>
                </a:rPr>
                <a:t>trời</a:t>
              </a:r>
              <a:r>
                <a:rPr lang="en-US" dirty="0">
                  <a:latin typeface="+mn-lt"/>
                  <a:sym typeface="Roboto"/>
                </a:rPr>
                <a:t> </a:t>
              </a:r>
              <a:r>
                <a:rPr lang="en-US" dirty="0" err="1">
                  <a:latin typeface="+mn-lt"/>
                  <a:sym typeface="Roboto"/>
                </a:rPr>
                <a:t>ngắn</a:t>
              </a:r>
              <a:r>
                <a:rPr lang="en-US" dirty="0">
                  <a:latin typeface="+mn-lt"/>
                  <a:sym typeface="Roboto"/>
                </a:rPr>
                <a:t>, </a:t>
              </a:r>
              <a:r>
                <a:rPr lang="en-US" dirty="0" err="1">
                  <a:latin typeface="+mn-lt"/>
                  <a:sym typeface="Roboto"/>
                </a:rPr>
                <a:t>giảm</a:t>
              </a:r>
              <a:r>
                <a:rPr lang="en-US" dirty="0">
                  <a:latin typeface="+mn-lt"/>
                  <a:sym typeface="Roboto"/>
                </a:rPr>
                <a:t> chi phí </a:t>
              </a:r>
              <a:r>
                <a:rPr lang="en-US" dirty="0" err="1">
                  <a:latin typeface="+mn-lt"/>
                  <a:sym typeface="Roboto"/>
                </a:rPr>
                <a:t>quản</a:t>
              </a:r>
              <a:r>
                <a:rPr lang="en-US" dirty="0">
                  <a:latin typeface="+mn-lt"/>
                  <a:sym typeface="Roboto"/>
                </a:rPr>
                <a:t> </a:t>
              </a:r>
              <a:r>
                <a:rPr lang="en-US" dirty="0" err="1">
                  <a:latin typeface="+mn-lt"/>
                  <a:sym typeface="Roboto"/>
                </a:rPr>
                <a:t>ly</a:t>
              </a:r>
              <a:r>
                <a:rPr lang="en-US" dirty="0">
                  <a:latin typeface="+mn-lt"/>
                  <a:sym typeface="Roboto"/>
                </a:rPr>
                <a:t>́ </a:t>
              </a:r>
              <a:r>
                <a:rPr lang="en-US" dirty="0" err="1">
                  <a:latin typeface="+mn-lt"/>
                  <a:sym typeface="Roboto"/>
                </a:rPr>
                <a:t>dư</a:t>
              </a:r>
              <a:r>
                <a:rPr lang="en-US" dirty="0">
                  <a:latin typeface="+mn-lt"/>
                  <a:sym typeface="Roboto"/>
                </a:rPr>
                <a:t>̣ </a:t>
              </a:r>
              <a:r>
                <a:rPr lang="en-US" dirty="0" err="1">
                  <a:latin typeface="+mn-lt"/>
                  <a:sym typeface="Roboto"/>
                </a:rPr>
                <a:t>án</a:t>
              </a:r>
              <a:r>
                <a:rPr lang="en-US" dirty="0">
                  <a:latin typeface="+mn-lt"/>
                  <a:sym typeface="Roboto"/>
                </a:rPr>
                <a:t> so </a:t>
              </a:r>
              <a:r>
                <a:rPr lang="en-US" dirty="0" err="1">
                  <a:latin typeface="+mn-lt"/>
                  <a:sym typeface="Roboto"/>
                </a:rPr>
                <a:t>với</a:t>
              </a:r>
              <a:r>
                <a:rPr lang="en-US" dirty="0">
                  <a:latin typeface="+mn-lt"/>
                  <a:sym typeface="Roboto"/>
                </a:rPr>
                <a:t> 1 </a:t>
              </a:r>
              <a:r>
                <a:rPr lang="en-US" dirty="0" err="1">
                  <a:latin typeface="+mn-lt"/>
                  <a:sym typeface="Roboto"/>
                </a:rPr>
                <a:t>sô</a:t>
              </a:r>
              <a:r>
                <a:rPr lang="en-US" dirty="0">
                  <a:latin typeface="+mn-lt"/>
                  <a:sym typeface="Roboto"/>
                </a:rPr>
                <a:t>́ </a:t>
              </a:r>
              <a:r>
                <a:rPr lang="en-US" dirty="0" err="1">
                  <a:latin typeface="+mn-lt"/>
                  <a:sym typeface="Roboto"/>
                </a:rPr>
                <a:t>dạng</a:t>
              </a:r>
              <a:r>
                <a:rPr lang="en-US" dirty="0">
                  <a:latin typeface="+mn-lt"/>
                  <a:sym typeface="Roboto"/>
                </a:rPr>
                <a:t> </a:t>
              </a:r>
              <a:r>
                <a:rPr lang="en-US" dirty="0" err="1">
                  <a:latin typeface="+mn-lt"/>
                  <a:sym typeface="Roboto"/>
                </a:rPr>
                <a:t>năng</a:t>
              </a:r>
              <a:r>
                <a:rPr lang="en-US" dirty="0">
                  <a:latin typeface="+mn-lt"/>
                  <a:sym typeface="Roboto"/>
                </a:rPr>
                <a:t> </a:t>
              </a:r>
              <a:r>
                <a:rPr lang="en-US" dirty="0" err="1">
                  <a:latin typeface="+mn-lt"/>
                  <a:sym typeface="Roboto"/>
                </a:rPr>
                <a:t>lượng</a:t>
              </a:r>
              <a:r>
                <a:rPr lang="en-US" dirty="0">
                  <a:latin typeface="+mn-lt"/>
                  <a:sym typeface="Roboto"/>
                </a:rPr>
                <a:t> </a:t>
              </a:r>
              <a:r>
                <a:rPr lang="en-US" dirty="0" err="1">
                  <a:latin typeface="+mn-lt"/>
                  <a:sym typeface="Roboto"/>
                </a:rPr>
                <a:t>tái</a:t>
              </a:r>
              <a:r>
                <a:rPr lang="en-US" dirty="0">
                  <a:latin typeface="+mn-lt"/>
                  <a:sym typeface="Roboto"/>
                </a:rPr>
                <a:t> </a:t>
              </a:r>
              <a:r>
                <a:rPr lang="en-US" dirty="0" err="1">
                  <a:latin typeface="+mn-lt"/>
                  <a:sym typeface="Roboto"/>
                </a:rPr>
                <a:t>tạo</a:t>
              </a:r>
              <a:r>
                <a:rPr lang="en-US" dirty="0">
                  <a:latin typeface="+mn-lt"/>
                  <a:sym typeface="Roboto"/>
                </a:rPr>
                <a:t> </a:t>
              </a:r>
              <a:r>
                <a:rPr lang="en-US" dirty="0" err="1">
                  <a:latin typeface="+mn-lt"/>
                  <a:sym typeface="Roboto"/>
                </a:rPr>
                <a:t>khác</a:t>
              </a:r>
              <a:endParaRPr dirty="0">
                <a:latin typeface="+mn-lt"/>
                <a:sym typeface="Roboto"/>
              </a:endParaRPr>
            </a:p>
          </p:txBody>
        </p:sp>
      </p:grpSp>
    </p:spTree>
    <p:extLst>
      <p:ext uri="{BB962C8B-B14F-4D97-AF65-F5344CB8AC3E}">
        <p14:creationId xmlns:p14="http://schemas.microsoft.com/office/powerpoint/2010/main" val="3945924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7FB7AE0A-265D-36A9-B7CB-C1EC271B4473}"/>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A9F24F0D-F123-49CB-1E39-6CC5971FB1E9}"/>
              </a:ext>
            </a:extLst>
          </p:cNvPr>
          <p:cNvSpPr txBox="1"/>
          <p:nvPr/>
        </p:nvSpPr>
        <p:spPr>
          <a:xfrm>
            <a:off x="1" y="491746"/>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b="1">
                <a:solidFill>
                  <a:schemeClr val="accent1">
                    <a:lumMod val="50000"/>
                  </a:schemeClr>
                </a:solidFill>
                <a:latin typeface="+mn-lt"/>
              </a:rPr>
              <a:t>7. Nhược </a:t>
            </a:r>
            <a:r>
              <a:rPr lang="vi-VN" sz="2400" b="1">
                <a:solidFill>
                  <a:schemeClr val="accent1">
                    <a:lumMod val="50000"/>
                  </a:schemeClr>
                </a:solidFill>
                <a:latin typeface="+mn-lt"/>
              </a:rPr>
              <a:t>điểm </a:t>
            </a:r>
            <a:endParaRPr sz="2400" b="1" dirty="0">
              <a:solidFill>
                <a:schemeClr val="accent1">
                  <a:lumMod val="50000"/>
                </a:schemeClr>
              </a:solidFill>
              <a:latin typeface="+mn-lt"/>
              <a:sym typeface="Fira Sans Extra Condensed"/>
            </a:endParaRPr>
          </a:p>
        </p:txBody>
      </p:sp>
      <p:grpSp>
        <p:nvGrpSpPr>
          <p:cNvPr id="46" name="Google Shape;3171;p47">
            <a:extLst>
              <a:ext uri="{FF2B5EF4-FFF2-40B4-BE49-F238E27FC236}">
                <a16:creationId xmlns:a16="http://schemas.microsoft.com/office/drawing/2014/main" id="{2556F743-1D0D-8CC5-B027-B5B0B60C51CB}"/>
              </a:ext>
            </a:extLst>
          </p:cNvPr>
          <p:cNvGrpSpPr/>
          <p:nvPr/>
        </p:nvGrpSpPr>
        <p:grpSpPr>
          <a:xfrm>
            <a:off x="484343" y="1454225"/>
            <a:ext cx="8207966" cy="344811"/>
            <a:chOff x="1153264" y="1441738"/>
            <a:chExt cx="8196488" cy="607800"/>
          </a:xfrm>
        </p:grpSpPr>
        <p:sp>
          <p:nvSpPr>
            <p:cNvPr id="47" name="Google Shape;3172;p47">
              <a:extLst>
                <a:ext uri="{FF2B5EF4-FFF2-40B4-BE49-F238E27FC236}">
                  <a16:creationId xmlns:a16="http://schemas.microsoft.com/office/drawing/2014/main" id="{F14B2A40-F1BC-915A-7F91-A2352A3B73EF}"/>
                </a:ext>
              </a:extLst>
            </p:cNvPr>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dk2"/>
                  </a:solidFill>
                  <a:latin typeface="+mn-lt"/>
                  <a:ea typeface="Fira Sans Extra Condensed"/>
                  <a:cs typeface="Fira Sans Extra Condensed"/>
                  <a:sym typeface="Fira Sans Extra Condensed"/>
                </a:rPr>
                <a:t>01</a:t>
              </a:r>
              <a:endParaRPr dirty="0">
                <a:solidFill>
                  <a:schemeClr val="dk2"/>
                </a:solidFill>
                <a:latin typeface="+mn-lt"/>
              </a:endParaRPr>
            </a:p>
          </p:txBody>
        </p:sp>
        <p:sp>
          <p:nvSpPr>
            <p:cNvPr id="49" name="Google Shape;3174;p47">
              <a:extLst>
                <a:ext uri="{FF2B5EF4-FFF2-40B4-BE49-F238E27FC236}">
                  <a16:creationId xmlns:a16="http://schemas.microsoft.com/office/drawing/2014/main" id="{317D5884-3922-4741-07AF-93A769F7EF8D}"/>
                </a:ext>
              </a:extLst>
            </p:cNvPr>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r>
                <a:rPr lang="en-US" dirty="0">
                  <a:latin typeface="+mn-lt"/>
                </a:rPr>
                <a:t>Phụ </a:t>
              </a:r>
              <a:r>
                <a:rPr lang="en-US" dirty="0" err="1">
                  <a:latin typeface="+mn-lt"/>
                </a:rPr>
                <a:t>thuộc</a:t>
              </a:r>
              <a:r>
                <a:rPr lang="en-US" dirty="0">
                  <a:latin typeface="+mn-lt"/>
                </a:rPr>
                <a:t> </a:t>
              </a:r>
              <a:r>
                <a:rPr lang="en-US" dirty="0" err="1">
                  <a:latin typeface="+mn-lt"/>
                </a:rPr>
                <a:t>điều</a:t>
              </a:r>
              <a:r>
                <a:rPr lang="en-US" dirty="0">
                  <a:latin typeface="+mn-lt"/>
                </a:rPr>
                <a:t> </a:t>
              </a:r>
              <a:r>
                <a:rPr lang="en-US" dirty="0" err="1">
                  <a:latin typeface="+mn-lt"/>
                </a:rPr>
                <a:t>kiện</a:t>
              </a:r>
              <a:r>
                <a:rPr lang="en-US" dirty="0">
                  <a:latin typeface="+mn-lt"/>
                </a:rPr>
                <a:t> </a:t>
              </a:r>
              <a:r>
                <a:rPr lang="en-US" dirty="0" err="1">
                  <a:latin typeface="+mn-lt"/>
                </a:rPr>
                <a:t>thời</a:t>
              </a:r>
              <a:r>
                <a:rPr lang="en-US" dirty="0">
                  <a:latin typeface="+mn-lt"/>
                </a:rPr>
                <a:t> </a:t>
              </a:r>
              <a:r>
                <a:rPr lang="en-US" dirty="0" err="1">
                  <a:latin typeface="+mn-lt"/>
                </a:rPr>
                <a:t>tiết</a:t>
              </a:r>
              <a:r>
                <a:rPr lang="en-US" dirty="0">
                  <a:latin typeface="+mn-lt"/>
                </a:rPr>
                <a:t> </a:t>
              </a:r>
              <a:r>
                <a:rPr lang="en-US" dirty="0" err="1">
                  <a:latin typeface="+mn-lt"/>
                </a:rPr>
                <a:t>nên</a:t>
              </a:r>
              <a:r>
                <a:rPr lang="en-US" dirty="0">
                  <a:latin typeface="+mn-lt"/>
                </a:rPr>
                <a:t> </a:t>
              </a:r>
              <a:r>
                <a:rPr lang="en-US" dirty="0" err="1">
                  <a:latin typeface="+mn-lt"/>
                </a:rPr>
                <a:t>công</a:t>
              </a:r>
              <a:r>
                <a:rPr lang="en-US" dirty="0">
                  <a:latin typeface="+mn-lt"/>
                </a:rPr>
                <a:t> </a:t>
              </a:r>
              <a:r>
                <a:rPr lang="en-US" dirty="0" err="1">
                  <a:latin typeface="+mn-lt"/>
                </a:rPr>
                <a:t>suất</a:t>
              </a:r>
              <a:r>
                <a:rPr lang="en-US" dirty="0">
                  <a:latin typeface="+mn-lt"/>
                </a:rPr>
                <a:t> </a:t>
              </a:r>
              <a:r>
                <a:rPr lang="en-US" dirty="0" err="1">
                  <a:latin typeface="+mn-lt"/>
                </a:rPr>
                <a:t>phát</a:t>
              </a:r>
              <a:r>
                <a:rPr lang="en-US" dirty="0">
                  <a:latin typeface="+mn-lt"/>
                </a:rPr>
                <a:t> </a:t>
              </a:r>
              <a:r>
                <a:rPr lang="en-US" dirty="0" err="1">
                  <a:latin typeface="+mn-lt"/>
                </a:rPr>
                <a:t>không</a:t>
              </a:r>
              <a:r>
                <a:rPr lang="en-US" dirty="0">
                  <a:latin typeface="+mn-lt"/>
                </a:rPr>
                <a:t> </a:t>
              </a:r>
              <a:r>
                <a:rPr lang="en-US" dirty="0" err="1">
                  <a:latin typeface="+mn-lt"/>
                </a:rPr>
                <a:t>ổn</a:t>
              </a:r>
              <a:r>
                <a:rPr lang="en-US" dirty="0">
                  <a:latin typeface="+mn-lt"/>
                </a:rPr>
                <a:t> </a:t>
              </a:r>
              <a:r>
                <a:rPr lang="en-US" dirty="0" err="1">
                  <a:latin typeface="+mn-lt"/>
                </a:rPr>
                <a:t>định</a:t>
              </a:r>
              <a:r>
                <a:rPr lang="en-US" dirty="0">
                  <a:latin typeface="+mn-lt"/>
                </a:rPr>
                <a:t> </a:t>
              </a:r>
              <a:r>
                <a:rPr lang="en-US" dirty="0" err="1">
                  <a:latin typeface="+mn-lt"/>
                </a:rPr>
                <a:t>va</a:t>
              </a:r>
              <a:r>
                <a:rPr lang="en-US" dirty="0">
                  <a:latin typeface="+mn-lt"/>
                </a:rPr>
                <a:t>̀ dao </a:t>
              </a:r>
              <a:r>
                <a:rPr lang="en-US" dirty="0" err="1">
                  <a:latin typeface="+mn-lt"/>
                </a:rPr>
                <a:t>động</a:t>
              </a:r>
              <a:endParaRPr dirty="0">
                <a:latin typeface="+mn-lt"/>
                <a:sym typeface="Roboto"/>
              </a:endParaRPr>
            </a:p>
          </p:txBody>
        </p:sp>
      </p:grpSp>
      <p:grpSp>
        <p:nvGrpSpPr>
          <p:cNvPr id="55" name="Google Shape;3180;p47">
            <a:extLst>
              <a:ext uri="{FF2B5EF4-FFF2-40B4-BE49-F238E27FC236}">
                <a16:creationId xmlns:a16="http://schemas.microsoft.com/office/drawing/2014/main" id="{FDB5F1DA-C12F-ECF6-1348-9D537AF3FFD7}"/>
              </a:ext>
            </a:extLst>
          </p:cNvPr>
          <p:cNvGrpSpPr/>
          <p:nvPr/>
        </p:nvGrpSpPr>
        <p:grpSpPr>
          <a:xfrm>
            <a:off x="484343" y="1976643"/>
            <a:ext cx="8207966" cy="344811"/>
            <a:chOff x="1153264" y="2582850"/>
            <a:chExt cx="8196488" cy="607800"/>
          </a:xfrm>
        </p:grpSpPr>
        <p:sp>
          <p:nvSpPr>
            <p:cNvPr id="56" name="Google Shape;3181;p47">
              <a:extLst>
                <a:ext uri="{FF2B5EF4-FFF2-40B4-BE49-F238E27FC236}">
                  <a16:creationId xmlns:a16="http://schemas.microsoft.com/office/drawing/2014/main" id="{645ADA63-E258-9E6D-15EA-4BA2FA323985}"/>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3"/>
                  </a:solidFill>
                  <a:latin typeface="+mn-lt"/>
                  <a:ea typeface="Fira Sans Extra Condensed"/>
                  <a:cs typeface="Fira Sans Extra Condensed"/>
                  <a:sym typeface="Fira Sans Extra Condensed"/>
                </a:rPr>
                <a:t>02</a:t>
              </a:r>
              <a:endParaRPr>
                <a:solidFill>
                  <a:schemeClr val="accent3"/>
                </a:solidFill>
                <a:latin typeface="+mn-lt"/>
              </a:endParaRPr>
            </a:p>
          </p:txBody>
        </p:sp>
        <p:sp>
          <p:nvSpPr>
            <p:cNvPr id="58" name="Google Shape;3183;p47">
              <a:extLst>
                <a:ext uri="{FF2B5EF4-FFF2-40B4-BE49-F238E27FC236}">
                  <a16:creationId xmlns:a16="http://schemas.microsoft.com/office/drawing/2014/main" id="{1B022C01-5D84-422B-18D1-CB2EB8DE2896}"/>
                </a:ext>
              </a:extLst>
            </p:cNvPr>
            <p:cNvSpPr txBox="1"/>
            <p:nvPr/>
          </p:nvSpPr>
          <p:spPr>
            <a:xfrm>
              <a:off x="2140402" y="2643589"/>
              <a:ext cx="7209350" cy="46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dirty="0" err="1">
                  <a:latin typeface="+mn-lt"/>
                </a:rPr>
                <a:t>Vào</a:t>
              </a:r>
              <a:r>
                <a:rPr lang="en-US" dirty="0">
                  <a:latin typeface="+mn-lt"/>
                </a:rPr>
                <a:t> ban </a:t>
              </a:r>
              <a:r>
                <a:rPr lang="en-US" dirty="0" err="1">
                  <a:latin typeface="+mn-lt"/>
                </a:rPr>
                <a:t>đêm</a:t>
              </a:r>
              <a:r>
                <a:rPr lang="en-US" dirty="0">
                  <a:latin typeface="+mn-lt"/>
                </a:rPr>
                <a:t> (</a:t>
              </a:r>
              <a:r>
                <a:rPr lang="en-US" dirty="0" err="1">
                  <a:latin typeface="+mn-lt"/>
                </a:rPr>
                <a:t>không</a:t>
              </a:r>
              <a:r>
                <a:rPr lang="en-US" dirty="0">
                  <a:latin typeface="+mn-lt"/>
                </a:rPr>
                <a:t> có </a:t>
              </a:r>
              <a:r>
                <a:rPr lang="en-US" dirty="0" err="1">
                  <a:latin typeface="+mn-lt"/>
                </a:rPr>
                <a:t>ánh</a:t>
              </a:r>
              <a:r>
                <a:rPr lang="en-US" dirty="0">
                  <a:latin typeface="+mn-lt"/>
                </a:rPr>
                <a:t> </a:t>
              </a:r>
              <a:r>
                <a:rPr lang="en-US" dirty="0" err="1">
                  <a:latin typeface="+mn-lt"/>
                </a:rPr>
                <a:t>sáng</a:t>
              </a:r>
              <a:r>
                <a:rPr lang="en-US" dirty="0">
                  <a:latin typeface="+mn-lt"/>
                </a:rPr>
                <a:t> </a:t>
              </a:r>
              <a:r>
                <a:rPr lang="en-US" dirty="0" err="1">
                  <a:latin typeface="+mn-lt"/>
                </a:rPr>
                <a:t>mặt</a:t>
              </a:r>
              <a:r>
                <a:rPr lang="en-US" dirty="0">
                  <a:latin typeface="+mn-lt"/>
                </a:rPr>
                <a:t> </a:t>
              </a:r>
              <a:r>
                <a:rPr lang="en-US" dirty="0" err="1">
                  <a:latin typeface="+mn-lt"/>
                </a:rPr>
                <a:t>trời</a:t>
              </a:r>
              <a:r>
                <a:rPr lang="en-US" dirty="0">
                  <a:latin typeface="+mn-lt"/>
                </a:rPr>
                <a:t>), </a:t>
              </a:r>
              <a:r>
                <a:rPr lang="en-US" dirty="0" err="1">
                  <a:latin typeface="+mn-lt"/>
                </a:rPr>
                <a:t>điện</a:t>
              </a:r>
              <a:r>
                <a:rPr lang="en-US" dirty="0">
                  <a:latin typeface="+mn-lt"/>
                </a:rPr>
                <a:t> </a:t>
              </a:r>
              <a:r>
                <a:rPr lang="en-US" dirty="0" err="1">
                  <a:latin typeface="+mn-lt"/>
                </a:rPr>
                <a:t>mặt</a:t>
              </a:r>
              <a:r>
                <a:rPr lang="en-US" dirty="0">
                  <a:latin typeface="+mn-lt"/>
                </a:rPr>
                <a:t> </a:t>
              </a:r>
              <a:r>
                <a:rPr lang="en-US" dirty="0" err="1">
                  <a:latin typeface="+mn-lt"/>
                </a:rPr>
                <a:t>trời</a:t>
              </a:r>
              <a:r>
                <a:rPr lang="en-US" dirty="0">
                  <a:latin typeface="+mn-lt"/>
                </a:rPr>
                <a:t> </a:t>
              </a:r>
              <a:r>
                <a:rPr lang="en-US" dirty="0" err="1">
                  <a:latin typeface="+mn-lt"/>
                </a:rPr>
                <a:t>bằng</a:t>
              </a:r>
              <a:r>
                <a:rPr lang="en-US" dirty="0">
                  <a:latin typeface="+mn-lt"/>
                </a:rPr>
                <a:t> “</a:t>
              </a:r>
              <a:r>
                <a:rPr lang="en-US" dirty="0" err="1">
                  <a:latin typeface="+mn-lt"/>
                </a:rPr>
                <a:t>không</a:t>
              </a:r>
              <a:r>
                <a:rPr lang="en-US" dirty="0">
                  <a:latin typeface="+mn-lt"/>
                </a:rPr>
                <a:t>”</a:t>
              </a:r>
              <a:endParaRPr dirty="0">
                <a:latin typeface="+mn-lt"/>
                <a:ea typeface="Roboto"/>
                <a:cs typeface="Roboto"/>
                <a:sym typeface="Roboto"/>
              </a:endParaRPr>
            </a:p>
          </p:txBody>
        </p:sp>
      </p:grpSp>
      <p:grpSp>
        <p:nvGrpSpPr>
          <p:cNvPr id="64" name="Google Shape;3189;p47">
            <a:extLst>
              <a:ext uri="{FF2B5EF4-FFF2-40B4-BE49-F238E27FC236}">
                <a16:creationId xmlns:a16="http://schemas.microsoft.com/office/drawing/2014/main" id="{4D9D84EE-9BA4-6495-D854-93642F4C2640}"/>
              </a:ext>
            </a:extLst>
          </p:cNvPr>
          <p:cNvGrpSpPr/>
          <p:nvPr/>
        </p:nvGrpSpPr>
        <p:grpSpPr>
          <a:xfrm>
            <a:off x="484343" y="2501302"/>
            <a:ext cx="8157516" cy="344811"/>
            <a:chOff x="1153264" y="3750075"/>
            <a:chExt cx="8146109" cy="607800"/>
          </a:xfrm>
        </p:grpSpPr>
        <p:sp>
          <p:nvSpPr>
            <p:cNvPr id="65" name="Google Shape;3190;p47">
              <a:extLst>
                <a:ext uri="{FF2B5EF4-FFF2-40B4-BE49-F238E27FC236}">
                  <a16:creationId xmlns:a16="http://schemas.microsoft.com/office/drawing/2014/main" id="{1DF0406C-DEDA-84E0-9780-49A560F741C1}"/>
                </a:ext>
              </a:extLst>
            </p:cNvPr>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2"/>
                  </a:solidFill>
                  <a:latin typeface="+mn-lt"/>
                  <a:ea typeface="Fira Sans Extra Condensed"/>
                  <a:cs typeface="Fira Sans Extra Condensed"/>
                  <a:sym typeface="Fira Sans Extra Condensed"/>
                </a:rPr>
                <a:t>03</a:t>
              </a:r>
              <a:endParaRPr>
                <a:solidFill>
                  <a:schemeClr val="accent2"/>
                </a:solidFill>
                <a:latin typeface="+mn-lt"/>
              </a:endParaRPr>
            </a:p>
          </p:txBody>
        </p:sp>
        <p:sp>
          <p:nvSpPr>
            <p:cNvPr id="67" name="Google Shape;3192;p47">
              <a:extLst>
                <a:ext uri="{FF2B5EF4-FFF2-40B4-BE49-F238E27FC236}">
                  <a16:creationId xmlns:a16="http://schemas.microsoft.com/office/drawing/2014/main" id="{F77BA0FE-EDE7-83A4-0583-707AD9DA4D95}"/>
                </a:ext>
              </a:extLst>
            </p:cNvPr>
            <p:cNvSpPr txBox="1"/>
            <p:nvPr/>
          </p:nvSpPr>
          <p:spPr>
            <a:xfrm>
              <a:off x="2140401" y="3841797"/>
              <a:ext cx="7158972" cy="4683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dirty="0" err="1">
                  <a:latin typeface="+mn-lt"/>
                </a:rPr>
                <a:t>Tùy</a:t>
              </a:r>
              <a:r>
                <a:rPr lang="en-US" dirty="0">
                  <a:latin typeface="+mn-lt"/>
                </a:rPr>
                <a:t> </a:t>
              </a:r>
              <a:r>
                <a:rPr lang="en-US" dirty="0" err="1">
                  <a:latin typeface="+mn-lt"/>
                </a:rPr>
                <a:t>theo</a:t>
              </a:r>
              <a:r>
                <a:rPr lang="en-US" dirty="0">
                  <a:latin typeface="+mn-lt"/>
                </a:rPr>
                <a:t> </a:t>
              </a:r>
              <a:r>
                <a:rPr lang="en-US" dirty="0" err="1">
                  <a:latin typeface="+mn-lt"/>
                </a:rPr>
                <a:t>các</a:t>
              </a:r>
              <a:r>
                <a:rPr lang="en-US" dirty="0">
                  <a:latin typeface="+mn-lt"/>
                </a:rPr>
                <a:t> </a:t>
              </a:r>
              <a:r>
                <a:rPr lang="en-US" dirty="0" err="1">
                  <a:latin typeface="+mn-lt"/>
                </a:rPr>
                <a:t>mục</a:t>
              </a:r>
              <a:r>
                <a:rPr lang="en-US" dirty="0">
                  <a:latin typeface="+mn-lt"/>
                </a:rPr>
                <a:t> </a:t>
              </a:r>
              <a:r>
                <a:rPr lang="en-US" dirty="0" err="1">
                  <a:latin typeface="+mn-lt"/>
                </a:rPr>
                <a:t>đích</a:t>
              </a:r>
              <a:r>
                <a:rPr lang="en-US" dirty="0">
                  <a:latin typeface="+mn-lt"/>
                </a:rPr>
                <a:t> </a:t>
              </a:r>
              <a:r>
                <a:rPr lang="en-US" dirty="0" err="1">
                  <a:latin typeface="+mn-lt"/>
                </a:rPr>
                <a:t>sư</a:t>
              </a:r>
              <a:r>
                <a:rPr lang="en-US" dirty="0">
                  <a:latin typeface="+mn-lt"/>
                </a:rPr>
                <a:t>̉ </a:t>
              </a:r>
              <a:r>
                <a:rPr lang="en-US" dirty="0" err="1">
                  <a:latin typeface="+mn-lt"/>
                </a:rPr>
                <a:t>dụng</a:t>
              </a:r>
              <a:r>
                <a:rPr lang="en-US" dirty="0">
                  <a:latin typeface="+mn-lt"/>
                </a:rPr>
                <a:t>, có </a:t>
              </a:r>
              <a:r>
                <a:rPr lang="en-US" dirty="0" err="1">
                  <a:latin typeface="+mn-lt"/>
                </a:rPr>
                <a:t>thê</a:t>
              </a:r>
              <a:r>
                <a:rPr lang="en-US" dirty="0">
                  <a:latin typeface="+mn-lt"/>
                </a:rPr>
                <a:t>̉ </a:t>
              </a:r>
              <a:r>
                <a:rPr lang="en-US" dirty="0" err="1">
                  <a:latin typeface="+mn-lt"/>
                </a:rPr>
                <a:t>hê</a:t>
              </a:r>
              <a:r>
                <a:rPr lang="en-US" dirty="0">
                  <a:latin typeface="+mn-lt"/>
                </a:rPr>
                <a:t>̣ </a:t>
              </a:r>
              <a:r>
                <a:rPr lang="en-US" dirty="0" err="1">
                  <a:latin typeface="+mn-lt"/>
                </a:rPr>
                <a:t>thống</a:t>
              </a:r>
              <a:r>
                <a:rPr lang="en-US" dirty="0">
                  <a:latin typeface="+mn-lt"/>
                </a:rPr>
                <a:t> sẽ </a:t>
              </a:r>
              <a:r>
                <a:rPr lang="en-US" dirty="0" err="1">
                  <a:latin typeface="+mn-lt"/>
                </a:rPr>
                <a:t>tích</a:t>
              </a:r>
              <a:r>
                <a:rPr lang="en-US" dirty="0">
                  <a:latin typeface="+mn-lt"/>
                </a:rPr>
                <a:t> </a:t>
              </a:r>
              <a:r>
                <a:rPr lang="en-US" dirty="0" err="1">
                  <a:latin typeface="+mn-lt"/>
                </a:rPr>
                <a:t>hợp</a:t>
              </a:r>
              <a:r>
                <a:rPr lang="en-US" dirty="0">
                  <a:latin typeface="+mn-lt"/>
                </a:rPr>
                <a:t> </a:t>
              </a:r>
              <a:r>
                <a:rPr lang="en-US" dirty="0" err="1">
                  <a:latin typeface="+mn-lt"/>
                </a:rPr>
                <a:t>hê</a:t>
              </a:r>
              <a:r>
                <a:rPr lang="en-US" dirty="0">
                  <a:latin typeface="+mn-lt"/>
                </a:rPr>
                <a:t>̣ </a:t>
              </a:r>
              <a:r>
                <a:rPr lang="en-US" dirty="0" err="1">
                  <a:latin typeface="+mn-lt"/>
                </a:rPr>
                <a:t>tồn</a:t>
              </a:r>
              <a:r>
                <a:rPr lang="en-US" dirty="0">
                  <a:latin typeface="+mn-lt"/>
                </a:rPr>
                <a:t> </a:t>
              </a:r>
              <a:r>
                <a:rPr lang="en-US" dirty="0" err="1">
                  <a:latin typeface="+mn-lt"/>
                </a:rPr>
                <a:t>trư</a:t>
              </a:r>
              <a:r>
                <a:rPr lang="en-US" dirty="0">
                  <a:latin typeface="+mn-lt"/>
                </a:rPr>
                <a:t>̃, </a:t>
              </a:r>
              <a:r>
                <a:rPr lang="en-US" dirty="0" err="1">
                  <a:latin typeface="+mn-lt"/>
                </a:rPr>
                <a:t>tăng</a:t>
              </a:r>
              <a:r>
                <a:rPr lang="en-US" dirty="0">
                  <a:latin typeface="+mn-lt"/>
                </a:rPr>
                <a:t> chi phí </a:t>
              </a:r>
              <a:r>
                <a:rPr lang="en-US" dirty="0" err="1">
                  <a:latin typeface="+mn-lt"/>
                </a:rPr>
                <a:t>đầu</a:t>
              </a:r>
              <a:r>
                <a:rPr lang="en-US" dirty="0">
                  <a:latin typeface="+mn-lt"/>
                </a:rPr>
                <a:t> </a:t>
              </a:r>
              <a:r>
                <a:rPr lang="en-US" dirty="0" err="1">
                  <a:latin typeface="+mn-lt"/>
                </a:rPr>
                <a:t>tư</a:t>
              </a:r>
              <a:r>
                <a:rPr lang="en-US" dirty="0">
                  <a:latin typeface="+mn-lt"/>
                </a:rPr>
                <a:t>, </a:t>
              </a:r>
              <a:r>
                <a:rPr lang="en-US" dirty="0" err="1">
                  <a:latin typeface="+mn-lt"/>
                </a:rPr>
                <a:t>giảm</a:t>
              </a:r>
              <a:r>
                <a:rPr lang="en-US" dirty="0">
                  <a:latin typeface="+mn-lt"/>
                </a:rPr>
                <a:t> </a:t>
              </a:r>
              <a:r>
                <a:rPr lang="en-US" dirty="0" err="1">
                  <a:latin typeface="+mn-lt"/>
                </a:rPr>
                <a:t>thời</a:t>
              </a:r>
              <a:r>
                <a:rPr lang="en-US" dirty="0">
                  <a:latin typeface="+mn-lt"/>
                </a:rPr>
                <a:t> </a:t>
              </a:r>
              <a:r>
                <a:rPr lang="en-US" dirty="0" err="1">
                  <a:latin typeface="+mn-lt"/>
                </a:rPr>
                <a:t>gian</a:t>
              </a:r>
              <a:r>
                <a:rPr lang="en-US" dirty="0">
                  <a:latin typeface="+mn-lt"/>
                </a:rPr>
                <a:t> </a:t>
              </a:r>
              <a:r>
                <a:rPr lang="en-US" dirty="0" err="1">
                  <a:latin typeface="+mn-lt"/>
                </a:rPr>
                <a:t>hoàn</a:t>
              </a:r>
              <a:r>
                <a:rPr lang="en-US" dirty="0">
                  <a:latin typeface="+mn-lt"/>
                </a:rPr>
                <a:t> </a:t>
              </a:r>
              <a:r>
                <a:rPr lang="en-US" dirty="0" err="1">
                  <a:latin typeface="+mn-lt"/>
                </a:rPr>
                <a:t>vốn</a:t>
              </a:r>
              <a:r>
                <a:rPr lang="en-US" dirty="0">
                  <a:latin typeface="+mn-lt"/>
                </a:rPr>
                <a:t>.</a:t>
              </a:r>
              <a:endParaRPr dirty="0">
                <a:latin typeface="+mn-lt"/>
                <a:sym typeface="Roboto"/>
              </a:endParaRPr>
            </a:p>
          </p:txBody>
        </p:sp>
      </p:grpSp>
      <p:grpSp>
        <p:nvGrpSpPr>
          <p:cNvPr id="73" name="Google Shape;3171;p47">
            <a:extLst>
              <a:ext uri="{FF2B5EF4-FFF2-40B4-BE49-F238E27FC236}">
                <a16:creationId xmlns:a16="http://schemas.microsoft.com/office/drawing/2014/main" id="{8D7FF9F6-3EBB-4E78-C10C-85F0404533F6}"/>
              </a:ext>
            </a:extLst>
          </p:cNvPr>
          <p:cNvGrpSpPr/>
          <p:nvPr/>
        </p:nvGrpSpPr>
        <p:grpSpPr>
          <a:xfrm>
            <a:off x="509569" y="3094209"/>
            <a:ext cx="8182739" cy="344811"/>
            <a:chOff x="1153264" y="1521538"/>
            <a:chExt cx="8171296" cy="607800"/>
          </a:xfrm>
        </p:grpSpPr>
        <p:sp>
          <p:nvSpPr>
            <p:cNvPr id="74" name="Google Shape;3172;p47">
              <a:extLst>
                <a:ext uri="{FF2B5EF4-FFF2-40B4-BE49-F238E27FC236}">
                  <a16:creationId xmlns:a16="http://schemas.microsoft.com/office/drawing/2014/main" id="{974DCC12-B64C-D3AC-8123-BBE9F2D19216}"/>
                </a:ext>
              </a:extLst>
            </p:cNvPr>
            <p:cNvSpPr/>
            <p:nvPr/>
          </p:nvSpPr>
          <p:spPr>
            <a:xfrm>
              <a:off x="1153264" y="15215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dk2"/>
                  </a:solidFill>
                  <a:latin typeface="+mn-lt"/>
                  <a:ea typeface="Fira Sans Extra Condensed"/>
                  <a:cs typeface="Fira Sans Extra Condensed"/>
                  <a:sym typeface="Fira Sans Extra Condensed"/>
                </a:rPr>
                <a:t>04</a:t>
              </a:r>
              <a:endParaRPr dirty="0">
                <a:solidFill>
                  <a:schemeClr val="dk2"/>
                </a:solidFill>
                <a:latin typeface="+mn-lt"/>
              </a:endParaRPr>
            </a:p>
          </p:txBody>
        </p:sp>
        <p:sp>
          <p:nvSpPr>
            <p:cNvPr id="75" name="Google Shape;3174;p47">
              <a:extLst>
                <a:ext uri="{FF2B5EF4-FFF2-40B4-BE49-F238E27FC236}">
                  <a16:creationId xmlns:a16="http://schemas.microsoft.com/office/drawing/2014/main" id="{392A023C-BDD6-8F97-2441-CC8F9E14785C}"/>
                </a:ext>
              </a:extLst>
            </p:cNvPr>
            <p:cNvSpPr txBox="1"/>
            <p:nvPr/>
          </p:nvSpPr>
          <p:spPr>
            <a:xfrm>
              <a:off x="2115209" y="1661038"/>
              <a:ext cx="7209351" cy="468299"/>
            </a:xfrm>
            <a:prstGeom prst="rect">
              <a:avLst/>
            </a:prstGeom>
            <a:noFill/>
            <a:ln>
              <a:noFill/>
            </a:ln>
          </p:spPr>
          <p:txBody>
            <a:bodyPr spcFirstLastPara="1" wrap="square" lIns="91425" tIns="91425" rIns="91425" bIns="91425" anchor="ctr" anchorCtr="0">
              <a:noAutofit/>
            </a:bodyPr>
            <a:lstStyle/>
            <a:p>
              <a:pPr marL="0" lvl="0" indent="0" algn="just">
                <a:buFont typeface="Arial"/>
                <a:buNone/>
              </a:pPr>
              <a:r>
                <a:rPr lang="en-US" dirty="0" err="1">
                  <a:latin typeface="+mn-lt"/>
                  <a:sym typeface="Roboto"/>
                </a:rPr>
                <a:t>Một</a:t>
              </a:r>
              <a:r>
                <a:rPr lang="en-US" dirty="0">
                  <a:latin typeface="+mn-lt"/>
                  <a:sym typeface="Roboto"/>
                </a:rPr>
                <a:t> </a:t>
              </a:r>
              <a:r>
                <a:rPr lang="en-US" dirty="0" err="1">
                  <a:latin typeface="+mn-lt"/>
                  <a:sym typeface="Roboto"/>
                </a:rPr>
                <a:t>sô</a:t>
              </a:r>
              <a:r>
                <a:rPr lang="en-US" dirty="0">
                  <a:latin typeface="+mn-lt"/>
                  <a:sym typeface="Roboto"/>
                </a:rPr>
                <a:t>́ </a:t>
              </a:r>
              <a:r>
                <a:rPr lang="en-US" dirty="0" err="1">
                  <a:latin typeface="+mn-lt"/>
                  <a:sym typeface="Roboto"/>
                </a:rPr>
                <a:t>công</a:t>
              </a:r>
              <a:r>
                <a:rPr lang="en-US" dirty="0">
                  <a:latin typeface="+mn-lt"/>
                  <a:sym typeface="Roboto"/>
                </a:rPr>
                <a:t> </a:t>
              </a:r>
              <a:r>
                <a:rPr lang="en-US" dirty="0" err="1">
                  <a:latin typeface="+mn-lt"/>
                  <a:sym typeface="Roboto"/>
                </a:rPr>
                <a:t>nghê</a:t>
              </a:r>
              <a:r>
                <a:rPr lang="en-US" dirty="0">
                  <a:latin typeface="+mn-lt"/>
                  <a:sym typeface="Roboto"/>
                </a:rPr>
                <a:t>̣ </a:t>
              </a:r>
              <a:r>
                <a:rPr lang="en-US" dirty="0" err="1">
                  <a:latin typeface="+mn-lt"/>
                  <a:sym typeface="Roboto"/>
                </a:rPr>
                <a:t>tấm</a:t>
              </a:r>
              <a:r>
                <a:rPr lang="en-US" dirty="0">
                  <a:latin typeface="+mn-lt"/>
                  <a:sym typeface="Roboto"/>
                </a:rPr>
                <a:t> pin </a:t>
              </a:r>
              <a:r>
                <a:rPr lang="en-US" dirty="0" err="1">
                  <a:latin typeface="+mn-lt"/>
                  <a:sym typeface="Roboto"/>
                </a:rPr>
                <a:t>mặt</a:t>
              </a:r>
              <a:r>
                <a:rPr lang="en-US" dirty="0">
                  <a:latin typeface="+mn-lt"/>
                  <a:sym typeface="Roboto"/>
                </a:rPr>
                <a:t> </a:t>
              </a:r>
              <a:r>
                <a:rPr lang="en-US" dirty="0" err="1">
                  <a:latin typeface="+mn-lt"/>
                  <a:sym typeface="Roboto"/>
                </a:rPr>
                <a:t>trời</a:t>
              </a:r>
              <a:r>
                <a:rPr lang="en-US" dirty="0">
                  <a:latin typeface="+mn-lt"/>
                  <a:sym typeface="Roboto"/>
                </a:rPr>
                <a:t> </a:t>
              </a:r>
              <a:r>
                <a:rPr lang="en-US" dirty="0" err="1">
                  <a:latin typeface="+mn-lt"/>
                  <a:sym typeface="Roboto"/>
                </a:rPr>
                <a:t>màng</a:t>
              </a:r>
              <a:r>
                <a:rPr lang="en-US" dirty="0">
                  <a:latin typeface="+mn-lt"/>
                  <a:sym typeface="Roboto"/>
                </a:rPr>
                <a:t> </a:t>
              </a:r>
              <a:r>
                <a:rPr lang="en-US" dirty="0" err="1">
                  <a:latin typeface="+mn-lt"/>
                  <a:sym typeface="Roboto"/>
                </a:rPr>
                <a:t>mỏng</a:t>
              </a:r>
              <a:r>
                <a:rPr lang="en-US" dirty="0">
                  <a:latin typeface="+mn-lt"/>
                  <a:sym typeface="Roboto"/>
                </a:rPr>
                <a:t> có </a:t>
              </a:r>
              <a:r>
                <a:rPr lang="en-US" dirty="0" err="1">
                  <a:latin typeface="+mn-lt"/>
                  <a:sym typeface="Roboto"/>
                </a:rPr>
                <a:t>chứa</a:t>
              </a:r>
              <a:r>
                <a:rPr lang="en-US" dirty="0">
                  <a:latin typeface="+mn-lt"/>
                  <a:sym typeface="Roboto"/>
                </a:rPr>
                <a:t> </a:t>
              </a:r>
              <a:r>
                <a:rPr lang="en-US" dirty="0" err="1">
                  <a:latin typeface="+mn-lt"/>
                  <a:sym typeface="Roboto"/>
                </a:rPr>
                <a:t>các</a:t>
              </a:r>
              <a:r>
                <a:rPr lang="en-US" dirty="0">
                  <a:latin typeface="+mn-lt"/>
                  <a:sym typeface="Roboto"/>
                </a:rPr>
                <a:t> </a:t>
              </a:r>
              <a:r>
                <a:rPr lang="en-US" dirty="0" err="1">
                  <a:latin typeface="+mn-lt"/>
                  <a:sym typeface="Roboto"/>
                </a:rPr>
                <a:t>chất</a:t>
              </a:r>
              <a:r>
                <a:rPr lang="en-US" dirty="0">
                  <a:latin typeface="+mn-lt"/>
                  <a:sym typeface="Roboto"/>
                </a:rPr>
                <a:t> </a:t>
              </a:r>
              <a:r>
                <a:rPr lang="en-US" dirty="0" err="1">
                  <a:latin typeface="+mn-lt"/>
                  <a:sym typeface="Roboto"/>
                </a:rPr>
                <a:t>bán</a:t>
              </a:r>
              <a:r>
                <a:rPr lang="en-US" dirty="0">
                  <a:latin typeface="+mn-lt"/>
                  <a:sym typeface="Roboto"/>
                </a:rPr>
                <a:t> </a:t>
              </a:r>
              <a:r>
                <a:rPr lang="en-US" dirty="0" err="1">
                  <a:latin typeface="+mn-lt"/>
                  <a:sym typeface="Roboto"/>
                </a:rPr>
                <a:t>dẫn</a:t>
              </a:r>
              <a:r>
                <a:rPr lang="en-US" dirty="0">
                  <a:latin typeface="+mn-lt"/>
                  <a:sym typeface="Roboto"/>
                </a:rPr>
                <a:t> </a:t>
              </a:r>
              <a:r>
                <a:rPr lang="en-US" dirty="0" err="1">
                  <a:latin typeface="+mn-lt"/>
                  <a:sym typeface="Roboto"/>
                </a:rPr>
                <a:t>gây</a:t>
              </a:r>
              <a:r>
                <a:rPr lang="en-US" dirty="0">
                  <a:latin typeface="+mn-lt"/>
                  <a:sym typeface="Roboto"/>
                </a:rPr>
                <a:t> </a:t>
              </a:r>
              <a:r>
                <a:rPr lang="en-US" dirty="0" err="1">
                  <a:latin typeface="+mn-lt"/>
                  <a:sym typeface="Roboto"/>
                </a:rPr>
                <a:t>hại</a:t>
              </a:r>
              <a:r>
                <a:rPr lang="en-US" dirty="0">
                  <a:latin typeface="+mn-lt"/>
                  <a:sym typeface="Roboto"/>
                </a:rPr>
                <a:t> </a:t>
              </a:r>
              <a:r>
                <a:rPr lang="en-US" dirty="0" err="1">
                  <a:latin typeface="+mn-lt"/>
                  <a:sym typeface="Roboto"/>
                </a:rPr>
                <a:t>cho</a:t>
              </a:r>
              <a:r>
                <a:rPr lang="en-US" dirty="0">
                  <a:latin typeface="+mn-lt"/>
                  <a:sym typeface="Roboto"/>
                </a:rPr>
                <a:t> </a:t>
              </a:r>
              <a:r>
                <a:rPr lang="en-US" dirty="0" err="1">
                  <a:latin typeface="+mn-lt"/>
                  <a:sym typeface="Roboto"/>
                </a:rPr>
                <a:t>môi</a:t>
              </a:r>
              <a:r>
                <a:rPr lang="en-US" dirty="0">
                  <a:latin typeface="+mn-lt"/>
                  <a:sym typeface="Roboto"/>
                </a:rPr>
                <a:t> </a:t>
              </a:r>
              <a:r>
                <a:rPr lang="en-US" dirty="0" err="1">
                  <a:latin typeface="+mn-lt"/>
                  <a:sym typeface="Roboto"/>
                </a:rPr>
                <a:t>trường</a:t>
              </a:r>
              <a:r>
                <a:rPr lang="en-US" dirty="0">
                  <a:latin typeface="+mn-lt"/>
                  <a:sym typeface="Roboto"/>
                </a:rPr>
                <a:t> (tỷ </a:t>
              </a:r>
              <a:r>
                <a:rPr lang="en-US" dirty="0" err="1">
                  <a:latin typeface="+mn-lt"/>
                  <a:sym typeface="Roboto"/>
                </a:rPr>
                <a:t>trọng</a:t>
              </a:r>
              <a:r>
                <a:rPr lang="en-US" dirty="0">
                  <a:latin typeface="+mn-lt"/>
                  <a:sym typeface="Roboto"/>
                </a:rPr>
                <a:t> </a:t>
              </a:r>
              <a:r>
                <a:rPr lang="en-US" dirty="0" err="1">
                  <a:latin typeface="+mn-lt"/>
                  <a:sym typeface="Roboto"/>
                </a:rPr>
                <a:t>của</a:t>
              </a:r>
              <a:r>
                <a:rPr lang="en-US" dirty="0">
                  <a:latin typeface="+mn-lt"/>
                  <a:sym typeface="Roboto"/>
                </a:rPr>
                <a:t> </a:t>
              </a:r>
              <a:r>
                <a:rPr lang="en-US" dirty="0" err="1">
                  <a:latin typeface="+mn-lt"/>
                  <a:sym typeface="Roboto"/>
                </a:rPr>
                <a:t>công</a:t>
              </a:r>
              <a:r>
                <a:rPr lang="en-US" dirty="0">
                  <a:latin typeface="+mn-lt"/>
                  <a:sym typeface="Roboto"/>
                </a:rPr>
                <a:t> </a:t>
              </a:r>
              <a:r>
                <a:rPr lang="en-US" dirty="0" err="1">
                  <a:latin typeface="+mn-lt"/>
                  <a:sym typeface="Roboto"/>
                </a:rPr>
                <a:t>nghê</a:t>
              </a:r>
              <a:r>
                <a:rPr lang="en-US" dirty="0">
                  <a:latin typeface="+mn-lt"/>
                  <a:sym typeface="Roboto"/>
                </a:rPr>
                <a:t>̣ </a:t>
              </a:r>
              <a:r>
                <a:rPr lang="en-US" dirty="0" err="1">
                  <a:latin typeface="+mn-lt"/>
                  <a:sym typeface="Roboto"/>
                </a:rPr>
                <a:t>này</a:t>
              </a:r>
              <a:r>
                <a:rPr lang="en-US" dirty="0">
                  <a:latin typeface="+mn-lt"/>
                  <a:sym typeface="Roboto"/>
                </a:rPr>
                <a:t> </a:t>
              </a:r>
              <a:r>
                <a:rPr lang="en-US" dirty="0" err="1">
                  <a:latin typeface="+mn-lt"/>
                  <a:sym typeface="Roboto"/>
                </a:rPr>
                <a:t>trên</a:t>
              </a:r>
              <a:r>
                <a:rPr lang="en-US" dirty="0">
                  <a:latin typeface="+mn-lt"/>
                  <a:sym typeface="Roboto"/>
                </a:rPr>
                <a:t> </a:t>
              </a:r>
              <a:r>
                <a:rPr lang="en-US" dirty="0" err="1">
                  <a:latin typeface="+mn-lt"/>
                  <a:sym typeface="Roboto"/>
                </a:rPr>
                <a:t>thi</a:t>
              </a:r>
              <a:r>
                <a:rPr lang="en-US" dirty="0">
                  <a:latin typeface="+mn-lt"/>
                  <a:sym typeface="Roboto"/>
                </a:rPr>
                <a:t>̣ </a:t>
              </a:r>
              <a:r>
                <a:rPr lang="en-US" dirty="0" err="1">
                  <a:latin typeface="+mn-lt"/>
                  <a:sym typeface="Roboto"/>
                </a:rPr>
                <a:t>trường</a:t>
              </a:r>
              <a:r>
                <a:rPr lang="en-US" dirty="0">
                  <a:latin typeface="+mn-lt"/>
                  <a:sym typeface="Roboto"/>
                </a:rPr>
                <a:t> </a:t>
              </a:r>
              <a:r>
                <a:rPr lang="en-US" dirty="0" err="1">
                  <a:latin typeface="+mn-lt"/>
                  <a:sym typeface="Roboto"/>
                </a:rPr>
                <a:t>rất</a:t>
              </a:r>
              <a:r>
                <a:rPr lang="en-US" dirty="0">
                  <a:latin typeface="+mn-lt"/>
                  <a:sym typeface="Roboto"/>
                </a:rPr>
                <a:t> </a:t>
              </a:r>
              <a:r>
                <a:rPr lang="en-US" dirty="0" err="1">
                  <a:latin typeface="+mn-lt"/>
                  <a:sym typeface="Roboto"/>
                </a:rPr>
                <a:t>nho</a:t>
              </a:r>
              <a:r>
                <a:rPr lang="en-US" dirty="0">
                  <a:latin typeface="+mn-lt"/>
                  <a:sym typeface="Roboto"/>
                </a:rPr>
                <a:t>̉)</a:t>
              </a:r>
              <a:endParaRPr dirty="0">
                <a:latin typeface="+mn-lt"/>
                <a:sym typeface="Roboto"/>
              </a:endParaRPr>
            </a:p>
          </p:txBody>
        </p:sp>
      </p:grpSp>
      <p:grpSp>
        <p:nvGrpSpPr>
          <p:cNvPr id="76" name="Google Shape;3180;p47">
            <a:extLst>
              <a:ext uri="{FF2B5EF4-FFF2-40B4-BE49-F238E27FC236}">
                <a16:creationId xmlns:a16="http://schemas.microsoft.com/office/drawing/2014/main" id="{7CD491BC-8B02-031F-64E0-CE5E8BAE089A}"/>
              </a:ext>
            </a:extLst>
          </p:cNvPr>
          <p:cNvGrpSpPr/>
          <p:nvPr/>
        </p:nvGrpSpPr>
        <p:grpSpPr>
          <a:xfrm>
            <a:off x="484343" y="3639982"/>
            <a:ext cx="8207966" cy="344811"/>
            <a:chOff x="1153264" y="2742890"/>
            <a:chExt cx="8196488" cy="607800"/>
          </a:xfrm>
        </p:grpSpPr>
        <p:sp>
          <p:nvSpPr>
            <p:cNvPr id="77" name="Google Shape;3181;p47">
              <a:extLst>
                <a:ext uri="{FF2B5EF4-FFF2-40B4-BE49-F238E27FC236}">
                  <a16:creationId xmlns:a16="http://schemas.microsoft.com/office/drawing/2014/main" id="{31131A89-6621-A9F2-8047-29943A3C740D}"/>
                </a:ext>
              </a:extLst>
            </p:cNvPr>
            <p:cNvSpPr/>
            <p:nvPr/>
          </p:nvSpPr>
          <p:spPr>
            <a:xfrm>
              <a:off x="1153264" y="274289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accent3"/>
                  </a:solidFill>
                  <a:latin typeface="+mn-lt"/>
                  <a:ea typeface="Fira Sans Extra Condensed"/>
                  <a:cs typeface="Fira Sans Extra Condensed"/>
                  <a:sym typeface="Fira Sans Extra Condensed"/>
                </a:rPr>
                <a:t>05</a:t>
              </a:r>
              <a:endParaRPr dirty="0">
                <a:solidFill>
                  <a:schemeClr val="accent3"/>
                </a:solidFill>
                <a:latin typeface="+mn-lt"/>
              </a:endParaRPr>
            </a:p>
          </p:txBody>
        </p:sp>
        <p:sp>
          <p:nvSpPr>
            <p:cNvPr id="78" name="Google Shape;3183;p47">
              <a:extLst>
                <a:ext uri="{FF2B5EF4-FFF2-40B4-BE49-F238E27FC236}">
                  <a16:creationId xmlns:a16="http://schemas.microsoft.com/office/drawing/2014/main" id="{F12ABF1D-65B8-4FCE-3C3F-FB4A72C53A58}"/>
                </a:ext>
              </a:extLst>
            </p:cNvPr>
            <p:cNvSpPr txBox="1"/>
            <p:nvPr/>
          </p:nvSpPr>
          <p:spPr>
            <a:xfrm>
              <a:off x="2140402" y="2812638"/>
              <a:ext cx="7209350" cy="468301"/>
            </a:xfrm>
            <a:prstGeom prst="rect">
              <a:avLst/>
            </a:prstGeom>
            <a:noFill/>
            <a:ln>
              <a:noFill/>
            </a:ln>
          </p:spPr>
          <p:txBody>
            <a:bodyPr spcFirstLastPara="1" wrap="square" lIns="91425" tIns="91425" rIns="91425" bIns="91425" anchor="ctr" anchorCtr="0">
              <a:noAutofit/>
            </a:bodyPr>
            <a:lstStyle/>
            <a:p>
              <a:pPr algn="just"/>
              <a:r>
                <a:rPr lang="en-US" dirty="0" err="1">
                  <a:latin typeface="+mn-lt"/>
                  <a:sym typeface="Roboto"/>
                </a:rPr>
                <a:t>Chiếm</a:t>
              </a:r>
              <a:r>
                <a:rPr lang="en-US" dirty="0">
                  <a:latin typeface="+mn-lt"/>
                  <a:sym typeface="Roboto"/>
                </a:rPr>
                <a:t> </a:t>
              </a:r>
              <a:r>
                <a:rPr lang="en-US" dirty="0" err="1">
                  <a:latin typeface="+mn-lt"/>
                  <a:sym typeface="Roboto"/>
                </a:rPr>
                <a:t>dụng</a:t>
              </a:r>
              <a:r>
                <a:rPr lang="en-US" dirty="0">
                  <a:latin typeface="+mn-lt"/>
                  <a:sym typeface="Roboto"/>
                </a:rPr>
                <a:t> </a:t>
              </a:r>
              <a:r>
                <a:rPr lang="en-US" dirty="0" err="1">
                  <a:latin typeface="+mn-lt"/>
                  <a:sym typeface="Roboto"/>
                </a:rPr>
                <a:t>quy</a:t>
              </a:r>
              <a:r>
                <a:rPr lang="en-US" dirty="0">
                  <a:latin typeface="+mn-lt"/>
                  <a:sym typeface="Roboto"/>
                </a:rPr>
                <a:t>̃ </a:t>
              </a:r>
              <a:r>
                <a:rPr lang="en-US" dirty="0" err="1">
                  <a:latin typeface="+mn-lt"/>
                  <a:sym typeface="Roboto"/>
                </a:rPr>
                <a:t>đất</a:t>
              </a:r>
              <a:r>
                <a:rPr lang="en-US" dirty="0">
                  <a:latin typeface="+mn-lt"/>
                  <a:sym typeface="Roboto"/>
                </a:rPr>
                <a:t> so </a:t>
              </a:r>
              <a:r>
                <a:rPr lang="en-US" dirty="0" err="1">
                  <a:latin typeface="+mn-lt"/>
                  <a:sym typeface="Roboto"/>
                </a:rPr>
                <a:t>với</a:t>
              </a:r>
              <a:r>
                <a:rPr lang="en-US" dirty="0">
                  <a:latin typeface="+mn-lt"/>
                  <a:sym typeface="Roboto"/>
                </a:rPr>
                <a:t> </a:t>
              </a:r>
              <a:r>
                <a:rPr lang="en-US" dirty="0" err="1">
                  <a:latin typeface="+mn-lt"/>
                  <a:sym typeface="Roboto"/>
                </a:rPr>
                <a:t>một</a:t>
              </a:r>
              <a:r>
                <a:rPr lang="en-US" dirty="0">
                  <a:latin typeface="+mn-lt"/>
                  <a:sym typeface="Roboto"/>
                </a:rPr>
                <a:t> </a:t>
              </a:r>
              <a:r>
                <a:rPr lang="en-US" dirty="0" err="1">
                  <a:latin typeface="+mn-lt"/>
                  <a:sym typeface="Roboto"/>
                </a:rPr>
                <a:t>sô</a:t>
              </a:r>
              <a:r>
                <a:rPr lang="en-US" dirty="0">
                  <a:latin typeface="+mn-lt"/>
                  <a:sym typeface="Roboto"/>
                </a:rPr>
                <a:t>́ </a:t>
              </a:r>
              <a:r>
                <a:rPr lang="en-US" dirty="0" err="1">
                  <a:latin typeface="+mn-lt"/>
                  <a:sym typeface="Roboto"/>
                </a:rPr>
                <a:t>dạng</a:t>
              </a:r>
              <a:r>
                <a:rPr lang="en-US" dirty="0">
                  <a:latin typeface="+mn-lt"/>
                  <a:sym typeface="Roboto"/>
                </a:rPr>
                <a:t> NLTT </a:t>
              </a:r>
              <a:r>
                <a:rPr lang="en-US" dirty="0" err="1">
                  <a:latin typeface="+mn-lt"/>
                  <a:sym typeface="Roboto"/>
                </a:rPr>
                <a:t>khác</a:t>
              </a:r>
              <a:r>
                <a:rPr lang="en-US" dirty="0">
                  <a:latin typeface="+mn-lt"/>
                  <a:sym typeface="Roboto"/>
                </a:rPr>
                <a:t> (</a:t>
              </a:r>
              <a:r>
                <a:rPr lang="en-US" dirty="0" err="1">
                  <a:latin typeface="+mn-lt"/>
                  <a:sym typeface="Roboto"/>
                </a:rPr>
                <a:t>điện</a:t>
              </a:r>
              <a:r>
                <a:rPr lang="en-US" dirty="0">
                  <a:latin typeface="+mn-lt"/>
                  <a:sym typeface="Roboto"/>
                </a:rPr>
                <a:t> </a:t>
              </a:r>
              <a:r>
                <a:rPr lang="en-US" dirty="0" err="1">
                  <a:latin typeface="+mn-lt"/>
                  <a:sym typeface="Roboto"/>
                </a:rPr>
                <a:t>gio</a:t>
              </a:r>
              <a:r>
                <a:rPr lang="en-US" dirty="0">
                  <a:latin typeface="+mn-lt"/>
                  <a:sym typeface="Roboto"/>
                </a:rPr>
                <a:t>́)</a:t>
              </a:r>
              <a:endParaRPr dirty="0">
                <a:latin typeface="+mn-lt"/>
                <a:sym typeface="Roboto"/>
              </a:endParaRPr>
            </a:p>
          </p:txBody>
        </p:sp>
      </p:grpSp>
    </p:spTree>
    <p:extLst>
      <p:ext uri="{BB962C8B-B14F-4D97-AF65-F5344CB8AC3E}">
        <p14:creationId xmlns:p14="http://schemas.microsoft.com/office/powerpoint/2010/main" val="3373715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88E5E652-E202-2884-D301-924E3F0AFC75}"/>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98D08EA6-BBC7-7304-D195-B01335E23997}"/>
              </a:ext>
            </a:extLst>
          </p:cNvPr>
          <p:cNvSpPr txBox="1"/>
          <p:nvPr/>
        </p:nvSpPr>
        <p:spPr>
          <a:xfrm>
            <a:off x="0" y="471024"/>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b="1">
                <a:solidFill>
                  <a:schemeClr val="accent1">
                    <a:lumMod val="50000"/>
                  </a:schemeClr>
                </a:solidFill>
                <a:latin typeface="+mn-lt"/>
              </a:rPr>
              <a:t>8. Các </a:t>
            </a:r>
            <a:r>
              <a:rPr lang="en-US" sz="2400" b="1" dirty="0" err="1">
                <a:solidFill>
                  <a:schemeClr val="accent1">
                    <a:lumMod val="50000"/>
                  </a:schemeClr>
                </a:solidFill>
                <a:latin typeface="+mn-lt"/>
              </a:rPr>
              <a:t>loại</a:t>
            </a:r>
            <a:r>
              <a:rPr lang="en-US" sz="2400" b="1" dirty="0">
                <a:solidFill>
                  <a:schemeClr val="accent1">
                    <a:lumMod val="50000"/>
                  </a:schemeClr>
                </a:solidFill>
                <a:latin typeface="+mn-lt"/>
              </a:rPr>
              <a:t> </a:t>
            </a:r>
            <a:r>
              <a:rPr lang="en-US" sz="2400" b="1" dirty="0" err="1">
                <a:solidFill>
                  <a:schemeClr val="accent1">
                    <a:lumMod val="50000"/>
                  </a:schemeClr>
                </a:solidFill>
                <a:latin typeface="+mn-lt"/>
              </a:rPr>
              <a:t>hình</a:t>
            </a:r>
            <a:r>
              <a:rPr lang="en-US" sz="2400" b="1" dirty="0">
                <a:solidFill>
                  <a:schemeClr val="accent1">
                    <a:lumMod val="50000"/>
                  </a:schemeClr>
                </a:solidFill>
                <a:latin typeface="+mn-lt"/>
              </a:rPr>
              <a:t> </a:t>
            </a:r>
            <a:r>
              <a:rPr lang="en-US" sz="2400" b="1" dirty="0" err="1">
                <a:solidFill>
                  <a:schemeClr val="accent1">
                    <a:lumMod val="50000"/>
                  </a:schemeClr>
                </a:solidFill>
                <a:latin typeface="+mn-lt"/>
              </a:rPr>
              <a:t>Điện</a:t>
            </a:r>
            <a:r>
              <a:rPr lang="en-US" sz="2400" b="1" dirty="0">
                <a:solidFill>
                  <a:schemeClr val="accent1">
                    <a:lumMod val="50000"/>
                  </a:schemeClr>
                </a:solidFill>
                <a:latin typeface="+mn-lt"/>
              </a:rPr>
              <a:t> </a:t>
            </a:r>
            <a:r>
              <a:rPr lang="en-US" sz="2400" b="1" dirty="0" err="1">
                <a:solidFill>
                  <a:schemeClr val="accent1">
                    <a:lumMod val="50000"/>
                  </a:schemeClr>
                </a:solidFill>
                <a:latin typeface="+mn-lt"/>
              </a:rPr>
              <a:t>mặt</a:t>
            </a:r>
            <a:r>
              <a:rPr lang="en-US" sz="2400" b="1" dirty="0">
                <a:solidFill>
                  <a:schemeClr val="accent1">
                    <a:lumMod val="50000"/>
                  </a:schemeClr>
                </a:solidFill>
                <a:latin typeface="+mn-lt"/>
              </a:rPr>
              <a:t> </a:t>
            </a:r>
            <a:r>
              <a:rPr lang="en-US" sz="2400" b="1" dirty="0" err="1">
                <a:solidFill>
                  <a:schemeClr val="accent1">
                    <a:lumMod val="50000"/>
                  </a:schemeClr>
                </a:solidFill>
                <a:latin typeface="+mn-lt"/>
              </a:rPr>
              <a:t>trời</a:t>
            </a:r>
            <a:r>
              <a:rPr lang="en-US" sz="2400" b="1" dirty="0">
                <a:solidFill>
                  <a:schemeClr val="accent1">
                    <a:lumMod val="50000"/>
                  </a:schemeClr>
                </a:solidFill>
                <a:latin typeface="+mn-lt"/>
              </a:rPr>
              <a:t> (</a:t>
            </a:r>
            <a:r>
              <a:rPr lang="en-US" sz="2400" b="1">
                <a:solidFill>
                  <a:schemeClr val="accent1">
                    <a:lumMod val="50000"/>
                  </a:schemeClr>
                </a:solidFill>
                <a:latin typeface="+mn-lt"/>
              </a:rPr>
              <a:t>PV)</a:t>
            </a:r>
            <a:r>
              <a:rPr lang="vi-VN" sz="2400" b="1">
                <a:solidFill>
                  <a:schemeClr val="accent1">
                    <a:lumMod val="50000"/>
                  </a:schemeClr>
                </a:solidFill>
                <a:latin typeface="+mn-lt"/>
              </a:rPr>
              <a:t> </a:t>
            </a:r>
            <a:endParaRPr sz="2400" b="1" dirty="0">
              <a:solidFill>
                <a:schemeClr val="accent1">
                  <a:lumMod val="50000"/>
                </a:schemeClr>
              </a:solidFill>
              <a:latin typeface="+mn-lt"/>
              <a:sym typeface="Fira Sans Extra Condensed"/>
            </a:endParaRPr>
          </a:p>
        </p:txBody>
      </p:sp>
      <p:grpSp>
        <p:nvGrpSpPr>
          <p:cNvPr id="46" name="Google Shape;3171;p47">
            <a:extLst>
              <a:ext uri="{FF2B5EF4-FFF2-40B4-BE49-F238E27FC236}">
                <a16:creationId xmlns:a16="http://schemas.microsoft.com/office/drawing/2014/main" id="{0B7ED3BB-BB08-E2AF-94E1-0C84936978DB}"/>
              </a:ext>
            </a:extLst>
          </p:cNvPr>
          <p:cNvGrpSpPr/>
          <p:nvPr/>
        </p:nvGrpSpPr>
        <p:grpSpPr>
          <a:xfrm>
            <a:off x="535434" y="1249094"/>
            <a:ext cx="8200481" cy="384961"/>
            <a:chOff x="1149271" y="1637449"/>
            <a:chExt cx="8200481" cy="607800"/>
          </a:xfrm>
        </p:grpSpPr>
        <p:sp>
          <p:nvSpPr>
            <p:cNvPr id="47" name="Google Shape;3172;p47">
              <a:extLst>
                <a:ext uri="{FF2B5EF4-FFF2-40B4-BE49-F238E27FC236}">
                  <a16:creationId xmlns:a16="http://schemas.microsoft.com/office/drawing/2014/main" id="{CE12CF3A-81D1-36BE-8517-FE967135A966}"/>
                </a:ext>
              </a:extLst>
            </p:cNvPr>
            <p:cNvSpPr/>
            <p:nvPr/>
          </p:nvSpPr>
          <p:spPr>
            <a:xfrm>
              <a:off x="1149271" y="1637449"/>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dirty="0">
                  <a:solidFill>
                    <a:schemeClr val="dk2"/>
                  </a:solidFill>
                  <a:latin typeface="+mn-lt"/>
                  <a:ea typeface="Fira Sans Extra Condensed"/>
                  <a:cs typeface="Fira Sans Extra Condensed"/>
                  <a:sym typeface="Fira Sans Extra Condensed"/>
                </a:rPr>
                <a:t>01</a:t>
              </a:r>
              <a:endParaRPr dirty="0">
                <a:solidFill>
                  <a:schemeClr val="dk2"/>
                </a:solidFill>
                <a:latin typeface="+mn-lt"/>
              </a:endParaRPr>
            </a:p>
          </p:txBody>
        </p:sp>
        <p:sp>
          <p:nvSpPr>
            <p:cNvPr id="49" name="Google Shape;3174;p47">
              <a:extLst>
                <a:ext uri="{FF2B5EF4-FFF2-40B4-BE49-F238E27FC236}">
                  <a16:creationId xmlns:a16="http://schemas.microsoft.com/office/drawing/2014/main" id="{DCD73BC1-68F3-28DE-2B63-39AACB978904}"/>
                </a:ext>
              </a:extLst>
            </p:cNvPr>
            <p:cNvSpPr txBox="1"/>
            <p:nvPr/>
          </p:nvSpPr>
          <p:spPr>
            <a:xfrm>
              <a:off x="2140401" y="1673616"/>
              <a:ext cx="7209351" cy="468300"/>
            </a:xfrm>
            <a:prstGeom prst="rect">
              <a:avLst/>
            </a:prstGeom>
            <a:noFill/>
            <a:ln>
              <a:noFill/>
            </a:ln>
          </p:spPr>
          <p:txBody>
            <a:bodyPr spcFirstLastPara="1" wrap="square" lIns="91425" tIns="91425" rIns="91425" bIns="91425" anchor="ctr" anchorCtr="0">
              <a:noAutofit/>
            </a:bodyPr>
            <a:lstStyle/>
            <a:p>
              <a:r>
                <a:rPr lang="en-US" dirty="0" err="1">
                  <a:latin typeface="+mn-lt"/>
                  <a:sym typeface="Roboto"/>
                </a:rPr>
                <a:t>Điện</a:t>
              </a:r>
              <a:r>
                <a:rPr lang="en-US" dirty="0">
                  <a:latin typeface="+mn-lt"/>
                  <a:sym typeface="Roboto"/>
                </a:rPr>
                <a:t> </a:t>
              </a:r>
              <a:r>
                <a:rPr lang="en-US" dirty="0" err="1">
                  <a:latin typeface="+mn-lt"/>
                  <a:sym typeface="Roboto"/>
                </a:rPr>
                <a:t>mặt</a:t>
              </a:r>
              <a:r>
                <a:rPr lang="en-US" dirty="0">
                  <a:latin typeface="+mn-lt"/>
                  <a:sym typeface="Roboto"/>
                </a:rPr>
                <a:t> </a:t>
              </a:r>
              <a:r>
                <a:rPr lang="en-US" dirty="0" err="1">
                  <a:latin typeface="+mn-lt"/>
                  <a:sym typeface="Roboto"/>
                </a:rPr>
                <a:t>trời</a:t>
              </a:r>
              <a:r>
                <a:rPr lang="en-US" dirty="0">
                  <a:latin typeface="+mn-lt"/>
                  <a:sym typeface="Roboto"/>
                </a:rPr>
                <a:t> </a:t>
              </a:r>
              <a:r>
                <a:rPr lang="en-US" dirty="0" err="1">
                  <a:latin typeface="+mn-lt"/>
                  <a:sym typeface="Roboto"/>
                </a:rPr>
                <a:t>Mái</a:t>
              </a:r>
              <a:r>
                <a:rPr lang="en-US" dirty="0">
                  <a:latin typeface="+mn-lt"/>
                  <a:sym typeface="Roboto"/>
                </a:rPr>
                <a:t> </a:t>
              </a:r>
              <a:r>
                <a:rPr lang="en-US" dirty="0" err="1">
                  <a:latin typeface="+mn-lt"/>
                  <a:sym typeface="Roboto"/>
                </a:rPr>
                <a:t>nha</a:t>
              </a:r>
              <a:r>
                <a:rPr lang="en-US" dirty="0">
                  <a:latin typeface="+mn-lt"/>
                  <a:sym typeface="Roboto"/>
                </a:rPr>
                <a:t>̀ (</a:t>
              </a:r>
              <a:r>
                <a:rPr lang="en-US" dirty="0" err="1">
                  <a:latin typeface="+mn-lt"/>
                  <a:sym typeface="Roboto"/>
                </a:rPr>
                <a:t>áp</a:t>
              </a:r>
              <a:r>
                <a:rPr lang="en-US" dirty="0">
                  <a:latin typeface="+mn-lt"/>
                  <a:sym typeface="Roboto"/>
                </a:rPr>
                <a:t> </a:t>
              </a:r>
              <a:r>
                <a:rPr lang="en-US" dirty="0" err="1">
                  <a:latin typeface="+mn-lt"/>
                  <a:sym typeface="Roboto"/>
                </a:rPr>
                <a:t>mái</a:t>
              </a:r>
              <a:r>
                <a:rPr lang="en-US" dirty="0">
                  <a:latin typeface="+mn-lt"/>
                  <a:sym typeface="Roboto"/>
                </a:rPr>
                <a:t>) – Solar Rooftop</a:t>
              </a:r>
            </a:p>
            <a:p>
              <a:endParaRPr dirty="0">
                <a:latin typeface="+mn-lt"/>
                <a:sym typeface="Roboto"/>
              </a:endParaRPr>
            </a:p>
          </p:txBody>
        </p:sp>
      </p:grpSp>
      <p:grpSp>
        <p:nvGrpSpPr>
          <p:cNvPr id="55" name="Google Shape;3180;p47">
            <a:extLst>
              <a:ext uri="{FF2B5EF4-FFF2-40B4-BE49-F238E27FC236}">
                <a16:creationId xmlns:a16="http://schemas.microsoft.com/office/drawing/2014/main" id="{27A91BC4-F97A-0FF7-DE3A-0BB8B0EDBB08}"/>
              </a:ext>
            </a:extLst>
          </p:cNvPr>
          <p:cNvGrpSpPr/>
          <p:nvPr/>
        </p:nvGrpSpPr>
        <p:grpSpPr>
          <a:xfrm>
            <a:off x="539427" y="2583571"/>
            <a:ext cx="8246866" cy="384961"/>
            <a:chOff x="1153264" y="2582850"/>
            <a:chExt cx="8246866" cy="607800"/>
          </a:xfrm>
        </p:grpSpPr>
        <p:sp>
          <p:nvSpPr>
            <p:cNvPr id="56" name="Google Shape;3181;p47">
              <a:extLst>
                <a:ext uri="{FF2B5EF4-FFF2-40B4-BE49-F238E27FC236}">
                  <a16:creationId xmlns:a16="http://schemas.microsoft.com/office/drawing/2014/main" id="{6FB64319-9D9F-BBE3-AD67-A3B86F7E9861}"/>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3"/>
                  </a:solidFill>
                  <a:latin typeface="+mn-lt"/>
                  <a:ea typeface="Fira Sans Extra Condensed"/>
                  <a:cs typeface="Fira Sans Extra Condensed"/>
                  <a:sym typeface="Fira Sans Extra Condensed"/>
                </a:rPr>
                <a:t>02</a:t>
              </a:r>
              <a:endParaRPr>
                <a:solidFill>
                  <a:schemeClr val="accent3"/>
                </a:solidFill>
                <a:latin typeface="+mn-lt"/>
              </a:endParaRPr>
            </a:p>
          </p:txBody>
        </p:sp>
        <p:sp>
          <p:nvSpPr>
            <p:cNvPr id="58" name="Google Shape;3183;p47">
              <a:extLst>
                <a:ext uri="{FF2B5EF4-FFF2-40B4-BE49-F238E27FC236}">
                  <a16:creationId xmlns:a16="http://schemas.microsoft.com/office/drawing/2014/main" id="{A0DF16F7-B617-9E53-D418-B5FA14E975E9}"/>
                </a:ext>
              </a:extLst>
            </p:cNvPr>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dirty="0" err="1">
                  <a:latin typeface="+mn-lt"/>
                  <a:ea typeface="Roboto"/>
                  <a:cs typeface="Roboto"/>
                  <a:sym typeface="Roboto"/>
                </a:rPr>
                <a:t>Điện</a:t>
              </a:r>
              <a:r>
                <a:rPr lang="en-US" dirty="0">
                  <a:latin typeface="+mn-lt"/>
                  <a:ea typeface="Roboto"/>
                  <a:cs typeface="Roboto"/>
                  <a:sym typeface="Roboto"/>
                </a:rPr>
                <a:t> </a:t>
              </a:r>
              <a:r>
                <a:rPr lang="en-US" dirty="0" err="1">
                  <a:latin typeface="+mn-lt"/>
                  <a:ea typeface="Roboto"/>
                  <a:cs typeface="Roboto"/>
                  <a:sym typeface="Roboto"/>
                </a:rPr>
                <a:t>mặt</a:t>
              </a:r>
              <a:r>
                <a:rPr lang="en-US" dirty="0">
                  <a:latin typeface="+mn-lt"/>
                  <a:ea typeface="Roboto"/>
                  <a:cs typeface="Roboto"/>
                  <a:sym typeface="Roboto"/>
                </a:rPr>
                <a:t> </a:t>
              </a:r>
              <a:r>
                <a:rPr lang="en-US" dirty="0" err="1">
                  <a:latin typeface="+mn-lt"/>
                  <a:ea typeface="Roboto"/>
                  <a:cs typeface="Roboto"/>
                  <a:sym typeface="Roboto"/>
                </a:rPr>
                <a:t>trời</a:t>
              </a:r>
              <a:r>
                <a:rPr lang="en-US" dirty="0">
                  <a:latin typeface="+mn-lt"/>
                  <a:ea typeface="Roboto"/>
                  <a:cs typeface="Roboto"/>
                  <a:sym typeface="Roboto"/>
                </a:rPr>
                <a:t> </a:t>
              </a:r>
              <a:r>
                <a:rPr lang="en-US" dirty="0" err="1">
                  <a:latin typeface="+mn-lt"/>
                  <a:ea typeface="Roboto"/>
                  <a:cs typeface="Roboto"/>
                  <a:sym typeface="Roboto"/>
                </a:rPr>
                <a:t>nối</a:t>
              </a:r>
              <a:r>
                <a:rPr lang="en-US" dirty="0">
                  <a:latin typeface="+mn-lt"/>
                  <a:ea typeface="Roboto"/>
                  <a:cs typeface="Roboto"/>
                  <a:sym typeface="Roboto"/>
                </a:rPr>
                <a:t> </a:t>
              </a:r>
              <a:r>
                <a:rPr lang="en-US" dirty="0" err="1">
                  <a:latin typeface="+mn-lt"/>
                  <a:ea typeface="Roboto"/>
                  <a:cs typeface="Roboto"/>
                  <a:sym typeface="Roboto"/>
                </a:rPr>
                <a:t>lưới</a:t>
              </a:r>
              <a:r>
                <a:rPr lang="en-US" dirty="0">
                  <a:latin typeface="+mn-lt"/>
                  <a:ea typeface="Roboto"/>
                  <a:cs typeface="Roboto"/>
                  <a:sym typeface="Roboto"/>
                </a:rPr>
                <a:t> </a:t>
              </a:r>
              <a:r>
                <a:rPr lang="en-US" dirty="0" err="1">
                  <a:latin typeface="+mn-lt"/>
                  <a:ea typeface="Roboto"/>
                  <a:cs typeface="Roboto"/>
                  <a:sym typeface="Roboto"/>
                </a:rPr>
                <a:t>Mặt</a:t>
              </a:r>
              <a:r>
                <a:rPr lang="en-US" dirty="0">
                  <a:latin typeface="+mn-lt"/>
                  <a:ea typeface="Roboto"/>
                  <a:cs typeface="Roboto"/>
                  <a:sym typeface="Roboto"/>
                </a:rPr>
                <a:t> </a:t>
              </a:r>
              <a:r>
                <a:rPr lang="en-US" dirty="0" err="1">
                  <a:latin typeface="+mn-lt"/>
                  <a:ea typeface="Roboto"/>
                  <a:cs typeface="Roboto"/>
                  <a:sym typeface="Roboto"/>
                </a:rPr>
                <a:t>đất</a:t>
              </a:r>
              <a:r>
                <a:rPr lang="en-US" dirty="0">
                  <a:latin typeface="+mn-lt"/>
                  <a:ea typeface="Roboto"/>
                  <a:cs typeface="Roboto"/>
                  <a:sym typeface="Roboto"/>
                </a:rPr>
                <a:t> (Ground mounted Solar Power)</a:t>
              </a:r>
              <a:endParaRPr dirty="0">
                <a:latin typeface="+mn-lt"/>
                <a:ea typeface="Roboto"/>
                <a:cs typeface="Roboto"/>
                <a:sym typeface="Roboto"/>
              </a:endParaRPr>
            </a:p>
          </p:txBody>
        </p:sp>
      </p:grpSp>
      <p:grpSp>
        <p:nvGrpSpPr>
          <p:cNvPr id="64" name="Google Shape;3189;p47">
            <a:extLst>
              <a:ext uri="{FF2B5EF4-FFF2-40B4-BE49-F238E27FC236}">
                <a16:creationId xmlns:a16="http://schemas.microsoft.com/office/drawing/2014/main" id="{E9632811-E1EC-CA60-24D3-3D0231EA1783}"/>
              </a:ext>
            </a:extLst>
          </p:cNvPr>
          <p:cNvGrpSpPr/>
          <p:nvPr/>
        </p:nvGrpSpPr>
        <p:grpSpPr>
          <a:xfrm>
            <a:off x="539427" y="3461436"/>
            <a:ext cx="8141530" cy="384961"/>
            <a:chOff x="1153264" y="3750075"/>
            <a:chExt cx="8141530" cy="607800"/>
          </a:xfrm>
        </p:grpSpPr>
        <p:sp>
          <p:nvSpPr>
            <p:cNvPr id="65" name="Google Shape;3190;p47">
              <a:extLst>
                <a:ext uri="{FF2B5EF4-FFF2-40B4-BE49-F238E27FC236}">
                  <a16:creationId xmlns:a16="http://schemas.microsoft.com/office/drawing/2014/main" id="{B9388577-1861-76F7-0616-F45970CA61B3}"/>
                </a:ext>
              </a:extLst>
            </p:cNvPr>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accent2"/>
                  </a:solidFill>
                  <a:latin typeface="+mn-lt"/>
                  <a:ea typeface="Fira Sans Extra Condensed"/>
                  <a:cs typeface="Fira Sans Extra Condensed"/>
                  <a:sym typeface="Fira Sans Extra Condensed"/>
                </a:rPr>
                <a:t>03</a:t>
              </a:r>
              <a:endParaRPr>
                <a:solidFill>
                  <a:schemeClr val="accent2"/>
                </a:solidFill>
                <a:latin typeface="+mn-lt"/>
              </a:endParaRPr>
            </a:p>
          </p:txBody>
        </p:sp>
        <p:sp>
          <p:nvSpPr>
            <p:cNvPr id="67" name="Google Shape;3192;p47">
              <a:extLst>
                <a:ext uri="{FF2B5EF4-FFF2-40B4-BE49-F238E27FC236}">
                  <a16:creationId xmlns:a16="http://schemas.microsoft.com/office/drawing/2014/main" id="{C6610CD1-466D-2695-BDAC-CF79715B4792}"/>
                </a:ext>
              </a:extLst>
            </p:cNvPr>
            <p:cNvSpPr txBox="1"/>
            <p:nvPr/>
          </p:nvSpPr>
          <p:spPr>
            <a:xfrm>
              <a:off x="2135822" y="3819824"/>
              <a:ext cx="7158972" cy="4683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US" dirty="0" err="1">
                  <a:latin typeface="+mn-lt"/>
                </a:rPr>
                <a:t>Điện</a:t>
              </a:r>
              <a:r>
                <a:rPr lang="en-US" dirty="0">
                  <a:latin typeface="+mn-lt"/>
                </a:rPr>
                <a:t> </a:t>
              </a:r>
              <a:r>
                <a:rPr lang="en-US" dirty="0" err="1">
                  <a:latin typeface="+mn-lt"/>
                </a:rPr>
                <a:t>mặt</a:t>
              </a:r>
              <a:r>
                <a:rPr lang="en-US" dirty="0">
                  <a:latin typeface="+mn-lt"/>
                </a:rPr>
                <a:t> </a:t>
              </a:r>
              <a:r>
                <a:rPr lang="en-US" dirty="0" err="1">
                  <a:latin typeface="+mn-lt"/>
                </a:rPr>
                <a:t>trời</a:t>
              </a:r>
              <a:r>
                <a:rPr lang="en-US" dirty="0">
                  <a:latin typeface="+mn-lt"/>
                </a:rPr>
                <a:t> </a:t>
              </a:r>
              <a:r>
                <a:rPr lang="en-US" dirty="0" err="1">
                  <a:latin typeface="+mn-lt"/>
                </a:rPr>
                <a:t>nổi</a:t>
              </a:r>
              <a:r>
                <a:rPr lang="en-US" dirty="0">
                  <a:latin typeface="+mn-lt"/>
                </a:rPr>
                <a:t> (Floating Solar power Plant)</a:t>
              </a:r>
              <a:endParaRPr dirty="0">
                <a:latin typeface="+mn-lt"/>
                <a:sym typeface="Roboto"/>
              </a:endParaRPr>
            </a:p>
          </p:txBody>
        </p:sp>
      </p:grpSp>
      <p:sp>
        <p:nvSpPr>
          <p:cNvPr id="6" name="TextBox 5">
            <a:extLst>
              <a:ext uri="{FF2B5EF4-FFF2-40B4-BE49-F238E27FC236}">
                <a16:creationId xmlns:a16="http://schemas.microsoft.com/office/drawing/2014/main" id="{09A2B51B-FB91-4136-6A81-A75851B5EC66}"/>
              </a:ext>
            </a:extLst>
          </p:cNvPr>
          <p:cNvSpPr txBox="1"/>
          <p:nvPr/>
        </p:nvSpPr>
        <p:spPr>
          <a:xfrm>
            <a:off x="1525958" y="1523751"/>
            <a:ext cx="7100043" cy="954107"/>
          </a:xfrm>
          <a:prstGeom prst="rect">
            <a:avLst/>
          </a:prstGeom>
          <a:noFill/>
        </p:spPr>
        <p:txBody>
          <a:bodyPr wrap="square">
            <a:spAutoFit/>
          </a:bodyPr>
          <a:lstStyle/>
          <a:p>
            <a:pPr algn="just"/>
            <a:r>
              <a:rPr lang="en-US" dirty="0">
                <a:latin typeface="+mn-lt"/>
              </a:rPr>
              <a:t>QĐ13: </a:t>
            </a:r>
            <a:r>
              <a:rPr lang="vi-VN" b="0" i="0" dirty="0">
                <a:solidFill>
                  <a:srgbClr val="000000"/>
                </a:solidFill>
                <a:effectLst/>
                <a:latin typeface="+mn-lt"/>
              </a:rPr>
              <a:t>Hệ thống điện mặt tr</a:t>
            </a:r>
            <a:r>
              <a:rPr lang="en-US" b="0" i="0" dirty="0">
                <a:solidFill>
                  <a:srgbClr val="000000"/>
                </a:solidFill>
                <a:effectLst/>
                <a:latin typeface="+mn-lt"/>
              </a:rPr>
              <a:t>ờ</a:t>
            </a:r>
            <a:r>
              <a:rPr lang="vi-VN" b="0" i="0" dirty="0">
                <a:solidFill>
                  <a:srgbClr val="000000"/>
                </a:solidFill>
                <a:effectLst/>
                <a:latin typeface="+mn-lt"/>
              </a:rPr>
              <a:t>i mái nh</a:t>
            </a:r>
            <a:r>
              <a:rPr lang="en-US" b="0" i="0" dirty="0">
                <a:solidFill>
                  <a:srgbClr val="000000"/>
                </a:solidFill>
                <a:effectLst/>
                <a:latin typeface="+mn-lt"/>
              </a:rPr>
              <a:t>à</a:t>
            </a:r>
            <a:r>
              <a:rPr lang="vi-VN" b="0" i="0" dirty="0">
                <a:solidFill>
                  <a:srgbClr val="000000"/>
                </a:solidFill>
                <a:effectLst/>
                <a:latin typeface="+mn-lt"/>
              </a:rPr>
              <a:t> là h</a:t>
            </a:r>
            <a:r>
              <a:rPr lang="en-US" b="0" i="0" dirty="0">
                <a:solidFill>
                  <a:srgbClr val="000000"/>
                </a:solidFill>
                <a:effectLst/>
                <a:latin typeface="+mn-lt"/>
              </a:rPr>
              <a:t>ệ </a:t>
            </a:r>
            <a:r>
              <a:rPr lang="vi-VN" b="0" i="0" dirty="0">
                <a:solidFill>
                  <a:srgbClr val="000000"/>
                </a:solidFill>
                <a:effectLst/>
                <a:latin typeface="+mn-lt"/>
              </a:rPr>
              <a:t>thống </a:t>
            </a:r>
            <a:r>
              <a:rPr lang="en-US" b="0" i="0" dirty="0">
                <a:solidFill>
                  <a:srgbClr val="000000"/>
                </a:solidFill>
                <a:effectLst/>
                <a:latin typeface="+mn-lt"/>
              </a:rPr>
              <a:t>đ</a:t>
            </a:r>
            <a:r>
              <a:rPr lang="vi-VN" b="0" i="0" dirty="0">
                <a:solidFill>
                  <a:srgbClr val="000000"/>
                </a:solidFill>
                <a:effectLst/>
                <a:latin typeface="+mn-lt"/>
              </a:rPr>
              <a:t>iện mặt trời có các tấm quang điện được l</a:t>
            </a:r>
            <a:r>
              <a:rPr lang="en-US" b="0" i="0" dirty="0">
                <a:solidFill>
                  <a:srgbClr val="000000"/>
                </a:solidFill>
                <a:effectLst/>
                <a:latin typeface="+mn-lt"/>
              </a:rPr>
              <a:t>ắ</a:t>
            </a:r>
            <a:r>
              <a:rPr lang="vi-VN" b="0" i="0" dirty="0">
                <a:solidFill>
                  <a:srgbClr val="000000"/>
                </a:solidFill>
                <a:effectLst/>
                <a:latin typeface="+mn-lt"/>
              </a:rPr>
              <a:t>p đặt trên mái nhà c</a:t>
            </a:r>
            <a:r>
              <a:rPr lang="en-US" b="0" i="0" dirty="0">
                <a:solidFill>
                  <a:srgbClr val="000000"/>
                </a:solidFill>
                <a:effectLst/>
                <a:latin typeface="+mn-lt"/>
              </a:rPr>
              <a:t>ủ</a:t>
            </a:r>
            <a:r>
              <a:rPr lang="vi-VN" b="0" i="0" dirty="0">
                <a:solidFill>
                  <a:srgbClr val="000000"/>
                </a:solidFill>
                <a:effectLst/>
                <a:latin typeface="+mn-lt"/>
              </a:rPr>
              <a:t>a công trình xây dựng và có công suất không quá 01 MW, đấu nối trực tiếp hoặc gián tiếp vào lưới điện có cấp điện áp từ 35 k</a:t>
            </a:r>
            <a:r>
              <a:rPr lang="en-US" b="0" i="0" dirty="0">
                <a:solidFill>
                  <a:srgbClr val="000000"/>
                </a:solidFill>
                <a:effectLst/>
                <a:latin typeface="+mn-lt"/>
              </a:rPr>
              <a:t>V </a:t>
            </a:r>
            <a:r>
              <a:rPr lang="vi-VN" b="0" i="0" dirty="0">
                <a:solidFill>
                  <a:srgbClr val="000000"/>
                </a:solidFill>
                <a:effectLst/>
                <a:latin typeface="+mn-lt"/>
              </a:rPr>
              <a:t>trở xuống c</a:t>
            </a:r>
            <a:r>
              <a:rPr lang="en-US" b="0" i="0" dirty="0">
                <a:solidFill>
                  <a:srgbClr val="000000"/>
                </a:solidFill>
                <a:effectLst/>
                <a:latin typeface="+mn-lt"/>
              </a:rPr>
              <a:t>ủ</a:t>
            </a:r>
            <a:r>
              <a:rPr lang="vi-VN" b="0" i="0" dirty="0">
                <a:solidFill>
                  <a:srgbClr val="000000"/>
                </a:solidFill>
                <a:effectLst/>
                <a:latin typeface="+mn-lt"/>
              </a:rPr>
              <a:t>a Bên mua điện.</a:t>
            </a:r>
            <a:endParaRPr lang="en-US" dirty="0">
              <a:latin typeface="+mn-lt"/>
            </a:endParaRPr>
          </a:p>
        </p:txBody>
      </p:sp>
      <p:sp>
        <p:nvSpPr>
          <p:cNvPr id="8" name="TextBox 7">
            <a:extLst>
              <a:ext uri="{FF2B5EF4-FFF2-40B4-BE49-F238E27FC236}">
                <a16:creationId xmlns:a16="http://schemas.microsoft.com/office/drawing/2014/main" id="{A0496EF0-4A9F-7226-A54D-B2C76F9F24A0}"/>
              </a:ext>
            </a:extLst>
          </p:cNvPr>
          <p:cNvSpPr txBox="1"/>
          <p:nvPr/>
        </p:nvSpPr>
        <p:spPr>
          <a:xfrm>
            <a:off x="1576942" y="2876680"/>
            <a:ext cx="7049059" cy="523220"/>
          </a:xfrm>
          <a:prstGeom prst="rect">
            <a:avLst/>
          </a:prstGeom>
          <a:noFill/>
        </p:spPr>
        <p:txBody>
          <a:bodyPr wrap="square">
            <a:spAutoFit/>
          </a:bodyPr>
          <a:lstStyle/>
          <a:p>
            <a:pPr algn="just"/>
            <a:r>
              <a:rPr lang="en-US" dirty="0">
                <a:latin typeface="+mn-lt"/>
              </a:rPr>
              <a:t>QĐ13: </a:t>
            </a:r>
            <a:r>
              <a:rPr lang="vi-VN" b="0" i="0" dirty="0">
                <a:solidFill>
                  <a:srgbClr val="000000"/>
                </a:solidFill>
                <a:effectLst/>
                <a:latin typeface="+mn-lt"/>
              </a:rPr>
              <a:t>Dự án điện mặt trời mặt đất là dự án điện mặt trời nối lưới trừ các dự án quy định tại khoản 7 Điều này.</a:t>
            </a:r>
            <a:endParaRPr lang="en-US" dirty="0">
              <a:latin typeface="+mn-lt"/>
            </a:endParaRPr>
          </a:p>
        </p:txBody>
      </p:sp>
      <p:sp>
        <p:nvSpPr>
          <p:cNvPr id="10" name="TextBox 9">
            <a:extLst>
              <a:ext uri="{FF2B5EF4-FFF2-40B4-BE49-F238E27FC236}">
                <a16:creationId xmlns:a16="http://schemas.microsoft.com/office/drawing/2014/main" id="{D3D18935-4933-5D82-C1CC-A0CCC5C4E2AA}"/>
              </a:ext>
            </a:extLst>
          </p:cNvPr>
          <p:cNvSpPr txBox="1"/>
          <p:nvPr/>
        </p:nvSpPr>
        <p:spPr>
          <a:xfrm>
            <a:off x="1525958" y="3853559"/>
            <a:ext cx="7049058" cy="523220"/>
          </a:xfrm>
          <a:prstGeom prst="rect">
            <a:avLst/>
          </a:prstGeom>
          <a:noFill/>
        </p:spPr>
        <p:txBody>
          <a:bodyPr wrap="square">
            <a:spAutoFit/>
          </a:bodyPr>
          <a:lstStyle/>
          <a:p>
            <a:pPr algn="just"/>
            <a:r>
              <a:rPr lang="en-US" dirty="0">
                <a:latin typeface="+mn-lt"/>
              </a:rPr>
              <a:t>QĐ13: </a:t>
            </a:r>
            <a:r>
              <a:rPr lang="vi-VN" b="0" i="0" dirty="0">
                <a:solidFill>
                  <a:srgbClr val="000000"/>
                </a:solidFill>
                <a:effectLst/>
                <a:latin typeface="+mn-lt"/>
              </a:rPr>
              <a:t>Dự án </a:t>
            </a:r>
            <a:r>
              <a:rPr lang="en-US" b="0" i="0" dirty="0">
                <a:solidFill>
                  <a:srgbClr val="000000"/>
                </a:solidFill>
                <a:effectLst/>
                <a:latin typeface="+mn-lt"/>
              </a:rPr>
              <a:t>đ</a:t>
            </a:r>
            <a:r>
              <a:rPr lang="vi-VN" b="0" i="0" dirty="0">
                <a:solidFill>
                  <a:srgbClr val="000000"/>
                </a:solidFill>
                <a:effectLst/>
                <a:latin typeface="+mn-lt"/>
              </a:rPr>
              <a:t>iện mặt trời nổi là dự án điện mặt trời nối lưới có các tấm quang điện được lắp đặt trên cấu trúc nổi trên mặt nước.</a:t>
            </a:r>
            <a:endParaRPr lang="en-US" dirty="0">
              <a:latin typeface="+mn-lt"/>
            </a:endParaRPr>
          </a:p>
        </p:txBody>
      </p:sp>
    </p:spTree>
    <p:extLst>
      <p:ext uri="{BB962C8B-B14F-4D97-AF65-F5344CB8AC3E}">
        <p14:creationId xmlns:p14="http://schemas.microsoft.com/office/powerpoint/2010/main" val="2851846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EC22B70B-1EA5-CF32-B40D-7FC3C47574B6}"/>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72455585-9830-8097-F2E4-00FFC8856792}"/>
              </a:ext>
            </a:extLst>
          </p:cNvPr>
          <p:cNvSpPr txBox="1">
            <a:spLocks noGrp="1"/>
          </p:cNvSpPr>
          <p:nvPr>
            <p:ph type="title"/>
          </p:nvPr>
        </p:nvSpPr>
        <p:spPr>
          <a:xfrm>
            <a:off x="0" y="425020"/>
            <a:ext cx="91440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chemeClr val="accent1">
                    <a:lumMod val="50000"/>
                  </a:schemeClr>
                </a:solidFill>
                <a:latin typeface="+mn-lt"/>
              </a:rPr>
              <a:t>Nội dung trình bày</a:t>
            </a:r>
            <a:endParaRPr sz="3200" dirty="0">
              <a:solidFill>
                <a:schemeClr val="accent1">
                  <a:lumMod val="50000"/>
                </a:schemeClr>
              </a:solidFill>
              <a:latin typeface="+mn-lt"/>
            </a:endParaRPr>
          </a:p>
        </p:txBody>
      </p:sp>
      <p:grpSp>
        <p:nvGrpSpPr>
          <p:cNvPr id="1729" name="Google Shape;1729;p30">
            <a:extLst>
              <a:ext uri="{FF2B5EF4-FFF2-40B4-BE49-F238E27FC236}">
                <a16:creationId xmlns:a16="http://schemas.microsoft.com/office/drawing/2014/main" id="{4C1DCDEC-0D8E-BD26-451C-6D79909A1A3B}"/>
              </a:ext>
            </a:extLst>
          </p:cNvPr>
          <p:cNvGrpSpPr/>
          <p:nvPr/>
        </p:nvGrpSpPr>
        <p:grpSpPr>
          <a:xfrm>
            <a:off x="607499" y="1087767"/>
            <a:ext cx="8117859" cy="553875"/>
            <a:chOff x="607499" y="1069834"/>
            <a:chExt cx="8117859" cy="553875"/>
          </a:xfrm>
        </p:grpSpPr>
        <p:sp>
          <p:nvSpPr>
            <p:cNvPr id="1730" name="Google Shape;1730;p30">
              <a:extLst>
                <a:ext uri="{FF2B5EF4-FFF2-40B4-BE49-F238E27FC236}">
                  <a16:creationId xmlns:a16="http://schemas.microsoft.com/office/drawing/2014/main" id="{3309C343-6C17-E751-707C-66A2955877B2}"/>
                </a:ext>
              </a:extLst>
            </p:cNvPr>
            <p:cNvSpPr txBox="1"/>
            <p:nvPr/>
          </p:nvSpPr>
          <p:spPr>
            <a:xfrm>
              <a:off x="1312123" y="1328875"/>
              <a:ext cx="7413235" cy="294834"/>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mn-lt"/>
                  <a:ea typeface="Roboto"/>
                  <a:cs typeface="Roboto"/>
                  <a:sym typeface="Roboto"/>
                </a:rPr>
                <a:t>Khái niệm, định nghĩa về NLTT theo các văn bản quy phạm pháp luật, các dạng NLTT … </a:t>
              </a:r>
              <a:endParaRPr dirty="0">
                <a:solidFill>
                  <a:schemeClr val="dk1"/>
                </a:solidFill>
                <a:latin typeface="+mn-lt"/>
                <a:ea typeface="Roboto"/>
                <a:cs typeface="Roboto"/>
                <a:sym typeface="Roboto"/>
              </a:endParaRPr>
            </a:p>
          </p:txBody>
        </p:sp>
        <p:sp>
          <p:nvSpPr>
            <p:cNvPr id="1731" name="Google Shape;1731;p30">
              <a:extLst>
                <a:ext uri="{FF2B5EF4-FFF2-40B4-BE49-F238E27FC236}">
                  <a16:creationId xmlns:a16="http://schemas.microsoft.com/office/drawing/2014/main" id="{0D836707-966D-1FA7-47F2-ED0ABF9CAC01}"/>
                </a:ext>
              </a:extLst>
            </p:cNvPr>
            <p:cNvSpPr txBox="1"/>
            <p:nvPr/>
          </p:nvSpPr>
          <p:spPr>
            <a:xfrm>
              <a:off x="1312124" y="1069834"/>
              <a:ext cx="3945675" cy="214699"/>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b="1" dirty="0">
                  <a:solidFill>
                    <a:schemeClr val="dk1"/>
                  </a:solidFill>
                  <a:latin typeface="+mn-lt"/>
                  <a:ea typeface="Fira Sans Extra Condensed"/>
                  <a:cs typeface="Fira Sans Extra Condensed"/>
                  <a:sym typeface="Fira Sans Extra Condensed"/>
                </a:rPr>
                <a:t>Khái niệm và các dạng Năng lượng tái tạo</a:t>
              </a:r>
              <a:endParaRPr b="1" dirty="0">
                <a:solidFill>
                  <a:schemeClr val="dk1"/>
                </a:solidFill>
                <a:latin typeface="+mn-lt"/>
                <a:ea typeface="Fira Sans Extra Condensed"/>
                <a:cs typeface="Fira Sans Extra Condensed"/>
                <a:sym typeface="Fira Sans Extra Condensed"/>
              </a:endParaRPr>
            </a:p>
          </p:txBody>
        </p:sp>
        <p:sp>
          <p:nvSpPr>
            <p:cNvPr id="1732" name="Google Shape;1732;p30">
              <a:extLst>
                <a:ext uri="{FF2B5EF4-FFF2-40B4-BE49-F238E27FC236}">
                  <a16:creationId xmlns:a16="http://schemas.microsoft.com/office/drawing/2014/main" id="{F1D8D5C3-8FF7-5907-8215-694C5D19253C}"/>
                </a:ext>
              </a:extLst>
            </p:cNvPr>
            <p:cNvSpPr/>
            <p:nvPr/>
          </p:nvSpPr>
          <p:spPr>
            <a:xfrm>
              <a:off x="607499" y="1088209"/>
              <a:ext cx="535500" cy="5355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SzPts val="1100"/>
                <a:buNone/>
              </a:pPr>
              <a:r>
                <a:rPr lang="en" b="1">
                  <a:solidFill>
                    <a:schemeClr val="lt1"/>
                  </a:solidFill>
                  <a:latin typeface="+mn-lt"/>
                  <a:ea typeface="Fira Sans Extra Condensed"/>
                  <a:cs typeface="Fira Sans Extra Condensed"/>
                  <a:sym typeface="Fira Sans Extra Condensed"/>
                </a:rPr>
                <a:t>1</a:t>
              </a:r>
              <a:endParaRPr b="1">
                <a:solidFill>
                  <a:srgbClr val="FFFFFF"/>
                </a:solidFill>
                <a:latin typeface="+mn-lt"/>
                <a:ea typeface="Fira Sans Extra Condensed"/>
                <a:cs typeface="Fira Sans Extra Condensed"/>
                <a:sym typeface="Fira Sans Extra Condensed"/>
              </a:endParaRPr>
            </a:p>
          </p:txBody>
        </p:sp>
      </p:grpSp>
      <p:grpSp>
        <p:nvGrpSpPr>
          <p:cNvPr id="1733" name="Google Shape;1733;p30">
            <a:extLst>
              <a:ext uri="{FF2B5EF4-FFF2-40B4-BE49-F238E27FC236}">
                <a16:creationId xmlns:a16="http://schemas.microsoft.com/office/drawing/2014/main" id="{D15ED795-F703-5BF1-27A8-3EFBC5D5067F}"/>
              </a:ext>
            </a:extLst>
          </p:cNvPr>
          <p:cNvGrpSpPr/>
          <p:nvPr/>
        </p:nvGrpSpPr>
        <p:grpSpPr>
          <a:xfrm>
            <a:off x="615691" y="1773835"/>
            <a:ext cx="8330184" cy="550625"/>
            <a:chOff x="615818" y="1847823"/>
            <a:chExt cx="8459601" cy="550625"/>
          </a:xfrm>
        </p:grpSpPr>
        <p:sp>
          <p:nvSpPr>
            <p:cNvPr id="1734" name="Google Shape;1734;p30">
              <a:extLst>
                <a:ext uri="{FF2B5EF4-FFF2-40B4-BE49-F238E27FC236}">
                  <a16:creationId xmlns:a16="http://schemas.microsoft.com/office/drawing/2014/main" id="{4F29C47C-EDFD-231F-FFE5-FD1F4E36CC06}"/>
                </a:ext>
              </a:extLst>
            </p:cNvPr>
            <p:cNvSpPr txBox="1"/>
            <p:nvPr/>
          </p:nvSpPr>
          <p:spPr>
            <a:xfrm>
              <a:off x="1312124" y="2198756"/>
              <a:ext cx="7763295" cy="199692"/>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mn-lt"/>
                  <a:ea typeface="Roboto"/>
                  <a:cs typeface="Roboto"/>
                  <a:sym typeface="Roboto"/>
                </a:rPr>
                <a:t>Các văn bản về chủ trương, chính sách, mục tiêu phát triển, giá mua – bán điện</a:t>
              </a:r>
              <a:endParaRPr dirty="0">
                <a:solidFill>
                  <a:schemeClr val="dk1"/>
                </a:solidFill>
                <a:latin typeface="+mn-lt"/>
                <a:ea typeface="Roboto"/>
                <a:cs typeface="Roboto"/>
                <a:sym typeface="Roboto"/>
              </a:endParaRPr>
            </a:p>
          </p:txBody>
        </p:sp>
        <p:sp>
          <p:nvSpPr>
            <p:cNvPr id="1735" name="Google Shape;1735;p30">
              <a:extLst>
                <a:ext uri="{FF2B5EF4-FFF2-40B4-BE49-F238E27FC236}">
                  <a16:creationId xmlns:a16="http://schemas.microsoft.com/office/drawing/2014/main" id="{0AFA20CD-DBCC-EDCF-7910-CC7F687F7F04}"/>
                </a:ext>
              </a:extLst>
            </p:cNvPr>
            <p:cNvSpPr txBox="1"/>
            <p:nvPr/>
          </p:nvSpPr>
          <p:spPr>
            <a:xfrm>
              <a:off x="1312124" y="1847823"/>
              <a:ext cx="7633755" cy="259052"/>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b="1" dirty="0">
                  <a:solidFill>
                    <a:schemeClr val="dk1"/>
                  </a:solidFill>
                  <a:latin typeface="+mn-lt"/>
                  <a:ea typeface="Fira Sans Extra Condensed"/>
                  <a:cs typeface="Fira Sans Extra Condensed"/>
                  <a:sym typeface="Fira Sans Extra Condensed"/>
                </a:rPr>
                <a:t>Cơ sở pháp lý, định hướng và các chính sách phát triển NLTT của Việt Nam</a:t>
              </a:r>
              <a:endParaRPr b="1" dirty="0">
                <a:solidFill>
                  <a:schemeClr val="dk1"/>
                </a:solidFill>
                <a:latin typeface="+mn-lt"/>
                <a:ea typeface="Fira Sans Extra Condensed"/>
                <a:cs typeface="Fira Sans Extra Condensed"/>
                <a:sym typeface="Fira Sans Extra Condensed"/>
              </a:endParaRPr>
            </a:p>
          </p:txBody>
        </p:sp>
        <p:sp>
          <p:nvSpPr>
            <p:cNvPr id="1736" name="Google Shape;1736;p30">
              <a:extLst>
                <a:ext uri="{FF2B5EF4-FFF2-40B4-BE49-F238E27FC236}">
                  <a16:creationId xmlns:a16="http://schemas.microsoft.com/office/drawing/2014/main" id="{89688678-C03D-4E48-7BCD-C6C2CB08F968}"/>
                </a:ext>
              </a:extLst>
            </p:cNvPr>
            <p:cNvSpPr/>
            <p:nvPr/>
          </p:nvSpPr>
          <p:spPr>
            <a:xfrm>
              <a:off x="615818" y="1861288"/>
              <a:ext cx="535500" cy="5355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b="1">
                  <a:solidFill>
                    <a:srgbClr val="FFFFFF"/>
                  </a:solidFill>
                  <a:latin typeface="+mn-lt"/>
                  <a:ea typeface="Fira Sans Extra Condensed"/>
                  <a:cs typeface="Fira Sans Extra Condensed"/>
                  <a:sym typeface="Fira Sans Extra Condensed"/>
                </a:rPr>
                <a:t>2</a:t>
              </a:r>
              <a:endParaRPr b="1">
                <a:latin typeface="+mn-lt"/>
                <a:ea typeface="Fira Sans Extra Condensed"/>
                <a:cs typeface="Fira Sans Extra Condensed"/>
                <a:sym typeface="Fira Sans Extra Condensed"/>
              </a:endParaRPr>
            </a:p>
          </p:txBody>
        </p:sp>
      </p:grpSp>
      <p:grpSp>
        <p:nvGrpSpPr>
          <p:cNvPr id="1737" name="Google Shape;1737;p30">
            <a:extLst>
              <a:ext uri="{FF2B5EF4-FFF2-40B4-BE49-F238E27FC236}">
                <a16:creationId xmlns:a16="http://schemas.microsoft.com/office/drawing/2014/main" id="{A64FCCFD-9B70-B403-DDCB-07FBF6517FDA}"/>
              </a:ext>
            </a:extLst>
          </p:cNvPr>
          <p:cNvGrpSpPr/>
          <p:nvPr/>
        </p:nvGrpSpPr>
        <p:grpSpPr>
          <a:xfrm>
            <a:off x="607499" y="2463141"/>
            <a:ext cx="8338380" cy="708417"/>
            <a:chOff x="607499" y="2629961"/>
            <a:chExt cx="8338380" cy="708417"/>
          </a:xfrm>
        </p:grpSpPr>
        <p:sp>
          <p:nvSpPr>
            <p:cNvPr id="1738" name="Google Shape;1738;p30">
              <a:extLst>
                <a:ext uri="{FF2B5EF4-FFF2-40B4-BE49-F238E27FC236}">
                  <a16:creationId xmlns:a16="http://schemas.microsoft.com/office/drawing/2014/main" id="{9C193232-3C60-68D7-511F-B256B997C813}"/>
                </a:ext>
              </a:extLst>
            </p:cNvPr>
            <p:cNvSpPr txBox="1"/>
            <p:nvPr/>
          </p:nvSpPr>
          <p:spPr>
            <a:xfrm>
              <a:off x="1312125" y="2989734"/>
              <a:ext cx="6666015" cy="348644"/>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mn-lt"/>
                  <a:ea typeface="Roboto"/>
                  <a:cs typeface="Roboto"/>
                  <a:sym typeface="Roboto"/>
                </a:rPr>
                <a:t>Vai trò, tiềm năng, xu hướng ứng dụng NLTT trong sản xuất kinh doanh của DN cho mục tiêu phát triển xanh, giảm pháp thải KNK, phát triển bền vững</a:t>
              </a:r>
              <a:endParaRPr dirty="0">
                <a:solidFill>
                  <a:schemeClr val="dk1"/>
                </a:solidFill>
                <a:latin typeface="+mn-lt"/>
                <a:ea typeface="Roboto"/>
                <a:cs typeface="Roboto"/>
                <a:sym typeface="Roboto"/>
              </a:endParaRPr>
            </a:p>
          </p:txBody>
        </p:sp>
        <p:sp>
          <p:nvSpPr>
            <p:cNvPr id="1739" name="Google Shape;1739;p30">
              <a:extLst>
                <a:ext uri="{FF2B5EF4-FFF2-40B4-BE49-F238E27FC236}">
                  <a16:creationId xmlns:a16="http://schemas.microsoft.com/office/drawing/2014/main" id="{17049B9E-AC59-3548-6DB0-8D49FC21994C}"/>
                </a:ext>
              </a:extLst>
            </p:cNvPr>
            <p:cNvSpPr txBox="1"/>
            <p:nvPr/>
          </p:nvSpPr>
          <p:spPr>
            <a:xfrm>
              <a:off x="1312125" y="2629961"/>
              <a:ext cx="7633754" cy="252563"/>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b="1" dirty="0">
                  <a:solidFill>
                    <a:schemeClr val="dk1"/>
                  </a:solidFill>
                  <a:latin typeface="+mn-lt"/>
                  <a:ea typeface="Fira Sans Extra Condensed"/>
                  <a:cs typeface="Fira Sans Extra Condensed"/>
                  <a:sym typeface="Fira Sans Extra Condensed"/>
                </a:rPr>
                <a:t>Vai trò của Năng lượng tái tạo trong Chuyển đổi Xanh, Phát triển Bền vững, …</a:t>
              </a:r>
              <a:endParaRPr b="1" dirty="0">
                <a:solidFill>
                  <a:schemeClr val="dk1"/>
                </a:solidFill>
                <a:latin typeface="+mn-lt"/>
                <a:ea typeface="Fira Sans Extra Condensed"/>
                <a:cs typeface="Fira Sans Extra Condensed"/>
                <a:sym typeface="Fira Sans Extra Condensed"/>
              </a:endParaRPr>
            </a:p>
          </p:txBody>
        </p:sp>
        <p:sp>
          <p:nvSpPr>
            <p:cNvPr id="1740" name="Google Shape;1740;p30">
              <a:extLst>
                <a:ext uri="{FF2B5EF4-FFF2-40B4-BE49-F238E27FC236}">
                  <a16:creationId xmlns:a16="http://schemas.microsoft.com/office/drawing/2014/main" id="{83543FC1-9ABF-DC54-444B-0EEB676EE59B}"/>
                </a:ext>
              </a:extLst>
            </p:cNvPr>
            <p:cNvSpPr/>
            <p:nvPr/>
          </p:nvSpPr>
          <p:spPr>
            <a:xfrm>
              <a:off x="607499" y="2721984"/>
              <a:ext cx="535500" cy="5355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b="1">
                  <a:solidFill>
                    <a:srgbClr val="FFFFFF"/>
                  </a:solidFill>
                  <a:latin typeface="+mn-lt"/>
                  <a:ea typeface="Fira Sans Extra Condensed"/>
                  <a:cs typeface="Fira Sans Extra Condensed"/>
                  <a:sym typeface="Fira Sans Extra Condensed"/>
                </a:rPr>
                <a:t>3</a:t>
              </a:r>
              <a:endParaRPr b="1">
                <a:latin typeface="+mn-lt"/>
                <a:ea typeface="Fira Sans Extra Condensed"/>
                <a:cs typeface="Fira Sans Extra Condensed"/>
                <a:sym typeface="Fira Sans Extra Condensed"/>
              </a:endParaRPr>
            </a:p>
          </p:txBody>
        </p:sp>
      </p:grpSp>
      <p:grpSp>
        <p:nvGrpSpPr>
          <p:cNvPr id="1741" name="Google Shape;1741;p30">
            <a:extLst>
              <a:ext uri="{FF2B5EF4-FFF2-40B4-BE49-F238E27FC236}">
                <a16:creationId xmlns:a16="http://schemas.microsoft.com/office/drawing/2014/main" id="{10969BAF-FFC1-0000-AC10-0A61814AF47E}"/>
              </a:ext>
            </a:extLst>
          </p:cNvPr>
          <p:cNvGrpSpPr/>
          <p:nvPr/>
        </p:nvGrpSpPr>
        <p:grpSpPr>
          <a:xfrm>
            <a:off x="607499" y="3289990"/>
            <a:ext cx="8338376" cy="552727"/>
            <a:chOff x="607501" y="3407039"/>
            <a:chExt cx="8338376" cy="552727"/>
          </a:xfrm>
        </p:grpSpPr>
        <p:sp>
          <p:nvSpPr>
            <p:cNvPr id="1742" name="Google Shape;1742;p30">
              <a:extLst>
                <a:ext uri="{FF2B5EF4-FFF2-40B4-BE49-F238E27FC236}">
                  <a16:creationId xmlns:a16="http://schemas.microsoft.com/office/drawing/2014/main" id="{53F59950-7961-E1A6-9A22-6021F313C482}"/>
                </a:ext>
              </a:extLst>
            </p:cNvPr>
            <p:cNvSpPr txBox="1"/>
            <p:nvPr/>
          </p:nvSpPr>
          <p:spPr>
            <a:xfrm>
              <a:off x="1312124" y="3707203"/>
              <a:ext cx="7633752" cy="252563"/>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latin typeface="+mn-lt"/>
                  <a:ea typeface="Roboto"/>
                  <a:cs typeface="Roboto"/>
                  <a:sym typeface="Roboto"/>
                </a:rPr>
                <a:t>Ưu nhược điểm của các dạng NLTT, các thách thức, thuận lợi, khó khăn</a:t>
              </a:r>
              <a:endParaRPr dirty="0">
                <a:solidFill>
                  <a:schemeClr val="dk1"/>
                </a:solidFill>
                <a:latin typeface="+mn-lt"/>
                <a:ea typeface="Roboto"/>
                <a:cs typeface="Roboto"/>
                <a:sym typeface="Roboto"/>
              </a:endParaRPr>
            </a:p>
          </p:txBody>
        </p:sp>
        <p:sp>
          <p:nvSpPr>
            <p:cNvPr id="1743" name="Google Shape;1743;p30">
              <a:extLst>
                <a:ext uri="{FF2B5EF4-FFF2-40B4-BE49-F238E27FC236}">
                  <a16:creationId xmlns:a16="http://schemas.microsoft.com/office/drawing/2014/main" id="{70F931A8-5985-9D0B-EE79-93CE2B839219}"/>
                </a:ext>
              </a:extLst>
            </p:cNvPr>
            <p:cNvSpPr txBox="1"/>
            <p:nvPr/>
          </p:nvSpPr>
          <p:spPr>
            <a:xfrm>
              <a:off x="1312124" y="3407039"/>
              <a:ext cx="7633753" cy="272856"/>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b="1" dirty="0">
                  <a:solidFill>
                    <a:schemeClr val="dk1"/>
                  </a:solidFill>
                  <a:latin typeface="+mn-lt"/>
                  <a:ea typeface="Fira Sans Extra Condensed"/>
                  <a:cs typeface="Fira Sans Extra Condensed"/>
                  <a:sym typeface="Fira Sans Extra Condensed"/>
                </a:rPr>
                <a:t>Các thách thức sử dụng Năng lượng tái tạo trong lĩnh vực công nghiệp</a:t>
              </a:r>
              <a:endParaRPr b="1" dirty="0">
                <a:solidFill>
                  <a:schemeClr val="dk1"/>
                </a:solidFill>
                <a:latin typeface="+mn-lt"/>
                <a:ea typeface="Fira Sans Extra Condensed"/>
                <a:cs typeface="Fira Sans Extra Condensed"/>
                <a:sym typeface="Fira Sans Extra Condensed"/>
              </a:endParaRPr>
            </a:p>
          </p:txBody>
        </p:sp>
        <p:sp>
          <p:nvSpPr>
            <p:cNvPr id="1744" name="Google Shape;1744;p30">
              <a:extLst>
                <a:ext uri="{FF2B5EF4-FFF2-40B4-BE49-F238E27FC236}">
                  <a16:creationId xmlns:a16="http://schemas.microsoft.com/office/drawing/2014/main" id="{49B11AD8-0D12-7AE8-4293-291B8DB23A5E}"/>
                </a:ext>
              </a:extLst>
            </p:cNvPr>
            <p:cNvSpPr/>
            <p:nvPr/>
          </p:nvSpPr>
          <p:spPr>
            <a:xfrm>
              <a:off x="607501" y="3407039"/>
              <a:ext cx="535500" cy="5355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b="1">
                  <a:solidFill>
                    <a:srgbClr val="FFFFFF"/>
                  </a:solidFill>
                  <a:latin typeface="+mn-lt"/>
                  <a:ea typeface="Fira Sans Extra Condensed"/>
                  <a:cs typeface="Fira Sans Extra Condensed"/>
                  <a:sym typeface="Fira Sans Extra Condensed"/>
                </a:rPr>
                <a:t>4</a:t>
              </a:r>
              <a:endParaRPr b="1">
                <a:latin typeface="+mn-lt"/>
                <a:ea typeface="Fira Sans Extra Condensed"/>
                <a:cs typeface="Fira Sans Extra Condensed"/>
                <a:sym typeface="Fira Sans Extra Condensed"/>
              </a:endParaRPr>
            </a:p>
          </p:txBody>
        </p:sp>
      </p:grpSp>
      <p:grpSp>
        <p:nvGrpSpPr>
          <p:cNvPr id="1745" name="Google Shape;1745;p30">
            <a:extLst>
              <a:ext uri="{FF2B5EF4-FFF2-40B4-BE49-F238E27FC236}">
                <a16:creationId xmlns:a16="http://schemas.microsoft.com/office/drawing/2014/main" id="{F7BCF679-AD9F-6C7A-545E-643F06EFAD27}"/>
              </a:ext>
            </a:extLst>
          </p:cNvPr>
          <p:cNvGrpSpPr/>
          <p:nvPr/>
        </p:nvGrpSpPr>
        <p:grpSpPr>
          <a:xfrm>
            <a:off x="607499" y="3964138"/>
            <a:ext cx="8338375" cy="535500"/>
            <a:chOff x="607500" y="4149062"/>
            <a:chExt cx="8338375" cy="535500"/>
          </a:xfrm>
        </p:grpSpPr>
        <p:sp>
          <p:nvSpPr>
            <p:cNvPr id="1746" name="Google Shape;1746;p30">
              <a:extLst>
                <a:ext uri="{FF2B5EF4-FFF2-40B4-BE49-F238E27FC236}">
                  <a16:creationId xmlns:a16="http://schemas.microsoft.com/office/drawing/2014/main" id="{AB83FBB8-056E-DA87-0CFD-A1262AB34C18}"/>
                </a:ext>
              </a:extLst>
            </p:cNvPr>
            <p:cNvSpPr txBox="1"/>
            <p:nvPr/>
          </p:nvSpPr>
          <p:spPr>
            <a:xfrm>
              <a:off x="1312124" y="4437600"/>
              <a:ext cx="7633751" cy="183000"/>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US" dirty="0">
                  <a:solidFill>
                    <a:schemeClr val="dk1"/>
                  </a:solidFill>
                  <a:latin typeface="+mn-lt"/>
                  <a:ea typeface="Roboto"/>
                  <a:cs typeface="Roboto"/>
                </a:rPr>
                <a:t>T</a:t>
              </a:r>
              <a:r>
                <a:rPr lang="vi-VN" dirty="0">
                  <a:solidFill>
                    <a:schemeClr val="dk1"/>
                  </a:solidFill>
                  <a:latin typeface="+mn-lt"/>
                  <a:ea typeface="Roboto"/>
                  <a:cs typeface="Roboto"/>
                </a:rPr>
                <a:t>ập trung vào các ngành Giấy và bột giất, Dệt may, Ngành công nghi</a:t>
              </a:r>
              <a:r>
                <a:rPr lang="en-US" dirty="0">
                  <a:solidFill>
                    <a:schemeClr val="dk1"/>
                  </a:solidFill>
                  <a:latin typeface="+mn-lt"/>
                  <a:ea typeface="Roboto"/>
                  <a:cs typeface="Roboto"/>
                </a:rPr>
                <a:t>ệ</a:t>
              </a:r>
              <a:r>
                <a:rPr lang="vi-VN" dirty="0">
                  <a:solidFill>
                    <a:schemeClr val="dk1"/>
                  </a:solidFill>
                  <a:latin typeface="+mn-lt"/>
                  <a:ea typeface="Roboto"/>
                  <a:cs typeface="Roboto"/>
                </a:rPr>
                <a:t>p khác</a:t>
              </a:r>
              <a:endParaRPr dirty="0">
                <a:solidFill>
                  <a:schemeClr val="dk1"/>
                </a:solidFill>
                <a:latin typeface="+mn-lt"/>
                <a:ea typeface="Roboto"/>
                <a:cs typeface="Roboto"/>
                <a:sym typeface="Roboto"/>
              </a:endParaRPr>
            </a:p>
          </p:txBody>
        </p:sp>
        <p:sp>
          <p:nvSpPr>
            <p:cNvPr id="1747" name="Google Shape;1747;p30">
              <a:extLst>
                <a:ext uri="{FF2B5EF4-FFF2-40B4-BE49-F238E27FC236}">
                  <a16:creationId xmlns:a16="http://schemas.microsoft.com/office/drawing/2014/main" id="{F87D9B16-C3B8-2111-3081-7E60C1ADD3F1}"/>
                </a:ext>
              </a:extLst>
            </p:cNvPr>
            <p:cNvSpPr txBox="1"/>
            <p:nvPr/>
          </p:nvSpPr>
          <p:spPr>
            <a:xfrm>
              <a:off x="1312124" y="4185028"/>
              <a:ext cx="4997235" cy="231784"/>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b="1" dirty="0">
                  <a:solidFill>
                    <a:schemeClr val="dk1"/>
                  </a:solidFill>
                  <a:latin typeface="+mn-lt"/>
                  <a:ea typeface="Fira Sans Extra Condensed"/>
                  <a:cs typeface="Fira Sans Extra Condensed"/>
                  <a:sym typeface="Fira Sans Extra Condensed"/>
                </a:rPr>
                <a:t>Một số ví dụ ứng dụng Năng lượng mặt trời</a:t>
              </a:r>
              <a:endParaRPr b="1" dirty="0">
                <a:solidFill>
                  <a:schemeClr val="dk1"/>
                </a:solidFill>
                <a:latin typeface="+mn-lt"/>
                <a:ea typeface="Fira Sans Extra Condensed"/>
                <a:cs typeface="Fira Sans Extra Condensed"/>
                <a:sym typeface="Fira Sans Extra Condensed"/>
              </a:endParaRPr>
            </a:p>
          </p:txBody>
        </p:sp>
        <p:sp>
          <p:nvSpPr>
            <p:cNvPr id="1748" name="Google Shape;1748;p30">
              <a:extLst>
                <a:ext uri="{FF2B5EF4-FFF2-40B4-BE49-F238E27FC236}">
                  <a16:creationId xmlns:a16="http://schemas.microsoft.com/office/drawing/2014/main" id="{8627EB53-6762-33AC-D686-DB2A32F626E3}"/>
                </a:ext>
              </a:extLst>
            </p:cNvPr>
            <p:cNvSpPr/>
            <p:nvPr/>
          </p:nvSpPr>
          <p:spPr>
            <a:xfrm>
              <a:off x="607500" y="4149062"/>
              <a:ext cx="535500" cy="5355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b="1" dirty="0">
                  <a:solidFill>
                    <a:srgbClr val="FFFFFF"/>
                  </a:solidFill>
                  <a:latin typeface="+mn-lt"/>
                  <a:ea typeface="Fira Sans Extra Condensed"/>
                  <a:cs typeface="Fira Sans Extra Condensed"/>
                  <a:sym typeface="Fira Sans Extra Condensed"/>
                </a:rPr>
                <a:t>5</a:t>
              </a:r>
              <a:endParaRPr b="1" dirty="0">
                <a:latin typeface="+mn-lt"/>
                <a:ea typeface="Fira Sans Extra Condensed"/>
                <a:cs typeface="Fira Sans Extra Condensed"/>
                <a:sym typeface="Fira Sans Extra Condensed"/>
              </a:endParaRPr>
            </a:p>
          </p:txBody>
        </p:sp>
      </p:grpSp>
    </p:spTree>
    <p:extLst>
      <p:ext uri="{BB962C8B-B14F-4D97-AF65-F5344CB8AC3E}">
        <p14:creationId xmlns:p14="http://schemas.microsoft.com/office/powerpoint/2010/main" val="1178749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8F8BC6F6-5220-DA80-F645-B14BD8112DC6}"/>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B8164DE8-4C51-1282-C2AA-AC71F56B5038}"/>
              </a:ext>
            </a:extLst>
          </p:cNvPr>
          <p:cNvSpPr txBox="1"/>
          <p:nvPr/>
        </p:nvSpPr>
        <p:spPr>
          <a:xfrm>
            <a:off x="1" y="445754"/>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9. Công </a:t>
            </a:r>
            <a:r>
              <a:rPr lang="en" sz="2400" b="1" dirty="0">
                <a:solidFill>
                  <a:schemeClr val="accent1">
                    <a:lumMod val="50000"/>
                  </a:schemeClr>
                </a:solidFill>
                <a:latin typeface="+mn-lt"/>
                <a:ea typeface="Fira Sans Extra Condensed"/>
                <a:cs typeface="Fira Sans Extra Condensed"/>
                <a:sym typeface="Fira Sans Extra Condensed"/>
              </a:rPr>
              <a:t>nghệ tế bào quang điện (Solar </a:t>
            </a:r>
            <a:r>
              <a:rPr lang="en" sz="2400" b="1">
                <a:solidFill>
                  <a:schemeClr val="accent1">
                    <a:lumMod val="50000"/>
                  </a:schemeClr>
                </a:solidFill>
                <a:latin typeface="+mn-lt"/>
                <a:ea typeface="Fira Sans Extra Condensed"/>
                <a:cs typeface="Fira Sans Extra Condensed"/>
                <a:sym typeface="Fira Sans Extra Condensed"/>
              </a:rPr>
              <a:t>cell)</a:t>
            </a:r>
            <a:endParaRPr sz="2400" b="1" dirty="0">
              <a:solidFill>
                <a:schemeClr val="accent1">
                  <a:lumMod val="50000"/>
                </a:schemeClr>
              </a:solidFill>
              <a:latin typeface="+mn-lt"/>
              <a:ea typeface="Fira Sans Extra Condensed"/>
              <a:cs typeface="Fira Sans Extra Condensed"/>
              <a:sym typeface="Fira Sans Extra Condensed"/>
            </a:endParaRPr>
          </a:p>
        </p:txBody>
      </p:sp>
      <p:sp>
        <p:nvSpPr>
          <p:cNvPr id="8" name="TextBox 7">
            <a:extLst>
              <a:ext uri="{FF2B5EF4-FFF2-40B4-BE49-F238E27FC236}">
                <a16:creationId xmlns:a16="http://schemas.microsoft.com/office/drawing/2014/main" id="{41D7ABAA-ACB2-CAD6-074E-438698CF40DF}"/>
              </a:ext>
            </a:extLst>
          </p:cNvPr>
          <p:cNvSpPr txBox="1"/>
          <p:nvPr/>
        </p:nvSpPr>
        <p:spPr>
          <a:xfrm>
            <a:off x="2023110" y="4803170"/>
            <a:ext cx="5658356" cy="276999"/>
          </a:xfrm>
          <a:prstGeom prst="rect">
            <a:avLst/>
          </a:prstGeom>
          <a:noFill/>
        </p:spPr>
        <p:txBody>
          <a:bodyPr wrap="square">
            <a:spAutoFit/>
          </a:bodyPr>
          <a:lstStyle/>
          <a:p>
            <a:pPr algn="ctr"/>
            <a:r>
              <a:rPr lang="en-US" sz="1200" dirty="0"/>
              <a:t>https://www.cleanenergyreviews.info/blog/most-powerful-solar-panels</a:t>
            </a:r>
          </a:p>
        </p:txBody>
      </p:sp>
      <p:pic>
        <p:nvPicPr>
          <p:cNvPr id="7" name="Picture 6">
            <a:extLst>
              <a:ext uri="{FF2B5EF4-FFF2-40B4-BE49-F238E27FC236}">
                <a16:creationId xmlns:a16="http://schemas.microsoft.com/office/drawing/2014/main" id="{E50C20EC-DC35-EFE1-0D03-AD28FFCCD1D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79027" y="1091171"/>
            <a:ext cx="4009979" cy="1550196"/>
          </a:xfrm>
          <a:prstGeom prst="rect">
            <a:avLst/>
          </a:prstGeom>
        </p:spPr>
      </p:pic>
      <p:pic>
        <p:nvPicPr>
          <p:cNvPr id="10" name="Picture 9">
            <a:extLst>
              <a:ext uri="{FF2B5EF4-FFF2-40B4-BE49-F238E27FC236}">
                <a16:creationId xmlns:a16="http://schemas.microsoft.com/office/drawing/2014/main" id="{6A89AA6B-175B-A161-1B3C-0E73015FF00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916454" y="2940380"/>
            <a:ext cx="3302130" cy="1761034"/>
          </a:xfrm>
          <a:prstGeom prst="rect">
            <a:avLst/>
          </a:prstGeom>
        </p:spPr>
      </p:pic>
      <p:pic>
        <p:nvPicPr>
          <p:cNvPr id="14" name="Picture 13">
            <a:extLst>
              <a:ext uri="{FF2B5EF4-FFF2-40B4-BE49-F238E27FC236}">
                <a16:creationId xmlns:a16="http://schemas.microsoft.com/office/drawing/2014/main" id="{C2283CA3-5E9B-F04A-8547-79C170B35294}"/>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671336" y="1073696"/>
            <a:ext cx="3547248" cy="1731434"/>
          </a:xfrm>
          <a:prstGeom prst="rect">
            <a:avLst/>
          </a:prstGeom>
        </p:spPr>
      </p:pic>
      <p:pic>
        <p:nvPicPr>
          <p:cNvPr id="16" name="Picture 15">
            <a:extLst>
              <a:ext uri="{FF2B5EF4-FFF2-40B4-BE49-F238E27FC236}">
                <a16:creationId xmlns:a16="http://schemas.microsoft.com/office/drawing/2014/main" id="{5A521444-9346-7660-3BA6-1CE604EA2CAD}"/>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963426" y="2743123"/>
            <a:ext cx="2974439" cy="1746430"/>
          </a:xfrm>
          <a:prstGeom prst="rect">
            <a:avLst/>
          </a:prstGeom>
        </p:spPr>
      </p:pic>
    </p:spTree>
    <p:extLst>
      <p:ext uri="{BB962C8B-B14F-4D97-AF65-F5344CB8AC3E}">
        <p14:creationId xmlns:p14="http://schemas.microsoft.com/office/powerpoint/2010/main" val="903679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4E240199-F51F-BA5E-929F-7681C61D2306}"/>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9D1A471D-0C1E-DAE9-2C58-1A6D25746C82}"/>
              </a:ext>
            </a:extLst>
          </p:cNvPr>
          <p:cNvSpPr txBox="1"/>
          <p:nvPr/>
        </p:nvSpPr>
        <p:spPr>
          <a:xfrm>
            <a:off x="0" y="481377"/>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10. Hiệu </a:t>
            </a:r>
            <a:r>
              <a:rPr lang="en" sz="2400" b="1" dirty="0">
                <a:solidFill>
                  <a:schemeClr val="accent1">
                    <a:lumMod val="50000"/>
                  </a:schemeClr>
                </a:solidFill>
                <a:latin typeface="+mn-lt"/>
                <a:ea typeface="Fira Sans Extra Condensed"/>
                <a:cs typeface="Fira Sans Extra Condensed"/>
                <a:sym typeface="Fira Sans Extra Condensed"/>
              </a:rPr>
              <a:t>suất quang điện (solar </a:t>
            </a:r>
            <a:r>
              <a:rPr lang="en" sz="2400" b="1">
                <a:solidFill>
                  <a:schemeClr val="accent1">
                    <a:lumMod val="50000"/>
                  </a:schemeClr>
                </a:solidFill>
                <a:latin typeface="+mn-lt"/>
                <a:ea typeface="Fira Sans Extra Condensed"/>
                <a:cs typeface="Fira Sans Extra Condensed"/>
                <a:sym typeface="Fira Sans Extra Condensed"/>
              </a:rPr>
              <a:t>cell)</a:t>
            </a:r>
            <a:endParaRPr sz="2400" b="1" dirty="0">
              <a:solidFill>
                <a:schemeClr val="accent1">
                  <a:lumMod val="50000"/>
                </a:schemeClr>
              </a:solidFill>
              <a:latin typeface="+mn-lt"/>
              <a:ea typeface="Fira Sans Extra Condensed"/>
              <a:cs typeface="Fira Sans Extra Condensed"/>
              <a:sym typeface="Fira Sans Extra Condensed"/>
            </a:endParaRPr>
          </a:p>
        </p:txBody>
      </p:sp>
      <p:pic>
        <p:nvPicPr>
          <p:cNvPr id="2050" name="Picture 2">
            <a:extLst>
              <a:ext uri="{FF2B5EF4-FFF2-40B4-BE49-F238E27FC236}">
                <a16:creationId xmlns:a16="http://schemas.microsoft.com/office/drawing/2014/main" id="{D048B3E1-AD28-1BDD-74E8-FA84FF9FE68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2392" y="1007537"/>
            <a:ext cx="7229073" cy="3618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6428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F6A0012F-D4ED-F139-BB1C-880204291B08}"/>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9114A96C-1D63-E7A0-3A7F-AEB3552CADFB}"/>
              </a:ext>
            </a:extLst>
          </p:cNvPr>
          <p:cNvSpPr txBox="1"/>
          <p:nvPr/>
        </p:nvSpPr>
        <p:spPr>
          <a:xfrm>
            <a:off x="0" y="482913"/>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11. Hiệu </a:t>
            </a:r>
            <a:r>
              <a:rPr lang="en" sz="2400" b="1" dirty="0">
                <a:solidFill>
                  <a:schemeClr val="accent1">
                    <a:lumMod val="50000"/>
                  </a:schemeClr>
                </a:solidFill>
                <a:latin typeface="+mn-lt"/>
                <a:ea typeface="Fira Sans Extra Condensed"/>
                <a:cs typeface="Fira Sans Extra Condensed"/>
                <a:sym typeface="Fira Sans Extra Condensed"/>
              </a:rPr>
              <a:t>suất quang điện (solar panel/ </a:t>
            </a:r>
            <a:r>
              <a:rPr lang="en" sz="2400" b="1">
                <a:solidFill>
                  <a:schemeClr val="accent1">
                    <a:lumMod val="50000"/>
                  </a:schemeClr>
                </a:solidFill>
                <a:latin typeface="+mn-lt"/>
                <a:ea typeface="Fira Sans Extra Condensed"/>
                <a:cs typeface="Fira Sans Extra Condensed"/>
                <a:sym typeface="Fira Sans Extra Condensed"/>
              </a:rPr>
              <a:t>module)</a:t>
            </a:r>
            <a:endParaRPr sz="2400" b="1" dirty="0">
              <a:solidFill>
                <a:schemeClr val="accent1">
                  <a:lumMod val="50000"/>
                </a:schemeClr>
              </a:solidFill>
              <a:latin typeface="+mn-lt"/>
              <a:ea typeface="Fira Sans Extra Condensed"/>
              <a:cs typeface="Fira Sans Extra Condensed"/>
              <a:sym typeface="Fira Sans Extra Condensed"/>
            </a:endParaRPr>
          </a:p>
        </p:txBody>
      </p:sp>
      <p:pic>
        <p:nvPicPr>
          <p:cNvPr id="6" name="Picture 5">
            <a:extLst>
              <a:ext uri="{FF2B5EF4-FFF2-40B4-BE49-F238E27FC236}">
                <a16:creationId xmlns:a16="http://schemas.microsoft.com/office/drawing/2014/main" id="{6B196AF5-A87C-E924-1978-3BB499A1EF4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141199" y="1098843"/>
            <a:ext cx="6861601" cy="3487440"/>
          </a:xfrm>
          <a:prstGeom prst="rect">
            <a:avLst/>
          </a:prstGeom>
        </p:spPr>
      </p:pic>
      <p:sp>
        <p:nvSpPr>
          <p:cNvPr id="8" name="TextBox 7">
            <a:extLst>
              <a:ext uri="{FF2B5EF4-FFF2-40B4-BE49-F238E27FC236}">
                <a16:creationId xmlns:a16="http://schemas.microsoft.com/office/drawing/2014/main" id="{6A820ADE-F636-7AFD-F8B0-6801132DC15A}"/>
              </a:ext>
            </a:extLst>
          </p:cNvPr>
          <p:cNvSpPr txBox="1"/>
          <p:nvPr/>
        </p:nvSpPr>
        <p:spPr>
          <a:xfrm>
            <a:off x="2472184" y="4586283"/>
            <a:ext cx="5658356" cy="276999"/>
          </a:xfrm>
          <a:prstGeom prst="rect">
            <a:avLst/>
          </a:prstGeom>
          <a:noFill/>
        </p:spPr>
        <p:txBody>
          <a:bodyPr wrap="square">
            <a:spAutoFit/>
          </a:bodyPr>
          <a:lstStyle/>
          <a:p>
            <a:pPr algn="ctr"/>
            <a:r>
              <a:rPr lang="en-US" sz="1200" dirty="0"/>
              <a:t>https://www.cleanenergyreviews.info/blog/most-powerful-solar-panels</a:t>
            </a:r>
          </a:p>
        </p:txBody>
      </p:sp>
    </p:spTree>
    <p:extLst>
      <p:ext uri="{BB962C8B-B14F-4D97-AF65-F5344CB8AC3E}">
        <p14:creationId xmlns:p14="http://schemas.microsoft.com/office/powerpoint/2010/main" val="153313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BF68F92-EC13-1B7B-DF64-B6D660BED47C}"/>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846692AD-EE6F-897B-44F7-B2CCFFF50B88}"/>
              </a:ext>
            </a:extLst>
          </p:cNvPr>
          <p:cNvSpPr txBox="1"/>
          <p:nvPr/>
        </p:nvSpPr>
        <p:spPr>
          <a:xfrm>
            <a:off x="1" y="445453"/>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12. Quy </a:t>
            </a:r>
            <a:r>
              <a:rPr lang="en" sz="2400" b="1" dirty="0">
                <a:solidFill>
                  <a:schemeClr val="accent1">
                    <a:lumMod val="50000"/>
                  </a:schemeClr>
                </a:solidFill>
                <a:latin typeface="+mn-lt"/>
                <a:ea typeface="Fira Sans Extra Condensed"/>
                <a:cs typeface="Fira Sans Extra Condensed"/>
                <a:sym typeface="Fira Sans Extra Condensed"/>
              </a:rPr>
              <a:t>trình tái chế Pin mặt trời (</a:t>
            </a:r>
            <a:r>
              <a:rPr lang="en" sz="2400" b="1">
                <a:solidFill>
                  <a:schemeClr val="accent1">
                    <a:lumMod val="50000"/>
                  </a:schemeClr>
                </a:solidFill>
                <a:latin typeface="+mn-lt"/>
                <a:ea typeface="Fira Sans Extra Condensed"/>
                <a:cs typeface="Fira Sans Extra Condensed"/>
                <a:sym typeface="Fira Sans Extra Condensed"/>
              </a:rPr>
              <a:t>PV)</a:t>
            </a:r>
            <a:endParaRPr sz="2400" b="1" dirty="0">
              <a:solidFill>
                <a:schemeClr val="accent1">
                  <a:lumMod val="50000"/>
                </a:schemeClr>
              </a:solidFill>
              <a:latin typeface="+mn-lt"/>
              <a:ea typeface="Fira Sans Extra Condensed"/>
              <a:cs typeface="Fira Sans Extra Condensed"/>
              <a:sym typeface="Fira Sans Extra Condensed"/>
            </a:endParaRPr>
          </a:p>
        </p:txBody>
      </p:sp>
      <p:sp>
        <p:nvSpPr>
          <p:cNvPr id="7" name="TextBox 6">
            <a:extLst>
              <a:ext uri="{FF2B5EF4-FFF2-40B4-BE49-F238E27FC236}">
                <a16:creationId xmlns:a16="http://schemas.microsoft.com/office/drawing/2014/main" id="{18FB3E6D-9EA8-DFD6-A1AE-FCD7E29B4FA5}"/>
              </a:ext>
            </a:extLst>
          </p:cNvPr>
          <p:cNvSpPr txBox="1"/>
          <p:nvPr/>
        </p:nvSpPr>
        <p:spPr>
          <a:xfrm>
            <a:off x="296928" y="3793159"/>
            <a:ext cx="8504172" cy="823302"/>
          </a:xfrm>
          <a:prstGeom prst="rect">
            <a:avLst/>
          </a:prstGeom>
          <a:noFill/>
        </p:spPr>
        <p:txBody>
          <a:bodyPr wrap="square">
            <a:spAutoFit/>
          </a:bodyPr>
          <a:lstStyle/>
          <a:p>
            <a:pPr marR="0" algn="just">
              <a:lnSpc>
                <a:spcPts val="1500"/>
              </a:lnSpc>
              <a:spcAft>
                <a:spcPts val="600"/>
              </a:spcAft>
            </a:pPr>
            <a:r>
              <a:rPr lang="en-US" dirty="0" err="1">
                <a:latin typeface="+mn-lt"/>
              </a:rPr>
              <a:t>Tấm</a:t>
            </a:r>
            <a:r>
              <a:rPr lang="en-US" dirty="0">
                <a:latin typeface="+mn-lt"/>
              </a:rPr>
              <a:t> PMT 500Wp = </a:t>
            </a:r>
            <a:r>
              <a:rPr lang="en-US" dirty="0" err="1">
                <a:latin typeface="+mn-lt"/>
              </a:rPr>
              <a:t>Khối</a:t>
            </a:r>
            <a:r>
              <a:rPr lang="en-US" dirty="0">
                <a:latin typeface="+mn-lt"/>
              </a:rPr>
              <a:t> </a:t>
            </a:r>
            <a:r>
              <a:rPr lang="en-US" dirty="0" err="1">
                <a:latin typeface="+mn-lt"/>
              </a:rPr>
              <a:t>lượng</a:t>
            </a:r>
            <a:r>
              <a:rPr lang="en-US" dirty="0">
                <a:latin typeface="+mn-lt"/>
              </a:rPr>
              <a:t> 28Kg</a:t>
            </a:r>
          </a:p>
          <a:p>
            <a:pPr marR="0" algn="just">
              <a:lnSpc>
                <a:spcPts val="1500"/>
              </a:lnSpc>
              <a:spcAft>
                <a:spcPts val="600"/>
              </a:spcAft>
            </a:pPr>
            <a:r>
              <a:rPr lang="en-US" dirty="0">
                <a:latin typeface="+mn-lt"/>
              </a:rPr>
              <a:t>QHD98: </a:t>
            </a:r>
            <a:r>
              <a:rPr lang="en-US" dirty="0" err="1">
                <a:latin typeface="+mn-lt"/>
              </a:rPr>
              <a:t>Năm</a:t>
            </a:r>
            <a:r>
              <a:rPr lang="en-US" dirty="0">
                <a:latin typeface="+mn-lt"/>
              </a:rPr>
              <a:t> 2030, ĐMT = 12.836 MW = 12.836.000 KW x (2x28Kg) = 718.816.000 Kg ~ </a:t>
            </a:r>
            <a:r>
              <a:rPr lang="en-US" b="1" dirty="0">
                <a:solidFill>
                  <a:srgbClr val="FF0000"/>
                </a:solidFill>
                <a:latin typeface="+mn-lt"/>
              </a:rPr>
              <a:t>719 </a:t>
            </a:r>
            <a:r>
              <a:rPr lang="en-US" b="1" dirty="0" err="1">
                <a:solidFill>
                  <a:srgbClr val="FF0000"/>
                </a:solidFill>
                <a:latin typeface="+mn-lt"/>
              </a:rPr>
              <a:t>nghìn</a:t>
            </a:r>
            <a:r>
              <a:rPr lang="en-US" b="1" dirty="0">
                <a:solidFill>
                  <a:srgbClr val="FF0000"/>
                </a:solidFill>
                <a:latin typeface="+mn-lt"/>
              </a:rPr>
              <a:t> </a:t>
            </a:r>
            <a:r>
              <a:rPr lang="en-US" b="1" dirty="0" err="1">
                <a:solidFill>
                  <a:srgbClr val="FF0000"/>
                </a:solidFill>
                <a:latin typeface="+mn-lt"/>
              </a:rPr>
              <a:t>tấn</a:t>
            </a:r>
            <a:endParaRPr lang="en-US" b="1" dirty="0">
              <a:solidFill>
                <a:srgbClr val="FF0000"/>
              </a:solidFill>
              <a:latin typeface="+mn-lt"/>
            </a:endParaRPr>
          </a:p>
          <a:p>
            <a:pPr marR="0" algn="just">
              <a:lnSpc>
                <a:spcPts val="1500"/>
              </a:lnSpc>
              <a:spcAft>
                <a:spcPts val="600"/>
              </a:spcAft>
            </a:pPr>
            <a:r>
              <a:rPr lang="en-US" dirty="0" err="1">
                <a:latin typeface="+mn-lt"/>
              </a:rPr>
              <a:t>Đến</a:t>
            </a:r>
            <a:r>
              <a:rPr lang="en-US" dirty="0">
                <a:latin typeface="+mn-lt"/>
              </a:rPr>
              <a:t> 2050, ĐMT là 189,3 GW =&gt; </a:t>
            </a:r>
            <a:r>
              <a:rPr lang="en-US" dirty="0" err="1">
                <a:latin typeface="+mn-lt"/>
              </a:rPr>
              <a:t>tổng</a:t>
            </a:r>
            <a:r>
              <a:rPr lang="en-US" dirty="0">
                <a:latin typeface="+mn-lt"/>
              </a:rPr>
              <a:t> </a:t>
            </a:r>
            <a:r>
              <a:rPr lang="en-US" dirty="0" err="1">
                <a:latin typeface="+mn-lt"/>
              </a:rPr>
              <a:t>khối</a:t>
            </a:r>
            <a:r>
              <a:rPr lang="en-US" dirty="0">
                <a:latin typeface="+mn-lt"/>
              </a:rPr>
              <a:t> </a:t>
            </a:r>
            <a:r>
              <a:rPr lang="en-US" dirty="0" err="1">
                <a:latin typeface="+mn-lt"/>
              </a:rPr>
              <a:t>lượng</a:t>
            </a:r>
            <a:r>
              <a:rPr lang="en-US" dirty="0">
                <a:latin typeface="+mn-lt"/>
              </a:rPr>
              <a:t> </a:t>
            </a:r>
            <a:r>
              <a:rPr lang="en-US" dirty="0" err="1">
                <a:latin typeface="+mn-lt"/>
              </a:rPr>
              <a:t>tấm</a:t>
            </a:r>
            <a:r>
              <a:rPr lang="en-US" dirty="0">
                <a:latin typeface="+mn-lt"/>
              </a:rPr>
              <a:t> PMT </a:t>
            </a:r>
            <a:r>
              <a:rPr lang="en-US" dirty="0" err="1">
                <a:latin typeface="+mn-lt"/>
              </a:rPr>
              <a:t>được</a:t>
            </a:r>
            <a:r>
              <a:rPr lang="en-US" dirty="0">
                <a:latin typeface="+mn-lt"/>
              </a:rPr>
              <a:t> </a:t>
            </a:r>
            <a:r>
              <a:rPr lang="en-US" dirty="0" err="1">
                <a:latin typeface="+mn-lt"/>
              </a:rPr>
              <a:t>lắp</a:t>
            </a:r>
            <a:r>
              <a:rPr lang="en-US" dirty="0">
                <a:latin typeface="+mn-lt"/>
              </a:rPr>
              <a:t> </a:t>
            </a:r>
            <a:r>
              <a:rPr lang="en-US" dirty="0" err="1">
                <a:latin typeface="+mn-lt"/>
              </a:rPr>
              <a:t>đặt</a:t>
            </a:r>
            <a:r>
              <a:rPr lang="en-US" dirty="0">
                <a:latin typeface="+mn-lt"/>
              </a:rPr>
              <a:t>, </a:t>
            </a:r>
            <a:r>
              <a:rPr lang="en-US" dirty="0" err="1">
                <a:latin typeface="+mn-lt"/>
              </a:rPr>
              <a:t>ước</a:t>
            </a:r>
            <a:r>
              <a:rPr lang="en-US" dirty="0">
                <a:latin typeface="+mn-lt"/>
              </a:rPr>
              <a:t> </a:t>
            </a:r>
            <a:r>
              <a:rPr lang="en-US" dirty="0" err="1">
                <a:latin typeface="+mn-lt"/>
              </a:rPr>
              <a:t>tính</a:t>
            </a:r>
            <a:r>
              <a:rPr lang="en-US" dirty="0">
                <a:latin typeface="+mn-lt"/>
              </a:rPr>
              <a:t>: </a:t>
            </a:r>
            <a:r>
              <a:rPr lang="en-US" b="1" dirty="0">
                <a:solidFill>
                  <a:srgbClr val="FF0000"/>
                </a:solidFill>
                <a:latin typeface="+mn-lt"/>
              </a:rPr>
              <a:t>10,6 </a:t>
            </a:r>
            <a:r>
              <a:rPr lang="en-US" b="1" dirty="0" err="1">
                <a:solidFill>
                  <a:srgbClr val="FF0000"/>
                </a:solidFill>
                <a:latin typeface="+mn-lt"/>
              </a:rPr>
              <a:t>triệu</a:t>
            </a:r>
            <a:r>
              <a:rPr lang="en-US" b="1" dirty="0">
                <a:solidFill>
                  <a:srgbClr val="FF0000"/>
                </a:solidFill>
                <a:latin typeface="+mn-lt"/>
              </a:rPr>
              <a:t> </a:t>
            </a:r>
            <a:r>
              <a:rPr lang="en-US" b="1" dirty="0" err="1">
                <a:solidFill>
                  <a:srgbClr val="FF0000"/>
                </a:solidFill>
                <a:latin typeface="+mn-lt"/>
              </a:rPr>
              <a:t>tấn</a:t>
            </a:r>
            <a:r>
              <a:rPr lang="en-US" b="1" dirty="0">
                <a:solidFill>
                  <a:srgbClr val="FF0000"/>
                </a:solidFill>
                <a:latin typeface="+mn-lt"/>
              </a:rPr>
              <a:t>.</a:t>
            </a:r>
          </a:p>
        </p:txBody>
      </p:sp>
      <p:pic>
        <p:nvPicPr>
          <p:cNvPr id="2050" name="Picture 1">
            <a:extLst>
              <a:ext uri="{FF2B5EF4-FFF2-40B4-BE49-F238E27FC236}">
                <a16:creationId xmlns:a16="http://schemas.microsoft.com/office/drawing/2014/main" id="{A5A36A02-9065-6F2C-1BB5-EE8573200EE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5327" y="962260"/>
            <a:ext cx="6332756" cy="262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D6A8D6C5-C654-9144-E651-FA7D5C56B4AA}"/>
              </a:ext>
            </a:extLst>
          </p:cNvPr>
          <p:cNvSpPr txBox="1"/>
          <p:nvPr/>
        </p:nvSpPr>
        <p:spPr>
          <a:xfrm>
            <a:off x="3034413" y="3487344"/>
            <a:ext cx="5766687" cy="286682"/>
          </a:xfrm>
          <a:prstGeom prst="rect">
            <a:avLst/>
          </a:prstGeom>
          <a:noFill/>
        </p:spPr>
        <p:txBody>
          <a:bodyPr wrap="square">
            <a:spAutoFit/>
          </a:bodyPr>
          <a:lstStyle/>
          <a:p>
            <a:pPr marL="0" marR="0" algn="ctr">
              <a:lnSpc>
                <a:spcPct val="115000"/>
              </a:lnSpc>
            </a:pPr>
            <a:r>
              <a:rPr lang="en-US" sz="1200" i="1" dirty="0">
                <a:solidFill>
                  <a:srgbClr val="0D0D0D"/>
                </a:solidFill>
                <a:effectLst/>
                <a:latin typeface="+mn-lt"/>
                <a:ea typeface="Times New Roman" panose="02020603050405020304" pitchFamily="18" charset="0"/>
                <a:cs typeface=".VnTime" panose="020B7200000000000000" pitchFamily="34" charset="0"/>
              </a:rPr>
              <a:t>(</a:t>
            </a:r>
            <a:r>
              <a:rPr lang="en-US" sz="1200" i="1" dirty="0" err="1">
                <a:solidFill>
                  <a:srgbClr val="0D0D0D"/>
                </a:solidFill>
                <a:effectLst/>
                <a:latin typeface="+mn-lt"/>
                <a:ea typeface="Times New Roman" panose="02020603050405020304" pitchFamily="18" charset="0"/>
                <a:cs typeface=".VnTime" panose="020B7200000000000000" pitchFamily="34" charset="0"/>
              </a:rPr>
              <a:t>Nguồn</a:t>
            </a:r>
            <a:r>
              <a:rPr lang="en-US" sz="1200" i="1" dirty="0">
                <a:solidFill>
                  <a:srgbClr val="0D0D0D"/>
                </a:solidFill>
                <a:effectLst/>
                <a:latin typeface="+mn-lt"/>
                <a:ea typeface="Times New Roman" panose="02020603050405020304" pitchFamily="18" charset="0"/>
                <a:cs typeface=".VnTime" panose="020B7200000000000000" pitchFamily="34" charset="0"/>
              </a:rPr>
              <a:t> IRENA: End-of-life management Solar Photovoltaic Panels)</a:t>
            </a:r>
            <a:endParaRPr lang="en-US" sz="1200" i="1" dirty="0">
              <a:effectLst/>
              <a:latin typeface="+mn-lt"/>
              <a:ea typeface="Times New Roman" panose="02020603050405020304" pitchFamily="18" charset="0"/>
              <a:cs typeface=".VnTime" panose="020B7200000000000000" pitchFamily="34" charset="0"/>
            </a:endParaRPr>
          </a:p>
        </p:txBody>
      </p:sp>
    </p:spTree>
    <p:extLst>
      <p:ext uri="{BB962C8B-B14F-4D97-AF65-F5344CB8AC3E}">
        <p14:creationId xmlns:p14="http://schemas.microsoft.com/office/powerpoint/2010/main" val="3852078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9AC68B79-63BD-4E7A-FBF6-8BF235A5CFB5}"/>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23B91B2C-C892-0F1A-0103-85593AA15E64}"/>
              </a:ext>
            </a:extLst>
          </p:cNvPr>
          <p:cNvSpPr txBox="1"/>
          <p:nvPr/>
        </p:nvSpPr>
        <p:spPr>
          <a:xfrm>
            <a:off x="1" y="434203"/>
            <a:ext cx="9143999"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13. Quy </a:t>
            </a:r>
            <a:r>
              <a:rPr lang="en" sz="2400" b="1" dirty="0">
                <a:solidFill>
                  <a:schemeClr val="accent1">
                    <a:lumMod val="50000"/>
                  </a:schemeClr>
                </a:solidFill>
                <a:latin typeface="+mn-lt"/>
                <a:ea typeface="Fira Sans Extra Condensed"/>
                <a:cs typeface="Fira Sans Extra Condensed"/>
                <a:sym typeface="Fira Sans Extra Condensed"/>
              </a:rPr>
              <a:t>trình tái chế Pin mặt trời (</a:t>
            </a:r>
            <a:r>
              <a:rPr lang="en" sz="2400" b="1">
                <a:solidFill>
                  <a:schemeClr val="accent1">
                    <a:lumMod val="50000"/>
                  </a:schemeClr>
                </a:solidFill>
                <a:latin typeface="+mn-lt"/>
                <a:ea typeface="Fira Sans Extra Condensed"/>
                <a:cs typeface="Fira Sans Extra Condensed"/>
                <a:sym typeface="Fira Sans Extra Condensed"/>
              </a:rPr>
              <a:t>PV)</a:t>
            </a:r>
            <a:endParaRPr sz="2400" b="1" dirty="0">
              <a:solidFill>
                <a:schemeClr val="accent1">
                  <a:lumMod val="50000"/>
                </a:schemeClr>
              </a:solidFill>
              <a:latin typeface="+mn-lt"/>
              <a:ea typeface="Fira Sans Extra Condensed"/>
              <a:cs typeface="Fira Sans Extra Condensed"/>
              <a:sym typeface="Fira Sans Extra Condensed"/>
            </a:endParaRPr>
          </a:p>
        </p:txBody>
      </p:sp>
      <p:pic>
        <p:nvPicPr>
          <p:cNvPr id="6" name="Picture 5">
            <a:extLst>
              <a:ext uri="{FF2B5EF4-FFF2-40B4-BE49-F238E27FC236}">
                <a16:creationId xmlns:a16="http://schemas.microsoft.com/office/drawing/2014/main" id="{B1AEC35B-C9AA-F40C-9879-A25F6384BE6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693185" y="1084941"/>
            <a:ext cx="4131326" cy="3683985"/>
          </a:xfrm>
          <a:prstGeom prst="rect">
            <a:avLst/>
          </a:prstGeom>
        </p:spPr>
      </p:pic>
      <p:sp>
        <p:nvSpPr>
          <p:cNvPr id="7" name="TextBox 6">
            <a:extLst>
              <a:ext uri="{FF2B5EF4-FFF2-40B4-BE49-F238E27FC236}">
                <a16:creationId xmlns:a16="http://schemas.microsoft.com/office/drawing/2014/main" id="{03C49B9B-1C85-9ED1-77DD-9EB65D0C64EC}"/>
              </a:ext>
            </a:extLst>
          </p:cNvPr>
          <p:cNvSpPr txBox="1"/>
          <p:nvPr/>
        </p:nvSpPr>
        <p:spPr>
          <a:xfrm>
            <a:off x="429657" y="2840606"/>
            <a:ext cx="4010140" cy="1800493"/>
          </a:xfrm>
          <a:prstGeom prst="rect">
            <a:avLst/>
          </a:prstGeom>
          <a:noFill/>
        </p:spPr>
        <p:txBody>
          <a:bodyPr wrap="square">
            <a:spAutoFit/>
          </a:bodyPr>
          <a:lstStyle/>
          <a:p>
            <a:pPr marL="0" marR="0" indent="288290" algn="just">
              <a:lnSpc>
                <a:spcPts val="1500"/>
              </a:lnSpc>
              <a:spcAft>
                <a:spcPts val="600"/>
              </a:spcAft>
            </a:pPr>
            <a:r>
              <a:rPr lang="en-US" sz="1400" dirty="0" err="1">
                <a:solidFill>
                  <a:srgbClr val="0D0D0D"/>
                </a:solidFill>
                <a:effectLst/>
                <a:latin typeface="+mn-lt"/>
                <a:ea typeface="Times New Roman" panose="02020603050405020304" pitchFamily="18" charset="0"/>
                <a:cs typeface=".VnTime" panose="020B7200000000000000" pitchFamily="34" charset="0"/>
              </a:rPr>
              <a:t>Sử</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dụng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các</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công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nghệ</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này</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đối</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với</a:t>
            </a:r>
            <a:r>
              <a:rPr lang="en-US" sz="1400" dirty="0">
                <a:solidFill>
                  <a:srgbClr val="0D0D0D"/>
                </a:solidFill>
                <a:effectLst/>
                <a:latin typeface="+mn-lt"/>
                <a:ea typeface="Times New Roman" panose="02020603050405020304" pitchFamily="18" charset="0"/>
                <a:cs typeface=".VnTime" panose="020B7200000000000000" pitchFamily="34" charset="0"/>
              </a:rPr>
              <a:t> PMT </a:t>
            </a:r>
            <a:r>
              <a:rPr lang="en-US" sz="1400" dirty="0" err="1">
                <a:solidFill>
                  <a:srgbClr val="0D0D0D"/>
                </a:solidFill>
                <a:effectLst/>
                <a:latin typeface="+mn-lt"/>
                <a:ea typeface="Times New Roman" panose="02020603050405020304" pitchFamily="18" charset="0"/>
                <a:cs typeface=".VnTime" panose="020B7200000000000000" pitchFamily="34" charset="0"/>
              </a:rPr>
              <a:t>tinh</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thể</a:t>
            </a:r>
            <a:r>
              <a:rPr lang="en-US" sz="1400" dirty="0">
                <a:solidFill>
                  <a:srgbClr val="0D0D0D"/>
                </a:solidFill>
                <a:effectLst/>
                <a:latin typeface="+mn-lt"/>
                <a:ea typeface="Times New Roman" panose="02020603050405020304" pitchFamily="18" charset="0"/>
                <a:cs typeface=".VnTime" panose="020B7200000000000000" pitchFamily="34" charset="0"/>
              </a:rPr>
              <a:t> Si, </a:t>
            </a:r>
            <a:r>
              <a:rPr lang="en-US" sz="1400" dirty="0" err="1">
                <a:solidFill>
                  <a:srgbClr val="0D0D0D"/>
                </a:solidFill>
                <a:effectLst/>
                <a:latin typeface="+mn-lt"/>
                <a:ea typeface="Times New Roman" panose="02020603050405020304" pitchFamily="18" charset="0"/>
                <a:cs typeface=".VnTime" panose="020B7200000000000000" pitchFamily="34" charset="0"/>
              </a:rPr>
              <a:t>nhiều</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công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trình</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nghiên</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cứu</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đã</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công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bố</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là</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có</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thể</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thu</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hồi</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trên</a:t>
            </a:r>
            <a:r>
              <a:rPr lang="en-US" sz="1400" dirty="0">
                <a:solidFill>
                  <a:srgbClr val="0D0D0D"/>
                </a:solidFill>
                <a:effectLst/>
                <a:latin typeface="+mn-lt"/>
                <a:ea typeface="Times New Roman" panose="02020603050405020304" pitchFamily="18" charset="0"/>
                <a:cs typeface=".VnTime" panose="020B7200000000000000" pitchFamily="34" charset="0"/>
              </a:rPr>
              <a:t> 80% </a:t>
            </a:r>
            <a:r>
              <a:rPr lang="en-US" sz="1400" dirty="0" err="1">
                <a:solidFill>
                  <a:srgbClr val="0D0D0D"/>
                </a:solidFill>
                <a:effectLst/>
                <a:latin typeface="+mn-lt"/>
                <a:ea typeface="Times New Roman" panose="02020603050405020304" pitchFamily="18" charset="0"/>
                <a:cs typeface=".VnTime" panose="020B7200000000000000" pitchFamily="34" charset="0"/>
              </a:rPr>
              <a:t>các</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vật</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liệu</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chính</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trong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một</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tấm</a:t>
            </a:r>
            <a:r>
              <a:rPr lang="en-US" sz="1400" dirty="0">
                <a:solidFill>
                  <a:srgbClr val="0D0D0D"/>
                </a:solidFill>
                <a:effectLst/>
                <a:latin typeface="+mn-lt"/>
                <a:ea typeface="Times New Roman" panose="02020603050405020304" pitchFamily="18" charset="0"/>
                <a:cs typeface=".VnTime" panose="020B7200000000000000" pitchFamily="34" charset="0"/>
              </a:rPr>
              <a:t> PMT </a:t>
            </a:r>
            <a:r>
              <a:rPr lang="en-US" sz="1400" dirty="0" err="1">
                <a:solidFill>
                  <a:srgbClr val="0D0D0D"/>
                </a:solidFill>
                <a:effectLst/>
                <a:latin typeface="+mn-lt"/>
                <a:ea typeface="Times New Roman" panose="02020603050405020304" pitchFamily="18" charset="0"/>
                <a:cs typeface=".VnTime" panose="020B7200000000000000" pitchFamily="34" charset="0"/>
              </a:rPr>
              <a:t>đã</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hết</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hạn</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sử</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dụng</a:t>
            </a:r>
            <a:r>
              <a:rPr lang="en-US" sz="1400" dirty="0">
                <a:solidFill>
                  <a:srgbClr val="0D0D0D"/>
                </a:solidFill>
                <a:effectLst/>
                <a:latin typeface="+mn-lt"/>
                <a:ea typeface="Times New Roman" panose="02020603050405020304" pitchFamily="18" charset="0"/>
                <a:cs typeface=".VnTime" panose="020B7200000000000000" pitchFamily="34" charset="0"/>
              </a:rPr>
              <a:t>.</a:t>
            </a:r>
            <a:endParaRPr lang="en-US" sz="1400" dirty="0">
              <a:effectLst/>
              <a:latin typeface="+mn-lt"/>
              <a:ea typeface="Times New Roman" panose="02020603050405020304" pitchFamily="18" charset="0"/>
              <a:cs typeface=".VnTime" panose="020B7200000000000000" pitchFamily="34" charset="0"/>
            </a:endParaRPr>
          </a:p>
          <a:p>
            <a:pPr algn="just">
              <a:tabLst>
                <a:tab pos="288925" algn="l"/>
              </a:tabLst>
            </a:pPr>
            <a:r>
              <a:rPr lang="en-US" sz="1400" dirty="0">
                <a:solidFill>
                  <a:srgbClr val="0D0D0D"/>
                </a:solidFill>
                <a:effectLst/>
                <a:latin typeface="+mn-lt"/>
                <a:ea typeface="Times New Roman" panose="02020603050405020304" pitchFamily="18" charset="0"/>
                <a:cs typeface=".VnTime" panose="020B7200000000000000" pitchFamily="34" charset="0"/>
              </a:rPr>
              <a:t>	PMT </a:t>
            </a:r>
            <a:r>
              <a:rPr lang="en-US" sz="1400" dirty="0" err="1">
                <a:solidFill>
                  <a:srgbClr val="0D0D0D"/>
                </a:solidFill>
                <a:effectLst/>
                <a:latin typeface="+mn-lt"/>
                <a:ea typeface="Times New Roman" panose="02020603050405020304" pitchFamily="18" charset="0"/>
                <a:cs typeface=".VnTime" panose="020B7200000000000000" pitchFamily="34" charset="0"/>
              </a:rPr>
              <a:t>màng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mỏng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Công</a:t>
            </a:r>
            <a:r>
              <a:rPr lang="en-US" sz="1400" dirty="0">
                <a:solidFill>
                  <a:srgbClr val="0D0D0D"/>
                </a:solidFill>
                <a:effectLst/>
                <a:latin typeface="+mn-lt"/>
                <a:ea typeface="Times New Roman" panose="02020603050405020304" pitchFamily="18" charset="0"/>
                <a:cs typeface=".VnTime" panose="020B7200000000000000" pitchFamily="34" charset="0"/>
              </a:rPr>
              <a:t> ty First Solar (</a:t>
            </a:r>
            <a:r>
              <a:rPr lang="en-US" sz="1400" dirty="0" err="1">
                <a:solidFill>
                  <a:srgbClr val="0D0D0D"/>
                </a:solidFill>
                <a:effectLst/>
                <a:latin typeface="+mn-lt"/>
                <a:ea typeface="Times New Roman" panose="02020603050405020304" pitchFamily="18" charset="0"/>
                <a:cs typeface=".VnTime" panose="020B7200000000000000" pitchFamily="34" charset="0"/>
              </a:rPr>
              <a:t>Mỹ</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đã</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thông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báo</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thu</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hồi</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với</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tỷ</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lệ</a:t>
            </a:r>
            <a:r>
              <a:rPr lang="en-US" sz="1400" dirty="0">
                <a:solidFill>
                  <a:srgbClr val="0D0D0D"/>
                </a:solidFill>
                <a:effectLst/>
                <a:latin typeface="+mn-lt"/>
                <a:ea typeface="Times New Roman" panose="02020603050405020304" pitchFamily="18" charset="0"/>
                <a:cs typeface=".VnTime" panose="020B7200000000000000" pitchFamily="34" charset="0"/>
              </a:rPr>
              <a:t> 95% – 97% </a:t>
            </a:r>
            <a:r>
              <a:rPr lang="en-US" sz="1400" dirty="0" err="1">
                <a:solidFill>
                  <a:srgbClr val="0D0D0D"/>
                </a:solidFill>
                <a:effectLst/>
                <a:latin typeface="+mn-lt"/>
                <a:ea typeface="Times New Roman" panose="02020603050405020304" pitchFamily="18" charset="0"/>
                <a:cs typeface=".VnTime" panose="020B7200000000000000" pitchFamily="34" charset="0"/>
              </a:rPr>
              <a:t>khối</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lượng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các</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nguyên</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tố</a:t>
            </a:r>
            <a:r>
              <a:rPr lang="en-US" sz="1400" dirty="0">
                <a:solidFill>
                  <a:srgbClr val="0D0D0D"/>
                </a:solidFill>
                <a:effectLst/>
                <a:latin typeface="+mn-lt"/>
                <a:ea typeface="Times New Roman" panose="02020603050405020304" pitchFamily="18" charset="0"/>
                <a:cs typeface=".VnTime" panose="020B7200000000000000" pitchFamily="34" charset="0"/>
              </a:rPr>
              <a:t> Cd </a:t>
            </a:r>
            <a:r>
              <a:rPr lang="en-US" sz="1400" dirty="0" err="1">
                <a:solidFill>
                  <a:srgbClr val="0D0D0D"/>
                </a:solidFill>
                <a:effectLst/>
                <a:latin typeface="+mn-lt"/>
                <a:ea typeface="Times New Roman" panose="02020603050405020304" pitchFamily="18" charset="0"/>
                <a:cs typeface=".VnTime" panose="020B7200000000000000" pitchFamily="34" charset="0"/>
              </a:rPr>
              <a:t>và</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Te</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trong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các</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tấm</a:t>
            </a:r>
            <a:r>
              <a:rPr lang="en-US" sz="1400" dirty="0">
                <a:solidFill>
                  <a:srgbClr val="0D0D0D"/>
                </a:solidFill>
                <a:effectLst/>
                <a:latin typeface="+mn-lt"/>
                <a:ea typeface="Times New Roman" panose="02020603050405020304" pitchFamily="18" charset="0"/>
                <a:cs typeface=".VnTime" panose="020B7200000000000000" pitchFamily="34" charset="0"/>
              </a:rPr>
              <a:t> PMT </a:t>
            </a:r>
            <a:r>
              <a:rPr lang="en-US" sz="1400" dirty="0" err="1">
                <a:solidFill>
                  <a:srgbClr val="0D0D0D"/>
                </a:solidFill>
                <a:effectLst/>
                <a:latin typeface="+mn-lt"/>
                <a:ea typeface="Times New Roman" panose="02020603050405020304" pitchFamily="18" charset="0"/>
                <a:cs typeface=".VnTime" panose="020B7200000000000000" pitchFamily="34" charset="0"/>
              </a:rPr>
              <a:t>màng</a:t>
            </a:r>
            <a:r>
              <a:rPr lang="en-US" sz="1400" dirty="0">
                <a:solidFill>
                  <a:srgbClr val="0D0D0D"/>
                </a:solidFill>
                <a:effectLst/>
                <a:latin typeface="+mn-lt"/>
                <a:ea typeface="Times New Roman" panose="02020603050405020304" pitchFamily="18" charset="0"/>
                <a:cs typeface=".VnTime" panose="020B7200000000000000" pitchFamily="34" charset="0"/>
              </a:rPr>
              <a:t> </a:t>
            </a:r>
            <a:r>
              <a:rPr lang="en-US" sz="1400" dirty="0" err="1">
                <a:solidFill>
                  <a:srgbClr val="0D0D0D"/>
                </a:solidFill>
                <a:effectLst/>
                <a:latin typeface="+mn-lt"/>
                <a:ea typeface="Times New Roman" panose="02020603050405020304" pitchFamily="18" charset="0"/>
                <a:cs typeface=".VnTime" panose="020B7200000000000000" pitchFamily="34" charset="0"/>
              </a:rPr>
              <a:t>mỏng</a:t>
            </a:r>
            <a:r>
              <a:rPr lang="en-US" sz="1400" dirty="0">
                <a:solidFill>
                  <a:srgbClr val="0D0D0D"/>
                </a:solidFill>
                <a:effectLst/>
                <a:latin typeface="+mn-lt"/>
                <a:ea typeface="Times New Roman" panose="02020603050405020304" pitchFamily="18" charset="0"/>
                <a:cs typeface=".VnTime" panose="020B7200000000000000" pitchFamily="34" charset="0"/>
              </a:rPr>
              <a:t>.</a:t>
            </a:r>
            <a:endParaRPr lang="en-US" dirty="0">
              <a:latin typeface="+mn-lt"/>
            </a:endParaRPr>
          </a:p>
        </p:txBody>
      </p:sp>
      <p:pic>
        <p:nvPicPr>
          <p:cNvPr id="1026" name="Picture 2">
            <a:extLst>
              <a:ext uri="{FF2B5EF4-FFF2-40B4-BE49-F238E27FC236}">
                <a16:creationId xmlns:a16="http://schemas.microsoft.com/office/drawing/2014/main" id="{30C388AD-CEA2-BB35-950B-1114DC9A4CB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8810" y="1084941"/>
            <a:ext cx="3194892" cy="1663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955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sp>
        <p:nvSpPr>
          <p:cNvPr id="3202" name="Google Shape;3202;p48"/>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accent1">
                    <a:lumMod val="50000"/>
                  </a:schemeClr>
                </a:solidFill>
                <a:latin typeface="+mn-lt"/>
              </a:rPr>
              <a:t>VAI TRÒ CỦA NLTT TRONG CHUYỂN ĐỔI XANH</a:t>
            </a:r>
            <a:endParaRPr sz="2400"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CACA4EC7-2C39-63D7-57B8-15F7078951FF}"/>
              </a:ext>
            </a:extLst>
          </p:cNvPr>
          <p:cNvSpPr txBox="1"/>
          <p:nvPr/>
        </p:nvSpPr>
        <p:spPr>
          <a:xfrm>
            <a:off x="381000" y="1137048"/>
            <a:ext cx="8382000" cy="3323987"/>
          </a:xfrm>
          <a:prstGeom prst="rect">
            <a:avLst/>
          </a:prstGeom>
          <a:noFill/>
        </p:spPr>
        <p:txBody>
          <a:bodyPr wrap="square">
            <a:spAutoFit/>
          </a:bodyPr>
          <a:lstStyle/>
          <a:p>
            <a:pPr algn="just"/>
            <a:r>
              <a:rPr lang="en-US" b="1" i="0" dirty="0">
                <a:solidFill>
                  <a:srgbClr val="FF0000"/>
                </a:solidFill>
                <a:effectLst/>
                <a:latin typeface="Arial" panose="020B0604020202090204" pitchFamily="34" charset="0"/>
              </a:rPr>
              <a:t>C</a:t>
            </a:r>
            <a:r>
              <a:rPr lang="vi-VN" b="1" i="0" dirty="0">
                <a:solidFill>
                  <a:srgbClr val="FF0000"/>
                </a:solidFill>
                <a:effectLst/>
                <a:latin typeface="Arial" panose="020B0604020202090204" pitchFamily="34" charset="0"/>
              </a:rPr>
              <a:t>huyển đổi xanh (Green Transformation) </a:t>
            </a:r>
            <a:r>
              <a:rPr lang="vi-VN" b="0" i="0" dirty="0">
                <a:solidFill>
                  <a:srgbClr val="333333"/>
                </a:solidFill>
                <a:effectLst/>
                <a:latin typeface="Arial" panose="020B0604020202090204" pitchFamily="34" charset="0"/>
              </a:rPr>
              <a:t>là thuật ngữ chỉ những nỗ lực nhằm đạt được một tương lai bền vững và thân thiện với môi trường. Khái niệm này bao gồm một tập hợp các chính sách, chiến lược và thực tiễn với mục tiêu đảm bảo tính bền vững về kinh tế, xã hội và môi trường. </a:t>
            </a:r>
            <a:endParaRPr lang="en-US" b="0" i="0" dirty="0">
              <a:solidFill>
                <a:srgbClr val="333333"/>
              </a:solidFill>
              <a:effectLst/>
              <a:latin typeface="Arial" panose="020B0604020202090204" pitchFamily="34" charset="0"/>
            </a:endParaRPr>
          </a:p>
          <a:p>
            <a:pPr algn="just"/>
            <a:endParaRPr lang="en-US" dirty="0">
              <a:solidFill>
                <a:srgbClr val="333333"/>
              </a:solidFill>
              <a:latin typeface="Arial" panose="020B0604020202090204" pitchFamily="34" charset="0"/>
            </a:endParaRPr>
          </a:p>
          <a:p>
            <a:pPr algn="just"/>
            <a:r>
              <a:rPr lang="vi-VN" b="0" i="0" dirty="0">
                <a:solidFill>
                  <a:srgbClr val="333333"/>
                </a:solidFill>
                <a:effectLst/>
                <a:latin typeface="Arial" panose="020B0604020202090204" pitchFamily="34" charset="0"/>
              </a:rPr>
              <a:t>Mục tiêu chính của chuyển đổi xanh bao gồm </a:t>
            </a:r>
            <a:r>
              <a:rPr lang="vi-VN" b="1" i="0" dirty="0">
                <a:solidFill>
                  <a:srgbClr val="FF0000"/>
                </a:solidFill>
                <a:effectLst/>
                <a:latin typeface="Arial" panose="020B0604020202090204" pitchFamily="34" charset="0"/>
              </a:rPr>
              <a:t>tăng cường hiệu quả sử dụng năng lượng, giảm lượng khí thải carbon, thúc đẩy sử dụng bền vững tài nguyên thiên nhiên, giảm thiểu ô nhiễm môi trường và tăng cường sự tham gia của xã hội.</a:t>
            </a:r>
            <a:endParaRPr lang="en-US" b="1" i="0" dirty="0">
              <a:solidFill>
                <a:srgbClr val="FF0000"/>
              </a:solidFill>
              <a:effectLst/>
              <a:latin typeface="Arial" panose="020B0604020202090204" pitchFamily="34" charset="0"/>
            </a:endParaRPr>
          </a:p>
          <a:p>
            <a:pPr algn="just"/>
            <a:endParaRPr lang="en-US" dirty="0">
              <a:solidFill>
                <a:srgbClr val="333333"/>
              </a:solidFill>
              <a:latin typeface="Arial" panose="020B0604020202090204" pitchFamily="34" charset="0"/>
            </a:endParaRPr>
          </a:p>
          <a:p>
            <a:pPr algn="just"/>
            <a:r>
              <a:rPr lang="en-US" dirty="0" err="1">
                <a:solidFill>
                  <a:srgbClr val="333333"/>
                </a:solidFill>
                <a:latin typeface="Arial" panose="020B0604020202090204" pitchFamily="34" charset="0"/>
              </a:rPr>
              <a:t>Quyết</a:t>
            </a:r>
            <a:r>
              <a:rPr lang="en-US" dirty="0">
                <a:solidFill>
                  <a:srgbClr val="333333"/>
                </a:solidFill>
                <a:latin typeface="Arial" panose="020B0604020202090204" pitchFamily="34" charset="0"/>
              </a:rPr>
              <a:t> </a:t>
            </a:r>
            <a:r>
              <a:rPr lang="en-US" dirty="0" err="1">
                <a:solidFill>
                  <a:srgbClr val="333333"/>
                </a:solidFill>
                <a:latin typeface="Arial" panose="020B0604020202090204" pitchFamily="34" charset="0"/>
              </a:rPr>
              <a:t>định</a:t>
            </a:r>
            <a:r>
              <a:rPr lang="en-US" dirty="0">
                <a:solidFill>
                  <a:srgbClr val="333333"/>
                </a:solidFill>
                <a:latin typeface="Arial" panose="020B0604020202090204" pitchFamily="34" charset="0"/>
              </a:rPr>
              <a:t> s</a:t>
            </a:r>
            <a:r>
              <a:rPr lang="vi-VN" dirty="0">
                <a:solidFill>
                  <a:srgbClr val="333333"/>
                </a:solidFill>
                <a:latin typeface="Arial" panose="020B0604020202090204" pitchFamily="34" charset="0"/>
              </a:rPr>
              <a:t>ố:</a:t>
            </a:r>
            <a:r>
              <a:rPr lang="en-GB" dirty="0">
                <a:solidFill>
                  <a:srgbClr val="333333"/>
                </a:solidFill>
                <a:latin typeface="Arial" panose="020B0604020202090204" pitchFamily="34" charset="0"/>
              </a:rPr>
              <a:t> 88</a:t>
            </a:r>
            <a:r>
              <a:rPr lang="vi-VN" dirty="0">
                <a:solidFill>
                  <a:srgbClr val="333333"/>
                </a:solidFill>
                <a:latin typeface="Arial" panose="020B0604020202090204" pitchFamily="34" charset="0"/>
              </a:rPr>
              <a:t>9/QĐ-TTg</a:t>
            </a:r>
            <a:r>
              <a:rPr lang="en-US" dirty="0">
                <a:solidFill>
                  <a:srgbClr val="333333"/>
                </a:solidFill>
                <a:latin typeface="Arial" panose="020B0604020202090204" pitchFamily="34" charset="0"/>
              </a:rPr>
              <a:t> </a:t>
            </a:r>
            <a:r>
              <a:rPr lang="en-US" dirty="0" err="1">
                <a:solidFill>
                  <a:srgbClr val="333333"/>
                </a:solidFill>
                <a:latin typeface="Arial" panose="020B0604020202090204" pitchFamily="34" charset="0"/>
              </a:rPr>
              <a:t>phê</a:t>
            </a:r>
            <a:r>
              <a:rPr lang="en-US" dirty="0">
                <a:solidFill>
                  <a:srgbClr val="333333"/>
                </a:solidFill>
                <a:latin typeface="Arial" panose="020B0604020202090204" pitchFamily="34" charset="0"/>
              </a:rPr>
              <a:t> </a:t>
            </a:r>
            <a:r>
              <a:rPr lang="en-US" dirty="0" err="1">
                <a:solidFill>
                  <a:srgbClr val="333333"/>
                </a:solidFill>
                <a:latin typeface="Arial" panose="020B0604020202090204" pitchFamily="34" charset="0"/>
              </a:rPr>
              <a:t>duyệt</a:t>
            </a:r>
            <a:r>
              <a:rPr lang="en-US" dirty="0">
                <a:solidFill>
                  <a:srgbClr val="333333"/>
                </a:solidFill>
                <a:latin typeface="Arial" panose="020B0604020202090204" pitchFamily="34" charset="0"/>
              </a:rPr>
              <a:t> </a:t>
            </a:r>
            <a:r>
              <a:rPr lang="en-US" dirty="0" err="1">
                <a:solidFill>
                  <a:srgbClr val="FF0000"/>
                </a:solidFill>
                <a:latin typeface="Arial" panose="020B0604020202090204" pitchFamily="34" charset="0"/>
              </a:rPr>
              <a:t>Chương</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trình</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hành</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động</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quốc</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gia</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vê</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sản</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xuất</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va</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tiêu</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dùng</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bền</a:t>
            </a:r>
            <a:r>
              <a:rPr lang="en-US" dirty="0">
                <a:solidFill>
                  <a:srgbClr val="FF0000"/>
                </a:solidFill>
                <a:latin typeface="Arial" panose="020B0604020202090204" pitchFamily="34" charset="0"/>
              </a:rPr>
              <a:t> </a:t>
            </a:r>
            <a:r>
              <a:rPr lang="en-US" dirty="0" err="1">
                <a:solidFill>
                  <a:srgbClr val="FF0000"/>
                </a:solidFill>
                <a:latin typeface="Arial" panose="020B0604020202090204" pitchFamily="34" charset="0"/>
              </a:rPr>
              <a:t>vững</a:t>
            </a:r>
            <a:r>
              <a:rPr lang="en-US" dirty="0">
                <a:solidFill>
                  <a:srgbClr val="333333"/>
                </a:solidFill>
                <a:latin typeface="Arial" panose="020B0604020202090204" pitchFamily="34" charset="0"/>
              </a:rPr>
              <a:t> </a:t>
            </a:r>
            <a:r>
              <a:rPr lang="en-US" dirty="0" err="1">
                <a:solidFill>
                  <a:srgbClr val="333333"/>
                </a:solidFill>
                <a:latin typeface="Arial" panose="020B0604020202090204" pitchFamily="34" charset="0"/>
              </a:rPr>
              <a:t>giai</a:t>
            </a:r>
            <a:r>
              <a:rPr lang="en-US" dirty="0">
                <a:solidFill>
                  <a:srgbClr val="333333"/>
                </a:solidFill>
                <a:latin typeface="Arial" panose="020B0604020202090204" pitchFamily="34" charset="0"/>
              </a:rPr>
              <a:t> </a:t>
            </a:r>
            <a:r>
              <a:rPr lang="en-US" dirty="0" err="1">
                <a:solidFill>
                  <a:srgbClr val="333333"/>
                </a:solidFill>
                <a:latin typeface="Arial" panose="020B0604020202090204" pitchFamily="34" charset="0"/>
              </a:rPr>
              <a:t>đoạn</a:t>
            </a:r>
            <a:r>
              <a:rPr lang="en-US" dirty="0">
                <a:solidFill>
                  <a:srgbClr val="333333"/>
                </a:solidFill>
                <a:latin typeface="Arial" panose="020B0604020202090204" pitchFamily="34" charset="0"/>
              </a:rPr>
              <a:t> </a:t>
            </a:r>
            <a:r>
              <a:rPr lang="vi-VN" dirty="0">
                <a:solidFill>
                  <a:srgbClr val="333333"/>
                </a:solidFill>
                <a:latin typeface="Arial" panose="020B0604020202090204" pitchFamily="34" charset="0"/>
              </a:rPr>
              <a:t>2021 – 2030</a:t>
            </a:r>
            <a:r>
              <a:rPr lang="en-US" dirty="0">
                <a:solidFill>
                  <a:srgbClr val="333333"/>
                </a:solidFill>
                <a:latin typeface="Arial" panose="020B0604020202090204" pitchFamily="34" charset="0"/>
              </a:rPr>
              <a:t>.</a:t>
            </a:r>
          </a:p>
          <a:p>
            <a:pPr algn="just"/>
            <a:endParaRPr lang="en-US" dirty="0">
              <a:solidFill>
                <a:srgbClr val="333333"/>
              </a:solidFill>
              <a:latin typeface="Arial" panose="020B0604020202090204" pitchFamily="34" charset="0"/>
            </a:endParaRPr>
          </a:p>
          <a:p>
            <a:pPr algn="just"/>
            <a:r>
              <a:rPr lang="vi-VN" dirty="0">
                <a:solidFill>
                  <a:srgbClr val="333333"/>
                </a:solidFill>
                <a:latin typeface="Arial" panose="020B0604020202090204" pitchFamily="34" charset="0"/>
              </a:rPr>
              <a:t>Định hướng và mục tiêu xanh hóa nền kinh tế được thể hiện chi tiết tại Quyết định số 1393/QĐ-TTg ngày 25/9/2012 của Thủ tướng Chính phủ phê duyệt </a:t>
            </a:r>
            <a:r>
              <a:rPr lang="vi-VN" dirty="0">
                <a:solidFill>
                  <a:srgbClr val="FF0000"/>
                </a:solidFill>
                <a:latin typeface="Arial" panose="020B0604020202090204" pitchFamily="34" charset="0"/>
              </a:rPr>
              <a:t>Chiến lược Quốc gia về tăng trưởng xanh thời kỳ 2011 - 2020 và tầm nhìn đến năm 2050. </a:t>
            </a:r>
            <a:r>
              <a:rPr lang="vi-VN" dirty="0">
                <a:solidFill>
                  <a:srgbClr val="333333"/>
                </a:solidFill>
                <a:latin typeface="Arial" panose="020B0604020202090204" pitchFamily="34" charset="0"/>
              </a:rPr>
              <a:t>Đây là chiến lược quốc gia đầu tiên, toàn diện về lĩnh vực phát triển kinh tế xanh ở Việt Nam.</a:t>
            </a:r>
            <a:endParaRPr lang="en-US" dirty="0">
              <a:solidFill>
                <a:srgbClr val="333333"/>
              </a:solidFill>
              <a:latin typeface="Arial" panose="020B060402020209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10"/>
        <p:cNvGrpSpPr/>
        <p:nvPr/>
      </p:nvGrpSpPr>
      <p:grpSpPr>
        <a:xfrm>
          <a:off x="0" y="0"/>
          <a:ext cx="0" cy="0"/>
          <a:chOff x="0" y="0"/>
          <a:chExt cx="0" cy="0"/>
        </a:xfrm>
      </p:grpSpPr>
      <p:grpSp>
        <p:nvGrpSpPr>
          <p:cNvPr id="2311" name="Google Shape;2311;p38"/>
          <p:cNvGrpSpPr/>
          <p:nvPr/>
        </p:nvGrpSpPr>
        <p:grpSpPr>
          <a:xfrm>
            <a:off x="1106210" y="1003326"/>
            <a:ext cx="6931581" cy="3727432"/>
            <a:chOff x="1106210" y="1003326"/>
            <a:chExt cx="6931581" cy="3727432"/>
          </a:xfrm>
        </p:grpSpPr>
        <p:sp>
          <p:nvSpPr>
            <p:cNvPr id="2312" name="Google Shape;2312;p38"/>
            <p:cNvSpPr/>
            <p:nvPr/>
          </p:nvSpPr>
          <p:spPr>
            <a:xfrm>
              <a:off x="1616369" y="1657260"/>
              <a:ext cx="935927" cy="810928"/>
            </a:xfrm>
            <a:custGeom>
              <a:avLst/>
              <a:gdLst/>
              <a:ahLst/>
              <a:cxnLst/>
              <a:rect l="l" t="t" r="r" b="b"/>
              <a:pathLst>
                <a:path w="38583" h="33430" extrusionOk="0">
                  <a:moveTo>
                    <a:pt x="9639" y="1"/>
                  </a:moveTo>
                  <a:lnTo>
                    <a:pt x="0" y="16728"/>
                  </a:lnTo>
                  <a:lnTo>
                    <a:pt x="9639" y="33429"/>
                  </a:lnTo>
                  <a:lnTo>
                    <a:pt x="28944" y="33429"/>
                  </a:lnTo>
                  <a:lnTo>
                    <a:pt x="38583" y="16728"/>
                  </a:lnTo>
                  <a:lnTo>
                    <a:pt x="2894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3" name="Google Shape;2313;p38"/>
            <p:cNvSpPr/>
            <p:nvPr/>
          </p:nvSpPr>
          <p:spPr>
            <a:xfrm>
              <a:off x="6545420" y="1569739"/>
              <a:ext cx="936582" cy="810904"/>
            </a:xfrm>
            <a:custGeom>
              <a:avLst/>
              <a:gdLst/>
              <a:ahLst/>
              <a:cxnLst/>
              <a:rect l="l" t="t" r="r" b="b"/>
              <a:pathLst>
                <a:path w="38610" h="33429" extrusionOk="0">
                  <a:moveTo>
                    <a:pt x="9640" y="1"/>
                  </a:moveTo>
                  <a:lnTo>
                    <a:pt x="1" y="16728"/>
                  </a:lnTo>
                  <a:lnTo>
                    <a:pt x="9640" y="33429"/>
                  </a:lnTo>
                  <a:lnTo>
                    <a:pt x="28944" y="33429"/>
                  </a:lnTo>
                  <a:lnTo>
                    <a:pt x="38609" y="16728"/>
                  </a:lnTo>
                  <a:lnTo>
                    <a:pt x="2894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4" name="Google Shape;2314;p38"/>
            <p:cNvSpPr/>
            <p:nvPr/>
          </p:nvSpPr>
          <p:spPr>
            <a:xfrm>
              <a:off x="7401322" y="1399694"/>
              <a:ext cx="539584" cy="467660"/>
            </a:xfrm>
            <a:custGeom>
              <a:avLst/>
              <a:gdLst/>
              <a:ahLst/>
              <a:cxnLst/>
              <a:rect l="l" t="t" r="r" b="b"/>
              <a:pathLst>
                <a:path w="22244" h="19279" extrusionOk="0">
                  <a:moveTo>
                    <a:pt x="5568" y="0"/>
                  </a:moveTo>
                  <a:lnTo>
                    <a:pt x="1" y="9640"/>
                  </a:lnTo>
                  <a:lnTo>
                    <a:pt x="5568" y="19279"/>
                  </a:lnTo>
                  <a:lnTo>
                    <a:pt x="16676" y="19279"/>
                  </a:lnTo>
                  <a:lnTo>
                    <a:pt x="22243" y="9640"/>
                  </a:lnTo>
                  <a:lnTo>
                    <a:pt x="1667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5" name="Google Shape;2315;p38"/>
            <p:cNvSpPr/>
            <p:nvPr/>
          </p:nvSpPr>
          <p:spPr>
            <a:xfrm>
              <a:off x="1949594" y="4089292"/>
              <a:ext cx="539560" cy="467054"/>
            </a:xfrm>
            <a:custGeom>
              <a:avLst/>
              <a:gdLst/>
              <a:ahLst/>
              <a:cxnLst/>
              <a:rect l="l" t="t" r="r" b="b"/>
              <a:pathLst>
                <a:path w="22243" h="19254" extrusionOk="0">
                  <a:moveTo>
                    <a:pt x="5567" y="1"/>
                  </a:moveTo>
                  <a:lnTo>
                    <a:pt x="0" y="9614"/>
                  </a:lnTo>
                  <a:lnTo>
                    <a:pt x="5567" y="19253"/>
                  </a:lnTo>
                  <a:lnTo>
                    <a:pt x="16676" y="19253"/>
                  </a:lnTo>
                  <a:lnTo>
                    <a:pt x="22243" y="9614"/>
                  </a:lnTo>
                  <a:lnTo>
                    <a:pt x="1667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6" name="Google Shape;2316;p38"/>
            <p:cNvSpPr/>
            <p:nvPr/>
          </p:nvSpPr>
          <p:spPr>
            <a:xfrm>
              <a:off x="1106210" y="2562550"/>
              <a:ext cx="1648030" cy="1427360"/>
            </a:xfrm>
            <a:custGeom>
              <a:avLst/>
              <a:gdLst/>
              <a:ahLst/>
              <a:cxnLst/>
              <a:rect l="l" t="t" r="r" b="b"/>
              <a:pathLst>
                <a:path w="67939" h="58842" extrusionOk="0">
                  <a:moveTo>
                    <a:pt x="16985" y="1"/>
                  </a:moveTo>
                  <a:lnTo>
                    <a:pt x="0" y="29408"/>
                  </a:lnTo>
                  <a:lnTo>
                    <a:pt x="16985" y="58842"/>
                  </a:lnTo>
                  <a:lnTo>
                    <a:pt x="50954" y="58842"/>
                  </a:lnTo>
                  <a:lnTo>
                    <a:pt x="67939" y="29408"/>
                  </a:lnTo>
                  <a:lnTo>
                    <a:pt x="509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7" name="Google Shape;2317;p38"/>
            <p:cNvSpPr/>
            <p:nvPr/>
          </p:nvSpPr>
          <p:spPr>
            <a:xfrm>
              <a:off x="2415993" y="1777941"/>
              <a:ext cx="1648055" cy="1427336"/>
            </a:xfrm>
            <a:custGeom>
              <a:avLst/>
              <a:gdLst/>
              <a:ahLst/>
              <a:cxnLst/>
              <a:rect l="l" t="t" r="r" b="b"/>
              <a:pathLst>
                <a:path w="67940" h="58841" extrusionOk="0">
                  <a:moveTo>
                    <a:pt x="16985" y="0"/>
                  </a:moveTo>
                  <a:lnTo>
                    <a:pt x="0" y="29408"/>
                  </a:lnTo>
                  <a:lnTo>
                    <a:pt x="16985" y="58841"/>
                  </a:lnTo>
                  <a:lnTo>
                    <a:pt x="50954" y="58841"/>
                  </a:lnTo>
                  <a:lnTo>
                    <a:pt x="67939" y="29408"/>
                  </a:lnTo>
                  <a:lnTo>
                    <a:pt x="509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8" name="Google Shape;2318;p38"/>
            <p:cNvSpPr/>
            <p:nvPr/>
          </p:nvSpPr>
          <p:spPr>
            <a:xfrm>
              <a:off x="3748288" y="2531912"/>
              <a:ext cx="1648055" cy="1427360"/>
            </a:xfrm>
            <a:custGeom>
              <a:avLst/>
              <a:gdLst/>
              <a:ahLst/>
              <a:cxnLst/>
              <a:rect l="l" t="t" r="r" b="b"/>
              <a:pathLst>
                <a:path w="67940" h="58842" extrusionOk="0">
                  <a:moveTo>
                    <a:pt x="16985" y="1"/>
                  </a:moveTo>
                  <a:lnTo>
                    <a:pt x="1" y="29408"/>
                  </a:lnTo>
                  <a:lnTo>
                    <a:pt x="16985" y="58842"/>
                  </a:lnTo>
                  <a:lnTo>
                    <a:pt x="50955" y="58842"/>
                  </a:lnTo>
                  <a:lnTo>
                    <a:pt x="67939" y="29408"/>
                  </a:lnTo>
                  <a:lnTo>
                    <a:pt x="5095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9" name="Google Shape;2319;p38"/>
            <p:cNvSpPr/>
            <p:nvPr/>
          </p:nvSpPr>
          <p:spPr>
            <a:xfrm>
              <a:off x="5059333" y="1742306"/>
              <a:ext cx="1648055" cy="1426729"/>
            </a:xfrm>
            <a:custGeom>
              <a:avLst/>
              <a:gdLst/>
              <a:ahLst/>
              <a:cxnLst/>
              <a:rect l="l" t="t" r="r" b="b"/>
              <a:pathLst>
                <a:path w="67940" h="58816" extrusionOk="0">
                  <a:moveTo>
                    <a:pt x="16985" y="0"/>
                  </a:moveTo>
                  <a:lnTo>
                    <a:pt x="0" y="29408"/>
                  </a:lnTo>
                  <a:lnTo>
                    <a:pt x="16985" y="58815"/>
                  </a:lnTo>
                  <a:lnTo>
                    <a:pt x="50954" y="58815"/>
                  </a:lnTo>
                  <a:lnTo>
                    <a:pt x="67939" y="29408"/>
                  </a:lnTo>
                  <a:lnTo>
                    <a:pt x="509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0" name="Google Shape;2320;p38"/>
            <p:cNvSpPr/>
            <p:nvPr/>
          </p:nvSpPr>
          <p:spPr>
            <a:xfrm>
              <a:off x="6390391" y="2480026"/>
              <a:ext cx="1647400" cy="1426729"/>
            </a:xfrm>
            <a:custGeom>
              <a:avLst/>
              <a:gdLst/>
              <a:ahLst/>
              <a:cxnLst/>
              <a:rect l="l" t="t" r="r" b="b"/>
              <a:pathLst>
                <a:path w="67913" h="58816" extrusionOk="0">
                  <a:moveTo>
                    <a:pt x="16985" y="1"/>
                  </a:moveTo>
                  <a:lnTo>
                    <a:pt x="0" y="29408"/>
                  </a:lnTo>
                  <a:lnTo>
                    <a:pt x="16985" y="58816"/>
                  </a:lnTo>
                  <a:lnTo>
                    <a:pt x="50928" y="58816"/>
                  </a:lnTo>
                  <a:lnTo>
                    <a:pt x="67913" y="29408"/>
                  </a:lnTo>
                  <a:lnTo>
                    <a:pt x="5092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1" name="Google Shape;2321;p38"/>
            <p:cNvSpPr/>
            <p:nvPr/>
          </p:nvSpPr>
          <p:spPr>
            <a:xfrm>
              <a:off x="3725777" y="1003326"/>
              <a:ext cx="1647424" cy="1427336"/>
            </a:xfrm>
            <a:custGeom>
              <a:avLst/>
              <a:gdLst/>
              <a:ahLst/>
              <a:cxnLst/>
              <a:rect l="l" t="t" r="r" b="b"/>
              <a:pathLst>
                <a:path w="67914" h="58841" extrusionOk="0">
                  <a:moveTo>
                    <a:pt x="16985" y="0"/>
                  </a:moveTo>
                  <a:lnTo>
                    <a:pt x="1" y="29407"/>
                  </a:lnTo>
                  <a:lnTo>
                    <a:pt x="16985" y="58841"/>
                  </a:lnTo>
                  <a:lnTo>
                    <a:pt x="50955" y="58841"/>
                  </a:lnTo>
                  <a:lnTo>
                    <a:pt x="67914" y="29407"/>
                  </a:lnTo>
                  <a:lnTo>
                    <a:pt x="509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2" name="Google Shape;2322;p38"/>
            <p:cNvSpPr/>
            <p:nvPr/>
          </p:nvSpPr>
          <p:spPr>
            <a:xfrm>
              <a:off x="5084973" y="3271524"/>
              <a:ext cx="1648030" cy="1426729"/>
            </a:xfrm>
            <a:custGeom>
              <a:avLst/>
              <a:gdLst/>
              <a:ahLst/>
              <a:cxnLst/>
              <a:rect l="l" t="t" r="r" b="b"/>
              <a:pathLst>
                <a:path w="67939" h="58816" extrusionOk="0">
                  <a:moveTo>
                    <a:pt x="16985" y="1"/>
                  </a:moveTo>
                  <a:lnTo>
                    <a:pt x="0" y="29408"/>
                  </a:lnTo>
                  <a:lnTo>
                    <a:pt x="16985" y="58816"/>
                  </a:lnTo>
                  <a:lnTo>
                    <a:pt x="50954" y="58816"/>
                  </a:lnTo>
                  <a:lnTo>
                    <a:pt x="67939" y="29408"/>
                  </a:lnTo>
                  <a:lnTo>
                    <a:pt x="5095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3" name="Google Shape;2323;p38"/>
            <p:cNvSpPr/>
            <p:nvPr/>
          </p:nvSpPr>
          <p:spPr>
            <a:xfrm>
              <a:off x="2426618" y="3303422"/>
              <a:ext cx="1648055" cy="1427336"/>
            </a:xfrm>
            <a:custGeom>
              <a:avLst/>
              <a:gdLst/>
              <a:ahLst/>
              <a:cxnLst/>
              <a:rect l="l" t="t" r="r" b="b"/>
              <a:pathLst>
                <a:path w="67940" h="58841" extrusionOk="0">
                  <a:moveTo>
                    <a:pt x="16985" y="0"/>
                  </a:moveTo>
                  <a:lnTo>
                    <a:pt x="0" y="29434"/>
                  </a:lnTo>
                  <a:lnTo>
                    <a:pt x="16985" y="58841"/>
                  </a:lnTo>
                  <a:lnTo>
                    <a:pt x="50955" y="58841"/>
                  </a:lnTo>
                  <a:lnTo>
                    <a:pt x="67939" y="29434"/>
                  </a:lnTo>
                  <a:lnTo>
                    <a:pt x="509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2324" name="Google Shape;2324;p38"/>
          <p:cNvSpPr txBox="1">
            <a:spLocks noGrp="1"/>
          </p:cNvSpPr>
          <p:nvPr>
            <p:ph type="title"/>
          </p:nvPr>
        </p:nvSpPr>
        <p:spPr>
          <a:xfrm>
            <a:off x="456279" y="432363"/>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accent1">
                    <a:lumMod val="50000"/>
                  </a:schemeClr>
                </a:solidFill>
                <a:latin typeface="+mn-lt"/>
              </a:rPr>
              <a:t>LỢI ÍCH CHUYỂN ĐỔI XANH ĐỐI VỚI DOANH NGHIỆP</a:t>
            </a:r>
            <a:endParaRPr sz="2400" dirty="0">
              <a:solidFill>
                <a:schemeClr val="accent1">
                  <a:lumMod val="50000"/>
                </a:schemeClr>
              </a:solidFill>
              <a:latin typeface="+mn-lt"/>
            </a:endParaRPr>
          </a:p>
        </p:txBody>
      </p:sp>
      <p:grpSp>
        <p:nvGrpSpPr>
          <p:cNvPr id="2325" name="Google Shape;2325;p38"/>
          <p:cNvGrpSpPr/>
          <p:nvPr/>
        </p:nvGrpSpPr>
        <p:grpSpPr>
          <a:xfrm>
            <a:off x="1307747" y="1881785"/>
            <a:ext cx="1261200" cy="1447767"/>
            <a:chOff x="1307747" y="1881787"/>
            <a:chExt cx="1261200" cy="1271971"/>
          </a:xfrm>
        </p:grpSpPr>
        <p:sp>
          <p:nvSpPr>
            <p:cNvPr id="2327" name="Google Shape;2327;p38"/>
            <p:cNvSpPr txBox="1"/>
            <p:nvPr/>
          </p:nvSpPr>
          <p:spPr>
            <a:xfrm>
              <a:off x="1307747" y="2970758"/>
              <a:ext cx="1261200" cy="183000"/>
            </a:xfrm>
            <a:prstGeom prst="rect">
              <a:avLst/>
            </a:prstGeom>
            <a:noFill/>
            <a:ln>
              <a:noFill/>
            </a:ln>
          </p:spPr>
          <p:txBody>
            <a:bodyPr spcFirstLastPara="1" wrap="square" lIns="91425" tIns="91425" rIns="91425" bIns="91425" anchor="ctr" anchorCtr="0">
              <a:noAutofit/>
            </a:bodyPr>
            <a:lstStyle/>
            <a:p>
              <a:pPr algn="ctr"/>
              <a:r>
                <a:rPr lang="vi-VN" b="1" dirty="0">
                  <a:solidFill>
                    <a:schemeClr val="lt1"/>
                  </a:solidFill>
                  <a:latin typeface="+mn-lt"/>
                </a:rPr>
                <a:t>Nâng cao nhận diện thương hiệu</a:t>
              </a:r>
            </a:p>
          </p:txBody>
        </p:sp>
        <p:grpSp>
          <p:nvGrpSpPr>
            <p:cNvPr id="2328" name="Google Shape;2328;p38"/>
            <p:cNvGrpSpPr/>
            <p:nvPr/>
          </p:nvGrpSpPr>
          <p:grpSpPr>
            <a:xfrm>
              <a:off x="1877325" y="1881787"/>
              <a:ext cx="414025" cy="361885"/>
              <a:chOff x="4528575" y="4970075"/>
              <a:chExt cx="414025" cy="361885"/>
            </a:xfrm>
          </p:grpSpPr>
          <p:sp>
            <p:nvSpPr>
              <p:cNvPr id="2329" name="Google Shape;2329;p38"/>
              <p:cNvSpPr/>
              <p:nvPr/>
            </p:nvSpPr>
            <p:spPr>
              <a:xfrm>
                <a:off x="4647555" y="4976966"/>
                <a:ext cx="111134" cy="105239"/>
              </a:xfrm>
              <a:custGeom>
                <a:avLst/>
                <a:gdLst/>
                <a:ahLst/>
                <a:cxnLst/>
                <a:rect l="l" t="t" r="r" b="b"/>
                <a:pathLst>
                  <a:path w="2903" h="2749" extrusionOk="0">
                    <a:moveTo>
                      <a:pt x="309" y="0"/>
                    </a:moveTo>
                    <a:lnTo>
                      <a:pt x="180" y="26"/>
                    </a:lnTo>
                    <a:lnTo>
                      <a:pt x="78" y="78"/>
                    </a:lnTo>
                    <a:lnTo>
                      <a:pt x="26" y="180"/>
                    </a:lnTo>
                    <a:lnTo>
                      <a:pt x="1" y="309"/>
                    </a:lnTo>
                    <a:lnTo>
                      <a:pt x="1" y="386"/>
                    </a:lnTo>
                    <a:lnTo>
                      <a:pt x="1" y="617"/>
                    </a:lnTo>
                    <a:lnTo>
                      <a:pt x="26" y="848"/>
                    </a:lnTo>
                    <a:lnTo>
                      <a:pt x="103" y="1079"/>
                    </a:lnTo>
                    <a:lnTo>
                      <a:pt x="180" y="1310"/>
                    </a:lnTo>
                    <a:lnTo>
                      <a:pt x="283" y="1516"/>
                    </a:lnTo>
                    <a:lnTo>
                      <a:pt x="386" y="1696"/>
                    </a:lnTo>
                    <a:lnTo>
                      <a:pt x="540" y="1876"/>
                    </a:lnTo>
                    <a:lnTo>
                      <a:pt x="668" y="2055"/>
                    </a:lnTo>
                    <a:lnTo>
                      <a:pt x="848" y="2209"/>
                    </a:lnTo>
                    <a:lnTo>
                      <a:pt x="1028" y="2338"/>
                    </a:lnTo>
                    <a:lnTo>
                      <a:pt x="1233" y="2466"/>
                    </a:lnTo>
                    <a:lnTo>
                      <a:pt x="1439" y="2543"/>
                    </a:lnTo>
                    <a:lnTo>
                      <a:pt x="1644" y="2620"/>
                    </a:lnTo>
                    <a:lnTo>
                      <a:pt x="1876" y="2697"/>
                    </a:lnTo>
                    <a:lnTo>
                      <a:pt x="2107" y="2723"/>
                    </a:lnTo>
                    <a:lnTo>
                      <a:pt x="2338" y="2749"/>
                    </a:lnTo>
                    <a:lnTo>
                      <a:pt x="2595" y="2749"/>
                    </a:lnTo>
                    <a:lnTo>
                      <a:pt x="2697" y="2723"/>
                    </a:lnTo>
                    <a:lnTo>
                      <a:pt x="2775" y="2672"/>
                    </a:lnTo>
                    <a:lnTo>
                      <a:pt x="2852" y="2595"/>
                    </a:lnTo>
                    <a:lnTo>
                      <a:pt x="2877" y="2518"/>
                    </a:lnTo>
                    <a:lnTo>
                      <a:pt x="2903" y="2415"/>
                    </a:lnTo>
                    <a:lnTo>
                      <a:pt x="2903" y="2338"/>
                    </a:lnTo>
                    <a:lnTo>
                      <a:pt x="2877" y="2107"/>
                    </a:lnTo>
                    <a:lnTo>
                      <a:pt x="2852" y="1901"/>
                    </a:lnTo>
                    <a:lnTo>
                      <a:pt x="2800" y="1696"/>
                    </a:lnTo>
                    <a:lnTo>
                      <a:pt x="2749" y="1490"/>
                    </a:lnTo>
                    <a:lnTo>
                      <a:pt x="2646" y="1285"/>
                    </a:lnTo>
                    <a:lnTo>
                      <a:pt x="2543" y="1105"/>
                    </a:lnTo>
                    <a:lnTo>
                      <a:pt x="2415" y="925"/>
                    </a:lnTo>
                    <a:lnTo>
                      <a:pt x="2287" y="771"/>
                    </a:lnTo>
                    <a:lnTo>
                      <a:pt x="2158" y="617"/>
                    </a:lnTo>
                    <a:lnTo>
                      <a:pt x="1978" y="489"/>
                    </a:lnTo>
                    <a:lnTo>
                      <a:pt x="1824" y="360"/>
                    </a:lnTo>
                    <a:lnTo>
                      <a:pt x="1619" y="257"/>
                    </a:lnTo>
                    <a:lnTo>
                      <a:pt x="1439" y="155"/>
                    </a:lnTo>
                    <a:lnTo>
                      <a:pt x="1233" y="78"/>
                    </a:lnTo>
                    <a:lnTo>
                      <a:pt x="1028" y="26"/>
                    </a:lnTo>
                    <a:lnTo>
                      <a:pt x="79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0" name="Google Shape;2330;p38"/>
              <p:cNvSpPr/>
              <p:nvPr/>
            </p:nvSpPr>
            <p:spPr>
              <a:xfrm>
                <a:off x="4758650" y="4976966"/>
                <a:ext cx="111172" cy="105239"/>
              </a:xfrm>
              <a:custGeom>
                <a:avLst/>
                <a:gdLst/>
                <a:ahLst/>
                <a:cxnLst/>
                <a:rect l="l" t="t" r="r" b="b"/>
                <a:pathLst>
                  <a:path w="2904" h="2749" extrusionOk="0">
                    <a:moveTo>
                      <a:pt x="2159" y="0"/>
                    </a:moveTo>
                    <a:lnTo>
                      <a:pt x="1927" y="26"/>
                    </a:lnTo>
                    <a:lnTo>
                      <a:pt x="1696" y="103"/>
                    </a:lnTo>
                    <a:lnTo>
                      <a:pt x="1465" y="180"/>
                    </a:lnTo>
                    <a:lnTo>
                      <a:pt x="1260" y="283"/>
                    </a:lnTo>
                    <a:lnTo>
                      <a:pt x="1054" y="411"/>
                    </a:lnTo>
                    <a:lnTo>
                      <a:pt x="874" y="540"/>
                    </a:lnTo>
                    <a:lnTo>
                      <a:pt x="694" y="694"/>
                    </a:lnTo>
                    <a:lnTo>
                      <a:pt x="540" y="874"/>
                    </a:lnTo>
                    <a:lnTo>
                      <a:pt x="412" y="1054"/>
                    </a:lnTo>
                    <a:lnTo>
                      <a:pt x="284" y="1259"/>
                    </a:lnTo>
                    <a:lnTo>
                      <a:pt x="181" y="1465"/>
                    </a:lnTo>
                    <a:lnTo>
                      <a:pt x="104" y="1696"/>
                    </a:lnTo>
                    <a:lnTo>
                      <a:pt x="52" y="1927"/>
                    </a:lnTo>
                    <a:lnTo>
                      <a:pt x="1" y="2158"/>
                    </a:lnTo>
                    <a:lnTo>
                      <a:pt x="1" y="2415"/>
                    </a:lnTo>
                    <a:lnTo>
                      <a:pt x="27" y="2518"/>
                    </a:lnTo>
                    <a:lnTo>
                      <a:pt x="78" y="2620"/>
                    </a:lnTo>
                    <a:lnTo>
                      <a:pt x="129" y="2672"/>
                    </a:lnTo>
                    <a:lnTo>
                      <a:pt x="181" y="2697"/>
                    </a:lnTo>
                    <a:lnTo>
                      <a:pt x="258" y="2723"/>
                    </a:lnTo>
                    <a:lnTo>
                      <a:pt x="335" y="2749"/>
                    </a:lnTo>
                    <a:lnTo>
                      <a:pt x="489" y="2749"/>
                    </a:lnTo>
                    <a:lnTo>
                      <a:pt x="720" y="2723"/>
                    </a:lnTo>
                    <a:lnTo>
                      <a:pt x="977" y="2697"/>
                    </a:lnTo>
                    <a:lnTo>
                      <a:pt x="1208" y="2620"/>
                    </a:lnTo>
                    <a:lnTo>
                      <a:pt x="1414" y="2543"/>
                    </a:lnTo>
                    <a:lnTo>
                      <a:pt x="1645" y="2441"/>
                    </a:lnTo>
                    <a:lnTo>
                      <a:pt x="1850" y="2312"/>
                    </a:lnTo>
                    <a:lnTo>
                      <a:pt x="2030" y="2184"/>
                    </a:lnTo>
                    <a:lnTo>
                      <a:pt x="2184" y="2030"/>
                    </a:lnTo>
                    <a:lnTo>
                      <a:pt x="2364" y="1850"/>
                    </a:lnTo>
                    <a:lnTo>
                      <a:pt x="2492" y="1670"/>
                    </a:lnTo>
                    <a:lnTo>
                      <a:pt x="2621" y="1465"/>
                    </a:lnTo>
                    <a:lnTo>
                      <a:pt x="2724" y="1259"/>
                    </a:lnTo>
                    <a:lnTo>
                      <a:pt x="2801" y="1028"/>
                    </a:lnTo>
                    <a:lnTo>
                      <a:pt x="2852" y="797"/>
                    </a:lnTo>
                    <a:lnTo>
                      <a:pt x="2903" y="566"/>
                    </a:lnTo>
                    <a:lnTo>
                      <a:pt x="2903" y="309"/>
                    </a:lnTo>
                    <a:lnTo>
                      <a:pt x="2878" y="180"/>
                    </a:lnTo>
                    <a:lnTo>
                      <a:pt x="2801" y="78"/>
                    </a:lnTo>
                    <a:lnTo>
                      <a:pt x="2698" y="26"/>
                    </a:lnTo>
                    <a:lnTo>
                      <a:pt x="257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1" name="Google Shape;2331;p38"/>
              <p:cNvSpPr/>
              <p:nvPr/>
            </p:nvSpPr>
            <p:spPr>
              <a:xfrm>
                <a:off x="4752754" y="4970075"/>
                <a:ext cx="11868" cy="153436"/>
              </a:xfrm>
              <a:custGeom>
                <a:avLst/>
                <a:gdLst/>
                <a:ahLst/>
                <a:cxnLst/>
                <a:rect l="l" t="t" r="r" b="b"/>
                <a:pathLst>
                  <a:path w="310" h="4008" extrusionOk="0">
                    <a:moveTo>
                      <a:pt x="155" y="1"/>
                    </a:moveTo>
                    <a:lnTo>
                      <a:pt x="78" y="26"/>
                    </a:lnTo>
                    <a:lnTo>
                      <a:pt x="27" y="52"/>
                    </a:lnTo>
                    <a:lnTo>
                      <a:pt x="1" y="103"/>
                    </a:lnTo>
                    <a:lnTo>
                      <a:pt x="1" y="180"/>
                    </a:lnTo>
                    <a:lnTo>
                      <a:pt x="1" y="3853"/>
                    </a:lnTo>
                    <a:lnTo>
                      <a:pt x="1" y="3905"/>
                    </a:lnTo>
                    <a:lnTo>
                      <a:pt x="27" y="3956"/>
                    </a:lnTo>
                    <a:lnTo>
                      <a:pt x="78" y="4008"/>
                    </a:lnTo>
                    <a:lnTo>
                      <a:pt x="206" y="4008"/>
                    </a:lnTo>
                    <a:lnTo>
                      <a:pt x="258" y="3956"/>
                    </a:lnTo>
                    <a:lnTo>
                      <a:pt x="309" y="3905"/>
                    </a:lnTo>
                    <a:lnTo>
                      <a:pt x="309" y="3853"/>
                    </a:lnTo>
                    <a:lnTo>
                      <a:pt x="309" y="180"/>
                    </a:lnTo>
                    <a:lnTo>
                      <a:pt x="309" y="103"/>
                    </a:lnTo>
                    <a:lnTo>
                      <a:pt x="258" y="52"/>
                    </a:lnTo>
                    <a:lnTo>
                      <a:pt x="206" y="26"/>
                    </a:lnTo>
                    <a:lnTo>
                      <a:pt x="155" y="1"/>
                    </a:lnTo>
                    <a:close/>
                  </a:path>
                </a:pathLst>
              </a:custGeom>
              <a:solidFill>
                <a:srgbClr val="D79B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2" name="Google Shape;2332;p38"/>
              <p:cNvSpPr/>
              <p:nvPr/>
            </p:nvSpPr>
            <p:spPr>
              <a:xfrm>
                <a:off x="4654446" y="5117578"/>
                <a:ext cx="212430" cy="139655"/>
              </a:xfrm>
              <a:custGeom>
                <a:avLst/>
                <a:gdLst/>
                <a:ahLst/>
                <a:cxnLst/>
                <a:rect l="l" t="t" r="r" b="b"/>
                <a:pathLst>
                  <a:path w="5549" h="3648" extrusionOk="0">
                    <a:moveTo>
                      <a:pt x="2466" y="0"/>
                    </a:moveTo>
                    <a:lnTo>
                      <a:pt x="2235" y="26"/>
                    </a:lnTo>
                    <a:lnTo>
                      <a:pt x="1850" y="129"/>
                    </a:lnTo>
                    <a:lnTo>
                      <a:pt x="1464" y="283"/>
                    </a:lnTo>
                    <a:lnTo>
                      <a:pt x="1130" y="489"/>
                    </a:lnTo>
                    <a:lnTo>
                      <a:pt x="822" y="720"/>
                    </a:lnTo>
                    <a:lnTo>
                      <a:pt x="565" y="1002"/>
                    </a:lnTo>
                    <a:lnTo>
                      <a:pt x="334" y="1310"/>
                    </a:lnTo>
                    <a:lnTo>
                      <a:pt x="129" y="1670"/>
                    </a:lnTo>
                    <a:lnTo>
                      <a:pt x="0" y="2030"/>
                    </a:lnTo>
                    <a:lnTo>
                      <a:pt x="0" y="2081"/>
                    </a:lnTo>
                    <a:lnTo>
                      <a:pt x="154" y="2081"/>
                    </a:lnTo>
                    <a:lnTo>
                      <a:pt x="283" y="2132"/>
                    </a:lnTo>
                    <a:lnTo>
                      <a:pt x="411" y="2184"/>
                    </a:lnTo>
                    <a:lnTo>
                      <a:pt x="565" y="2209"/>
                    </a:lnTo>
                    <a:lnTo>
                      <a:pt x="848" y="2235"/>
                    </a:lnTo>
                    <a:lnTo>
                      <a:pt x="1130" y="2312"/>
                    </a:lnTo>
                    <a:lnTo>
                      <a:pt x="1362" y="2415"/>
                    </a:lnTo>
                    <a:lnTo>
                      <a:pt x="1593" y="2569"/>
                    </a:lnTo>
                    <a:lnTo>
                      <a:pt x="1773" y="2672"/>
                    </a:lnTo>
                    <a:lnTo>
                      <a:pt x="1952" y="2749"/>
                    </a:lnTo>
                    <a:lnTo>
                      <a:pt x="2158" y="2800"/>
                    </a:lnTo>
                    <a:lnTo>
                      <a:pt x="2363" y="2826"/>
                    </a:lnTo>
                    <a:lnTo>
                      <a:pt x="4136" y="2826"/>
                    </a:lnTo>
                    <a:lnTo>
                      <a:pt x="4238" y="2852"/>
                    </a:lnTo>
                    <a:lnTo>
                      <a:pt x="4341" y="2903"/>
                    </a:lnTo>
                    <a:lnTo>
                      <a:pt x="4444" y="2980"/>
                    </a:lnTo>
                    <a:lnTo>
                      <a:pt x="4521" y="3057"/>
                    </a:lnTo>
                    <a:lnTo>
                      <a:pt x="4572" y="3134"/>
                    </a:lnTo>
                    <a:lnTo>
                      <a:pt x="4624" y="3237"/>
                    </a:lnTo>
                    <a:lnTo>
                      <a:pt x="4649" y="3340"/>
                    </a:lnTo>
                    <a:lnTo>
                      <a:pt x="4675" y="3417"/>
                    </a:lnTo>
                    <a:lnTo>
                      <a:pt x="4675" y="3468"/>
                    </a:lnTo>
                    <a:lnTo>
                      <a:pt x="4649" y="3648"/>
                    </a:lnTo>
                    <a:lnTo>
                      <a:pt x="4649" y="3648"/>
                    </a:lnTo>
                    <a:lnTo>
                      <a:pt x="5548" y="2672"/>
                    </a:lnTo>
                    <a:lnTo>
                      <a:pt x="5548" y="2595"/>
                    </a:lnTo>
                    <a:lnTo>
                      <a:pt x="5497" y="2312"/>
                    </a:lnTo>
                    <a:lnTo>
                      <a:pt x="5446" y="2055"/>
                    </a:lnTo>
                    <a:lnTo>
                      <a:pt x="5369" y="1824"/>
                    </a:lnTo>
                    <a:lnTo>
                      <a:pt x="5266" y="1593"/>
                    </a:lnTo>
                    <a:lnTo>
                      <a:pt x="5163" y="1387"/>
                    </a:lnTo>
                    <a:lnTo>
                      <a:pt x="5035" y="1182"/>
                    </a:lnTo>
                    <a:lnTo>
                      <a:pt x="4881" y="1002"/>
                    </a:lnTo>
                    <a:lnTo>
                      <a:pt x="4726" y="822"/>
                    </a:lnTo>
                    <a:lnTo>
                      <a:pt x="4547" y="668"/>
                    </a:lnTo>
                    <a:lnTo>
                      <a:pt x="4341" y="514"/>
                    </a:lnTo>
                    <a:lnTo>
                      <a:pt x="4136" y="386"/>
                    </a:lnTo>
                    <a:lnTo>
                      <a:pt x="3930" y="257"/>
                    </a:lnTo>
                    <a:lnTo>
                      <a:pt x="3699" y="180"/>
                    </a:lnTo>
                    <a:lnTo>
                      <a:pt x="3468" y="103"/>
                    </a:lnTo>
                    <a:lnTo>
                      <a:pt x="3237" y="26"/>
                    </a:lnTo>
                    <a:lnTo>
                      <a:pt x="298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3" name="Google Shape;2333;p38"/>
              <p:cNvSpPr/>
              <p:nvPr/>
            </p:nvSpPr>
            <p:spPr>
              <a:xfrm>
                <a:off x="4581672" y="5184458"/>
                <a:ext cx="360927" cy="147502"/>
              </a:xfrm>
              <a:custGeom>
                <a:avLst/>
                <a:gdLst/>
                <a:ahLst/>
                <a:cxnLst/>
                <a:rect l="l" t="t" r="r" b="b"/>
                <a:pathLst>
                  <a:path w="9428" h="3853" extrusionOk="0">
                    <a:moveTo>
                      <a:pt x="8708" y="0"/>
                    </a:moveTo>
                    <a:lnTo>
                      <a:pt x="8605" y="26"/>
                    </a:lnTo>
                    <a:lnTo>
                      <a:pt x="8477" y="77"/>
                    </a:lnTo>
                    <a:lnTo>
                      <a:pt x="8374" y="154"/>
                    </a:lnTo>
                    <a:lnTo>
                      <a:pt x="6550" y="1670"/>
                    </a:lnTo>
                    <a:lnTo>
                      <a:pt x="6576" y="1490"/>
                    </a:lnTo>
                    <a:lnTo>
                      <a:pt x="6550" y="1361"/>
                    </a:lnTo>
                    <a:lnTo>
                      <a:pt x="6525" y="1259"/>
                    </a:lnTo>
                    <a:lnTo>
                      <a:pt x="6448" y="1130"/>
                    </a:lnTo>
                    <a:lnTo>
                      <a:pt x="6371" y="1053"/>
                    </a:lnTo>
                    <a:lnTo>
                      <a:pt x="6294" y="976"/>
                    </a:lnTo>
                    <a:lnTo>
                      <a:pt x="6165" y="899"/>
                    </a:lnTo>
                    <a:lnTo>
                      <a:pt x="6062" y="873"/>
                    </a:lnTo>
                    <a:lnTo>
                      <a:pt x="5934" y="848"/>
                    </a:lnTo>
                    <a:lnTo>
                      <a:pt x="4059" y="848"/>
                    </a:lnTo>
                    <a:lnTo>
                      <a:pt x="3853" y="796"/>
                    </a:lnTo>
                    <a:lnTo>
                      <a:pt x="3674" y="719"/>
                    </a:lnTo>
                    <a:lnTo>
                      <a:pt x="3494" y="617"/>
                    </a:lnTo>
                    <a:lnTo>
                      <a:pt x="3263" y="462"/>
                    </a:lnTo>
                    <a:lnTo>
                      <a:pt x="3031" y="360"/>
                    </a:lnTo>
                    <a:lnTo>
                      <a:pt x="2749" y="283"/>
                    </a:lnTo>
                    <a:lnTo>
                      <a:pt x="2466" y="257"/>
                    </a:lnTo>
                    <a:lnTo>
                      <a:pt x="2261" y="257"/>
                    </a:lnTo>
                    <a:lnTo>
                      <a:pt x="2081" y="308"/>
                    </a:lnTo>
                    <a:lnTo>
                      <a:pt x="1901" y="360"/>
                    </a:lnTo>
                    <a:lnTo>
                      <a:pt x="1722" y="411"/>
                    </a:lnTo>
                    <a:lnTo>
                      <a:pt x="1567" y="514"/>
                    </a:lnTo>
                    <a:lnTo>
                      <a:pt x="1413" y="617"/>
                    </a:lnTo>
                    <a:lnTo>
                      <a:pt x="1285" y="719"/>
                    </a:lnTo>
                    <a:lnTo>
                      <a:pt x="1156" y="848"/>
                    </a:lnTo>
                    <a:lnTo>
                      <a:pt x="1" y="848"/>
                    </a:lnTo>
                    <a:lnTo>
                      <a:pt x="1" y="3391"/>
                    </a:lnTo>
                    <a:lnTo>
                      <a:pt x="1156" y="3391"/>
                    </a:lnTo>
                    <a:lnTo>
                      <a:pt x="2389" y="3750"/>
                    </a:lnTo>
                    <a:lnTo>
                      <a:pt x="2698" y="3827"/>
                    </a:lnTo>
                    <a:lnTo>
                      <a:pt x="3006" y="3853"/>
                    </a:lnTo>
                    <a:lnTo>
                      <a:pt x="5677" y="3853"/>
                    </a:lnTo>
                    <a:lnTo>
                      <a:pt x="5883" y="3827"/>
                    </a:lnTo>
                    <a:lnTo>
                      <a:pt x="6062" y="3776"/>
                    </a:lnTo>
                    <a:lnTo>
                      <a:pt x="6242" y="3699"/>
                    </a:lnTo>
                    <a:lnTo>
                      <a:pt x="6396" y="3570"/>
                    </a:lnTo>
                    <a:lnTo>
                      <a:pt x="9196" y="1130"/>
                    </a:lnTo>
                    <a:lnTo>
                      <a:pt x="9299" y="1027"/>
                    </a:lnTo>
                    <a:lnTo>
                      <a:pt x="9350" y="925"/>
                    </a:lnTo>
                    <a:lnTo>
                      <a:pt x="9401" y="822"/>
                    </a:lnTo>
                    <a:lnTo>
                      <a:pt x="9427" y="694"/>
                    </a:lnTo>
                    <a:lnTo>
                      <a:pt x="9427" y="565"/>
                    </a:lnTo>
                    <a:lnTo>
                      <a:pt x="9401" y="462"/>
                    </a:lnTo>
                    <a:lnTo>
                      <a:pt x="9350" y="334"/>
                    </a:lnTo>
                    <a:lnTo>
                      <a:pt x="9273" y="231"/>
                    </a:lnTo>
                    <a:lnTo>
                      <a:pt x="9170" y="154"/>
                    </a:lnTo>
                    <a:lnTo>
                      <a:pt x="9068" y="77"/>
                    </a:lnTo>
                    <a:lnTo>
                      <a:pt x="8965" y="26"/>
                    </a:lnTo>
                    <a:lnTo>
                      <a:pt x="8836" y="0"/>
                    </a:lnTo>
                    <a:close/>
                  </a:path>
                </a:pathLst>
              </a:custGeom>
              <a:solidFill>
                <a:srgbClr val="FFF3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4" name="Google Shape;2334;p38"/>
              <p:cNvSpPr/>
              <p:nvPr/>
            </p:nvSpPr>
            <p:spPr>
              <a:xfrm>
                <a:off x="4728177" y="5248351"/>
                <a:ext cx="104282" cy="17725"/>
              </a:xfrm>
              <a:custGeom>
                <a:avLst/>
                <a:gdLst/>
                <a:ahLst/>
                <a:cxnLst/>
                <a:rect l="l" t="t" r="r" b="b"/>
                <a:pathLst>
                  <a:path w="2724" h="463" extrusionOk="0">
                    <a:moveTo>
                      <a:pt x="335" y="1"/>
                    </a:moveTo>
                    <a:lnTo>
                      <a:pt x="206" y="26"/>
                    </a:lnTo>
                    <a:lnTo>
                      <a:pt x="103" y="103"/>
                    </a:lnTo>
                    <a:lnTo>
                      <a:pt x="26" y="206"/>
                    </a:lnTo>
                    <a:lnTo>
                      <a:pt x="1" y="335"/>
                    </a:lnTo>
                    <a:lnTo>
                      <a:pt x="1" y="463"/>
                    </a:lnTo>
                    <a:lnTo>
                      <a:pt x="2235" y="463"/>
                    </a:lnTo>
                    <a:lnTo>
                      <a:pt x="2338" y="412"/>
                    </a:lnTo>
                    <a:lnTo>
                      <a:pt x="2467" y="360"/>
                    </a:lnTo>
                    <a:lnTo>
                      <a:pt x="2544" y="283"/>
                    </a:lnTo>
                    <a:lnTo>
                      <a:pt x="2646" y="155"/>
                    </a:lnTo>
                    <a:lnTo>
                      <a:pt x="2723" y="1"/>
                    </a:lnTo>
                    <a:close/>
                  </a:path>
                </a:pathLst>
              </a:custGeom>
              <a:solidFill>
                <a:srgbClr val="FFE5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5" name="Google Shape;2335;p38"/>
              <p:cNvSpPr/>
              <p:nvPr/>
            </p:nvSpPr>
            <p:spPr>
              <a:xfrm>
                <a:off x="4528575" y="5199196"/>
                <a:ext cx="61022" cy="132764"/>
              </a:xfrm>
              <a:custGeom>
                <a:avLst/>
                <a:gdLst/>
                <a:ahLst/>
                <a:cxnLst/>
                <a:rect l="l" t="t" r="r" b="b"/>
                <a:pathLst>
                  <a:path w="1594" h="3468" extrusionOk="0">
                    <a:moveTo>
                      <a:pt x="1" y="0"/>
                    </a:moveTo>
                    <a:lnTo>
                      <a:pt x="1" y="3468"/>
                    </a:lnTo>
                    <a:lnTo>
                      <a:pt x="1465" y="3468"/>
                    </a:lnTo>
                    <a:lnTo>
                      <a:pt x="1516" y="3442"/>
                    </a:lnTo>
                    <a:lnTo>
                      <a:pt x="1567" y="3417"/>
                    </a:lnTo>
                    <a:lnTo>
                      <a:pt x="1593" y="3365"/>
                    </a:lnTo>
                    <a:lnTo>
                      <a:pt x="1593" y="3314"/>
                    </a:lnTo>
                    <a:lnTo>
                      <a:pt x="1593" y="154"/>
                    </a:lnTo>
                    <a:lnTo>
                      <a:pt x="1593" y="103"/>
                    </a:lnTo>
                    <a:lnTo>
                      <a:pt x="1567" y="52"/>
                    </a:lnTo>
                    <a:lnTo>
                      <a:pt x="1516" y="26"/>
                    </a:lnTo>
                    <a:lnTo>
                      <a:pt x="146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nvGrpSpPr>
          <p:cNvPr id="2336" name="Google Shape;2336;p38"/>
          <p:cNvGrpSpPr/>
          <p:nvPr/>
        </p:nvGrpSpPr>
        <p:grpSpPr>
          <a:xfrm>
            <a:off x="6540838" y="1768192"/>
            <a:ext cx="1295416" cy="1510010"/>
            <a:chOff x="6540838" y="1768192"/>
            <a:chExt cx="1295416" cy="1510010"/>
          </a:xfrm>
        </p:grpSpPr>
        <p:sp>
          <p:nvSpPr>
            <p:cNvPr id="2338" name="Google Shape;2338;p38"/>
            <p:cNvSpPr txBox="1"/>
            <p:nvPr/>
          </p:nvSpPr>
          <p:spPr>
            <a:xfrm>
              <a:off x="6540838" y="3232483"/>
              <a:ext cx="1295416" cy="45719"/>
            </a:xfrm>
            <a:prstGeom prst="rect">
              <a:avLst/>
            </a:prstGeom>
            <a:noFill/>
            <a:ln>
              <a:noFill/>
            </a:ln>
          </p:spPr>
          <p:txBody>
            <a:bodyPr spcFirstLastPara="1" wrap="square" lIns="91425" tIns="91425" rIns="91425" bIns="91425" anchor="ctr" anchorCtr="0">
              <a:noAutofit/>
            </a:bodyPr>
            <a:lstStyle/>
            <a:p>
              <a:pPr algn="ctr"/>
              <a:r>
                <a:rPr lang="vi-VN" b="1" dirty="0">
                  <a:solidFill>
                    <a:schemeClr val="lt1"/>
                  </a:solidFill>
                  <a:latin typeface="+mn-lt"/>
                </a:rPr>
                <a:t>Sự hài lòng về tinh thần của nhân viên</a:t>
              </a:r>
            </a:p>
          </p:txBody>
        </p:sp>
        <p:grpSp>
          <p:nvGrpSpPr>
            <p:cNvPr id="2339" name="Google Shape;2339;p38"/>
            <p:cNvGrpSpPr/>
            <p:nvPr/>
          </p:nvGrpSpPr>
          <p:grpSpPr>
            <a:xfrm>
              <a:off x="6822953" y="1768192"/>
              <a:ext cx="381519" cy="414026"/>
              <a:chOff x="5583665" y="4991705"/>
              <a:chExt cx="381519" cy="414026"/>
            </a:xfrm>
          </p:grpSpPr>
          <p:sp>
            <p:nvSpPr>
              <p:cNvPr id="2340" name="Google Shape;2340;p38"/>
              <p:cNvSpPr/>
              <p:nvPr/>
            </p:nvSpPr>
            <p:spPr>
              <a:xfrm>
                <a:off x="5856998" y="5085114"/>
                <a:ext cx="79704" cy="79704"/>
              </a:xfrm>
              <a:custGeom>
                <a:avLst/>
                <a:gdLst/>
                <a:ahLst/>
                <a:cxnLst/>
                <a:rect l="l" t="t" r="r" b="b"/>
                <a:pathLst>
                  <a:path w="2082" h="2082" extrusionOk="0">
                    <a:moveTo>
                      <a:pt x="1" y="1"/>
                    </a:moveTo>
                    <a:lnTo>
                      <a:pt x="1" y="2081"/>
                    </a:lnTo>
                    <a:lnTo>
                      <a:pt x="2081" y="2081"/>
                    </a:lnTo>
                    <a:lnTo>
                      <a:pt x="208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1" name="Google Shape;2341;p38"/>
              <p:cNvSpPr/>
              <p:nvPr/>
            </p:nvSpPr>
            <p:spPr>
              <a:xfrm>
                <a:off x="5601351" y="5085114"/>
                <a:ext cx="135711" cy="141645"/>
              </a:xfrm>
              <a:custGeom>
                <a:avLst/>
                <a:gdLst/>
                <a:ahLst/>
                <a:cxnLst/>
                <a:rect l="l" t="t" r="r" b="b"/>
                <a:pathLst>
                  <a:path w="3545" h="3700" extrusionOk="0">
                    <a:moveTo>
                      <a:pt x="1464" y="1"/>
                    </a:moveTo>
                    <a:lnTo>
                      <a:pt x="1182" y="27"/>
                    </a:lnTo>
                    <a:lnTo>
                      <a:pt x="899" y="104"/>
                    </a:lnTo>
                    <a:lnTo>
                      <a:pt x="668" y="232"/>
                    </a:lnTo>
                    <a:lnTo>
                      <a:pt x="437" y="412"/>
                    </a:lnTo>
                    <a:lnTo>
                      <a:pt x="257" y="643"/>
                    </a:lnTo>
                    <a:lnTo>
                      <a:pt x="129" y="874"/>
                    </a:lnTo>
                    <a:lnTo>
                      <a:pt x="52" y="1157"/>
                    </a:lnTo>
                    <a:lnTo>
                      <a:pt x="0" y="1439"/>
                    </a:lnTo>
                    <a:lnTo>
                      <a:pt x="0" y="3700"/>
                    </a:lnTo>
                    <a:lnTo>
                      <a:pt x="2107" y="3700"/>
                    </a:lnTo>
                    <a:lnTo>
                      <a:pt x="2107" y="2235"/>
                    </a:lnTo>
                    <a:lnTo>
                      <a:pt x="2107" y="2158"/>
                    </a:lnTo>
                    <a:lnTo>
                      <a:pt x="2132" y="2133"/>
                    </a:lnTo>
                    <a:lnTo>
                      <a:pt x="2184" y="2081"/>
                    </a:lnTo>
                    <a:lnTo>
                      <a:pt x="3545" y="2081"/>
                    </a:lnTo>
                    <a:lnTo>
                      <a:pt x="354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2" name="Google Shape;2342;p38"/>
              <p:cNvSpPr/>
              <p:nvPr/>
            </p:nvSpPr>
            <p:spPr>
              <a:xfrm>
                <a:off x="5597408" y="5284720"/>
                <a:ext cx="88547" cy="121011"/>
              </a:xfrm>
              <a:custGeom>
                <a:avLst/>
                <a:gdLst/>
                <a:ahLst/>
                <a:cxnLst/>
                <a:rect l="l" t="t" r="r" b="b"/>
                <a:pathLst>
                  <a:path w="2313" h="3161" extrusionOk="0">
                    <a:moveTo>
                      <a:pt x="1105" y="1"/>
                    </a:moveTo>
                    <a:lnTo>
                      <a:pt x="1054" y="52"/>
                    </a:lnTo>
                    <a:lnTo>
                      <a:pt x="745" y="386"/>
                    </a:lnTo>
                    <a:lnTo>
                      <a:pt x="591" y="643"/>
                    </a:lnTo>
                    <a:lnTo>
                      <a:pt x="412" y="900"/>
                    </a:lnTo>
                    <a:lnTo>
                      <a:pt x="257" y="1183"/>
                    </a:lnTo>
                    <a:lnTo>
                      <a:pt x="103" y="1465"/>
                    </a:lnTo>
                    <a:lnTo>
                      <a:pt x="26" y="1722"/>
                    </a:lnTo>
                    <a:lnTo>
                      <a:pt x="1" y="1876"/>
                    </a:lnTo>
                    <a:lnTo>
                      <a:pt x="1" y="2004"/>
                    </a:lnTo>
                    <a:lnTo>
                      <a:pt x="26" y="2236"/>
                    </a:lnTo>
                    <a:lnTo>
                      <a:pt x="78" y="2441"/>
                    </a:lnTo>
                    <a:lnTo>
                      <a:pt x="180" y="2647"/>
                    </a:lnTo>
                    <a:lnTo>
                      <a:pt x="335" y="2826"/>
                    </a:lnTo>
                    <a:lnTo>
                      <a:pt x="514" y="2955"/>
                    </a:lnTo>
                    <a:lnTo>
                      <a:pt x="694" y="3083"/>
                    </a:lnTo>
                    <a:lnTo>
                      <a:pt x="925" y="3135"/>
                    </a:lnTo>
                    <a:lnTo>
                      <a:pt x="1156" y="3160"/>
                    </a:lnTo>
                    <a:lnTo>
                      <a:pt x="1388" y="3135"/>
                    </a:lnTo>
                    <a:lnTo>
                      <a:pt x="1619" y="3083"/>
                    </a:lnTo>
                    <a:lnTo>
                      <a:pt x="1799" y="2955"/>
                    </a:lnTo>
                    <a:lnTo>
                      <a:pt x="1978" y="2826"/>
                    </a:lnTo>
                    <a:lnTo>
                      <a:pt x="2133" y="2647"/>
                    </a:lnTo>
                    <a:lnTo>
                      <a:pt x="2235" y="2441"/>
                    </a:lnTo>
                    <a:lnTo>
                      <a:pt x="2312" y="2236"/>
                    </a:lnTo>
                    <a:lnTo>
                      <a:pt x="2312" y="2004"/>
                    </a:lnTo>
                    <a:lnTo>
                      <a:pt x="2312" y="1876"/>
                    </a:lnTo>
                    <a:lnTo>
                      <a:pt x="2287" y="1722"/>
                    </a:lnTo>
                    <a:lnTo>
                      <a:pt x="2210" y="1465"/>
                    </a:lnTo>
                    <a:lnTo>
                      <a:pt x="2081" y="1183"/>
                    </a:lnTo>
                    <a:lnTo>
                      <a:pt x="1901" y="900"/>
                    </a:lnTo>
                    <a:lnTo>
                      <a:pt x="1747" y="643"/>
                    </a:lnTo>
                    <a:lnTo>
                      <a:pt x="1567" y="386"/>
                    </a:lnTo>
                    <a:lnTo>
                      <a:pt x="1285" y="52"/>
                    </a:lnTo>
                    <a:lnTo>
                      <a:pt x="120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3" name="Google Shape;2343;p38"/>
              <p:cNvSpPr/>
              <p:nvPr/>
            </p:nvSpPr>
            <p:spPr>
              <a:xfrm>
                <a:off x="5780320" y="5018273"/>
                <a:ext cx="30511" cy="60984"/>
              </a:xfrm>
              <a:custGeom>
                <a:avLst/>
                <a:gdLst/>
                <a:ahLst/>
                <a:cxnLst/>
                <a:rect l="l" t="t" r="r" b="b"/>
                <a:pathLst>
                  <a:path w="797" h="1593" extrusionOk="0">
                    <a:moveTo>
                      <a:pt x="0" y="0"/>
                    </a:moveTo>
                    <a:lnTo>
                      <a:pt x="0" y="1593"/>
                    </a:lnTo>
                    <a:lnTo>
                      <a:pt x="796" y="1593"/>
                    </a:lnTo>
                    <a:lnTo>
                      <a:pt x="796" y="0"/>
                    </a:lnTo>
                    <a:close/>
                  </a:path>
                </a:pathLst>
              </a:custGeom>
              <a:solidFill>
                <a:srgbClr val="FFE1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4" name="Google Shape;2344;p38"/>
              <p:cNvSpPr/>
              <p:nvPr/>
            </p:nvSpPr>
            <p:spPr>
              <a:xfrm>
                <a:off x="5928777" y="5045798"/>
                <a:ext cx="36407" cy="158336"/>
              </a:xfrm>
              <a:custGeom>
                <a:avLst/>
                <a:gdLst/>
                <a:ahLst/>
                <a:cxnLst/>
                <a:rect l="l" t="t" r="r" b="b"/>
                <a:pathLst>
                  <a:path w="951" h="4136" extrusionOk="0">
                    <a:moveTo>
                      <a:pt x="437" y="0"/>
                    </a:moveTo>
                    <a:lnTo>
                      <a:pt x="335" y="26"/>
                    </a:lnTo>
                    <a:lnTo>
                      <a:pt x="257" y="78"/>
                    </a:lnTo>
                    <a:lnTo>
                      <a:pt x="155" y="155"/>
                    </a:lnTo>
                    <a:lnTo>
                      <a:pt x="103" y="232"/>
                    </a:lnTo>
                    <a:lnTo>
                      <a:pt x="52" y="309"/>
                    </a:lnTo>
                    <a:lnTo>
                      <a:pt x="26" y="411"/>
                    </a:lnTo>
                    <a:lnTo>
                      <a:pt x="1" y="540"/>
                    </a:lnTo>
                    <a:lnTo>
                      <a:pt x="1" y="3596"/>
                    </a:lnTo>
                    <a:lnTo>
                      <a:pt x="26" y="3699"/>
                    </a:lnTo>
                    <a:lnTo>
                      <a:pt x="52" y="3802"/>
                    </a:lnTo>
                    <a:lnTo>
                      <a:pt x="103" y="3879"/>
                    </a:lnTo>
                    <a:lnTo>
                      <a:pt x="155" y="3982"/>
                    </a:lnTo>
                    <a:lnTo>
                      <a:pt x="257" y="4033"/>
                    </a:lnTo>
                    <a:lnTo>
                      <a:pt x="335" y="4084"/>
                    </a:lnTo>
                    <a:lnTo>
                      <a:pt x="437" y="4110"/>
                    </a:lnTo>
                    <a:lnTo>
                      <a:pt x="540" y="4136"/>
                    </a:lnTo>
                    <a:lnTo>
                      <a:pt x="951" y="4136"/>
                    </a:lnTo>
                    <a:lnTo>
                      <a:pt x="9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5" name="Google Shape;2345;p38"/>
              <p:cNvSpPr/>
              <p:nvPr/>
            </p:nvSpPr>
            <p:spPr>
              <a:xfrm>
                <a:off x="5583665" y="5218874"/>
                <a:ext cx="116034" cy="30511"/>
              </a:xfrm>
              <a:custGeom>
                <a:avLst/>
                <a:gdLst/>
                <a:ahLst/>
                <a:cxnLst/>
                <a:rect l="l" t="t" r="r" b="b"/>
                <a:pathLst>
                  <a:path w="3031" h="797" extrusionOk="0">
                    <a:moveTo>
                      <a:pt x="334" y="0"/>
                    </a:moveTo>
                    <a:lnTo>
                      <a:pt x="257" y="26"/>
                    </a:lnTo>
                    <a:lnTo>
                      <a:pt x="128" y="103"/>
                    </a:lnTo>
                    <a:lnTo>
                      <a:pt x="26" y="231"/>
                    </a:lnTo>
                    <a:lnTo>
                      <a:pt x="0" y="308"/>
                    </a:lnTo>
                    <a:lnTo>
                      <a:pt x="0" y="385"/>
                    </a:lnTo>
                    <a:lnTo>
                      <a:pt x="0" y="462"/>
                    </a:lnTo>
                    <a:lnTo>
                      <a:pt x="26" y="539"/>
                    </a:lnTo>
                    <a:lnTo>
                      <a:pt x="128" y="668"/>
                    </a:lnTo>
                    <a:lnTo>
                      <a:pt x="257" y="745"/>
                    </a:lnTo>
                    <a:lnTo>
                      <a:pt x="334" y="771"/>
                    </a:lnTo>
                    <a:lnTo>
                      <a:pt x="411" y="796"/>
                    </a:lnTo>
                    <a:lnTo>
                      <a:pt x="2620" y="796"/>
                    </a:lnTo>
                    <a:lnTo>
                      <a:pt x="2723" y="771"/>
                    </a:lnTo>
                    <a:lnTo>
                      <a:pt x="2774" y="745"/>
                    </a:lnTo>
                    <a:lnTo>
                      <a:pt x="2902" y="668"/>
                    </a:lnTo>
                    <a:lnTo>
                      <a:pt x="3005" y="539"/>
                    </a:lnTo>
                    <a:lnTo>
                      <a:pt x="3031" y="462"/>
                    </a:lnTo>
                    <a:lnTo>
                      <a:pt x="3031" y="385"/>
                    </a:lnTo>
                    <a:lnTo>
                      <a:pt x="3031" y="308"/>
                    </a:lnTo>
                    <a:lnTo>
                      <a:pt x="3005" y="231"/>
                    </a:lnTo>
                    <a:lnTo>
                      <a:pt x="2902" y="103"/>
                    </a:lnTo>
                    <a:lnTo>
                      <a:pt x="2774" y="26"/>
                    </a:lnTo>
                    <a:lnTo>
                      <a:pt x="272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6" name="Google Shape;2346;p38"/>
              <p:cNvSpPr/>
              <p:nvPr/>
            </p:nvSpPr>
            <p:spPr>
              <a:xfrm>
                <a:off x="5728180" y="5071371"/>
                <a:ext cx="136745" cy="106234"/>
              </a:xfrm>
              <a:custGeom>
                <a:avLst/>
                <a:gdLst/>
                <a:ahLst/>
                <a:cxnLst/>
                <a:rect l="l" t="t" r="r" b="b"/>
                <a:pathLst>
                  <a:path w="3572" h="2775" extrusionOk="0">
                    <a:moveTo>
                      <a:pt x="104" y="0"/>
                    </a:moveTo>
                    <a:lnTo>
                      <a:pt x="52" y="52"/>
                    </a:lnTo>
                    <a:lnTo>
                      <a:pt x="26" y="77"/>
                    </a:lnTo>
                    <a:lnTo>
                      <a:pt x="1" y="154"/>
                    </a:lnTo>
                    <a:lnTo>
                      <a:pt x="1" y="2646"/>
                    </a:lnTo>
                    <a:lnTo>
                      <a:pt x="26" y="2697"/>
                    </a:lnTo>
                    <a:lnTo>
                      <a:pt x="52" y="2749"/>
                    </a:lnTo>
                    <a:lnTo>
                      <a:pt x="104" y="2774"/>
                    </a:lnTo>
                    <a:lnTo>
                      <a:pt x="3468" y="2774"/>
                    </a:lnTo>
                    <a:lnTo>
                      <a:pt x="3520" y="2749"/>
                    </a:lnTo>
                    <a:lnTo>
                      <a:pt x="3545" y="2697"/>
                    </a:lnTo>
                    <a:lnTo>
                      <a:pt x="3571" y="2646"/>
                    </a:lnTo>
                    <a:lnTo>
                      <a:pt x="3571" y="154"/>
                    </a:lnTo>
                    <a:lnTo>
                      <a:pt x="3545" y="77"/>
                    </a:lnTo>
                    <a:lnTo>
                      <a:pt x="3520" y="52"/>
                    </a:lnTo>
                    <a:lnTo>
                      <a:pt x="346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7" name="Google Shape;2347;p38"/>
              <p:cNvSpPr/>
              <p:nvPr/>
            </p:nvSpPr>
            <p:spPr>
              <a:xfrm>
                <a:off x="5718341" y="4991705"/>
                <a:ext cx="149531" cy="34454"/>
              </a:xfrm>
              <a:custGeom>
                <a:avLst/>
                <a:gdLst/>
                <a:ahLst/>
                <a:cxnLst/>
                <a:rect l="l" t="t" r="r" b="b"/>
                <a:pathLst>
                  <a:path w="3906" h="900" extrusionOk="0">
                    <a:moveTo>
                      <a:pt x="438" y="1"/>
                    </a:moveTo>
                    <a:lnTo>
                      <a:pt x="361" y="26"/>
                    </a:lnTo>
                    <a:lnTo>
                      <a:pt x="283" y="52"/>
                    </a:lnTo>
                    <a:lnTo>
                      <a:pt x="206" y="78"/>
                    </a:lnTo>
                    <a:lnTo>
                      <a:pt x="129" y="129"/>
                    </a:lnTo>
                    <a:lnTo>
                      <a:pt x="78" y="206"/>
                    </a:lnTo>
                    <a:lnTo>
                      <a:pt x="27" y="283"/>
                    </a:lnTo>
                    <a:lnTo>
                      <a:pt x="1" y="360"/>
                    </a:lnTo>
                    <a:lnTo>
                      <a:pt x="1" y="463"/>
                    </a:lnTo>
                    <a:lnTo>
                      <a:pt x="1" y="540"/>
                    </a:lnTo>
                    <a:lnTo>
                      <a:pt x="27" y="617"/>
                    </a:lnTo>
                    <a:lnTo>
                      <a:pt x="78" y="694"/>
                    </a:lnTo>
                    <a:lnTo>
                      <a:pt x="129" y="771"/>
                    </a:lnTo>
                    <a:lnTo>
                      <a:pt x="206" y="823"/>
                    </a:lnTo>
                    <a:lnTo>
                      <a:pt x="283" y="848"/>
                    </a:lnTo>
                    <a:lnTo>
                      <a:pt x="361" y="874"/>
                    </a:lnTo>
                    <a:lnTo>
                      <a:pt x="438" y="900"/>
                    </a:lnTo>
                    <a:lnTo>
                      <a:pt x="3468" y="900"/>
                    </a:lnTo>
                    <a:lnTo>
                      <a:pt x="3546" y="874"/>
                    </a:lnTo>
                    <a:lnTo>
                      <a:pt x="3648" y="848"/>
                    </a:lnTo>
                    <a:lnTo>
                      <a:pt x="3700" y="823"/>
                    </a:lnTo>
                    <a:lnTo>
                      <a:pt x="3777" y="771"/>
                    </a:lnTo>
                    <a:lnTo>
                      <a:pt x="3828" y="720"/>
                    </a:lnTo>
                    <a:lnTo>
                      <a:pt x="3854" y="643"/>
                    </a:lnTo>
                    <a:lnTo>
                      <a:pt x="3879" y="566"/>
                    </a:lnTo>
                    <a:lnTo>
                      <a:pt x="3905" y="463"/>
                    </a:lnTo>
                    <a:lnTo>
                      <a:pt x="3905" y="437"/>
                    </a:lnTo>
                    <a:lnTo>
                      <a:pt x="3879" y="335"/>
                    </a:lnTo>
                    <a:lnTo>
                      <a:pt x="3854" y="258"/>
                    </a:lnTo>
                    <a:lnTo>
                      <a:pt x="3828" y="206"/>
                    </a:lnTo>
                    <a:lnTo>
                      <a:pt x="3777" y="129"/>
                    </a:lnTo>
                    <a:lnTo>
                      <a:pt x="3700" y="78"/>
                    </a:lnTo>
                    <a:lnTo>
                      <a:pt x="3648" y="52"/>
                    </a:lnTo>
                    <a:lnTo>
                      <a:pt x="3546" y="26"/>
                    </a:lnTo>
                    <a:lnTo>
                      <a:pt x="346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nvGrpSpPr>
          <p:cNvPr id="2351" name="Google Shape;2351;p38"/>
          <p:cNvGrpSpPr/>
          <p:nvPr/>
        </p:nvGrpSpPr>
        <p:grpSpPr>
          <a:xfrm>
            <a:off x="2955083" y="3698041"/>
            <a:ext cx="591125" cy="638097"/>
            <a:chOff x="4591853" y="5002430"/>
            <a:chExt cx="383548" cy="414026"/>
          </a:xfrm>
        </p:grpSpPr>
        <p:sp>
          <p:nvSpPr>
            <p:cNvPr id="2352" name="Google Shape;2352;p38"/>
            <p:cNvSpPr/>
            <p:nvPr/>
          </p:nvSpPr>
          <p:spPr>
            <a:xfrm>
              <a:off x="4945847" y="5020155"/>
              <a:ext cx="11829" cy="64927"/>
            </a:xfrm>
            <a:custGeom>
              <a:avLst/>
              <a:gdLst/>
              <a:ahLst/>
              <a:cxnLst/>
              <a:rect l="l" t="t" r="r" b="b"/>
              <a:pathLst>
                <a:path w="309" h="1696" extrusionOk="0">
                  <a:moveTo>
                    <a:pt x="103" y="0"/>
                  </a:moveTo>
                  <a:lnTo>
                    <a:pt x="52" y="26"/>
                  </a:lnTo>
                  <a:lnTo>
                    <a:pt x="1" y="77"/>
                  </a:lnTo>
                  <a:lnTo>
                    <a:pt x="1" y="154"/>
                  </a:lnTo>
                  <a:lnTo>
                    <a:pt x="1" y="1541"/>
                  </a:lnTo>
                  <a:lnTo>
                    <a:pt x="1" y="1593"/>
                  </a:lnTo>
                  <a:lnTo>
                    <a:pt x="52" y="1644"/>
                  </a:lnTo>
                  <a:lnTo>
                    <a:pt x="103" y="1695"/>
                  </a:lnTo>
                  <a:lnTo>
                    <a:pt x="206" y="1695"/>
                  </a:lnTo>
                  <a:lnTo>
                    <a:pt x="257" y="1644"/>
                  </a:lnTo>
                  <a:lnTo>
                    <a:pt x="309" y="1593"/>
                  </a:lnTo>
                  <a:lnTo>
                    <a:pt x="309" y="1541"/>
                  </a:lnTo>
                  <a:lnTo>
                    <a:pt x="309" y="154"/>
                  </a:lnTo>
                  <a:lnTo>
                    <a:pt x="309" y="77"/>
                  </a:lnTo>
                  <a:lnTo>
                    <a:pt x="257" y="2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3" name="Google Shape;2353;p38"/>
            <p:cNvSpPr/>
            <p:nvPr/>
          </p:nvSpPr>
          <p:spPr>
            <a:xfrm>
              <a:off x="4905536" y="5020155"/>
              <a:ext cx="12825" cy="64927"/>
            </a:xfrm>
            <a:custGeom>
              <a:avLst/>
              <a:gdLst/>
              <a:ahLst/>
              <a:cxnLst/>
              <a:rect l="l" t="t" r="r" b="b"/>
              <a:pathLst>
                <a:path w="335" h="1696" extrusionOk="0">
                  <a:moveTo>
                    <a:pt x="103" y="0"/>
                  </a:moveTo>
                  <a:lnTo>
                    <a:pt x="52" y="26"/>
                  </a:lnTo>
                  <a:lnTo>
                    <a:pt x="0" y="77"/>
                  </a:lnTo>
                  <a:lnTo>
                    <a:pt x="0" y="154"/>
                  </a:lnTo>
                  <a:lnTo>
                    <a:pt x="0" y="1541"/>
                  </a:lnTo>
                  <a:lnTo>
                    <a:pt x="0" y="1593"/>
                  </a:lnTo>
                  <a:lnTo>
                    <a:pt x="52" y="1644"/>
                  </a:lnTo>
                  <a:lnTo>
                    <a:pt x="103" y="1695"/>
                  </a:lnTo>
                  <a:lnTo>
                    <a:pt x="232" y="1695"/>
                  </a:lnTo>
                  <a:lnTo>
                    <a:pt x="283" y="1644"/>
                  </a:lnTo>
                  <a:lnTo>
                    <a:pt x="309" y="1593"/>
                  </a:lnTo>
                  <a:lnTo>
                    <a:pt x="334" y="1541"/>
                  </a:lnTo>
                  <a:lnTo>
                    <a:pt x="334" y="154"/>
                  </a:lnTo>
                  <a:lnTo>
                    <a:pt x="309" y="77"/>
                  </a:lnTo>
                  <a:lnTo>
                    <a:pt x="283" y="26"/>
                  </a:lnTo>
                  <a:lnTo>
                    <a:pt x="23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4" name="Google Shape;2354;p38"/>
            <p:cNvSpPr/>
            <p:nvPr/>
          </p:nvSpPr>
          <p:spPr>
            <a:xfrm>
              <a:off x="4803285" y="5149933"/>
              <a:ext cx="140650" cy="196695"/>
            </a:xfrm>
            <a:custGeom>
              <a:avLst/>
              <a:gdLst/>
              <a:ahLst/>
              <a:cxnLst/>
              <a:rect l="l" t="t" r="r" b="b"/>
              <a:pathLst>
                <a:path w="3674" h="5138" extrusionOk="0">
                  <a:moveTo>
                    <a:pt x="3031" y="1"/>
                  </a:moveTo>
                  <a:lnTo>
                    <a:pt x="3031" y="4033"/>
                  </a:lnTo>
                  <a:lnTo>
                    <a:pt x="3031" y="4136"/>
                  </a:lnTo>
                  <a:lnTo>
                    <a:pt x="3005" y="4213"/>
                  </a:lnTo>
                  <a:lnTo>
                    <a:pt x="2954" y="4290"/>
                  </a:lnTo>
                  <a:lnTo>
                    <a:pt x="2903" y="4367"/>
                  </a:lnTo>
                  <a:lnTo>
                    <a:pt x="2826" y="4418"/>
                  </a:lnTo>
                  <a:lnTo>
                    <a:pt x="2748" y="4444"/>
                  </a:lnTo>
                  <a:lnTo>
                    <a:pt x="2671" y="4470"/>
                  </a:lnTo>
                  <a:lnTo>
                    <a:pt x="2594" y="4495"/>
                  </a:lnTo>
                  <a:lnTo>
                    <a:pt x="2492" y="4470"/>
                  </a:lnTo>
                  <a:lnTo>
                    <a:pt x="2415" y="4444"/>
                  </a:lnTo>
                  <a:lnTo>
                    <a:pt x="2338" y="4418"/>
                  </a:lnTo>
                  <a:lnTo>
                    <a:pt x="2286" y="4367"/>
                  </a:lnTo>
                  <a:lnTo>
                    <a:pt x="2235" y="4290"/>
                  </a:lnTo>
                  <a:lnTo>
                    <a:pt x="2183" y="4213"/>
                  </a:lnTo>
                  <a:lnTo>
                    <a:pt x="2158" y="4136"/>
                  </a:lnTo>
                  <a:lnTo>
                    <a:pt x="2158" y="4033"/>
                  </a:lnTo>
                  <a:lnTo>
                    <a:pt x="2158" y="2877"/>
                  </a:lnTo>
                  <a:lnTo>
                    <a:pt x="2132" y="2672"/>
                  </a:lnTo>
                  <a:lnTo>
                    <a:pt x="2055" y="2466"/>
                  </a:lnTo>
                  <a:lnTo>
                    <a:pt x="1952" y="2261"/>
                  </a:lnTo>
                  <a:lnTo>
                    <a:pt x="1824" y="2107"/>
                  </a:lnTo>
                  <a:lnTo>
                    <a:pt x="1670" y="1978"/>
                  </a:lnTo>
                  <a:lnTo>
                    <a:pt x="1490" y="1876"/>
                  </a:lnTo>
                  <a:lnTo>
                    <a:pt x="1284" y="1799"/>
                  </a:lnTo>
                  <a:lnTo>
                    <a:pt x="0" y="1799"/>
                  </a:lnTo>
                  <a:lnTo>
                    <a:pt x="0" y="2441"/>
                  </a:lnTo>
                  <a:lnTo>
                    <a:pt x="1156" y="2441"/>
                  </a:lnTo>
                  <a:lnTo>
                    <a:pt x="1233" y="2466"/>
                  </a:lnTo>
                  <a:lnTo>
                    <a:pt x="1310" y="2518"/>
                  </a:lnTo>
                  <a:lnTo>
                    <a:pt x="1361" y="2569"/>
                  </a:lnTo>
                  <a:lnTo>
                    <a:pt x="1413" y="2646"/>
                  </a:lnTo>
                  <a:lnTo>
                    <a:pt x="1464" y="2698"/>
                  </a:lnTo>
                  <a:lnTo>
                    <a:pt x="1490" y="2800"/>
                  </a:lnTo>
                  <a:lnTo>
                    <a:pt x="1490" y="2877"/>
                  </a:lnTo>
                  <a:lnTo>
                    <a:pt x="1490" y="4033"/>
                  </a:lnTo>
                  <a:lnTo>
                    <a:pt x="1516" y="4264"/>
                  </a:lnTo>
                  <a:lnTo>
                    <a:pt x="1593" y="4470"/>
                  </a:lnTo>
                  <a:lnTo>
                    <a:pt x="1695" y="4650"/>
                  </a:lnTo>
                  <a:lnTo>
                    <a:pt x="1824" y="4804"/>
                  </a:lnTo>
                  <a:lnTo>
                    <a:pt x="1978" y="4958"/>
                  </a:lnTo>
                  <a:lnTo>
                    <a:pt x="2158" y="5061"/>
                  </a:lnTo>
                  <a:lnTo>
                    <a:pt x="2363" y="5112"/>
                  </a:lnTo>
                  <a:lnTo>
                    <a:pt x="2594" y="5138"/>
                  </a:lnTo>
                  <a:lnTo>
                    <a:pt x="2800" y="5112"/>
                  </a:lnTo>
                  <a:lnTo>
                    <a:pt x="3005" y="5061"/>
                  </a:lnTo>
                  <a:lnTo>
                    <a:pt x="3211" y="4958"/>
                  </a:lnTo>
                  <a:lnTo>
                    <a:pt x="3365" y="4804"/>
                  </a:lnTo>
                  <a:lnTo>
                    <a:pt x="3493" y="4650"/>
                  </a:lnTo>
                  <a:lnTo>
                    <a:pt x="3596" y="4470"/>
                  </a:lnTo>
                  <a:lnTo>
                    <a:pt x="3647" y="4264"/>
                  </a:lnTo>
                  <a:lnTo>
                    <a:pt x="3673" y="4033"/>
                  </a:lnTo>
                  <a:lnTo>
                    <a:pt x="367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5" name="Google Shape;2355;p38"/>
            <p:cNvSpPr/>
            <p:nvPr/>
          </p:nvSpPr>
          <p:spPr>
            <a:xfrm>
              <a:off x="4628260" y="5165667"/>
              <a:ext cx="182914" cy="217330"/>
            </a:xfrm>
            <a:custGeom>
              <a:avLst/>
              <a:gdLst/>
              <a:ahLst/>
              <a:cxnLst/>
              <a:rect l="l" t="t" r="r" b="b"/>
              <a:pathLst>
                <a:path w="4778" h="5677" extrusionOk="0">
                  <a:moveTo>
                    <a:pt x="0" y="1"/>
                  </a:moveTo>
                  <a:lnTo>
                    <a:pt x="0" y="5677"/>
                  </a:lnTo>
                  <a:lnTo>
                    <a:pt x="4778" y="5677"/>
                  </a:lnTo>
                  <a:lnTo>
                    <a:pt x="477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6" name="Google Shape;2356;p38"/>
            <p:cNvSpPr/>
            <p:nvPr/>
          </p:nvSpPr>
          <p:spPr>
            <a:xfrm>
              <a:off x="4684304" y="5210917"/>
              <a:ext cx="60984" cy="132764"/>
            </a:xfrm>
            <a:custGeom>
              <a:avLst/>
              <a:gdLst/>
              <a:ahLst/>
              <a:cxnLst/>
              <a:rect l="l" t="t" r="r" b="b"/>
              <a:pathLst>
                <a:path w="1593" h="3468" extrusionOk="0">
                  <a:moveTo>
                    <a:pt x="1362" y="0"/>
                  </a:moveTo>
                  <a:lnTo>
                    <a:pt x="1310" y="51"/>
                  </a:lnTo>
                  <a:lnTo>
                    <a:pt x="52" y="1541"/>
                  </a:lnTo>
                  <a:lnTo>
                    <a:pt x="0" y="1618"/>
                  </a:lnTo>
                  <a:lnTo>
                    <a:pt x="26" y="1721"/>
                  </a:lnTo>
                  <a:lnTo>
                    <a:pt x="77" y="1798"/>
                  </a:lnTo>
                  <a:lnTo>
                    <a:pt x="154" y="1824"/>
                  </a:lnTo>
                  <a:lnTo>
                    <a:pt x="1105" y="1824"/>
                  </a:lnTo>
                  <a:lnTo>
                    <a:pt x="26" y="3211"/>
                  </a:lnTo>
                  <a:lnTo>
                    <a:pt x="0" y="3262"/>
                  </a:lnTo>
                  <a:lnTo>
                    <a:pt x="0" y="3339"/>
                  </a:lnTo>
                  <a:lnTo>
                    <a:pt x="26" y="3391"/>
                  </a:lnTo>
                  <a:lnTo>
                    <a:pt x="77" y="3442"/>
                  </a:lnTo>
                  <a:lnTo>
                    <a:pt x="103" y="3468"/>
                  </a:lnTo>
                  <a:lnTo>
                    <a:pt x="154" y="3468"/>
                  </a:lnTo>
                  <a:lnTo>
                    <a:pt x="231" y="3442"/>
                  </a:lnTo>
                  <a:lnTo>
                    <a:pt x="283" y="3416"/>
                  </a:lnTo>
                  <a:lnTo>
                    <a:pt x="1567" y="1747"/>
                  </a:lnTo>
                  <a:lnTo>
                    <a:pt x="1593" y="1670"/>
                  </a:lnTo>
                  <a:lnTo>
                    <a:pt x="1593" y="1593"/>
                  </a:lnTo>
                  <a:lnTo>
                    <a:pt x="1516" y="1515"/>
                  </a:lnTo>
                  <a:lnTo>
                    <a:pt x="1439" y="1490"/>
                  </a:lnTo>
                  <a:lnTo>
                    <a:pt x="514" y="1490"/>
                  </a:lnTo>
                  <a:lnTo>
                    <a:pt x="1567" y="257"/>
                  </a:lnTo>
                  <a:lnTo>
                    <a:pt x="1593" y="206"/>
                  </a:lnTo>
                  <a:lnTo>
                    <a:pt x="1593" y="128"/>
                  </a:lnTo>
                  <a:lnTo>
                    <a:pt x="1593" y="77"/>
                  </a:lnTo>
                  <a:lnTo>
                    <a:pt x="1541" y="26"/>
                  </a:lnTo>
                  <a:lnTo>
                    <a:pt x="149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7" name="Google Shape;2357;p38"/>
            <p:cNvSpPr/>
            <p:nvPr/>
          </p:nvSpPr>
          <p:spPr>
            <a:xfrm>
              <a:off x="4591853" y="5375111"/>
              <a:ext cx="254732" cy="41345"/>
            </a:xfrm>
            <a:custGeom>
              <a:avLst/>
              <a:gdLst/>
              <a:ahLst/>
              <a:cxnLst/>
              <a:rect l="l" t="t" r="r" b="b"/>
              <a:pathLst>
                <a:path w="6654" h="1080" extrusionOk="0">
                  <a:moveTo>
                    <a:pt x="104" y="0"/>
                  </a:moveTo>
                  <a:lnTo>
                    <a:pt x="52" y="26"/>
                  </a:lnTo>
                  <a:lnTo>
                    <a:pt x="26" y="78"/>
                  </a:lnTo>
                  <a:lnTo>
                    <a:pt x="1" y="129"/>
                  </a:lnTo>
                  <a:lnTo>
                    <a:pt x="1" y="1079"/>
                  </a:lnTo>
                  <a:lnTo>
                    <a:pt x="6653" y="1079"/>
                  </a:lnTo>
                  <a:lnTo>
                    <a:pt x="6653" y="129"/>
                  </a:lnTo>
                  <a:lnTo>
                    <a:pt x="6653" y="78"/>
                  </a:lnTo>
                  <a:lnTo>
                    <a:pt x="6628" y="26"/>
                  </a:lnTo>
                  <a:lnTo>
                    <a:pt x="65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8" name="Google Shape;2358;p38"/>
            <p:cNvSpPr/>
            <p:nvPr/>
          </p:nvSpPr>
          <p:spPr>
            <a:xfrm>
              <a:off x="4594801" y="5002430"/>
              <a:ext cx="249793" cy="171161"/>
            </a:xfrm>
            <a:custGeom>
              <a:avLst/>
              <a:gdLst/>
              <a:ahLst/>
              <a:cxnLst/>
              <a:rect l="l" t="t" r="r" b="b"/>
              <a:pathLst>
                <a:path w="6525" h="4471" extrusionOk="0">
                  <a:moveTo>
                    <a:pt x="617" y="1"/>
                  </a:moveTo>
                  <a:lnTo>
                    <a:pt x="489" y="26"/>
                  </a:lnTo>
                  <a:lnTo>
                    <a:pt x="386" y="52"/>
                  </a:lnTo>
                  <a:lnTo>
                    <a:pt x="283" y="129"/>
                  </a:lnTo>
                  <a:lnTo>
                    <a:pt x="181" y="206"/>
                  </a:lnTo>
                  <a:lnTo>
                    <a:pt x="104" y="283"/>
                  </a:lnTo>
                  <a:lnTo>
                    <a:pt x="52" y="386"/>
                  </a:lnTo>
                  <a:lnTo>
                    <a:pt x="1" y="514"/>
                  </a:lnTo>
                  <a:lnTo>
                    <a:pt x="1" y="643"/>
                  </a:lnTo>
                  <a:lnTo>
                    <a:pt x="1" y="3828"/>
                  </a:lnTo>
                  <a:lnTo>
                    <a:pt x="1" y="3956"/>
                  </a:lnTo>
                  <a:lnTo>
                    <a:pt x="52" y="4085"/>
                  </a:lnTo>
                  <a:lnTo>
                    <a:pt x="104" y="4187"/>
                  </a:lnTo>
                  <a:lnTo>
                    <a:pt x="181" y="4290"/>
                  </a:lnTo>
                  <a:lnTo>
                    <a:pt x="283" y="4367"/>
                  </a:lnTo>
                  <a:lnTo>
                    <a:pt x="386" y="4419"/>
                  </a:lnTo>
                  <a:lnTo>
                    <a:pt x="489" y="4444"/>
                  </a:lnTo>
                  <a:lnTo>
                    <a:pt x="617" y="4470"/>
                  </a:lnTo>
                  <a:lnTo>
                    <a:pt x="5883" y="4470"/>
                  </a:lnTo>
                  <a:lnTo>
                    <a:pt x="6011" y="4444"/>
                  </a:lnTo>
                  <a:lnTo>
                    <a:pt x="6140" y="4419"/>
                  </a:lnTo>
                  <a:lnTo>
                    <a:pt x="6242" y="4367"/>
                  </a:lnTo>
                  <a:lnTo>
                    <a:pt x="6345" y="4290"/>
                  </a:lnTo>
                  <a:lnTo>
                    <a:pt x="6422" y="4187"/>
                  </a:lnTo>
                  <a:lnTo>
                    <a:pt x="6474" y="4085"/>
                  </a:lnTo>
                  <a:lnTo>
                    <a:pt x="6499" y="3956"/>
                  </a:lnTo>
                  <a:lnTo>
                    <a:pt x="6525" y="3828"/>
                  </a:lnTo>
                  <a:lnTo>
                    <a:pt x="6525" y="643"/>
                  </a:lnTo>
                  <a:lnTo>
                    <a:pt x="6499" y="514"/>
                  </a:lnTo>
                  <a:lnTo>
                    <a:pt x="6474" y="386"/>
                  </a:lnTo>
                  <a:lnTo>
                    <a:pt x="6422" y="283"/>
                  </a:lnTo>
                  <a:lnTo>
                    <a:pt x="6345" y="206"/>
                  </a:lnTo>
                  <a:lnTo>
                    <a:pt x="6242" y="129"/>
                  </a:lnTo>
                  <a:lnTo>
                    <a:pt x="6140" y="52"/>
                  </a:lnTo>
                  <a:lnTo>
                    <a:pt x="6011" y="26"/>
                  </a:lnTo>
                  <a:lnTo>
                    <a:pt x="588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9" name="Google Shape;2359;p38"/>
            <p:cNvSpPr/>
            <p:nvPr/>
          </p:nvSpPr>
          <p:spPr>
            <a:xfrm>
              <a:off x="4628260" y="5035889"/>
              <a:ext cx="182914" cy="104243"/>
            </a:xfrm>
            <a:custGeom>
              <a:avLst/>
              <a:gdLst/>
              <a:ahLst/>
              <a:cxnLst/>
              <a:rect l="l" t="t" r="r" b="b"/>
              <a:pathLst>
                <a:path w="4778" h="2723" extrusionOk="0">
                  <a:moveTo>
                    <a:pt x="129" y="0"/>
                  </a:moveTo>
                  <a:lnTo>
                    <a:pt x="77" y="26"/>
                  </a:lnTo>
                  <a:lnTo>
                    <a:pt x="26" y="51"/>
                  </a:lnTo>
                  <a:lnTo>
                    <a:pt x="0" y="103"/>
                  </a:lnTo>
                  <a:lnTo>
                    <a:pt x="0" y="154"/>
                  </a:lnTo>
                  <a:lnTo>
                    <a:pt x="0" y="2569"/>
                  </a:lnTo>
                  <a:lnTo>
                    <a:pt x="0" y="2620"/>
                  </a:lnTo>
                  <a:lnTo>
                    <a:pt x="26" y="2671"/>
                  </a:lnTo>
                  <a:lnTo>
                    <a:pt x="77" y="2723"/>
                  </a:lnTo>
                  <a:lnTo>
                    <a:pt x="4675" y="2723"/>
                  </a:lnTo>
                  <a:lnTo>
                    <a:pt x="4726" y="2671"/>
                  </a:lnTo>
                  <a:lnTo>
                    <a:pt x="4752" y="2620"/>
                  </a:lnTo>
                  <a:lnTo>
                    <a:pt x="4778" y="2569"/>
                  </a:lnTo>
                  <a:lnTo>
                    <a:pt x="4778" y="154"/>
                  </a:lnTo>
                  <a:lnTo>
                    <a:pt x="4752" y="103"/>
                  </a:lnTo>
                  <a:lnTo>
                    <a:pt x="4726" y="51"/>
                  </a:lnTo>
                  <a:lnTo>
                    <a:pt x="4675" y="26"/>
                  </a:lnTo>
                  <a:lnTo>
                    <a:pt x="462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0" name="Google Shape;2360;p38"/>
            <p:cNvSpPr/>
            <p:nvPr/>
          </p:nvSpPr>
          <p:spPr>
            <a:xfrm>
              <a:off x="4670523" y="5087991"/>
              <a:ext cx="104282" cy="52141"/>
            </a:xfrm>
            <a:custGeom>
              <a:avLst/>
              <a:gdLst/>
              <a:ahLst/>
              <a:cxnLst/>
              <a:rect l="l" t="t" r="r" b="b"/>
              <a:pathLst>
                <a:path w="2724" h="1362" extrusionOk="0">
                  <a:moveTo>
                    <a:pt x="1362" y="0"/>
                  </a:moveTo>
                  <a:lnTo>
                    <a:pt x="1079" y="26"/>
                  </a:lnTo>
                  <a:lnTo>
                    <a:pt x="823" y="103"/>
                  </a:lnTo>
                  <a:lnTo>
                    <a:pt x="591" y="232"/>
                  </a:lnTo>
                  <a:lnTo>
                    <a:pt x="412" y="411"/>
                  </a:lnTo>
                  <a:lnTo>
                    <a:pt x="232" y="591"/>
                  </a:lnTo>
                  <a:lnTo>
                    <a:pt x="103" y="822"/>
                  </a:lnTo>
                  <a:lnTo>
                    <a:pt x="26" y="1079"/>
                  </a:lnTo>
                  <a:lnTo>
                    <a:pt x="1" y="1362"/>
                  </a:lnTo>
                  <a:lnTo>
                    <a:pt x="2723" y="1362"/>
                  </a:lnTo>
                  <a:lnTo>
                    <a:pt x="2698" y="1079"/>
                  </a:lnTo>
                  <a:lnTo>
                    <a:pt x="2621" y="822"/>
                  </a:lnTo>
                  <a:lnTo>
                    <a:pt x="2492" y="591"/>
                  </a:lnTo>
                  <a:lnTo>
                    <a:pt x="2338" y="411"/>
                  </a:lnTo>
                  <a:lnTo>
                    <a:pt x="2133" y="232"/>
                  </a:lnTo>
                  <a:lnTo>
                    <a:pt x="1901" y="103"/>
                  </a:lnTo>
                  <a:lnTo>
                    <a:pt x="1644" y="26"/>
                  </a:lnTo>
                  <a:lnTo>
                    <a:pt x="13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1" name="Google Shape;2361;p38"/>
            <p:cNvSpPr/>
            <p:nvPr/>
          </p:nvSpPr>
          <p:spPr>
            <a:xfrm>
              <a:off x="4716729" y="5064371"/>
              <a:ext cx="58075" cy="56084"/>
            </a:xfrm>
            <a:custGeom>
              <a:avLst/>
              <a:gdLst/>
              <a:ahLst/>
              <a:cxnLst/>
              <a:rect l="l" t="t" r="r" b="b"/>
              <a:pathLst>
                <a:path w="1517" h="1465" extrusionOk="0">
                  <a:moveTo>
                    <a:pt x="1336" y="1"/>
                  </a:moveTo>
                  <a:lnTo>
                    <a:pt x="1285" y="27"/>
                  </a:lnTo>
                  <a:lnTo>
                    <a:pt x="1234" y="52"/>
                  </a:lnTo>
                  <a:lnTo>
                    <a:pt x="52" y="1182"/>
                  </a:lnTo>
                  <a:lnTo>
                    <a:pt x="1" y="1234"/>
                  </a:lnTo>
                  <a:lnTo>
                    <a:pt x="1" y="1285"/>
                  </a:lnTo>
                  <a:lnTo>
                    <a:pt x="1" y="1362"/>
                  </a:lnTo>
                  <a:lnTo>
                    <a:pt x="27" y="1414"/>
                  </a:lnTo>
                  <a:lnTo>
                    <a:pt x="104" y="1439"/>
                  </a:lnTo>
                  <a:lnTo>
                    <a:pt x="155" y="1465"/>
                  </a:lnTo>
                  <a:lnTo>
                    <a:pt x="206" y="1439"/>
                  </a:lnTo>
                  <a:lnTo>
                    <a:pt x="258" y="1414"/>
                  </a:lnTo>
                  <a:lnTo>
                    <a:pt x="1465" y="283"/>
                  </a:lnTo>
                  <a:lnTo>
                    <a:pt x="1491" y="232"/>
                  </a:lnTo>
                  <a:lnTo>
                    <a:pt x="1516" y="181"/>
                  </a:lnTo>
                  <a:lnTo>
                    <a:pt x="1491" y="104"/>
                  </a:lnTo>
                  <a:lnTo>
                    <a:pt x="1465" y="52"/>
                  </a:lnTo>
                  <a:lnTo>
                    <a:pt x="1414" y="27"/>
                  </a:lnTo>
                  <a:lnTo>
                    <a:pt x="13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2" name="Google Shape;2362;p38"/>
            <p:cNvSpPr/>
            <p:nvPr/>
          </p:nvSpPr>
          <p:spPr>
            <a:xfrm>
              <a:off x="4887850" y="5071262"/>
              <a:ext cx="87552" cy="86595"/>
            </a:xfrm>
            <a:custGeom>
              <a:avLst/>
              <a:gdLst/>
              <a:ahLst/>
              <a:cxnLst/>
              <a:rect l="l" t="t" r="r" b="b"/>
              <a:pathLst>
                <a:path w="2287" h="2262" extrusionOk="0">
                  <a:moveTo>
                    <a:pt x="103" y="1"/>
                  </a:moveTo>
                  <a:lnTo>
                    <a:pt x="51" y="26"/>
                  </a:lnTo>
                  <a:lnTo>
                    <a:pt x="26" y="78"/>
                  </a:lnTo>
                  <a:lnTo>
                    <a:pt x="0" y="129"/>
                  </a:lnTo>
                  <a:lnTo>
                    <a:pt x="0" y="1645"/>
                  </a:lnTo>
                  <a:lnTo>
                    <a:pt x="26" y="1773"/>
                  </a:lnTo>
                  <a:lnTo>
                    <a:pt x="51" y="1876"/>
                  </a:lnTo>
                  <a:lnTo>
                    <a:pt x="103" y="2004"/>
                  </a:lnTo>
                  <a:lnTo>
                    <a:pt x="180" y="2081"/>
                  </a:lnTo>
                  <a:lnTo>
                    <a:pt x="283" y="2158"/>
                  </a:lnTo>
                  <a:lnTo>
                    <a:pt x="385" y="2235"/>
                  </a:lnTo>
                  <a:lnTo>
                    <a:pt x="514" y="2261"/>
                  </a:lnTo>
                  <a:lnTo>
                    <a:pt x="1772" y="2261"/>
                  </a:lnTo>
                  <a:lnTo>
                    <a:pt x="1901" y="2235"/>
                  </a:lnTo>
                  <a:lnTo>
                    <a:pt x="2004" y="2158"/>
                  </a:lnTo>
                  <a:lnTo>
                    <a:pt x="2106" y="2081"/>
                  </a:lnTo>
                  <a:lnTo>
                    <a:pt x="2183" y="2004"/>
                  </a:lnTo>
                  <a:lnTo>
                    <a:pt x="2235" y="1876"/>
                  </a:lnTo>
                  <a:lnTo>
                    <a:pt x="2286" y="1773"/>
                  </a:lnTo>
                  <a:lnTo>
                    <a:pt x="2286" y="1645"/>
                  </a:lnTo>
                  <a:lnTo>
                    <a:pt x="2286" y="129"/>
                  </a:lnTo>
                  <a:lnTo>
                    <a:pt x="2286" y="78"/>
                  </a:lnTo>
                  <a:lnTo>
                    <a:pt x="2235" y="26"/>
                  </a:lnTo>
                  <a:lnTo>
                    <a:pt x="220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nvGrpSpPr>
          <p:cNvPr id="2363" name="Google Shape;2363;p38"/>
          <p:cNvGrpSpPr/>
          <p:nvPr/>
        </p:nvGrpSpPr>
        <p:grpSpPr>
          <a:xfrm>
            <a:off x="5264998" y="2379270"/>
            <a:ext cx="1261200" cy="1924668"/>
            <a:chOff x="5264998" y="2379270"/>
            <a:chExt cx="1261200" cy="1924668"/>
          </a:xfrm>
        </p:grpSpPr>
        <p:sp>
          <p:nvSpPr>
            <p:cNvPr id="2365" name="Google Shape;2365;p38"/>
            <p:cNvSpPr txBox="1"/>
            <p:nvPr/>
          </p:nvSpPr>
          <p:spPr>
            <a:xfrm>
              <a:off x="5264998" y="2379270"/>
              <a:ext cx="1261200" cy="183000"/>
            </a:xfrm>
            <a:prstGeom prst="rect">
              <a:avLst/>
            </a:prstGeom>
            <a:noFill/>
            <a:ln>
              <a:noFill/>
            </a:ln>
          </p:spPr>
          <p:txBody>
            <a:bodyPr spcFirstLastPara="1" wrap="square" lIns="91425" tIns="91425" rIns="91425" bIns="91425" anchor="ctr" anchorCtr="0">
              <a:noAutofit/>
            </a:bodyPr>
            <a:lstStyle/>
            <a:p>
              <a:pPr algn="ctr"/>
              <a:r>
                <a:rPr lang="vi-VN" b="1" dirty="0">
                  <a:solidFill>
                    <a:schemeClr val="lt1"/>
                  </a:solidFill>
                  <a:latin typeface="+mn-lt"/>
                </a:rPr>
                <a:t>Gia tăng cơ hội đầu tư</a:t>
              </a:r>
            </a:p>
          </p:txBody>
        </p:sp>
        <p:grpSp>
          <p:nvGrpSpPr>
            <p:cNvPr id="2366" name="Google Shape;2366;p38"/>
            <p:cNvGrpSpPr/>
            <p:nvPr/>
          </p:nvGrpSpPr>
          <p:grpSpPr>
            <a:xfrm>
              <a:off x="5589206" y="3665839"/>
              <a:ext cx="639565" cy="638099"/>
              <a:chOff x="5563566" y="3665838"/>
              <a:chExt cx="639565" cy="638099"/>
            </a:xfrm>
          </p:grpSpPr>
          <p:sp>
            <p:nvSpPr>
              <p:cNvPr id="2367" name="Google Shape;2367;p38"/>
              <p:cNvSpPr/>
              <p:nvPr/>
            </p:nvSpPr>
            <p:spPr>
              <a:xfrm>
                <a:off x="5563566" y="3825348"/>
                <a:ext cx="233968" cy="416304"/>
              </a:xfrm>
              <a:custGeom>
                <a:avLst/>
                <a:gdLst/>
                <a:ahLst/>
                <a:cxnLst/>
                <a:rect l="l" t="t" r="r" b="b"/>
                <a:pathLst>
                  <a:path w="3956" h="7039" extrusionOk="0">
                    <a:moveTo>
                      <a:pt x="591" y="0"/>
                    </a:moveTo>
                    <a:lnTo>
                      <a:pt x="463" y="26"/>
                    </a:lnTo>
                    <a:lnTo>
                      <a:pt x="360" y="52"/>
                    </a:lnTo>
                    <a:lnTo>
                      <a:pt x="257" y="103"/>
                    </a:lnTo>
                    <a:lnTo>
                      <a:pt x="180" y="180"/>
                    </a:lnTo>
                    <a:lnTo>
                      <a:pt x="103" y="257"/>
                    </a:lnTo>
                    <a:lnTo>
                      <a:pt x="52" y="360"/>
                    </a:lnTo>
                    <a:lnTo>
                      <a:pt x="26" y="463"/>
                    </a:lnTo>
                    <a:lnTo>
                      <a:pt x="0" y="591"/>
                    </a:lnTo>
                    <a:lnTo>
                      <a:pt x="0" y="4136"/>
                    </a:lnTo>
                    <a:lnTo>
                      <a:pt x="26" y="4315"/>
                    </a:lnTo>
                    <a:lnTo>
                      <a:pt x="77" y="4495"/>
                    </a:lnTo>
                    <a:lnTo>
                      <a:pt x="155" y="4675"/>
                    </a:lnTo>
                    <a:lnTo>
                      <a:pt x="257" y="4829"/>
                    </a:lnTo>
                    <a:lnTo>
                      <a:pt x="1567" y="6165"/>
                    </a:lnTo>
                    <a:lnTo>
                      <a:pt x="1567" y="7038"/>
                    </a:lnTo>
                    <a:lnTo>
                      <a:pt x="3956" y="7038"/>
                    </a:lnTo>
                    <a:lnTo>
                      <a:pt x="3956" y="5317"/>
                    </a:lnTo>
                    <a:lnTo>
                      <a:pt x="3930" y="5086"/>
                    </a:lnTo>
                    <a:lnTo>
                      <a:pt x="3879" y="4880"/>
                    </a:lnTo>
                    <a:lnTo>
                      <a:pt x="3750" y="4701"/>
                    </a:lnTo>
                    <a:lnTo>
                      <a:pt x="3622" y="4521"/>
                    </a:lnTo>
                    <a:lnTo>
                      <a:pt x="2209" y="3237"/>
                    </a:lnTo>
                    <a:lnTo>
                      <a:pt x="2055" y="3134"/>
                    </a:lnTo>
                    <a:lnTo>
                      <a:pt x="1875" y="3083"/>
                    </a:lnTo>
                    <a:lnTo>
                      <a:pt x="1696" y="3083"/>
                    </a:lnTo>
                    <a:lnTo>
                      <a:pt x="1542" y="3134"/>
                    </a:lnTo>
                    <a:lnTo>
                      <a:pt x="1387" y="3237"/>
                    </a:lnTo>
                    <a:lnTo>
                      <a:pt x="1259" y="3365"/>
                    </a:lnTo>
                    <a:lnTo>
                      <a:pt x="1182" y="3519"/>
                    </a:lnTo>
                    <a:lnTo>
                      <a:pt x="1156" y="3699"/>
                    </a:lnTo>
                    <a:lnTo>
                      <a:pt x="1156" y="591"/>
                    </a:lnTo>
                    <a:lnTo>
                      <a:pt x="1156" y="463"/>
                    </a:lnTo>
                    <a:lnTo>
                      <a:pt x="1105" y="360"/>
                    </a:lnTo>
                    <a:lnTo>
                      <a:pt x="1054" y="257"/>
                    </a:lnTo>
                    <a:lnTo>
                      <a:pt x="1002" y="180"/>
                    </a:lnTo>
                    <a:lnTo>
                      <a:pt x="899" y="103"/>
                    </a:lnTo>
                    <a:lnTo>
                      <a:pt x="822" y="52"/>
                    </a:lnTo>
                    <a:lnTo>
                      <a:pt x="694" y="26"/>
                    </a:lnTo>
                    <a:lnTo>
                      <a:pt x="591" y="0"/>
                    </a:lnTo>
                    <a:close/>
                  </a:path>
                </a:pathLst>
              </a:custGeom>
              <a:solidFill>
                <a:srgbClr val="FFF3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8" name="Google Shape;2368;p38"/>
              <p:cNvSpPr/>
              <p:nvPr/>
            </p:nvSpPr>
            <p:spPr>
              <a:xfrm>
                <a:off x="5584858" y="3825348"/>
                <a:ext cx="129167" cy="315998"/>
              </a:xfrm>
              <a:custGeom>
                <a:avLst/>
                <a:gdLst/>
                <a:ahLst/>
                <a:cxnLst/>
                <a:rect l="l" t="t" r="r" b="b"/>
                <a:pathLst>
                  <a:path w="2184" h="5343" extrusionOk="0">
                    <a:moveTo>
                      <a:pt x="231" y="0"/>
                    </a:moveTo>
                    <a:lnTo>
                      <a:pt x="103" y="26"/>
                    </a:lnTo>
                    <a:lnTo>
                      <a:pt x="0" y="52"/>
                    </a:lnTo>
                    <a:lnTo>
                      <a:pt x="103" y="103"/>
                    </a:lnTo>
                    <a:lnTo>
                      <a:pt x="205" y="180"/>
                    </a:lnTo>
                    <a:lnTo>
                      <a:pt x="257" y="257"/>
                    </a:lnTo>
                    <a:lnTo>
                      <a:pt x="334" y="360"/>
                    </a:lnTo>
                    <a:lnTo>
                      <a:pt x="360" y="463"/>
                    </a:lnTo>
                    <a:lnTo>
                      <a:pt x="360" y="591"/>
                    </a:lnTo>
                    <a:lnTo>
                      <a:pt x="360" y="3699"/>
                    </a:lnTo>
                    <a:lnTo>
                      <a:pt x="385" y="3853"/>
                    </a:lnTo>
                    <a:lnTo>
                      <a:pt x="437" y="3982"/>
                    </a:lnTo>
                    <a:lnTo>
                      <a:pt x="488" y="4084"/>
                    </a:lnTo>
                    <a:lnTo>
                      <a:pt x="565" y="4187"/>
                    </a:lnTo>
                    <a:lnTo>
                      <a:pt x="1747" y="5240"/>
                    </a:lnTo>
                    <a:lnTo>
                      <a:pt x="1772" y="5266"/>
                    </a:lnTo>
                    <a:lnTo>
                      <a:pt x="1875" y="5317"/>
                    </a:lnTo>
                    <a:lnTo>
                      <a:pt x="1978" y="5343"/>
                    </a:lnTo>
                    <a:lnTo>
                      <a:pt x="2106" y="5317"/>
                    </a:lnTo>
                    <a:lnTo>
                      <a:pt x="2183" y="5240"/>
                    </a:lnTo>
                    <a:lnTo>
                      <a:pt x="1002" y="4187"/>
                    </a:lnTo>
                    <a:lnTo>
                      <a:pt x="925" y="4084"/>
                    </a:lnTo>
                    <a:lnTo>
                      <a:pt x="848" y="3982"/>
                    </a:lnTo>
                    <a:lnTo>
                      <a:pt x="822" y="3853"/>
                    </a:lnTo>
                    <a:lnTo>
                      <a:pt x="796" y="3699"/>
                    </a:lnTo>
                    <a:lnTo>
                      <a:pt x="796" y="591"/>
                    </a:lnTo>
                    <a:lnTo>
                      <a:pt x="796" y="463"/>
                    </a:lnTo>
                    <a:lnTo>
                      <a:pt x="745" y="360"/>
                    </a:lnTo>
                    <a:lnTo>
                      <a:pt x="694" y="257"/>
                    </a:lnTo>
                    <a:lnTo>
                      <a:pt x="642" y="180"/>
                    </a:lnTo>
                    <a:lnTo>
                      <a:pt x="539" y="103"/>
                    </a:lnTo>
                    <a:lnTo>
                      <a:pt x="462" y="52"/>
                    </a:lnTo>
                    <a:lnTo>
                      <a:pt x="334" y="26"/>
                    </a:lnTo>
                    <a:lnTo>
                      <a:pt x="231" y="0"/>
                    </a:lnTo>
                    <a:close/>
                  </a:path>
                </a:pathLst>
              </a:custGeom>
              <a:solidFill>
                <a:srgbClr val="FFE5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9" name="Google Shape;2369;p38"/>
              <p:cNvSpPr/>
              <p:nvPr/>
            </p:nvSpPr>
            <p:spPr>
              <a:xfrm>
                <a:off x="5650151" y="4007629"/>
                <a:ext cx="147383" cy="234027"/>
              </a:xfrm>
              <a:custGeom>
                <a:avLst/>
                <a:gdLst/>
                <a:ahLst/>
                <a:cxnLst/>
                <a:rect l="l" t="t" r="r" b="b"/>
                <a:pathLst>
                  <a:path w="2492" h="3957" extrusionOk="0">
                    <a:moveTo>
                      <a:pt x="334" y="1"/>
                    </a:moveTo>
                    <a:lnTo>
                      <a:pt x="155" y="26"/>
                    </a:lnTo>
                    <a:lnTo>
                      <a:pt x="0" y="103"/>
                    </a:lnTo>
                    <a:lnTo>
                      <a:pt x="103" y="155"/>
                    </a:lnTo>
                    <a:lnTo>
                      <a:pt x="1490" y="1439"/>
                    </a:lnTo>
                    <a:lnTo>
                      <a:pt x="1644" y="1619"/>
                    </a:lnTo>
                    <a:lnTo>
                      <a:pt x="1747" y="1798"/>
                    </a:lnTo>
                    <a:lnTo>
                      <a:pt x="1824" y="2004"/>
                    </a:lnTo>
                    <a:lnTo>
                      <a:pt x="1850" y="2235"/>
                    </a:lnTo>
                    <a:lnTo>
                      <a:pt x="1850" y="3160"/>
                    </a:lnTo>
                    <a:lnTo>
                      <a:pt x="1824" y="3211"/>
                    </a:lnTo>
                    <a:lnTo>
                      <a:pt x="1798" y="3263"/>
                    </a:lnTo>
                    <a:lnTo>
                      <a:pt x="1747" y="3288"/>
                    </a:lnTo>
                    <a:lnTo>
                      <a:pt x="1696" y="3314"/>
                    </a:lnTo>
                    <a:lnTo>
                      <a:pt x="103" y="3314"/>
                    </a:lnTo>
                    <a:lnTo>
                      <a:pt x="103" y="3956"/>
                    </a:lnTo>
                    <a:lnTo>
                      <a:pt x="2492" y="3956"/>
                    </a:lnTo>
                    <a:lnTo>
                      <a:pt x="2492" y="3314"/>
                    </a:lnTo>
                    <a:lnTo>
                      <a:pt x="2492" y="2235"/>
                    </a:lnTo>
                    <a:lnTo>
                      <a:pt x="2466" y="2004"/>
                    </a:lnTo>
                    <a:lnTo>
                      <a:pt x="2415" y="1798"/>
                    </a:lnTo>
                    <a:lnTo>
                      <a:pt x="2286" y="1619"/>
                    </a:lnTo>
                    <a:lnTo>
                      <a:pt x="2158" y="1439"/>
                    </a:lnTo>
                    <a:lnTo>
                      <a:pt x="745" y="155"/>
                    </a:lnTo>
                    <a:lnTo>
                      <a:pt x="643" y="103"/>
                    </a:lnTo>
                    <a:lnTo>
                      <a:pt x="540" y="52"/>
                    </a:lnTo>
                    <a:lnTo>
                      <a:pt x="437" y="1"/>
                    </a:lnTo>
                    <a:close/>
                  </a:path>
                </a:pathLst>
              </a:custGeom>
              <a:solidFill>
                <a:srgbClr val="FFE5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0" name="Google Shape;2370;p38"/>
              <p:cNvSpPr/>
              <p:nvPr/>
            </p:nvSpPr>
            <p:spPr>
              <a:xfrm>
                <a:off x="5969164" y="3825348"/>
                <a:ext cx="233968" cy="416304"/>
              </a:xfrm>
              <a:custGeom>
                <a:avLst/>
                <a:gdLst/>
                <a:ahLst/>
                <a:cxnLst/>
                <a:rect l="l" t="t" r="r" b="b"/>
                <a:pathLst>
                  <a:path w="3956" h="7039" extrusionOk="0">
                    <a:moveTo>
                      <a:pt x="3391" y="0"/>
                    </a:moveTo>
                    <a:lnTo>
                      <a:pt x="3262" y="26"/>
                    </a:lnTo>
                    <a:lnTo>
                      <a:pt x="3160" y="52"/>
                    </a:lnTo>
                    <a:lnTo>
                      <a:pt x="3057" y="103"/>
                    </a:lnTo>
                    <a:lnTo>
                      <a:pt x="2980" y="180"/>
                    </a:lnTo>
                    <a:lnTo>
                      <a:pt x="2903" y="257"/>
                    </a:lnTo>
                    <a:lnTo>
                      <a:pt x="2851" y="360"/>
                    </a:lnTo>
                    <a:lnTo>
                      <a:pt x="2800" y="463"/>
                    </a:lnTo>
                    <a:lnTo>
                      <a:pt x="2800" y="591"/>
                    </a:lnTo>
                    <a:lnTo>
                      <a:pt x="2800" y="3699"/>
                    </a:lnTo>
                    <a:lnTo>
                      <a:pt x="2774" y="3519"/>
                    </a:lnTo>
                    <a:lnTo>
                      <a:pt x="2697" y="3365"/>
                    </a:lnTo>
                    <a:lnTo>
                      <a:pt x="2569" y="3237"/>
                    </a:lnTo>
                    <a:lnTo>
                      <a:pt x="2415" y="3134"/>
                    </a:lnTo>
                    <a:lnTo>
                      <a:pt x="2261" y="3083"/>
                    </a:lnTo>
                    <a:lnTo>
                      <a:pt x="2081" y="3083"/>
                    </a:lnTo>
                    <a:lnTo>
                      <a:pt x="1901" y="3134"/>
                    </a:lnTo>
                    <a:lnTo>
                      <a:pt x="1747" y="3237"/>
                    </a:lnTo>
                    <a:lnTo>
                      <a:pt x="360" y="4521"/>
                    </a:lnTo>
                    <a:lnTo>
                      <a:pt x="206" y="4701"/>
                    </a:lnTo>
                    <a:lnTo>
                      <a:pt x="103" y="4880"/>
                    </a:lnTo>
                    <a:lnTo>
                      <a:pt x="26" y="5086"/>
                    </a:lnTo>
                    <a:lnTo>
                      <a:pt x="0" y="5317"/>
                    </a:lnTo>
                    <a:lnTo>
                      <a:pt x="0" y="7038"/>
                    </a:lnTo>
                    <a:lnTo>
                      <a:pt x="2389" y="7038"/>
                    </a:lnTo>
                    <a:lnTo>
                      <a:pt x="2389" y="6165"/>
                    </a:lnTo>
                    <a:lnTo>
                      <a:pt x="3699" y="4829"/>
                    </a:lnTo>
                    <a:lnTo>
                      <a:pt x="3802" y="4675"/>
                    </a:lnTo>
                    <a:lnTo>
                      <a:pt x="3879" y="4495"/>
                    </a:lnTo>
                    <a:lnTo>
                      <a:pt x="3930" y="4315"/>
                    </a:lnTo>
                    <a:lnTo>
                      <a:pt x="3956" y="4136"/>
                    </a:lnTo>
                    <a:lnTo>
                      <a:pt x="3956" y="591"/>
                    </a:lnTo>
                    <a:lnTo>
                      <a:pt x="3956" y="463"/>
                    </a:lnTo>
                    <a:lnTo>
                      <a:pt x="3905" y="360"/>
                    </a:lnTo>
                    <a:lnTo>
                      <a:pt x="3853" y="257"/>
                    </a:lnTo>
                    <a:lnTo>
                      <a:pt x="3776" y="180"/>
                    </a:lnTo>
                    <a:lnTo>
                      <a:pt x="3699" y="103"/>
                    </a:lnTo>
                    <a:lnTo>
                      <a:pt x="3596" y="52"/>
                    </a:lnTo>
                    <a:lnTo>
                      <a:pt x="3494" y="26"/>
                    </a:lnTo>
                    <a:lnTo>
                      <a:pt x="3391" y="0"/>
                    </a:lnTo>
                    <a:close/>
                  </a:path>
                </a:pathLst>
              </a:custGeom>
              <a:solidFill>
                <a:srgbClr val="FFF3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1" name="Google Shape;2371;p38"/>
              <p:cNvSpPr/>
              <p:nvPr/>
            </p:nvSpPr>
            <p:spPr>
              <a:xfrm>
                <a:off x="6052732" y="3825348"/>
                <a:ext cx="129167" cy="315998"/>
              </a:xfrm>
              <a:custGeom>
                <a:avLst/>
                <a:gdLst/>
                <a:ahLst/>
                <a:cxnLst/>
                <a:rect l="l" t="t" r="r" b="b"/>
                <a:pathLst>
                  <a:path w="2184" h="5343" extrusionOk="0">
                    <a:moveTo>
                      <a:pt x="1978" y="0"/>
                    </a:moveTo>
                    <a:lnTo>
                      <a:pt x="1849" y="26"/>
                    </a:lnTo>
                    <a:lnTo>
                      <a:pt x="1747" y="52"/>
                    </a:lnTo>
                    <a:lnTo>
                      <a:pt x="1644" y="103"/>
                    </a:lnTo>
                    <a:lnTo>
                      <a:pt x="1567" y="180"/>
                    </a:lnTo>
                    <a:lnTo>
                      <a:pt x="1490" y="257"/>
                    </a:lnTo>
                    <a:lnTo>
                      <a:pt x="1438" y="360"/>
                    </a:lnTo>
                    <a:lnTo>
                      <a:pt x="1387" y="463"/>
                    </a:lnTo>
                    <a:lnTo>
                      <a:pt x="1387" y="591"/>
                    </a:lnTo>
                    <a:lnTo>
                      <a:pt x="1387" y="3699"/>
                    </a:lnTo>
                    <a:lnTo>
                      <a:pt x="1361" y="3853"/>
                    </a:lnTo>
                    <a:lnTo>
                      <a:pt x="1336" y="3982"/>
                    </a:lnTo>
                    <a:lnTo>
                      <a:pt x="1259" y="4084"/>
                    </a:lnTo>
                    <a:lnTo>
                      <a:pt x="1182" y="4187"/>
                    </a:lnTo>
                    <a:lnTo>
                      <a:pt x="0" y="5240"/>
                    </a:lnTo>
                    <a:lnTo>
                      <a:pt x="103" y="5317"/>
                    </a:lnTo>
                    <a:lnTo>
                      <a:pt x="206" y="5343"/>
                    </a:lnTo>
                    <a:lnTo>
                      <a:pt x="308" y="5317"/>
                    </a:lnTo>
                    <a:lnTo>
                      <a:pt x="411" y="5266"/>
                    </a:lnTo>
                    <a:lnTo>
                      <a:pt x="437" y="5240"/>
                    </a:lnTo>
                    <a:lnTo>
                      <a:pt x="1618" y="4187"/>
                    </a:lnTo>
                    <a:lnTo>
                      <a:pt x="1695" y="4084"/>
                    </a:lnTo>
                    <a:lnTo>
                      <a:pt x="1772" y="3982"/>
                    </a:lnTo>
                    <a:lnTo>
                      <a:pt x="1798" y="3853"/>
                    </a:lnTo>
                    <a:lnTo>
                      <a:pt x="1824" y="3699"/>
                    </a:lnTo>
                    <a:lnTo>
                      <a:pt x="1824" y="591"/>
                    </a:lnTo>
                    <a:lnTo>
                      <a:pt x="1824" y="463"/>
                    </a:lnTo>
                    <a:lnTo>
                      <a:pt x="1875" y="360"/>
                    </a:lnTo>
                    <a:lnTo>
                      <a:pt x="1927" y="257"/>
                    </a:lnTo>
                    <a:lnTo>
                      <a:pt x="2004" y="180"/>
                    </a:lnTo>
                    <a:lnTo>
                      <a:pt x="2081" y="103"/>
                    </a:lnTo>
                    <a:lnTo>
                      <a:pt x="2183" y="52"/>
                    </a:lnTo>
                    <a:lnTo>
                      <a:pt x="2081" y="26"/>
                    </a:lnTo>
                    <a:lnTo>
                      <a:pt x="1978" y="0"/>
                    </a:lnTo>
                    <a:close/>
                  </a:path>
                </a:pathLst>
              </a:custGeom>
              <a:solidFill>
                <a:srgbClr val="FFE5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2" name="Google Shape;2372;p38"/>
              <p:cNvSpPr/>
              <p:nvPr/>
            </p:nvSpPr>
            <p:spPr>
              <a:xfrm>
                <a:off x="5969164" y="4007629"/>
                <a:ext cx="147383" cy="234027"/>
              </a:xfrm>
              <a:custGeom>
                <a:avLst/>
                <a:gdLst/>
                <a:ahLst/>
                <a:cxnLst/>
                <a:rect l="l" t="t" r="r" b="b"/>
                <a:pathLst>
                  <a:path w="2492" h="3957" extrusionOk="0">
                    <a:moveTo>
                      <a:pt x="2055" y="1"/>
                    </a:moveTo>
                    <a:lnTo>
                      <a:pt x="1953" y="52"/>
                    </a:lnTo>
                    <a:lnTo>
                      <a:pt x="1850" y="103"/>
                    </a:lnTo>
                    <a:lnTo>
                      <a:pt x="1747" y="155"/>
                    </a:lnTo>
                    <a:lnTo>
                      <a:pt x="360" y="1439"/>
                    </a:lnTo>
                    <a:lnTo>
                      <a:pt x="206" y="1619"/>
                    </a:lnTo>
                    <a:lnTo>
                      <a:pt x="103" y="1798"/>
                    </a:lnTo>
                    <a:lnTo>
                      <a:pt x="26" y="2004"/>
                    </a:lnTo>
                    <a:lnTo>
                      <a:pt x="0" y="2235"/>
                    </a:lnTo>
                    <a:lnTo>
                      <a:pt x="0" y="3314"/>
                    </a:lnTo>
                    <a:lnTo>
                      <a:pt x="0" y="3956"/>
                    </a:lnTo>
                    <a:lnTo>
                      <a:pt x="2389" y="3956"/>
                    </a:lnTo>
                    <a:lnTo>
                      <a:pt x="2389" y="3314"/>
                    </a:lnTo>
                    <a:lnTo>
                      <a:pt x="797" y="3314"/>
                    </a:lnTo>
                    <a:lnTo>
                      <a:pt x="745" y="3288"/>
                    </a:lnTo>
                    <a:lnTo>
                      <a:pt x="694" y="3263"/>
                    </a:lnTo>
                    <a:lnTo>
                      <a:pt x="668" y="3211"/>
                    </a:lnTo>
                    <a:lnTo>
                      <a:pt x="643" y="3160"/>
                    </a:lnTo>
                    <a:lnTo>
                      <a:pt x="643" y="2235"/>
                    </a:lnTo>
                    <a:lnTo>
                      <a:pt x="668" y="2004"/>
                    </a:lnTo>
                    <a:lnTo>
                      <a:pt x="745" y="1798"/>
                    </a:lnTo>
                    <a:lnTo>
                      <a:pt x="848" y="1619"/>
                    </a:lnTo>
                    <a:lnTo>
                      <a:pt x="1002" y="1439"/>
                    </a:lnTo>
                    <a:lnTo>
                      <a:pt x="2415" y="155"/>
                    </a:lnTo>
                    <a:lnTo>
                      <a:pt x="2492" y="103"/>
                    </a:lnTo>
                    <a:lnTo>
                      <a:pt x="2338" y="26"/>
                    </a:lnTo>
                    <a:lnTo>
                      <a:pt x="2158" y="1"/>
                    </a:lnTo>
                    <a:close/>
                  </a:path>
                </a:pathLst>
              </a:custGeom>
              <a:solidFill>
                <a:srgbClr val="FFE5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3" name="Google Shape;2373;p38"/>
              <p:cNvSpPr/>
              <p:nvPr/>
            </p:nvSpPr>
            <p:spPr>
              <a:xfrm>
                <a:off x="5704857" y="3665838"/>
                <a:ext cx="363076" cy="369167"/>
              </a:xfrm>
              <a:custGeom>
                <a:avLst/>
                <a:gdLst/>
                <a:ahLst/>
                <a:cxnLst/>
                <a:rect l="l" t="t" r="r" b="b"/>
                <a:pathLst>
                  <a:path w="6139" h="6242" extrusionOk="0">
                    <a:moveTo>
                      <a:pt x="3031" y="0"/>
                    </a:moveTo>
                    <a:lnTo>
                      <a:pt x="2800" y="26"/>
                    </a:lnTo>
                    <a:lnTo>
                      <a:pt x="2569" y="52"/>
                    </a:lnTo>
                    <a:lnTo>
                      <a:pt x="2338" y="77"/>
                    </a:lnTo>
                    <a:lnTo>
                      <a:pt x="2132" y="129"/>
                    </a:lnTo>
                    <a:lnTo>
                      <a:pt x="1927" y="206"/>
                    </a:lnTo>
                    <a:lnTo>
                      <a:pt x="1721" y="283"/>
                    </a:lnTo>
                    <a:lnTo>
                      <a:pt x="1516" y="386"/>
                    </a:lnTo>
                    <a:lnTo>
                      <a:pt x="1336" y="514"/>
                    </a:lnTo>
                    <a:lnTo>
                      <a:pt x="976" y="771"/>
                    </a:lnTo>
                    <a:lnTo>
                      <a:pt x="668" y="1079"/>
                    </a:lnTo>
                    <a:lnTo>
                      <a:pt x="411" y="1413"/>
                    </a:lnTo>
                    <a:lnTo>
                      <a:pt x="308" y="1619"/>
                    </a:lnTo>
                    <a:lnTo>
                      <a:pt x="206" y="1798"/>
                    </a:lnTo>
                    <a:lnTo>
                      <a:pt x="231" y="1824"/>
                    </a:lnTo>
                    <a:lnTo>
                      <a:pt x="283" y="1850"/>
                    </a:lnTo>
                    <a:lnTo>
                      <a:pt x="334" y="1875"/>
                    </a:lnTo>
                    <a:lnTo>
                      <a:pt x="360" y="1901"/>
                    </a:lnTo>
                    <a:lnTo>
                      <a:pt x="257" y="2209"/>
                    </a:lnTo>
                    <a:lnTo>
                      <a:pt x="180" y="2492"/>
                    </a:lnTo>
                    <a:lnTo>
                      <a:pt x="129" y="2800"/>
                    </a:lnTo>
                    <a:lnTo>
                      <a:pt x="129" y="3134"/>
                    </a:lnTo>
                    <a:lnTo>
                      <a:pt x="129" y="3416"/>
                    </a:lnTo>
                    <a:lnTo>
                      <a:pt x="180" y="3725"/>
                    </a:lnTo>
                    <a:lnTo>
                      <a:pt x="154" y="3750"/>
                    </a:lnTo>
                    <a:lnTo>
                      <a:pt x="77" y="3776"/>
                    </a:lnTo>
                    <a:lnTo>
                      <a:pt x="26" y="3827"/>
                    </a:lnTo>
                    <a:lnTo>
                      <a:pt x="0" y="3853"/>
                    </a:lnTo>
                    <a:lnTo>
                      <a:pt x="52" y="4110"/>
                    </a:lnTo>
                    <a:lnTo>
                      <a:pt x="154" y="4341"/>
                    </a:lnTo>
                    <a:lnTo>
                      <a:pt x="257" y="4572"/>
                    </a:lnTo>
                    <a:lnTo>
                      <a:pt x="385" y="4803"/>
                    </a:lnTo>
                    <a:lnTo>
                      <a:pt x="540" y="5009"/>
                    </a:lnTo>
                    <a:lnTo>
                      <a:pt x="694" y="5214"/>
                    </a:lnTo>
                    <a:lnTo>
                      <a:pt x="873" y="5394"/>
                    </a:lnTo>
                    <a:lnTo>
                      <a:pt x="1079" y="5548"/>
                    </a:lnTo>
                    <a:lnTo>
                      <a:pt x="1284" y="5702"/>
                    </a:lnTo>
                    <a:lnTo>
                      <a:pt x="1490" y="5857"/>
                    </a:lnTo>
                    <a:lnTo>
                      <a:pt x="1721" y="5959"/>
                    </a:lnTo>
                    <a:lnTo>
                      <a:pt x="1978" y="6062"/>
                    </a:lnTo>
                    <a:lnTo>
                      <a:pt x="2235" y="6139"/>
                    </a:lnTo>
                    <a:lnTo>
                      <a:pt x="2492" y="6190"/>
                    </a:lnTo>
                    <a:lnTo>
                      <a:pt x="2748" y="6242"/>
                    </a:lnTo>
                    <a:lnTo>
                      <a:pt x="3339" y="6242"/>
                    </a:lnTo>
                    <a:lnTo>
                      <a:pt x="3622" y="6190"/>
                    </a:lnTo>
                    <a:lnTo>
                      <a:pt x="3904" y="6113"/>
                    </a:lnTo>
                    <a:lnTo>
                      <a:pt x="4187" y="6011"/>
                    </a:lnTo>
                    <a:lnTo>
                      <a:pt x="4444" y="5908"/>
                    </a:lnTo>
                    <a:lnTo>
                      <a:pt x="4701" y="5754"/>
                    </a:lnTo>
                    <a:lnTo>
                      <a:pt x="4932" y="5600"/>
                    </a:lnTo>
                    <a:lnTo>
                      <a:pt x="5137" y="5420"/>
                    </a:lnTo>
                    <a:lnTo>
                      <a:pt x="5343" y="5214"/>
                    </a:lnTo>
                    <a:lnTo>
                      <a:pt x="5523" y="5009"/>
                    </a:lnTo>
                    <a:lnTo>
                      <a:pt x="5677" y="4752"/>
                    </a:lnTo>
                    <a:lnTo>
                      <a:pt x="5831" y="4521"/>
                    </a:lnTo>
                    <a:lnTo>
                      <a:pt x="5933" y="4238"/>
                    </a:lnTo>
                    <a:lnTo>
                      <a:pt x="6036" y="3982"/>
                    </a:lnTo>
                    <a:lnTo>
                      <a:pt x="6088" y="3699"/>
                    </a:lnTo>
                    <a:lnTo>
                      <a:pt x="6139" y="3391"/>
                    </a:lnTo>
                    <a:lnTo>
                      <a:pt x="6113" y="3365"/>
                    </a:lnTo>
                    <a:lnTo>
                      <a:pt x="6113" y="3314"/>
                    </a:lnTo>
                    <a:lnTo>
                      <a:pt x="6036" y="3262"/>
                    </a:lnTo>
                    <a:lnTo>
                      <a:pt x="5959" y="3185"/>
                    </a:lnTo>
                    <a:lnTo>
                      <a:pt x="5933" y="3134"/>
                    </a:lnTo>
                    <a:lnTo>
                      <a:pt x="5908" y="2826"/>
                    </a:lnTo>
                    <a:lnTo>
                      <a:pt x="5882" y="2543"/>
                    </a:lnTo>
                    <a:lnTo>
                      <a:pt x="5831" y="2261"/>
                    </a:lnTo>
                    <a:lnTo>
                      <a:pt x="5754" y="2004"/>
                    </a:lnTo>
                    <a:lnTo>
                      <a:pt x="5651" y="1773"/>
                    </a:lnTo>
                    <a:lnTo>
                      <a:pt x="5523" y="1541"/>
                    </a:lnTo>
                    <a:lnTo>
                      <a:pt x="5394" y="1336"/>
                    </a:lnTo>
                    <a:lnTo>
                      <a:pt x="5214" y="1130"/>
                    </a:lnTo>
                    <a:lnTo>
                      <a:pt x="5060" y="951"/>
                    </a:lnTo>
                    <a:lnTo>
                      <a:pt x="4855" y="797"/>
                    </a:lnTo>
                    <a:lnTo>
                      <a:pt x="4649" y="642"/>
                    </a:lnTo>
                    <a:lnTo>
                      <a:pt x="4418" y="514"/>
                    </a:lnTo>
                    <a:lnTo>
                      <a:pt x="4161" y="411"/>
                    </a:lnTo>
                    <a:lnTo>
                      <a:pt x="3904" y="334"/>
                    </a:lnTo>
                    <a:lnTo>
                      <a:pt x="3622" y="283"/>
                    </a:lnTo>
                    <a:lnTo>
                      <a:pt x="3339" y="232"/>
                    </a:lnTo>
                    <a:lnTo>
                      <a:pt x="3288" y="206"/>
                    </a:lnTo>
                    <a:lnTo>
                      <a:pt x="3237" y="129"/>
                    </a:lnTo>
                    <a:lnTo>
                      <a:pt x="3159" y="52"/>
                    </a:lnTo>
                    <a:lnTo>
                      <a:pt x="310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4" name="Google Shape;2374;p38"/>
              <p:cNvSpPr/>
              <p:nvPr/>
            </p:nvSpPr>
            <p:spPr>
              <a:xfrm>
                <a:off x="5698766" y="3772178"/>
                <a:ext cx="118522" cy="121597"/>
              </a:xfrm>
              <a:custGeom>
                <a:avLst/>
                <a:gdLst/>
                <a:ahLst/>
                <a:cxnLst/>
                <a:rect l="l" t="t" r="r" b="b"/>
                <a:pathLst>
                  <a:path w="2004" h="2056" extrusionOk="0">
                    <a:moveTo>
                      <a:pt x="309" y="0"/>
                    </a:moveTo>
                    <a:lnTo>
                      <a:pt x="180" y="309"/>
                    </a:lnTo>
                    <a:lnTo>
                      <a:pt x="77" y="642"/>
                    </a:lnTo>
                    <a:lnTo>
                      <a:pt x="26" y="976"/>
                    </a:lnTo>
                    <a:lnTo>
                      <a:pt x="0" y="1336"/>
                    </a:lnTo>
                    <a:lnTo>
                      <a:pt x="26" y="1696"/>
                    </a:lnTo>
                    <a:lnTo>
                      <a:pt x="103" y="2055"/>
                    </a:lnTo>
                    <a:lnTo>
                      <a:pt x="694" y="2055"/>
                    </a:lnTo>
                    <a:lnTo>
                      <a:pt x="797" y="2029"/>
                    </a:lnTo>
                    <a:lnTo>
                      <a:pt x="899" y="2004"/>
                    </a:lnTo>
                    <a:lnTo>
                      <a:pt x="976" y="1952"/>
                    </a:lnTo>
                    <a:lnTo>
                      <a:pt x="1054" y="1901"/>
                    </a:lnTo>
                    <a:lnTo>
                      <a:pt x="1105" y="1824"/>
                    </a:lnTo>
                    <a:lnTo>
                      <a:pt x="1156" y="1747"/>
                    </a:lnTo>
                    <a:lnTo>
                      <a:pt x="1182" y="1644"/>
                    </a:lnTo>
                    <a:lnTo>
                      <a:pt x="1208" y="1541"/>
                    </a:lnTo>
                    <a:lnTo>
                      <a:pt x="1208" y="1285"/>
                    </a:lnTo>
                    <a:lnTo>
                      <a:pt x="1208" y="1182"/>
                    </a:lnTo>
                    <a:lnTo>
                      <a:pt x="1233" y="1105"/>
                    </a:lnTo>
                    <a:lnTo>
                      <a:pt x="1285" y="1002"/>
                    </a:lnTo>
                    <a:lnTo>
                      <a:pt x="1336" y="925"/>
                    </a:lnTo>
                    <a:lnTo>
                      <a:pt x="1413" y="874"/>
                    </a:lnTo>
                    <a:lnTo>
                      <a:pt x="1490" y="822"/>
                    </a:lnTo>
                    <a:lnTo>
                      <a:pt x="1593" y="797"/>
                    </a:lnTo>
                    <a:lnTo>
                      <a:pt x="1696" y="797"/>
                    </a:lnTo>
                    <a:lnTo>
                      <a:pt x="1824" y="771"/>
                    </a:lnTo>
                    <a:lnTo>
                      <a:pt x="1901" y="694"/>
                    </a:lnTo>
                    <a:lnTo>
                      <a:pt x="1978" y="617"/>
                    </a:lnTo>
                    <a:lnTo>
                      <a:pt x="2004" y="488"/>
                    </a:lnTo>
                    <a:lnTo>
                      <a:pt x="2004" y="411"/>
                    </a:lnTo>
                    <a:lnTo>
                      <a:pt x="1978" y="309"/>
                    </a:lnTo>
                    <a:lnTo>
                      <a:pt x="1978" y="257"/>
                    </a:lnTo>
                    <a:lnTo>
                      <a:pt x="1875" y="129"/>
                    </a:lnTo>
                    <a:lnTo>
                      <a:pt x="1747" y="26"/>
                    </a:lnTo>
                    <a:lnTo>
                      <a:pt x="1696" y="26"/>
                    </a:lnTo>
                    <a:lnTo>
                      <a:pt x="161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5" name="Google Shape;2375;p38"/>
              <p:cNvSpPr/>
              <p:nvPr/>
            </p:nvSpPr>
            <p:spPr>
              <a:xfrm>
                <a:off x="5888671" y="3665838"/>
                <a:ext cx="179261" cy="253721"/>
              </a:xfrm>
              <a:custGeom>
                <a:avLst/>
                <a:gdLst/>
                <a:ahLst/>
                <a:cxnLst/>
                <a:rect l="l" t="t" r="r" b="b"/>
                <a:pathLst>
                  <a:path w="3031" h="4290" extrusionOk="0">
                    <a:moveTo>
                      <a:pt x="0" y="0"/>
                    </a:moveTo>
                    <a:lnTo>
                      <a:pt x="0" y="1850"/>
                    </a:lnTo>
                    <a:lnTo>
                      <a:pt x="0" y="1927"/>
                    </a:lnTo>
                    <a:lnTo>
                      <a:pt x="26" y="2004"/>
                    </a:lnTo>
                    <a:lnTo>
                      <a:pt x="129" y="2132"/>
                    </a:lnTo>
                    <a:lnTo>
                      <a:pt x="257" y="2209"/>
                    </a:lnTo>
                    <a:lnTo>
                      <a:pt x="334" y="2235"/>
                    </a:lnTo>
                    <a:lnTo>
                      <a:pt x="411" y="2261"/>
                    </a:lnTo>
                    <a:lnTo>
                      <a:pt x="488" y="2261"/>
                    </a:lnTo>
                    <a:lnTo>
                      <a:pt x="565" y="2286"/>
                    </a:lnTo>
                    <a:lnTo>
                      <a:pt x="694" y="2363"/>
                    </a:lnTo>
                    <a:lnTo>
                      <a:pt x="771" y="2492"/>
                    </a:lnTo>
                    <a:lnTo>
                      <a:pt x="796" y="2569"/>
                    </a:lnTo>
                    <a:lnTo>
                      <a:pt x="796" y="2646"/>
                    </a:lnTo>
                    <a:lnTo>
                      <a:pt x="796" y="3725"/>
                    </a:lnTo>
                    <a:lnTo>
                      <a:pt x="822" y="3827"/>
                    </a:lnTo>
                    <a:lnTo>
                      <a:pt x="848" y="3956"/>
                    </a:lnTo>
                    <a:lnTo>
                      <a:pt x="899" y="4033"/>
                    </a:lnTo>
                    <a:lnTo>
                      <a:pt x="976" y="4136"/>
                    </a:lnTo>
                    <a:lnTo>
                      <a:pt x="1053" y="4213"/>
                    </a:lnTo>
                    <a:lnTo>
                      <a:pt x="1156" y="4264"/>
                    </a:lnTo>
                    <a:lnTo>
                      <a:pt x="1259" y="4290"/>
                    </a:lnTo>
                    <a:lnTo>
                      <a:pt x="1516" y="4290"/>
                    </a:lnTo>
                    <a:lnTo>
                      <a:pt x="1618" y="4264"/>
                    </a:lnTo>
                    <a:lnTo>
                      <a:pt x="1721" y="4213"/>
                    </a:lnTo>
                    <a:lnTo>
                      <a:pt x="1798" y="4136"/>
                    </a:lnTo>
                    <a:lnTo>
                      <a:pt x="1875" y="4033"/>
                    </a:lnTo>
                    <a:lnTo>
                      <a:pt x="1926" y="3956"/>
                    </a:lnTo>
                    <a:lnTo>
                      <a:pt x="1952" y="3827"/>
                    </a:lnTo>
                    <a:lnTo>
                      <a:pt x="1978" y="3725"/>
                    </a:lnTo>
                    <a:lnTo>
                      <a:pt x="2004" y="3596"/>
                    </a:lnTo>
                    <a:lnTo>
                      <a:pt x="2055" y="3494"/>
                    </a:lnTo>
                    <a:lnTo>
                      <a:pt x="2158" y="3416"/>
                    </a:lnTo>
                    <a:lnTo>
                      <a:pt x="2286" y="3391"/>
                    </a:lnTo>
                    <a:lnTo>
                      <a:pt x="3031" y="3391"/>
                    </a:lnTo>
                    <a:lnTo>
                      <a:pt x="3031" y="3134"/>
                    </a:lnTo>
                    <a:lnTo>
                      <a:pt x="3031" y="2800"/>
                    </a:lnTo>
                    <a:lnTo>
                      <a:pt x="2980" y="2517"/>
                    </a:lnTo>
                    <a:lnTo>
                      <a:pt x="2903" y="2209"/>
                    </a:lnTo>
                    <a:lnTo>
                      <a:pt x="2800" y="1927"/>
                    </a:lnTo>
                    <a:lnTo>
                      <a:pt x="2671" y="1670"/>
                    </a:lnTo>
                    <a:lnTo>
                      <a:pt x="2517" y="1413"/>
                    </a:lnTo>
                    <a:lnTo>
                      <a:pt x="2337" y="1156"/>
                    </a:lnTo>
                    <a:lnTo>
                      <a:pt x="2158" y="951"/>
                    </a:lnTo>
                    <a:lnTo>
                      <a:pt x="1926" y="745"/>
                    </a:lnTo>
                    <a:lnTo>
                      <a:pt x="1695" y="565"/>
                    </a:lnTo>
                    <a:lnTo>
                      <a:pt x="1438" y="411"/>
                    </a:lnTo>
                    <a:lnTo>
                      <a:pt x="1182" y="283"/>
                    </a:lnTo>
                    <a:lnTo>
                      <a:pt x="899" y="154"/>
                    </a:lnTo>
                    <a:lnTo>
                      <a:pt x="617" y="77"/>
                    </a:lnTo>
                    <a:lnTo>
                      <a:pt x="308" y="26"/>
                    </a:lnTo>
                    <a:lnTo>
                      <a:pt x="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6" name="Google Shape;2376;p38"/>
              <p:cNvSpPr/>
              <p:nvPr/>
            </p:nvSpPr>
            <p:spPr>
              <a:xfrm>
                <a:off x="5618273" y="4229417"/>
                <a:ext cx="215752" cy="74520"/>
              </a:xfrm>
              <a:custGeom>
                <a:avLst/>
                <a:gdLst/>
                <a:ahLst/>
                <a:cxnLst/>
                <a:rect l="l" t="t" r="r" b="b"/>
                <a:pathLst>
                  <a:path w="3648" h="1260" extrusionOk="0">
                    <a:moveTo>
                      <a:pt x="77" y="1"/>
                    </a:moveTo>
                    <a:lnTo>
                      <a:pt x="26" y="26"/>
                    </a:lnTo>
                    <a:lnTo>
                      <a:pt x="0" y="78"/>
                    </a:lnTo>
                    <a:lnTo>
                      <a:pt x="0" y="129"/>
                    </a:lnTo>
                    <a:lnTo>
                      <a:pt x="0" y="1259"/>
                    </a:lnTo>
                    <a:lnTo>
                      <a:pt x="3647" y="1259"/>
                    </a:lnTo>
                    <a:lnTo>
                      <a:pt x="3647" y="129"/>
                    </a:lnTo>
                    <a:lnTo>
                      <a:pt x="3647" y="78"/>
                    </a:lnTo>
                    <a:lnTo>
                      <a:pt x="3596" y="26"/>
                    </a:lnTo>
                    <a:lnTo>
                      <a:pt x="354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7" name="Google Shape;2377;p38"/>
              <p:cNvSpPr/>
              <p:nvPr/>
            </p:nvSpPr>
            <p:spPr>
              <a:xfrm>
                <a:off x="5932673" y="4229417"/>
                <a:ext cx="217290" cy="74520"/>
              </a:xfrm>
              <a:custGeom>
                <a:avLst/>
                <a:gdLst/>
                <a:ahLst/>
                <a:cxnLst/>
                <a:rect l="l" t="t" r="r" b="b"/>
                <a:pathLst>
                  <a:path w="3674" h="1260" extrusionOk="0">
                    <a:moveTo>
                      <a:pt x="104" y="1"/>
                    </a:moveTo>
                    <a:lnTo>
                      <a:pt x="52" y="26"/>
                    </a:lnTo>
                    <a:lnTo>
                      <a:pt x="27" y="78"/>
                    </a:lnTo>
                    <a:lnTo>
                      <a:pt x="1" y="129"/>
                    </a:lnTo>
                    <a:lnTo>
                      <a:pt x="1" y="1259"/>
                    </a:lnTo>
                    <a:lnTo>
                      <a:pt x="3674" y="1259"/>
                    </a:lnTo>
                    <a:lnTo>
                      <a:pt x="3674" y="129"/>
                    </a:lnTo>
                    <a:lnTo>
                      <a:pt x="3648" y="78"/>
                    </a:lnTo>
                    <a:lnTo>
                      <a:pt x="3623" y="26"/>
                    </a:lnTo>
                    <a:lnTo>
                      <a:pt x="35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nvGrpSpPr>
          <p:cNvPr id="2381" name="Google Shape;2381;p38"/>
          <p:cNvGrpSpPr/>
          <p:nvPr/>
        </p:nvGrpSpPr>
        <p:grpSpPr>
          <a:xfrm>
            <a:off x="4238861" y="1288260"/>
            <a:ext cx="621257" cy="857468"/>
            <a:chOff x="4251063" y="1228650"/>
            <a:chExt cx="621257" cy="857468"/>
          </a:xfrm>
        </p:grpSpPr>
        <p:sp>
          <p:nvSpPr>
            <p:cNvPr id="2382" name="Google Shape;2382;p38"/>
            <p:cNvSpPr/>
            <p:nvPr/>
          </p:nvSpPr>
          <p:spPr>
            <a:xfrm>
              <a:off x="4251063" y="1228650"/>
              <a:ext cx="621257" cy="688417"/>
            </a:xfrm>
            <a:custGeom>
              <a:avLst/>
              <a:gdLst/>
              <a:ahLst/>
              <a:cxnLst/>
              <a:rect l="l" t="t" r="r" b="b"/>
              <a:pathLst>
                <a:path w="7835" h="8682" extrusionOk="0">
                  <a:moveTo>
                    <a:pt x="3725" y="0"/>
                  </a:moveTo>
                  <a:lnTo>
                    <a:pt x="3545" y="26"/>
                  </a:lnTo>
                  <a:lnTo>
                    <a:pt x="3365" y="77"/>
                  </a:lnTo>
                  <a:lnTo>
                    <a:pt x="3211" y="154"/>
                  </a:lnTo>
                  <a:lnTo>
                    <a:pt x="3032" y="231"/>
                  </a:lnTo>
                  <a:lnTo>
                    <a:pt x="2903" y="334"/>
                  </a:lnTo>
                  <a:lnTo>
                    <a:pt x="2749" y="437"/>
                  </a:lnTo>
                  <a:lnTo>
                    <a:pt x="2621" y="565"/>
                  </a:lnTo>
                  <a:lnTo>
                    <a:pt x="2518" y="719"/>
                  </a:lnTo>
                  <a:lnTo>
                    <a:pt x="2389" y="873"/>
                  </a:lnTo>
                  <a:lnTo>
                    <a:pt x="2312" y="1028"/>
                  </a:lnTo>
                  <a:lnTo>
                    <a:pt x="2235" y="1207"/>
                  </a:lnTo>
                  <a:lnTo>
                    <a:pt x="2184" y="1387"/>
                  </a:lnTo>
                  <a:lnTo>
                    <a:pt x="2133" y="1593"/>
                  </a:lnTo>
                  <a:lnTo>
                    <a:pt x="2107" y="1772"/>
                  </a:lnTo>
                  <a:lnTo>
                    <a:pt x="2081" y="1978"/>
                  </a:lnTo>
                  <a:lnTo>
                    <a:pt x="2081" y="2004"/>
                  </a:lnTo>
                  <a:lnTo>
                    <a:pt x="1799" y="2183"/>
                  </a:lnTo>
                  <a:lnTo>
                    <a:pt x="1516" y="2415"/>
                  </a:lnTo>
                  <a:lnTo>
                    <a:pt x="1259" y="2671"/>
                  </a:lnTo>
                  <a:lnTo>
                    <a:pt x="1054" y="2980"/>
                  </a:lnTo>
                  <a:lnTo>
                    <a:pt x="900" y="3313"/>
                  </a:lnTo>
                  <a:lnTo>
                    <a:pt x="771" y="3673"/>
                  </a:lnTo>
                  <a:lnTo>
                    <a:pt x="694" y="4033"/>
                  </a:lnTo>
                  <a:lnTo>
                    <a:pt x="668" y="4444"/>
                  </a:lnTo>
                  <a:lnTo>
                    <a:pt x="668" y="4778"/>
                  </a:lnTo>
                  <a:lnTo>
                    <a:pt x="746" y="5137"/>
                  </a:lnTo>
                  <a:lnTo>
                    <a:pt x="591" y="5266"/>
                  </a:lnTo>
                  <a:lnTo>
                    <a:pt x="437" y="5445"/>
                  </a:lnTo>
                  <a:lnTo>
                    <a:pt x="309" y="5625"/>
                  </a:lnTo>
                  <a:lnTo>
                    <a:pt x="206" y="5805"/>
                  </a:lnTo>
                  <a:lnTo>
                    <a:pt x="129" y="6036"/>
                  </a:lnTo>
                  <a:lnTo>
                    <a:pt x="52" y="6242"/>
                  </a:lnTo>
                  <a:lnTo>
                    <a:pt x="26" y="6473"/>
                  </a:lnTo>
                  <a:lnTo>
                    <a:pt x="1" y="6730"/>
                  </a:lnTo>
                  <a:lnTo>
                    <a:pt x="1" y="6909"/>
                  </a:lnTo>
                  <a:lnTo>
                    <a:pt x="26" y="7115"/>
                  </a:lnTo>
                  <a:lnTo>
                    <a:pt x="78" y="7295"/>
                  </a:lnTo>
                  <a:lnTo>
                    <a:pt x="155" y="7475"/>
                  </a:lnTo>
                  <a:lnTo>
                    <a:pt x="232" y="7654"/>
                  </a:lnTo>
                  <a:lnTo>
                    <a:pt x="309" y="7808"/>
                  </a:lnTo>
                  <a:lnTo>
                    <a:pt x="412" y="7963"/>
                  </a:lnTo>
                  <a:lnTo>
                    <a:pt x="540" y="8117"/>
                  </a:lnTo>
                  <a:lnTo>
                    <a:pt x="668" y="8245"/>
                  </a:lnTo>
                  <a:lnTo>
                    <a:pt x="797" y="8348"/>
                  </a:lnTo>
                  <a:lnTo>
                    <a:pt x="951" y="8451"/>
                  </a:lnTo>
                  <a:lnTo>
                    <a:pt x="1105" y="8528"/>
                  </a:lnTo>
                  <a:lnTo>
                    <a:pt x="1259" y="8605"/>
                  </a:lnTo>
                  <a:lnTo>
                    <a:pt x="1439" y="8656"/>
                  </a:lnTo>
                  <a:lnTo>
                    <a:pt x="1619" y="8682"/>
                  </a:lnTo>
                  <a:lnTo>
                    <a:pt x="6191" y="8682"/>
                  </a:lnTo>
                  <a:lnTo>
                    <a:pt x="6371" y="8656"/>
                  </a:lnTo>
                  <a:lnTo>
                    <a:pt x="6550" y="8605"/>
                  </a:lnTo>
                  <a:lnTo>
                    <a:pt x="6730" y="8528"/>
                  </a:lnTo>
                  <a:lnTo>
                    <a:pt x="6884" y="8451"/>
                  </a:lnTo>
                  <a:lnTo>
                    <a:pt x="7038" y="8348"/>
                  </a:lnTo>
                  <a:lnTo>
                    <a:pt x="7167" y="8245"/>
                  </a:lnTo>
                  <a:lnTo>
                    <a:pt x="7295" y="8117"/>
                  </a:lnTo>
                  <a:lnTo>
                    <a:pt x="7398" y="7963"/>
                  </a:lnTo>
                  <a:lnTo>
                    <a:pt x="7526" y="7808"/>
                  </a:lnTo>
                  <a:lnTo>
                    <a:pt x="7604" y="7654"/>
                  </a:lnTo>
                  <a:lnTo>
                    <a:pt x="7681" y="7475"/>
                  </a:lnTo>
                  <a:lnTo>
                    <a:pt x="7732" y="7295"/>
                  </a:lnTo>
                  <a:lnTo>
                    <a:pt x="7783" y="7115"/>
                  </a:lnTo>
                  <a:lnTo>
                    <a:pt x="7809" y="6909"/>
                  </a:lnTo>
                  <a:lnTo>
                    <a:pt x="7835" y="6730"/>
                  </a:lnTo>
                  <a:lnTo>
                    <a:pt x="7809" y="6473"/>
                  </a:lnTo>
                  <a:lnTo>
                    <a:pt x="7783" y="6242"/>
                  </a:lnTo>
                  <a:lnTo>
                    <a:pt x="7706" y="6036"/>
                  </a:lnTo>
                  <a:lnTo>
                    <a:pt x="7629" y="5805"/>
                  </a:lnTo>
                  <a:lnTo>
                    <a:pt x="7526" y="5625"/>
                  </a:lnTo>
                  <a:lnTo>
                    <a:pt x="7398" y="5445"/>
                  </a:lnTo>
                  <a:lnTo>
                    <a:pt x="7244" y="5266"/>
                  </a:lnTo>
                  <a:lnTo>
                    <a:pt x="7090" y="5137"/>
                  </a:lnTo>
                  <a:lnTo>
                    <a:pt x="7141" y="4778"/>
                  </a:lnTo>
                  <a:lnTo>
                    <a:pt x="7167" y="4444"/>
                  </a:lnTo>
                  <a:lnTo>
                    <a:pt x="7141" y="4033"/>
                  </a:lnTo>
                  <a:lnTo>
                    <a:pt x="7064" y="3673"/>
                  </a:lnTo>
                  <a:lnTo>
                    <a:pt x="6936" y="3313"/>
                  </a:lnTo>
                  <a:lnTo>
                    <a:pt x="6756" y="2980"/>
                  </a:lnTo>
                  <a:lnTo>
                    <a:pt x="6550" y="2671"/>
                  </a:lnTo>
                  <a:lnTo>
                    <a:pt x="6319" y="2415"/>
                  </a:lnTo>
                  <a:lnTo>
                    <a:pt x="6037" y="2183"/>
                  </a:lnTo>
                  <a:lnTo>
                    <a:pt x="5729" y="2004"/>
                  </a:lnTo>
                  <a:lnTo>
                    <a:pt x="5729" y="1978"/>
                  </a:lnTo>
                  <a:lnTo>
                    <a:pt x="5729" y="1772"/>
                  </a:lnTo>
                  <a:lnTo>
                    <a:pt x="5703" y="1593"/>
                  </a:lnTo>
                  <a:lnTo>
                    <a:pt x="5651" y="1387"/>
                  </a:lnTo>
                  <a:lnTo>
                    <a:pt x="5600" y="1207"/>
                  </a:lnTo>
                  <a:lnTo>
                    <a:pt x="5523" y="1028"/>
                  </a:lnTo>
                  <a:lnTo>
                    <a:pt x="5420" y="873"/>
                  </a:lnTo>
                  <a:lnTo>
                    <a:pt x="5318" y="719"/>
                  </a:lnTo>
                  <a:lnTo>
                    <a:pt x="5189" y="565"/>
                  </a:lnTo>
                  <a:lnTo>
                    <a:pt x="5061" y="437"/>
                  </a:lnTo>
                  <a:lnTo>
                    <a:pt x="4932" y="334"/>
                  </a:lnTo>
                  <a:lnTo>
                    <a:pt x="4778" y="231"/>
                  </a:lnTo>
                  <a:lnTo>
                    <a:pt x="4624" y="154"/>
                  </a:lnTo>
                  <a:lnTo>
                    <a:pt x="4444" y="77"/>
                  </a:lnTo>
                  <a:lnTo>
                    <a:pt x="4290" y="26"/>
                  </a:lnTo>
                  <a:lnTo>
                    <a:pt x="411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3" name="Google Shape;2383;p38"/>
            <p:cNvSpPr/>
            <p:nvPr/>
          </p:nvSpPr>
          <p:spPr>
            <a:xfrm>
              <a:off x="4526048" y="1442501"/>
              <a:ext cx="69302" cy="643617"/>
            </a:xfrm>
            <a:custGeom>
              <a:avLst/>
              <a:gdLst/>
              <a:ahLst/>
              <a:cxnLst/>
              <a:rect l="l" t="t" r="r" b="b"/>
              <a:pathLst>
                <a:path w="874" h="8117" extrusionOk="0">
                  <a:moveTo>
                    <a:pt x="360" y="0"/>
                  </a:moveTo>
                  <a:lnTo>
                    <a:pt x="283" y="26"/>
                  </a:lnTo>
                  <a:lnTo>
                    <a:pt x="206" y="77"/>
                  </a:lnTo>
                  <a:lnTo>
                    <a:pt x="129" y="128"/>
                  </a:lnTo>
                  <a:lnTo>
                    <a:pt x="77" y="180"/>
                  </a:lnTo>
                  <a:lnTo>
                    <a:pt x="52" y="257"/>
                  </a:lnTo>
                  <a:lnTo>
                    <a:pt x="26" y="334"/>
                  </a:lnTo>
                  <a:lnTo>
                    <a:pt x="0" y="437"/>
                  </a:lnTo>
                  <a:lnTo>
                    <a:pt x="0" y="7962"/>
                  </a:lnTo>
                  <a:lnTo>
                    <a:pt x="26" y="8014"/>
                  </a:lnTo>
                  <a:lnTo>
                    <a:pt x="52" y="8065"/>
                  </a:lnTo>
                  <a:lnTo>
                    <a:pt x="103" y="8091"/>
                  </a:lnTo>
                  <a:lnTo>
                    <a:pt x="154" y="8117"/>
                  </a:lnTo>
                  <a:lnTo>
                    <a:pt x="719" y="8117"/>
                  </a:lnTo>
                  <a:lnTo>
                    <a:pt x="796" y="8091"/>
                  </a:lnTo>
                  <a:lnTo>
                    <a:pt x="822" y="8065"/>
                  </a:lnTo>
                  <a:lnTo>
                    <a:pt x="873" y="8014"/>
                  </a:lnTo>
                  <a:lnTo>
                    <a:pt x="873" y="7962"/>
                  </a:lnTo>
                  <a:lnTo>
                    <a:pt x="873" y="437"/>
                  </a:lnTo>
                  <a:lnTo>
                    <a:pt x="873" y="334"/>
                  </a:lnTo>
                  <a:lnTo>
                    <a:pt x="848" y="257"/>
                  </a:lnTo>
                  <a:lnTo>
                    <a:pt x="796" y="180"/>
                  </a:lnTo>
                  <a:lnTo>
                    <a:pt x="745" y="128"/>
                  </a:lnTo>
                  <a:lnTo>
                    <a:pt x="694" y="77"/>
                  </a:lnTo>
                  <a:lnTo>
                    <a:pt x="617" y="26"/>
                  </a:lnTo>
                  <a:lnTo>
                    <a:pt x="540" y="0"/>
                  </a:lnTo>
                  <a:close/>
                </a:path>
              </a:pathLst>
            </a:custGeom>
            <a:solidFill>
              <a:srgbClr val="D79B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4" name="Google Shape;2384;p38"/>
            <p:cNvSpPr/>
            <p:nvPr/>
          </p:nvSpPr>
          <p:spPr>
            <a:xfrm>
              <a:off x="4426219" y="1540189"/>
              <a:ext cx="122269" cy="91741"/>
            </a:xfrm>
            <a:custGeom>
              <a:avLst/>
              <a:gdLst/>
              <a:ahLst/>
              <a:cxnLst/>
              <a:rect l="l" t="t" r="r" b="b"/>
              <a:pathLst>
                <a:path w="1542" h="1157" extrusionOk="0">
                  <a:moveTo>
                    <a:pt x="52" y="1"/>
                  </a:moveTo>
                  <a:lnTo>
                    <a:pt x="26" y="52"/>
                  </a:lnTo>
                  <a:lnTo>
                    <a:pt x="1" y="104"/>
                  </a:lnTo>
                  <a:lnTo>
                    <a:pt x="1" y="181"/>
                  </a:lnTo>
                  <a:lnTo>
                    <a:pt x="26" y="232"/>
                  </a:lnTo>
                  <a:lnTo>
                    <a:pt x="52" y="283"/>
                  </a:lnTo>
                  <a:lnTo>
                    <a:pt x="1285" y="1131"/>
                  </a:lnTo>
                  <a:lnTo>
                    <a:pt x="1362" y="1157"/>
                  </a:lnTo>
                  <a:lnTo>
                    <a:pt x="1439" y="1131"/>
                  </a:lnTo>
                  <a:lnTo>
                    <a:pt x="1516" y="1080"/>
                  </a:lnTo>
                  <a:lnTo>
                    <a:pt x="1542" y="1028"/>
                  </a:lnTo>
                  <a:lnTo>
                    <a:pt x="1542" y="977"/>
                  </a:lnTo>
                  <a:lnTo>
                    <a:pt x="1516" y="900"/>
                  </a:lnTo>
                  <a:lnTo>
                    <a:pt x="1465" y="874"/>
                  </a:lnTo>
                  <a:lnTo>
                    <a:pt x="232" y="27"/>
                  </a:lnTo>
                  <a:lnTo>
                    <a:pt x="180" y="1"/>
                  </a:lnTo>
                  <a:close/>
                </a:path>
              </a:pathLst>
            </a:custGeom>
            <a:solidFill>
              <a:srgbClr val="D79B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5" name="Google Shape;2385;p38"/>
            <p:cNvSpPr/>
            <p:nvPr/>
          </p:nvSpPr>
          <p:spPr>
            <a:xfrm>
              <a:off x="4574892" y="1699091"/>
              <a:ext cx="122269" cy="93724"/>
            </a:xfrm>
            <a:custGeom>
              <a:avLst/>
              <a:gdLst/>
              <a:ahLst/>
              <a:cxnLst/>
              <a:rect l="l" t="t" r="r" b="b"/>
              <a:pathLst>
                <a:path w="1542" h="1182" extrusionOk="0">
                  <a:moveTo>
                    <a:pt x="1336" y="0"/>
                  </a:moveTo>
                  <a:lnTo>
                    <a:pt x="1285" y="26"/>
                  </a:lnTo>
                  <a:lnTo>
                    <a:pt x="52" y="874"/>
                  </a:lnTo>
                  <a:lnTo>
                    <a:pt x="26" y="925"/>
                  </a:lnTo>
                  <a:lnTo>
                    <a:pt x="1" y="976"/>
                  </a:lnTo>
                  <a:lnTo>
                    <a:pt x="1" y="1053"/>
                  </a:lnTo>
                  <a:lnTo>
                    <a:pt x="26" y="1105"/>
                  </a:lnTo>
                  <a:lnTo>
                    <a:pt x="78" y="1156"/>
                  </a:lnTo>
                  <a:lnTo>
                    <a:pt x="155" y="1182"/>
                  </a:lnTo>
                  <a:lnTo>
                    <a:pt x="257" y="1156"/>
                  </a:lnTo>
                  <a:lnTo>
                    <a:pt x="1465" y="309"/>
                  </a:lnTo>
                  <a:lnTo>
                    <a:pt x="1516" y="257"/>
                  </a:lnTo>
                  <a:lnTo>
                    <a:pt x="1542" y="206"/>
                  </a:lnTo>
                  <a:lnTo>
                    <a:pt x="1542" y="129"/>
                  </a:lnTo>
                  <a:lnTo>
                    <a:pt x="1516" y="77"/>
                  </a:lnTo>
                  <a:lnTo>
                    <a:pt x="1465" y="26"/>
                  </a:lnTo>
                  <a:lnTo>
                    <a:pt x="1413" y="0"/>
                  </a:lnTo>
                  <a:close/>
                </a:path>
              </a:pathLst>
            </a:custGeom>
            <a:solidFill>
              <a:srgbClr val="D79B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2" name="Google Shape;2327;p38">
            <a:extLst>
              <a:ext uri="{FF2B5EF4-FFF2-40B4-BE49-F238E27FC236}">
                <a16:creationId xmlns:a16="http://schemas.microsoft.com/office/drawing/2014/main" id="{CA45B3E8-5F78-80C2-F0B0-6C40600190CC}"/>
              </a:ext>
            </a:extLst>
          </p:cNvPr>
          <p:cNvSpPr txBox="1"/>
          <p:nvPr/>
        </p:nvSpPr>
        <p:spPr>
          <a:xfrm>
            <a:off x="2598718" y="2348465"/>
            <a:ext cx="1261200" cy="208292"/>
          </a:xfrm>
          <a:prstGeom prst="rect">
            <a:avLst/>
          </a:prstGeom>
          <a:noFill/>
          <a:ln>
            <a:noFill/>
          </a:ln>
        </p:spPr>
        <p:txBody>
          <a:bodyPr spcFirstLastPara="1" wrap="square" lIns="91425" tIns="91425" rIns="91425" bIns="91425" anchor="ctr" anchorCtr="0">
            <a:noAutofit/>
          </a:bodyPr>
          <a:lstStyle/>
          <a:p>
            <a:pPr algn="ctr"/>
            <a:r>
              <a:rPr lang="vi-VN" b="1" dirty="0">
                <a:solidFill>
                  <a:schemeClr val="lt1"/>
                </a:solidFill>
                <a:latin typeface="+mn-lt"/>
              </a:rPr>
              <a:t>Cải thiện năng suất</a:t>
            </a:r>
          </a:p>
        </p:txBody>
      </p:sp>
      <p:sp>
        <p:nvSpPr>
          <p:cNvPr id="3" name="Google Shape;2327;p38">
            <a:extLst>
              <a:ext uri="{FF2B5EF4-FFF2-40B4-BE49-F238E27FC236}">
                <a16:creationId xmlns:a16="http://schemas.microsoft.com/office/drawing/2014/main" id="{7A06C18C-ACFD-31CA-D717-B081735DE470}"/>
              </a:ext>
            </a:extLst>
          </p:cNvPr>
          <p:cNvSpPr txBox="1"/>
          <p:nvPr/>
        </p:nvSpPr>
        <p:spPr>
          <a:xfrm>
            <a:off x="3940479" y="3113385"/>
            <a:ext cx="1261200" cy="208292"/>
          </a:xfrm>
          <a:prstGeom prst="rect">
            <a:avLst/>
          </a:prstGeom>
          <a:noFill/>
          <a:ln>
            <a:noFill/>
          </a:ln>
        </p:spPr>
        <p:txBody>
          <a:bodyPr spcFirstLastPara="1" wrap="square" lIns="91425" tIns="91425" rIns="91425" bIns="91425" anchor="ctr" anchorCtr="0">
            <a:noAutofit/>
          </a:bodyPr>
          <a:lstStyle/>
          <a:p>
            <a:pPr algn="ctr"/>
            <a:r>
              <a:rPr lang="vi-VN" b="1" dirty="0">
                <a:solidFill>
                  <a:schemeClr val="lt1"/>
                </a:solidFill>
                <a:latin typeface="+mn-lt"/>
              </a:rPr>
              <a:t>Giảm lãng phí và giảm chi phí</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10">
          <a:extLst>
            <a:ext uri="{FF2B5EF4-FFF2-40B4-BE49-F238E27FC236}">
              <a16:creationId xmlns:a16="http://schemas.microsoft.com/office/drawing/2014/main" id="{8267CC38-81B3-174E-A3B3-E70B640709D1}"/>
            </a:ext>
          </a:extLst>
        </p:cNvPr>
        <p:cNvGrpSpPr/>
        <p:nvPr/>
      </p:nvGrpSpPr>
      <p:grpSpPr>
        <a:xfrm>
          <a:off x="0" y="0"/>
          <a:ext cx="0" cy="0"/>
          <a:chOff x="0" y="0"/>
          <a:chExt cx="0" cy="0"/>
        </a:xfrm>
      </p:grpSpPr>
      <p:sp>
        <p:nvSpPr>
          <p:cNvPr id="2324" name="Google Shape;2324;p38">
            <a:extLst>
              <a:ext uri="{FF2B5EF4-FFF2-40B4-BE49-F238E27FC236}">
                <a16:creationId xmlns:a16="http://schemas.microsoft.com/office/drawing/2014/main" id="{994D8C60-3F29-28EB-F294-12EA37843E41}"/>
              </a:ext>
            </a:extLst>
          </p:cNvPr>
          <p:cNvSpPr txBox="1">
            <a:spLocks noGrp="1"/>
          </p:cNvSpPr>
          <p:nvPr>
            <p:ph type="title"/>
          </p:nvPr>
        </p:nvSpPr>
        <p:spPr>
          <a:xfrm>
            <a:off x="0" y="411475"/>
            <a:ext cx="91440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200" dirty="0">
                <a:solidFill>
                  <a:schemeClr val="accent1">
                    <a:lumMod val="50000"/>
                  </a:schemeClr>
                </a:solidFill>
                <a:latin typeface="+mn-lt"/>
              </a:rPr>
              <a:t>MỤC TIÊU TKNL CHO CÁC NGÀNH CÔNG NGHIỆP VIỆT NAM</a:t>
            </a:r>
            <a:endParaRPr sz="22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8F5CFBE7-C508-20CD-80AC-7FB97391E06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158739" y="1169670"/>
            <a:ext cx="6826521" cy="2804160"/>
          </a:xfrm>
          <a:prstGeom prst="rect">
            <a:avLst/>
          </a:prstGeom>
        </p:spPr>
      </p:pic>
      <p:sp>
        <p:nvSpPr>
          <p:cNvPr id="3" name="TextBox 2">
            <a:extLst>
              <a:ext uri="{FF2B5EF4-FFF2-40B4-BE49-F238E27FC236}">
                <a16:creationId xmlns:a16="http://schemas.microsoft.com/office/drawing/2014/main" id="{7EE4520E-E372-8B75-0128-2F21052E1CFE}"/>
              </a:ext>
            </a:extLst>
          </p:cNvPr>
          <p:cNvSpPr txBox="1"/>
          <p:nvPr/>
        </p:nvSpPr>
        <p:spPr>
          <a:xfrm>
            <a:off x="2642616" y="4239731"/>
            <a:ext cx="5342644" cy="400110"/>
          </a:xfrm>
          <a:prstGeom prst="rect">
            <a:avLst/>
          </a:prstGeom>
          <a:noFill/>
        </p:spPr>
        <p:txBody>
          <a:bodyPr wrap="square">
            <a:spAutoFit/>
          </a:bodyPr>
          <a:lstStyle/>
          <a:p>
            <a:pPr marL="457200" marR="0" lvl="0" indent="-298450" algn="ctr" defTabSz="914400" rtl="0" eaLnBrk="1" fontAlgn="auto" latinLnBrk="0" hangingPunct="1">
              <a:lnSpc>
                <a:spcPts val="1170"/>
              </a:lnSpc>
              <a:spcBef>
                <a:spcPts val="600"/>
              </a:spcBef>
              <a:spcAft>
                <a:spcPts val="600"/>
              </a:spcAft>
              <a:buClr>
                <a:srgbClr val="000000"/>
              </a:buClr>
              <a:buSzPts val="1100"/>
              <a:buFont typeface="Arial"/>
              <a:buNone/>
              <a:tabLst/>
              <a:defRPr/>
            </a:pPr>
            <a:r>
              <a:rPr lang="vi-VN" sz="1050" dirty="0"/>
              <a:t>QUYẾT </a:t>
            </a:r>
            <a:r>
              <a:rPr lang="vi-VN" sz="1050"/>
              <a:t>ĐỊNH </a:t>
            </a:r>
            <a:r>
              <a:rPr lang="vi-VN" sz="1050" dirty="0"/>
              <a:t>Số: 280/QĐ-TTg </a:t>
            </a:r>
            <a:r>
              <a:rPr lang="vi-VN" sz="1050"/>
              <a:t>về </a:t>
            </a:r>
            <a:r>
              <a:rPr lang="vi-VN" sz="1050" dirty="0"/>
              <a:t>PHÊ DUYỆT CHƯƠNG TRÌNH QUỐC GIA VỀ SỬ DỤNG NĂNG LƯỢNG TIẾT KIỆM VÀ HIỆU QUẢ GIAI ĐOẠN 2019 - 2030</a:t>
            </a:r>
          </a:p>
        </p:txBody>
      </p:sp>
    </p:spTree>
    <p:extLst>
      <p:ext uri="{BB962C8B-B14F-4D97-AF65-F5344CB8AC3E}">
        <p14:creationId xmlns:p14="http://schemas.microsoft.com/office/powerpoint/2010/main" val="2842275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10">
          <a:extLst>
            <a:ext uri="{FF2B5EF4-FFF2-40B4-BE49-F238E27FC236}">
              <a16:creationId xmlns:a16="http://schemas.microsoft.com/office/drawing/2014/main" id="{40862B43-297A-7AD4-651D-6841C8B9DEBD}"/>
            </a:ext>
          </a:extLst>
        </p:cNvPr>
        <p:cNvGrpSpPr/>
        <p:nvPr/>
      </p:nvGrpSpPr>
      <p:grpSpPr>
        <a:xfrm>
          <a:off x="0" y="0"/>
          <a:ext cx="0" cy="0"/>
          <a:chOff x="0" y="0"/>
          <a:chExt cx="0" cy="0"/>
        </a:xfrm>
      </p:grpSpPr>
      <p:sp>
        <p:nvSpPr>
          <p:cNvPr id="2324" name="Google Shape;2324;p38">
            <a:extLst>
              <a:ext uri="{FF2B5EF4-FFF2-40B4-BE49-F238E27FC236}">
                <a16:creationId xmlns:a16="http://schemas.microsoft.com/office/drawing/2014/main" id="{8926CFD6-FB4D-EC39-50DA-430D3606FC77}"/>
              </a:ext>
            </a:extLst>
          </p:cNvPr>
          <p:cNvSpPr txBox="1">
            <a:spLocks noGrp="1"/>
          </p:cNvSpPr>
          <p:nvPr>
            <p:ph type="title"/>
          </p:nvPr>
        </p:nvSpPr>
        <p:spPr>
          <a:xfrm>
            <a:off x="888557" y="406317"/>
            <a:ext cx="732282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chemeClr val="accent1">
                    <a:lumMod val="50000"/>
                  </a:schemeClr>
                </a:solidFill>
                <a:latin typeface="+mn-lt"/>
              </a:rPr>
              <a:t>DỰ BÁO NHU CẦU TĂNG TRƯỞNG NĂNG LƯỢNG CỦA CÁC PHÂN NGÀNH CÔNG NGHIỆP</a:t>
            </a:r>
            <a:endParaRPr sz="2000"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7F6E5AB9-83AD-0845-1CBB-AC67EADA5A9C}"/>
              </a:ext>
            </a:extLst>
          </p:cNvPr>
          <p:cNvSpPr txBox="1"/>
          <p:nvPr/>
        </p:nvSpPr>
        <p:spPr>
          <a:xfrm>
            <a:off x="396606" y="1058214"/>
            <a:ext cx="3009533" cy="3570208"/>
          </a:xfrm>
          <a:prstGeom prst="rect">
            <a:avLst/>
          </a:prstGeom>
          <a:noFill/>
        </p:spPr>
        <p:txBody>
          <a:bodyPr wrap="square">
            <a:spAutoFit/>
          </a:bodyPr>
          <a:lstStyle/>
          <a:p>
            <a:pPr algn="just"/>
            <a:r>
              <a:rPr lang="vi-VN" dirty="0"/>
              <a:t>Nhu cầu dịch vụ năng lượng từ năm 2019 đến năm 2050 sẽ tăng trung bình lần lượt là </a:t>
            </a:r>
            <a:r>
              <a:rPr lang="vi-VN" b="1" dirty="0">
                <a:solidFill>
                  <a:srgbClr val="FF0000"/>
                </a:solidFill>
              </a:rPr>
              <a:t>4,2, 5,6 và 6,7 lần </a:t>
            </a:r>
            <a:r>
              <a:rPr lang="vi-VN" dirty="0"/>
              <a:t>trong các kịch bản GG, BSL và NZ-GDP+. Phân ngành dệt may và da đại diện cho mức tăng trưởng (trung bình) của toàn bộ ngành công nghiệp trong các kịch bản</a:t>
            </a:r>
            <a:r>
              <a:rPr lang="en-US" dirty="0"/>
              <a:t>.</a:t>
            </a:r>
          </a:p>
          <a:p>
            <a:pPr algn="just"/>
            <a:endParaRPr lang="en-US" dirty="0"/>
          </a:p>
          <a:p>
            <a:pPr algn="just"/>
            <a:r>
              <a:rPr lang="vi-VN" dirty="0"/>
              <a:t>Điện trở thành</a:t>
            </a:r>
            <a:r>
              <a:rPr lang="en-US" dirty="0"/>
              <a:t> </a:t>
            </a:r>
            <a:r>
              <a:rPr lang="en-US" dirty="0" err="1"/>
              <a:t>năng</a:t>
            </a:r>
            <a:r>
              <a:rPr lang="en-US" dirty="0"/>
              <a:t> </a:t>
            </a:r>
            <a:r>
              <a:rPr lang="en-US" dirty="0" err="1"/>
              <a:t>lượng</a:t>
            </a:r>
            <a:r>
              <a:rPr lang="en-US" dirty="0"/>
              <a:t> </a:t>
            </a:r>
            <a:r>
              <a:rPr lang="vi-VN" dirty="0"/>
              <a:t>chính được sử dụng trong tất cả các kịch bản, với tỷ trọng tăng từ 31% năm 2019 lên 58%- 73% vào năm 2050.</a:t>
            </a:r>
            <a:r>
              <a:rPr lang="en-US" dirty="0"/>
              <a:t> </a:t>
            </a:r>
            <a:r>
              <a:rPr lang="en-US" dirty="0" err="1"/>
              <a:t>Kê</a:t>
            </a:r>
            <a:r>
              <a:rPr lang="en-US" dirty="0"/>
              <a:t>́ </a:t>
            </a:r>
            <a:r>
              <a:rPr lang="en-US" dirty="0" err="1"/>
              <a:t>tiếp</a:t>
            </a:r>
            <a:r>
              <a:rPr lang="en-US" dirty="0"/>
              <a:t> là </a:t>
            </a:r>
            <a:r>
              <a:rPr lang="en-US" dirty="0" err="1"/>
              <a:t>năng</a:t>
            </a:r>
            <a:r>
              <a:rPr lang="en-US" dirty="0"/>
              <a:t> </a:t>
            </a:r>
            <a:r>
              <a:rPr lang="en-US" dirty="0" err="1"/>
              <a:t>lượng</a:t>
            </a:r>
            <a:r>
              <a:rPr lang="en-US" dirty="0"/>
              <a:t> Sinh </a:t>
            </a:r>
            <a:r>
              <a:rPr lang="en-US" dirty="0" err="1"/>
              <a:t>khối</a:t>
            </a:r>
            <a:r>
              <a:rPr lang="en-US" dirty="0"/>
              <a:t> </a:t>
            </a:r>
            <a:r>
              <a:rPr lang="en-US" dirty="0" err="1"/>
              <a:t>va</a:t>
            </a:r>
            <a:r>
              <a:rPr lang="en-US" dirty="0"/>
              <a:t>̀ </a:t>
            </a:r>
            <a:r>
              <a:rPr lang="en-US" dirty="0" err="1"/>
              <a:t>dư</a:t>
            </a:r>
            <a:r>
              <a:rPr lang="en-US" dirty="0"/>
              <a:t>̣ </a:t>
            </a:r>
            <a:r>
              <a:rPr lang="en-US" dirty="0" err="1"/>
              <a:t>báo</a:t>
            </a:r>
            <a:r>
              <a:rPr lang="en-US" dirty="0"/>
              <a:t> </a:t>
            </a:r>
            <a:r>
              <a:rPr lang="en-US" dirty="0" err="1"/>
              <a:t>đến</a:t>
            </a:r>
            <a:r>
              <a:rPr lang="en-US" dirty="0"/>
              <a:t> </a:t>
            </a:r>
            <a:r>
              <a:rPr lang="en-US" dirty="0" err="1"/>
              <a:t>năm</a:t>
            </a:r>
            <a:r>
              <a:rPr lang="en-US" dirty="0"/>
              <a:t> 2050, </a:t>
            </a:r>
            <a:r>
              <a:rPr lang="en-US" dirty="0" err="1"/>
              <a:t>năng</a:t>
            </a:r>
            <a:r>
              <a:rPr lang="en-US" dirty="0"/>
              <a:t> </a:t>
            </a:r>
            <a:r>
              <a:rPr lang="en-US" dirty="0" err="1"/>
              <a:t>lượng</a:t>
            </a:r>
            <a:r>
              <a:rPr lang="en-US" dirty="0"/>
              <a:t> Hydrogen sẽ </a:t>
            </a:r>
            <a:r>
              <a:rPr lang="en-US" dirty="0" err="1"/>
              <a:t>chiếm</a:t>
            </a:r>
            <a:r>
              <a:rPr lang="en-US" dirty="0"/>
              <a:t> tỷ </a:t>
            </a:r>
            <a:r>
              <a:rPr lang="en-US" dirty="0" err="1"/>
              <a:t>trọng</a:t>
            </a:r>
            <a:r>
              <a:rPr lang="en-US" dirty="0"/>
              <a:t> 9%.</a:t>
            </a:r>
          </a:p>
        </p:txBody>
      </p:sp>
      <p:pic>
        <p:nvPicPr>
          <p:cNvPr id="6" name="Picture 5">
            <a:extLst>
              <a:ext uri="{FF2B5EF4-FFF2-40B4-BE49-F238E27FC236}">
                <a16:creationId xmlns:a16="http://schemas.microsoft.com/office/drawing/2014/main" id="{547B40EB-AA81-8161-EE4D-55800883A6A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06140" y="1058214"/>
            <a:ext cx="5276352" cy="3306398"/>
          </a:xfrm>
          <a:prstGeom prst="rect">
            <a:avLst/>
          </a:prstGeom>
        </p:spPr>
      </p:pic>
    </p:spTree>
    <p:extLst>
      <p:ext uri="{BB962C8B-B14F-4D97-AF65-F5344CB8AC3E}">
        <p14:creationId xmlns:p14="http://schemas.microsoft.com/office/powerpoint/2010/main" val="8100340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grpSp>
        <p:nvGrpSpPr>
          <p:cNvPr id="3203" name="Google Shape;3203;p48"/>
          <p:cNvGrpSpPr/>
          <p:nvPr/>
        </p:nvGrpSpPr>
        <p:grpSpPr>
          <a:xfrm>
            <a:off x="526952" y="1183283"/>
            <a:ext cx="7838179" cy="1621246"/>
            <a:chOff x="512557" y="1667599"/>
            <a:chExt cx="8032798" cy="2384090"/>
          </a:xfrm>
        </p:grpSpPr>
        <p:sp>
          <p:nvSpPr>
            <p:cNvPr id="3204" name="Google Shape;3204;p48"/>
            <p:cNvSpPr/>
            <p:nvPr/>
          </p:nvSpPr>
          <p:spPr>
            <a:xfrm>
              <a:off x="6823043" y="1667599"/>
              <a:ext cx="1722312" cy="2384089"/>
            </a:xfrm>
            <a:prstGeom prst="roundRect">
              <a:avLst>
                <a:gd name="adj" fmla="val 16667"/>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mn-lt"/>
              </a:endParaRPr>
            </a:p>
          </p:txBody>
        </p:sp>
        <p:sp>
          <p:nvSpPr>
            <p:cNvPr id="3205" name="Google Shape;3205;p48"/>
            <p:cNvSpPr/>
            <p:nvPr/>
          </p:nvSpPr>
          <p:spPr>
            <a:xfrm>
              <a:off x="4719548" y="1705489"/>
              <a:ext cx="1825684" cy="2346199"/>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dirty="0">
                <a:solidFill>
                  <a:srgbClr val="000000"/>
                </a:solidFill>
                <a:latin typeface="+mn-lt"/>
              </a:endParaRPr>
            </a:p>
          </p:txBody>
        </p:sp>
        <p:sp>
          <p:nvSpPr>
            <p:cNvPr id="3206" name="Google Shape;3206;p48"/>
            <p:cNvSpPr/>
            <p:nvPr/>
          </p:nvSpPr>
          <p:spPr>
            <a:xfrm>
              <a:off x="2616052" y="1667600"/>
              <a:ext cx="1707660" cy="2384087"/>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mn-lt"/>
              </a:endParaRPr>
            </a:p>
          </p:txBody>
        </p:sp>
        <p:sp>
          <p:nvSpPr>
            <p:cNvPr id="3207" name="Google Shape;3207;p48"/>
            <p:cNvSpPr/>
            <p:nvPr/>
          </p:nvSpPr>
          <p:spPr>
            <a:xfrm>
              <a:off x="512557" y="1667599"/>
              <a:ext cx="1808400" cy="238409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mn-lt"/>
              </a:endParaRPr>
            </a:p>
          </p:txBody>
        </p:sp>
      </p:grpSp>
      <p:grpSp>
        <p:nvGrpSpPr>
          <p:cNvPr id="3208" name="Google Shape;3208;p48"/>
          <p:cNvGrpSpPr/>
          <p:nvPr/>
        </p:nvGrpSpPr>
        <p:grpSpPr>
          <a:xfrm>
            <a:off x="657324" y="1902017"/>
            <a:ext cx="1513913" cy="898005"/>
            <a:chOff x="703507" y="2642057"/>
            <a:chExt cx="1513913" cy="898005"/>
          </a:xfrm>
        </p:grpSpPr>
        <p:sp>
          <p:nvSpPr>
            <p:cNvPr id="3210" name="Google Shape;3210;p48"/>
            <p:cNvSpPr txBox="1"/>
            <p:nvPr/>
          </p:nvSpPr>
          <p:spPr>
            <a:xfrm flipH="1">
              <a:off x="703507" y="2642057"/>
              <a:ext cx="1513913" cy="4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dirty="0">
                  <a:solidFill>
                    <a:srgbClr val="FDFDFD"/>
                  </a:solidFill>
                  <a:latin typeface="+mn-lt"/>
                  <a:ea typeface="Fira Sans Extra Condensed Medium"/>
                  <a:cs typeface="Fira Sans Extra Condensed Medium"/>
                  <a:sym typeface="Fira Sans Extra Condensed Medium"/>
                </a:rPr>
                <a:t>Năng lượng Mặt trời</a:t>
              </a:r>
              <a:endParaRPr sz="1200" b="1" dirty="0">
                <a:solidFill>
                  <a:srgbClr val="FDFDFD"/>
                </a:solidFill>
                <a:latin typeface="+mn-lt"/>
                <a:ea typeface="Fira Sans Extra Condensed Medium"/>
                <a:cs typeface="Fira Sans Extra Condensed Medium"/>
                <a:sym typeface="Fira Sans Extra Condensed Medium"/>
              </a:endParaRPr>
            </a:p>
          </p:txBody>
        </p:sp>
        <p:sp>
          <p:nvSpPr>
            <p:cNvPr id="3211" name="Google Shape;3211;p48"/>
            <p:cNvSpPr txBox="1"/>
            <p:nvPr/>
          </p:nvSpPr>
          <p:spPr>
            <a:xfrm flipH="1">
              <a:off x="716528" y="3012962"/>
              <a:ext cx="1426500" cy="52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DFDFD"/>
                  </a:solidFill>
                  <a:latin typeface="+mn-lt"/>
                  <a:ea typeface="Roboto"/>
                  <a:cs typeface="Roboto"/>
                  <a:sym typeface="Roboto"/>
                </a:rPr>
                <a:t>Điện mặt trời</a:t>
              </a:r>
            </a:p>
            <a:p>
              <a:pPr marL="0" lvl="0" indent="0" algn="ctr" rtl="0">
                <a:spcBef>
                  <a:spcPts val="0"/>
                </a:spcBef>
                <a:spcAft>
                  <a:spcPts val="0"/>
                </a:spcAft>
                <a:buNone/>
              </a:pPr>
              <a:r>
                <a:rPr lang="en" sz="1200" dirty="0">
                  <a:solidFill>
                    <a:srgbClr val="FDFDFD"/>
                  </a:solidFill>
                  <a:latin typeface="+mn-lt"/>
                  <a:ea typeface="Roboto"/>
                  <a:cs typeface="Roboto"/>
                  <a:sym typeface="Roboto"/>
                </a:rPr>
                <a:t>(PV)</a:t>
              </a:r>
              <a:endParaRPr sz="1200" dirty="0">
                <a:solidFill>
                  <a:srgbClr val="FDFDFD"/>
                </a:solidFill>
                <a:latin typeface="+mn-lt"/>
                <a:ea typeface="Roboto"/>
                <a:cs typeface="Roboto"/>
                <a:sym typeface="Roboto"/>
              </a:endParaRPr>
            </a:p>
          </p:txBody>
        </p:sp>
      </p:grpSp>
      <p:grpSp>
        <p:nvGrpSpPr>
          <p:cNvPr id="3219" name="Google Shape;3219;p48"/>
          <p:cNvGrpSpPr/>
          <p:nvPr/>
        </p:nvGrpSpPr>
        <p:grpSpPr>
          <a:xfrm>
            <a:off x="6653965" y="1726938"/>
            <a:ext cx="1764586" cy="1116518"/>
            <a:chOff x="6700148" y="2466978"/>
            <a:chExt cx="1764586" cy="1116518"/>
          </a:xfrm>
        </p:grpSpPr>
        <p:sp>
          <p:nvSpPr>
            <p:cNvPr id="3221" name="Google Shape;3221;p48"/>
            <p:cNvSpPr txBox="1"/>
            <p:nvPr/>
          </p:nvSpPr>
          <p:spPr>
            <a:xfrm>
              <a:off x="6795256" y="2678279"/>
              <a:ext cx="1527629" cy="4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dirty="0">
                  <a:solidFill>
                    <a:srgbClr val="FDFDFD"/>
                  </a:solidFill>
                  <a:latin typeface="+mn-lt"/>
                  <a:sym typeface="Fira Sans Extra Condensed Medium"/>
                </a:rPr>
                <a:t>Năng lượng Sinh học</a:t>
              </a:r>
              <a:endParaRPr sz="1200" b="1" dirty="0">
                <a:solidFill>
                  <a:srgbClr val="FDFDFD"/>
                </a:solidFill>
                <a:latin typeface="+mn-lt"/>
                <a:sym typeface="Fira Sans Extra Condensed Medium"/>
              </a:endParaRPr>
            </a:p>
          </p:txBody>
        </p:sp>
        <p:sp>
          <p:nvSpPr>
            <p:cNvPr id="3222" name="Google Shape;3222;p48"/>
            <p:cNvSpPr txBox="1"/>
            <p:nvPr/>
          </p:nvSpPr>
          <p:spPr>
            <a:xfrm>
              <a:off x="6700148" y="3056396"/>
              <a:ext cx="1764586" cy="52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DFDFD"/>
                  </a:solidFill>
                  <a:latin typeface="+mn-lt"/>
                  <a:ea typeface="Roboto"/>
                  <a:cs typeface="Roboto"/>
                  <a:sym typeface="Roboto"/>
                </a:rPr>
                <a:t>Đốt và xử lý phụ phẩm trong công nghiệp</a:t>
              </a:r>
              <a:endParaRPr sz="1200" dirty="0">
                <a:solidFill>
                  <a:srgbClr val="FDFDFD"/>
                </a:solidFill>
                <a:latin typeface="+mn-lt"/>
                <a:ea typeface="Roboto"/>
                <a:cs typeface="Roboto"/>
                <a:sym typeface="Roboto"/>
              </a:endParaRPr>
            </a:p>
          </p:txBody>
        </p:sp>
        <p:grpSp>
          <p:nvGrpSpPr>
            <p:cNvPr id="3223" name="Google Shape;3223;p48"/>
            <p:cNvGrpSpPr/>
            <p:nvPr/>
          </p:nvGrpSpPr>
          <p:grpSpPr>
            <a:xfrm>
              <a:off x="7805771" y="2466978"/>
              <a:ext cx="15667" cy="14714"/>
              <a:chOff x="236118" y="5547023"/>
              <a:chExt cx="15667" cy="14714"/>
            </a:xfrm>
          </p:grpSpPr>
          <p:sp>
            <p:nvSpPr>
              <p:cNvPr id="3227" name="Google Shape;3227;p48"/>
              <p:cNvSpPr/>
              <p:nvPr/>
            </p:nvSpPr>
            <p:spPr>
              <a:xfrm>
                <a:off x="236118" y="55470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228" name="Google Shape;3228;p48"/>
              <p:cNvSpPr/>
              <p:nvPr/>
            </p:nvSpPr>
            <p:spPr>
              <a:xfrm>
                <a:off x="251745" y="5561697"/>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grpSp>
      <p:grpSp>
        <p:nvGrpSpPr>
          <p:cNvPr id="3261" name="Google Shape;3261;p48"/>
          <p:cNvGrpSpPr/>
          <p:nvPr/>
        </p:nvGrpSpPr>
        <p:grpSpPr>
          <a:xfrm>
            <a:off x="5219881" y="1348171"/>
            <a:ext cx="488700" cy="727922"/>
            <a:chOff x="5379398" y="1592050"/>
            <a:chExt cx="488700" cy="758380"/>
          </a:xfrm>
        </p:grpSpPr>
        <p:grpSp>
          <p:nvGrpSpPr>
            <p:cNvPr id="3264" name="Google Shape;3264;p48"/>
            <p:cNvGrpSpPr/>
            <p:nvPr/>
          </p:nvGrpSpPr>
          <p:grpSpPr>
            <a:xfrm>
              <a:off x="5656904" y="2333773"/>
              <a:ext cx="18601" cy="16657"/>
              <a:chOff x="-915426" y="5458223"/>
              <a:chExt cx="18601" cy="16657"/>
            </a:xfrm>
          </p:grpSpPr>
          <p:sp>
            <p:nvSpPr>
              <p:cNvPr id="3268" name="Google Shape;3268;p48"/>
              <p:cNvSpPr/>
              <p:nvPr/>
            </p:nvSpPr>
            <p:spPr>
              <a:xfrm>
                <a:off x="-915426" y="54582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269" name="Google Shape;3269;p48"/>
              <p:cNvSpPr/>
              <p:nvPr/>
            </p:nvSpPr>
            <p:spPr>
              <a:xfrm>
                <a:off x="-896865" y="5474840"/>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sp>
          <p:nvSpPr>
            <p:cNvPr id="3281" name="Google Shape;3281;p48"/>
            <p:cNvSpPr/>
            <p:nvPr/>
          </p:nvSpPr>
          <p:spPr>
            <a:xfrm>
              <a:off x="5379398" y="1592050"/>
              <a:ext cx="488700" cy="488700"/>
            </a:xfrm>
            <a:prstGeom prst="ellipse">
              <a:avLst/>
            </a:prstGeom>
            <a:solidFill>
              <a:schemeClr val="accent3"/>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chemeClr val="dk2"/>
                  </a:solidFill>
                  <a:latin typeface="+mn-lt"/>
                  <a:ea typeface="Fira Sans Extra Condensed Medium"/>
                  <a:cs typeface="Fira Sans Extra Condensed Medium"/>
                  <a:sym typeface="Fira Sans Extra Condensed Medium"/>
                </a:rPr>
                <a:t>3</a:t>
              </a:r>
              <a:endParaRPr sz="1200" dirty="0">
                <a:solidFill>
                  <a:schemeClr val="dk2"/>
                </a:solidFill>
                <a:latin typeface="+mn-lt"/>
              </a:endParaRPr>
            </a:p>
          </p:txBody>
        </p:sp>
      </p:grpSp>
      <p:sp>
        <p:nvSpPr>
          <p:cNvPr id="4" name="Google Shape;2324;p38">
            <a:extLst>
              <a:ext uri="{FF2B5EF4-FFF2-40B4-BE49-F238E27FC236}">
                <a16:creationId xmlns:a16="http://schemas.microsoft.com/office/drawing/2014/main" id="{4C71862E-57B8-6A17-AABD-867CEA1B4431}"/>
              </a:ext>
            </a:extLst>
          </p:cNvPr>
          <p:cNvSpPr txBox="1">
            <a:spLocks noGrp="1"/>
          </p:cNvSpPr>
          <p:nvPr>
            <p:ph type="title"/>
          </p:nvPr>
        </p:nvSpPr>
        <p:spPr>
          <a:xfrm>
            <a:off x="-8163" y="470867"/>
            <a:ext cx="91440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solidFill>
                  <a:schemeClr val="accent1">
                    <a:lumMod val="50000"/>
                  </a:schemeClr>
                </a:solidFill>
                <a:latin typeface="+mn-lt"/>
              </a:rPr>
              <a:t>S</a:t>
            </a:r>
            <a:r>
              <a:rPr lang="en" sz="2400" dirty="0">
                <a:solidFill>
                  <a:schemeClr val="accent1">
                    <a:lumMod val="50000"/>
                  </a:schemeClr>
                </a:solidFill>
                <a:latin typeface="+mn-lt"/>
              </a:rPr>
              <a:t>Ử DỤNG NLTT TRONG LĨNH VỰC CÔNG NGHIỆP</a:t>
            </a:r>
            <a:endParaRPr sz="2400" dirty="0">
              <a:solidFill>
                <a:schemeClr val="accent1">
                  <a:lumMod val="50000"/>
                </a:schemeClr>
              </a:solidFill>
              <a:latin typeface="+mn-lt"/>
            </a:endParaRPr>
          </a:p>
        </p:txBody>
      </p:sp>
      <p:grpSp>
        <p:nvGrpSpPr>
          <p:cNvPr id="9" name="Google Shape;418;p17">
            <a:extLst>
              <a:ext uri="{FF2B5EF4-FFF2-40B4-BE49-F238E27FC236}">
                <a16:creationId xmlns:a16="http://schemas.microsoft.com/office/drawing/2014/main" id="{B2CEEB48-E7FC-9133-C995-5F2AD1F23D51}"/>
              </a:ext>
            </a:extLst>
          </p:cNvPr>
          <p:cNvGrpSpPr/>
          <p:nvPr/>
        </p:nvGrpSpPr>
        <p:grpSpPr>
          <a:xfrm>
            <a:off x="1047292" y="2863355"/>
            <a:ext cx="584763" cy="424184"/>
            <a:chOff x="3236072" y="2642107"/>
            <a:chExt cx="584763" cy="424184"/>
          </a:xfrm>
        </p:grpSpPr>
        <p:sp>
          <p:nvSpPr>
            <p:cNvPr id="10" name="Google Shape;424;p17">
              <a:extLst>
                <a:ext uri="{FF2B5EF4-FFF2-40B4-BE49-F238E27FC236}">
                  <a16:creationId xmlns:a16="http://schemas.microsoft.com/office/drawing/2014/main" id="{6A17F5E8-A527-834E-6D50-069282ED655F}"/>
                </a:ext>
              </a:extLst>
            </p:cNvPr>
            <p:cNvSpPr/>
            <p:nvPr/>
          </p:nvSpPr>
          <p:spPr>
            <a:xfrm>
              <a:off x="3500203" y="2849212"/>
              <a:ext cx="36693" cy="217079"/>
            </a:xfrm>
            <a:custGeom>
              <a:avLst/>
              <a:gdLst/>
              <a:ahLst/>
              <a:cxnLst/>
              <a:rect l="l" t="t" r="r" b="b"/>
              <a:pathLst>
                <a:path w="7832" h="46335" extrusionOk="0">
                  <a:moveTo>
                    <a:pt x="3916" y="1"/>
                  </a:moveTo>
                  <a:lnTo>
                    <a:pt x="3490" y="29"/>
                  </a:lnTo>
                  <a:lnTo>
                    <a:pt x="3093" y="86"/>
                  </a:lnTo>
                  <a:lnTo>
                    <a:pt x="2752" y="171"/>
                  </a:lnTo>
                  <a:lnTo>
                    <a:pt x="2440" y="313"/>
                  </a:lnTo>
                  <a:lnTo>
                    <a:pt x="2185" y="455"/>
                  </a:lnTo>
                  <a:lnTo>
                    <a:pt x="1986" y="653"/>
                  </a:lnTo>
                  <a:lnTo>
                    <a:pt x="1930" y="739"/>
                  </a:lnTo>
                  <a:lnTo>
                    <a:pt x="1873" y="824"/>
                  </a:lnTo>
                  <a:lnTo>
                    <a:pt x="1845" y="937"/>
                  </a:lnTo>
                  <a:lnTo>
                    <a:pt x="1816" y="1051"/>
                  </a:lnTo>
                  <a:lnTo>
                    <a:pt x="0" y="45285"/>
                  </a:lnTo>
                  <a:lnTo>
                    <a:pt x="29" y="45398"/>
                  </a:lnTo>
                  <a:lnTo>
                    <a:pt x="114" y="45483"/>
                  </a:lnTo>
                  <a:lnTo>
                    <a:pt x="256" y="45597"/>
                  </a:lnTo>
                  <a:lnTo>
                    <a:pt x="454" y="45682"/>
                  </a:lnTo>
                  <a:lnTo>
                    <a:pt x="937" y="45852"/>
                  </a:lnTo>
                  <a:lnTo>
                    <a:pt x="1532" y="46023"/>
                  </a:lnTo>
                  <a:lnTo>
                    <a:pt x="2157" y="46136"/>
                  </a:lnTo>
                  <a:lnTo>
                    <a:pt x="2809" y="46250"/>
                  </a:lnTo>
                  <a:lnTo>
                    <a:pt x="3405" y="46306"/>
                  </a:lnTo>
                  <a:lnTo>
                    <a:pt x="3916" y="46335"/>
                  </a:lnTo>
                  <a:lnTo>
                    <a:pt x="4398" y="46306"/>
                  </a:lnTo>
                  <a:lnTo>
                    <a:pt x="4994" y="46250"/>
                  </a:lnTo>
                  <a:lnTo>
                    <a:pt x="5647" y="46136"/>
                  </a:lnTo>
                  <a:lnTo>
                    <a:pt x="6299" y="46023"/>
                  </a:lnTo>
                  <a:lnTo>
                    <a:pt x="6895" y="45852"/>
                  </a:lnTo>
                  <a:lnTo>
                    <a:pt x="7377" y="45682"/>
                  </a:lnTo>
                  <a:lnTo>
                    <a:pt x="7576" y="45597"/>
                  </a:lnTo>
                  <a:lnTo>
                    <a:pt x="7718" y="45483"/>
                  </a:lnTo>
                  <a:lnTo>
                    <a:pt x="7803" y="45398"/>
                  </a:lnTo>
                  <a:lnTo>
                    <a:pt x="7831" y="45285"/>
                  </a:lnTo>
                  <a:lnTo>
                    <a:pt x="5987" y="1051"/>
                  </a:lnTo>
                  <a:lnTo>
                    <a:pt x="5987" y="937"/>
                  </a:lnTo>
                  <a:lnTo>
                    <a:pt x="5959" y="824"/>
                  </a:lnTo>
                  <a:lnTo>
                    <a:pt x="5902" y="739"/>
                  </a:lnTo>
                  <a:lnTo>
                    <a:pt x="5845" y="653"/>
                  </a:lnTo>
                  <a:lnTo>
                    <a:pt x="5647" y="455"/>
                  </a:lnTo>
                  <a:lnTo>
                    <a:pt x="5391" y="313"/>
                  </a:lnTo>
                  <a:lnTo>
                    <a:pt x="5079" y="171"/>
                  </a:lnTo>
                  <a:lnTo>
                    <a:pt x="4710" y="86"/>
                  </a:lnTo>
                  <a:lnTo>
                    <a:pt x="4341" y="29"/>
                  </a:lnTo>
                  <a:lnTo>
                    <a:pt x="39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1" name="Google Shape;425;p17">
              <a:extLst>
                <a:ext uri="{FF2B5EF4-FFF2-40B4-BE49-F238E27FC236}">
                  <a16:creationId xmlns:a16="http://schemas.microsoft.com/office/drawing/2014/main" id="{EE1EA1C4-6141-DBF1-57FD-AED6F4286525}"/>
                </a:ext>
              </a:extLst>
            </p:cNvPr>
            <p:cNvSpPr/>
            <p:nvPr/>
          </p:nvSpPr>
          <p:spPr>
            <a:xfrm>
              <a:off x="3236072" y="2642107"/>
              <a:ext cx="584763" cy="264140"/>
            </a:xfrm>
            <a:custGeom>
              <a:avLst/>
              <a:gdLst/>
              <a:ahLst/>
              <a:cxnLst/>
              <a:rect l="l" t="t" r="r" b="b"/>
              <a:pathLst>
                <a:path w="124816" h="56380" extrusionOk="0">
                  <a:moveTo>
                    <a:pt x="0" y="1"/>
                  </a:moveTo>
                  <a:lnTo>
                    <a:pt x="0" y="56379"/>
                  </a:lnTo>
                  <a:lnTo>
                    <a:pt x="124815" y="56379"/>
                  </a:lnTo>
                  <a:lnTo>
                    <a:pt x="1248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2" name="Google Shape;426;p17">
              <a:extLst>
                <a:ext uri="{FF2B5EF4-FFF2-40B4-BE49-F238E27FC236}">
                  <a16:creationId xmlns:a16="http://schemas.microsoft.com/office/drawing/2014/main" id="{71E6D32D-1000-EB13-C12B-18DDA91B6656}"/>
                </a:ext>
              </a:extLst>
            </p:cNvPr>
            <p:cNvSpPr/>
            <p:nvPr/>
          </p:nvSpPr>
          <p:spPr>
            <a:xfrm>
              <a:off x="325919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3" name="Google Shape;427;p17">
              <a:extLst>
                <a:ext uri="{FF2B5EF4-FFF2-40B4-BE49-F238E27FC236}">
                  <a16:creationId xmlns:a16="http://schemas.microsoft.com/office/drawing/2014/main" id="{AC030FA4-780E-8772-E537-6938403F42F9}"/>
                </a:ext>
              </a:extLst>
            </p:cNvPr>
            <p:cNvSpPr/>
            <p:nvPr/>
          </p:nvSpPr>
          <p:spPr>
            <a:xfrm>
              <a:off x="337125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4" name="Google Shape;428;p17">
              <a:extLst>
                <a:ext uri="{FF2B5EF4-FFF2-40B4-BE49-F238E27FC236}">
                  <a16:creationId xmlns:a16="http://schemas.microsoft.com/office/drawing/2014/main" id="{0608F421-E566-0E23-D4D8-670530CD0B80}"/>
                </a:ext>
              </a:extLst>
            </p:cNvPr>
            <p:cNvSpPr/>
            <p:nvPr/>
          </p:nvSpPr>
          <p:spPr>
            <a:xfrm>
              <a:off x="348345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5" name="Google Shape;429;p17">
              <a:extLst>
                <a:ext uri="{FF2B5EF4-FFF2-40B4-BE49-F238E27FC236}">
                  <a16:creationId xmlns:a16="http://schemas.microsoft.com/office/drawing/2014/main" id="{7B3A12B1-580F-3F5F-9A94-9682CB6C3FB9}"/>
                </a:ext>
              </a:extLst>
            </p:cNvPr>
            <p:cNvSpPr/>
            <p:nvPr/>
          </p:nvSpPr>
          <p:spPr>
            <a:xfrm>
              <a:off x="359551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6" name="Google Shape;430;p17">
              <a:extLst>
                <a:ext uri="{FF2B5EF4-FFF2-40B4-BE49-F238E27FC236}">
                  <a16:creationId xmlns:a16="http://schemas.microsoft.com/office/drawing/2014/main" id="{10A3E9EB-F37E-3039-706B-72785B4C6F04}"/>
                </a:ext>
              </a:extLst>
            </p:cNvPr>
            <p:cNvSpPr/>
            <p:nvPr/>
          </p:nvSpPr>
          <p:spPr>
            <a:xfrm>
              <a:off x="3707570"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7" name="Google Shape;431;p17">
              <a:extLst>
                <a:ext uri="{FF2B5EF4-FFF2-40B4-BE49-F238E27FC236}">
                  <a16:creationId xmlns:a16="http://schemas.microsoft.com/office/drawing/2014/main" id="{588C3C49-2B0C-43F8-DCA0-85F49443F73C}"/>
                </a:ext>
              </a:extLst>
            </p:cNvPr>
            <p:cNvSpPr/>
            <p:nvPr/>
          </p:nvSpPr>
          <p:spPr>
            <a:xfrm>
              <a:off x="325919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8" name="Google Shape;432;p17">
              <a:extLst>
                <a:ext uri="{FF2B5EF4-FFF2-40B4-BE49-F238E27FC236}">
                  <a16:creationId xmlns:a16="http://schemas.microsoft.com/office/drawing/2014/main" id="{2D090155-7A7F-16E3-677A-8B373893BED7}"/>
                </a:ext>
              </a:extLst>
            </p:cNvPr>
            <p:cNvSpPr/>
            <p:nvPr/>
          </p:nvSpPr>
          <p:spPr>
            <a:xfrm>
              <a:off x="337125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19" name="Google Shape;433;p17">
              <a:extLst>
                <a:ext uri="{FF2B5EF4-FFF2-40B4-BE49-F238E27FC236}">
                  <a16:creationId xmlns:a16="http://schemas.microsoft.com/office/drawing/2014/main" id="{EBD1380A-B293-5255-DE87-73C12700EC65}"/>
                </a:ext>
              </a:extLst>
            </p:cNvPr>
            <p:cNvSpPr/>
            <p:nvPr/>
          </p:nvSpPr>
          <p:spPr>
            <a:xfrm>
              <a:off x="348345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0" name="Google Shape;434;p17">
              <a:extLst>
                <a:ext uri="{FF2B5EF4-FFF2-40B4-BE49-F238E27FC236}">
                  <a16:creationId xmlns:a16="http://schemas.microsoft.com/office/drawing/2014/main" id="{F129510E-1E4D-4521-42DD-F2A27F6AC4CB}"/>
                </a:ext>
              </a:extLst>
            </p:cNvPr>
            <p:cNvSpPr/>
            <p:nvPr/>
          </p:nvSpPr>
          <p:spPr>
            <a:xfrm>
              <a:off x="359551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21" name="Google Shape;435;p17">
              <a:extLst>
                <a:ext uri="{FF2B5EF4-FFF2-40B4-BE49-F238E27FC236}">
                  <a16:creationId xmlns:a16="http://schemas.microsoft.com/office/drawing/2014/main" id="{8E695671-A4DC-7FD1-9100-500F5E0996CC}"/>
                </a:ext>
              </a:extLst>
            </p:cNvPr>
            <p:cNvSpPr/>
            <p:nvPr/>
          </p:nvSpPr>
          <p:spPr>
            <a:xfrm>
              <a:off x="3707570"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sp>
        <p:nvSpPr>
          <p:cNvPr id="23" name="Google Shape;3210;p48">
            <a:extLst>
              <a:ext uri="{FF2B5EF4-FFF2-40B4-BE49-F238E27FC236}">
                <a16:creationId xmlns:a16="http://schemas.microsoft.com/office/drawing/2014/main" id="{2F3DB7E7-1D89-ACF4-F2A0-2E3E83ECFFB0}"/>
              </a:ext>
            </a:extLst>
          </p:cNvPr>
          <p:cNvSpPr txBox="1"/>
          <p:nvPr/>
        </p:nvSpPr>
        <p:spPr>
          <a:xfrm flipH="1">
            <a:off x="2543096" y="1927025"/>
            <a:ext cx="1721602" cy="4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dirty="0">
                <a:solidFill>
                  <a:srgbClr val="FDFDFD"/>
                </a:solidFill>
                <a:latin typeface="+mn-lt"/>
                <a:ea typeface="Fira Sans Extra Condensed Medium"/>
                <a:cs typeface="Fira Sans Extra Condensed Medium"/>
                <a:sym typeface="Fira Sans Extra Condensed Medium"/>
              </a:rPr>
              <a:t>Năng lượng Mặt trời</a:t>
            </a:r>
            <a:endParaRPr sz="1200" b="1" dirty="0">
              <a:solidFill>
                <a:srgbClr val="FDFDFD"/>
              </a:solidFill>
              <a:latin typeface="+mn-lt"/>
              <a:ea typeface="Fira Sans Extra Condensed Medium"/>
              <a:cs typeface="Fira Sans Extra Condensed Medium"/>
              <a:sym typeface="Fira Sans Extra Condensed Medium"/>
            </a:endParaRPr>
          </a:p>
        </p:txBody>
      </p:sp>
      <p:sp>
        <p:nvSpPr>
          <p:cNvPr id="24" name="Google Shape;3211;p48">
            <a:extLst>
              <a:ext uri="{FF2B5EF4-FFF2-40B4-BE49-F238E27FC236}">
                <a16:creationId xmlns:a16="http://schemas.microsoft.com/office/drawing/2014/main" id="{EB4949FA-5802-0EE6-D8C3-72F59753EAE7}"/>
              </a:ext>
            </a:extLst>
          </p:cNvPr>
          <p:cNvSpPr txBox="1"/>
          <p:nvPr/>
        </p:nvSpPr>
        <p:spPr>
          <a:xfrm flipH="1">
            <a:off x="2539047" y="2293850"/>
            <a:ext cx="1681944" cy="52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DFDFD"/>
                </a:solidFill>
                <a:latin typeface="+mn-lt"/>
                <a:ea typeface="Roboto"/>
                <a:cs typeface="Roboto"/>
                <a:sym typeface="Roboto"/>
              </a:rPr>
              <a:t>Nước nóng</a:t>
            </a:r>
          </a:p>
          <a:p>
            <a:pPr marL="0" lvl="0" indent="0" algn="ctr" rtl="0">
              <a:spcBef>
                <a:spcPts val="0"/>
              </a:spcBef>
              <a:spcAft>
                <a:spcPts val="0"/>
              </a:spcAft>
              <a:buNone/>
            </a:pPr>
            <a:r>
              <a:rPr lang="en" sz="1200" dirty="0">
                <a:solidFill>
                  <a:srgbClr val="FDFDFD"/>
                </a:solidFill>
                <a:latin typeface="+mn-lt"/>
                <a:ea typeface="Roboto"/>
                <a:cs typeface="Roboto"/>
                <a:sym typeface="Roboto"/>
              </a:rPr>
              <a:t>NLMT</a:t>
            </a:r>
            <a:endParaRPr sz="1200" dirty="0">
              <a:solidFill>
                <a:srgbClr val="FDFDFD"/>
              </a:solidFill>
              <a:latin typeface="+mn-lt"/>
              <a:ea typeface="Roboto"/>
              <a:cs typeface="Roboto"/>
              <a:sym typeface="Roboto"/>
            </a:endParaRPr>
          </a:p>
        </p:txBody>
      </p:sp>
      <p:sp>
        <p:nvSpPr>
          <p:cNvPr id="27" name="Google Shape;3210;p48">
            <a:extLst>
              <a:ext uri="{FF2B5EF4-FFF2-40B4-BE49-F238E27FC236}">
                <a16:creationId xmlns:a16="http://schemas.microsoft.com/office/drawing/2014/main" id="{C4A9DF5C-916F-0F34-7CA6-8CCA6E8C889F}"/>
              </a:ext>
            </a:extLst>
          </p:cNvPr>
          <p:cNvSpPr txBox="1"/>
          <p:nvPr/>
        </p:nvSpPr>
        <p:spPr>
          <a:xfrm flipH="1">
            <a:off x="4607235" y="1916651"/>
            <a:ext cx="1775648" cy="4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dirty="0">
                <a:solidFill>
                  <a:srgbClr val="FDFDFD"/>
                </a:solidFill>
                <a:latin typeface="+mn-lt"/>
                <a:ea typeface="Fira Sans Extra Condensed Medium"/>
                <a:cs typeface="Fira Sans Extra Condensed Medium"/>
                <a:sym typeface="Fira Sans Extra Condensed Medium"/>
              </a:rPr>
              <a:t>Năng lượng Mặt trời</a:t>
            </a:r>
            <a:endParaRPr sz="1200" b="1" dirty="0">
              <a:solidFill>
                <a:srgbClr val="FDFDFD"/>
              </a:solidFill>
              <a:latin typeface="+mn-lt"/>
              <a:ea typeface="Fira Sans Extra Condensed Medium"/>
              <a:cs typeface="Fira Sans Extra Condensed Medium"/>
              <a:sym typeface="Fira Sans Extra Condensed Medium"/>
            </a:endParaRPr>
          </a:p>
        </p:txBody>
      </p:sp>
      <p:sp>
        <p:nvSpPr>
          <p:cNvPr id="3201" name="Google Shape;3211;p48">
            <a:extLst>
              <a:ext uri="{FF2B5EF4-FFF2-40B4-BE49-F238E27FC236}">
                <a16:creationId xmlns:a16="http://schemas.microsoft.com/office/drawing/2014/main" id="{90CB9DAD-6E8F-E6B4-0519-408FF66E8676}"/>
              </a:ext>
            </a:extLst>
          </p:cNvPr>
          <p:cNvSpPr txBox="1"/>
          <p:nvPr/>
        </p:nvSpPr>
        <p:spPr>
          <a:xfrm flipH="1">
            <a:off x="4627197" y="2293850"/>
            <a:ext cx="1641074" cy="52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dirty="0">
                <a:solidFill>
                  <a:srgbClr val="FDFDFD"/>
                </a:solidFill>
                <a:latin typeface="+mn-lt"/>
                <a:ea typeface="Roboto"/>
                <a:cs typeface="Roboto"/>
                <a:sym typeface="Roboto"/>
              </a:rPr>
              <a:t>Sấy nhiệt</a:t>
            </a:r>
            <a:endParaRPr sz="1200" dirty="0">
              <a:solidFill>
                <a:srgbClr val="FDFDFD"/>
              </a:solidFill>
              <a:latin typeface="+mn-lt"/>
              <a:ea typeface="Roboto"/>
              <a:cs typeface="Roboto"/>
              <a:sym typeface="Roboto"/>
            </a:endParaRPr>
          </a:p>
        </p:txBody>
      </p:sp>
      <p:grpSp>
        <p:nvGrpSpPr>
          <p:cNvPr id="3303" name="Google Shape;574;p19">
            <a:extLst>
              <a:ext uri="{FF2B5EF4-FFF2-40B4-BE49-F238E27FC236}">
                <a16:creationId xmlns:a16="http://schemas.microsoft.com/office/drawing/2014/main" id="{65216CAB-1C6E-6DFE-054D-0BF4EDCAC087}"/>
              </a:ext>
            </a:extLst>
          </p:cNvPr>
          <p:cNvGrpSpPr/>
          <p:nvPr/>
        </p:nvGrpSpPr>
        <p:grpSpPr>
          <a:xfrm>
            <a:off x="7336890" y="2888005"/>
            <a:ext cx="335786" cy="350291"/>
            <a:chOff x="3199728" y="2845507"/>
            <a:chExt cx="519968" cy="514974"/>
          </a:xfrm>
        </p:grpSpPr>
        <p:sp>
          <p:nvSpPr>
            <p:cNvPr id="3304" name="Google Shape;575;p19">
              <a:extLst>
                <a:ext uri="{FF2B5EF4-FFF2-40B4-BE49-F238E27FC236}">
                  <a16:creationId xmlns:a16="http://schemas.microsoft.com/office/drawing/2014/main" id="{7C450B4D-2E25-CDFE-4236-4594EDEE4026}"/>
                </a:ext>
              </a:extLst>
            </p:cNvPr>
            <p:cNvSpPr/>
            <p:nvPr/>
          </p:nvSpPr>
          <p:spPr>
            <a:xfrm>
              <a:off x="3281237" y="2851680"/>
              <a:ext cx="356951" cy="442152"/>
            </a:xfrm>
            <a:custGeom>
              <a:avLst/>
              <a:gdLst/>
              <a:ahLst/>
              <a:cxnLst/>
              <a:rect l="l" t="t" r="r" b="b"/>
              <a:pathLst>
                <a:path w="7112" h="8810" extrusionOk="0">
                  <a:moveTo>
                    <a:pt x="3544" y="0"/>
                  </a:moveTo>
                  <a:lnTo>
                    <a:pt x="3175" y="25"/>
                  </a:lnTo>
                  <a:lnTo>
                    <a:pt x="2830" y="74"/>
                  </a:lnTo>
                  <a:lnTo>
                    <a:pt x="2486" y="172"/>
                  </a:lnTo>
                  <a:lnTo>
                    <a:pt x="2166" y="271"/>
                  </a:lnTo>
                  <a:lnTo>
                    <a:pt x="1846" y="443"/>
                  </a:lnTo>
                  <a:lnTo>
                    <a:pt x="1575" y="615"/>
                  </a:lnTo>
                  <a:lnTo>
                    <a:pt x="1280" y="812"/>
                  </a:lnTo>
                  <a:lnTo>
                    <a:pt x="1034" y="1034"/>
                  </a:lnTo>
                  <a:lnTo>
                    <a:pt x="813" y="1304"/>
                  </a:lnTo>
                  <a:lnTo>
                    <a:pt x="616" y="1575"/>
                  </a:lnTo>
                  <a:lnTo>
                    <a:pt x="419" y="1870"/>
                  </a:lnTo>
                  <a:lnTo>
                    <a:pt x="271" y="2165"/>
                  </a:lnTo>
                  <a:lnTo>
                    <a:pt x="148" y="2510"/>
                  </a:lnTo>
                  <a:lnTo>
                    <a:pt x="74" y="2830"/>
                  </a:lnTo>
                  <a:lnTo>
                    <a:pt x="25" y="3199"/>
                  </a:lnTo>
                  <a:lnTo>
                    <a:pt x="1" y="3543"/>
                  </a:lnTo>
                  <a:lnTo>
                    <a:pt x="1" y="3839"/>
                  </a:lnTo>
                  <a:lnTo>
                    <a:pt x="50" y="4109"/>
                  </a:lnTo>
                  <a:lnTo>
                    <a:pt x="99" y="4380"/>
                  </a:lnTo>
                  <a:lnTo>
                    <a:pt x="173" y="4651"/>
                  </a:lnTo>
                  <a:lnTo>
                    <a:pt x="271" y="4897"/>
                  </a:lnTo>
                  <a:lnTo>
                    <a:pt x="370" y="5143"/>
                  </a:lnTo>
                  <a:lnTo>
                    <a:pt x="517" y="5389"/>
                  </a:lnTo>
                  <a:lnTo>
                    <a:pt x="665" y="5610"/>
                  </a:lnTo>
                  <a:lnTo>
                    <a:pt x="813" y="5832"/>
                  </a:lnTo>
                  <a:lnTo>
                    <a:pt x="985" y="6029"/>
                  </a:lnTo>
                  <a:lnTo>
                    <a:pt x="1182" y="6201"/>
                  </a:lnTo>
                  <a:lnTo>
                    <a:pt x="1378" y="6373"/>
                  </a:lnTo>
                  <a:lnTo>
                    <a:pt x="1600" y="6521"/>
                  </a:lnTo>
                  <a:lnTo>
                    <a:pt x="1846" y="6668"/>
                  </a:lnTo>
                  <a:lnTo>
                    <a:pt x="2067" y="6791"/>
                  </a:lnTo>
                  <a:lnTo>
                    <a:pt x="2338" y="6890"/>
                  </a:lnTo>
                  <a:lnTo>
                    <a:pt x="2338" y="8071"/>
                  </a:lnTo>
                  <a:lnTo>
                    <a:pt x="2338" y="8219"/>
                  </a:lnTo>
                  <a:lnTo>
                    <a:pt x="2387" y="8342"/>
                  </a:lnTo>
                  <a:lnTo>
                    <a:pt x="2461" y="8465"/>
                  </a:lnTo>
                  <a:lnTo>
                    <a:pt x="2535" y="8588"/>
                  </a:lnTo>
                  <a:lnTo>
                    <a:pt x="2658" y="8661"/>
                  </a:lnTo>
                  <a:lnTo>
                    <a:pt x="2781" y="8735"/>
                  </a:lnTo>
                  <a:lnTo>
                    <a:pt x="2904" y="8784"/>
                  </a:lnTo>
                  <a:lnTo>
                    <a:pt x="3052" y="8809"/>
                  </a:lnTo>
                  <a:lnTo>
                    <a:pt x="4036" y="8809"/>
                  </a:lnTo>
                  <a:lnTo>
                    <a:pt x="4184" y="8784"/>
                  </a:lnTo>
                  <a:lnTo>
                    <a:pt x="4331" y="8735"/>
                  </a:lnTo>
                  <a:lnTo>
                    <a:pt x="4454" y="8661"/>
                  </a:lnTo>
                  <a:lnTo>
                    <a:pt x="4553" y="8588"/>
                  </a:lnTo>
                  <a:lnTo>
                    <a:pt x="4651" y="8465"/>
                  </a:lnTo>
                  <a:lnTo>
                    <a:pt x="4725" y="8342"/>
                  </a:lnTo>
                  <a:lnTo>
                    <a:pt x="4749" y="8219"/>
                  </a:lnTo>
                  <a:lnTo>
                    <a:pt x="4774" y="8071"/>
                  </a:lnTo>
                  <a:lnTo>
                    <a:pt x="4774" y="6890"/>
                  </a:lnTo>
                  <a:lnTo>
                    <a:pt x="5020" y="6791"/>
                  </a:lnTo>
                  <a:lnTo>
                    <a:pt x="5266" y="6668"/>
                  </a:lnTo>
                  <a:lnTo>
                    <a:pt x="5488" y="6521"/>
                  </a:lnTo>
                  <a:lnTo>
                    <a:pt x="5709" y="6373"/>
                  </a:lnTo>
                  <a:lnTo>
                    <a:pt x="5906" y="6201"/>
                  </a:lnTo>
                  <a:lnTo>
                    <a:pt x="6103" y="6029"/>
                  </a:lnTo>
                  <a:lnTo>
                    <a:pt x="6275" y="5832"/>
                  </a:lnTo>
                  <a:lnTo>
                    <a:pt x="6447" y="5610"/>
                  </a:lnTo>
                  <a:lnTo>
                    <a:pt x="6595" y="5389"/>
                  </a:lnTo>
                  <a:lnTo>
                    <a:pt x="6718" y="5143"/>
                  </a:lnTo>
                  <a:lnTo>
                    <a:pt x="6841" y="4897"/>
                  </a:lnTo>
                  <a:lnTo>
                    <a:pt x="6939" y="4651"/>
                  </a:lnTo>
                  <a:lnTo>
                    <a:pt x="7013" y="4380"/>
                  </a:lnTo>
                  <a:lnTo>
                    <a:pt x="7062" y="4109"/>
                  </a:lnTo>
                  <a:lnTo>
                    <a:pt x="7087" y="3839"/>
                  </a:lnTo>
                  <a:lnTo>
                    <a:pt x="7112" y="3543"/>
                  </a:lnTo>
                  <a:lnTo>
                    <a:pt x="7087" y="3199"/>
                  </a:lnTo>
                  <a:lnTo>
                    <a:pt x="7038" y="2830"/>
                  </a:lnTo>
                  <a:lnTo>
                    <a:pt x="6939" y="2510"/>
                  </a:lnTo>
                  <a:lnTo>
                    <a:pt x="6816" y="2165"/>
                  </a:lnTo>
                  <a:lnTo>
                    <a:pt x="6669" y="1870"/>
                  </a:lnTo>
                  <a:lnTo>
                    <a:pt x="6497" y="1575"/>
                  </a:lnTo>
                  <a:lnTo>
                    <a:pt x="6300" y="1304"/>
                  </a:lnTo>
                  <a:lnTo>
                    <a:pt x="6054" y="1034"/>
                  </a:lnTo>
                  <a:lnTo>
                    <a:pt x="5808" y="812"/>
                  </a:lnTo>
                  <a:lnTo>
                    <a:pt x="5537" y="615"/>
                  </a:lnTo>
                  <a:lnTo>
                    <a:pt x="5242" y="443"/>
                  </a:lnTo>
                  <a:lnTo>
                    <a:pt x="4922" y="271"/>
                  </a:lnTo>
                  <a:lnTo>
                    <a:pt x="4602" y="172"/>
                  </a:lnTo>
                  <a:lnTo>
                    <a:pt x="4257" y="74"/>
                  </a:lnTo>
                  <a:lnTo>
                    <a:pt x="3913" y="25"/>
                  </a:lnTo>
                  <a:lnTo>
                    <a:pt x="354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05" name="Google Shape;576;p19">
              <a:extLst>
                <a:ext uri="{FF2B5EF4-FFF2-40B4-BE49-F238E27FC236}">
                  <a16:creationId xmlns:a16="http://schemas.microsoft.com/office/drawing/2014/main" id="{6E703BD3-90F0-C3B0-AA7A-061BE6C30ECE}"/>
                </a:ext>
              </a:extLst>
            </p:cNvPr>
            <p:cNvSpPr/>
            <p:nvPr/>
          </p:nvSpPr>
          <p:spPr>
            <a:xfrm>
              <a:off x="3439335" y="2851680"/>
              <a:ext cx="198853" cy="442152"/>
            </a:xfrm>
            <a:custGeom>
              <a:avLst/>
              <a:gdLst/>
              <a:ahLst/>
              <a:cxnLst/>
              <a:rect l="l" t="t" r="r" b="b"/>
              <a:pathLst>
                <a:path w="3962" h="8810" extrusionOk="0">
                  <a:moveTo>
                    <a:pt x="394" y="0"/>
                  </a:moveTo>
                  <a:lnTo>
                    <a:pt x="0" y="25"/>
                  </a:lnTo>
                  <a:lnTo>
                    <a:pt x="320" y="74"/>
                  </a:lnTo>
                  <a:lnTo>
                    <a:pt x="640" y="172"/>
                  </a:lnTo>
                  <a:lnTo>
                    <a:pt x="935" y="271"/>
                  </a:lnTo>
                  <a:lnTo>
                    <a:pt x="1230" y="418"/>
                  </a:lnTo>
                  <a:lnTo>
                    <a:pt x="1501" y="566"/>
                  </a:lnTo>
                  <a:lnTo>
                    <a:pt x="1772" y="763"/>
                  </a:lnTo>
                  <a:lnTo>
                    <a:pt x="1993" y="960"/>
                  </a:lnTo>
                  <a:lnTo>
                    <a:pt x="2215" y="1181"/>
                  </a:lnTo>
                  <a:lnTo>
                    <a:pt x="2436" y="1427"/>
                  </a:lnTo>
                  <a:lnTo>
                    <a:pt x="2608" y="1698"/>
                  </a:lnTo>
                  <a:lnTo>
                    <a:pt x="2756" y="1969"/>
                  </a:lnTo>
                  <a:lnTo>
                    <a:pt x="2904" y="2264"/>
                  </a:lnTo>
                  <a:lnTo>
                    <a:pt x="3002" y="2559"/>
                  </a:lnTo>
                  <a:lnTo>
                    <a:pt x="3076" y="2879"/>
                  </a:lnTo>
                  <a:lnTo>
                    <a:pt x="3125" y="3224"/>
                  </a:lnTo>
                  <a:lnTo>
                    <a:pt x="3125" y="3543"/>
                  </a:lnTo>
                  <a:lnTo>
                    <a:pt x="3125" y="3839"/>
                  </a:lnTo>
                  <a:lnTo>
                    <a:pt x="3100" y="4109"/>
                  </a:lnTo>
                  <a:lnTo>
                    <a:pt x="3027" y="4380"/>
                  </a:lnTo>
                  <a:lnTo>
                    <a:pt x="2953" y="4651"/>
                  </a:lnTo>
                  <a:lnTo>
                    <a:pt x="2879" y="4897"/>
                  </a:lnTo>
                  <a:lnTo>
                    <a:pt x="2756" y="5143"/>
                  </a:lnTo>
                  <a:lnTo>
                    <a:pt x="2633" y="5389"/>
                  </a:lnTo>
                  <a:lnTo>
                    <a:pt x="2485" y="5610"/>
                  </a:lnTo>
                  <a:lnTo>
                    <a:pt x="2313" y="5832"/>
                  </a:lnTo>
                  <a:lnTo>
                    <a:pt x="2141" y="6029"/>
                  </a:lnTo>
                  <a:lnTo>
                    <a:pt x="1944" y="6201"/>
                  </a:lnTo>
                  <a:lnTo>
                    <a:pt x="1747" y="6373"/>
                  </a:lnTo>
                  <a:lnTo>
                    <a:pt x="1526" y="6521"/>
                  </a:lnTo>
                  <a:lnTo>
                    <a:pt x="1304" y="6668"/>
                  </a:lnTo>
                  <a:lnTo>
                    <a:pt x="1058" y="6791"/>
                  </a:lnTo>
                  <a:lnTo>
                    <a:pt x="812" y="6890"/>
                  </a:lnTo>
                  <a:lnTo>
                    <a:pt x="812" y="8071"/>
                  </a:lnTo>
                  <a:lnTo>
                    <a:pt x="787" y="8219"/>
                  </a:lnTo>
                  <a:lnTo>
                    <a:pt x="738" y="8342"/>
                  </a:lnTo>
                  <a:lnTo>
                    <a:pt x="689" y="8465"/>
                  </a:lnTo>
                  <a:lnTo>
                    <a:pt x="591" y="8588"/>
                  </a:lnTo>
                  <a:lnTo>
                    <a:pt x="492" y="8661"/>
                  </a:lnTo>
                  <a:lnTo>
                    <a:pt x="345" y="8735"/>
                  </a:lnTo>
                  <a:lnTo>
                    <a:pt x="222" y="8784"/>
                  </a:lnTo>
                  <a:lnTo>
                    <a:pt x="74" y="8809"/>
                  </a:lnTo>
                  <a:lnTo>
                    <a:pt x="886" y="8809"/>
                  </a:lnTo>
                  <a:lnTo>
                    <a:pt x="1034" y="8784"/>
                  </a:lnTo>
                  <a:lnTo>
                    <a:pt x="1181" y="8735"/>
                  </a:lnTo>
                  <a:lnTo>
                    <a:pt x="1304" y="8661"/>
                  </a:lnTo>
                  <a:lnTo>
                    <a:pt x="1403" y="8588"/>
                  </a:lnTo>
                  <a:lnTo>
                    <a:pt x="1501" y="8465"/>
                  </a:lnTo>
                  <a:lnTo>
                    <a:pt x="1575" y="8342"/>
                  </a:lnTo>
                  <a:lnTo>
                    <a:pt x="1599" y="8219"/>
                  </a:lnTo>
                  <a:lnTo>
                    <a:pt x="1624" y="8071"/>
                  </a:lnTo>
                  <a:lnTo>
                    <a:pt x="1624" y="6890"/>
                  </a:lnTo>
                  <a:lnTo>
                    <a:pt x="1870" y="6791"/>
                  </a:lnTo>
                  <a:lnTo>
                    <a:pt x="2116" y="6668"/>
                  </a:lnTo>
                  <a:lnTo>
                    <a:pt x="2338" y="6521"/>
                  </a:lnTo>
                  <a:lnTo>
                    <a:pt x="2559" y="6373"/>
                  </a:lnTo>
                  <a:lnTo>
                    <a:pt x="2756" y="6201"/>
                  </a:lnTo>
                  <a:lnTo>
                    <a:pt x="2953" y="6029"/>
                  </a:lnTo>
                  <a:lnTo>
                    <a:pt x="3125" y="5832"/>
                  </a:lnTo>
                  <a:lnTo>
                    <a:pt x="3297" y="5610"/>
                  </a:lnTo>
                  <a:lnTo>
                    <a:pt x="3445" y="5389"/>
                  </a:lnTo>
                  <a:lnTo>
                    <a:pt x="3568" y="5143"/>
                  </a:lnTo>
                  <a:lnTo>
                    <a:pt x="3691" y="4897"/>
                  </a:lnTo>
                  <a:lnTo>
                    <a:pt x="3789" y="4651"/>
                  </a:lnTo>
                  <a:lnTo>
                    <a:pt x="3863" y="4380"/>
                  </a:lnTo>
                  <a:lnTo>
                    <a:pt x="3912" y="4109"/>
                  </a:lnTo>
                  <a:lnTo>
                    <a:pt x="3937" y="3839"/>
                  </a:lnTo>
                  <a:lnTo>
                    <a:pt x="3962" y="3543"/>
                  </a:lnTo>
                  <a:lnTo>
                    <a:pt x="3937" y="3199"/>
                  </a:lnTo>
                  <a:lnTo>
                    <a:pt x="3888" y="2830"/>
                  </a:lnTo>
                  <a:lnTo>
                    <a:pt x="3789" y="2510"/>
                  </a:lnTo>
                  <a:lnTo>
                    <a:pt x="3666" y="2165"/>
                  </a:lnTo>
                  <a:lnTo>
                    <a:pt x="3519" y="1870"/>
                  </a:lnTo>
                  <a:lnTo>
                    <a:pt x="3347" y="1575"/>
                  </a:lnTo>
                  <a:lnTo>
                    <a:pt x="3150" y="1304"/>
                  </a:lnTo>
                  <a:lnTo>
                    <a:pt x="2904" y="1034"/>
                  </a:lnTo>
                  <a:lnTo>
                    <a:pt x="2658" y="812"/>
                  </a:lnTo>
                  <a:lnTo>
                    <a:pt x="2387" y="615"/>
                  </a:lnTo>
                  <a:lnTo>
                    <a:pt x="2092" y="443"/>
                  </a:lnTo>
                  <a:lnTo>
                    <a:pt x="1772" y="271"/>
                  </a:lnTo>
                  <a:lnTo>
                    <a:pt x="1452" y="172"/>
                  </a:lnTo>
                  <a:lnTo>
                    <a:pt x="1107" y="74"/>
                  </a:lnTo>
                  <a:lnTo>
                    <a:pt x="763" y="25"/>
                  </a:lnTo>
                  <a:lnTo>
                    <a:pt x="39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06" name="Google Shape;577;p19">
              <a:extLst>
                <a:ext uri="{FF2B5EF4-FFF2-40B4-BE49-F238E27FC236}">
                  <a16:creationId xmlns:a16="http://schemas.microsoft.com/office/drawing/2014/main" id="{05B30529-E843-BA50-5781-3C05109A96B7}"/>
                </a:ext>
              </a:extLst>
            </p:cNvPr>
            <p:cNvSpPr/>
            <p:nvPr/>
          </p:nvSpPr>
          <p:spPr>
            <a:xfrm>
              <a:off x="3273809" y="2845507"/>
              <a:ext cx="45773" cy="46976"/>
            </a:xfrm>
            <a:custGeom>
              <a:avLst/>
              <a:gdLst/>
              <a:ahLst/>
              <a:cxnLst/>
              <a:rect l="l" t="t" r="r" b="b"/>
              <a:pathLst>
                <a:path w="912" h="936" extrusionOk="0">
                  <a:moveTo>
                    <a:pt x="149" y="0"/>
                  </a:moveTo>
                  <a:lnTo>
                    <a:pt x="99" y="25"/>
                  </a:lnTo>
                  <a:lnTo>
                    <a:pt x="50" y="49"/>
                  </a:lnTo>
                  <a:lnTo>
                    <a:pt x="1" y="99"/>
                  </a:lnTo>
                  <a:lnTo>
                    <a:pt x="1" y="172"/>
                  </a:lnTo>
                  <a:lnTo>
                    <a:pt x="1" y="222"/>
                  </a:lnTo>
                  <a:lnTo>
                    <a:pt x="25" y="271"/>
                  </a:lnTo>
                  <a:lnTo>
                    <a:pt x="641" y="886"/>
                  </a:lnTo>
                  <a:lnTo>
                    <a:pt x="690" y="911"/>
                  </a:lnTo>
                  <a:lnTo>
                    <a:pt x="739" y="935"/>
                  </a:lnTo>
                  <a:lnTo>
                    <a:pt x="813" y="911"/>
                  </a:lnTo>
                  <a:lnTo>
                    <a:pt x="862" y="886"/>
                  </a:lnTo>
                  <a:lnTo>
                    <a:pt x="887" y="837"/>
                  </a:lnTo>
                  <a:lnTo>
                    <a:pt x="911" y="788"/>
                  </a:lnTo>
                  <a:lnTo>
                    <a:pt x="887" y="714"/>
                  </a:lnTo>
                  <a:lnTo>
                    <a:pt x="862" y="664"/>
                  </a:lnTo>
                  <a:lnTo>
                    <a:pt x="247" y="49"/>
                  </a:lnTo>
                  <a:lnTo>
                    <a:pt x="198" y="25"/>
                  </a:lnTo>
                  <a:lnTo>
                    <a:pt x="14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07" name="Google Shape;578;p19">
              <a:extLst>
                <a:ext uri="{FF2B5EF4-FFF2-40B4-BE49-F238E27FC236}">
                  <a16:creationId xmlns:a16="http://schemas.microsoft.com/office/drawing/2014/main" id="{F011D6CF-3CED-54FE-9059-115D014F0AE3}"/>
                </a:ext>
              </a:extLst>
            </p:cNvPr>
            <p:cNvSpPr/>
            <p:nvPr/>
          </p:nvSpPr>
          <p:spPr>
            <a:xfrm>
              <a:off x="3233055" y="2898605"/>
              <a:ext cx="51947" cy="37089"/>
            </a:xfrm>
            <a:custGeom>
              <a:avLst/>
              <a:gdLst/>
              <a:ahLst/>
              <a:cxnLst/>
              <a:rect l="l" t="t" r="r" b="b"/>
              <a:pathLst>
                <a:path w="1035" h="739" extrusionOk="0">
                  <a:moveTo>
                    <a:pt x="124" y="0"/>
                  </a:moveTo>
                  <a:lnTo>
                    <a:pt x="75" y="25"/>
                  </a:lnTo>
                  <a:lnTo>
                    <a:pt x="25" y="74"/>
                  </a:lnTo>
                  <a:lnTo>
                    <a:pt x="1" y="123"/>
                  </a:lnTo>
                  <a:lnTo>
                    <a:pt x="1" y="172"/>
                  </a:lnTo>
                  <a:lnTo>
                    <a:pt x="25" y="246"/>
                  </a:lnTo>
                  <a:lnTo>
                    <a:pt x="75" y="271"/>
                  </a:lnTo>
                  <a:lnTo>
                    <a:pt x="813" y="714"/>
                  </a:lnTo>
                  <a:lnTo>
                    <a:pt x="887" y="738"/>
                  </a:lnTo>
                  <a:lnTo>
                    <a:pt x="961" y="714"/>
                  </a:lnTo>
                  <a:lnTo>
                    <a:pt x="1034" y="665"/>
                  </a:lnTo>
                  <a:lnTo>
                    <a:pt x="1034" y="615"/>
                  </a:lnTo>
                  <a:lnTo>
                    <a:pt x="1034" y="542"/>
                  </a:lnTo>
                  <a:lnTo>
                    <a:pt x="1010" y="492"/>
                  </a:lnTo>
                  <a:lnTo>
                    <a:pt x="961" y="443"/>
                  </a:lnTo>
                  <a:lnTo>
                    <a:pt x="247" y="25"/>
                  </a:lnTo>
                  <a:lnTo>
                    <a:pt x="173"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08" name="Google Shape;579;p19">
              <a:extLst>
                <a:ext uri="{FF2B5EF4-FFF2-40B4-BE49-F238E27FC236}">
                  <a16:creationId xmlns:a16="http://schemas.microsoft.com/office/drawing/2014/main" id="{73D2464B-6A4B-9822-A313-ACD1D27431C7}"/>
                </a:ext>
              </a:extLst>
            </p:cNvPr>
            <p:cNvSpPr/>
            <p:nvPr/>
          </p:nvSpPr>
          <p:spPr>
            <a:xfrm>
              <a:off x="3208361" y="2959081"/>
              <a:ext cx="56865" cy="27252"/>
            </a:xfrm>
            <a:custGeom>
              <a:avLst/>
              <a:gdLst/>
              <a:ahLst/>
              <a:cxnLst/>
              <a:rect l="l" t="t" r="r" b="b"/>
              <a:pathLst>
                <a:path w="1133" h="543" extrusionOk="0">
                  <a:moveTo>
                    <a:pt x="124" y="1"/>
                  </a:moveTo>
                  <a:lnTo>
                    <a:pt x="75" y="25"/>
                  </a:lnTo>
                  <a:lnTo>
                    <a:pt x="25" y="50"/>
                  </a:lnTo>
                  <a:lnTo>
                    <a:pt x="1" y="124"/>
                  </a:lnTo>
                  <a:lnTo>
                    <a:pt x="1" y="173"/>
                  </a:lnTo>
                  <a:lnTo>
                    <a:pt x="1" y="222"/>
                  </a:lnTo>
                  <a:lnTo>
                    <a:pt x="50" y="272"/>
                  </a:lnTo>
                  <a:lnTo>
                    <a:pt x="99" y="296"/>
                  </a:lnTo>
                  <a:lnTo>
                    <a:pt x="936" y="542"/>
                  </a:lnTo>
                  <a:lnTo>
                    <a:pt x="1010" y="542"/>
                  </a:lnTo>
                  <a:lnTo>
                    <a:pt x="1059" y="518"/>
                  </a:lnTo>
                  <a:lnTo>
                    <a:pt x="1083" y="468"/>
                  </a:lnTo>
                  <a:lnTo>
                    <a:pt x="1108" y="419"/>
                  </a:lnTo>
                  <a:lnTo>
                    <a:pt x="1133" y="370"/>
                  </a:lnTo>
                  <a:lnTo>
                    <a:pt x="1108" y="321"/>
                  </a:lnTo>
                  <a:lnTo>
                    <a:pt x="1059" y="272"/>
                  </a:lnTo>
                  <a:lnTo>
                    <a:pt x="1010" y="247"/>
                  </a:lnTo>
                  <a:lnTo>
                    <a:pt x="19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09" name="Google Shape;580;p19">
              <a:extLst>
                <a:ext uri="{FF2B5EF4-FFF2-40B4-BE49-F238E27FC236}">
                  <a16:creationId xmlns:a16="http://schemas.microsoft.com/office/drawing/2014/main" id="{23595D83-85DE-A868-CDBB-6045A35109B1}"/>
                </a:ext>
              </a:extLst>
            </p:cNvPr>
            <p:cNvSpPr/>
            <p:nvPr/>
          </p:nvSpPr>
          <p:spPr>
            <a:xfrm>
              <a:off x="3199728" y="3024526"/>
              <a:ext cx="58070" cy="16110"/>
            </a:xfrm>
            <a:custGeom>
              <a:avLst/>
              <a:gdLst/>
              <a:ahLst/>
              <a:cxnLst/>
              <a:rect l="l" t="t" r="r" b="b"/>
              <a:pathLst>
                <a:path w="1157" h="321" extrusionOk="0">
                  <a:moveTo>
                    <a:pt x="74" y="1"/>
                  </a:moveTo>
                  <a:lnTo>
                    <a:pt x="25" y="50"/>
                  </a:lnTo>
                  <a:lnTo>
                    <a:pt x="1" y="99"/>
                  </a:lnTo>
                  <a:lnTo>
                    <a:pt x="1" y="149"/>
                  </a:lnTo>
                  <a:lnTo>
                    <a:pt x="1" y="198"/>
                  </a:lnTo>
                  <a:lnTo>
                    <a:pt x="25" y="247"/>
                  </a:lnTo>
                  <a:lnTo>
                    <a:pt x="74" y="296"/>
                  </a:lnTo>
                  <a:lnTo>
                    <a:pt x="148" y="296"/>
                  </a:lnTo>
                  <a:lnTo>
                    <a:pt x="1009" y="321"/>
                  </a:lnTo>
                  <a:lnTo>
                    <a:pt x="1059" y="296"/>
                  </a:lnTo>
                  <a:lnTo>
                    <a:pt x="1108" y="272"/>
                  </a:lnTo>
                  <a:lnTo>
                    <a:pt x="1132" y="222"/>
                  </a:lnTo>
                  <a:lnTo>
                    <a:pt x="1157" y="173"/>
                  </a:lnTo>
                  <a:lnTo>
                    <a:pt x="1132" y="99"/>
                  </a:lnTo>
                  <a:lnTo>
                    <a:pt x="1108" y="50"/>
                  </a:lnTo>
                  <a:lnTo>
                    <a:pt x="1059" y="26"/>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0" name="Google Shape;581;p19">
              <a:extLst>
                <a:ext uri="{FF2B5EF4-FFF2-40B4-BE49-F238E27FC236}">
                  <a16:creationId xmlns:a16="http://schemas.microsoft.com/office/drawing/2014/main" id="{7BDD0EC8-DF33-854C-FC32-4B9EBE1E5D31}"/>
                </a:ext>
              </a:extLst>
            </p:cNvPr>
            <p:cNvSpPr/>
            <p:nvPr/>
          </p:nvSpPr>
          <p:spPr>
            <a:xfrm>
              <a:off x="3207156" y="3078879"/>
              <a:ext cx="58070" cy="25997"/>
            </a:xfrm>
            <a:custGeom>
              <a:avLst/>
              <a:gdLst/>
              <a:ahLst/>
              <a:cxnLst/>
              <a:rect l="l" t="t" r="r" b="b"/>
              <a:pathLst>
                <a:path w="1157" h="518" extrusionOk="0">
                  <a:moveTo>
                    <a:pt x="960" y="1"/>
                  </a:moveTo>
                  <a:lnTo>
                    <a:pt x="123" y="222"/>
                  </a:lnTo>
                  <a:lnTo>
                    <a:pt x="74" y="247"/>
                  </a:lnTo>
                  <a:lnTo>
                    <a:pt x="25" y="296"/>
                  </a:lnTo>
                  <a:lnTo>
                    <a:pt x="0" y="345"/>
                  </a:lnTo>
                  <a:lnTo>
                    <a:pt x="25" y="419"/>
                  </a:lnTo>
                  <a:lnTo>
                    <a:pt x="25" y="444"/>
                  </a:lnTo>
                  <a:lnTo>
                    <a:pt x="74" y="493"/>
                  </a:lnTo>
                  <a:lnTo>
                    <a:pt x="123" y="517"/>
                  </a:lnTo>
                  <a:lnTo>
                    <a:pt x="197" y="517"/>
                  </a:lnTo>
                  <a:lnTo>
                    <a:pt x="1034" y="296"/>
                  </a:lnTo>
                  <a:lnTo>
                    <a:pt x="1083" y="271"/>
                  </a:lnTo>
                  <a:lnTo>
                    <a:pt x="1132" y="247"/>
                  </a:lnTo>
                  <a:lnTo>
                    <a:pt x="1157" y="173"/>
                  </a:lnTo>
                  <a:lnTo>
                    <a:pt x="1132" y="124"/>
                  </a:lnTo>
                  <a:lnTo>
                    <a:pt x="1107" y="74"/>
                  </a:lnTo>
                  <a:lnTo>
                    <a:pt x="1083" y="25"/>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1" name="Google Shape;582;p19">
              <a:extLst>
                <a:ext uri="{FF2B5EF4-FFF2-40B4-BE49-F238E27FC236}">
                  <a16:creationId xmlns:a16="http://schemas.microsoft.com/office/drawing/2014/main" id="{FF7FFD5F-A434-2F8D-1FA8-9E99823849BB}"/>
                </a:ext>
              </a:extLst>
            </p:cNvPr>
            <p:cNvSpPr/>
            <p:nvPr/>
          </p:nvSpPr>
          <p:spPr>
            <a:xfrm>
              <a:off x="3233055" y="3129518"/>
              <a:ext cx="53151" cy="37089"/>
            </a:xfrm>
            <a:custGeom>
              <a:avLst/>
              <a:gdLst/>
              <a:ahLst/>
              <a:cxnLst/>
              <a:rect l="l" t="t" r="r" b="b"/>
              <a:pathLst>
                <a:path w="1059" h="739" extrusionOk="0">
                  <a:moveTo>
                    <a:pt x="887" y="0"/>
                  </a:moveTo>
                  <a:lnTo>
                    <a:pt x="813" y="25"/>
                  </a:lnTo>
                  <a:lnTo>
                    <a:pt x="75" y="443"/>
                  </a:lnTo>
                  <a:lnTo>
                    <a:pt x="25" y="493"/>
                  </a:lnTo>
                  <a:lnTo>
                    <a:pt x="1" y="542"/>
                  </a:lnTo>
                  <a:lnTo>
                    <a:pt x="1" y="591"/>
                  </a:lnTo>
                  <a:lnTo>
                    <a:pt x="25" y="640"/>
                  </a:lnTo>
                  <a:lnTo>
                    <a:pt x="75" y="714"/>
                  </a:lnTo>
                  <a:lnTo>
                    <a:pt x="149" y="739"/>
                  </a:lnTo>
                  <a:lnTo>
                    <a:pt x="222" y="714"/>
                  </a:lnTo>
                  <a:lnTo>
                    <a:pt x="961" y="296"/>
                  </a:lnTo>
                  <a:lnTo>
                    <a:pt x="1010" y="247"/>
                  </a:lnTo>
                  <a:lnTo>
                    <a:pt x="1034" y="197"/>
                  </a:lnTo>
                  <a:lnTo>
                    <a:pt x="1059" y="148"/>
                  </a:lnTo>
                  <a:lnTo>
                    <a:pt x="1034" y="74"/>
                  </a:lnTo>
                  <a:lnTo>
                    <a:pt x="985" y="25"/>
                  </a:lnTo>
                  <a:lnTo>
                    <a:pt x="93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2" name="Google Shape;583;p19">
              <a:extLst>
                <a:ext uri="{FF2B5EF4-FFF2-40B4-BE49-F238E27FC236}">
                  <a16:creationId xmlns:a16="http://schemas.microsoft.com/office/drawing/2014/main" id="{7860B4A9-BB9F-064F-5389-D6DF7F7D56A3}"/>
                </a:ext>
              </a:extLst>
            </p:cNvPr>
            <p:cNvSpPr/>
            <p:nvPr/>
          </p:nvSpPr>
          <p:spPr>
            <a:xfrm>
              <a:off x="3272604" y="3172729"/>
              <a:ext cx="46978" cy="45771"/>
            </a:xfrm>
            <a:custGeom>
              <a:avLst/>
              <a:gdLst/>
              <a:ahLst/>
              <a:cxnLst/>
              <a:rect l="l" t="t" r="r" b="b"/>
              <a:pathLst>
                <a:path w="936" h="912" extrusionOk="0">
                  <a:moveTo>
                    <a:pt x="763" y="1"/>
                  </a:moveTo>
                  <a:lnTo>
                    <a:pt x="714" y="25"/>
                  </a:lnTo>
                  <a:lnTo>
                    <a:pt x="665" y="50"/>
                  </a:lnTo>
                  <a:lnTo>
                    <a:pt x="49" y="640"/>
                  </a:lnTo>
                  <a:lnTo>
                    <a:pt x="25" y="690"/>
                  </a:lnTo>
                  <a:lnTo>
                    <a:pt x="0" y="763"/>
                  </a:lnTo>
                  <a:lnTo>
                    <a:pt x="25" y="813"/>
                  </a:lnTo>
                  <a:lnTo>
                    <a:pt x="49" y="862"/>
                  </a:lnTo>
                  <a:lnTo>
                    <a:pt x="99" y="911"/>
                  </a:lnTo>
                  <a:lnTo>
                    <a:pt x="222" y="911"/>
                  </a:lnTo>
                  <a:lnTo>
                    <a:pt x="271" y="862"/>
                  </a:lnTo>
                  <a:lnTo>
                    <a:pt x="886" y="271"/>
                  </a:lnTo>
                  <a:lnTo>
                    <a:pt x="911" y="222"/>
                  </a:lnTo>
                  <a:lnTo>
                    <a:pt x="935" y="173"/>
                  </a:lnTo>
                  <a:lnTo>
                    <a:pt x="911" y="99"/>
                  </a:lnTo>
                  <a:lnTo>
                    <a:pt x="886" y="50"/>
                  </a:lnTo>
                  <a:lnTo>
                    <a:pt x="837" y="25"/>
                  </a:lnTo>
                  <a:lnTo>
                    <a:pt x="763"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3" name="Google Shape;584;p19">
              <a:extLst>
                <a:ext uri="{FF2B5EF4-FFF2-40B4-BE49-F238E27FC236}">
                  <a16:creationId xmlns:a16="http://schemas.microsoft.com/office/drawing/2014/main" id="{5A0B562C-34A0-24C3-0A31-CDBF1AAFFF06}"/>
                </a:ext>
              </a:extLst>
            </p:cNvPr>
            <p:cNvSpPr/>
            <p:nvPr/>
          </p:nvSpPr>
          <p:spPr>
            <a:xfrm>
              <a:off x="3599843" y="3172729"/>
              <a:ext cx="45773" cy="46976"/>
            </a:xfrm>
            <a:custGeom>
              <a:avLst/>
              <a:gdLst/>
              <a:ahLst/>
              <a:cxnLst/>
              <a:rect l="l" t="t" r="r" b="b"/>
              <a:pathLst>
                <a:path w="912" h="936" extrusionOk="0">
                  <a:moveTo>
                    <a:pt x="149" y="1"/>
                  </a:moveTo>
                  <a:lnTo>
                    <a:pt x="99" y="25"/>
                  </a:lnTo>
                  <a:lnTo>
                    <a:pt x="50" y="50"/>
                  </a:lnTo>
                  <a:lnTo>
                    <a:pt x="1" y="99"/>
                  </a:lnTo>
                  <a:lnTo>
                    <a:pt x="1" y="148"/>
                  </a:lnTo>
                  <a:lnTo>
                    <a:pt x="1" y="222"/>
                  </a:lnTo>
                  <a:lnTo>
                    <a:pt x="50" y="271"/>
                  </a:lnTo>
                  <a:lnTo>
                    <a:pt x="641" y="886"/>
                  </a:lnTo>
                  <a:lnTo>
                    <a:pt x="690" y="911"/>
                  </a:lnTo>
                  <a:lnTo>
                    <a:pt x="764" y="936"/>
                  </a:lnTo>
                  <a:lnTo>
                    <a:pt x="813" y="911"/>
                  </a:lnTo>
                  <a:lnTo>
                    <a:pt x="862" y="886"/>
                  </a:lnTo>
                  <a:lnTo>
                    <a:pt x="887" y="837"/>
                  </a:lnTo>
                  <a:lnTo>
                    <a:pt x="911" y="763"/>
                  </a:lnTo>
                  <a:lnTo>
                    <a:pt x="887" y="714"/>
                  </a:lnTo>
                  <a:lnTo>
                    <a:pt x="862" y="665"/>
                  </a:lnTo>
                  <a:lnTo>
                    <a:pt x="272" y="50"/>
                  </a:lnTo>
                  <a:lnTo>
                    <a:pt x="222" y="25"/>
                  </a:lnTo>
                  <a:lnTo>
                    <a:pt x="14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4" name="Google Shape;585;p19">
              <a:extLst>
                <a:ext uri="{FF2B5EF4-FFF2-40B4-BE49-F238E27FC236}">
                  <a16:creationId xmlns:a16="http://schemas.microsoft.com/office/drawing/2014/main" id="{6ED9E3A1-8F3B-C58C-C3A9-2802BA10D06F}"/>
                </a:ext>
              </a:extLst>
            </p:cNvPr>
            <p:cNvSpPr/>
            <p:nvPr/>
          </p:nvSpPr>
          <p:spPr>
            <a:xfrm>
              <a:off x="3633219" y="3129518"/>
              <a:ext cx="51896" cy="37089"/>
            </a:xfrm>
            <a:custGeom>
              <a:avLst/>
              <a:gdLst/>
              <a:ahLst/>
              <a:cxnLst/>
              <a:rect l="l" t="t" r="r" b="b"/>
              <a:pathLst>
                <a:path w="1034" h="739" extrusionOk="0">
                  <a:moveTo>
                    <a:pt x="123" y="0"/>
                  </a:moveTo>
                  <a:lnTo>
                    <a:pt x="49" y="25"/>
                  </a:lnTo>
                  <a:lnTo>
                    <a:pt x="25" y="74"/>
                  </a:lnTo>
                  <a:lnTo>
                    <a:pt x="0" y="124"/>
                  </a:lnTo>
                  <a:lnTo>
                    <a:pt x="0" y="197"/>
                  </a:lnTo>
                  <a:lnTo>
                    <a:pt x="25" y="247"/>
                  </a:lnTo>
                  <a:lnTo>
                    <a:pt x="74" y="296"/>
                  </a:lnTo>
                  <a:lnTo>
                    <a:pt x="812" y="714"/>
                  </a:lnTo>
                  <a:lnTo>
                    <a:pt x="886" y="739"/>
                  </a:lnTo>
                  <a:lnTo>
                    <a:pt x="960" y="739"/>
                  </a:lnTo>
                  <a:lnTo>
                    <a:pt x="1009" y="665"/>
                  </a:lnTo>
                  <a:lnTo>
                    <a:pt x="1034" y="616"/>
                  </a:lnTo>
                  <a:lnTo>
                    <a:pt x="1034" y="566"/>
                  </a:lnTo>
                  <a:lnTo>
                    <a:pt x="1009" y="493"/>
                  </a:lnTo>
                  <a:lnTo>
                    <a:pt x="960" y="468"/>
                  </a:lnTo>
                  <a:lnTo>
                    <a:pt x="222" y="25"/>
                  </a:lnTo>
                  <a:lnTo>
                    <a:pt x="172"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5" name="Google Shape;586;p19">
              <a:extLst>
                <a:ext uri="{FF2B5EF4-FFF2-40B4-BE49-F238E27FC236}">
                  <a16:creationId xmlns:a16="http://schemas.microsoft.com/office/drawing/2014/main" id="{980E091A-7EEE-FACA-0A6B-B17DC91E9967}"/>
                </a:ext>
              </a:extLst>
            </p:cNvPr>
            <p:cNvSpPr/>
            <p:nvPr/>
          </p:nvSpPr>
          <p:spPr>
            <a:xfrm>
              <a:off x="3654199" y="3078879"/>
              <a:ext cx="56865" cy="27202"/>
            </a:xfrm>
            <a:custGeom>
              <a:avLst/>
              <a:gdLst/>
              <a:ahLst/>
              <a:cxnLst/>
              <a:rect l="l" t="t" r="r" b="b"/>
              <a:pathLst>
                <a:path w="1133" h="542" extrusionOk="0">
                  <a:moveTo>
                    <a:pt x="124" y="1"/>
                  </a:moveTo>
                  <a:lnTo>
                    <a:pt x="74" y="25"/>
                  </a:lnTo>
                  <a:lnTo>
                    <a:pt x="25" y="74"/>
                  </a:lnTo>
                  <a:lnTo>
                    <a:pt x="1" y="124"/>
                  </a:lnTo>
                  <a:lnTo>
                    <a:pt x="1" y="173"/>
                  </a:lnTo>
                  <a:lnTo>
                    <a:pt x="25" y="222"/>
                  </a:lnTo>
                  <a:lnTo>
                    <a:pt x="50" y="271"/>
                  </a:lnTo>
                  <a:lnTo>
                    <a:pt x="99" y="296"/>
                  </a:lnTo>
                  <a:lnTo>
                    <a:pt x="936" y="542"/>
                  </a:lnTo>
                  <a:lnTo>
                    <a:pt x="1034" y="542"/>
                  </a:lnTo>
                  <a:lnTo>
                    <a:pt x="1059" y="517"/>
                  </a:lnTo>
                  <a:lnTo>
                    <a:pt x="1108" y="468"/>
                  </a:lnTo>
                  <a:lnTo>
                    <a:pt x="1132" y="444"/>
                  </a:lnTo>
                  <a:lnTo>
                    <a:pt x="1132" y="370"/>
                  </a:lnTo>
                  <a:lnTo>
                    <a:pt x="1108" y="321"/>
                  </a:lnTo>
                  <a:lnTo>
                    <a:pt x="1059" y="271"/>
                  </a:lnTo>
                  <a:lnTo>
                    <a:pt x="1009" y="247"/>
                  </a:lnTo>
                  <a:lnTo>
                    <a:pt x="19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6" name="Google Shape;587;p19">
              <a:extLst>
                <a:ext uri="{FF2B5EF4-FFF2-40B4-BE49-F238E27FC236}">
                  <a16:creationId xmlns:a16="http://schemas.microsoft.com/office/drawing/2014/main" id="{54D08604-F6C5-C918-7873-5AAF1BD827A6}"/>
                </a:ext>
              </a:extLst>
            </p:cNvPr>
            <p:cNvSpPr/>
            <p:nvPr/>
          </p:nvSpPr>
          <p:spPr>
            <a:xfrm>
              <a:off x="3661627" y="3024526"/>
              <a:ext cx="58070" cy="16110"/>
            </a:xfrm>
            <a:custGeom>
              <a:avLst/>
              <a:gdLst/>
              <a:ahLst/>
              <a:cxnLst/>
              <a:rect l="l" t="t" r="r" b="b"/>
              <a:pathLst>
                <a:path w="1157" h="321" extrusionOk="0">
                  <a:moveTo>
                    <a:pt x="148" y="1"/>
                  </a:moveTo>
                  <a:lnTo>
                    <a:pt x="74" y="26"/>
                  </a:lnTo>
                  <a:lnTo>
                    <a:pt x="25" y="50"/>
                  </a:lnTo>
                  <a:lnTo>
                    <a:pt x="0" y="99"/>
                  </a:lnTo>
                  <a:lnTo>
                    <a:pt x="0" y="149"/>
                  </a:lnTo>
                  <a:lnTo>
                    <a:pt x="0" y="222"/>
                  </a:lnTo>
                  <a:lnTo>
                    <a:pt x="25" y="272"/>
                  </a:lnTo>
                  <a:lnTo>
                    <a:pt x="74" y="296"/>
                  </a:lnTo>
                  <a:lnTo>
                    <a:pt x="148" y="321"/>
                  </a:lnTo>
                  <a:lnTo>
                    <a:pt x="1058" y="321"/>
                  </a:lnTo>
                  <a:lnTo>
                    <a:pt x="1107" y="272"/>
                  </a:lnTo>
                  <a:lnTo>
                    <a:pt x="1132" y="222"/>
                  </a:lnTo>
                  <a:lnTo>
                    <a:pt x="1157" y="173"/>
                  </a:lnTo>
                  <a:lnTo>
                    <a:pt x="1132" y="124"/>
                  </a:lnTo>
                  <a:lnTo>
                    <a:pt x="1107" y="75"/>
                  </a:lnTo>
                  <a:lnTo>
                    <a:pt x="1058" y="26"/>
                  </a:lnTo>
                  <a:lnTo>
                    <a:pt x="1009" y="26"/>
                  </a:lnTo>
                  <a:lnTo>
                    <a:pt x="14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7" name="Google Shape;588;p19">
              <a:extLst>
                <a:ext uri="{FF2B5EF4-FFF2-40B4-BE49-F238E27FC236}">
                  <a16:creationId xmlns:a16="http://schemas.microsoft.com/office/drawing/2014/main" id="{3FFAAF42-1F38-E974-8CE5-2853A4F0326A}"/>
                </a:ext>
              </a:extLst>
            </p:cNvPr>
            <p:cNvSpPr/>
            <p:nvPr/>
          </p:nvSpPr>
          <p:spPr>
            <a:xfrm>
              <a:off x="3654199" y="2960336"/>
              <a:ext cx="56865" cy="25997"/>
            </a:xfrm>
            <a:custGeom>
              <a:avLst/>
              <a:gdLst/>
              <a:ahLst/>
              <a:cxnLst/>
              <a:rect l="l" t="t" r="r" b="b"/>
              <a:pathLst>
                <a:path w="1133" h="518" extrusionOk="0">
                  <a:moveTo>
                    <a:pt x="936" y="0"/>
                  </a:moveTo>
                  <a:lnTo>
                    <a:pt x="124" y="222"/>
                  </a:lnTo>
                  <a:lnTo>
                    <a:pt x="50" y="247"/>
                  </a:lnTo>
                  <a:lnTo>
                    <a:pt x="25" y="271"/>
                  </a:lnTo>
                  <a:lnTo>
                    <a:pt x="1" y="345"/>
                  </a:lnTo>
                  <a:lnTo>
                    <a:pt x="1" y="394"/>
                  </a:lnTo>
                  <a:lnTo>
                    <a:pt x="25" y="443"/>
                  </a:lnTo>
                  <a:lnTo>
                    <a:pt x="50" y="493"/>
                  </a:lnTo>
                  <a:lnTo>
                    <a:pt x="99" y="517"/>
                  </a:lnTo>
                  <a:lnTo>
                    <a:pt x="197" y="517"/>
                  </a:lnTo>
                  <a:lnTo>
                    <a:pt x="1009" y="296"/>
                  </a:lnTo>
                  <a:lnTo>
                    <a:pt x="1083" y="271"/>
                  </a:lnTo>
                  <a:lnTo>
                    <a:pt x="1108" y="222"/>
                  </a:lnTo>
                  <a:lnTo>
                    <a:pt x="1132" y="173"/>
                  </a:lnTo>
                  <a:lnTo>
                    <a:pt x="1132" y="99"/>
                  </a:lnTo>
                  <a:lnTo>
                    <a:pt x="1108" y="50"/>
                  </a:lnTo>
                  <a:lnTo>
                    <a:pt x="1059" y="25"/>
                  </a:lnTo>
                  <a:lnTo>
                    <a:pt x="100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8" name="Google Shape;589;p19">
              <a:extLst>
                <a:ext uri="{FF2B5EF4-FFF2-40B4-BE49-F238E27FC236}">
                  <a16:creationId xmlns:a16="http://schemas.microsoft.com/office/drawing/2014/main" id="{A6ADB17B-D4CA-5180-F444-FE6A1139F53B}"/>
                </a:ext>
              </a:extLst>
            </p:cNvPr>
            <p:cNvSpPr/>
            <p:nvPr/>
          </p:nvSpPr>
          <p:spPr>
            <a:xfrm>
              <a:off x="3633219" y="2898605"/>
              <a:ext cx="53151" cy="37089"/>
            </a:xfrm>
            <a:custGeom>
              <a:avLst/>
              <a:gdLst/>
              <a:ahLst/>
              <a:cxnLst/>
              <a:rect l="l" t="t" r="r" b="b"/>
              <a:pathLst>
                <a:path w="1059" h="739" extrusionOk="0">
                  <a:moveTo>
                    <a:pt x="886" y="0"/>
                  </a:moveTo>
                  <a:lnTo>
                    <a:pt x="812" y="25"/>
                  </a:lnTo>
                  <a:lnTo>
                    <a:pt x="74" y="443"/>
                  </a:lnTo>
                  <a:lnTo>
                    <a:pt x="25" y="492"/>
                  </a:lnTo>
                  <a:lnTo>
                    <a:pt x="0" y="542"/>
                  </a:lnTo>
                  <a:lnTo>
                    <a:pt x="0" y="591"/>
                  </a:lnTo>
                  <a:lnTo>
                    <a:pt x="25" y="665"/>
                  </a:lnTo>
                  <a:lnTo>
                    <a:pt x="74" y="714"/>
                  </a:lnTo>
                  <a:lnTo>
                    <a:pt x="148" y="738"/>
                  </a:lnTo>
                  <a:lnTo>
                    <a:pt x="222" y="714"/>
                  </a:lnTo>
                  <a:lnTo>
                    <a:pt x="984" y="295"/>
                  </a:lnTo>
                  <a:lnTo>
                    <a:pt x="1009" y="246"/>
                  </a:lnTo>
                  <a:lnTo>
                    <a:pt x="1034" y="197"/>
                  </a:lnTo>
                  <a:lnTo>
                    <a:pt x="1058" y="148"/>
                  </a:lnTo>
                  <a:lnTo>
                    <a:pt x="1034" y="99"/>
                  </a:lnTo>
                  <a:lnTo>
                    <a:pt x="984" y="49"/>
                  </a:lnTo>
                  <a:lnTo>
                    <a:pt x="935" y="25"/>
                  </a:lnTo>
                  <a:lnTo>
                    <a:pt x="88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19" name="Google Shape;590;p19">
              <a:extLst>
                <a:ext uri="{FF2B5EF4-FFF2-40B4-BE49-F238E27FC236}">
                  <a16:creationId xmlns:a16="http://schemas.microsoft.com/office/drawing/2014/main" id="{0539C0A9-2DD1-00AB-ECF0-AF6FBBD60978}"/>
                </a:ext>
              </a:extLst>
            </p:cNvPr>
            <p:cNvSpPr/>
            <p:nvPr/>
          </p:nvSpPr>
          <p:spPr>
            <a:xfrm>
              <a:off x="3599843" y="2846711"/>
              <a:ext cx="45773" cy="45771"/>
            </a:xfrm>
            <a:custGeom>
              <a:avLst/>
              <a:gdLst/>
              <a:ahLst/>
              <a:cxnLst/>
              <a:rect l="l" t="t" r="r" b="b"/>
              <a:pathLst>
                <a:path w="912" h="912" extrusionOk="0">
                  <a:moveTo>
                    <a:pt x="714" y="1"/>
                  </a:moveTo>
                  <a:lnTo>
                    <a:pt x="665" y="50"/>
                  </a:lnTo>
                  <a:lnTo>
                    <a:pt x="50" y="640"/>
                  </a:lnTo>
                  <a:lnTo>
                    <a:pt x="1" y="690"/>
                  </a:lnTo>
                  <a:lnTo>
                    <a:pt x="1" y="764"/>
                  </a:lnTo>
                  <a:lnTo>
                    <a:pt x="1" y="813"/>
                  </a:lnTo>
                  <a:lnTo>
                    <a:pt x="50" y="862"/>
                  </a:lnTo>
                  <a:lnTo>
                    <a:pt x="99" y="887"/>
                  </a:lnTo>
                  <a:lnTo>
                    <a:pt x="149" y="911"/>
                  </a:lnTo>
                  <a:lnTo>
                    <a:pt x="198" y="887"/>
                  </a:lnTo>
                  <a:lnTo>
                    <a:pt x="272" y="862"/>
                  </a:lnTo>
                  <a:lnTo>
                    <a:pt x="862" y="271"/>
                  </a:lnTo>
                  <a:lnTo>
                    <a:pt x="911" y="222"/>
                  </a:lnTo>
                  <a:lnTo>
                    <a:pt x="911" y="148"/>
                  </a:lnTo>
                  <a:lnTo>
                    <a:pt x="911" y="99"/>
                  </a:lnTo>
                  <a:lnTo>
                    <a:pt x="887" y="50"/>
                  </a:lnTo>
                  <a:lnTo>
                    <a:pt x="83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0" name="Google Shape;591;p19">
              <a:extLst>
                <a:ext uri="{FF2B5EF4-FFF2-40B4-BE49-F238E27FC236}">
                  <a16:creationId xmlns:a16="http://schemas.microsoft.com/office/drawing/2014/main" id="{74EF85AE-9F8E-F361-17F3-175C205AD7D8}"/>
                </a:ext>
              </a:extLst>
            </p:cNvPr>
            <p:cNvSpPr/>
            <p:nvPr/>
          </p:nvSpPr>
          <p:spPr>
            <a:xfrm>
              <a:off x="3413387" y="3014689"/>
              <a:ext cx="92651" cy="239595"/>
            </a:xfrm>
            <a:custGeom>
              <a:avLst/>
              <a:gdLst/>
              <a:ahLst/>
              <a:cxnLst/>
              <a:rect l="l" t="t" r="r" b="b"/>
              <a:pathLst>
                <a:path w="1846" h="4774" extrusionOk="0">
                  <a:moveTo>
                    <a:pt x="862" y="0"/>
                  </a:moveTo>
                  <a:lnTo>
                    <a:pt x="812" y="25"/>
                  </a:lnTo>
                  <a:lnTo>
                    <a:pt x="763" y="74"/>
                  </a:lnTo>
                  <a:lnTo>
                    <a:pt x="763" y="148"/>
                  </a:lnTo>
                  <a:lnTo>
                    <a:pt x="763" y="2215"/>
                  </a:lnTo>
                  <a:lnTo>
                    <a:pt x="246" y="1747"/>
                  </a:lnTo>
                  <a:lnTo>
                    <a:pt x="197" y="1723"/>
                  </a:lnTo>
                  <a:lnTo>
                    <a:pt x="148" y="1698"/>
                  </a:lnTo>
                  <a:lnTo>
                    <a:pt x="99" y="1723"/>
                  </a:lnTo>
                  <a:lnTo>
                    <a:pt x="50" y="1747"/>
                  </a:lnTo>
                  <a:lnTo>
                    <a:pt x="0" y="1796"/>
                  </a:lnTo>
                  <a:lnTo>
                    <a:pt x="0" y="1870"/>
                  </a:lnTo>
                  <a:lnTo>
                    <a:pt x="0" y="1919"/>
                  </a:lnTo>
                  <a:lnTo>
                    <a:pt x="50" y="1969"/>
                  </a:lnTo>
                  <a:lnTo>
                    <a:pt x="763" y="2633"/>
                  </a:lnTo>
                  <a:lnTo>
                    <a:pt x="763" y="4601"/>
                  </a:lnTo>
                  <a:lnTo>
                    <a:pt x="763" y="4675"/>
                  </a:lnTo>
                  <a:lnTo>
                    <a:pt x="812" y="4724"/>
                  </a:lnTo>
                  <a:lnTo>
                    <a:pt x="862" y="4749"/>
                  </a:lnTo>
                  <a:lnTo>
                    <a:pt x="911" y="4774"/>
                  </a:lnTo>
                  <a:lnTo>
                    <a:pt x="985" y="4749"/>
                  </a:lnTo>
                  <a:lnTo>
                    <a:pt x="1034" y="4724"/>
                  </a:lnTo>
                  <a:lnTo>
                    <a:pt x="1058" y="4675"/>
                  </a:lnTo>
                  <a:lnTo>
                    <a:pt x="1058" y="4601"/>
                  </a:lnTo>
                  <a:lnTo>
                    <a:pt x="1058" y="2633"/>
                  </a:lnTo>
                  <a:lnTo>
                    <a:pt x="1797" y="1969"/>
                  </a:lnTo>
                  <a:lnTo>
                    <a:pt x="1821" y="1919"/>
                  </a:lnTo>
                  <a:lnTo>
                    <a:pt x="1846" y="1870"/>
                  </a:lnTo>
                  <a:lnTo>
                    <a:pt x="1821" y="1796"/>
                  </a:lnTo>
                  <a:lnTo>
                    <a:pt x="1797" y="1747"/>
                  </a:lnTo>
                  <a:lnTo>
                    <a:pt x="1747" y="1723"/>
                  </a:lnTo>
                  <a:lnTo>
                    <a:pt x="1698" y="1698"/>
                  </a:lnTo>
                  <a:lnTo>
                    <a:pt x="1624" y="1723"/>
                  </a:lnTo>
                  <a:lnTo>
                    <a:pt x="1575" y="1747"/>
                  </a:lnTo>
                  <a:lnTo>
                    <a:pt x="1058" y="2215"/>
                  </a:lnTo>
                  <a:lnTo>
                    <a:pt x="1058" y="148"/>
                  </a:lnTo>
                  <a:lnTo>
                    <a:pt x="1058" y="74"/>
                  </a:lnTo>
                  <a:lnTo>
                    <a:pt x="1034" y="25"/>
                  </a:lnTo>
                  <a:lnTo>
                    <a:pt x="9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1" name="Google Shape;592;p19">
              <a:extLst>
                <a:ext uri="{FF2B5EF4-FFF2-40B4-BE49-F238E27FC236}">
                  <a16:creationId xmlns:a16="http://schemas.microsoft.com/office/drawing/2014/main" id="{EB0EA5C2-A94E-8D8F-F2A8-5E29DC664B69}"/>
                </a:ext>
              </a:extLst>
            </p:cNvPr>
            <p:cNvSpPr/>
            <p:nvPr/>
          </p:nvSpPr>
          <p:spPr>
            <a:xfrm>
              <a:off x="3342971" y="3029494"/>
              <a:ext cx="88987" cy="88982"/>
            </a:xfrm>
            <a:custGeom>
              <a:avLst/>
              <a:gdLst/>
              <a:ahLst/>
              <a:cxnLst/>
              <a:rect l="l" t="t" r="r" b="b"/>
              <a:pathLst>
                <a:path w="1773" h="1773" extrusionOk="0">
                  <a:moveTo>
                    <a:pt x="124" y="0"/>
                  </a:moveTo>
                  <a:lnTo>
                    <a:pt x="75" y="25"/>
                  </a:lnTo>
                  <a:lnTo>
                    <a:pt x="50" y="50"/>
                  </a:lnTo>
                  <a:lnTo>
                    <a:pt x="25" y="74"/>
                  </a:lnTo>
                  <a:lnTo>
                    <a:pt x="1" y="123"/>
                  </a:lnTo>
                  <a:lnTo>
                    <a:pt x="25" y="345"/>
                  </a:lnTo>
                  <a:lnTo>
                    <a:pt x="99" y="665"/>
                  </a:lnTo>
                  <a:lnTo>
                    <a:pt x="173" y="837"/>
                  </a:lnTo>
                  <a:lnTo>
                    <a:pt x="247" y="985"/>
                  </a:lnTo>
                  <a:lnTo>
                    <a:pt x="345" y="1157"/>
                  </a:lnTo>
                  <a:lnTo>
                    <a:pt x="468" y="1305"/>
                  </a:lnTo>
                  <a:lnTo>
                    <a:pt x="616" y="1428"/>
                  </a:lnTo>
                  <a:lnTo>
                    <a:pt x="788" y="1526"/>
                  </a:lnTo>
                  <a:lnTo>
                    <a:pt x="936" y="1600"/>
                  </a:lnTo>
                  <a:lnTo>
                    <a:pt x="1108" y="1674"/>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2" name="Google Shape;593;p19">
              <a:extLst>
                <a:ext uri="{FF2B5EF4-FFF2-40B4-BE49-F238E27FC236}">
                  <a16:creationId xmlns:a16="http://schemas.microsoft.com/office/drawing/2014/main" id="{CD2AA1E1-9383-09D5-0EFF-C19E1540448E}"/>
                </a:ext>
              </a:extLst>
            </p:cNvPr>
            <p:cNvSpPr/>
            <p:nvPr/>
          </p:nvSpPr>
          <p:spPr>
            <a:xfrm>
              <a:off x="3342971" y="3029494"/>
              <a:ext cx="88987" cy="88982"/>
            </a:xfrm>
            <a:custGeom>
              <a:avLst/>
              <a:gdLst/>
              <a:ahLst/>
              <a:cxnLst/>
              <a:rect l="l" t="t" r="r" b="b"/>
              <a:pathLst>
                <a:path w="1773" h="1773" extrusionOk="0">
                  <a:moveTo>
                    <a:pt x="75" y="0"/>
                  </a:moveTo>
                  <a:lnTo>
                    <a:pt x="50" y="25"/>
                  </a:lnTo>
                  <a:lnTo>
                    <a:pt x="25" y="74"/>
                  </a:lnTo>
                  <a:lnTo>
                    <a:pt x="1" y="99"/>
                  </a:lnTo>
                  <a:lnTo>
                    <a:pt x="173" y="173"/>
                  </a:lnTo>
                  <a:lnTo>
                    <a:pt x="321" y="246"/>
                  </a:lnTo>
                  <a:lnTo>
                    <a:pt x="493" y="345"/>
                  </a:lnTo>
                  <a:lnTo>
                    <a:pt x="616" y="468"/>
                  </a:lnTo>
                  <a:lnTo>
                    <a:pt x="739" y="616"/>
                  </a:lnTo>
                  <a:lnTo>
                    <a:pt x="862" y="788"/>
                  </a:lnTo>
                  <a:lnTo>
                    <a:pt x="936" y="935"/>
                  </a:lnTo>
                  <a:lnTo>
                    <a:pt x="985" y="1108"/>
                  </a:lnTo>
                  <a:lnTo>
                    <a:pt x="1059" y="1403"/>
                  </a:lnTo>
                  <a:lnTo>
                    <a:pt x="1083" y="1649"/>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3" name="Google Shape;594;p19">
              <a:extLst>
                <a:ext uri="{FF2B5EF4-FFF2-40B4-BE49-F238E27FC236}">
                  <a16:creationId xmlns:a16="http://schemas.microsoft.com/office/drawing/2014/main" id="{B6F143C0-9488-02B0-4676-492C8F876805}"/>
                </a:ext>
              </a:extLst>
            </p:cNvPr>
            <p:cNvSpPr/>
            <p:nvPr/>
          </p:nvSpPr>
          <p:spPr>
            <a:xfrm>
              <a:off x="3487468" y="3029494"/>
              <a:ext cx="87732" cy="88982"/>
            </a:xfrm>
            <a:custGeom>
              <a:avLst/>
              <a:gdLst/>
              <a:ahLst/>
              <a:cxnLst/>
              <a:rect l="l" t="t" r="r" b="b"/>
              <a:pathLst>
                <a:path w="1748" h="1773" extrusionOk="0">
                  <a:moveTo>
                    <a:pt x="1625" y="0"/>
                  </a:moveTo>
                  <a:lnTo>
                    <a:pt x="1403" y="25"/>
                  </a:lnTo>
                  <a:lnTo>
                    <a:pt x="1108" y="99"/>
                  </a:lnTo>
                  <a:lnTo>
                    <a:pt x="936" y="173"/>
                  </a:lnTo>
                  <a:lnTo>
                    <a:pt x="764" y="246"/>
                  </a:lnTo>
                  <a:lnTo>
                    <a:pt x="616" y="345"/>
                  </a:lnTo>
                  <a:lnTo>
                    <a:pt x="468" y="468"/>
                  </a:lnTo>
                  <a:lnTo>
                    <a:pt x="345" y="616"/>
                  </a:lnTo>
                  <a:lnTo>
                    <a:pt x="222" y="788"/>
                  </a:lnTo>
                  <a:lnTo>
                    <a:pt x="148" y="935"/>
                  </a:lnTo>
                  <a:lnTo>
                    <a:pt x="99" y="1108"/>
                  </a:lnTo>
                  <a:lnTo>
                    <a:pt x="25" y="1403"/>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4" name="Google Shape;595;p19">
              <a:extLst>
                <a:ext uri="{FF2B5EF4-FFF2-40B4-BE49-F238E27FC236}">
                  <a16:creationId xmlns:a16="http://schemas.microsoft.com/office/drawing/2014/main" id="{4F601F70-AC2F-8D2A-A0B9-1851CD9662F9}"/>
                </a:ext>
              </a:extLst>
            </p:cNvPr>
            <p:cNvSpPr/>
            <p:nvPr/>
          </p:nvSpPr>
          <p:spPr>
            <a:xfrm>
              <a:off x="3487468" y="3029494"/>
              <a:ext cx="87732" cy="88982"/>
            </a:xfrm>
            <a:custGeom>
              <a:avLst/>
              <a:gdLst/>
              <a:ahLst/>
              <a:cxnLst/>
              <a:rect l="l" t="t" r="r" b="b"/>
              <a:pathLst>
                <a:path w="1748" h="1773" extrusionOk="0">
                  <a:moveTo>
                    <a:pt x="1625" y="0"/>
                  </a:moveTo>
                  <a:lnTo>
                    <a:pt x="1354" y="50"/>
                  </a:lnTo>
                  <a:lnTo>
                    <a:pt x="1182" y="74"/>
                  </a:lnTo>
                  <a:lnTo>
                    <a:pt x="985" y="148"/>
                  </a:lnTo>
                  <a:lnTo>
                    <a:pt x="960" y="369"/>
                  </a:lnTo>
                  <a:lnTo>
                    <a:pt x="862" y="665"/>
                  </a:lnTo>
                  <a:lnTo>
                    <a:pt x="813" y="812"/>
                  </a:lnTo>
                  <a:lnTo>
                    <a:pt x="739" y="960"/>
                  </a:lnTo>
                  <a:lnTo>
                    <a:pt x="640" y="1083"/>
                  </a:lnTo>
                  <a:lnTo>
                    <a:pt x="542" y="1206"/>
                  </a:lnTo>
                  <a:lnTo>
                    <a:pt x="419" y="1329"/>
                  </a:lnTo>
                  <a:lnTo>
                    <a:pt x="271" y="1403"/>
                  </a:lnTo>
                  <a:lnTo>
                    <a:pt x="148" y="1477"/>
                  </a:lnTo>
                  <a:lnTo>
                    <a:pt x="1" y="1551"/>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5" name="Google Shape;596;p19">
              <a:extLst>
                <a:ext uri="{FF2B5EF4-FFF2-40B4-BE49-F238E27FC236}">
                  <a16:creationId xmlns:a16="http://schemas.microsoft.com/office/drawing/2014/main" id="{A0F026C0-79CF-ECEE-C11E-087961E66B3C}"/>
                </a:ext>
              </a:extLst>
            </p:cNvPr>
            <p:cNvSpPr/>
            <p:nvPr/>
          </p:nvSpPr>
          <p:spPr>
            <a:xfrm>
              <a:off x="3429448" y="2925757"/>
              <a:ext cx="59325" cy="121052"/>
            </a:xfrm>
            <a:custGeom>
              <a:avLst/>
              <a:gdLst/>
              <a:ahLst/>
              <a:cxnLst/>
              <a:rect l="l" t="t" r="r" b="b"/>
              <a:pathLst>
                <a:path w="1182" h="2412" extrusionOk="0">
                  <a:moveTo>
                    <a:pt x="591" y="1"/>
                  </a:moveTo>
                  <a:lnTo>
                    <a:pt x="542" y="25"/>
                  </a:lnTo>
                  <a:lnTo>
                    <a:pt x="517" y="50"/>
                  </a:lnTo>
                  <a:lnTo>
                    <a:pt x="369" y="222"/>
                  </a:lnTo>
                  <a:lnTo>
                    <a:pt x="197" y="493"/>
                  </a:lnTo>
                  <a:lnTo>
                    <a:pt x="123" y="665"/>
                  </a:lnTo>
                  <a:lnTo>
                    <a:pt x="74" y="837"/>
                  </a:lnTo>
                  <a:lnTo>
                    <a:pt x="25" y="1009"/>
                  </a:lnTo>
                  <a:lnTo>
                    <a:pt x="0" y="1206"/>
                  </a:lnTo>
                  <a:lnTo>
                    <a:pt x="25" y="1403"/>
                  </a:lnTo>
                  <a:lnTo>
                    <a:pt x="74" y="1600"/>
                  </a:lnTo>
                  <a:lnTo>
                    <a:pt x="123" y="1772"/>
                  </a:lnTo>
                  <a:lnTo>
                    <a:pt x="197" y="1920"/>
                  </a:lnTo>
                  <a:lnTo>
                    <a:pt x="369" y="2190"/>
                  </a:lnTo>
                  <a:lnTo>
                    <a:pt x="517" y="2363"/>
                  </a:lnTo>
                  <a:lnTo>
                    <a:pt x="542" y="2412"/>
                  </a:lnTo>
                  <a:lnTo>
                    <a:pt x="640" y="2412"/>
                  </a:lnTo>
                  <a:lnTo>
                    <a:pt x="665" y="2363"/>
                  </a:lnTo>
                  <a:lnTo>
                    <a:pt x="812" y="2190"/>
                  </a:lnTo>
                  <a:lnTo>
                    <a:pt x="984" y="1920"/>
                  </a:lnTo>
                  <a:lnTo>
                    <a:pt x="1058" y="1772"/>
                  </a:lnTo>
                  <a:lnTo>
                    <a:pt x="1132" y="1600"/>
                  </a:lnTo>
                  <a:lnTo>
                    <a:pt x="1157" y="1403"/>
                  </a:lnTo>
                  <a:lnTo>
                    <a:pt x="1181" y="1206"/>
                  </a:lnTo>
                  <a:lnTo>
                    <a:pt x="1157" y="1009"/>
                  </a:lnTo>
                  <a:lnTo>
                    <a:pt x="1132" y="837"/>
                  </a:lnTo>
                  <a:lnTo>
                    <a:pt x="1058" y="665"/>
                  </a:lnTo>
                  <a:lnTo>
                    <a:pt x="984" y="493"/>
                  </a:lnTo>
                  <a:lnTo>
                    <a:pt x="812" y="222"/>
                  </a:lnTo>
                  <a:lnTo>
                    <a:pt x="665" y="50"/>
                  </a:lnTo>
                  <a:lnTo>
                    <a:pt x="640" y="25"/>
                  </a:lnTo>
                  <a:lnTo>
                    <a:pt x="591"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6" name="Google Shape;597;p19">
              <a:extLst>
                <a:ext uri="{FF2B5EF4-FFF2-40B4-BE49-F238E27FC236}">
                  <a16:creationId xmlns:a16="http://schemas.microsoft.com/office/drawing/2014/main" id="{1EED2160-D3E6-01E1-8CC5-D9885E01C560}"/>
                </a:ext>
              </a:extLst>
            </p:cNvPr>
            <p:cNvSpPr/>
            <p:nvPr/>
          </p:nvSpPr>
          <p:spPr>
            <a:xfrm>
              <a:off x="3442999" y="2925757"/>
              <a:ext cx="45773" cy="121052"/>
            </a:xfrm>
            <a:custGeom>
              <a:avLst/>
              <a:gdLst/>
              <a:ahLst/>
              <a:cxnLst/>
              <a:rect l="l" t="t" r="r" b="b"/>
              <a:pathLst>
                <a:path w="912" h="2412" extrusionOk="0">
                  <a:moveTo>
                    <a:pt x="321" y="1"/>
                  </a:moveTo>
                  <a:lnTo>
                    <a:pt x="272" y="25"/>
                  </a:lnTo>
                  <a:lnTo>
                    <a:pt x="247" y="50"/>
                  </a:lnTo>
                  <a:lnTo>
                    <a:pt x="124" y="197"/>
                  </a:lnTo>
                  <a:lnTo>
                    <a:pt x="1" y="394"/>
                  </a:lnTo>
                  <a:lnTo>
                    <a:pt x="75" y="566"/>
                  </a:lnTo>
                  <a:lnTo>
                    <a:pt x="173" y="763"/>
                  </a:lnTo>
                  <a:lnTo>
                    <a:pt x="222" y="985"/>
                  </a:lnTo>
                  <a:lnTo>
                    <a:pt x="247" y="1206"/>
                  </a:lnTo>
                  <a:lnTo>
                    <a:pt x="222" y="1428"/>
                  </a:lnTo>
                  <a:lnTo>
                    <a:pt x="173" y="1649"/>
                  </a:lnTo>
                  <a:lnTo>
                    <a:pt x="75" y="1846"/>
                  </a:lnTo>
                  <a:lnTo>
                    <a:pt x="1" y="2018"/>
                  </a:lnTo>
                  <a:lnTo>
                    <a:pt x="124" y="2215"/>
                  </a:lnTo>
                  <a:lnTo>
                    <a:pt x="247" y="2363"/>
                  </a:lnTo>
                  <a:lnTo>
                    <a:pt x="272" y="2412"/>
                  </a:lnTo>
                  <a:lnTo>
                    <a:pt x="370" y="2412"/>
                  </a:lnTo>
                  <a:lnTo>
                    <a:pt x="395" y="2363"/>
                  </a:lnTo>
                  <a:lnTo>
                    <a:pt x="542" y="2190"/>
                  </a:lnTo>
                  <a:lnTo>
                    <a:pt x="714" y="1920"/>
                  </a:lnTo>
                  <a:lnTo>
                    <a:pt x="788" y="1772"/>
                  </a:lnTo>
                  <a:lnTo>
                    <a:pt x="862" y="1600"/>
                  </a:lnTo>
                  <a:lnTo>
                    <a:pt x="887" y="1403"/>
                  </a:lnTo>
                  <a:lnTo>
                    <a:pt x="911" y="1206"/>
                  </a:lnTo>
                  <a:lnTo>
                    <a:pt x="887" y="1009"/>
                  </a:lnTo>
                  <a:lnTo>
                    <a:pt x="862" y="837"/>
                  </a:lnTo>
                  <a:lnTo>
                    <a:pt x="788" y="665"/>
                  </a:lnTo>
                  <a:lnTo>
                    <a:pt x="714" y="493"/>
                  </a:lnTo>
                  <a:lnTo>
                    <a:pt x="542" y="222"/>
                  </a:lnTo>
                  <a:lnTo>
                    <a:pt x="395" y="50"/>
                  </a:lnTo>
                  <a:lnTo>
                    <a:pt x="370" y="25"/>
                  </a:lnTo>
                  <a:lnTo>
                    <a:pt x="32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7" name="Google Shape;598;p19">
              <a:extLst>
                <a:ext uri="{FF2B5EF4-FFF2-40B4-BE49-F238E27FC236}">
                  <a16:creationId xmlns:a16="http://schemas.microsoft.com/office/drawing/2014/main" id="{31867D0E-D322-657B-6D61-3046C53135A6}"/>
                </a:ext>
              </a:extLst>
            </p:cNvPr>
            <p:cNvSpPr/>
            <p:nvPr/>
          </p:nvSpPr>
          <p:spPr>
            <a:xfrm>
              <a:off x="3398581" y="3227083"/>
              <a:ext cx="122313" cy="133398"/>
            </a:xfrm>
            <a:custGeom>
              <a:avLst/>
              <a:gdLst/>
              <a:ahLst/>
              <a:cxnLst/>
              <a:rect l="l" t="t" r="r" b="b"/>
              <a:pathLst>
                <a:path w="2437" h="2658" extrusionOk="0">
                  <a:moveTo>
                    <a:pt x="714" y="0"/>
                  </a:moveTo>
                  <a:lnTo>
                    <a:pt x="566" y="25"/>
                  </a:lnTo>
                  <a:lnTo>
                    <a:pt x="443" y="50"/>
                  </a:lnTo>
                  <a:lnTo>
                    <a:pt x="320" y="123"/>
                  </a:lnTo>
                  <a:lnTo>
                    <a:pt x="197" y="222"/>
                  </a:lnTo>
                  <a:lnTo>
                    <a:pt x="123" y="320"/>
                  </a:lnTo>
                  <a:lnTo>
                    <a:pt x="49" y="443"/>
                  </a:lnTo>
                  <a:lnTo>
                    <a:pt x="0" y="591"/>
                  </a:lnTo>
                  <a:lnTo>
                    <a:pt x="0" y="739"/>
                  </a:lnTo>
                  <a:lnTo>
                    <a:pt x="0" y="1920"/>
                  </a:lnTo>
                  <a:lnTo>
                    <a:pt x="0" y="2067"/>
                  </a:lnTo>
                  <a:lnTo>
                    <a:pt x="49" y="2215"/>
                  </a:lnTo>
                  <a:lnTo>
                    <a:pt x="123" y="2338"/>
                  </a:lnTo>
                  <a:lnTo>
                    <a:pt x="197" y="2461"/>
                  </a:lnTo>
                  <a:lnTo>
                    <a:pt x="320" y="2535"/>
                  </a:lnTo>
                  <a:lnTo>
                    <a:pt x="443" y="2609"/>
                  </a:lnTo>
                  <a:lnTo>
                    <a:pt x="566" y="2658"/>
                  </a:lnTo>
                  <a:lnTo>
                    <a:pt x="1846" y="2658"/>
                  </a:lnTo>
                  <a:lnTo>
                    <a:pt x="1993" y="2609"/>
                  </a:lnTo>
                  <a:lnTo>
                    <a:pt x="2116" y="2535"/>
                  </a:lnTo>
                  <a:lnTo>
                    <a:pt x="2215" y="2461"/>
                  </a:lnTo>
                  <a:lnTo>
                    <a:pt x="2313" y="2338"/>
                  </a:lnTo>
                  <a:lnTo>
                    <a:pt x="2387" y="2215"/>
                  </a:lnTo>
                  <a:lnTo>
                    <a:pt x="2411" y="2067"/>
                  </a:lnTo>
                  <a:lnTo>
                    <a:pt x="2436" y="1920"/>
                  </a:lnTo>
                  <a:lnTo>
                    <a:pt x="2436" y="739"/>
                  </a:lnTo>
                  <a:lnTo>
                    <a:pt x="2411" y="591"/>
                  </a:lnTo>
                  <a:lnTo>
                    <a:pt x="2387" y="443"/>
                  </a:lnTo>
                  <a:lnTo>
                    <a:pt x="2313" y="320"/>
                  </a:lnTo>
                  <a:lnTo>
                    <a:pt x="2215" y="222"/>
                  </a:lnTo>
                  <a:lnTo>
                    <a:pt x="2116" y="123"/>
                  </a:lnTo>
                  <a:lnTo>
                    <a:pt x="1993" y="50"/>
                  </a:lnTo>
                  <a:lnTo>
                    <a:pt x="1846" y="25"/>
                  </a:lnTo>
                  <a:lnTo>
                    <a:pt x="1698"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8" name="Google Shape;599;p19">
              <a:extLst>
                <a:ext uri="{FF2B5EF4-FFF2-40B4-BE49-F238E27FC236}">
                  <a16:creationId xmlns:a16="http://schemas.microsoft.com/office/drawing/2014/main" id="{88B1DEA2-867F-15DD-F19B-379BE88EF517}"/>
                </a:ext>
              </a:extLst>
            </p:cNvPr>
            <p:cNvSpPr/>
            <p:nvPr/>
          </p:nvSpPr>
          <p:spPr>
            <a:xfrm>
              <a:off x="3439335" y="3227083"/>
              <a:ext cx="81559" cy="133398"/>
            </a:xfrm>
            <a:custGeom>
              <a:avLst/>
              <a:gdLst/>
              <a:ahLst/>
              <a:cxnLst/>
              <a:rect l="l" t="t" r="r" b="b"/>
              <a:pathLst>
                <a:path w="1625" h="2658" extrusionOk="0">
                  <a:moveTo>
                    <a:pt x="0" y="0"/>
                  </a:moveTo>
                  <a:lnTo>
                    <a:pt x="148" y="25"/>
                  </a:lnTo>
                  <a:lnTo>
                    <a:pt x="271" y="50"/>
                  </a:lnTo>
                  <a:lnTo>
                    <a:pt x="394" y="123"/>
                  </a:lnTo>
                  <a:lnTo>
                    <a:pt x="517" y="222"/>
                  </a:lnTo>
                  <a:lnTo>
                    <a:pt x="591" y="320"/>
                  </a:lnTo>
                  <a:lnTo>
                    <a:pt x="664" y="443"/>
                  </a:lnTo>
                  <a:lnTo>
                    <a:pt x="714" y="591"/>
                  </a:lnTo>
                  <a:lnTo>
                    <a:pt x="714" y="739"/>
                  </a:lnTo>
                  <a:lnTo>
                    <a:pt x="714" y="1920"/>
                  </a:lnTo>
                  <a:lnTo>
                    <a:pt x="714" y="2067"/>
                  </a:lnTo>
                  <a:lnTo>
                    <a:pt x="664" y="2215"/>
                  </a:lnTo>
                  <a:lnTo>
                    <a:pt x="591" y="2338"/>
                  </a:lnTo>
                  <a:lnTo>
                    <a:pt x="517" y="2461"/>
                  </a:lnTo>
                  <a:lnTo>
                    <a:pt x="394" y="2535"/>
                  </a:lnTo>
                  <a:lnTo>
                    <a:pt x="271" y="2609"/>
                  </a:lnTo>
                  <a:lnTo>
                    <a:pt x="148" y="2658"/>
                  </a:lnTo>
                  <a:lnTo>
                    <a:pt x="1034" y="2658"/>
                  </a:lnTo>
                  <a:lnTo>
                    <a:pt x="1181" y="2609"/>
                  </a:lnTo>
                  <a:lnTo>
                    <a:pt x="1304" y="2535"/>
                  </a:lnTo>
                  <a:lnTo>
                    <a:pt x="1403" y="2461"/>
                  </a:lnTo>
                  <a:lnTo>
                    <a:pt x="1501" y="2338"/>
                  </a:lnTo>
                  <a:lnTo>
                    <a:pt x="1575" y="2215"/>
                  </a:lnTo>
                  <a:lnTo>
                    <a:pt x="1599" y="2067"/>
                  </a:lnTo>
                  <a:lnTo>
                    <a:pt x="1624" y="1920"/>
                  </a:lnTo>
                  <a:lnTo>
                    <a:pt x="1624" y="739"/>
                  </a:lnTo>
                  <a:lnTo>
                    <a:pt x="1599" y="591"/>
                  </a:lnTo>
                  <a:lnTo>
                    <a:pt x="1575" y="443"/>
                  </a:lnTo>
                  <a:lnTo>
                    <a:pt x="1501" y="320"/>
                  </a:lnTo>
                  <a:lnTo>
                    <a:pt x="1403" y="222"/>
                  </a:lnTo>
                  <a:lnTo>
                    <a:pt x="1304" y="123"/>
                  </a:lnTo>
                  <a:lnTo>
                    <a:pt x="1181" y="50"/>
                  </a:lnTo>
                  <a:lnTo>
                    <a:pt x="1034" y="25"/>
                  </a:lnTo>
                  <a:lnTo>
                    <a:pt x="886"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29" name="Google Shape;600;p19">
              <a:extLst>
                <a:ext uri="{FF2B5EF4-FFF2-40B4-BE49-F238E27FC236}">
                  <a16:creationId xmlns:a16="http://schemas.microsoft.com/office/drawing/2014/main" id="{8B4FC051-D6CC-26F2-B7FE-3B600EE037B2}"/>
                </a:ext>
              </a:extLst>
            </p:cNvPr>
            <p:cNvSpPr/>
            <p:nvPr/>
          </p:nvSpPr>
          <p:spPr>
            <a:xfrm>
              <a:off x="3372633" y="3219655"/>
              <a:ext cx="181587" cy="43262"/>
            </a:xfrm>
            <a:custGeom>
              <a:avLst/>
              <a:gdLst/>
              <a:ahLst/>
              <a:cxnLst/>
              <a:rect l="l" t="t" r="r" b="b"/>
              <a:pathLst>
                <a:path w="3618" h="862" extrusionOk="0">
                  <a:moveTo>
                    <a:pt x="3248" y="1"/>
                  </a:moveTo>
                  <a:lnTo>
                    <a:pt x="320" y="173"/>
                  </a:lnTo>
                  <a:lnTo>
                    <a:pt x="197" y="222"/>
                  </a:lnTo>
                  <a:lnTo>
                    <a:pt x="99" y="296"/>
                  </a:lnTo>
                  <a:lnTo>
                    <a:pt x="25" y="394"/>
                  </a:lnTo>
                  <a:lnTo>
                    <a:pt x="0" y="542"/>
                  </a:lnTo>
                  <a:lnTo>
                    <a:pt x="0" y="591"/>
                  </a:lnTo>
                  <a:lnTo>
                    <a:pt x="25" y="665"/>
                  </a:lnTo>
                  <a:lnTo>
                    <a:pt x="99" y="788"/>
                  </a:lnTo>
                  <a:lnTo>
                    <a:pt x="222" y="862"/>
                  </a:lnTo>
                  <a:lnTo>
                    <a:pt x="369" y="862"/>
                  </a:lnTo>
                  <a:lnTo>
                    <a:pt x="3298" y="690"/>
                  </a:lnTo>
                  <a:lnTo>
                    <a:pt x="3421" y="665"/>
                  </a:lnTo>
                  <a:lnTo>
                    <a:pt x="3519" y="591"/>
                  </a:lnTo>
                  <a:lnTo>
                    <a:pt x="3593" y="493"/>
                  </a:lnTo>
                  <a:lnTo>
                    <a:pt x="3617" y="345"/>
                  </a:lnTo>
                  <a:lnTo>
                    <a:pt x="3617" y="271"/>
                  </a:lnTo>
                  <a:lnTo>
                    <a:pt x="3593" y="222"/>
                  </a:lnTo>
                  <a:lnTo>
                    <a:pt x="3519" y="99"/>
                  </a:lnTo>
                  <a:lnTo>
                    <a:pt x="3396" y="25"/>
                  </a:lnTo>
                  <a:lnTo>
                    <a:pt x="3322" y="25"/>
                  </a:lnTo>
                  <a:lnTo>
                    <a:pt x="3248"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30" name="Google Shape;601;p19">
              <a:extLst>
                <a:ext uri="{FF2B5EF4-FFF2-40B4-BE49-F238E27FC236}">
                  <a16:creationId xmlns:a16="http://schemas.microsoft.com/office/drawing/2014/main" id="{4EEC4BF7-B7E1-6B07-3810-946A76F2D0AA}"/>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31" name="Google Shape;602;p19">
              <a:extLst>
                <a:ext uri="{FF2B5EF4-FFF2-40B4-BE49-F238E27FC236}">
                  <a16:creationId xmlns:a16="http://schemas.microsoft.com/office/drawing/2014/main" id="{A51ADECE-050F-9A2A-B0D3-44DA4122D2D8}"/>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grpSp>
        <p:nvGrpSpPr>
          <p:cNvPr id="3347" name="Google Shape;1805;p31">
            <a:extLst>
              <a:ext uri="{FF2B5EF4-FFF2-40B4-BE49-F238E27FC236}">
                <a16:creationId xmlns:a16="http://schemas.microsoft.com/office/drawing/2014/main" id="{86D04BE4-C1FD-6815-CFF4-CEA9EA8C73E2}"/>
              </a:ext>
            </a:extLst>
          </p:cNvPr>
          <p:cNvGrpSpPr/>
          <p:nvPr/>
        </p:nvGrpSpPr>
        <p:grpSpPr>
          <a:xfrm>
            <a:off x="5347406" y="2763516"/>
            <a:ext cx="411430" cy="528035"/>
            <a:chOff x="7875805" y="5169425"/>
            <a:chExt cx="621120" cy="797154"/>
          </a:xfrm>
        </p:grpSpPr>
        <p:sp>
          <p:nvSpPr>
            <p:cNvPr id="3348" name="Google Shape;1806;p31">
              <a:extLst>
                <a:ext uri="{FF2B5EF4-FFF2-40B4-BE49-F238E27FC236}">
                  <a16:creationId xmlns:a16="http://schemas.microsoft.com/office/drawing/2014/main" id="{C80321C1-EB69-C831-FBD6-E362D4A00EA2}"/>
                </a:ext>
              </a:extLst>
            </p:cNvPr>
            <p:cNvSpPr/>
            <p:nvPr/>
          </p:nvSpPr>
          <p:spPr>
            <a:xfrm>
              <a:off x="8104910" y="5267834"/>
              <a:ext cx="293533" cy="293533"/>
            </a:xfrm>
            <a:custGeom>
              <a:avLst/>
              <a:gdLst/>
              <a:ahLst/>
              <a:cxnLst/>
              <a:rect l="l" t="t" r="r" b="b"/>
              <a:pathLst>
                <a:path w="3982" h="3982" extrusionOk="0">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dirty="0">
                <a:latin typeface="+mn-lt"/>
              </a:endParaRPr>
            </a:p>
          </p:txBody>
        </p:sp>
        <p:sp>
          <p:nvSpPr>
            <p:cNvPr id="3349" name="Google Shape;1807;p31">
              <a:extLst>
                <a:ext uri="{FF2B5EF4-FFF2-40B4-BE49-F238E27FC236}">
                  <a16:creationId xmlns:a16="http://schemas.microsoft.com/office/drawing/2014/main" id="{2C3468D5-6086-6929-563C-A3776B3FB6A4}"/>
                </a:ext>
              </a:extLst>
            </p:cNvPr>
            <p:cNvSpPr/>
            <p:nvPr/>
          </p:nvSpPr>
          <p:spPr>
            <a:xfrm>
              <a:off x="7887157" y="5184537"/>
              <a:ext cx="393859" cy="782042"/>
            </a:xfrm>
            <a:custGeom>
              <a:avLst/>
              <a:gdLst/>
              <a:ahLst/>
              <a:cxnLst/>
              <a:rect l="l" t="t" r="r" b="b"/>
              <a:pathLst>
                <a:path w="5343" h="10609" extrusionOk="0">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0" name="Google Shape;1808;p31">
              <a:extLst>
                <a:ext uri="{FF2B5EF4-FFF2-40B4-BE49-F238E27FC236}">
                  <a16:creationId xmlns:a16="http://schemas.microsoft.com/office/drawing/2014/main" id="{7CD8402C-DCEF-1981-6E12-405630A156FA}"/>
                </a:ext>
              </a:extLst>
            </p:cNvPr>
            <p:cNvSpPr/>
            <p:nvPr/>
          </p:nvSpPr>
          <p:spPr>
            <a:xfrm>
              <a:off x="8239292" y="5169425"/>
              <a:ext cx="24695" cy="58751"/>
            </a:xfrm>
            <a:custGeom>
              <a:avLst/>
              <a:gdLst/>
              <a:ahLst/>
              <a:cxnLst/>
              <a:rect l="l" t="t" r="r" b="b"/>
              <a:pathLst>
                <a:path w="335" h="797" extrusionOk="0">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1" name="Google Shape;1809;p31">
              <a:extLst>
                <a:ext uri="{FF2B5EF4-FFF2-40B4-BE49-F238E27FC236}">
                  <a16:creationId xmlns:a16="http://schemas.microsoft.com/office/drawing/2014/main" id="{5F9CF66B-5AD9-F616-2445-7A91D1F75518}"/>
                </a:ext>
              </a:extLst>
            </p:cNvPr>
            <p:cNvSpPr/>
            <p:nvPr/>
          </p:nvSpPr>
          <p:spPr>
            <a:xfrm>
              <a:off x="8239292" y="5601098"/>
              <a:ext cx="24695" cy="58751"/>
            </a:xfrm>
            <a:custGeom>
              <a:avLst/>
              <a:gdLst/>
              <a:ahLst/>
              <a:cxnLst/>
              <a:rect l="l" t="t" r="r" b="b"/>
              <a:pathLst>
                <a:path w="335" h="797" extrusionOk="0">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2" name="Google Shape;1810;p31">
              <a:extLst>
                <a:ext uri="{FF2B5EF4-FFF2-40B4-BE49-F238E27FC236}">
                  <a16:creationId xmlns:a16="http://schemas.microsoft.com/office/drawing/2014/main" id="{8C1DDE11-1E83-C7CE-65F8-0F29DC6B1891}"/>
                </a:ext>
              </a:extLst>
            </p:cNvPr>
            <p:cNvSpPr/>
            <p:nvPr/>
          </p:nvSpPr>
          <p:spPr>
            <a:xfrm>
              <a:off x="8339692" y="5574561"/>
              <a:ext cx="39806" cy="53075"/>
            </a:xfrm>
            <a:custGeom>
              <a:avLst/>
              <a:gdLst/>
              <a:ahLst/>
              <a:cxnLst/>
              <a:rect l="l" t="t" r="r" b="b"/>
              <a:pathLst>
                <a:path w="540" h="720" extrusionOk="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3" name="Google Shape;1811;p31">
              <a:extLst>
                <a:ext uri="{FF2B5EF4-FFF2-40B4-BE49-F238E27FC236}">
                  <a16:creationId xmlns:a16="http://schemas.microsoft.com/office/drawing/2014/main" id="{1248E6FC-0112-0767-7D1B-3FFC39BB6A95}"/>
                </a:ext>
              </a:extLst>
            </p:cNvPr>
            <p:cNvSpPr/>
            <p:nvPr/>
          </p:nvSpPr>
          <p:spPr>
            <a:xfrm>
              <a:off x="8411637" y="5500699"/>
              <a:ext cx="53075" cy="41723"/>
            </a:xfrm>
            <a:custGeom>
              <a:avLst/>
              <a:gdLst/>
              <a:ahLst/>
              <a:cxnLst/>
              <a:rect l="l" t="t" r="r" b="b"/>
              <a:pathLst>
                <a:path w="720" h="566" extrusionOk="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4" name="Google Shape;1812;p31">
              <a:extLst>
                <a:ext uri="{FF2B5EF4-FFF2-40B4-BE49-F238E27FC236}">
                  <a16:creationId xmlns:a16="http://schemas.microsoft.com/office/drawing/2014/main" id="{3B3F6FB1-890D-BB5C-1914-F062579469B2}"/>
                </a:ext>
              </a:extLst>
            </p:cNvPr>
            <p:cNvSpPr/>
            <p:nvPr/>
          </p:nvSpPr>
          <p:spPr>
            <a:xfrm>
              <a:off x="8438101" y="5402290"/>
              <a:ext cx="58825" cy="24695"/>
            </a:xfrm>
            <a:custGeom>
              <a:avLst/>
              <a:gdLst/>
              <a:ahLst/>
              <a:cxnLst/>
              <a:rect l="l" t="t" r="r" b="b"/>
              <a:pathLst>
                <a:path w="798" h="335" extrusionOk="0">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5" name="Google Shape;1813;p31">
              <a:extLst>
                <a:ext uri="{FF2B5EF4-FFF2-40B4-BE49-F238E27FC236}">
                  <a16:creationId xmlns:a16="http://schemas.microsoft.com/office/drawing/2014/main" id="{AA5D364A-E367-589C-06E3-A565266752E1}"/>
                </a:ext>
              </a:extLst>
            </p:cNvPr>
            <p:cNvSpPr/>
            <p:nvPr/>
          </p:nvSpPr>
          <p:spPr>
            <a:xfrm>
              <a:off x="8411637" y="5286779"/>
              <a:ext cx="53075" cy="39806"/>
            </a:xfrm>
            <a:custGeom>
              <a:avLst/>
              <a:gdLst/>
              <a:ahLst/>
              <a:cxnLst/>
              <a:rect l="l" t="t" r="r" b="b"/>
              <a:pathLst>
                <a:path w="720" h="540" extrusionOk="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6" name="Google Shape;1814;p31">
              <a:extLst>
                <a:ext uri="{FF2B5EF4-FFF2-40B4-BE49-F238E27FC236}">
                  <a16:creationId xmlns:a16="http://schemas.microsoft.com/office/drawing/2014/main" id="{547D0E72-47AD-0FF9-25FC-B523CF8BE375}"/>
                </a:ext>
              </a:extLst>
            </p:cNvPr>
            <p:cNvSpPr/>
            <p:nvPr/>
          </p:nvSpPr>
          <p:spPr>
            <a:xfrm>
              <a:off x="8339692" y="5201565"/>
              <a:ext cx="39806" cy="53075"/>
            </a:xfrm>
            <a:custGeom>
              <a:avLst/>
              <a:gdLst/>
              <a:ahLst/>
              <a:cxnLst/>
              <a:rect l="l" t="t" r="r" b="b"/>
              <a:pathLst>
                <a:path w="540" h="720" extrusionOk="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7" name="Google Shape;1815;p31">
              <a:extLst>
                <a:ext uri="{FF2B5EF4-FFF2-40B4-BE49-F238E27FC236}">
                  <a16:creationId xmlns:a16="http://schemas.microsoft.com/office/drawing/2014/main" id="{66419C61-2003-1FAE-F00E-E0E5B5ABF002}"/>
                </a:ext>
              </a:extLst>
            </p:cNvPr>
            <p:cNvSpPr/>
            <p:nvPr/>
          </p:nvSpPr>
          <p:spPr>
            <a:xfrm>
              <a:off x="7951510" y="5247047"/>
              <a:ext cx="265153" cy="657022"/>
            </a:xfrm>
            <a:custGeom>
              <a:avLst/>
              <a:gdLst/>
              <a:ahLst/>
              <a:cxnLst/>
              <a:rect l="l" t="t" r="r" b="b"/>
              <a:pathLst>
                <a:path w="3597" h="8913" extrusionOk="0">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8" name="Google Shape;1816;p31">
              <a:extLst>
                <a:ext uri="{FF2B5EF4-FFF2-40B4-BE49-F238E27FC236}">
                  <a16:creationId xmlns:a16="http://schemas.microsoft.com/office/drawing/2014/main" id="{DA098BAB-7F5C-332B-8256-EA920D752B4C}"/>
                </a:ext>
              </a:extLst>
            </p:cNvPr>
            <p:cNvSpPr/>
            <p:nvPr/>
          </p:nvSpPr>
          <p:spPr>
            <a:xfrm>
              <a:off x="7875805" y="5315159"/>
              <a:ext cx="70103" cy="24695"/>
            </a:xfrm>
            <a:custGeom>
              <a:avLst/>
              <a:gdLst/>
              <a:ahLst/>
              <a:cxnLst/>
              <a:rect l="l" t="t" r="r" b="b"/>
              <a:pathLst>
                <a:path w="951" h="335" extrusionOk="0">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59" name="Google Shape;1817;p31">
              <a:extLst>
                <a:ext uri="{FF2B5EF4-FFF2-40B4-BE49-F238E27FC236}">
                  <a16:creationId xmlns:a16="http://schemas.microsoft.com/office/drawing/2014/main" id="{6BDEA724-9AA2-E259-6FCC-5FCAF410E9F3}"/>
                </a:ext>
              </a:extLst>
            </p:cNvPr>
            <p:cNvSpPr/>
            <p:nvPr/>
          </p:nvSpPr>
          <p:spPr>
            <a:xfrm>
              <a:off x="7875805" y="5389021"/>
              <a:ext cx="70103" cy="24695"/>
            </a:xfrm>
            <a:custGeom>
              <a:avLst/>
              <a:gdLst/>
              <a:ahLst/>
              <a:cxnLst/>
              <a:rect l="l" t="t" r="r" b="b"/>
              <a:pathLst>
                <a:path w="951" h="335" extrusionOk="0">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0" name="Google Shape;1818;p31">
              <a:extLst>
                <a:ext uri="{FF2B5EF4-FFF2-40B4-BE49-F238E27FC236}">
                  <a16:creationId xmlns:a16="http://schemas.microsoft.com/office/drawing/2014/main" id="{D77435AA-008D-3AB4-89C0-8A14AAF3B3EA}"/>
                </a:ext>
              </a:extLst>
            </p:cNvPr>
            <p:cNvSpPr/>
            <p:nvPr/>
          </p:nvSpPr>
          <p:spPr>
            <a:xfrm>
              <a:off x="7875805" y="5462883"/>
              <a:ext cx="70103" cy="22778"/>
            </a:xfrm>
            <a:custGeom>
              <a:avLst/>
              <a:gdLst/>
              <a:ahLst/>
              <a:cxnLst/>
              <a:rect l="l" t="t" r="r" b="b"/>
              <a:pathLst>
                <a:path w="951" h="309" extrusionOk="0">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1" name="Google Shape;1819;p31">
              <a:extLst>
                <a:ext uri="{FF2B5EF4-FFF2-40B4-BE49-F238E27FC236}">
                  <a16:creationId xmlns:a16="http://schemas.microsoft.com/office/drawing/2014/main" id="{827BAB1F-5BCD-AFF7-1889-14B5ED4B099B}"/>
                </a:ext>
              </a:extLst>
            </p:cNvPr>
            <p:cNvSpPr/>
            <p:nvPr/>
          </p:nvSpPr>
          <p:spPr>
            <a:xfrm>
              <a:off x="7875805" y="5536671"/>
              <a:ext cx="70103" cy="22852"/>
            </a:xfrm>
            <a:custGeom>
              <a:avLst/>
              <a:gdLst/>
              <a:ahLst/>
              <a:cxnLst/>
              <a:rect l="l" t="t" r="r" b="b"/>
              <a:pathLst>
                <a:path w="951" h="310" extrusionOk="0">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grpSp>
        <p:nvGrpSpPr>
          <p:cNvPr id="3362" name="Google Shape;783;p22">
            <a:extLst>
              <a:ext uri="{FF2B5EF4-FFF2-40B4-BE49-F238E27FC236}">
                <a16:creationId xmlns:a16="http://schemas.microsoft.com/office/drawing/2014/main" id="{B38B39EB-3234-173A-3381-F9D0FC719D8D}"/>
              </a:ext>
            </a:extLst>
          </p:cNvPr>
          <p:cNvGrpSpPr/>
          <p:nvPr/>
        </p:nvGrpSpPr>
        <p:grpSpPr>
          <a:xfrm>
            <a:off x="3069978" y="2824143"/>
            <a:ext cx="738402" cy="432009"/>
            <a:chOff x="-1310122" y="938700"/>
            <a:chExt cx="1085799" cy="826548"/>
          </a:xfrm>
        </p:grpSpPr>
        <p:sp>
          <p:nvSpPr>
            <p:cNvPr id="3363" name="Google Shape;784;p22">
              <a:extLst>
                <a:ext uri="{FF2B5EF4-FFF2-40B4-BE49-F238E27FC236}">
                  <a16:creationId xmlns:a16="http://schemas.microsoft.com/office/drawing/2014/main" id="{2753EDAA-160E-D2DC-5162-8AAB8B612DE3}"/>
                </a:ext>
              </a:extLst>
            </p:cNvPr>
            <p:cNvSpPr/>
            <p:nvPr/>
          </p:nvSpPr>
          <p:spPr>
            <a:xfrm flipH="1">
              <a:off x="-879281" y="997474"/>
              <a:ext cx="71914" cy="229340"/>
            </a:xfrm>
            <a:custGeom>
              <a:avLst/>
              <a:gdLst/>
              <a:ahLst/>
              <a:cxnLst/>
              <a:rect l="l" t="t" r="r" b="b"/>
              <a:pathLst>
                <a:path w="3480" h="11098" extrusionOk="0">
                  <a:moveTo>
                    <a:pt x="0" y="0"/>
                  </a:moveTo>
                  <a:lnTo>
                    <a:pt x="0" y="11097"/>
                  </a:lnTo>
                  <a:lnTo>
                    <a:pt x="3479" y="11097"/>
                  </a:lnTo>
                  <a:lnTo>
                    <a:pt x="3479"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4" name="Google Shape;785;p22">
              <a:extLst>
                <a:ext uri="{FF2B5EF4-FFF2-40B4-BE49-F238E27FC236}">
                  <a16:creationId xmlns:a16="http://schemas.microsoft.com/office/drawing/2014/main" id="{721FDCA0-C8CA-9F37-2CFF-681FC0CC9046}"/>
                </a:ext>
              </a:extLst>
            </p:cNvPr>
            <p:cNvSpPr/>
            <p:nvPr/>
          </p:nvSpPr>
          <p:spPr>
            <a:xfrm flipH="1">
              <a:off x="-982643" y="1080385"/>
              <a:ext cx="278668" cy="57221"/>
            </a:xfrm>
            <a:custGeom>
              <a:avLst/>
              <a:gdLst/>
              <a:ahLst/>
              <a:cxnLst/>
              <a:rect l="l" t="t" r="r" b="b"/>
              <a:pathLst>
                <a:path w="13485" h="2769" extrusionOk="0">
                  <a:moveTo>
                    <a:pt x="1" y="0"/>
                  </a:moveTo>
                  <a:lnTo>
                    <a:pt x="1" y="2768"/>
                  </a:lnTo>
                  <a:lnTo>
                    <a:pt x="13485" y="2768"/>
                  </a:lnTo>
                  <a:lnTo>
                    <a:pt x="13485"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5" name="Google Shape;786;p22">
              <a:extLst>
                <a:ext uri="{FF2B5EF4-FFF2-40B4-BE49-F238E27FC236}">
                  <a16:creationId xmlns:a16="http://schemas.microsoft.com/office/drawing/2014/main" id="{8AD34FF2-DBEB-A090-1EC3-41DC0A5F7711}"/>
                </a:ext>
              </a:extLst>
            </p:cNvPr>
            <p:cNvSpPr/>
            <p:nvPr/>
          </p:nvSpPr>
          <p:spPr>
            <a:xfrm flipH="1">
              <a:off x="-749644" y="1063584"/>
              <a:ext cx="90802" cy="90802"/>
            </a:xfrm>
            <a:custGeom>
              <a:avLst/>
              <a:gdLst/>
              <a:ahLst/>
              <a:cxnLst/>
              <a:rect l="l" t="t" r="r" b="b"/>
              <a:pathLst>
                <a:path w="4394" h="4394" extrusionOk="0">
                  <a:moveTo>
                    <a:pt x="1982" y="1"/>
                  </a:moveTo>
                  <a:lnTo>
                    <a:pt x="1753" y="52"/>
                  </a:lnTo>
                  <a:lnTo>
                    <a:pt x="1550" y="102"/>
                  </a:lnTo>
                  <a:lnTo>
                    <a:pt x="1347" y="178"/>
                  </a:lnTo>
                  <a:lnTo>
                    <a:pt x="1144" y="255"/>
                  </a:lnTo>
                  <a:lnTo>
                    <a:pt x="966" y="382"/>
                  </a:lnTo>
                  <a:lnTo>
                    <a:pt x="788" y="509"/>
                  </a:lnTo>
                  <a:lnTo>
                    <a:pt x="636" y="636"/>
                  </a:lnTo>
                  <a:lnTo>
                    <a:pt x="509" y="788"/>
                  </a:lnTo>
                  <a:lnTo>
                    <a:pt x="382" y="966"/>
                  </a:lnTo>
                  <a:lnTo>
                    <a:pt x="255" y="1143"/>
                  </a:lnTo>
                  <a:lnTo>
                    <a:pt x="179" y="1347"/>
                  </a:lnTo>
                  <a:lnTo>
                    <a:pt x="102" y="1550"/>
                  </a:lnTo>
                  <a:lnTo>
                    <a:pt x="52" y="1753"/>
                  </a:lnTo>
                  <a:lnTo>
                    <a:pt x="26" y="1981"/>
                  </a:lnTo>
                  <a:lnTo>
                    <a:pt x="1" y="2185"/>
                  </a:lnTo>
                  <a:lnTo>
                    <a:pt x="26" y="2413"/>
                  </a:lnTo>
                  <a:lnTo>
                    <a:pt x="52" y="2642"/>
                  </a:lnTo>
                  <a:lnTo>
                    <a:pt x="102" y="2845"/>
                  </a:lnTo>
                  <a:lnTo>
                    <a:pt x="179" y="3048"/>
                  </a:lnTo>
                  <a:lnTo>
                    <a:pt x="255" y="3251"/>
                  </a:lnTo>
                  <a:lnTo>
                    <a:pt x="382" y="3429"/>
                  </a:lnTo>
                  <a:lnTo>
                    <a:pt x="509" y="3581"/>
                  </a:lnTo>
                  <a:lnTo>
                    <a:pt x="636" y="3734"/>
                  </a:lnTo>
                  <a:lnTo>
                    <a:pt x="788" y="3886"/>
                  </a:lnTo>
                  <a:lnTo>
                    <a:pt x="966" y="4013"/>
                  </a:lnTo>
                  <a:lnTo>
                    <a:pt x="1144" y="4115"/>
                  </a:lnTo>
                  <a:lnTo>
                    <a:pt x="1347" y="4216"/>
                  </a:lnTo>
                  <a:lnTo>
                    <a:pt x="1550" y="4292"/>
                  </a:lnTo>
                  <a:lnTo>
                    <a:pt x="1753" y="4343"/>
                  </a:lnTo>
                  <a:lnTo>
                    <a:pt x="1982" y="4368"/>
                  </a:lnTo>
                  <a:lnTo>
                    <a:pt x="2185" y="4394"/>
                  </a:lnTo>
                  <a:lnTo>
                    <a:pt x="2413" y="4368"/>
                  </a:lnTo>
                  <a:lnTo>
                    <a:pt x="2642" y="4343"/>
                  </a:lnTo>
                  <a:lnTo>
                    <a:pt x="2845" y="4292"/>
                  </a:lnTo>
                  <a:lnTo>
                    <a:pt x="3048" y="4216"/>
                  </a:lnTo>
                  <a:lnTo>
                    <a:pt x="3251" y="4115"/>
                  </a:lnTo>
                  <a:lnTo>
                    <a:pt x="3429" y="4013"/>
                  </a:lnTo>
                  <a:lnTo>
                    <a:pt x="3581" y="3886"/>
                  </a:lnTo>
                  <a:lnTo>
                    <a:pt x="3759" y="3734"/>
                  </a:lnTo>
                  <a:lnTo>
                    <a:pt x="3886" y="3581"/>
                  </a:lnTo>
                  <a:lnTo>
                    <a:pt x="4013" y="3429"/>
                  </a:lnTo>
                  <a:lnTo>
                    <a:pt x="4115" y="3251"/>
                  </a:lnTo>
                  <a:lnTo>
                    <a:pt x="4216" y="3048"/>
                  </a:lnTo>
                  <a:lnTo>
                    <a:pt x="4292" y="2845"/>
                  </a:lnTo>
                  <a:lnTo>
                    <a:pt x="4343" y="2642"/>
                  </a:lnTo>
                  <a:lnTo>
                    <a:pt x="4369" y="2413"/>
                  </a:lnTo>
                  <a:lnTo>
                    <a:pt x="4394" y="2185"/>
                  </a:lnTo>
                  <a:lnTo>
                    <a:pt x="4369" y="1981"/>
                  </a:lnTo>
                  <a:lnTo>
                    <a:pt x="4343" y="1753"/>
                  </a:lnTo>
                  <a:lnTo>
                    <a:pt x="4292" y="1550"/>
                  </a:lnTo>
                  <a:lnTo>
                    <a:pt x="4216" y="1347"/>
                  </a:lnTo>
                  <a:lnTo>
                    <a:pt x="4115" y="1143"/>
                  </a:lnTo>
                  <a:lnTo>
                    <a:pt x="4013" y="966"/>
                  </a:lnTo>
                  <a:lnTo>
                    <a:pt x="3886" y="788"/>
                  </a:lnTo>
                  <a:lnTo>
                    <a:pt x="3759" y="636"/>
                  </a:lnTo>
                  <a:lnTo>
                    <a:pt x="3581" y="509"/>
                  </a:lnTo>
                  <a:lnTo>
                    <a:pt x="3429" y="382"/>
                  </a:lnTo>
                  <a:lnTo>
                    <a:pt x="3251" y="255"/>
                  </a:lnTo>
                  <a:lnTo>
                    <a:pt x="3048" y="178"/>
                  </a:lnTo>
                  <a:lnTo>
                    <a:pt x="2845" y="102"/>
                  </a:lnTo>
                  <a:lnTo>
                    <a:pt x="2642"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6" name="Google Shape;787;p22">
              <a:extLst>
                <a:ext uri="{FF2B5EF4-FFF2-40B4-BE49-F238E27FC236}">
                  <a16:creationId xmlns:a16="http://schemas.microsoft.com/office/drawing/2014/main" id="{9D674663-48A3-1F82-11FD-241E0790B27D}"/>
                </a:ext>
              </a:extLst>
            </p:cNvPr>
            <p:cNvSpPr/>
            <p:nvPr/>
          </p:nvSpPr>
          <p:spPr>
            <a:xfrm flipH="1">
              <a:off x="-1027785" y="1063584"/>
              <a:ext cx="90285" cy="90802"/>
            </a:xfrm>
            <a:custGeom>
              <a:avLst/>
              <a:gdLst/>
              <a:ahLst/>
              <a:cxnLst/>
              <a:rect l="l" t="t" r="r" b="b"/>
              <a:pathLst>
                <a:path w="4369" h="4394" extrusionOk="0">
                  <a:moveTo>
                    <a:pt x="1956" y="1"/>
                  </a:moveTo>
                  <a:lnTo>
                    <a:pt x="1753" y="52"/>
                  </a:lnTo>
                  <a:lnTo>
                    <a:pt x="1525" y="102"/>
                  </a:lnTo>
                  <a:lnTo>
                    <a:pt x="1321" y="178"/>
                  </a:lnTo>
                  <a:lnTo>
                    <a:pt x="1144" y="255"/>
                  </a:lnTo>
                  <a:lnTo>
                    <a:pt x="966" y="382"/>
                  </a:lnTo>
                  <a:lnTo>
                    <a:pt x="788" y="509"/>
                  </a:lnTo>
                  <a:lnTo>
                    <a:pt x="636" y="636"/>
                  </a:lnTo>
                  <a:lnTo>
                    <a:pt x="483" y="788"/>
                  </a:lnTo>
                  <a:lnTo>
                    <a:pt x="356" y="966"/>
                  </a:lnTo>
                  <a:lnTo>
                    <a:pt x="255" y="1143"/>
                  </a:lnTo>
                  <a:lnTo>
                    <a:pt x="153" y="1347"/>
                  </a:lnTo>
                  <a:lnTo>
                    <a:pt x="77" y="1550"/>
                  </a:lnTo>
                  <a:lnTo>
                    <a:pt x="26" y="1753"/>
                  </a:lnTo>
                  <a:lnTo>
                    <a:pt x="1" y="1981"/>
                  </a:lnTo>
                  <a:lnTo>
                    <a:pt x="1" y="2185"/>
                  </a:lnTo>
                  <a:lnTo>
                    <a:pt x="1" y="2413"/>
                  </a:lnTo>
                  <a:lnTo>
                    <a:pt x="26" y="2642"/>
                  </a:lnTo>
                  <a:lnTo>
                    <a:pt x="77" y="2845"/>
                  </a:lnTo>
                  <a:lnTo>
                    <a:pt x="153" y="3048"/>
                  </a:lnTo>
                  <a:lnTo>
                    <a:pt x="255" y="3251"/>
                  </a:lnTo>
                  <a:lnTo>
                    <a:pt x="356" y="3429"/>
                  </a:lnTo>
                  <a:lnTo>
                    <a:pt x="483" y="3581"/>
                  </a:lnTo>
                  <a:lnTo>
                    <a:pt x="636" y="3734"/>
                  </a:lnTo>
                  <a:lnTo>
                    <a:pt x="788" y="3886"/>
                  </a:lnTo>
                  <a:lnTo>
                    <a:pt x="966" y="4013"/>
                  </a:lnTo>
                  <a:lnTo>
                    <a:pt x="1144" y="4115"/>
                  </a:lnTo>
                  <a:lnTo>
                    <a:pt x="1321" y="4216"/>
                  </a:lnTo>
                  <a:lnTo>
                    <a:pt x="1525" y="4292"/>
                  </a:lnTo>
                  <a:lnTo>
                    <a:pt x="1753" y="4343"/>
                  </a:lnTo>
                  <a:lnTo>
                    <a:pt x="1956" y="4368"/>
                  </a:lnTo>
                  <a:lnTo>
                    <a:pt x="2185" y="4394"/>
                  </a:lnTo>
                  <a:lnTo>
                    <a:pt x="2413" y="4368"/>
                  </a:lnTo>
                  <a:lnTo>
                    <a:pt x="2617" y="4343"/>
                  </a:lnTo>
                  <a:lnTo>
                    <a:pt x="2845" y="4292"/>
                  </a:lnTo>
                  <a:lnTo>
                    <a:pt x="3048" y="4216"/>
                  </a:lnTo>
                  <a:lnTo>
                    <a:pt x="3226" y="4115"/>
                  </a:lnTo>
                  <a:lnTo>
                    <a:pt x="3404" y="4013"/>
                  </a:lnTo>
                  <a:lnTo>
                    <a:pt x="3581" y="3886"/>
                  </a:lnTo>
                  <a:lnTo>
                    <a:pt x="3734" y="3734"/>
                  </a:lnTo>
                  <a:lnTo>
                    <a:pt x="3886" y="3581"/>
                  </a:lnTo>
                  <a:lnTo>
                    <a:pt x="4013" y="3429"/>
                  </a:lnTo>
                  <a:lnTo>
                    <a:pt x="4115" y="3251"/>
                  </a:lnTo>
                  <a:lnTo>
                    <a:pt x="4216" y="3048"/>
                  </a:lnTo>
                  <a:lnTo>
                    <a:pt x="4267" y="2845"/>
                  </a:lnTo>
                  <a:lnTo>
                    <a:pt x="4343" y="2642"/>
                  </a:lnTo>
                  <a:lnTo>
                    <a:pt x="4369" y="2413"/>
                  </a:lnTo>
                  <a:lnTo>
                    <a:pt x="4369" y="2185"/>
                  </a:lnTo>
                  <a:lnTo>
                    <a:pt x="4369" y="1981"/>
                  </a:lnTo>
                  <a:lnTo>
                    <a:pt x="4343" y="1753"/>
                  </a:lnTo>
                  <a:lnTo>
                    <a:pt x="4267" y="1550"/>
                  </a:lnTo>
                  <a:lnTo>
                    <a:pt x="4216" y="1347"/>
                  </a:lnTo>
                  <a:lnTo>
                    <a:pt x="4115" y="1143"/>
                  </a:lnTo>
                  <a:lnTo>
                    <a:pt x="4013" y="966"/>
                  </a:lnTo>
                  <a:lnTo>
                    <a:pt x="3886" y="788"/>
                  </a:lnTo>
                  <a:lnTo>
                    <a:pt x="3734" y="636"/>
                  </a:lnTo>
                  <a:lnTo>
                    <a:pt x="3581" y="509"/>
                  </a:lnTo>
                  <a:lnTo>
                    <a:pt x="3404" y="382"/>
                  </a:lnTo>
                  <a:lnTo>
                    <a:pt x="3226" y="255"/>
                  </a:lnTo>
                  <a:lnTo>
                    <a:pt x="3048" y="178"/>
                  </a:lnTo>
                  <a:lnTo>
                    <a:pt x="2845" y="102"/>
                  </a:lnTo>
                  <a:lnTo>
                    <a:pt x="2617"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7" name="Google Shape;788;p22">
              <a:extLst>
                <a:ext uri="{FF2B5EF4-FFF2-40B4-BE49-F238E27FC236}">
                  <a16:creationId xmlns:a16="http://schemas.microsoft.com/office/drawing/2014/main" id="{5C25F1BA-2031-15CB-CB4D-85C561EF49E8}"/>
                </a:ext>
              </a:extLst>
            </p:cNvPr>
            <p:cNvSpPr/>
            <p:nvPr/>
          </p:nvSpPr>
          <p:spPr>
            <a:xfrm flipH="1">
              <a:off x="-902363" y="938700"/>
              <a:ext cx="117563" cy="117563"/>
            </a:xfrm>
            <a:custGeom>
              <a:avLst/>
              <a:gdLst/>
              <a:ahLst/>
              <a:cxnLst/>
              <a:rect l="l" t="t" r="r" b="b"/>
              <a:pathLst>
                <a:path w="5689" h="5689" extrusionOk="0">
                  <a:moveTo>
                    <a:pt x="2540" y="0"/>
                  </a:moveTo>
                  <a:lnTo>
                    <a:pt x="2260" y="51"/>
                  </a:lnTo>
                  <a:lnTo>
                    <a:pt x="1981" y="127"/>
                  </a:lnTo>
                  <a:lnTo>
                    <a:pt x="1727" y="229"/>
                  </a:lnTo>
                  <a:lnTo>
                    <a:pt x="1473" y="330"/>
                  </a:lnTo>
                  <a:lnTo>
                    <a:pt x="1245" y="482"/>
                  </a:lnTo>
                  <a:lnTo>
                    <a:pt x="1016" y="635"/>
                  </a:lnTo>
                  <a:lnTo>
                    <a:pt x="838" y="838"/>
                  </a:lnTo>
                  <a:lnTo>
                    <a:pt x="635" y="1041"/>
                  </a:lnTo>
                  <a:lnTo>
                    <a:pt x="483" y="1244"/>
                  </a:lnTo>
                  <a:lnTo>
                    <a:pt x="330" y="1473"/>
                  </a:lnTo>
                  <a:lnTo>
                    <a:pt x="229" y="1727"/>
                  </a:lnTo>
                  <a:lnTo>
                    <a:pt x="127" y="1981"/>
                  </a:lnTo>
                  <a:lnTo>
                    <a:pt x="51" y="2260"/>
                  </a:lnTo>
                  <a:lnTo>
                    <a:pt x="0" y="2539"/>
                  </a:lnTo>
                  <a:lnTo>
                    <a:pt x="0" y="2844"/>
                  </a:lnTo>
                  <a:lnTo>
                    <a:pt x="0" y="3123"/>
                  </a:lnTo>
                  <a:lnTo>
                    <a:pt x="51" y="3403"/>
                  </a:lnTo>
                  <a:lnTo>
                    <a:pt x="127" y="3682"/>
                  </a:lnTo>
                  <a:lnTo>
                    <a:pt x="229" y="3936"/>
                  </a:lnTo>
                  <a:lnTo>
                    <a:pt x="330" y="4190"/>
                  </a:lnTo>
                  <a:lnTo>
                    <a:pt x="483" y="4419"/>
                  </a:lnTo>
                  <a:lnTo>
                    <a:pt x="635" y="4647"/>
                  </a:lnTo>
                  <a:lnTo>
                    <a:pt x="838" y="4850"/>
                  </a:lnTo>
                  <a:lnTo>
                    <a:pt x="1016" y="5028"/>
                  </a:lnTo>
                  <a:lnTo>
                    <a:pt x="1245" y="5206"/>
                  </a:lnTo>
                  <a:lnTo>
                    <a:pt x="1473" y="5333"/>
                  </a:lnTo>
                  <a:lnTo>
                    <a:pt x="1727" y="5460"/>
                  </a:lnTo>
                  <a:lnTo>
                    <a:pt x="1981" y="5561"/>
                  </a:lnTo>
                  <a:lnTo>
                    <a:pt x="2260" y="5612"/>
                  </a:lnTo>
                  <a:lnTo>
                    <a:pt x="2540" y="5663"/>
                  </a:lnTo>
                  <a:lnTo>
                    <a:pt x="2844" y="5688"/>
                  </a:lnTo>
                  <a:lnTo>
                    <a:pt x="3124" y="5663"/>
                  </a:lnTo>
                  <a:lnTo>
                    <a:pt x="3403" y="5612"/>
                  </a:lnTo>
                  <a:lnTo>
                    <a:pt x="3682" y="5561"/>
                  </a:lnTo>
                  <a:lnTo>
                    <a:pt x="3936" y="5460"/>
                  </a:lnTo>
                  <a:lnTo>
                    <a:pt x="4190" y="5333"/>
                  </a:lnTo>
                  <a:lnTo>
                    <a:pt x="4419" y="5206"/>
                  </a:lnTo>
                  <a:lnTo>
                    <a:pt x="4647" y="5028"/>
                  </a:lnTo>
                  <a:lnTo>
                    <a:pt x="4851" y="4850"/>
                  </a:lnTo>
                  <a:lnTo>
                    <a:pt x="5028" y="4647"/>
                  </a:lnTo>
                  <a:lnTo>
                    <a:pt x="5206" y="4419"/>
                  </a:lnTo>
                  <a:lnTo>
                    <a:pt x="5333" y="4190"/>
                  </a:lnTo>
                  <a:lnTo>
                    <a:pt x="5460" y="3936"/>
                  </a:lnTo>
                  <a:lnTo>
                    <a:pt x="5562" y="3682"/>
                  </a:lnTo>
                  <a:lnTo>
                    <a:pt x="5612" y="3403"/>
                  </a:lnTo>
                  <a:lnTo>
                    <a:pt x="5663" y="3123"/>
                  </a:lnTo>
                  <a:lnTo>
                    <a:pt x="5689" y="2844"/>
                  </a:lnTo>
                  <a:lnTo>
                    <a:pt x="5663" y="2539"/>
                  </a:lnTo>
                  <a:lnTo>
                    <a:pt x="5612" y="2260"/>
                  </a:lnTo>
                  <a:lnTo>
                    <a:pt x="5562" y="1981"/>
                  </a:lnTo>
                  <a:lnTo>
                    <a:pt x="5460" y="1727"/>
                  </a:lnTo>
                  <a:lnTo>
                    <a:pt x="5333" y="1473"/>
                  </a:lnTo>
                  <a:lnTo>
                    <a:pt x="5206" y="1244"/>
                  </a:lnTo>
                  <a:lnTo>
                    <a:pt x="5028" y="1041"/>
                  </a:lnTo>
                  <a:lnTo>
                    <a:pt x="4851" y="838"/>
                  </a:lnTo>
                  <a:lnTo>
                    <a:pt x="4647" y="635"/>
                  </a:lnTo>
                  <a:lnTo>
                    <a:pt x="4419" y="482"/>
                  </a:lnTo>
                  <a:lnTo>
                    <a:pt x="4190" y="330"/>
                  </a:lnTo>
                  <a:lnTo>
                    <a:pt x="3936" y="229"/>
                  </a:lnTo>
                  <a:lnTo>
                    <a:pt x="3682" y="127"/>
                  </a:lnTo>
                  <a:lnTo>
                    <a:pt x="3403" y="51"/>
                  </a:lnTo>
                  <a:lnTo>
                    <a:pt x="3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8" name="Google Shape;789;p22">
              <a:extLst>
                <a:ext uri="{FF2B5EF4-FFF2-40B4-BE49-F238E27FC236}">
                  <a16:creationId xmlns:a16="http://schemas.microsoft.com/office/drawing/2014/main" id="{9F7AAFBA-C421-43C7-9206-15602AE8CF6B}"/>
                </a:ext>
              </a:extLst>
            </p:cNvPr>
            <p:cNvSpPr/>
            <p:nvPr/>
          </p:nvSpPr>
          <p:spPr>
            <a:xfrm flipH="1">
              <a:off x="-940674" y="1216821"/>
              <a:ext cx="198384" cy="62470"/>
            </a:xfrm>
            <a:custGeom>
              <a:avLst/>
              <a:gdLst/>
              <a:ahLst/>
              <a:cxnLst/>
              <a:rect l="l" t="t" r="r" b="b"/>
              <a:pathLst>
                <a:path w="9600" h="3023" extrusionOk="0">
                  <a:moveTo>
                    <a:pt x="508" y="1"/>
                  </a:moveTo>
                  <a:lnTo>
                    <a:pt x="381" y="26"/>
                  </a:lnTo>
                  <a:lnTo>
                    <a:pt x="280" y="102"/>
                  </a:lnTo>
                  <a:lnTo>
                    <a:pt x="178" y="178"/>
                  </a:lnTo>
                  <a:lnTo>
                    <a:pt x="102" y="255"/>
                  </a:lnTo>
                  <a:lnTo>
                    <a:pt x="51" y="382"/>
                  </a:lnTo>
                  <a:lnTo>
                    <a:pt x="26" y="483"/>
                  </a:lnTo>
                  <a:lnTo>
                    <a:pt x="0" y="610"/>
                  </a:lnTo>
                  <a:lnTo>
                    <a:pt x="0" y="3023"/>
                  </a:lnTo>
                  <a:lnTo>
                    <a:pt x="280" y="2870"/>
                  </a:lnTo>
                  <a:lnTo>
                    <a:pt x="559" y="2718"/>
                  </a:lnTo>
                  <a:lnTo>
                    <a:pt x="1067" y="2515"/>
                  </a:lnTo>
                  <a:lnTo>
                    <a:pt x="1575" y="2312"/>
                  </a:lnTo>
                  <a:lnTo>
                    <a:pt x="2108" y="2159"/>
                  </a:lnTo>
                  <a:lnTo>
                    <a:pt x="2641" y="2007"/>
                  </a:lnTo>
                  <a:lnTo>
                    <a:pt x="3200" y="1905"/>
                  </a:lnTo>
                  <a:lnTo>
                    <a:pt x="3759" y="1829"/>
                  </a:lnTo>
                  <a:lnTo>
                    <a:pt x="4317" y="1778"/>
                  </a:lnTo>
                  <a:lnTo>
                    <a:pt x="4901" y="1753"/>
                  </a:lnTo>
                  <a:lnTo>
                    <a:pt x="5536" y="1778"/>
                  </a:lnTo>
                  <a:lnTo>
                    <a:pt x="6146" y="1829"/>
                  </a:lnTo>
                  <a:lnTo>
                    <a:pt x="6755" y="1931"/>
                  </a:lnTo>
                  <a:lnTo>
                    <a:pt x="7339" y="2058"/>
                  </a:lnTo>
                  <a:lnTo>
                    <a:pt x="7923" y="2235"/>
                  </a:lnTo>
                  <a:lnTo>
                    <a:pt x="8507" y="2413"/>
                  </a:lnTo>
                  <a:lnTo>
                    <a:pt x="9066" y="2642"/>
                  </a:lnTo>
                  <a:lnTo>
                    <a:pt x="9599" y="2921"/>
                  </a:lnTo>
                  <a:lnTo>
                    <a:pt x="9599" y="610"/>
                  </a:lnTo>
                  <a:lnTo>
                    <a:pt x="9574" y="534"/>
                  </a:lnTo>
                  <a:lnTo>
                    <a:pt x="9549" y="407"/>
                  </a:lnTo>
                  <a:lnTo>
                    <a:pt x="9498" y="305"/>
                  </a:lnTo>
                  <a:lnTo>
                    <a:pt x="9447" y="229"/>
                  </a:lnTo>
                  <a:lnTo>
                    <a:pt x="9371" y="153"/>
                  </a:lnTo>
                  <a:lnTo>
                    <a:pt x="9269" y="77"/>
                  </a:lnTo>
                  <a:lnTo>
                    <a:pt x="9218" y="52"/>
                  </a:lnTo>
                  <a:lnTo>
                    <a:pt x="9193" y="26"/>
                  </a:lnTo>
                  <a:lnTo>
                    <a:pt x="9117"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69" name="Google Shape;790;p22">
              <a:extLst>
                <a:ext uri="{FF2B5EF4-FFF2-40B4-BE49-F238E27FC236}">
                  <a16:creationId xmlns:a16="http://schemas.microsoft.com/office/drawing/2014/main" id="{C1A13FF8-C4D8-9103-C588-856270241124}"/>
                </a:ext>
              </a:extLst>
            </p:cNvPr>
            <p:cNvSpPr/>
            <p:nvPr/>
          </p:nvSpPr>
          <p:spPr>
            <a:xfrm flipH="1">
              <a:off x="-920196" y="1181668"/>
              <a:ext cx="157447" cy="35172"/>
            </a:xfrm>
            <a:custGeom>
              <a:avLst/>
              <a:gdLst/>
              <a:ahLst/>
              <a:cxnLst/>
              <a:rect l="l" t="t" r="r" b="b"/>
              <a:pathLst>
                <a:path w="7619" h="1702" extrusionOk="0">
                  <a:moveTo>
                    <a:pt x="610" y="0"/>
                  </a:moveTo>
                  <a:lnTo>
                    <a:pt x="483" y="26"/>
                  </a:lnTo>
                  <a:lnTo>
                    <a:pt x="382" y="51"/>
                  </a:lnTo>
                  <a:lnTo>
                    <a:pt x="280" y="127"/>
                  </a:lnTo>
                  <a:lnTo>
                    <a:pt x="179" y="204"/>
                  </a:lnTo>
                  <a:lnTo>
                    <a:pt x="102" y="280"/>
                  </a:lnTo>
                  <a:lnTo>
                    <a:pt x="52" y="407"/>
                  </a:lnTo>
                  <a:lnTo>
                    <a:pt x="1" y="508"/>
                  </a:lnTo>
                  <a:lnTo>
                    <a:pt x="1" y="635"/>
                  </a:lnTo>
                  <a:lnTo>
                    <a:pt x="1" y="1702"/>
                  </a:lnTo>
                  <a:lnTo>
                    <a:pt x="7619" y="1702"/>
                  </a:lnTo>
                  <a:lnTo>
                    <a:pt x="7619" y="635"/>
                  </a:lnTo>
                  <a:lnTo>
                    <a:pt x="7594" y="508"/>
                  </a:lnTo>
                  <a:lnTo>
                    <a:pt x="7568" y="407"/>
                  </a:lnTo>
                  <a:lnTo>
                    <a:pt x="7517" y="280"/>
                  </a:lnTo>
                  <a:lnTo>
                    <a:pt x="7441" y="204"/>
                  </a:lnTo>
                  <a:lnTo>
                    <a:pt x="7340" y="127"/>
                  </a:lnTo>
                  <a:lnTo>
                    <a:pt x="7238" y="51"/>
                  </a:lnTo>
                  <a:lnTo>
                    <a:pt x="7111" y="26"/>
                  </a:lnTo>
                  <a:lnTo>
                    <a:pt x="698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0" name="Google Shape;791;p22">
              <a:extLst>
                <a:ext uri="{FF2B5EF4-FFF2-40B4-BE49-F238E27FC236}">
                  <a16:creationId xmlns:a16="http://schemas.microsoft.com/office/drawing/2014/main" id="{5BDDAFFB-073A-5CCB-4370-03192C8C6405}"/>
                </a:ext>
              </a:extLst>
            </p:cNvPr>
            <p:cNvSpPr/>
            <p:nvPr/>
          </p:nvSpPr>
          <p:spPr>
            <a:xfrm flipH="1">
              <a:off x="-920196" y="1182185"/>
              <a:ext cx="157447" cy="34655"/>
            </a:xfrm>
            <a:custGeom>
              <a:avLst/>
              <a:gdLst/>
              <a:ahLst/>
              <a:cxnLst/>
              <a:rect l="l" t="t" r="r" b="b"/>
              <a:pathLst>
                <a:path w="7619" h="1677" extrusionOk="0">
                  <a:moveTo>
                    <a:pt x="7060" y="1"/>
                  </a:moveTo>
                  <a:lnTo>
                    <a:pt x="7111" y="102"/>
                  </a:lnTo>
                  <a:lnTo>
                    <a:pt x="7111" y="229"/>
                  </a:lnTo>
                  <a:lnTo>
                    <a:pt x="7111" y="382"/>
                  </a:lnTo>
                  <a:lnTo>
                    <a:pt x="7086" y="559"/>
                  </a:lnTo>
                  <a:lnTo>
                    <a:pt x="7035" y="737"/>
                  </a:lnTo>
                  <a:lnTo>
                    <a:pt x="6959" y="890"/>
                  </a:lnTo>
                  <a:lnTo>
                    <a:pt x="6857" y="1016"/>
                  </a:lnTo>
                  <a:lnTo>
                    <a:pt x="6705" y="1143"/>
                  </a:lnTo>
                  <a:lnTo>
                    <a:pt x="6552" y="1220"/>
                  </a:lnTo>
                  <a:lnTo>
                    <a:pt x="6400" y="1270"/>
                  </a:lnTo>
                  <a:lnTo>
                    <a:pt x="6222" y="1296"/>
                  </a:lnTo>
                  <a:lnTo>
                    <a:pt x="1" y="1296"/>
                  </a:lnTo>
                  <a:lnTo>
                    <a:pt x="1" y="1677"/>
                  </a:lnTo>
                  <a:lnTo>
                    <a:pt x="7619" y="1677"/>
                  </a:lnTo>
                  <a:lnTo>
                    <a:pt x="7619" y="610"/>
                  </a:lnTo>
                  <a:lnTo>
                    <a:pt x="7619" y="509"/>
                  </a:lnTo>
                  <a:lnTo>
                    <a:pt x="7568" y="382"/>
                  </a:lnTo>
                  <a:lnTo>
                    <a:pt x="7517" y="280"/>
                  </a:lnTo>
                  <a:lnTo>
                    <a:pt x="7467" y="204"/>
                  </a:lnTo>
                  <a:lnTo>
                    <a:pt x="7365" y="128"/>
                  </a:lnTo>
                  <a:lnTo>
                    <a:pt x="7289" y="52"/>
                  </a:lnTo>
                  <a:lnTo>
                    <a:pt x="7187" y="26"/>
                  </a:lnTo>
                  <a:lnTo>
                    <a:pt x="706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1" name="Google Shape;792;p22">
              <a:extLst>
                <a:ext uri="{FF2B5EF4-FFF2-40B4-BE49-F238E27FC236}">
                  <a16:creationId xmlns:a16="http://schemas.microsoft.com/office/drawing/2014/main" id="{978AADD9-A8FC-BD72-7C5C-059A28819853}"/>
                </a:ext>
              </a:extLst>
            </p:cNvPr>
            <p:cNvSpPr/>
            <p:nvPr/>
          </p:nvSpPr>
          <p:spPr>
            <a:xfrm flipH="1">
              <a:off x="-1275448" y="1350115"/>
              <a:ext cx="1030130" cy="397264"/>
            </a:xfrm>
            <a:custGeom>
              <a:avLst/>
              <a:gdLst/>
              <a:ahLst/>
              <a:cxnLst/>
              <a:rect l="l" t="t" r="r" b="b"/>
              <a:pathLst>
                <a:path w="49849" h="19224" extrusionOk="0">
                  <a:moveTo>
                    <a:pt x="12088" y="1"/>
                  </a:moveTo>
                  <a:lnTo>
                    <a:pt x="11580" y="52"/>
                  </a:lnTo>
                  <a:lnTo>
                    <a:pt x="11072" y="102"/>
                  </a:lnTo>
                  <a:lnTo>
                    <a:pt x="10564" y="179"/>
                  </a:lnTo>
                  <a:lnTo>
                    <a:pt x="10082" y="280"/>
                  </a:lnTo>
                  <a:lnTo>
                    <a:pt x="9574" y="407"/>
                  </a:lnTo>
                  <a:lnTo>
                    <a:pt x="9092" y="559"/>
                  </a:lnTo>
                  <a:lnTo>
                    <a:pt x="8634" y="712"/>
                  </a:lnTo>
                  <a:lnTo>
                    <a:pt x="8177" y="890"/>
                  </a:lnTo>
                  <a:lnTo>
                    <a:pt x="7720" y="1093"/>
                  </a:lnTo>
                  <a:lnTo>
                    <a:pt x="7263" y="1321"/>
                  </a:lnTo>
                  <a:lnTo>
                    <a:pt x="6832" y="1575"/>
                  </a:lnTo>
                  <a:lnTo>
                    <a:pt x="6425" y="1829"/>
                  </a:lnTo>
                  <a:lnTo>
                    <a:pt x="6019" y="2108"/>
                  </a:lnTo>
                  <a:lnTo>
                    <a:pt x="5613" y="2388"/>
                  </a:lnTo>
                  <a:lnTo>
                    <a:pt x="5232" y="2693"/>
                  </a:lnTo>
                  <a:lnTo>
                    <a:pt x="4851" y="3023"/>
                  </a:lnTo>
                  <a:lnTo>
                    <a:pt x="4521" y="3378"/>
                  </a:lnTo>
                  <a:lnTo>
                    <a:pt x="4165" y="3734"/>
                  </a:lnTo>
                  <a:lnTo>
                    <a:pt x="3835" y="4089"/>
                  </a:lnTo>
                  <a:lnTo>
                    <a:pt x="3530" y="4495"/>
                  </a:lnTo>
                  <a:lnTo>
                    <a:pt x="3251" y="4876"/>
                  </a:lnTo>
                  <a:lnTo>
                    <a:pt x="2972" y="5308"/>
                  </a:lnTo>
                  <a:lnTo>
                    <a:pt x="2718" y="5714"/>
                  </a:lnTo>
                  <a:lnTo>
                    <a:pt x="2464" y="6171"/>
                  </a:lnTo>
                  <a:lnTo>
                    <a:pt x="2261" y="6603"/>
                  </a:lnTo>
                  <a:lnTo>
                    <a:pt x="2057" y="7086"/>
                  </a:lnTo>
                  <a:lnTo>
                    <a:pt x="1854" y="7543"/>
                  </a:lnTo>
                  <a:lnTo>
                    <a:pt x="1702" y="8025"/>
                  </a:lnTo>
                  <a:lnTo>
                    <a:pt x="1575" y="8533"/>
                  </a:lnTo>
                  <a:lnTo>
                    <a:pt x="1448" y="9041"/>
                  </a:lnTo>
                  <a:lnTo>
                    <a:pt x="1346" y="9549"/>
                  </a:lnTo>
                  <a:lnTo>
                    <a:pt x="1" y="17649"/>
                  </a:lnTo>
                  <a:lnTo>
                    <a:pt x="9422" y="19224"/>
                  </a:lnTo>
                  <a:lnTo>
                    <a:pt x="10641" y="11809"/>
                  </a:lnTo>
                  <a:lnTo>
                    <a:pt x="10691" y="11555"/>
                  </a:lnTo>
                  <a:lnTo>
                    <a:pt x="10768" y="11326"/>
                  </a:lnTo>
                  <a:lnTo>
                    <a:pt x="10869" y="11123"/>
                  </a:lnTo>
                  <a:lnTo>
                    <a:pt x="10971" y="10895"/>
                  </a:lnTo>
                  <a:lnTo>
                    <a:pt x="11098" y="10692"/>
                  </a:lnTo>
                  <a:lnTo>
                    <a:pt x="11250" y="10514"/>
                  </a:lnTo>
                  <a:lnTo>
                    <a:pt x="11402" y="10336"/>
                  </a:lnTo>
                  <a:lnTo>
                    <a:pt x="11555" y="10184"/>
                  </a:lnTo>
                  <a:lnTo>
                    <a:pt x="11758" y="10031"/>
                  </a:lnTo>
                  <a:lnTo>
                    <a:pt x="11961" y="9904"/>
                  </a:lnTo>
                  <a:lnTo>
                    <a:pt x="12164" y="9803"/>
                  </a:lnTo>
                  <a:lnTo>
                    <a:pt x="12367" y="9701"/>
                  </a:lnTo>
                  <a:lnTo>
                    <a:pt x="12596" y="9650"/>
                  </a:lnTo>
                  <a:lnTo>
                    <a:pt x="12824" y="9574"/>
                  </a:lnTo>
                  <a:lnTo>
                    <a:pt x="13078" y="9549"/>
                  </a:lnTo>
                  <a:lnTo>
                    <a:pt x="49849" y="9549"/>
                  </a:lnTo>
                  <a:lnTo>
                    <a:pt x="4984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2" name="Google Shape;793;p22">
              <a:extLst>
                <a:ext uri="{FF2B5EF4-FFF2-40B4-BE49-F238E27FC236}">
                  <a16:creationId xmlns:a16="http://schemas.microsoft.com/office/drawing/2014/main" id="{D94F5D80-050A-56F7-22FF-E9CB25937450}"/>
                </a:ext>
              </a:extLst>
            </p:cNvPr>
            <p:cNvSpPr/>
            <p:nvPr/>
          </p:nvSpPr>
          <p:spPr>
            <a:xfrm flipH="1">
              <a:off x="-463644" y="1705402"/>
              <a:ext cx="239321" cy="59846"/>
            </a:xfrm>
            <a:custGeom>
              <a:avLst/>
              <a:gdLst/>
              <a:ahLst/>
              <a:cxnLst/>
              <a:rect l="l" t="t" r="r" b="b"/>
              <a:pathLst>
                <a:path w="11581" h="2896" extrusionOk="0">
                  <a:moveTo>
                    <a:pt x="737" y="0"/>
                  </a:moveTo>
                  <a:lnTo>
                    <a:pt x="585" y="26"/>
                  </a:lnTo>
                  <a:lnTo>
                    <a:pt x="458" y="51"/>
                  </a:lnTo>
                  <a:lnTo>
                    <a:pt x="356" y="102"/>
                  </a:lnTo>
                  <a:lnTo>
                    <a:pt x="255" y="178"/>
                  </a:lnTo>
                  <a:lnTo>
                    <a:pt x="153" y="254"/>
                  </a:lnTo>
                  <a:lnTo>
                    <a:pt x="102" y="381"/>
                  </a:lnTo>
                  <a:lnTo>
                    <a:pt x="52" y="483"/>
                  </a:lnTo>
                  <a:lnTo>
                    <a:pt x="1" y="610"/>
                  </a:lnTo>
                  <a:lnTo>
                    <a:pt x="1" y="711"/>
                  </a:lnTo>
                  <a:lnTo>
                    <a:pt x="1" y="2184"/>
                  </a:lnTo>
                  <a:lnTo>
                    <a:pt x="26" y="2337"/>
                  </a:lnTo>
                  <a:lnTo>
                    <a:pt x="52" y="2464"/>
                  </a:lnTo>
                  <a:lnTo>
                    <a:pt x="128" y="2591"/>
                  </a:lnTo>
                  <a:lnTo>
                    <a:pt x="204" y="2692"/>
                  </a:lnTo>
                  <a:lnTo>
                    <a:pt x="331" y="2768"/>
                  </a:lnTo>
                  <a:lnTo>
                    <a:pt x="433" y="2845"/>
                  </a:lnTo>
                  <a:lnTo>
                    <a:pt x="585" y="2895"/>
                  </a:lnTo>
                  <a:lnTo>
                    <a:pt x="10996" y="2895"/>
                  </a:lnTo>
                  <a:lnTo>
                    <a:pt x="11149" y="2845"/>
                  </a:lnTo>
                  <a:lnTo>
                    <a:pt x="11250" y="2768"/>
                  </a:lnTo>
                  <a:lnTo>
                    <a:pt x="11377" y="2692"/>
                  </a:lnTo>
                  <a:lnTo>
                    <a:pt x="11453" y="2591"/>
                  </a:lnTo>
                  <a:lnTo>
                    <a:pt x="11530" y="2464"/>
                  </a:lnTo>
                  <a:lnTo>
                    <a:pt x="11580" y="2337"/>
                  </a:lnTo>
                  <a:lnTo>
                    <a:pt x="11580" y="2184"/>
                  </a:lnTo>
                  <a:lnTo>
                    <a:pt x="11580" y="711"/>
                  </a:lnTo>
                  <a:lnTo>
                    <a:pt x="11580" y="584"/>
                  </a:lnTo>
                  <a:lnTo>
                    <a:pt x="11530" y="432"/>
                  </a:lnTo>
                  <a:lnTo>
                    <a:pt x="11453" y="331"/>
                  </a:lnTo>
                  <a:lnTo>
                    <a:pt x="11377" y="204"/>
                  </a:lnTo>
                  <a:lnTo>
                    <a:pt x="11250" y="127"/>
                  </a:lnTo>
                  <a:lnTo>
                    <a:pt x="11149" y="51"/>
                  </a:lnTo>
                  <a:lnTo>
                    <a:pt x="10996" y="26"/>
                  </a:lnTo>
                  <a:lnTo>
                    <a:pt x="1086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3" name="Google Shape;794;p22">
              <a:extLst>
                <a:ext uri="{FF2B5EF4-FFF2-40B4-BE49-F238E27FC236}">
                  <a16:creationId xmlns:a16="http://schemas.microsoft.com/office/drawing/2014/main" id="{EEC2C985-E466-C3E6-4D35-4AD4251E9482}"/>
                </a:ext>
              </a:extLst>
            </p:cNvPr>
            <p:cNvSpPr/>
            <p:nvPr/>
          </p:nvSpPr>
          <p:spPr>
            <a:xfrm flipH="1">
              <a:off x="-1052964" y="1253027"/>
              <a:ext cx="419314" cy="419830"/>
            </a:xfrm>
            <a:custGeom>
              <a:avLst/>
              <a:gdLst/>
              <a:ahLst/>
              <a:cxnLst/>
              <a:rect l="l" t="t" r="r" b="b"/>
              <a:pathLst>
                <a:path w="20291" h="20316" extrusionOk="0">
                  <a:moveTo>
                    <a:pt x="10158" y="1"/>
                  </a:moveTo>
                  <a:lnTo>
                    <a:pt x="9625" y="26"/>
                  </a:lnTo>
                  <a:lnTo>
                    <a:pt x="9117" y="52"/>
                  </a:lnTo>
                  <a:lnTo>
                    <a:pt x="8609" y="128"/>
                  </a:lnTo>
                  <a:lnTo>
                    <a:pt x="8102" y="229"/>
                  </a:lnTo>
                  <a:lnTo>
                    <a:pt x="7619" y="331"/>
                  </a:lnTo>
                  <a:lnTo>
                    <a:pt x="7137" y="458"/>
                  </a:lnTo>
                  <a:lnTo>
                    <a:pt x="6654" y="636"/>
                  </a:lnTo>
                  <a:lnTo>
                    <a:pt x="6197" y="814"/>
                  </a:lnTo>
                  <a:lnTo>
                    <a:pt x="5740" y="1017"/>
                  </a:lnTo>
                  <a:lnTo>
                    <a:pt x="5308" y="1245"/>
                  </a:lnTo>
                  <a:lnTo>
                    <a:pt x="4902" y="1474"/>
                  </a:lnTo>
                  <a:lnTo>
                    <a:pt x="4470" y="1753"/>
                  </a:lnTo>
                  <a:lnTo>
                    <a:pt x="4089" y="2032"/>
                  </a:lnTo>
                  <a:lnTo>
                    <a:pt x="3708" y="2337"/>
                  </a:lnTo>
                  <a:lnTo>
                    <a:pt x="3328" y="2642"/>
                  </a:lnTo>
                  <a:lnTo>
                    <a:pt x="2972" y="2972"/>
                  </a:lnTo>
                  <a:lnTo>
                    <a:pt x="2642" y="3328"/>
                  </a:lnTo>
                  <a:lnTo>
                    <a:pt x="2312" y="3708"/>
                  </a:lnTo>
                  <a:lnTo>
                    <a:pt x="2032" y="4089"/>
                  </a:lnTo>
                  <a:lnTo>
                    <a:pt x="1728" y="4496"/>
                  </a:lnTo>
                  <a:lnTo>
                    <a:pt x="1474" y="4902"/>
                  </a:lnTo>
                  <a:lnTo>
                    <a:pt x="1220" y="5308"/>
                  </a:lnTo>
                  <a:lnTo>
                    <a:pt x="1017" y="5765"/>
                  </a:lnTo>
                  <a:lnTo>
                    <a:pt x="814" y="6197"/>
                  </a:lnTo>
                  <a:lnTo>
                    <a:pt x="610" y="6679"/>
                  </a:lnTo>
                  <a:lnTo>
                    <a:pt x="458" y="7137"/>
                  </a:lnTo>
                  <a:lnTo>
                    <a:pt x="331" y="7619"/>
                  </a:lnTo>
                  <a:lnTo>
                    <a:pt x="204" y="8102"/>
                  </a:lnTo>
                  <a:lnTo>
                    <a:pt x="128" y="8609"/>
                  </a:lnTo>
                  <a:lnTo>
                    <a:pt x="52" y="9117"/>
                  </a:lnTo>
                  <a:lnTo>
                    <a:pt x="26" y="9625"/>
                  </a:lnTo>
                  <a:lnTo>
                    <a:pt x="1" y="10158"/>
                  </a:lnTo>
                  <a:lnTo>
                    <a:pt x="26" y="10692"/>
                  </a:lnTo>
                  <a:lnTo>
                    <a:pt x="52" y="11200"/>
                  </a:lnTo>
                  <a:lnTo>
                    <a:pt x="128" y="11707"/>
                  </a:lnTo>
                  <a:lnTo>
                    <a:pt x="204" y="12190"/>
                  </a:lnTo>
                  <a:lnTo>
                    <a:pt x="331" y="12698"/>
                  </a:lnTo>
                  <a:lnTo>
                    <a:pt x="458" y="13180"/>
                  </a:lnTo>
                  <a:lnTo>
                    <a:pt x="610" y="13637"/>
                  </a:lnTo>
                  <a:lnTo>
                    <a:pt x="814" y="14094"/>
                  </a:lnTo>
                  <a:lnTo>
                    <a:pt x="1017" y="14552"/>
                  </a:lnTo>
                  <a:lnTo>
                    <a:pt x="1220" y="14983"/>
                  </a:lnTo>
                  <a:lnTo>
                    <a:pt x="1474" y="15415"/>
                  </a:lnTo>
                  <a:lnTo>
                    <a:pt x="1728" y="15821"/>
                  </a:lnTo>
                  <a:lnTo>
                    <a:pt x="2032" y="16228"/>
                  </a:lnTo>
                  <a:lnTo>
                    <a:pt x="2312" y="16608"/>
                  </a:lnTo>
                  <a:lnTo>
                    <a:pt x="2642" y="16989"/>
                  </a:lnTo>
                  <a:lnTo>
                    <a:pt x="2972" y="17345"/>
                  </a:lnTo>
                  <a:lnTo>
                    <a:pt x="3328" y="17675"/>
                  </a:lnTo>
                  <a:lnTo>
                    <a:pt x="3708" y="17980"/>
                  </a:lnTo>
                  <a:lnTo>
                    <a:pt x="4089" y="18284"/>
                  </a:lnTo>
                  <a:lnTo>
                    <a:pt x="4470" y="18564"/>
                  </a:lnTo>
                  <a:lnTo>
                    <a:pt x="4902" y="18843"/>
                  </a:lnTo>
                  <a:lnTo>
                    <a:pt x="5308" y="19072"/>
                  </a:lnTo>
                  <a:lnTo>
                    <a:pt x="5740" y="19300"/>
                  </a:lnTo>
                  <a:lnTo>
                    <a:pt x="6197" y="19503"/>
                  </a:lnTo>
                  <a:lnTo>
                    <a:pt x="6654" y="19681"/>
                  </a:lnTo>
                  <a:lnTo>
                    <a:pt x="7137" y="19859"/>
                  </a:lnTo>
                  <a:lnTo>
                    <a:pt x="7619" y="19986"/>
                  </a:lnTo>
                  <a:lnTo>
                    <a:pt x="8102" y="20087"/>
                  </a:lnTo>
                  <a:lnTo>
                    <a:pt x="8609" y="20189"/>
                  </a:lnTo>
                  <a:lnTo>
                    <a:pt x="9117" y="20240"/>
                  </a:lnTo>
                  <a:lnTo>
                    <a:pt x="9625" y="20291"/>
                  </a:lnTo>
                  <a:lnTo>
                    <a:pt x="10158" y="20316"/>
                  </a:lnTo>
                  <a:lnTo>
                    <a:pt x="10666" y="20291"/>
                  </a:lnTo>
                  <a:lnTo>
                    <a:pt x="11200" y="20240"/>
                  </a:lnTo>
                  <a:lnTo>
                    <a:pt x="11707" y="20189"/>
                  </a:lnTo>
                  <a:lnTo>
                    <a:pt x="12190" y="20087"/>
                  </a:lnTo>
                  <a:lnTo>
                    <a:pt x="12698" y="19986"/>
                  </a:lnTo>
                  <a:lnTo>
                    <a:pt x="13180" y="19859"/>
                  </a:lnTo>
                  <a:lnTo>
                    <a:pt x="13637" y="19681"/>
                  </a:lnTo>
                  <a:lnTo>
                    <a:pt x="14095" y="19503"/>
                  </a:lnTo>
                  <a:lnTo>
                    <a:pt x="14552" y="19300"/>
                  </a:lnTo>
                  <a:lnTo>
                    <a:pt x="14983" y="19072"/>
                  </a:lnTo>
                  <a:lnTo>
                    <a:pt x="15415" y="18843"/>
                  </a:lnTo>
                  <a:lnTo>
                    <a:pt x="15821" y="18564"/>
                  </a:lnTo>
                  <a:lnTo>
                    <a:pt x="16228" y="18284"/>
                  </a:lnTo>
                  <a:lnTo>
                    <a:pt x="16608" y="17980"/>
                  </a:lnTo>
                  <a:lnTo>
                    <a:pt x="16964" y="17675"/>
                  </a:lnTo>
                  <a:lnTo>
                    <a:pt x="17320" y="17345"/>
                  </a:lnTo>
                  <a:lnTo>
                    <a:pt x="17650" y="16989"/>
                  </a:lnTo>
                  <a:lnTo>
                    <a:pt x="17980" y="16608"/>
                  </a:lnTo>
                  <a:lnTo>
                    <a:pt x="18284" y="16228"/>
                  </a:lnTo>
                  <a:lnTo>
                    <a:pt x="18564" y="15821"/>
                  </a:lnTo>
                  <a:lnTo>
                    <a:pt x="18818" y="15415"/>
                  </a:lnTo>
                  <a:lnTo>
                    <a:pt x="19072" y="14983"/>
                  </a:lnTo>
                  <a:lnTo>
                    <a:pt x="19300" y="14552"/>
                  </a:lnTo>
                  <a:lnTo>
                    <a:pt x="19503" y="14094"/>
                  </a:lnTo>
                  <a:lnTo>
                    <a:pt x="19681" y="13637"/>
                  </a:lnTo>
                  <a:lnTo>
                    <a:pt x="19833" y="13180"/>
                  </a:lnTo>
                  <a:lnTo>
                    <a:pt x="19986" y="12698"/>
                  </a:lnTo>
                  <a:lnTo>
                    <a:pt x="20087" y="12190"/>
                  </a:lnTo>
                  <a:lnTo>
                    <a:pt x="20189" y="11707"/>
                  </a:lnTo>
                  <a:lnTo>
                    <a:pt x="20240" y="11200"/>
                  </a:lnTo>
                  <a:lnTo>
                    <a:pt x="20291" y="10692"/>
                  </a:lnTo>
                  <a:lnTo>
                    <a:pt x="20291" y="10158"/>
                  </a:lnTo>
                  <a:lnTo>
                    <a:pt x="20291" y="9625"/>
                  </a:lnTo>
                  <a:lnTo>
                    <a:pt x="20240" y="9117"/>
                  </a:lnTo>
                  <a:lnTo>
                    <a:pt x="20189" y="8609"/>
                  </a:lnTo>
                  <a:lnTo>
                    <a:pt x="20087" y="8102"/>
                  </a:lnTo>
                  <a:lnTo>
                    <a:pt x="19986" y="7619"/>
                  </a:lnTo>
                  <a:lnTo>
                    <a:pt x="19833" y="7137"/>
                  </a:lnTo>
                  <a:lnTo>
                    <a:pt x="19681" y="6679"/>
                  </a:lnTo>
                  <a:lnTo>
                    <a:pt x="19503" y="6197"/>
                  </a:lnTo>
                  <a:lnTo>
                    <a:pt x="19300" y="5765"/>
                  </a:lnTo>
                  <a:lnTo>
                    <a:pt x="19072" y="5308"/>
                  </a:lnTo>
                  <a:lnTo>
                    <a:pt x="18818" y="4902"/>
                  </a:lnTo>
                  <a:lnTo>
                    <a:pt x="18564" y="4496"/>
                  </a:lnTo>
                  <a:lnTo>
                    <a:pt x="18284" y="4089"/>
                  </a:lnTo>
                  <a:lnTo>
                    <a:pt x="17980" y="3708"/>
                  </a:lnTo>
                  <a:lnTo>
                    <a:pt x="17650" y="3328"/>
                  </a:lnTo>
                  <a:lnTo>
                    <a:pt x="17320" y="2972"/>
                  </a:lnTo>
                  <a:lnTo>
                    <a:pt x="16964" y="2642"/>
                  </a:lnTo>
                  <a:lnTo>
                    <a:pt x="16608" y="2337"/>
                  </a:lnTo>
                  <a:lnTo>
                    <a:pt x="16228" y="2032"/>
                  </a:lnTo>
                  <a:lnTo>
                    <a:pt x="15821" y="1753"/>
                  </a:lnTo>
                  <a:lnTo>
                    <a:pt x="15415" y="1474"/>
                  </a:lnTo>
                  <a:lnTo>
                    <a:pt x="14983" y="1245"/>
                  </a:lnTo>
                  <a:lnTo>
                    <a:pt x="14552" y="1017"/>
                  </a:lnTo>
                  <a:lnTo>
                    <a:pt x="14095" y="814"/>
                  </a:lnTo>
                  <a:lnTo>
                    <a:pt x="13637" y="636"/>
                  </a:lnTo>
                  <a:lnTo>
                    <a:pt x="13180" y="458"/>
                  </a:lnTo>
                  <a:lnTo>
                    <a:pt x="12698" y="331"/>
                  </a:lnTo>
                  <a:lnTo>
                    <a:pt x="12190" y="229"/>
                  </a:lnTo>
                  <a:lnTo>
                    <a:pt x="11707" y="128"/>
                  </a:lnTo>
                  <a:lnTo>
                    <a:pt x="11200" y="52"/>
                  </a:lnTo>
                  <a:lnTo>
                    <a:pt x="10666" y="26"/>
                  </a:lnTo>
                  <a:lnTo>
                    <a:pt x="10158" y="1"/>
                  </a:lnTo>
                  <a:close/>
                </a:path>
              </a:pathLst>
            </a:custGeom>
            <a:solidFill>
              <a:srgbClr val="D8D4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4" name="Google Shape;795;p22">
              <a:extLst>
                <a:ext uri="{FF2B5EF4-FFF2-40B4-BE49-F238E27FC236}">
                  <a16:creationId xmlns:a16="http://schemas.microsoft.com/office/drawing/2014/main" id="{4AA3C6CD-F53D-0AA8-4DC6-B6E039B269F4}"/>
                </a:ext>
              </a:extLst>
            </p:cNvPr>
            <p:cNvSpPr/>
            <p:nvPr/>
          </p:nvSpPr>
          <p:spPr>
            <a:xfrm flipH="1">
              <a:off x="-1254490" y="1342241"/>
              <a:ext cx="61416" cy="241429"/>
            </a:xfrm>
            <a:custGeom>
              <a:avLst/>
              <a:gdLst/>
              <a:ahLst/>
              <a:cxnLst/>
              <a:rect l="l" t="t" r="r" b="b"/>
              <a:pathLst>
                <a:path w="2972" h="11683" extrusionOk="0">
                  <a:moveTo>
                    <a:pt x="763" y="1"/>
                  </a:moveTo>
                  <a:lnTo>
                    <a:pt x="610" y="26"/>
                  </a:lnTo>
                  <a:lnTo>
                    <a:pt x="458" y="52"/>
                  </a:lnTo>
                  <a:lnTo>
                    <a:pt x="331" y="128"/>
                  </a:lnTo>
                  <a:lnTo>
                    <a:pt x="229" y="204"/>
                  </a:lnTo>
                  <a:lnTo>
                    <a:pt x="128" y="331"/>
                  </a:lnTo>
                  <a:lnTo>
                    <a:pt x="77" y="458"/>
                  </a:lnTo>
                  <a:lnTo>
                    <a:pt x="26" y="585"/>
                  </a:lnTo>
                  <a:lnTo>
                    <a:pt x="1" y="737"/>
                  </a:lnTo>
                  <a:lnTo>
                    <a:pt x="1" y="10946"/>
                  </a:lnTo>
                  <a:lnTo>
                    <a:pt x="26" y="11098"/>
                  </a:lnTo>
                  <a:lnTo>
                    <a:pt x="77" y="11225"/>
                  </a:lnTo>
                  <a:lnTo>
                    <a:pt x="128" y="11352"/>
                  </a:lnTo>
                  <a:lnTo>
                    <a:pt x="229" y="11453"/>
                  </a:lnTo>
                  <a:lnTo>
                    <a:pt x="331" y="11555"/>
                  </a:lnTo>
                  <a:lnTo>
                    <a:pt x="458" y="11631"/>
                  </a:lnTo>
                  <a:lnTo>
                    <a:pt x="610" y="11657"/>
                  </a:lnTo>
                  <a:lnTo>
                    <a:pt x="763" y="11682"/>
                  </a:lnTo>
                  <a:lnTo>
                    <a:pt x="2235" y="11682"/>
                  </a:lnTo>
                  <a:lnTo>
                    <a:pt x="2388" y="11657"/>
                  </a:lnTo>
                  <a:lnTo>
                    <a:pt x="2540" y="11631"/>
                  </a:lnTo>
                  <a:lnTo>
                    <a:pt x="2667" y="11555"/>
                  </a:lnTo>
                  <a:lnTo>
                    <a:pt x="2769" y="11453"/>
                  </a:lnTo>
                  <a:lnTo>
                    <a:pt x="2845" y="11352"/>
                  </a:lnTo>
                  <a:lnTo>
                    <a:pt x="2921" y="11225"/>
                  </a:lnTo>
                  <a:lnTo>
                    <a:pt x="2972" y="11098"/>
                  </a:lnTo>
                  <a:lnTo>
                    <a:pt x="2972" y="10946"/>
                  </a:lnTo>
                  <a:lnTo>
                    <a:pt x="2972" y="737"/>
                  </a:lnTo>
                  <a:lnTo>
                    <a:pt x="2972" y="585"/>
                  </a:lnTo>
                  <a:lnTo>
                    <a:pt x="2921" y="458"/>
                  </a:lnTo>
                  <a:lnTo>
                    <a:pt x="2845" y="331"/>
                  </a:lnTo>
                  <a:lnTo>
                    <a:pt x="2769" y="204"/>
                  </a:lnTo>
                  <a:lnTo>
                    <a:pt x="2667" y="128"/>
                  </a:lnTo>
                  <a:lnTo>
                    <a:pt x="2540" y="52"/>
                  </a:lnTo>
                  <a:lnTo>
                    <a:pt x="2388" y="26"/>
                  </a:lnTo>
                  <a:lnTo>
                    <a:pt x="2235"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sp>
          <p:nvSpPr>
            <p:cNvPr id="3375" name="Google Shape;796;p22">
              <a:extLst>
                <a:ext uri="{FF2B5EF4-FFF2-40B4-BE49-F238E27FC236}">
                  <a16:creationId xmlns:a16="http://schemas.microsoft.com/office/drawing/2014/main" id="{54909BFC-A921-401B-0DA8-BB62C350A408}"/>
                </a:ext>
              </a:extLst>
            </p:cNvPr>
            <p:cNvSpPr/>
            <p:nvPr/>
          </p:nvSpPr>
          <p:spPr>
            <a:xfrm flipH="1">
              <a:off x="-1310122" y="1307089"/>
              <a:ext cx="87124" cy="311215"/>
            </a:xfrm>
            <a:custGeom>
              <a:avLst/>
              <a:gdLst/>
              <a:ahLst/>
              <a:cxnLst/>
              <a:rect l="l" t="t" r="r" b="b"/>
              <a:pathLst>
                <a:path w="4216" h="15060" extrusionOk="0">
                  <a:moveTo>
                    <a:pt x="1067" y="0"/>
                  </a:moveTo>
                  <a:lnTo>
                    <a:pt x="838" y="26"/>
                  </a:lnTo>
                  <a:lnTo>
                    <a:pt x="635" y="77"/>
                  </a:lnTo>
                  <a:lnTo>
                    <a:pt x="457" y="178"/>
                  </a:lnTo>
                  <a:lnTo>
                    <a:pt x="305" y="280"/>
                  </a:lnTo>
                  <a:lnTo>
                    <a:pt x="178" y="432"/>
                  </a:lnTo>
                  <a:lnTo>
                    <a:pt x="102" y="585"/>
                  </a:lnTo>
                  <a:lnTo>
                    <a:pt x="26" y="762"/>
                  </a:lnTo>
                  <a:lnTo>
                    <a:pt x="0" y="965"/>
                  </a:lnTo>
                  <a:lnTo>
                    <a:pt x="0" y="14119"/>
                  </a:lnTo>
                  <a:lnTo>
                    <a:pt x="26" y="14323"/>
                  </a:lnTo>
                  <a:lnTo>
                    <a:pt x="102" y="14500"/>
                  </a:lnTo>
                  <a:lnTo>
                    <a:pt x="178" y="14653"/>
                  </a:lnTo>
                  <a:lnTo>
                    <a:pt x="305" y="14805"/>
                  </a:lnTo>
                  <a:lnTo>
                    <a:pt x="457" y="14907"/>
                  </a:lnTo>
                  <a:lnTo>
                    <a:pt x="635" y="15008"/>
                  </a:lnTo>
                  <a:lnTo>
                    <a:pt x="838" y="15059"/>
                  </a:lnTo>
                  <a:lnTo>
                    <a:pt x="3378" y="15059"/>
                  </a:lnTo>
                  <a:lnTo>
                    <a:pt x="3581" y="15008"/>
                  </a:lnTo>
                  <a:lnTo>
                    <a:pt x="3758" y="14907"/>
                  </a:lnTo>
                  <a:lnTo>
                    <a:pt x="3911" y="14805"/>
                  </a:lnTo>
                  <a:lnTo>
                    <a:pt x="4038" y="14653"/>
                  </a:lnTo>
                  <a:lnTo>
                    <a:pt x="4139" y="14500"/>
                  </a:lnTo>
                  <a:lnTo>
                    <a:pt x="4190" y="14323"/>
                  </a:lnTo>
                  <a:lnTo>
                    <a:pt x="4216" y="14119"/>
                  </a:lnTo>
                  <a:lnTo>
                    <a:pt x="4216" y="965"/>
                  </a:lnTo>
                  <a:lnTo>
                    <a:pt x="4190" y="762"/>
                  </a:lnTo>
                  <a:lnTo>
                    <a:pt x="4139" y="585"/>
                  </a:lnTo>
                  <a:lnTo>
                    <a:pt x="4038" y="432"/>
                  </a:lnTo>
                  <a:lnTo>
                    <a:pt x="3911" y="280"/>
                  </a:lnTo>
                  <a:lnTo>
                    <a:pt x="3758" y="178"/>
                  </a:lnTo>
                  <a:lnTo>
                    <a:pt x="3581" y="77"/>
                  </a:lnTo>
                  <a:lnTo>
                    <a:pt x="3378" y="26"/>
                  </a:lnTo>
                  <a:lnTo>
                    <a:pt x="314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mn-lt"/>
              </a:endParaRPr>
            </a:p>
          </p:txBody>
        </p:sp>
      </p:grpSp>
      <p:pic>
        <p:nvPicPr>
          <p:cNvPr id="1026" name="Picture 2">
            <a:extLst>
              <a:ext uri="{FF2B5EF4-FFF2-40B4-BE49-F238E27FC236}">
                <a16:creationId xmlns:a16="http://schemas.microsoft.com/office/drawing/2014/main" id="{FBF721CA-0795-4415-4D59-487055CBCDD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99359" y="3354923"/>
            <a:ext cx="1981068" cy="126281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E749A0BF-30C8-AD70-2571-19526897DD26}"/>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649165" y="3360713"/>
            <a:ext cx="1879824" cy="12467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D6C0134-19CA-EB31-738A-5469FDEF0B1D}"/>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715287" y="3362933"/>
            <a:ext cx="1812661" cy="12467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4038EDB-1A26-5CE1-B978-3DA7E5C416B9}"/>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696686" y="3328510"/>
            <a:ext cx="1925822" cy="1279001"/>
          </a:xfrm>
          <a:prstGeom prst="rect">
            <a:avLst/>
          </a:prstGeom>
          <a:noFill/>
          <a:extLst>
            <a:ext uri="{909E8E84-426E-40DD-AFC4-6F175D3DCCD1}">
              <a14:hiddenFill xmlns:a14="http://schemas.microsoft.com/office/drawing/2010/main">
                <a:solidFill>
                  <a:srgbClr val="FFFFFF"/>
                </a:solidFill>
              </a14:hiddenFill>
            </a:ext>
          </a:extLst>
        </p:spPr>
      </p:pic>
      <p:sp>
        <p:nvSpPr>
          <p:cNvPr id="138" name="Google Shape;3260;p48"/>
          <p:cNvSpPr/>
          <p:nvPr/>
        </p:nvSpPr>
        <p:spPr>
          <a:xfrm>
            <a:off x="3106916" y="1357069"/>
            <a:ext cx="488700" cy="488700"/>
          </a:xfrm>
          <a:prstGeom prst="ellipse">
            <a:avLst/>
          </a:prstGeom>
          <a:solidFill>
            <a:schemeClr val="accent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lt1"/>
                </a:solidFill>
                <a:latin typeface="+mn-lt"/>
                <a:ea typeface="Fira Sans Extra Condensed Medium"/>
                <a:cs typeface="Fira Sans Extra Condensed Medium"/>
                <a:sym typeface="Fira Sans Extra Condensed Medium"/>
              </a:rPr>
              <a:t>2</a:t>
            </a:r>
            <a:endParaRPr sz="1200">
              <a:latin typeface="+mn-lt"/>
            </a:endParaRPr>
          </a:p>
        </p:txBody>
      </p:sp>
      <p:sp>
        <p:nvSpPr>
          <p:cNvPr id="139" name="Google Shape;3220;p48"/>
          <p:cNvSpPr/>
          <p:nvPr/>
        </p:nvSpPr>
        <p:spPr>
          <a:xfrm>
            <a:off x="7263831" y="1348109"/>
            <a:ext cx="488700" cy="488700"/>
          </a:xfrm>
          <a:prstGeom prst="ellipse">
            <a:avLst/>
          </a:prstGeom>
          <a:solidFill>
            <a:schemeClr val="dk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lt1"/>
                </a:solidFill>
                <a:latin typeface="+mn-lt"/>
                <a:ea typeface="Fira Sans Extra Condensed Medium"/>
                <a:cs typeface="Fira Sans Extra Condensed Medium"/>
                <a:sym typeface="Fira Sans Extra Condensed Medium"/>
              </a:rPr>
              <a:t>4</a:t>
            </a:r>
            <a:endParaRPr sz="1200">
              <a:latin typeface="+mn-lt"/>
            </a:endParaRPr>
          </a:p>
        </p:txBody>
      </p:sp>
      <p:sp>
        <p:nvSpPr>
          <p:cNvPr id="140" name="Google Shape;3209;p48"/>
          <p:cNvSpPr/>
          <p:nvPr/>
        </p:nvSpPr>
        <p:spPr>
          <a:xfrm>
            <a:off x="1139244" y="1357069"/>
            <a:ext cx="488700" cy="488700"/>
          </a:xfrm>
          <a:prstGeom prst="ellipse">
            <a:avLst/>
          </a:prstGeom>
          <a:solidFill>
            <a:schemeClr val="accent1"/>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200" dirty="0">
                <a:solidFill>
                  <a:schemeClr val="lt1"/>
                </a:solidFill>
                <a:latin typeface="+mn-lt"/>
                <a:sym typeface="Fira Sans Extra Condensed Medium"/>
              </a:rPr>
              <a:t>1</a:t>
            </a:r>
            <a:endParaRPr sz="1200"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19654C17-FE3B-5E55-15A7-35FE23C7C7C1}"/>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E19A6CA0-5BC2-97C4-F1E3-9C35C0D3BA98}"/>
              </a:ext>
            </a:extLst>
          </p:cNvPr>
          <p:cNvSpPr txBox="1">
            <a:spLocks noGrp="1"/>
          </p:cNvSpPr>
          <p:nvPr>
            <p:ph type="title"/>
          </p:nvPr>
        </p:nvSpPr>
        <p:spPr>
          <a:xfrm>
            <a:off x="470965" y="443092"/>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accent1">
                    <a:lumMod val="50000"/>
                  </a:schemeClr>
                </a:solidFill>
                <a:latin typeface="+mn-lt"/>
              </a:rPr>
              <a:t>CÁC DẠNG / NGUỒN NĂNG LƯỢNG TÁI TẠO</a:t>
            </a:r>
            <a:endParaRPr dirty="0">
              <a:solidFill>
                <a:schemeClr val="accent1">
                  <a:lumMod val="50000"/>
                </a:schemeClr>
              </a:solidFill>
              <a:latin typeface="+mn-lt"/>
            </a:endParaRPr>
          </a:p>
        </p:txBody>
      </p:sp>
      <p:pic>
        <p:nvPicPr>
          <p:cNvPr id="3" name="Picture 2">
            <a:extLst>
              <a:ext uri="{FF2B5EF4-FFF2-40B4-BE49-F238E27FC236}">
                <a16:creationId xmlns:a16="http://schemas.microsoft.com/office/drawing/2014/main" id="{0107765E-B1E2-F4F8-2B6A-399C114FC7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42167" y="1072305"/>
            <a:ext cx="3158398" cy="3190712"/>
          </a:xfrm>
          <a:prstGeom prst="rect">
            <a:avLst/>
          </a:prstGeom>
        </p:spPr>
      </p:pic>
      <p:grpSp>
        <p:nvGrpSpPr>
          <p:cNvPr id="4" name="Google Shape;1729;p30">
            <a:extLst>
              <a:ext uri="{FF2B5EF4-FFF2-40B4-BE49-F238E27FC236}">
                <a16:creationId xmlns:a16="http://schemas.microsoft.com/office/drawing/2014/main" id="{B974DE24-3214-ABE4-FDC7-8C7586F401E4}"/>
              </a:ext>
            </a:extLst>
          </p:cNvPr>
          <p:cNvGrpSpPr/>
          <p:nvPr/>
        </p:nvGrpSpPr>
        <p:grpSpPr>
          <a:xfrm>
            <a:off x="470965" y="1036556"/>
            <a:ext cx="6829613" cy="491748"/>
            <a:chOff x="798007" y="1069834"/>
            <a:chExt cx="6829613" cy="491748"/>
          </a:xfrm>
        </p:grpSpPr>
        <p:sp>
          <p:nvSpPr>
            <p:cNvPr id="5" name="Google Shape;1730;p30">
              <a:extLst>
                <a:ext uri="{FF2B5EF4-FFF2-40B4-BE49-F238E27FC236}">
                  <a16:creationId xmlns:a16="http://schemas.microsoft.com/office/drawing/2014/main" id="{79C3A73A-96BB-84F5-99B2-E57E3DFBD9D9}"/>
                </a:ext>
              </a:extLst>
            </p:cNvPr>
            <p:cNvSpPr txBox="1"/>
            <p:nvPr/>
          </p:nvSpPr>
          <p:spPr>
            <a:xfrm>
              <a:off x="1312124" y="1266748"/>
              <a:ext cx="6315496" cy="294834"/>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mn-lt"/>
                  <a:ea typeface="Roboto"/>
                  <a:cs typeface="Roboto"/>
                  <a:sym typeface="Roboto"/>
                </a:rPr>
                <a:t>Quang điện - PV, Nhiệt điện mặt trời - CSP &amp; Nhiệt – Solar themal</a:t>
              </a:r>
              <a:endParaRPr sz="1200" dirty="0">
                <a:solidFill>
                  <a:schemeClr val="dk1"/>
                </a:solidFill>
                <a:latin typeface="+mn-lt"/>
                <a:ea typeface="Roboto"/>
                <a:cs typeface="Roboto"/>
                <a:sym typeface="Roboto"/>
              </a:endParaRPr>
            </a:p>
          </p:txBody>
        </p:sp>
        <p:sp>
          <p:nvSpPr>
            <p:cNvPr id="10" name="Google Shape;1731;p30">
              <a:extLst>
                <a:ext uri="{FF2B5EF4-FFF2-40B4-BE49-F238E27FC236}">
                  <a16:creationId xmlns:a16="http://schemas.microsoft.com/office/drawing/2014/main" id="{39E5B1D0-FB97-750C-973D-69CB42B22B27}"/>
                </a:ext>
              </a:extLst>
            </p:cNvPr>
            <p:cNvSpPr txBox="1"/>
            <p:nvPr/>
          </p:nvSpPr>
          <p:spPr>
            <a:xfrm>
              <a:off x="1312124" y="1069834"/>
              <a:ext cx="3945675" cy="214699"/>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Năng lượng mặt trời – Solar Energy</a:t>
              </a:r>
              <a:endParaRPr sz="1200" b="1" dirty="0">
                <a:solidFill>
                  <a:schemeClr val="dk1"/>
                </a:solidFill>
                <a:latin typeface="+mn-lt"/>
                <a:ea typeface="Fira Sans Extra Condensed"/>
                <a:cs typeface="Fira Sans Extra Condensed"/>
                <a:sym typeface="Fira Sans Extra Condensed"/>
              </a:endParaRPr>
            </a:p>
          </p:txBody>
        </p:sp>
        <p:sp>
          <p:nvSpPr>
            <p:cNvPr id="11" name="Google Shape;1732;p30">
              <a:extLst>
                <a:ext uri="{FF2B5EF4-FFF2-40B4-BE49-F238E27FC236}">
                  <a16:creationId xmlns:a16="http://schemas.microsoft.com/office/drawing/2014/main" id="{821465E6-EA98-E3EA-9346-1ABBFE4E4B33}"/>
                </a:ext>
              </a:extLst>
            </p:cNvPr>
            <p:cNvSpPr/>
            <p:nvPr/>
          </p:nvSpPr>
          <p:spPr>
            <a:xfrm>
              <a:off x="798007" y="1074134"/>
              <a:ext cx="271553" cy="259454"/>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SzPts val="1100"/>
                <a:buNone/>
              </a:pPr>
              <a:r>
                <a:rPr lang="en" sz="1200" b="1" dirty="0">
                  <a:solidFill>
                    <a:schemeClr val="lt1"/>
                  </a:solidFill>
                  <a:latin typeface="+mn-lt"/>
                  <a:ea typeface="Fira Sans Extra Condensed"/>
                  <a:cs typeface="Fira Sans Extra Condensed"/>
                  <a:sym typeface="Fira Sans Extra Condensed"/>
                </a:rPr>
                <a:t>1</a:t>
              </a:r>
              <a:endParaRPr sz="1200" b="1" dirty="0">
                <a:solidFill>
                  <a:srgbClr val="FFFFFF"/>
                </a:solidFill>
                <a:latin typeface="+mn-lt"/>
                <a:ea typeface="Fira Sans Extra Condensed"/>
                <a:cs typeface="Fira Sans Extra Condensed"/>
                <a:sym typeface="Fira Sans Extra Condensed"/>
              </a:endParaRPr>
            </a:p>
          </p:txBody>
        </p:sp>
      </p:grpSp>
      <p:grpSp>
        <p:nvGrpSpPr>
          <p:cNvPr id="12" name="Google Shape;1733;p30">
            <a:extLst>
              <a:ext uri="{FF2B5EF4-FFF2-40B4-BE49-F238E27FC236}">
                <a16:creationId xmlns:a16="http://schemas.microsoft.com/office/drawing/2014/main" id="{AA631D38-DD51-40DC-BA45-889BCF1E106A}"/>
              </a:ext>
            </a:extLst>
          </p:cNvPr>
          <p:cNvGrpSpPr/>
          <p:nvPr/>
        </p:nvGrpSpPr>
        <p:grpSpPr>
          <a:xfrm>
            <a:off x="985082" y="1543508"/>
            <a:ext cx="7644530" cy="474736"/>
            <a:chOff x="1312124" y="1847823"/>
            <a:chExt cx="7763295" cy="474736"/>
          </a:xfrm>
        </p:grpSpPr>
        <p:sp>
          <p:nvSpPr>
            <p:cNvPr id="13" name="Google Shape;1734;p30">
              <a:extLst>
                <a:ext uri="{FF2B5EF4-FFF2-40B4-BE49-F238E27FC236}">
                  <a16:creationId xmlns:a16="http://schemas.microsoft.com/office/drawing/2014/main" id="{3FD3B919-E898-8A0A-8966-37243AF1F7AC}"/>
                </a:ext>
              </a:extLst>
            </p:cNvPr>
            <p:cNvSpPr txBox="1"/>
            <p:nvPr/>
          </p:nvSpPr>
          <p:spPr>
            <a:xfrm>
              <a:off x="1312124" y="2122867"/>
              <a:ext cx="7763295" cy="199692"/>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mn-lt"/>
                  <a:ea typeface="Roboto"/>
                  <a:cs typeface="Roboto"/>
                  <a:sym typeface="Roboto"/>
                </a:rPr>
                <a:t>Điện gió ngoài khơi / trên bờ – Offshore / Onshore</a:t>
              </a:r>
              <a:endParaRPr sz="1200" dirty="0">
                <a:solidFill>
                  <a:schemeClr val="dk1"/>
                </a:solidFill>
                <a:latin typeface="+mn-lt"/>
                <a:ea typeface="Roboto"/>
                <a:cs typeface="Roboto"/>
                <a:sym typeface="Roboto"/>
              </a:endParaRPr>
            </a:p>
          </p:txBody>
        </p:sp>
        <p:sp>
          <p:nvSpPr>
            <p:cNvPr id="14" name="Google Shape;1735;p30">
              <a:extLst>
                <a:ext uri="{FF2B5EF4-FFF2-40B4-BE49-F238E27FC236}">
                  <a16:creationId xmlns:a16="http://schemas.microsoft.com/office/drawing/2014/main" id="{58C92568-1EC9-7F7B-F2C9-2C9E79F1C80E}"/>
                </a:ext>
              </a:extLst>
            </p:cNvPr>
            <p:cNvSpPr txBox="1"/>
            <p:nvPr/>
          </p:nvSpPr>
          <p:spPr>
            <a:xfrm>
              <a:off x="1312124" y="1847823"/>
              <a:ext cx="7633755" cy="259052"/>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Năng lượng gió – Wind Energy</a:t>
              </a:r>
              <a:endParaRPr sz="1200" b="1" dirty="0">
                <a:solidFill>
                  <a:schemeClr val="dk1"/>
                </a:solidFill>
                <a:latin typeface="+mn-lt"/>
                <a:ea typeface="Fira Sans Extra Condensed"/>
                <a:cs typeface="Fira Sans Extra Condensed"/>
                <a:sym typeface="Fira Sans Extra Condensed"/>
              </a:endParaRPr>
            </a:p>
          </p:txBody>
        </p:sp>
      </p:grpSp>
      <p:grpSp>
        <p:nvGrpSpPr>
          <p:cNvPr id="16" name="Google Shape;1737;p30">
            <a:extLst>
              <a:ext uri="{FF2B5EF4-FFF2-40B4-BE49-F238E27FC236}">
                <a16:creationId xmlns:a16="http://schemas.microsoft.com/office/drawing/2014/main" id="{3C5A4616-46F2-A67E-4FD8-64CBBCF5BF1C}"/>
              </a:ext>
            </a:extLst>
          </p:cNvPr>
          <p:cNvGrpSpPr/>
          <p:nvPr/>
        </p:nvGrpSpPr>
        <p:grpSpPr>
          <a:xfrm>
            <a:off x="468239" y="2102546"/>
            <a:ext cx="4243767" cy="708417"/>
            <a:chOff x="795813" y="2629961"/>
            <a:chExt cx="4243767" cy="708417"/>
          </a:xfrm>
        </p:grpSpPr>
        <p:sp>
          <p:nvSpPr>
            <p:cNvPr id="17" name="Google Shape;1738;p30">
              <a:extLst>
                <a:ext uri="{FF2B5EF4-FFF2-40B4-BE49-F238E27FC236}">
                  <a16:creationId xmlns:a16="http://schemas.microsoft.com/office/drawing/2014/main" id="{E37A431A-A7CF-AD6D-6BF0-1AD13A1B47ED}"/>
                </a:ext>
              </a:extLst>
            </p:cNvPr>
            <p:cNvSpPr txBox="1"/>
            <p:nvPr/>
          </p:nvSpPr>
          <p:spPr>
            <a:xfrm>
              <a:off x="1312125" y="2989734"/>
              <a:ext cx="3642361" cy="348644"/>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endParaRPr sz="1200" dirty="0">
                <a:solidFill>
                  <a:schemeClr val="dk1"/>
                </a:solidFill>
                <a:latin typeface="+mn-lt"/>
                <a:ea typeface="Roboto"/>
                <a:cs typeface="Roboto"/>
                <a:sym typeface="Roboto"/>
              </a:endParaRPr>
            </a:p>
          </p:txBody>
        </p:sp>
        <p:sp>
          <p:nvSpPr>
            <p:cNvPr id="18" name="Google Shape;1739;p30">
              <a:extLst>
                <a:ext uri="{FF2B5EF4-FFF2-40B4-BE49-F238E27FC236}">
                  <a16:creationId xmlns:a16="http://schemas.microsoft.com/office/drawing/2014/main" id="{C494D485-EB64-1876-4F59-45FA97960B17}"/>
                </a:ext>
              </a:extLst>
            </p:cNvPr>
            <p:cNvSpPr txBox="1"/>
            <p:nvPr/>
          </p:nvSpPr>
          <p:spPr>
            <a:xfrm>
              <a:off x="1312125" y="2629961"/>
              <a:ext cx="3727455" cy="252563"/>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Thủy điện – Hydro Power</a:t>
              </a:r>
              <a:endParaRPr sz="1200" b="1" dirty="0">
                <a:solidFill>
                  <a:schemeClr val="dk1"/>
                </a:solidFill>
                <a:latin typeface="+mn-lt"/>
                <a:ea typeface="Fira Sans Extra Condensed"/>
                <a:cs typeface="Fira Sans Extra Condensed"/>
                <a:sym typeface="Fira Sans Extra Condensed"/>
              </a:endParaRPr>
            </a:p>
          </p:txBody>
        </p:sp>
        <p:sp>
          <p:nvSpPr>
            <p:cNvPr id="19" name="Google Shape;1740;p30">
              <a:extLst>
                <a:ext uri="{FF2B5EF4-FFF2-40B4-BE49-F238E27FC236}">
                  <a16:creationId xmlns:a16="http://schemas.microsoft.com/office/drawing/2014/main" id="{5BA0ECAE-0F74-D872-C710-DAD74C4D0411}"/>
                </a:ext>
              </a:extLst>
            </p:cNvPr>
            <p:cNvSpPr/>
            <p:nvPr/>
          </p:nvSpPr>
          <p:spPr>
            <a:xfrm>
              <a:off x="795813" y="2643805"/>
              <a:ext cx="271553" cy="252564"/>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sz="1200" b="1" dirty="0">
                  <a:solidFill>
                    <a:srgbClr val="FFFFFF"/>
                  </a:solidFill>
                  <a:latin typeface="+mn-lt"/>
                  <a:ea typeface="Fira Sans Extra Condensed"/>
                  <a:cs typeface="Fira Sans Extra Condensed"/>
                  <a:sym typeface="Fira Sans Extra Condensed"/>
                </a:rPr>
                <a:t>3</a:t>
              </a:r>
              <a:endParaRPr sz="1200" b="1" dirty="0">
                <a:latin typeface="+mn-lt"/>
                <a:ea typeface="Fira Sans Extra Condensed"/>
                <a:cs typeface="Fira Sans Extra Condensed"/>
                <a:sym typeface="Fira Sans Extra Condensed"/>
              </a:endParaRPr>
            </a:p>
          </p:txBody>
        </p:sp>
      </p:grpSp>
      <p:grpSp>
        <p:nvGrpSpPr>
          <p:cNvPr id="20" name="Google Shape;1741;p30">
            <a:extLst>
              <a:ext uri="{FF2B5EF4-FFF2-40B4-BE49-F238E27FC236}">
                <a16:creationId xmlns:a16="http://schemas.microsoft.com/office/drawing/2014/main" id="{9C42010E-39A8-FC0A-BD10-37947F77BED5}"/>
              </a:ext>
            </a:extLst>
          </p:cNvPr>
          <p:cNvGrpSpPr/>
          <p:nvPr/>
        </p:nvGrpSpPr>
        <p:grpSpPr>
          <a:xfrm>
            <a:off x="468238" y="2528708"/>
            <a:ext cx="8125913" cy="273211"/>
            <a:chOff x="819964" y="3406684"/>
            <a:chExt cx="8125913" cy="273211"/>
          </a:xfrm>
        </p:grpSpPr>
        <p:sp>
          <p:nvSpPr>
            <p:cNvPr id="22" name="Google Shape;1743;p30">
              <a:extLst>
                <a:ext uri="{FF2B5EF4-FFF2-40B4-BE49-F238E27FC236}">
                  <a16:creationId xmlns:a16="http://schemas.microsoft.com/office/drawing/2014/main" id="{824996C7-3B51-311A-A932-981C54730B4F}"/>
                </a:ext>
              </a:extLst>
            </p:cNvPr>
            <p:cNvSpPr txBox="1"/>
            <p:nvPr/>
          </p:nvSpPr>
          <p:spPr>
            <a:xfrm>
              <a:off x="1312124" y="3407039"/>
              <a:ext cx="7633753" cy="272856"/>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Địa nhiệt – Geothermal Energy</a:t>
              </a:r>
              <a:endParaRPr sz="1200" b="1" dirty="0">
                <a:solidFill>
                  <a:schemeClr val="dk1"/>
                </a:solidFill>
                <a:latin typeface="+mn-lt"/>
                <a:ea typeface="Fira Sans Extra Condensed"/>
                <a:cs typeface="Fira Sans Extra Condensed"/>
                <a:sym typeface="Fira Sans Extra Condensed"/>
              </a:endParaRPr>
            </a:p>
          </p:txBody>
        </p:sp>
        <p:sp>
          <p:nvSpPr>
            <p:cNvPr id="23" name="Google Shape;1744;p30">
              <a:extLst>
                <a:ext uri="{FF2B5EF4-FFF2-40B4-BE49-F238E27FC236}">
                  <a16:creationId xmlns:a16="http://schemas.microsoft.com/office/drawing/2014/main" id="{22038BFF-8247-AC57-F377-BEA95E8DAD7D}"/>
                </a:ext>
              </a:extLst>
            </p:cNvPr>
            <p:cNvSpPr/>
            <p:nvPr/>
          </p:nvSpPr>
          <p:spPr>
            <a:xfrm>
              <a:off x="819964" y="3406684"/>
              <a:ext cx="271554" cy="259455"/>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sz="1200" b="1" dirty="0">
                  <a:solidFill>
                    <a:srgbClr val="FFFFFF"/>
                  </a:solidFill>
                  <a:latin typeface="+mn-lt"/>
                  <a:ea typeface="Fira Sans Extra Condensed"/>
                  <a:cs typeface="Fira Sans Extra Condensed"/>
                  <a:sym typeface="Fira Sans Extra Condensed"/>
                </a:rPr>
                <a:t>4</a:t>
              </a:r>
              <a:endParaRPr sz="1200" b="1" dirty="0">
                <a:latin typeface="+mn-lt"/>
                <a:ea typeface="Fira Sans Extra Condensed"/>
                <a:cs typeface="Fira Sans Extra Condensed"/>
                <a:sym typeface="Fira Sans Extra Condensed"/>
              </a:endParaRPr>
            </a:p>
          </p:txBody>
        </p:sp>
      </p:grpSp>
      <p:grpSp>
        <p:nvGrpSpPr>
          <p:cNvPr id="24" name="Google Shape;1745;p30">
            <a:extLst>
              <a:ext uri="{FF2B5EF4-FFF2-40B4-BE49-F238E27FC236}">
                <a16:creationId xmlns:a16="http://schemas.microsoft.com/office/drawing/2014/main" id="{FD411B0C-45EB-AF13-EB9E-33801E082D88}"/>
              </a:ext>
            </a:extLst>
          </p:cNvPr>
          <p:cNvGrpSpPr/>
          <p:nvPr/>
        </p:nvGrpSpPr>
        <p:grpSpPr>
          <a:xfrm>
            <a:off x="468238" y="2890919"/>
            <a:ext cx="8160980" cy="482144"/>
            <a:chOff x="784895" y="4138456"/>
            <a:chExt cx="8160980" cy="482144"/>
          </a:xfrm>
        </p:grpSpPr>
        <p:sp>
          <p:nvSpPr>
            <p:cNvPr id="25" name="Google Shape;1746;p30">
              <a:extLst>
                <a:ext uri="{FF2B5EF4-FFF2-40B4-BE49-F238E27FC236}">
                  <a16:creationId xmlns:a16="http://schemas.microsoft.com/office/drawing/2014/main" id="{85CFDB78-76B0-7F7C-1779-B592B6B7290A}"/>
                </a:ext>
              </a:extLst>
            </p:cNvPr>
            <p:cNvSpPr txBox="1"/>
            <p:nvPr/>
          </p:nvSpPr>
          <p:spPr>
            <a:xfrm>
              <a:off x="1312124" y="4437600"/>
              <a:ext cx="7633751" cy="183000"/>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US" sz="1200" dirty="0" err="1">
                  <a:solidFill>
                    <a:schemeClr val="dk1"/>
                  </a:solidFill>
                  <a:latin typeface="+mn-lt"/>
                  <a:ea typeface="Roboto"/>
                  <a:cs typeface="Roboto"/>
                  <a:sym typeface="Roboto"/>
                </a:rPr>
                <a:t>Thủy</a:t>
              </a:r>
              <a:r>
                <a:rPr lang="en-US" sz="1200" dirty="0">
                  <a:solidFill>
                    <a:schemeClr val="dk1"/>
                  </a:solidFill>
                  <a:latin typeface="+mn-lt"/>
                  <a:ea typeface="Roboto"/>
                  <a:cs typeface="Roboto"/>
                  <a:sym typeface="Roboto"/>
                </a:rPr>
                <a:t> </a:t>
              </a:r>
              <a:r>
                <a:rPr lang="en-US" sz="1200" dirty="0" err="1">
                  <a:solidFill>
                    <a:schemeClr val="dk1"/>
                  </a:solidFill>
                  <a:latin typeface="+mn-lt"/>
                  <a:ea typeface="Roboto"/>
                  <a:cs typeface="Roboto"/>
                  <a:sym typeface="Roboto"/>
                </a:rPr>
                <a:t>triều</a:t>
              </a:r>
              <a:r>
                <a:rPr lang="en-US" sz="1200" dirty="0">
                  <a:solidFill>
                    <a:schemeClr val="dk1"/>
                  </a:solidFill>
                  <a:latin typeface="+mn-lt"/>
                  <a:ea typeface="Roboto"/>
                  <a:cs typeface="Roboto"/>
                  <a:sym typeface="Roboto"/>
                </a:rPr>
                <a:t> – Tidal, </a:t>
              </a:r>
              <a:r>
                <a:rPr lang="en-US" sz="1200" dirty="0" err="1">
                  <a:solidFill>
                    <a:schemeClr val="dk1"/>
                  </a:solidFill>
                  <a:latin typeface="+mn-lt"/>
                  <a:ea typeface="Roboto"/>
                  <a:cs typeface="Roboto"/>
                  <a:sym typeface="Roboto"/>
                </a:rPr>
                <a:t>Sóng</a:t>
              </a:r>
              <a:r>
                <a:rPr lang="en-US" sz="1200" dirty="0">
                  <a:solidFill>
                    <a:schemeClr val="dk1"/>
                  </a:solidFill>
                  <a:latin typeface="+mn-lt"/>
                  <a:ea typeface="Roboto"/>
                  <a:cs typeface="Roboto"/>
                  <a:sym typeface="Roboto"/>
                </a:rPr>
                <a:t> - Wave</a:t>
              </a:r>
              <a:endParaRPr sz="1200" dirty="0">
                <a:solidFill>
                  <a:schemeClr val="dk1"/>
                </a:solidFill>
                <a:latin typeface="+mn-lt"/>
                <a:ea typeface="Roboto"/>
                <a:cs typeface="Roboto"/>
                <a:sym typeface="Roboto"/>
              </a:endParaRPr>
            </a:p>
          </p:txBody>
        </p:sp>
        <p:sp>
          <p:nvSpPr>
            <p:cNvPr id="26" name="Google Shape;1747;p30">
              <a:extLst>
                <a:ext uri="{FF2B5EF4-FFF2-40B4-BE49-F238E27FC236}">
                  <a16:creationId xmlns:a16="http://schemas.microsoft.com/office/drawing/2014/main" id="{08FB7747-37AA-04E1-1E02-3745EAFB276A}"/>
                </a:ext>
              </a:extLst>
            </p:cNvPr>
            <p:cNvSpPr txBox="1"/>
            <p:nvPr/>
          </p:nvSpPr>
          <p:spPr>
            <a:xfrm>
              <a:off x="1290820" y="4138456"/>
              <a:ext cx="3727455" cy="272856"/>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Năng lượng sóng biển – Ocean Energy</a:t>
              </a:r>
              <a:endParaRPr sz="1200" b="1" dirty="0">
                <a:solidFill>
                  <a:schemeClr val="dk1"/>
                </a:solidFill>
                <a:latin typeface="+mn-lt"/>
                <a:ea typeface="Fira Sans Extra Condensed"/>
                <a:cs typeface="Fira Sans Extra Condensed"/>
                <a:sym typeface="Fira Sans Extra Condensed"/>
              </a:endParaRPr>
            </a:p>
          </p:txBody>
        </p:sp>
        <p:sp>
          <p:nvSpPr>
            <p:cNvPr id="27" name="Google Shape;1748;p30">
              <a:extLst>
                <a:ext uri="{FF2B5EF4-FFF2-40B4-BE49-F238E27FC236}">
                  <a16:creationId xmlns:a16="http://schemas.microsoft.com/office/drawing/2014/main" id="{FC9B8F12-DC1D-8B12-186A-4B9F18C21B75}"/>
                </a:ext>
              </a:extLst>
            </p:cNvPr>
            <p:cNvSpPr/>
            <p:nvPr/>
          </p:nvSpPr>
          <p:spPr>
            <a:xfrm>
              <a:off x="784895" y="4196929"/>
              <a:ext cx="282593" cy="252565"/>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sz="1200" b="1" dirty="0">
                  <a:solidFill>
                    <a:srgbClr val="FFFFFF"/>
                  </a:solidFill>
                  <a:latin typeface="+mn-lt"/>
                  <a:ea typeface="Fira Sans Extra Condensed"/>
                  <a:cs typeface="Fira Sans Extra Condensed"/>
                  <a:sym typeface="Fira Sans Extra Condensed"/>
                </a:rPr>
                <a:t>5</a:t>
              </a:r>
              <a:endParaRPr sz="1200" b="1" dirty="0">
                <a:latin typeface="+mn-lt"/>
                <a:ea typeface="Fira Sans Extra Condensed"/>
                <a:cs typeface="Fira Sans Extra Condensed"/>
                <a:sym typeface="Fira Sans Extra Condensed"/>
              </a:endParaRPr>
            </a:p>
          </p:txBody>
        </p:sp>
      </p:grpSp>
      <p:grpSp>
        <p:nvGrpSpPr>
          <p:cNvPr id="28" name="Google Shape;1745;p30">
            <a:extLst>
              <a:ext uri="{FF2B5EF4-FFF2-40B4-BE49-F238E27FC236}">
                <a16:creationId xmlns:a16="http://schemas.microsoft.com/office/drawing/2014/main" id="{AF0C154A-3809-D420-021B-40953CBC98B3}"/>
              </a:ext>
            </a:extLst>
          </p:cNvPr>
          <p:cNvGrpSpPr/>
          <p:nvPr/>
        </p:nvGrpSpPr>
        <p:grpSpPr>
          <a:xfrm>
            <a:off x="468238" y="3424719"/>
            <a:ext cx="8139678" cy="503639"/>
            <a:chOff x="840757" y="4146270"/>
            <a:chExt cx="8139678" cy="503639"/>
          </a:xfrm>
        </p:grpSpPr>
        <p:sp>
          <p:nvSpPr>
            <p:cNvPr id="29" name="Google Shape;1746;p30">
              <a:extLst>
                <a:ext uri="{FF2B5EF4-FFF2-40B4-BE49-F238E27FC236}">
                  <a16:creationId xmlns:a16="http://schemas.microsoft.com/office/drawing/2014/main" id="{BD09D3DC-7F7D-D253-C051-16F169F3CC61}"/>
                </a:ext>
              </a:extLst>
            </p:cNvPr>
            <p:cNvSpPr txBox="1"/>
            <p:nvPr/>
          </p:nvSpPr>
          <p:spPr>
            <a:xfrm>
              <a:off x="1346684" y="4466909"/>
              <a:ext cx="7633751" cy="183000"/>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latin typeface="+mn-lt"/>
                  <a:ea typeface="Roboto"/>
                  <a:cs typeface="Roboto"/>
                  <a:sym typeface="Roboto"/>
                </a:rPr>
                <a:t>Hydrogen </a:t>
              </a:r>
              <a:r>
                <a:rPr lang="en-US" sz="1200" dirty="0" err="1">
                  <a:solidFill>
                    <a:schemeClr val="dk1"/>
                  </a:solidFill>
                  <a:latin typeface="+mn-lt"/>
                  <a:ea typeface="Roboto"/>
                  <a:cs typeface="Roboto"/>
                  <a:sym typeface="Roboto"/>
                </a:rPr>
                <a:t>xanh</a:t>
              </a:r>
              <a:r>
                <a:rPr lang="en-US" sz="1200" dirty="0">
                  <a:solidFill>
                    <a:schemeClr val="dk1"/>
                  </a:solidFill>
                  <a:latin typeface="+mn-lt"/>
                  <a:ea typeface="Roboto"/>
                  <a:cs typeface="Roboto"/>
                  <a:sym typeface="Roboto"/>
                </a:rPr>
                <a:t> – </a:t>
              </a:r>
              <a:r>
                <a:rPr lang="en-US" sz="1200" dirty="0" err="1">
                  <a:solidFill>
                    <a:schemeClr val="dk1"/>
                  </a:solidFill>
                  <a:latin typeface="+mn-lt"/>
                  <a:ea typeface="Roboto"/>
                  <a:cs typeface="Roboto"/>
                  <a:sym typeface="Roboto"/>
                </a:rPr>
                <a:t>điện</a:t>
              </a:r>
              <a:r>
                <a:rPr lang="en-US" sz="1200" dirty="0">
                  <a:solidFill>
                    <a:schemeClr val="dk1"/>
                  </a:solidFill>
                  <a:latin typeface="+mn-lt"/>
                  <a:ea typeface="Roboto"/>
                  <a:cs typeface="Roboto"/>
                  <a:sym typeface="Roboto"/>
                </a:rPr>
                <a:t> </a:t>
              </a:r>
              <a:r>
                <a:rPr lang="en-US" sz="1200" dirty="0" err="1">
                  <a:solidFill>
                    <a:schemeClr val="dk1"/>
                  </a:solidFill>
                  <a:latin typeface="+mn-lt"/>
                  <a:ea typeface="Roboto"/>
                  <a:cs typeface="Roboto"/>
                  <a:sym typeface="Roboto"/>
                </a:rPr>
                <a:t>phân</a:t>
              </a:r>
              <a:r>
                <a:rPr lang="en-US" sz="1200" dirty="0">
                  <a:solidFill>
                    <a:schemeClr val="dk1"/>
                  </a:solidFill>
                  <a:latin typeface="+mn-lt"/>
                  <a:ea typeface="Roboto"/>
                  <a:cs typeface="Roboto"/>
                  <a:sym typeface="Roboto"/>
                </a:rPr>
                <a:t> </a:t>
              </a:r>
              <a:r>
                <a:rPr lang="en-US" sz="1200" dirty="0" err="1">
                  <a:solidFill>
                    <a:schemeClr val="dk1"/>
                  </a:solidFill>
                  <a:latin typeface="+mn-lt"/>
                  <a:ea typeface="Roboto"/>
                  <a:cs typeface="Roboto"/>
                  <a:sym typeface="Roboto"/>
                </a:rPr>
                <a:t>nước</a:t>
              </a:r>
              <a:r>
                <a:rPr lang="en-US" sz="1200" dirty="0">
                  <a:solidFill>
                    <a:schemeClr val="dk1"/>
                  </a:solidFill>
                  <a:latin typeface="+mn-lt"/>
                  <a:ea typeface="Roboto"/>
                  <a:cs typeface="Roboto"/>
                  <a:sym typeface="Roboto"/>
                </a:rPr>
                <a:t> </a:t>
              </a:r>
              <a:r>
                <a:rPr lang="en-US" sz="1200" dirty="0" err="1">
                  <a:solidFill>
                    <a:schemeClr val="dk1"/>
                  </a:solidFill>
                  <a:latin typeface="+mn-lt"/>
                  <a:ea typeface="Roboto"/>
                  <a:cs typeface="Roboto"/>
                  <a:sym typeface="Roboto"/>
                </a:rPr>
                <a:t>tư</a:t>
              </a:r>
              <a:r>
                <a:rPr lang="en-US" sz="1200" dirty="0">
                  <a:solidFill>
                    <a:schemeClr val="dk1"/>
                  </a:solidFill>
                  <a:latin typeface="+mn-lt"/>
                  <a:ea typeface="Roboto"/>
                  <a:cs typeface="Roboto"/>
                  <a:sym typeface="Roboto"/>
                </a:rPr>
                <a:t>̀ NLTT</a:t>
              </a:r>
              <a:endParaRPr sz="1200" dirty="0">
                <a:solidFill>
                  <a:schemeClr val="dk1"/>
                </a:solidFill>
                <a:latin typeface="+mn-lt"/>
                <a:ea typeface="Roboto"/>
                <a:cs typeface="Roboto"/>
                <a:sym typeface="Roboto"/>
              </a:endParaRPr>
            </a:p>
          </p:txBody>
        </p:sp>
        <p:sp>
          <p:nvSpPr>
            <p:cNvPr id="30" name="Google Shape;1747;p30">
              <a:extLst>
                <a:ext uri="{FF2B5EF4-FFF2-40B4-BE49-F238E27FC236}">
                  <a16:creationId xmlns:a16="http://schemas.microsoft.com/office/drawing/2014/main" id="{511D36A2-F2C7-6423-338F-1DC618AE8FA9}"/>
                </a:ext>
              </a:extLst>
            </p:cNvPr>
            <p:cNvSpPr txBox="1"/>
            <p:nvPr/>
          </p:nvSpPr>
          <p:spPr>
            <a:xfrm>
              <a:off x="1346681" y="4146270"/>
              <a:ext cx="3727455" cy="272856"/>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Năng lượng Hydro (H2) – Hydrogen Energy</a:t>
              </a:r>
              <a:endParaRPr sz="1200" b="1" dirty="0">
                <a:solidFill>
                  <a:schemeClr val="dk1"/>
                </a:solidFill>
                <a:latin typeface="+mn-lt"/>
                <a:ea typeface="Fira Sans Extra Condensed"/>
                <a:cs typeface="Fira Sans Extra Condensed"/>
                <a:sym typeface="Fira Sans Extra Condensed"/>
              </a:endParaRPr>
            </a:p>
          </p:txBody>
        </p:sp>
        <p:sp>
          <p:nvSpPr>
            <p:cNvPr id="31" name="Google Shape;1748;p30">
              <a:extLst>
                <a:ext uri="{FF2B5EF4-FFF2-40B4-BE49-F238E27FC236}">
                  <a16:creationId xmlns:a16="http://schemas.microsoft.com/office/drawing/2014/main" id="{A0D03A7D-2061-82A1-A2E2-A8DE99FCB006}"/>
                </a:ext>
              </a:extLst>
            </p:cNvPr>
            <p:cNvSpPr/>
            <p:nvPr/>
          </p:nvSpPr>
          <p:spPr>
            <a:xfrm>
              <a:off x="840757" y="4179135"/>
              <a:ext cx="282594" cy="252565"/>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sz="1200" b="1" dirty="0">
                  <a:solidFill>
                    <a:srgbClr val="FFFFFF"/>
                  </a:solidFill>
                  <a:latin typeface="+mn-lt"/>
                  <a:ea typeface="Fira Sans Extra Condensed"/>
                  <a:cs typeface="Fira Sans Extra Condensed"/>
                  <a:sym typeface="Fira Sans Extra Condensed"/>
                </a:rPr>
                <a:t>6</a:t>
              </a:r>
              <a:endParaRPr sz="1200" b="1" dirty="0">
                <a:latin typeface="+mn-lt"/>
                <a:ea typeface="Fira Sans Extra Condensed"/>
                <a:cs typeface="Fira Sans Extra Condensed"/>
                <a:sym typeface="Fira Sans Extra Condensed"/>
              </a:endParaRPr>
            </a:p>
          </p:txBody>
        </p:sp>
      </p:grpSp>
      <p:sp>
        <p:nvSpPr>
          <p:cNvPr id="36" name="Google Shape;1732;p30">
            <a:extLst>
              <a:ext uri="{FF2B5EF4-FFF2-40B4-BE49-F238E27FC236}">
                <a16:creationId xmlns:a16="http://schemas.microsoft.com/office/drawing/2014/main" id="{96BCFCC4-A339-1245-2B0C-F686AA54254F}"/>
              </a:ext>
            </a:extLst>
          </p:cNvPr>
          <p:cNvSpPr/>
          <p:nvPr/>
        </p:nvSpPr>
        <p:spPr>
          <a:xfrm>
            <a:off x="470965" y="1577208"/>
            <a:ext cx="271553" cy="259454"/>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SzPts val="1100"/>
              <a:buNone/>
            </a:pPr>
            <a:r>
              <a:rPr lang="en-US" sz="1200" b="1" dirty="0">
                <a:solidFill>
                  <a:srgbClr val="FFFFFF"/>
                </a:solidFill>
                <a:latin typeface="+mn-lt"/>
                <a:ea typeface="Fira Sans Extra Condensed"/>
                <a:cs typeface="Fira Sans Extra Condensed"/>
                <a:sym typeface="Fira Sans Extra Condensed"/>
              </a:rPr>
              <a:t>2</a:t>
            </a:r>
            <a:endParaRPr sz="1200" b="1" dirty="0">
              <a:solidFill>
                <a:srgbClr val="FFFFFF"/>
              </a:solidFill>
              <a:latin typeface="+mn-lt"/>
              <a:ea typeface="Fira Sans Extra Condensed"/>
              <a:cs typeface="Fira Sans Extra Condensed"/>
              <a:sym typeface="Fira Sans Extra Condensed"/>
            </a:endParaRPr>
          </a:p>
        </p:txBody>
      </p:sp>
      <p:grpSp>
        <p:nvGrpSpPr>
          <p:cNvPr id="37" name="Google Shape;1745;p30">
            <a:extLst>
              <a:ext uri="{FF2B5EF4-FFF2-40B4-BE49-F238E27FC236}">
                <a16:creationId xmlns:a16="http://schemas.microsoft.com/office/drawing/2014/main" id="{0D579AE4-0105-7BA1-FFEB-3E190A4A3224}"/>
              </a:ext>
            </a:extLst>
          </p:cNvPr>
          <p:cNvGrpSpPr/>
          <p:nvPr/>
        </p:nvGrpSpPr>
        <p:grpSpPr>
          <a:xfrm>
            <a:off x="468238" y="3981537"/>
            <a:ext cx="8139678" cy="503639"/>
            <a:chOff x="840757" y="4146270"/>
            <a:chExt cx="8139678" cy="503639"/>
          </a:xfrm>
        </p:grpSpPr>
        <p:sp>
          <p:nvSpPr>
            <p:cNvPr id="38" name="Google Shape;1746;p30">
              <a:extLst>
                <a:ext uri="{FF2B5EF4-FFF2-40B4-BE49-F238E27FC236}">
                  <a16:creationId xmlns:a16="http://schemas.microsoft.com/office/drawing/2014/main" id="{21030753-CA01-4611-ED59-A75EC5BCC43E}"/>
                </a:ext>
              </a:extLst>
            </p:cNvPr>
            <p:cNvSpPr txBox="1"/>
            <p:nvPr/>
          </p:nvSpPr>
          <p:spPr>
            <a:xfrm>
              <a:off x="1346684" y="4466909"/>
              <a:ext cx="7633751" cy="183000"/>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latin typeface="+mn-lt"/>
                  <a:ea typeface="Roboto"/>
                  <a:cs typeface="Roboto"/>
                  <a:sym typeface="Roboto"/>
                </a:rPr>
                <a:t>Biogas / Biomass / Biodiesel</a:t>
              </a:r>
              <a:endParaRPr sz="1200" dirty="0">
                <a:solidFill>
                  <a:schemeClr val="dk1"/>
                </a:solidFill>
                <a:latin typeface="+mn-lt"/>
                <a:ea typeface="Roboto"/>
                <a:cs typeface="Roboto"/>
                <a:sym typeface="Roboto"/>
              </a:endParaRPr>
            </a:p>
          </p:txBody>
        </p:sp>
        <p:sp>
          <p:nvSpPr>
            <p:cNvPr id="39" name="Google Shape;1747;p30">
              <a:extLst>
                <a:ext uri="{FF2B5EF4-FFF2-40B4-BE49-F238E27FC236}">
                  <a16:creationId xmlns:a16="http://schemas.microsoft.com/office/drawing/2014/main" id="{77C4D8FD-3972-2EE8-1B65-0E440FD3DB02}"/>
                </a:ext>
              </a:extLst>
            </p:cNvPr>
            <p:cNvSpPr txBox="1"/>
            <p:nvPr/>
          </p:nvSpPr>
          <p:spPr>
            <a:xfrm>
              <a:off x="1346681" y="4146270"/>
              <a:ext cx="3727455" cy="272856"/>
            </a:xfrm>
            <a:prstGeom prst="rect">
              <a:avLst/>
            </a:prstGeom>
            <a:noFill/>
            <a:ln>
              <a:noFill/>
            </a:ln>
          </p:spPr>
          <p:txBody>
            <a:bodyPr spcFirstLastPara="1" wrap="square" lIns="0" tIns="91425" rIns="91425" bIns="91425" anchor="ctr" anchorCtr="0">
              <a:noAutofit/>
            </a:bodyPr>
            <a:lstStyle/>
            <a:p>
              <a:pPr marL="0" lvl="0" indent="0" algn="l" rtl="0">
                <a:spcBef>
                  <a:spcPts val="0"/>
                </a:spcBef>
                <a:spcAft>
                  <a:spcPts val="0"/>
                </a:spcAft>
                <a:buNone/>
              </a:pPr>
              <a:r>
                <a:rPr lang="en" sz="1200" b="1" dirty="0">
                  <a:solidFill>
                    <a:schemeClr val="dk1"/>
                  </a:solidFill>
                  <a:latin typeface="+mn-lt"/>
                  <a:ea typeface="Fira Sans Extra Condensed"/>
                  <a:cs typeface="Fira Sans Extra Condensed"/>
                  <a:sym typeface="Fira Sans Extra Condensed"/>
                </a:rPr>
                <a:t>Năng lượng sinh học – Bio Energy</a:t>
              </a:r>
              <a:endParaRPr sz="1200" b="1" dirty="0">
                <a:solidFill>
                  <a:schemeClr val="dk1"/>
                </a:solidFill>
                <a:latin typeface="+mn-lt"/>
                <a:ea typeface="Fira Sans Extra Condensed"/>
                <a:cs typeface="Fira Sans Extra Condensed"/>
                <a:sym typeface="Fira Sans Extra Condensed"/>
              </a:endParaRPr>
            </a:p>
          </p:txBody>
        </p:sp>
        <p:sp>
          <p:nvSpPr>
            <p:cNvPr id="40" name="Google Shape;1748;p30">
              <a:extLst>
                <a:ext uri="{FF2B5EF4-FFF2-40B4-BE49-F238E27FC236}">
                  <a16:creationId xmlns:a16="http://schemas.microsoft.com/office/drawing/2014/main" id="{24560BDD-A9F2-BE4D-31C3-52E3BE113F06}"/>
                </a:ext>
              </a:extLst>
            </p:cNvPr>
            <p:cNvSpPr/>
            <p:nvPr/>
          </p:nvSpPr>
          <p:spPr>
            <a:xfrm>
              <a:off x="840757" y="4156415"/>
              <a:ext cx="282594" cy="252565"/>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80000"/>
                </a:lnSpc>
                <a:spcBef>
                  <a:spcPts val="0"/>
                </a:spcBef>
                <a:spcAft>
                  <a:spcPts val="0"/>
                </a:spcAft>
                <a:buNone/>
              </a:pPr>
              <a:r>
                <a:rPr lang="en" sz="1200" b="1" dirty="0">
                  <a:solidFill>
                    <a:srgbClr val="FFFFFF"/>
                  </a:solidFill>
                  <a:latin typeface="+mn-lt"/>
                  <a:ea typeface="Fira Sans Extra Condensed"/>
                  <a:cs typeface="Fira Sans Extra Condensed"/>
                  <a:sym typeface="Fira Sans Extra Condensed"/>
                </a:rPr>
                <a:t>7</a:t>
              </a:r>
              <a:endParaRPr sz="1200" b="1" dirty="0">
                <a:latin typeface="+mn-lt"/>
                <a:ea typeface="Fira Sans Extra Condensed"/>
                <a:cs typeface="Fira Sans Extra Condensed"/>
                <a:sym typeface="Fira Sans Extra Condensed"/>
              </a:endParaRPr>
            </a:p>
          </p:txBody>
        </p:sp>
      </p:grpSp>
    </p:spTree>
    <p:extLst>
      <p:ext uri="{BB962C8B-B14F-4D97-AF65-F5344CB8AC3E}">
        <p14:creationId xmlns:p14="http://schemas.microsoft.com/office/powerpoint/2010/main" val="88430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2CE8A637-F299-4575-3F21-6DFB2E7EAB9A}"/>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39AC2E70-EF8C-EA37-1633-A5A8DC16593E}"/>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273B461E-43D3-BE57-D457-8D69DB3319EA}"/>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2E5B1334-4D8F-EA28-3234-C7B35A3ECED3}"/>
              </a:ext>
            </a:extLst>
          </p:cNvPr>
          <p:cNvSpPr txBox="1"/>
          <p:nvPr/>
        </p:nvSpPr>
        <p:spPr>
          <a:xfrm>
            <a:off x="373380" y="1074223"/>
            <a:ext cx="8526780" cy="3200876"/>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buFont typeface="Arial"/>
              <a:buNone/>
            </a:pPr>
            <a:r>
              <a:rPr lang="vi-VN" sz="1600" b="1" i="1" dirty="0"/>
              <a:t>Mục 2. PHÁT TRIỂN NGUỒN ĐIỆN MẶT TRỜI MÁI NHÀ TỰ SẢN XUẤT, TỰ TIÊU THỤ</a:t>
            </a:r>
            <a:endParaRPr lang="en-US" sz="1600" b="1" i="1" dirty="0"/>
          </a:p>
          <a:p>
            <a:pPr algn="just">
              <a:buFont typeface="Arial"/>
              <a:buNone/>
            </a:pPr>
            <a:endParaRPr lang="vi-VN" sz="1600" b="1" i="1" dirty="0"/>
          </a:p>
          <a:p>
            <a:pPr algn="just">
              <a:buFont typeface="Arial"/>
              <a:buNone/>
            </a:pPr>
            <a:r>
              <a:rPr lang="vi-VN" sz="1800" b="1" i="1" dirty="0"/>
              <a:t>Điều 13. Chính sách khuyến khích phát triển</a:t>
            </a:r>
          </a:p>
          <a:p>
            <a:pPr algn="just">
              <a:buFont typeface="Arial"/>
              <a:buNone/>
            </a:pPr>
            <a:endParaRPr lang="en-US" sz="1800" i="1" dirty="0"/>
          </a:p>
          <a:p>
            <a:pPr algn="just">
              <a:buFont typeface="Arial"/>
              <a:buNone/>
            </a:pPr>
            <a:r>
              <a:rPr lang="vi-VN" sz="1800" i="1" dirty="0"/>
              <a:t>Công trình xây dựng bảo đảm tuân thủ quy định pháp luật về đầu tư, xây dựng, đất đai, bảo vệ môi trường, an toàn, phòng cháy chữa cháy được lắp đặt nguồn điện mặt trời trên mái nhà theo hình thức tự sản xuất, tự tiêu thụ.</a:t>
            </a:r>
          </a:p>
          <a:p>
            <a:pPr algn="just"/>
            <a:endParaRPr lang="en-US" sz="1600" dirty="0">
              <a:solidFill>
                <a:srgbClr val="333333"/>
              </a:solidFill>
              <a:latin typeface="Arial" panose="020B0604020202090204" pitchFamily="34" charset="0"/>
            </a:endParaRPr>
          </a:p>
        </p:txBody>
      </p:sp>
    </p:spTree>
    <p:extLst>
      <p:ext uri="{BB962C8B-B14F-4D97-AF65-F5344CB8AC3E}">
        <p14:creationId xmlns:p14="http://schemas.microsoft.com/office/powerpoint/2010/main" val="1587431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F7989EF5-C494-EE00-99FA-1C22FAC4E7DF}"/>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27FCADFA-92F9-58D6-DEC0-83B60C18E8B7}"/>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97D2D04C-3930-C9C4-5740-17C60BD096CA}"/>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C7EE6D88-FCA8-5A80-8B47-BC35C1EFB526}"/>
              </a:ext>
            </a:extLst>
          </p:cNvPr>
          <p:cNvSpPr txBox="1"/>
          <p:nvPr/>
        </p:nvSpPr>
        <p:spPr>
          <a:xfrm>
            <a:off x="373380" y="1074223"/>
            <a:ext cx="8526780" cy="3539430"/>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r>
              <a:rPr lang="vi-VN" sz="1800" b="1" i="1" dirty="0"/>
              <a:t>Điều 14. Cơ chế mua bán sản lượng điện dư</a:t>
            </a:r>
            <a:endParaRPr lang="en-US" sz="1800" b="1" i="1" dirty="0"/>
          </a:p>
          <a:p>
            <a:pPr algn="just"/>
            <a:endParaRPr lang="en-US" sz="1800" b="1" i="1" dirty="0"/>
          </a:p>
          <a:p>
            <a:pPr algn="just"/>
            <a:r>
              <a:rPr lang="vi-VN" sz="1800" i="1" dirty="0"/>
              <a:t>Giá mua bán sản lượng điện dư là </a:t>
            </a:r>
            <a:r>
              <a:rPr lang="vi-VN" sz="2200" i="1" dirty="0">
                <a:solidFill>
                  <a:srgbClr val="FF0000"/>
                </a:solidFill>
              </a:rPr>
              <a:t>giá điện năng thị trường điện bình quân </a:t>
            </a:r>
            <a:r>
              <a:rPr lang="vi-VN" sz="1800" i="1" dirty="0"/>
              <a:t>trong năm trước liền kề do đơn vị điều hành giao dịch thị trường điện công bố nhưng không cao hơn mức giá tối đa của khung giá điện mặt trời mặt đất.</a:t>
            </a:r>
            <a:endParaRPr lang="en-US" sz="1800" i="1" dirty="0"/>
          </a:p>
          <a:p>
            <a:pPr algn="just"/>
            <a:endParaRPr lang="en-US" sz="1800" i="1" dirty="0"/>
          </a:p>
          <a:p>
            <a:pPr algn="just"/>
            <a:r>
              <a:rPr lang="vi-VN" sz="1800" i="1" dirty="0"/>
              <a:t>Nguồn điện mặt trời mái nhà tự sản xuất, tự tiêu thụ lắp đặt tại công trình là </a:t>
            </a:r>
            <a:r>
              <a:rPr lang="vi-VN" sz="2200" i="1" dirty="0">
                <a:solidFill>
                  <a:srgbClr val="FF0000"/>
                </a:solidFill>
              </a:rPr>
              <a:t>tài sản công thì không thực hiện mua bán sản lượng điện dư.</a:t>
            </a:r>
            <a:endParaRPr lang="en-US" sz="2200" i="1" dirty="0">
              <a:solidFill>
                <a:srgbClr val="FF0000"/>
              </a:solidFill>
            </a:endParaRPr>
          </a:p>
        </p:txBody>
      </p:sp>
    </p:spTree>
    <p:extLst>
      <p:ext uri="{BB962C8B-B14F-4D97-AF65-F5344CB8AC3E}">
        <p14:creationId xmlns:p14="http://schemas.microsoft.com/office/powerpoint/2010/main" val="3094638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3AF3265C-D1EE-4C74-DB1E-EA363603588E}"/>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452B94E1-DD98-B456-1C71-A9563DDFE61F}"/>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87915F8B-488F-6F59-D9CC-0B8C786E2E9F}"/>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2E9A77F1-016A-C759-56CC-9012184927E6}"/>
              </a:ext>
            </a:extLst>
          </p:cNvPr>
          <p:cNvSpPr txBox="1"/>
          <p:nvPr/>
        </p:nvSpPr>
        <p:spPr>
          <a:xfrm>
            <a:off x="373380" y="1074223"/>
            <a:ext cx="8526780" cy="3416320"/>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r>
              <a:rPr lang="vi-VN" sz="1800" b="1" i="1" dirty="0"/>
              <a:t>Điều 14. Cơ chế mua bán sản lượng điện dư</a:t>
            </a:r>
            <a:endParaRPr lang="en-US" sz="1800" b="1" i="1" dirty="0"/>
          </a:p>
          <a:p>
            <a:pPr algn="just"/>
            <a:endParaRPr lang="en-US" sz="1800" b="1" i="1" dirty="0"/>
          </a:p>
          <a:p>
            <a:pPr algn="just"/>
            <a:r>
              <a:rPr lang="en-US" sz="1800" i="1" dirty="0"/>
              <a:t>…… “đ</a:t>
            </a:r>
            <a:r>
              <a:rPr lang="vi-VN" sz="1800" i="1" dirty="0"/>
              <a:t>ối tượng quy định tại khoản 1 Điều này được bán sản lượng điện dư cho Bên mua điện dư nhưng </a:t>
            </a:r>
            <a:r>
              <a:rPr lang="vi-VN" sz="2200" i="1" dirty="0">
                <a:solidFill>
                  <a:srgbClr val="FF0000"/>
                </a:solidFill>
              </a:rPr>
              <a:t>không vượt quá 20% sản lượng điện </a:t>
            </a:r>
            <a:r>
              <a:rPr lang="vi-VN" sz="1800" i="1" dirty="0"/>
              <a:t>phát tại đầu ra của nguồn điện mặt trời mái nhà theo cường độ bức xạ</a:t>
            </a:r>
            <a:r>
              <a:rPr lang="en-US" sz="1800" i="1" dirty="0"/>
              <a:t>”…..</a:t>
            </a:r>
          </a:p>
          <a:p>
            <a:pPr algn="just"/>
            <a:endParaRPr lang="en-US" sz="1800" i="1" dirty="0"/>
          </a:p>
          <a:p>
            <a:pPr algn="just"/>
            <a:r>
              <a:rPr lang="en-US" sz="1800" i="1" dirty="0"/>
              <a:t>……</a:t>
            </a:r>
            <a:r>
              <a:rPr lang="vi-VN" sz="1800" i="1" dirty="0"/>
              <a:t>Trường hợp sản lượng điện dư phát vào lưới điện của Bên mua điện dư lớn hơn 20%, thì sản lượng điện dư được </a:t>
            </a:r>
            <a:r>
              <a:rPr lang="vi-VN" sz="2200" i="1" dirty="0">
                <a:solidFill>
                  <a:srgbClr val="FF0000"/>
                </a:solidFill>
              </a:rPr>
              <a:t>thanh toán bằng </a:t>
            </a:r>
            <a:r>
              <a:rPr lang="vi-VN" sz="1800" i="1" dirty="0"/>
              <a:t>20%</a:t>
            </a:r>
            <a:r>
              <a:rPr lang="en-US" sz="1800" i="1" dirty="0"/>
              <a:t> ……</a:t>
            </a:r>
          </a:p>
        </p:txBody>
      </p:sp>
    </p:spTree>
    <p:extLst>
      <p:ext uri="{BB962C8B-B14F-4D97-AF65-F5344CB8AC3E}">
        <p14:creationId xmlns:p14="http://schemas.microsoft.com/office/powerpoint/2010/main" val="36808090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9B2AB56B-BD7E-6376-F5F5-40EE8A8AA1AF}"/>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5D333B96-4A49-4E54-775C-17DAA3825E78}"/>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FB0FE53F-36C1-D857-89FD-761A4AA6CB41}"/>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3E44F866-EEB9-F35B-1139-B851484E80DB}"/>
              </a:ext>
            </a:extLst>
          </p:cNvPr>
          <p:cNvSpPr txBox="1"/>
          <p:nvPr/>
        </p:nvSpPr>
        <p:spPr>
          <a:xfrm>
            <a:off x="373380" y="1074223"/>
            <a:ext cx="8526780" cy="3477875"/>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r>
              <a:rPr lang="en-US" sz="1800" b="1" i="1" dirty="0" err="1"/>
              <a:t>Điều</a:t>
            </a:r>
            <a:r>
              <a:rPr lang="en-US" sz="1800" b="1" i="1" dirty="0"/>
              <a:t> 15. Thông </a:t>
            </a:r>
            <a:r>
              <a:rPr lang="en-US" sz="1800" b="1" i="1" dirty="0" err="1"/>
              <a:t>báo</a:t>
            </a:r>
            <a:r>
              <a:rPr lang="en-US" sz="1800" b="1" i="1" dirty="0"/>
              <a:t> </a:t>
            </a:r>
            <a:r>
              <a:rPr lang="en-US" sz="1800" b="1" i="1" dirty="0" err="1"/>
              <a:t>phát</a:t>
            </a:r>
            <a:r>
              <a:rPr lang="en-US" sz="1800" b="1" i="1" dirty="0"/>
              <a:t> </a:t>
            </a:r>
            <a:r>
              <a:rPr lang="en-US" sz="1800" b="1" i="1" dirty="0" err="1"/>
              <a:t>triển</a:t>
            </a:r>
            <a:r>
              <a:rPr lang="en-US" sz="1800" b="1" i="1" dirty="0"/>
              <a:t> </a:t>
            </a:r>
            <a:r>
              <a:rPr lang="en-US" sz="1800" b="1" i="1" dirty="0" err="1"/>
              <a:t>nguồn</a:t>
            </a:r>
            <a:r>
              <a:rPr lang="en-US" sz="1800" b="1" i="1" dirty="0"/>
              <a:t> </a:t>
            </a:r>
            <a:r>
              <a:rPr lang="en-US" sz="1800" b="1" i="1" dirty="0" err="1"/>
              <a:t>điện</a:t>
            </a:r>
            <a:endParaRPr lang="en-US" sz="1800" b="1" i="1" dirty="0"/>
          </a:p>
          <a:p>
            <a:pPr algn="just"/>
            <a:endParaRPr lang="en-US" sz="1800" b="1" i="1" dirty="0"/>
          </a:p>
          <a:p>
            <a:pPr algn="just"/>
            <a:r>
              <a:rPr lang="en-US" sz="2200" i="1" dirty="0">
                <a:solidFill>
                  <a:srgbClr val="FF0000"/>
                </a:solidFill>
              </a:rPr>
              <a:t>T</a:t>
            </a:r>
            <a:r>
              <a:rPr lang="vi-VN" sz="2200" i="1" dirty="0">
                <a:solidFill>
                  <a:srgbClr val="FF0000"/>
                </a:solidFill>
              </a:rPr>
              <a:t>ổ chức, cá nhân </a:t>
            </a:r>
            <a:r>
              <a:rPr lang="vi-VN" sz="1800" i="1" dirty="0"/>
              <a:t>phát triển nguồn điện mặt trời mái nhà tự sản xuất, tự tiêu thụ có công suất lắp đặt </a:t>
            </a:r>
            <a:r>
              <a:rPr lang="vi-VN" sz="2200" i="1" dirty="0">
                <a:solidFill>
                  <a:srgbClr val="FF0000"/>
                </a:solidFill>
              </a:rPr>
              <a:t>nhỏ hơn 1.000 kW </a:t>
            </a:r>
            <a:r>
              <a:rPr lang="vi-VN" sz="1800" i="1" dirty="0"/>
              <a:t>có đấu nối với hệ thống điện quốc gia và </a:t>
            </a:r>
            <a:r>
              <a:rPr lang="vi-VN" sz="2200" i="1" dirty="0">
                <a:solidFill>
                  <a:srgbClr val="FF0000"/>
                </a:solidFill>
              </a:rPr>
              <a:t>không đăng ký bán </a:t>
            </a:r>
            <a:r>
              <a:rPr lang="vi-VN" sz="1800" i="1" dirty="0"/>
              <a:t>sản lượng điện dư phải gửi Thông báo theo Mẫu số 02 tại Phụ lục kèm theo Nghị định này đến Sở Công Thương, đơn vị điện lực, cơ quan quản lý về xây dựng, phòng cháy chữa cháy tại địa phương để quản lý, theo dõi, hướng dẫn thực hiện theo quy định pháp luật.</a:t>
            </a:r>
            <a:endParaRPr lang="en-US" sz="1800" i="1" dirty="0"/>
          </a:p>
        </p:txBody>
      </p:sp>
    </p:spTree>
    <p:extLst>
      <p:ext uri="{BB962C8B-B14F-4D97-AF65-F5344CB8AC3E}">
        <p14:creationId xmlns:p14="http://schemas.microsoft.com/office/powerpoint/2010/main" val="7535097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A698ACB7-B44E-4765-F2DD-FE10FA882B37}"/>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49538A2E-2562-AE42-62AC-0FB483EDEC13}"/>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EDDD61EF-960D-63C1-74EC-507BABAB81C5}"/>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5DB1C1FB-2B7F-EE1E-AF22-9A1DB5ECFDA0}"/>
              </a:ext>
            </a:extLst>
          </p:cNvPr>
          <p:cNvSpPr txBox="1"/>
          <p:nvPr/>
        </p:nvSpPr>
        <p:spPr>
          <a:xfrm>
            <a:off x="373380" y="1074223"/>
            <a:ext cx="8526780" cy="3693319"/>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r>
              <a:rPr lang="vi-VN" sz="1800" b="1" i="1" dirty="0"/>
              <a:t>Điều 16. Đối tượng đăng ký phát triển, thẩm quyền cấp Giấy chứng nhận đăng ký phát triển nguồn điện</a:t>
            </a:r>
            <a:endParaRPr lang="en-US" sz="1800" b="1" i="1" dirty="0"/>
          </a:p>
          <a:p>
            <a:pPr algn="just"/>
            <a:endParaRPr lang="en-US" sz="1800" b="1" i="1" dirty="0"/>
          </a:p>
          <a:p>
            <a:pPr algn="just"/>
            <a:r>
              <a:rPr lang="en-US" sz="1800" i="1" dirty="0" err="1"/>
              <a:t>Tổ</a:t>
            </a:r>
            <a:r>
              <a:rPr lang="en-US" sz="1800" i="1" dirty="0"/>
              <a:t> </a:t>
            </a:r>
            <a:r>
              <a:rPr lang="en-US" sz="1800" i="1" dirty="0" err="1"/>
              <a:t>chức</a:t>
            </a:r>
            <a:r>
              <a:rPr lang="en-US" sz="1800" i="1" dirty="0"/>
              <a:t>, </a:t>
            </a:r>
            <a:r>
              <a:rPr lang="en-US" sz="1800" i="1" dirty="0" err="1"/>
              <a:t>cá</a:t>
            </a:r>
            <a:r>
              <a:rPr lang="en-US" sz="1800" i="1" dirty="0"/>
              <a:t> </a:t>
            </a:r>
            <a:r>
              <a:rPr lang="en-US" sz="1800" i="1" dirty="0" err="1"/>
              <a:t>nhân</a:t>
            </a:r>
            <a:r>
              <a:rPr lang="en-US" sz="1800" i="1" dirty="0"/>
              <a:t> </a:t>
            </a:r>
            <a:r>
              <a:rPr lang="en-US" sz="1800" i="1" dirty="0" err="1"/>
              <a:t>phát</a:t>
            </a:r>
            <a:r>
              <a:rPr lang="en-US" sz="1800" i="1" dirty="0"/>
              <a:t> </a:t>
            </a:r>
            <a:r>
              <a:rPr lang="en-US" sz="1800" i="1" dirty="0" err="1"/>
              <a:t>triển</a:t>
            </a:r>
            <a:r>
              <a:rPr lang="en-US" sz="1800" i="1" dirty="0"/>
              <a:t> </a:t>
            </a:r>
            <a:r>
              <a:rPr lang="en-US" sz="1800" i="1" dirty="0" err="1"/>
              <a:t>nguồn</a:t>
            </a:r>
            <a:r>
              <a:rPr lang="en-US" sz="1800" i="1" dirty="0"/>
              <a:t> </a:t>
            </a:r>
            <a:r>
              <a:rPr lang="en-US" sz="1800" i="1" dirty="0" err="1"/>
              <a:t>điện</a:t>
            </a:r>
            <a:r>
              <a:rPr lang="en-US" sz="1800" i="1" dirty="0"/>
              <a:t> </a:t>
            </a:r>
            <a:r>
              <a:rPr lang="en-US" sz="1800" i="1" dirty="0" err="1"/>
              <a:t>có</a:t>
            </a:r>
            <a:r>
              <a:rPr lang="en-US" sz="1800" i="1" dirty="0"/>
              <a:t> </a:t>
            </a:r>
            <a:r>
              <a:rPr lang="en-US" sz="1800" i="1" dirty="0" err="1"/>
              <a:t>công</a:t>
            </a:r>
            <a:r>
              <a:rPr lang="en-US" sz="1800" i="1" dirty="0"/>
              <a:t> </a:t>
            </a:r>
            <a:r>
              <a:rPr lang="en-US" sz="1800" i="1" dirty="0" err="1"/>
              <a:t>suất</a:t>
            </a:r>
            <a:r>
              <a:rPr lang="en-US" sz="1800" i="1" dirty="0"/>
              <a:t> </a:t>
            </a:r>
            <a:r>
              <a:rPr lang="en-US" sz="1800" i="1" dirty="0" err="1"/>
              <a:t>lắp</a:t>
            </a:r>
            <a:r>
              <a:rPr lang="en-US" sz="1800" i="1" dirty="0"/>
              <a:t> </a:t>
            </a:r>
            <a:r>
              <a:rPr lang="en-US" sz="1800" i="1" dirty="0" err="1"/>
              <a:t>đặt</a:t>
            </a:r>
            <a:r>
              <a:rPr lang="en-US" sz="1800" i="1" dirty="0"/>
              <a:t> </a:t>
            </a:r>
            <a:r>
              <a:rPr lang="en-US" sz="2200" i="1" dirty="0" err="1">
                <a:solidFill>
                  <a:srgbClr val="FF0000"/>
                </a:solidFill>
              </a:rPr>
              <a:t>từ</a:t>
            </a:r>
            <a:r>
              <a:rPr lang="en-US" sz="2200" i="1" dirty="0">
                <a:solidFill>
                  <a:srgbClr val="FF0000"/>
                </a:solidFill>
              </a:rPr>
              <a:t> 1.000 kW </a:t>
            </a:r>
            <a:r>
              <a:rPr lang="en-US" sz="2200" i="1" dirty="0" err="1">
                <a:solidFill>
                  <a:srgbClr val="FF0000"/>
                </a:solidFill>
              </a:rPr>
              <a:t>trở</a:t>
            </a:r>
            <a:r>
              <a:rPr lang="en-US" sz="2200" i="1" dirty="0">
                <a:solidFill>
                  <a:srgbClr val="FF0000"/>
                </a:solidFill>
              </a:rPr>
              <a:t> </a:t>
            </a:r>
            <a:r>
              <a:rPr lang="en-US" sz="2200" i="1" dirty="0" err="1">
                <a:solidFill>
                  <a:srgbClr val="FF0000"/>
                </a:solidFill>
              </a:rPr>
              <a:t>lên</a:t>
            </a:r>
            <a:r>
              <a:rPr lang="en-US" sz="1800" i="1" dirty="0"/>
              <a:t>;</a:t>
            </a:r>
          </a:p>
          <a:p>
            <a:pPr algn="just"/>
            <a:endParaRPr lang="en-US" sz="1800" i="1" dirty="0"/>
          </a:p>
          <a:p>
            <a:pPr algn="just"/>
            <a:r>
              <a:rPr lang="vi-VN" sz="1800" i="1" dirty="0"/>
              <a:t>Tổ chức, cá nhân phát triển nguồn điện có công suất lắp đặt nhỏ hơn 1.000 kW đăng ký bán sản lượng điện dư vào lưới điện của Bên mua điện dư, </a:t>
            </a:r>
            <a:r>
              <a:rPr lang="vi-VN" sz="1800" i="1" dirty="0">
                <a:solidFill>
                  <a:srgbClr val="FF0000"/>
                </a:solidFill>
              </a:rPr>
              <a:t>trừ hộ gia đình</a:t>
            </a:r>
            <a:r>
              <a:rPr lang="en-US" sz="1800" i="1" dirty="0">
                <a:solidFill>
                  <a:srgbClr val="FF0000"/>
                </a:solidFill>
              </a:rPr>
              <a:t>.</a:t>
            </a:r>
          </a:p>
        </p:txBody>
      </p:sp>
    </p:spTree>
    <p:extLst>
      <p:ext uri="{BB962C8B-B14F-4D97-AF65-F5344CB8AC3E}">
        <p14:creationId xmlns:p14="http://schemas.microsoft.com/office/powerpoint/2010/main" val="3672108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B17E7F88-8D0C-BF85-9C0D-2A449B0509AA}"/>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EB00907A-A2F0-3AF9-4BFB-F16CC551EFA9}"/>
              </a:ext>
            </a:extLst>
          </p:cNvPr>
          <p:cNvSpPr txBox="1">
            <a:spLocks noGrp="1"/>
          </p:cNvSpPr>
          <p:nvPr>
            <p:ph type="title"/>
          </p:nvPr>
        </p:nvSpPr>
        <p:spPr>
          <a:xfrm>
            <a:off x="521970" y="191292"/>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t>GIỚI THIỆU VỀ NGHỊ ĐỊNH 58/2025/NĐ-CP</a:t>
            </a:r>
            <a:endParaRPr dirty="0"/>
          </a:p>
        </p:txBody>
      </p:sp>
      <p:sp>
        <p:nvSpPr>
          <p:cNvPr id="3" name="TextBox 2">
            <a:extLst>
              <a:ext uri="{FF2B5EF4-FFF2-40B4-BE49-F238E27FC236}">
                <a16:creationId xmlns:a16="http://schemas.microsoft.com/office/drawing/2014/main" id="{70A69FF1-97C1-B6E3-4FB5-DE3925281DE4}"/>
              </a:ext>
            </a:extLst>
          </p:cNvPr>
          <p:cNvSpPr txBox="1"/>
          <p:nvPr/>
        </p:nvSpPr>
        <p:spPr>
          <a:xfrm>
            <a:off x="579120" y="553884"/>
            <a:ext cx="8248650" cy="523220"/>
          </a:xfrm>
          <a:prstGeom prst="rect">
            <a:avLst/>
          </a:prstGeom>
          <a:noFill/>
        </p:spPr>
        <p:txBody>
          <a:bodyPr wrap="square">
            <a:spAutoFit/>
          </a:bodyPr>
          <a:lstStyle/>
          <a:p>
            <a:pPr algn="ctr"/>
            <a:r>
              <a:rPr lang="vi-VN" b="1" i="1" dirty="0">
                <a:solidFill>
                  <a:srgbClr val="FF0000"/>
                </a:solidFill>
                <a:latin typeface="Arial" panose="020B0604020202090204" pitchFamily="34" charset="0"/>
              </a:rPr>
              <a:t>QUY ĐỊNH CHI TIẾT MỘT SỐ ĐIỀU CỦA LUẬT ĐIỆN LỰC VỀ PHÁT TRIỂN ĐIỆN NĂNG LƯỢNG TÁI TẠO, ĐIỆN NĂNG LƯỢNG MỚI </a:t>
            </a:r>
            <a:r>
              <a:rPr lang="en-US" b="1" i="1" dirty="0">
                <a:solidFill>
                  <a:srgbClr val="FF0000"/>
                </a:solidFill>
                <a:latin typeface="Arial" panose="020B0604020202090204" pitchFamily="34" charset="0"/>
              </a:rPr>
              <a:t>(</a:t>
            </a:r>
            <a:r>
              <a:rPr lang="en-US" b="1" i="1" u="none" strike="noStrike" dirty="0" err="1">
                <a:solidFill>
                  <a:srgbClr val="FF0000"/>
                </a:solidFill>
                <a:effectLst/>
                <a:latin typeface="Arial" panose="020B0604020202090204" pitchFamily="34" charset="0"/>
              </a:rPr>
              <a:t>ngày</a:t>
            </a:r>
            <a:r>
              <a:rPr lang="en-US" b="1" i="1" u="none" strike="noStrike" dirty="0">
                <a:solidFill>
                  <a:srgbClr val="FF0000"/>
                </a:solidFill>
                <a:effectLst/>
                <a:latin typeface="Arial" panose="020B0604020202090204" pitchFamily="34" charset="0"/>
              </a:rPr>
              <a:t> 03/03/2025)</a:t>
            </a:r>
            <a:endParaRPr lang="en-US" b="1" i="1" dirty="0">
              <a:solidFill>
                <a:srgbClr val="FF0000"/>
              </a:solidFill>
            </a:endParaRPr>
          </a:p>
        </p:txBody>
      </p:sp>
      <p:sp>
        <p:nvSpPr>
          <p:cNvPr id="4" name="TextBox 3">
            <a:extLst>
              <a:ext uri="{FF2B5EF4-FFF2-40B4-BE49-F238E27FC236}">
                <a16:creationId xmlns:a16="http://schemas.microsoft.com/office/drawing/2014/main" id="{E1D3A0B9-74E2-8A70-C183-62E799B3C1E7}"/>
              </a:ext>
            </a:extLst>
          </p:cNvPr>
          <p:cNvSpPr txBox="1"/>
          <p:nvPr/>
        </p:nvSpPr>
        <p:spPr>
          <a:xfrm>
            <a:off x="373380" y="1020883"/>
            <a:ext cx="8526780" cy="3693319"/>
          </a:xfrm>
          <a:prstGeom prst="rect">
            <a:avLst/>
          </a:prstGeom>
          <a:noFill/>
        </p:spPr>
        <p:txBody>
          <a:bodyPr wrap="square">
            <a:spAutoFit/>
          </a:bodyPr>
          <a:lstStyle/>
          <a:p>
            <a:pPr algn="just">
              <a:buFont typeface="Arial"/>
              <a:buNone/>
            </a:pPr>
            <a:r>
              <a:rPr lang="vi-VN" sz="1600" b="1" dirty="0">
                <a:solidFill>
                  <a:srgbClr val="333333"/>
                </a:solidFill>
                <a:latin typeface="Arial" panose="020B0604020202090204" pitchFamily="34" charset="0"/>
              </a:rPr>
              <a:t>Chương III</a:t>
            </a:r>
          </a:p>
          <a:p>
            <a:pPr algn="just"/>
            <a:r>
              <a:rPr lang="vi-VN" sz="1600" b="1" dirty="0">
                <a:solidFill>
                  <a:srgbClr val="333333"/>
                </a:solidFill>
                <a:latin typeface="Arial" panose="020B0604020202090204" pitchFamily="34" charset="0"/>
              </a:rPr>
              <a:t>PHÁT TRIỂN ĐIỆN TỰ SẢN XUẤT, TỰ TIÊU THỤ TỪ NGUỒN NĂNG LƯỢNG TÁI TẠO, NĂNG LƯỢNG MỚI</a:t>
            </a:r>
          </a:p>
          <a:p>
            <a:pPr algn="just"/>
            <a:endParaRPr lang="en-US" sz="1600" dirty="0">
              <a:solidFill>
                <a:srgbClr val="333333"/>
              </a:solidFill>
              <a:latin typeface="Arial" panose="020B0604020202090204" pitchFamily="34" charset="0"/>
            </a:endParaRPr>
          </a:p>
          <a:p>
            <a:pPr algn="just"/>
            <a:r>
              <a:rPr lang="vi-VN" sz="1800" b="1" i="1" dirty="0"/>
              <a:t>Điều 16. Đối tượng đăng ký phát triển, thẩm quyền cấp Giấy chứng nhận đăng ký phát triển nguồn điện</a:t>
            </a:r>
            <a:endParaRPr lang="en-US" sz="1800" b="1" i="1" dirty="0"/>
          </a:p>
          <a:p>
            <a:pPr algn="just"/>
            <a:endParaRPr lang="en-US" sz="1800" b="1" i="1" dirty="0"/>
          </a:p>
          <a:p>
            <a:pPr algn="just">
              <a:buFont typeface="Arial"/>
              <a:buNone/>
            </a:pPr>
            <a:r>
              <a:rPr lang="vi-VN" sz="1800" i="1" dirty="0"/>
              <a:t>Tổng công suất nguồn điện đăng ký phát triển tại điểm a, điểm c khoản 1 Điều này </a:t>
            </a:r>
            <a:r>
              <a:rPr lang="vi-VN" sz="2200" i="1" dirty="0">
                <a:solidFill>
                  <a:srgbClr val="FF0000"/>
                </a:solidFill>
              </a:rPr>
              <a:t>không được vượt quá công suất được phân bổ cho địa phương </a:t>
            </a:r>
            <a:r>
              <a:rPr lang="vi-VN" sz="1800" i="1" dirty="0"/>
              <a:t>theo pháp luật về quy hoạch phát triển điện lực.</a:t>
            </a:r>
          </a:p>
          <a:p>
            <a:pPr algn="just"/>
            <a:endParaRPr lang="en-US" sz="1800" i="1" dirty="0"/>
          </a:p>
          <a:p>
            <a:pPr algn="just"/>
            <a:r>
              <a:rPr lang="vi-VN" sz="2200" i="1" dirty="0">
                <a:solidFill>
                  <a:srgbClr val="FF0000"/>
                </a:solidFill>
              </a:rPr>
              <a:t>Sở Công Thương </a:t>
            </a:r>
            <a:r>
              <a:rPr lang="vi-VN" sz="1800" i="1" dirty="0"/>
              <a:t>là cơ quan có thẩm quyền cấp Giấy chứng nhận đăng ký phát triển cho đối tượng quy định tại khoản 1 Điều này.</a:t>
            </a:r>
          </a:p>
        </p:txBody>
      </p:sp>
    </p:spTree>
    <p:extLst>
      <p:ext uri="{BB962C8B-B14F-4D97-AF65-F5344CB8AC3E}">
        <p14:creationId xmlns:p14="http://schemas.microsoft.com/office/powerpoint/2010/main" val="201363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8C79EBF1-E8AA-5A60-3166-92503C5F8902}"/>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FD7E900E-A5D9-F26C-0320-5132E72C16E3}"/>
              </a:ext>
            </a:extLst>
          </p:cNvPr>
          <p:cNvSpPr txBox="1">
            <a:spLocks noGrp="1"/>
          </p:cNvSpPr>
          <p:nvPr>
            <p:ph type="title"/>
          </p:nvPr>
        </p:nvSpPr>
        <p:spPr>
          <a:xfrm>
            <a:off x="457200" y="429298"/>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b="1" i="0" dirty="0" err="1">
                <a:solidFill>
                  <a:srgbClr val="000000"/>
                </a:solidFill>
                <a:effectLst/>
                <a:latin typeface="Open Sans" panose="020B0606030504020204" pitchFamily="34" charset="0"/>
              </a:rPr>
              <a:t>Tiêu</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chuẩn</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thiết</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kế</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điện</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mặt</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trời</a:t>
            </a:r>
            <a:r>
              <a:rPr lang="en-US" b="1" i="0" dirty="0">
                <a:solidFill>
                  <a:srgbClr val="000000"/>
                </a:solidFill>
                <a:effectLst/>
                <a:latin typeface="Open Sans" panose="020B0606030504020204" pitchFamily="34" charset="0"/>
              </a:rPr>
              <a:t> ở Việt Nam</a:t>
            </a:r>
            <a:endParaRPr dirty="0"/>
          </a:p>
        </p:txBody>
      </p:sp>
      <p:sp>
        <p:nvSpPr>
          <p:cNvPr id="4" name="TextBox 3">
            <a:extLst>
              <a:ext uri="{FF2B5EF4-FFF2-40B4-BE49-F238E27FC236}">
                <a16:creationId xmlns:a16="http://schemas.microsoft.com/office/drawing/2014/main" id="{126304C7-1244-0719-3EAB-C9F4B491AB78}"/>
              </a:ext>
            </a:extLst>
          </p:cNvPr>
          <p:cNvSpPr txBox="1"/>
          <p:nvPr/>
        </p:nvSpPr>
        <p:spPr>
          <a:xfrm>
            <a:off x="308610" y="1160221"/>
            <a:ext cx="8526780" cy="3139321"/>
          </a:xfrm>
          <a:prstGeom prst="rect">
            <a:avLst/>
          </a:prstGeom>
          <a:noFill/>
        </p:spPr>
        <p:txBody>
          <a:bodyPr wrap="square">
            <a:spAutoFit/>
          </a:bodyPr>
          <a:lstStyle/>
          <a:p>
            <a:pPr algn="just">
              <a:buFont typeface="Arial" panose="020B0604020202020204" pitchFamily="34" charset="0"/>
              <a:buChar char="•"/>
            </a:pPr>
            <a:r>
              <a:rPr lang="vi-VN" sz="1800" i="1" dirty="0"/>
              <a:t>Tiêu chuẩn quốc gia TCVN 7447-7-712:2015 (IEC 60364-7-712:2002) về Hệ thống nguồn quang điện sử dụng năng lượng mặt trời (PV).</a:t>
            </a:r>
            <a:endParaRPr lang="en-US" sz="1800" i="1" dirty="0"/>
          </a:p>
          <a:p>
            <a:pPr algn="just"/>
            <a:endParaRPr lang="vi-VN" sz="1800" i="1" dirty="0"/>
          </a:p>
          <a:p>
            <a:pPr algn="just">
              <a:buFont typeface="Arial" panose="020B0604020202020204" pitchFamily="34" charset="0"/>
              <a:buChar char="•"/>
            </a:pPr>
            <a:r>
              <a:rPr lang="vi-VN" sz="1800" i="1" dirty="0"/>
              <a:t>Tiêu chuẩn quốc gia TCVN 6781:2015 (IEC 61215:2005) về Mô-đun quang điện – Yêu cầu thử nghiệm và đánh giá chất lượng.</a:t>
            </a:r>
            <a:endParaRPr lang="en-US" sz="1800" i="1" dirty="0"/>
          </a:p>
          <a:p>
            <a:pPr algn="just">
              <a:buFont typeface="Arial" panose="020B0604020202020204" pitchFamily="34" charset="0"/>
              <a:buChar char="•"/>
            </a:pPr>
            <a:endParaRPr lang="vi-VN" sz="1800" i="1" dirty="0"/>
          </a:p>
          <a:p>
            <a:pPr algn="just">
              <a:buFont typeface="Arial" panose="020B0604020202020204" pitchFamily="34" charset="0"/>
              <a:buChar char="•"/>
            </a:pPr>
            <a:r>
              <a:rPr lang="vi-VN" sz="1800" i="1" dirty="0"/>
              <a:t>Tiêu chuẩn quốc gia TCVN 12232:2018 (IEC 61730:2016) về Pin quang điện – Yêu cầu an toàn.</a:t>
            </a:r>
            <a:endParaRPr lang="en-US" sz="1800" i="1" dirty="0"/>
          </a:p>
          <a:p>
            <a:pPr algn="just">
              <a:buFont typeface="Arial" panose="020B0604020202020204" pitchFamily="34" charset="0"/>
              <a:buChar char="•"/>
            </a:pPr>
            <a:endParaRPr lang="vi-VN" sz="1800" i="1" dirty="0"/>
          </a:p>
          <a:p>
            <a:pPr algn="just">
              <a:buFont typeface="Arial" panose="020B0604020202020204" pitchFamily="34" charset="0"/>
              <a:buChar char="•"/>
            </a:pPr>
            <a:r>
              <a:rPr lang="vi-VN" sz="1800" i="1" dirty="0"/>
              <a:t>Tiêu chuẩn quốc gia TCVN 10896:2015 (IEC 61646:2008) về Mô-đun quang điện màng mỏng mặt đất (PV) – Chất lượng thiết kế và phê duyệt kiểu.</a:t>
            </a:r>
          </a:p>
        </p:txBody>
      </p:sp>
    </p:spTree>
    <p:extLst>
      <p:ext uri="{BB962C8B-B14F-4D97-AF65-F5344CB8AC3E}">
        <p14:creationId xmlns:p14="http://schemas.microsoft.com/office/powerpoint/2010/main" val="7499484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6A7443AB-6F57-CA45-E0D2-E221BAADC11F}"/>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6F87C20E-07CB-1478-D2E5-209FADA1D424}"/>
              </a:ext>
            </a:extLst>
          </p:cNvPr>
          <p:cNvSpPr txBox="1">
            <a:spLocks noGrp="1"/>
          </p:cNvSpPr>
          <p:nvPr>
            <p:ph type="title"/>
          </p:nvPr>
        </p:nvSpPr>
        <p:spPr>
          <a:xfrm>
            <a:off x="457200" y="429298"/>
            <a:ext cx="8229600" cy="3714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b="1" i="0" dirty="0" err="1">
                <a:solidFill>
                  <a:srgbClr val="000000"/>
                </a:solidFill>
                <a:effectLst/>
                <a:latin typeface="Open Sans" panose="020B0606030504020204" pitchFamily="34" charset="0"/>
              </a:rPr>
              <a:t>Tiêu</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chuẩn</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quốc</a:t>
            </a:r>
            <a:r>
              <a:rPr lang="en-US" b="1" i="0" dirty="0">
                <a:solidFill>
                  <a:srgbClr val="000000"/>
                </a:solidFill>
                <a:effectLst/>
                <a:latin typeface="Open Sans" panose="020B0606030504020204" pitchFamily="34" charset="0"/>
              </a:rPr>
              <a:t> </a:t>
            </a:r>
            <a:r>
              <a:rPr lang="en-US" b="1" i="0" dirty="0" err="1">
                <a:solidFill>
                  <a:srgbClr val="000000"/>
                </a:solidFill>
                <a:effectLst/>
                <a:latin typeface="Open Sans" panose="020B0606030504020204" pitchFamily="34" charset="0"/>
              </a:rPr>
              <a:t>tế</a:t>
            </a:r>
            <a:endParaRPr dirty="0"/>
          </a:p>
        </p:txBody>
      </p:sp>
      <p:sp>
        <p:nvSpPr>
          <p:cNvPr id="4" name="TextBox 3">
            <a:extLst>
              <a:ext uri="{FF2B5EF4-FFF2-40B4-BE49-F238E27FC236}">
                <a16:creationId xmlns:a16="http://schemas.microsoft.com/office/drawing/2014/main" id="{F8CFC299-CFC3-8AB5-DE0C-76BD2399485F}"/>
              </a:ext>
            </a:extLst>
          </p:cNvPr>
          <p:cNvSpPr txBox="1"/>
          <p:nvPr/>
        </p:nvSpPr>
        <p:spPr>
          <a:xfrm>
            <a:off x="308610" y="1160221"/>
            <a:ext cx="8526780" cy="3139321"/>
          </a:xfrm>
          <a:prstGeom prst="rect">
            <a:avLst/>
          </a:prstGeom>
          <a:noFill/>
        </p:spPr>
        <p:txBody>
          <a:bodyPr wrap="square">
            <a:spAutoFit/>
          </a:bodyPr>
          <a:lstStyle/>
          <a:p>
            <a:pPr marL="342900" indent="-342900" algn="just">
              <a:buFont typeface="Arial" panose="020B0604020202020204" pitchFamily="34" charset="0"/>
              <a:buChar char="•"/>
            </a:pPr>
            <a:r>
              <a:rPr lang="vi-VN" sz="1800" i="1" dirty="0"/>
              <a:t>IEC 60364-7-712:2002 (IEC 60364-7-712:2021) về Hệ thống lắp đặt điện hạ áp – Phần 7-712: Yêu cầu đối với hệ thống lắp đặt đặc biệt hoặc khu vực đặc biệt – Hệ thống nguồn quang điện sử dụng năng lượng mặt trời (PV).</a:t>
            </a:r>
            <a:endParaRPr lang="en-US" sz="1800" i="1" dirty="0"/>
          </a:p>
          <a:p>
            <a:pPr marL="342900" indent="-342900" algn="just">
              <a:buFont typeface="Arial" panose="020B0604020202020204" pitchFamily="34" charset="0"/>
              <a:buChar char="•"/>
            </a:pPr>
            <a:endParaRPr lang="vi-VN" sz="1800" i="1" dirty="0"/>
          </a:p>
          <a:p>
            <a:pPr marL="342900" indent="-342900" algn="just">
              <a:buFont typeface="Arial" panose="020B0604020202020204" pitchFamily="34" charset="0"/>
              <a:buChar char="•"/>
            </a:pPr>
            <a:r>
              <a:rPr lang="vi-VN" sz="1800" i="1" dirty="0"/>
              <a:t>IEC 61215:2005 về Mô-đun quang điện – Yêu cầu thử nghiệm và đánh giá chất lượng.</a:t>
            </a:r>
            <a:endParaRPr lang="en-US" sz="1800" i="1" dirty="0"/>
          </a:p>
          <a:p>
            <a:pPr marL="342900" indent="-342900" algn="just">
              <a:buFont typeface="Arial" panose="020B0604020202020204" pitchFamily="34" charset="0"/>
              <a:buChar char="•"/>
            </a:pPr>
            <a:endParaRPr lang="vi-VN" sz="1800" i="1" dirty="0"/>
          </a:p>
          <a:p>
            <a:pPr marL="342900" indent="-342900" algn="just">
              <a:buFont typeface="Arial" panose="020B0604020202020204" pitchFamily="34" charset="0"/>
              <a:buChar char="•"/>
            </a:pPr>
            <a:r>
              <a:rPr lang="vi-VN" sz="1800" i="1" dirty="0"/>
              <a:t>IEC 61730:2016 về Pin quang điện – Yêu cầu an toàn.</a:t>
            </a:r>
            <a:endParaRPr lang="en-US" sz="1800" i="1" dirty="0"/>
          </a:p>
          <a:p>
            <a:pPr marL="342900" indent="-342900" algn="just">
              <a:buFont typeface="Arial" panose="020B0604020202020204" pitchFamily="34" charset="0"/>
              <a:buChar char="•"/>
            </a:pPr>
            <a:endParaRPr lang="vi-VN" sz="1800" i="1" dirty="0"/>
          </a:p>
          <a:p>
            <a:pPr marL="342900" indent="-342900" algn="just">
              <a:buFont typeface="Arial" panose="020B0604020202020204" pitchFamily="34" charset="0"/>
              <a:buChar char="•"/>
            </a:pPr>
            <a:r>
              <a:rPr lang="vi-VN" sz="1800" i="1" dirty="0"/>
              <a:t>IEC 61646:2008 về Mô-đun quang điện màng mỏng mặt đất (PV) – Chất lượng thiết kế và phê duyệt kiểu.</a:t>
            </a:r>
          </a:p>
        </p:txBody>
      </p:sp>
    </p:spTree>
    <p:extLst>
      <p:ext uri="{BB962C8B-B14F-4D97-AF65-F5344CB8AC3E}">
        <p14:creationId xmlns:p14="http://schemas.microsoft.com/office/powerpoint/2010/main" val="2027297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50902CDB-3DED-875D-91FB-64502009EB49}"/>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2E49CE88-EE59-66FE-379D-F8C1E27C5CB5}"/>
              </a:ext>
            </a:extLst>
          </p:cNvPr>
          <p:cNvSpPr txBox="1"/>
          <p:nvPr/>
        </p:nvSpPr>
        <p:spPr>
          <a:xfrm>
            <a:off x="963425" y="467253"/>
            <a:ext cx="7258554"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accent1">
                    <a:lumMod val="50000"/>
                  </a:schemeClr>
                </a:solidFill>
                <a:latin typeface="+mn-lt"/>
                <a:ea typeface="Fira Sans Extra Condensed"/>
                <a:cs typeface="Fira Sans Extra Condensed"/>
                <a:sym typeface="Fira Sans Extra Condensed"/>
              </a:rPr>
              <a:t>QUY TRÌNH KẾT NỐI LƯỚI ĐIỆN (QĐ 11&amp;13)</a:t>
            </a:r>
            <a:endParaRPr sz="2400" b="1" dirty="0">
              <a:solidFill>
                <a:schemeClr val="accent1">
                  <a:lumMod val="50000"/>
                </a:schemeClr>
              </a:solidFill>
              <a:latin typeface="+mn-lt"/>
              <a:ea typeface="Fira Sans Extra Condensed"/>
              <a:cs typeface="Fira Sans Extra Condensed"/>
              <a:sym typeface="Fira Sans Extra Condensed"/>
            </a:endParaRPr>
          </a:p>
        </p:txBody>
      </p:sp>
      <p:pic>
        <p:nvPicPr>
          <p:cNvPr id="4" name="image13.jpeg">
            <a:extLst>
              <a:ext uri="{FF2B5EF4-FFF2-40B4-BE49-F238E27FC236}">
                <a16:creationId xmlns:a16="http://schemas.microsoft.com/office/drawing/2014/main" id="{75BE9036-4EFB-E6D5-B555-F4196EA4E422}"/>
              </a:ext>
            </a:extLst>
          </p:cNvPr>
          <p:cNvPicPr/>
          <p:nvPr/>
        </p:nvPicPr>
        <p:blipFill>
          <a:blip r:embed="rId3" cstate="email">
            <a:extLst>
              <a:ext uri="{28A0092B-C50C-407E-A947-70E740481C1C}">
                <a14:useLocalDpi xmlns:a14="http://schemas.microsoft.com/office/drawing/2010/main"/>
              </a:ext>
            </a:extLst>
          </a:blip>
          <a:stretch>
            <a:fillRect/>
          </a:stretch>
        </p:blipFill>
        <p:spPr>
          <a:xfrm>
            <a:off x="1031225" y="1035584"/>
            <a:ext cx="7122955" cy="3565573"/>
          </a:xfrm>
          <a:prstGeom prst="rect">
            <a:avLst/>
          </a:prstGeom>
        </p:spPr>
      </p:pic>
    </p:spTree>
    <p:extLst>
      <p:ext uri="{BB962C8B-B14F-4D97-AF65-F5344CB8AC3E}">
        <p14:creationId xmlns:p14="http://schemas.microsoft.com/office/powerpoint/2010/main" val="3465219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FB434413-B754-D0B7-6472-B537DBB065EC}"/>
            </a:ext>
          </a:extLst>
        </p:cNvPr>
        <p:cNvGrpSpPr/>
        <p:nvPr/>
      </p:nvGrpSpPr>
      <p:grpSpPr>
        <a:xfrm>
          <a:off x="0" y="0"/>
          <a:ext cx="0" cy="0"/>
          <a:chOff x="0" y="0"/>
          <a:chExt cx="0" cy="0"/>
        </a:xfrm>
      </p:grpSpPr>
      <p:sp>
        <p:nvSpPr>
          <p:cNvPr id="6" name="Google Shape;1598;p30">
            <a:extLst>
              <a:ext uri="{FF2B5EF4-FFF2-40B4-BE49-F238E27FC236}">
                <a16:creationId xmlns:a16="http://schemas.microsoft.com/office/drawing/2014/main" id="{2F0426D7-61C5-842D-05CF-6274E4C67181}"/>
              </a:ext>
            </a:extLst>
          </p:cNvPr>
          <p:cNvSpPr txBox="1">
            <a:spLocks noGrp="1"/>
          </p:cNvSpPr>
          <p:nvPr>
            <p:ph type="title"/>
          </p:nvPr>
        </p:nvSpPr>
        <p:spPr>
          <a:xfrm>
            <a:off x="0" y="499672"/>
            <a:ext cx="91440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200" dirty="0">
                <a:solidFill>
                  <a:schemeClr val="accent1">
                    <a:lumMod val="50000"/>
                  </a:schemeClr>
                </a:solidFill>
                <a:latin typeface="+mn-lt"/>
              </a:rPr>
              <a:t>CÁC DẠNG CÔNG NGHỆ, CẤU HÌNH HỆ THỐNG ĐIỆN MẶT TRỜI</a:t>
            </a:r>
            <a:endParaRPr sz="2200" dirty="0">
              <a:solidFill>
                <a:schemeClr val="accent1">
                  <a:lumMod val="50000"/>
                </a:schemeClr>
              </a:solidFill>
              <a:latin typeface="+mn-lt"/>
            </a:endParaRPr>
          </a:p>
        </p:txBody>
      </p:sp>
      <p:sp>
        <p:nvSpPr>
          <p:cNvPr id="7" name="Rectangle 6">
            <a:extLst>
              <a:ext uri="{FF2B5EF4-FFF2-40B4-BE49-F238E27FC236}">
                <a16:creationId xmlns:a16="http://schemas.microsoft.com/office/drawing/2014/main" id="{99B44F2B-E422-C456-703C-0CC3909FC0ED}"/>
              </a:ext>
            </a:extLst>
          </p:cNvPr>
          <p:cNvSpPr/>
          <p:nvPr/>
        </p:nvSpPr>
        <p:spPr>
          <a:xfrm>
            <a:off x="457200" y="973040"/>
            <a:ext cx="8378328" cy="3754874"/>
          </a:xfrm>
          <a:prstGeom prst="rect">
            <a:avLst/>
          </a:prstGeom>
        </p:spPr>
        <p:txBody>
          <a:bodyPr wrap="square">
            <a:spAutoFit/>
          </a:bodyPr>
          <a:lstStyle/>
          <a:p>
            <a:pPr algn="just"/>
            <a:r>
              <a:rPr lang="en-US" dirty="0">
                <a:solidFill>
                  <a:srgbClr val="FF0000"/>
                </a:solidFill>
                <a:latin typeface="+mn-lt"/>
                <a:cs typeface="Times New Roman" pitchFamily="18" charset="0"/>
              </a:rPr>
              <a:t>03 </a:t>
            </a:r>
            <a:r>
              <a:rPr lang="en-US" dirty="0" err="1">
                <a:solidFill>
                  <a:srgbClr val="FF0000"/>
                </a:solidFill>
                <a:latin typeface="+mn-lt"/>
                <a:cs typeface="Times New Roman" pitchFamily="18" charset="0"/>
              </a:rPr>
              <a:t>dạng</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công</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nghê</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cấu</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hình</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chính</a:t>
            </a:r>
            <a:r>
              <a:rPr lang="en-US" dirty="0">
                <a:solidFill>
                  <a:srgbClr val="FF0000"/>
                </a:solidFill>
                <a:latin typeface="+mn-lt"/>
                <a:cs typeface="Times New Roman" pitchFamily="18" charset="0"/>
              </a:rPr>
              <a:t>:</a:t>
            </a:r>
          </a:p>
          <a:p>
            <a:pPr algn="just"/>
            <a:r>
              <a:rPr lang="en-US" u="sng" dirty="0">
                <a:solidFill>
                  <a:srgbClr val="FF0000"/>
                </a:solidFill>
                <a:latin typeface="+mn-lt"/>
                <a:cs typeface="Times New Roman" pitchFamily="18" charset="0"/>
              </a:rPr>
              <a:t>1. </a:t>
            </a:r>
            <a:r>
              <a:rPr lang="en-US" u="sng" dirty="0" err="1">
                <a:solidFill>
                  <a:srgbClr val="FF0000"/>
                </a:solidFill>
                <a:latin typeface="+mn-lt"/>
                <a:cs typeface="Times New Roman" pitchFamily="18" charset="0"/>
              </a:rPr>
              <a:t>Hệ</a:t>
            </a:r>
            <a:r>
              <a:rPr lang="en-US" u="sng" dirty="0">
                <a:solidFill>
                  <a:srgbClr val="FF0000"/>
                </a:solidFill>
                <a:latin typeface="+mn-lt"/>
                <a:cs typeface="Times New Roman" pitchFamily="18" charset="0"/>
              </a:rPr>
              <a:t> </a:t>
            </a:r>
            <a:r>
              <a:rPr lang="en-US" u="sng" dirty="0" err="1">
                <a:solidFill>
                  <a:srgbClr val="FF0000"/>
                </a:solidFill>
                <a:latin typeface="+mn-lt"/>
                <a:cs typeface="Times New Roman" pitchFamily="18" charset="0"/>
              </a:rPr>
              <a:t>thống</a:t>
            </a:r>
            <a:r>
              <a:rPr lang="en-US" u="sng" dirty="0">
                <a:solidFill>
                  <a:srgbClr val="FF0000"/>
                </a:solidFill>
                <a:latin typeface="+mn-lt"/>
                <a:cs typeface="Times New Roman" pitchFamily="18" charset="0"/>
              </a:rPr>
              <a:t> ĐMT </a:t>
            </a:r>
            <a:r>
              <a:rPr lang="en-US" u="sng" dirty="0" err="1">
                <a:solidFill>
                  <a:srgbClr val="FF0000"/>
                </a:solidFill>
                <a:latin typeface="+mn-lt"/>
                <a:cs typeface="Times New Roman" pitchFamily="18" charset="0"/>
              </a:rPr>
              <a:t>độc</a:t>
            </a:r>
            <a:r>
              <a:rPr lang="en-US" u="sng" dirty="0">
                <a:solidFill>
                  <a:srgbClr val="FF0000"/>
                </a:solidFill>
                <a:latin typeface="+mn-lt"/>
                <a:cs typeface="Times New Roman" pitchFamily="18" charset="0"/>
              </a:rPr>
              <a:t> </a:t>
            </a:r>
            <a:r>
              <a:rPr lang="en-US" u="sng" dirty="0" err="1">
                <a:solidFill>
                  <a:srgbClr val="FF0000"/>
                </a:solidFill>
                <a:latin typeface="+mn-lt"/>
                <a:cs typeface="Times New Roman" pitchFamily="18" charset="0"/>
              </a:rPr>
              <a:t>lập</a:t>
            </a:r>
            <a:r>
              <a:rPr lang="en-US" u="sng" dirty="0">
                <a:solidFill>
                  <a:srgbClr val="FF0000"/>
                </a:solidFill>
                <a:latin typeface="+mn-lt"/>
                <a:cs typeface="Times New Roman" pitchFamily="18" charset="0"/>
              </a:rPr>
              <a:t> (stand alone)</a:t>
            </a:r>
          </a:p>
          <a:p>
            <a:pPr marL="342900" indent="-342900" algn="just">
              <a:buFontTx/>
              <a:buChar char="-"/>
            </a:pPr>
            <a:r>
              <a:rPr lang="en-US" dirty="0" err="1">
                <a:latin typeface="+mn-lt"/>
                <a:cs typeface="Times New Roman" pitchFamily="18" charset="0"/>
              </a:rPr>
              <a:t>Đối</a:t>
            </a:r>
            <a:r>
              <a:rPr lang="en-US" dirty="0">
                <a:latin typeface="+mn-lt"/>
                <a:cs typeface="Times New Roman" pitchFamily="18" charset="0"/>
              </a:rPr>
              <a:t> </a:t>
            </a:r>
            <a:r>
              <a:rPr lang="en-US" dirty="0" err="1">
                <a:latin typeface="+mn-lt"/>
                <a:cs typeface="Times New Roman" pitchFamily="18" charset="0"/>
              </a:rPr>
              <a:t>tượng</a:t>
            </a:r>
            <a:r>
              <a:rPr lang="en-US" dirty="0">
                <a:latin typeface="+mn-lt"/>
                <a:cs typeface="Times New Roman" pitchFamily="18" charset="0"/>
              </a:rPr>
              <a:t> </a:t>
            </a:r>
            <a:r>
              <a:rPr lang="en-US" dirty="0" err="1">
                <a:latin typeface="+mn-lt"/>
                <a:cs typeface="Times New Roman" pitchFamily="18" charset="0"/>
              </a:rPr>
              <a:t>ứng</a:t>
            </a:r>
            <a:r>
              <a:rPr lang="en-US" dirty="0">
                <a:latin typeface="+mn-lt"/>
                <a:cs typeface="Times New Roman" pitchFamily="18" charset="0"/>
              </a:rPr>
              <a:t> </a:t>
            </a:r>
            <a:r>
              <a:rPr lang="en-US" dirty="0" err="1">
                <a:latin typeface="+mn-lt"/>
                <a:cs typeface="Times New Roman" pitchFamily="18" charset="0"/>
              </a:rPr>
              <a:t>dụng</a:t>
            </a:r>
            <a:r>
              <a:rPr lang="en-US" dirty="0">
                <a:latin typeface="+mn-lt"/>
                <a:cs typeface="Times New Roman" pitchFamily="18" charset="0"/>
              </a:rPr>
              <a:t>: </a:t>
            </a:r>
            <a:r>
              <a:rPr lang="en-US" dirty="0" err="1">
                <a:latin typeface="+mn-lt"/>
                <a:cs typeface="Times New Roman" pitchFamily="18" charset="0"/>
              </a:rPr>
              <a:t>vùng</a:t>
            </a:r>
            <a:r>
              <a:rPr lang="en-US" dirty="0">
                <a:latin typeface="+mn-lt"/>
                <a:cs typeface="Times New Roman" pitchFamily="18" charset="0"/>
              </a:rPr>
              <a:t> </a:t>
            </a:r>
            <a:r>
              <a:rPr lang="en-US" dirty="0" err="1">
                <a:latin typeface="+mn-lt"/>
                <a:cs typeface="Times New Roman" pitchFamily="18" charset="0"/>
              </a:rPr>
              <a:t>sâu</a:t>
            </a:r>
            <a:r>
              <a:rPr lang="en-US" dirty="0">
                <a:latin typeface="+mn-lt"/>
                <a:cs typeface="Times New Roman" pitchFamily="18" charset="0"/>
              </a:rPr>
              <a:t>, </a:t>
            </a:r>
            <a:r>
              <a:rPr lang="en-US" dirty="0" err="1">
                <a:latin typeface="+mn-lt"/>
                <a:cs typeface="Times New Roman" pitchFamily="18" charset="0"/>
              </a:rPr>
              <a:t>hải</a:t>
            </a:r>
            <a:r>
              <a:rPr lang="en-US" dirty="0">
                <a:latin typeface="+mn-lt"/>
                <a:cs typeface="Times New Roman" pitchFamily="18" charset="0"/>
              </a:rPr>
              <a:t> </a:t>
            </a:r>
            <a:r>
              <a:rPr lang="en-US" dirty="0" err="1">
                <a:latin typeface="+mn-lt"/>
                <a:cs typeface="Times New Roman" pitchFamily="18" charset="0"/>
              </a:rPr>
              <a:t>đảo</a:t>
            </a:r>
            <a:r>
              <a:rPr lang="en-US" dirty="0">
                <a:latin typeface="+mn-lt"/>
                <a:cs typeface="Times New Roman" pitchFamily="18" charset="0"/>
              </a:rPr>
              <a:t>, </a:t>
            </a:r>
            <a:r>
              <a:rPr lang="en-US" dirty="0" err="1">
                <a:latin typeface="+mn-lt"/>
                <a:cs typeface="Times New Roman" pitchFamily="18" charset="0"/>
              </a:rPr>
              <a:t>khu</a:t>
            </a:r>
            <a:r>
              <a:rPr lang="en-US" dirty="0">
                <a:latin typeface="+mn-lt"/>
                <a:cs typeface="Times New Roman" pitchFamily="18" charset="0"/>
              </a:rPr>
              <a:t> </a:t>
            </a:r>
            <a:r>
              <a:rPr lang="en-US" dirty="0" err="1">
                <a:latin typeface="+mn-lt"/>
                <a:cs typeface="Times New Roman" pitchFamily="18" charset="0"/>
              </a:rPr>
              <a:t>vực</a:t>
            </a:r>
            <a:r>
              <a:rPr lang="en-US" dirty="0">
                <a:latin typeface="+mn-lt"/>
                <a:cs typeface="Times New Roman" pitchFamily="18" charset="0"/>
              </a:rPr>
              <a:t> </a:t>
            </a:r>
            <a:r>
              <a:rPr lang="en-US" dirty="0" err="1">
                <a:latin typeface="+mn-lt"/>
                <a:cs typeface="Times New Roman" pitchFamily="18" charset="0"/>
              </a:rPr>
              <a:t>không</a:t>
            </a:r>
            <a:r>
              <a:rPr lang="en-US" dirty="0">
                <a:latin typeface="+mn-lt"/>
                <a:cs typeface="Times New Roman" pitchFamily="18" charset="0"/>
              </a:rPr>
              <a:t> </a:t>
            </a:r>
            <a:r>
              <a:rPr lang="en-US" dirty="0" err="1">
                <a:latin typeface="+mn-lt"/>
                <a:cs typeface="Times New Roman" pitchFamily="18" charset="0"/>
              </a:rPr>
              <a:t>có</a:t>
            </a:r>
            <a:r>
              <a:rPr lang="en-US" dirty="0">
                <a:latin typeface="+mn-lt"/>
                <a:cs typeface="Times New Roman" pitchFamily="18" charset="0"/>
              </a:rPr>
              <a:t> </a:t>
            </a:r>
            <a:r>
              <a:rPr lang="en-US" dirty="0" err="1">
                <a:latin typeface="+mn-lt"/>
                <a:cs typeface="Times New Roman" pitchFamily="18" charset="0"/>
              </a:rPr>
              <a:t>lưới</a:t>
            </a:r>
            <a:r>
              <a:rPr lang="en-US" dirty="0">
                <a:latin typeface="+mn-lt"/>
                <a:cs typeface="Times New Roman" pitchFamily="18" charset="0"/>
              </a:rPr>
              <a:t> </a:t>
            </a:r>
            <a:r>
              <a:rPr lang="en-US" dirty="0" err="1">
                <a:latin typeface="+mn-lt"/>
                <a:cs typeface="Times New Roman" pitchFamily="18" charset="0"/>
              </a:rPr>
              <a:t>điện</a:t>
            </a:r>
            <a:endParaRPr lang="en-US" dirty="0">
              <a:latin typeface="+mn-lt"/>
              <a:cs typeface="Times New Roman" pitchFamily="18" charset="0"/>
            </a:endParaRPr>
          </a:p>
          <a:p>
            <a:pPr marL="342900" indent="-342900" algn="just">
              <a:buFontTx/>
              <a:buChar char="-"/>
            </a:pPr>
            <a:r>
              <a:rPr lang="en-US" dirty="0" err="1">
                <a:latin typeface="+mn-lt"/>
                <a:cs typeface="Times New Roman" pitchFamily="18" charset="0"/>
              </a:rPr>
              <a:t>Không</a:t>
            </a:r>
            <a:r>
              <a:rPr lang="en-US" dirty="0">
                <a:latin typeface="+mn-lt"/>
                <a:cs typeface="Times New Roman" pitchFamily="18" charset="0"/>
              </a:rPr>
              <a:t> </a:t>
            </a:r>
            <a:r>
              <a:rPr lang="en-US" dirty="0" err="1">
                <a:latin typeface="+mn-lt"/>
                <a:cs typeface="Times New Roman" pitchFamily="18" charset="0"/>
              </a:rPr>
              <a:t>có</a:t>
            </a:r>
            <a:r>
              <a:rPr lang="en-US" dirty="0">
                <a:latin typeface="+mn-lt"/>
                <a:cs typeface="Times New Roman" pitchFamily="18" charset="0"/>
              </a:rPr>
              <a:t> </a:t>
            </a:r>
            <a:r>
              <a:rPr lang="en-US" dirty="0" err="1">
                <a:latin typeface="+mn-lt"/>
                <a:cs typeface="Times New Roman" pitchFamily="18" charset="0"/>
              </a:rPr>
              <a:t>kết</a:t>
            </a:r>
            <a:r>
              <a:rPr lang="en-US" dirty="0">
                <a:latin typeface="+mn-lt"/>
                <a:cs typeface="Times New Roman" pitchFamily="18" charset="0"/>
              </a:rPr>
              <a:t> </a:t>
            </a:r>
            <a:r>
              <a:rPr lang="en-US" dirty="0" err="1">
                <a:latin typeface="+mn-lt"/>
                <a:cs typeface="Times New Roman" pitchFamily="18" charset="0"/>
              </a:rPr>
              <a:t>nối</a:t>
            </a:r>
            <a:r>
              <a:rPr lang="en-US" dirty="0">
                <a:latin typeface="+mn-lt"/>
                <a:cs typeface="Times New Roman" pitchFamily="18" charset="0"/>
              </a:rPr>
              <a:t> </a:t>
            </a:r>
            <a:r>
              <a:rPr lang="en-US" dirty="0" err="1">
                <a:latin typeface="+mn-lt"/>
                <a:cs typeface="Times New Roman" pitchFamily="18" charset="0"/>
              </a:rPr>
              <a:t>với</a:t>
            </a:r>
            <a:r>
              <a:rPr lang="en-US" dirty="0">
                <a:latin typeface="+mn-lt"/>
                <a:cs typeface="Times New Roman" pitchFamily="18" charset="0"/>
              </a:rPr>
              <a:t> </a:t>
            </a:r>
            <a:r>
              <a:rPr lang="en-US" dirty="0" err="1">
                <a:latin typeface="+mn-lt"/>
                <a:cs typeface="Times New Roman" pitchFamily="18" charset="0"/>
              </a:rPr>
              <a:t>lưới</a:t>
            </a:r>
            <a:r>
              <a:rPr lang="en-US" dirty="0">
                <a:latin typeface="+mn-lt"/>
                <a:cs typeface="Times New Roman" pitchFamily="18" charset="0"/>
              </a:rPr>
              <a:t> </a:t>
            </a:r>
            <a:r>
              <a:rPr lang="en-US" dirty="0" err="1">
                <a:latin typeface="+mn-lt"/>
                <a:cs typeface="Times New Roman" pitchFamily="18" charset="0"/>
              </a:rPr>
              <a:t>điện</a:t>
            </a:r>
            <a:r>
              <a:rPr lang="en-US" dirty="0">
                <a:latin typeface="+mn-lt"/>
                <a:cs typeface="Times New Roman" pitchFamily="18" charset="0"/>
              </a:rPr>
              <a:t>, </a:t>
            </a:r>
            <a:r>
              <a:rPr lang="en-US" dirty="0" err="1">
                <a:latin typeface="+mn-lt"/>
                <a:cs typeface="Times New Roman" pitchFamily="18" charset="0"/>
              </a:rPr>
              <a:t>sử</a:t>
            </a:r>
            <a:r>
              <a:rPr lang="en-US" dirty="0">
                <a:latin typeface="+mn-lt"/>
                <a:cs typeface="Times New Roman" pitchFamily="18" charset="0"/>
              </a:rPr>
              <a:t> </a:t>
            </a:r>
            <a:r>
              <a:rPr lang="en-US" dirty="0" err="1">
                <a:latin typeface="+mn-lt"/>
                <a:cs typeface="Times New Roman" pitchFamily="18" charset="0"/>
              </a:rPr>
              <a:t>dụng</a:t>
            </a:r>
            <a:r>
              <a:rPr lang="en-US" dirty="0">
                <a:latin typeface="+mn-lt"/>
                <a:cs typeface="Times New Roman" pitchFamily="18" charset="0"/>
              </a:rPr>
              <a:t> </a:t>
            </a:r>
            <a:r>
              <a:rPr lang="en-US" dirty="0" err="1">
                <a:latin typeface="+mn-lt"/>
                <a:cs typeface="Times New Roman" pitchFamily="18" charset="0"/>
              </a:rPr>
              <a:t>hệ</a:t>
            </a:r>
            <a:r>
              <a:rPr lang="en-US" dirty="0">
                <a:latin typeface="+mn-lt"/>
                <a:cs typeface="Times New Roman" pitchFamily="18" charset="0"/>
              </a:rPr>
              <a:t> </a:t>
            </a:r>
            <a:r>
              <a:rPr lang="en-US" dirty="0" err="1">
                <a:latin typeface="+mn-lt"/>
                <a:cs typeface="Times New Roman" pitchFamily="18" charset="0"/>
              </a:rPr>
              <a:t>tồn</a:t>
            </a:r>
            <a:r>
              <a:rPr lang="en-US" dirty="0">
                <a:latin typeface="+mn-lt"/>
                <a:cs typeface="Times New Roman" pitchFamily="18" charset="0"/>
              </a:rPr>
              <a:t> </a:t>
            </a:r>
            <a:r>
              <a:rPr lang="en-US" dirty="0" err="1">
                <a:latin typeface="+mn-lt"/>
                <a:cs typeface="Times New Roman" pitchFamily="18" charset="0"/>
              </a:rPr>
              <a:t>trữ</a:t>
            </a:r>
            <a:r>
              <a:rPr lang="en-US" dirty="0">
                <a:latin typeface="+mn-lt"/>
                <a:cs typeface="Times New Roman" pitchFamily="18" charset="0"/>
              </a:rPr>
              <a:t> </a:t>
            </a:r>
            <a:r>
              <a:rPr lang="en-US" dirty="0" err="1">
                <a:latin typeface="+mn-lt"/>
                <a:cs typeface="Times New Roman" pitchFamily="18" charset="0"/>
              </a:rPr>
              <a:t>ắc-quy</a:t>
            </a:r>
            <a:endParaRPr lang="en-US" dirty="0">
              <a:latin typeface="+mn-lt"/>
              <a:cs typeface="Times New Roman" pitchFamily="18" charset="0"/>
            </a:endParaRPr>
          </a:p>
          <a:p>
            <a:pPr marL="342900" indent="-342900" algn="just">
              <a:buFontTx/>
              <a:buChar char="-"/>
            </a:pPr>
            <a:r>
              <a:rPr lang="en-US" dirty="0">
                <a:latin typeface="+mn-lt"/>
                <a:cs typeface="Times New Roman" pitchFamily="18" charset="0"/>
              </a:rPr>
              <a:t>Chi phí </a:t>
            </a:r>
            <a:r>
              <a:rPr lang="en-US" dirty="0" err="1">
                <a:latin typeface="+mn-lt"/>
                <a:cs typeface="Times New Roman" pitchFamily="18" charset="0"/>
              </a:rPr>
              <a:t>đầu</a:t>
            </a:r>
            <a:r>
              <a:rPr lang="en-US" dirty="0">
                <a:latin typeface="+mn-lt"/>
                <a:cs typeface="Times New Roman" pitchFamily="18" charset="0"/>
              </a:rPr>
              <a:t> </a:t>
            </a:r>
            <a:r>
              <a:rPr lang="en-US" dirty="0" err="1">
                <a:latin typeface="+mn-lt"/>
                <a:cs typeface="Times New Roman" pitchFamily="18" charset="0"/>
              </a:rPr>
              <a:t>tư</a:t>
            </a:r>
            <a:r>
              <a:rPr lang="en-US" dirty="0">
                <a:latin typeface="+mn-lt"/>
                <a:cs typeface="Times New Roman" pitchFamily="18" charset="0"/>
              </a:rPr>
              <a:t> </a:t>
            </a:r>
            <a:r>
              <a:rPr lang="en-US" dirty="0" err="1">
                <a:latin typeface="+mn-lt"/>
                <a:cs typeface="Times New Roman" pitchFamily="18" charset="0"/>
              </a:rPr>
              <a:t>cao</a:t>
            </a:r>
            <a:r>
              <a:rPr lang="en-US" dirty="0">
                <a:latin typeface="+mn-lt"/>
                <a:cs typeface="Times New Roman" pitchFamily="18" charset="0"/>
              </a:rPr>
              <a:t>, </a:t>
            </a:r>
            <a:r>
              <a:rPr lang="en-US" dirty="0" err="1">
                <a:latin typeface="+mn-lt"/>
                <a:cs typeface="Times New Roman" pitchFamily="18" charset="0"/>
              </a:rPr>
              <a:t>thời</a:t>
            </a:r>
            <a:r>
              <a:rPr lang="en-US" dirty="0">
                <a:latin typeface="+mn-lt"/>
                <a:cs typeface="Times New Roman" pitchFamily="18" charset="0"/>
              </a:rPr>
              <a:t> </a:t>
            </a:r>
            <a:r>
              <a:rPr lang="en-US" dirty="0" err="1">
                <a:latin typeface="+mn-lt"/>
                <a:cs typeface="Times New Roman" pitchFamily="18" charset="0"/>
              </a:rPr>
              <a:t>gian</a:t>
            </a:r>
            <a:r>
              <a:rPr lang="en-US" dirty="0">
                <a:latin typeface="+mn-lt"/>
                <a:cs typeface="Times New Roman" pitchFamily="18" charset="0"/>
              </a:rPr>
              <a:t> </a:t>
            </a:r>
            <a:r>
              <a:rPr lang="en-US" dirty="0" err="1">
                <a:latin typeface="+mn-lt"/>
                <a:cs typeface="Times New Roman" pitchFamily="18" charset="0"/>
              </a:rPr>
              <a:t>hoàn</a:t>
            </a:r>
            <a:r>
              <a:rPr lang="en-US" dirty="0">
                <a:latin typeface="+mn-lt"/>
                <a:cs typeface="Times New Roman" pitchFamily="18" charset="0"/>
              </a:rPr>
              <a:t> </a:t>
            </a:r>
            <a:r>
              <a:rPr lang="en-US" dirty="0" err="1">
                <a:latin typeface="+mn-lt"/>
                <a:cs typeface="Times New Roman" pitchFamily="18" charset="0"/>
              </a:rPr>
              <a:t>vốn</a:t>
            </a:r>
            <a:r>
              <a:rPr lang="en-US" dirty="0">
                <a:latin typeface="+mn-lt"/>
                <a:cs typeface="Times New Roman" pitchFamily="18" charset="0"/>
              </a:rPr>
              <a:t> </a:t>
            </a:r>
            <a:r>
              <a:rPr lang="en-US" dirty="0" err="1">
                <a:latin typeface="+mn-lt"/>
                <a:cs typeface="Times New Roman" pitchFamily="18" charset="0"/>
              </a:rPr>
              <a:t>dài</a:t>
            </a:r>
            <a:endParaRPr lang="en-US" dirty="0">
              <a:latin typeface="+mn-lt"/>
              <a:cs typeface="Times New Roman" pitchFamily="18" charset="0"/>
            </a:endParaRPr>
          </a:p>
          <a:p>
            <a:pPr marL="342900" indent="-342900" algn="just">
              <a:buFontTx/>
              <a:buChar char="-"/>
            </a:pPr>
            <a:r>
              <a:rPr lang="en-US" dirty="0" err="1">
                <a:latin typeface="+mn-lt"/>
                <a:cs typeface="Times New Roman" pitchFamily="18" charset="0"/>
              </a:rPr>
              <a:t>Phát</a:t>
            </a:r>
            <a:r>
              <a:rPr lang="en-US" dirty="0">
                <a:latin typeface="+mn-lt"/>
                <a:cs typeface="Times New Roman" pitchFamily="18" charset="0"/>
              </a:rPr>
              <a:t> </a:t>
            </a:r>
            <a:r>
              <a:rPr lang="en-US" dirty="0" err="1">
                <a:latin typeface="+mn-lt"/>
                <a:cs typeface="Times New Roman" pitchFamily="18" charset="0"/>
              </a:rPr>
              <a:t>sinh</a:t>
            </a:r>
            <a:r>
              <a:rPr lang="en-US" dirty="0">
                <a:latin typeface="+mn-lt"/>
                <a:cs typeface="Times New Roman" pitchFamily="18" charset="0"/>
              </a:rPr>
              <a:t> chi phí </a:t>
            </a:r>
            <a:r>
              <a:rPr lang="en-US" dirty="0" err="1">
                <a:latin typeface="+mn-lt"/>
                <a:cs typeface="Times New Roman" pitchFamily="18" charset="0"/>
              </a:rPr>
              <a:t>bảo</a:t>
            </a:r>
            <a:r>
              <a:rPr lang="en-US" dirty="0">
                <a:latin typeface="+mn-lt"/>
                <a:cs typeface="Times New Roman" pitchFamily="18" charset="0"/>
              </a:rPr>
              <a:t> trì, </a:t>
            </a:r>
            <a:r>
              <a:rPr lang="en-US" dirty="0" err="1">
                <a:latin typeface="+mn-lt"/>
                <a:cs typeface="Times New Roman" pitchFamily="18" charset="0"/>
              </a:rPr>
              <a:t>bảo</a:t>
            </a:r>
            <a:r>
              <a:rPr lang="en-US" dirty="0">
                <a:latin typeface="+mn-lt"/>
                <a:cs typeface="Times New Roman" pitchFamily="18" charset="0"/>
              </a:rPr>
              <a:t> </a:t>
            </a:r>
            <a:r>
              <a:rPr lang="en-US" dirty="0" err="1">
                <a:latin typeface="+mn-lt"/>
                <a:cs typeface="Times New Roman" pitchFamily="18" charset="0"/>
              </a:rPr>
              <a:t>dưỡng</a:t>
            </a:r>
            <a:r>
              <a:rPr lang="en-US" dirty="0">
                <a:latin typeface="+mn-lt"/>
                <a:cs typeface="Times New Roman" pitchFamily="18" charset="0"/>
              </a:rPr>
              <a:t> </a:t>
            </a:r>
            <a:r>
              <a:rPr lang="en-US" dirty="0" err="1">
                <a:latin typeface="+mn-lt"/>
                <a:cs typeface="Times New Roman" pitchFamily="18" charset="0"/>
              </a:rPr>
              <a:t>hê</a:t>
            </a:r>
            <a:r>
              <a:rPr lang="en-US" dirty="0">
                <a:latin typeface="+mn-lt"/>
                <a:cs typeface="Times New Roman" pitchFamily="18" charset="0"/>
              </a:rPr>
              <a:t>̣ </a:t>
            </a:r>
            <a:r>
              <a:rPr lang="en-US" dirty="0" err="1">
                <a:latin typeface="+mn-lt"/>
                <a:cs typeface="Times New Roman" pitchFamily="18" charset="0"/>
              </a:rPr>
              <a:t>thống</a:t>
            </a:r>
            <a:r>
              <a:rPr lang="en-US" dirty="0">
                <a:latin typeface="+mn-lt"/>
                <a:cs typeface="Times New Roman" pitchFamily="18" charset="0"/>
              </a:rPr>
              <a:t> (</a:t>
            </a:r>
            <a:r>
              <a:rPr lang="en-US" dirty="0" err="1">
                <a:latin typeface="+mn-lt"/>
                <a:cs typeface="Times New Roman" pitchFamily="18" charset="0"/>
              </a:rPr>
              <a:t>thay</a:t>
            </a:r>
            <a:r>
              <a:rPr lang="en-US" dirty="0">
                <a:latin typeface="+mn-lt"/>
                <a:cs typeface="Times New Roman" pitchFamily="18" charset="0"/>
              </a:rPr>
              <a:t> </a:t>
            </a:r>
            <a:r>
              <a:rPr lang="en-US" dirty="0" err="1">
                <a:latin typeface="+mn-lt"/>
                <a:cs typeface="Times New Roman" pitchFamily="18" charset="0"/>
              </a:rPr>
              <a:t>thê</a:t>
            </a:r>
            <a:r>
              <a:rPr lang="en-US" dirty="0">
                <a:latin typeface="+mn-lt"/>
                <a:cs typeface="Times New Roman" pitchFamily="18" charset="0"/>
              </a:rPr>
              <a:t>́ </a:t>
            </a:r>
            <a:r>
              <a:rPr lang="en-US" dirty="0" err="1">
                <a:latin typeface="+mn-lt"/>
                <a:cs typeface="Times New Roman" pitchFamily="18" charset="0"/>
              </a:rPr>
              <a:t>ắc-quy</a:t>
            </a:r>
            <a:r>
              <a:rPr lang="en-US" dirty="0">
                <a:latin typeface="+mn-lt"/>
                <a:cs typeface="Times New Roman" pitchFamily="18" charset="0"/>
              </a:rPr>
              <a:t> </a:t>
            </a:r>
            <a:r>
              <a:rPr lang="en-US" dirty="0" err="1">
                <a:latin typeface="+mn-lt"/>
                <a:cs typeface="Times New Roman" pitchFamily="18" charset="0"/>
              </a:rPr>
              <a:t>hết</a:t>
            </a:r>
            <a:r>
              <a:rPr lang="en-US" dirty="0">
                <a:latin typeface="+mn-lt"/>
                <a:cs typeface="Times New Roman" pitchFamily="18" charset="0"/>
              </a:rPr>
              <a:t> </a:t>
            </a:r>
            <a:r>
              <a:rPr lang="en-US" dirty="0" err="1">
                <a:latin typeface="+mn-lt"/>
                <a:cs typeface="Times New Roman" pitchFamily="18" charset="0"/>
              </a:rPr>
              <a:t>tuổi</a:t>
            </a:r>
            <a:r>
              <a:rPr lang="en-US" dirty="0">
                <a:latin typeface="+mn-lt"/>
                <a:cs typeface="Times New Roman" pitchFamily="18" charset="0"/>
              </a:rPr>
              <a:t> </a:t>
            </a:r>
            <a:r>
              <a:rPr lang="en-US" dirty="0" err="1">
                <a:latin typeface="+mn-lt"/>
                <a:cs typeface="Times New Roman" pitchFamily="18" charset="0"/>
              </a:rPr>
              <a:t>tho</a:t>
            </a:r>
            <a:r>
              <a:rPr lang="en-US" dirty="0">
                <a:latin typeface="+mn-lt"/>
                <a:cs typeface="Times New Roman" pitchFamily="18" charset="0"/>
              </a:rPr>
              <a:t>̣)</a:t>
            </a:r>
          </a:p>
          <a:p>
            <a:pPr lvl="0" algn="just"/>
            <a:r>
              <a:rPr lang="en-US" u="sng" dirty="0">
                <a:solidFill>
                  <a:srgbClr val="FF0000"/>
                </a:solidFill>
                <a:latin typeface="+mn-lt"/>
                <a:cs typeface="Times New Roman" pitchFamily="18" charset="0"/>
              </a:rPr>
              <a:t>2. </a:t>
            </a:r>
            <a:r>
              <a:rPr lang="en-US" u="sng" dirty="0" err="1">
                <a:solidFill>
                  <a:srgbClr val="FF0000"/>
                </a:solidFill>
                <a:latin typeface="+mn-lt"/>
                <a:cs typeface="Times New Roman" pitchFamily="18" charset="0"/>
              </a:rPr>
              <a:t>Hệ</a:t>
            </a:r>
            <a:r>
              <a:rPr lang="en-US" u="sng" dirty="0">
                <a:solidFill>
                  <a:srgbClr val="FF0000"/>
                </a:solidFill>
                <a:latin typeface="+mn-lt"/>
                <a:cs typeface="Times New Roman" pitchFamily="18" charset="0"/>
              </a:rPr>
              <a:t> </a:t>
            </a:r>
            <a:r>
              <a:rPr lang="en-US" u="sng" dirty="0" err="1">
                <a:solidFill>
                  <a:srgbClr val="FF0000"/>
                </a:solidFill>
                <a:latin typeface="+mn-lt"/>
                <a:cs typeface="Times New Roman" pitchFamily="18" charset="0"/>
              </a:rPr>
              <a:t>thống</a:t>
            </a:r>
            <a:r>
              <a:rPr lang="en-US" u="sng" dirty="0">
                <a:solidFill>
                  <a:srgbClr val="FF0000"/>
                </a:solidFill>
                <a:latin typeface="+mn-lt"/>
                <a:cs typeface="Times New Roman" pitchFamily="18" charset="0"/>
              </a:rPr>
              <a:t> ĐMT </a:t>
            </a:r>
            <a:r>
              <a:rPr lang="en-US" u="sng" dirty="0" err="1">
                <a:solidFill>
                  <a:srgbClr val="FF0000"/>
                </a:solidFill>
                <a:latin typeface="+mn-lt"/>
                <a:cs typeface="Times New Roman" pitchFamily="18" charset="0"/>
              </a:rPr>
              <a:t>hòa</a:t>
            </a:r>
            <a:r>
              <a:rPr lang="en-US" u="sng" dirty="0">
                <a:solidFill>
                  <a:srgbClr val="FF0000"/>
                </a:solidFill>
                <a:latin typeface="+mn-lt"/>
                <a:cs typeface="Times New Roman" pitchFamily="18" charset="0"/>
              </a:rPr>
              <a:t> </a:t>
            </a:r>
            <a:r>
              <a:rPr lang="en-US" u="sng" dirty="0" err="1">
                <a:solidFill>
                  <a:srgbClr val="FF0000"/>
                </a:solidFill>
                <a:latin typeface="+mn-lt"/>
                <a:cs typeface="Times New Roman" pitchFamily="18" charset="0"/>
              </a:rPr>
              <a:t>lưới</a:t>
            </a:r>
            <a:r>
              <a:rPr lang="en-US" u="sng" dirty="0">
                <a:solidFill>
                  <a:srgbClr val="FF0000"/>
                </a:solidFill>
                <a:latin typeface="+mn-lt"/>
                <a:cs typeface="Times New Roman" pitchFamily="18" charset="0"/>
              </a:rPr>
              <a:t> (on-grid)</a:t>
            </a:r>
          </a:p>
          <a:p>
            <a:pPr marL="342900" lvl="0" indent="-342900" algn="just">
              <a:buFontTx/>
              <a:buChar char="-"/>
            </a:pPr>
            <a:r>
              <a:rPr lang="en-US" dirty="0" err="1">
                <a:latin typeface="+mn-lt"/>
                <a:cs typeface="Times New Roman" pitchFamily="18" charset="0"/>
              </a:rPr>
              <a:t>Đối</a:t>
            </a:r>
            <a:r>
              <a:rPr lang="en-US" dirty="0">
                <a:latin typeface="+mn-lt"/>
                <a:cs typeface="Times New Roman" pitchFamily="18" charset="0"/>
              </a:rPr>
              <a:t> </a:t>
            </a:r>
            <a:r>
              <a:rPr lang="en-US" dirty="0" err="1">
                <a:latin typeface="+mn-lt"/>
                <a:cs typeface="Times New Roman" pitchFamily="18" charset="0"/>
              </a:rPr>
              <a:t>tượng</a:t>
            </a:r>
            <a:r>
              <a:rPr lang="en-US" dirty="0">
                <a:latin typeface="+mn-lt"/>
                <a:cs typeface="Times New Roman" pitchFamily="18" charset="0"/>
              </a:rPr>
              <a:t> </a:t>
            </a:r>
            <a:r>
              <a:rPr lang="en-US" dirty="0" err="1">
                <a:latin typeface="+mn-lt"/>
                <a:cs typeface="Times New Roman" pitchFamily="18" charset="0"/>
              </a:rPr>
              <a:t>ứng</a:t>
            </a:r>
            <a:r>
              <a:rPr lang="en-US" dirty="0">
                <a:latin typeface="+mn-lt"/>
                <a:cs typeface="Times New Roman" pitchFamily="18" charset="0"/>
              </a:rPr>
              <a:t> </a:t>
            </a:r>
            <a:r>
              <a:rPr lang="en-US" dirty="0" err="1">
                <a:latin typeface="+mn-lt"/>
                <a:cs typeface="Times New Roman" pitchFamily="18" charset="0"/>
              </a:rPr>
              <a:t>dụng</a:t>
            </a:r>
            <a:r>
              <a:rPr lang="en-US" dirty="0">
                <a:latin typeface="+mn-lt"/>
                <a:cs typeface="Times New Roman" pitchFamily="18" charset="0"/>
              </a:rPr>
              <a:t>: </a:t>
            </a:r>
            <a:r>
              <a:rPr lang="en-US" dirty="0" err="1">
                <a:latin typeface="+mn-lt"/>
                <a:cs typeface="Times New Roman" pitchFamily="18" charset="0"/>
              </a:rPr>
              <a:t>Các</a:t>
            </a:r>
            <a:r>
              <a:rPr lang="en-US" dirty="0">
                <a:latin typeface="+mn-lt"/>
                <a:cs typeface="Times New Roman" pitchFamily="18" charset="0"/>
              </a:rPr>
              <a:t> </a:t>
            </a:r>
            <a:r>
              <a:rPr lang="en-US" dirty="0" err="1">
                <a:latin typeface="+mn-lt"/>
                <a:cs typeface="Times New Roman" pitchFamily="18" charset="0"/>
              </a:rPr>
              <a:t>đối</a:t>
            </a:r>
            <a:r>
              <a:rPr lang="en-US" dirty="0">
                <a:latin typeface="+mn-lt"/>
                <a:cs typeface="Times New Roman" pitchFamily="18" charset="0"/>
              </a:rPr>
              <a:t> </a:t>
            </a:r>
            <a:r>
              <a:rPr lang="en-US" dirty="0" err="1">
                <a:latin typeface="+mn-lt"/>
                <a:cs typeface="Times New Roman" pitchFamily="18" charset="0"/>
              </a:rPr>
              <a:t>tượng</a:t>
            </a:r>
            <a:r>
              <a:rPr lang="en-US" dirty="0">
                <a:latin typeface="+mn-lt"/>
                <a:cs typeface="Times New Roman" pitchFamily="18" charset="0"/>
              </a:rPr>
              <a:t> </a:t>
            </a:r>
            <a:r>
              <a:rPr lang="en-US" dirty="0" err="1">
                <a:latin typeface="+mn-lt"/>
                <a:cs typeface="Times New Roman" pitchFamily="18" charset="0"/>
              </a:rPr>
              <a:t>tiêu</a:t>
            </a:r>
            <a:r>
              <a:rPr lang="en-US" dirty="0">
                <a:latin typeface="+mn-lt"/>
                <a:cs typeface="Times New Roman" pitchFamily="18" charset="0"/>
              </a:rPr>
              <a:t> </a:t>
            </a:r>
            <a:r>
              <a:rPr lang="en-US" dirty="0" err="1">
                <a:latin typeface="+mn-lt"/>
                <a:cs typeface="Times New Roman" pitchFamily="18" charset="0"/>
              </a:rPr>
              <a:t>thụ</a:t>
            </a:r>
            <a:r>
              <a:rPr lang="en-US" dirty="0">
                <a:latin typeface="+mn-lt"/>
                <a:cs typeface="Times New Roman" pitchFamily="18" charset="0"/>
              </a:rPr>
              <a:t> </a:t>
            </a:r>
            <a:r>
              <a:rPr lang="en-US" dirty="0" err="1">
                <a:latin typeface="+mn-lt"/>
                <a:cs typeface="Times New Roman" pitchFamily="18" charset="0"/>
              </a:rPr>
              <a:t>điện</a:t>
            </a:r>
            <a:r>
              <a:rPr lang="en-US" dirty="0">
                <a:latin typeface="+mn-lt"/>
                <a:cs typeface="Times New Roman" pitchFamily="18" charset="0"/>
              </a:rPr>
              <a:t> (</a:t>
            </a:r>
            <a:r>
              <a:rPr lang="en-US" dirty="0" err="1">
                <a:latin typeface="+mn-lt"/>
                <a:cs typeface="Times New Roman" pitchFamily="18" charset="0"/>
              </a:rPr>
              <a:t>lĩnh</a:t>
            </a:r>
            <a:r>
              <a:rPr lang="en-US" dirty="0">
                <a:latin typeface="+mn-lt"/>
                <a:cs typeface="Times New Roman" pitchFamily="18" charset="0"/>
              </a:rPr>
              <a:t> </a:t>
            </a:r>
            <a:r>
              <a:rPr lang="en-US" dirty="0" err="1">
                <a:latin typeface="+mn-lt"/>
                <a:cs typeface="Times New Roman" pitchFamily="18" charset="0"/>
              </a:rPr>
              <a:t>vực</a:t>
            </a:r>
            <a:r>
              <a:rPr lang="en-US" dirty="0">
                <a:latin typeface="+mn-lt"/>
                <a:cs typeface="Times New Roman" pitchFamily="18" charset="0"/>
              </a:rPr>
              <a:t> </a:t>
            </a:r>
            <a:r>
              <a:rPr lang="en-US" dirty="0" err="1">
                <a:latin typeface="+mn-lt"/>
                <a:cs typeface="Times New Roman" pitchFamily="18" charset="0"/>
              </a:rPr>
              <a:t>công</a:t>
            </a:r>
            <a:r>
              <a:rPr lang="en-US" dirty="0">
                <a:latin typeface="+mn-lt"/>
                <a:cs typeface="Times New Roman" pitchFamily="18" charset="0"/>
              </a:rPr>
              <a:t> </a:t>
            </a:r>
            <a:r>
              <a:rPr lang="en-US" dirty="0" err="1">
                <a:latin typeface="+mn-lt"/>
                <a:cs typeface="Times New Roman" pitchFamily="18" charset="0"/>
              </a:rPr>
              <a:t>nghiệp</a:t>
            </a:r>
            <a:r>
              <a:rPr lang="en-US" dirty="0">
                <a:latin typeface="+mn-lt"/>
                <a:cs typeface="Times New Roman" pitchFamily="18" charset="0"/>
              </a:rPr>
              <a:t>)</a:t>
            </a:r>
          </a:p>
          <a:p>
            <a:pPr marL="342900" lvl="0" indent="-342900" algn="just">
              <a:buFontTx/>
              <a:buChar char="-"/>
            </a:pPr>
            <a:r>
              <a:rPr lang="en-US" dirty="0" err="1">
                <a:latin typeface="+mn-lt"/>
                <a:cs typeface="Times New Roman" pitchFamily="18" charset="0"/>
              </a:rPr>
              <a:t>Đồng</a:t>
            </a:r>
            <a:r>
              <a:rPr lang="en-US" dirty="0">
                <a:latin typeface="+mn-lt"/>
                <a:cs typeface="Times New Roman" pitchFamily="18" charset="0"/>
              </a:rPr>
              <a:t> </a:t>
            </a:r>
            <a:r>
              <a:rPr lang="en-US" dirty="0" err="1">
                <a:latin typeface="+mn-lt"/>
                <a:cs typeface="Times New Roman" pitchFamily="18" charset="0"/>
              </a:rPr>
              <a:t>bộ</a:t>
            </a:r>
            <a:r>
              <a:rPr lang="en-US" dirty="0">
                <a:latin typeface="+mn-lt"/>
                <a:cs typeface="Times New Roman" pitchFamily="18" charset="0"/>
              </a:rPr>
              <a:t>, </a:t>
            </a:r>
            <a:r>
              <a:rPr lang="en-US" dirty="0" err="1">
                <a:latin typeface="+mn-lt"/>
                <a:cs typeface="Times New Roman" pitchFamily="18" charset="0"/>
              </a:rPr>
              <a:t>kết</a:t>
            </a:r>
            <a:r>
              <a:rPr lang="en-US" dirty="0">
                <a:latin typeface="+mn-lt"/>
                <a:cs typeface="Times New Roman" pitchFamily="18" charset="0"/>
              </a:rPr>
              <a:t> </a:t>
            </a:r>
            <a:r>
              <a:rPr lang="en-US" dirty="0" err="1">
                <a:latin typeface="+mn-lt"/>
                <a:cs typeface="Times New Roman" pitchFamily="18" charset="0"/>
              </a:rPr>
              <a:t>nối</a:t>
            </a:r>
            <a:r>
              <a:rPr lang="en-US" dirty="0">
                <a:latin typeface="+mn-lt"/>
                <a:cs typeface="Times New Roman" pitchFamily="18" charset="0"/>
              </a:rPr>
              <a:t> </a:t>
            </a:r>
            <a:r>
              <a:rPr lang="en-US" dirty="0" err="1">
                <a:latin typeface="+mn-lt"/>
                <a:cs typeface="Times New Roman" pitchFamily="18" charset="0"/>
              </a:rPr>
              <a:t>với</a:t>
            </a:r>
            <a:r>
              <a:rPr lang="en-US" dirty="0">
                <a:latin typeface="+mn-lt"/>
                <a:cs typeface="Times New Roman" pitchFamily="18" charset="0"/>
              </a:rPr>
              <a:t> </a:t>
            </a:r>
            <a:r>
              <a:rPr lang="en-US" dirty="0" err="1">
                <a:latin typeface="+mn-lt"/>
                <a:cs typeface="Times New Roman" pitchFamily="18" charset="0"/>
              </a:rPr>
              <a:t>lưới</a:t>
            </a:r>
            <a:r>
              <a:rPr lang="en-US" dirty="0">
                <a:latin typeface="+mn-lt"/>
                <a:cs typeface="Times New Roman" pitchFamily="18" charset="0"/>
              </a:rPr>
              <a:t> </a:t>
            </a:r>
            <a:r>
              <a:rPr lang="en-US" dirty="0" err="1">
                <a:latin typeface="+mn-lt"/>
                <a:cs typeface="Times New Roman" pitchFamily="18" charset="0"/>
              </a:rPr>
              <a:t>điện</a:t>
            </a:r>
            <a:r>
              <a:rPr lang="en-US" dirty="0">
                <a:latin typeface="+mn-lt"/>
                <a:cs typeface="Times New Roman" pitchFamily="18" charset="0"/>
              </a:rPr>
              <a:t>, </a:t>
            </a:r>
            <a:r>
              <a:rPr lang="en-US" dirty="0" err="1">
                <a:latin typeface="+mn-lt"/>
                <a:cs typeface="Times New Roman" pitchFamily="18" charset="0"/>
              </a:rPr>
              <a:t>không</a:t>
            </a:r>
            <a:r>
              <a:rPr lang="en-US" dirty="0">
                <a:latin typeface="+mn-lt"/>
                <a:cs typeface="Times New Roman" pitchFamily="18" charset="0"/>
              </a:rPr>
              <a:t> </a:t>
            </a:r>
            <a:r>
              <a:rPr lang="en-US" dirty="0" err="1">
                <a:latin typeface="+mn-lt"/>
                <a:cs typeface="Times New Roman" pitchFamily="18" charset="0"/>
              </a:rPr>
              <a:t>có</a:t>
            </a:r>
            <a:r>
              <a:rPr lang="en-US" dirty="0">
                <a:latin typeface="+mn-lt"/>
                <a:cs typeface="Times New Roman" pitchFamily="18" charset="0"/>
              </a:rPr>
              <a:t> </a:t>
            </a:r>
            <a:r>
              <a:rPr lang="en-US" dirty="0" err="1">
                <a:latin typeface="+mn-lt"/>
                <a:cs typeface="Times New Roman" pitchFamily="18" charset="0"/>
              </a:rPr>
              <a:t>hệ</a:t>
            </a:r>
            <a:r>
              <a:rPr lang="en-US" dirty="0">
                <a:latin typeface="+mn-lt"/>
                <a:cs typeface="Times New Roman" pitchFamily="18" charset="0"/>
              </a:rPr>
              <a:t> </a:t>
            </a:r>
            <a:r>
              <a:rPr lang="en-US" dirty="0" err="1">
                <a:latin typeface="+mn-lt"/>
                <a:cs typeface="Times New Roman" pitchFamily="18" charset="0"/>
              </a:rPr>
              <a:t>tồn</a:t>
            </a:r>
            <a:r>
              <a:rPr lang="en-US" dirty="0">
                <a:latin typeface="+mn-lt"/>
                <a:cs typeface="Times New Roman" pitchFamily="18" charset="0"/>
              </a:rPr>
              <a:t> </a:t>
            </a:r>
            <a:r>
              <a:rPr lang="en-US" dirty="0" err="1">
                <a:latin typeface="+mn-lt"/>
                <a:cs typeface="Times New Roman" pitchFamily="18" charset="0"/>
              </a:rPr>
              <a:t>trữ</a:t>
            </a:r>
            <a:r>
              <a:rPr lang="en-US" dirty="0">
                <a:latin typeface="+mn-lt"/>
                <a:cs typeface="Times New Roman" pitchFamily="18" charset="0"/>
              </a:rPr>
              <a:t> </a:t>
            </a:r>
            <a:r>
              <a:rPr lang="en-US" dirty="0" err="1">
                <a:latin typeface="+mn-lt"/>
                <a:cs typeface="Times New Roman" pitchFamily="18" charset="0"/>
              </a:rPr>
              <a:t>ắc-quy</a:t>
            </a:r>
            <a:r>
              <a:rPr lang="en-US" dirty="0">
                <a:latin typeface="+mn-lt"/>
                <a:cs typeface="Times New Roman" pitchFamily="18" charset="0"/>
              </a:rPr>
              <a:t>.</a:t>
            </a:r>
          </a:p>
          <a:p>
            <a:pPr marL="342900" lvl="0" indent="-342900" algn="just">
              <a:buFontTx/>
              <a:buChar char="-"/>
            </a:pPr>
            <a:r>
              <a:rPr lang="en-US" dirty="0" err="1">
                <a:latin typeface="+mn-lt"/>
                <a:cs typeface="Times New Roman" pitchFamily="18" charset="0"/>
              </a:rPr>
              <a:t>Không</a:t>
            </a:r>
            <a:r>
              <a:rPr lang="en-US" dirty="0">
                <a:latin typeface="+mn-lt"/>
                <a:cs typeface="Times New Roman" pitchFamily="18" charset="0"/>
              </a:rPr>
              <a:t> </a:t>
            </a:r>
            <a:r>
              <a:rPr lang="en-US" dirty="0" err="1">
                <a:latin typeface="+mn-lt"/>
                <a:cs typeface="Times New Roman" pitchFamily="18" charset="0"/>
              </a:rPr>
              <a:t>phụ</a:t>
            </a:r>
            <a:r>
              <a:rPr lang="en-US" dirty="0">
                <a:latin typeface="+mn-lt"/>
                <a:cs typeface="Times New Roman" pitchFamily="18" charset="0"/>
              </a:rPr>
              <a:t> </a:t>
            </a:r>
            <a:r>
              <a:rPr lang="en-US" dirty="0" err="1">
                <a:latin typeface="+mn-lt"/>
                <a:cs typeface="Times New Roman" pitchFamily="18" charset="0"/>
              </a:rPr>
              <a:t>thuộc</a:t>
            </a:r>
            <a:r>
              <a:rPr lang="en-US" dirty="0">
                <a:latin typeface="+mn-lt"/>
                <a:cs typeface="Times New Roman" pitchFamily="18" charset="0"/>
              </a:rPr>
              <a:t> </a:t>
            </a:r>
            <a:r>
              <a:rPr lang="en-US" dirty="0" err="1">
                <a:latin typeface="+mn-lt"/>
                <a:cs typeface="Times New Roman" pitchFamily="18" charset="0"/>
              </a:rPr>
              <a:t>vào</a:t>
            </a:r>
            <a:r>
              <a:rPr lang="en-US" dirty="0">
                <a:latin typeface="+mn-lt"/>
                <a:cs typeface="Times New Roman" pitchFamily="18" charset="0"/>
              </a:rPr>
              <a:t> </a:t>
            </a:r>
            <a:r>
              <a:rPr lang="en-US" dirty="0" err="1">
                <a:latin typeface="+mn-lt"/>
                <a:cs typeface="Times New Roman" pitchFamily="18" charset="0"/>
              </a:rPr>
              <a:t>phụ</a:t>
            </a:r>
            <a:r>
              <a:rPr lang="en-US" dirty="0">
                <a:latin typeface="+mn-lt"/>
                <a:cs typeface="Times New Roman" pitchFamily="18" charset="0"/>
              </a:rPr>
              <a:t> </a:t>
            </a:r>
            <a:r>
              <a:rPr lang="en-US" dirty="0" err="1">
                <a:latin typeface="+mn-lt"/>
                <a:cs typeface="Times New Roman" pitchFamily="18" charset="0"/>
              </a:rPr>
              <a:t>tải</a:t>
            </a:r>
            <a:endParaRPr lang="en-US" dirty="0">
              <a:latin typeface="+mn-lt"/>
              <a:cs typeface="Times New Roman" pitchFamily="18" charset="0"/>
            </a:endParaRPr>
          </a:p>
          <a:p>
            <a:pPr marL="342900" lvl="0" indent="-342900" algn="just">
              <a:buFontTx/>
              <a:buChar char="-"/>
            </a:pPr>
            <a:r>
              <a:rPr lang="en-US" dirty="0">
                <a:latin typeface="+mn-lt"/>
                <a:cs typeface="Times New Roman" pitchFamily="18" charset="0"/>
              </a:rPr>
              <a:t>Chi phí </a:t>
            </a:r>
            <a:r>
              <a:rPr lang="en-US" dirty="0" err="1">
                <a:latin typeface="+mn-lt"/>
                <a:cs typeface="Times New Roman" pitchFamily="18" charset="0"/>
              </a:rPr>
              <a:t>đầu</a:t>
            </a:r>
            <a:r>
              <a:rPr lang="en-US" dirty="0">
                <a:latin typeface="+mn-lt"/>
                <a:cs typeface="Times New Roman" pitchFamily="18" charset="0"/>
              </a:rPr>
              <a:t> </a:t>
            </a:r>
            <a:r>
              <a:rPr lang="en-US" dirty="0" err="1">
                <a:latin typeface="+mn-lt"/>
                <a:cs typeface="Times New Roman" pitchFamily="18" charset="0"/>
              </a:rPr>
              <a:t>tư</a:t>
            </a:r>
            <a:r>
              <a:rPr lang="en-US" dirty="0">
                <a:latin typeface="+mn-lt"/>
                <a:cs typeface="Times New Roman" pitchFamily="18" charset="0"/>
              </a:rPr>
              <a:t> </a:t>
            </a:r>
            <a:r>
              <a:rPr lang="en-US" dirty="0" err="1">
                <a:latin typeface="+mn-lt"/>
                <a:cs typeface="Times New Roman" pitchFamily="18" charset="0"/>
              </a:rPr>
              <a:t>phu</a:t>
            </a:r>
            <a:r>
              <a:rPr lang="en-US" dirty="0">
                <a:latin typeface="+mn-lt"/>
                <a:cs typeface="Times New Roman" pitchFamily="18" charset="0"/>
              </a:rPr>
              <a:t>̀ </a:t>
            </a:r>
            <a:r>
              <a:rPr lang="en-US" dirty="0" err="1">
                <a:latin typeface="+mn-lt"/>
                <a:cs typeface="Times New Roman" pitchFamily="18" charset="0"/>
              </a:rPr>
              <a:t>hợp</a:t>
            </a:r>
            <a:r>
              <a:rPr lang="en-US" dirty="0">
                <a:latin typeface="+mn-lt"/>
                <a:cs typeface="Times New Roman" pitchFamily="18" charset="0"/>
              </a:rPr>
              <a:t>, </a:t>
            </a:r>
            <a:r>
              <a:rPr lang="en-US" dirty="0" err="1">
                <a:latin typeface="+mn-lt"/>
                <a:cs typeface="Times New Roman" pitchFamily="18" charset="0"/>
              </a:rPr>
              <a:t>thời</a:t>
            </a:r>
            <a:r>
              <a:rPr lang="en-US" dirty="0">
                <a:latin typeface="+mn-lt"/>
                <a:cs typeface="Times New Roman" pitchFamily="18" charset="0"/>
              </a:rPr>
              <a:t> </a:t>
            </a:r>
            <a:r>
              <a:rPr lang="en-US" dirty="0" err="1">
                <a:latin typeface="+mn-lt"/>
                <a:cs typeface="Times New Roman" pitchFamily="18" charset="0"/>
              </a:rPr>
              <a:t>gian</a:t>
            </a:r>
            <a:r>
              <a:rPr lang="en-US" dirty="0">
                <a:latin typeface="+mn-lt"/>
                <a:cs typeface="Times New Roman" pitchFamily="18" charset="0"/>
              </a:rPr>
              <a:t> </a:t>
            </a:r>
            <a:r>
              <a:rPr lang="en-US" dirty="0" err="1">
                <a:latin typeface="+mn-lt"/>
                <a:cs typeface="Times New Roman" pitchFamily="18" charset="0"/>
              </a:rPr>
              <a:t>hoàn</a:t>
            </a:r>
            <a:r>
              <a:rPr lang="en-US" dirty="0">
                <a:latin typeface="+mn-lt"/>
                <a:cs typeface="Times New Roman" pitchFamily="18" charset="0"/>
              </a:rPr>
              <a:t> </a:t>
            </a:r>
            <a:r>
              <a:rPr lang="en-US" dirty="0" err="1">
                <a:latin typeface="+mn-lt"/>
                <a:cs typeface="Times New Roman" pitchFamily="18" charset="0"/>
              </a:rPr>
              <a:t>vốn</a:t>
            </a:r>
            <a:r>
              <a:rPr lang="en-US" dirty="0">
                <a:latin typeface="+mn-lt"/>
                <a:cs typeface="Times New Roman" pitchFamily="18" charset="0"/>
              </a:rPr>
              <a:t> </a:t>
            </a:r>
            <a:r>
              <a:rPr lang="en-US" dirty="0" err="1">
                <a:latin typeface="+mn-lt"/>
                <a:cs typeface="Times New Roman" pitchFamily="18" charset="0"/>
              </a:rPr>
              <a:t>hợp</a:t>
            </a:r>
            <a:r>
              <a:rPr lang="en-US" dirty="0">
                <a:latin typeface="+mn-lt"/>
                <a:cs typeface="Times New Roman" pitchFamily="18" charset="0"/>
              </a:rPr>
              <a:t> </a:t>
            </a:r>
            <a:r>
              <a:rPr lang="en-US" dirty="0" err="1">
                <a:latin typeface="+mn-lt"/>
                <a:cs typeface="Times New Roman" pitchFamily="18" charset="0"/>
              </a:rPr>
              <a:t>ly</a:t>
            </a:r>
            <a:r>
              <a:rPr lang="en-US" dirty="0">
                <a:latin typeface="+mn-lt"/>
                <a:cs typeface="Times New Roman" pitchFamily="18" charset="0"/>
              </a:rPr>
              <a:t>́</a:t>
            </a:r>
          </a:p>
          <a:p>
            <a:pPr marL="342900" lvl="0" indent="-342900" algn="just">
              <a:buFontTx/>
              <a:buChar char="-"/>
            </a:pPr>
            <a:r>
              <a:rPr lang="en-US" dirty="0">
                <a:latin typeface="+mn-lt"/>
                <a:cs typeface="Times New Roman" pitchFamily="18" charset="0"/>
              </a:rPr>
              <a:t>Có khả </a:t>
            </a:r>
            <a:r>
              <a:rPr lang="en-US" dirty="0" err="1">
                <a:latin typeface="+mn-lt"/>
                <a:cs typeface="Times New Roman" pitchFamily="18" charset="0"/>
              </a:rPr>
              <a:t>năng</a:t>
            </a:r>
            <a:r>
              <a:rPr lang="en-US" dirty="0">
                <a:latin typeface="+mn-lt"/>
                <a:cs typeface="Times New Roman" pitchFamily="18" charset="0"/>
              </a:rPr>
              <a:t> </a:t>
            </a:r>
            <a:r>
              <a:rPr lang="en-US" dirty="0" err="1">
                <a:latin typeface="+mn-lt"/>
                <a:cs typeface="Times New Roman" pitchFamily="18" charset="0"/>
              </a:rPr>
              <a:t>mơ</a:t>
            </a:r>
            <a:r>
              <a:rPr lang="en-US" dirty="0">
                <a:latin typeface="+mn-lt"/>
                <a:cs typeface="Times New Roman" pitchFamily="18" charset="0"/>
              </a:rPr>
              <a:t>̉ </a:t>
            </a:r>
            <a:r>
              <a:rPr lang="en-US" dirty="0" err="1">
                <a:latin typeface="+mn-lt"/>
                <a:cs typeface="Times New Roman" pitchFamily="18" charset="0"/>
              </a:rPr>
              <a:t>rộng</a:t>
            </a:r>
            <a:r>
              <a:rPr lang="en-US" dirty="0">
                <a:latin typeface="+mn-lt"/>
                <a:cs typeface="Times New Roman" pitchFamily="18" charset="0"/>
              </a:rPr>
              <a:t>, </a:t>
            </a:r>
            <a:r>
              <a:rPr lang="en-US" dirty="0" err="1">
                <a:latin typeface="+mn-lt"/>
                <a:cs typeface="Times New Roman" pitchFamily="18" charset="0"/>
              </a:rPr>
              <a:t>tích</a:t>
            </a:r>
            <a:r>
              <a:rPr lang="en-US" dirty="0">
                <a:latin typeface="+mn-lt"/>
                <a:cs typeface="Times New Roman" pitchFamily="18" charset="0"/>
              </a:rPr>
              <a:t> </a:t>
            </a:r>
            <a:r>
              <a:rPr lang="en-US" dirty="0" err="1">
                <a:latin typeface="+mn-lt"/>
                <a:cs typeface="Times New Roman" pitchFamily="18" charset="0"/>
              </a:rPr>
              <a:t>hợp</a:t>
            </a:r>
            <a:r>
              <a:rPr lang="en-US" dirty="0">
                <a:latin typeface="+mn-lt"/>
                <a:cs typeface="Times New Roman" pitchFamily="18" charset="0"/>
              </a:rPr>
              <a:t> </a:t>
            </a:r>
            <a:r>
              <a:rPr lang="en-US" dirty="0" err="1">
                <a:latin typeface="+mn-lt"/>
                <a:cs typeface="Times New Roman" pitchFamily="18" charset="0"/>
              </a:rPr>
              <a:t>nâng</a:t>
            </a:r>
            <a:r>
              <a:rPr lang="en-US" dirty="0">
                <a:latin typeface="+mn-lt"/>
                <a:cs typeface="Times New Roman" pitchFamily="18" charset="0"/>
              </a:rPr>
              <a:t> </a:t>
            </a:r>
            <a:r>
              <a:rPr lang="en-US" dirty="0" err="1">
                <a:latin typeface="+mn-lt"/>
                <a:cs typeface="Times New Roman" pitchFamily="18" charset="0"/>
              </a:rPr>
              <a:t>công</a:t>
            </a:r>
            <a:r>
              <a:rPr lang="en-US" dirty="0">
                <a:latin typeface="+mn-lt"/>
                <a:cs typeface="Times New Roman" pitchFamily="18" charset="0"/>
              </a:rPr>
              <a:t> </a:t>
            </a:r>
            <a:r>
              <a:rPr lang="en-US" dirty="0" err="1">
                <a:latin typeface="+mn-lt"/>
                <a:cs typeface="Times New Roman" pitchFamily="18" charset="0"/>
              </a:rPr>
              <a:t>suất</a:t>
            </a:r>
            <a:r>
              <a:rPr lang="en-US" dirty="0">
                <a:latin typeface="+mn-lt"/>
                <a:cs typeface="Times New Roman" pitchFamily="18" charset="0"/>
              </a:rPr>
              <a:t>, </a:t>
            </a:r>
            <a:r>
              <a:rPr lang="en-US" dirty="0" err="1">
                <a:latin typeface="+mn-lt"/>
                <a:cs typeface="Times New Roman" pitchFamily="18" charset="0"/>
              </a:rPr>
              <a:t>tương</a:t>
            </a:r>
            <a:r>
              <a:rPr lang="en-US" dirty="0">
                <a:latin typeface="+mn-lt"/>
                <a:cs typeface="Times New Roman" pitchFamily="18" charset="0"/>
              </a:rPr>
              <a:t> </a:t>
            </a:r>
            <a:r>
              <a:rPr lang="en-US" dirty="0" err="1">
                <a:latin typeface="+mn-lt"/>
                <a:cs typeface="Times New Roman" pitchFamily="18" charset="0"/>
              </a:rPr>
              <a:t>tác</a:t>
            </a:r>
            <a:r>
              <a:rPr lang="en-US" dirty="0">
                <a:latin typeface="+mn-lt"/>
                <a:cs typeface="Times New Roman" pitchFamily="18" charset="0"/>
              </a:rPr>
              <a:t> </a:t>
            </a:r>
            <a:r>
              <a:rPr lang="en-US" dirty="0" err="1">
                <a:latin typeface="+mn-lt"/>
                <a:cs typeface="Times New Roman" pitchFamily="18" charset="0"/>
              </a:rPr>
              <a:t>va</a:t>
            </a:r>
            <a:r>
              <a:rPr lang="en-US" dirty="0">
                <a:latin typeface="+mn-lt"/>
                <a:cs typeface="Times New Roman" pitchFamily="18" charset="0"/>
              </a:rPr>
              <a:t>̀ </a:t>
            </a:r>
            <a:r>
              <a:rPr lang="en-US" dirty="0" err="1">
                <a:latin typeface="+mn-lt"/>
                <a:cs typeface="Times New Roman" pitchFamily="18" charset="0"/>
              </a:rPr>
              <a:t>bán</a:t>
            </a:r>
            <a:r>
              <a:rPr lang="en-US" dirty="0">
                <a:latin typeface="+mn-lt"/>
                <a:cs typeface="Times New Roman" pitchFamily="18" charset="0"/>
              </a:rPr>
              <a:t> </a:t>
            </a:r>
            <a:r>
              <a:rPr lang="en-US" dirty="0" err="1">
                <a:latin typeface="+mn-lt"/>
                <a:cs typeface="Times New Roman" pitchFamily="18" charset="0"/>
              </a:rPr>
              <a:t>điện</a:t>
            </a:r>
            <a:r>
              <a:rPr lang="en-US" dirty="0">
                <a:latin typeface="+mn-lt"/>
                <a:cs typeface="Times New Roman" pitchFamily="18" charset="0"/>
              </a:rPr>
              <a:t> </a:t>
            </a:r>
            <a:r>
              <a:rPr lang="en-US" dirty="0" err="1">
                <a:latin typeface="+mn-lt"/>
                <a:cs typeface="Times New Roman" pitchFamily="18" charset="0"/>
              </a:rPr>
              <a:t>dư</a:t>
            </a:r>
            <a:r>
              <a:rPr lang="en-US" dirty="0">
                <a:latin typeface="+mn-lt"/>
                <a:cs typeface="Times New Roman" pitchFamily="18" charset="0"/>
              </a:rPr>
              <a:t> </a:t>
            </a:r>
            <a:r>
              <a:rPr lang="en-US" dirty="0" err="1">
                <a:latin typeface="+mn-lt"/>
                <a:cs typeface="Times New Roman" pitchFamily="18" charset="0"/>
              </a:rPr>
              <a:t>thừa</a:t>
            </a:r>
            <a:r>
              <a:rPr lang="en-US" dirty="0">
                <a:latin typeface="+mn-lt"/>
                <a:cs typeface="Times New Roman" pitchFamily="18" charset="0"/>
              </a:rPr>
              <a:t> </a:t>
            </a:r>
            <a:r>
              <a:rPr lang="en-US" dirty="0" err="1">
                <a:latin typeface="+mn-lt"/>
                <a:cs typeface="Times New Roman" pitchFamily="18" charset="0"/>
              </a:rPr>
              <a:t>lên</a:t>
            </a:r>
            <a:r>
              <a:rPr lang="en-US" dirty="0">
                <a:latin typeface="+mn-lt"/>
                <a:cs typeface="Times New Roman" pitchFamily="18" charset="0"/>
              </a:rPr>
              <a:t> </a:t>
            </a:r>
            <a:r>
              <a:rPr lang="en-US" dirty="0" err="1">
                <a:latin typeface="+mn-lt"/>
                <a:cs typeface="Times New Roman" pitchFamily="18" charset="0"/>
              </a:rPr>
              <a:t>lưới</a:t>
            </a:r>
            <a:r>
              <a:rPr lang="en-US" dirty="0">
                <a:latin typeface="+mn-lt"/>
                <a:cs typeface="Times New Roman" pitchFamily="18" charset="0"/>
              </a:rPr>
              <a:t> </a:t>
            </a:r>
            <a:r>
              <a:rPr lang="en-US" dirty="0" err="1">
                <a:latin typeface="+mn-lt"/>
                <a:cs typeface="Times New Roman" pitchFamily="18" charset="0"/>
              </a:rPr>
              <a:t>điện</a:t>
            </a:r>
            <a:r>
              <a:rPr lang="en-US" dirty="0">
                <a:latin typeface="+mn-lt"/>
                <a:cs typeface="Times New Roman" pitchFamily="18" charset="0"/>
              </a:rPr>
              <a:t> EVN.</a:t>
            </a:r>
          </a:p>
          <a:p>
            <a:pPr lvl="0" algn="just"/>
            <a:r>
              <a:rPr lang="en-US" dirty="0">
                <a:solidFill>
                  <a:srgbClr val="FF0000"/>
                </a:solidFill>
                <a:latin typeface="+mn-lt"/>
                <a:cs typeface="Times New Roman" pitchFamily="18" charset="0"/>
              </a:rPr>
              <a:t>3. </a:t>
            </a:r>
            <a:r>
              <a:rPr lang="en-US" dirty="0" err="1">
                <a:solidFill>
                  <a:srgbClr val="FF0000"/>
                </a:solidFill>
                <a:latin typeface="+mn-lt"/>
                <a:cs typeface="Times New Roman" pitchFamily="18" charset="0"/>
              </a:rPr>
              <a:t>Hệ</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thống</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tích</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hợp</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lai</a:t>
            </a:r>
            <a:r>
              <a:rPr lang="en-US" dirty="0">
                <a:solidFill>
                  <a:srgbClr val="FF0000"/>
                </a:solidFill>
                <a:latin typeface="+mn-lt"/>
                <a:cs typeface="Times New Roman" pitchFamily="18" charset="0"/>
              </a:rPr>
              <a:t> </a:t>
            </a:r>
            <a:r>
              <a:rPr lang="en-US" dirty="0" err="1">
                <a:solidFill>
                  <a:srgbClr val="FF0000"/>
                </a:solidFill>
                <a:latin typeface="+mn-lt"/>
                <a:cs typeface="Times New Roman" pitchFamily="18" charset="0"/>
              </a:rPr>
              <a:t>tạo</a:t>
            </a:r>
            <a:r>
              <a:rPr lang="en-US" dirty="0">
                <a:solidFill>
                  <a:srgbClr val="FF0000"/>
                </a:solidFill>
                <a:latin typeface="+mn-lt"/>
                <a:cs typeface="Times New Roman" pitchFamily="18" charset="0"/>
              </a:rPr>
              <a:t> (hybrid)</a:t>
            </a:r>
          </a:p>
          <a:p>
            <a:pPr marL="342900" lvl="0" indent="-342900" algn="just">
              <a:buFontTx/>
              <a:buChar char="-"/>
            </a:pPr>
            <a:r>
              <a:rPr lang="en-US" dirty="0" err="1">
                <a:latin typeface="+mn-lt"/>
                <a:cs typeface="Times New Roman" pitchFamily="18" charset="0"/>
              </a:rPr>
              <a:t>Tích</a:t>
            </a:r>
            <a:r>
              <a:rPr lang="en-US" dirty="0">
                <a:latin typeface="+mn-lt"/>
                <a:cs typeface="Times New Roman" pitchFamily="18" charset="0"/>
              </a:rPr>
              <a:t> </a:t>
            </a:r>
            <a:r>
              <a:rPr lang="en-US" dirty="0" err="1">
                <a:latin typeface="+mn-lt"/>
                <a:cs typeface="Times New Roman" pitchFamily="18" charset="0"/>
              </a:rPr>
              <a:t>hợp</a:t>
            </a:r>
            <a:r>
              <a:rPr lang="en-US" dirty="0">
                <a:latin typeface="+mn-lt"/>
                <a:cs typeface="Times New Roman" pitchFamily="18" charset="0"/>
              </a:rPr>
              <a:t> </a:t>
            </a:r>
            <a:r>
              <a:rPr lang="en-US" dirty="0" err="1">
                <a:latin typeface="+mn-lt"/>
                <a:cs typeface="Times New Roman" pitchFamily="18" charset="0"/>
              </a:rPr>
              <a:t>nhiều</a:t>
            </a:r>
            <a:r>
              <a:rPr lang="en-US" dirty="0">
                <a:latin typeface="+mn-lt"/>
                <a:cs typeface="Times New Roman" pitchFamily="18" charset="0"/>
              </a:rPr>
              <a:t> </a:t>
            </a:r>
            <a:r>
              <a:rPr lang="en-US" dirty="0" err="1">
                <a:latin typeface="+mn-lt"/>
                <a:cs typeface="Times New Roman" pitchFamily="18" charset="0"/>
              </a:rPr>
              <a:t>nguồn</a:t>
            </a:r>
            <a:r>
              <a:rPr lang="en-US" dirty="0">
                <a:latin typeface="+mn-lt"/>
                <a:cs typeface="Times New Roman" pitchFamily="18" charset="0"/>
              </a:rPr>
              <a:t> </a:t>
            </a:r>
            <a:r>
              <a:rPr lang="en-US" dirty="0" err="1">
                <a:latin typeface="+mn-lt"/>
                <a:cs typeface="Times New Roman" pitchFamily="18" charset="0"/>
              </a:rPr>
              <a:t>năng</a:t>
            </a:r>
            <a:r>
              <a:rPr lang="en-US" dirty="0">
                <a:latin typeface="+mn-lt"/>
                <a:cs typeface="Times New Roman" pitchFamily="18" charset="0"/>
              </a:rPr>
              <a:t> </a:t>
            </a:r>
            <a:r>
              <a:rPr lang="en-US" dirty="0" err="1">
                <a:latin typeface="+mn-lt"/>
                <a:cs typeface="Times New Roman" pitchFamily="18" charset="0"/>
              </a:rPr>
              <a:t>lượng</a:t>
            </a:r>
            <a:r>
              <a:rPr lang="en-US" dirty="0">
                <a:latin typeface="+mn-lt"/>
                <a:cs typeface="Times New Roman" pitchFamily="18" charset="0"/>
              </a:rPr>
              <a:t> (</a:t>
            </a:r>
            <a:r>
              <a:rPr lang="en-US" dirty="0" err="1">
                <a:latin typeface="+mn-lt"/>
                <a:cs typeface="Times New Roman" pitchFamily="18" charset="0"/>
              </a:rPr>
              <a:t>gió</a:t>
            </a:r>
            <a:r>
              <a:rPr lang="en-US" dirty="0">
                <a:latin typeface="+mn-lt"/>
                <a:cs typeface="Times New Roman" pitchFamily="18" charset="0"/>
              </a:rPr>
              <a:t>, </a:t>
            </a:r>
            <a:r>
              <a:rPr lang="en-US" dirty="0" err="1">
                <a:latin typeface="+mn-lt"/>
                <a:cs typeface="Times New Roman" pitchFamily="18" charset="0"/>
              </a:rPr>
              <a:t>máy</a:t>
            </a:r>
            <a:r>
              <a:rPr lang="en-US" dirty="0">
                <a:latin typeface="+mn-lt"/>
                <a:cs typeface="Times New Roman" pitchFamily="18" charset="0"/>
              </a:rPr>
              <a:t> </a:t>
            </a:r>
            <a:r>
              <a:rPr lang="en-US" dirty="0" err="1">
                <a:latin typeface="+mn-lt"/>
                <a:cs typeface="Times New Roman" pitchFamily="18" charset="0"/>
              </a:rPr>
              <a:t>phát</a:t>
            </a:r>
            <a:r>
              <a:rPr lang="en-US" dirty="0">
                <a:latin typeface="+mn-lt"/>
                <a:cs typeface="Times New Roman" pitchFamily="18" charset="0"/>
              </a:rPr>
              <a:t> diesel,…)</a:t>
            </a:r>
          </a:p>
          <a:p>
            <a:pPr marL="342900" lvl="0" indent="-342900" algn="just">
              <a:buFontTx/>
              <a:buChar char="-"/>
            </a:pPr>
            <a:r>
              <a:rPr lang="en-US" dirty="0">
                <a:latin typeface="+mn-lt"/>
                <a:cs typeface="Times New Roman" pitchFamily="18" charset="0"/>
              </a:rPr>
              <a:t>Linh </a:t>
            </a:r>
            <a:r>
              <a:rPr lang="en-US" dirty="0" err="1">
                <a:latin typeface="+mn-lt"/>
                <a:cs typeface="Times New Roman" pitchFamily="18" charset="0"/>
              </a:rPr>
              <a:t>hoạt</a:t>
            </a:r>
            <a:r>
              <a:rPr lang="en-US" dirty="0">
                <a:latin typeface="+mn-lt"/>
                <a:cs typeface="Times New Roman" pitchFamily="18" charset="0"/>
              </a:rPr>
              <a:t> </a:t>
            </a:r>
            <a:r>
              <a:rPr lang="en-US" dirty="0" err="1">
                <a:latin typeface="+mn-lt"/>
                <a:cs typeface="Times New Roman" pitchFamily="18" charset="0"/>
              </a:rPr>
              <a:t>va</a:t>
            </a:r>
            <a:r>
              <a:rPr lang="en-US" dirty="0">
                <a:latin typeface="+mn-lt"/>
                <a:cs typeface="Times New Roman" pitchFamily="18" charset="0"/>
              </a:rPr>
              <a:t>̀ </a:t>
            </a:r>
            <a:r>
              <a:rPr lang="en-US" dirty="0" err="1">
                <a:latin typeface="+mn-lt"/>
                <a:cs typeface="Times New Roman" pitchFamily="18" charset="0"/>
              </a:rPr>
              <a:t>đa</a:t>
            </a:r>
            <a:r>
              <a:rPr lang="en-US" dirty="0">
                <a:latin typeface="+mn-lt"/>
                <a:cs typeface="Times New Roman" pitchFamily="18" charset="0"/>
              </a:rPr>
              <a:t> </a:t>
            </a:r>
            <a:r>
              <a:rPr lang="en-US" dirty="0" err="1">
                <a:latin typeface="+mn-lt"/>
                <a:cs typeface="Times New Roman" pitchFamily="18" charset="0"/>
              </a:rPr>
              <a:t>dạng</a:t>
            </a:r>
            <a:r>
              <a:rPr lang="en-US" dirty="0">
                <a:latin typeface="+mn-lt"/>
                <a:cs typeface="Times New Roman" pitchFamily="18" charset="0"/>
              </a:rPr>
              <a:t> </a:t>
            </a:r>
            <a:r>
              <a:rPr lang="en-US" dirty="0" err="1">
                <a:latin typeface="+mn-lt"/>
                <a:cs typeface="Times New Roman" pitchFamily="18" charset="0"/>
              </a:rPr>
              <a:t>trong</a:t>
            </a:r>
            <a:r>
              <a:rPr lang="en-US" dirty="0">
                <a:latin typeface="+mn-lt"/>
                <a:cs typeface="Times New Roman" pitchFamily="18" charset="0"/>
              </a:rPr>
              <a:t> </a:t>
            </a:r>
            <a:r>
              <a:rPr lang="en-US" dirty="0" err="1">
                <a:latin typeface="+mn-lt"/>
                <a:cs typeface="Times New Roman" pitchFamily="18" charset="0"/>
              </a:rPr>
              <a:t>thiết</a:t>
            </a:r>
            <a:r>
              <a:rPr lang="en-US" dirty="0">
                <a:latin typeface="+mn-lt"/>
                <a:cs typeface="Times New Roman" pitchFamily="18" charset="0"/>
              </a:rPr>
              <a:t> </a:t>
            </a:r>
            <a:r>
              <a:rPr lang="en-US" dirty="0" err="1">
                <a:latin typeface="+mn-lt"/>
                <a:cs typeface="Times New Roman" pitchFamily="18" charset="0"/>
              </a:rPr>
              <a:t>kế</a:t>
            </a:r>
            <a:r>
              <a:rPr lang="en-US" dirty="0">
                <a:latin typeface="+mn-lt"/>
                <a:cs typeface="Times New Roman" pitchFamily="18" charset="0"/>
              </a:rPr>
              <a:t>, </a:t>
            </a:r>
            <a:r>
              <a:rPr lang="en-US" dirty="0" err="1">
                <a:latin typeface="+mn-lt"/>
                <a:cs typeface="Times New Roman" pitchFamily="18" charset="0"/>
              </a:rPr>
              <a:t>phụ</a:t>
            </a:r>
            <a:r>
              <a:rPr lang="en-US" dirty="0">
                <a:latin typeface="+mn-lt"/>
                <a:cs typeface="Times New Roman" pitchFamily="18" charset="0"/>
              </a:rPr>
              <a:t> </a:t>
            </a:r>
            <a:r>
              <a:rPr lang="en-US" dirty="0" err="1">
                <a:latin typeface="+mn-lt"/>
                <a:cs typeface="Times New Roman" pitchFamily="18" charset="0"/>
              </a:rPr>
              <a:t>thuộc</a:t>
            </a:r>
            <a:r>
              <a:rPr lang="en-US" dirty="0">
                <a:latin typeface="+mn-lt"/>
                <a:cs typeface="Times New Roman" pitchFamily="18" charset="0"/>
              </a:rPr>
              <a:t> </a:t>
            </a:r>
            <a:r>
              <a:rPr lang="en-US" dirty="0" err="1">
                <a:latin typeface="+mn-lt"/>
                <a:cs typeface="Times New Roman" pitchFamily="18" charset="0"/>
              </a:rPr>
              <a:t>vào</a:t>
            </a:r>
            <a:r>
              <a:rPr lang="en-US" dirty="0">
                <a:latin typeface="+mn-lt"/>
                <a:cs typeface="Times New Roman" pitchFamily="18" charset="0"/>
              </a:rPr>
              <a:t> </a:t>
            </a:r>
            <a:r>
              <a:rPr lang="en-US" dirty="0" err="1">
                <a:latin typeface="+mn-lt"/>
                <a:cs typeface="Times New Roman" pitchFamily="18" charset="0"/>
              </a:rPr>
              <a:t>nhu</a:t>
            </a:r>
            <a:r>
              <a:rPr lang="en-US" dirty="0">
                <a:latin typeface="+mn-lt"/>
                <a:cs typeface="Times New Roman" pitchFamily="18" charset="0"/>
              </a:rPr>
              <a:t> </a:t>
            </a:r>
            <a:r>
              <a:rPr lang="en-US" dirty="0" err="1">
                <a:latin typeface="+mn-lt"/>
                <a:cs typeface="Times New Roman" pitchFamily="18" charset="0"/>
              </a:rPr>
              <a:t>cầu</a:t>
            </a:r>
            <a:r>
              <a:rPr lang="en-US" dirty="0">
                <a:latin typeface="+mn-lt"/>
                <a:cs typeface="Times New Roman" pitchFamily="18" charset="0"/>
              </a:rPr>
              <a:t> </a:t>
            </a:r>
            <a:r>
              <a:rPr lang="en-US" dirty="0" err="1">
                <a:latin typeface="+mn-lt"/>
                <a:cs typeface="Times New Roman" pitchFamily="18" charset="0"/>
              </a:rPr>
              <a:t>sử</a:t>
            </a:r>
            <a:r>
              <a:rPr lang="en-US" dirty="0">
                <a:latin typeface="+mn-lt"/>
                <a:cs typeface="Times New Roman" pitchFamily="18" charset="0"/>
              </a:rPr>
              <a:t> </a:t>
            </a:r>
            <a:r>
              <a:rPr lang="en-US" dirty="0" err="1">
                <a:latin typeface="+mn-lt"/>
                <a:cs typeface="Times New Roman" pitchFamily="18" charset="0"/>
              </a:rPr>
              <a:t>dụng</a:t>
            </a:r>
            <a:endParaRPr lang="en-US" dirty="0">
              <a:latin typeface="+mn-lt"/>
              <a:cs typeface="Times New Roman" pitchFamily="18" charset="0"/>
            </a:endParaRPr>
          </a:p>
          <a:p>
            <a:pPr marL="342900" lvl="0" indent="-342900" algn="just">
              <a:buFontTx/>
              <a:buChar char="-"/>
            </a:pPr>
            <a:r>
              <a:rPr lang="en-US" dirty="0">
                <a:latin typeface="+mn-lt"/>
                <a:cs typeface="Times New Roman" pitchFamily="18" charset="0"/>
              </a:rPr>
              <a:t>Chi phí </a:t>
            </a:r>
            <a:r>
              <a:rPr lang="en-US" dirty="0" err="1">
                <a:latin typeface="+mn-lt"/>
                <a:cs typeface="Times New Roman" pitchFamily="18" charset="0"/>
              </a:rPr>
              <a:t>đầu</a:t>
            </a:r>
            <a:r>
              <a:rPr lang="en-US" dirty="0">
                <a:latin typeface="+mn-lt"/>
                <a:cs typeface="Times New Roman" pitchFamily="18" charset="0"/>
              </a:rPr>
              <a:t> </a:t>
            </a:r>
            <a:r>
              <a:rPr lang="en-US" dirty="0" err="1">
                <a:latin typeface="+mn-lt"/>
                <a:cs typeface="Times New Roman" pitchFamily="18" charset="0"/>
              </a:rPr>
              <a:t>tư</a:t>
            </a:r>
            <a:r>
              <a:rPr lang="en-US" dirty="0">
                <a:latin typeface="+mn-lt"/>
                <a:cs typeface="Times New Roman" pitchFamily="18" charset="0"/>
              </a:rPr>
              <a:t> </a:t>
            </a:r>
            <a:r>
              <a:rPr lang="en-US" dirty="0" err="1">
                <a:latin typeface="+mn-lt"/>
                <a:cs typeface="Times New Roman" pitchFamily="18" charset="0"/>
              </a:rPr>
              <a:t>cao</a:t>
            </a:r>
            <a:r>
              <a:rPr lang="en-US" dirty="0">
                <a:latin typeface="+mn-lt"/>
                <a:cs typeface="Times New Roman" pitchFamily="18" charset="0"/>
              </a:rPr>
              <a:t>, </a:t>
            </a:r>
            <a:r>
              <a:rPr lang="en-US" dirty="0" err="1">
                <a:latin typeface="+mn-lt"/>
                <a:cs typeface="Times New Roman" pitchFamily="18" charset="0"/>
              </a:rPr>
              <a:t>thời</a:t>
            </a:r>
            <a:r>
              <a:rPr lang="en-US" dirty="0">
                <a:latin typeface="+mn-lt"/>
                <a:cs typeface="Times New Roman" pitchFamily="18" charset="0"/>
              </a:rPr>
              <a:t> </a:t>
            </a:r>
            <a:r>
              <a:rPr lang="en-US" dirty="0" err="1">
                <a:latin typeface="+mn-lt"/>
                <a:cs typeface="Times New Roman" pitchFamily="18" charset="0"/>
              </a:rPr>
              <a:t>gian</a:t>
            </a:r>
            <a:r>
              <a:rPr lang="en-US" dirty="0">
                <a:latin typeface="+mn-lt"/>
                <a:cs typeface="Times New Roman" pitchFamily="18" charset="0"/>
              </a:rPr>
              <a:t> </a:t>
            </a:r>
            <a:r>
              <a:rPr lang="en-US" dirty="0" err="1">
                <a:latin typeface="+mn-lt"/>
                <a:cs typeface="Times New Roman" pitchFamily="18" charset="0"/>
              </a:rPr>
              <a:t>hoàn</a:t>
            </a:r>
            <a:r>
              <a:rPr lang="en-US" dirty="0">
                <a:latin typeface="+mn-lt"/>
                <a:cs typeface="Times New Roman" pitchFamily="18" charset="0"/>
              </a:rPr>
              <a:t> </a:t>
            </a:r>
            <a:r>
              <a:rPr lang="en-US" dirty="0" err="1">
                <a:latin typeface="+mn-lt"/>
                <a:cs typeface="Times New Roman" pitchFamily="18" charset="0"/>
              </a:rPr>
              <a:t>vốn</a:t>
            </a:r>
            <a:r>
              <a:rPr lang="en-US" dirty="0">
                <a:latin typeface="+mn-lt"/>
                <a:cs typeface="Times New Roman" pitchFamily="18" charset="0"/>
              </a:rPr>
              <a:t> </a:t>
            </a:r>
            <a:r>
              <a:rPr lang="en-US" dirty="0" err="1">
                <a:latin typeface="+mn-lt"/>
                <a:cs typeface="Times New Roman" pitchFamily="18" charset="0"/>
              </a:rPr>
              <a:t>dài</a:t>
            </a:r>
            <a:endParaRPr lang="en-US" dirty="0">
              <a:latin typeface="+mn-lt"/>
              <a:cs typeface="Times New Roman" pitchFamily="18" charset="0"/>
            </a:endParaRPr>
          </a:p>
          <a:p>
            <a:pPr marL="342900" lvl="0" indent="-342900" algn="just">
              <a:buFontTx/>
              <a:buChar char="-"/>
            </a:pPr>
            <a:r>
              <a:rPr lang="en-US" dirty="0" err="1">
                <a:latin typeface="+mn-lt"/>
                <a:cs typeface="Times New Roman" pitchFamily="18" charset="0"/>
              </a:rPr>
              <a:t>Phát</a:t>
            </a:r>
            <a:r>
              <a:rPr lang="en-US" dirty="0">
                <a:latin typeface="+mn-lt"/>
                <a:cs typeface="Times New Roman" pitchFamily="18" charset="0"/>
              </a:rPr>
              <a:t> </a:t>
            </a:r>
            <a:r>
              <a:rPr lang="en-US" dirty="0" err="1">
                <a:latin typeface="+mn-lt"/>
                <a:cs typeface="Times New Roman" pitchFamily="18" charset="0"/>
              </a:rPr>
              <a:t>sinh</a:t>
            </a:r>
            <a:r>
              <a:rPr lang="en-US" dirty="0">
                <a:latin typeface="+mn-lt"/>
                <a:cs typeface="Times New Roman" pitchFamily="18" charset="0"/>
              </a:rPr>
              <a:t> chi phí </a:t>
            </a:r>
            <a:r>
              <a:rPr lang="en-US" dirty="0" err="1">
                <a:latin typeface="+mn-lt"/>
                <a:cs typeface="Times New Roman" pitchFamily="18" charset="0"/>
              </a:rPr>
              <a:t>bảo</a:t>
            </a:r>
            <a:r>
              <a:rPr lang="en-US" dirty="0">
                <a:latin typeface="+mn-lt"/>
                <a:cs typeface="Times New Roman" pitchFamily="18" charset="0"/>
              </a:rPr>
              <a:t> trì, </a:t>
            </a:r>
            <a:r>
              <a:rPr lang="en-US" dirty="0" err="1">
                <a:latin typeface="+mn-lt"/>
                <a:cs typeface="Times New Roman" pitchFamily="18" charset="0"/>
              </a:rPr>
              <a:t>bảo</a:t>
            </a:r>
            <a:r>
              <a:rPr lang="en-US" dirty="0">
                <a:latin typeface="+mn-lt"/>
                <a:cs typeface="Times New Roman" pitchFamily="18" charset="0"/>
              </a:rPr>
              <a:t> </a:t>
            </a:r>
            <a:r>
              <a:rPr lang="en-US" dirty="0" err="1">
                <a:latin typeface="+mn-lt"/>
                <a:cs typeface="Times New Roman" pitchFamily="18" charset="0"/>
              </a:rPr>
              <a:t>dưỡng</a:t>
            </a:r>
            <a:r>
              <a:rPr lang="en-US" dirty="0">
                <a:latin typeface="+mn-lt"/>
                <a:cs typeface="Times New Roman" pitchFamily="18" charset="0"/>
              </a:rPr>
              <a:t> </a:t>
            </a:r>
            <a:r>
              <a:rPr lang="en-US" dirty="0" err="1">
                <a:latin typeface="+mn-lt"/>
                <a:cs typeface="Times New Roman" pitchFamily="18" charset="0"/>
              </a:rPr>
              <a:t>hê</a:t>
            </a:r>
            <a:r>
              <a:rPr lang="en-US" dirty="0">
                <a:latin typeface="+mn-lt"/>
                <a:cs typeface="Times New Roman" pitchFamily="18" charset="0"/>
              </a:rPr>
              <a:t>̣ </a:t>
            </a:r>
            <a:r>
              <a:rPr lang="en-US" dirty="0" err="1">
                <a:latin typeface="+mn-lt"/>
                <a:cs typeface="Times New Roman" pitchFamily="18" charset="0"/>
              </a:rPr>
              <a:t>thống</a:t>
            </a:r>
            <a:r>
              <a:rPr lang="en-US" dirty="0">
                <a:latin typeface="+mn-lt"/>
                <a:cs typeface="Times New Roman" pitchFamily="18" charset="0"/>
              </a:rPr>
              <a:t> (</a:t>
            </a:r>
            <a:r>
              <a:rPr lang="en-US" dirty="0" err="1">
                <a:latin typeface="+mn-lt"/>
                <a:cs typeface="Times New Roman" pitchFamily="18" charset="0"/>
              </a:rPr>
              <a:t>nếu</a:t>
            </a:r>
            <a:r>
              <a:rPr lang="en-US" dirty="0">
                <a:latin typeface="+mn-lt"/>
                <a:cs typeface="Times New Roman" pitchFamily="18" charset="0"/>
              </a:rPr>
              <a:t> có </a:t>
            </a:r>
            <a:r>
              <a:rPr lang="en-US" dirty="0" err="1">
                <a:latin typeface="+mn-lt"/>
                <a:cs typeface="Times New Roman" pitchFamily="18" charset="0"/>
              </a:rPr>
              <a:t>thiết</a:t>
            </a:r>
            <a:r>
              <a:rPr lang="en-US" dirty="0">
                <a:latin typeface="+mn-lt"/>
                <a:cs typeface="Times New Roman" pitchFamily="18" charset="0"/>
              </a:rPr>
              <a:t> </a:t>
            </a:r>
            <a:r>
              <a:rPr lang="en-US" dirty="0" err="1">
                <a:latin typeface="+mn-lt"/>
                <a:cs typeface="Times New Roman" pitchFamily="18" charset="0"/>
              </a:rPr>
              <a:t>kê</a:t>
            </a:r>
            <a:r>
              <a:rPr lang="en-US" dirty="0">
                <a:latin typeface="+mn-lt"/>
                <a:cs typeface="Times New Roman" pitchFamily="18" charset="0"/>
              </a:rPr>
              <a:t>́ </a:t>
            </a:r>
            <a:r>
              <a:rPr lang="en-US" dirty="0" err="1">
                <a:latin typeface="+mn-lt"/>
                <a:cs typeface="Times New Roman" pitchFamily="18" charset="0"/>
              </a:rPr>
              <a:t>hê</a:t>
            </a:r>
            <a:r>
              <a:rPr lang="en-US" dirty="0">
                <a:latin typeface="+mn-lt"/>
                <a:cs typeface="Times New Roman" pitchFamily="18" charset="0"/>
              </a:rPr>
              <a:t>̣ </a:t>
            </a:r>
            <a:r>
              <a:rPr lang="en-US" dirty="0" err="1">
                <a:latin typeface="+mn-lt"/>
                <a:cs typeface="Times New Roman" pitchFamily="18" charset="0"/>
              </a:rPr>
              <a:t>tồn</a:t>
            </a:r>
            <a:r>
              <a:rPr lang="en-US" dirty="0">
                <a:latin typeface="+mn-lt"/>
                <a:cs typeface="Times New Roman" pitchFamily="18" charset="0"/>
              </a:rPr>
              <a:t> </a:t>
            </a:r>
            <a:r>
              <a:rPr lang="en-US" dirty="0" err="1">
                <a:latin typeface="+mn-lt"/>
                <a:cs typeface="Times New Roman" pitchFamily="18" charset="0"/>
              </a:rPr>
              <a:t>trư</a:t>
            </a:r>
            <a:r>
              <a:rPr lang="en-US" dirty="0">
                <a:latin typeface="+mn-lt"/>
                <a:cs typeface="Times New Roman" pitchFamily="18" charset="0"/>
              </a:rPr>
              <a:t>̃)</a:t>
            </a:r>
          </a:p>
        </p:txBody>
      </p:sp>
    </p:spTree>
    <p:extLst>
      <p:ext uri="{BB962C8B-B14F-4D97-AF65-F5344CB8AC3E}">
        <p14:creationId xmlns:p14="http://schemas.microsoft.com/office/powerpoint/2010/main" val="3297617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C8CEEE0A-2668-9717-5952-77714AD01C45}"/>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F1825C51-669D-81BC-8A51-2940BB182F56}"/>
              </a:ext>
            </a:extLst>
          </p:cNvPr>
          <p:cNvSpPr txBox="1">
            <a:spLocks noGrp="1"/>
          </p:cNvSpPr>
          <p:nvPr>
            <p:ph type="title"/>
          </p:nvPr>
        </p:nvSpPr>
        <p:spPr>
          <a:xfrm>
            <a:off x="0" y="434428"/>
            <a:ext cx="91440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chemeClr val="accent1">
                    <a:lumMod val="50000"/>
                  </a:schemeClr>
                </a:solidFill>
                <a:latin typeface="+mn-lt"/>
              </a:rPr>
              <a:t>CƠ SỞ PHÁP LÝ – ĐỊNH HƯỚNG </a:t>
            </a:r>
            <a:r>
              <a:rPr lang="en" sz="2000">
                <a:solidFill>
                  <a:schemeClr val="accent1">
                    <a:lumMod val="50000"/>
                  </a:schemeClr>
                </a:solidFill>
                <a:latin typeface="+mn-lt"/>
              </a:rPr>
              <a:t>PHÁT TRIỂN NLTT </a:t>
            </a:r>
            <a:r>
              <a:rPr lang="en" sz="2000" dirty="0">
                <a:solidFill>
                  <a:schemeClr val="accent1">
                    <a:lumMod val="50000"/>
                  </a:schemeClr>
                </a:solidFill>
                <a:latin typeface="+mn-lt"/>
              </a:rPr>
              <a:t>CỦA VIỆT NAM</a:t>
            </a:r>
            <a:endParaRPr sz="2000" dirty="0">
              <a:solidFill>
                <a:schemeClr val="accent1">
                  <a:lumMod val="50000"/>
                </a:schemeClr>
              </a:solidFill>
              <a:latin typeface="+mn-lt"/>
            </a:endParaRPr>
          </a:p>
        </p:txBody>
      </p:sp>
      <p:sp>
        <p:nvSpPr>
          <p:cNvPr id="2" name="Rectangle 1">
            <a:extLst>
              <a:ext uri="{FF2B5EF4-FFF2-40B4-BE49-F238E27FC236}">
                <a16:creationId xmlns:a16="http://schemas.microsoft.com/office/drawing/2014/main" id="{B38CA50B-23EB-493E-CA70-CD82A6DF67EA}"/>
              </a:ext>
            </a:extLst>
          </p:cNvPr>
          <p:cNvSpPr/>
          <p:nvPr/>
        </p:nvSpPr>
        <p:spPr>
          <a:xfrm>
            <a:off x="462708" y="1150482"/>
            <a:ext cx="8218583" cy="3108543"/>
          </a:xfrm>
          <a:prstGeom prst="rect">
            <a:avLst/>
          </a:prstGeom>
        </p:spPr>
        <p:txBody>
          <a:bodyPr wrap="square">
            <a:spAutoFit/>
          </a:bodyPr>
          <a:lstStyle/>
          <a:p>
            <a:pPr marL="342900" indent="-342900" algn="just">
              <a:buFont typeface="Arial"/>
              <a:buAutoNum type="arabicPeriod"/>
            </a:pPr>
            <a:r>
              <a:rPr lang="vi-VN" dirty="0">
                <a:latin typeface="+mn-lt"/>
              </a:rPr>
              <a:t>Luật Điện lực số 28/2004-QH11</a:t>
            </a:r>
            <a:r>
              <a:rPr lang="en-US" dirty="0">
                <a:latin typeface="+mn-lt"/>
              </a:rPr>
              <a:t>: </a:t>
            </a:r>
            <a:r>
              <a:rPr lang="vi-VN" dirty="0">
                <a:latin typeface="+mn-lt"/>
              </a:rPr>
              <a:t>đẩy mạnh khai thác và sử dụng các nguồn năng lượng mới, năng lượng tái tạo để phát điện.</a:t>
            </a:r>
            <a:endParaRPr lang="en-US" dirty="0">
              <a:latin typeface="+mn-lt"/>
            </a:endParaRPr>
          </a:p>
          <a:p>
            <a:pPr marL="342900" indent="-342900" algn="just">
              <a:buFont typeface="Arial"/>
              <a:buAutoNum type="arabicPeriod"/>
            </a:pPr>
            <a:endParaRPr lang="en-US" dirty="0">
              <a:latin typeface="+mn-lt"/>
            </a:endParaRPr>
          </a:p>
          <a:p>
            <a:pPr marL="342900" indent="-342900" algn="just">
              <a:buFont typeface="Arial"/>
              <a:buAutoNum type="arabicPeriod"/>
            </a:pPr>
            <a:r>
              <a:rPr lang="vi-VN" dirty="0">
                <a:latin typeface="+mn-lt"/>
              </a:rPr>
              <a:t>Luật Sử dụng năng lượng tiết kiệm và hiệu quả</a:t>
            </a:r>
            <a:r>
              <a:rPr lang="en-US" dirty="0">
                <a:latin typeface="+mn-lt"/>
              </a:rPr>
              <a:t> </a:t>
            </a:r>
            <a:r>
              <a:rPr lang="vi-VN" dirty="0">
                <a:latin typeface="+mn-lt"/>
              </a:rPr>
              <a:t>số 50/2010/QH12</a:t>
            </a:r>
            <a:r>
              <a:rPr lang="en-US" dirty="0">
                <a:latin typeface="+mn-lt"/>
              </a:rPr>
              <a:t>: </a:t>
            </a:r>
            <a:r>
              <a:rPr lang="vi-VN" dirty="0">
                <a:latin typeface="+mn-lt"/>
              </a:rPr>
              <a:t>khuyến khích phát triển Năng lượng tái tạo.</a:t>
            </a:r>
            <a:endParaRPr lang="en-US" dirty="0">
              <a:latin typeface="+mn-lt"/>
            </a:endParaRPr>
          </a:p>
          <a:p>
            <a:pPr marL="342900" indent="-342900" algn="just">
              <a:buFont typeface="Arial"/>
              <a:buAutoNum type="arabicPeriod"/>
            </a:pPr>
            <a:endParaRPr lang="en-US" dirty="0">
              <a:latin typeface="+mn-lt"/>
            </a:endParaRPr>
          </a:p>
          <a:p>
            <a:pPr marL="342900" indent="-342900" algn="just">
              <a:buFont typeface="Arial"/>
              <a:buAutoNum type="arabicPeriod"/>
            </a:pPr>
            <a:r>
              <a:rPr lang="vi-VN" dirty="0">
                <a:latin typeface="+mn-lt"/>
              </a:rPr>
              <a:t>Quyết định số 432/QĐ-TTg</a:t>
            </a:r>
            <a:r>
              <a:rPr lang="en-US" dirty="0">
                <a:latin typeface="+mn-lt"/>
              </a:rPr>
              <a:t>: </a:t>
            </a:r>
            <a:r>
              <a:rPr lang="vi-VN" dirty="0">
                <a:latin typeface="+mn-lt"/>
              </a:rPr>
              <a:t>Chiến lược phát triển bền vững</a:t>
            </a:r>
            <a:r>
              <a:rPr lang="en-US" dirty="0">
                <a:latin typeface="+mn-lt"/>
              </a:rPr>
              <a:t> VN </a:t>
            </a:r>
            <a:r>
              <a:rPr lang="vi-VN" dirty="0">
                <a:latin typeface="+mn-lt"/>
              </a:rPr>
              <a:t>giai đoạn 2011-2020</a:t>
            </a:r>
            <a:r>
              <a:rPr lang="en-US" dirty="0">
                <a:latin typeface="+mn-lt"/>
              </a:rPr>
              <a:t>.</a:t>
            </a:r>
          </a:p>
          <a:p>
            <a:pPr marL="342900" indent="-342900" algn="just">
              <a:buFont typeface="Arial"/>
              <a:buAutoNum type="arabicPeriod"/>
            </a:pPr>
            <a:endParaRPr lang="en-US" dirty="0">
              <a:latin typeface="+mn-lt"/>
            </a:endParaRPr>
          </a:p>
          <a:p>
            <a:pPr marL="342900" indent="-342900" algn="just">
              <a:buFont typeface="Arial"/>
              <a:buAutoNum type="arabicPeriod"/>
            </a:pPr>
            <a:r>
              <a:rPr lang="vi-VN" dirty="0">
                <a:latin typeface="+mn-lt"/>
              </a:rPr>
              <a:t>Quyết định số 2068/2015/QĐ-TTg</a:t>
            </a:r>
            <a:r>
              <a:rPr lang="en-US" dirty="0">
                <a:latin typeface="+mn-lt"/>
              </a:rPr>
              <a:t>: </a:t>
            </a:r>
            <a:r>
              <a:rPr lang="vi-VN" dirty="0">
                <a:latin typeface="+mn-lt"/>
              </a:rPr>
              <a:t>Chiến lược phát triển </a:t>
            </a:r>
            <a:r>
              <a:rPr lang="en-US" dirty="0">
                <a:latin typeface="+mn-lt"/>
              </a:rPr>
              <a:t>N</a:t>
            </a:r>
            <a:r>
              <a:rPr lang="vi-VN" dirty="0">
                <a:latin typeface="+mn-lt"/>
              </a:rPr>
              <a:t>ăng lượng tái tạo của Việt Nam đến năm 2030, tầm nhìn đến năm 2050</a:t>
            </a:r>
            <a:r>
              <a:rPr lang="en-US" dirty="0">
                <a:latin typeface="+mn-lt"/>
              </a:rPr>
              <a:t>.</a:t>
            </a:r>
          </a:p>
          <a:p>
            <a:pPr marL="342900" indent="-342900" algn="just">
              <a:buFont typeface="Arial"/>
              <a:buAutoNum type="arabicPeriod"/>
            </a:pPr>
            <a:endParaRPr lang="en-US" dirty="0">
              <a:latin typeface="+mn-lt"/>
            </a:endParaRPr>
          </a:p>
          <a:p>
            <a:pPr marL="342900" indent="-342900" algn="just">
              <a:buFont typeface="Arial"/>
              <a:buAutoNum type="arabicPeriod"/>
            </a:pPr>
            <a:r>
              <a:rPr lang="vi-VN" dirty="0">
                <a:latin typeface="+mn-lt"/>
              </a:rPr>
              <a:t>Quyết định số</a:t>
            </a:r>
            <a:r>
              <a:rPr lang="en-US" dirty="0">
                <a:latin typeface="+mn-lt"/>
              </a:rPr>
              <a:t> 896</a:t>
            </a:r>
            <a:r>
              <a:rPr lang="vi-VN" dirty="0">
                <a:latin typeface="+mn-lt"/>
              </a:rPr>
              <a:t>/QĐ-TT</a:t>
            </a:r>
            <a:r>
              <a:rPr lang="en-US" dirty="0">
                <a:latin typeface="+mn-lt"/>
              </a:rPr>
              <a:t>g: </a:t>
            </a:r>
            <a:r>
              <a:rPr lang="vi-VN" dirty="0">
                <a:latin typeface="+mn-lt"/>
              </a:rPr>
              <a:t>Chiến lược </a:t>
            </a:r>
            <a:r>
              <a:rPr lang="en-US" dirty="0" err="1">
                <a:latin typeface="+mn-lt"/>
              </a:rPr>
              <a:t>quốc</a:t>
            </a:r>
            <a:r>
              <a:rPr lang="en-US" dirty="0">
                <a:latin typeface="+mn-lt"/>
              </a:rPr>
              <a:t> </a:t>
            </a:r>
            <a:r>
              <a:rPr lang="en-US" dirty="0" err="1">
                <a:latin typeface="+mn-lt"/>
              </a:rPr>
              <a:t>gia</a:t>
            </a:r>
            <a:r>
              <a:rPr lang="en-US" dirty="0">
                <a:latin typeface="+mn-lt"/>
              </a:rPr>
              <a:t> </a:t>
            </a:r>
            <a:r>
              <a:rPr lang="en-US" dirty="0" err="1">
                <a:latin typeface="+mn-lt"/>
              </a:rPr>
              <a:t>vê</a:t>
            </a:r>
            <a:r>
              <a:rPr lang="en-US" dirty="0">
                <a:latin typeface="+mn-lt"/>
              </a:rPr>
              <a:t>̀ </a:t>
            </a:r>
            <a:r>
              <a:rPr lang="en-US" dirty="0" err="1">
                <a:latin typeface="+mn-lt"/>
              </a:rPr>
              <a:t>Biến</a:t>
            </a:r>
            <a:r>
              <a:rPr lang="en-US" dirty="0">
                <a:latin typeface="+mn-lt"/>
              </a:rPr>
              <a:t> </a:t>
            </a:r>
            <a:r>
              <a:rPr lang="en-US" dirty="0" err="1">
                <a:latin typeface="+mn-lt"/>
              </a:rPr>
              <a:t>đổi</a:t>
            </a:r>
            <a:r>
              <a:rPr lang="en-US" dirty="0">
                <a:latin typeface="+mn-lt"/>
              </a:rPr>
              <a:t> </a:t>
            </a:r>
            <a:r>
              <a:rPr lang="en-US" dirty="0" err="1">
                <a:latin typeface="+mn-lt"/>
              </a:rPr>
              <a:t>khi</a:t>
            </a:r>
            <a:r>
              <a:rPr lang="en-US" dirty="0">
                <a:latin typeface="+mn-lt"/>
              </a:rPr>
              <a:t>́ </a:t>
            </a:r>
            <a:r>
              <a:rPr lang="en-US" dirty="0" err="1">
                <a:latin typeface="+mn-lt"/>
              </a:rPr>
              <a:t>hậu</a:t>
            </a:r>
            <a:r>
              <a:rPr lang="en-US" dirty="0">
                <a:latin typeface="+mn-lt"/>
              </a:rPr>
              <a:t> </a:t>
            </a:r>
            <a:r>
              <a:rPr lang="en-US" dirty="0" err="1">
                <a:latin typeface="+mn-lt"/>
              </a:rPr>
              <a:t>giai</a:t>
            </a:r>
            <a:r>
              <a:rPr lang="en-US" dirty="0">
                <a:latin typeface="+mn-lt"/>
              </a:rPr>
              <a:t> </a:t>
            </a:r>
            <a:r>
              <a:rPr lang="en-US" dirty="0" err="1">
                <a:latin typeface="+mn-lt"/>
              </a:rPr>
              <a:t>đoạn</a:t>
            </a:r>
            <a:r>
              <a:rPr lang="en-US" dirty="0">
                <a:latin typeface="+mn-lt"/>
              </a:rPr>
              <a:t> </a:t>
            </a:r>
            <a:r>
              <a:rPr lang="en-US" dirty="0" err="1">
                <a:latin typeface="+mn-lt"/>
              </a:rPr>
              <a:t>đến</a:t>
            </a:r>
            <a:r>
              <a:rPr lang="en-US" dirty="0">
                <a:latin typeface="+mn-lt"/>
              </a:rPr>
              <a:t> </a:t>
            </a:r>
            <a:r>
              <a:rPr lang="en-US" dirty="0" err="1">
                <a:latin typeface="+mn-lt"/>
              </a:rPr>
              <a:t>năm</a:t>
            </a:r>
            <a:r>
              <a:rPr lang="en-US" dirty="0">
                <a:latin typeface="+mn-lt"/>
              </a:rPr>
              <a:t> 2050.</a:t>
            </a:r>
          </a:p>
          <a:p>
            <a:pPr marL="342900" indent="-342900" algn="just">
              <a:buFont typeface="Arial"/>
              <a:buAutoNum type="arabicPeriod"/>
            </a:pPr>
            <a:endParaRPr lang="en-US" dirty="0">
              <a:latin typeface="+mn-lt"/>
            </a:endParaRPr>
          </a:p>
          <a:p>
            <a:pPr marL="342900" indent="-342900" algn="just">
              <a:buFont typeface="Arial"/>
              <a:buAutoNum type="arabicPeriod"/>
            </a:pPr>
            <a:r>
              <a:rPr lang="vi-VN" dirty="0">
                <a:latin typeface="+mn-lt"/>
              </a:rPr>
              <a:t>Quyết định số 1393/QĐ-TT</a:t>
            </a:r>
            <a:r>
              <a:rPr lang="en-US" dirty="0">
                <a:latin typeface="+mn-lt"/>
              </a:rPr>
              <a:t>g: </a:t>
            </a:r>
            <a:r>
              <a:rPr lang="vi-VN" dirty="0">
                <a:latin typeface="+mn-lt"/>
              </a:rPr>
              <a:t>Chiến lược quốc gia về </a:t>
            </a:r>
            <a:r>
              <a:rPr lang="en-US" dirty="0">
                <a:latin typeface="+mn-lt"/>
              </a:rPr>
              <a:t>T</a:t>
            </a:r>
            <a:r>
              <a:rPr lang="vi-VN" dirty="0">
                <a:latin typeface="+mn-lt"/>
              </a:rPr>
              <a:t>ăng trưởng xanh</a:t>
            </a:r>
            <a:r>
              <a:rPr lang="en-US" dirty="0">
                <a:latin typeface="+mn-lt"/>
              </a:rPr>
              <a:t>.</a:t>
            </a:r>
            <a:endParaRPr lang="en-US" sz="1600" dirty="0">
              <a:latin typeface="+mn-lt"/>
              <a:cs typeface="Times New Roman" panose="02020603050405020304" pitchFamily="18" charset="0"/>
            </a:endParaRPr>
          </a:p>
        </p:txBody>
      </p:sp>
    </p:spTree>
    <p:extLst>
      <p:ext uri="{BB962C8B-B14F-4D97-AF65-F5344CB8AC3E}">
        <p14:creationId xmlns:p14="http://schemas.microsoft.com/office/powerpoint/2010/main" val="4018915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D20A042D-7DE9-8F31-FE0E-1A4AB32CE597}"/>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D8B65B85-E312-30D7-3843-208B19988B3A}"/>
              </a:ext>
            </a:extLst>
          </p:cNvPr>
          <p:cNvSpPr txBox="1"/>
          <p:nvPr/>
        </p:nvSpPr>
        <p:spPr>
          <a:xfrm>
            <a:off x="0" y="467253"/>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1">
                    <a:lumMod val="50000"/>
                  </a:schemeClr>
                </a:solidFill>
                <a:latin typeface="+mn-lt"/>
                <a:ea typeface="Fira Sans Extra Condensed"/>
                <a:cs typeface="Fira Sans Extra Condensed"/>
                <a:sym typeface="Fira Sans Extra Condensed"/>
              </a:rPr>
              <a:t>1. Hệ </a:t>
            </a:r>
            <a:r>
              <a:rPr lang="en" sz="2400" b="1" dirty="0">
                <a:solidFill>
                  <a:schemeClr val="accent1">
                    <a:lumMod val="50000"/>
                  </a:schemeClr>
                </a:solidFill>
                <a:latin typeface="+mn-lt"/>
                <a:ea typeface="Fira Sans Extra Condensed"/>
                <a:cs typeface="Fira Sans Extra Condensed"/>
                <a:sym typeface="Fira Sans Extra Condensed"/>
              </a:rPr>
              <a:t>thống Điện mặt trời độc lập (Stand Alone / Off </a:t>
            </a:r>
            <a:r>
              <a:rPr lang="en" sz="2400" b="1">
                <a:solidFill>
                  <a:schemeClr val="accent1">
                    <a:lumMod val="50000"/>
                  </a:schemeClr>
                </a:solidFill>
                <a:latin typeface="+mn-lt"/>
                <a:ea typeface="Fira Sans Extra Condensed"/>
                <a:cs typeface="Fira Sans Extra Condensed"/>
                <a:sym typeface="Fira Sans Extra Condensed"/>
              </a:rPr>
              <a:t>Grid)</a:t>
            </a:r>
            <a:endParaRPr sz="2400" b="1" dirty="0">
              <a:solidFill>
                <a:schemeClr val="accent1">
                  <a:lumMod val="50000"/>
                </a:schemeClr>
              </a:solidFill>
              <a:latin typeface="+mn-lt"/>
              <a:ea typeface="Fira Sans Extra Condensed"/>
              <a:cs typeface="Fira Sans Extra Condensed"/>
              <a:sym typeface="Fira Sans Extra Condensed"/>
            </a:endParaRPr>
          </a:p>
        </p:txBody>
      </p:sp>
      <p:pic>
        <p:nvPicPr>
          <p:cNvPr id="3074" name="Picture 2">
            <a:extLst>
              <a:ext uri="{FF2B5EF4-FFF2-40B4-BE49-F238E27FC236}">
                <a16:creationId xmlns:a16="http://schemas.microsoft.com/office/drawing/2014/main" id="{A55ECA41-C168-0AF5-232A-856289E7DD4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658" y="986375"/>
            <a:ext cx="8251633" cy="3541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9526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9D5B13CC-EFFC-6A15-73F8-6ABA0F8E8B48}"/>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D98793E5-3586-A33E-F505-8C5C86EC6CA5}"/>
              </a:ext>
            </a:extLst>
          </p:cNvPr>
          <p:cNvSpPr txBox="1"/>
          <p:nvPr/>
        </p:nvSpPr>
        <p:spPr>
          <a:xfrm>
            <a:off x="0" y="522338"/>
            <a:ext cx="9144000" cy="331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b="1">
                <a:solidFill>
                  <a:schemeClr val="accent1">
                    <a:lumMod val="50000"/>
                  </a:schemeClr>
                </a:solidFill>
                <a:latin typeface="+mn-lt"/>
                <a:ea typeface="Fira Sans Extra Condensed"/>
                <a:cs typeface="Fira Sans Extra Condensed"/>
                <a:sym typeface="Fira Sans Extra Condensed"/>
              </a:rPr>
              <a:t>2. Hệ </a:t>
            </a:r>
            <a:r>
              <a:rPr lang="en" sz="2000" b="1" dirty="0">
                <a:solidFill>
                  <a:schemeClr val="accent1">
                    <a:lumMod val="50000"/>
                  </a:schemeClr>
                </a:solidFill>
                <a:latin typeface="+mn-lt"/>
                <a:ea typeface="Fira Sans Extra Condensed"/>
                <a:cs typeface="Fira Sans Extra Condensed"/>
                <a:sym typeface="Fira Sans Extra Condensed"/>
              </a:rPr>
              <a:t>thống Điện mặt trời nối lưới (có hoặc không có thiết bị Zero </a:t>
            </a:r>
            <a:r>
              <a:rPr lang="en" sz="2000" b="1">
                <a:solidFill>
                  <a:schemeClr val="accent1">
                    <a:lumMod val="50000"/>
                  </a:schemeClr>
                </a:solidFill>
                <a:latin typeface="+mn-lt"/>
                <a:ea typeface="Fira Sans Extra Condensed"/>
                <a:cs typeface="Fira Sans Extra Condensed"/>
                <a:sym typeface="Fira Sans Extra Condensed"/>
              </a:rPr>
              <a:t>export)</a:t>
            </a:r>
            <a:endParaRPr sz="2000" b="1" dirty="0">
              <a:solidFill>
                <a:schemeClr val="accent1">
                  <a:lumMod val="50000"/>
                </a:schemeClr>
              </a:solidFill>
              <a:latin typeface="+mn-lt"/>
              <a:ea typeface="Fira Sans Extra Condensed"/>
              <a:cs typeface="Fira Sans Extra Condensed"/>
              <a:sym typeface="Fira Sans Extra Condensed"/>
            </a:endParaRPr>
          </a:p>
        </p:txBody>
      </p:sp>
      <p:pic>
        <p:nvPicPr>
          <p:cNvPr id="5122" name="Picture 2">
            <a:extLst>
              <a:ext uri="{FF2B5EF4-FFF2-40B4-BE49-F238E27FC236}">
                <a16:creationId xmlns:a16="http://schemas.microsoft.com/office/drawing/2014/main" id="{D0E32701-CA9A-015E-38C4-7366CA9A784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49544" y="1099621"/>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5831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D2F4231-42A5-CF48-2393-15C65E781284}"/>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67254AF2-CDA6-6D05-4989-2BB652ACB48E}"/>
              </a:ext>
            </a:extLst>
          </p:cNvPr>
          <p:cNvSpPr txBox="1"/>
          <p:nvPr/>
        </p:nvSpPr>
        <p:spPr>
          <a:xfrm>
            <a:off x="0" y="456236"/>
            <a:ext cx="9144000"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accent1">
                    <a:lumMod val="50000"/>
                  </a:schemeClr>
                </a:solidFill>
                <a:latin typeface="+mn-lt"/>
                <a:ea typeface="Fira Sans Extra Condensed"/>
                <a:cs typeface="Fira Sans Extra Condensed"/>
                <a:sym typeface="Fira Sans Extra Condensed"/>
              </a:rPr>
              <a:t>3. Hệ </a:t>
            </a:r>
            <a:r>
              <a:rPr lang="en" sz="2000" b="1" dirty="0">
                <a:solidFill>
                  <a:schemeClr val="accent1">
                    <a:lumMod val="50000"/>
                  </a:schemeClr>
                </a:solidFill>
                <a:latin typeface="+mn-lt"/>
                <a:ea typeface="Fira Sans Extra Condensed"/>
                <a:cs typeface="Fira Sans Extra Condensed"/>
                <a:sym typeface="Fira Sans Extra Condensed"/>
              </a:rPr>
              <a:t>thống Điện mặt trời Hybrid (Inverter hybrid tích hợp nối </a:t>
            </a:r>
            <a:r>
              <a:rPr lang="en" sz="2000" b="1">
                <a:solidFill>
                  <a:schemeClr val="accent1">
                    <a:lumMod val="50000"/>
                  </a:schemeClr>
                </a:solidFill>
                <a:latin typeface="+mn-lt"/>
                <a:ea typeface="Fira Sans Extra Condensed"/>
                <a:cs typeface="Fira Sans Extra Condensed"/>
                <a:sym typeface="Fira Sans Extra Condensed"/>
              </a:rPr>
              <a:t>lưới)</a:t>
            </a:r>
            <a:endParaRPr sz="2000" b="1" dirty="0">
              <a:solidFill>
                <a:schemeClr val="accent1">
                  <a:lumMod val="50000"/>
                </a:schemeClr>
              </a:solidFill>
              <a:latin typeface="+mn-lt"/>
              <a:ea typeface="Fira Sans Extra Condensed"/>
              <a:cs typeface="Fira Sans Extra Condensed"/>
              <a:sym typeface="Fira Sans Extra Condensed"/>
            </a:endParaRPr>
          </a:p>
        </p:txBody>
      </p:sp>
      <p:pic>
        <p:nvPicPr>
          <p:cNvPr id="6146" name="Picture 2">
            <a:extLst>
              <a:ext uri="{FF2B5EF4-FFF2-40B4-BE49-F238E27FC236}">
                <a16:creationId xmlns:a16="http://schemas.microsoft.com/office/drawing/2014/main" id="{8A5F1B21-BD38-A4BA-D30C-67DA3FBF769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56770" y="1007376"/>
            <a:ext cx="6851930" cy="3564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3725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616F6D07-8888-DBB6-9F93-B7743C8CF2DE}"/>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4911805B-9A0A-38FB-0786-94F7A5342E24}"/>
              </a:ext>
            </a:extLst>
          </p:cNvPr>
          <p:cNvSpPr txBox="1"/>
          <p:nvPr/>
        </p:nvSpPr>
        <p:spPr>
          <a:xfrm>
            <a:off x="418640" y="511320"/>
            <a:ext cx="8273667" cy="33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accent1">
                    <a:lumMod val="50000"/>
                  </a:schemeClr>
                </a:solidFill>
                <a:latin typeface="+mn-lt"/>
                <a:ea typeface="Fira Sans Extra Condensed"/>
                <a:cs typeface="Fira Sans Extra Condensed"/>
                <a:sym typeface="Fira Sans Extra Condensed"/>
              </a:rPr>
              <a:t>4. Nhà </a:t>
            </a:r>
            <a:r>
              <a:rPr lang="en" sz="2000" b="1" dirty="0">
                <a:solidFill>
                  <a:schemeClr val="accent1">
                    <a:lumMod val="50000"/>
                  </a:schemeClr>
                </a:solidFill>
                <a:latin typeface="+mn-lt"/>
                <a:ea typeface="Fira Sans Extra Condensed"/>
                <a:cs typeface="Fira Sans Extra Condensed"/>
                <a:sym typeface="Fira Sans Extra Condensed"/>
              </a:rPr>
              <a:t>máy Điện mặt trời (Soalr Farm / Solar Power </a:t>
            </a:r>
            <a:r>
              <a:rPr lang="en" sz="2000" b="1">
                <a:solidFill>
                  <a:schemeClr val="accent1">
                    <a:lumMod val="50000"/>
                  </a:schemeClr>
                </a:solidFill>
                <a:latin typeface="+mn-lt"/>
                <a:ea typeface="Fira Sans Extra Condensed"/>
                <a:cs typeface="Fira Sans Extra Condensed"/>
                <a:sym typeface="Fira Sans Extra Condensed"/>
              </a:rPr>
              <a:t>Plant)</a:t>
            </a:r>
            <a:endParaRPr sz="2000" b="1" dirty="0">
              <a:solidFill>
                <a:schemeClr val="accent1">
                  <a:lumMod val="50000"/>
                </a:schemeClr>
              </a:solidFill>
              <a:latin typeface="+mn-lt"/>
              <a:ea typeface="Fira Sans Extra Condensed"/>
              <a:cs typeface="Fira Sans Extra Condensed"/>
              <a:sym typeface="Fira Sans Extra Condensed"/>
            </a:endParaRPr>
          </a:p>
        </p:txBody>
      </p:sp>
      <p:pic>
        <p:nvPicPr>
          <p:cNvPr id="1026" name="Picture 2" descr="Layout of Solar Power Plant">
            <a:extLst>
              <a:ext uri="{FF2B5EF4-FFF2-40B4-BE49-F238E27FC236}">
                <a16:creationId xmlns:a16="http://schemas.microsoft.com/office/drawing/2014/main" id="{E3547650-2A66-3DB3-C27D-6B6716351C3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62214" y="963971"/>
            <a:ext cx="6186520" cy="35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4647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4CEA79CE-B72C-D32D-E6D0-D31223C97C52}"/>
            </a:ext>
          </a:extLst>
        </p:cNvPr>
        <p:cNvGrpSpPr/>
        <p:nvPr/>
      </p:nvGrpSpPr>
      <p:grpSpPr>
        <a:xfrm>
          <a:off x="0" y="0"/>
          <a:ext cx="0" cy="0"/>
          <a:chOff x="0" y="0"/>
          <a:chExt cx="0" cy="0"/>
        </a:xfrm>
      </p:grpSpPr>
      <p:sp>
        <p:nvSpPr>
          <p:cNvPr id="4" name="Google Shape;760;p21">
            <a:extLst>
              <a:ext uri="{FF2B5EF4-FFF2-40B4-BE49-F238E27FC236}">
                <a16:creationId xmlns:a16="http://schemas.microsoft.com/office/drawing/2014/main" id="{A81D27AF-9C28-2329-B1EE-546041770F8E}"/>
              </a:ext>
            </a:extLst>
          </p:cNvPr>
          <p:cNvSpPr txBox="1"/>
          <p:nvPr/>
        </p:nvSpPr>
        <p:spPr>
          <a:xfrm>
            <a:off x="843662" y="420681"/>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800" b="1" dirty="0">
                <a:solidFill>
                  <a:schemeClr val="accent1">
                    <a:lumMod val="50000"/>
                  </a:schemeClr>
                </a:solidFill>
                <a:latin typeface="+mn-lt"/>
                <a:sym typeface="Fira Sans Extra Condensed"/>
              </a:rPr>
              <a:t>HIỆU QUẢ ĐẦU TƯ ĐIỆN MẶT TRỜI</a:t>
            </a:r>
          </a:p>
        </p:txBody>
      </p:sp>
      <p:graphicFrame>
        <p:nvGraphicFramePr>
          <p:cNvPr id="6" name="Table 5">
            <a:extLst>
              <a:ext uri="{FF2B5EF4-FFF2-40B4-BE49-F238E27FC236}">
                <a16:creationId xmlns:a16="http://schemas.microsoft.com/office/drawing/2014/main" id="{38CD5283-BE4C-8469-4C7D-7AB1D79D97E4}"/>
              </a:ext>
            </a:extLst>
          </p:cNvPr>
          <p:cNvGraphicFramePr>
            <a:graphicFrameLocks noGrp="1"/>
          </p:cNvGraphicFramePr>
          <p:nvPr>
            <p:extLst>
              <p:ext uri="{D42A27DB-BD31-4B8C-83A1-F6EECF244321}">
                <p14:modId xmlns:p14="http://schemas.microsoft.com/office/powerpoint/2010/main" val="1594432175"/>
              </p:ext>
            </p:extLst>
          </p:nvPr>
        </p:nvGraphicFramePr>
        <p:xfrm>
          <a:off x="467545" y="1057618"/>
          <a:ext cx="7993411" cy="1652831"/>
        </p:xfrm>
        <a:graphic>
          <a:graphicData uri="http://schemas.openxmlformats.org/drawingml/2006/table">
            <a:tbl>
              <a:tblPr firstRow="1" firstCol="1" bandRow="1">
                <a:tableStyleId>{10A1B5D5-9B99-4C35-A422-299274C87663}</a:tableStyleId>
              </a:tblPr>
              <a:tblGrid>
                <a:gridCol w="2601753">
                  <a:extLst>
                    <a:ext uri="{9D8B030D-6E8A-4147-A177-3AD203B41FA5}">
                      <a16:colId xmlns:a16="http://schemas.microsoft.com/office/drawing/2014/main" val="20000"/>
                    </a:ext>
                  </a:extLst>
                </a:gridCol>
                <a:gridCol w="2619245">
                  <a:extLst>
                    <a:ext uri="{9D8B030D-6E8A-4147-A177-3AD203B41FA5}">
                      <a16:colId xmlns:a16="http://schemas.microsoft.com/office/drawing/2014/main" val="20001"/>
                    </a:ext>
                  </a:extLst>
                </a:gridCol>
                <a:gridCol w="2772413">
                  <a:extLst>
                    <a:ext uri="{9D8B030D-6E8A-4147-A177-3AD203B41FA5}">
                      <a16:colId xmlns:a16="http://schemas.microsoft.com/office/drawing/2014/main" val="20002"/>
                    </a:ext>
                  </a:extLst>
                </a:gridCol>
              </a:tblGrid>
              <a:tr h="435531">
                <a:tc>
                  <a:txBody>
                    <a:bodyPr/>
                    <a:lstStyle/>
                    <a:p>
                      <a:pPr algn="ctr">
                        <a:lnSpc>
                          <a:spcPct val="115000"/>
                        </a:lnSpc>
                        <a:spcBef>
                          <a:spcPts val="600"/>
                        </a:spcBef>
                        <a:spcAft>
                          <a:spcPts val="600"/>
                        </a:spcAft>
                      </a:pPr>
                      <a:r>
                        <a:rPr lang="en-US" sz="1400" dirty="0" err="1">
                          <a:effectLst/>
                        </a:rPr>
                        <a:t>Đối</a:t>
                      </a:r>
                      <a:r>
                        <a:rPr lang="en-US" sz="1400" dirty="0">
                          <a:effectLst/>
                        </a:rPr>
                        <a:t> </a:t>
                      </a:r>
                      <a:r>
                        <a:rPr lang="en-US" sz="1400" dirty="0" err="1">
                          <a:effectLst/>
                        </a:rPr>
                        <a:t>tượng</a:t>
                      </a:r>
                      <a:r>
                        <a:rPr lang="en-US" sz="1400" dirty="0">
                          <a:effectLst/>
                        </a:rPr>
                        <a:t> </a:t>
                      </a:r>
                      <a:r>
                        <a:rPr lang="en-US" sz="1400" dirty="0" err="1">
                          <a:effectLst/>
                        </a:rPr>
                        <a:t>tiêu</a:t>
                      </a:r>
                      <a:r>
                        <a:rPr lang="en-US" sz="1400" dirty="0">
                          <a:effectLst/>
                        </a:rPr>
                        <a:t> </a:t>
                      </a:r>
                      <a:r>
                        <a:rPr lang="en-US" sz="1400" dirty="0" err="1">
                          <a:effectLst/>
                        </a:rPr>
                        <a:t>thụ</a:t>
                      </a:r>
                      <a:r>
                        <a:rPr lang="en-US" sz="1400" dirty="0">
                          <a:effectLst/>
                        </a:rPr>
                        <a:t> </a:t>
                      </a:r>
                      <a:r>
                        <a:rPr lang="en-US" sz="1400" dirty="0" err="1">
                          <a:effectLst/>
                        </a:rPr>
                        <a:t>điện</a:t>
                      </a:r>
                      <a:endParaRPr lang="en-US" sz="1400" dirty="0">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en-US" sz="1400" dirty="0" err="1">
                          <a:effectLst/>
                        </a:rPr>
                        <a:t>Thời</a:t>
                      </a:r>
                      <a:r>
                        <a:rPr lang="en-US" sz="1400" dirty="0">
                          <a:effectLst/>
                        </a:rPr>
                        <a:t> </a:t>
                      </a:r>
                      <a:r>
                        <a:rPr lang="en-US" sz="1400" dirty="0" err="1">
                          <a:effectLst/>
                        </a:rPr>
                        <a:t>gian</a:t>
                      </a:r>
                      <a:r>
                        <a:rPr lang="en-US" sz="1400" dirty="0">
                          <a:effectLst/>
                        </a:rPr>
                        <a:t> </a:t>
                      </a:r>
                      <a:r>
                        <a:rPr lang="en-US" sz="1400" dirty="0" err="1">
                          <a:effectLst/>
                        </a:rPr>
                        <a:t>hoàn</a:t>
                      </a:r>
                      <a:r>
                        <a:rPr lang="en-US" sz="1400" dirty="0">
                          <a:effectLst/>
                        </a:rPr>
                        <a:t> </a:t>
                      </a:r>
                      <a:r>
                        <a:rPr lang="en-US" sz="1400" dirty="0" err="1">
                          <a:effectLst/>
                        </a:rPr>
                        <a:t>vốn</a:t>
                      </a:r>
                      <a:r>
                        <a:rPr lang="en-US" sz="1400" dirty="0">
                          <a:effectLst/>
                        </a:rPr>
                        <a:t> </a:t>
                      </a:r>
                      <a:r>
                        <a:rPr lang="en-US" sz="1400" dirty="0" err="1">
                          <a:effectLst/>
                        </a:rPr>
                        <a:t>giản</a:t>
                      </a:r>
                      <a:r>
                        <a:rPr lang="en-US" sz="1400" dirty="0">
                          <a:effectLst/>
                        </a:rPr>
                        <a:t> </a:t>
                      </a:r>
                      <a:r>
                        <a:rPr lang="en-US" sz="1400" dirty="0" err="1">
                          <a:effectLst/>
                        </a:rPr>
                        <a:t>đơn</a:t>
                      </a:r>
                      <a:r>
                        <a:rPr lang="en-US" sz="1400" dirty="0">
                          <a:effectLst/>
                        </a:rPr>
                        <a:t> (</a:t>
                      </a:r>
                      <a:r>
                        <a:rPr lang="en-US" sz="1400" dirty="0" err="1">
                          <a:effectLst/>
                        </a:rPr>
                        <a:t>năm</a:t>
                      </a:r>
                      <a:r>
                        <a:rPr lang="en-US" sz="1400" dirty="0">
                          <a:effectLst/>
                        </a:rPr>
                        <a:t>)</a:t>
                      </a:r>
                      <a:endParaRPr lang="en-US" sz="1400" dirty="0">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en-US" sz="1400" dirty="0" err="1">
                          <a:effectLst/>
                        </a:rPr>
                        <a:t>Thời</a:t>
                      </a:r>
                      <a:r>
                        <a:rPr lang="en-US" sz="1400" dirty="0">
                          <a:effectLst/>
                        </a:rPr>
                        <a:t> </a:t>
                      </a:r>
                      <a:r>
                        <a:rPr lang="en-US" sz="1400" dirty="0" err="1">
                          <a:effectLst/>
                        </a:rPr>
                        <a:t>gian</a:t>
                      </a:r>
                      <a:r>
                        <a:rPr lang="en-US" sz="1400" dirty="0">
                          <a:effectLst/>
                        </a:rPr>
                        <a:t> </a:t>
                      </a:r>
                      <a:r>
                        <a:rPr lang="en-US" sz="1400" dirty="0" err="1">
                          <a:effectLst/>
                        </a:rPr>
                        <a:t>hoàn</a:t>
                      </a:r>
                      <a:r>
                        <a:rPr lang="en-US" sz="1400" dirty="0">
                          <a:effectLst/>
                        </a:rPr>
                        <a:t> </a:t>
                      </a:r>
                      <a:r>
                        <a:rPr lang="en-US" sz="1400" dirty="0" err="1">
                          <a:effectLst/>
                        </a:rPr>
                        <a:t>vốn</a:t>
                      </a:r>
                      <a:r>
                        <a:rPr lang="en-US" sz="1400" dirty="0">
                          <a:effectLst/>
                        </a:rPr>
                        <a:t> </a:t>
                      </a:r>
                      <a:r>
                        <a:rPr lang="en-US" sz="1400" dirty="0" err="1">
                          <a:effectLst/>
                        </a:rPr>
                        <a:t>chiết</a:t>
                      </a:r>
                      <a:r>
                        <a:rPr lang="en-US" sz="1400" dirty="0">
                          <a:effectLst/>
                        </a:rPr>
                        <a:t> </a:t>
                      </a:r>
                      <a:r>
                        <a:rPr lang="en-US" sz="1400" dirty="0" err="1">
                          <a:effectLst/>
                        </a:rPr>
                        <a:t>khấu</a:t>
                      </a:r>
                      <a:r>
                        <a:rPr lang="en-US" sz="1400" dirty="0">
                          <a:effectLst/>
                        </a:rPr>
                        <a:t> (</a:t>
                      </a:r>
                      <a:r>
                        <a:rPr lang="en-US" sz="1400" dirty="0" err="1">
                          <a:effectLst/>
                        </a:rPr>
                        <a:t>năm</a:t>
                      </a:r>
                      <a:r>
                        <a:rPr lang="en-US" sz="1400" dirty="0">
                          <a:effectLst/>
                        </a:rPr>
                        <a:t>)</a:t>
                      </a:r>
                      <a:endParaRPr lang="en-US" sz="1400" dirty="0">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a16="http://schemas.microsoft.com/office/drawing/2014/main" val="10000"/>
                  </a:ext>
                </a:extLst>
              </a:tr>
              <a:tr h="256437">
                <a:tc>
                  <a:txBody>
                    <a:bodyPr/>
                    <a:lstStyle/>
                    <a:p>
                      <a:pPr algn="just">
                        <a:lnSpc>
                          <a:spcPct val="115000"/>
                        </a:lnSpc>
                        <a:spcBef>
                          <a:spcPts val="600"/>
                        </a:spcBef>
                        <a:spcAft>
                          <a:spcPts val="600"/>
                        </a:spcAft>
                      </a:pPr>
                      <a:r>
                        <a:rPr lang="nl-NL" sz="1400">
                          <a:effectLst/>
                        </a:rPr>
                        <a:t>Hộ Gia Đình</a:t>
                      </a:r>
                      <a:endParaRPr lang="en-US" sz="1400">
                        <a:effectLst/>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Bef>
                          <a:spcPts val="600"/>
                        </a:spcBef>
                        <a:spcAft>
                          <a:spcPts val="600"/>
                        </a:spcAft>
                      </a:pPr>
                      <a:r>
                        <a:rPr lang="nl-NL" sz="1400" b="1" dirty="0">
                          <a:solidFill>
                            <a:srgbClr val="FF0000"/>
                          </a:solidFill>
                          <a:effectLst/>
                        </a:rPr>
                        <a:t>4</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nl-NL" sz="1400" b="1" dirty="0">
                          <a:solidFill>
                            <a:srgbClr val="FF0000"/>
                          </a:solidFill>
                          <a:effectLst/>
                        </a:rPr>
                        <a:t>6</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a16="http://schemas.microsoft.com/office/drawing/2014/main" val="10001"/>
                  </a:ext>
                </a:extLst>
              </a:tr>
              <a:tr h="296247">
                <a:tc>
                  <a:txBody>
                    <a:bodyPr/>
                    <a:lstStyle/>
                    <a:p>
                      <a:pPr algn="just">
                        <a:lnSpc>
                          <a:spcPct val="115000"/>
                        </a:lnSpc>
                        <a:spcBef>
                          <a:spcPts val="600"/>
                        </a:spcBef>
                        <a:spcAft>
                          <a:spcPts val="600"/>
                        </a:spcAft>
                      </a:pPr>
                      <a:r>
                        <a:rPr lang="nl-NL" sz="1400">
                          <a:effectLst/>
                        </a:rPr>
                        <a:t>Tòa Nhà Công</a:t>
                      </a:r>
                      <a:endParaRPr lang="en-US" sz="1400">
                        <a:effectLst/>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Bef>
                          <a:spcPts val="600"/>
                        </a:spcBef>
                        <a:spcAft>
                          <a:spcPts val="600"/>
                        </a:spcAft>
                      </a:pPr>
                      <a:r>
                        <a:rPr lang="nl-NL" sz="1400" b="1" dirty="0">
                          <a:solidFill>
                            <a:srgbClr val="FF0000"/>
                          </a:solidFill>
                          <a:effectLst/>
                        </a:rPr>
                        <a:t>7</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nl-NL" sz="1400" b="1" dirty="0">
                          <a:solidFill>
                            <a:srgbClr val="FF0000"/>
                          </a:solidFill>
                          <a:effectLst/>
                        </a:rPr>
                        <a:t>9</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a16="http://schemas.microsoft.com/office/drawing/2014/main" val="10002"/>
                  </a:ext>
                </a:extLst>
              </a:tr>
              <a:tr h="296042">
                <a:tc>
                  <a:txBody>
                    <a:bodyPr/>
                    <a:lstStyle/>
                    <a:p>
                      <a:pPr algn="just">
                        <a:lnSpc>
                          <a:spcPct val="115000"/>
                        </a:lnSpc>
                        <a:spcBef>
                          <a:spcPts val="600"/>
                        </a:spcBef>
                        <a:spcAft>
                          <a:spcPts val="600"/>
                        </a:spcAft>
                      </a:pPr>
                      <a:r>
                        <a:rPr lang="nl-NL" sz="1400">
                          <a:effectLst/>
                        </a:rPr>
                        <a:t>Tòa Nhà (Kinh Doanh)</a:t>
                      </a:r>
                      <a:endParaRPr lang="en-US" sz="1400">
                        <a:effectLst/>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Bef>
                          <a:spcPts val="600"/>
                        </a:spcBef>
                        <a:spcAft>
                          <a:spcPts val="600"/>
                        </a:spcAft>
                      </a:pPr>
                      <a:r>
                        <a:rPr lang="nl-NL" sz="1400" b="1" dirty="0">
                          <a:solidFill>
                            <a:srgbClr val="FF0000"/>
                          </a:solidFill>
                          <a:effectLst/>
                        </a:rPr>
                        <a:t>3</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nl-NL" sz="1400" b="1" dirty="0">
                          <a:solidFill>
                            <a:srgbClr val="FF0000"/>
                          </a:solidFill>
                          <a:effectLst/>
                        </a:rPr>
                        <a:t>5</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a16="http://schemas.microsoft.com/office/drawing/2014/main" val="10003"/>
                  </a:ext>
                </a:extLst>
              </a:tr>
              <a:tr h="333252">
                <a:tc>
                  <a:txBody>
                    <a:bodyPr/>
                    <a:lstStyle/>
                    <a:p>
                      <a:pPr algn="just">
                        <a:lnSpc>
                          <a:spcPct val="115000"/>
                        </a:lnSpc>
                        <a:spcBef>
                          <a:spcPts val="600"/>
                        </a:spcBef>
                        <a:spcAft>
                          <a:spcPts val="600"/>
                        </a:spcAft>
                      </a:pPr>
                      <a:r>
                        <a:rPr lang="nl-NL" sz="1400" dirty="0">
                          <a:effectLst/>
                        </a:rPr>
                        <a:t>Doanh Nghiệp Sản Xuất</a:t>
                      </a:r>
                      <a:endParaRPr lang="en-US" sz="1400"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Bef>
                          <a:spcPts val="600"/>
                        </a:spcBef>
                        <a:spcAft>
                          <a:spcPts val="600"/>
                        </a:spcAft>
                      </a:pPr>
                      <a:r>
                        <a:rPr lang="en-US" sz="1400" b="1" dirty="0">
                          <a:solidFill>
                            <a:srgbClr val="FF0000"/>
                          </a:solidFill>
                          <a:effectLst/>
                        </a:rPr>
                        <a:t>3,5</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Bef>
                          <a:spcPts val="600"/>
                        </a:spcBef>
                        <a:spcAft>
                          <a:spcPts val="600"/>
                        </a:spcAft>
                      </a:pPr>
                      <a:r>
                        <a:rPr lang="en-US" sz="1400" b="1" dirty="0">
                          <a:solidFill>
                            <a:srgbClr val="FF0000"/>
                          </a:solidFill>
                          <a:effectLst/>
                        </a:rPr>
                        <a:t>6,7</a:t>
                      </a:r>
                      <a:endParaRPr lang="en-US" sz="1400" b="1" dirty="0">
                        <a:solidFill>
                          <a:srgbClr val="FF0000"/>
                        </a:solidFill>
                        <a:effectLst/>
                        <a:latin typeface="Times New Roman" pitchFamily="18" charset="0"/>
                        <a:ea typeface="Times New Roman"/>
                        <a:cs typeface="Times New Roman" pitchFamily="18" charset="0"/>
                      </a:endParaRPr>
                    </a:p>
                  </a:txBody>
                  <a:tcPr marL="68580" marR="68580" marT="0" marB="0" anchor="ct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D33C8F2A-46FF-FA12-7A95-412E0EC2E3DA}"/>
              </a:ext>
            </a:extLst>
          </p:cNvPr>
          <p:cNvSpPr/>
          <p:nvPr/>
        </p:nvSpPr>
        <p:spPr>
          <a:xfrm>
            <a:off x="398963" y="2764835"/>
            <a:ext cx="8277493" cy="2031325"/>
          </a:xfrm>
          <a:prstGeom prst="rect">
            <a:avLst/>
          </a:prstGeom>
        </p:spPr>
        <p:txBody>
          <a:bodyPr wrap="square">
            <a:spAutoFit/>
          </a:bodyPr>
          <a:lstStyle/>
          <a:p>
            <a:r>
              <a:rPr lang="nl-NL" b="1" u="sng" dirty="0">
                <a:solidFill>
                  <a:srgbClr val="FF0000"/>
                </a:solidFill>
                <a:latin typeface="+mn-lt"/>
                <a:cs typeface="Times New Roman" pitchFamily="18" charset="0"/>
              </a:rPr>
              <a:t>Các yếu tố tác động đến hiệu quả kinh tế - kỹ thuật của dự án gồm:</a:t>
            </a:r>
            <a:endParaRPr lang="en-US" b="1" u="sng" dirty="0">
              <a:solidFill>
                <a:srgbClr val="FF0000"/>
              </a:solidFill>
              <a:latin typeface="+mn-lt"/>
              <a:cs typeface="Times New Roman" pitchFamily="18" charset="0"/>
            </a:endParaRPr>
          </a:p>
          <a:p>
            <a:r>
              <a:rPr lang="en-US" b="1" i="1" dirty="0">
                <a:latin typeface="+mn-lt"/>
                <a:cs typeface="Times New Roman" pitchFamily="18" charset="0"/>
              </a:rPr>
              <a:t>		(1) </a:t>
            </a:r>
            <a:r>
              <a:rPr lang="pl-PL" b="1" i="1" dirty="0">
                <a:latin typeface="+mn-lt"/>
                <a:cs typeface="Times New Roman" pitchFamily="18" charset="0"/>
              </a:rPr>
              <a:t>Giá mua điện lưới của EVN.</a:t>
            </a:r>
            <a:endParaRPr lang="en-US" b="1" i="1" dirty="0">
              <a:latin typeface="+mn-lt"/>
              <a:cs typeface="Times New Roman" pitchFamily="18" charset="0"/>
            </a:endParaRPr>
          </a:p>
          <a:p>
            <a:r>
              <a:rPr lang="en-US" b="1" i="1" dirty="0">
                <a:latin typeface="+mn-lt"/>
                <a:cs typeface="Times New Roman" pitchFamily="18" charset="0"/>
              </a:rPr>
              <a:t>		(2) </a:t>
            </a:r>
            <a:r>
              <a:rPr lang="pl-PL" b="1" i="1" dirty="0">
                <a:latin typeface="+mn-lt"/>
                <a:cs typeface="Times New Roman" pitchFamily="18" charset="0"/>
              </a:rPr>
              <a:t>Giá bán điện mặt trời lên lưới điện EVN.</a:t>
            </a:r>
            <a:endParaRPr lang="en-US" b="1" i="1" dirty="0">
              <a:latin typeface="+mn-lt"/>
              <a:cs typeface="Times New Roman" pitchFamily="18" charset="0"/>
            </a:endParaRPr>
          </a:p>
          <a:p>
            <a:r>
              <a:rPr lang="en-US" b="1" i="1" dirty="0">
                <a:latin typeface="+mn-lt"/>
                <a:cs typeface="Times New Roman" pitchFamily="18" charset="0"/>
              </a:rPr>
              <a:t>		(3) </a:t>
            </a:r>
            <a:r>
              <a:rPr lang="pl-PL" b="1" i="1" dirty="0">
                <a:latin typeface="+mn-lt"/>
                <a:cs typeface="Times New Roman" pitchFamily="18" charset="0"/>
              </a:rPr>
              <a:t>Tỷ lệ phần trăm (%) điện mặt trời được các đối tượng tự tiêu thụ.</a:t>
            </a:r>
            <a:endParaRPr lang="en-US" b="1" i="1" dirty="0">
              <a:latin typeface="+mn-lt"/>
              <a:cs typeface="Times New Roman" pitchFamily="18" charset="0"/>
            </a:endParaRPr>
          </a:p>
          <a:p>
            <a:r>
              <a:rPr lang="en-US" b="1" i="1" dirty="0">
                <a:latin typeface="+mn-lt"/>
                <a:cs typeface="Times New Roman" pitchFamily="18" charset="0"/>
              </a:rPr>
              <a:t>		(4) </a:t>
            </a:r>
            <a:r>
              <a:rPr lang="pl-PL" b="1" i="1" dirty="0">
                <a:latin typeface="+mn-lt"/>
                <a:cs typeface="Times New Roman" pitchFamily="18" charset="0"/>
              </a:rPr>
              <a:t>Tỷ lệ phần trăm (%) điện mặt trời dư và phát lên lưới điện EVN.</a:t>
            </a:r>
            <a:endParaRPr lang="en-US" b="1" i="1" dirty="0">
              <a:latin typeface="+mn-lt"/>
              <a:cs typeface="Times New Roman" pitchFamily="18" charset="0"/>
            </a:endParaRPr>
          </a:p>
          <a:p>
            <a:r>
              <a:rPr lang="en-US" b="1" i="1" dirty="0">
                <a:latin typeface="+mn-lt"/>
                <a:cs typeface="Times New Roman" pitchFamily="18" charset="0"/>
              </a:rPr>
              <a:t>		(5) </a:t>
            </a:r>
            <a:r>
              <a:rPr lang="pl-PL" b="1" i="1" dirty="0">
                <a:latin typeface="+mn-lt"/>
                <a:cs typeface="Times New Roman" pitchFamily="18" charset="0"/>
              </a:rPr>
              <a:t>Tỷ lệ phần trăm (%) gia tăng giá điện của EVN hàng năm.</a:t>
            </a:r>
            <a:endParaRPr lang="en-US" b="1" i="1" dirty="0">
              <a:latin typeface="+mn-lt"/>
              <a:cs typeface="Times New Roman" pitchFamily="18" charset="0"/>
            </a:endParaRPr>
          </a:p>
          <a:p>
            <a:r>
              <a:rPr lang="en-US" b="1" i="1" dirty="0">
                <a:latin typeface="+mn-lt"/>
                <a:cs typeface="Times New Roman" pitchFamily="18" charset="0"/>
              </a:rPr>
              <a:t>		(6) </a:t>
            </a:r>
            <a:r>
              <a:rPr lang="en-US" b="1" i="1" dirty="0" err="1">
                <a:latin typeface="+mn-lt"/>
                <a:cs typeface="Times New Roman" pitchFamily="18" charset="0"/>
              </a:rPr>
              <a:t>Các</a:t>
            </a:r>
            <a:r>
              <a:rPr lang="en-US" b="1" i="1" dirty="0">
                <a:latin typeface="+mn-lt"/>
                <a:cs typeface="Times New Roman" pitchFamily="18" charset="0"/>
              </a:rPr>
              <a:t> </a:t>
            </a:r>
            <a:r>
              <a:rPr lang="en-US" b="1" i="1" dirty="0" err="1">
                <a:latin typeface="+mn-lt"/>
                <a:cs typeface="Times New Roman" pitchFamily="18" charset="0"/>
              </a:rPr>
              <a:t>chỉ</a:t>
            </a:r>
            <a:r>
              <a:rPr lang="en-US" b="1" i="1" dirty="0">
                <a:latin typeface="+mn-lt"/>
                <a:cs typeface="Times New Roman" pitchFamily="18" charset="0"/>
              </a:rPr>
              <a:t> </a:t>
            </a:r>
            <a:r>
              <a:rPr lang="en-US" b="1" i="1" dirty="0" err="1">
                <a:latin typeface="+mn-lt"/>
                <a:cs typeface="Times New Roman" pitchFamily="18" charset="0"/>
              </a:rPr>
              <a:t>số</a:t>
            </a:r>
            <a:r>
              <a:rPr lang="en-US" b="1" i="1" dirty="0">
                <a:latin typeface="+mn-lt"/>
                <a:cs typeface="Times New Roman" pitchFamily="18" charset="0"/>
              </a:rPr>
              <a:t> </a:t>
            </a:r>
            <a:r>
              <a:rPr lang="en-US" b="1" i="1" dirty="0" err="1">
                <a:latin typeface="+mn-lt"/>
                <a:cs typeface="Times New Roman" pitchFamily="18" charset="0"/>
              </a:rPr>
              <a:t>tài</a:t>
            </a:r>
            <a:r>
              <a:rPr lang="en-US" b="1" i="1" dirty="0">
                <a:latin typeface="+mn-lt"/>
                <a:cs typeface="Times New Roman" pitchFamily="18" charset="0"/>
              </a:rPr>
              <a:t> </a:t>
            </a:r>
            <a:r>
              <a:rPr lang="en-US" b="1" i="1" dirty="0" err="1">
                <a:latin typeface="+mn-lt"/>
                <a:cs typeface="Times New Roman" pitchFamily="18" charset="0"/>
              </a:rPr>
              <a:t>chính</a:t>
            </a:r>
            <a:r>
              <a:rPr lang="en-US" b="1" i="1" dirty="0">
                <a:latin typeface="+mn-lt"/>
                <a:cs typeface="Times New Roman" pitchFamily="18" charset="0"/>
              </a:rPr>
              <a:t> (tỷ </a:t>
            </a:r>
            <a:r>
              <a:rPr lang="en-US" b="1" i="1" dirty="0" err="1">
                <a:latin typeface="+mn-lt"/>
                <a:cs typeface="Times New Roman" pitchFamily="18" charset="0"/>
              </a:rPr>
              <a:t>lê</a:t>
            </a:r>
            <a:r>
              <a:rPr lang="en-US" b="1" i="1" dirty="0">
                <a:latin typeface="+mn-lt"/>
                <a:cs typeface="Times New Roman" pitchFamily="18" charset="0"/>
              </a:rPr>
              <a:t>̣ </a:t>
            </a:r>
            <a:r>
              <a:rPr lang="en-US" b="1" i="1" dirty="0" err="1">
                <a:latin typeface="+mn-lt"/>
                <a:cs typeface="Times New Roman" pitchFamily="18" charset="0"/>
              </a:rPr>
              <a:t>vay</a:t>
            </a:r>
            <a:r>
              <a:rPr lang="en-US" b="1" i="1" dirty="0">
                <a:latin typeface="+mn-lt"/>
                <a:cs typeface="Times New Roman" pitchFamily="18" charset="0"/>
              </a:rPr>
              <a:t>, </a:t>
            </a:r>
            <a:r>
              <a:rPr lang="en-US" b="1" i="1" dirty="0" err="1">
                <a:latin typeface="+mn-lt"/>
                <a:cs typeface="Times New Roman" pitchFamily="18" charset="0"/>
              </a:rPr>
              <a:t>lãi</a:t>
            </a:r>
            <a:r>
              <a:rPr lang="en-US" b="1" i="1" dirty="0">
                <a:latin typeface="+mn-lt"/>
                <a:cs typeface="Times New Roman" pitchFamily="18" charset="0"/>
              </a:rPr>
              <a:t> </a:t>
            </a:r>
            <a:r>
              <a:rPr lang="en-US" b="1" i="1" dirty="0" err="1">
                <a:latin typeface="+mn-lt"/>
                <a:cs typeface="Times New Roman" pitchFamily="18" charset="0"/>
              </a:rPr>
              <a:t>vay</a:t>
            </a:r>
            <a:r>
              <a:rPr lang="en-US" b="1" i="1" dirty="0">
                <a:latin typeface="+mn-lt"/>
                <a:cs typeface="Times New Roman" pitchFamily="18" charset="0"/>
              </a:rPr>
              <a:t>, </a:t>
            </a:r>
            <a:r>
              <a:rPr lang="en-US" b="1" i="1" dirty="0" err="1">
                <a:latin typeface="+mn-lt"/>
                <a:cs typeface="Times New Roman" pitchFamily="18" charset="0"/>
              </a:rPr>
              <a:t>tỷ</a:t>
            </a:r>
            <a:r>
              <a:rPr lang="en-US" b="1" i="1" dirty="0">
                <a:latin typeface="+mn-lt"/>
                <a:cs typeface="Times New Roman" pitchFamily="18" charset="0"/>
              </a:rPr>
              <a:t> </a:t>
            </a:r>
            <a:r>
              <a:rPr lang="en-US" b="1" i="1" dirty="0" err="1">
                <a:latin typeface="+mn-lt"/>
                <a:cs typeface="Times New Roman" pitchFamily="18" charset="0"/>
              </a:rPr>
              <a:t>suất</a:t>
            </a:r>
            <a:r>
              <a:rPr lang="en-US" b="1" i="1" dirty="0">
                <a:latin typeface="+mn-lt"/>
                <a:cs typeface="Times New Roman" pitchFamily="18" charset="0"/>
              </a:rPr>
              <a:t> </a:t>
            </a:r>
            <a:r>
              <a:rPr lang="en-US" b="1" i="1" dirty="0" err="1">
                <a:latin typeface="+mn-lt"/>
                <a:cs typeface="Times New Roman" pitchFamily="18" charset="0"/>
              </a:rPr>
              <a:t>chiết</a:t>
            </a:r>
            <a:r>
              <a:rPr lang="en-US" b="1" i="1" dirty="0">
                <a:latin typeface="+mn-lt"/>
                <a:cs typeface="Times New Roman" pitchFamily="18" charset="0"/>
              </a:rPr>
              <a:t> </a:t>
            </a:r>
            <a:r>
              <a:rPr lang="en-US" b="1" i="1" dirty="0" err="1">
                <a:latin typeface="+mn-lt"/>
                <a:cs typeface="Times New Roman" pitchFamily="18" charset="0"/>
              </a:rPr>
              <a:t>khấu</a:t>
            </a:r>
            <a:r>
              <a:rPr lang="en-US" b="1" i="1" dirty="0">
                <a:latin typeface="+mn-lt"/>
                <a:cs typeface="Times New Roman" pitchFamily="18" charset="0"/>
              </a:rPr>
              <a:t>, </a:t>
            </a:r>
            <a:r>
              <a:rPr lang="en-US" b="1" i="1" dirty="0" err="1">
                <a:latin typeface="+mn-lt"/>
                <a:cs typeface="Times New Roman" pitchFamily="18" charset="0"/>
              </a:rPr>
              <a:t>lợi</a:t>
            </a:r>
            <a:r>
              <a:rPr lang="en-US" b="1" i="1" dirty="0">
                <a:latin typeface="+mn-lt"/>
                <a:cs typeface="Times New Roman" pitchFamily="18" charset="0"/>
              </a:rPr>
              <a:t> </a:t>
            </a:r>
            <a:r>
              <a:rPr lang="en-US" b="1" i="1" dirty="0" err="1">
                <a:latin typeface="+mn-lt"/>
                <a:cs typeface="Times New Roman" pitchFamily="18" charset="0"/>
              </a:rPr>
              <a:t>nhuận</a:t>
            </a:r>
            <a:r>
              <a:rPr lang="en-US" b="1" i="1" dirty="0">
                <a:latin typeface="+mn-lt"/>
                <a:cs typeface="Times New Roman" pitchFamily="18" charset="0"/>
              </a:rPr>
              <a:t> …)</a:t>
            </a:r>
          </a:p>
          <a:p>
            <a:r>
              <a:rPr lang="en-US" b="1" i="1" dirty="0">
                <a:latin typeface="+mn-lt"/>
                <a:cs typeface="Times New Roman" pitchFamily="18" charset="0"/>
              </a:rPr>
              <a:t>		(7) </a:t>
            </a:r>
            <a:r>
              <a:rPr lang="pl-PL" b="1" i="1" dirty="0">
                <a:latin typeface="+mn-lt"/>
                <a:cs typeface="Times New Roman" pitchFamily="18" charset="0"/>
              </a:rPr>
              <a:t>Tổng mức đầu tư</a:t>
            </a:r>
            <a:r>
              <a:rPr lang="en-US" b="1" i="1" dirty="0">
                <a:latin typeface="+mn-lt"/>
                <a:cs typeface="Times New Roman" pitchFamily="18" charset="0"/>
              </a:rPr>
              <a:t>/ </a:t>
            </a:r>
            <a:r>
              <a:rPr lang="en-US" b="1" i="1" dirty="0" err="1">
                <a:latin typeface="+mn-lt"/>
                <a:cs typeface="Times New Roman" pitchFamily="18" charset="0"/>
              </a:rPr>
              <a:t>suất</a:t>
            </a:r>
            <a:r>
              <a:rPr lang="en-US" b="1" i="1" dirty="0">
                <a:latin typeface="+mn-lt"/>
                <a:cs typeface="Times New Roman" pitchFamily="18" charset="0"/>
              </a:rPr>
              <a:t> </a:t>
            </a:r>
            <a:r>
              <a:rPr lang="en-US" b="1" i="1" dirty="0" err="1">
                <a:latin typeface="+mn-lt"/>
                <a:cs typeface="Times New Roman" pitchFamily="18" charset="0"/>
              </a:rPr>
              <a:t>đầu</a:t>
            </a:r>
            <a:r>
              <a:rPr lang="en-US" b="1" i="1" dirty="0">
                <a:latin typeface="+mn-lt"/>
                <a:cs typeface="Times New Roman" pitchFamily="18" charset="0"/>
              </a:rPr>
              <a:t> </a:t>
            </a:r>
            <a:r>
              <a:rPr lang="en-US" b="1" i="1" dirty="0" err="1">
                <a:latin typeface="+mn-lt"/>
                <a:cs typeface="Times New Roman" pitchFamily="18" charset="0"/>
              </a:rPr>
              <a:t>tư</a:t>
            </a:r>
            <a:endParaRPr lang="en-US" b="1" i="1" dirty="0">
              <a:latin typeface="+mn-lt"/>
              <a:cs typeface="Times New Roman" pitchFamily="18" charset="0"/>
            </a:endParaRPr>
          </a:p>
          <a:p>
            <a:r>
              <a:rPr lang="en-US" b="1" i="1" dirty="0">
                <a:latin typeface="+mn-lt"/>
                <a:cs typeface="Times New Roman" pitchFamily="18" charset="0"/>
              </a:rPr>
              <a:t>		(8) </a:t>
            </a:r>
            <a:r>
              <a:rPr lang="en-US" b="1" i="1" dirty="0" err="1">
                <a:latin typeface="+mn-lt"/>
                <a:cs typeface="Times New Roman" pitchFamily="18" charset="0"/>
              </a:rPr>
              <a:t>Hiệu</a:t>
            </a:r>
            <a:r>
              <a:rPr lang="en-US" b="1" i="1" dirty="0">
                <a:latin typeface="+mn-lt"/>
                <a:cs typeface="Times New Roman" pitchFamily="18" charset="0"/>
              </a:rPr>
              <a:t> </a:t>
            </a:r>
            <a:r>
              <a:rPr lang="en-US" b="1" i="1" dirty="0" err="1">
                <a:latin typeface="+mn-lt"/>
                <a:cs typeface="Times New Roman" pitchFamily="18" charset="0"/>
              </a:rPr>
              <a:t>suất</a:t>
            </a:r>
            <a:r>
              <a:rPr lang="en-US" b="1" i="1" dirty="0">
                <a:latin typeface="+mn-lt"/>
                <a:cs typeface="Times New Roman" pitchFamily="18" charset="0"/>
              </a:rPr>
              <a:t> </a:t>
            </a:r>
            <a:r>
              <a:rPr lang="en-US" b="1" i="1" dirty="0" err="1">
                <a:latin typeface="+mn-lt"/>
                <a:cs typeface="Times New Roman" pitchFamily="18" charset="0"/>
              </a:rPr>
              <a:t>phát</a:t>
            </a:r>
            <a:r>
              <a:rPr lang="en-US" b="1" i="1" dirty="0">
                <a:latin typeface="+mn-lt"/>
                <a:cs typeface="Times New Roman" pitchFamily="18" charset="0"/>
              </a:rPr>
              <a:t> </a:t>
            </a:r>
            <a:r>
              <a:rPr lang="en-US" b="1" i="1" dirty="0" err="1">
                <a:latin typeface="+mn-lt"/>
                <a:cs typeface="Times New Roman" pitchFamily="18" charset="0"/>
              </a:rPr>
              <a:t>điện</a:t>
            </a:r>
            <a:r>
              <a:rPr lang="en-US" b="1" i="1" dirty="0">
                <a:latin typeface="+mn-lt"/>
                <a:cs typeface="Times New Roman" pitchFamily="18" charset="0"/>
              </a:rPr>
              <a:t> </a:t>
            </a:r>
            <a:r>
              <a:rPr lang="en-US" b="1" i="1" dirty="0" err="1">
                <a:latin typeface="+mn-lt"/>
                <a:cs typeface="Times New Roman" pitchFamily="18" charset="0"/>
              </a:rPr>
              <a:t>của</a:t>
            </a:r>
            <a:r>
              <a:rPr lang="en-US" b="1" i="1" dirty="0">
                <a:latin typeface="+mn-lt"/>
                <a:cs typeface="Times New Roman" pitchFamily="18" charset="0"/>
              </a:rPr>
              <a:t> </a:t>
            </a:r>
            <a:r>
              <a:rPr lang="en-US" b="1" i="1" dirty="0" err="1">
                <a:latin typeface="+mn-lt"/>
                <a:cs typeface="Times New Roman" pitchFamily="18" charset="0"/>
              </a:rPr>
              <a:t>hê</a:t>
            </a:r>
            <a:r>
              <a:rPr lang="en-US" b="1" i="1" dirty="0">
                <a:latin typeface="+mn-lt"/>
                <a:cs typeface="Times New Roman" pitchFamily="18" charset="0"/>
              </a:rPr>
              <a:t>̣ </a:t>
            </a:r>
            <a:r>
              <a:rPr lang="en-US" b="1" i="1" dirty="0" err="1">
                <a:latin typeface="+mn-lt"/>
                <a:cs typeface="Times New Roman" pitchFamily="18" charset="0"/>
              </a:rPr>
              <a:t>thống</a:t>
            </a:r>
            <a:r>
              <a:rPr lang="en-US" b="1" i="1" dirty="0">
                <a:latin typeface="+mn-lt"/>
                <a:cs typeface="Times New Roman" pitchFamily="18" charset="0"/>
              </a:rPr>
              <a:t> (</a:t>
            </a:r>
            <a:r>
              <a:rPr lang="en-US" b="1" i="1" dirty="0" err="1">
                <a:latin typeface="+mn-lt"/>
                <a:cs typeface="Times New Roman" pitchFamily="18" charset="0"/>
              </a:rPr>
              <a:t>các</a:t>
            </a:r>
            <a:r>
              <a:rPr lang="en-US" b="1" i="1" dirty="0">
                <a:latin typeface="+mn-lt"/>
                <a:cs typeface="Times New Roman" pitchFamily="18" charset="0"/>
              </a:rPr>
              <a:t> </a:t>
            </a:r>
            <a:r>
              <a:rPr lang="en-US" b="1" i="1" dirty="0" err="1">
                <a:latin typeface="+mn-lt"/>
                <a:cs typeface="Times New Roman" pitchFamily="18" charset="0"/>
              </a:rPr>
              <a:t>yếu</a:t>
            </a:r>
            <a:r>
              <a:rPr lang="en-US" b="1" i="1" dirty="0">
                <a:latin typeface="+mn-lt"/>
                <a:cs typeface="Times New Roman" pitchFamily="18" charset="0"/>
              </a:rPr>
              <a:t> </a:t>
            </a:r>
            <a:r>
              <a:rPr lang="en-US" b="1" i="1" dirty="0" err="1">
                <a:latin typeface="+mn-lt"/>
                <a:cs typeface="Times New Roman" pitchFamily="18" charset="0"/>
              </a:rPr>
              <a:t>tô</a:t>
            </a:r>
            <a:r>
              <a:rPr lang="en-US" b="1" i="1" dirty="0">
                <a:latin typeface="+mn-lt"/>
                <a:cs typeface="Times New Roman" pitchFamily="18" charset="0"/>
              </a:rPr>
              <a:t>́ </a:t>
            </a:r>
            <a:r>
              <a:rPr lang="en-US" b="1" i="1" dirty="0" err="1">
                <a:latin typeface="+mn-lt"/>
                <a:cs typeface="Times New Roman" pitchFamily="18" charset="0"/>
              </a:rPr>
              <a:t>ky</a:t>
            </a:r>
            <a:r>
              <a:rPr lang="en-US" b="1" i="1" dirty="0">
                <a:latin typeface="+mn-lt"/>
                <a:cs typeface="Times New Roman" pitchFamily="18" charset="0"/>
              </a:rPr>
              <a:t>̃ </a:t>
            </a:r>
            <a:r>
              <a:rPr lang="en-US" b="1" i="1" dirty="0" err="1">
                <a:latin typeface="+mn-lt"/>
                <a:cs typeface="Times New Roman" pitchFamily="18" charset="0"/>
              </a:rPr>
              <a:t>thuật</a:t>
            </a:r>
            <a:r>
              <a:rPr lang="en-US" b="1" i="1" dirty="0">
                <a:latin typeface="+mn-lt"/>
                <a:cs typeface="Times New Roman" pitchFamily="18" charset="0"/>
              </a:rPr>
              <a:t>) …</a:t>
            </a:r>
          </a:p>
        </p:txBody>
      </p:sp>
    </p:spTree>
    <p:extLst>
      <p:ext uri="{BB962C8B-B14F-4D97-AF65-F5344CB8AC3E}">
        <p14:creationId xmlns:p14="http://schemas.microsoft.com/office/powerpoint/2010/main" val="11694453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37C3697B-3384-DC70-24A3-6EF4D8204F11}"/>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16D6B8B7-9DE9-6C2D-630B-EF4DEE3DD3A1}"/>
              </a:ext>
            </a:extLst>
          </p:cNvPr>
          <p:cNvSpPr txBox="1"/>
          <p:nvPr/>
        </p:nvSpPr>
        <p:spPr>
          <a:xfrm>
            <a:off x="0" y="487167"/>
            <a:ext cx="9144000"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TÍNH TOÁN SẢN LƯỢNG ĐIỆN MẶT TRỜI TẠO RA TRONG NGÀY</a:t>
            </a:r>
          </a:p>
        </p:txBody>
      </p:sp>
      <p:sp>
        <p:nvSpPr>
          <p:cNvPr id="4" name="Content Placeholder 2">
            <a:extLst>
              <a:ext uri="{FF2B5EF4-FFF2-40B4-BE49-F238E27FC236}">
                <a16:creationId xmlns:a16="http://schemas.microsoft.com/office/drawing/2014/main" id="{05F03BF5-C2B6-0245-8ECB-BBD60F62FFA5}"/>
              </a:ext>
            </a:extLst>
          </p:cNvPr>
          <p:cNvSpPr txBox="1">
            <a:spLocks/>
          </p:cNvSpPr>
          <p:nvPr/>
        </p:nvSpPr>
        <p:spPr>
          <a:xfrm>
            <a:off x="1217089" y="984867"/>
            <a:ext cx="6880768" cy="1586882"/>
          </a:xfrm>
          <a:prstGeom prst="rect">
            <a:avLst/>
          </a:prstGeom>
          <a:solidFill>
            <a:schemeClr val="accent5">
              <a:lumMod val="20000"/>
              <a:lumOff val="80000"/>
            </a:schemeClr>
          </a:solidFill>
          <a:ln>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800" b="1" dirty="0">
                <a:solidFill>
                  <a:srgbClr val="FF0000"/>
                </a:solidFill>
                <a:latin typeface="+mn-lt"/>
              </a:rPr>
              <a:t>E = A x r x H x PR</a:t>
            </a:r>
          </a:p>
          <a:p>
            <a:r>
              <a:rPr lang="en-US" b="1">
                <a:solidFill>
                  <a:srgbClr val="FF0000"/>
                </a:solidFill>
                <a:latin typeface="+mn-lt"/>
              </a:rPr>
              <a:t>Trong đó:</a:t>
            </a:r>
            <a:endParaRPr lang="en-US" b="1" dirty="0">
              <a:solidFill>
                <a:srgbClr val="FF0000"/>
              </a:solidFill>
              <a:latin typeface="+mn-lt"/>
            </a:endParaRPr>
          </a:p>
          <a:p>
            <a:r>
              <a:rPr lang="en-US" b="1" dirty="0">
                <a:latin typeface="+mn-lt"/>
              </a:rPr>
              <a:t>E</a:t>
            </a:r>
            <a:r>
              <a:rPr lang="en-US" dirty="0">
                <a:latin typeface="+mn-lt"/>
              </a:rPr>
              <a:t> : </a:t>
            </a:r>
            <a:r>
              <a:rPr lang="en-US" dirty="0" err="1">
                <a:latin typeface="+mn-lt"/>
              </a:rPr>
              <a:t>Năng</a:t>
            </a:r>
            <a:r>
              <a:rPr lang="en-US" dirty="0">
                <a:latin typeface="+mn-lt"/>
              </a:rPr>
              <a:t> </a:t>
            </a:r>
            <a:r>
              <a:rPr lang="en-US" dirty="0" err="1">
                <a:latin typeface="+mn-lt"/>
              </a:rPr>
              <a:t>lượng</a:t>
            </a:r>
            <a:r>
              <a:rPr lang="en-US" dirty="0">
                <a:latin typeface="+mn-lt"/>
              </a:rPr>
              <a:t> </a:t>
            </a:r>
            <a:r>
              <a:rPr lang="en-US" dirty="0" err="1">
                <a:latin typeface="+mn-lt"/>
              </a:rPr>
              <a:t>điện</a:t>
            </a:r>
            <a:r>
              <a:rPr lang="en-US" dirty="0">
                <a:latin typeface="+mn-lt"/>
              </a:rPr>
              <a:t> </a:t>
            </a:r>
            <a:r>
              <a:rPr lang="en-US" dirty="0" err="1">
                <a:latin typeface="+mn-lt"/>
              </a:rPr>
              <a:t>tạo</a:t>
            </a:r>
            <a:r>
              <a:rPr lang="en-US" dirty="0">
                <a:latin typeface="+mn-lt"/>
              </a:rPr>
              <a:t> </a:t>
            </a:r>
            <a:r>
              <a:rPr lang="en-US" dirty="0" err="1">
                <a:latin typeface="+mn-lt"/>
              </a:rPr>
              <a:t>ra</a:t>
            </a:r>
            <a:r>
              <a:rPr lang="en-US" dirty="0">
                <a:latin typeface="+mn-lt"/>
              </a:rPr>
              <a:t> </a:t>
            </a:r>
            <a:r>
              <a:rPr lang="en-US" dirty="0" err="1">
                <a:latin typeface="+mn-lt"/>
              </a:rPr>
              <a:t>trong</a:t>
            </a:r>
            <a:r>
              <a:rPr lang="en-US" dirty="0">
                <a:latin typeface="+mn-lt"/>
              </a:rPr>
              <a:t> </a:t>
            </a:r>
            <a:r>
              <a:rPr lang="en-US" dirty="0" err="1">
                <a:latin typeface="+mn-lt"/>
              </a:rPr>
              <a:t>ngày</a:t>
            </a:r>
            <a:r>
              <a:rPr lang="en-US" dirty="0">
                <a:latin typeface="+mn-lt"/>
              </a:rPr>
              <a:t> (kwh/</a:t>
            </a:r>
            <a:r>
              <a:rPr lang="en-US" dirty="0" err="1">
                <a:latin typeface="+mn-lt"/>
              </a:rPr>
              <a:t>ngày</a:t>
            </a:r>
            <a:r>
              <a:rPr lang="en-US" dirty="0">
                <a:latin typeface="+mn-lt"/>
              </a:rPr>
              <a:t>) </a:t>
            </a:r>
          </a:p>
          <a:p>
            <a:r>
              <a:rPr lang="en-US" b="1" dirty="0">
                <a:latin typeface="+mn-lt"/>
              </a:rPr>
              <a:t>A</a:t>
            </a:r>
            <a:r>
              <a:rPr lang="en-US" dirty="0">
                <a:latin typeface="+mn-lt"/>
              </a:rPr>
              <a:t> : </a:t>
            </a:r>
            <a:r>
              <a:rPr lang="en-US" dirty="0" err="1">
                <a:latin typeface="+mn-lt"/>
              </a:rPr>
              <a:t>Diện</a:t>
            </a:r>
            <a:r>
              <a:rPr lang="en-US" dirty="0">
                <a:latin typeface="+mn-lt"/>
              </a:rPr>
              <a:t> </a:t>
            </a:r>
            <a:r>
              <a:rPr lang="en-US" dirty="0" err="1">
                <a:latin typeface="+mn-lt"/>
              </a:rPr>
              <a:t>tích</a:t>
            </a:r>
            <a:r>
              <a:rPr lang="en-US" dirty="0">
                <a:latin typeface="+mn-lt"/>
              </a:rPr>
              <a:t> pin </a:t>
            </a:r>
            <a:r>
              <a:rPr lang="en-US" dirty="0" err="1">
                <a:latin typeface="+mn-lt"/>
              </a:rPr>
              <a:t>mặt</a:t>
            </a:r>
            <a:r>
              <a:rPr lang="en-US" dirty="0">
                <a:latin typeface="+mn-lt"/>
              </a:rPr>
              <a:t> </a:t>
            </a:r>
            <a:r>
              <a:rPr lang="en-US" dirty="0" err="1">
                <a:latin typeface="+mn-lt"/>
              </a:rPr>
              <a:t>trời</a:t>
            </a:r>
            <a:r>
              <a:rPr lang="en-US" dirty="0">
                <a:latin typeface="+mn-lt"/>
              </a:rPr>
              <a:t> (m2) ~ 2,4m2</a:t>
            </a:r>
          </a:p>
          <a:p>
            <a:r>
              <a:rPr lang="en-US" b="1" dirty="0">
                <a:latin typeface="+mn-lt"/>
              </a:rPr>
              <a:t>r</a:t>
            </a:r>
            <a:r>
              <a:rPr lang="en-US" dirty="0">
                <a:latin typeface="+mn-lt"/>
              </a:rPr>
              <a:t> : </a:t>
            </a:r>
            <a:r>
              <a:rPr lang="en-US" dirty="0" err="1">
                <a:latin typeface="+mn-lt"/>
              </a:rPr>
              <a:t>Hiệu</a:t>
            </a:r>
            <a:r>
              <a:rPr lang="en-US" dirty="0">
                <a:latin typeface="+mn-lt"/>
              </a:rPr>
              <a:t> </a:t>
            </a:r>
            <a:r>
              <a:rPr lang="en-US" dirty="0" err="1">
                <a:latin typeface="+mn-lt"/>
              </a:rPr>
              <a:t>suất</a:t>
            </a:r>
            <a:r>
              <a:rPr lang="en-US" dirty="0">
                <a:latin typeface="+mn-lt"/>
              </a:rPr>
              <a:t> </a:t>
            </a:r>
            <a:r>
              <a:rPr lang="en-US" dirty="0" err="1">
                <a:latin typeface="+mn-lt"/>
              </a:rPr>
              <a:t>tấm</a:t>
            </a:r>
            <a:r>
              <a:rPr lang="en-US" dirty="0">
                <a:latin typeface="+mn-lt"/>
              </a:rPr>
              <a:t> pin </a:t>
            </a:r>
            <a:r>
              <a:rPr lang="en-US" dirty="0" err="1">
                <a:latin typeface="+mn-lt"/>
              </a:rPr>
              <a:t>mặt</a:t>
            </a:r>
            <a:r>
              <a:rPr lang="en-US" dirty="0">
                <a:latin typeface="+mn-lt"/>
              </a:rPr>
              <a:t> </a:t>
            </a:r>
            <a:r>
              <a:rPr lang="en-US" dirty="0" err="1">
                <a:latin typeface="+mn-lt"/>
              </a:rPr>
              <a:t>trời</a:t>
            </a:r>
            <a:r>
              <a:rPr lang="en-US" dirty="0">
                <a:latin typeface="+mn-lt"/>
              </a:rPr>
              <a:t> (%) ~ 20%</a:t>
            </a:r>
          </a:p>
          <a:p>
            <a:r>
              <a:rPr lang="en-US" b="1" dirty="0">
                <a:latin typeface="+mn-lt"/>
              </a:rPr>
              <a:t>H</a:t>
            </a:r>
            <a:r>
              <a:rPr lang="en-US" dirty="0">
                <a:latin typeface="+mn-lt"/>
              </a:rPr>
              <a:t> : </a:t>
            </a:r>
            <a:r>
              <a:rPr lang="en-US" dirty="0" err="1">
                <a:latin typeface="+mn-lt"/>
              </a:rPr>
              <a:t>Cường</a:t>
            </a:r>
            <a:r>
              <a:rPr lang="en-US" dirty="0">
                <a:latin typeface="+mn-lt"/>
              </a:rPr>
              <a:t> </a:t>
            </a:r>
            <a:r>
              <a:rPr lang="en-US" dirty="0" err="1">
                <a:latin typeface="+mn-lt"/>
              </a:rPr>
              <a:t>độ</a:t>
            </a:r>
            <a:r>
              <a:rPr lang="en-US" dirty="0">
                <a:latin typeface="+mn-lt"/>
              </a:rPr>
              <a:t> BXMT </a:t>
            </a:r>
            <a:r>
              <a:rPr lang="en-US" dirty="0" err="1">
                <a:latin typeface="+mn-lt"/>
              </a:rPr>
              <a:t>trung</a:t>
            </a:r>
            <a:r>
              <a:rPr lang="en-US" dirty="0">
                <a:latin typeface="+mn-lt"/>
              </a:rPr>
              <a:t> </a:t>
            </a:r>
            <a:r>
              <a:rPr lang="en-US" dirty="0" err="1">
                <a:latin typeface="+mn-lt"/>
              </a:rPr>
              <a:t>bình</a:t>
            </a:r>
            <a:r>
              <a:rPr lang="en-US" dirty="0">
                <a:latin typeface="+mn-lt"/>
              </a:rPr>
              <a:t> </a:t>
            </a:r>
            <a:r>
              <a:rPr lang="en-US" dirty="0" err="1">
                <a:latin typeface="+mn-lt"/>
              </a:rPr>
              <a:t>trong</a:t>
            </a:r>
            <a:r>
              <a:rPr lang="en-US" dirty="0">
                <a:latin typeface="+mn-lt"/>
              </a:rPr>
              <a:t> </a:t>
            </a:r>
            <a:r>
              <a:rPr lang="en-US" dirty="0" err="1">
                <a:latin typeface="+mn-lt"/>
              </a:rPr>
              <a:t>ngày</a:t>
            </a:r>
            <a:r>
              <a:rPr lang="en-US" dirty="0">
                <a:latin typeface="+mn-lt"/>
              </a:rPr>
              <a:t> (kwh/m2.ngày) – 4,6 kwh/m2.ngày</a:t>
            </a:r>
          </a:p>
          <a:p>
            <a:r>
              <a:rPr lang="en-US" b="1" dirty="0">
                <a:latin typeface="+mn-lt"/>
              </a:rPr>
              <a:t>PR</a:t>
            </a:r>
            <a:r>
              <a:rPr lang="en-US" dirty="0">
                <a:latin typeface="+mn-lt"/>
              </a:rPr>
              <a:t> : </a:t>
            </a:r>
            <a:r>
              <a:rPr lang="en-US" dirty="0" err="1">
                <a:latin typeface="+mn-lt"/>
              </a:rPr>
              <a:t>Hiệu</a:t>
            </a:r>
            <a:r>
              <a:rPr lang="en-US" dirty="0">
                <a:latin typeface="+mn-lt"/>
              </a:rPr>
              <a:t> </a:t>
            </a:r>
            <a:r>
              <a:rPr lang="en-US" dirty="0" err="1">
                <a:latin typeface="+mn-lt"/>
              </a:rPr>
              <a:t>suất</a:t>
            </a:r>
            <a:r>
              <a:rPr lang="en-US" dirty="0">
                <a:latin typeface="+mn-lt"/>
              </a:rPr>
              <a:t> </a:t>
            </a:r>
            <a:r>
              <a:rPr lang="en-US" dirty="0" err="1">
                <a:latin typeface="+mn-lt"/>
              </a:rPr>
              <a:t>hệ</a:t>
            </a:r>
            <a:r>
              <a:rPr lang="en-US" dirty="0">
                <a:latin typeface="+mn-lt"/>
              </a:rPr>
              <a:t> </a:t>
            </a:r>
            <a:r>
              <a:rPr lang="en-US" dirty="0" err="1">
                <a:latin typeface="+mn-lt"/>
              </a:rPr>
              <a:t>thống</a:t>
            </a:r>
            <a:r>
              <a:rPr lang="en-US" dirty="0">
                <a:latin typeface="+mn-lt"/>
              </a:rPr>
              <a:t> (%) – 90%</a:t>
            </a:r>
          </a:p>
          <a:p>
            <a:pPr algn="just">
              <a:lnSpc>
                <a:spcPct val="120000"/>
              </a:lnSpc>
              <a:spcBef>
                <a:spcPts val="500"/>
              </a:spcBef>
            </a:pPr>
            <a:endParaRPr lang="en-US" sz="700" b="1" dirty="0">
              <a:solidFill>
                <a:srgbClr val="1729CF"/>
              </a:solidFill>
              <a:latin typeface="+mn-lt"/>
            </a:endParaRPr>
          </a:p>
          <a:p>
            <a:pPr>
              <a:lnSpc>
                <a:spcPct val="120000"/>
              </a:lnSpc>
              <a:spcBef>
                <a:spcPts val="500"/>
              </a:spcBef>
            </a:pPr>
            <a:endParaRPr lang="en-US" sz="1600" b="1" dirty="0">
              <a:solidFill>
                <a:srgbClr val="1729CF"/>
              </a:solidFill>
              <a:latin typeface="+mn-lt"/>
            </a:endParaRPr>
          </a:p>
          <a:p>
            <a:pPr>
              <a:lnSpc>
                <a:spcPct val="120000"/>
              </a:lnSpc>
              <a:spcBef>
                <a:spcPts val="500"/>
              </a:spcBef>
            </a:pPr>
            <a:endParaRPr lang="en-US" sz="1600" b="1" dirty="0">
              <a:solidFill>
                <a:srgbClr val="1729CF"/>
              </a:solidFill>
              <a:latin typeface="+mn-lt"/>
            </a:endParaRPr>
          </a:p>
          <a:p>
            <a:pPr>
              <a:lnSpc>
                <a:spcPct val="120000"/>
              </a:lnSpc>
              <a:spcBef>
                <a:spcPts val="500"/>
              </a:spcBef>
            </a:pPr>
            <a:endParaRPr lang="en-US" sz="1600" b="1" dirty="0">
              <a:solidFill>
                <a:srgbClr val="1729CF"/>
              </a:solidFill>
              <a:latin typeface="+mn-lt"/>
            </a:endParaRPr>
          </a:p>
          <a:p>
            <a:pPr>
              <a:lnSpc>
                <a:spcPct val="120000"/>
              </a:lnSpc>
              <a:spcBef>
                <a:spcPts val="500"/>
              </a:spcBef>
            </a:pPr>
            <a:endParaRPr lang="en-US" sz="1600" b="1" dirty="0">
              <a:solidFill>
                <a:srgbClr val="1729CF"/>
              </a:solidFill>
              <a:latin typeface="+mn-lt"/>
            </a:endParaRPr>
          </a:p>
        </p:txBody>
      </p:sp>
      <p:sp>
        <p:nvSpPr>
          <p:cNvPr id="6" name="TextBox 5">
            <a:extLst>
              <a:ext uri="{FF2B5EF4-FFF2-40B4-BE49-F238E27FC236}">
                <a16:creationId xmlns:a16="http://schemas.microsoft.com/office/drawing/2014/main" id="{BA768306-907A-7E99-6846-361C88FD7C89}"/>
              </a:ext>
            </a:extLst>
          </p:cNvPr>
          <p:cNvSpPr txBox="1"/>
          <p:nvPr/>
        </p:nvSpPr>
        <p:spPr>
          <a:xfrm>
            <a:off x="3547429" y="2903347"/>
            <a:ext cx="5153601" cy="1190582"/>
          </a:xfrm>
          <a:prstGeom prst="rect">
            <a:avLst/>
          </a:prstGeom>
          <a:noFill/>
        </p:spPr>
        <p:txBody>
          <a:bodyPr wrap="square" rtlCol="0">
            <a:spAutoFit/>
          </a:bodyPr>
          <a:lstStyle/>
          <a:p>
            <a:pPr algn="just">
              <a:lnSpc>
                <a:spcPct val="120000"/>
              </a:lnSpc>
              <a:spcBef>
                <a:spcPts val="500"/>
              </a:spcBef>
            </a:pPr>
            <a:r>
              <a:rPr lang="en-US" b="1" dirty="0">
                <a:solidFill>
                  <a:srgbClr val="1729CF"/>
                </a:solidFill>
                <a:latin typeface="+mn-lt"/>
              </a:rPr>
              <a:t>Ví dụ: </a:t>
            </a:r>
            <a:r>
              <a:rPr lang="en-US" b="1" dirty="0" err="1">
                <a:solidFill>
                  <a:srgbClr val="1729CF"/>
                </a:solidFill>
                <a:latin typeface="+mn-lt"/>
              </a:rPr>
              <a:t>Dàn</a:t>
            </a:r>
            <a:r>
              <a:rPr lang="en-US" b="1" dirty="0">
                <a:solidFill>
                  <a:srgbClr val="1729CF"/>
                </a:solidFill>
                <a:latin typeface="+mn-lt"/>
              </a:rPr>
              <a:t> PMT </a:t>
            </a:r>
            <a:r>
              <a:rPr lang="en-US" b="1" dirty="0" err="1">
                <a:solidFill>
                  <a:srgbClr val="1729CF"/>
                </a:solidFill>
                <a:latin typeface="+mn-lt"/>
              </a:rPr>
              <a:t>công</a:t>
            </a:r>
            <a:r>
              <a:rPr lang="en-US" b="1" dirty="0">
                <a:solidFill>
                  <a:srgbClr val="1729CF"/>
                </a:solidFill>
                <a:latin typeface="+mn-lt"/>
              </a:rPr>
              <a:t> </a:t>
            </a:r>
            <a:r>
              <a:rPr lang="en-US" b="1" dirty="0" err="1">
                <a:solidFill>
                  <a:srgbClr val="1729CF"/>
                </a:solidFill>
                <a:latin typeface="+mn-lt"/>
              </a:rPr>
              <a:t>suất</a:t>
            </a:r>
            <a:r>
              <a:rPr lang="en-US" b="1" dirty="0">
                <a:solidFill>
                  <a:srgbClr val="1729CF"/>
                </a:solidFill>
                <a:latin typeface="+mn-lt"/>
              </a:rPr>
              <a:t> 1kWp (</a:t>
            </a:r>
            <a:r>
              <a:rPr lang="en-US" b="1" dirty="0" err="1">
                <a:solidFill>
                  <a:srgbClr val="1729CF"/>
                </a:solidFill>
                <a:latin typeface="+mn-lt"/>
              </a:rPr>
              <a:t>gồm</a:t>
            </a:r>
            <a:r>
              <a:rPr lang="en-US" b="1" dirty="0">
                <a:solidFill>
                  <a:srgbClr val="1729CF"/>
                </a:solidFill>
                <a:latin typeface="+mn-lt"/>
              </a:rPr>
              <a:t> 2 </a:t>
            </a:r>
            <a:r>
              <a:rPr lang="en-US" b="1" dirty="0" err="1">
                <a:solidFill>
                  <a:srgbClr val="1729CF"/>
                </a:solidFill>
                <a:latin typeface="+mn-lt"/>
              </a:rPr>
              <a:t>tấm</a:t>
            </a:r>
            <a:r>
              <a:rPr lang="en-US" b="1" dirty="0">
                <a:solidFill>
                  <a:srgbClr val="1729CF"/>
                </a:solidFill>
                <a:latin typeface="+mn-lt"/>
              </a:rPr>
              <a:t> PMT 500Wp; </a:t>
            </a:r>
            <a:r>
              <a:rPr lang="en-US" b="1" dirty="0" err="1">
                <a:solidFill>
                  <a:srgbClr val="1729CF"/>
                </a:solidFill>
                <a:latin typeface="+mn-lt"/>
              </a:rPr>
              <a:t>diện</a:t>
            </a:r>
            <a:r>
              <a:rPr lang="en-US" b="1" dirty="0">
                <a:solidFill>
                  <a:srgbClr val="1729CF"/>
                </a:solidFill>
                <a:latin typeface="+mn-lt"/>
              </a:rPr>
              <a:t> </a:t>
            </a:r>
            <a:r>
              <a:rPr lang="en-US" b="1" dirty="0" err="1">
                <a:solidFill>
                  <a:srgbClr val="1729CF"/>
                </a:solidFill>
                <a:latin typeface="+mn-lt"/>
              </a:rPr>
              <a:t>tích</a:t>
            </a:r>
            <a:r>
              <a:rPr lang="en-US" b="1" dirty="0">
                <a:solidFill>
                  <a:srgbClr val="1729CF"/>
                </a:solidFill>
                <a:latin typeface="+mn-lt"/>
              </a:rPr>
              <a:t> </a:t>
            </a:r>
            <a:r>
              <a:rPr lang="en-US" b="1" dirty="0" err="1">
                <a:solidFill>
                  <a:srgbClr val="1729CF"/>
                </a:solidFill>
                <a:latin typeface="+mn-lt"/>
              </a:rPr>
              <a:t>tấm</a:t>
            </a:r>
            <a:r>
              <a:rPr lang="en-US" b="1" dirty="0">
                <a:solidFill>
                  <a:srgbClr val="1729CF"/>
                </a:solidFill>
                <a:latin typeface="+mn-lt"/>
              </a:rPr>
              <a:t> 01 PMT là D = 2,2m x R = 1,1m = 2,4m2 =&gt; </a:t>
            </a:r>
            <a:r>
              <a:rPr lang="en-US" b="1" dirty="0" err="1">
                <a:solidFill>
                  <a:srgbClr val="1729CF"/>
                </a:solidFill>
                <a:latin typeface="+mn-lt"/>
              </a:rPr>
              <a:t>diện</a:t>
            </a:r>
            <a:r>
              <a:rPr lang="en-US" b="1" dirty="0">
                <a:solidFill>
                  <a:srgbClr val="1729CF"/>
                </a:solidFill>
                <a:latin typeface="+mn-lt"/>
              </a:rPr>
              <a:t> </a:t>
            </a:r>
            <a:r>
              <a:rPr lang="en-US" b="1" dirty="0" err="1">
                <a:solidFill>
                  <a:srgbClr val="1729CF"/>
                </a:solidFill>
                <a:latin typeface="+mn-lt"/>
              </a:rPr>
              <a:t>tích</a:t>
            </a:r>
            <a:r>
              <a:rPr lang="en-US" b="1" dirty="0">
                <a:solidFill>
                  <a:srgbClr val="1729CF"/>
                </a:solidFill>
                <a:latin typeface="+mn-lt"/>
              </a:rPr>
              <a:t> </a:t>
            </a:r>
            <a:r>
              <a:rPr lang="en-US" b="1" dirty="0" err="1">
                <a:solidFill>
                  <a:srgbClr val="1729CF"/>
                </a:solidFill>
                <a:latin typeface="+mn-lt"/>
              </a:rPr>
              <a:t>dàn</a:t>
            </a:r>
            <a:r>
              <a:rPr lang="en-US" b="1" dirty="0">
                <a:solidFill>
                  <a:srgbClr val="1729CF"/>
                </a:solidFill>
                <a:latin typeface="+mn-lt"/>
              </a:rPr>
              <a:t> PMT 4,8m2)</a:t>
            </a:r>
          </a:p>
          <a:p>
            <a:pPr algn="ctr">
              <a:lnSpc>
                <a:spcPct val="120000"/>
              </a:lnSpc>
              <a:spcBef>
                <a:spcPts val="500"/>
              </a:spcBef>
            </a:pPr>
            <a:r>
              <a:rPr lang="en-US" b="1" dirty="0">
                <a:solidFill>
                  <a:srgbClr val="FF0000"/>
                </a:solidFill>
                <a:latin typeface="+mn-lt"/>
              </a:rPr>
              <a:t>E = 4,8m2 x 20,4% x 4,6kWh/m2.ngày x 90% = 4 kWh/</a:t>
            </a:r>
            <a:r>
              <a:rPr lang="en-US" b="1" dirty="0" err="1">
                <a:solidFill>
                  <a:srgbClr val="FF0000"/>
                </a:solidFill>
                <a:latin typeface="+mn-lt"/>
              </a:rPr>
              <a:t>ngày</a:t>
            </a:r>
            <a:endParaRPr lang="en-US" b="1" dirty="0">
              <a:solidFill>
                <a:srgbClr val="FF0000"/>
              </a:solidFill>
              <a:latin typeface="+mn-lt"/>
            </a:endParaRPr>
          </a:p>
        </p:txBody>
      </p:sp>
      <p:sp>
        <p:nvSpPr>
          <p:cNvPr id="7" name="TextBox 6">
            <a:extLst>
              <a:ext uri="{FF2B5EF4-FFF2-40B4-BE49-F238E27FC236}">
                <a16:creationId xmlns:a16="http://schemas.microsoft.com/office/drawing/2014/main" id="{3145622C-C85A-761B-9D0B-42132BFDA173}"/>
              </a:ext>
            </a:extLst>
          </p:cNvPr>
          <p:cNvSpPr txBox="1"/>
          <p:nvPr/>
        </p:nvSpPr>
        <p:spPr>
          <a:xfrm>
            <a:off x="495759" y="2571750"/>
            <a:ext cx="3238959" cy="2055434"/>
          </a:xfrm>
          <a:prstGeom prst="rect">
            <a:avLst/>
          </a:prstGeom>
          <a:noFill/>
        </p:spPr>
        <p:txBody>
          <a:bodyPr wrap="square" rtlCol="0">
            <a:spAutoFit/>
          </a:bodyPr>
          <a:lstStyle/>
          <a:p>
            <a:pPr algn="just">
              <a:lnSpc>
                <a:spcPct val="120000"/>
              </a:lnSpc>
              <a:spcBef>
                <a:spcPts val="500"/>
              </a:spcBef>
            </a:pPr>
            <a:r>
              <a:rPr lang="en-US" sz="1200" b="1" dirty="0" err="1">
                <a:solidFill>
                  <a:srgbClr val="1729CF"/>
                </a:solidFill>
                <a:latin typeface="+mn-lt"/>
              </a:rPr>
              <a:t>Tổn</a:t>
            </a:r>
            <a:r>
              <a:rPr lang="en-US" sz="1200" b="1" dirty="0">
                <a:solidFill>
                  <a:srgbClr val="1729CF"/>
                </a:solidFill>
                <a:latin typeface="+mn-lt"/>
              </a:rPr>
              <a:t> </a:t>
            </a:r>
            <a:r>
              <a:rPr lang="en-US" sz="1200" b="1" dirty="0" err="1">
                <a:solidFill>
                  <a:srgbClr val="1729CF"/>
                </a:solidFill>
                <a:latin typeface="+mn-lt"/>
              </a:rPr>
              <a:t>thất</a:t>
            </a:r>
            <a:r>
              <a:rPr lang="en-US" sz="1200" b="1" dirty="0">
                <a:solidFill>
                  <a:srgbClr val="1729CF"/>
                </a:solidFill>
                <a:latin typeface="+mn-lt"/>
              </a:rPr>
              <a:t> </a:t>
            </a:r>
            <a:r>
              <a:rPr lang="en-US" sz="1200" b="1" dirty="0" err="1">
                <a:solidFill>
                  <a:srgbClr val="1729CF"/>
                </a:solidFill>
                <a:latin typeface="+mn-lt"/>
              </a:rPr>
              <a:t>năng</a:t>
            </a:r>
            <a:r>
              <a:rPr lang="en-US" sz="1200" b="1" dirty="0">
                <a:solidFill>
                  <a:srgbClr val="1729CF"/>
                </a:solidFill>
                <a:latin typeface="+mn-lt"/>
              </a:rPr>
              <a:t> </a:t>
            </a:r>
            <a:r>
              <a:rPr lang="en-US" sz="1200" b="1" dirty="0" err="1">
                <a:solidFill>
                  <a:srgbClr val="1729CF"/>
                </a:solidFill>
                <a:latin typeface="+mn-lt"/>
              </a:rPr>
              <a:t>lượng</a:t>
            </a:r>
            <a:r>
              <a:rPr lang="en-US" sz="1200" b="1" dirty="0">
                <a:solidFill>
                  <a:srgbClr val="1729CF"/>
                </a:solidFill>
                <a:latin typeface="+mn-lt"/>
              </a:rPr>
              <a:t>/ </a:t>
            </a:r>
            <a:r>
              <a:rPr lang="en-US" sz="1200" b="1" dirty="0" err="1">
                <a:solidFill>
                  <a:srgbClr val="1729CF"/>
                </a:solidFill>
                <a:latin typeface="+mn-lt"/>
              </a:rPr>
              <a:t>suy</a:t>
            </a:r>
            <a:r>
              <a:rPr lang="en-US" sz="1200" b="1" dirty="0">
                <a:solidFill>
                  <a:srgbClr val="1729CF"/>
                </a:solidFill>
                <a:latin typeface="+mn-lt"/>
              </a:rPr>
              <a:t> </a:t>
            </a:r>
            <a:r>
              <a:rPr lang="en-US" sz="1200" b="1" dirty="0" err="1">
                <a:solidFill>
                  <a:srgbClr val="1729CF"/>
                </a:solidFill>
                <a:latin typeface="+mn-lt"/>
              </a:rPr>
              <a:t>giảm</a:t>
            </a:r>
            <a:r>
              <a:rPr lang="en-US" sz="1200" b="1" dirty="0">
                <a:solidFill>
                  <a:srgbClr val="1729CF"/>
                </a:solidFill>
                <a:latin typeface="+mn-lt"/>
              </a:rPr>
              <a:t> </a:t>
            </a:r>
            <a:r>
              <a:rPr lang="en-US" sz="1200" b="1" dirty="0" err="1">
                <a:solidFill>
                  <a:srgbClr val="1729CF"/>
                </a:solidFill>
                <a:latin typeface="+mn-lt"/>
              </a:rPr>
              <a:t>hiệu</a:t>
            </a:r>
            <a:r>
              <a:rPr lang="en-US" sz="1200" b="1" dirty="0">
                <a:solidFill>
                  <a:srgbClr val="1729CF"/>
                </a:solidFill>
                <a:latin typeface="+mn-lt"/>
              </a:rPr>
              <a:t> </a:t>
            </a:r>
            <a:r>
              <a:rPr lang="en-US" sz="1200" b="1" dirty="0" err="1">
                <a:solidFill>
                  <a:srgbClr val="1729CF"/>
                </a:solidFill>
                <a:latin typeface="+mn-lt"/>
              </a:rPr>
              <a:t>suất</a:t>
            </a:r>
            <a:r>
              <a:rPr lang="en-US" sz="1200" b="1" dirty="0">
                <a:solidFill>
                  <a:srgbClr val="1729CF"/>
                </a:solidFill>
                <a:latin typeface="+mn-lt"/>
              </a:rPr>
              <a:t>: </a:t>
            </a:r>
          </a:p>
          <a:p>
            <a:pPr algn="just">
              <a:lnSpc>
                <a:spcPct val="120000"/>
              </a:lnSpc>
              <a:spcBef>
                <a:spcPts val="500"/>
              </a:spcBef>
            </a:pPr>
            <a:r>
              <a:rPr lang="en-US" sz="1000" b="1" dirty="0">
                <a:solidFill>
                  <a:srgbClr val="FF0000"/>
                </a:solidFill>
                <a:latin typeface="+mn-lt"/>
              </a:rPr>
              <a:t>(1)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a:t>
            </a:r>
            <a:r>
              <a:rPr lang="en-US" sz="1000" b="1" dirty="0" err="1">
                <a:solidFill>
                  <a:srgbClr val="FF0000"/>
                </a:solidFill>
                <a:latin typeface="+mn-lt"/>
              </a:rPr>
              <a:t>biến</a:t>
            </a:r>
            <a:r>
              <a:rPr lang="en-US" sz="1000" b="1" dirty="0">
                <a:solidFill>
                  <a:srgbClr val="FF0000"/>
                </a:solidFill>
                <a:latin typeface="+mn-lt"/>
              </a:rPr>
              <a:t> </a:t>
            </a:r>
            <a:r>
              <a:rPr lang="en-US" sz="1000" b="1" dirty="0" err="1">
                <a:solidFill>
                  <a:srgbClr val="FF0000"/>
                </a:solidFill>
                <a:latin typeface="+mn-lt"/>
              </a:rPr>
              <a:t>tần</a:t>
            </a:r>
            <a:r>
              <a:rPr lang="en-US" sz="1000" b="1" dirty="0">
                <a:solidFill>
                  <a:srgbClr val="FF0000"/>
                </a:solidFill>
                <a:latin typeface="+mn-lt"/>
              </a:rPr>
              <a:t> (1%- 2%) </a:t>
            </a:r>
          </a:p>
          <a:p>
            <a:pPr algn="just">
              <a:lnSpc>
                <a:spcPct val="120000"/>
              </a:lnSpc>
              <a:spcBef>
                <a:spcPts val="500"/>
              </a:spcBef>
            </a:pPr>
            <a:r>
              <a:rPr lang="en-US" sz="1000" b="1" dirty="0">
                <a:solidFill>
                  <a:srgbClr val="FF0000"/>
                </a:solidFill>
                <a:latin typeface="+mn-lt"/>
              </a:rPr>
              <a:t>(2)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a:t>
            </a:r>
            <a:r>
              <a:rPr lang="en-US" sz="1000" b="1" dirty="0" err="1">
                <a:solidFill>
                  <a:srgbClr val="FF0000"/>
                </a:solidFill>
                <a:latin typeface="+mn-lt"/>
              </a:rPr>
              <a:t>nhiệt</a:t>
            </a:r>
            <a:r>
              <a:rPr lang="en-US" sz="1000" b="1" dirty="0">
                <a:solidFill>
                  <a:srgbClr val="FF0000"/>
                </a:solidFill>
                <a:latin typeface="+mn-lt"/>
              </a:rPr>
              <a:t> </a:t>
            </a:r>
            <a:r>
              <a:rPr lang="en-US" sz="1000" b="1" dirty="0" err="1">
                <a:solidFill>
                  <a:srgbClr val="FF0000"/>
                </a:solidFill>
                <a:latin typeface="+mn-lt"/>
              </a:rPr>
              <a:t>độ</a:t>
            </a:r>
            <a:r>
              <a:rPr lang="en-US" sz="1000" b="1" dirty="0">
                <a:solidFill>
                  <a:srgbClr val="FF0000"/>
                </a:solidFill>
                <a:latin typeface="+mn-lt"/>
              </a:rPr>
              <a:t> (3% - 5%)</a:t>
            </a:r>
          </a:p>
          <a:p>
            <a:pPr algn="just">
              <a:lnSpc>
                <a:spcPct val="120000"/>
              </a:lnSpc>
              <a:spcBef>
                <a:spcPts val="500"/>
              </a:spcBef>
            </a:pPr>
            <a:r>
              <a:rPr lang="en-US" sz="1000" b="1" dirty="0">
                <a:solidFill>
                  <a:srgbClr val="FF0000"/>
                </a:solidFill>
                <a:latin typeface="+mn-lt"/>
              </a:rPr>
              <a:t>(3)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a:t>
            </a:r>
            <a:r>
              <a:rPr lang="en-US" sz="1000" b="1" dirty="0" err="1">
                <a:solidFill>
                  <a:srgbClr val="FF0000"/>
                </a:solidFill>
                <a:latin typeface="+mn-lt"/>
              </a:rPr>
              <a:t>cáp</a:t>
            </a:r>
            <a:r>
              <a:rPr lang="en-US" sz="1000" b="1" dirty="0">
                <a:solidFill>
                  <a:srgbClr val="FF0000"/>
                </a:solidFill>
                <a:latin typeface="+mn-lt"/>
              </a:rPr>
              <a:t> DC (1 </a:t>
            </a:r>
            <a:r>
              <a:rPr lang="en-US" sz="1000" b="1" dirty="0" err="1">
                <a:solidFill>
                  <a:srgbClr val="FF0000"/>
                </a:solidFill>
                <a:latin typeface="+mn-lt"/>
              </a:rPr>
              <a:t>đến</a:t>
            </a:r>
            <a:r>
              <a:rPr lang="en-US" sz="1000" b="1" dirty="0">
                <a:solidFill>
                  <a:srgbClr val="FF0000"/>
                </a:solidFill>
                <a:latin typeface="+mn-lt"/>
              </a:rPr>
              <a:t> 3%) </a:t>
            </a:r>
          </a:p>
          <a:p>
            <a:pPr algn="just">
              <a:lnSpc>
                <a:spcPct val="120000"/>
              </a:lnSpc>
              <a:spcBef>
                <a:spcPts val="500"/>
              </a:spcBef>
            </a:pPr>
            <a:r>
              <a:rPr lang="en-US" sz="1000" b="1" dirty="0">
                <a:solidFill>
                  <a:srgbClr val="FF0000"/>
                </a:solidFill>
                <a:latin typeface="+mn-lt"/>
              </a:rPr>
              <a:t>(4)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a:t>
            </a:r>
            <a:r>
              <a:rPr lang="en-US" sz="1000" b="1" dirty="0" err="1">
                <a:solidFill>
                  <a:srgbClr val="FF0000"/>
                </a:solidFill>
                <a:latin typeface="+mn-lt"/>
              </a:rPr>
              <a:t>cáp</a:t>
            </a:r>
            <a:r>
              <a:rPr lang="en-US" sz="1000" b="1" dirty="0">
                <a:solidFill>
                  <a:srgbClr val="FF0000"/>
                </a:solidFill>
                <a:latin typeface="+mn-lt"/>
              </a:rPr>
              <a:t> AC (1 </a:t>
            </a:r>
            <a:r>
              <a:rPr lang="en-US" sz="1000" b="1" dirty="0" err="1">
                <a:solidFill>
                  <a:srgbClr val="FF0000"/>
                </a:solidFill>
                <a:latin typeface="+mn-lt"/>
              </a:rPr>
              <a:t>đến</a:t>
            </a:r>
            <a:r>
              <a:rPr lang="en-US" sz="1000" b="1" dirty="0">
                <a:solidFill>
                  <a:srgbClr val="FF0000"/>
                </a:solidFill>
                <a:latin typeface="+mn-lt"/>
              </a:rPr>
              <a:t> 3%) </a:t>
            </a:r>
          </a:p>
          <a:p>
            <a:pPr algn="just">
              <a:lnSpc>
                <a:spcPct val="120000"/>
              </a:lnSpc>
              <a:spcBef>
                <a:spcPts val="500"/>
              </a:spcBef>
            </a:pPr>
            <a:r>
              <a:rPr lang="en-US" sz="1000" b="1" dirty="0">
                <a:solidFill>
                  <a:srgbClr val="FF0000"/>
                </a:solidFill>
                <a:latin typeface="+mn-lt"/>
              </a:rPr>
              <a:t>(5) </a:t>
            </a:r>
            <a:r>
              <a:rPr lang="en-US" sz="1000" b="1" dirty="0" err="1">
                <a:solidFill>
                  <a:srgbClr val="FF0000"/>
                </a:solidFill>
                <a:latin typeface="+mn-lt"/>
              </a:rPr>
              <a:t>Bóng</a:t>
            </a:r>
            <a:r>
              <a:rPr lang="en-US" sz="1000" b="1" dirty="0">
                <a:solidFill>
                  <a:srgbClr val="FF0000"/>
                </a:solidFill>
                <a:latin typeface="+mn-lt"/>
              </a:rPr>
              <a:t> </a:t>
            </a:r>
            <a:r>
              <a:rPr lang="en-US" sz="1000" b="1" dirty="0" err="1">
                <a:solidFill>
                  <a:srgbClr val="FF0000"/>
                </a:solidFill>
                <a:latin typeface="+mn-lt"/>
              </a:rPr>
              <a:t>râm</a:t>
            </a:r>
            <a:r>
              <a:rPr lang="en-US" sz="1000" b="1" dirty="0">
                <a:solidFill>
                  <a:srgbClr val="FF0000"/>
                </a:solidFill>
                <a:latin typeface="+mn-lt"/>
              </a:rPr>
              <a:t> (0% - 20%) </a:t>
            </a:r>
          </a:p>
          <a:p>
            <a:pPr algn="just">
              <a:lnSpc>
                <a:spcPct val="120000"/>
              </a:lnSpc>
              <a:spcBef>
                <a:spcPts val="500"/>
              </a:spcBef>
            </a:pPr>
            <a:r>
              <a:rPr lang="en-US" sz="1000" b="1" dirty="0">
                <a:solidFill>
                  <a:srgbClr val="FF0000"/>
                </a:solidFill>
                <a:latin typeface="+mn-lt"/>
              </a:rPr>
              <a:t>(6)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ở </a:t>
            </a:r>
            <a:r>
              <a:rPr lang="en-US" sz="1000" b="1" dirty="0" err="1">
                <a:solidFill>
                  <a:srgbClr val="FF0000"/>
                </a:solidFill>
                <a:latin typeface="+mn-lt"/>
              </a:rPr>
              <a:t>bức</a:t>
            </a:r>
            <a:r>
              <a:rPr lang="en-US" sz="1000" b="1" dirty="0">
                <a:solidFill>
                  <a:srgbClr val="FF0000"/>
                </a:solidFill>
                <a:latin typeface="+mn-lt"/>
              </a:rPr>
              <a:t> </a:t>
            </a:r>
            <a:r>
              <a:rPr lang="en-US" sz="1000" b="1" dirty="0" err="1">
                <a:solidFill>
                  <a:srgbClr val="FF0000"/>
                </a:solidFill>
                <a:latin typeface="+mn-lt"/>
              </a:rPr>
              <a:t>xạ</a:t>
            </a:r>
            <a:r>
              <a:rPr lang="en-US" sz="1000" b="1" dirty="0">
                <a:solidFill>
                  <a:srgbClr val="FF0000"/>
                </a:solidFill>
                <a:latin typeface="+mn-lt"/>
              </a:rPr>
              <a:t> </a:t>
            </a:r>
            <a:r>
              <a:rPr lang="en-US" sz="1000" b="1" dirty="0" err="1">
                <a:solidFill>
                  <a:srgbClr val="FF0000"/>
                </a:solidFill>
                <a:latin typeface="+mn-lt"/>
              </a:rPr>
              <a:t>yếu</a:t>
            </a:r>
            <a:r>
              <a:rPr lang="en-US" sz="1000" b="1" dirty="0">
                <a:solidFill>
                  <a:srgbClr val="FF0000"/>
                </a:solidFill>
                <a:latin typeface="+mn-lt"/>
              </a:rPr>
              <a:t> (3% - 5%) </a:t>
            </a:r>
          </a:p>
          <a:p>
            <a:pPr algn="just">
              <a:lnSpc>
                <a:spcPct val="120000"/>
              </a:lnSpc>
              <a:spcBef>
                <a:spcPts val="500"/>
              </a:spcBef>
            </a:pPr>
            <a:r>
              <a:rPr lang="en-US" sz="1000" b="1" dirty="0">
                <a:solidFill>
                  <a:srgbClr val="FF0000"/>
                </a:solidFill>
                <a:latin typeface="+mn-lt"/>
              </a:rPr>
              <a:t>(7) </a:t>
            </a:r>
            <a:r>
              <a:rPr lang="en-US" sz="1000" b="1" dirty="0" err="1">
                <a:solidFill>
                  <a:srgbClr val="FF0000"/>
                </a:solidFill>
                <a:latin typeface="+mn-lt"/>
              </a:rPr>
              <a:t>Tổn</a:t>
            </a:r>
            <a:r>
              <a:rPr lang="en-US" sz="1000" b="1" dirty="0">
                <a:solidFill>
                  <a:srgbClr val="FF0000"/>
                </a:solidFill>
                <a:latin typeface="+mn-lt"/>
              </a:rPr>
              <a:t> </a:t>
            </a:r>
            <a:r>
              <a:rPr lang="en-US" sz="1000" b="1" dirty="0" err="1">
                <a:solidFill>
                  <a:srgbClr val="FF0000"/>
                </a:solidFill>
                <a:latin typeface="+mn-lt"/>
              </a:rPr>
              <a:t>thất</a:t>
            </a:r>
            <a:r>
              <a:rPr lang="en-US" sz="1000" b="1" dirty="0">
                <a:solidFill>
                  <a:srgbClr val="FF0000"/>
                </a:solidFill>
                <a:latin typeface="+mn-lt"/>
              </a:rPr>
              <a:t> do </a:t>
            </a:r>
            <a:r>
              <a:rPr lang="en-US" sz="1000" b="1" dirty="0" err="1">
                <a:solidFill>
                  <a:srgbClr val="FF0000"/>
                </a:solidFill>
                <a:latin typeface="+mn-lt"/>
              </a:rPr>
              <a:t>bụi</a:t>
            </a:r>
            <a:r>
              <a:rPr lang="en-US" sz="1000" b="1" dirty="0">
                <a:solidFill>
                  <a:srgbClr val="FF0000"/>
                </a:solidFill>
                <a:latin typeface="+mn-lt"/>
              </a:rPr>
              <a:t> </a:t>
            </a:r>
            <a:r>
              <a:rPr lang="en-US" sz="1000" b="1" dirty="0" err="1">
                <a:solidFill>
                  <a:srgbClr val="FF0000"/>
                </a:solidFill>
                <a:latin typeface="+mn-lt"/>
              </a:rPr>
              <a:t>bẩn</a:t>
            </a:r>
            <a:r>
              <a:rPr lang="en-US" sz="1000" b="1" dirty="0">
                <a:solidFill>
                  <a:srgbClr val="FF0000"/>
                </a:solidFill>
                <a:latin typeface="+mn-lt"/>
              </a:rPr>
              <a:t>, </a:t>
            </a:r>
            <a:r>
              <a:rPr lang="en-US" sz="1000" b="1" dirty="0" err="1">
                <a:solidFill>
                  <a:srgbClr val="FF0000"/>
                </a:solidFill>
                <a:latin typeface="+mn-lt"/>
              </a:rPr>
              <a:t>bảo</a:t>
            </a:r>
            <a:r>
              <a:rPr lang="en-US" sz="1000" b="1" dirty="0">
                <a:solidFill>
                  <a:srgbClr val="FF0000"/>
                </a:solidFill>
                <a:latin typeface="+mn-lt"/>
              </a:rPr>
              <a:t> trì </a:t>
            </a:r>
            <a:r>
              <a:rPr lang="en-US" sz="1000" b="1" dirty="0" err="1">
                <a:solidFill>
                  <a:srgbClr val="FF0000"/>
                </a:solidFill>
                <a:latin typeface="+mn-lt"/>
              </a:rPr>
              <a:t>thiết</a:t>
            </a:r>
            <a:r>
              <a:rPr lang="en-US" sz="1000" b="1" dirty="0">
                <a:solidFill>
                  <a:srgbClr val="FF0000"/>
                </a:solidFill>
                <a:latin typeface="+mn-lt"/>
              </a:rPr>
              <a:t> bị (1%) …</a:t>
            </a:r>
          </a:p>
        </p:txBody>
      </p:sp>
    </p:spTree>
    <p:extLst>
      <p:ext uri="{BB962C8B-B14F-4D97-AF65-F5344CB8AC3E}">
        <p14:creationId xmlns:p14="http://schemas.microsoft.com/office/powerpoint/2010/main" val="4446363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EA39C8E6-1180-5D8B-1801-FB0212502767}"/>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2BB10F4F-B23E-EE8A-1B17-9164856C3C94}"/>
              </a:ext>
            </a:extLst>
          </p:cNvPr>
          <p:cNvSpPr txBox="1"/>
          <p:nvPr/>
        </p:nvSpPr>
        <p:spPr>
          <a:xfrm>
            <a:off x="0" y="457163"/>
            <a:ext cx="9144000"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TẤM PMT (PV)</a:t>
            </a:r>
          </a:p>
        </p:txBody>
      </p:sp>
      <p:pic>
        <p:nvPicPr>
          <p:cNvPr id="4098" name="Picture 2">
            <a:extLst>
              <a:ext uri="{FF2B5EF4-FFF2-40B4-BE49-F238E27FC236}">
                <a16:creationId xmlns:a16="http://schemas.microsoft.com/office/drawing/2014/main" id="{EC2EDD4C-94E4-F952-74BB-5E7BE6450E6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642452" y="1059370"/>
            <a:ext cx="2919351" cy="113244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7A762C77-3C20-7FEA-6F88-1E48E00851C3}"/>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561804" y="1059369"/>
            <a:ext cx="3385035" cy="11324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7E65B969-87AF-F9DD-B6D0-B1B02F8A9FDF}"/>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63421" y="1059369"/>
            <a:ext cx="2387596" cy="34795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6237A468-5069-8DB8-0736-3ACC5C3BC7F5}"/>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p:blipFill>
        <p:spPr bwMode="auto">
          <a:xfrm>
            <a:off x="2642451" y="2290659"/>
            <a:ext cx="6304387" cy="2852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1419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4560C211-16D2-FAAF-7944-A90D21248367}"/>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4DDD1101-474F-3EF6-1A6E-3C0386BCD7BF}"/>
              </a:ext>
            </a:extLst>
          </p:cNvPr>
          <p:cNvSpPr txBox="1"/>
          <p:nvPr/>
        </p:nvSpPr>
        <p:spPr>
          <a:xfrm>
            <a:off x="866937" y="464626"/>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TẤM PMT (PV)</a:t>
            </a:r>
          </a:p>
        </p:txBody>
      </p:sp>
      <p:pic>
        <p:nvPicPr>
          <p:cNvPr id="6" name="Picture 5">
            <a:extLst>
              <a:ext uri="{FF2B5EF4-FFF2-40B4-BE49-F238E27FC236}">
                <a16:creationId xmlns:a16="http://schemas.microsoft.com/office/drawing/2014/main" id="{E5317098-B0D6-11BE-FADD-9A5B8073371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08290" y="1132963"/>
            <a:ext cx="7945043" cy="3550920"/>
          </a:xfrm>
          <a:prstGeom prst="rect">
            <a:avLst/>
          </a:prstGeom>
        </p:spPr>
      </p:pic>
    </p:spTree>
    <p:extLst>
      <p:ext uri="{BB962C8B-B14F-4D97-AF65-F5344CB8AC3E}">
        <p14:creationId xmlns:p14="http://schemas.microsoft.com/office/powerpoint/2010/main" val="40619671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19AFC2D1-8F7E-4C15-FA2B-44D109669AA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3BCD21C-43E9-9D93-B828-D53D975E7F9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91689" y="1069247"/>
            <a:ext cx="6938589" cy="3535804"/>
          </a:xfrm>
          <a:prstGeom prst="rect">
            <a:avLst/>
          </a:prstGeom>
        </p:spPr>
      </p:pic>
      <p:sp>
        <p:nvSpPr>
          <p:cNvPr id="5" name="Google Shape;760;p21">
            <a:extLst>
              <a:ext uri="{FF2B5EF4-FFF2-40B4-BE49-F238E27FC236}">
                <a16:creationId xmlns:a16="http://schemas.microsoft.com/office/drawing/2014/main" id="{4DDD1101-474F-3EF6-1A6E-3C0386BCD7BF}"/>
              </a:ext>
            </a:extLst>
          </p:cNvPr>
          <p:cNvSpPr txBox="1"/>
          <p:nvPr/>
        </p:nvSpPr>
        <p:spPr>
          <a:xfrm>
            <a:off x="866937" y="464626"/>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TẤM PMT (PV)</a:t>
            </a:r>
          </a:p>
        </p:txBody>
      </p:sp>
    </p:spTree>
    <p:extLst>
      <p:ext uri="{BB962C8B-B14F-4D97-AF65-F5344CB8AC3E}">
        <p14:creationId xmlns:p14="http://schemas.microsoft.com/office/powerpoint/2010/main" val="11515031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0596DBBA-9416-A5D7-E210-95B4B826B402}"/>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61848B50-147D-9B41-F8F3-6B7217121E88}"/>
              </a:ext>
            </a:extLst>
          </p:cNvPr>
          <p:cNvSpPr txBox="1"/>
          <p:nvPr/>
        </p:nvSpPr>
        <p:spPr>
          <a:xfrm>
            <a:off x="877953" y="477094"/>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INVERTER</a:t>
            </a:r>
          </a:p>
        </p:txBody>
      </p:sp>
      <p:pic>
        <p:nvPicPr>
          <p:cNvPr id="8194" name="Picture 2">
            <a:extLst>
              <a:ext uri="{FF2B5EF4-FFF2-40B4-BE49-F238E27FC236}">
                <a16:creationId xmlns:a16="http://schemas.microsoft.com/office/drawing/2014/main" id="{2D32237C-39FB-1C65-A9C9-B25922D3832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02799" y="987388"/>
            <a:ext cx="2230610" cy="16406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5454EC94-7582-DB35-7368-6FDBF27AFF2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572127" y="1009675"/>
            <a:ext cx="4693920" cy="16184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411AF93A-78DC-72E8-62D8-D4ABB4E6D5CA}"/>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872867" y="2628076"/>
            <a:ext cx="3398520" cy="25154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4A1F9861-66C9-8A14-3AA1-C166871FF086}"/>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5271387" y="2628076"/>
            <a:ext cx="3398520" cy="25154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A0D567B-657D-9DF0-8AA7-08777CBD067D}"/>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502799" y="3029638"/>
            <a:ext cx="1183761" cy="1231073"/>
          </a:xfrm>
          <a:prstGeom prst="flowChartConnector">
            <a:avLst/>
          </a:prstGeom>
        </p:spPr>
      </p:pic>
    </p:spTree>
    <p:extLst>
      <p:ext uri="{BB962C8B-B14F-4D97-AF65-F5344CB8AC3E}">
        <p14:creationId xmlns:p14="http://schemas.microsoft.com/office/powerpoint/2010/main" val="2634342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5DDFFC60-41D8-D363-F086-E0C48C462593}"/>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7C921FA8-A1EF-5F17-EB9C-03514E52A633}"/>
              </a:ext>
            </a:extLst>
          </p:cNvPr>
          <p:cNvSpPr txBox="1">
            <a:spLocks noGrp="1"/>
          </p:cNvSpPr>
          <p:nvPr>
            <p:ph type="title"/>
          </p:nvPr>
        </p:nvSpPr>
        <p:spPr>
          <a:xfrm>
            <a:off x="-2" y="483657"/>
            <a:ext cx="9143999"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chemeClr val="accent1">
                    <a:lumMod val="50000"/>
                  </a:schemeClr>
                </a:solidFill>
                <a:latin typeface="+mn-lt"/>
              </a:rPr>
              <a:t>CƠ SỞ PHÁP LÝ – ĐỊNH HƯỚNG PHÁT TRIỂN NLTT CỦA VIỆT NAM</a:t>
            </a:r>
            <a:endParaRPr sz="2000" dirty="0">
              <a:solidFill>
                <a:schemeClr val="accent1">
                  <a:lumMod val="50000"/>
                </a:schemeClr>
              </a:solidFill>
              <a:latin typeface="+mn-lt"/>
            </a:endParaRPr>
          </a:p>
        </p:txBody>
      </p:sp>
      <p:sp>
        <p:nvSpPr>
          <p:cNvPr id="2" name="Rectangle 1">
            <a:extLst>
              <a:ext uri="{FF2B5EF4-FFF2-40B4-BE49-F238E27FC236}">
                <a16:creationId xmlns:a16="http://schemas.microsoft.com/office/drawing/2014/main" id="{3C540869-699D-E3FE-F81C-1CA0B50311B5}"/>
              </a:ext>
            </a:extLst>
          </p:cNvPr>
          <p:cNvSpPr/>
          <p:nvPr/>
        </p:nvSpPr>
        <p:spPr>
          <a:xfrm>
            <a:off x="356541" y="1211799"/>
            <a:ext cx="8430915" cy="3108543"/>
          </a:xfrm>
          <a:prstGeom prst="rect">
            <a:avLst/>
          </a:prstGeom>
        </p:spPr>
        <p:txBody>
          <a:bodyPr wrap="square">
            <a:spAutoFit/>
          </a:bodyPr>
          <a:lstStyle/>
          <a:p>
            <a:pPr marL="342900" indent="-342900" algn="just">
              <a:buFont typeface="+mj-lt"/>
              <a:buAutoNum type="arabicPeriod" startAt="7"/>
            </a:pPr>
            <a:r>
              <a:rPr lang="vi-VN" dirty="0">
                <a:latin typeface="Arial" panose="020B0604020202090204" pitchFamily="34" charset="0"/>
              </a:rPr>
              <a:t>Nghị quyết số 55-NQ/TW</a:t>
            </a:r>
            <a:r>
              <a:rPr lang="en-US" dirty="0">
                <a:latin typeface="Arial" panose="020B0604020202090204" pitchFamily="34" charset="0"/>
              </a:rPr>
              <a:t> </a:t>
            </a:r>
            <a:r>
              <a:rPr lang="vi-VN" dirty="0">
                <a:latin typeface="Arial" panose="020B0604020202090204" pitchFamily="34" charset="0"/>
              </a:rPr>
              <a:t>của Bộ Chính trị về Định hướng chiến lược phát triển năng lượng đến 2030, tầm nhìn 2045 cũng đưa ra quan điểm phát triển như sau:</a:t>
            </a:r>
            <a:endParaRPr lang="en-US" dirty="0">
              <a:latin typeface="Arial" panose="020B0604020202090204" pitchFamily="34" charset="0"/>
            </a:endParaRPr>
          </a:p>
          <a:p>
            <a:pPr marL="800100" indent="-800100" algn="just">
              <a:tabLst>
                <a:tab pos="800100" algn="l"/>
              </a:tabLst>
            </a:pPr>
            <a:r>
              <a:rPr lang="en-US" dirty="0">
                <a:latin typeface="Arial" panose="020B0604020202090204" pitchFamily="34" charset="0"/>
              </a:rPr>
              <a:t>	</a:t>
            </a:r>
            <a:r>
              <a:rPr lang="vi-VN" dirty="0">
                <a:latin typeface="Arial" panose="020B0604020202090204" pitchFamily="34" charset="0"/>
              </a:rPr>
              <a:t>- Bảo đảm an ninh năng lượng;</a:t>
            </a:r>
            <a:endParaRPr lang="en-US" dirty="0">
              <a:latin typeface="Arial" panose="020B0604020202090204" pitchFamily="34" charset="0"/>
            </a:endParaRPr>
          </a:p>
          <a:p>
            <a:pPr marL="800100" indent="-800100" algn="just">
              <a:tabLst>
                <a:tab pos="800100" algn="l"/>
              </a:tabLst>
            </a:pPr>
            <a:r>
              <a:rPr lang="en-US" dirty="0">
                <a:latin typeface="Arial" panose="020B0604020202090204" pitchFamily="34" charset="0"/>
              </a:rPr>
              <a:t>	</a:t>
            </a:r>
            <a:r>
              <a:rPr lang="vi-VN" dirty="0">
                <a:latin typeface="Arial" panose="020B0604020202090204" pitchFamily="34" charset="0"/>
              </a:rPr>
              <a:t>- Phát triển đồng bộ, hợp lý và đa dạng các loại hình năng lượng; ưu tiên khai thác, sử dụng NLTT, năng lượng mới, năng lượng sạch;</a:t>
            </a:r>
            <a:endParaRPr lang="en-US" dirty="0">
              <a:latin typeface="Arial" panose="020B0604020202090204" pitchFamily="34" charset="0"/>
            </a:endParaRPr>
          </a:p>
          <a:p>
            <a:pPr marL="800100" indent="-800100" algn="just">
              <a:tabLst>
                <a:tab pos="800100" algn="l"/>
              </a:tabLst>
            </a:pPr>
            <a:endParaRPr lang="en-US" dirty="0">
              <a:latin typeface="Arial" panose="020B0604020202090204" pitchFamily="34" charset="0"/>
            </a:endParaRPr>
          </a:p>
          <a:p>
            <a:pPr marL="342900" indent="-342900" algn="just">
              <a:buFont typeface="+mj-lt"/>
              <a:buAutoNum type="arabicPeriod" startAt="8"/>
            </a:pPr>
            <a:r>
              <a:rPr lang="vi-VN" dirty="0">
                <a:latin typeface="Arial" panose="020B0604020202090204" pitchFamily="34" charset="0"/>
              </a:rPr>
              <a:t>Quyết định </a:t>
            </a:r>
            <a:r>
              <a:rPr lang="en-US" dirty="0" err="1">
                <a:latin typeface="Arial" panose="020B0604020202090204" pitchFamily="34" charset="0"/>
              </a:rPr>
              <a:t>sô</a:t>
            </a:r>
            <a:r>
              <a:rPr lang="en-US" dirty="0">
                <a:latin typeface="Arial" panose="020B0604020202090204" pitchFamily="34" charset="0"/>
              </a:rPr>
              <a:t>́ </a:t>
            </a:r>
            <a:r>
              <a:rPr lang="vi-VN" dirty="0">
                <a:latin typeface="Arial" panose="020B0604020202090204" pitchFamily="34" charset="0"/>
              </a:rPr>
              <a:t>500/QĐ-TTg</a:t>
            </a:r>
            <a:r>
              <a:rPr lang="en-US" dirty="0">
                <a:latin typeface="Arial" panose="020B0604020202090204" pitchFamily="34" charset="0"/>
              </a:rPr>
              <a:t>: </a:t>
            </a:r>
            <a:r>
              <a:rPr lang="vi-VN" dirty="0">
                <a:latin typeface="Arial" panose="020B0604020202090204" pitchFamily="34" charset="0"/>
              </a:rPr>
              <a:t>Quy hoạch phát triển điện lực quốc gia thời kỳ 2021 – 2030, tầm nhìn đến năm 2050 (QHĐ VIII), điện là ngành hạ tầng quan trọng, phát triển điện lực phải đi trước một bước tạo nền tảng thúc đẩy phát triển nhanh, bền vững đất nước, xây dựng nền kinh tế độc lập tự chủ, nâng cao đời sống nhân dân và bảo đảm quốc phòng, an ninh. </a:t>
            </a:r>
            <a:endParaRPr lang="en-US" dirty="0">
              <a:latin typeface="Arial" panose="020B0604020202090204" pitchFamily="34" charset="0"/>
            </a:endParaRPr>
          </a:p>
          <a:p>
            <a:pPr marL="342900" indent="-342900" algn="just">
              <a:buFont typeface="+mj-lt"/>
              <a:buAutoNum type="arabicPeriod" startAt="8"/>
            </a:pPr>
            <a:endParaRPr lang="en-US" dirty="0">
              <a:latin typeface="Arial" panose="020B0604020202090204" pitchFamily="34" charset="0"/>
            </a:endParaRPr>
          </a:p>
          <a:p>
            <a:pPr algn="just">
              <a:tabLst>
                <a:tab pos="342900" algn="l"/>
              </a:tabLst>
            </a:pPr>
            <a:r>
              <a:rPr lang="en-US"/>
              <a:t>V</a:t>
            </a:r>
            <a:r>
              <a:rPr lang="vi-VN" dirty="0"/>
              <a:t>iệt Nam ban hành nhiều chính sách đảm bảo </a:t>
            </a:r>
            <a:r>
              <a:rPr lang="vi-VN" b="1" dirty="0">
                <a:solidFill>
                  <a:srgbClr val="FF0000"/>
                </a:solidFill>
              </a:rPr>
              <a:t>an ninh năng lượng</a:t>
            </a:r>
            <a:r>
              <a:rPr lang="vi-VN" dirty="0"/>
              <a:t>, trong đó Nghị quyết số 55-NQ/TW thể hiện </a:t>
            </a:r>
            <a:r>
              <a:rPr lang="vi-VN" b="1" dirty="0">
                <a:solidFill>
                  <a:srgbClr val="FF0000"/>
                </a:solidFill>
              </a:rPr>
              <a:t>đột phá </a:t>
            </a:r>
            <a:r>
              <a:rPr lang="vi-VN" dirty="0"/>
              <a:t>trong chiến lược phát triển quốc gia. Nghị quyết số 55-NQ/TW lần đầu đề cập rõ vấn đề bảo đảm an ninh năng lượng quốc gia trong tình hình mới </a:t>
            </a:r>
            <a:r>
              <a:rPr lang="vi-VN" b="1" dirty="0">
                <a:solidFill>
                  <a:srgbClr val="FF0000"/>
                </a:solidFill>
              </a:rPr>
              <a:t>"là tiền đề phát triển kinh tế - xã hội"</a:t>
            </a:r>
            <a:r>
              <a:rPr lang="vi-VN" dirty="0"/>
              <a:t>. </a:t>
            </a:r>
            <a:endParaRPr lang="en-US" dirty="0">
              <a:latin typeface="Arial" panose="020B0604020202090204" pitchFamily="34" charset="0"/>
            </a:endParaRPr>
          </a:p>
        </p:txBody>
      </p:sp>
    </p:spTree>
    <p:extLst>
      <p:ext uri="{BB962C8B-B14F-4D97-AF65-F5344CB8AC3E}">
        <p14:creationId xmlns:p14="http://schemas.microsoft.com/office/powerpoint/2010/main" val="18200718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A35B44D7-81C3-0A22-4709-E376C70460F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1176672-4D49-8ADC-4A18-9641D52E990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78066" y="981710"/>
            <a:ext cx="8187867" cy="3180080"/>
          </a:xfrm>
          <a:prstGeom prst="rect">
            <a:avLst/>
          </a:prstGeom>
        </p:spPr>
      </p:pic>
      <p:sp>
        <p:nvSpPr>
          <p:cNvPr id="4" name="Google Shape;760;p21">
            <a:extLst>
              <a:ext uri="{FF2B5EF4-FFF2-40B4-BE49-F238E27FC236}">
                <a16:creationId xmlns:a16="http://schemas.microsoft.com/office/drawing/2014/main" id="{61848B50-147D-9B41-F8F3-6B7217121E88}"/>
              </a:ext>
            </a:extLst>
          </p:cNvPr>
          <p:cNvSpPr txBox="1"/>
          <p:nvPr/>
        </p:nvSpPr>
        <p:spPr>
          <a:xfrm>
            <a:off x="877953" y="477094"/>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INVERTER</a:t>
            </a:r>
          </a:p>
        </p:txBody>
      </p:sp>
    </p:spTree>
    <p:extLst>
      <p:ext uri="{BB962C8B-B14F-4D97-AF65-F5344CB8AC3E}">
        <p14:creationId xmlns:p14="http://schemas.microsoft.com/office/powerpoint/2010/main" val="36088756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005AFCCE-AE3C-21F6-B07F-954C4ADE7DC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F338A2B-3B90-4F60-5016-A5F01258FD9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87504" y="1150411"/>
            <a:ext cx="8368991" cy="3302694"/>
          </a:xfrm>
          <a:prstGeom prst="rect">
            <a:avLst/>
          </a:prstGeom>
        </p:spPr>
      </p:pic>
      <p:sp>
        <p:nvSpPr>
          <p:cNvPr id="5" name="Google Shape;760;p21">
            <a:extLst>
              <a:ext uri="{FF2B5EF4-FFF2-40B4-BE49-F238E27FC236}">
                <a16:creationId xmlns:a16="http://schemas.microsoft.com/office/drawing/2014/main" id="{61848B50-147D-9B41-F8F3-6B7217121E88}"/>
              </a:ext>
            </a:extLst>
          </p:cNvPr>
          <p:cNvSpPr txBox="1"/>
          <p:nvPr/>
        </p:nvSpPr>
        <p:spPr>
          <a:xfrm>
            <a:off x="877953" y="477094"/>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INVERTER</a:t>
            </a:r>
          </a:p>
        </p:txBody>
      </p:sp>
    </p:spTree>
    <p:extLst>
      <p:ext uri="{BB962C8B-B14F-4D97-AF65-F5344CB8AC3E}">
        <p14:creationId xmlns:p14="http://schemas.microsoft.com/office/powerpoint/2010/main" val="20677163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B43C2E3-200F-E174-B0F7-C854538C76B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182EEF7-962C-F2C2-B6C2-84EC961628F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11682" y="1127736"/>
            <a:ext cx="7520635" cy="3438839"/>
          </a:xfrm>
          <a:prstGeom prst="rect">
            <a:avLst/>
          </a:prstGeom>
        </p:spPr>
      </p:pic>
      <p:sp>
        <p:nvSpPr>
          <p:cNvPr id="4" name="Google Shape;760;p21">
            <a:extLst>
              <a:ext uri="{FF2B5EF4-FFF2-40B4-BE49-F238E27FC236}">
                <a16:creationId xmlns:a16="http://schemas.microsoft.com/office/drawing/2014/main" id="{61848B50-147D-9B41-F8F3-6B7217121E88}"/>
              </a:ext>
            </a:extLst>
          </p:cNvPr>
          <p:cNvSpPr txBox="1"/>
          <p:nvPr/>
        </p:nvSpPr>
        <p:spPr>
          <a:xfrm>
            <a:off x="877953" y="477094"/>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n-lt"/>
                <a:sym typeface="Fira Sans Extra Condensed"/>
              </a:rPr>
              <a:t>HƯỚNG DẪN XEM THÔNG TIN CATALOGUE INVERTER</a:t>
            </a:r>
          </a:p>
        </p:txBody>
      </p:sp>
    </p:spTree>
    <p:extLst>
      <p:ext uri="{BB962C8B-B14F-4D97-AF65-F5344CB8AC3E}">
        <p14:creationId xmlns:p14="http://schemas.microsoft.com/office/powerpoint/2010/main" val="37450451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ACDBD3AA-697D-A4CF-F6B8-5B8A784B5149}"/>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DED0687D-906A-3B49-AABE-97A0F4D18C09}"/>
              </a:ext>
            </a:extLst>
          </p:cNvPr>
          <p:cNvSpPr txBox="1"/>
          <p:nvPr/>
        </p:nvSpPr>
        <p:spPr>
          <a:xfrm>
            <a:off x="911836" y="501441"/>
            <a:ext cx="7388094" cy="331800"/>
          </a:xfrm>
          <a:prstGeom prst="rect">
            <a:avLst/>
          </a:prstGeom>
          <a:noFill/>
          <a:ln>
            <a:noFill/>
          </a:ln>
        </p:spPr>
        <p:txBody>
          <a:bodyPr spcFirstLastPara="1" wrap="square" lIns="91425" tIns="91425" rIns="91425" bIns="91425" anchor="ctr" anchorCtr="0">
            <a:noAutofit/>
          </a:bodyPr>
          <a:lstStyle/>
          <a:p>
            <a:pPr algn="ctr">
              <a:lnSpc>
                <a:spcPct val="120000"/>
              </a:lnSpc>
              <a:spcBef>
                <a:spcPts val="500"/>
              </a:spcBef>
            </a:pPr>
            <a:r>
              <a:rPr lang="en-US" sz="2000" b="1" dirty="0">
                <a:solidFill>
                  <a:schemeClr val="accent1">
                    <a:lumMod val="50000"/>
                  </a:schemeClr>
                </a:solidFill>
                <a:latin typeface="+mj-lt"/>
                <a:sym typeface="Fira Sans Extra Condensed"/>
              </a:rPr>
              <a:t>SẢN PHẨM THIẾT BỊ VÀ KẾT CẤU HỆ KHUNG</a:t>
            </a:r>
          </a:p>
        </p:txBody>
      </p:sp>
      <p:pic>
        <p:nvPicPr>
          <p:cNvPr id="2" name="Picture 2">
            <a:extLst>
              <a:ext uri="{FF2B5EF4-FFF2-40B4-BE49-F238E27FC236}">
                <a16:creationId xmlns:a16="http://schemas.microsoft.com/office/drawing/2014/main" id="{64297225-0F24-0FA4-AECF-777D4905D71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7090" y="953973"/>
            <a:ext cx="3568295" cy="113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C65D763C-49EA-8DD5-DDDA-64DDB92173F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0915" y="2329736"/>
            <a:ext cx="1558858" cy="1192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a:extLst>
              <a:ext uri="{FF2B5EF4-FFF2-40B4-BE49-F238E27FC236}">
                <a16:creationId xmlns:a16="http://schemas.microsoft.com/office/drawing/2014/main" id="{39614868-DBA7-3828-902C-744AF98D9E7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77947" y="2406582"/>
            <a:ext cx="1458834" cy="101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0" descr="Káº¿t quáº£ hÃ¬nh áº£nh cho thanh ray ná»i cÃ¡c táº¥m pin máº·t trá»i">
            <a:extLst>
              <a:ext uri="{FF2B5EF4-FFF2-40B4-BE49-F238E27FC236}">
                <a16:creationId xmlns:a16="http://schemas.microsoft.com/office/drawing/2014/main" id="{8D2ADB3D-926A-D5F6-7595-07CD2460811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05883" y="953973"/>
            <a:ext cx="4064392" cy="289116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409CADD-FD20-64F3-8714-A53C07DBEE0C}"/>
              </a:ext>
            </a:extLst>
          </p:cNvPr>
          <p:cNvSpPr/>
          <p:nvPr/>
        </p:nvSpPr>
        <p:spPr>
          <a:xfrm>
            <a:off x="1374181" y="1987998"/>
            <a:ext cx="1558858" cy="307777"/>
          </a:xfrm>
          <a:prstGeom prst="rect">
            <a:avLst/>
          </a:prstGeom>
        </p:spPr>
        <p:txBody>
          <a:bodyPr wrap="square">
            <a:spAutoFit/>
          </a:bodyPr>
          <a:lstStyle/>
          <a:p>
            <a:pPr algn="ctr"/>
            <a:r>
              <a:rPr lang="en-US" b="1" dirty="0">
                <a:latin typeface="+mj-lt"/>
                <a:cs typeface="Times New Roman" pitchFamily="18" charset="0"/>
              </a:rPr>
              <a:t>Pin </a:t>
            </a:r>
            <a:r>
              <a:rPr lang="en-US" b="1" dirty="0" err="1">
                <a:latin typeface="+mj-lt"/>
                <a:cs typeface="Times New Roman" pitchFamily="18" charset="0"/>
              </a:rPr>
              <a:t>mặt</a:t>
            </a:r>
            <a:r>
              <a:rPr lang="en-US" b="1" dirty="0">
                <a:latin typeface="+mj-lt"/>
                <a:cs typeface="Times New Roman" pitchFamily="18" charset="0"/>
              </a:rPr>
              <a:t> </a:t>
            </a:r>
            <a:r>
              <a:rPr lang="en-US" b="1" dirty="0" err="1">
                <a:latin typeface="+mj-lt"/>
                <a:cs typeface="Times New Roman" pitchFamily="18" charset="0"/>
              </a:rPr>
              <a:t>trời</a:t>
            </a:r>
            <a:endParaRPr lang="en-US" b="1" dirty="0">
              <a:latin typeface="+mj-lt"/>
              <a:cs typeface="Times New Roman" pitchFamily="18" charset="0"/>
            </a:endParaRPr>
          </a:p>
        </p:txBody>
      </p:sp>
      <p:sp>
        <p:nvSpPr>
          <p:cNvPr id="9" name="Rectangle 8">
            <a:extLst>
              <a:ext uri="{FF2B5EF4-FFF2-40B4-BE49-F238E27FC236}">
                <a16:creationId xmlns:a16="http://schemas.microsoft.com/office/drawing/2014/main" id="{32EA62E1-14A3-A76D-359E-68B1E73B9DF3}"/>
              </a:ext>
            </a:extLst>
          </p:cNvPr>
          <p:cNvSpPr/>
          <p:nvPr/>
        </p:nvSpPr>
        <p:spPr>
          <a:xfrm>
            <a:off x="5048283" y="4225751"/>
            <a:ext cx="4515864" cy="307777"/>
          </a:xfrm>
          <a:prstGeom prst="rect">
            <a:avLst/>
          </a:prstGeom>
        </p:spPr>
        <p:txBody>
          <a:bodyPr wrap="square">
            <a:spAutoFit/>
          </a:bodyPr>
          <a:lstStyle/>
          <a:p>
            <a:pPr algn="ctr"/>
            <a:r>
              <a:rPr lang="en-US" b="1" dirty="0" err="1">
                <a:latin typeface="+mj-lt"/>
                <a:cs typeface="Times New Roman" pitchFamily="18" charset="0"/>
              </a:rPr>
              <a:t>Các</a:t>
            </a:r>
            <a:r>
              <a:rPr lang="en-US" b="1" dirty="0">
                <a:latin typeface="+mj-lt"/>
                <a:cs typeface="Times New Roman" pitchFamily="18" charset="0"/>
              </a:rPr>
              <a:t> chi </a:t>
            </a:r>
            <a:r>
              <a:rPr lang="en-US" b="1" dirty="0" err="1">
                <a:latin typeface="+mj-lt"/>
                <a:cs typeface="Times New Roman" pitchFamily="18" charset="0"/>
              </a:rPr>
              <a:t>tiết</a:t>
            </a:r>
            <a:r>
              <a:rPr lang="en-US" b="1" dirty="0">
                <a:latin typeface="+mj-lt"/>
                <a:cs typeface="Times New Roman" pitchFamily="18" charset="0"/>
              </a:rPr>
              <a:t> </a:t>
            </a:r>
            <a:r>
              <a:rPr lang="en-US" b="1" dirty="0" err="1">
                <a:latin typeface="+mj-lt"/>
                <a:cs typeface="Times New Roman" pitchFamily="18" charset="0"/>
              </a:rPr>
              <a:t>liên</a:t>
            </a:r>
            <a:r>
              <a:rPr lang="en-US" b="1" dirty="0">
                <a:latin typeface="+mj-lt"/>
                <a:cs typeface="Times New Roman" pitchFamily="18" charset="0"/>
              </a:rPr>
              <a:t> </a:t>
            </a:r>
            <a:r>
              <a:rPr lang="en-US" b="1" dirty="0" err="1">
                <a:latin typeface="+mj-lt"/>
                <a:cs typeface="Times New Roman" pitchFamily="18" charset="0"/>
              </a:rPr>
              <a:t>kết</a:t>
            </a:r>
            <a:r>
              <a:rPr lang="en-US" b="1" dirty="0">
                <a:latin typeface="+mj-lt"/>
                <a:cs typeface="Times New Roman" pitchFamily="18" charset="0"/>
              </a:rPr>
              <a:t> </a:t>
            </a:r>
            <a:r>
              <a:rPr lang="en-US" b="1" dirty="0" err="1">
                <a:latin typeface="+mj-lt"/>
                <a:cs typeface="Times New Roman" pitchFamily="18" charset="0"/>
              </a:rPr>
              <a:t>hệ</a:t>
            </a:r>
            <a:r>
              <a:rPr lang="en-US" b="1" dirty="0">
                <a:latin typeface="+mj-lt"/>
                <a:cs typeface="Times New Roman" pitchFamily="18" charset="0"/>
              </a:rPr>
              <a:t> </a:t>
            </a:r>
            <a:r>
              <a:rPr lang="en-US" b="1" dirty="0" err="1">
                <a:latin typeface="+mj-lt"/>
                <a:cs typeface="Times New Roman" pitchFamily="18" charset="0"/>
              </a:rPr>
              <a:t>khung</a:t>
            </a:r>
            <a:endParaRPr lang="en-US" b="1" dirty="0">
              <a:latin typeface="+mj-lt"/>
              <a:cs typeface="Times New Roman" pitchFamily="18" charset="0"/>
            </a:endParaRPr>
          </a:p>
        </p:txBody>
      </p:sp>
      <p:sp>
        <p:nvSpPr>
          <p:cNvPr id="10" name="Rectangle 9">
            <a:extLst>
              <a:ext uri="{FF2B5EF4-FFF2-40B4-BE49-F238E27FC236}">
                <a16:creationId xmlns:a16="http://schemas.microsoft.com/office/drawing/2014/main" id="{EEAB7436-4CD8-33A6-B453-1461F0AD0681}"/>
              </a:ext>
            </a:extLst>
          </p:cNvPr>
          <p:cNvSpPr/>
          <p:nvPr/>
        </p:nvSpPr>
        <p:spPr>
          <a:xfrm>
            <a:off x="579092" y="3491082"/>
            <a:ext cx="3457689" cy="307777"/>
          </a:xfrm>
          <a:prstGeom prst="rect">
            <a:avLst/>
          </a:prstGeom>
        </p:spPr>
        <p:txBody>
          <a:bodyPr wrap="square">
            <a:spAutoFit/>
          </a:bodyPr>
          <a:lstStyle/>
          <a:p>
            <a:pPr algn="ctr"/>
            <a:r>
              <a:rPr lang="en-US" b="1" dirty="0" err="1">
                <a:latin typeface="+mj-lt"/>
                <a:cs typeface="Times New Roman" pitchFamily="18" charset="0"/>
              </a:rPr>
              <a:t>Thiết</a:t>
            </a:r>
            <a:r>
              <a:rPr lang="en-US" b="1" dirty="0">
                <a:latin typeface="+mj-lt"/>
                <a:cs typeface="Times New Roman" pitchFamily="18" charset="0"/>
              </a:rPr>
              <a:t> </a:t>
            </a:r>
            <a:r>
              <a:rPr lang="en-US" b="1" dirty="0" err="1">
                <a:latin typeface="+mj-lt"/>
                <a:cs typeface="Times New Roman" pitchFamily="18" charset="0"/>
              </a:rPr>
              <a:t>bị</a:t>
            </a:r>
            <a:r>
              <a:rPr lang="en-US" b="1" dirty="0">
                <a:latin typeface="+mj-lt"/>
                <a:cs typeface="Times New Roman" pitchFamily="18" charset="0"/>
              </a:rPr>
              <a:t> </a:t>
            </a:r>
            <a:r>
              <a:rPr lang="en-US" b="1" dirty="0" err="1">
                <a:latin typeface="+mj-lt"/>
                <a:cs typeface="Times New Roman" pitchFamily="18" charset="0"/>
              </a:rPr>
              <a:t>nối</a:t>
            </a:r>
            <a:r>
              <a:rPr lang="en-US" b="1" dirty="0">
                <a:latin typeface="+mj-lt"/>
                <a:cs typeface="Times New Roman" pitchFamily="18" charset="0"/>
              </a:rPr>
              <a:t> </a:t>
            </a:r>
            <a:r>
              <a:rPr lang="en-US" b="1" dirty="0" err="1">
                <a:latin typeface="+mj-lt"/>
                <a:cs typeface="Times New Roman" pitchFamily="18" charset="0"/>
              </a:rPr>
              <a:t>lưới</a:t>
            </a:r>
            <a:r>
              <a:rPr lang="en-US" b="1" dirty="0">
                <a:latin typeface="+mj-lt"/>
                <a:cs typeface="Times New Roman" pitchFamily="18" charset="0"/>
              </a:rPr>
              <a:t> + </a:t>
            </a:r>
            <a:r>
              <a:rPr lang="en-US" b="1" dirty="0" err="1">
                <a:latin typeface="+mj-lt"/>
                <a:cs typeface="Times New Roman" pitchFamily="18" charset="0"/>
              </a:rPr>
              <a:t>Giám</a:t>
            </a:r>
            <a:r>
              <a:rPr lang="en-US" b="1" dirty="0">
                <a:latin typeface="+mj-lt"/>
                <a:cs typeface="Times New Roman" pitchFamily="18" charset="0"/>
              </a:rPr>
              <a:t> </a:t>
            </a:r>
            <a:r>
              <a:rPr lang="en-US" b="1" dirty="0" err="1">
                <a:latin typeface="+mj-lt"/>
                <a:cs typeface="Times New Roman" pitchFamily="18" charset="0"/>
              </a:rPr>
              <a:t>sát</a:t>
            </a:r>
            <a:r>
              <a:rPr lang="en-US" b="1" dirty="0">
                <a:latin typeface="+mj-lt"/>
                <a:cs typeface="Times New Roman" pitchFamily="18" charset="0"/>
              </a:rPr>
              <a:t> </a:t>
            </a:r>
            <a:r>
              <a:rPr lang="en-US" b="1" dirty="0" err="1">
                <a:latin typeface="+mj-lt"/>
                <a:cs typeface="Times New Roman" pitchFamily="18" charset="0"/>
              </a:rPr>
              <a:t>dữ</a:t>
            </a:r>
            <a:r>
              <a:rPr lang="en-US" b="1" dirty="0">
                <a:latin typeface="+mj-lt"/>
                <a:cs typeface="Times New Roman" pitchFamily="18" charset="0"/>
              </a:rPr>
              <a:t> </a:t>
            </a:r>
            <a:r>
              <a:rPr lang="en-US" b="1" dirty="0" err="1">
                <a:latin typeface="+mj-lt"/>
                <a:cs typeface="Times New Roman" pitchFamily="18" charset="0"/>
              </a:rPr>
              <a:t>liệu</a:t>
            </a:r>
            <a:endParaRPr lang="en-US" b="1" dirty="0">
              <a:latin typeface="+mj-lt"/>
              <a:cs typeface="Times New Roman" pitchFamily="18" charset="0"/>
            </a:endParaRPr>
          </a:p>
        </p:txBody>
      </p:sp>
      <p:pic>
        <p:nvPicPr>
          <p:cNvPr id="11" name="Picture 10" descr="Trong hÃ¬nh áº£nh cÃ³ thá» cÃ³: ngoÃ i trá»i">
            <a:extLst>
              <a:ext uri="{FF2B5EF4-FFF2-40B4-BE49-F238E27FC236}">
                <a16:creationId xmlns:a16="http://schemas.microsoft.com/office/drawing/2014/main" id="{6092E782-3000-9366-18FB-4D71A97B237D}"/>
              </a:ext>
            </a:extLst>
          </p:cNvPr>
          <p:cNvPicPr/>
          <p:nvPr/>
        </p:nvPicPr>
        <p:blipFill>
          <a:blip r:embed="rId7" cstate="email">
            <a:extLst>
              <a:ext uri="{28A0092B-C50C-407E-A947-70E740481C1C}">
                <a14:useLocalDpi xmlns:a14="http://schemas.microsoft.com/office/drawing/2010/main"/>
              </a:ext>
            </a:extLst>
          </a:blip>
          <a:srcRect/>
          <a:stretch>
            <a:fillRect/>
          </a:stretch>
        </p:blipFill>
        <p:spPr bwMode="auto">
          <a:xfrm>
            <a:off x="118788" y="3899998"/>
            <a:ext cx="1356604" cy="672002"/>
          </a:xfrm>
          <a:prstGeom prst="rect">
            <a:avLst/>
          </a:prstGeom>
          <a:noFill/>
          <a:ln>
            <a:noFill/>
          </a:ln>
        </p:spPr>
      </p:pic>
      <p:pic>
        <p:nvPicPr>
          <p:cNvPr id="12" name="Content Placeholder 6">
            <a:extLst>
              <a:ext uri="{FF2B5EF4-FFF2-40B4-BE49-F238E27FC236}">
                <a16:creationId xmlns:a16="http://schemas.microsoft.com/office/drawing/2014/main" id="{6184C07C-CC1A-9A51-D893-831E15505FD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883202" y="3908210"/>
            <a:ext cx="2767515" cy="1075007"/>
          </a:xfrm>
          <a:prstGeom prst="rect">
            <a:avLst/>
          </a:prstGeom>
          <a:noFill/>
          <a:ln>
            <a:noFill/>
          </a:ln>
        </p:spPr>
      </p:pic>
      <p:pic>
        <p:nvPicPr>
          <p:cNvPr id="13" name="Picture 14" descr="Káº¿t quáº£ hÃ¬nh áº£nh cho mÃ¡i nhÃ  Äiá»n máº·t trá»i">
            <a:extLst>
              <a:ext uri="{FF2B5EF4-FFF2-40B4-BE49-F238E27FC236}">
                <a16:creationId xmlns:a16="http://schemas.microsoft.com/office/drawing/2014/main" id="{5BA73DB7-6AE0-3964-3E58-B27A02737064}"/>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0800000" flipV="1">
            <a:off x="1564240" y="3929462"/>
            <a:ext cx="1194055" cy="672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0546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3473F74A-8588-FF84-A5E6-98A3647E2B16}"/>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416B4AB3-06AB-F715-EFF7-B4D88F465D64}"/>
              </a:ext>
            </a:extLst>
          </p:cNvPr>
          <p:cNvSpPr txBox="1">
            <a:spLocks noGrp="1"/>
          </p:cNvSpPr>
          <p:nvPr>
            <p:ph type="title"/>
          </p:nvPr>
        </p:nvSpPr>
        <p:spPr>
          <a:xfrm>
            <a:off x="457200" y="423416"/>
            <a:ext cx="8229600" cy="37640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accent1">
                    <a:lumMod val="50000"/>
                  </a:schemeClr>
                </a:solidFill>
                <a:latin typeface="+mn-lt"/>
              </a:rPr>
              <a:t>HƯỚNG DẪN PHÂN TÍCH DỰ ÁN ĐIỆN MẶT TRỜI TRONG</a:t>
            </a:r>
            <a:br>
              <a:rPr lang="en-US" sz="2000" dirty="0">
                <a:solidFill>
                  <a:schemeClr val="accent1">
                    <a:lumMod val="50000"/>
                  </a:schemeClr>
                </a:solidFill>
                <a:latin typeface="+mn-lt"/>
              </a:rPr>
            </a:br>
            <a:r>
              <a:rPr lang="en-US" sz="2000" dirty="0">
                <a:solidFill>
                  <a:schemeClr val="accent1">
                    <a:lumMod val="50000"/>
                  </a:schemeClr>
                </a:solidFill>
                <a:latin typeface="+mn-lt"/>
              </a:rPr>
              <a:t>DOANH NGHIỆP SẢN XUẤT CÔNG NGHIỆP</a:t>
            </a:r>
            <a:endParaRPr sz="2000"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875141E8-6BA9-1811-A282-93E69E69364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940561" y="1007110"/>
            <a:ext cx="5313680" cy="3702771"/>
          </a:xfrm>
          <a:prstGeom prst="rect">
            <a:avLst/>
          </a:prstGeom>
        </p:spPr>
      </p:pic>
      <p:sp>
        <p:nvSpPr>
          <p:cNvPr id="2" name="Google Shape;1598;p30">
            <a:extLst>
              <a:ext uri="{FF2B5EF4-FFF2-40B4-BE49-F238E27FC236}">
                <a16:creationId xmlns:a16="http://schemas.microsoft.com/office/drawing/2014/main" id="{2EAF088A-C3C8-296B-B7EA-9FCD45592C9F}"/>
              </a:ext>
            </a:extLst>
          </p:cNvPr>
          <p:cNvSpPr txBox="1">
            <a:spLocks/>
          </p:cNvSpPr>
          <p:nvPr/>
        </p:nvSpPr>
        <p:spPr>
          <a:xfrm>
            <a:off x="1940561" y="4767095"/>
            <a:ext cx="5313680" cy="376405"/>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200" dirty="0">
                <a:solidFill>
                  <a:srgbClr val="FF0000"/>
                </a:solidFill>
              </a:rPr>
              <a:t>HƯỚNG DẪN SỬ DỤNG BẢNG TÍNH EXCELL</a:t>
            </a:r>
            <a:endParaRPr lang="vi-VN" sz="1200" dirty="0">
              <a:solidFill>
                <a:srgbClr val="FF0000"/>
              </a:solidFill>
            </a:endParaRPr>
          </a:p>
        </p:txBody>
      </p:sp>
    </p:spTree>
    <p:extLst>
      <p:ext uri="{BB962C8B-B14F-4D97-AF65-F5344CB8AC3E}">
        <p14:creationId xmlns:p14="http://schemas.microsoft.com/office/powerpoint/2010/main" val="20117923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B7FF6CC8-7877-2345-A2FD-B1C346BE8DF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8EEE1AC-412B-6BE7-25AD-7C55C86FA69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5331" y="1283970"/>
            <a:ext cx="7173337" cy="2575560"/>
          </a:xfrm>
          <a:prstGeom prst="rect">
            <a:avLst/>
          </a:prstGeom>
        </p:spPr>
      </p:pic>
      <p:sp>
        <p:nvSpPr>
          <p:cNvPr id="5" name="Google Shape;1598;p30">
            <a:extLst>
              <a:ext uri="{FF2B5EF4-FFF2-40B4-BE49-F238E27FC236}">
                <a16:creationId xmlns:a16="http://schemas.microsoft.com/office/drawing/2014/main" id="{EB4E08FD-BCB4-6346-F2F3-422854003300}"/>
              </a:ext>
            </a:extLst>
          </p:cNvPr>
          <p:cNvSpPr txBox="1">
            <a:spLocks/>
          </p:cNvSpPr>
          <p:nvPr/>
        </p:nvSpPr>
        <p:spPr>
          <a:xfrm>
            <a:off x="2047241" y="3994450"/>
            <a:ext cx="5313680" cy="376405"/>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200" dirty="0">
                <a:solidFill>
                  <a:srgbClr val="FF0000"/>
                </a:solidFill>
              </a:rPr>
              <a:t>HƯỚNG DẪN SỬ DỤNG BẢNG TÍNH EXCELL</a:t>
            </a:r>
            <a:endParaRPr lang="vi-VN" sz="1200" dirty="0">
              <a:solidFill>
                <a:srgbClr val="FF0000"/>
              </a:solidFill>
            </a:endParaRPr>
          </a:p>
        </p:txBody>
      </p:sp>
      <p:sp>
        <p:nvSpPr>
          <p:cNvPr id="6" name="Google Shape;1598;p30">
            <a:extLst>
              <a:ext uri="{FF2B5EF4-FFF2-40B4-BE49-F238E27FC236}">
                <a16:creationId xmlns:a16="http://schemas.microsoft.com/office/drawing/2014/main" id="{416B4AB3-06AB-F715-EFF7-B4D88F465D64}"/>
              </a:ext>
            </a:extLst>
          </p:cNvPr>
          <p:cNvSpPr txBox="1">
            <a:spLocks noGrp="1"/>
          </p:cNvSpPr>
          <p:nvPr>
            <p:ph type="title"/>
          </p:nvPr>
        </p:nvSpPr>
        <p:spPr>
          <a:xfrm>
            <a:off x="457200" y="423416"/>
            <a:ext cx="8229600" cy="37640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accent1">
                    <a:lumMod val="50000"/>
                  </a:schemeClr>
                </a:solidFill>
                <a:latin typeface="+mn-lt"/>
              </a:rPr>
              <a:t>HƯỚNG DẪN PHÂN TÍCH DỰ ÁN ĐIỆN MẶT TRỜI TRONG</a:t>
            </a:r>
            <a:br>
              <a:rPr lang="en-US" sz="2000" dirty="0">
                <a:solidFill>
                  <a:schemeClr val="accent1">
                    <a:lumMod val="50000"/>
                  </a:schemeClr>
                </a:solidFill>
                <a:latin typeface="+mn-lt"/>
              </a:rPr>
            </a:br>
            <a:r>
              <a:rPr lang="en-US" sz="2000" dirty="0">
                <a:solidFill>
                  <a:schemeClr val="accent1">
                    <a:lumMod val="50000"/>
                  </a:schemeClr>
                </a:solidFill>
                <a:latin typeface="+mn-lt"/>
              </a:rPr>
              <a:t>DOANH NGHIỆP SẢN XUẤT CÔNG NGHIỆP</a:t>
            </a:r>
            <a:endParaRPr sz="2000" dirty="0">
              <a:solidFill>
                <a:schemeClr val="accent1">
                  <a:lumMod val="50000"/>
                </a:schemeClr>
              </a:solidFill>
              <a:latin typeface="+mn-lt"/>
            </a:endParaRPr>
          </a:p>
        </p:txBody>
      </p:sp>
    </p:spTree>
    <p:extLst>
      <p:ext uri="{BB962C8B-B14F-4D97-AF65-F5344CB8AC3E}">
        <p14:creationId xmlns:p14="http://schemas.microsoft.com/office/powerpoint/2010/main" val="1829336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8C79E88A-5FE9-2EBE-409F-A9E3C67C6C0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6FD4117-3A8E-5FF6-1659-FB130CDBE8D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551622" y="1051560"/>
            <a:ext cx="6040755" cy="3451860"/>
          </a:xfrm>
          <a:prstGeom prst="rect">
            <a:avLst/>
          </a:prstGeom>
        </p:spPr>
      </p:pic>
      <p:sp>
        <p:nvSpPr>
          <p:cNvPr id="4" name="Google Shape;1598;p30">
            <a:extLst>
              <a:ext uri="{FF2B5EF4-FFF2-40B4-BE49-F238E27FC236}">
                <a16:creationId xmlns:a16="http://schemas.microsoft.com/office/drawing/2014/main" id="{6700CB0E-6732-DB7F-B3E5-F06F99903168}"/>
              </a:ext>
            </a:extLst>
          </p:cNvPr>
          <p:cNvSpPr txBox="1">
            <a:spLocks/>
          </p:cNvSpPr>
          <p:nvPr/>
        </p:nvSpPr>
        <p:spPr>
          <a:xfrm>
            <a:off x="1551622" y="4503420"/>
            <a:ext cx="6040755" cy="376405"/>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200" dirty="0">
                <a:solidFill>
                  <a:srgbClr val="FF0000"/>
                </a:solidFill>
              </a:rPr>
              <a:t>HƯỚNG DẪN SỬ DỤNG BẢNG TÍNH EXCELL</a:t>
            </a:r>
            <a:endParaRPr lang="vi-VN" sz="1200" dirty="0">
              <a:solidFill>
                <a:srgbClr val="FF0000"/>
              </a:solidFill>
            </a:endParaRPr>
          </a:p>
        </p:txBody>
      </p:sp>
      <p:sp>
        <p:nvSpPr>
          <p:cNvPr id="6" name="Google Shape;1598;p30">
            <a:extLst>
              <a:ext uri="{FF2B5EF4-FFF2-40B4-BE49-F238E27FC236}">
                <a16:creationId xmlns:a16="http://schemas.microsoft.com/office/drawing/2014/main" id="{416B4AB3-06AB-F715-EFF7-B4D88F465D64}"/>
              </a:ext>
            </a:extLst>
          </p:cNvPr>
          <p:cNvSpPr txBox="1">
            <a:spLocks noGrp="1"/>
          </p:cNvSpPr>
          <p:nvPr>
            <p:ph type="title"/>
          </p:nvPr>
        </p:nvSpPr>
        <p:spPr>
          <a:xfrm>
            <a:off x="457200" y="423416"/>
            <a:ext cx="8229600" cy="37640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dirty="0">
                <a:solidFill>
                  <a:schemeClr val="accent1">
                    <a:lumMod val="50000"/>
                  </a:schemeClr>
                </a:solidFill>
                <a:latin typeface="+mn-lt"/>
              </a:rPr>
              <a:t>HƯỚNG DẪN PHÂN TÍCH DỰ ÁN ĐIỆN MẶT TRỜI TRONG</a:t>
            </a:r>
            <a:br>
              <a:rPr lang="en-US" sz="2000" dirty="0">
                <a:solidFill>
                  <a:schemeClr val="accent1">
                    <a:lumMod val="50000"/>
                  </a:schemeClr>
                </a:solidFill>
                <a:latin typeface="+mn-lt"/>
              </a:rPr>
            </a:br>
            <a:r>
              <a:rPr lang="en-US" sz="2000" dirty="0">
                <a:solidFill>
                  <a:schemeClr val="accent1">
                    <a:lumMod val="50000"/>
                  </a:schemeClr>
                </a:solidFill>
                <a:latin typeface="+mn-lt"/>
              </a:rPr>
              <a:t>DOANH NGHIỆP SẢN XUẤT CÔNG NGHIỆP</a:t>
            </a:r>
            <a:endParaRPr sz="2000" dirty="0">
              <a:solidFill>
                <a:schemeClr val="accent1">
                  <a:lumMod val="50000"/>
                </a:schemeClr>
              </a:solidFill>
              <a:latin typeface="+mn-lt"/>
            </a:endParaRPr>
          </a:p>
        </p:txBody>
      </p:sp>
    </p:spTree>
    <p:extLst>
      <p:ext uri="{BB962C8B-B14F-4D97-AF65-F5344CB8AC3E}">
        <p14:creationId xmlns:p14="http://schemas.microsoft.com/office/powerpoint/2010/main" val="20126322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63CF0C6A-DD57-9B88-4534-6EA07FE96A18}"/>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03F301F-21B0-61D9-7B3C-0E101F1183A8}"/>
              </a:ext>
            </a:extLst>
          </p:cNvPr>
          <p:cNvSpPr txBox="1">
            <a:spLocks/>
          </p:cNvSpPr>
          <p:nvPr/>
        </p:nvSpPr>
        <p:spPr>
          <a:xfrm>
            <a:off x="590548" y="1167788"/>
            <a:ext cx="8002607" cy="2831335"/>
          </a:xfrm>
          <a:prstGeom prst="rect">
            <a:avLst/>
          </a:prstGeom>
          <a:solidFill>
            <a:schemeClr val="accent5">
              <a:lumMod val="20000"/>
              <a:lumOff val="80000"/>
            </a:schemeClr>
          </a:solidFill>
          <a:ln>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20000"/>
              </a:lnSpc>
              <a:spcBef>
                <a:spcPts val="500"/>
              </a:spcBef>
              <a:buFont typeface="+mj-lt"/>
              <a:buAutoNum type="arabicPeriod"/>
            </a:pPr>
            <a:r>
              <a:rPr lang="en-US" i="1" dirty="0" err="1">
                <a:solidFill>
                  <a:srgbClr val="002060"/>
                </a:solidFill>
              </a:rPr>
              <a:t>Hãy</a:t>
            </a:r>
            <a:r>
              <a:rPr lang="en-US" i="1" dirty="0">
                <a:solidFill>
                  <a:srgbClr val="002060"/>
                </a:solidFill>
              </a:rPr>
              <a:t> </a:t>
            </a:r>
            <a:r>
              <a:rPr lang="en-US" i="1" dirty="0" err="1">
                <a:solidFill>
                  <a:srgbClr val="002060"/>
                </a:solidFill>
              </a:rPr>
              <a:t>đánh</a:t>
            </a:r>
            <a:r>
              <a:rPr lang="en-US" i="1" dirty="0">
                <a:solidFill>
                  <a:srgbClr val="002060"/>
                </a:solidFill>
              </a:rPr>
              <a:t> </a:t>
            </a:r>
            <a:r>
              <a:rPr lang="en-US" i="1" dirty="0" err="1">
                <a:solidFill>
                  <a:srgbClr val="002060"/>
                </a:solidFill>
              </a:rPr>
              <a:t>giá</a:t>
            </a:r>
            <a:r>
              <a:rPr lang="en-US" i="1" dirty="0">
                <a:solidFill>
                  <a:srgbClr val="002060"/>
                </a:solidFill>
              </a:rPr>
              <a:t> </a:t>
            </a:r>
            <a:r>
              <a:rPr lang="en-US" i="1" dirty="0" err="1">
                <a:solidFill>
                  <a:srgbClr val="002060"/>
                </a:solidFill>
              </a:rPr>
              <a:t>sơ</a:t>
            </a:r>
            <a:r>
              <a:rPr lang="en-US" i="1" dirty="0">
                <a:solidFill>
                  <a:srgbClr val="002060"/>
                </a:solidFill>
              </a:rPr>
              <a:t> </a:t>
            </a:r>
            <a:r>
              <a:rPr lang="en-US" i="1" dirty="0" err="1">
                <a:solidFill>
                  <a:srgbClr val="002060"/>
                </a:solidFill>
              </a:rPr>
              <a:t>bộ</a:t>
            </a:r>
            <a:r>
              <a:rPr lang="en-US" i="1" dirty="0">
                <a:solidFill>
                  <a:srgbClr val="002060"/>
                </a:solidFill>
              </a:rPr>
              <a:t> </a:t>
            </a:r>
            <a:r>
              <a:rPr lang="en-US" i="1" dirty="0" err="1">
                <a:solidFill>
                  <a:srgbClr val="002060"/>
                </a:solidFill>
              </a:rPr>
              <a:t>hiệu</a:t>
            </a:r>
            <a:r>
              <a:rPr lang="en-US" i="1" dirty="0">
                <a:solidFill>
                  <a:srgbClr val="002060"/>
                </a:solidFill>
              </a:rPr>
              <a:t> </a:t>
            </a:r>
            <a:r>
              <a:rPr lang="en-US" i="1" dirty="0" err="1">
                <a:solidFill>
                  <a:srgbClr val="002060"/>
                </a:solidFill>
              </a:rPr>
              <a:t>quả</a:t>
            </a:r>
            <a:r>
              <a:rPr lang="en-US" i="1" dirty="0">
                <a:solidFill>
                  <a:srgbClr val="002060"/>
                </a:solidFill>
              </a:rPr>
              <a:t> </a:t>
            </a:r>
            <a:r>
              <a:rPr lang="en-US" i="1" dirty="0" err="1">
                <a:solidFill>
                  <a:srgbClr val="002060"/>
                </a:solidFill>
              </a:rPr>
              <a:t>kinh</a:t>
            </a:r>
            <a:r>
              <a:rPr lang="en-US" i="1" dirty="0">
                <a:solidFill>
                  <a:srgbClr val="002060"/>
                </a:solidFill>
              </a:rPr>
              <a:t> </a:t>
            </a:r>
            <a:r>
              <a:rPr lang="en-US" i="1" dirty="0" err="1">
                <a:solidFill>
                  <a:srgbClr val="002060"/>
                </a:solidFill>
              </a:rPr>
              <a:t>tế</a:t>
            </a:r>
            <a:r>
              <a:rPr lang="en-US" i="1" dirty="0">
                <a:solidFill>
                  <a:srgbClr val="002060"/>
                </a:solidFill>
              </a:rPr>
              <a:t> </a:t>
            </a:r>
            <a:r>
              <a:rPr lang="en-US" i="1" dirty="0" err="1">
                <a:solidFill>
                  <a:srgbClr val="002060"/>
                </a:solidFill>
              </a:rPr>
              <a:t>của</a:t>
            </a:r>
            <a:r>
              <a:rPr lang="en-US" i="1" dirty="0">
                <a:solidFill>
                  <a:srgbClr val="002060"/>
                </a:solidFill>
              </a:rPr>
              <a:t> </a:t>
            </a:r>
            <a:r>
              <a:rPr lang="en-US" i="1" dirty="0" err="1">
                <a:solidFill>
                  <a:srgbClr val="002060"/>
                </a:solidFill>
              </a:rPr>
              <a:t>các</a:t>
            </a:r>
            <a:r>
              <a:rPr lang="en-US" i="1" dirty="0">
                <a:solidFill>
                  <a:srgbClr val="002060"/>
                </a:solidFill>
              </a:rPr>
              <a:t> </a:t>
            </a:r>
            <a:r>
              <a:rPr lang="en-US" i="1" dirty="0" err="1">
                <a:solidFill>
                  <a:srgbClr val="002060"/>
                </a:solidFill>
              </a:rPr>
              <a:t>nguồn</a:t>
            </a:r>
            <a:r>
              <a:rPr lang="en-US" i="1" dirty="0">
                <a:solidFill>
                  <a:srgbClr val="002060"/>
                </a:solidFill>
              </a:rPr>
              <a:t> ĐMT </a:t>
            </a:r>
            <a:r>
              <a:rPr lang="en-US" i="1" dirty="0" err="1">
                <a:solidFill>
                  <a:srgbClr val="002060"/>
                </a:solidFill>
              </a:rPr>
              <a:t>nối</a:t>
            </a:r>
            <a:r>
              <a:rPr lang="en-US" i="1" dirty="0">
                <a:solidFill>
                  <a:srgbClr val="002060"/>
                </a:solidFill>
              </a:rPr>
              <a:t> </a:t>
            </a:r>
            <a:r>
              <a:rPr lang="en-US" i="1" dirty="0" err="1">
                <a:solidFill>
                  <a:srgbClr val="002060"/>
                </a:solidFill>
              </a:rPr>
              <a:t>lưới</a:t>
            </a:r>
            <a:r>
              <a:rPr lang="en-US" i="1" dirty="0">
                <a:solidFill>
                  <a:srgbClr val="002060"/>
                </a:solidFill>
              </a:rPr>
              <a:t> </a:t>
            </a:r>
            <a:r>
              <a:rPr lang="en-US" i="1" dirty="0" err="1">
                <a:solidFill>
                  <a:srgbClr val="002060"/>
                </a:solidFill>
              </a:rPr>
              <a:t>có</a:t>
            </a:r>
            <a:r>
              <a:rPr lang="en-US" i="1" dirty="0">
                <a:solidFill>
                  <a:srgbClr val="002060"/>
                </a:solidFill>
              </a:rPr>
              <a:t> </a:t>
            </a:r>
            <a:r>
              <a:rPr lang="en-US" i="1" dirty="0" err="1">
                <a:solidFill>
                  <a:srgbClr val="002060"/>
                </a:solidFill>
              </a:rPr>
              <a:t>dàn</a:t>
            </a:r>
            <a:r>
              <a:rPr lang="en-US" i="1" dirty="0">
                <a:solidFill>
                  <a:srgbClr val="002060"/>
                </a:solidFill>
              </a:rPr>
              <a:t> PMT </a:t>
            </a:r>
            <a:r>
              <a:rPr lang="en-US" i="1" dirty="0" err="1">
                <a:solidFill>
                  <a:srgbClr val="002060"/>
                </a:solidFill>
              </a:rPr>
              <a:t>cùng</a:t>
            </a:r>
            <a:r>
              <a:rPr lang="en-US" i="1" dirty="0">
                <a:solidFill>
                  <a:srgbClr val="002060"/>
                </a:solidFill>
              </a:rPr>
              <a:t> </a:t>
            </a:r>
            <a:r>
              <a:rPr lang="en-US" i="1" dirty="0" err="1">
                <a:solidFill>
                  <a:srgbClr val="002060"/>
                </a:solidFill>
              </a:rPr>
              <a:t>công</a:t>
            </a:r>
            <a:r>
              <a:rPr lang="en-US" i="1" dirty="0">
                <a:solidFill>
                  <a:srgbClr val="002060"/>
                </a:solidFill>
              </a:rPr>
              <a:t> </a:t>
            </a:r>
            <a:r>
              <a:rPr lang="en-US" i="1" dirty="0" err="1">
                <a:solidFill>
                  <a:srgbClr val="002060"/>
                </a:solidFill>
              </a:rPr>
              <a:t>suất</a:t>
            </a:r>
            <a:r>
              <a:rPr lang="en-US" i="1" dirty="0">
                <a:solidFill>
                  <a:srgbClr val="002060"/>
                </a:solidFill>
              </a:rPr>
              <a:t>, </a:t>
            </a:r>
            <a:r>
              <a:rPr lang="en-US" i="1" dirty="0" err="1">
                <a:solidFill>
                  <a:srgbClr val="002060"/>
                </a:solidFill>
              </a:rPr>
              <a:t>cùng</a:t>
            </a:r>
            <a:r>
              <a:rPr lang="en-US" i="1" dirty="0">
                <a:solidFill>
                  <a:srgbClr val="002060"/>
                </a:solidFill>
              </a:rPr>
              <a:t> </a:t>
            </a:r>
            <a:r>
              <a:rPr lang="en-US" i="1" dirty="0" err="1">
                <a:solidFill>
                  <a:srgbClr val="002060"/>
                </a:solidFill>
              </a:rPr>
              <a:t>suất</a:t>
            </a:r>
            <a:r>
              <a:rPr lang="en-US" i="1" dirty="0">
                <a:solidFill>
                  <a:srgbClr val="002060"/>
                </a:solidFill>
              </a:rPr>
              <a:t> </a:t>
            </a:r>
            <a:r>
              <a:rPr lang="en-US" i="1" dirty="0" err="1">
                <a:solidFill>
                  <a:srgbClr val="002060"/>
                </a:solidFill>
              </a:rPr>
              <a:t>đầu</a:t>
            </a:r>
            <a:r>
              <a:rPr lang="en-US" i="1" dirty="0">
                <a:solidFill>
                  <a:srgbClr val="002060"/>
                </a:solidFill>
              </a:rPr>
              <a:t> </a:t>
            </a:r>
            <a:r>
              <a:rPr lang="en-US" i="1" dirty="0" err="1">
                <a:solidFill>
                  <a:srgbClr val="002060"/>
                </a:solidFill>
              </a:rPr>
              <a:t>tư</a:t>
            </a:r>
            <a:r>
              <a:rPr lang="en-US" i="1" dirty="0">
                <a:solidFill>
                  <a:srgbClr val="002060"/>
                </a:solidFill>
              </a:rPr>
              <a:t>, </a:t>
            </a:r>
            <a:r>
              <a:rPr lang="en-US" i="1" dirty="0" err="1">
                <a:solidFill>
                  <a:srgbClr val="002060"/>
                </a:solidFill>
              </a:rPr>
              <a:t>cùng</a:t>
            </a:r>
            <a:r>
              <a:rPr lang="en-US" i="1" dirty="0">
                <a:solidFill>
                  <a:srgbClr val="002060"/>
                </a:solidFill>
              </a:rPr>
              <a:t> </a:t>
            </a:r>
            <a:r>
              <a:rPr lang="en-US" i="1" dirty="0" err="1">
                <a:solidFill>
                  <a:srgbClr val="002060"/>
                </a:solidFill>
              </a:rPr>
              <a:t>hiệu</a:t>
            </a:r>
            <a:r>
              <a:rPr lang="en-US" i="1" dirty="0">
                <a:solidFill>
                  <a:srgbClr val="002060"/>
                </a:solidFill>
              </a:rPr>
              <a:t> </a:t>
            </a:r>
            <a:r>
              <a:rPr lang="en-US" i="1" dirty="0" err="1">
                <a:solidFill>
                  <a:srgbClr val="002060"/>
                </a:solidFill>
              </a:rPr>
              <a:t>suất</a:t>
            </a:r>
            <a:r>
              <a:rPr lang="en-US" i="1" dirty="0">
                <a:solidFill>
                  <a:srgbClr val="002060"/>
                </a:solidFill>
              </a:rPr>
              <a:t> </a:t>
            </a:r>
            <a:r>
              <a:rPr lang="en-US" i="1" dirty="0" err="1">
                <a:solidFill>
                  <a:srgbClr val="002060"/>
                </a:solidFill>
              </a:rPr>
              <a:t>quang</a:t>
            </a:r>
            <a:r>
              <a:rPr lang="en-US" i="1" dirty="0">
                <a:solidFill>
                  <a:srgbClr val="002060"/>
                </a:solidFill>
              </a:rPr>
              <a:t> </a:t>
            </a:r>
            <a:r>
              <a:rPr lang="en-US" i="1" dirty="0" err="1">
                <a:solidFill>
                  <a:srgbClr val="002060"/>
                </a:solidFill>
              </a:rPr>
              <a:t>điện</a:t>
            </a:r>
            <a:r>
              <a:rPr lang="en-US" i="1" dirty="0">
                <a:solidFill>
                  <a:srgbClr val="002060"/>
                </a:solidFill>
              </a:rPr>
              <a:t>, </a:t>
            </a:r>
            <a:r>
              <a:rPr lang="en-US" i="1" dirty="0" err="1">
                <a:solidFill>
                  <a:srgbClr val="002060"/>
                </a:solidFill>
              </a:rPr>
              <a:t>nhưng</a:t>
            </a:r>
            <a:r>
              <a:rPr lang="en-US" i="1" dirty="0">
                <a:solidFill>
                  <a:srgbClr val="002060"/>
                </a:solidFill>
              </a:rPr>
              <a:t> </a:t>
            </a:r>
            <a:r>
              <a:rPr lang="en-US" i="1" dirty="0" err="1">
                <a:solidFill>
                  <a:srgbClr val="002060"/>
                </a:solidFill>
              </a:rPr>
              <a:t>lắp</a:t>
            </a:r>
            <a:r>
              <a:rPr lang="en-US" i="1" dirty="0">
                <a:solidFill>
                  <a:srgbClr val="002060"/>
                </a:solidFill>
              </a:rPr>
              <a:t> ở </a:t>
            </a:r>
            <a:r>
              <a:rPr lang="en-US" i="1" dirty="0" err="1">
                <a:solidFill>
                  <a:srgbClr val="002060"/>
                </a:solidFill>
              </a:rPr>
              <a:t>một</a:t>
            </a:r>
            <a:r>
              <a:rPr lang="en-US" i="1" dirty="0">
                <a:solidFill>
                  <a:srgbClr val="002060"/>
                </a:solidFill>
              </a:rPr>
              <a:t> </a:t>
            </a:r>
            <a:r>
              <a:rPr lang="en-US" i="1" dirty="0" err="1">
                <a:solidFill>
                  <a:srgbClr val="002060"/>
                </a:solidFill>
              </a:rPr>
              <a:t>địa</a:t>
            </a:r>
            <a:r>
              <a:rPr lang="en-US" i="1" dirty="0">
                <a:solidFill>
                  <a:srgbClr val="002060"/>
                </a:solidFill>
              </a:rPr>
              <a:t> </a:t>
            </a:r>
            <a:r>
              <a:rPr lang="en-US" i="1" dirty="0" err="1">
                <a:solidFill>
                  <a:srgbClr val="002060"/>
                </a:solidFill>
              </a:rPr>
              <a:t>phương</a:t>
            </a:r>
            <a:r>
              <a:rPr lang="en-US" i="1" dirty="0">
                <a:solidFill>
                  <a:srgbClr val="002060"/>
                </a:solidFill>
              </a:rPr>
              <a:t> </a:t>
            </a:r>
            <a:r>
              <a:rPr lang="en-US" i="1" dirty="0" err="1">
                <a:solidFill>
                  <a:srgbClr val="002060"/>
                </a:solidFill>
              </a:rPr>
              <a:t>Miền</a:t>
            </a:r>
            <a:r>
              <a:rPr lang="en-US" i="1" dirty="0">
                <a:solidFill>
                  <a:srgbClr val="002060"/>
                </a:solidFill>
              </a:rPr>
              <a:t> Bắc </a:t>
            </a:r>
            <a:r>
              <a:rPr lang="en-US" i="1" dirty="0" err="1">
                <a:solidFill>
                  <a:srgbClr val="002060"/>
                </a:solidFill>
              </a:rPr>
              <a:t>có</a:t>
            </a:r>
            <a:r>
              <a:rPr lang="en-US" i="1" dirty="0">
                <a:solidFill>
                  <a:srgbClr val="002060"/>
                </a:solidFill>
              </a:rPr>
              <a:t> </a:t>
            </a:r>
            <a:r>
              <a:rPr lang="en-US" i="1" dirty="0" err="1">
                <a:solidFill>
                  <a:srgbClr val="002060"/>
                </a:solidFill>
              </a:rPr>
              <a:t>cường</a:t>
            </a:r>
            <a:r>
              <a:rPr lang="en-US" i="1" dirty="0">
                <a:solidFill>
                  <a:srgbClr val="002060"/>
                </a:solidFill>
              </a:rPr>
              <a:t> </a:t>
            </a:r>
            <a:r>
              <a:rPr lang="en-US" i="1" dirty="0" err="1">
                <a:solidFill>
                  <a:srgbClr val="002060"/>
                </a:solidFill>
              </a:rPr>
              <a:t>độ</a:t>
            </a:r>
            <a:r>
              <a:rPr lang="en-US" i="1" dirty="0">
                <a:solidFill>
                  <a:srgbClr val="002060"/>
                </a:solidFill>
              </a:rPr>
              <a:t> NLMT </a:t>
            </a:r>
            <a:r>
              <a:rPr lang="en-US" i="1" dirty="0" err="1">
                <a:solidFill>
                  <a:srgbClr val="002060"/>
                </a:solidFill>
              </a:rPr>
              <a:t>bằng</a:t>
            </a:r>
            <a:r>
              <a:rPr lang="en-US" i="1" dirty="0">
                <a:solidFill>
                  <a:srgbClr val="002060"/>
                </a:solidFill>
              </a:rPr>
              <a:t> 3,5 kWh/m</a:t>
            </a:r>
            <a:r>
              <a:rPr lang="en-US" i="1" baseline="30000" dirty="0">
                <a:solidFill>
                  <a:srgbClr val="002060"/>
                </a:solidFill>
              </a:rPr>
              <a:t>2</a:t>
            </a:r>
            <a:r>
              <a:rPr lang="en-US" i="1" dirty="0">
                <a:solidFill>
                  <a:srgbClr val="002060"/>
                </a:solidFill>
              </a:rPr>
              <a:t>.ngày </a:t>
            </a:r>
            <a:r>
              <a:rPr lang="en-US" i="1" dirty="0" err="1">
                <a:solidFill>
                  <a:srgbClr val="002060"/>
                </a:solidFill>
              </a:rPr>
              <a:t>và</a:t>
            </a:r>
            <a:r>
              <a:rPr lang="en-US" i="1" dirty="0">
                <a:solidFill>
                  <a:srgbClr val="002060"/>
                </a:solidFill>
              </a:rPr>
              <a:t> ở </a:t>
            </a:r>
            <a:r>
              <a:rPr lang="en-US" i="1" dirty="0" err="1">
                <a:solidFill>
                  <a:srgbClr val="002060"/>
                </a:solidFill>
              </a:rPr>
              <a:t>một</a:t>
            </a:r>
            <a:r>
              <a:rPr lang="en-US" i="1" dirty="0">
                <a:solidFill>
                  <a:srgbClr val="002060"/>
                </a:solidFill>
              </a:rPr>
              <a:t> </a:t>
            </a:r>
            <a:r>
              <a:rPr lang="en-US" i="1" dirty="0" err="1">
                <a:solidFill>
                  <a:srgbClr val="002060"/>
                </a:solidFill>
              </a:rPr>
              <a:t>địa</a:t>
            </a:r>
            <a:r>
              <a:rPr lang="en-US" i="1" dirty="0">
                <a:solidFill>
                  <a:srgbClr val="002060"/>
                </a:solidFill>
              </a:rPr>
              <a:t> </a:t>
            </a:r>
            <a:r>
              <a:rPr lang="en-US" i="1" dirty="0" err="1">
                <a:solidFill>
                  <a:srgbClr val="002060"/>
                </a:solidFill>
              </a:rPr>
              <a:t>phương</a:t>
            </a:r>
            <a:r>
              <a:rPr lang="en-US" i="1" dirty="0">
                <a:solidFill>
                  <a:srgbClr val="002060"/>
                </a:solidFill>
              </a:rPr>
              <a:t> ở Nam Trung </a:t>
            </a:r>
            <a:r>
              <a:rPr lang="en-US" i="1" dirty="0" err="1">
                <a:solidFill>
                  <a:srgbClr val="002060"/>
                </a:solidFill>
              </a:rPr>
              <a:t>bộ</a:t>
            </a:r>
            <a:r>
              <a:rPr lang="en-US" i="1" dirty="0">
                <a:solidFill>
                  <a:srgbClr val="002060"/>
                </a:solidFill>
              </a:rPr>
              <a:t> </a:t>
            </a:r>
            <a:r>
              <a:rPr lang="en-US" i="1" dirty="0" err="1">
                <a:solidFill>
                  <a:srgbClr val="002060"/>
                </a:solidFill>
              </a:rPr>
              <a:t>có</a:t>
            </a:r>
            <a:r>
              <a:rPr lang="en-US" i="1" dirty="0">
                <a:solidFill>
                  <a:srgbClr val="002060"/>
                </a:solidFill>
              </a:rPr>
              <a:t> </a:t>
            </a:r>
            <a:r>
              <a:rPr lang="en-US" i="1" dirty="0" err="1">
                <a:solidFill>
                  <a:srgbClr val="002060"/>
                </a:solidFill>
              </a:rPr>
              <a:t>cường</a:t>
            </a:r>
            <a:r>
              <a:rPr lang="en-US" i="1" dirty="0">
                <a:solidFill>
                  <a:srgbClr val="002060"/>
                </a:solidFill>
              </a:rPr>
              <a:t> </a:t>
            </a:r>
            <a:r>
              <a:rPr lang="en-US" i="1" dirty="0" err="1">
                <a:solidFill>
                  <a:srgbClr val="002060"/>
                </a:solidFill>
              </a:rPr>
              <a:t>độ</a:t>
            </a:r>
            <a:r>
              <a:rPr lang="en-US" i="1" dirty="0">
                <a:solidFill>
                  <a:srgbClr val="002060"/>
                </a:solidFill>
              </a:rPr>
              <a:t> NLMT </a:t>
            </a:r>
            <a:r>
              <a:rPr lang="en-US" i="1" dirty="0" err="1">
                <a:solidFill>
                  <a:srgbClr val="002060"/>
                </a:solidFill>
              </a:rPr>
              <a:t>bằng</a:t>
            </a:r>
            <a:r>
              <a:rPr lang="en-US" i="1" dirty="0">
                <a:solidFill>
                  <a:srgbClr val="002060"/>
                </a:solidFill>
              </a:rPr>
              <a:t> 5 kWh/m</a:t>
            </a:r>
            <a:r>
              <a:rPr lang="en-US" i="1" baseline="30000" dirty="0">
                <a:solidFill>
                  <a:srgbClr val="002060"/>
                </a:solidFill>
              </a:rPr>
              <a:t>2</a:t>
            </a:r>
            <a:r>
              <a:rPr lang="en-US" i="1" dirty="0">
                <a:solidFill>
                  <a:srgbClr val="002060"/>
                </a:solidFill>
              </a:rPr>
              <a:t>.ngày ?  </a:t>
            </a:r>
          </a:p>
          <a:p>
            <a:pPr algn="just">
              <a:lnSpc>
                <a:spcPct val="120000"/>
              </a:lnSpc>
              <a:spcBef>
                <a:spcPts val="500"/>
              </a:spcBef>
              <a:buFont typeface="+mj-lt"/>
              <a:buAutoNum type="arabicPeriod"/>
            </a:pPr>
            <a:endParaRPr lang="en-US" i="1" dirty="0">
              <a:solidFill>
                <a:srgbClr val="002060"/>
              </a:solidFill>
            </a:endParaRPr>
          </a:p>
          <a:p>
            <a:pPr algn="just">
              <a:lnSpc>
                <a:spcPct val="120000"/>
              </a:lnSpc>
              <a:spcBef>
                <a:spcPts val="500"/>
              </a:spcBef>
              <a:buFont typeface="+mj-lt"/>
              <a:buAutoNum type="arabicPeriod"/>
            </a:pPr>
            <a:r>
              <a:rPr lang="en-US" i="1" dirty="0" err="1">
                <a:solidFill>
                  <a:srgbClr val="002060"/>
                </a:solidFill>
              </a:rPr>
              <a:t>Nếu</a:t>
            </a:r>
            <a:r>
              <a:rPr lang="en-US" i="1" dirty="0">
                <a:solidFill>
                  <a:srgbClr val="002060"/>
                </a:solidFill>
              </a:rPr>
              <a:t> </a:t>
            </a:r>
            <a:r>
              <a:rPr lang="en-US" i="1" dirty="0" err="1">
                <a:solidFill>
                  <a:srgbClr val="002060"/>
                </a:solidFill>
              </a:rPr>
              <a:t>lắp</a:t>
            </a:r>
            <a:r>
              <a:rPr lang="en-US" i="1" dirty="0">
                <a:solidFill>
                  <a:srgbClr val="002060"/>
                </a:solidFill>
              </a:rPr>
              <a:t> </a:t>
            </a:r>
            <a:r>
              <a:rPr lang="en-US" i="1" dirty="0" err="1">
                <a:solidFill>
                  <a:srgbClr val="002060"/>
                </a:solidFill>
              </a:rPr>
              <a:t>nguồn</a:t>
            </a:r>
            <a:r>
              <a:rPr lang="en-US" i="1" dirty="0">
                <a:solidFill>
                  <a:srgbClr val="002060"/>
                </a:solidFill>
              </a:rPr>
              <a:t> ĐMT </a:t>
            </a:r>
            <a:r>
              <a:rPr lang="en-US" i="1" dirty="0" err="1">
                <a:solidFill>
                  <a:srgbClr val="002060"/>
                </a:solidFill>
              </a:rPr>
              <a:t>nối</a:t>
            </a:r>
            <a:r>
              <a:rPr lang="en-US" i="1" dirty="0">
                <a:solidFill>
                  <a:srgbClr val="002060"/>
                </a:solidFill>
              </a:rPr>
              <a:t> </a:t>
            </a:r>
            <a:r>
              <a:rPr lang="en-US" i="1" dirty="0" err="1">
                <a:solidFill>
                  <a:srgbClr val="002060"/>
                </a:solidFill>
              </a:rPr>
              <a:t>lưới</a:t>
            </a:r>
            <a:r>
              <a:rPr lang="en-US" i="1" dirty="0">
                <a:solidFill>
                  <a:srgbClr val="002060"/>
                </a:solidFill>
              </a:rPr>
              <a:t> </a:t>
            </a:r>
            <a:r>
              <a:rPr lang="en-US" i="1" dirty="0" err="1">
                <a:solidFill>
                  <a:srgbClr val="002060"/>
                </a:solidFill>
              </a:rPr>
              <a:t>công</a:t>
            </a:r>
            <a:r>
              <a:rPr lang="en-US" i="1" dirty="0">
                <a:solidFill>
                  <a:srgbClr val="002060"/>
                </a:solidFill>
              </a:rPr>
              <a:t> </a:t>
            </a:r>
            <a:r>
              <a:rPr lang="en-US" i="1" dirty="0" err="1">
                <a:solidFill>
                  <a:srgbClr val="002060"/>
                </a:solidFill>
              </a:rPr>
              <a:t>suất</a:t>
            </a:r>
            <a:r>
              <a:rPr lang="en-US" i="1" dirty="0">
                <a:solidFill>
                  <a:srgbClr val="002060"/>
                </a:solidFill>
              </a:rPr>
              <a:t> </a:t>
            </a:r>
            <a:r>
              <a:rPr lang="en-US" i="1" dirty="0" err="1">
                <a:solidFill>
                  <a:srgbClr val="002060"/>
                </a:solidFill>
              </a:rPr>
              <a:t>lớn</a:t>
            </a:r>
            <a:r>
              <a:rPr lang="en-US" i="1" dirty="0">
                <a:solidFill>
                  <a:srgbClr val="002060"/>
                </a:solidFill>
              </a:rPr>
              <a:t> </a:t>
            </a:r>
            <a:r>
              <a:rPr lang="en-US" i="1" dirty="0" err="1">
                <a:solidFill>
                  <a:srgbClr val="002060"/>
                </a:solidFill>
              </a:rPr>
              <a:t>hơn</a:t>
            </a:r>
            <a:r>
              <a:rPr lang="en-US" i="1" dirty="0">
                <a:solidFill>
                  <a:srgbClr val="002060"/>
                </a:solidFill>
              </a:rPr>
              <a:t> </a:t>
            </a:r>
            <a:r>
              <a:rPr lang="en-US" i="1" dirty="0" err="1">
                <a:solidFill>
                  <a:srgbClr val="002060"/>
                </a:solidFill>
              </a:rPr>
              <a:t>phụ</a:t>
            </a:r>
            <a:r>
              <a:rPr lang="en-US" i="1" dirty="0">
                <a:solidFill>
                  <a:srgbClr val="002060"/>
                </a:solidFill>
              </a:rPr>
              <a:t> </a:t>
            </a:r>
            <a:r>
              <a:rPr lang="en-US" i="1" dirty="0" err="1">
                <a:solidFill>
                  <a:srgbClr val="002060"/>
                </a:solidFill>
              </a:rPr>
              <a:t>tải</a:t>
            </a:r>
            <a:r>
              <a:rPr lang="en-US" i="1" dirty="0">
                <a:solidFill>
                  <a:srgbClr val="002060"/>
                </a:solidFill>
              </a:rPr>
              <a:t>, </a:t>
            </a:r>
            <a:r>
              <a:rPr lang="en-US" i="1" dirty="0" err="1">
                <a:solidFill>
                  <a:srgbClr val="002060"/>
                </a:solidFill>
              </a:rPr>
              <a:t>có</a:t>
            </a:r>
            <a:r>
              <a:rPr lang="en-US" i="1" dirty="0">
                <a:solidFill>
                  <a:srgbClr val="002060"/>
                </a:solidFill>
              </a:rPr>
              <a:t> </a:t>
            </a:r>
            <a:r>
              <a:rPr lang="en-US" i="1" dirty="0" err="1">
                <a:solidFill>
                  <a:srgbClr val="002060"/>
                </a:solidFill>
              </a:rPr>
              <a:t>điện</a:t>
            </a:r>
            <a:r>
              <a:rPr lang="en-US" i="1" dirty="0">
                <a:solidFill>
                  <a:srgbClr val="002060"/>
                </a:solidFill>
              </a:rPr>
              <a:t> </a:t>
            </a:r>
            <a:r>
              <a:rPr lang="en-US" i="1" dirty="0" err="1">
                <a:solidFill>
                  <a:srgbClr val="002060"/>
                </a:solidFill>
              </a:rPr>
              <a:t>năng</a:t>
            </a:r>
            <a:r>
              <a:rPr lang="en-US" i="1" dirty="0">
                <a:solidFill>
                  <a:srgbClr val="002060"/>
                </a:solidFill>
              </a:rPr>
              <a:t> </a:t>
            </a:r>
            <a:r>
              <a:rPr lang="en-US" i="1" dirty="0" err="1">
                <a:solidFill>
                  <a:srgbClr val="002060"/>
                </a:solidFill>
              </a:rPr>
              <a:t>dư</a:t>
            </a:r>
            <a:r>
              <a:rPr lang="en-US" i="1" dirty="0">
                <a:solidFill>
                  <a:srgbClr val="002060"/>
                </a:solidFill>
              </a:rPr>
              <a:t> </a:t>
            </a:r>
            <a:r>
              <a:rPr lang="en-US" i="1" dirty="0" err="1">
                <a:solidFill>
                  <a:srgbClr val="002060"/>
                </a:solidFill>
              </a:rPr>
              <a:t>thừa</a:t>
            </a:r>
            <a:r>
              <a:rPr lang="en-US" i="1" dirty="0">
                <a:solidFill>
                  <a:srgbClr val="002060"/>
                </a:solidFill>
              </a:rPr>
              <a:t> </a:t>
            </a:r>
            <a:r>
              <a:rPr lang="en-US" i="1" dirty="0" err="1">
                <a:solidFill>
                  <a:srgbClr val="002060"/>
                </a:solidFill>
              </a:rPr>
              <a:t>đi</a:t>
            </a:r>
            <a:r>
              <a:rPr lang="en-US" i="1" dirty="0">
                <a:solidFill>
                  <a:srgbClr val="002060"/>
                </a:solidFill>
              </a:rPr>
              <a:t> </a:t>
            </a:r>
            <a:r>
              <a:rPr lang="en-US" i="1" dirty="0" err="1">
                <a:solidFill>
                  <a:srgbClr val="002060"/>
                </a:solidFill>
              </a:rPr>
              <a:t>ngược</a:t>
            </a:r>
            <a:r>
              <a:rPr lang="en-US" i="1" dirty="0">
                <a:solidFill>
                  <a:srgbClr val="002060"/>
                </a:solidFill>
              </a:rPr>
              <a:t> </a:t>
            </a:r>
            <a:r>
              <a:rPr lang="en-US" i="1" dirty="0" err="1">
                <a:solidFill>
                  <a:srgbClr val="002060"/>
                </a:solidFill>
              </a:rPr>
              <a:t>lên</a:t>
            </a:r>
            <a:r>
              <a:rPr lang="en-US" i="1" dirty="0">
                <a:solidFill>
                  <a:srgbClr val="002060"/>
                </a:solidFill>
              </a:rPr>
              <a:t> </a:t>
            </a:r>
            <a:r>
              <a:rPr lang="en-US" i="1" dirty="0" err="1">
                <a:solidFill>
                  <a:srgbClr val="002060"/>
                </a:solidFill>
              </a:rPr>
              <a:t>lưới</a:t>
            </a:r>
            <a:r>
              <a:rPr lang="en-US" i="1" dirty="0">
                <a:solidFill>
                  <a:srgbClr val="002060"/>
                </a:solidFill>
              </a:rPr>
              <a:t> </a:t>
            </a:r>
            <a:r>
              <a:rPr lang="en-US" i="1" dirty="0" err="1">
                <a:solidFill>
                  <a:srgbClr val="002060"/>
                </a:solidFill>
              </a:rPr>
              <a:t>điện</a:t>
            </a:r>
            <a:r>
              <a:rPr lang="en-US" i="1" dirty="0">
                <a:solidFill>
                  <a:srgbClr val="002060"/>
                </a:solidFill>
              </a:rPr>
              <a:t> </a:t>
            </a:r>
            <a:r>
              <a:rPr lang="en-US" i="1" dirty="0" err="1">
                <a:solidFill>
                  <a:srgbClr val="002060"/>
                </a:solidFill>
              </a:rPr>
              <a:t>quốc</a:t>
            </a:r>
            <a:r>
              <a:rPr lang="en-US" i="1" dirty="0">
                <a:solidFill>
                  <a:srgbClr val="002060"/>
                </a:solidFill>
              </a:rPr>
              <a:t> </a:t>
            </a:r>
            <a:r>
              <a:rPr lang="en-US" i="1" dirty="0" err="1">
                <a:solidFill>
                  <a:srgbClr val="002060"/>
                </a:solidFill>
              </a:rPr>
              <a:t>gia</a:t>
            </a:r>
            <a:r>
              <a:rPr lang="en-US" i="1" dirty="0">
                <a:solidFill>
                  <a:srgbClr val="002060"/>
                </a:solidFill>
              </a:rPr>
              <a:t> </a:t>
            </a:r>
            <a:r>
              <a:rPr lang="en-US" i="1" dirty="0" err="1">
                <a:solidFill>
                  <a:srgbClr val="002060"/>
                </a:solidFill>
              </a:rPr>
              <a:t>thì</a:t>
            </a:r>
            <a:r>
              <a:rPr lang="en-US" i="1" dirty="0">
                <a:solidFill>
                  <a:srgbClr val="002060"/>
                </a:solidFill>
              </a:rPr>
              <a:t> </a:t>
            </a:r>
            <a:r>
              <a:rPr lang="en-US" i="1" dirty="0" err="1">
                <a:solidFill>
                  <a:srgbClr val="002060"/>
                </a:solidFill>
              </a:rPr>
              <a:t>nên</a:t>
            </a:r>
            <a:r>
              <a:rPr lang="en-US" i="1" dirty="0">
                <a:solidFill>
                  <a:srgbClr val="002060"/>
                </a:solidFill>
              </a:rPr>
              <a:t> </a:t>
            </a:r>
            <a:r>
              <a:rPr lang="en-US" i="1" dirty="0" err="1">
                <a:solidFill>
                  <a:srgbClr val="002060"/>
                </a:solidFill>
              </a:rPr>
              <a:t>xử</a:t>
            </a:r>
            <a:r>
              <a:rPr lang="en-US" i="1" dirty="0">
                <a:solidFill>
                  <a:srgbClr val="002060"/>
                </a:solidFill>
              </a:rPr>
              <a:t> </a:t>
            </a:r>
            <a:r>
              <a:rPr lang="en-US" i="1" dirty="0" err="1">
                <a:solidFill>
                  <a:srgbClr val="002060"/>
                </a:solidFill>
              </a:rPr>
              <a:t>lý</a:t>
            </a:r>
            <a:r>
              <a:rPr lang="en-US" i="1" dirty="0">
                <a:solidFill>
                  <a:srgbClr val="002060"/>
                </a:solidFill>
              </a:rPr>
              <a:t> </a:t>
            </a:r>
            <a:r>
              <a:rPr lang="en-US" i="1" dirty="0" err="1">
                <a:solidFill>
                  <a:srgbClr val="002060"/>
                </a:solidFill>
              </a:rPr>
              <a:t>điện</a:t>
            </a:r>
            <a:r>
              <a:rPr lang="en-US" i="1" dirty="0">
                <a:solidFill>
                  <a:srgbClr val="002060"/>
                </a:solidFill>
              </a:rPr>
              <a:t> </a:t>
            </a:r>
            <a:r>
              <a:rPr lang="en-US" i="1" dirty="0" err="1">
                <a:solidFill>
                  <a:srgbClr val="002060"/>
                </a:solidFill>
              </a:rPr>
              <a:t>năng</a:t>
            </a:r>
            <a:r>
              <a:rPr lang="en-US" i="1" dirty="0">
                <a:solidFill>
                  <a:srgbClr val="002060"/>
                </a:solidFill>
              </a:rPr>
              <a:t> </a:t>
            </a:r>
            <a:r>
              <a:rPr lang="en-US" i="1" dirty="0" err="1">
                <a:solidFill>
                  <a:srgbClr val="002060"/>
                </a:solidFill>
              </a:rPr>
              <a:t>dư</a:t>
            </a:r>
            <a:r>
              <a:rPr lang="en-US" i="1" dirty="0">
                <a:solidFill>
                  <a:srgbClr val="002060"/>
                </a:solidFill>
              </a:rPr>
              <a:t> </a:t>
            </a:r>
            <a:r>
              <a:rPr lang="en-US" i="1" dirty="0" err="1">
                <a:solidFill>
                  <a:srgbClr val="002060"/>
                </a:solidFill>
              </a:rPr>
              <a:t>thừa</a:t>
            </a:r>
            <a:r>
              <a:rPr lang="en-US" i="1" dirty="0">
                <a:solidFill>
                  <a:srgbClr val="002060"/>
                </a:solidFill>
              </a:rPr>
              <a:t> </a:t>
            </a:r>
            <a:r>
              <a:rPr lang="en-US" i="1" dirty="0" err="1">
                <a:solidFill>
                  <a:srgbClr val="002060"/>
                </a:solidFill>
              </a:rPr>
              <a:t>như</a:t>
            </a:r>
            <a:r>
              <a:rPr lang="en-US" i="1" dirty="0">
                <a:solidFill>
                  <a:srgbClr val="002060"/>
                </a:solidFill>
              </a:rPr>
              <a:t> </a:t>
            </a:r>
            <a:r>
              <a:rPr lang="en-US" i="1" dirty="0" err="1">
                <a:solidFill>
                  <a:srgbClr val="002060"/>
                </a:solidFill>
              </a:rPr>
              <a:t>thế</a:t>
            </a:r>
            <a:r>
              <a:rPr lang="en-US" i="1" dirty="0">
                <a:solidFill>
                  <a:srgbClr val="002060"/>
                </a:solidFill>
              </a:rPr>
              <a:t> </a:t>
            </a:r>
            <a:r>
              <a:rPr lang="en-US" i="1" dirty="0" err="1">
                <a:solidFill>
                  <a:srgbClr val="002060"/>
                </a:solidFill>
              </a:rPr>
              <a:t>nào</a:t>
            </a:r>
            <a:r>
              <a:rPr lang="en-US" i="1" dirty="0">
                <a:solidFill>
                  <a:srgbClr val="002060"/>
                </a:solidFill>
              </a:rPr>
              <a:t> ? </a:t>
            </a:r>
            <a:r>
              <a:rPr lang="en-US" i="1" dirty="0" err="1">
                <a:solidFill>
                  <a:srgbClr val="002060"/>
                </a:solidFill>
              </a:rPr>
              <a:t>Đề</a:t>
            </a:r>
            <a:r>
              <a:rPr lang="en-US" i="1" dirty="0">
                <a:solidFill>
                  <a:srgbClr val="002060"/>
                </a:solidFill>
              </a:rPr>
              <a:t> </a:t>
            </a:r>
            <a:r>
              <a:rPr lang="en-US" i="1" dirty="0" err="1">
                <a:solidFill>
                  <a:srgbClr val="002060"/>
                </a:solidFill>
              </a:rPr>
              <a:t>xuất</a:t>
            </a:r>
            <a:r>
              <a:rPr lang="en-US" i="1" dirty="0">
                <a:solidFill>
                  <a:srgbClr val="002060"/>
                </a:solidFill>
              </a:rPr>
              <a:t> </a:t>
            </a:r>
            <a:r>
              <a:rPr lang="en-US" i="1" dirty="0" err="1">
                <a:solidFill>
                  <a:srgbClr val="002060"/>
                </a:solidFill>
              </a:rPr>
              <a:t>giải</a:t>
            </a:r>
            <a:r>
              <a:rPr lang="en-US" i="1" dirty="0">
                <a:solidFill>
                  <a:srgbClr val="002060"/>
                </a:solidFill>
              </a:rPr>
              <a:t> </a:t>
            </a:r>
            <a:r>
              <a:rPr lang="en-US" i="1" dirty="0" err="1">
                <a:solidFill>
                  <a:srgbClr val="002060"/>
                </a:solidFill>
              </a:rPr>
              <a:t>pháp</a:t>
            </a:r>
            <a:r>
              <a:rPr lang="en-US" i="1" dirty="0">
                <a:solidFill>
                  <a:srgbClr val="002060"/>
                </a:solidFill>
              </a:rPr>
              <a:t> / </a:t>
            </a:r>
            <a:r>
              <a:rPr lang="en-US" i="1" dirty="0" err="1">
                <a:solidFill>
                  <a:srgbClr val="002060"/>
                </a:solidFill>
              </a:rPr>
              <a:t>công</a:t>
            </a:r>
            <a:r>
              <a:rPr lang="en-US" i="1" dirty="0">
                <a:solidFill>
                  <a:srgbClr val="002060"/>
                </a:solidFill>
              </a:rPr>
              <a:t> </a:t>
            </a:r>
            <a:r>
              <a:rPr lang="en-US" i="1" dirty="0" err="1">
                <a:solidFill>
                  <a:srgbClr val="002060"/>
                </a:solidFill>
              </a:rPr>
              <a:t>nghệ</a:t>
            </a:r>
            <a:r>
              <a:rPr lang="en-US" i="1" dirty="0">
                <a:solidFill>
                  <a:srgbClr val="002060"/>
                </a:solidFill>
              </a:rPr>
              <a:t> ?</a:t>
            </a:r>
          </a:p>
          <a:p>
            <a:pPr algn="just">
              <a:lnSpc>
                <a:spcPct val="120000"/>
              </a:lnSpc>
              <a:spcBef>
                <a:spcPts val="500"/>
              </a:spcBef>
              <a:buFont typeface="+mj-lt"/>
              <a:buAutoNum type="arabicPeriod"/>
            </a:pPr>
            <a:endParaRPr lang="en-US" i="1" dirty="0">
              <a:solidFill>
                <a:srgbClr val="002060"/>
              </a:solidFill>
            </a:endParaRPr>
          </a:p>
          <a:p>
            <a:pPr algn="just">
              <a:lnSpc>
                <a:spcPct val="120000"/>
              </a:lnSpc>
              <a:spcBef>
                <a:spcPts val="500"/>
              </a:spcBef>
            </a:pPr>
            <a:r>
              <a:rPr lang="en-US" i="1" dirty="0">
                <a:solidFill>
                  <a:srgbClr val="002060"/>
                </a:solidFill>
              </a:rPr>
              <a:t>3. Quan </a:t>
            </a:r>
            <a:r>
              <a:rPr lang="en-US" i="1" dirty="0" err="1">
                <a:solidFill>
                  <a:srgbClr val="002060"/>
                </a:solidFill>
              </a:rPr>
              <a:t>điểm</a:t>
            </a:r>
            <a:r>
              <a:rPr lang="en-US" i="1" dirty="0">
                <a:solidFill>
                  <a:srgbClr val="002060"/>
                </a:solidFill>
              </a:rPr>
              <a:t> </a:t>
            </a:r>
            <a:r>
              <a:rPr lang="en-US" i="1" dirty="0" err="1">
                <a:solidFill>
                  <a:srgbClr val="002060"/>
                </a:solidFill>
              </a:rPr>
              <a:t>của</a:t>
            </a:r>
            <a:r>
              <a:rPr lang="en-US" i="1" dirty="0">
                <a:solidFill>
                  <a:srgbClr val="002060"/>
                </a:solidFill>
              </a:rPr>
              <a:t> </a:t>
            </a:r>
            <a:r>
              <a:rPr lang="en-US" i="1" dirty="0" err="1">
                <a:solidFill>
                  <a:srgbClr val="002060"/>
                </a:solidFill>
              </a:rPr>
              <a:t>các</a:t>
            </a:r>
            <a:r>
              <a:rPr lang="en-US" i="1" dirty="0">
                <a:solidFill>
                  <a:srgbClr val="002060"/>
                </a:solidFill>
              </a:rPr>
              <a:t> </a:t>
            </a:r>
            <a:r>
              <a:rPr lang="en-US" i="1" dirty="0" err="1">
                <a:solidFill>
                  <a:srgbClr val="002060"/>
                </a:solidFill>
              </a:rPr>
              <a:t>anh</a:t>
            </a:r>
            <a:r>
              <a:rPr lang="en-US" i="1" dirty="0">
                <a:solidFill>
                  <a:srgbClr val="002060"/>
                </a:solidFill>
              </a:rPr>
              <a:t> chị </a:t>
            </a:r>
            <a:r>
              <a:rPr lang="en-US" i="1" dirty="0" err="1">
                <a:solidFill>
                  <a:srgbClr val="002060"/>
                </a:solidFill>
              </a:rPr>
              <a:t>vê</a:t>
            </a:r>
            <a:r>
              <a:rPr lang="en-US" i="1" dirty="0">
                <a:solidFill>
                  <a:srgbClr val="002060"/>
                </a:solidFill>
              </a:rPr>
              <a:t>̀ </a:t>
            </a:r>
            <a:r>
              <a:rPr lang="vi-VN" i="1" dirty="0">
                <a:solidFill>
                  <a:srgbClr val="002060"/>
                </a:solidFill>
              </a:rPr>
              <a:t>NGHỊ ĐỊNH</a:t>
            </a:r>
            <a:r>
              <a:rPr lang="en-US" i="1" dirty="0">
                <a:solidFill>
                  <a:srgbClr val="002060"/>
                </a:solidFill>
              </a:rPr>
              <a:t> </a:t>
            </a:r>
            <a:r>
              <a:rPr lang="en-US" i="1" dirty="0" err="1">
                <a:solidFill>
                  <a:srgbClr val="002060"/>
                </a:solidFill>
              </a:rPr>
              <a:t>số</a:t>
            </a:r>
            <a:r>
              <a:rPr lang="en-US" i="1" dirty="0">
                <a:solidFill>
                  <a:srgbClr val="002060"/>
                </a:solidFill>
              </a:rPr>
              <a:t> 135/2024/NĐ-CP </a:t>
            </a:r>
            <a:r>
              <a:rPr lang="en-US" i="1" dirty="0" err="1">
                <a:solidFill>
                  <a:srgbClr val="002060"/>
                </a:solidFill>
              </a:rPr>
              <a:t>quy</a:t>
            </a:r>
            <a:r>
              <a:rPr lang="en-US" i="1" dirty="0">
                <a:solidFill>
                  <a:srgbClr val="002060"/>
                </a:solidFill>
              </a:rPr>
              <a:t> </a:t>
            </a:r>
            <a:r>
              <a:rPr lang="en-US" i="1" dirty="0" err="1">
                <a:solidFill>
                  <a:srgbClr val="002060"/>
                </a:solidFill>
              </a:rPr>
              <a:t>định</a:t>
            </a:r>
            <a:r>
              <a:rPr lang="en-US" i="1" dirty="0">
                <a:solidFill>
                  <a:srgbClr val="002060"/>
                </a:solidFill>
              </a:rPr>
              <a:t> </a:t>
            </a:r>
            <a:r>
              <a:rPr lang="en-US" i="1" dirty="0" err="1">
                <a:solidFill>
                  <a:srgbClr val="002060"/>
                </a:solidFill>
              </a:rPr>
              <a:t>cơ</a:t>
            </a:r>
            <a:r>
              <a:rPr lang="en-US" i="1" dirty="0">
                <a:solidFill>
                  <a:srgbClr val="002060"/>
                </a:solidFill>
              </a:rPr>
              <a:t> </a:t>
            </a:r>
            <a:r>
              <a:rPr lang="en-US" i="1" dirty="0" err="1">
                <a:solidFill>
                  <a:srgbClr val="002060"/>
                </a:solidFill>
              </a:rPr>
              <a:t>chế</a:t>
            </a:r>
            <a:r>
              <a:rPr lang="en-US" i="1" dirty="0">
                <a:solidFill>
                  <a:srgbClr val="002060"/>
                </a:solidFill>
              </a:rPr>
              <a:t>, </a:t>
            </a:r>
            <a:r>
              <a:rPr lang="en-US" i="1" dirty="0" err="1">
                <a:solidFill>
                  <a:srgbClr val="002060"/>
                </a:solidFill>
              </a:rPr>
              <a:t>chính</a:t>
            </a:r>
            <a:r>
              <a:rPr lang="en-US" i="1" dirty="0">
                <a:solidFill>
                  <a:srgbClr val="002060"/>
                </a:solidFill>
              </a:rPr>
              <a:t> </a:t>
            </a:r>
            <a:r>
              <a:rPr lang="en-US" i="1" dirty="0" err="1">
                <a:solidFill>
                  <a:srgbClr val="002060"/>
                </a:solidFill>
              </a:rPr>
              <a:t>sách</a:t>
            </a:r>
            <a:r>
              <a:rPr lang="en-US" i="1" dirty="0">
                <a:solidFill>
                  <a:srgbClr val="002060"/>
                </a:solidFill>
              </a:rPr>
              <a:t> </a:t>
            </a:r>
            <a:r>
              <a:rPr lang="en-US" i="1" dirty="0" err="1">
                <a:solidFill>
                  <a:srgbClr val="002060"/>
                </a:solidFill>
              </a:rPr>
              <a:t>khuyến</a:t>
            </a:r>
            <a:r>
              <a:rPr lang="en-US" i="1" dirty="0">
                <a:solidFill>
                  <a:srgbClr val="002060"/>
                </a:solidFill>
              </a:rPr>
              <a:t> </a:t>
            </a:r>
            <a:r>
              <a:rPr lang="en-US" i="1" dirty="0" err="1">
                <a:solidFill>
                  <a:srgbClr val="002060"/>
                </a:solidFill>
              </a:rPr>
              <a:t>khích</a:t>
            </a:r>
            <a:r>
              <a:rPr lang="en-US" i="1" dirty="0">
                <a:solidFill>
                  <a:srgbClr val="002060"/>
                </a:solidFill>
              </a:rPr>
              <a:t> </a:t>
            </a:r>
            <a:r>
              <a:rPr lang="en-US" i="1" dirty="0" err="1">
                <a:solidFill>
                  <a:srgbClr val="002060"/>
                </a:solidFill>
              </a:rPr>
              <a:t>phát</a:t>
            </a:r>
            <a:r>
              <a:rPr lang="en-US" i="1" dirty="0">
                <a:solidFill>
                  <a:srgbClr val="002060"/>
                </a:solidFill>
              </a:rPr>
              <a:t> </a:t>
            </a:r>
            <a:r>
              <a:rPr lang="en-US" i="1" dirty="0" err="1">
                <a:solidFill>
                  <a:srgbClr val="002060"/>
                </a:solidFill>
              </a:rPr>
              <a:t>triển</a:t>
            </a:r>
            <a:r>
              <a:rPr lang="en-US" i="1" dirty="0">
                <a:solidFill>
                  <a:srgbClr val="002060"/>
                </a:solidFill>
              </a:rPr>
              <a:t> </a:t>
            </a:r>
            <a:r>
              <a:rPr lang="en-US" i="1" dirty="0" err="1">
                <a:solidFill>
                  <a:srgbClr val="002060"/>
                </a:solidFill>
              </a:rPr>
              <a:t>điện</a:t>
            </a:r>
            <a:r>
              <a:rPr lang="en-US" i="1" dirty="0">
                <a:solidFill>
                  <a:srgbClr val="002060"/>
                </a:solidFill>
              </a:rPr>
              <a:t> </a:t>
            </a:r>
            <a:r>
              <a:rPr lang="en-US" i="1" dirty="0" err="1">
                <a:solidFill>
                  <a:srgbClr val="002060"/>
                </a:solidFill>
              </a:rPr>
              <a:t>Mặt</a:t>
            </a:r>
            <a:r>
              <a:rPr lang="en-US" i="1" dirty="0">
                <a:solidFill>
                  <a:srgbClr val="002060"/>
                </a:solidFill>
              </a:rPr>
              <a:t> </a:t>
            </a:r>
            <a:r>
              <a:rPr lang="en-US" i="1" dirty="0" err="1">
                <a:solidFill>
                  <a:srgbClr val="002060"/>
                </a:solidFill>
              </a:rPr>
              <a:t>trời</a:t>
            </a:r>
            <a:r>
              <a:rPr lang="en-US" i="1" dirty="0">
                <a:solidFill>
                  <a:srgbClr val="002060"/>
                </a:solidFill>
              </a:rPr>
              <a:t> </a:t>
            </a:r>
            <a:r>
              <a:rPr lang="en-US" i="1" dirty="0" err="1">
                <a:solidFill>
                  <a:srgbClr val="002060"/>
                </a:solidFill>
              </a:rPr>
              <a:t>mái</a:t>
            </a:r>
            <a:r>
              <a:rPr lang="en-US" i="1" dirty="0">
                <a:solidFill>
                  <a:srgbClr val="002060"/>
                </a:solidFill>
              </a:rPr>
              <a:t> </a:t>
            </a:r>
            <a:r>
              <a:rPr lang="en-US" i="1" dirty="0" err="1">
                <a:solidFill>
                  <a:srgbClr val="002060"/>
                </a:solidFill>
              </a:rPr>
              <a:t>nhà</a:t>
            </a:r>
            <a:r>
              <a:rPr lang="en-US" i="1" dirty="0">
                <a:solidFill>
                  <a:srgbClr val="002060"/>
                </a:solidFill>
              </a:rPr>
              <a:t> </a:t>
            </a:r>
            <a:r>
              <a:rPr lang="en-US" i="1" dirty="0" err="1">
                <a:solidFill>
                  <a:srgbClr val="002060"/>
                </a:solidFill>
              </a:rPr>
              <a:t>tự</a:t>
            </a:r>
            <a:r>
              <a:rPr lang="en-US" i="1" dirty="0">
                <a:solidFill>
                  <a:srgbClr val="002060"/>
                </a:solidFill>
              </a:rPr>
              <a:t> </a:t>
            </a:r>
            <a:r>
              <a:rPr lang="en-US" i="1" dirty="0" err="1">
                <a:solidFill>
                  <a:srgbClr val="002060"/>
                </a:solidFill>
              </a:rPr>
              <a:t>sản</a:t>
            </a:r>
            <a:r>
              <a:rPr lang="en-US" i="1" dirty="0">
                <a:solidFill>
                  <a:srgbClr val="002060"/>
                </a:solidFill>
              </a:rPr>
              <a:t>, </a:t>
            </a:r>
            <a:r>
              <a:rPr lang="en-US" i="1" dirty="0" err="1">
                <a:solidFill>
                  <a:srgbClr val="002060"/>
                </a:solidFill>
              </a:rPr>
              <a:t>tự</a:t>
            </a:r>
            <a:r>
              <a:rPr lang="en-US" i="1" dirty="0">
                <a:solidFill>
                  <a:srgbClr val="002060"/>
                </a:solidFill>
              </a:rPr>
              <a:t> </a:t>
            </a:r>
            <a:r>
              <a:rPr lang="en-US" i="1" dirty="0" err="1">
                <a:solidFill>
                  <a:srgbClr val="002060"/>
                </a:solidFill>
              </a:rPr>
              <a:t>tiêu</a:t>
            </a:r>
            <a:r>
              <a:rPr lang="en-US" i="1">
                <a:solidFill>
                  <a:srgbClr val="002060"/>
                </a:solidFill>
              </a:rPr>
              <a:t>?</a:t>
            </a:r>
            <a:endParaRPr lang="vi-VN" i="1" dirty="0">
              <a:solidFill>
                <a:srgbClr val="002060"/>
              </a:solidFill>
            </a:endParaRPr>
          </a:p>
          <a:p>
            <a:pPr algn="just">
              <a:lnSpc>
                <a:spcPct val="120000"/>
              </a:lnSpc>
              <a:spcBef>
                <a:spcPts val="500"/>
              </a:spcBef>
              <a:buFont typeface="+mj-lt"/>
              <a:buAutoNum type="arabicPeriod"/>
            </a:pPr>
            <a:endParaRPr lang="en-US" i="1" dirty="0">
              <a:solidFill>
                <a:srgbClr val="002060"/>
              </a:solidFill>
            </a:endParaRPr>
          </a:p>
          <a:p>
            <a:pPr>
              <a:lnSpc>
                <a:spcPct val="120000"/>
              </a:lnSpc>
              <a:spcBef>
                <a:spcPts val="500"/>
              </a:spcBef>
            </a:pPr>
            <a:endParaRPr lang="en-US"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endParaRPr lang="en-US" b="1" dirty="0">
              <a:solidFill>
                <a:srgbClr val="1729CF"/>
              </a:solidFill>
            </a:endParaRPr>
          </a:p>
          <a:p>
            <a:pPr>
              <a:lnSpc>
                <a:spcPct val="120000"/>
              </a:lnSpc>
              <a:spcBef>
                <a:spcPts val="500"/>
              </a:spcBef>
            </a:pPr>
            <a:r>
              <a:rPr lang="en-US" b="1" dirty="0">
                <a:solidFill>
                  <a:srgbClr val="1729CF"/>
                </a:solidFill>
              </a:rPr>
              <a:t> </a:t>
            </a:r>
          </a:p>
        </p:txBody>
      </p:sp>
      <p:sp>
        <p:nvSpPr>
          <p:cNvPr id="3" name="Rectangle 2"/>
          <p:cNvSpPr/>
          <p:nvPr/>
        </p:nvSpPr>
        <p:spPr>
          <a:xfrm>
            <a:off x="482560" y="435316"/>
            <a:ext cx="8218584" cy="427746"/>
          </a:xfrm>
          <a:prstGeom prst="rect">
            <a:avLst/>
          </a:prstGeom>
        </p:spPr>
        <p:txBody>
          <a:bodyPr wrap="square">
            <a:spAutoFit/>
          </a:bodyPr>
          <a:lstStyle/>
          <a:p>
            <a:pPr algn="ctr">
              <a:lnSpc>
                <a:spcPct val="120000"/>
              </a:lnSpc>
              <a:spcBef>
                <a:spcPts val="500"/>
              </a:spcBef>
            </a:pPr>
            <a:r>
              <a:rPr lang="en-US" sz="2000" b="1">
                <a:solidFill>
                  <a:schemeClr val="accent1">
                    <a:lumMod val="50000"/>
                  </a:schemeClr>
                </a:solidFill>
              </a:rPr>
              <a:t>CÂU HỎI THẢO LUẬN</a:t>
            </a:r>
            <a:endParaRPr lang="en-US" sz="2000" b="1" dirty="0">
              <a:solidFill>
                <a:schemeClr val="accent1">
                  <a:lumMod val="50000"/>
                </a:schemeClr>
              </a:solidFill>
            </a:endParaRPr>
          </a:p>
        </p:txBody>
      </p:sp>
    </p:spTree>
    <p:extLst>
      <p:ext uri="{BB962C8B-B14F-4D97-AF65-F5344CB8AC3E}">
        <p14:creationId xmlns:p14="http://schemas.microsoft.com/office/powerpoint/2010/main" val="4162097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EE5DB492-26EA-9C42-F7AC-0F8807884A9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888EDCF-A168-1D90-5D85-D588EC050488}"/>
              </a:ext>
            </a:extLst>
          </p:cNvPr>
          <p:cNvSpPr txBox="1">
            <a:spLocks/>
          </p:cNvSpPr>
          <p:nvPr/>
        </p:nvSpPr>
        <p:spPr>
          <a:xfrm>
            <a:off x="495759" y="1204052"/>
            <a:ext cx="8130448" cy="734917"/>
          </a:xfrm>
          <a:prstGeom prst="rect">
            <a:avLst/>
          </a:prstGeom>
          <a:solidFill>
            <a:schemeClr val="accent5">
              <a:lumMod val="20000"/>
              <a:lumOff val="80000"/>
            </a:schemeClr>
          </a:solidFill>
          <a:ln w="12700">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14000"/>
              </a:lnSpc>
              <a:spcBef>
                <a:spcPts val="460"/>
              </a:spcBef>
            </a:pPr>
            <a:r>
              <a:rPr lang="en-US" sz="1600" i="1">
                <a:solidFill>
                  <a:srgbClr val="002060"/>
                </a:solidFill>
                <a:latin typeface="+mn-lt"/>
              </a:rPr>
              <a:t>Tấm </a:t>
            </a:r>
            <a:r>
              <a:rPr lang="en-US" sz="1600" i="1" dirty="0">
                <a:solidFill>
                  <a:srgbClr val="002060"/>
                </a:solidFill>
                <a:latin typeface="+mn-lt"/>
              </a:rPr>
              <a:t>pin </a:t>
            </a:r>
            <a:r>
              <a:rPr lang="en-US" sz="1600" i="1" dirty="0" err="1">
                <a:solidFill>
                  <a:srgbClr val="002060"/>
                </a:solidFill>
                <a:latin typeface="+mn-lt"/>
              </a:rPr>
              <a:t>mặt</a:t>
            </a:r>
            <a:r>
              <a:rPr lang="en-US" sz="1600" i="1" dirty="0">
                <a:solidFill>
                  <a:srgbClr val="002060"/>
                </a:solidFill>
                <a:latin typeface="+mn-lt"/>
              </a:rPr>
              <a:t> </a:t>
            </a:r>
            <a:r>
              <a:rPr lang="en-US" sz="1600" i="1" dirty="0" err="1">
                <a:solidFill>
                  <a:srgbClr val="002060"/>
                </a:solidFill>
                <a:latin typeface="+mn-lt"/>
              </a:rPr>
              <a:t>trời</a:t>
            </a:r>
            <a:r>
              <a:rPr lang="en-US" sz="1600" i="1" dirty="0">
                <a:solidFill>
                  <a:srgbClr val="002060"/>
                </a:solidFill>
                <a:latin typeface="+mn-lt"/>
              </a:rPr>
              <a:t> </a:t>
            </a:r>
            <a:r>
              <a:rPr lang="en-US" sz="1600" i="1" dirty="0" err="1">
                <a:solidFill>
                  <a:srgbClr val="002060"/>
                </a:solidFill>
                <a:latin typeface="+mn-lt"/>
              </a:rPr>
              <a:t>bị</a:t>
            </a:r>
            <a:r>
              <a:rPr lang="en-US" sz="1600" i="1" dirty="0">
                <a:solidFill>
                  <a:srgbClr val="002060"/>
                </a:solidFill>
                <a:latin typeface="+mn-lt"/>
              </a:rPr>
              <a:t> </a:t>
            </a:r>
            <a:r>
              <a:rPr lang="en-US" sz="1600" i="1" dirty="0" err="1">
                <a:solidFill>
                  <a:srgbClr val="002060"/>
                </a:solidFill>
                <a:latin typeface="+mn-lt"/>
              </a:rPr>
              <a:t>vỡ</a:t>
            </a:r>
            <a:r>
              <a:rPr lang="en-US" sz="1600" i="1" dirty="0">
                <a:solidFill>
                  <a:srgbClr val="002060"/>
                </a:solidFill>
                <a:latin typeface="+mn-lt"/>
              </a:rPr>
              <a:t> </a:t>
            </a:r>
            <a:r>
              <a:rPr lang="en-US" sz="1600" i="1" dirty="0" err="1">
                <a:solidFill>
                  <a:srgbClr val="002060"/>
                </a:solidFill>
                <a:latin typeface="+mn-lt"/>
              </a:rPr>
              <a:t>mặt</a:t>
            </a:r>
            <a:r>
              <a:rPr lang="en-US" sz="1600" i="1" dirty="0">
                <a:solidFill>
                  <a:srgbClr val="002060"/>
                </a:solidFill>
                <a:latin typeface="+mn-lt"/>
              </a:rPr>
              <a:t> </a:t>
            </a:r>
            <a:r>
              <a:rPr lang="en-US" sz="1600" i="1" dirty="0" err="1">
                <a:solidFill>
                  <a:srgbClr val="002060"/>
                </a:solidFill>
                <a:latin typeface="+mn-lt"/>
              </a:rPr>
              <a:t>kính</a:t>
            </a:r>
            <a:r>
              <a:rPr lang="en-US" sz="1600" i="1" dirty="0">
                <a:solidFill>
                  <a:srgbClr val="002060"/>
                </a:solidFill>
                <a:latin typeface="+mn-lt"/>
              </a:rPr>
              <a:t> </a:t>
            </a:r>
            <a:r>
              <a:rPr lang="en-US" sz="1600" i="1" dirty="0" err="1">
                <a:solidFill>
                  <a:srgbClr val="002060"/>
                </a:solidFill>
                <a:latin typeface="+mn-lt"/>
              </a:rPr>
              <a:t>thì</a:t>
            </a:r>
            <a:r>
              <a:rPr lang="en-US" sz="1600" i="1" dirty="0">
                <a:solidFill>
                  <a:srgbClr val="002060"/>
                </a:solidFill>
                <a:latin typeface="+mn-lt"/>
              </a:rPr>
              <a:t> </a:t>
            </a:r>
            <a:r>
              <a:rPr lang="en-US" sz="1600" i="1" dirty="0" err="1">
                <a:solidFill>
                  <a:srgbClr val="002060"/>
                </a:solidFill>
                <a:latin typeface="+mn-lt"/>
              </a:rPr>
              <a:t>có</a:t>
            </a:r>
            <a:r>
              <a:rPr lang="en-US" sz="1600" i="1" dirty="0">
                <a:solidFill>
                  <a:srgbClr val="002060"/>
                </a:solidFill>
                <a:latin typeface="+mn-lt"/>
              </a:rPr>
              <a:t> </a:t>
            </a:r>
            <a:r>
              <a:rPr lang="en-US" sz="1600" i="1" dirty="0" err="1">
                <a:solidFill>
                  <a:srgbClr val="002060"/>
                </a:solidFill>
                <a:latin typeface="+mn-lt"/>
              </a:rPr>
              <a:t>sử</a:t>
            </a:r>
            <a:r>
              <a:rPr lang="en-US" sz="1600" i="1" dirty="0">
                <a:solidFill>
                  <a:srgbClr val="002060"/>
                </a:solidFill>
                <a:latin typeface="+mn-lt"/>
              </a:rPr>
              <a:t> </a:t>
            </a:r>
            <a:r>
              <a:rPr lang="en-US" sz="1600" i="1" dirty="0" err="1">
                <a:solidFill>
                  <a:srgbClr val="002060"/>
                </a:solidFill>
                <a:latin typeface="+mn-lt"/>
              </a:rPr>
              <a:t>dụng</a:t>
            </a:r>
            <a:r>
              <a:rPr lang="en-US" sz="1600" i="1" dirty="0">
                <a:solidFill>
                  <a:srgbClr val="002060"/>
                </a:solidFill>
                <a:latin typeface="+mn-lt"/>
              </a:rPr>
              <a:t> </a:t>
            </a:r>
            <a:r>
              <a:rPr lang="en-US" sz="1600" i="1" dirty="0" err="1">
                <a:solidFill>
                  <a:srgbClr val="002060"/>
                </a:solidFill>
                <a:latin typeface="+mn-lt"/>
              </a:rPr>
              <a:t>tiếp</a:t>
            </a:r>
            <a:r>
              <a:rPr lang="en-US" sz="1600" i="1" dirty="0">
                <a:solidFill>
                  <a:srgbClr val="002060"/>
                </a:solidFill>
                <a:latin typeface="+mn-lt"/>
              </a:rPr>
              <a:t> </a:t>
            </a:r>
            <a:r>
              <a:rPr lang="en-US" sz="1600" i="1" dirty="0" err="1">
                <a:solidFill>
                  <a:srgbClr val="002060"/>
                </a:solidFill>
                <a:latin typeface="+mn-lt"/>
              </a:rPr>
              <a:t>được</a:t>
            </a:r>
            <a:r>
              <a:rPr lang="en-US" sz="1600" i="1" dirty="0">
                <a:solidFill>
                  <a:srgbClr val="002060"/>
                </a:solidFill>
                <a:latin typeface="+mn-lt"/>
              </a:rPr>
              <a:t> </a:t>
            </a:r>
            <a:r>
              <a:rPr lang="en-US" sz="1600" i="1" dirty="0" err="1">
                <a:solidFill>
                  <a:srgbClr val="002060"/>
                </a:solidFill>
                <a:latin typeface="+mn-lt"/>
              </a:rPr>
              <a:t>không</a:t>
            </a:r>
            <a:r>
              <a:rPr lang="en-US" sz="1600" i="1" dirty="0">
                <a:solidFill>
                  <a:srgbClr val="002060"/>
                </a:solidFill>
                <a:latin typeface="+mn-lt"/>
              </a:rPr>
              <a:t> ? </a:t>
            </a:r>
            <a:r>
              <a:rPr lang="en-US" sz="1600" i="1" dirty="0" err="1">
                <a:solidFill>
                  <a:srgbClr val="002060"/>
                </a:solidFill>
                <a:latin typeface="+mn-lt"/>
              </a:rPr>
              <a:t>Hãy</a:t>
            </a:r>
            <a:r>
              <a:rPr lang="en-US" sz="1600" i="1" dirty="0">
                <a:solidFill>
                  <a:srgbClr val="002060"/>
                </a:solidFill>
                <a:latin typeface="+mn-lt"/>
              </a:rPr>
              <a:t> </a:t>
            </a:r>
            <a:r>
              <a:rPr lang="en-US" sz="1600" i="1" dirty="0" err="1">
                <a:solidFill>
                  <a:srgbClr val="002060"/>
                </a:solidFill>
                <a:latin typeface="+mn-lt"/>
              </a:rPr>
              <a:t>cho</a:t>
            </a:r>
            <a:r>
              <a:rPr lang="en-US" sz="1600" i="1" dirty="0">
                <a:solidFill>
                  <a:srgbClr val="002060"/>
                </a:solidFill>
                <a:latin typeface="+mn-lt"/>
              </a:rPr>
              <a:t> </a:t>
            </a:r>
            <a:r>
              <a:rPr lang="en-US" sz="1600" i="1" dirty="0" err="1">
                <a:solidFill>
                  <a:srgbClr val="002060"/>
                </a:solidFill>
                <a:latin typeface="+mn-lt"/>
              </a:rPr>
              <a:t>biết</a:t>
            </a:r>
            <a:r>
              <a:rPr lang="en-US" sz="1600" i="1" dirty="0">
                <a:solidFill>
                  <a:srgbClr val="002060"/>
                </a:solidFill>
                <a:latin typeface="+mn-lt"/>
              </a:rPr>
              <a:t> </a:t>
            </a:r>
            <a:r>
              <a:rPr lang="en-US" sz="1600" i="1" dirty="0" err="1">
                <a:solidFill>
                  <a:srgbClr val="002060"/>
                </a:solidFill>
                <a:latin typeface="+mn-lt"/>
              </a:rPr>
              <a:t>lựa</a:t>
            </a:r>
            <a:r>
              <a:rPr lang="en-US" sz="1600" i="1" dirty="0">
                <a:solidFill>
                  <a:srgbClr val="002060"/>
                </a:solidFill>
                <a:latin typeface="+mn-lt"/>
              </a:rPr>
              <a:t> </a:t>
            </a:r>
            <a:r>
              <a:rPr lang="en-US" sz="1600" i="1" dirty="0" err="1">
                <a:solidFill>
                  <a:srgbClr val="002060"/>
                </a:solidFill>
                <a:latin typeface="+mn-lt"/>
              </a:rPr>
              <a:t>chọn</a:t>
            </a:r>
            <a:r>
              <a:rPr lang="en-US" sz="1600" i="1" dirty="0">
                <a:solidFill>
                  <a:srgbClr val="002060"/>
                </a:solidFill>
                <a:latin typeface="+mn-lt"/>
              </a:rPr>
              <a:t> </a:t>
            </a:r>
            <a:r>
              <a:rPr lang="en-US" sz="1600" i="1" dirty="0" err="1">
                <a:solidFill>
                  <a:srgbClr val="002060"/>
                </a:solidFill>
                <a:latin typeface="+mn-lt"/>
              </a:rPr>
              <a:t>của</a:t>
            </a:r>
            <a:r>
              <a:rPr lang="en-US" sz="1600" i="1" dirty="0">
                <a:solidFill>
                  <a:srgbClr val="002060"/>
                </a:solidFill>
                <a:latin typeface="+mn-lt"/>
              </a:rPr>
              <a:t> </a:t>
            </a:r>
            <a:r>
              <a:rPr lang="en-US" sz="1600" i="1" dirty="0" err="1">
                <a:solidFill>
                  <a:srgbClr val="002060"/>
                </a:solidFill>
                <a:latin typeface="+mn-lt"/>
              </a:rPr>
              <a:t>bạn</a:t>
            </a:r>
            <a:r>
              <a:rPr lang="en-US" sz="1600" i="1" dirty="0">
                <a:solidFill>
                  <a:srgbClr val="002060"/>
                </a:solidFill>
                <a:latin typeface="+mn-lt"/>
              </a:rPr>
              <a:t> </a:t>
            </a:r>
            <a:r>
              <a:rPr lang="en-US" sz="1600" i="1" dirty="0" err="1">
                <a:solidFill>
                  <a:srgbClr val="002060"/>
                </a:solidFill>
                <a:latin typeface="+mn-lt"/>
              </a:rPr>
              <a:t>và</a:t>
            </a:r>
            <a:r>
              <a:rPr lang="en-US" sz="1600" i="1" dirty="0">
                <a:solidFill>
                  <a:srgbClr val="002060"/>
                </a:solidFill>
                <a:latin typeface="+mn-lt"/>
              </a:rPr>
              <a:t> </a:t>
            </a:r>
            <a:r>
              <a:rPr lang="en-US" sz="1600" i="1" dirty="0" err="1">
                <a:solidFill>
                  <a:srgbClr val="002060"/>
                </a:solidFill>
                <a:latin typeface="+mn-lt"/>
              </a:rPr>
              <a:t>nêu</a:t>
            </a:r>
            <a:r>
              <a:rPr lang="en-US" sz="1600" i="1" dirty="0">
                <a:solidFill>
                  <a:srgbClr val="002060"/>
                </a:solidFill>
                <a:latin typeface="+mn-lt"/>
              </a:rPr>
              <a:t> </a:t>
            </a:r>
            <a:r>
              <a:rPr lang="en-US" sz="1600" i="1" dirty="0" err="1">
                <a:solidFill>
                  <a:srgbClr val="002060"/>
                </a:solidFill>
                <a:latin typeface="+mn-lt"/>
              </a:rPr>
              <a:t>lý</a:t>
            </a:r>
            <a:r>
              <a:rPr lang="en-US" sz="1600" i="1" dirty="0">
                <a:solidFill>
                  <a:srgbClr val="002060"/>
                </a:solidFill>
                <a:latin typeface="+mn-lt"/>
              </a:rPr>
              <a:t> do (</a:t>
            </a:r>
            <a:r>
              <a:rPr lang="en-US" sz="1600" i="1" dirty="0" err="1">
                <a:solidFill>
                  <a:srgbClr val="002060"/>
                </a:solidFill>
                <a:latin typeface="+mn-lt"/>
              </a:rPr>
              <a:t>tiếp</a:t>
            </a:r>
            <a:r>
              <a:rPr lang="en-US" sz="1600" i="1" dirty="0">
                <a:solidFill>
                  <a:srgbClr val="002060"/>
                </a:solidFill>
                <a:latin typeface="+mn-lt"/>
              </a:rPr>
              <a:t> </a:t>
            </a:r>
            <a:r>
              <a:rPr lang="en-US" sz="1600" i="1" dirty="0" err="1">
                <a:solidFill>
                  <a:srgbClr val="002060"/>
                </a:solidFill>
                <a:latin typeface="+mn-lt"/>
              </a:rPr>
              <a:t>tục</a:t>
            </a:r>
            <a:r>
              <a:rPr lang="en-US" sz="1600" i="1" dirty="0">
                <a:solidFill>
                  <a:srgbClr val="002060"/>
                </a:solidFill>
                <a:latin typeface="+mn-lt"/>
              </a:rPr>
              <a:t> / </a:t>
            </a:r>
            <a:r>
              <a:rPr lang="en-US" sz="1600" i="1" dirty="0" err="1">
                <a:solidFill>
                  <a:srgbClr val="002060"/>
                </a:solidFill>
                <a:latin typeface="+mn-lt"/>
              </a:rPr>
              <a:t>không</a:t>
            </a:r>
            <a:r>
              <a:rPr lang="en-US" sz="1600" i="1" dirty="0">
                <a:solidFill>
                  <a:srgbClr val="002060"/>
                </a:solidFill>
                <a:latin typeface="+mn-lt"/>
              </a:rPr>
              <a:t> </a:t>
            </a:r>
            <a:r>
              <a:rPr lang="en-US" sz="1600" i="1" dirty="0" err="1">
                <a:solidFill>
                  <a:srgbClr val="002060"/>
                </a:solidFill>
                <a:latin typeface="+mn-lt"/>
              </a:rPr>
              <a:t>tiếp</a:t>
            </a:r>
            <a:r>
              <a:rPr lang="en-US" sz="1600" i="1" dirty="0">
                <a:solidFill>
                  <a:srgbClr val="002060"/>
                </a:solidFill>
                <a:latin typeface="+mn-lt"/>
              </a:rPr>
              <a:t> </a:t>
            </a:r>
            <a:r>
              <a:rPr lang="en-US" sz="1600" i="1" dirty="0" err="1">
                <a:solidFill>
                  <a:srgbClr val="002060"/>
                </a:solidFill>
                <a:latin typeface="+mn-lt"/>
              </a:rPr>
              <a:t>tục</a:t>
            </a:r>
            <a:r>
              <a:rPr lang="en-US" sz="1600" i="1">
                <a:solidFill>
                  <a:srgbClr val="002060"/>
                </a:solidFill>
                <a:latin typeface="+mn-lt"/>
              </a:rPr>
              <a:t>) ?</a:t>
            </a:r>
          </a:p>
          <a:p>
            <a:pPr>
              <a:lnSpc>
                <a:spcPct val="114000"/>
              </a:lnSpc>
              <a:spcBef>
                <a:spcPts val="460"/>
              </a:spcBef>
              <a:buFont typeface="Arial"/>
              <a:buAutoNum type="arabicPeriod"/>
            </a:pPr>
            <a:endParaRPr lang="en-US" sz="1600" i="1">
              <a:solidFill>
                <a:srgbClr val="002060"/>
              </a:solidFill>
              <a:latin typeface="+mn-lt"/>
            </a:endParaRPr>
          </a:p>
          <a:p>
            <a:pPr>
              <a:lnSpc>
                <a:spcPct val="114000"/>
              </a:lnSpc>
              <a:spcBef>
                <a:spcPts val="460"/>
              </a:spcBef>
            </a:pPr>
            <a:endParaRPr lang="en-US" sz="1600" b="1">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i="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a:p>
            <a:pPr>
              <a:lnSpc>
                <a:spcPct val="114000"/>
              </a:lnSpc>
              <a:spcBef>
                <a:spcPts val="460"/>
              </a:spcBef>
            </a:pPr>
            <a:endParaRPr lang="en-US" sz="1600" b="1" dirty="0">
              <a:solidFill>
                <a:srgbClr val="1729CF"/>
              </a:solidFill>
              <a:latin typeface="+mn-lt"/>
            </a:endParaRPr>
          </a:p>
        </p:txBody>
      </p:sp>
      <p:pic>
        <p:nvPicPr>
          <p:cNvPr id="5" name="Picture 4">
            <a:extLst>
              <a:ext uri="{FF2B5EF4-FFF2-40B4-BE49-F238E27FC236}">
                <a16:creationId xmlns:a16="http://schemas.microsoft.com/office/drawing/2014/main" id="{9696D59E-F2BD-EA1F-4D07-20FEAB66A6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5759" y="2294091"/>
            <a:ext cx="3499282" cy="2306736"/>
          </a:xfrm>
          <a:prstGeom prst="rect">
            <a:avLst/>
          </a:prstGeom>
        </p:spPr>
      </p:pic>
      <p:pic>
        <p:nvPicPr>
          <p:cNvPr id="8" name="Picture 7">
            <a:extLst>
              <a:ext uri="{FF2B5EF4-FFF2-40B4-BE49-F238E27FC236}">
                <a16:creationId xmlns:a16="http://schemas.microsoft.com/office/drawing/2014/main" id="{0C3F2AEB-FF73-935D-A1E1-3D37C46220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62526" y="2296403"/>
            <a:ext cx="3471874" cy="2314583"/>
          </a:xfrm>
          <a:prstGeom prst="rect">
            <a:avLst/>
          </a:prstGeom>
        </p:spPr>
      </p:pic>
      <p:sp>
        <p:nvSpPr>
          <p:cNvPr id="3" name="Rectangle 2"/>
          <p:cNvSpPr/>
          <p:nvPr/>
        </p:nvSpPr>
        <p:spPr>
          <a:xfrm>
            <a:off x="0" y="432722"/>
            <a:ext cx="9144001" cy="413896"/>
          </a:xfrm>
          <a:prstGeom prst="rect">
            <a:avLst/>
          </a:prstGeom>
        </p:spPr>
        <p:txBody>
          <a:bodyPr wrap="square">
            <a:spAutoFit/>
          </a:bodyPr>
          <a:lstStyle/>
          <a:p>
            <a:pPr algn="ctr">
              <a:lnSpc>
                <a:spcPct val="114000"/>
              </a:lnSpc>
              <a:spcBef>
                <a:spcPts val="460"/>
              </a:spcBef>
            </a:pPr>
            <a:r>
              <a:rPr lang="en-US" sz="2000" b="1">
                <a:solidFill>
                  <a:schemeClr val="accent1">
                    <a:lumMod val="50000"/>
                  </a:schemeClr>
                </a:solidFill>
                <a:latin typeface="+mn-lt"/>
              </a:rPr>
              <a:t>CÂU HỎI THẢO LUẬN</a:t>
            </a:r>
            <a:endParaRPr lang="en-US" sz="2000" b="1" dirty="0">
              <a:solidFill>
                <a:schemeClr val="accent1">
                  <a:lumMod val="50000"/>
                </a:schemeClr>
              </a:solidFill>
              <a:latin typeface="+mn-lt"/>
            </a:endParaRPr>
          </a:p>
        </p:txBody>
      </p:sp>
    </p:spTree>
    <p:extLst>
      <p:ext uri="{BB962C8B-B14F-4D97-AF65-F5344CB8AC3E}">
        <p14:creationId xmlns:p14="http://schemas.microsoft.com/office/powerpoint/2010/main" val="5404604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6AC18FF3-6EAA-ABD9-21D4-AA306DF9AEA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60ABFF0-6783-AD4B-ED03-D50BE36415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47473" y="2532962"/>
            <a:ext cx="3080385" cy="1925241"/>
          </a:xfrm>
          <a:prstGeom prst="rect">
            <a:avLst/>
          </a:prstGeom>
        </p:spPr>
      </p:pic>
      <p:pic>
        <p:nvPicPr>
          <p:cNvPr id="5" name="Picture 4">
            <a:extLst>
              <a:ext uri="{FF2B5EF4-FFF2-40B4-BE49-F238E27FC236}">
                <a16:creationId xmlns:a16="http://schemas.microsoft.com/office/drawing/2014/main" id="{5D6B5827-2912-A037-7B21-D44615F872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32170" y="2578207"/>
            <a:ext cx="2880360" cy="1800225"/>
          </a:xfrm>
          <a:prstGeom prst="rect">
            <a:avLst/>
          </a:prstGeom>
        </p:spPr>
      </p:pic>
      <p:pic>
        <p:nvPicPr>
          <p:cNvPr id="8" name="Picture 2" descr="https://tse2.mm.bing.net/th?id=OIP.FjMQuq0h5fS_B1E5UCGoFQAAAA&amp;pid=Api&amp;P=0&amp;h=220">
            <a:extLst>
              <a:ext uri="{FF2B5EF4-FFF2-40B4-BE49-F238E27FC236}">
                <a16:creationId xmlns:a16="http://schemas.microsoft.com/office/drawing/2014/main" id="{FB9BF9A6-E99E-B592-BB55-D5F5E036F0D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2450" y="2532962"/>
            <a:ext cx="1890712" cy="1890713"/>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A1A6A997-F071-6BCC-6369-01DD28E6A08C}"/>
              </a:ext>
            </a:extLst>
          </p:cNvPr>
          <p:cNvSpPr txBox="1">
            <a:spLocks/>
          </p:cNvSpPr>
          <p:nvPr/>
        </p:nvSpPr>
        <p:spPr>
          <a:xfrm>
            <a:off x="552450" y="1228913"/>
            <a:ext cx="8096250" cy="853888"/>
          </a:xfrm>
          <a:prstGeom prst="rect">
            <a:avLst/>
          </a:prstGeom>
          <a:solidFill>
            <a:schemeClr val="accent5">
              <a:lumMod val="20000"/>
              <a:lumOff val="80000"/>
            </a:schemeClr>
          </a:solidFill>
          <a:ln>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20000"/>
              </a:lnSpc>
              <a:spcBef>
                <a:spcPts val="500"/>
              </a:spcBef>
            </a:pPr>
            <a:r>
              <a:rPr lang="en-US" sz="1600" i="1">
                <a:solidFill>
                  <a:srgbClr val="002060"/>
                </a:solidFill>
              </a:rPr>
              <a:t>Quan </a:t>
            </a:r>
            <a:r>
              <a:rPr lang="en-US" sz="1600" i="1" dirty="0" err="1">
                <a:solidFill>
                  <a:srgbClr val="002060"/>
                </a:solidFill>
              </a:rPr>
              <a:t>sát</a:t>
            </a:r>
            <a:r>
              <a:rPr lang="en-US" sz="1600" i="1" dirty="0">
                <a:solidFill>
                  <a:srgbClr val="002060"/>
                </a:solidFill>
              </a:rPr>
              <a:t> </a:t>
            </a:r>
            <a:r>
              <a:rPr lang="en-US" sz="1600" i="1" dirty="0" err="1">
                <a:solidFill>
                  <a:srgbClr val="002060"/>
                </a:solidFill>
              </a:rPr>
              <a:t>hình</a:t>
            </a:r>
            <a:r>
              <a:rPr lang="en-US" sz="1600" i="1" dirty="0">
                <a:solidFill>
                  <a:srgbClr val="002060"/>
                </a:solidFill>
              </a:rPr>
              <a:t> </a:t>
            </a:r>
            <a:r>
              <a:rPr lang="en-US" sz="1600" i="1" dirty="0" err="1">
                <a:solidFill>
                  <a:srgbClr val="002060"/>
                </a:solidFill>
              </a:rPr>
              <a:t>và</a:t>
            </a:r>
            <a:r>
              <a:rPr lang="en-US" sz="1600" i="1" dirty="0">
                <a:solidFill>
                  <a:srgbClr val="002060"/>
                </a:solidFill>
              </a:rPr>
              <a:t> </a:t>
            </a:r>
            <a:r>
              <a:rPr lang="en-US" sz="1600" i="1" dirty="0" err="1">
                <a:solidFill>
                  <a:srgbClr val="002060"/>
                </a:solidFill>
              </a:rPr>
              <a:t>cho</a:t>
            </a:r>
            <a:r>
              <a:rPr lang="en-US" sz="1600" i="1" dirty="0">
                <a:solidFill>
                  <a:srgbClr val="002060"/>
                </a:solidFill>
              </a:rPr>
              <a:t> </a:t>
            </a:r>
            <a:r>
              <a:rPr lang="en-US" sz="1600" i="1" dirty="0" err="1">
                <a:solidFill>
                  <a:srgbClr val="002060"/>
                </a:solidFill>
              </a:rPr>
              <a:t>biết</a:t>
            </a:r>
            <a:r>
              <a:rPr lang="en-US" sz="1600" i="1" dirty="0">
                <a:solidFill>
                  <a:srgbClr val="002060"/>
                </a:solidFill>
              </a:rPr>
              <a:t> </a:t>
            </a:r>
            <a:r>
              <a:rPr lang="en-US" sz="1600" i="1" dirty="0" err="1">
                <a:solidFill>
                  <a:srgbClr val="002060"/>
                </a:solidFill>
              </a:rPr>
              <a:t>điều</a:t>
            </a:r>
            <a:r>
              <a:rPr lang="en-US" sz="1600" i="1" dirty="0">
                <a:solidFill>
                  <a:srgbClr val="002060"/>
                </a:solidFill>
              </a:rPr>
              <a:t> </a:t>
            </a:r>
            <a:r>
              <a:rPr lang="en-US" sz="1600" i="1" dirty="0" err="1">
                <a:solidFill>
                  <a:srgbClr val="002060"/>
                </a:solidFill>
              </a:rPr>
              <a:t>gì</a:t>
            </a:r>
            <a:r>
              <a:rPr lang="en-US" sz="1600" i="1" dirty="0">
                <a:solidFill>
                  <a:srgbClr val="002060"/>
                </a:solidFill>
              </a:rPr>
              <a:t> </a:t>
            </a:r>
            <a:r>
              <a:rPr lang="en-US" sz="1600" i="1" dirty="0" err="1">
                <a:solidFill>
                  <a:srgbClr val="002060"/>
                </a:solidFill>
              </a:rPr>
              <a:t>xảy</a:t>
            </a:r>
            <a:r>
              <a:rPr lang="en-US" sz="1600" i="1" dirty="0">
                <a:solidFill>
                  <a:srgbClr val="002060"/>
                </a:solidFill>
              </a:rPr>
              <a:t> </a:t>
            </a:r>
            <a:r>
              <a:rPr lang="en-US" sz="1600" i="1" dirty="0" err="1">
                <a:solidFill>
                  <a:srgbClr val="002060"/>
                </a:solidFill>
              </a:rPr>
              <a:t>ra</a:t>
            </a:r>
            <a:r>
              <a:rPr lang="en-US" sz="1600" i="1" dirty="0">
                <a:solidFill>
                  <a:srgbClr val="002060"/>
                </a:solidFill>
              </a:rPr>
              <a:t> </a:t>
            </a:r>
            <a:r>
              <a:rPr lang="en-US" sz="1600" i="1" dirty="0" err="1">
                <a:solidFill>
                  <a:srgbClr val="002060"/>
                </a:solidFill>
              </a:rPr>
              <a:t>với</a:t>
            </a:r>
            <a:r>
              <a:rPr lang="en-US" sz="1600" i="1" dirty="0">
                <a:solidFill>
                  <a:srgbClr val="002060"/>
                </a:solidFill>
              </a:rPr>
              <a:t> </a:t>
            </a:r>
            <a:r>
              <a:rPr lang="en-US" sz="1600" i="1" dirty="0" err="1">
                <a:solidFill>
                  <a:srgbClr val="002060"/>
                </a:solidFill>
              </a:rPr>
              <a:t>tấm</a:t>
            </a:r>
            <a:r>
              <a:rPr lang="en-US" sz="1600" i="1" dirty="0">
                <a:solidFill>
                  <a:srgbClr val="002060"/>
                </a:solidFill>
              </a:rPr>
              <a:t> pin </a:t>
            </a:r>
            <a:r>
              <a:rPr lang="en-US" sz="1600" i="1" dirty="0" err="1">
                <a:solidFill>
                  <a:srgbClr val="002060"/>
                </a:solidFill>
              </a:rPr>
              <a:t>mặt</a:t>
            </a:r>
            <a:r>
              <a:rPr lang="en-US" sz="1600" i="1" dirty="0">
                <a:solidFill>
                  <a:srgbClr val="002060"/>
                </a:solidFill>
              </a:rPr>
              <a:t> </a:t>
            </a:r>
            <a:r>
              <a:rPr lang="en-US" sz="1600" i="1" dirty="0" err="1">
                <a:solidFill>
                  <a:srgbClr val="002060"/>
                </a:solidFill>
              </a:rPr>
              <a:t>trời</a:t>
            </a:r>
            <a:r>
              <a:rPr lang="en-US" sz="1600" i="1" dirty="0">
                <a:solidFill>
                  <a:srgbClr val="002060"/>
                </a:solidFill>
              </a:rPr>
              <a:t> ? </a:t>
            </a:r>
            <a:r>
              <a:rPr lang="en-US" sz="1600" i="1" dirty="0" err="1">
                <a:solidFill>
                  <a:srgbClr val="002060"/>
                </a:solidFill>
              </a:rPr>
              <a:t>Đây</a:t>
            </a:r>
            <a:r>
              <a:rPr lang="en-US" sz="1600" i="1" dirty="0">
                <a:solidFill>
                  <a:srgbClr val="002060"/>
                </a:solidFill>
              </a:rPr>
              <a:t> </a:t>
            </a:r>
            <a:r>
              <a:rPr lang="en-US" sz="1600" i="1" dirty="0" err="1">
                <a:solidFill>
                  <a:srgbClr val="002060"/>
                </a:solidFill>
              </a:rPr>
              <a:t>gọi</a:t>
            </a:r>
            <a:r>
              <a:rPr lang="en-US" sz="1600" i="1" dirty="0">
                <a:solidFill>
                  <a:srgbClr val="002060"/>
                </a:solidFill>
              </a:rPr>
              <a:t> </a:t>
            </a:r>
            <a:r>
              <a:rPr lang="en-US" sz="1600" i="1" dirty="0" err="1">
                <a:solidFill>
                  <a:srgbClr val="002060"/>
                </a:solidFill>
              </a:rPr>
              <a:t>là</a:t>
            </a:r>
            <a:r>
              <a:rPr lang="en-US" sz="1600" i="1" dirty="0">
                <a:solidFill>
                  <a:srgbClr val="002060"/>
                </a:solidFill>
              </a:rPr>
              <a:t> </a:t>
            </a:r>
            <a:r>
              <a:rPr lang="en-US" sz="1600" i="1" dirty="0" err="1">
                <a:solidFill>
                  <a:srgbClr val="002060"/>
                </a:solidFill>
              </a:rPr>
              <a:t>hiện</a:t>
            </a:r>
            <a:r>
              <a:rPr lang="en-US" sz="1600" i="1" dirty="0">
                <a:solidFill>
                  <a:srgbClr val="002060"/>
                </a:solidFill>
              </a:rPr>
              <a:t> </a:t>
            </a:r>
            <a:r>
              <a:rPr lang="en-US" sz="1600" i="1" dirty="0" err="1">
                <a:solidFill>
                  <a:srgbClr val="002060"/>
                </a:solidFill>
              </a:rPr>
              <a:t>tượng</a:t>
            </a:r>
            <a:r>
              <a:rPr lang="en-US" sz="1600" i="1" dirty="0">
                <a:solidFill>
                  <a:srgbClr val="002060"/>
                </a:solidFill>
              </a:rPr>
              <a:t> </a:t>
            </a:r>
            <a:r>
              <a:rPr lang="en-US" sz="1600" i="1" dirty="0" err="1">
                <a:solidFill>
                  <a:srgbClr val="002060"/>
                </a:solidFill>
              </a:rPr>
              <a:t>gì</a:t>
            </a:r>
            <a:r>
              <a:rPr lang="en-US" sz="1600" i="1" dirty="0">
                <a:solidFill>
                  <a:srgbClr val="002060"/>
                </a:solidFill>
              </a:rPr>
              <a:t> ? </a:t>
            </a:r>
            <a:r>
              <a:rPr lang="en-US" sz="1600" i="1" dirty="0" err="1">
                <a:solidFill>
                  <a:srgbClr val="002060"/>
                </a:solidFill>
              </a:rPr>
              <a:t>Nguyên</a:t>
            </a:r>
            <a:r>
              <a:rPr lang="en-US" sz="1600" i="1" dirty="0">
                <a:solidFill>
                  <a:srgbClr val="002060"/>
                </a:solidFill>
              </a:rPr>
              <a:t> </a:t>
            </a:r>
            <a:r>
              <a:rPr lang="en-US" sz="1600" i="1" dirty="0" err="1">
                <a:solidFill>
                  <a:srgbClr val="002060"/>
                </a:solidFill>
              </a:rPr>
              <a:t>nhân</a:t>
            </a:r>
            <a:r>
              <a:rPr lang="en-US" sz="1600" i="1" dirty="0">
                <a:solidFill>
                  <a:srgbClr val="002060"/>
                </a:solidFill>
              </a:rPr>
              <a:t> ? </a:t>
            </a:r>
            <a:r>
              <a:rPr lang="en-US" sz="1600" i="1" dirty="0" err="1">
                <a:solidFill>
                  <a:srgbClr val="002060"/>
                </a:solidFill>
              </a:rPr>
              <a:t>Các</a:t>
            </a:r>
            <a:r>
              <a:rPr lang="en-US" sz="1600" i="1" dirty="0">
                <a:solidFill>
                  <a:srgbClr val="002060"/>
                </a:solidFill>
              </a:rPr>
              <a:t> </a:t>
            </a:r>
            <a:r>
              <a:rPr lang="en-US" sz="1600" i="1" dirty="0" err="1">
                <a:solidFill>
                  <a:srgbClr val="002060"/>
                </a:solidFill>
              </a:rPr>
              <a:t>giải</a:t>
            </a:r>
            <a:r>
              <a:rPr lang="en-US" sz="1600" i="1" dirty="0">
                <a:solidFill>
                  <a:srgbClr val="002060"/>
                </a:solidFill>
              </a:rPr>
              <a:t> </a:t>
            </a:r>
            <a:r>
              <a:rPr lang="en-US" sz="1600" i="1" dirty="0" err="1">
                <a:solidFill>
                  <a:srgbClr val="002060"/>
                </a:solidFill>
              </a:rPr>
              <a:t>pháp</a:t>
            </a:r>
            <a:r>
              <a:rPr lang="en-US" sz="1600" i="1" dirty="0">
                <a:solidFill>
                  <a:srgbClr val="002060"/>
                </a:solidFill>
              </a:rPr>
              <a:t> </a:t>
            </a:r>
            <a:r>
              <a:rPr lang="en-US" sz="1600" i="1" dirty="0" err="1">
                <a:solidFill>
                  <a:srgbClr val="002060"/>
                </a:solidFill>
              </a:rPr>
              <a:t>đề</a:t>
            </a:r>
            <a:r>
              <a:rPr lang="en-US" sz="1600" i="1" dirty="0">
                <a:solidFill>
                  <a:srgbClr val="002060"/>
                </a:solidFill>
              </a:rPr>
              <a:t> </a:t>
            </a:r>
            <a:r>
              <a:rPr lang="en-US" sz="1600" i="1" dirty="0" err="1">
                <a:solidFill>
                  <a:srgbClr val="002060"/>
                </a:solidFill>
              </a:rPr>
              <a:t>xuất</a:t>
            </a:r>
            <a:r>
              <a:rPr lang="en-US" sz="1600" i="1" dirty="0">
                <a:solidFill>
                  <a:srgbClr val="002060"/>
                </a:solidFill>
              </a:rPr>
              <a:t> </a:t>
            </a:r>
            <a:r>
              <a:rPr lang="en-US" sz="1600" i="1" dirty="0" err="1">
                <a:solidFill>
                  <a:srgbClr val="002060"/>
                </a:solidFill>
              </a:rPr>
              <a:t>để</a:t>
            </a:r>
            <a:r>
              <a:rPr lang="en-US" sz="1600" i="1" dirty="0">
                <a:solidFill>
                  <a:srgbClr val="002060"/>
                </a:solidFill>
              </a:rPr>
              <a:t> </a:t>
            </a:r>
            <a:r>
              <a:rPr lang="en-US" sz="1600" i="1" dirty="0" err="1">
                <a:solidFill>
                  <a:srgbClr val="002060"/>
                </a:solidFill>
              </a:rPr>
              <a:t>khắc</a:t>
            </a:r>
            <a:r>
              <a:rPr lang="en-US" sz="1600" i="1" dirty="0">
                <a:solidFill>
                  <a:srgbClr val="002060"/>
                </a:solidFill>
              </a:rPr>
              <a:t> </a:t>
            </a:r>
            <a:r>
              <a:rPr lang="en-US" sz="1600" i="1" dirty="0" err="1">
                <a:solidFill>
                  <a:srgbClr val="002060"/>
                </a:solidFill>
              </a:rPr>
              <a:t>phục</a:t>
            </a:r>
            <a:r>
              <a:rPr lang="en-US" sz="1600" i="1" dirty="0">
                <a:solidFill>
                  <a:srgbClr val="002060"/>
                </a:solidFill>
              </a:rPr>
              <a:t> </a:t>
            </a:r>
            <a:r>
              <a:rPr lang="en-US" sz="1600" i="1" dirty="0" err="1">
                <a:solidFill>
                  <a:srgbClr val="002060"/>
                </a:solidFill>
              </a:rPr>
              <a:t>tình</a:t>
            </a:r>
            <a:r>
              <a:rPr lang="en-US" sz="1600" i="1" dirty="0">
                <a:solidFill>
                  <a:srgbClr val="002060"/>
                </a:solidFill>
              </a:rPr>
              <a:t> </a:t>
            </a:r>
            <a:r>
              <a:rPr lang="en-US" sz="1600" i="1" dirty="0" err="1">
                <a:solidFill>
                  <a:srgbClr val="002060"/>
                </a:solidFill>
              </a:rPr>
              <a:t>trạng</a:t>
            </a:r>
            <a:r>
              <a:rPr lang="en-US" sz="1600" i="1" dirty="0">
                <a:solidFill>
                  <a:srgbClr val="002060"/>
                </a:solidFill>
              </a:rPr>
              <a:t> </a:t>
            </a:r>
            <a:r>
              <a:rPr lang="en-US" sz="1600" i="1" err="1">
                <a:solidFill>
                  <a:srgbClr val="002060"/>
                </a:solidFill>
              </a:rPr>
              <a:t>này</a:t>
            </a:r>
            <a:r>
              <a:rPr lang="en-US" sz="1600" i="1">
                <a:solidFill>
                  <a:srgbClr val="002060"/>
                </a:solidFill>
              </a:rPr>
              <a:t>.</a:t>
            </a:r>
            <a:endParaRPr lang="en-US" sz="1600" dirty="0">
              <a:solidFill>
                <a:srgbClr val="002060"/>
              </a:solidFill>
            </a:endParaRPr>
          </a:p>
        </p:txBody>
      </p:sp>
      <p:sp>
        <p:nvSpPr>
          <p:cNvPr id="3" name="Rectangle 2"/>
          <p:cNvSpPr/>
          <p:nvPr/>
        </p:nvSpPr>
        <p:spPr>
          <a:xfrm>
            <a:off x="3175" y="362214"/>
            <a:ext cx="9144000" cy="494751"/>
          </a:xfrm>
          <a:prstGeom prst="rect">
            <a:avLst/>
          </a:prstGeom>
        </p:spPr>
        <p:txBody>
          <a:bodyPr wrap="square">
            <a:spAutoFit/>
          </a:bodyPr>
          <a:lstStyle/>
          <a:p>
            <a:pPr algn="ctr">
              <a:lnSpc>
                <a:spcPct val="120000"/>
              </a:lnSpc>
              <a:spcBef>
                <a:spcPts val="500"/>
              </a:spcBef>
            </a:pPr>
            <a:r>
              <a:rPr lang="en-US" sz="2400" b="1">
                <a:solidFill>
                  <a:schemeClr val="accent1">
                    <a:lumMod val="50000"/>
                  </a:schemeClr>
                </a:solidFill>
              </a:rPr>
              <a:t>CÂU HỎI THẢO LUẬN</a:t>
            </a:r>
            <a:endParaRPr lang="en-US" sz="2400" b="1" dirty="0">
              <a:solidFill>
                <a:schemeClr val="accent1">
                  <a:lumMod val="50000"/>
                </a:schemeClr>
              </a:solidFill>
            </a:endParaRPr>
          </a:p>
        </p:txBody>
      </p:sp>
    </p:spTree>
    <p:extLst>
      <p:ext uri="{BB962C8B-B14F-4D97-AF65-F5344CB8AC3E}">
        <p14:creationId xmlns:p14="http://schemas.microsoft.com/office/powerpoint/2010/main" val="771874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DE8F2F0A-2DC3-76A2-E2EC-A4C40E3546E4}"/>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6BAEB3AE-2F48-7CA9-9616-9B3818958811}"/>
              </a:ext>
            </a:extLst>
          </p:cNvPr>
          <p:cNvSpPr txBox="1">
            <a:spLocks noGrp="1"/>
          </p:cNvSpPr>
          <p:nvPr>
            <p:ph type="title"/>
          </p:nvPr>
        </p:nvSpPr>
        <p:spPr>
          <a:xfrm>
            <a:off x="461747" y="434799"/>
            <a:ext cx="8229600" cy="371400"/>
          </a:xfrm>
          <a:prstGeom prst="rect">
            <a:avLst/>
          </a:prstGeom>
        </p:spPr>
        <p:txBody>
          <a:bodyPr spcFirstLastPara="1" wrap="square" lIns="91425" tIns="91425" rIns="91425" bIns="91425" anchor="ctr" anchorCtr="0">
            <a:noAutofit/>
          </a:bodyPr>
          <a:lstStyle/>
          <a:p>
            <a:r>
              <a:rPr lang="en-US" sz="2400" b="1" dirty="0">
                <a:solidFill>
                  <a:schemeClr val="accent1">
                    <a:lumMod val="50000"/>
                  </a:schemeClr>
                </a:solidFill>
                <a:latin typeface="+mn-lt"/>
                <a:ea typeface="ＭＳ Ｐゴシック" pitchFamily="34" charset="-128"/>
              </a:rPr>
              <a:t>CAM KẾT CỦA VIỆT NAM VỀ BIẾN ĐỔI KHÍ HẬU</a:t>
            </a:r>
          </a:p>
        </p:txBody>
      </p:sp>
      <p:grpSp>
        <p:nvGrpSpPr>
          <p:cNvPr id="4" name="Group 3">
            <a:extLst>
              <a:ext uri="{FF2B5EF4-FFF2-40B4-BE49-F238E27FC236}">
                <a16:creationId xmlns:a16="http://schemas.microsoft.com/office/drawing/2014/main" id="{60E5F7BF-CA3F-C54C-D243-F2848173411D}"/>
              </a:ext>
            </a:extLst>
          </p:cNvPr>
          <p:cNvGrpSpPr/>
          <p:nvPr/>
        </p:nvGrpSpPr>
        <p:grpSpPr>
          <a:xfrm>
            <a:off x="373379" y="1107910"/>
            <a:ext cx="8620647" cy="1733569"/>
            <a:chOff x="473626" y="949559"/>
            <a:chExt cx="11494196" cy="2311427"/>
          </a:xfrm>
        </p:grpSpPr>
        <p:grpSp>
          <p:nvGrpSpPr>
            <p:cNvPr id="5" name="Group 6">
              <a:extLst>
                <a:ext uri="{FF2B5EF4-FFF2-40B4-BE49-F238E27FC236}">
                  <a16:creationId xmlns:a16="http://schemas.microsoft.com/office/drawing/2014/main" id="{C073F428-85D4-864B-3681-8873FD3F671F}"/>
                </a:ext>
              </a:extLst>
            </p:cNvPr>
            <p:cNvGrpSpPr>
              <a:grpSpLocks/>
            </p:cNvGrpSpPr>
            <p:nvPr/>
          </p:nvGrpSpPr>
          <p:grpSpPr bwMode="auto">
            <a:xfrm>
              <a:off x="473626" y="949559"/>
              <a:ext cx="2286000" cy="666750"/>
              <a:chOff x="3817" y="1818550"/>
              <a:chExt cx="2222152" cy="888861"/>
            </a:xfrm>
          </p:grpSpPr>
          <p:sp>
            <p:nvSpPr>
              <p:cNvPr id="23" name="Chevron 16">
                <a:extLst>
                  <a:ext uri="{FF2B5EF4-FFF2-40B4-BE49-F238E27FC236}">
                    <a16:creationId xmlns:a16="http://schemas.microsoft.com/office/drawing/2014/main" id="{15AFB1D9-E882-6E7D-0489-A1EA93E5BDCA}"/>
                  </a:ext>
                </a:extLst>
              </p:cNvPr>
              <p:cNvSpPr/>
              <p:nvPr/>
            </p:nvSpPr>
            <p:spPr>
              <a:xfrm>
                <a:off x="3817" y="1818550"/>
                <a:ext cx="2222152" cy="888861"/>
              </a:xfrm>
              <a:prstGeom prst="chevron">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pPr algn="just"/>
                <a:endParaRPr lang="en-US" sz="1200"/>
              </a:p>
            </p:txBody>
          </p:sp>
          <p:sp>
            <p:nvSpPr>
              <p:cNvPr id="24" name="Chevron 4">
                <a:extLst>
                  <a:ext uri="{FF2B5EF4-FFF2-40B4-BE49-F238E27FC236}">
                    <a16:creationId xmlns:a16="http://schemas.microsoft.com/office/drawing/2014/main" id="{B941ACFA-2532-504D-E770-01694214F3DE}"/>
                  </a:ext>
                </a:extLst>
              </p:cNvPr>
              <p:cNvSpPr/>
              <p:nvPr/>
            </p:nvSpPr>
            <p:spPr>
              <a:xfrm>
                <a:off x="320166" y="1818550"/>
                <a:ext cx="1666614" cy="888861"/>
              </a:xfrm>
              <a:prstGeom prst="rect">
                <a:avLst/>
              </a:prstGeom>
            </p:spPr>
            <p:style>
              <a:lnRef idx="0">
                <a:scrgbClr r="0" g="0" b="0"/>
              </a:lnRef>
              <a:fillRef idx="0">
                <a:scrgbClr r="0" g="0" b="0"/>
              </a:fillRef>
              <a:effectRef idx="0">
                <a:scrgbClr r="0" g="0" b="0"/>
              </a:effectRef>
              <a:fontRef idx="minor">
                <a:schemeClr val="lt1"/>
              </a:fontRef>
            </p:style>
            <p:txBody>
              <a:bodyPr lIns="69009" tIns="23003" rIns="23003" bIns="23003" spcCol="1270" anchor="ctr"/>
              <a:lstStyle/>
              <a:p>
                <a:pPr algn="just" defTabSz="766743">
                  <a:lnSpc>
                    <a:spcPct val="90000"/>
                  </a:lnSpc>
                  <a:spcAft>
                    <a:spcPct val="35000"/>
                  </a:spcAft>
                  <a:defRPr/>
                </a:pPr>
                <a:r>
                  <a:rPr lang="en-US" sz="1200" b="1" dirty="0" err="1">
                    <a:cs typeface="Times New Roman" pitchFamily="18" charset="0"/>
                  </a:rPr>
                  <a:t>Năm</a:t>
                </a:r>
                <a:r>
                  <a:rPr lang="en-US" sz="1200" b="1" dirty="0">
                    <a:cs typeface="Times New Roman" pitchFamily="18" charset="0"/>
                  </a:rPr>
                  <a:t> 2020</a:t>
                </a:r>
              </a:p>
            </p:txBody>
          </p:sp>
        </p:grpSp>
        <p:grpSp>
          <p:nvGrpSpPr>
            <p:cNvPr id="6" name="Group 7">
              <a:extLst>
                <a:ext uri="{FF2B5EF4-FFF2-40B4-BE49-F238E27FC236}">
                  <a16:creationId xmlns:a16="http://schemas.microsoft.com/office/drawing/2014/main" id="{6BBE9CEF-4C47-8D81-B760-6AD1D897664D}"/>
                </a:ext>
              </a:extLst>
            </p:cNvPr>
            <p:cNvGrpSpPr>
              <a:grpSpLocks/>
            </p:cNvGrpSpPr>
            <p:nvPr/>
          </p:nvGrpSpPr>
          <p:grpSpPr bwMode="auto">
            <a:xfrm>
              <a:off x="2743683" y="950388"/>
              <a:ext cx="2214563" cy="666750"/>
              <a:chOff x="2003754" y="1818550"/>
              <a:chExt cx="2222152" cy="888861"/>
            </a:xfrm>
          </p:grpSpPr>
          <p:sp>
            <p:nvSpPr>
              <p:cNvPr id="21" name="Chevron 14">
                <a:extLst>
                  <a:ext uri="{FF2B5EF4-FFF2-40B4-BE49-F238E27FC236}">
                    <a16:creationId xmlns:a16="http://schemas.microsoft.com/office/drawing/2014/main" id="{F4A75F40-84D9-CE32-B657-5A19527CC27E}"/>
                  </a:ext>
                </a:extLst>
              </p:cNvPr>
              <p:cNvSpPr/>
              <p:nvPr/>
            </p:nvSpPr>
            <p:spPr>
              <a:xfrm>
                <a:off x="2003754" y="1818550"/>
                <a:ext cx="2222152" cy="888861"/>
              </a:xfrm>
              <a:prstGeom prst="chevron">
                <a:avLst/>
              </a:prstGeom>
            </p:spPr>
            <p:style>
              <a:lnRef idx="0">
                <a:schemeClr val="lt1">
                  <a:hueOff val="0"/>
                  <a:satOff val="0"/>
                  <a:lumOff val="0"/>
                  <a:alphaOff val="0"/>
                </a:schemeClr>
              </a:lnRef>
              <a:fillRef idx="3">
                <a:schemeClr val="accent5">
                  <a:hueOff val="-4326688"/>
                  <a:satOff val="2309"/>
                  <a:lumOff val="-10065"/>
                  <a:alphaOff val="0"/>
                </a:schemeClr>
              </a:fillRef>
              <a:effectRef idx="3">
                <a:schemeClr val="accent5">
                  <a:hueOff val="-4326688"/>
                  <a:satOff val="2309"/>
                  <a:lumOff val="-10065"/>
                  <a:alphaOff val="0"/>
                </a:schemeClr>
              </a:effectRef>
              <a:fontRef idx="minor">
                <a:schemeClr val="lt1"/>
              </a:fontRef>
            </p:style>
            <p:txBody>
              <a:bodyPr/>
              <a:lstStyle/>
              <a:p>
                <a:pPr algn="just"/>
                <a:endParaRPr lang="en-US" sz="1200"/>
              </a:p>
            </p:txBody>
          </p:sp>
          <p:sp>
            <p:nvSpPr>
              <p:cNvPr id="22" name="Chevron 6">
                <a:extLst>
                  <a:ext uri="{FF2B5EF4-FFF2-40B4-BE49-F238E27FC236}">
                    <a16:creationId xmlns:a16="http://schemas.microsoft.com/office/drawing/2014/main" id="{F9903A10-61AE-789A-2280-8A566E262D82}"/>
                  </a:ext>
                </a:extLst>
              </p:cNvPr>
              <p:cNvSpPr/>
              <p:nvPr/>
            </p:nvSpPr>
            <p:spPr>
              <a:xfrm>
                <a:off x="2229952" y="1818550"/>
                <a:ext cx="1879669" cy="888861"/>
              </a:xfrm>
              <a:prstGeom prst="rect">
                <a:avLst/>
              </a:prstGeom>
            </p:spPr>
            <p:style>
              <a:lnRef idx="0">
                <a:scrgbClr r="0" g="0" b="0"/>
              </a:lnRef>
              <a:fillRef idx="0">
                <a:scrgbClr r="0" g="0" b="0"/>
              </a:fillRef>
              <a:effectRef idx="0">
                <a:scrgbClr r="0" g="0" b="0"/>
              </a:effectRef>
              <a:fontRef idx="minor">
                <a:schemeClr val="lt1"/>
              </a:fontRef>
            </p:style>
            <p:txBody>
              <a:bodyPr lIns="69009" tIns="23003" rIns="23003" bIns="23003" spcCol="1270" anchor="ctr"/>
              <a:lstStyle/>
              <a:p>
                <a:pPr algn="just" defTabSz="766743">
                  <a:lnSpc>
                    <a:spcPct val="90000"/>
                  </a:lnSpc>
                  <a:spcAft>
                    <a:spcPct val="35000"/>
                  </a:spcAft>
                  <a:defRPr/>
                </a:pPr>
                <a:r>
                  <a:rPr lang="en-US" sz="1200" b="1" dirty="0">
                    <a:cs typeface="Times New Roman" pitchFamily="18" charset="0"/>
                  </a:rPr>
                  <a:t>&lt; </a:t>
                </a:r>
                <a:r>
                  <a:rPr lang="en-US" sz="1200" b="1" dirty="0" err="1">
                    <a:cs typeface="Times New Roman" pitchFamily="18" charset="0"/>
                  </a:rPr>
                  <a:t>Năm</a:t>
                </a:r>
                <a:r>
                  <a:rPr lang="en-US" sz="1200" b="1" dirty="0">
                    <a:cs typeface="Times New Roman" pitchFamily="18" charset="0"/>
                  </a:rPr>
                  <a:t> 2030</a:t>
                </a:r>
              </a:p>
            </p:txBody>
          </p:sp>
        </p:grpSp>
        <p:grpSp>
          <p:nvGrpSpPr>
            <p:cNvPr id="7" name="Group 8">
              <a:extLst>
                <a:ext uri="{FF2B5EF4-FFF2-40B4-BE49-F238E27FC236}">
                  <a16:creationId xmlns:a16="http://schemas.microsoft.com/office/drawing/2014/main" id="{D9EA1CD5-0FCA-696E-B4D3-5DD4055302BC}"/>
                </a:ext>
              </a:extLst>
            </p:cNvPr>
            <p:cNvGrpSpPr>
              <a:grpSpLocks/>
            </p:cNvGrpSpPr>
            <p:nvPr/>
          </p:nvGrpSpPr>
          <p:grpSpPr bwMode="auto">
            <a:xfrm>
              <a:off x="4907309" y="949559"/>
              <a:ext cx="2428875" cy="666750"/>
              <a:chOff x="4003692" y="1818550"/>
              <a:chExt cx="2222152" cy="888861"/>
            </a:xfrm>
          </p:grpSpPr>
          <p:sp>
            <p:nvSpPr>
              <p:cNvPr id="19" name="Chevron 12">
                <a:extLst>
                  <a:ext uri="{FF2B5EF4-FFF2-40B4-BE49-F238E27FC236}">
                    <a16:creationId xmlns:a16="http://schemas.microsoft.com/office/drawing/2014/main" id="{BC55279F-E51A-3CC2-34C6-A977C03A0691}"/>
                  </a:ext>
                </a:extLst>
              </p:cNvPr>
              <p:cNvSpPr/>
              <p:nvPr/>
            </p:nvSpPr>
            <p:spPr>
              <a:xfrm>
                <a:off x="4003692" y="1818550"/>
                <a:ext cx="2222152" cy="888861"/>
              </a:xfrm>
              <a:prstGeom prst="chevron">
                <a:avLst/>
              </a:prstGeom>
            </p:spPr>
            <p:style>
              <a:lnRef idx="0">
                <a:schemeClr val="lt1">
                  <a:hueOff val="0"/>
                  <a:satOff val="0"/>
                  <a:lumOff val="0"/>
                  <a:alphaOff val="0"/>
                </a:schemeClr>
              </a:lnRef>
              <a:fillRef idx="3">
                <a:schemeClr val="accent5">
                  <a:hueOff val="-8653377"/>
                  <a:satOff val="4617"/>
                  <a:lumOff val="-20131"/>
                  <a:alphaOff val="0"/>
                </a:schemeClr>
              </a:fillRef>
              <a:effectRef idx="3">
                <a:schemeClr val="accent5">
                  <a:hueOff val="-8653377"/>
                  <a:satOff val="4617"/>
                  <a:lumOff val="-20131"/>
                  <a:alphaOff val="0"/>
                </a:schemeClr>
              </a:effectRef>
              <a:fontRef idx="minor">
                <a:schemeClr val="lt1"/>
              </a:fontRef>
            </p:style>
            <p:txBody>
              <a:bodyPr/>
              <a:lstStyle/>
              <a:p>
                <a:pPr algn="just"/>
                <a:endParaRPr lang="en-US" sz="1200"/>
              </a:p>
            </p:txBody>
          </p:sp>
          <p:sp>
            <p:nvSpPr>
              <p:cNvPr id="20" name="Chevron 8">
                <a:extLst>
                  <a:ext uri="{FF2B5EF4-FFF2-40B4-BE49-F238E27FC236}">
                    <a16:creationId xmlns:a16="http://schemas.microsoft.com/office/drawing/2014/main" id="{D21E563C-8CEE-F247-D74C-39A2EF8C6026}"/>
                  </a:ext>
                </a:extLst>
              </p:cNvPr>
              <p:cNvSpPr/>
              <p:nvPr/>
            </p:nvSpPr>
            <p:spPr>
              <a:xfrm>
                <a:off x="4311723" y="1818550"/>
                <a:ext cx="1652691" cy="888861"/>
              </a:xfrm>
              <a:prstGeom prst="rect">
                <a:avLst/>
              </a:prstGeom>
            </p:spPr>
            <p:style>
              <a:lnRef idx="0">
                <a:scrgbClr r="0" g="0" b="0"/>
              </a:lnRef>
              <a:fillRef idx="0">
                <a:scrgbClr r="0" g="0" b="0"/>
              </a:fillRef>
              <a:effectRef idx="0">
                <a:scrgbClr r="0" g="0" b="0"/>
              </a:effectRef>
              <a:fontRef idx="minor">
                <a:schemeClr val="lt1"/>
              </a:fontRef>
            </p:style>
            <p:txBody>
              <a:bodyPr lIns="69009" tIns="23003" rIns="23003" bIns="23003" spcCol="1270" anchor="ctr"/>
              <a:lstStyle/>
              <a:p>
                <a:pPr algn="just" defTabSz="766743">
                  <a:lnSpc>
                    <a:spcPct val="90000"/>
                  </a:lnSpc>
                  <a:spcAft>
                    <a:spcPct val="35000"/>
                  </a:spcAft>
                  <a:defRPr/>
                </a:pPr>
                <a:r>
                  <a:rPr lang="en-US" sz="1200" b="1" dirty="0">
                    <a:cs typeface="Times New Roman" pitchFamily="18" charset="0"/>
                  </a:rPr>
                  <a:t>&lt; </a:t>
                </a:r>
                <a:r>
                  <a:rPr lang="en-US" sz="1200" b="1" dirty="0" err="1">
                    <a:cs typeface="Times New Roman" pitchFamily="18" charset="0"/>
                  </a:rPr>
                  <a:t>Năm</a:t>
                </a:r>
                <a:r>
                  <a:rPr lang="en-US" sz="1200" b="1" dirty="0">
                    <a:cs typeface="Times New Roman" pitchFamily="18" charset="0"/>
                  </a:rPr>
                  <a:t> 2030</a:t>
                </a:r>
              </a:p>
            </p:txBody>
          </p:sp>
        </p:grpSp>
        <p:grpSp>
          <p:nvGrpSpPr>
            <p:cNvPr id="8" name="Group 9">
              <a:extLst>
                <a:ext uri="{FF2B5EF4-FFF2-40B4-BE49-F238E27FC236}">
                  <a16:creationId xmlns:a16="http://schemas.microsoft.com/office/drawing/2014/main" id="{C3E207EF-02F2-A586-3BF7-3F72796EC54B}"/>
                </a:ext>
              </a:extLst>
            </p:cNvPr>
            <p:cNvGrpSpPr>
              <a:grpSpLocks/>
            </p:cNvGrpSpPr>
            <p:nvPr/>
          </p:nvGrpSpPr>
          <p:grpSpPr bwMode="auto">
            <a:xfrm>
              <a:off x="7395822" y="949559"/>
              <a:ext cx="2286000" cy="666750"/>
              <a:chOff x="6003629" y="1818550"/>
              <a:chExt cx="2222152" cy="888861"/>
            </a:xfrm>
          </p:grpSpPr>
          <p:sp>
            <p:nvSpPr>
              <p:cNvPr id="17" name="Chevron 10">
                <a:extLst>
                  <a:ext uri="{FF2B5EF4-FFF2-40B4-BE49-F238E27FC236}">
                    <a16:creationId xmlns:a16="http://schemas.microsoft.com/office/drawing/2014/main" id="{B1A38753-3D31-A381-5CFD-F69FE2310423}"/>
                  </a:ext>
                </a:extLst>
              </p:cNvPr>
              <p:cNvSpPr/>
              <p:nvPr/>
            </p:nvSpPr>
            <p:spPr>
              <a:xfrm>
                <a:off x="6003629" y="1818550"/>
                <a:ext cx="2222152" cy="888861"/>
              </a:xfrm>
              <a:prstGeom prst="chevron">
                <a:avLst/>
              </a:prstGeom>
            </p:spPr>
            <p:style>
              <a:lnRef idx="0">
                <a:schemeClr val="lt1">
                  <a:hueOff val="0"/>
                  <a:satOff val="0"/>
                  <a:lumOff val="0"/>
                  <a:alphaOff val="0"/>
                </a:schemeClr>
              </a:lnRef>
              <a:fillRef idx="3">
                <a:schemeClr val="accent5">
                  <a:hueOff val="-12980065"/>
                  <a:satOff val="6926"/>
                  <a:lumOff val="-30196"/>
                  <a:alphaOff val="0"/>
                </a:schemeClr>
              </a:fillRef>
              <a:effectRef idx="3">
                <a:schemeClr val="accent5">
                  <a:hueOff val="-12980065"/>
                  <a:satOff val="6926"/>
                  <a:lumOff val="-30196"/>
                  <a:alphaOff val="0"/>
                </a:schemeClr>
              </a:effectRef>
              <a:fontRef idx="minor">
                <a:schemeClr val="lt1"/>
              </a:fontRef>
            </p:style>
            <p:txBody>
              <a:bodyPr/>
              <a:lstStyle/>
              <a:p>
                <a:pPr algn="just"/>
                <a:endParaRPr lang="en-US" sz="1200"/>
              </a:p>
            </p:txBody>
          </p:sp>
          <p:sp>
            <p:nvSpPr>
              <p:cNvPr id="18" name="Chevron 10">
                <a:extLst>
                  <a:ext uri="{FF2B5EF4-FFF2-40B4-BE49-F238E27FC236}">
                    <a16:creationId xmlns:a16="http://schemas.microsoft.com/office/drawing/2014/main" id="{E60FAF04-126F-181A-FF25-ADACFE8D9A18}"/>
                  </a:ext>
                </a:extLst>
              </p:cNvPr>
              <p:cNvSpPr/>
              <p:nvPr/>
            </p:nvSpPr>
            <p:spPr>
              <a:xfrm>
                <a:off x="6223426" y="1818550"/>
                <a:ext cx="1724586" cy="888861"/>
              </a:xfrm>
              <a:prstGeom prst="rect">
                <a:avLst/>
              </a:prstGeom>
            </p:spPr>
            <p:style>
              <a:lnRef idx="0">
                <a:scrgbClr r="0" g="0" b="0"/>
              </a:lnRef>
              <a:fillRef idx="0">
                <a:scrgbClr r="0" g="0" b="0"/>
              </a:fillRef>
              <a:effectRef idx="0">
                <a:scrgbClr r="0" g="0" b="0"/>
              </a:effectRef>
              <a:fontRef idx="minor">
                <a:schemeClr val="lt1"/>
              </a:fontRef>
            </p:style>
            <p:txBody>
              <a:bodyPr lIns="69009" tIns="23003" rIns="23003" bIns="23003" spcCol="1270" anchor="ctr"/>
              <a:lstStyle/>
              <a:p>
                <a:pPr algn="just" defTabSz="766743">
                  <a:lnSpc>
                    <a:spcPct val="90000"/>
                  </a:lnSpc>
                  <a:spcAft>
                    <a:spcPct val="35000"/>
                  </a:spcAft>
                  <a:defRPr/>
                </a:pPr>
                <a:r>
                  <a:rPr lang="en-US" sz="1200" b="1" dirty="0">
                    <a:cs typeface="Times New Roman" pitchFamily="18" charset="0"/>
                  </a:rPr>
                  <a:t>&lt; </a:t>
                </a:r>
                <a:r>
                  <a:rPr lang="en-US" sz="1200" b="1" dirty="0" err="1">
                    <a:cs typeface="Times New Roman" pitchFamily="18" charset="0"/>
                  </a:rPr>
                  <a:t>Năm</a:t>
                </a:r>
                <a:r>
                  <a:rPr lang="en-US" sz="1200" b="1" dirty="0">
                    <a:cs typeface="Times New Roman" pitchFamily="18" charset="0"/>
                  </a:rPr>
                  <a:t> 2040</a:t>
                </a:r>
              </a:p>
            </p:txBody>
          </p:sp>
        </p:grpSp>
        <p:sp>
          <p:nvSpPr>
            <p:cNvPr id="9" name="TextBox 8">
              <a:extLst>
                <a:ext uri="{FF2B5EF4-FFF2-40B4-BE49-F238E27FC236}">
                  <a16:creationId xmlns:a16="http://schemas.microsoft.com/office/drawing/2014/main" id="{0D4AB3B6-6DDC-BD2D-8A8E-96F6FA34B4F0}"/>
                </a:ext>
              </a:extLst>
            </p:cNvPr>
            <p:cNvSpPr txBox="1">
              <a:spLocks noChangeArrowheads="1"/>
            </p:cNvSpPr>
            <p:nvPr/>
          </p:nvSpPr>
          <p:spPr bwMode="auto">
            <a:xfrm>
              <a:off x="479129" y="1658959"/>
              <a:ext cx="2143125" cy="110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200" b="1" dirty="0">
                  <a:solidFill>
                    <a:srgbClr val="0070C0"/>
                  </a:solidFill>
                  <a:latin typeface="+mn-lt"/>
                  <a:cs typeface="Times New Roman" panose="02020603050405020304" pitchFamily="18" charset="0"/>
                </a:rPr>
                <a:t>Việt Nam </a:t>
              </a:r>
              <a:r>
                <a:rPr lang="en-US" altLang="en-US" sz="1200" b="1" dirty="0" err="1">
                  <a:solidFill>
                    <a:srgbClr val="0070C0"/>
                  </a:solidFill>
                  <a:latin typeface="+mn-lt"/>
                  <a:cs typeface="Times New Roman" panose="02020603050405020304" pitchFamily="18" charset="0"/>
                </a:rPr>
                <a:t>trở</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thành</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quốc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gia</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thứ</a:t>
              </a:r>
              <a:r>
                <a:rPr lang="en-US" altLang="en-US" sz="1200" b="1" dirty="0">
                  <a:solidFill>
                    <a:srgbClr val="0070C0"/>
                  </a:solidFill>
                  <a:latin typeface="+mn-lt"/>
                  <a:cs typeface="Times New Roman" panose="02020603050405020304" pitchFamily="18" charset="0"/>
                </a:rPr>
                <a:t> 12 </a:t>
              </a:r>
              <a:r>
                <a:rPr lang="en-US" altLang="en-US" sz="1200" b="1" dirty="0" err="1">
                  <a:solidFill>
                    <a:srgbClr val="0070C0"/>
                  </a:solidFill>
                  <a:latin typeface="+mn-lt"/>
                  <a:cs typeface="Times New Roman" panose="02020603050405020304" pitchFamily="18" charset="0"/>
                </a:rPr>
                <a:t>gửi</a:t>
              </a:r>
              <a:r>
                <a:rPr lang="en-US" altLang="en-US" sz="1200" b="1" dirty="0">
                  <a:solidFill>
                    <a:srgbClr val="0070C0"/>
                  </a:solidFill>
                  <a:latin typeface="+mn-lt"/>
                  <a:cs typeface="Times New Roman" panose="02020603050405020304" pitchFamily="18" charset="0"/>
                </a:rPr>
                <a:t> NDC (</a:t>
              </a:r>
              <a:r>
                <a:rPr lang="en-US" altLang="en-US" sz="1200" b="1" dirty="0" err="1">
                  <a:solidFill>
                    <a:srgbClr val="0070C0"/>
                  </a:solidFill>
                  <a:latin typeface="+mn-lt"/>
                  <a:cs typeface="Times New Roman" panose="02020603050405020304" pitchFamily="18" charset="0"/>
                </a:rPr>
                <a:t>Quốc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gia</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tự</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quyết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định</a:t>
              </a:r>
              <a:r>
                <a:rPr lang="en-US" altLang="en-US" sz="1200" b="1" dirty="0">
                  <a:solidFill>
                    <a:srgbClr val="0070C0"/>
                  </a:solidFill>
                  <a:latin typeface="+mn-lt"/>
                  <a:cs typeface="Times New Roman" panose="02020603050405020304" pitchFamily="18" charset="0"/>
                </a:rPr>
                <a:t>)</a:t>
              </a:r>
            </a:p>
          </p:txBody>
        </p:sp>
        <p:grpSp>
          <p:nvGrpSpPr>
            <p:cNvPr id="10" name="Group 9">
              <a:extLst>
                <a:ext uri="{FF2B5EF4-FFF2-40B4-BE49-F238E27FC236}">
                  <a16:creationId xmlns:a16="http://schemas.microsoft.com/office/drawing/2014/main" id="{0C01589F-4871-161B-803C-C5D4F2A0F35D}"/>
                </a:ext>
              </a:extLst>
            </p:cNvPr>
            <p:cNvGrpSpPr>
              <a:grpSpLocks/>
            </p:cNvGrpSpPr>
            <p:nvPr/>
          </p:nvGrpSpPr>
          <p:grpSpPr bwMode="auto">
            <a:xfrm>
              <a:off x="9681822" y="949559"/>
              <a:ext cx="2286000" cy="666750"/>
              <a:chOff x="6003629" y="1818550"/>
              <a:chExt cx="2222152" cy="888861"/>
            </a:xfrm>
          </p:grpSpPr>
          <p:sp>
            <p:nvSpPr>
              <p:cNvPr id="15" name="Chevron 10">
                <a:extLst>
                  <a:ext uri="{FF2B5EF4-FFF2-40B4-BE49-F238E27FC236}">
                    <a16:creationId xmlns:a16="http://schemas.microsoft.com/office/drawing/2014/main" id="{E535709D-2021-335A-176E-80ECF804327B}"/>
                  </a:ext>
                </a:extLst>
              </p:cNvPr>
              <p:cNvSpPr/>
              <p:nvPr/>
            </p:nvSpPr>
            <p:spPr>
              <a:xfrm>
                <a:off x="6003629" y="1818550"/>
                <a:ext cx="2222152" cy="888861"/>
              </a:xfrm>
              <a:prstGeom prst="chevron">
                <a:avLst/>
              </a:prstGeom>
            </p:spPr>
            <p:style>
              <a:lnRef idx="0">
                <a:schemeClr val="lt1">
                  <a:hueOff val="0"/>
                  <a:satOff val="0"/>
                  <a:lumOff val="0"/>
                  <a:alphaOff val="0"/>
                </a:schemeClr>
              </a:lnRef>
              <a:fillRef idx="3">
                <a:schemeClr val="accent5">
                  <a:hueOff val="-12980065"/>
                  <a:satOff val="6926"/>
                  <a:lumOff val="-30196"/>
                  <a:alphaOff val="0"/>
                </a:schemeClr>
              </a:fillRef>
              <a:effectRef idx="3">
                <a:schemeClr val="accent5">
                  <a:hueOff val="-12980065"/>
                  <a:satOff val="6926"/>
                  <a:lumOff val="-30196"/>
                  <a:alphaOff val="0"/>
                </a:schemeClr>
              </a:effectRef>
              <a:fontRef idx="minor">
                <a:schemeClr val="lt1"/>
              </a:fontRef>
            </p:style>
            <p:txBody>
              <a:bodyPr/>
              <a:lstStyle/>
              <a:p>
                <a:pPr algn="just"/>
                <a:endParaRPr lang="en-US" sz="1200"/>
              </a:p>
            </p:txBody>
          </p:sp>
          <p:sp>
            <p:nvSpPr>
              <p:cNvPr id="16" name="Chevron 10">
                <a:extLst>
                  <a:ext uri="{FF2B5EF4-FFF2-40B4-BE49-F238E27FC236}">
                    <a16:creationId xmlns:a16="http://schemas.microsoft.com/office/drawing/2014/main" id="{63764AA1-9478-3714-15F8-5D4794B1658D}"/>
                  </a:ext>
                </a:extLst>
              </p:cNvPr>
              <p:cNvSpPr/>
              <p:nvPr/>
            </p:nvSpPr>
            <p:spPr>
              <a:xfrm>
                <a:off x="6281398" y="1818550"/>
                <a:ext cx="1666614" cy="888861"/>
              </a:xfrm>
              <a:prstGeom prst="rect">
                <a:avLst/>
              </a:prstGeom>
            </p:spPr>
            <p:style>
              <a:lnRef idx="0">
                <a:scrgbClr r="0" g="0" b="0"/>
              </a:lnRef>
              <a:fillRef idx="0">
                <a:scrgbClr r="0" g="0" b="0"/>
              </a:fillRef>
              <a:effectRef idx="0">
                <a:scrgbClr r="0" g="0" b="0"/>
              </a:effectRef>
              <a:fontRef idx="minor">
                <a:schemeClr val="lt1"/>
              </a:fontRef>
            </p:style>
            <p:txBody>
              <a:bodyPr lIns="69009" tIns="23003" rIns="23003" bIns="23003" spcCol="1270" anchor="ctr"/>
              <a:lstStyle/>
              <a:p>
                <a:pPr algn="just" defTabSz="766743">
                  <a:lnSpc>
                    <a:spcPct val="90000"/>
                  </a:lnSpc>
                  <a:spcAft>
                    <a:spcPct val="35000"/>
                  </a:spcAft>
                  <a:defRPr/>
                </a:pPr>
                <a:r>
                  <a:rPr lang="en-US" sz="1200" b="1" dirty="0">
                    <a:cs typeface="Times New Roman" pitchFamily="18" charset="0"/>
                  </a:rPr>
                  <a:t>&lt; </a:t>
                </a:r>
                <a:r>
                  <a:rPr lang="en-US" sz="1200" b="1" dirty="0" err="1">
                    <a:cs typeface="Times New Roman" pitchFamily="18" charset="0"/>
                  </a:rPr>
                  <a:t>Năm</a:t>
                </a:r>
                <a:r>
                  <a:rPr lang="en-US" sz="1200" b="1" dirty="0">
                    <a:cs typeface="Times New Roman" pitchFamily="18" charset="0"/>
                  </a:rPr>
                  <a:t> 2050</a:t>
                </a:r>
              </a:p>
            </p:txBody>
          </p:sp>
        </p:grpSp>
        <p:sp>
          <p:nvSpPr>
            <p:cNvPr id="11" name="TextBox 10">
              <a:extLst>
                <a:ext uri="{FF2B5EF4-FFF2-40B4-BE49-F238E27FC236}">
                  <a16:creationId xmlns:a16="http://schemas.microsoft.com/office/drawing/2014/main" id="{EB867DB7-F2B6-68C0-163B-35E6F23E7369}"/>
                </a:ext>
              </a:extLst>
            </p:cNvPr>
            <p:cNvSpPr txBox="1">
              <a:spLocks noChangeArrowheads="1"/>
            </p:cNvSpPr>
            <p:nvPr/>
          </p:nvSpPr>
          <p:spPr bwMode="auto">
            <a:xfrm>
              <a:off x="2860566" y="1660546"/>
              <a:ext cx="1863744" cy="160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200" b="1" dirty="0" err="1">
                  <a:solidFill>
                    <a:srgbClr val="0070C0"/>
                  </a:solidFill>
                  <a:latin typeface="+mn-lt"/>
                  <a:cs typeface="Times New Roman" panose="02020603050405020304" pitchFamily="18" charset="0"/>
                </a:rPr>
                <a:t>Giảm</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phát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thải</a:t>
              </a:r>
              <a:r>
                <a:rPr lang="en-US" altLang="en-US" sz="1200" b="1" dirty="0">
                  <a:solidFill>
                    <a:srgbClr val="0070C0"/>
                  </a:solidFill>
                  <a:latin typeface="+mn-lt"/>
                  <a:cs typeface="Times New Roman" panose="02020603050405020304" pitchFamily="18" charset="0"/>
                </a:rPr>
                <a:t> KNK 9% </a:t>
              </a:r>
              <a:r>
                <a:rPr lang="en-US" altLang="en-US" sz="1200" b="1" dirty="0" err="1">
                  <a:solidFill>
                    <a:srgbClr val="0070C0"/>
                  </a:solidFill>
                  <a:latin typeface="+mn-lt"/>
                  <a:cs typeface="Times New Roman" panose="02020603050405020304" pitchFamily="18" charset="0"/>
                </a:rPr>
                <a:t>bằng</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nguồn</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lực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trong</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nước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và</a:t>
              </a:r>
              <a:r>
                <a:rPr lang="en-US" altLang="en-US" sz="1200" b="1" dirty="0">
                  <a:solidFill>
                    <a:srgbClr val="0070C0"/>
                  </a:solidFill>
                  <a:latin typeface="+mn-lt"/>
                  <a:cs typeface="Times New Roman" panose="02020603050405020304" pitchFamily="18" charset="0"/>
                </a:rPr>
                <a:t> 27% </a:t>
              </a:r>
              <a:r>
                <a:rPr lang="en-US" altLang="en-US" sz="1200" b="1" dirty="0" err="1">
                  <a:solidFill>
                    <a:srgbClr val="0070C0"/>
                  </a:solidFill>
                  <a:latin typeface="+mn-lt"/>
                  <a:cs typeface="Times New Roman" panose="02020603050405020304" pitchFamily="18" charset="0"/>
                </a:rPr>
                <a:t>bằng</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nguồn</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hỗ</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trợ</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quốc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tế</a:t>
              </a:r>
              <a:endParaRPr lang="en-US" altLang="en-US" sz="1200" b="1" dirty="0">
                <a:solidFill>
                  <a:srgbClr val="0070C0"/>
                </a:solidFill>
                <a:latin typeface="+mn-lt"/>
                <a:cs typeface="Times New Roman" panose="02020603050405020304" pitchFamily="18" charset="0"/>
              </a:endParaRPr>
            </a:p>
          </p:txBody>
        </p:sp>
        <p:sp>
          <p:nvSpPr>
            <p:cNvPr id="12" name="TextBox 11">
              <a:extLst>
                <a:ext uri="{FF2B5EF4-FFF2-40B4-BE49-F238E27FC236}">
                  <a16:creationId xmlns:a16="http://schemas.microsoft.com/office/drawing/2014/main" id="{DC6C2A89-329D-986E-1CAC-D49BB210B296}"/>
                </a:ext>
              </a:extLst>
            </p:cNvPr>
            <p:cNvSpPr txBox="1">
              <a:spLocks noChangeArrowheads="1"/>
            </p:cNvSpPr>
            <p:nvPr/>
          </p:nvSpPr>
          <p:spPr bwMode="auto">
            <a:xfrm>
              <a:off x="5044755" y="1654868"/>
              <a:ext cx="214312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200" b="1" dirty="0" err="1">
                  <a:solidFill>
                    <a:srgbClr val="0070C0"/>
                  </a:solidFill>
                  <a:latin typeface="+mn-lt"/>
                  <a:cs typeface="Times New Roman" panose="02020603050405020304" pitchFamily="18" charset="0"/>
                </a:rPr>
                <a:t>Chấm</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dứt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chặt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phá</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rừng</a:t>
              </a:r>
              <a:endParaRPr lang="en-US" altLang="en-US" sz="1200" b="1" dirty="0">
                <a:solidFill>
                  <a:srgbClr val="0070C0"/>
                </a:solidFill>
                <a:latin typeface="+mn-lt"/>
                <a:cs typeface="Times New Roman" panose="02020603050405020304" pitchFamily="18" charset="0"/>
              </a:endParaRPr>
            </a:p>
          </p:txBody>
        </p:sp>
        <p:sp>
          <p:nvSpPr>
            <p:cNvPr id="13" name="TextBox 12">
              <a:extLst>
                <a:ext uri="{FF2B5EF4-FFF2-40B4-BE49-F238E27FC236}">
                  <a16:creationId xmlns:a16="http://schemas.microsoft.com/office/drawing/2014/main" id="{9D933A3B-0AD6-CFCA-F31E-20F0D01A06AC}"/>
                </a:ext>
              </a:extLst>
            </p:cNvPr>
            <p:cNvSpPr txBox="1">
              <a:spLocks noChangeArrowheads="1"/>
            </p:cNvSpPr>
            <p:nvPr/>
          </p:nvSpPr>
          <p:spPr bwMode="auto">
            <a:xfrm>
              <a:off x="7508326" y="1654868"/>
              <a:ext cx="214312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200" b="1" dirty="0" err="1">
                  <a:solidFill>
                    <a:srgbClr val="0070C0"/>
                  </a:solidFill>
                  <a:latin typeface="+mn-lt"/>
                  <a:cs typeface="Times New Roman" panose="02020603050405020304" pitchFamily="18" charset="0"/>
                </a:rPr>
                <a:t>Xóa</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bỏ</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sản</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xuất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điện</a:t>
              </a:r>
              <a:r>
                <a:rPr lang="en-US" altLang="en-US" sz="1200" b="1" dirty="0">
                  <a:solidFill>
                    <a:srgbClr val="0070C0"/>
                  </a:solidFill>
                  <a:latin typeface="+mn-lt"/>
                  <a:cs typeface="Times New Roman" panose="02020603050405020304" pitchFamily="18" charset="0"/>
                </a:rPr>
                <a:t> than</a:t>
              </a:r>
            </a:p>
          </p:txBody>
        </p:sp>
        <p:sp>
          <p:nvSpPr>
            <p:cNvPr id="14" name="TextBox 13">
              <a:extLst>
                <a:ext uri="{FF2B5EF4-FFF2-40B4-BE49-F238E27FC236}">
                  <a16:creationId xmlns:a16="http://schemas.microsoft.com/office/drawing/2014/main" id="{7A109EAE-9743-1CD1-E2C1-4B46AA1794F4}"/>
                </a:ext>
              </a:extLst>
            </p:cNvPr>
            <p:cNvSpPr txBox="1">
              <a:spLocks noChangeArrowheads="1"/>
            </p:cNvSpPr>
            <p:nvPr/>
          </p:nvSpPr>
          <p:spPr bwMode="auto">
            <a:xfrm>
              <a:off x="9824697" y="1654868"/>
              <a:ext cx="214312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200" b="1" dirty="0" err="1">
                  <a:solidFill>
                    <a:srgbClr val="0070C0"/>
                  </a:solidFill>
                  <a:latin typeface="+mn-lt"/>
                  <a:cs typeface="Times New Roman" panose="02020603050405020304" pitchFamily="18" charset="0"/>
                </a:rPr>
                <a:t>Mục</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tiêu</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phát</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thải</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ròng</a:t>
              </a:r>
              <a:r>
                <a:rPr lang="en-US" altLang="en-US" sz="1200" b="1" dirty="0">
                  <a:solidFill>
                    <a:srgbClr val="0070C0"/>
                  </a:solidFill>
                  <a:latin typeface="+mn-lt"/>
                  <a:cs typeface="Times New Roman" panose="02020603050405020304" pitchFamily="18" charset="0"/>
                </a:rPr>
                <a:t> </a:t>
              </a:r>
              <a:r>
                <a:rPr lang="en-US" altLang="en-US" sz="1200" b="1" dirty="0" err="1">
                  <a:solidFill>
                    <a:srgbClr val="0070C0"/>
                  </a:solidFill>
                  <a:latin typeface="+mn-lt"/>
                  <a:cs typeface="Times New Roman" panose="02020603050405020304" pitchFamily="18" charset="0"/>
                </a:rPr>
                <a:t>bằng</a:t>
              </a:r>
              <a:r>
                <a:rPr lang="en-US" altLang="en-US" sz="1200" b="1" dirty="0">
                  <a:solidFill>
                    <a:srgbClr val="0070C0"/>
                  </a:solidFill>
                  <a:latin typeface="+mn-lt"/>
                  <a:cs typeface="Times New Roman" panose="02020603050405020304" pitchFamily="18" charset="0"/>
                </a:rPr>
                <a:t> 0</a:t>
              </a:r>
            </a:p>
          </p:txBody>
        </p:sp>
      </p:grpSp>
      <p:sp>
        <p:nvSpPr>
          <p:cNvPr id="25" name="Title 1">
            <a:extLst>
              <a:ext uri="{FF2B5EF4-FFF2-40B4-BE49-F238E27FC236}">
                <a16:creationId xmlns:a16="http://schemas.microsoft.com/office/drawing/2014/main" id="{6FD9D4F5-73C9-C55F-4A97-F47B610939DD}"/>
              </a:ext>
            </a:extLst>
          </p:cNvPr>
          <p:cNvSpPr txBox="1">
            <a:spLocks/>
          </p:cNvSpPr>
          <p:nvPr/>
        </p:nvSpPr>
        <p:spPr bwMode="auto">
          <a:xfrm>
            <a:off x="373378" y="2874035"/>
            <a:ext cx="8406336" cy="1755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marL="800100" indent="-800100" algn="just">
              <a:lnSpc>
                <a:spcPct val="100000"/>
              </a:lnSpc>
              <a:spcBef>
                <a:spcPts val="0"/>
              </a:spcBef>
              <a:tabLst>
                <a:tab pos="800100" algn="l"/>
              </a:tabLst>
            </a:pPr>
            <a:r>
              <a:rPr lang="en-US" altLang="en-US" sz="1400" dirty="0">
                <a:solidFill>
                  <a:srgbClr val="000000"/>
                </a:solidFill>
                <a:latin typeface="+mn-lt"/>
                <a:cs typeface="Arial"/>
              </a:rPr>
              <a:t>+ </a:t>
            </a:r>
            <a:r>
              <a:rPr lang="en-US" altLang="en-US" sz="1400" dirty="0" err="1">
                <a:solidFill>
                  <a:srgbClr val="000000"/>
                </a:solidFill>
                <a:latin typeface="+mn-lt"/>
                <a:cs typeface="Arial"/>
              </a:rPr>
              <a:t>Phát</a:t>
            </a:r>
            <a:r>
              <a:rPr lang="en-US" altLang="en-US" sz="1400" dirty="0">
                <a:solidFill>
                  <a:srgbClr val="000000"/>
                </a:solidFill>
                <a:latin typeface="+mn-lt"/>
                <a:cs typeface="Arial"/>
              </a:rPr>
              <a:t> </a:t>
            </a:r>
            <a:r>
              <a:rPr lang="en-US" altLang="en-US" sz="1400" dirty="0" err="1">
                <a:solidFill>
                  <a:srgbClr val="000000"/>
                </a:solidFill>
                <a:latin typeface="+mn-lt"/>
                <a:cs typeface="Arial"/>
              </a:rPr>
              <a:t>thải</a:t>
            </a:r>
            <a:r>
              <a:rPr lang="en-US" altLang="en-US" sz="1400" dirty="0">
                <a:solidFill>
                  <a:srgbClr val="000000"/>
                </a:solidFill>
                <a:latin typeface="+mn-lt"/>
                <a:cs typeface="Arial"/>
              </a:rPr>
              <a:t> </a:t>
            </a:r>
            <a:r>
              <a:rPr lang="en-US" altLang="en-US" sz="1400" dirty="0" err="1">
                <a:solidFill>
                  <a:srgbClr val="000000"/>
                </a:solidFill>
                <a:latin typeface="+mn-lt"/>
                <a:cs typeface="Arial"/>
              </a:rPr>
              <a:t>ròng</a:t>
            </a:r>
            <a:r>
              <a:rPr lang="en-US" altLang="en-US" sz="1400" dirty="0">
                <a:solidFill>
                  <a:srgbClr val="000000"/>
                </a:solidFill>
                <a:latin typeface="+mn-lt"/>
                <a:cs typeface="Arial"/>
              </a:rPr>
              <a:t> </a:t>
            </a:r>
            <a:r>
              <a:rPr lang="en-US" altLang="en-US" sz="1400" dirty="0" err="1">
                <a:solidFill>
                  <a:srgbClr val="000000"/>
                </a:solidFill>
                <a:latin typeface="+mn-lt"/>
                <a:cs typeface="Arial"/>
              </a:rPr>
              <a:t>bằng</a:t>
            </a:r>
            <a:r>
              <a:rPr lang="en-US" altLang="en-US" sz="1400" dirty="0">
                <a:solidFill>
                  <a:srgbClr val="000000"/>
                </a:solidFill>
                <a:latin typeface="+mn-lt"/>
                <a:cs typeface="Arial"/>
              </a:rPr>
              <a:t> 0 </a:t>
            </a:r>
            <a:r>
              <a:rPr lang="en-US" altLang="en-US" sz="1400" dirty="0" err="1">
                <a:solidFill>
                  <a:srgbClr val="000000"/>
                </a:solidFill>
                <a:latin typeface="+mn-lt"/>
                <a:cs typeface="Arial"/>
              </a:rPr>
              <a:t>nghĩa</a:t>
            </a:r>
            <a:r>
              <a:rPr lang="en-US" altLang="en-US" sz="1400" dirty="0">
                <a:solidFill>
                  <a:srgbClr val="000000"/>
                </a:solidFill>
                <a:latin typeface="+mn-lt"/>
                <a:cs typeface="Arial"/>
              </a:rPr>
              <a:t> </a:t>
            </a:r>
            <a:r>
              <a:rPr lang="en-US" altLang="en-US" sz="1400" dirty="0" err="1">
                <a:solidFill>
                  <a:srgbClr val="000000"/>
                </a:solidFill>
                <a:latin typeface="+mn-lt"/>
                <a:cs typeface="Arial"/>
              </a:rPr>
              <a:t>là</a:t>
            </a:r>
            <a:r>
              <a:rPr lang="en-US" altLang="en-US" sz="1400" dirty="0">
                <a:solidFill>
                  <a:srgbClr val="000000"/>
                </a:solidFill>
                <a:latin typeface="+mn-lt"/>
                <a:cs typeface="Arial"/>
              </a:rPr>
              <a:t> </a:t>
            </a:r>
            <a:r>
              <a:rPr lang="en-US" altLang="en-US" sz="1400" dirty="0" err="1">
                <a:solidFill>
                  <a:srgbClr val="000000"/>
                </a:solidFill>
                <a:latin typeface="+mn-lt"/>
                <a:cs typeface="Arial"/>
              </a:rPr>
              <a:t>chúng</a:t>
            </a:r>
            <a:r>
              <a:rPr lang="en-US" altLang="en-US" sz="1400" dirty="0">
                <a:solidFill>
                  <a:srgbClr val="000000"/>
                </a:solidFill>
                <a:latin typeface="+mn-lt"/>
                <a:cs typeface="Arial"/>
              </a:rPr>
              <a:t> ta </a:t>
            </a:r>
            <a:r>
              <a:rPr lang="en-US" altLang="en-US" sz="1400" dirty="0" err="1">
                <a:solidFill>
                  <a:srgbClr val="000000"/>
                </a:solidFill>
                <a:latin typeface="+mn-lt"/>
                <a:cs typeface="Arial"/>
              </a:rPr>
              <a:t>không</a:t>
            </a:r>
            <a:r>
              <a:rPr lang="en-US" altLang="en-US" sz="1400" dirty="0">
                <a:solidFill>
                  <a:srgbClr val="000000"/>
                </a:solidFill>
                <a:latin typeface="+mn-lt"/>
                <a:cs typeface="Arial"/>
              </a:rPr>
              <a:t> </a:t>
            </a:r>
            <a:r>
              <a:rPr lang="en-US" altLang="en-US" sz="1400" dirty="0" err="1">
                <a:solidFill>
                  <a:srgbClr val="000000"/>
                </a:solidFill>
                <a:latin typeface="+mn-lt"/>
                <a:cs typeface="Arial"/>
              </a:rPr>
              <a:t>thêm</a:t>
            </a:r>
            <a:r>
              <a:rPr lang="en-US" altLang="en-US" sz="1400" dirty="0">
                <a:solidFill>
                  <a:srgbClr val="000000"/>
                </a:solidFill>
                <a:latin typeface="+mn-lt"/>
                <a:cs typeface="Arial"/>
              </a:rPr>
              <a:t> </a:t>
            </a:r>
            <a:r>
              <a:rPr lang="en-US" altLang="en-US" sz="1400" dirty="0" err="1">
                <a:solidFill>
                  <a:srgbClr val="000000"/>
                </a:solidFill>
                <a:latin typeface="+mn-lt"/>
                <a:cs typeface="Arial"/>
              </a:rPr>
              <a:t>lượng</a:t>
            </a:r>
            <a:r>
              <a:rPr lang="en-US" altLang="en-US" sz="1400" dirty="0">
                <a:solidFill>
                  <a:srgbClr val="000000"/>
                </a:solidFill>
                <a:latin typeface="+mn-lt"/>
                <a:cs typeface="Arial"/>
              </a:rPr>
              <a:t> </a:t>
            </a:r>
            <a:r>
              <a:rPr lang="en-US" altLang="en-US" sz="1400" dirty="0" err="1">
                <a:solidFill>
                  <a:srgbClr val="000000"/>
                </a:solidFill>
                <a:latin typeface="+mn-lt"/>
                <a:cs typeface="Arial"/>
              </a:rPr>
              <a:t>phát</a:t>
            </a:r>
            <a:r>
              <a:rPr lang="en-US" altLang="en-US" sz="1400" dirty="0">
                <a:solidFill>
                  <a:srgbClr val="000000"/>
                </a:solidFill>
                <a:latin typeface="+mn-lt"/>
                <a:cs typeface="Arial"/>
              </a:rPr>
              <a:t> </a:t>
            </a:r>
            <a:r>
              <a:rPr lang="en-US" altLang="en-US" sz="1400" dirty="0" err="1">
                <a:solidFill>
                  <a:srgbClr val="000000"/>
                </a:solidFill>
                <a:latin typeface="+mn-lt"/>
                <a:cs typeface="Arial"/>
              </a:rPr>
              <a:t>thải</a:t>
            </a:r>
            <a:r>
              <a:rPr lang="en-US" altLang="en-US" sz="1400" dirty="0">
                <a:solidFill>
                  <a:srgbClr val="000000"/>
                </a:solidFill>
                <a:latin typeface="+mn-lt"/>
                <a:cs typeface="Arial"/>
              </a:rPr>
              <a:t> </a:t>
            </a:r>
            <a:r>
              <a:rPr lang="en-US" altLang="en-US" sz="1400" dirty="0" err="1">
                <a:solidFill>
                  <a:srgbClr val="000000"/>
                </a:solidFill>
                <a:latin typeface="+mn-lt"/>
                <a:cs typeface="Arial"/>
              </a:rPr>
              <a:t>mới</a:t>
            </a:r>
            <a:r>
              <a:rPr lang="en-US" altLang="en-US" sz="1400" dirty="0">
                <a:solidFill>
                  <a:srgbClr val="000000"/>
                </a:solidFill>
                <a:latin typeface="+mn-lt"/>
                <a:cs typeface="Arial"/>
              </a:rPr>
              <a:t> </a:t>
            </a:r>
            <a:r>
              <a:rPr lang="en-US" altLang="en-US" sz="1400" dirty="0" err="1">
                <a:solidFill>
                  <a:srgbClr val="000000"/>
                </a:solidFill>
                <a:latin typeface="+mn-lt"/>
                <a:cs typeface="Arial"/>
              </a:rPr>
              <a:t>vào</a:t>
            </a:r>
            <a:r>
              <a:rPr lang="en-US" altLang="en-US" sz="1400" dirty="0">
                <a:solidFill>
                  <a:srgbClr val="000000"/>
                </a:solidFill>
                <a:latin typeface="+mn-lt"/>
                <a:cs typeface="Arial"/>
              </a:rPr>
              <a:t> </a:t>
            </a:r>
            <a:r>
              <a:rPr lang="en-US" altLang="en-US" sz="1400" dirty="0" err="1">
                <a:solidFill>
                  <a:srgbClr val="000000"/>
                </a:solidFill>
                <a:latin typeface="+mn-lt"/>
                <a:cs typeface="Arial"/>
              </a:rPr>
              <a:t>khí</a:t>
            </a:r>
            <a:r>
              <a:rPr lang="en-US" altLang="en-US" sz="1400" dirty="0">
                <a:solidFill>
                  <a:srgbClr val="000000"/>
                </a:solidFill>
                <a:latin typeface="+mn-lt"/>
                <a:cs typeface="Arial"/>
              </a:rPr>
              <a:t> </a:t>
            </a:r>
            <a:r>
              <a:rPr lang="en-US" altLang="en-US" sz="1400" dirty="0" err="1">
                <a:solidFill>
                  <a:srgbClr val="000000"/>
                </a:solidFill>
                <a:latin typeface="+mn-lt"/>
                <a:cs typeface="Arial"/>
              </a:rPr>
              <a:t>quyển</a:t>
            </a:r>
            <a:r>
              <a:rPr lang="en-US" altLang="en-US" sz="1400" dirty="0">
                <a:solidFill>
                  <a:srgbClr val="000000"/>
                </a:solidFill>
                <a:latin typeface="+mn-lt"/>
                <a:cs typeface="Arial"/>
              </a:rPr>
              <a:t>. </a:t>
            </a:r>
          </a:p>
          <a:p>
            <a:pPr marL="800100" indent="-800100" algn="just">
              <a:lnSpc>
                <a:spcPct val="100000"/>
              </a:lnSpc>
              <a:spcBef>
                <a:spcPts val="0"/>
              </a:spcBef>
              <a:tabLst>
                <a:tab pos="800100" algn="l"/>
              </a:tabLst>
            </a:pPr>
            <a:r>
              <a:rPr lang="en-US" sz="1400" dirty="0">
                <a:solidFill>
                  <a:srgbClr val="000000"/>
                </a:solidFill>
                <a:latin typeface="+mn-lt"/>
                <a:cs typeface="Arial"/>
              </a:rPr>
              <a:t>+ </a:t>
            </a:r>
            <a:r>
              <a:rPr lang="en-US" sz="1400" dirty="0" err="1">
                <a:solidFill>
                  <a:srgbClr val="000000"/>
                </a:solidFill>
                <a:latin typeface="+mn-lt"/>
                <a:cs typeface="Arial"/>
              </a:rPr>
              <a:t>Có</a:t>
            </a:r>
            <a:r>
              <a:rPr lang="en-US" sz="1400" dirty="0">
                <a:solidFill>
                  <a:srgbClr val="000000"/>
                </a:solidFill>
                <a:latin typeface="+mn-lt"/>
                <a:cs typeface="Arial"/>
              </a:rPr>
              <a:t> 6 </a:t>
            </a:r>
            <a:r>
              <a:rPr lang="en-US" sz="1400" dirty="0" err="1">
                <a:solidFill>
                  <a:srgbClr val="000000"/>
                </a:solidFill>
                <a:latin typeface="+mn-lt"/>
                <a:cs typeface="Arial"/>
              </a:rPr>
              <a:t>lĩnh</a:t>
            </a:r>
            <a:r>
              <a:rPr lang="en-US" sz="1400" dirty="0">
                <a:solidFill>
                  <a:srgbClr val="000000"/>
                </a:solidFill>
                <a:latin typeface="+mn-lt"/>
                <a:cs typeface="Arial"/>
              </a:rPr>
              <a:t> </a:t>
            </a:r>
            <a:r>
              <a:rPr lang="en-US" sz="1400" dirty="0" err="1">
                <a:solidFill>
                  <a:srgbClr val="000000"/>
                </a:solidFill>
                <a:latin typeface="+mn-lt"/>
                <a:cs typeface="Arial"/>
              </a:rPr>
              <a:t>vực</a:t>
            </a:r>
            <a:r>
              <a:rPr lang="en-US" sz="1400" dirty="0">
                <a:solidFill>
                  <a:srgbClr val="000000"/>
                </a:solidFill>
                <a:latin typeface="+mn-lt"/>
                <a:cs typeface="Arial"/>
              </a:rPr>
              <a:t> cần kiểm </a:t>
            </a:r>
            <a:r>
              <a:rPr lang="en-US" sz="1400" dirty="0" err="1">
                <a:solidFill>
                  <a:srgbClr val="000000"/>
                </a:solidFill>
                <a:latin typeface="+mn-lt"/>
                <a:cs typeface="Arial"/>
              </a:rPr>
              <a:t>kê</a:t>
            </a:r>
            <a:r>
              <a:rPr lang="en-US" sz="1400" dirty="0">
                <a:solidFill>
                  <a:srgbClr val="000000"/>
                </a:solidFill>
                <a:latin typeface="+mn-lt"/>
                <a:cs typeface="Arial"/>
              </a:rPr>
              <a:t> trong đó có </a:t>
            </a:r>
            <a:r>
              <a:rPr lang="en-US" sz="1400" dirty="0" err="1">
                <a:solidFill>
                  <a:srgbClr val="000000"/>
                </a:solidFill>
                <a:latin typeface="+mn-lt"/>
                <a:cs typeface="Arial"/>
              </a:rPr>
              <a:t>lĩnh</a:t>
            </a:r>
            <a:r>
              <a:rPr lang="en-US" sz="1400" dirty="0">
                <a:solidFill>
                  <a:srgbClr val="000000"/>
                </a:solidFill>
                <a:latin typeface="+mn-lt"/>
                <a:cs typeface="Arial"/>
              </a:rPr>
              <a:t> </a:t>
            </a:r>
            <a:r>
              <a:rPr lang="en-US" sz="1400" dirty="0" err="1">
                <a:solidFill>
                  <a:srgbClr val="000000"/>
                </a:solidFill>
                <a:latin typeface="+mn-lt"/>
                <a:cs typeface="Arial"/>
              </a:rPr>
              <a:t>vực</a:t>
            </a:r>
            <a:r>
              <a:rPr lang="en-US" sz="1400" dirty="0">
                <a:solidFill>
                  <a:srgbClr val="000000"/>
                </a:solidFill>
                <a:latin typeface="+mn-lt"/>
                <a:cs typeface="Arial"/>
              </a:rPr>
              <a:t> </a:t>
            </a:r>
            <a:r>
              <a:rPr lang="en-US" sz="1400" b="1" dirty="0" err="1">
                <a:solidFill>
                  <a:srgbClr val="FF0000"/>
                </a:solidFill>
                <a:latin typeface="+mn-lt"/>
                <a:cs typeface="Arial"/>
              </a:rPr>
              <a:t>Năng</a:t>
            </a:r>
            <a:r>
              <a:rPr lang="en-US" sz="1400" b="1" dirty="0">
                <a:solidFill>
                  <a:srgbClr val="FF0000"/>
                </a:solidFill>
                <a:latin typeface="+mn-lt"/>
                <a:cs typeface="Arial"/>
              </a:rPr>
              <a:t> </a:t>
            </a:r>
            <a:r>
              <a:rPr lang="en-US" sz="1400" b="1" dirty="0" err="1">
                <a:solidFill>
                  <a:srgbClr val="FF0000"/>
                </a:solidFill>
                <a:latin typeface="+mn-lt"/>
                <a:cs typeface="Arial"/>
              </a:rPr>
              <a:t>lượng</a:t>
            </a:r>
            <a:r>
              <a:rPr lang="en-US" sz="1400" dirty="0">
                <a:solidFill>
                  <a:srgbClr val="000000"/>
                </a:solidFill>
                <a:latin typeface="+mn-lt"/>
                <a:cs typeface="Arial"/>
              </a:rPr>
              <a:t>.</a:t>
            </a:r>
          </a:p>
          <a:p>
            <a:pPr marL="174625" indent="-174625" algn="just">
              <a:lnSpc>
                <a:spcPct val="100000"/>
              </a:lnSpc>
              <a:spcBef>
                <a:spcPts val="0"/>
              </a:spcBef>
              <a:tabLst>
                <a:tab pos="174625" algn="l"/>
              </a:tabLst>
            </a:pPr>
            <a:r>
              <a:rPr lang="en-US" sz="1400" dirty="0">
                <a:solidFill>
                  <a:srgbClr val="000000"/>
                </a:solidFill>
                <a:latin typeface="+mn-lt"/>
                <a:cs typeface="Arial"/>
              </a:rPr>
              <a:t>+ </a:t>
            </a:r>
            <a:r>
              <a:rPr lang="vi-VN" sz="1400" dirty="0">
                <a:solidFill>
                  <a:srgbClr val="000000"/>
                </a:solidFill>
                <a:latin typeface="+mn-lt"/>
                <a:cs typeface="Arial"/>
              </a:rPr>
              <a:t>Đến 2030</a:t>
            </a:r>
            <a:r>
              <a:rPr lang="en-US" sz="1400" dirty="0">
                <a:solidFill>
                  <a:srgbClr val="000000"/>
                </a:solidFill>
                <a:latin typeface="+mn-lt"/>
                <a:cs typeface="Arial"/>
              </a:rPr>
              <a:t>, </a:t>
            </a:r>
            <a:r>
              <a:rPr lang="vi-VN" sz="1400" dirty="0">
                <a:solidFill>
                  <a:srgbClr val="000000"/>
                </a:solidFill>
                <a:latin typeface="+mn-lt"/>
                <a:cs typeface="Arial"/>
              </a:rPr>
              <a:t>tổng phát thải khí nhà kính quốc gia giảm 43.5% so với kịch bản thông thường, trong đó lĩnh vực </a:t>
            </a:r>
            <a:r>
              <a:rPr lang="en-US" sz="1400" dirty="0">
                <a:solidFill>
                  <a:srgbClr val="000000"/>
                </a:solidFill>
                <a:latin typeface="+mn-lt"/>
                <a:cs typeface="Arial"/>
              </a:rPr>
              <a:t>N</a:t>
            </a:r>
            <a:r>
              <a:rPr lang="vi-VN" sz="1400" dirty="0">
                <a:solidFill>
                  <a:srgbClr val="000000"/>
                </a:solidFill>
                <a:latin typeface="+mn-lt"/>
                <a:cs typeface="Arial"/>
              </a:rPr>
              <a:t>ăng lượng giảm 32.6%; đến 2050 giảm 91.6%</a:t>
            </a:r>
            <a:r>
              <a:rPr lang="en-US" sz="1400" dirty="0">
                <a:solidFill>
                  <a:srgbClr val="000000"/>
                </a:solidFill>
                <a:latin typeface="+mn-lt"/>
                <a:cs typeface="Arial"/>
              </a:rPr>
              <a:t>.</a:t>
            </a:r>
          </a:p>
          <a:p>
            <a:pPr marL="174625" indent="-174625" algn="just">
              <a:lnSpc>
                <a:spcPct val="100000"/>
              </a:lnSpc>
              <a:spcBef>
                <a:spcPts val="0"/>
              </a:spcBef>
              <a:tabLst>
                <a:tab pos="174625" algn="l"/>
              </a:tabLst>
            </a:pPr>
            <a:r>
              <a:rPr lang="en-US" sz="1400" dirty="0">
                <a:solidFill>
                  <a:srgbClr val="000000"/>
                </a:solidFill>
                <a:latin typeface="+mn-lt"/>
                <a:cs typeface="Arial"/>
              </a:rPr>
              <a:t>+ </a:t>
            </a:r>
            <a:r>
              <a:rPr lang="vi-VN" sz="1400" dirty="0">
                <a:solidFill>
                  <a:srgbClr val="000000"/>
                </a:solidFill>
                <a:latin typeface="+mn-lt"/>
                <a:cs typeface="Arial"/>
              </a:rPr>
              <a:t>Nâng công suất </a:t>
            </a:r>
            <a:r>
              <a:rPr lang="en-US" sz="1400" dirty="0" err="1">
                <a:solidFill>
                  <a:srgbClr val="000000"/>
                </a:solidFill>
                <a:latin typeface="+mn-lt"/>
                <a:cs typeface="Arial"/>
              </a:rPr>
              <a:t>điện</a:t>
            </a:r>
            <a:r>
              <a:rPr lang="en-US" sz="1400" dirty="0">
                <a:solidFill>
                  <a:srgbClr val="000000"/>
                </a:solidFill>
                <a:latin typeface="+mn-lt"/>
                <a:cs typeface="Arial"/>
              </a:rPr>
              <a:t> </a:t>
            </a:r>
            <a:r>
              <a:rPr lang="en-US" sz="1400" dirty="0" err="1">
                <a:solidFill>
                  <a:srgbClr val="000000"/>
                </a:solidFill>
                <a:latin typeface="+mn-lt"/>
                <a:cs typeface="Arial"/>
              </a:rPr>
              <a:t>mặt</a:t>
            </a:r>
            <a:r>
              <a:rPr lang="en-US" sz="1400" dirty="0">
                <a:solidFill>
                  <a:srgbClr val="000000"/>
                </a:solidFill>
                <a:latin typeface="+mn-lt"/>
                <a:cs typeface="Arial"/>
              </a:rPr>
              <a:t> </a:t>
            </a:r>
            <a:r>
              <a:rPr lang="en-US" sz="1400" dirty="0" err="1">
                <a:solidFill>
                  <a:srgbClr val="000000"/>
                </a:solidFill>
                <a:latin typeface="+mn-lt"/>
                <a:cs typeface="Arial"/>
              </a:rPr>
              <a:t>trời</a:t>
            </a:r>
            <a:r>
              <a:rPr lang="en-US" sz="1400" dirty="0">
                <a:solidFill>
                  <a:srgbClr val="000000"/>
                </a:solidFill>
                <a:latin typeface="+mn-lt"/>
                <a:cs typeface="Arial"/>
              </a:rPr>
              <a:t> </a:t>
            </a:r>
            <a:r>
              <a:rPr lang="vi-VN" sz="1400" dirty="0">
                <a:solidFill>
                  <a:srgbClr val="000000"/>
                </a:solidFill>
                <a:latin typeface="+mn-lt"/>
                <a:cs typeface="Arial"/>
              </a:rPr>
              <a:t>tập trung,</a:t>
            </a:r>
            <a:r>
              <a:rPr lang="en-US" sz="1400" dirty="0">
                <a:solidFill>
                  <a:srgbClr val="000000"/>
                </a:solidFill>
                <a:latin typeface="+mn-lt"/>
                <a:cs typeface="Arial"/>
              </a:rPr>
              <a:t> </a:t>
            </a:r>
            <a:r>
              <a:rPr lang="en-US" sz="1400" dirty="0" err="1">
                <a:solidFill>
                  <a:srgbClr val="000000"/>
                </a:solidFill>
                <a:latin typeface="+mn-lt"/>
                <a:cs typeface="Arial"/>
              </a:rPr>
              <a:t>điện</a:t>
            </a:r>
            <a:r>
              <a:rPr lang="en-US" sz="1400" dirty="0">
                <a:solidFill>
                  <a:srgbClr val="000000"/>
                </a:solidFill>
                <a:latin typeface="+mn-lt"/>
                <a:cs typeface="Arial"/>
              </a:rPr>
              <a:t> </a:t>
            </a:r>
            <a:r>
              <a:rPr lang="en-US" sz="1400" dirty="0" err="1">
                <a:solidFill>
                  <a:srgbClr val="000000"/>
                </a:solidFill>
                <a:latin typeface="+mn-lt"/>
                <a:cs typeface="Arial"/>
              </a:rPr>
              <a:t>mặt</a:t>
            </a:r>
            <a:r>
              <a:rPr lang="en-US" sz="1400" dirty="0">
                <a:solidFill>
                  <a:srgbClr val="000000"/>
                </a:solidFill>
                <a:latin typeface="+mn-lt"/>
                <a:cs typeface="Arial"/>
              </a:rPr>
              <a:t> </a:t>
            </a:r>
            <a:r>
              <a:rPr lang="en-US" sz="1400" dirty="0" err="1">
                <a:solidFill>
                  <a:srgbClr val="000000"/>
                </a:solidFill>
                <a:latin typeface="+mn-lt"/>
                <a:cs typeface="Arial"/>
              </a:rPr>
              <a:t>trời</a:t>
            </a:r>
            <a:r>
              <a:rPr lang="en-US" sz="1400" dirty="0">
                <a:solidFill>
                  <a:srgbClr val="000000"/>
                </a:solidFill>
                <a:latin typeface="+mn-lt"/>
                <a:cs typeface="Arial"/>
              </a:rPr>
              <a:t> </a:t>
            </a:r>
            <a:r>
              <a:rPr lang="vi-VN" sz="1400" dirty="0">
                <a:solidFill>
                  <a:srgbClr val="000000"/>
                </a:solidFill>
                <a:latin typeface="+mn-lt"/>
                <a:cs typeface="Arial"/>
              </a:rPr>
              <a:t>mái nhà, điện gió trên bờ, điện gió ngoài khơi, điện sinh khối. Đến 2030, </a:t>
            </a:r>
            <a:r>
              <a:rPr lang="vi-VN" sz="1400" b="1" dirty="0">
                <a:solidFill>
                  <a:srgbClr val="FF0000"/>
                </a:solidFill>
                <a:latin typeface="+mn-lt"/>
                <a:cs typeface="Arial"/>
              </a:rPr>
              <a:t>tỷ lệ NLTT chiếm ít nhất 33% tổng sản lượng điện phát</a:t>
            </a:r>
            <a:r>
              <a:rPr lang="en-US" sz="1400" b="1" dirty="0">
                <a:solidFill>
                  <a:srgbClr val="FF0000"/>
                </a:solidFill>
                <a:latin typeface="+mn-lt"/>
                <a:cs typeface="Arial"/>
              </a:rPr>
              <a:t> </a:t>
            </a:r>
            <a:r>
              <a:rPr lang="en-US" sz="1400" b="1" dirty="0" err="1">
                <a:solidFill>
                  <a:srgbClr val="FF0000"/>
                </a:solidFill>
                <a:latin typeface="+mn-lt"/>
                <a:cs typeface="Arial"/>
              </a:rPr>
              <a:t>ra</a:t>
            </a:r>
            <a:r>
              <a:rPr lang="vi-VN" sz="1400" dirty="0">
                <a:solidFill>
                  <a:srgbClr val="000000"/>
                </a:solidFill>
                <a:latin typeface="+mn-lt"/>
                <a:cs typeface="Arial"/>
              </a:rPr>
              <a:t>, đến 2050 chiếm 55%</a:t>
            </a:r>
            <a:r>
              <a:rPr lang="en-US" sz="1400" dirty="0">
                <a:solidFill>
                  <a:srgbClr val="000000"/>
                </a:solidFill>
                <a:latin typeface="+mn-lt"/>
                <a:cs typeface="Arial"/>
              </a:rPr>
              <a:t>.</a:t>
            </a:r>
            <a:endParaRPr lang="vi-VN" sz="1400" dirty="0">
              <a:solidFill>
                <a:srgbClr val="000000"/>
              </a:solidFill>
              <a:latin typeface="+mn-lt"/>
              <a:cs typeface="Arial"/>
            </a:endParaRPr>
          </a:p>
          <a:p>
            <a:pPr algn="just"/>
            <a:endParaRPr lang="en-GB" sz="1400" dirty="0">
              <a:solidFill>
                <a:srgbClr val="FF0000"/>
              </a:solidFill>
              <a:latin typeface="+mn-lt"/>
              <a:ea typeface="Times" pitchFamily="34" charset="0"/>
              <a:cs typeface="Times" pitchFamily="34" charset="0"/>
            </a:endParaRPr>
          </a:p>
          <a:p>
            <a:pPr algn="just"/>
            <a:endParaRPr lang="en-US" altLang="en-US" sz="1400" dirty="0">
              <a:solidFill>
                <a:srgbClr val="00B0F0"/>
              </a:solidFill>
              <a:latin typeface="+mn-lt"/>
              <a:ea typeface="Times" pitchFamily="34" charset="0"/>
              <a:cs typeface="Times" pitchFamily="34" charset="0"/>
            </a:endParaRPr>
          </a:p>
        </p:txBody>
      </p:sp>
    </p:spTree>
    <p:extLst>
      <p:ext uri="{BB962C8B-B14F-4D97-AF65-F5344CB8AC3E}">
        <p14:creationId xmlns:p14="http://schemas.microsoft.com/office/powerpoint/2010/main" val="33450581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339DE6E1-9ABA-2747-7F9F-2EA43489627F}"/>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80E1384-364D-A6A6-B7AA-BF5CAD964F82}"/>
              </a:ext>
            </a:extLst>
          </p:cNvPr>
          <p:cNvSpPr txBox="1">
            <a:spLocks/>
          </p:cNvSpPr>
          <p:nvPr/>
        </p:nvSpPr>
        <p:spPr>
          <a:xfrm>
            <a:off x="420370" y="1089488"/>
            <a:ext cx="8329930" cy="584199"/>
          </a:xfrm>
          <a:prstGeom prst="rect">
            <a:avLst/>
          </a:prstGeom>
          <a:solidFill>
            <a:schemeClr val="accent5">
              <a:lumMod val="20000"/>
              <a:lumOff val="80000"/>
            </a:schemeClr>
          </a:solidFill>
          <a:ln>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nSpc>
                <a:spcPct val="120000"/>
              </a:lnSpc>
              <a:spcBef>
                <a:spcPts val="500"/>
              </a:spcBef>
              <a:buNone/>
            </a:pPr>
            <a:r>
              <a:rPr lang="en-US" sz="1600" i="1">
                <a:solidFill>
                  <a:srgbClr val="002060"/>
                </a:solidFill>
              </a:rPr>
              <a:t>Tổng </a:t>
            </a:r>
            <a:r>
              <a:rPr lang="en-US" sz="1600" i="1" dirty="0" err="1">
                <a:solidFill>
                  <a:srgbClr val="002060"/>
                </a:solidFill>
              </a:rPr>
              <a:t>công</a:t>
            </a:r>
            <a:r>
              <a:rPr lang="en-US" sz="1600" i="1" dirty="0">
                <a:solidFill>
                  <a:srgbClr val="002060"/>
                </a:solidFill>
              </a:rPr>
              <a:t> </a:t>
            </a:r>
            <a:r>
              <a:rPr lang="en-US" sz="1600" i="1" dirty="0" err="1">
                <a:solidFill>
                  <a:srgbClr val="002060"/>
                </a:solidFill>
              </a:rPr>
              <a:t>suất</a:t>
            </a:r>
            <a:r>
              <a:rPr lang="en-US" sz="1600" i="1" dirty="0">
                <a:solidFill>
                  <a:srgbClr val="002060"/>
                </a:solidFill>
              </a:rPr>
              <a:t> </a:t>
            </a:r>
            <a:r>
              <a:rPr lang="en-US" sz="1600" i="1" dirty="0" err="1">
                <a:solidFill>
                  <a:srgbClr val="002060"/>
                </a:solidFill>
              </a:rPr>
              <a:t>dàn</a:t>
            </a:r>
            <a:r>
              <a:rPr lang="en-US" sz="1600" i="1" dirty="0">
                <a:solidFill>
                  <a:srgbClr val="002060"/>
                </a:solidFill>
              </a:rPr>
              <a:t> pin </a:t>
            </a:r>
            <a:r>
              <a:rPr lang="en-US" sz="1600" i="1" dirty="0" err="1">
                <a:solidFill>
                  <a:srgbClr val="002060"/>
                </a:solidFill>
              </a:rPr>
              <a:t>mặt</a:t>
            </a:r>
            <a:r>
              <a:rPr lang="en-US" sz="1600" i="1" dirty="0">
                <a:solidFill>
                  <a:srgbClr val="002060"/>
                </a:solidFill>
              </a:rPr>
              <a:t> </a:t>
            </a:r>
            <a:r>
              <a:rPr lang="en-US" sz="1600" i="1" dirty="0" err="1">
                <a:solidFill>
                  <a:srgbClr val="002060"/>
                </a:solidFill>
              </a:rPr>
              <a:t>trời</a:t>
            </a:r>
            <a:r>
              <a:rPr lang="en-US" sz="1600" i="1" dirty="0">
                <a:solidFill>
                  <a:srgbClr val="002060"/>
                </a:solidFill>
              </a:rPr>
              <a:t> </a:t>
            </a:r>
            <a:r>
              <a:rPr lang="en-US" sz="1600" i="1" dirty="0" err="1">
                <a:solidFill>
                  <a:srgbClr val="002060"/>
                </a:solidFill>
              </a:rPr>
              <a:t>Ppv</a:t>
            </a:r>
            <a:r>
              <a:rPr lang="en-US" sz="1600" i="1" dirty="0">
                <a:solidFill>
                  <a:srgbClr val="002060"/>
                </a:solidFill>
              </a:rPr>
              <a:t> </a:t>
            </a:r>
            <a:r>
              <a:rPr lang="en-US" sz="1600" i="1" dirty="0" err="1">
                <a:solidFill>
                  <a:srgbClr val="002060"/>
                </a:solidFill>
              </a:rPr>
              <a:t>lớn</a:t>
            </a:r>
            <a:r>
              <a:rPr lang="en-US" sz="1600" i="1" dirty="0">
                <a:solidFill>
                  <a:srgbClr val="002060"/>
                </a:solidFill>
              </a:rPr>
              <a:t> </a:t>
            </a:r>
            <a:r>
              <a:rPr lang="en-US" sz="1600" i="1" dirty="0" err="1">
                <a:solidFill>
                  <a:srgbClr val="002060"/>
                </a:solidFill>
              </a:rPr>
              <a:t>hơn</a:t>
            </a:r>
            <a:r>
              <a:rPr lang="en-US" sz="1600" i="1" dirty="0">
                <a:solidFill>
                  <a:srgbClr val="002060"/>
                </a:solidFill>
              </a:rPr>
              <a:t> </a:t>
            </a:r>
            <a:r>
              <a:rPr lang="en-US" sz="1600" i="1" dirty="0" err="1">
                <a:solidFill>
                  <a:srgbClr val="002060"/>
                </a:solidFill>
              </a:rPr>
              <a:t>công</a:t>
            </a:r>
            <a:r>
              <a:rPr lang="en-US" sz="1600" i="1" dirty="0">
                <a:solidFill>
                  <a:srgbClr val="002060"/>
                </a:solidFill>
              </a:rPr>
              <a:t> </a:t>
            </a:r>
            <a:r>
              <a:rPr lang="en-US" sz="1600" i="1" dirty="0" err="1">
                <a:solidFill>
                  <a:srgbClr val="002060"/>
                </a:solidFill>
              </a:rPr>
              <a:t>suất</a:t>
            </a:r>
            <a:r>
              <a:rPr lang="en-US" sz="1600" i="1" dirty="0">
                <a:solidFill>
                  <a:srgbClr val="002060"/>
                </a:solidFill>
              </a:rPr>
              <a:t> </a:t>
            </a:r>
            <a:r>
              <a:rPr lang="en-US" sz="1600" i="1" dirty="0" err="1">
                <a:solidFill>
                  <a:srgbClr val="002060"/>
                </a:solidFill>
              </a:rPr>
              <a:t>thiết</a:t>
            </a:r>
            <a:r>
              <a:rPr lang="en-US" sz="1600" i="1" dirty="0">
                <a:solidFill>
                  <a:srgbClr val="002060"/>
                </a:solidFill>
              </a:rPr>
              <a:t> </a:t>
            </a:r>
            <a:r>
              <a:rPr lang="en-US" sz="1600" i="1" dirty="0" err="1">
                <a:solidFill>
                  <a:srgbClr val="002060"/>
                </a:solidFill>
              </a:rPr>
              <a:t>bị</a:t>
            </a:r>
            <a:r>
              <a:rPr lang="en-US" sz="1600" i="1" dirty="0">
                <a:solidFill>
                  <a:srgbClr val="002060"/>
                </a:solidFill>
              </a:rPr>
              <a:t> </a:t>
            </a:r>
            <a:r>
              <a:rPr lang="en-US" sz="1600" i="1" dirty="0" err="1">
                <a:solidFill>
                  <a:srgbClr val="002060"/>
                </a:solidFill>
              </a:rPr>
              <a:t>nối</a:t>
            </a:r>
            <a:r>
              <a:rPr lang="en-US" sz="1600" i="1" dirty="0">
                <a:solidFill>
                  <a:srgbClr val="002060"/>
                </a:solidFill>
              </a:rPr>
              <a:t> </a:t>
            </a:r>
            <a:r>
              <a:rPr lang="en-US" sz="1600" i="1" dirty="0" err="1">
                <a:solidFill>
                  <a:srgbClr val="002060"/>
                </a:solidFill>
              </a:rPr>
              <a:t>lưới</a:t>
            </a:r>
            <a:r>
              <a:rPr lang="en-US" sz="1600" i="1" dirty="0">
                <a:solidFill>
                  <a:srgbClr val="002060"/>
                </a:solidFill>
              </a:rPr>
              <a:t> (Inverter) </a:t>
            </a:r>
            <a:r>
              <a:rPr lang="en-US" sz="1600" i="1" dirty="0" err="1">
                <a:solidFill>
                  <a:srgbClr val="002060"/>
                </a:solidFill>
              </a:rPr>
              <a:t>có</a:t>
            </a:r>
            <a:r>
              <a:rPr lang="en-US" sz="1600" i="1" dirty="0">
                <a:solidFill>
                  <a:srgbClr val="002060"/>
                </a:solidFill>
              </a:rPr>
              <a:t> </a:t>
            </a:r>
            <a:r>
              <a:rPr lang="en-US" sz="1600" i="1" dirty="0" err="1">
                <a:solidFill>
                  <a:srgbClr val="002060"/>
                </a:solidFill>
              </a:rPr>
              <a:t>được</a:t>
            </a:r>
            <a:r>
              <a:rPr lang="en-US" sz="1600" i="1" dirty="0">
                <a:solidFill>
                  <a:srgbClr val="002060"/>
                </a:solidFill>
              </a:rPr>
              <a:t> </a:t>
            </a:r>
            <a:r>
              <a:rPr lang="en-US" sz="1600" i="1" dirty="0" err="1">
                <a:solidFill>
                  <a:srgbClr val="002060"/>
                </a:solidFill>
              </a:rPr>
              <a:t>phép</a:t>
            </a:r>
            <a:r>
              <a:rPr lang="en-US" sz="1600" i="1" dirty="0">
                <a:solidFill>
                  <a:srgbClr val="002060"/>
                </a:solidFill>
              </a:rPr>
              <a:t> </a:t>
            </a:r>
            <a:r>
              <a:rPr lang="en-US" sz="1600" i="1" dirty="0" err="1">
                <a:solidFill>
                  <a:srgbClr val="002060"/>
                </a:solidFill>
              </a:rPr>
              <a:t>đấu</a:t>
            </a:r>
            <a:r>
              <a:rPr lang="en-US" sz="1600" i="1" dirty="0">
                <a:solidFill>
                  <a:srgbClr val="002060"/>
                </a:solidFill>
              </a:rPr>
              <a:t> </a:t>
            </a:r>
            <a:r>
              <a:rPr lang="en-US" sz="1600" i="1" dirty="0" err="1">
                <a:solidFill>
                  <a:srgbClr val="002060"/>
                </a:solidFill>
              </a:rPr>
              <a:t>nối</a:t>
            </a:r>
            <a:r>
              <a:rPr lang="en-US" sz="1600" i="1" dirty="0">
                <a:solidFill>
                  <a:srgbClr val="002060"/>
                </a:solidFill>
              </a:rPr>
              <a:t> </a:t>
            </a:r>
            <a:r>
              <a:rPr lang="en-US" sz="1600" i="1" dirty="0" err="1">
                <a:solidFill>
                  <a:srgbClr val="002060"/>
                </a:solidFill>
              </a:rPr>
              <a:t>không</a:t>
            </a:r>
            <a:r>
              <a:rPr lang="en-US" sz="1600" i="1" dirty="0">
                <a:solidFill>
                  <a:srgbClr val="002060"/>
                </a:solidFill>
              </a:rPr>
              <a:t> ? </a:t>
            </a:r>
            <a:r>
              <a:rPr lang="en-US" sz="1600" i="1" dirty="0" err="1">
                <a:solidFill>
                  <a:srgbClr val="002060"/>
                </a:solidFill>
              </a:rPr>
              <a:t>Vì</a:t>
            </a:r>
            <a:r>
              <a:rPr lang="en-US" sz="1600" i="1" dirty="0">
                <a:solidFill>
                  <a:srgbClr val="002060"/>
                </a:solidFill>
              </a:rPr>
              <a:t> </a:t>
            </a:r>
            <a:r>
              <a:rPr lang="en-US" sz="1600" i="1" dirty="0" err="1">
                <a:solidFill>
                  <a:srgbClr val="002060"/>
                </a:solidFill>
              </a:rPr>
              <a:t>sao</a:t>
            </a:r>
            <a:r>
              <a:rPr lang="en-US" sz="1600" i="1" dirty="0">
                <a:solidFill>
                  <a:srgbClr val="002060"/>
                </a:solidFill>
              </a:rPr>
              <a:t> ?</a:t>
            </a:r>
            <a:endParaRPr lang="en-US" sz="1600" dirty="0">
              <a:solidFill>
                <a:srgbClr val="002060"/>
              </a:solidFill>
            </a:endParaRPr>
          </a:p>
          <a:p>
            <a:pPr algn="just">
              <a:lnSpc>
                <a:spcPct val="120000"/>
              </a:lnSpc>
              <a:spcBef>
                <a:spcPts val="500"/>
              </a:spcBef>
            </a:pPr>
            <a:endParaRPr lang="en-US" sz="1750"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r>
              <a:rPr lang="en-US" sz="1750" b="1" dirty="0">
                <a:solidFill>
                  <a:srgbClr val="1729CF"/>
                </a:solidFill>
              </a:rPr>
              <a:t> </a:t>
            </a:r>
          </a:p>
        </p:txBody>
      </p:sp>
      <p:pic>
        <p:nvPicPr>
          <p:cNvPr id="3" name="Picture 2">
            <a:extLst>
              <a:ext uri="{FF2B5EF4-FFF2-40B4-BE49-F238E27FC236}">
                <a16:creationId xmlns:a16="http://schemas.microsoft.com/office/drawing/2014/main" id="{E8C8C47B-D549-03F9-BCC8-9B586B1999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3712" y="1743607"/>
            <a:ext cx="978388" cy="517075"/>
          </a:xfrm>
          <a:prstGeom prst="rect">
            <a:avLst/>
          </a:prstGeom>
        </p:spPr>
      </p:pic>
      <p:pic>
        <p:nvPicPr>
          <p:cNvPr id="4" name="Picture 3">
            <a:extLst>
              <a:ext uri="{FF2B5EF4-FFF2-40B4-BE49-F238E27FC236}">
                <a16:creationId xmlns:a16="http://schemas.microsoft.com/office/drawing/2014/main" id="{AE275EA7-FD72-BA8D-6B9B-4BEE12D356B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8409" y="2540000"/>
            <a:ext cx="1626966" cy="2016760"/>
          </a:xfrm>
          <a:prstGeom prst="rect">
            <a:avLst/>
          </a:prstGeom>
        </p:spPr>
      </p:pic>
      <p:pic>
        <p:nvPicPr>
          <p:cNvPr id="3076" name="Picture 4">
            <a:extLst>
              <a:ext uri="{FF2B5EF4-FFF2-40B4-BE49-F238E27FC236}">
                <a16:creationId xmlns:a16="http://schemas.microsoft.com/office/drawing/2014/main" id="{5ADB3DFE-A91F-3272-050C-B5752D36558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50366" y="1743607"/>
            <a:ext cx="1591555" cy="15223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93861D10-77DD-3CB8-44A8-A013EB5E853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315385" y="3319305"/>
            <a:ext cx="2184570" cy="160781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B7125B6A-255D-90DB-2ED1-4710A9B5C2E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27353" y="1743607"/>
            <a:ext cx="2407047" cy="1522357"/>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a:extLst>
              <a:ext uri="{FF2B5EF4-FFF2-40B4-BE49-F238E27FC236}">
                <a16:creationId xmlns:a16="http://schemas.microsoft.com/office/drawing/2014/main" id="{0AEF8FC2-4034-16E8-05F1-CD74E9385A1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50299" y="1884563"/>
            <a:ext cx="1337701" cy="1337701"/>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a:extLst>
              <a:ext uri="{FF2B5EF4-FFF2-40B4-BE49-F238E27FC236}">
                <a16:creationId xmlns:a16="http://schemas.microsoft.com/office/drawing/2014/main" id="{3C7FAE74-ECBA-4C1E-5963-CB5783262DBF}"/>
              </a:ext>
            </a:extLst>
          </p:cNvPr>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5099430" y="3335884"/>
            <a:ext cx="1256179" cy="1607819"/>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a:extLst>
              <a:ext uri="{FF2B5EF4-FFF2-40B4-BE49-F238E27FC236}">
                <a16:creationId xmlns:a16="http://schemas.microsoft.com/office/drawing/2014/main" id="{C3932B81-DD1C-B73A-FEC2-F3AA2237ED2D}"/>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844465" y="3374634"/>
            <a:ext cx="1545789" cy="160781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335" y="319628"/>
            <a:ext cx="9144000" cy="494751"/>
          </a:xfrm>
          <a:prstGeom prst="rect">
            <a:avLst/>
          </a:prstGeom>
        </p:spPr>
        <p:txBody>
          <a:bodyPr wrap="square">
            <a:spAutoFit/>
          </a:bodyPr>
          <a:lstStyle/>
          <a:p>
            <a:pPr algn="ctr">
              <a:lnSpc>
                <a:spcPct val="120000"/>
              </a:lnSpc>
              <a:spcBef>
                <a:spcPts val="500"/>
              </a:spcBef>
            </a:pPr>
            <a:r>
              <a:rPr lang="en-US" sz="2400" b="1">
                <a:solidFill>
                  <a:schemeClr val="accent1">
                    <a:lumMod val="50000"/>
                  </a:schemeClr>
                </a:solidFill>
              </a:rPr>
              <a:t>CÂU HỎI THẢO LUẬN</a:t>
            </a:r>
            <a:endParaRPr lang="en-US" sz="2400" b="1" dirty="0">
              <a:solidFill>
                <a:schemeClr val="accent1">
                  <a:lumMod val="50000"/>
                </a:schemeClr>
              </a:solidFill>
            </a:endParaRPr>
          </a:p>
        </p:txBody>
      </p:sp>
    </p:spTree>
    <p:extLst>
      <p:ext uri="{BB962C8B-B14F-4D97-AF65-F5344CB8AC3E}">
        <p14:creationId xmlns:p14="http://schemas.microsoft.com/office/powerpoint/2010/main" val="35377437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B23209C3-B359-DFAE-AFF6-951852E1D56B}"/>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1D659F1A-4E08-3CD2-0897-0E7FA02E7974}"/>
              </a:ext>
            </a:extLst>
          </p:cNvPr>
          <p:cNvSpPr txBox="1">
            <a:spLocks/>
          </p:cNvSpPr>
          <p:nvPr/>
        </p:nvSpPr>
        <p:spPr>
          <a:xfrm>
            <a:off x="458470" y="968185"/>
            <a:ext cx="8253730" cy="888999"/>
          </a:xfrm>
          <a:prstGeom prst="rect">
            <a:avLst/>
          </a:prstGeom>
          <a:solidFill>
            <a:schemeClr val="accent5">
              <a:lumMod val="20000"/>
              <a:lumOff val="80000"/>
            </a:schemeClr>
          </a:solidFill>
          <a:ln>
            <a:solidFill>
              <a:srgbClr val="00B0F0"/>
            </a:solid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gn="just">
              <a:lnSpc>
                <a:spcPct val="120000"/>
              </a:lnSpc>
              <a:spcBef>
                <a:spcPts val="500"/>
              </a:spcBef>
              <a:buNone/>
            </a:pPr>
            <a:r>
              <a:rPr lang="en-US" sz="1600" i="1">
                <a:solidFill>
                  <a:srgbClr val="002060"/>
                </a:solidFill>
              </a:rPr>
              <a:t>Đấu </a:t>
            </a:r>
            <a:r>
              <a:rPr lang="en-US" sz="1600" i="1" dirty="0" err="1">
                <a:solidFill>
                  <a:srgbClr val="002060"/>
                </a:solidFill>
              </a:rPr>
              <a:t>nối</a:t>
            </a:r>
            <a:r>
              <a:rPr lang="en-US" sz="1600" i="1" dirty="0">
                <a:solidFill>
                  <a:srgbClr val="002060"/>
                </a:solidFill>
              </a:rPr>
              <a:t> </a:t>
            </a:r>
            <a:r>
              <a:rPr lang="en-US" sz="1600" i="1" dirty="0" err="1">
                <a:solidFill>
                  <a:srgbClr val="002060"/>
                </a:solidFill>
              </a:rPr>
              <a:t>dàn</a:t>
            </a:r>
            <a:r>
              <a:rPr lang="en-US" sz="1600" i="1" dirty="0">
                <a:solidFill>
                  <a:srgbClr val="002060"/>
                </a:solidFill>
              </a:rPr>
              <a:t> pin </a:t>
            </a:r>
            <a:r>
              <a:rPr lang="en-US" sz="1600" i="1" dirty="0" err="1">
                <a:solidFill>
                  <a:srgbClr val="002060"/>
                </a:solidFill>
              </a:rPr>
              <a:t>mặt</a:t>
            </a:r>
            <a:r>
              <a:rPr lang="en-US" sz="1600" i="1" dirty="0">
                <a:solidFill>
                  <a:srgbClr val="002060"/>
                </a:solidFill>
              </a:rPr>
              <a:t> </a:t>
            </a:r>
            <a:r>
              <a:rPr lang="en-US" sz="1600" i="1" dirty="0" err="1">
                <a:solidFill>
                  <a:srgbClr val="002060"/>
                </a:solidFill>
              </a:rPr>
              <a:t>trời</a:t>
            </a:r>
            <a:r>
              <a:rPr lang="en-US" sz="1600" i="1" dirty="0">
                <a:solidFill>
                  <a:srgbClr val="002060"/>
                </a:solidFill>
              </a:rPr>
              <a:t> </a:t>
            </a:r>
            <a:r>
              <a:rPr lang="en-US" sz="1600" i="1" dirty="0" err="1">
                <a:solidFill>
                  <a:srgbClr val="002060"/>
                </a:solidFill>
              </a:rPr>
              <a:t>có</a:t>
            </a:r>
            <a:r>
              <a:rPr lang="en-US" sz="1600" i="1" dirty="0">
                <a:solidFill>
                  <a:srgbClr val="002060"/>
                </a:solidFill>
              </a:rPr>
              <a:t> </a:t>
            </a:r>
            <a:r>
              <a:rPr lang="en-US" sz="1600" i="1" dirty="0" err="1">
                <a:solidFill>
                  <a:srgbClr val="002060"/>
                </a:solidFill>
              </a:rPr>
              <a:t>điện</a:t>
            </a:r>
            <a:r>
              <a:rPr lang="en-US" sz="1600" i="1" dirty="0">
                <a:solidFill>
                  <a:srgbClr val="002060"/>
                </a:solidFill>
              </a:rPr>
              <a:t> </a:t>
            </a:r>
            <a:r>
              <a:rPr lang="en-US" sz="1600" i="1" dirty="0" err="1">
                <a:solidFill>
                  <a:srgbClr val="002060"/>
                </a:solidFill>
              </a:rPr>
              <a:t>áp</a:t>
            </a:r>
            <a:r>
              <a:rPr lang="en-US" sz="1600" i="1" dirty="0">
                <a:solidFill>
                  <a:srgbClr val="002060"/>
                </a:solidFill>
              </a:rPr>
              <a:t> DC </a:t>
            </a:r>
            <a:r>
              <a:rPr lang="en-US" sz="1600" i="1" dirty="0" err="1">
                <a:solidFill>
                  <a:srgbClr val="002060"/>
                </a:solidFill>
              </a:rPr>
              <a:t>thấp</a:t>
            </a:r>
            <a:r>
              <a:rPr lang="en-US" sz="1600" i="1" dirty="0">
                <a:solidFill>
                  <a:srgbClr val="002060"/>
                </a:solidFill>
              </a:rPr>
              <a:t> </a:t>
            </a:r>
            <a:r>
              <a:rPr lang="en-US" sz="1600" i="1" dirty="0" err="1">
                <a:solidFill>
                  <a:srgbClr val="002060"/>
                </a:solidFill>
              </a:rPr>
              <a:t>hơn</a:t>
            </a:r>
            <a:r>
              <a:rPr lang="en-US" sz="1600" i="1" dirty="0">
                <a:solidFill>
                  <a:srgbClr val="002060"/>
                </a:solidFill>
              </a:rPr>
              <a:t> </a:t>
            </a:r>
            <a:r>
              <a:rPr lang="en-US" sz="1600" i="1" dirty="0" err="1">
                <a:solidFill>
                  <a:srgbClr val="002060"/>
                </a:solidFill>
              </a:rPr>
              <a:t>điện</a:t>
            </a:r>
            <a:r>
              <a:rPr lang="en-US" sz="1600" i="1" dirty="0">
                <a:solidFill>
                  <a:srgbClr val="002060"/>
                </a:solidFill>
              </a:rPr>
              <a:t> </a:t>
            </a:r>
            <a:r>
              <a:rPr lang="en-US" sz="1600" i="1" dirty="0" err="1">
                <a:solidFill>
                  <a:srgbClr val="002060"/>
                </a:solidFill>
              </a:rPr>
              <a:t>áp</a:t>
            </a:r>
            <a:r>
              <a:rPr lang="en-US" sz="1600" i="1" dirty="0">
                <a:solidFill>
                  <a:srgbClr val="002060"/>
                </a:solidFill>
              </a:rPr>
              <a:t> </a:t>
            </a:r>
            <a:r>
              <a:rPr lang="en-US" sz="1600" i="1" dirty="0" err="1">
                <a:solidFill>
                  <a:srgbClr val="002060"/>
                </a:solidFill>
              </a:rPr>
              <a:t>quy</a:t>
            </a:r>
            <a:r>
              <a:rPr lang="en-US" sz="1600" i="1" dirty="0">
                <a:solidFill>
                  <a:srgbClr val="002060"/>
                </a:solidFill>
              </a:rPr>
              <a:t> </a:t>
            </a:r>
            <a:r>
              <a:rPr lang="en-US" sz="1600" i="1" dirty="0" err="1">
                <a:solidFill>
                  <a:srgbClr val="002060"/>
                </a:solidFill>
              </a:rPr>
              <a:t>định</a:t>
            </a:r>
            <a:r>
              <a:rPr lang="en-US" sz="1600" i="1" dirty="0">
                <a:solidFill>
                  <a:srgbClr val="002060"/>
                </a:solidFill>
              </a:rPr>
              <a:t> </a:t>
            </a:r>
            <a:r>
              <a:rPr lang="en-US" sz="1600" i="1" dirty="0" err="1">
                <a:solidFill>
                  <a:srgbClr val="002060"/>
                </a:solidFill>
              </a:rPr>
              <a:t>của</a:t>
            </a:r>
            <a:r>
              <a:rPr lang="en-US" sz="1600" i="1" dirty="0">
                <a:solidFill>
                  <a:srgbClr val="002060"/>
                </a:solidFill>
              </a:rPr>
              <a:t> </a:t>
            </a:r>
            <a:r>
              <a:rPr lang="en-US" sz="1600" i="1" dirty="0" err="1">
                <a:solidFill>
                  <a:srgbClr val="002060"/>
                </a:solidFill>
              </a:rPr>
              <a:t>Thiết</a:t>
            </a:r>
            <a:r>
              <a:rPr lang="en-US" sz="1600" i="1" dirty="0">
                <a:solidFill>
                  <a:srgbClr val="002060"/>
                </a:solidFill>
              </a:rPr>
              <a:t> </a:t>
            </a:r>
            <a:r>
              <a:rPr lang="en-US" sz="1600" i="1" dirty="0" err="1">
                <a:solidFill>
                  <a:srgbClr val="002060"/>
                </a:solidFill>
              </a:rPr>
              <a:t>bị</a:t>
            </a:r>
            <a:r>
              <a:rPr lang="en-US" sz="1600" i="1" dirty="0">
                <a:solidFill>
                  <a:srgbClr val="002060"/>
                </a:solidFill>
              </a:rPr>
              <a:t> </a:t>
            </a:r>
            <a:r>
              <a:rPr lang="en-US" sz="1600" i="1" dirty="0" err="1">
                <a:solidFill>
                  <a:srgbClr val="002060"/>
                </a:solidFill>
              </a:rPr>
              <a:t>nối</a:t>
            </a:r>
            <a:r>
              <a:rPr lang="en-US" sz="1600" i="1" dirty="0">
                <a:solidFill>
                  <a:srgbClr val="002060"/>
                </a:solidFill>
              </a:rPr>
              <a:t> </a:t>
            </a:r>
            <a:r>
              <a:rPr lang="en-US" sz="1600" i="1" dirty="0" err="1">
                <a:solidFill>
                  <a:srgbClr val="002060"/>
                </a:solidFill>
              </a:rPr>
              <a:t>lưới</a:t>
            </a:r>
            <a:r>
              <a:rPr lang="en-US" sz="1600" i="1" dirty="0">
                <a:solidFill>
                  <a:srgbClr val="002060"/>
                </a:solidFill>
              </a:rPr>
              <a:t> (Inverter) </a:t>
            </a:r>
            <a:r>
              <a:rPr lang="en-US" sz="1600" i="1" dirty="0" err="1">
                <a:solidFill>
                  <a:srgbClr val="002060"/>
                </a:solidFill>
              </a:rPr>
              <a:t>có</a:t>
            </a:r>
            <a:r>
              <a:rPr lang="en-US" sz="1600" i="1" dirty="0">
                <a:solidFill>
                  <a:srgbClr val="002060"/>
                </a:solidFill>
              </a:rPr>
              <a:t> </a:t>
            </a:r>
            <a:r>
              <a:rPr lang="en-US" sz="1600" i="1" dirty="0" err="1">
                <a:solidFill>
                  <a:srgbClr val="002060"/>
                </a:solidFill>
              </a:rPr>
              <a:t>được</a:t>
            </a:r>
            <a:r>
              <a:rPr lang="en-US" sz="1600" i="1" dirty="0">
                <a:solidFill>
                  <a:srgbClr val="002060"/>
                </a:solidFill>
              </a:rPr>
              <a:t> </a:t>
            </a:r>
            <a:r>
              <a:rPr lang="en-US" sz="1600" i="1" dirty="0" err="1">
                <a:solidFill>
                  <a:srgbClr val="002060"/>
                </a:solidFill>
              </a:rPr>
              <a:t>không</a:t>
            </a:r>
            <a:r>
              <a:rPr lang="en-US" sz="1600" i="1" dirty="0">
                <a:solidFill>
                  <a:srgbClr val="002060"/>
                </a:solidFill>
              </a:rPr>
              <a:t> ? </a:t>
            </a:r>
            <a:r>
              <a:rPr lang="en-US" sz="1600" i="1" dirty="0" err="1">
                <a:solidFill>
                  <a:srgbClr val="002060"/>
                </a:solidFill>
              </a:rPr>
              <a:t>Vì</a:t>
            </a:r>
            <a:r>
              <a:rPr lang="en-US" sz="1600" i="1" dirty="0">
                <a:solidFill>
                  <a:srgbClr val="002060"/>
                </a:solidFill>
              </a:rPr>
              <a:t> </a:t>
            </a:r>
            <a:r>
              <a:rPr lang="en-US" sz="1600" i="1" dirty="0" err="1">
                <a:solidFill>
                  <a:srgbClr val="002060"/>
                </a:solidFill>
              </a:rPr>
              <a:t>sao</a:t>
            </a:r>
            <a:r>
              <a:rPr lang="en-US" sz="1600" i="1" dirty="0">
                <a:solidFill>
                  <a:srgbClr val="002060"/>
                </a:solidFill>
              </a:rPr>
              <a:t> ? </a:t>
            </a:r>
            <a:r>
              <a:rPr lang="en-US" sz="1600" i="1" dirty="0" err="1">
                <a:solidFill>
                  <a:srgbClr val="002060"/>
                </a:solidFill>
              </a:rPr>
              <a:t>Mức</a:t>
            </a:r>
            <a:r>
              <a:rPr lang="en-US" sz="1600" i="1" dirty="0">
                <a:solidFill>
                  <a:srgbClr val="002060"/>
                </a:solidFill>
              </a:rPr>
              <a:t> </a:t>
            </a:r>
            <a:r>
              <a:rPr lang="en-US" sz="1600" i="1" dirty="0" err="1">
                <a:solidFill>
                  <a:srgbClr val="002060"/>
                </a:solidFill>
              </a:rPr>
              <a:t>điện</a:t>
            </a:r>
            <a:r>
              <a:rPr lang="en-US" sz="1600" i="1" dirty="0">
                <a:solidFill>
                  <a:srgbClr val="002060"/>
                </a:solidFill>
              </a:rPr>
              <a:t> </a:t>
            </a:r>
            <a:r>
              <a:rPr lang="en-US" sz="1600" i="1" dirty="0" err="1">
                <a:solidFill>
                  <a:srgbClr val="002060"/>
                </a:solidFill>
              </a:rPr>
              <a:t>áp</a:t>
            </a:r>
            <a:r>
              <a:rPr lang="en-US" sz="1600" i="1" dirty="0">
                <a:solidFill>
                  <a:srgbClr val="002060"/>
                </a:solidFill>
              </a:rPr>
              <a:t> </a:t>
            </a:r>
            <a:r>
              <a:rPr lang="en-US" sz="1600" i="1" dirty="0" err="1">
                <a:solidFill>
                  <a:srgbClr val="002060"/>
                </a:solidFill>
              </a:rPr>
              <a:t>như</a:t>
            </a:r>
            <a:r>
              <a:rPr lang="en-US" sz="1600" i="1" dirty="0">
                <a:solidFill>
                  <a:srgbClr val="002060"/>
                </a:solidFill>
              </a:rPr>
              <a:t> </a:t>
            </a:r>
            <a:r>
              <a:rPr lang="en-US" sz="1600" i="1" dirty="0" err="1">
                <a:solidFill>
                  <a:srgbClr val="002060"/>
                </a:solidFill>
              </a:rPr>
              <a:t>thế</a:t>
            </a:r>
            <a:r>
              <a:rPr lang="en-US" sz="1600" i="1" dirty="0">
                <a:solidFill>
                  <a:srgbClr val="002060"/>
                </a:solidFill>
              </a:rPr>
              <a:t> </a:t>
            </a:r>
            <a:r>
              <a:rPr lang="en-US" sz="1600" i="1" dirty="0" err="1">
                <a:solidFill>
                  <a:srgbClr val="002060"/>
                </a:solidFill>
              </a:rPr>
              <a:t>nào</a:t>
            </a:r>
            <a:r>
              <a:rPr lang="en-US" sz="1600" i="1" dirty="0">
                <a:solidFill>
                  <a:srgbClr val="002060"/>
                </a:solidFill>
              </a:rPr>
              <a:t> </a:t>
            </a:r>
            <a:r>
              <a:rPr lang="en-US" sz="1600" i="1" dirty="0" err="1">
                <a:solidFill>
                  <a:srgbClr val="002060"/>
                </a:solidFill>
              </a:rPr>
              <a:t>thì</a:t>
            </a:r>
            <a:r>
              <a:rPr lang="en-US" sz="1600" i="1" dirty="0">
                <a:solidFill>
                  <a:srgbClr val="002060"/>
                </a:solidFill>
              </a:rPr>
              <a:t> </a:t>
            </a:r>
            <a:r>
              <a:rPr lang="en-US" sz="1600" i="1" dirty="0" err="1">
                <a:solidFill>
                  <a:srgbClr val="002060"/>
                </a:solidFill>
              </a:rPr>
              <a:t>hiệu</a:t>
            </a:r>
            <a:r>
              <a:rPr lang="en-US" sz="1600" i="1" dirty="0">
                <a:solidFill>
                  <a:srgbClr val="002060"/>
                </a:solidFill>
              </a:rPr>
              <a:t> </a:t>
            </a:r>
            <a:r>
              <a:rPr lang="en-US" sz="1600" i="1" dirty="0" err="1">
                <a:solidFill>
                  <a:srgbClr val="002060"/>
                </a:solidFill>
              </a:rPr>
              <a:t>suất</a:t>
            </a:r>
            <a:r>
              <a:rPr lang="en-US" sz="1600" i="1" dirty="0">
                <a:solidFill>
                  <a:srgbClr val="002060"/>
                </a:solidFill>
              </a:rPr>
              <a:t> </a:t>
            </a:r>
            <a:r>
              <a:rPr lang="en-US" sz="1600" i="1" dirty="0" err="1">
                <a:solidFill>
                  <a:srgbClr val="002060"/>
                </a:solidFill>
              </a:rPr>
              <a:t>thiết</a:t>
            </a:r>
            <a:r>
              <a:rPr lang="en-US" sz="1600" i="1" dirty="0">
                <a:solidFill>
                  <a:srgbClr val="002060"/>
                </a:solidFill>
              </a:rPr>
              <a:t> </a:t>
            </a:r>
            <a:r>
              <a:rPr lang="en-US" sz="1600" i="1" dirty="0" err="1">
                <a:solidFill>
                  <a:srgbClr val="002060"/>
                </a:solidFill>
              </a:rPr>
              <a:t>bị</a:t>
            </a:r>
            <a:r>
              <a:rPr lang="en-US" sz="1600" i="1" dirty="0">
                <a:solidFill>
                  <a:srgbClr val="002060"/>
                </a:solidFill>
              </a:rPr>
              <a:t> </a:t>
            </a:r>
            <a:r>
              <a:rPr lang="en-US" sz="1600" i="1" dirty="0" err="1">
                <a:solidFill>
                  <a:srgbClr val="002060"/>
                </a:solidFill>
              </a:rPr>
              <a:t>sẽ</a:t>
            </a:r>
            <a:r>
              <a:rPr lang="en-US" sz="1600" i="1" dirty="0">
                <a:solidFill>
                  <a:srgbClr val="002060"/>
                </a:solidFill>
              </a:rPr>
              <a:t> </a:t>
            </a:r>
            <a:r>
              <a:rPr lang="en-US" sz="1600" i="1" dirty="0" err="1">
                <a:solidFill>
                  <a:srgbClr val="002060"/>
                </a:solidFill>
              </a:rPr>
              <a:t>là</a:t>
            </a:r>
            <a:r>
              <a:rPr lang="en-US" sz="1600" i="1" dirty="0">
                <a:solidFill>
                  <a:srgbClr val="002060"/>
                </a:solidFill>
              </a:rPr>
              <a:t> </a:t>
            </a:r>
            <a:r>
              <a:rPr lang="en-US" sz="1600" i="1" dirty="0" err="1">
                <a:solidFill>
                  <a:srgbClr val="002060"/>
                </a:solidFill>
              </a:rPr>
              <a:t>cao</a:t>
            </a:r>
            <a:r>
              <a:rPr lang="en-US" sz="1600" i="1" dirty="0">
                <a:solidFill>
                  <a:srgbClr val="002060"/>
                </a:solidFill>
              </a:rPr>
              <a:t> </a:t>
            </a:r>
            <a:r>
              <a:rPr lang="en-US" sz="1600" i="1" dirty="0" err="1">
                <a:solidFill>
                  <a:srgbClr val="002060"/>
                </a:solidFill>
              </a:rPr>
              <a:t>nhất</a:t>
            </a:r>
            <a:r>
              <a:rPr lang="en-US" sz="1600" i="1" dirty="0">
                <a:solidFill>
                  <a:srgbClr val="002060"/>
                </a:solidFill>
              </a:rPr>
              <a:t> ?</a:t>
            </a:r>
            <a:endParaRPr lang="en-US" sz="1600" dirty="0">
              <a:solidFill>
                <a:srgbClr val="002060"/>
              </a:solidFill>
            </a:endParaRPr>
          </a:p>
          <a:p>
            <a:pPr algn="just">
              <a:lnSpc>
                <a:spcPct val="120000"/>
              </a:lnSpc>
              <a:spcBef>
                <a:spcPts val="500"/>
              </a:spcBef>
            </a:pPr>
            <a:endParaRPr lang="en-US" sz="1750"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endParaRPr lang="en-US" sz="1750" b="1" dirty="0">
              <a:solidFill>
                <a:srgbClr val="1729CF"/>
              </a:solidFill>
            </a:endParaRPr>
          </a:p>
          <a:p>
            <a:pPr algn="just">
              <a:lnSpc>
                <a:spcPct val="120000"/>
              </a:lnSpc>
              <a:spcBef>
                <a:spcPts val="500"/>
              </a:spcBef>
            </a:pPr>
            <a:r>
              <a:rPr lang="en-US" sz="1750" b="1" dirty="0">
                <a:solidFill>
                  <a:srgbClr val="1729CF"/>
                </a:solidFill>
              </a:rPr>
              <a:t> </a:t>
            </a:r>
          </a:p>
        </p:txBody>
      </p:sp>
      <p:pic>
        <p:nvPicPr>
          <p:cNvPr id="2" name="Picture 2">
            <a:extLst>
              <a:ext uri="{FF2B5EF4-FFF2-40B4-BE49-F238E27FC236}">
                <a16:creationId xmlns:a16="http://schemas.microsoft.com/office/drawing/2014/main" id="{1E1EEE6B-94A6-0CEB-A710-5EF680B14A4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71618" y="1988269"/>
            <a:ext cx="5540912" cy="310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a:extLst>
              <a:ext uri="{FF2B5EF4-FFF2-40B4-BE49-F238E27FC236}">
                <a16:creationId xmlns:a16="http://schemas.microsoft.com/office/drawing/2014/main" id="{1E109841-DE77-4FFC-D4BC-603C834A163B}"/>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58470" y="1988269"/>
            <a:ext cx="2299970" cy="264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301569"/>
            <a:ext cx="9143999" cy="535531"/>
          </a:xfrm>
          <a:prstGeom prst="rect">
            <a:avLst/>
          </a:prstGeom>
        </p:spPr>
        <p:txBody>
          <a:bodyPr wrap="square">
            <a:spAutoFit/>
          </a:bodyPr>
          <a:lstStyle/>
          <a:p>
            <a:pPr algn="ctr">
              <a:lnSpc>
                <a:spcPct val="120000"/>
              </a:lnSpc>
              <a:spcBef>
                <a:spcPts val="500"/>
              </a:spcBef>
            </a:pPr>
            <a:r>
              <a:rPr lang="en-US" sz="2400" b="1">
                <a:solidFill>
                  <a:schemeClr val="accent1">
                    <a:lumMod val="50000"/>
                  </a:schemeClr>
                </a:solidFill>
              </a:rPr>
              <a:t>CÂU HỎI THẢO LUẬN</a:t>
            </a:r>
            <a:endParaRPr lang="en-US" sz="2400" b="1" dirty="0">
              <a:solidFill>
                <a:schemeClr val="accent1">
                  <a:lumMod val="50000"/>
                </a:schemeClr>
              </a:solidFill>
            </a:endParaRPr>
          </a:p>
        </p:txBody>
      </p:sp>
    </p:spTree>
    <p:extLst>
      <p:ext uri="{BB962C8B-B14F-4D97-AF65-F5344CB8AC3E}">
        <p14:creationId xmlns:p14="http://schemas.microsoft.com/office/powerpoint/2010/main" val="18848343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466B0491-48F8-ACF7-43E3-AFA3CDE2F5D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C67AE8E-6A59-200C-7111-3CDBE3534DD1}"/>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76527" y="1006506"/>
            <a:ext cx="7760830" cy="1609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5CC23165-DC16-EA7A-4B7B-9AC28062F309}"/>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85769" y="2419792"/>
            <a:ext cx="6942347" cy="2101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89034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a:solidFill>
                  <a:schemeClr val="accent1">
                    <a:lumMod val="50000"/>
                  </a:schemeClr>
                </a:solidFill>
              </a:rPr>
              <a:t>CẢM ƠN</a:t>
            </a:r>
            <a:endParaRPr lang="en-US" sz="3600" b="1" dirty="0">
              <a:solidFill>
                <a:schemeClr val="accent1">
                  <a:lumMod val="50000"/>
                </a:schemeClr>
              </a:solidFill>
            </a:endParaRPr>
          </a:p>
        </p:txBody>
      </p:sp>
    </p:spTree>
    <p:extLst>
      <p:ext uri="{BB962C8B-B14F-4D97-AF65-F5344CB8AC3E}">
        <p14:creationId xmlns:p14="http://schemas.microsoft.com/office/powerpoint/2010/main" val="3975302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05C8BBDB-C5D5-0C2F-1F82-80BA4E39799A}"/>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C8D0B7C5-C546-8754-E168-615EC87617D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320064" y="1198128"/>
            <a:ext cx="3366735" cy="3404352"/>
          </a:xfrm>
          <a:prstGeom prst="rect">
            <a:avLst/>
          </a:prstGeom>
        </p:spPr>
      </p:pic>
      <p:sp>
        <p:nvSpPr>
          <p:cNvPr id="1598" name="Google Shape;1598;p30">
            <a:extLst>
              <a:ext uri="{FF2B5EF4-FFF2-40B4-BE49-F238E27FC236}">
                <a16:creationId xmlns:a16="http://schemas.microsoft.com/office/drawing/2014/main" id="{CB1DC2F4-2974-39AA-45A0-A43377D927C2}"/>
              </a:ext>
            </a:extLst>
          </p:cNvPr>
          <p:cNvSpPr txBox="1">
            <a:spLocks noGrp="1"/>
          </p:cNvSpPr>
          <p:nvPr>
            <p:ph type="title"/>
          </p:nvPr>
        </p:nvSpPr>
        <p:spPr>
          <a:xfrm>
            <a:off x="0" y="441801"/>
            <a:ext cx="9144000" cy="371400"/>
          </a:xfrm>
          <a:prstGeom prst="rect">
            <a:avLst/>
          </a:prstGeom>
        </p:spPr>
        <p:txBody>
          <a:bodyPr spcFirstLastPara="1" wrap="square" lIns="91425" tIns="91425" rIns="91425" bIns="91425" anchor="ctr" anchorCtr="0">
            <a:noAutofit/>
          </a:bodyPr>
          <a:lstStyle/>
          <a:p>
            <a:r>
              <a:rPr lang="en-US" sz="2400">
                <a:solidFill>
                  <a:schemeClr val="accent1">
                    <a:lumMod val="50000"/>
                  </a:schemeClr>
                </a:solidFill>
                <a:latin typeface="+mn-lt"/>
                <a:ea typeface="ＭＳ Ｐゴシック" pitchFamily="34" charset="-128"/>
              </a:rPr>
              <a:t>QUY </a:t>
            </a:r>
            <a:r>
              <a:rPr lang="en-US" sz="2400" dirty="0">
                <a:solidFill>
                  <a:schemeClr val="accent1">
                    <a:lumMod val="50000"/>
                  </a:schemeClr>
                </a:solidFill>
                <a:latin typeface="+mn-lt"/>
                <a:ea typeface="ＭＳ Ｐゴシック" pitchFamily="34" charset="-128"/>
              </a:rPr>
              <a:t>HOACH ĐIỆN VIII – MỤC TIÊU PHÁT TRIỂN NLTT</a:t>
            </a:r>
            <a:endParaRPr lang="en-US" sz="2400" b="1" dirty="0">
              <a:solidFill>
                <a:schemeClr val="accent1">
                  <a:lumMod val="50000"/>
                </a:schemeClr>
              </a:solidFill>
              <a:latin typeface="+mn-lt"/>
              <a:ea typeface="ＭＳ Ｐゴシック" pitchFamily="34" charset="-128"/>
            </a:endParaRPr>
          </a:p>
        </p:txBody>
      </p:sp>
      <p:sp>
        <p:nvSpPr>
          <p:cNvPr id="25" name="Title 1">
            <a:extLst>
              <a:ext uri="{FF2B5EF4-FFF2-40B4-BE49-F238E27FC236}">
                <a16:creationId xmlns:a16="http://schemas.microsoft.com/office/drawing/2014/main" id="{B0E359F2-B2EC-1B61-C218-E101E7BBC3B0}"/>
              </a:ext>
            </a:extLst>
          </p:cNvPr>
          <p:cNvSpPr txBox="1">
            <a:spLocks/>
          </p:cNvSpPr>
          <p:nvPr/>
        </p:nvSpPr>
        <p:spPr bwMode="auto">
          <a:xfrm>
            <a:off x="457199" y="1065310"/>
            <a:ext cx="4996150" cy="1755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r>
              <a:rPr lang="vi-VN" sz="1400" dirty="0">
                <a:solidFill>
                  <a:srgbClr val="000000"/>
                </a:solidFill>
                <a:latin typeface="Arial"/>
                <a:cs typeface="Arial"/>
              </a:rPr>
              <a:t>Nhìn cơ cấu phát triển nguồn điện lực quốc gia trong giai đoạn từ 2021- 2030 tầm nhìn 2050, có thể thấy trong tương lai xu thế nguồn điện từ </a:t>
            </a:r>
            <a:r>
              <a:rPr lang="en-US" sz="1400" b="1" dirty="0">
                <a:solidFill>
                  <a:srgbClr val="FF0000"/>
                </a:solidFill>
                <a:latin typeface="Arial"/>
                <a:cs typeface="Arial"/>
              </a:rPr>
              <a:t>N</a:t>
            </a:r>
            <a:r>
              <a:rPr lang="vi-VN" sz="1400" b="1" dirty="0">
                <a:solidFill>
                  <a:srgbClr val="FF0000"/>
                </a:solidFill>
                <a:latin typeface="Arial"/>
                <a:cs typeface="Arial"/>
              </a:rPr>
              <a:t>ăng lượng tái tạo sẽ ngày càng phát triển, đặc biệt là sự "lên ngôi" của điện </a:t>
            </a:r>
            <a:r>
              <a:rPr lang="en-US" sz="1400" b="1" dirty="0">
                <a:solidFill>
                  <a:srgbClr val="FF0000"/>
                </a:solidFill>
                <a:latin typeface="Arial"/>
                <a:cs typeface="Arial"/>
              </a:rPr>
              <a:t>N</a:t>
            </a:r>
            <a:r>
              <a:rPr lang="vi-VN" sz="1400" b="1" dirty="0">
                <a:solidFill>
                  <a:srgbClr val="FF0000"/>
                </a:solidFill>
                <a:latin typeface="Arial"/>
                <a:cs typeface="Arial"/>
              </a:rPr>
              <a:t>ăng lượng mặt trời</a:t>
            </a:r>
            <a:r>
              <a:rPr lang="vi-VN" sz="1400" dirty="0">
                <a:solidFill>
                  <a:srgbClr val="000000"/>
                </a:solidFill>
                <a:latin typeface="Arial"/>
                <a:cs typeface="Arial"/>
              </a:rPr>
              <a:t> (</a:t>
            </a:r>
            <a:r>
              <a:rPr lang="en-US" sz="1400" dirty="0">
                <a:solidFill>
                  <a:srgbClr val="000000"/>
                </a:solidFill>
                <a:latin typeface="Arial"/>
                <a:cs typeface="Arial"/>
              </a:rPr>
              <a:t>~</a:t>
            </a:r>
            <a:r>
              <a:rPr lang="vi-VN" sz="1400" dirty="0">
                <a:solidFill>
                  <a:srgbClr val="000000"/>
                </a:solidFill>
                <a:latin typeface="Arial"/>
                <a:cs typeface="Arial"/>
              </a:rPr>
              <a:t>189</a:t>
            </a:r>
            <a:r>
              <a:rPr lang="en-US" sz="1400" dirty="0">
                <a:solidFill>
                  <a:srgbClr val="000000"/>
                </a:solidFill>
                <a:latin typeface="Arial"/>
                <a:cs typeface="Arial"/>
              </a:rPr>
              <a:t>,3</a:t>
            </a:r>
            <a:r>
              <a:rPr lang="vi-VN" sz="1400" dirty="0">
                <a:solidFill>
                  <a:srgbClr val="000000"/>
                </a:solidFill>
                <a:latin typeface="Arial"/>
                <a:cs typeface="Arial"/>
              </a:rPr>
              <a:t> </a:t>
            </a:r>
            <a:r>
              <a:rPr lang="en-US" sz="1400" dirty="0">
                <a:solidFill>
                  <a:srgbClr val="000000"/>
                </a:solidFill>
                <a:latin typeface="Arial"/>
                <a:cs typeface="Arial"/>
              </a:rPr>
              <a:t>G</a:t>
            </a:r>
            <a:r>
              <a:rPr lang="vi-VN" sz="1400" dirty="0">
                <a:solidFill>
                  <a:srgbClr val="000000"/>
                </a:solidFill>
                <a:latin typeface="Arial"/>
                <a:cs typeface="Arial"/>
              </a:rPr>
              <a:t>W  vào năm 2050) và sẽ không sử dụng than để phát điện, thực hiện cam kết của Thủ tướng tại Hội nghị COP 26 về giảm phát thải òng bằng 0 vào năm 2050.</a:t>
            </a:r>
          </a:p>
          <a:p>
            <a:pPr algn="just"/>
            <a:endParaRPr lang="en-GB" sz="1500" dirty="0">
              <a:solidFill>
                <a:srgbClr val="FF0000"/>
              </a:solidFill>
              <a:latin typeface="Times" pitchFamily="34" charset="0"/>
              <a:ea typeface="Times" pitchFamily="34" charset="0"/>
              <a:cs typeface="Times" pitchFamily="34" charset="0"/>
            </a:endParaRPr>
          </a:p>
          <a:p>
            <a:pPr algn="just"/>
            <a:endParaRPr lang="en-US" altLang="en-US" sz="1500" dirty="0">
              <a:solidFill>
                <a:srgbClr val="00B0F0"/>
              </a:solidFill>
              <a:latin typeface="Times" pitchFamily="34" charset="0"/>
              <a:ea typeface="Times" pitchFamily="34" charset="0"/>
              <a:cs typeface="Times" pitchFamily="34" charset="0"/>
            </a:endParaRPr>
          </a:p>
        </p:txBody>
      </p:sp>
      <p:pic>
        <p:nvPicPr>
          <p:cNvPr id="2" name="Picture 1">
            <a:extLst>
              <a:ext uri="{FF2B5EF4-FFF2-40B4-BE49-F238E27FC236}">
                <a16:creationId xmlns:a16="http://schemas.microsoft.com/office/drawing/2014/main" id="{2B1A285A-3631-282E-8911-26612CD8DFB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57199" y="2628340"/>
            <a:ext cx="3971582" cy="1974140"/>
          </a:xfrm>
          <a:prstGeom prst="rect">
            <a:avLst/>
          </a:prstGeom>
        </p:spPr>
      </p:pic>
    </p:spTree>
    <p:extLst>
      <p:ext uri="{BB962C8B-B14F-4D97-AF65-F5344CB8AC3E}">
        <p14:creationId xmlns:p14="http://schemas.microsoft.com/office/powerpoint/2010/main" val="3858924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D21530BF-D5F5-7178-BDD8-555CF98A6F2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0330702-108F-2A84-EAE6-0391C0856340}"/>
              </a:ext>
            </a:extLst>
          </p:cNvPr>
          <p:cNvSpPr txBox="1"/>
          <p:nvPr/>
        </p:nvSpPr>
        <p:spPr>
          <a:xfrm>
            <a:off x="380081" y="1027356"/>
            <a:ext cx="8383837" cy="3323987"/>
          </a:xfrm>
          <a:prstGeom prst="rect">
            <a:avLst/>
          </a:prstGeom>
          <a:noFill/>
        </p:spPr>
        <p:txBody>
          <a:bodyPr wrap="square">
            <a:spAutoFit/>
          </a:bodyPr>
          <a:lstStyle/>
          <a:p>
            <a:pPr algn="just"/>
            <a:r>
              <a:rPr lang="vi-VN" dirty="0">
                <a:latin typeface="+mn-lt"/>
              </a:rPr>
              <a:t>Cả hai loại hình nhà máy thủy điện và nhiệt điện than đều đã được lắp đặt rộng rãi trên khắp Việt Nam, đạt công suất tương ứng là 22,8 GW và 26,7 GW vào năm 2023 (Số liệu từ Viện Năng lượng, Việt Nam). Điện mặt trời và điện gió chưa có đóng góp đáng kể vào cơ cấu năng lượng cho đến mãi gần đây. Điện mặt trời đã phát triển nhanh chóng trong giai đoạn 2019-2020, trong khi điện gió trên bờ và gần bờ cũng phát triển mạnh từ năm 2021. </a:t>
            </a:r>
            <a:endParaRPr lang="en-US" dirty="0">
              <a:latin typeface="+mn-lt"/>
            </a:endParaRPr>
          </a:p>
          <a:p>
            <a:pPr algn="just"/>
            <a:endParaRPr lang="en-US" dirty="0">
              <a:latin typeface="+mn-lt"/>
            </a:endParaRPr>
          </a:p>
          <a:p>
            <a:pPr algn="just"/>
            <a:r>
              <a:rPr lang="vi-VN" dirty="0">
                <a:latin typeface="+mn-lt"/>
              </a:rPr>
              <a:t>Tính đến năm 2023, đã có </a:t>
            </a:r>
            <a:r>
              <a:rPr lang="vi-VN" b="1" dirty="0">
                <a:solidFill>
                  <a:srgbClr val="FF0000"/>
                </a:solidFill>
                <a:latin typeface="+mn-lt"/>
              </a:rPr>
              <a:t>16,5 GW điện mặt trời và 5,1 GW điện gió trên bờ </a:t>
            </a:r>
            <a:r>
              <a:rPr lang="vi-VN" dirty="0">
                <a:latin typeface="+mn-lt"/>
              </a:rPr>
              <a:t>được lắp đặt trên khắp cả nước. </a:t>
            </a:r>
            <a:endParaRPr lang="en-US" dirty="0">
              <a:latin typeface="+mn-lt"/>
            </a:endParaRPr>
          </a:p>
          <a:p>
            <a:pPr algn="just"/>
            <a:r>
              <a:rPr lang="en-US" dirty="0">
                <a:latin typeface="+mn-lt"/>
              </a:rPr>
              <a:t>+ </a:t>
            </a:r>
            <a:r>
              <a:rPr lang="vi-VN" b="1" dirty="0">
                <a:solidFill>
                  <a:srgbClr val="FF0000"/>
                </a:solidFill>
                <a:latin typeface="+mn-lt"/>
              </a:rPr>
              <a:t>19.400 MWp </a:t>
            </a:r>
            <a:r>
              <a:rPr lang="vi-VN" dirty="0">
                <a:latin typeface="+mn-lt"/>
              </a:rPr>
              <a:t>(trong đó có gần 9.300 MWp là điện mặt trời mái nhà)</a:t>
            </a:r>
            <a:endParaRPr lang="en-US" dirty="0">
              <a:latin typeface="+mn-lt"/>
            </a:endParaRPr>
          </a:p>
          <a:p>
            <a:pPr algn="just"/>
            <a:r>
              <a:rPr lang="en-US" dirty="0">
                <a:latin typeface="+mn-lt"/>
              </a:rPr>
              <a:t>+ T</a:t>
            </a:r>
            <a:r>
              <a:rPr lang="vi-VN" dirty="0">
                <a:latin typeface="+mn-lt"/>
              </a:rPr>
              <a:t>rong số 146 dự án đã ký hợp đồng mua bán điện với EVN</a:t>
            </a:r>
            <a:r>
              <a:rPr lang="en-US" dirty="0">
                <a:latin typeface="+mn-lt"/>
              </a:rPr>
              <a:t>, </a:t>
            </a:r>
            <a:r>
              <a:rPr lang="vi-VN" dirty="0">
                <a:latin typeface="+mn-lt"/>
              </a:rPr>
              <a:t>tổng công suất</a:t>
            </a:r>
            <a:r>
              <a:rPr lang="en-US" dirty="0">
                <a:latin typeface="+mn-lt"/>
              </a:rPr>
              <a:t> </a:t>
            </a:r>
            <a:r>
              <a:rPr lang="vi-VN" b="1" dirty="0">
                <a:solidFill>
                  <a:srgbClr val="FF0000"/>
                </a:solidFill>
                <a:latin typeface="+mn-lt"/>
              </a:rPr>
              <a:t>8.170 MW</a:t>
            </a:r>
            <a:r>
              <a:rPr lang="en-US" b="1" dirty="0">
                <a:solidFill>
                  <a:srgbClr val="FF0000"/>
                </a:solidFill>
                <a:latin typeface="+mn-lt"/>
              </a:rPr>
              <a:t>.</a:t>
            </a:r>
          </a:p>
          <a:p>
            <a:pPr algn="just"/>
            <a:endParaRPr lang="en-US" dirty="0">
              <a:latin typeface="+mn-lt"/>
            </a:endParaRPr>
          </a:p>
          <a:p>
            <a:pPr algn="just"/>
            <a:r>
              <a:rPr lang="vi-VN" dirty="0">
                <a:latin typeface="+mn-lt"/>
              </a:rPr>
              <a:t>JETP cam kết</a:t>
            </a:r>
            <a:r>
              <a:rPr lang="en-US" dirty="0">
                <a:latin typeface="+mn-lt"/>
              </a:rPr>
              <a:t> </a:t>
            </a:r>
            <a:r>
              <a:rPr lang="vi-VN" dirty="0">
                <a:latin typeface="+mn-lt"/>
              </a:rPr>
              <a:t>huy động nguồn lực quốc tế để hỗ trợ cho quá trình chuyển đổi xanh và công bằng của ngành điện Việt Nam trong ngắn hạn. JETP đặt mục tiêu phát thải 170 triệu tấn CO2eq cho ngành điện, công suất điện than đạt đỉnh 30,2 GW vào năm 2030 và </a:t>
            </a:r>
            <a:r>
              <a:rPr lang="vi-VN" b="1" dirty="0">
                <a:solidFill>
                  <a:srgbClr val="FF0000"/>
                </a:solidFill>
                <a:latin typeface="+mn-lt"/>
              </a:rPr>
              <a:t>tỷ trọng NLTT trong tổng sản lượng điện đạt 47</a:t>
            </a:r>
            <a:r>
              <a:rPr lang="en-US" b="1" dirty="0">
                <a:solidFill>
                  <a:srgbClr val="FF0000"/>
                </a:solidFill>
                <a:latin typeface="+mn-lt"/>
              </a:rPr>
              <a:t>%.</a:t>
            </a:r>
          </a:p>
        </p:txBody>
      </p:sp>
      <p:sp>
        <p:nvSpPr>
          <p:cNvPr id="7" name="TextBox 6">
            <a:extLst>
              <a:ext uri="{FF2B5EF4-FFF2-40B4-BE49-F238E27FC236}">
                <a16:creationId xmlns:a16="http://schemas.microsoft.com/office/drawing/2014/main" id="{A339D4BE-1A95-FF99-9DF7-D75C2C7A9BF3}"/>
              </a:ext>
            </a:extLst>
          </p:cNvPr>
          <p:cNvSpPr txBox="1"/>
          <p:nvPr/>
        </p:nvSpPr>
        <p:spPr>
          <a:xfrm>
            <a:off x="3521358" y="4236675"/>
            <a:ext cx="5242560" cy="400110"/>
          </a:xfrm>
          <a:prstGeom prst="rect">
            <a:avLst/>
          </a:prstGeom>
          <a:noFill/>
        </p:spPr>
        <p:txBody>
          <a:bodyPr wrap="square">
            <a:spAutoFit/>
          </a:bodyPr>
          <a:lstStyle/>
          <a:p>
            <a:pPr algn="just"/>
            <a:r>
              <a:rPr lang="en-US" sz="1000" dirty="0" err="1">
                <a:latin typeface="+mn-lt"/>
              </a:rPr>
              <a:t>Nguồn</a:t>
            </a:r>
            <a:r>
              <a:rPr lang="en-US" sz="1000" dirty="0">
                <a:latin typeface="+mn-lt"/>
              </a:rPr>
              <a:t>: </a:t>
            </a:r>
            <a:r>
              <a:rPr lang="vi-VN" sz="1000" dirty="0">
                <a:latin typeface="+mn-lt"/>
              </a:rPr>
              <a:t>Báo cáo Triển vọng Năng lượng Việt Nam - Đường đến phát thải ròng bằng không</a:t>
            </a:r>
            <a:r>
              <a:rPr lang="en-US" sz="1000" dirty="0">
                <a:latin typeface="+mn-lt"/>
              </a:rPr>
              <a:t> (</a:t>
            </a:r>
            <a:r>
              <a:rPr lang="en-US" sz="1000" dirty="0" err="1">
                <a:latin typeface="+mn-lt"/>
              </a:rPr>
              <a:t>Bô</a:t>
            </a:r>
            <a:r>
              <a:rPr lang="en-US" sz="1000" dirty="0">
                <a:latin typeface="+mn-lt"/>
              </a:rPr>
              <a:t>̣ </a:t>
            </a:r>
            <a:r>
              <a:rPr lang="en-US" sz="1000" dirty="0" err="1">
                <a:latin typeface="+mn-lt"/>
              </a:rPr>
              <a:t>Công</a:t>
            </a:r>
            <a:r>
              <a:rPr lang="en-US" sz="1000" dirty="0">
                <a:latin typeface="+mn-lt"/>
              </a:rPr>
              <a:t> </a:t>
            </a:r>
            <a:r>
              <a:rPr lang="en-US" sz="1000" dirty="0" err="1">
                <a:latin typeface="+mn-lt"/>
              </a:rPr>
              <a:t>thương</a:t>
            </a:r>
            <a:r>
              <a:rPr lang="en-US" sz="1000" dirty="0">
                <a:latin typeface="+mn-lt"/>
              </a:rPr>
              <a:t>, DEA, EREA, </a:t>
            </a:r>
            <a:r>
              <a:rPr lang="en-US" sz="1000" dirty="0" err="1">
                <a:latin typeface="+mn-lt"/>
              </a:rPr>
              <a:t>tháng</a:t>
            </a:r>
            <a:r>
              <a:rPr lang="en-US" sz="1000" dirty="0">
                <a:latin typeface="+mn-lt"/>
              </a:rPr>
              <a:t> 06/2024)</a:t>
            </a:r>
          </a:p>
        </p:txBody>
      </p:sp>
      <p:sp>
        <p:nvSpPr>
          <p:cNvPr id="6" name="Google Shape;1598;p30">
            <a:extLst>
              <a:ext uri="{FF2B5EF4-FFF2-40B4-BE49-F238E27FC236}">
                <a16:creationId xmlns:a16="http://schemas.microsoft.com/office/drawing/2014/main" id="{CF3151CF-E028-F2D9-AE89-7D59B7E52330}"/>
              </a:ext>
            </a:extLst>
          </p:cNvPr>
          <p:cNvSpPr txBox="1">
            <a:spLocks noGrp="1"/>
          </p:cNvSpPr>
          <p:nvPr>
            <p:ph type="title"/>
          </p:nvPr>
        </p:nvSpPr>
        <p:spPr>
          <a:xfrm>
            <a:off x="0" y="408415"/>
            <a:ext cx="9144000" cy="371400"/>
          </a:xfrm>
          <a:prstGeom prst="rect">
            <a:avLst/>
          </a:prstGeom>
        </p:spPr>
        <p:txBody>
          <a:bodyPr spcFirstLastPara="1" wrap="square" lIns="91425" tIns="91425" rIns="91425" bIns="91425" anchor="ctr" anchorCtr="0">
            <a:noAutofit/>
          </a:bodyPr>
          <a:lstStyle/>
          <a:p>
            <a:r>
              <a:rPr lang="en-US" sz="2400" dirty="0">
                <a:solidFill>
                  <a:schemeClr val="accent1">
                    <a:lumMod val="50000"/>
                  </a:schemeClr>
                </a:solidFill>
                <a:latin typeface="+mn-lt"/>
                <a:ea typeface="ＭＳ Ｐゴシック" pitchFamily="34" charset="-128"/>
              </a:rPr>
              <a:t>HIỆN TRẠNG NGUỒN ĐIỆN CỦA VIỆT NAM</a:t>
            </a:r>
          </a:p>
        </p:txBody>
      </p:sp>
    </p:spTree>
    <p:extLst>
      <p:ext uri="{BB962C8B-B14F-4D97-AF65-F5344CB8AC3E}">
        <p14:creationId xmlns:p14="http://schemas.microsoft.com/office/powerpoint/2010/main" val="1147929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C905A4F2-119F-EC19-FF7F-C3255F01C7D6}"/>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0E429BCC-0FD9-D8FA-CE13-5EEE89D12B29}"/>
              </a:ext>
            </a:extLst>
          </p:cNvPr>
          <p:cNvSpPr txBox="1">
            <a:spLocks noGrp="1"/>
          </p:cNvSpPr>
          <p:nvPr>
            <p:ph type="title"/>
          </p:nvPr>
        </p:nvSpPr>
        <p:spPr>
          <a:xfrm>
            <a:off x="485361" y="463146"/>
            <a:ext cx="8201438" cy="371400"/>
          </a:xfrm>
          <a:prstGeom prst="rect">
            <a:avLst/>
          </a:prstGeom>
        </p:spPr>
        <p:txBody>
          <a:bodyPr spcFirstLastPara="1" wrap="square" lIns="91425" tIns="91425" rIns="91425" bIns="91425" anchor="ctr" anchorCtr="0">
            <a:noAutofit/>
          </a:bodyPr>
          <a:lstStyle/>
          <a:p>
            <a:r>
              <a:rPr lang="en-US" sz="2400" dirty="0">
                <a:solidFill>
                  <a:schemeClr val="accent1">
                    <a:lumMod val="50000"/>
                  </a:schemeClr>
                </a:solidFill>
                <a:latin typeface="+mn-lt"/>
                <a:ea typeface="ＭＳ Ｐゴシック" pitchFamily="34" charset="-128"/>
              </a:rPr>
              <a:t>TIỀM NĂNG </a:t>
            </a:r>
            <a:r>
              <a:rPr lang="en-US" sz="2400" dirty="0" err="1">
                <a:solidFill>
                  <a:schemeClr val="accent1">
                    <a:lumMod val="50000"/>
                  </a:schemeClr>
                </a:solidFill>
                <a:latin typeface="+mn-lt"/>
                <a:ea typeface="ＭＳ Ｐゴシック" pitchFamily="34" charset="-128"/>
              </a:rPr>
              <a:t>NĂNG</a:t>
            </a:r>
            <a:r>
              <a:rPr lang="en-US" sz="2400" dirty="0">
                <a:solidFill>
                  <a:schemeClr val="accent1">
                    <a:lumMod val="50000"/>
                  </a:schemeClr>
                </a:solidFill>
                <a:latin typeface="+mn-lt"/>
                <a:ea typeface="ＭＳ Ｐゴシック" pitchFamily="34" charset="-128"/>
              </a:rPr>
              <a:t> LƯỢNG TÁI TẠO CỦA VIỆT NAM</a:t>
            </a:r>
            <a:endParaRPr lang="en-US" sz="2400" b="1" dirty="0">
              <a:solidFill>
                <a:schemeClr val="accent1">
                  <a:lumMod val="50000"/>
                </a:schemeClr>
              </a:solidFill>
              <a:latin typeface="+mn-lt"/>
              <a:ea typeface="ＭＳ Ｐゴシック" pitchFamily="34" charset="-128"/>
            </a:endParaRPr>
          </a:p>
        </p:txBody>
      </p:sp>
      <p:grpSp>
        <p:nvGrpSpPr>
          <p:cNvPr id="1574" name="Group 1573">
            <a:extLst>
              <a:ext uri="{FF2B5EF4-FFF2-40B4-BE49-F238E27FC236}">
                <a16:creationId xmlns:a16="http://schemas.microsoft.com/office/drawing/2014/main" id="{5626469F-603C-D634-08B9-B959A53C00B8}"/>
              </a:ext>
            </a:extLst>
          </p:cNvPr>
          <p:cNvGrpSpPr/>
          <p:nvPr/>
        </p:nvGrpSpPr>
        <p:grpSpPr>
          <a:xfrm>
            <a:off x="485361" y="1090669"/>
            <a:ext cx="8201438" cy="3143270"/>
            <a:chOff x="471275" y="1085800"/>
            <a:chExt cx="8201438" cy="3617640"/>
          </a:xfrm>
        </p:grpSpPr>
        <p:grpSp>
          <p:nvGrpSpPr>
            <p:cNvPr id="55" name="Google Shape;368;p16">
              <a:extLst>
                <a:ext uri="{FF2B5EF4-FFF2-40B4-BE49-F238E27FC236}">
                  <a16:creationId xmlns:a16="http://schemas.microsoft.com/office/drawing/2014/main" id="{B1E1AF6C-504B-C76F-59D0-D8739EC9C59D}"/>
                </a:ext>
              </a:extLst>
            </p:cNvPr>
            <p:cNvGrpSpPr/>
            <p:nvPr/>
          </p:nvGrpSpPr>
          <p:grpSpPr>
            <a:xfrm>
              <a:off x="1883800" y="1228235"/>
              <a:ext cx="5416647" cy="2928105"/>
              <a:chOff x="1883800" y="1228235"/>
              <a:chExt cx="5416647" cy="2928105"/>
            </a:xfrm>
          </p:grpSpPr>
          <p:grpSp>
            <p:nvGrpSpPr>
              <p:cNvPr id="56" name="Google Shape;369;p16">
                <a:extLst>
                  <a:ext uri="{FF2B5EF4-FFF2-40B4-BE49-F238E27FC236}">
                    <a16:creationId xmlns:a16="http://schemas.microsoft.com/office/drawing/2014/main" id="{DB08520A-EF47-9E71-16BA-AB536B89E02A}"/>
                  </a:ext>
                </a:extLst>
              </p:cNvPr>
              <p:cNvGrpSpPr/>
              <p:nvPr/>
            </p:nvGrpSpPr>
            <p:grpSpPr>
              <a:xfrm>
                <a:off x="3224250" y="1228235"/>
                <a:ext cx="2695500" cy="2729590"/>
                <a:chOff x="-3475000" y="782863"/>
                <a:chExt cx="2695500" cy="2729590"/>
              </a:xfrm>
            </p:grpSpPr>
            <p:sp>
              <p:nvSpPr>
                <p:cNvPr id="63" name="Google Shape;370;p16">
                  <a:extLst>
                    <a:ext uri="{FF2B5EF4-FFF2-40B4-BE49-F238E27FC236}">
                      <a16:creationId xmlns:a16="http://schemas.microsoft.com/office/drawing/2014/main" id="{76D4DE17-0E4A-FA00-899E-0FA9E499D00D}"/>
                    </a:ext>
                  </a:extLst>
                </p:cNvPr>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371;p16">
                  <a:extLst>
                    <a:ext uri="{FF2B5EF4-FFF2-40B4-BE49-F238E27FC236}">
                      <a16:creationId xmlns:a16="http://schemas.microsoft.com/office/drawing/2014/main" id="{C0B5E1D3-2697-A327-0F8D-1CCF9BEEBFE5}"/>
                    </a:ext>
                  </a:extLst>
                </p:cNvPr>
                <p:cNvSpPr/>
                <p:nvPr/>
              </p:nvSpPr>
              <p:spPr>
                <a:xfrm>
                  <a:off x="-2949575" y="3141052"/>
                  <a:ext cx="1596000" cy="371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57" name="Google Shape;372;p16">
                <a:extLst>
                  <a:ext uri="{FF2B5EF4-FFF2-40B4-BE49-F238E27FC236}">
                    <a16:creationId xmlns:a16="http://schemas.microsoft.com/office/drawing/2014/main" id="{319053CB-1810-3CC5-F85A-7C68F9505151}"/>
                  </a:ext>
                </a:extLst>
              </p:cNvPr>
              <p:cNvCxnSpPr>
                <a:cxnSpLocks/>
                <a:endCxn id="63" idx="1"/>
              </p:cNvCxnSpPr>
              <p:nvPr/>
            </p:nvCxnSpPr>
            <p:spPr>
              <a:xfrm>
                <a:off x="2111497" y="1251582"/>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58" name="Google Shape;373;p16">
                <a:extLst>
                  <a:ext uri="{FF2B5EF4-FFF2-40B4-BE49-F238E27FC236}">
                    <a16:creationId xmlns:a16="http://schemas.microsoft.com/office/drawing/2014/main" id="{71639D46-FBF0-9DEA-631F-3F216E10EBB4}"/>
                  </a:ext>
                </a:extLst>
              </p:cNvPr>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med" len="med"/>
                <a:tailEnd type="oval" w="med" len="med"/>
              </a:ln>
            </p:spPr>
          </p:cxnSp>
          <p:cxnSp>
            <p:nvCxnSpPr>
              <p:cNvPr id="59" name="Google Shape;374;p16">
                <a:extLst>
                  <a:ext uri="{FF2B5EF4-FFF2-40B4-BE49-F238E27FC236}">
                    <a16:creationId xmlns:a16="http://schemas.microsoft.com/office/drawing/2014/main" id="{0912A8A3-FF0B-026C-7411-FFD126F9E0DE}"/>
                  </a:ext>
                </a:extLst>
              </p:cNvPr>
              <p:cNvCxnSpPr>
                <a:cxnSpLocks/>
                <a:stCxn id="1555" idx="3"/>
                <a:endCxn id="63" idx="3"/>
              </p:cNvCxnSpPr>
              <p:nvPr/>
            </p:nvCxnSpPr>
            <p:spPr>
              <a:xfrm flipV="1">
                <a:off x="2111496" y="3528988"/>
                <a:ext cx="1507501" cy="627352"/>
              </a:xfrm>
              <a:prstGeom prst="bentConnector2">
                <a:avLst/>
              </a:prstGeom>
              <a:noFill/>
              <a:ln w="9525" cap="flat" cmpd="sng">
                <a:solidFill>
                  <a:schemeClr val="dk1"/>
                </a:solidFill>
                <a:prstDash val="dash"/>
                <a:round/>
                <a:headEnd type="none" w="med" len="med"/>
                <a:tailEnd type="oval" w="med" len="med"/>
              </a:ln>
            </p:spPr>
          </p:cxnSp>
          <p:cxnSp>
            <p:nvCxnSpPr>
              <p:cNvPr id="60" name="Google Shape;376;p16">
                <a:extLst>
                  <a:ext uri="{FF2B5EF4-FFF2-40B4-BE49-F238E27FC236}">
                    <a16:creationId xmlns:a16="http://schemas.microsoft.com/office/drawing/2014/main" id="{A494878C-5E1A-9EF6-3AB0-60035EC705E3}"/>
                  </a:ext>
                </a:extLst>
              </p:cNvPr>
              <p:cNvCxnSpPr>
                <a:stCxn id="1559" idx="1"/>
                <a:endCxn id="63" idx="5"/>
              </p:cNvCxnSpPr>
              <p:nvPr/>
            </p:nvCxnSpPr>
            <p:spPr>
              <a:xfrm rot="10800000">
                <a:off x="5525151" y="3529040"/>
                <a:ext cx="1664700" cy="627300"/>
              </a:xfrm>
              <a:prstGeom prst="bentConnector2">
                <a:avLst/>
              </a:prstGeom>
              <a:noFill/>
              <a:ln w="9525" cap="flat" cmpd="sng">
                <a:solidFill>
                  <a:schemeClr val="dk1"/>
                </a:solidFill>
                <a:prstDash val="dash"/>
                <a:round/>
                <a:headEnd type="none" w="med" len="med"/>
                <a:tailEnd type="oval" w="med" len="med"/>
              </a:ln>
            </p:spPr>
          </p:cxnSp>
          <p:cxnSp>
            <p:nvCxnSpPr>
              <p:cNvPr id="61" name="Google Shape;378;p16">
                <a:extLst>
                  <a:ext uri="{FF2B5EF4-FFF2-40B4-BE49-F238E27FC236}">
                    <a16:creationId xmlns:a16="http://schemas.microsoft.com/office/drawing/2014/main" id="{68C5EDBA-1AFD-F6DE-C52D-B814672ECDCC}"/>
                  </a:ext>
                </a:extLst>
              </p:cNvPr>
              <p:cNvCxnSpPr>
                <a:stCxn id="1543" idx="1"/>
                <a:endCxn id="63" idx="7"/>
              </p:cNvCxnSpPr>
              <p:nvPr/>
            </p:nvCxnSpPr>
            <p:spPr>
              <a:xfrm flipH="1">
                <a:off x="5525140" y="1251700"/>
                <a:ext cx="1497000" cy="371400"/>
              </a:xfrm>
              <a:prstGeom prst="bentConnector2">
                <a:avLst/>
              </a:prstGeom>
              <a:noFill/>
              <a:ln w="9525" cap="flat" cmpd="sng">
                <a:solidFill>
                  <a:schemeClr val="dk2"/>
                </a:solidFill>
                <a:prstDash val="dash"/>
                <a:round/>
                <a:headEnd type="none" w="med" len="med"/>
                <a:tailEnd type="oval" w="med" len="med"/>
              </a:ln>
            </p:spPr>
          </p:cxnSp>
          <p:cxnSp>
            <p:nvCxnSpPr>
              <p:cNvPr id="62" name="Google Shape;380;p16">
                <a:extLst>
                  <a:ext uri="{FF2B5EF4-FFF2-40B4-BE49-F238E27FC236}">
                    <a16:creationId xmlns:a16="http://schemas.microsoft.com/office/drawing/2014/main" id="{D889289C-3175-DE76-F220-5DE8CCB28F44}"/>
                  </a:ext>
                </a:extLst>
              </p:cNvPr>
              <p:cNvCxnSpPr/>
              <p:nvPr/>
            </p:nvCxnSpPr>
            <p:spPr>
              <a:xfrm rot="10800000">
                <a:off x="5894347" y="2690600"/>
                <a:ext cx="1406100" cy="0"/>
              </a:xfrm>
              <a:prstGeom prst="straightConnector1">
                <a:avLst/>
              </a:prstGeom>
              <a:noFill/>
              <a:ln w="9525" cap="flat" cmpd="sng">
                <a:solidFill>
                  <a:schemeClr val="dk2"/>
                </a:solidFill>
                <a:prstDash val="dash"/>
                <a:round/>
                <a:headEnd type="none" w="med" len="med"/>
                <a:tailEnd type="oval" w="med" len="med"/>
              </a:ln>
            </p:spPr>
          </p:cxnSp>
        </p:grpSp>
        <p:grpSp>
          <p:nvGrpSpPr>
            <p:cNvPr id="1537" name="Google Shape;382;p16">
              <a:extLst>
                <a:ext uri="{FF2B5EF4-FFF2-40B4-BE49-F238E27FC236}">
                  <a16:creationId xmlns:a16="http://schemas.microsoft.com/office/drawing/2014/main" id="{979990D3-6B66-08A5-22DD-7F6453C366E8}"/>
                </a:ext>
              </a:extLst>
            </p:cNvPr>
            <p:cNvGrpSpPr/>
            <p:nvPr/>
          </p:nvGrpSpPr>
          <p:grpSpPr>
            <a:xfrm>
              <a:off x="471275" y="1085800"/>
              <a:ext cx="2615525" cy="713000"/>
              <a:chOff x="471275" y="1085800"/>
              <a:chExt cx="2615525" cy="713000"/>
            </a:xfrm>
          </p:grpSpPr>
          <p:sp>
            <p:nvSpPr>
              <p:cNvPr id="1538" name="Google Shape;383;p16">
                <a:extLst>
                  <a:ext uri="{FF2B5EF4-FFF2-40B4-BE49-F238E27FC236}">
                    <a16:creationId xmlns:a16="http://schemas.microsoft.com/office/drawing/2014/main" id="{E8502D40-64EE-7A6E-8E99-B3D6BB582E0C}"/>
                  </a:ext>
                </a:extLst>
              </p:cNvPr>
              <p:cNvSpPr/>
              <p:nvPr/>
            </p:nvSpPr>
            <p:spPr>
              <a:xfrm>
                <a:off x="471275"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r>
                  <a:rPr lang="en" sz="1800" b="1">
                    <a:solidFill>
                      <a:schemeClr val="lt1"/>
                    </a:solidFill>
                    <a:latin typeface="Fira Sans Extra Condensed"/>
                    <a:ea typeface="Fira Sans Extra Condensed"/>
                    <a:cs typeface="Fira Sans Extra Condensed"/>
                    <a:sym typeface="Fira Sans Extra Condensed"/>
                  </a:rPr>
                  <a:t>1</a:t>
                </a:r>
                <a:endParaRPr>
                  <a:solidFill>
                    <a:schemeClr val="lt1"/>
                  </a:solidFill>
                </a:endParaRPr>
              </a:p>
            </p:txBody>
          </p:sp>
          <p:sp>
            <p:nvSpPr>
              <p:cNvPr id="1539" name="Google Shape;384;p16">
                <a:extLst>
                  <a:ext uri="{FF2B5EF4-FFF2-40B4-BE49-F238E27FC236}">
                    <a16:creationId xmlns:a16="http://schemas.microsoft.com/office/drawing/2014/main" id="{900F863C-CC51-CCA7-9015-A06750A6BD9D}"/>
                  </a:ext>
                </a:extLst>
              </p:cNvPr>
              <p:cNvSpPr txBox="1"/>
              <p:nvPr/>
            </p:nvSpPr>
            <p:spPr>
              <a:xfrm>
                <a:off x="1170400" y="1085800"/>
                <a:ext cx="941100" cy="331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221GW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40" name="Google Shape;385;p16">
                <a:extLst>
                  <a:ext uri="{FF2B5EF4-FFF2-40B4-BE49-F238E27FC236}">
                    <a16:creationId xmlns:a16="http://schemas.microsoft.com/office/drawing/2014/main" id="{886067FA-5B60-51A2-9743-9B359FBC9B58}"/>
                  </a:ext>
                </a:extLst>
              </p:cNvPr>
              <p:cNvSpPr txBox="1"/>
              <p:nvPr/>
            </p:nvSpPr>
            <p:spPr>
              <a:xfrm>
                <a:off x="1170400" y="1427400"/>
                <a:ext cx="1916400" cy="371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dirty="0">
                    <a:solidFill>
                      <a:schemeClr val="dk1"/>
                    </a:solidFill>
                    <a:latin typeface="Roboto"/>
                    <a:ea typeface="Roboto"/>
                    <a:cs typeface="Roboto"/>
                    <a:sym typeface="Roboto"/>
                  </a:rPr>
                  <a:t>Điện gió trên bờ</a:t>
                </a:r>
                <a:endParaRPr sz="1200" dirty="0">
                  <a:solidFill>
                    <a:schemeClr val="dk1"/>
                  </a:solidFill>
                  <a:latin typeface="Roboto"/>
                  <a:ea typeface="Roboto"/>
                  <a:cs typeface="Roboto"/>
                  <a:sym typeface="Roboto"/>
                </a:endParaRPr>
              </a:p>
            </p:txBody>
          </p:sp>
        </p:grpSp>
        <p:grpSp>
          <p:nvGrpSpPr>
            <p:cNvPr id="1541" name="Google Shape;386;p16">
              <a:extLst>
                <a:ext uri="{FF2B5EF4-FFF2-40B4-BE49-F238E27FC236}">
                  <a16:creationId xmlns:a16="http://schemas.microsoft.com/office/drawing/2014/main" id="{27ED0E03-F088-A34A-B4D7-1832691FE5B4}"/>
                </a:ext>
              </a:extLst>
            </p:cNvPr>
            <p:cNvGrpSpPr/>
            <p:nvPr/>
          </p:nvGrpSpPr>
          <p:grpSpPr>
            <a:xfrm>
              <a:off x="6047440" y="1085800"/>
              <a:ext cx="2625273" cy="713000"/>
              <a:chOff x="6047440" y="1085800"/>
              <a:chExt cx="2625273" cy="713000"/>
            </a:xfrm>
          </p:grpSpPr>
          <p:sp>
            <p:nvSpPr>
              <p:cNvPr id="1542" name="Google Shape;387;p16">
                <a:extLst>
                  <a:ext uri="{FF2B5EF4-FFF2-40B4-BE49-F238E27FC236}">
                    <a16:creationId xmlns:a16="http://schemas.microsoft.com/office/drawing/2014/main" id="{20CF3021-FA74-BF9F-0095-6329BE0D404B}"/>
                  </a:ext>
                </a:extLst>
              </p:cNvPr>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800" b="1">
                    <a:solidFill>
                      <a:schemeClr val="lt1"/>
                    </a:solidFill>
                    <a:latin typeface="Fira Sans Extra Condensed"/>
                    <a:ea typeface="Fira Sans Extra Condensed"/>
                    <a:cs typeface="Fira Sans Extra Condensed"/>
                    <a:sym typeface="Fira Sans Extra Condensed"/>
                  </a:rPr>
                  <a:t>4</a:t>
                </a:r>
                <a:endParaRPr>
                  <a:solidFill>
                    <a:schemeClr val="accent2"/>
                  </a:solidFill>
                </a:endParaRPr>
              </a:p>
            </p:txBody>
          </p:sp>
          <p:sp>
            <p:nvSpPr>
              <p:cNvPr id="1543" name="Google Shape;379;p16">
                <a:extLst>
                  <a:ext uri="{FF2B5EF4-FFF2-40B4-BE49-F238E27FC236}">
                    <a16:creationId xmlns:a16="http://schemas.microsoft.com/office/drawing/2014/main" id="{E4572F5C-F0B9-3DF2-BD5A-935D0538FA8C}"/>
                  </a:ext>
                </a:extLst>
              </p:cNvPr>
              <p:cNvSpPr txBox="1"/>
              <p:nvPr/>
            </p:nvSpPr>
            <p:spPr>
              <a:xfrm>
                <a:off x="7022140" y="1085800"/>
                <a:ext cx="941700" cy="331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77,4GW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44" name="Google Shape;388;p16">
                <a:extLst>
                  <a:ext uri="{FF2B5EF4-FFF2-40B4-BE49-F238E27FC236}">
                    <a16:creationId xmlns:a16="http://schemas.microsoft.com/office/drawing/2014/main" id="{8EC4DFDD-180E-365B-9B07-7F8DF2A68866}"/>
                  </a:ext>
                </a:extLst>
              </p:cNvPr>
              <p:cNvSpPr txBox="1"/>
              <p:nvPr/>
            </p:nvSpPr>
            <p:spPr>
              <a:xfrm>
                <a:off x="6047440" y="1427400"/>
                <a:ext cx="1916400" cy="371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200" dirty="0">
                    <a:solidFill>
                      <a:schemeClr val="dk1"/>
                    </a:solidFill>
                    <a:latin typeface="Roboto"/>
                    <a:ea typeface="Roboto"/>
                    <a:cs typeface="Roboto"/>
                    <a:sym typeface="Roboto"/>
                  </a:rPr>
                  <a:t>Điện mặt trời mặt nước</a:t>
                </a:r>
                <a:endParaRPr sz="1200" dirty="0">
                  <a:solidFill>
                    <a:schemeClr val="dk1"/>
                  </a:solidFill>
                  <a:latin typeface="Roboto"/>
                  <a:ea typeface="Roboto"/>
                  <a:cs typeface="Roboto"/>
                  <a:sym typeface="Roboto"/>
                </a:endParaRPr>
              </a:p>
            </p:txBody>
          </p:sp>
        </p:grpSp>
        <p:grpSp>
          <p:nvGrpSpPr>
            <p:cNvPr id="1545" name="Google Shape;389;p16">
              <a:extLst>
                <a:ext uri="{FF2B5EF4-FFF2-40B4-BE49-F238E27FC236}">
                  <a16:creationId xmlns:a16="http://schemas.microsoft.com/office/drawing/2014/main" id="{B3D2EDC7-CD30-ABDD-87F8-0C194FE72811}"/>
                </a:ext>
              </a:extLst>
            </p:cNvPr>
            <p:cNvGrpSpPr/>
            <p:nvPr/>
          </p:nvGrpSpPr>
          <p:grpSpPr>
            <a:xfrm>
              <a:off x="471275" y="2524700"/>
              <a:ext cx="2615525" cy="713000"/>
              <a:chOff x="471275" y="2524700"/>
              <a:chExt cx="2615525" cy="713000"/>
            </a:xfrm>
          </p:grpSpPr>
          <p:sp>
            <p:nvSpPr>
              <p:cNvPr id="1546" name="Google Shape;390;p16">
                <a:extLst>
                  <a:ext uri="{FF2B5EF4-FFF2-40B4-BE49-F238E27FC236}">
                    <a16:creationId xmlns:a16="http://schemas.microsoft.com/office/drawing/2014/main" id="{D14F9286-CA0F-8E2E-DAC0-25F2DB67F682}"/>
                  </a:ext>
                </a:extLst>
              </p:cNvPr>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800" b="1">
                    <a:solidFill>
                      <a:schemeClr val="lt1"/>
                    </a:solidFill>
                    <a:latin typeface="Fira Sans Extra Condensed"/>
                    <a:ea typeface="Fira Sans Extra Condensed"/>
                    <a:cs typeface="Fira Sans Extra Condensed"/>
                    <a:sym typeface="Fira Sans Extra Condensed"/>
                  </a:rPr>
                  <a:t>2</a:t>
                </a:r>
                <a:endParaRPr/>
              </a:p>
            </p:txBody>
          </p:sp>
          <p:sp>
            <p:nvSpPr>
              <p:cNvPr id="1547" name="Google Shape;391;p16">
                <a:extLst>
                  <a:ext uri="{FF2B5EF4-FFF2-40B4-BE49-F238E27FC236}">
                    <a16:creationId xmlns:a16="http://schemas.microsoft.com/office/drawing/2014/main" id="{24D0E587-1053-2439-A99A-90FD5CB8EF23}"/>
                  </a:ext>
                </a:extLst>
              </p:cNvPr>
              <p:cNvSpPr txBox="1"/>
              <p:nvPr/>
            </p:nvSpPr>
            <p:spPr>
              <a:xfrm>
                <a:off x="1170400" y="2524700"/>
                <a:ext cx="856520" cy="331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600GW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48" name="Google Shape;392;p16">
                <a:extLst>
                  <a:ext uri="{FF2B5EF4-FFF2-40B4-BE49-F238E27FC236}">
                    <a16:creationId xmlns:a16="http://schemas.microsoft.com/office/drawing/2014/main" id="{DEC07A83-1810-EE2D-AEDC-937A2B528F55}"/>
                  </a:ext>
                </a:extLst>
              </p:cNvPr>
              <p:cNvSpPr txBox="1"/>
              <p:nvPr/>
            </p:nvSpPr>
            <p:spPr>
              <a:xfrm>
                <a:off x="1170400" y="2866300"/>
                <a:ext cx="1916400" cy="371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dirty="0">
                    <a:solidFill>
                      <a:schemeClr val="dk1"/>
                    </a:solidFill>
                    <a:latin typeface="Roboto"/>
                    <a:ea typeface="Roboto"/>
                    <a:cs typeface="Roboto"/>
                    <a:sym typeface="Roboto"/>
                  </a:rPr>
                  <a:t>Điện gió ngoài khơi</a:t>
                </a:r>
                <a:endParaRPr sz="1200" dirty="0">
                  <a:solidFill>
                    <a:schemeClr val="dk1"/>
                  </a:solidFill>
                  <a:latin typeface="Roboto"/>
                  <a:ea typeface="Roboto"/>
                  <a:cs typeface="Roboto"/>
                  <a:sym typeface="Roboto"/>
                </a:endParaRPr>
              </a:p>
            </p:txBody>
          </p:sp>
        </p:grpSp>
        <p:grpSp>
          <p:nvGrpSpPr>
            <p:cNvPr id="1549" name="Google Shape;393;p16">
              <a:extLst>
                <a:ext uri="{FF2B5EF4-FFF2-40B4-BE49-F238E27FC236}">
                  <a16:creationId xmlns:a16="http://schemas.microsoft.com/office/drawing/2014/main" id="{51657A1D-EDC5-D6C5-4E34-1A669DF09FCE}"/>
                </a:ext>
              </a:extLst>
            </p:cNvPr>
            <p:cNvGrpSpPr/>
            <p:nvPr/>
          </p:nvGrpSpPr>
          <p:grpSpPr>
            <a:xfrm>
              <a:off x="6047440" y="2524700"/>
              <a:ext cx="2625273" cy="713000"/>
              <a:chOff x="6047440" y="2524700"/>
              <a:chExt cx="2625273" cy="713000"/>
            </a:xfrm>
          </p:grpSpPr>
          <p:sp>
            <p:nvSpPr>
              <p:cNvPr id="1550" name="Google Shape;394;p16">
                <a:extLst>
                  <a:ext uri="{FF2B5EF4-FFF2-40B4-BE49-F238E27FC236}">
                    <a16:creationId xmlns:a16="http://schemas.microsoft.com/office/drawing/2014/main" id="{186ED074-C23B-2B4C-D3FD-D59D9E8CB175}"/>
                  </a:ext>
                </a:extLst>
              </p:cNvPr>
              <p:cNvSpPr/>
              <p:nvPr/>
            </p:nvSpPr>
            <p:spPr>
              <a:xfrm>
                <a:off x="8120713"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800" b="1">
                    <a:solidFill>
                      <a:schemeClr val="lt1"/>
                    </a:solidFill>
                    <a:latin typeface="Fira Sans Extra Condensed"/>
                    <a:ea typeface="Fira Sans Extra Condensed"/>
                    <a:cs typeface="Fira Sans Extra Condensed"/>
                    <a:sym typeface="Fira Sans Extra Condensed"/>
                  </a:rPr>
                  <a:t>5</a:t>
                </a:r>
                <a:endParaRPr/>
              </a:p>
            </p:txBody>
          </p:sp>
          <p:sp>
            <p:nvSpPr>
              <p:cNvPr id="1551" name="Google Shape;395;p16">
                <a:extLst>
                  <a:ext uri="{FF2B5EF4-FFF2-40B4-BE49-F238E27FC236}">
                    <a16:creationId xmlns:a16="http://schemas.microsoft.com/office/drawing/2014/main" id="{BE9BE11B-535A-141E-A23C-6D62F705A0A8}"/>
                  </a:ext>
                </a:extLst>
              </p:cNvPr>
              <p:cNvSpPr txBox="1"/>
              <p:nvPr/>
            </p:nvSpPr>
            <p:spPr>
              <a:xfrm>
                <a:off x="7117080" y="2524700"/>
                <a:ext cx="846760" cy="331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48,2GW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52" name="Google Shape;396;p16">
                <a:extLst>
                  <a:ext uri="{FF2B5EF4-FFF2-40B4-BE49-F238E27FC236}">
                    <a16:creationId xmlns:a16="http://schemas.microsoft.com/office/drawing/2014/main" id="{9788E838-6AC1-05D9-F302-0A7207688F88}"/>
                  </a:ext>
                </a:extLst>
              </p:cNvPr>
              <p:cNvSpPr txBox="1"/>
              <p:nvPr/>
            </p:nvSpPr>
            <p:spPr>
              <a:xfrm>
                <a:off x="6047440" y="2866300"/>
                <a:ext cx="1916400" cy="371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200" dirty="0">
                    <a:solidFill>
                      <a:schemeClr val="dk1"/>
                    </a:solidFill>
                    <a:latin typeface="Roboto"/>
                    <a:ea typeface="Roboto"/>
                    <a:cs typeface="Roboto"/>
                    <a:sym typeface="Roboto"/>
                  </a:rPr>
                  <a:t>Điện mặt trời mái nhà</a:t>
                </a:r>
                <a:endParaRPr sz="1200" dirty="0">
                  <a:solidFill>
                    <a:schemeClr val="dk1"/>
                  </a:solidFill>
                  <a:latin typeface="Roboto"/>
                  <a:ea typeface="Roboto"/>
                  <a:cs typeface="Roboto"/>
                  <a:sym typeface="Roboto"/>
                </a:endParaRPr>
              </a:p>
            </p:txBody>
          </p:sp>
        </p:grpSp>
        <p:grpSp>
          <p:nvGrpSpPr>
            <p:cNvPr id="1553" name="Google Shape;397;p16">
              <a:extLst>
                <a:ext uri="{FF2B5EF4-FFF2-40B4-BE49-F238E27FC236}">
                  <a16:creationId xmlns:a16="http://schemas.microsoft.com/office/drawing/2014/main" id="{8A54C0F2-16DC-0E55-D008-74D63D295D4C}"/>
                </a:ext>
              </a:extLst>
            </p:cNvPr>
            <p:cNvGrpSpPr/>
            <p:nvPr/>
          </p:nvGrpSpPr>
          <p:grpSpPr>
            <a:xfrm>
              <a:off x="471275" y="3990440"/>
              <a:ext cx="2615525" cy="713000"/>
              <a:chOff x="471275" y="3990440"/>
              <a:chExt cx="2615525" cy="713000"/>
            </a:xfrm>
          </p:grpSpPr>
          <p:sp>
            <p:nvSpPr>
              <p:cNvPr id="1554" name="Google Shape;398;p16">
                <a:extLst>
                  <a:ext uri="{FF2B5EF4-FFF2-40B4-BE49-F238E27FC236}">
                    <a16:creationId xmlns:a16="http://schemas.microsoft.com/office/drawing/2014/main" id="{71EC6979-AF87-D8A9-0443-6A49145C299D}"/>
                  </a:ext>
                </a:extLst>
              </p:cNvPr>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Fira Sans Extra Condensed"/>
                    <a:ea typeface="Fira Sans Extra Condensed"/>
                    <a:cs typeface="Fira Sans Extra Condensed"/>
                    <a:sym typeface="Fira Sans Extra Condensed"/>
                  </a:rPr>
                  <a:t>3</a:t>
                </a:r>
                <a:endParaRPr/>
              </a:p>
            </p:txBody>
          </p:sp>
          <p:sp>
            <p:nvSpPr>
              <p:cNvPr id="1555" name="Google Shape;375;p16">
                <a:extLst>
                  <a:ext uri="{FF2B5EF4-FFF2-40B4-BE49-F238E27FC236}">
                    <a16:creationId xmlns:a16="http://schemas.microsoft.com/office/drawing/2014/main" id="{AE38897B-219B-ED04-A0F9-CBF72FE72585}"/>
                  </a:ext>
                </a:extLst>
              </p:cNvPr>
              <p:cNvSpPr txBox="1"/>
              <p:nvPr/>
            </p:nvSpPr>
            <p:spPr>
              <a:xfrm>
                <a:off x="1170399" y="3990440"/>
                <a:ext cx="941097" cy="331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837,4GW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56" name="Google Shape;399;p16">
                <a:extLst>
                  <a:ext uri="{FF2B5EF4-FFF2-40B4-BE49-F238E27FC236}">
                    <a16:creationId xmlns:a16="http://schemas.microsoft.com/office/drawing/2014/main" id="{6BABED9C-E105-3736-9866-21CF223881D9}"/>
                  </a:ext>
                </a:extLst>
              </p:cNvPr>
              <p:cNvSpPr txBox="1"/>
              <p:nvPr/>
            </p:nvSpPr>
            <p:spPr>
              <a:xfrm>
                <a:off x="1170400" y="4332040"/>
                <a:ext cx="1916400" cy="371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dirty="0">
                    <a:solidFill>
                      <a:schemeClr val="dk1"/>
                    </a:solidFill>
                    <a:latin typeface="Roboto"/>
                    <a:ea typeface="Roboto"/>
                    <a:cs typeface="Roboto"/>
                    <a:sym typeface="Roboto"/>
                  </a:rPr>
                  <a:t>Điện mặt trời mặt đất</a:t>
                </a:r>
                <a:endParaRPr sz="1200" dirty="0">
                  <a:solidFill>
                    <a:schemeClr val="dk1"/>
                  </a:solidFill>
                  <a:latin typeface="Roboto"/>
                  <a:ea typeface="Roboto"/>
                  <a:cs typeface="Roboto"/>
                  <a:sym typeface="Roboto"/>
                </a:endParaRPr>
              </a:p>
            </p:txBody>
          </p:sp>
        </p:grpSp>
        <p:grpSp>
          <p:nvGrpSpPr>
            <p:cNvPr id="1557" name="Google Shape;400;p16">
              <a:extLst>
                <a:ext uri="{FF2B5EF4-FFF2-40B4-BE49-F238E27FC236}">
                  <a16:creationId xmlns:a16="http://schemas.microsoft.com/office/drawing/2014/main" id="{1E89FF3C-9A2C-2FC8-BB11-5BCC2BB5623C}"/>
                </a:ext>
              </a:extLst>
            </p:cNvPr>
            <p:cNvGrpSpPr/>
            <p:nvPr/>
          </p:nvGrpSpPr>
          <p:grpSpPr>
            <a:xfrm>
              <a:off x="5646420" y="3990440"/>
              <a:ext cx="3026293" cy="713000"/>
              <a:chOff x="5646420" y="3990440"/>
              <a:chExt cx="3026293" cy="713000"/>
            </a:xfrm>
          </p:grpSpPr>
          <p:sp>
            <p:nvSpPr>
              <p:cNvPr id="1558" name="Google Shape;401;p16">
                <a:extLst>
                  <a:ext uri="{FF2B5EF4-FFF2-40B4-BE49-F238E27FC236}">
                    <a16:creationId xmlns:a16="http://schemas.microsoft.com/office/drawing/2014/main" id="{26F29F5A-5F8E-5079-7DDB-A85DFA0D9C65}"/>
                  </a:ext>
                </a:extLst>
              </p:cNvPr>
              <p:cNvSpPr/>
              <p:nvPr/>
            </p:nvSpPr>
            <p:spPr>
              <a:xfrm>
                <a:off x="8120713"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800" b="1">
                    <a:solidFill>
                      <a:schemeClr val="lt1"/>
                    </a:solidFill>
                    <a:latin typeface="Fira Sans Extra Condensed"/>
                    <a:ea typeface="Fira Sans Extra Condensed"/>
                    <a:cs typeface="Fira Sans Extra Condensed"/>
                    <a:sym typeface="Fira Sans Extra Condensed"/>
                  </a:rPr>
                  <a:t>6</a:t>
                </a:r>
                <a:endParaRPr/>
              </a:p>
            </p:txBody>
          </p:sp>
          <p:sp>
            <p:nvSpPr>
              <p:cNvPr id="1559" name="Google Shape;377;p16">
                <a:extLst>
                  <a:ext uri="{FF2B5EF4-FFF2-40B4-BE49-F238E27FC236}">
                    <a16:creationId xmlns:a16="http://schemas.microsoft.com/office/drawing/2014/main" id="{8166735B-1C4C-E563-A282-2FE519E70C56}"/>
                  </a:ext>
                </a:extLst>
              </p:cNvPr>
              <p:cNvSpPr txBox="1"/>
              <p:nvPr/>
            </p:nvSpPr>
            <p:spPr>
              <a:xfrm>
                <a:off x="7189851" y="3990440"/>
                <a:ext cx="774000" cy="331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800" b="1" dirty="0">
                    <a:solidFill>
                      <a:schemeClr val="dk1"/>
                    </a:solidFill>
                    <a:latin typeface="Fira Sans Extra Condensed"/>
                    <a:ea typeface="Fira Sans Extra Condensed"/>
                    <a:cs typeface="Fira Sans Extra Condensed"/>
                    <a:sym typeface="Fira Sans Extra Condensed"/>
                  </a:rPr>
                  <a:t>7GW</a:t>
                </a:r>
                <a:endParaRPr sz="1800" b="1" dirty="0">
                  <a:solidFill>
                    <a:schemeClr val="dk1"/>
                  </a:solidFill>
                  <a:latin typeface="Fira Sans Extra Condensed"/>
                  <a:ea typeface="Fira Sans Extra Condensed"/>
                  <a:cs typeface="Fira Sans Extra Condensed"/>
                  <a:sym typeface="Fira Sans Extra Condensed"/>
                </a:endParaRPr>
              </a:p>
            </p:txBody>
          </p:sp>
          <p:sp>
            <p:nvSpPr>
              <p:cNvPr id="1560" name="Google Shape;402;p16">
                <a:extLst>
                  <a:ext uri="{FF2B5EF4-FFF2-40B4-BE49-F238E27FC236}">
                    <a16:creationId xmlns:a16="http://schemas.microsoft.com/office/drawing/2014/main" id="{866E403B-8EA8-6BB8-2B94-A1C4E8475C1F}"/>
                  </a:ext>
                </a:extLst>
              </p:cNvPr>
              <p:cNvSpPr txBox="1"/>
              <p:nvPr/>
            </p:nvSpPr>
            <p:spPr>
              <a:xfrm>
                <a:off x="5646420" y="4332040"/>
                <a:ext cx="2317420" cy="3714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 sz="1200" dirty="0">
                    <a:solidFill>
                      <a:schemeClr val="dk1"/>
                    </a:solidFill>
                    <a:latin typeface="Roboto"/>
                    <a:ea typeface="Roboto"/>
                    <a:cs typeface="Roboto"/>
                    <a:sym typeface="Roboto"/>
                  </a:rPr>
                  <a:t>Điện sinh khối (Điện sản xuất từ rác thải, chất thải rắn 1,8GW)</a:t>
                </a:r>
                <a:endParaRPr sz="1200" dirty="0">
                  <a:solidFill>
                    <a:schemeClr val="dk1"/>
                  </a:solidFill>
                  <a:latin typeface="Roboto"/>
                  <a:ea typeface="Roboto"/>
                  <a:cs typeface="Roboto"/>
                  <a:sym typeface="Roboto"/>
                </a:endParaRPr>
              </a:p>
            </p:txBody>
          </p:sp>
        </p:grpSp>
        <p:grpSp>
          <p:nvGrpSpPr>
            <p:cNvPr id="1561" name="Google Shape;403;p16">
              <a:extLst>
                <a:ext uri="{FF2B5EF4-FFF2-40B4-BE49-F238E27FC236}">
                  <a16:creationId xmlns:a16="http://schemas.microsoft.com/office/drawing/2014/main" id="{1DCAB811-F08A-970C-F35F-C2E58751848F}"/>
                </a:ext>
              </a:extLst>
            </p:cNvPr>
            <p:cNvGrpSpPr/>
            <p:nvPr/>
          </p:nvGrpSpPr>
          <p:grpSpPr>
            <a:xfrm>
              <a:off x="3613737" y="1361231"/>
              <a:ext cx="1916527" cy="3011234"/>
              <a:chOff x="2142875" y="238125"/>
              <a:chExt cx="3334250" cy="5238750"/>
            </a:xfrm>
          </p:grpSpPr>
          <p:sp>
            <p:nvSpPr>
              <p:cNvPr id="1562" name="Google Shape;404;p16">
                <a:extLst>
                  <a:ext uri="{FF2B5EF4-FFF2-40B4-BE49-F238E27FC236}">
                    <a16:creationId xmlns:a16="http://schemas.microsoft.com/office/drawing/2014/main" id="{17E95F2A-8698-363A-4A57-A8AF7D87FC69}"/>
                  </a:ext>
                </a:extLst>
              </p:cNvPr>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405;p16">
                <a:extLst>
                  <a:ext uri="{FF2B5EF4-FFF2-40B4-BE49-F238E27FC236}">
                    <a16:creationId xmlns:a16="http://schemas.microsoft.com/office/drawing/2014/main" id="{699C18ED-5661-2239-D957-D0FBE5165995}"/>
                  </a:ext>
                </a:extLst>
              </p:cNvPr>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406;p16">
                <a:extLst>
                  <a:ext uri="{FF2B5EF4-FFF2-40B4-BE49-F238E27FC236}">
                    <a16:creationId xmlns:a16="http://schemas.microsoft.com/office/drawing/2014/main" id="{E46E6926-B708-344A-E2F9-156CB5679CD4}"/>
                  </a:ext>
                </a:extLst>
              </p:cNvPr>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407;p16">
                <a:extLst>
                  <a:ext uri="{FF2B5EF4-FFF2-40B4-BE49-F238E27FC236}">
                    <a16:creationId xmlns:a16="http://schemas.microsoft.com/office/drawing/2014/main" id="{DE245FEC-659D-0D9C-9397-79A24A2EC92E}"/>
                  </a:ext>
                </a:extLst>
              </p:cNvPr>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408;p16">
                <a:extLst>
                  <a:ext uri="{FF2B5EF4-FFF2-40B4-BE49-F238E27FC236}">
                    <a16:creationId xmlns:a16="http://schemas.microsoft.com/office/drawing/2014/main" id="{4F7D6683-4133-18FC-F6B9-A69179FA8339}"/>
                  </a:ext>
                </a:extLst>
              </p:cNvPr>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409;p16">
                <a:extLst>
                  <a:ext uri="{FF2B5EF4-FFF2-40B4-BE49-F238E27FC236}">
                    <a16:creationId xmlns:a16="http://schemas.microsoft.com/office/drawing/2014/main" id="{AB20BD18-AE6C-8816-4180-3CD606A3B597}"/>
                  </a:ext>
                </a:extLst>
              </p:cNvPr>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410;p16">
                <a:extLst>
                  <a:ext uri="{FF2B5EF4-FFF2-40B4-BE49-F238E27FC236}">
                    <a16:creationId xmlns:a16="http://schemas.microsoft.com/office/drawing/2014/main" id="{EAC067DC-CFE0-4632-2DFC-E4502744F40D}"/>
                  </a:ext>
                </a:extLst>
              </p:cNvPr>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411;p16">
                <a:extLst>
                  <a:ext uri="{FF2B5EF4-FFF2-40B4-BE49-F238E27FC236}">
                    <a16:creationId xmlns:a16="http://schemas.microsoft.com/office/drawing/2014/main" id="{7C1E5804-0706-952E-32EE-D94DE45F5B80}"/>
                  </a:ext>
                </a:extLst>
              </p:cNvPr>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412;p16">
                <a:extLst>
                  <a:ext uri="{FF2B5EF4-FFF2-40B4-BE49-F238E27FC236}">
                    <a16:creationId xmlns:a16="http://schemas.microsoft.com/office/drawing/2014/main" id="{3CB2D0A0-817A-7929-EAC0-1ABF7ABF947C}"/>
                  </a:ext>
                </a:extLst>
              </p:cNvPr>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572" name="TextBox 1571">
            <a:extLst>
              <a:ext uri="{FF2B5EF4-FFF2-40B4-BE49-F238E27FC236}">
                <a16:creationId xmlns:a16="http://schemas.microsoft.com/office/drawing/2014/main" id="{4849D9F0-819E-C173-7720-6D8C55E5CDC0}"/>
              </a:ext>
            </a:extLst>
          </p:cNvPr>
          <p:cNvSpPr txBox="1"/>
          <p:nvPr/>
        </p:nvSpPr>
        <p:spPr>
          <a:xfrm>
            <a:off x="1897885" y="4326361"/>
            <a:ext cx="6788914" cy="738664"/>
          </a:xfrm>
          <a:prstGeom prst="rect">
            <a:avLst/>
          </a:prstGeom>
          <a:noFill/>
        </p:spPr>
        <p:txBody>
          <a:bodyPr wrap="square">
            <a:spAutoFit/>
          </a:bodyPr>
          <a:lstStyle/>
          <a:p>
            <a:pPr algn="just"/>
            <a:r>
              <a:rPr lang="vi-VN" dirty="0"/>
              <a:t>Định hướng phát triển mạnh điện gió ngoài khơi kết hợp với các loại hình năng lượng tái tạo khác (</a:t>
            </a:r>
            <a:r>
              <a:rPr lang="en-US" dirty="0"/>
              <a:t>ĐMT</a:t>
            </a:r>
            <a:r>
              <a:rPr lang="vi-VN" dirty="0"/>
              <a:t>, </a:t>
            </a:r>
            <a:r>
              <a:rPr lang="en-US" dirty="0"/>
              <a:t>ĐG </a:t>
            </a:r>
            <a:r>
              <a:rPr lang="vi-VN" dirty="0"/>
              <a:t>trên bờ…) để sản xuất năng lượng mới (hydro</a:t>
            </a:r>
            <a:r>
              <a:rPr lang="en-US" dirty="0"/>
              <a:t>-H2</a:t>
            </a:r>
            <a:r>
              <a:rPr lang="vi-VN" dirty="0"/>
              <a:t>, amoniac xanh</a:t>
            </a:r>
            <a:r>
              <a:rPr lang="en-US" dirty="0"/>
              <a:t>-NH3</a:t>
            </a:r>
            <a:r>
              <a:rPr lang="vi-VN" dirty="0"/>
              <a:t>…) phục vụ nhu cầu trong nước và xuất khẩu.</a:t>
            </a:r>
            <a:endParaRPr lang="en-US" dirty="0"/>
          </a:p>
        </p:txBody>
      </p:sp>
    </p:spTree>
    <p:extLst>
      <p:ext uri="{BB962C8B-B14F-4D97-AF65-F5344CB8AC3E}">
        <p14:creationId xmlns:p14="http://schemas.microsoft.com/office/powerpoint/2010/main" val="237889854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MD 4- (TV) Quản lý- Thực trạng TKNL </Template>
  <TotalTime>4161</TotalTime>
  <Words>5745</Words>
  <Application>Microsoft Office PowerPoint</Application>
  <PresentationFormat>On-screen Show (16:9)</PresentationFormat>
  <Paragraphs>490</Paragraphs>
  <Slides>63</Slides>
  <Notes>63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Fira Sans Extra Condensed</vt:lpstr>
      <vt:lpstr>Roboto</vt:lpstr>
      <vt:lpstr>Times</vt:lpstr>
      <vt:lpstr>Arial</vt:lpstr>
      <vt:lpstr>Times New Roman</vt:lpstr>
      <vt:lpstr>Open Sans</vt:lpstr>
      <vt:lpstr>Energy Saving Infographics by Slidesgo</vt:lpstr>
      <vt:lpstr>CHƯƠNG TRÌNH TẬP HUẤN CHO DOANH NGHIỆP  CÔNG NGHIỆP</vt:lpstr>
      <vt:lpstr>Nội dung trình bày</vt:lpstr>
      <vt:lpstr>CÁC DẠNG / NGUỒN NĂNG LƯỢNG TÁI TẠO</vt:lpstr>
      <vt:lpstr>CƠ SỞ PHÁP LÝ – ĐỊNH HƯỚNG PHÁT TRIỂN NLTT CỦA VIỆT NAM</vt:lpstr>
      <vt:lpstr>CƠ SỞ PHÁP LÝ – ĐỊNH HƯỚNG PHÁT TRIỂN NLTT CỦA VIỆT NAM</vt:lpstr>
      <vt:lpstr>CAM KẾT CỦA VIỆT NAM VỀ BIẾN ĐỔI KHÍ HẬU</vt:lpstr>
      <vt:lpstr>QUY HOACH ĐIỆN VIII – MỤC TIÊU PHÁT TRIỂN NLTT</vt:lpstr>
      <vt:lpstr>HIỆN TRẠNG NGUỒN ĐIỆN CỦA VIỆT NAM</vt:lpstr>
      <vt:lpstr>TIỀM NĂNG NĂNG LƯỢNG TÁI TẠO CỦA VIỆT NAM</vt:lpstr>
      <vt:lpstr>CHÍNH SÁCH GIÁ BÁN ĐIỆN TRONG LĨNH VỰC NLTT</vt:lpstr>
      <vt:lpstr>NĂNG LƯỢNG MẶT TRỜI – SOLAR ENERGY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VAI TRÒ CỦA NLTT TRONG CHUYỂN ĐỔI XANH</vt:lpstr>
      <vt:lpstr>LỢI ÍCH CHUYỂN ĐỔI XANH ĐỐI VỚI DOANH NGHIỆP</vt:lpstr>
      <vt:lpstr>MỤC TIÊU TKNL CHO CÁC NGÀNH CÔNG NGHIỆP VIỆT NAM</vt:lpstr>
      <vt:lpstr>DỰ BÁO NHU CẦU TĂNG TRƯỞNG NĂNG LƯỢNG CỦA CÁC PHÂN NGÀNH CÔNG NGHIỆP</vt:lpstr>
      <vt:lpstr>SỬ DỤNG NLTT TRONG LĨNH VỰC CÔNG NGHIỆP</vt:lpstr>
      <vt:lpstr>GIỚI THIỆU VỀ NGHỊ ĐỊNH 58/2025/NĐ-CP</vt:lpstr>
      <vt:lpstr>GIỚI THIỆU VỀ NGHỊ ĐỊNH 58/2025/NĐ-CP</vt:lpstr>
      <vt:lpstr>GIỚI THIỆU VỀ NGHỊ ĐỊNH 58/2025/NĐ-CP</vt:lpstr>
      <vt:lpstr>GIỚI THIỆU VỀ NGHỊ ĐỊNH 58/2025/NĐ-CP</vt:lpstr>
      <vt:lpstr>GIỚI THIỆU VỀ NGHỊ ĐỊNH 58/2025/NĐ-CP</vt:lpstr>
      <vt:lpstr>GIỚI THIỆU VỀ NGHỊ ĐỊNH 58/2025/NĐ-CP</vt:lpstr>
      <vt:lpstr>Tiêu chuẩn thiết kế điện mặt trời ở Việt Nam</vt:lpstr>
      <vt:lpstr>Tiêu chuẩn quốc tế</vt:lpstr>
      <vt:lpstr>PowerPoint Presentation</vt:lpstr>
      <vt:lpstr>CÁC DẠNG CÔNG NGHỆ, CẤU HÌNH HỆ THỐNG ĐIỆN MẶT TRỜI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HƯỚNG DẪN PHÂN TÍCH DỰ ÁN ĐIỆN MẶT TRỜI TRONG DOANH NGHIỆP SẢN XUẤT CÔNG NGHIỆP</vt:lpstr>
      <vt:lpstr>HƯỚNG DẪN PHÂN TÍCH DỰ ÁN ĐIỆN MẶT TRỜI TRONG DOANH NGHIỆP SẢN XUẤT CÔNG NGHIỆP</vt:lpstr>
      <vt:lpstr>HƯỚNG DẪN PHÂN TÍCH DỰ ÁN ĐIỆN MẶT TRỜI TRONG DOANH NGHIỆP SẢN XUẤT CÔNG NGHIỆP</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Năng lượng tái tạo cho Doanh nghiệp công nghiệp (IE)</dc:title>
  <dc:creator>ASUS</dc:creator>
  <cp:lastModifiedBy>ASUS</cp:lastModifiedBy>
  <cp:revision>82</cp:revision>
  <dcterms:modified xsi:type="dcterms:W3CDTF">2025-06-01T11:51:10Z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3270696</vt:lpwstr>
  </property>
  <property fmtid="{D5CDD505-2E9C-101B-9397-08002B2CF9AE}" name="NXPowerLiteSettings" pid="3">
    <vt:lpwstr>F7000400038000</vt:lpwstr>
  </property>
  <property fmtid="{D5CDD505-2E9C-101B-9397-08002B2CF9AE}" name="NXPowerLiteVersion" pid="4">
    <vt:lpwstr>S11.0.1</vt:lpwstr>
  </property>
</Properties>
</file>