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wmf" Extension="wmf"/>
  <Default ContentType="application/vnd.openxmlformats-package.relationships+xml" Extension="rels"/>
  <Default ContentType="application/xml" Extension="xml"/>
  <Default ContentType="application/vnd.openxmlformats-officedocument.vmlDrawing" Extension="v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presentationml.notesSlide+xml" PartName="/ppt/notesSlides/notesSlide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49"/>
  </p:notesMasterIdLst>
  <p:sldIdLst>
    <p:sldId id="303"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9" r:id="rId42"/>
    <p:sldId id="300" r:id="rId43"/>
    <p:sldId id="301" r:id="rId44"/>
    <p:sldId id="297" r:id="rId45"/>
    <p:sldId id="302" r:id="rId46"/>
    <p:sldId id="298" r:id="rId47"/>
    <p:sldId id="259"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E39EA-5DAB-4AE1-8070-45AFE3D95CBA}" type="doc">
      <dgm:prSet loTypeId="urn:microsoft.com/office/officeart/2005/8/layout/vList5" loCatId="list" qsTypeId="urn:microsoft.com/office/officeart/2005/8/quickstyle/simple1#1" qsCatId="simple" csTypeId="urn:microsoft.com/office/officeart/2005/8/colors/colorful5" csCatId="colorful" phldr="1"/>
      <dgm:spPr/>
      <dgm:t>
        <a:bodyPr/>
        <a:lstStyle/>
        <a:p>
          <a:endParaRPr lang="en-US"/>
        </a:p>
      </dgm:t>
    </dgm:pt>
    <dgm:pt modelId="{B8512A55-34B5-4EE0-8892-8A2AF1832B10}">
      <dgm:prSet phldrT="[Text]" custT="1"/>
      <dgm:spPr>
        <a:xfrm>
          <a:off x="0" y="49"/>
          <a:ext cx="1964703" cy="1982390"/>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3200" b="1">
              <a:solidFill>
                <a:sysClr val="window" lastClr="FFFFFF"/>
              </a:solidFill>
              <a:latin typeface="Arial" pitchFamily="34" charset="0"/>
              <a:ea typeface="+mn-ea"/>
              <a:cs typeface="Arial" pitchFamily="34" charset="0"/>
            </a:rPr>
            <a:t>Mua mới</a:t>
          </a:r>
        </a:p>
      </dgm:t>
    </dgm:pt>
    <dgm:pt modelId="{4BDBEE2C-314E-4339-94CE-E13F01701B83}" type="parTrans" cxnId="{81C70FFE-F9CB-4B25-9509-CFF6862CA759}">
      <dgm:prSet/>
      <dgm:spPr/>
      <dgm:t>
        <a:bodyPr/>
        <a:lstStyle/>
        <a:p>
          <a:endParaRPr lang="en-US">
            <a:latin typeface="Arial" pitchFamily="34" charset="0"/>
            <a:cs typeface="Arial" pitchFamily="34" charset="0"/>
          </a:endParaRPr>
        </a:p>
      </dgm:t>
    </dgm:pt>
    <dgm:pt modelId="{E66EA7CF-4A0A-425D-AF5B-13F2212FC8B1}" type="sibTrans" cxnId="{81C70FFE-F9CB-4B25-9509-CFF6862CA759}">
      <dgm:prSet/>
      <dgm:spPr/>
      <dgm:t>
        <a:bodyPr/>
        <a:lstStyle/>
        <a:p>
          <a:endParaRPr lang="en-US">
            <a:latin typeface="Arial" pitchFamily="34" charset="0"/>
            <a:cs typeface="Arial" pitchFamily="34" charset="0"/>
          </a:endParaRPr>
        </a:p>
      </dgm:t>
    </dgm:pt>
    <dgm:pt modelId="{DC7CE855-FB22-449D-89C8-39B5E7EE9CA8}">
      <dgm:prSet phldrT="[Text]" custT="1"/>
      <dgm:spPr>
        <a:xfrm rot="5400000">
          <a:off x="4404237" y="-2240601"/>
          <a:ext cx="1585912" cy="6463692"/>
        </a:xfrm>
        <a:prstGeom prst="round2SameRect">
          <a:avLst/>
        </a:prstGeom>
        <a:solidFill>
          <a:srgbClr val="5B9BD5">
            <a:tint val="40000"/>
            <a:alpha val="90000"/>
            <a:hueOff val="0"/>
            <a:satOff val="0"/>
            <a:lumOff val="0"/>
            <a:alphaOff val="0"/>
          </a:srgbClr>
        </a:solidFill>
        <a:ln w="12700" cap="flat" cmpd="sng" algn="ctr">
          <a:solidFill>
            <a:srgbClr val="5B9BD5">
              <a:tint val="40000"/>
              <a:alpha val="90000"/>
              <a:hueOff val="0"/>
              <a:satOff val="0"/>
              <a:lumOff val="0"/>
              <a:alphaOff val="0"/>
            </a:srgbClr>
          </a:solidFill>
          <a:prstDash val="solid"/>
          <a:miter lim="800000"/>
        </a:ln>
        <a:effectLst/>
      </dgm:spPr>
      <dgm:t>
        <a:bodyPr/>
        <a:lstStyle/>
        <a:p>
          <a:r>
            <a:rPr lang="en-US" sz="2000">
              <a:solidFill>
                <a:sysClr val="windowText" lastClr="000000">
                  <a:hueOff val="0"/>
                  <a:satOff val="0"/>
                  <a:lumOff val="0"/>
                  <a:alphaOff val="0"/>
                </a:sysClr>
              </a:solidFill>
              <a:latin typeface="Arial" pitchFamily="34" charset="0"/>
              <a:ea typeface="+mn-ea"/>
              <a:cs typeface="Arial" pitchFamily="34" charset="0"/>
            </a:rPr>
            <a:t>Đầu tư hệ thống có hiệu suất cao</a:t>
          </a:r>
        </a:p>
      </dgm:t>
    </dgm:pt>
    <dgm:pt modelId="{F91FA394-F1CF-43B7-B152-94ABEAB51376}" type="parTrans" cxnId="{BD00D12E-7C7C-464D-A1A5-57F5FF0E9EFC}">
      <dgm:prSet/>
      <dgm:spPr/>
      <dgm:t>
        <a:bodyPr/>
        <a:lstStyle/>
        <a:p>
          <a:endParaRPr lang="en-US">
            <a:latin typeface="Arial" pitchFamily="34" charset="0"/>
            <a:cs typeface="Arial" pitchFamily="34" charset="0"/>
          </a:endParaRPr>
        </a:p>
      </dgm:t>
    </dgm:pt>
    <dgm:pt modelId="{01167A7A-D70E-4C03-9AF5-2FC01D566C05}" type="sibTrans" cxnId="{BD00D12E-7C7C-464D-A1A5-57F5FF0E9EFC}">
      <dgm:prSet/>
      <dgm:spPr/>
      <dgm:t>
        <a:bodyPr/>
        <a:lstStyle/>
        <a:p>
          <a:endParaRPr lang="en-US">
            <a:latin typeface="Arial" pitchFamily="34" charset="0"/>
            <a:cs typeface="Arial" pitchFamily="34" charset="0"/>
          </a:endParaRPr>
        </a:p>
      </dgm:t>
    </dgm:pt>
    <dgm:pt modelId="{9FF3C3C3-BFB1-416C-B216-DC868E229820}">
      <dgm:prSet phldrT="[Text]" custT="1"/>
      <dgm:spPr>
        <a:xfrm rot="5400000">
          <a:off x="4404237" y="-2240601"/>
          <a:ext cx="1585912" cy="6463692"/>
        </a:xfrm>
        <a:prstGeom prst="round2SameRect">
          <a:avLst/>
        </a:prstGeom>
        <a:solidFill>
          <a:srgbClr val="5B9BD5">
            <a:tint val="40000"/>
            <a:alpha val="90000"/>
            <a:hueOff val="0"/>
            <a:satOff val="0"/>
            <a:lumOff val="0"/>
            <a:alphaOff val="0"/>
          </a:srgbClr>
        </a:solidFill>
        <a:ln w="12700" cap="flat" cmpd="sng" algn="ctr">
          <a:solidFill>
            <a:srgbClr val="5B9BD5">
              <a:tint val="40000"/>
              <a:alpha val="90000"/>
              <a:hueOff val="0"/>
              <a:satOff val="0"/>
              <a:lumOff val="0"/>
              <a:alphaOff val="0"/>
            </a:srgbClr>
          </a:solidFill>
          <a:prstDash val="solid"/>
          <a:miter lim="800000"/>
        </a:ln>
        <a:effectLst/>
      </dgm:spPr>
      <dgm:t>
        <a:bodyPr/>
        <a:lstStyle/>
        <a:p>
          <a:r>
            <a:rPr lang="en-US" sz="2000" dirty="0" err="1">
              <a:solidFill>
                <a:sysClr val="windowText" lastClr="000000">
                  <a:hueOff val="0"/>
                  <a:satOff val="0"/>
                  <a:lumOff val="0"/>
                  <a:alphaOff val="0"/>
                </a:sysClr>
              </a:solidFill>
              <a:latin typeface="Arial" pitchFamily="34" charset="0"/>
              <a:ea typeface="+mn-ea"/>
              <a:cs typeface="Arial" pitchFamily="34" charset="0"/>
            </a:rPr>
            <a:t>Các</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thông</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số</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kỹ</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thuật</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vận</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hành</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đúng</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với</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công</a:t>
          </a:r>
          <a:r>
            <a:rPr lang="en-US" sz="2000" dirty="0">
              <a:solidFill>
                <a:sysClr val="windowText" lastClr="000000">
                  <a:hueOff val="0"/>
                  <a:satOff val="0"/>
                  <a:lumOff val="0"/>
                  <a:alphaOff val="0"/>
                </a:sysClr>
              </a:solidFill>
              <a:latin typeface="Arial" pitchFamily="34" charset="0"/>
              <a:ea typeface="+mn-ea"/>
              <a:cs typeface="Arial" pitchFamily="34" charset="0"/>
            </a:rPr>
            <a:t> </a:t>
          </a:r>
          <a:r>
            <a:rPr lang="en-US" sz="2000" dirty="0" err="1">
              <a:solidFill>
                <a:sysClr val="windowText" lastClr="000000">
                  <a:hueOff val="0"/>
                  <a:satOff val="0"/>
                  <a:lumOff val="0"/>
                  <a:alphaOff val="0"/>
                </a:sysClr>
              </a:solidFill>
              <a:latin typeface="Arial" pitchFamily="34" charset="0"/>
              <a:ea typeface="+mn-ea"/>
              <a:cs typeface="Arial" pitchFamily="34" charset="0"/>
            </a:rPr>
            <a:t>bố</a:t>
          </a:r>
          <a:endParaRPr lang="en-US" sz="2000" dirty="0">
            <a:solidFill>
              <a:sysClr val="windowText" lastClr="000000">
                <a:hueOff val="0"/>
                <a:satOff val="0"/>
                <a:lumOff val="0"/>
                <a:alphaOff val="0"/>
              </a:sysClr>
            </a:solidFill>
            <a:latin typeface="Arial" pitchFamily="34" charset="0"/>
            <a:ea typeface="+mn-ea"/>
            <a:cs typeface="Arial" pitchFamily="34" charset="0"/>
          </a:endParaRPr>
        </a:p>
      </dgm:t>
    </dgm:pt>
    <dgm:pt modelId="{D8F66F06-31B7-4BAA-B4BB-FE8F97E574F1}" type="parTrans" cxnId="{886D7DB2-CDA9-4D0B-8021-3F6310720396}">
      <dgm:prSet/>
      <dgm:spPr/>
      <dgm:t>
        <a:bodyPr/>
        <a:lstStyle/>
        <a:p>
          <a:endParaRPr lang="en-US">
            <a:latin typeface="Arial" pitchFamily="34" charset="0"/>
            <a:cs typeface="Arial" pitchFamily="34" charset="0"/>
          </a:endParaRPr>
        </a:p>
      </dgm:t>
    </dgm:pt>
    <dgm:pt modelId="{EC0301DF-058C-417C-A4F9-24108FDBCD6A}" type="sibTrans" cxnId="{886D7DB2-CDA9-4D0B-8021-3F6310720396}">
      <dgm:prSet/>
      <dgm:spPr/>
      <dgm:t>
        <a:bodyPr/>
        <a:lstStyle/>
        <a:p>
          <a:endParaRPr lang="en-US">
            <a:latin typeface="Arial" pitchFamily="34" charset="0"/>
            <a:cs typeface="Arial" pitchFamily="34" charset="0"/>
          </a:endParaRPr>
        </a:p>
      </dgm:t>
    </dgm:pt>
    <dgm:pt modelId="{A893E991-3EBF-420C-81C8-3A8C4CE342A4}">
      <dgm:prSet phldrT="[Text]" custT="1"/>
      <dgm:spPr>
        <a:xfrm>
          <a:off x="0" y="2081559"/>
          <a:ext cx="1937272" cy="1982390"/>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3200" b="1">
              <a:solidFill>
                <a:sysClr val="window" lastClr="FFFFFF"/>
              </a:solidFill>
              <a:latin typeface="Arial" pitchFamily="34" charset="0"/>
              <a:ea typeface="+mn-ea"/>
              <a:cs typeface="Arial" pitchFamily="34" charset="0"/>
            </a:rPr>
            <a:t>Thay thế</a:t>
          </a:r>
        </a:p>
      </dgm:t>
    </dgm:pt>
    <dgm:pt modelId="{69B0D19C-F16B-49F3-A78C-CDD0133FC59C}" type="parTrans" cxnId="{E216EFEC-CF0C-4E7D-9566-439B09094426}">
      <dgm:prSet/>
      <dgm:spPr/>
      <dgm:t>
        <a:bodyPr/>
        <a:lstStyle/>
        <a:p>
          <a:endParaRPr lang="en-US">
            <a:latin typeface="Arial" pitchFamily="34" charset="0"/>
            <a:cs typeface="Arial" pitchFamily="34" charset="0"/>
          </a:endParaRPr>
        </a:p>
      </dgm:t>
    </dgm:pt>
    <dgm:pt modelId="{B9781125-9512-4DDE-80A1-BE4BD5799B3D}" type="sibTrans" cxnId="{E216EFEC-CF0C-4E7D-9566-439B09094426}">
      <dgm:prSet/>
      <dgm:spPr/>
      <dgm:t>
        <a:bodyPr/>
        <a:lstStyle/>
        <a:p>
          <a:endParaRPr lang="en-US">
            <a:latin typeface="Arial" pitchFamily="34" charset="0"/>
            <a:cs typeface="Arial" pitchFamily="34" charset="0"/>
          </a:endParaRPr>
        </a:p>
      </dgm:t>
    </dgm:pt>
    <dgm:pt modelId="{FC4CEC42-9D24-4DF0-B24A-3B931F59D803}">
      <dgm:prSet phldrT="[Text]" custT="1"/>
      <dgm:spPr>
        <a:xfrm rot="5400000">
          <a:off x="4387896" y="-170180"/>
          <a:ext cx="1585912" cy="6485871"/>
        </a:xfrm>
        <a:prstGeom prst="round2SameRect">
          <a:avLst/>
        </a:prstGeom>
        <a:solidFill>
          <a:srgbClr val="5B9BD5">
            <a:tint val="40000"/>
            <a:alpha val="90000"/>
            <a:hueOff val="-6739762"/>
            <a:satOff val="-22832"/>
            <a:lumOff val="-2928"/>
            <a:alphaOff val="0"/>
          </a:srgbClr>
        </a:solidFill>
        <a:ln w="12700" cap="flat" cmpd="sng" algn="ctr">
          <a:solidFill>
            <a:srgbClr val="5B9BD5">
              <a:tint val="40000"/>
              <a:alpha val="90000"/>
              <a:hueOff val="-6739762"/>
              <a:satOff val="-22832"/>
              <a:lumOff val="-2928"/>
              <a:alphaOff val="0"/>
            </a:srgbClr>
          </a:solidFill>
          <a:prstDash val="solid"/>
          <a:miter lim="800000"/>
        </a:ln>
        <a:effectLst/>
      </dgm:spPr>
      <dgm:t>
        <a:bodyPr/>
        <a:lstStyle/>
        <a:p>
          <a:r>
            <a:rPr lang="en-US" sz="2000">
              <a:solidFill>
                <a:sysClr val="windowText" lastClr="000000">
                  <a:hueOff val="0"/>
                  <a:satOff val="0"/>
                  <a:lumOff val="0"/>
                  <a:alphaOff val="0"/>
                </a:sysClr>
              </a:solidFill>
              <a:latin typeface="Arial" pitchFamily="34" charset="0"/>
              <a:ea typeface="+mn-ea"/>
              <a:cs typeface="Arial" pitchFamily="34" charset="0"/>
            </a:rPr>
            <a:t>Năng suất giải nhiệt không thấp hơn thiết bị được thay thế</a:t>
          </a:r>
        </a:p>
      </dgm:t>
    </dgm:pt>
    <dgm:pt modelId="{1ADD9A37-1DD0-4206-9DE4-20E981459185}" type="parTrans" cxnId="{3EA982FB-E457-4C78-A26E-D65A898476EA}">
      <dgm:prSet/>
      <dgm:spPr/>
      <dgm:t>
        <a:bodyPr/>
        <a:lstStyle/>
        <a:p>
          <a:endParaRPr lang="en-US">
            <a:latin typeface="Arial" pitchFamily="34" charset="0"/>
            <a:cs typeface="Arial" pitchFamily="34" charset="0"/>
          </a:endParaRPr>
        </a:p>
      </dgm:t>
    </dgm:pt>
    <dgm:pt modelId="{88E1E531-612E-423B-AE56-8F15A63D7AE1}" type="sibTrans" cxnId="{3EA982FB-E457-4C78-A26E-D65A898476EA}">
      <dgm:prSet/>
      <dgm:spPr/>
      <dgm:t>
        <a:bodyPr/>
        <a:lstStyle/>
        <a:p>
          <a:endParaRPr lang="en-US">
            <a:latin typeface="Arial" pitchFamily="34" charset="0"/>
            <a:cs typeface="Arial" pitchFamily="34" charset="0"/>
          </a:endParaRPr>
        </a:p>
      </dgm:t>
    </dgm:pt>
    <dgm:pt modelId="{82E90B63-D1CA-4E5F-B31D-28D0EBE693C5}">
      <dgm:prSet phldrT="[Text]" custT="1"/>
      <dgm:spPr>
        <a:xfrm rot="5400000">
          <a:off x="4387896" y="-170180"/>
          <a:ext cx="1585912" cy="6485871"/>
        </a:xfrm>
        <a:prstGeom prst="round2SameRect">
          <a:avLst/>
        </a:prstGeom>
        <a:solidFill>
          <a:srgbClr val="5B9BD5">
            <a:tint val="40000"/>
            <a:alpha val="90000"/>
            <a:hueOff val="-6739762"/>
            <a:satOff val="-22832"/>
            <a:lumOff val="-2928"/>
            <a:alphaOff val="0"/>
          </a:srgbClr>
        </a:solidFill>
        <a:ln w="12700" cap="flat" cmpd="sng" algn="ctr">
          <a:solidFill>
            <a:srgbClr val="5B9BD5">
              <a:tint val="40000"/>
              <a:alpha val="90000"/>
              <a:hueOff val="-6739762"/>
              <a:satOff val="-22832"/>
              <a:lumOff val="-2928"/>
              <a:alphaOff val="0"/>
            </a:srgbClr>
          </a:solidFill>
          <a:prstDash val="solid"/>
          <a:miter lim="800000"/>
        </a:ln>
        <a:effectLst/>
      </dgm:spPr>
      <dgm:t>
        <a:bodyPr/>
        <a:lstStyle/>
        <a:p>
          <a:r>
            <a:rPr lang="en-US" sz="2000">
              <a:solidFill>
                <a:sysClr val="windowText" lastClr="000000">
                  <a:hueOff val="0"/>
                  <a:satOff val="0"/>
                  <a:lumOff val="0"/>
                  <a:alphaOff val="0"/>
                </a:sysClr>
              </a:solidFill>
              <a:latin typeface="Arial" pitchFamily="34" charset="0"/>
              <a:ea typeface="+mn-ea"/>
              <a:cs typeface="Arial" pitchFamily="34" charset="0"/>
            </a:rPr>
            <a:t>Các thông số kỹ thuật vận hành đúng với công bố</a:t>
          </a:r>
        </a:p>
      </dgm:t>
    </dgm:pt>
    <dgm:pt modelId="{4BA2D46D-076D-4490-A862-65E4D7AB3A19}" type="parTrans" cxnId="{CB31D428-8C7C-43C8-ACA8-62CADE40EE70}">
      <dgm:prSet/>
      <dgm:spPr/>
      <dgm:t>
        <a:bodyPr/>
        <a:lstStyle/>
        <a:p>
          <a:endParaRPr lang="en-US">
            <a:latin typeface="Arial" pitchFamily="34" charset="0"/>
            <a:cs typeface="Arial" pitchFamily="34" charset="0"/>
          </a:endParaRPr>
        </a:p>
      </dgm:t>
    </dgm:pt>
    <dgm:pt modelId="{07A0AB51-45A1-410C-9CFF-6366711FDA26}" type="sibTrans" cxnId="{CB31D428-8C7C-43C8-ACA8-62CADE40EE70}">
      <dgm:prSet/>
      <dgm:spPr/>
      <dgm:t>
        <a:bodyPr/>
        <a:lstStyle/>
        <a:p>
          <a:endParaRPr lang="en-US">
            <a:latin typeface="Arial" pitchFamily="34" charset="0"/>
            <a:cs typeface="Arial" pitchFamily="34" charset="0"/>
          </a:endParaRPr>
        </a:p>
      </dgm:t>
    </dgm:pt>
    <dgm:pt modelId="{CCD0EFE5-560C-4E98-8A69-887598DBDD39}" type="pres">
      <dgm:prSet presAssocID="{611E39EA-5DAB-4AE1-8070-45AFE3D95CBA}" presName="Name0" presStyleCnt="0">
        <dgm:presLayoutVars>
          <dgm:dir/>
          <dgm:animLvl val="lvl"/>
          <dgm:resizeHandles val="exact"/>
        </dgm:presLayoutVars>
      </dgm:prSet>
      <dgm:spPr/>
      <dgm:t>
        <a:bodyPr/>
        <a:lstStyle/>
        <a:p>
          <a:endParaRPr lang="en-US"/>
        </a:p>
      </dgm:t>
    </dgm:pt>
    <dgm:pt modelId="{797D4F06-27D1-4783-8473-B12C3AF60049}" type="pres">
      <dgm:prSet presAssocID="{B8512A55-34B5-4EE0-8892-8A2AF1832B10}" presName="linNode" presStyleCnt="0"/>
      <dgm:spPr/>
    </dgm:pt>
    <dgm:pt modelId="{C87E3C5D-5CAB-45B4-A823-81969E9CCA0C}" type="pres">
      <dgm:prSet presAssocID="{B8512A55-34B5-4EE0-8892-8A2AF1832B10}" presName="parentText" presStyleLbl="node1" presStyleIdx="0" presStyleCnt="2" custScaleX="69492" custLinFactNeighborX="-7256">
        <dgm:presLayoutVars>
          <dgm:chMax val="1"/>
          <dgm:bulletEnabled val="1"/>
        </dgm:presLayoutVars>
      </dgm:prSet>
      <dgm:spPr/>
      <dgm:t>
        <a:bodyPr/>
        <a:lstStyle/>
        <a:p>
          <a:endParaRPr lang="en-US"/>
        </a:p>
      </dgm:t>
    </dgm:pt>
    <dgm:pt modelId="{E6E7F8CB-52D6-47DE-B373-C56FBBBA717B}" type="pres">
      <dgm:prSet presAssocID="{B8512A55-34B5-4EE0-8892-8A2AF1832B10}" presName="descendantText" presStyleLbl="alignAccFollowNode1" presStyleIdx="0" presStyleCnt="2" custScaleX="128600">
        <dgm:presLayoutVars>
          <dgm:bulletEnabled val="1"/>
        </dgm:presLayoutVars>
      </dgm:prSet>
      <dgm:spPr/>
      <dgm:t>
        <a:bodyPr/>
        <a:lstStyle/>
        <a:p>
          <a:endParaRPr lang="en-US"/>
        </a:p>
      </dgm:t>
    </dgm:pt>
    <dgm:pt modelId="{572A23D3-02EB-4CDB-B2DD-B8041BC90E28}" type="pres">
      <dgm:prSet presAssocID="{E66EA7CF-4A0A-425D-AF5B-13F2212FC8B1}" presName="sp" presStyleCnt="0"/>
      <dgm:spPr/>
    </dgm:pt>
    <dgm:pt modelId="{1260EBC7-5B0B-4F77-9976-B5133756AD46}" type="pres">
      <dgm:prSet presAssocID="{A893E991-3EBF-420C-81C8-3A8C4CE342A4}" presName="linNode" presStyleCnt="0"/>
      <dgm:spPr/>
    </dgm:pt>
    <dgm:pt modelId="{F3E32BC5-30CF-45DA-BEF1-B01D36FD059C}" type="pres">
      <dgm:prSet presAssocID="{A893E991-3EBF-420C-81C8-3A8C4CE342A4}" presName="parentText" presStyleLbl="node1" presStyleIdx="1" presStyleCnt="2" custScaleX="78949" custLinFactNeighborX="-7256">
        <dgm:presLayoutVars>
          <dgm:chMax val="1"/>
          <dgm:bulletEnabled val="1"/>
        </dgm:presLayoutVars>
      </dgm:prSet>
      <dgm:spPr/>
      <dgm:t>
        <a:bodyPr/>
        <a:lstStyle/>
        <a:p>
          <a:endParaRPr lang="en-US"/>
        </a:p>
      </dgm:t>
    </dgm:pt>
    <dgm:pt modelId="{A658B703-DF20-4DFE-9C87-2528BD9FC5CE}" type="pres">
      <dgm:prSet presAssocID="{A893E991-3EBF-420C-81C8-3A8C4CE342A4}" presName="descendantText" presStyleLbl="alignAccFollowNode1" presStyleIdx="1" presStyleCnt="2" custScaleX="148678">
        <dgm:presLayoutVars>
          <dgm:bulletEnabled val="1"/>
        </dgm:presLayoutVars>
      </dgm:prSet>
      <dgm:spPr/>
      <dgm:t>
        <a:bodyPr/>
        <a:lstStyle/>
        <a:p>
          <a:endParaRPr lang="en-US"/>
        </a:p>
      </dgm:t>
    </dgm:pt>
  </dgm:ptLst>
  <dgm:cxnLst>
    <dgm:cxn modelId="{82E92940-4341-47C3-94A7-7234A47FE3CA}" type="presOf" srcId="{B8512A55-34B5-4EE0-8892-8A2AF1832B10}" destId="{C87E3C5D-5CAB-45B4-A823-81969E9CCA0C}" srcOrd="0" destOrd="0" presId="urn:microsoft.com/office/officeart/2005/8/layout/vList5"/>
    <dgm:cxn modelId="{886D7DB2-CDA9-4D0B-8021-3F6310720396}" srcId="{B8512A55-34B5-4EE0-8892-8A2AF1832B10}" destId="{9FF3C3C3-BFB1-416C-B216-DC868E229820}" srcOrd="1" destOrd="0" parTransId="{D8F66F06-31B7-4BAA-B4BB-FE8F97E574F1}" sibTransId="{EC0301DF-058C-417C-A4F9-24108FDBCD6A}"/>
    <dgm:cxn modelId="{BD00D12E-7C7C-464D-A1A5-57F5FF0E9EFC}" srcId="{B8512A55-34B5-4EE0-8892-8A2AF1832B10}" destId="{DC7CE855-FB22-449D-89C8-39B5E7EE9CA8}" srcOrd="0" destOrd="0" parTransId="{F91FA394-F1CF-43B7-B152-94ABEAB51376}" sibTransId="{01167A7A-D70E-4C03-9AF5-2FC01D566C05}"/>
    <dgm:cxn modelId="{5A94AB36-5586-47D1-AA2A-6476BFA922A6}" type="presOf" srcId="{611E39EA-5DAB-4AE1-8070-45AFE3D95CBA}" destId="{CCD0EFE5-560C-4E98-8A69-887598DBDD39}" srcOrd="0" destOrd="0" presId="urn:microsoft.com/office/officeart/2005/8/layout/vList5"/>
    <dgm:cxn modelId="{E216EFEC-CF0C-4E7D-9566-439B09094426}" srcId="{611E39EA-5DAB-4AE1-8070-45AFE3D95CBA}" destId="{A893E991-3EBF-420C-81C8-3A8C4CE342A4}" srcOrd="1" destOrd="0" parTransId="{69B0D19C-F16B-49F3-A78C-CDD0133FC59C}" sibTransId="{B9781125-9512-4DDE-80A1-BE4BD5799B3D}"/>
    <dgm:cxn modelId="{7315E2BA-1A07-4870-A095-23F2577F8AD1}" type="presOf" srcId="{A893E991-3EBF-420C-81C8-3A8C4CE342A4}" destId="{F3E32BC5-30CF-45DA-BEF1-B01D36FD059C}" srcOrd="0" destOrd="0" presId="urn:microsoft.com/office/officeart/2005/8/layout/vList5"/>
    <dgm:cxn modelId="{FAFC0577-F77C-4ED9-BB0B-0B6FD860E050}" type="presOf" srcId="{9FF3C3C3-BFB1-416C-B216-DC868E229820}" destId="{E6E7F8CB-52D6-47DE-B373-C56FBBBA717B}" srcOrd="0" destOrd="1" presId="urn:microsoft.com/office/officeart/2005/8/layout/vList5"/>
    <dgm:cxn modelId="{850400D1-F603-4076-997F-E6316C6A8314}" type="presOf" srcId="{82E90B63-D1CA-4E5F-B31D-28D0EBE693C5}" destId="{A658B703-DF20-4DFE-9C87-2528BD9FC5CE}" srcOrd="0" destOrd="1" presId="urn:microsoft.com/office/officeart/2005/8/layout/vList5"/>
    <dgm:cxn modelId="{75F8B19B-61D6-48FA-8ACE-1363529F1671}" type="presOf" srcId="{DC7CE855-FB22-449D-89C8-39B5E7EE9CA8}" destId="{E6E7F8CB-52D6-47DE-B373-C56FBBBA717B}" srcOrd="0" destOrd="0" presId="urn:microsoft.com/office/officeart/2005/8/layout/vList5"/>
    <dgm:cxn modelId="{81C70FFE-F9CB-4B25-9509-CFF6862CA759}" srcId="{611E39EA-5DAB-4AE1-8070-45AFE3D95CBA}" destId="{B8512A55-34B5-4EE0-8892-8A2AF1832B10}" srcOrd="0" destOrd="0" parTransId="{4BDBEE2C-314E-4339-94CE-E13F01701B83}" sibTransId="{E66EA7CF-4A0A-425D-AF5B-13F2212FC8B1}"/>
    <dgm:cxn modelId="{CB31D428-8C7C-43C8-ACA8-62CADE40EE70}" srcId="{A893E991-3EBF-420C-81C8-3A8C4CE342A4}" destId="{82E90B63-D1CA-4E5F-B31D-28D0EBE693C5}" srcOrd="1" destOrd="0" parTransId="{4BA2D46D-076D-4490-A862-65E4D7AB3A19}" sibTransId="{07A0AB51-45A1-410C-9CFF-6366711FDA26}"/>
    <dgm:cxn modelId="{21EFFE71-86C8-4A2C-83BD-34D666F1F367}" type="presOf" srcId="{FC4CEC42-9D24-4DF0-B24A-3B931F59D803}" destId="{A658B703-DF20-4DFE-9C87-2528BD9FC5CE}" srcOrd="0" destOrd="0" presId="urn:microsoft.com/office/officeart/2005/8/layout/vList5"/>
    <dgm:cxn modelId="{3EA982FB-E457-4C78-A26E-D65A898476EA}" srcId="{A893E991-3EBF-420C-81C8-3A8C4CE342A4}" destId="{FC4CEC42-9D24-4DF0-B24A-3B931F59D803}" srcOrd="0" destOrd="0" parTransId="{1ADD9A37-1DD0-4206-9DE4-20E981459185}" sibTransId="{88E1E531-612E-423B-AE56-8F15A63D7AE1}"/>
    <dgm:cxn modelId="{526461DE-AEA9-457B-A168-FBEED2693A0B}" type="presParOf" srcId="{CCD0EFE5-560C-4E98-8A69-887598DBDD39}" destId="{797D4F06-27D1-4783-8473-B12C3AF60049}" srcOrd="0" destOrd="0" presId="urn:microsoft.com/office/officeart/2005/8/layout/vList5"/>
    <dgm:cxn modelId="{60E50595-16E5-4B8D-B6F4-83116AF274AE}" type="presParOf" srcId="{797D4F06-27D1-4783-8473-B12C3AF60049}" destId="{C87E3C5D-5CAB-45B4-A823-81969E9CCA0C}" srcOrd="0" destOrd="0" presId="urn:microsoft.com/office/officeart/2005/8/layout/vList5"/>
    <dgm:cxn modelId="{DF43341C-15B7-440C-BF98-AD0D87F05820}" type="presParOf" srcId="{797D4F06-27D1-4783-8473-B12C3AF60049}" destId="{E6E7F8CB-52D6-47DE-B373-C56FBBBA717B}" srcOrd="1" destOrd="0" presId="urn:microsoft.com/office/officeart/2005/8/layout/vList5"/>
    <dgm:cxn modelId="{C4B068B0-9EEE-4E41-865A-28BD879C417A}" type="presParOf" srcId="{CCD0EFE5-560C-4E98-8A69-887598DBDD39}" destId="{572A23D3-02EB-4CDB-B2DD-B8041BC90E28}" srcOrd="1" destOrd="0" presId="urn:microsoft.com/office/officeart/2005/8/layout/vList5"/>
    <dgm:cxn modelId="{BD7E4BE5-3BAE-4205-81EF-51E398A30063}" type="presParOf" srcId="{CCD0EFE5-560C-4E98-8A69-887598DBDD39}" destId="{1260EBC7-5B0B-4F77-9976-B5133756AD46}" srcOrd="2" destOrd="0" presId="urn:microsoft.com/office/officeart/2005/8/layout/vList5"/>
    <dgm:cxn modelId="{09BB5195-0D04-49E7-AB66-0D0D421B9C44}" type="presParOf" srcId="{1260EBC7-5B0B-4F77-9976-B5133756AD46}" destId="{F3E32BC5-30CF-45DA-BEF1-B01D36FD059C}" srcOrd="0" destOrd="0" presId="urn:microsoft.com/office/officeart/2005/8/layout/vList5"/>
    <dgm:cxn modelId="{CACD181B-07A6-4F53-9F00-516EE98E23BC}" type="presParOf" srcId="{1260EBC7-5B0B-4F77-9976-B5133756AD46}" destId="{A658B703-DF20-4DFE-9C87-2528BD9FC5C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80ED07-4E22-4068-A9CA-AEF44E299316}" type="doc">
      <dgm:prSet loTypeId="urn:microsoft.com/office/officeart/2005/8/layout/radial4" loCatId="relationship" qsTypeId="urn:microsoft.com/office/officeart/2005/8/quickstyle/3d1" qsCatId="3D" csTypeId="urn:microsoft.com/office/officeart/2005/8/colors/colorful5" csCatId="colorful" phldr="1"/>
      <dgm:spPr/>
      <dgm:t>
        <a:bodyPr/>
        <a:lstStyle/>
        <a:p>
          <a:endParaRPr lang="en-US"/>
        </a:p>
      </dgm:t>
    </dgm:pt>
    <dgm:pt modelId="{7927FF44-C422-438E-9A34-5CCC7F07A244}">
      <dgm:prSet phldrT="[Text]" custT="1"/>
      <dgm:spPr>
        <a:xfrm>
          <a:off x="3102909" y="2417716"/>
          <a:ext cx="2295302" cy="2295302"/>
        </a:xfrm>
        <a:prstGeom prst="ellipse">
          <a:avLst/>
        </a:prstGeom>
        <a:gradFill rotWithShape="0">
          <a:gsLst>
            <a:gs pos="0">
              <a:srgbClr val="FFC000">
                <a:hueOff val="0"/>
                <a:satOff val="0"/>
                <a:lumOff val="0"/>
                <a:alphaOff val="0"/>
                <a:satMod val="103000"/>
                <a:lumMod val="102000"/>
                <a:tint val="94000"/>
              </a:srgbClr>
            </a:gs>
            <a:gs pos="50000">
              <a:srgbClr val="FFC000">
                <a:hueOff val="0"/>
                <a:satOff val="0"/>
                <a:lumOff val="0"/>
                <a:alphaOff val="0"/>
                <a:satMod val="110000"/>
                <a:lumMod val="100000"/>
                <a:shade val="100000"/>
              </a:srgbClr>
            </a:gs>
            <a:gs pos="100000">
              <a:srgbClr val="FFC000">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pPr>
            <a:lnSpc>
              <a:spcPct val="110000"/>
            </a:lnSpc>
          </a:pPr>
          <a:r>
            <a:rPr lang="en-US" sz="2000">
              <a:solidFill>
                <a:sysClr val="window" lastClr="FFFFFF"/>
              </a:solidFill>
              <a:latin typeface="Arial" pitchFamily="34" charset="0"/>
              <a:ea typeface="+mn-ea"/>
              <a:cs typeface="Arial" pitchFamily="34" charset="0"/>
            </a:rPr>
            <a:t>- </a:t>
          </a:r>
          <a:r>
            <a:rPr lang="en-US" sz="1800">
              <a:solidFill>
                <a:sysClr val="window" lastClr="FFFFFF"/>
              </a:solidFill>
              <a:latin typeface="Arial" pitchFamily="34" charset="0"/>
              <a:ea typeface="+mn-ea"/>
              <a:cs typeface="Arial" pitchFamily="34" charset="0"/>
            </a:rPr>
            <a:t>Áp suất ngưng tụ vượt quá giới hạn</a:t>
          </a:r>
        </a:p>
        <a:p>
          <a:pPr>
            <a:lnSpc>
              <a:spcPct val="110000"/>
            </a:lnSpc>
          </a:pPr>
          <a:r>
            <a:rPr lang="en-US" sz="1800">
              <a:solidFill>
                <a:sysClr val="window" lastClr="FFFFFF"/>
              </a:solidFill>
              <a:latin typeface="Arial" pitchFamily="34" charset="0"/>
              <a:ea typeface="+mn-ea"/>
              <a:cs typeface="Arial" pitchFamily="34" charset="0"/>
            </a:rPr>
            <a:t>- Năng suất lạnh giảm</a:t>
          </a:r>
        </a:p>
      </dgm:t>
    </dgm:pt>
    <dgm:pt modelId="{D30A3F71-44DC-44D8-9D49-B47D8CB18851}" type="parTrans" cxnId="{8F09D8EB-4A4E-405C-A1FB-A0313B28D324}">
      <dgm:prSet/>
      <dgm:spPr/>
      <dgm:t>
        <a:bodyPr/>
        <a:lstStyle/>
        <a:p>
          <a:pPr>
            <a:lnSpc>
              <a:spcPct val="110000"/>
            </a:lnSpc>
          </a:pPr>
          <a:endParaRPr lang="en-US" sz="2000">
            <a:latin typeface="Arial" pitchFamily="34" charset="0"/>
            <a:cs typeface="Arial" pitchFamily="34" charset="0"/>
          </a:endParaRPr>
        </a:p>
      </dgm:t>
    </dgm:pt>
    <dgm:pt modelId="{650379EF-9D0B-448F-964E-A91A391C224C}" type="sibTrans" cxnId="{8F09D8EB-4A4E-405C-A1FB-A0313B28D324}">
      <dgm:prSet/>
      <dgm:spPr/>
      <dgm:t>
        <a:bodyPr/>
        <a:lstStyle/>
        <a:p>
          <a:pPr>
            <a:lnSpc>
              <a:spcPct val="110000"/>
            </a:lnSpc>
          </a:pPr>
          <a:endParaRPr lang="en-US" sz="2000">
            <a:latin typeface="Arial" pitchFamily="34" charset="0"/>
            <a:cs typeface="Arial" pitchFamily="34" charset="0"/>
          </a:endParaRPr>
        </a:p>
      </dgm:t>
    </dgm:pt>
    <dgm:pt modelId="{5D6F753A-27CE-4830-A6F8-3F91CABF1367}">
      <dgm:prSet phldrT="[Text]" custT="1"/>
      <dgm:spPr>
        <a:xfrm>
          <a:off x="291993" y="1924594"/>
          <a:ext cx="2180537" cy="1744430"/>
        </a:xfrm>
        <a:prstGeom prst="roundRect">
          <a:avLst>
            <a:gd name="adj" fmla="val 10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pPr>
            <a:lnSpc>
              <a:spcPct val="110000"/>
            </a:lnSpc>
          </a:pPr>
          <a:r>
            <a:rPr lang="en-US" sz="2400">
              <a:solidFill>
                <a:sysClr val="window" lastClr="FFFFFF"/>
              </a:solidFill>
              <a:latin typeface="Arial" pitchFamily="34" charset="0"/>
              <a:ea typeface="+mn-ea"/>
              <a:cs typeface="Arial" pitchFamily="34" charset="0"/>
            </a:rPr>
            <a:t>Phân phối nước, không khí vào</a:t>
          </a:r>
        </a:p>
      </dgm:t>
    </dgm:pt>
    <dgm:pt modelId="{9BC099BF-3E31-4F55-BD85-79F496AB49D9}" type="parTrans" cxnId="{45A29EC2-1AB4-4664-890A-2803A75645BB}">
      <dgm:prSet/>
      <dgm:spPr>
        <a:xfrm rot="11700000">
          <a:off x="1352930" y="2692524"/>
          <a:ext cx="1721629" cy="654161"/>
        </a:xfrm>
        <a:prstGeom prst="leftArrow">
          <a:avLst>
            <a:gd name="adj1" fmla="val 60000"/>
            <a:gd name="adj2" fmla="val 50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gm:spPr>
      <dgm:t>
        <a:bodyPr/>
        <a:lstStyle/>
        <a:p>
          <a:pPr>
            <a:lnSpc>
              <a:spcPct val="110000"/>
            </a:lnSpc>
          </a:pPr>
          <a:endParaRPr lang="en-US" sz="2000">
            <a:latin typeface="Arial" pitchFamily="34" charset="0"/>
            <a:cs typeface="Arial" pitchFamily="34" charset="0"/>
          </a:endParaRPr>
        </a:p>
      </dgm:t>
    </dgm:pt>
    <dgm:pt modelId="{9C947D88-6300-4CD3-BC37-9376F000BE20}" type="sibTrans" cxnId="{45A29EC2-1AB4-4664-890A-2803A75645BB}">
      <dgm:prSet/>
      <dgm:spPr/>
      <dgm:t>
        <a:bodyPr/>
        <a:lstStyle/>
        <a:p>
          <a:pPr>
            <a:lnSpc>
              <a:spcPct val="110000"/>
            </a:lnSpc>
          </a:pPr>
          <a:endParaRPr lang="en-US" sz="2000">
            <a:latin typeface="Arial" pitchFamily="34" charset="0"/>
            <a:cs typeface="Arial" pitchFamily="34" charset="0"/>
          </a:endParaRPr>
        </a:p>
      </dgm:t>
    </dgm:pt>
    <dgm:pt modelId="{F1E4B108-2A90-473B-A865-2DD1DCE8969B}">
      <dgm:prSet phldrT="[Text]" custT="1"/>
      <dgm:spPr>
        <a:xfrm>
          <a:off x="1905335" y="1888"/>
          <a:ext cx="2180537" cy="1744430"/>
        </a:xfrm>
        <a:prstGeom prst="roundRect">
          <a:avLst>
            <a:gd name="adj" fmla="val 10000"/>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pPr>
            <a:lnSpc>
              <a:spcPct val="110000"/>
            </a:lnSpc>
          </a:pPr>
          <a:r>
            <a:rPr lang="en-US" sz="2400">
              <a:solidFill>
                <a:sysClr val="window" lastClr="FFFFFF"/>
              </a:solidFill>
              <a:latin typeface="Arial" pitchFamily="34" charset="0"/>
              <a:ea typeface="+mn-ea"/>
              <a:cs typeface="Arial" pitchFamily="34" charset="0"/>
            </a:rPr>
            <a:t>Môi chất giải nhiệt</a:t>
          </a:r>
        </a:p>
      </dgm:t>
    </dgm:pt>
    <dgm:pt modelId="{EEADA481-FFF6-415C-97B3-1952DB6ACEA5}" type="parTrans" cxnId="{3237C599-68EB-40FF-91D0-4A1984D9FF58}">
      <dgm:prSet/>
      <dgm:spPr>
        <a:xfrm rot="14700000">
          <a:off x="2498585" y="1327186"/>
          <a:ext cx="1721629" cy="654161"/>
        </a:xfrm>
        <a:prstGeom prst="leftArrow">
          <a:avLst>
            <a:gd name="adj1" fmla="val 60000"/>
            <a:gd name="adj2" fmla="val 50000"/>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gm:spPr>
      <dgm:t>
        <a:bodyPr/>
        <a:lstStyle/>
        <a:p>
          <a:pPr>
            <a:lnSpc>
              <a:spcPct val="110000"/>
            </a:lnSpc>
          </a:pPr>
          <a:endParaRPr lang="en-US" sz="2000">
            <a:latin typeface="Arial" pitchFamily="34" charset="0"/>
            <a:cs typeface="Arial" pitchFamily="34" charset="0"/>
          </a:endParaRPr>
        </a:p>
      </dgm:t>
    </dgm:pt>
    <dgm:pt modelId="{AC5390DF-DA3C-44B2-88CC-5F46F7F53EA7}" type="sibTrans" cxnId="{3237C599-68EB-40FF-91D0-4A1984D9FF58}">
      <dgm:prSet/>
      <dgm:spPr/>
      <dgm:t>
        <a:bodyPr/>
        <a:lstStyle/>
        <a:p>
          <a:pPr>
            <a:lnSpc>
              <a:spcPct val="110000"/>
            </a:lnSpc>
          </a:pPr>
          <a:endParaRPr lang="en-US" sz="2000">
            <a:latin typeface="Arial" pitchFamily="34" charset="0"/>
            <a:cs typeface="Arial" pitchFamily="34" charset="0"/>
          </a:endParaRPr>
        </a:p>
      </dgm:t>
    </dgm:pt>
    <dgm:pt modelId="{0B837CE4-01CA-425B-BE36-A6935114ECED}">
      <dgm:prSet phldrT="[Text]" custT="1"/>
      <dgm:spPr>
        <a:xfrm>
          <a:off x="4415249" y="1888"/>
          <a:ext cx="2180537" cy="1744430"/>
        </a:xfrm>
        <a:prstGeom prst="roundRect">
          <a:avLst>
            <a:gd name="adj" fmla="val 10000"/>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pPr>
            <a:lnSpc>
              <a:spcPct val="110000"/>
            </a:lnSpc>
          </a:pPr>
          <a:r>
            <a:rPr lang="en-US" sz="2400" dirty="0" err="1">
              <a:solidFill>
                <a:sysClr val="window" lastClr="FFFFFF"/>
              </a:solidFill>
              <a:latin typeface="Arial" pitchFamily="34" charset="0"/>
              <a:ea typeface="+mn-ea"/>
              <a:cs typeface="Arial" pitchFamily="34" charset="0"/>
            </a:rPr>
            <a:t>Các</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bề</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mặt</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trao</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đổi</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nhiệt</a:t>
          </a:r>
          <a:r>
            <a:rPr lang="en-US" sz="2400" dirty="0">
              <a:solidFill>
                <a:sysClr val="window" lastClr="FFFFFF"/>
              </a:solidFill>
              <a:latin typeface="Arial" pitchFamily="34" charset="0"/>
              <a:ea typeface="+mn-ea"/>
              <a:cs typeface="Arial" pitchFamily="34" charset="0"/>
            </a:rPr>
            <a:t> </a:t>
          </a:r>
        </a:p>
      </dgm:t>
    </dgm:pt>
    <dgm:pt modelId="{BC6ADB68-48E7-4054-BC36-C105B25DA75B}" type="parTrans" cxnId="{2342199A-EF54-4114-A866-C415DA1B90DF}">
      <dgm:prSet/>
      <dgm:spPr>
        <a:xfrm rot="17700000">
          <a:off x="4280907" y="1327186"/>
          <a:ext cx="1721629" cy="654161"/>
        </a:xfrm>
        <a:prstGeom prst="leftArrow">
          <a:avLst>
            <a:gd name="adj1" fmla="val 60000"/>
            <a:gd name="adj2" fmla="val 50000"/>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gm:spPr>
      <dgm:t>
        <a:bodyPr/>
        <a:lstStyle/>
        <a:p>
          <a:pPr>
            <a:lnSpc>
              <a:spcPct val="110000"/>
            </a:lnSpc>
          </a:pPr>
          <a:endParaRPr lang="en-US" sz="2000">
            <a:latin typeface="Arial" pitchFamily="34" charset="0"/>
            <a:cs typeface="Arial" pitchFamily="34" charset="0"/>
          </a:endParaRPr>
        </a:p>
      </dgm:t>
    </dgm:pt>
    <dgm:pt modelId="{55EFA596-D9F2-4D72-905E-1A5FB3945907}" type="sibTrans" cxnId="{2342199A-EF54-4114-A866-C415DA1B90DF}">
      <dgm:prSet/>
      <dgm:spPr/>
      <dgm:t>
        <a:bodyPr/>
        <a:lstStyle/>
        <a:p>
          <a:pPr>
            <a:lnSpc>
              <a:spcPct val="110000"/>
            </a:lnSpc>
          </a:pPr>
          <a:endParaRPr lang="en-US" sz="2000">
            <a:latin typeface="Arial" pitchFamily="34" charset="0"/>
            <a:cs typeface="Arial" pitchFamily="34" charset="0"/>
          </a:endParaRPr>
        </a:p>
      </dgm:t>
    </dgm:pt>
    <dgm:pt modelId="{24F6103C-EEA3-4CBF-BF7E-60C2BC6DCB3B}">
      <dgm:prSet custT="1"/>
      <dgm:spPr>
        <a:xfrm>
          <a:off x="6028590" y="1924594"/>
          <a:ext cx="2180537" cy="1744430"/>
        </a:xfrm>
        <a:prstGeom prst="roundRect">
          <a:avLst>
            <a:gd name="adj" fmla="val 10000"/>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pPr>
            <a:lnSpc>
              <a:spcPct val="110000"/>
            </a:lnSpc>
          </a:pPr>
          <a:r>
            <a:rPr lang="en-US" sz="2400">
              <a:solidFill>
                <a:sysClr val="window" lastClr="FFFFFF"/>
              </a:solidFill>
              <a:latin typeface="Arial" pitchFamily="34" charset="0"/>
              <a:ea typeface="+mn-ea"/>
              <a:cs typeface="Arial" pitchFamily="34" charset="0"/>
            </a:rPr>
            <a:t>Công suất tháp giải nhiệt</a:t>
          </a:r>
        </a:p>
      </dgm:t>
    </dgm:pt>
    <dgm:pt modelId="{5D3470AA-D4DB-4E8D-BF7E-1B1E00ED7442}" type="parTrans" cxnId="{5C7430F5-4F9A-476B-AB9F-6BBB7E5D1C21}">
      <dgm:prSet/>
      <dgm:spPr>
        <a:xfrm rot="20700000">
          <a:off x="5426562" y="2692524"/>
          <a:ext cx="1721629" cy="654161"/>
        </a:xfrm>
        <a:prstGeom prst="leftArrow">
          <a:avLst>
            <a:gd name="adj1" fmla="val 60000"/>
            <a:gd name="adj2" fmla="val 50000"/>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gm:spPr>
      <dgm:t>
        <a:bodyPr/>
        <a:lstStyle/>
        <a:p>
          <a:pPr>
            <a:lnSpc>
              <a:spcPct val="110000"/>
            </a:lnSpc>
          </a:pPr>
          <a:endParaRPr lang="en-US" sz="2000">
            <a:latin typeface="Arial" pitchFamily="34" charset="0"/>
            <a:cs typeface="Arial" pitchFamily="34" charset="0"/>
          </a:endParaRPr>
        </a:p>
      </dgm:t>
    </dgm:pt>
    <dgm:pt modelId="{2A2A50C1-7B52-4DFF-AC57-F1A3F8B01F79}" type="sibTrans" cxnId="{5C7430F5-4F9A-476B-AB9F-6BBB7E5D1C21}">
      <dgm:prSet/>
      <dgm:spPr/>
      <dgm:t>
        <a:bodyPr/>
        <a:lstStyle/>
        <a:p>
          <a:pPr>
            <a:lnSpc>
              <a:spcPct val="110000"/>
            </a:lnSpc>
          </a:pPr>
          <a:endParaRPr lang="en-US" sz="2000">
            <a:latin typeface="Arial" pitchFamily="34" charset="0"/>
            <a:cs typeface="Arial" pitchFamily="34" charset="0"/>
          </a:endParaRPr>
        </a:p>
      </dgm:t>
    </dgm:pt>
    <dgm:pt modelId="{82AAAA02-58E2-415A-87DE-A83456D06A7F}" type="pres">
      <dgm:prSet presAssocID="{2780ED07-4E22-4068-A9CA-AEF44E299316}" presName="cycle" presStyleCnt="0">
        <dgm:presLayoutVars>
          <dgm:chMax val="1"/>
          <dgm:dir/>
          <dgm:animLvl val="ctr"/>
          <dgm:resizeHandles val="exact"/>
        </dgm:presLayoutVars>
      </dgm:prSet>
      <dgm:spPr/>
      <dgm:t>
        <a:bodyPr/>
        <a:lstStyle/>
        <a:p>
          <a:endParaRPr lang="en-US"/>
        </a:p>
      </dgm:t>
    </dgm:pt>
    <dgm:pt modelId="{EBC1ECE4-0C6D-46C0-9006-6BAFBBD8D9ED}" type="pres">
      <dgm:prSet presAssocID="{7927FF44-C422-438E-9A34-5CCC7F07A244}" presName="centerShape" presStyleLbl="node0" presStyleIdx="0" presStyleCnt="1"/>
      <dgm:spPr/>
      <dgm:t>
        <a:bodyPr/>
        <a:lstStyle/>
        <a:p>
          <a:endParaRPr lang="en-US"/>
        </a:p>
      </dgm:t>
    </dgm:pt>
    <dgm:pt modelId="{1FC68F39-789C-4414-814F-F867547EDAB2}" type="pres">
      <dgm:prSet presAssocID="{9BC099BF-3E31-4F55-BD85-79F496AB49D9}" presName="parTrans" presStyleLbl="bgSibTrans2D1" presStyleIdx="0" presStyleCnt="4"/>
      <dgm:spPr/>
      <dgm:t>
        <a:bodyPr/>
        <a:lstStyle/>
        <a:p>
          <a:endParaRPr lang="en-US"/>
        </a:p>
      </dgm:t>
    </dgm:pt>
    <dgm:pt modelId="{EF2E31A0-E770-4912-B4CA-4ECBE032AE62}" type="pres">
      <dgm:prSet presAssocID="{5D6F753A-27CE-4830-A6F8-3F91CABF1367}" presName="node" presStyleLbl="node1" presStyleIdx="0" presStyleCnt="4">
        <dgm:presLayoutVars>
          <dgm:bulletEnabled val="1"/>
        </dgm:presLayoutVars>
      </dgm:prSet>
      <dgm:spPr/>
      <dgm:t>
        <a:bodyPr/>
        <a:lstStyle/>
        <a:p>
          <a:endParaRPr lang="en-US"/>
        </a:p>
      </dgm:t>
    </dgm:pt>
    <dgm:pt modelId="{33136B2A-2F01-453D-95B7-3FA02900B6AA}" type="pres">
      <dgm:prSet presAssocID="{EEADA481-FFF6-415C-97B3-1952DB6ACEA5}" presName="parTrans" presStyleLbl="bgSibTrans2D1" presStyleIdx="1" presStyleCnt="4"/>
      <dgm:spPr/>
      <dgm:t>
        <a:bodyPr/>
        <a:lstStyle/>
        <a:p>
          <a:endParaRPr lang="en-US"/>
        </a:p>
      </dgm:t>
    </dgm:pt>
    <dgm:pt modelId="{71C28E51-EB24-4890-AB22-F448F2E7BEDE}" type="pres">
      <dgm:prSet presAssocID="{F1E4B108-2A90-473B-A865-2DD1DCE8969B}" presName="node" presStyleLbl="node1" presStyleIdx="1" presStyleCnt="4">
        <dgm:presLayoutVars>
          <dgm:bulletEnabled val="1"/>
        </dgm:presLayoutVars>
      </dgm:prSet>
      <dgm:spPr/>
      <dgm:t>
        <a:bodyPr/>
        <a:lstStyle/>
        <a:p>
          <a:endParaRPr lang="en-US"/>
        </a:p>
      </dgm:t>
    </dgm:pt>
    <dgm:pt modelId="{B073045B-3A51-4754-9464-1B3A745F59A1}" type="pres">
      <dgm:prSet presAssocID="{BC6ADB68-48E7-4054-BC36-C105B25DA75B}" presName="parTrans" presStyleLbl="bgSibTrans2D1" presStyleIdx="2" presStyleCnt="4"/>
      <dgm:spPr/>
      <dgm:t>
        <a:bodyPr/>
        <a:lstStyle/>
        <a:p>
          <a:endParaRPr lang="en-US"/>
        </a:p>
      </dgm:t>
    </dgm:pt>
    <dgm:pt modelId="{AB3A3C20-8564-4B1F-B14E-79C29DC3C5FE}" type="pres">
      <dgm:prSet presAssocID="{0B837CE4-01CA-425B-BE36-A6935114ECED}" presName="node" presStyleLbl="node1" presStyleIdx="2" presStyleCnt="4">
        <dgm:presLayoutVars>
          <dgm:bulletEnabled val="1"/>
        </dgm:presLayoutVars>
      </dgm:prSet>
      <dgm:spPr/>
      <dgm:t>
        <a:bodyPr/>
        <a:lstStyle/>
        <a:p>
          <a:endParaRPr lang="en-US"/>
        </a:p>
      </dgm:t>
    </dgm:pt>
    <dgm:pt modelId="{83623E8E-22EA-4FF1-979C-81D788DC3802}" type="pres">
      <dgm:prSet presAssocID="{5D3470AA-D4DB-4E8D-BF7E-1B1E00ED7442}" presName="parTrans" presStyleLbl="bgSibTrans2D1" presStyleIdx="3" presStyleCnt="4"/>
      <dgm:spPr/>
      <dgm:t>
        <a:bodyPr/>
        <a:lstStyle/>
        <a:p>
          <a:endParaRPr lang="en-US"/>
        </a:p>
      </dgm:t>
    </dgm:pt>
    <dgm:pt modelId="{55DAE0D2-DB5F-4D65-83BA-DAB59180E9B7}" type="pres">
      <dgm:prSet presAssocID="{24F6103C-EEA3-4CBF-BF7E-60C2BC6DCB3B}" presName="node" presStyleLbl="node1" presStyleIdx="3" presStyleCnt="4">
        <dgm:presLayoutVars>
          <dgm:bulletEnabled val="1"/>
        </dgm:presLayoutVars>
      </dgm:prSet>
      <dgm:spPr/>
      <dgm:t>
        <a:bodyPr/>
        <a:lstStyle/>
        <a:p>
          <a:endParaRPr lang="en-US"/>
        </a:p>
      </dgm:t>
    </dgm:pt>
  </dgm:ptLst>
  <dgm:cxnLst>
    <dgm:cxn modelId="{2342199A-EF54-4114-A866-C415DA1B90DF}" srcId="{7927FF44-C422-438E-9A34-5CCC7F07A244}" destId="{0B837CE4-01CA-425B-BE36-A6935114ECED}" srcOrd="2" destOrd="0" parTransId="{BC6ADB68-48E7-4054-BC36-C105B25DA75B}" sibTransId="{55EFA596-D9F2-4D72-905E-1A5FB3945907}"/>
    <dgm:cxn modelId="{5C7430F5-4F9A-476B-AB9F-6BBB7E5D1C21}" srcId="{7927FF44-C422-438E-9A34-5CCC7F07A244}" destId="{24F6103C-EEA3-4CBF-BF7E-60C2BC6DCB3B}" srcOrd="3" destOrd="0" parTransId="{5D3470AA-D4DB-4E8D-BF7E-1B1E00ED7442}" sibTransId="{2A2A50C1-7B52-4DFF-AC57-F1A3F8B01F79}"/>
    <dgm:cxn modelId="{3237C599-68EB-40FF-91D0-4A1984D9FF58}" srcId="{7927FF44-C422-438E-9A34-5CCC7F07A244}" destId="{F1E4B108-2A90-473B-A865-2DD1DCE8969B}" srcOrd="1" destOrd="0" parTransId="{EEADA481-FFF6-415C-97B3-1952DB6ACEA5}" sibTransId="{AC5390DF-DA3C-44B2-88CC-5F46F7F53EA7}"/>
    <dgm:cxn modelId="{587DBE24-4386-4BB4-8563-46BF2D863819}" type="presOf" srcId="{2780ED07-4E22-4068-A9CA-AEF44E299316}" destId="{82AAAA02-58E2-415A-87DE-A83456D06A7F}" srcOrd="0" destOrd="0" presId="urn:microsoft.com/office/officeart/2005/8/layout/radial4"/>
    <dgm:cxn modelId="{98FFA164-8E0F-423A-B1EA-8A95B97CB432}" type="presOf" srcId="{9BC099BF-3E31-4F55-BD85-79F496AB49D9}" destId="{1FC68F39-789C-4414-814F-F867547EDAB2}" srcOrd="0" destOrd="0" presId="urn:microsoft.com/office/officeart/2005/8/layout/radial4"/>
    <dgm:cxn modelId="{B215E0D1-F90C-4AEC-9CD3-2D02E5EBC6E5}" type="presOf" srcId="{F1E4B108-2A90-473B-A865-2DD1DCE8969B}" destId="{71C28E51-EB24-4890-AB22-F448F2E7BEDE}" srcOrd="0" destOrd="0" presId="urn:microsoft.com/office/officeart/2005/8/layout/radial4"/>
    <dgm:cxn modelId="{71A7F70F-95E3-466C-8BC2-C73FCBA11F33}" type="presOf" srcId="{5D6F753A-27CE-4830-A6F8-3F91CABF1367}" destId="{EF2E31A0-E770-4912-B4CA-4ECBE032AE62}" srcOrd="0" destOrd="0" presId="urn:microsoft.com/office/officeart/2005/8/layout/radial4"/>
    <dgm:cxn modelId="{45A29EC2-1AB4-4664-890A-2803A75645BB}" srcId="{7927FF44-C422-438E-9A34-5CCC7F07A244}" destId="{5D6F753A-27CE-4830-A6F8-3F91CABF1367}" srcOrd="0" destOrd="0" parTransId="{9BC099BF-3E31-4F55-BD85-79F496AB49D9}" sibTransId="{9C947D88-6300-4CD3-BC37-9376F000BE20}"/>
    <dgm:cxn modelId="{4F7E6384-0CFC-498D-8CA2-2DAE998FDA6F}" type="presOf" srcId="{EEADA481-FFF6-415C-97B3-1952DB6ACEA5}" destId="{33136B2A-2F01-453D-95B7-3FA02900B6AA}" srcOrd="0" destOrd="0" presId="urn:microsoft.com/office/officeart/2005/8/layout/radial4"/>
    <dgm:cxn modelId="{66530937-2F03-4DE7-B037-018FEF7F8C2F}" type="presOf" srcId="{5D3470AA-D4DB-4E8D-BF7E-1B1E00ED7442}" destId="{83623E8E-22EA-4FF1-979C-81D788DC3802}" srcOrd="0" destOrd="0" presId="urn:microsoft.com/office/officeart/2005/8/layout/radial4"/>
    <dgm:cxn modelId="{65E53E56-286A-4A40-B288-001F7F0985A7}" type="presOf" srcId="{0B837CE4-01CA-425B-BE36-A6935114ECED}" destId="{AB3A3C20-8564-4B1F-B14E-79C29DC3C5FE}" srcOrd="0" destOrd="0" presId="urn:microsoft.com/office/officeart/2005/8/layout/radial4"/>
    <dgm:cxn modelId="{FEF6483A-B9D3-437D-BAD3-62BE60919364}" type="presOf" srcId="{24F6103C-EEA3-4CBF-BF7E-60C2BC6DCB3B}" destId="{55DAE0D2-DB5F-4D65-83BA-DAB59180E9B7}" srcOrd="0" destOrd="0" presId="urn:microsoft.com/office/officeart/2005/8/layout/radial4"/>
    <dgm:cxn modelId="{8F09D8EB-4A4E-405C-A1FB-A0313B28D324}" srcId="{2780ED07-4E22-4068-A9CA-AEF44E299316}" destId="{7927FF44-C422-438E-9A34-5CCC7F07A244}" srcOrd="0" destOrd="0" parTransId="{D30A3F71-44DC-44D8-9D49-B47D8CB18851}" sibTransId="{650379EF-9D0B-448F-964E-A91A391C224C}"/>
    <dgm:cxn modelId="{A28D776C-DED7-444C-9E3A-D4A332C2A061}" type="presOf" srcId="{7927FF44-C422-438E-9A34-5CCC7F07A244}" destId="{EBC1ECE4-0C6D-46C0-9006-6BAFBBD8D9ED}" srcOrd="0" destOrd="0" presId="urn:microsoft.com/office/officeart/2005/8/layout/radial4"/>
    <dgm:cxn modelId="{8EC4D151-AD55-4F0D-9E0A-7284ADD1AE4F}" type="presOf" srcId="{BC6ADB68-48E7-4054-BC36-C105B25DA75B}" destId="{B073045B-3A51-4754-9464-1B3A745F59A1}" srcOrd="0" destOrd="0" presId="urn:microsoft.com/office/officeart/2005/8/layout/radial4"/>
    <dgm:cxn modelId="{41BE51D0-B30E-42C5-8B1A-B85908F54041}" type="presParOf" srcId="{82AAAA02-58E2-415A-87DE-A83456D06A7F}" destId="{EBC1ECE4-0C6D-46C0-9006-6BAFBBD8D9ED}" srcOrd="0" destOrd="0" presId="urn:microsoft.com/office/officeart/2005/8/layout/radial4"/>
    <dgm:cxn modelId="{794032F6-95AB-4EC4-AFCA-ED47B66FF981}" type="presParOf" srcId="{82AAAA02-58E2-415A-87DE-A83456D06A7F}" destId="{1FC68F39-789C-4414-814F-F867547EDAB2}" srcOrd="1" destOrd="0" presId="urn:microsoft.com/office/officeart/2005/8/layout/radial4"/>
    <dgm:cxn modelId="{EA3CC7A1-3B58-475A-84F7-2DB29D1EABC8}" type="presParOf" srcId="{82AAAA02-58E2-415A-87DE-A83456D06A7F}" destId="{EF2E31A0-E770-4912-B4CA-4ECBE032AE62}" srcOrd="2" destOrd="0" presId="urn:microsoft.com/office/officeart/2005/8/layout/radial4"/>
    <dgm:cxn modelId="{0DC8F790-3770-4221-BFCD-F118AF1420BF}" type="presParOf" srcId="{82AAAA02-58E2-415A-87DE-A83456D06A7F}" destId="{33136B2A-2F01-453D-95B7-3FA02900B6AA}" srcOrd="3" destOrd="0" presId="urn:microsoft.com/office/officeart/2005/8/layout/radial4"/>
    <dgm:cxn modelId="{AED9344A-9373-4010-AA02-57048263B2A5}" type="presParOf" srcId="{82AAAA02-58E2-415A-87DE-A83456D06A7F}" destId="{71C28E51-EB24-4890-AB22-F448F2E7BEDE}" srcOrd="4" destOrd="0" presId="urn:microsoft.com/office/officeart/2005/8/layout/radial4"/>
    <dgm:cxn modelId="{9BECFF4D-0F24-47FF-BF08-23CD3E8FC5CE}" type="presParOf" srcId="{82AAAA02-58E2-415A-87DE-A83456D06A7F}" destId="{B073045B-3A51-4754-9464-1B3A745F59A1}" srcOrd="5" destOrd="0" presId="urn:microsoft.com/office/officeart/2005/8/layout/radial4"/>
    <dgm:cxn modelId="{70EDB3B3-A406-42C2-A135-F77129A351DA}" type="presParOf" srcId="{82AAAA02-58E2-415A-87DE-A83456D06A7F}" destId="{AB3A3C20-8564-4B1F-B14E-79C29DC3C5FE}" srcOrd="6" destOrd="0" presId="urn:microsoft.com/office/officeart/2005/8/layout/radial4"/>
    <dgm:cxn modelId="{F8A04184-0E86-4ADD-BF1D-8E631CC8EF0B}" type="presParOf" srcId="{82AAAA02-58E2-415A-87DE-A83456D06A7F}" destId="{83623E8E-22EA-4FF1-979C-81D788DC3802}" srcOrd="7" destOrd="0" presId="urn:microsoft.com/office/officeart/2005/8/layout/radial4"/>
    <dgm:cxn modelId="{FA1E4BC8-9778-432B-B532-03F4E91DC176}" type="presParOf" srcId="{82AAAA02-58E2-415A-87DE-A83456D06A7F}" destId="{55DAE0D2-DB5F-4D65-83BA-DAB59180E9B7}" srcOrd="8"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1" loCatId="list" qsTypeId="urn:microsoft.com/office/officeart/2005/8/quickstyle/3d1" qsCatId="3D" csTypeId="urn:microsoft.com/office/officeart/2005/8/colors/colorful5" csCatId="colorful" phldr="1"/>
      <dgm:spPr/>
      <dgm:t>
        <a:bodyPr/>
        <a:lstStyle/>
        <a:p>
          <a:endParaRPr lang="en-US"/>
        </a:p>
      </dgm:t>
    </dgm:pt>
    <dgm:pt modelId="{5AA673A8-C715-40E6-9E34-6128F329FF7E}">
      <dgm:prSet phldrT="[Text]" custT="1"/>
      <dgm:spPr>
        <a:xfrm>
          <a:off x="0" y="789790"/>
          <a:ext cx="2381250" cy="1428750"/>
        </a:xfrm>
        <a:prstGeom prst="rect">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r>
            <a:rPr lang="en-US" sz="2400">
              <a:solidFill>
                <a:sysClr val="window" lastClr="FFFFFF"/>
              </a:solidFill>
              <a:latin typeface="Arial" pitchFamily="34" charset="0"/>
              <a:ea typeface="+mn-ea"/>
              <a:cs typeface="Arial" pitchFamily="34" charset="0"/>
            </a:rPr>
            <a:t>Nhiệt độ và lưu lượng môi chất giải nhiệt</a:t>
          </a:r>
        </a:p>
      </dgm:t>
    </dgm:pt>
    <dgm:pt modelId="{753A9F13-040B-417D-BB2B-6A0AD8A26BFF}" type="parTrans" cxnId="{43A627CF-D9F9-45AF-8E6E-7889117835E6}">
      <dgm:prSet/>
      <dgm:spPr/>
      <dgm:t>
        <a:bodyPr/>
        <a:lstStyle/>
        <a:p>
          <a:endParaRPr lang="en-US" sz="1600">
            <a:latin typeface="Arial" pitchFamily="34" charset="0"/>
            <a:cs typeface="Arial" pitchFamily="34" charset="0"/>
          </a:endParaRPr>
        </a:p>
      </dgm:t>
    </dgm:pt>
    <dgm:pt modelId="{8A9984C3-F96B-47C1-81EC-6341D3451891}" type="sibTrans" cxnId="{43A627CF-D9F9-45AF-8E6E-7889117835E6}">
      <dgm:prSet/>
      <dgm:spPr/>
      <dgm:t>
        <a:bodyPr/>
        <a:lstStyle/>
        <a:p>
          <a:endParaRPr lang="en-US" sz="1600">
            <a:latin typeface="Arial" pitchFamily="34" charset="0"/>
            <a:cs typeface="Arial" pitchFamily="34" charset="0"/>
          </a:endParaRPr>
        </a:p>
      </dgm:t>
    </dgm:pt>
    <dgm:pt modelId="{D58BCD69-FD88-438C-8758-AAD0D2A2E623}">
      <dgm:prSet phldrT="[Text]" custT="1"/>
      <dgm:spPr>
        <a:xfrm>
          <a:off x="2619374" y="789790"/>
          <a:ext cx="2381250" cy="1428750"/>
        </a:xfrm>
        <a:prstGeom prst="rect">
          <a:avLst/>
        </a:prstGeom>
        <a:gradFill rotWithShape="0">
          <a:gsLst>
            <a:gs pos="0">
              <a:srgbClr val="5B9BD5">
                <a:hueOff val="-1689636"/>
                <a:satOff val="-4355"/>
                <a:lumOff val="-2941"/>
                <a:alphaOff val="0"/>
                <a:satMod val="103000"/>
                <a:lumMod val="102000"/>
                <a:tint val="94000"/>
              </a:srgbClr>
            </a:gs>
            <a:gs pos="50000">
              <a:srgbClr val="5B9BD5">
                <a:hueOff val="-1689636"/>
                <a:satOff val="-4355"/>
                <a:lumOff val="-2941"/>
                <a:alphaOff val="0"/>
                <a:satMod val="110000"/>
                <a:lumMod val="100000"/>
                <a:shade val="100000"/>
              </a:srgbClr>
            </a:gs>
            <a:gs pos="100000">
              <a:srgbClr val="5B9BD5">
                <a:hueOff val="-1689636"/>
                <a:satOff val="-4355"/>
                <a:lumOff val="-2941"/>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r>
            <a:rPr lang="en-US" sz="2400">
              <a:solidFill>
                <a:sysClr val="window" lastClr="FFFFFF"/>
              </a:solidFill>
              <a:latin typeface="Arial" pitchFamily="34" charset="0"/>
              <a:ea typeface="+mn-ea"/>
              <a:cs typeface="Arial" pitchFamily="34" charset="0"/>
            </a:rPr>
            <a:t>Các vòi phun tháp giải nhiệt</a:t>
          </a:r>
        </a:p>
      </dgm:t>
    </dgm:pt>
    <dgm:pt modelId="{309EF50A-B23A-4509-8CA5-2708519B3A1F}" type="parTrans" cxnId="{610AE17E-78A4-4B19-A9AA-3ABA978E68C0}">
      <dgm:prSet/>
      <dgm:spPr/>
      <dgm:t>
        <a:bodyPr/>
        <a:lstStyle/>
        <a:p>
          <a:endParaRPr lang="en-US" sz="1600">
            <a:latin typeface="Arial" pitchFamily="34" charset="0"/>
            <a:cs typeface="Arial" pitchFamily="34" charset="0"/>
          </a:endParaRPr>
        </a:p>
      </dgm:t>
    </dgm:pt>
    <dgm:pt modelId="{41A59BDF-2F4C-4AFA-BF7A-404F36B09042}" type="sibTrans" cxnId="{610AE17E-78A4-4B19-A9AA-3ABA978E68C0}">
      <dgm:prSet/>
      <dgm:spPr/>
      <dgm:t>
        <a:bodyPr/>
        <a:lstStyle/>
        <a:p>
          <a:endParaRPr lang="en-US" sz="1600">
            <a:latin typeface="Arial" pitchFamily="34" charset="0"/>
            <a:cs typeface="Arial" pitchFamily="34" charset="0"/>
          </a:endParaRPr>
        </a:p>
      </dgm:t>
    </dgm:pt>
    <dgm:pt modelId="{19305C73-6F84-4C8A-99AC-593C48F2995D}">
      <dgm:prSet phldrT="[Text]" custT="1"/>
      <dgm:spPr>
        <a:xfrm>
          <a:off x="5238749" y="789790"/>
          <a:ext cx="2381250" cy="1428750"/>
        </a:xfrm>
        <a:prstGeom prst="rect">
          <a:avLst/>
        </a:prstGeom>
        <a:gradFill rotWithShape="0">
          <a:gsLst>
            <a:gs pos="0">
              <a:srgbClr val="5B9BD5">
                <a:hueOff val="-3379271"/>
                <a:satOff val="-8710"/>
                <a:lumOff val="-5883"/>
                <a:alphaOff val="0"/>
                <a:satMod val="103000"/>
                <a:lumMod val="102000"/>
                <a:tint val="94000"/>
              </a:srgbClr>
            </a:gs>
            <a:gs pos="50000">
              <a:srgbClr val="5B9BD5">
                <a:hueOff val="-3379271"/>
                <a:satOff val="-8710"/>
                <a:lumOff val="-5883"/>
                <a:alphaOff val="0"/>
                <a:satMod val="110000"/>
                <a:lumMod val="100000"/>
                <a:shade val="100000"/>
              </a:srgbClr>
            </a:gs>
            <a:gs pos="100000">
              <a:srgbClr val="5B9BD5">
                <a:hueOff val="-3379271"/>
                <a:satOff val="-8710"/>
                <a:lumOff val="-5883"/>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r>
            <a:rPr lang="en-US" sz="2400">
              <a:solidFill>
                <a:sysClr val="window" lastClr="FFFFFF"/>
              </a:solidFill>
              <a:latin typeface="Arial" pitchFamily="34" charset="0"/>
              <a:ea typeface="+mn-ea"/>
              <a:cs typeface="Arial" pitchFamily="34" charset="0"/>
            </a:rPr>
            <a:t>Bề mặt trao đổi nhiệt</a:t>
          </a:r>
        </a:p>
      </dgm:t>
    </dgm:pt>
    <dgm:pt modelId="{A46AAD06-2D71-4A40-8542-D39AA0195D0D}" type="parTrans" cxnId="{A64AB6B2-3CCF-4854-98A9-39B3B9A63DDE}">
      <dgm:prSet/>
      <dgm:spPr/>
      <dgm:t>
        <a:bodyPr/>
        <a:lstStyle/>
        <a:p>
          <a:endParaRPr lang="en-US" sz="1600">
            <a:latin typeface="Arial" pitchFamily="34" charset="0"/>
            <a:cs typeface="Arial" pitchFamily="34" charset="0"/>
          </a:endParaRPr>
        </a:p>
      </dgm:t>
    </dgm:pt>
    <dgm:pt modelId="{3BFD853F-D858-43FA-8D4F-CB3337F97533}" type="sibTrans" cxnId="{A64AB6B2-3CCF-4854-98A9-39B3B9A63DDE}">
      <dgm:prSet/>
      <dgm:spPr/>
      <dgm:t>
        <a:bodyPr/>
        <a:lstStyle/>
        <a:p>
          <a:endParaRPr lang="en-US" sz="1600">
            <a:latin typeface="Arial" pitchFamily="34" charset="0"/>
            <a:cs typeface="Arial" pitchFamily="34" charset="0"/>
          </a:endParaRPr>
        </a:p>
      </dgm:t>
    </dgm:pt>
    <dgm:pt modelId="{751214F7-864B-4997-BD97-BB2E79162B16}">
      <dgm:prSet phldrT="[Text]" custT="1"/>
      <dgm:spPr>
        <a:xfrm>
          <a:off x="1309687" y="2456665"/>
          <a:ext cx="2381250" cy="1428750"/>
        </a:xfrm>
        <a:prstGeom prst="rect">
          <a:avLst/>
        </a:prstGeom>
        <a:gradFill rotWithShape="0">
          <a:gsLst>
            <a:gs pos="0">
              <a:srgbClr val="5B9BD5">
                <a:hueOff val="-5068907"/>
                <a:satOff val="-13064"/>
                <a:lumOff val="-8824"/>
                <a:alphaOff val="0"/>
                <a:satMod val="103000"/>
                <a:lumMod val="102000"/>
                <a:tint val="94000"/>
              </a:srgbClr>
            </a:gs>
            <a:gs pos="50000">
              <a:srgbClr val="5B9BD5">
                <a:hueOff val="-5068907"/>
                <a:satOff val="-13064"/>
                <a:lumOff val="-8824"/>
                <a:alphaOff val="0"/>
                <a:satMod val="110000"/>
                <a:lumMod val="100000"/>
                <a:shade val="100000"/>
              </a:srgbClr>
            </a:gs>
            <a:gs pos="100000">
              <a:srgbClr val="5B9BD5">
                <a:hueOff val="-5068907"/>
                <a:satOff val="-13064"/>
                <a:lumOff val="-8824"/>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r>
            <a:rPr lang="en-US" sz="2400">
              <a:solidFill>
                <a:sysClr val="window" lastClr="FFFFFF"/>
              </a:solidFill>
              <a:latin typeface="Arial" pitchFamily="34" charset="0"/>
              <a:ea typeface="+mn-ea"/>
              <a:cs typeface="Arial" pitchFamily="34" charset="0"/>
            </a:rPr>
            <a:t>Khí không ngưng</a:t>
          </a:r>
        </a:p>
      </dgm:t>
    </dgm:pt>
    <dgm:pt modelId="{D40EE4E5-961A-43BB-A67C-C2B309A0DE38}" type="parTrans" cxnId="{7E09F3E0-D498-472F-9480-3403BAE1BD5B}">
      <dgm:prSet/>
      <dgm:spPr/>
      <dgm:t>
        <a:bodyPr/>
        <a:lstStyle/>
        <a:p>
          <a:endParaRPr lang="en-US" sz="1600">
            <a:latin typeface="Arial" pitchFamily="34" charset="0"/>
            <a:cs typeface="Arial" pitchFamily="34" charset="0"/>
          </a:endParaRPr>
        </a:p>
      </dgm:t>
    </dgm:pt>
    <dgm:pt modelId="{158573D0-6817-4BF9-BF30-1750D61DB7CF}" type="sibTrans" cxnId="{7E09F3E0-D498-472F-9480-3403BAE1BD5B}">
      <dgm:prSet/>
      <dgm:spPr/>
      <dgm:t>
        <a:bodyPr/>
        <a:lstStyle/>
        <a:p>
          <a:endParaRPr lang="en-US" sz="1600">
            <a:latin typeface="Arial" pitchFamily="34" charset="0"/>
            <a:cs typeface="Arial" pitchFamily="34" charset="0"/>
          </a:endParaRPr>
        </a:p>
      </dgm:t>
    </dgm:pt>
    <dgm:pt modelId="{587B3F94-DA33-4D8C-AF2E-558BBF74E85A}">
      <dgm:prSet phldrT="[Text]" custT="1"/>
      <dgm:spPr>
        <a:xfrm>
          <a:off x="3929062" y="2456665"/>
          <a:ext cx="2381250" cy="1428750"/>
        </a:xfrm>
        <a:prstGeom prst="rect">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r>
            <a:rPr lang="en-US" sz="2400">
              <a:solidFill>
                <a:sysClr val="window" lastClr="FFFFFF"/>
              </a:solidFill>
              <a:latin typeface="Arial" pitchFamily="34" charset="0"/>
              <a:ea typeface="+mn-ea"/>
              <a:cs typeface="Arial" pitchFamily="34" charset="0"/>
            </a:rPr>
            <a:t>Bức xạ</a:t>
          </a:r>
        </a:p>
      </dgm:t>
    </dgm:pt>
    <dgm:pt modelId="{609BC2AC-E7A3-47D7-BF30-70FA9C7F4FB3}" type="parTrans" cxnId="{7823BAC8-F480-413C-9768-72E557BB47BA}">
      <dgm:prSet/>
      <dgm:spPr/>
      <dgm:t>
        <a:bodyPr/>
        <a:lstStyle/>
        <a:p>
          <a:endParaRPr lang="en-US" sz="1600">
            <a:latin typeface="Arial" pitchFamily="34" charset="0"/>
            <a:cs typeface="Arial" pitchFamily="34" charset="0"/>
          </a:endParaRPr>
        </a:p>
      </dgm:t>
    </dgm:pt>
    <dgm:pt modelId="{C597B1BC-641E-4349-80E7-1F52E63E9B9D}" type="sibTrans" cxnId="{7823BAC8-F480-413C-9768-72E557BB47BA}">
      <dgm:prSet/>
      <dgm:spPr/>
      <dgm:t>
        <a:bodyPr/>
        <a:lstStyle/>
        <a:p>
          <a:endParaRPr lang="en-US" sz="1600">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t>
        <a:bodyPr/>
        <a:lstStyle/>
        <a:p>
          <a:endParaRPr lang="en-US"/>
        </a:p>
      </dgm:t>
    </dgm:pt>
    <dgm:pt modelId="{F15AE69F-BB41-4B34-BDA0-85538F4FCF04}" type="pres">
      <dgm:prSet presAssocID="{5AA673A8-C715-40E6-9E34-6128F329FF7E}" presName="node" presStyleLbl="node1" presStyleIdx="0" presStyleCnt="5">
        <dgm:presLayoutVars>
          <dgm:bulletEnabled val="1"/>
        </dgm:presLayoutVars>
      </dgm:prSet>
      <dgm:spPr/>
      <dgm:t>
        <a:bodyPr/>
        <a:lstStyle/>
        <a:p>
          <a:endParaRPr lang="en-US"/>
        </a:p>
      </dgm:t>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5">
        <dgm:presLayoutVars>
          <dgm:bulletEnabled val="1"/>
        </dgm:presLayoutVars>
      </dgm:prSet>
      <dgm:spPr/>
      <dgm:t>
        <a:bodyPr/>
        <a:lstStyle/>
        <a:p>
          <a:endParaRPr lang="en-US"/>
        </a:p>
      </dgm:t>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5">
        <dgm:presLayoutVars>
          <dgm:bulletEnabled val="1"/>
        </dgm:presLayoutVars>
      </dgm:prSet>
      <dgm:spPr/>
      <dgm:t>
        <a:bodyPr/>
        <a:lstStyle/>
        <a:p>
          <a:endParaRPr lang="en-US"/>
        </a:p>
      </dgm:t>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5">
        <dgm:presLayoutVars>
          <dgm:bulletEnabled val="1"/>
        </dgm:presLayoutVars>
      </dgm:prSet>
      <dgm:spPr/>
      <dgm:t>
        <a:bodyPr/>
        <a:lstStyle/>
        <a:p>
          <a:endParaRPr lang="en-US"/>
        </a:p>
      </dgm:t>
    </dgm:pt>
    <dgm:pt modelId="{1A851207-E06C-4B0A-BC2D-C77E83CAD12D}" type="pres">
      <dgm:prSet presAssocID="{158573D0-6817-4BF9-BF30-1750D61DB7CF}" presName="sibTrans" presStyleCnt="0"/>
      <dgm:spPr/>
    </dgm:pt>
    <dgm:pt modelId="{73C5EB82-A625-42E4-B7BA-D9BA8007E11E}" type="pres">
      <dgm:prSet presAssocID="{587B3F94-DA33-4D8C-AF2E-558BBF74E85A}" presName="node" presStyleLbl="node1" presStyleIdx="4" presStyleCnt="5">
        <dgm:presLayoutVars>
          <dgm:bulletEnabled val="1"/>
        </dgm:presLayoutVars>
      </dgm:prSet>
      <dgm:spPr/>
      <dgm:t>
        <a:bodyPr/>
        <a:lstStyle/>
        <a:p>
          <a:endParaRPr lang="en-US"/>
        </a:p>
      </dgm:t>
    </dgm:pt>
  </dgm:ptLst>
  <dgm:cxnLst>
    <dgm:cxn modelId="{B00D179C-F7A1-4FD9-91D7-970FCF59A6F9}" type="presOf" srcId="{5AA673A8-C715-40E6-9E34-6128F329FF7E}" destId="{F15AE69F-BB41-4B34-BDA0-85538F4FCF04}" srcOrd="0" destOrd="0" presId="urn:microsoft.com/office/officeart/2005/8/layout/default#1"/>
    <dgm:cxn modelId="{90CBCCEA-1AA9-4C90-BC1D-099400E9B944}" type="presOf" srcId="{19305C73-6F84-4C8A-99AC-593C48F2995D}" destId="{D12A28F2-4931-4D31-A0EA-98AEF10DD403}" srcOrd="0" destOrd="0" presId="urn:microsoft.com/office/officeart/2005/8/layout/default#1"/>
    <dgm:cxn modelId="{4BF77468-9C91-4199-85BB-71346834EDFB}" type="presOf" srcId="{CFB2F08C-725D-4646-9888-458663BF6AFA}" destId="{21F3743B-A988-451B-9B2B-E12970D307D8}" srcOrd="0" destOrd="0" presId="urn:microsoft.com/office/officeart/2005/8/layout/default#1"/>
    <dgm:cxn modelId="{7E09F3E0-D498-472F-9480-3403BAE1BD5B}" srcId="{CFB2F08C-725D-4646-9888-458663BF6AFA}" destId="{751214F7-864B-4997-BD97-BB2E79162B16}" srcOrd="3" destOrd="0" parTransId="{D40EE4E5-961A-43BB-A67C-C2B309A0DE38}" sibTransId="{158573D0-6817-4BF9-BF30-1750D61DB7CF}"/>
    <dgm:cxn modelId="{610AE17E-78A4-4B19-A9AA-3ABA978E68C0}" srcId="{CFB2F08C-725D-4646-9888-458663BF6AFA}" destId="{D58BCD69-FD88-438C-8758-AAD0D2A2E623}" srcOrd="1" destOrd="0" parTransId="{309EF50A-B23A-4509-8CA5-2708519B3A1F}" sibTransId="{41A59BDF-2F4C-4AFA-BF7A-404F36B09042}"/>
    <dgm:cxn modelId="{A0C37CA8-6F34-440C-A7C2-868CC79323AA}" type="presOf" srcId="{D58BCD69-FD88-438C-8758-AAD0D2A2E623}" destId="{D5CAC53D-AC2E-40C4-8BA2-AC139BE26B9E}" srcOrd="0" destOrd="0" presId="urn:microsoft.com/office/officeart/2005/8/layout/default#1"/>
    <dgm:cxn modelId="{A64AB6B2-3CCF-4854-98A9-39B3B9A63DDE}" srcId="{CFB2F08C-725D-4646-9888-458663BF6AFA}" destId="{19305C73-6F84-4C8A-99AC-593C48F2995D}" srcOrd="2" destOrd="0" parTransId="{A46AAD06-2D71-4A40-8542-D39AA0195D0D}" sibTransId="{3BFD853F-D858-43FA-8D4F-CB3337F97533}"/>
    <dgm:cxn modelId="{5847D20D-6E19-4DD3-A7FF-5CECEDC66D57}" type="presOf" srcId="{751214F7-864B-4997-BD97-BB2E79162B16}" destId="{A8B9A2DD-90FA-4824-9B61-9B8DD358B835}" srcOrd="0" destOrd="0" presId="urn:microsoft.com/office/officeart/2005/8/layout/default#1"/>
    <dgm:cxn modelId="{B6C194F2-0FA0-4554-B3DB-E5C20BF996ED}" type="presOf" srcId="{587B3F94-DA33-4D8C-AF2E-558BBF74E85A}" destId="{73C5EB82-A625-42E4-B7BA-D9BA8007E11E}" srcOrd="0" destOrd="0" presId="urn:microsoft.com/office/officeart/2005/8/layout/default#1"/>
    <dgm:cxn modelId="{7823BAC8-F480-413C-9768-72E557BB47BA}" srcId="{CFB2F08C-725D-4646-9888-458663BF6AFA}" destId="{587B3F94-DA33-4D8C-AF2E-558BBF74E85A}" srcOrd="4" destOrd="0" parTransId="{609BC2AC-E7A3-47D7-BF30-70FA9C7F4FB3}" sibTransId="{C597B1BC-641E-4349-80E7-1F52E63E9B9D}"/>
    <dgm:cxn modelId="{43A627CF-D9F9-45AF-8E6E-7889117835E6}" srcId="{CFB2F08C-725D-4646-9888-458663BF6AFA}" destId="{5AA673A8-C715-40E6-9E34-6128F329FF7E}" srcOrd="0" destOrd="0" parTransId="{753A9F13-040B-417D-BB2B-6A0AD8A26BFF}" sibTransId="{8A9984C3-F96B-47C1-81EC-6341D3451891}"/>
    <dgm:cxn modelId="{7FB20D5B-7202-4850-94F3-E4C80BD12896}" type="presParOf" srcId="{21F3743B-A988-451B-9B2B-E12970D307D8}" destId="{F15AE69F-BB41-4B34-BDA0-85538F4FCF04}" srcOrd="0" destOrd="0" presId="urn:microsoft.com/office/officeart/2005/8/layout/default#1"/>
    <dgm:cxn modelId="{C5946F5E-3E1C-47D3-926C-77B677969892}" type="presParOf" srcId="{21F3743B-A988-451B-9B2B-E12970D307D8}" destId="{AFBF13FA-4B2B-4A27-A596-AD80066A2A25}" srcOrd="1" destOrd="0" presId="urn:microsoft.com/office/officeart/2005/8/layout/default#1"/>
    <dgm:cxn modelId="{D1385DAC-6798-428D-B008-348F7E523404}" type="presParOf" srcId="{21F3743B-A988-451B-9B2B-E12970D307D8}" destId="{D5CAC53D-AC2E-40C4-8BA2-AC139BE26B9E}" srcOrd="2" destOrd="0" presId="urn:microsoft.com/office/officeart/2005/8/layout/default#1"/>
    <dgm:cxn modelId="{6B6B4983-DA3F-44FD-A98F-FB1D76A7A627}" type="presParOf" srcId="{21F3743B-A988-451B-9B2B-E12970D307D8}" destId="{614EB9C7-9FA7-4F5F-A6AD-B48E7B246F60}" srcOrd="3" destOrd="0" presId="urn:microsoft.com/office/officeart/2005/8/layout/default#1"/>
    <dgm:cxn modelId="{031341BD-29C3-4A7B-B840-0FEDFE9263B6}" type="presParOf" srcId="{21F3743B-A988-451B-9B2B-E12970D307D8}" destId="{D12A28F2-4931-4D31-A0EA-98AEF10DD403}" srcOrd="4" destOrd="0" presId="urn:microsoft.com/office/officeart/2005/8/layout/default#1"/>
    <dgm:cxn modelId="{018A7D4B-599D-42B4-A053-0022B5971D96}" type="presParOf" srcId="{21F3743B-A988-451B-9B2B-E12970D307D8}" destId="{010F6664-A604-4CDD-BD81-9F0353261853}" srcOrd="5" destOrd="0" presId="urn:microsoft.com/office/officeart/2005/8/layout/default#1"/>
    <dgm:cxn modelId="{3F81B42C-C3F8-40F4-89E6-0027690B7611}" type="presParOf" srcId="{21F3743B-A988-451B-9B2B-E12970D307D8}" destId="{A8B9A2DD-90FA-4824-9B61-9B8DD358B835}" srcOrd="6" destOrd="0" presId="urn:microsoft.com/office/officeart/2005/8/layout/default#1"/>
    <dgm:cxn modelId="{56F93BEE-6E6A-44C9-8B3D-04F7CED5363F}" type="presParOf" srcId="{21F3743B-A988-451B-9B2B-E12970D307D8}" destId="{1A851207-E06C-4B0A-BC2D-C77E83CAD12D}" srcOrd="7" destOrd="0" presId="urn:microsoft.com/office/officeart/2005/8/layout/default#1"/>
    <dgm:cxn modelId="{97A70413-5D48-41BA-8A40-BE96D0352382}" type="presParOf" srcId="{21F3743B-A988-451B-9B2B-E12970D307D8}" destId="{73C5EB82-A625-42E4-B7BA-D9BA8007E11E}" srcOrd="8"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2" loCatId="list" qsTypeId="urn:microsoft.com/office/officeart/2005/8/quickstyle/3d2#1" qsCatId="3D" csTypeId="urn:microsoft.com/office/officeart/2005/8/colors/colorful5" csCatId="colorful" phldr="1"/>
      <dgm:spPr/>
      <dgm:t>
        <a:bodyPr/>
        <a:lstStyle/>
        <a:p>
          <a:endParaRPr lang="en-US"/>
        </a:p>
      </dgm:t>
    </dgm:pt>
    <dgm:pt modelId="{5AA673A8-C715-40E6-9E34-6128F329FF7E}">
      <dgm:prSet phldrT="[Text]" custT="1"/>
      <dgm:spPr>
        <a:xfrm>
          <a:off x="36090" y="1373"/>
          <a:ext cx="3594199" cy="2156519"/>
        </a:xfrm>
        <a:prstGeom prst="rect">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r>
            <a:rPr lang="en-US" sz="2400" dirty="0" err="1">
              <a:solidFill>
                <a:sysClr val="window" lastClr="FFFFFF"/>
              </a:solidFill>
              <a:latin typeface="Arial" pitchFamily="34" charset="0"/>
              <a:ea typeface="+mn-ea"/>
              <a:cs typeface="Arial" pitchFamily="34" charset="0"/>
            </a:rPr>
            <a:t>Giữ</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nhiệt</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độ</a:t>
          </a:r>
          <a:r>
            <a:rPr lang="en-US" sz="2400" dirty="0">
              <a:solidFill>
                <a:sysClr val="window" lastClr="FFFFFF"/>
              </a:solidFill>
              <a:latin typeface="Arial" pitchFamily="34" charset="0"/>
              <a:ea typeface="+mn-ea"/>
              <a:cs typeface="Arial" pitchFamily="34" charset="0"/>
            </a:rPr>
            <a:t> bay </a:t>
          </a:r>
          <a:r>
            <a:rPr lang="en-US" sz="2400" dirty="0" err="1">
              <a:solidFill>
                <a:sysClr val="window" lastClr="FFFFFF"/>
              </a:solidFill>
              <a:latin typeface="Arial" pitchFamily="34" charset="0"/>
              <a:ea typeface="+mn-ea"/>
              <a:cs typeface="Arial" pitchFamily="34" charset="0"/>
            </a:rPr>
            <a:t>hơi</a:t>
          </a:r>
          <a:r>
            <a:rPr lang="en-US" sz="2400" dirty="0">
              <a:solidFill>
                <a:sysClr val="window" lastClr="FFFFFF"/>
              </a:solidFill>
              <a:latin typeface="Arial" pitchFamily="34" charset="0"/>
              <a:ea typeface="+mn-ea"/>
              <a:cs typeface="Arial" pitchFamily="34" charset="0"/>
            </a:rPr>
            <a:t> </a:t>
          </a:r>
          <a:r>
            <a:rPr lang="en-US" sz="2400" dirty="0" err="1">
              <a:solidFill>
                <a:sysClr val="window" lastClr="FFFFFF"/>
              </a:solidFill>
              <a:latin typeface="Arial" pitchFamily="34" charset="0"/>
              <a:ea typeface="+mn-ea"/>
              <a:cs typeface="Arial" pitchFamily="34" charset="0"/>
            </a:rPr>
            <a:t>cao</a:t>
          </a:r>
          <a:r>
            <a:rPr lang="en-US" sz="2400" dirty="0">
              <a:solidFill>
                <a:sysClr val="window" lastClr="FFFFFF"/>
              </a:solidFill>
              <a:latin typeface="Arial" pitchFamily="34" charset="0"/>
              <a:ea typeface="+mn-ea"/>
              <a:cs typeface="Arial" pitchFamily="34" charset="0"/>
            </a:rPr>
            <a:t> h</a:t>
          </a:r>
          <a:r>
            <a:rPr lang="vi-VN" sz="2400" dirty="0">
              <a:solidFill>
                <a:sysClr val="window" lastClr="FFFFFF"/>
              </a:solidFill>
              <a:latin typeface="Arial" pitchFamily="34" charset="0"/>
              <a:ea typeface="+mn-ea"/>
              <a:cs typeface="Arial" pitchFamily="34" charset="0"/>
            </a:rPr>
            <a:t>ợp lí</a:t>
          </a:r>
          <a:endParaRPr lang="en-US" sz="2400" dirty="0">
            <a:solidFill>
              <a:sysClr val="window" lastClr="FFFFFF"/>
            </a:solidFill>
            <a:latin typeface="Arial" pitchFamily="34" charset="0"/>
            <a:ea typeface="+mn-ea"/>
            <a:cs typeface="Arial" pitchFamily="34" charset="0"/>
          </a:endParaRPr>
        </a:p>
      </dgm:t>
    </dgm:pt>
    <dgm:pt modelId="{753A9F13-040B-417D-BB2B-6A0AD8A26BFF}" type="parTrans" cxnId="{43A627CF-D9F9-45AF-8E6E-7889117835E6}">
      <dgm:prSet/>
      <dgm:spPr/>
      <dgm:t>
        <a:bodyPr/>
        <a:lstStyle/>
        <a:p>
          <a:endParaRPr lang="en-US" sz="2400">
            <a:latin typeface="Arial" pitchFamily="34" charset="0"/>
            <a:cs typeface="Arial" pitchFamily="34" charset="0"/>
          </a:endParaRPr>
        </a:p>
      </dgm:t>
    </dgm:pt>
    <dgm:pt modelId="{8A9984C3-F96B-47C1-81EC-6341D3451891}" type="sibTrans" cxnId="{43A627CF-D9F9-45AF-8E6E-7889117835E6}">
      <dgm:prSet/>
      <dgm:spPr/>
      <dgm:t>
        <a:bodyPr/>
        <a:lstStyle/>
        <a:p>
          <a:endParaRPr lang="en-US" sz="2400">
            <a:latin typeface="Arial" pitchFamily="34" charset="0"/>
            <a:cs typeface="Arial" pitchFamily="34" charset="0"/>
          </a:endParaRPr>
        </a:p>
      </dgm:t>
    </dgm:pt>
    <dgm:pt modelId="{D58BCD69-FD88-438C-8758-AAD0D2A2E623}">
      <dgm:prSet phldrT="[Text]" custT="1"/>
      <dgm:spPr>
        <a:xfrm>
          <a:off x="3989709" y="0"/>
          <a:ext cx="3594199" cy="2156519"/>
        </a:xfrm>
        <a:prstGeom prst="rect">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r>
            <a:rPr lang="en-US" sz="2400">
              <a:solidFill>
                <a:sysClr val="window" lastClr="FFFFFF"/>
              </a:solidFill>
              <a:latin typeface="Arial" pitchFamily="34" charset="0"/>
              <a:ea typeface="+mn-ea"/>
              <a:cs typeface="Arial" pitchFamily="34" charset="0"/>
            </a:rPr>
            <a:t>Tránh dầu bị đi vào bộ bay hơi</a:t>
          </a:r>
        </a:p>
      </dgm:t>
    </dgm:pt>
    <dgm:pt modelId="{309EF50A-B23A-4509-8CA5-2708519B3A1F}" type="parTrans" cxnId="{610AE17E-78A4-4B19-A9AA-3ABA978E68C0}">
      <dgm:prSet/>
      <dgm:spPr/>
      <dgm:t>
        <a:bodyPr/>
        <a:lstStyle/>
        <a:p>
          <a:endParaRPr lang="en-US" sz="2400">
            <a:latin typeface="Arial" pitchFamily="34" charset="0"/>
            <a:cs typeface="Arial" pitchFamily="34" charset="0"/>
          </a:endParaRPr>
        </a:p>
      </dgm:t>
    </dgm:pt>
    <dgm:pt modelId="{41A59BDF-2F4C-4AFA-BF7A-404F36B09042}" type="sibTrans" cxnId="{610AE17E-78A4-4B19-A9AA-3ABA978E68C0}">
      <dgm:prSet/>
      <dgm:spPr/>
      <dgm:t>
        <a:bodyPr/>
        <a:lstStyle/>
        <a:p>
          <a:endParaRPr lang="en-US" sz="2400">
            <a:latin typeface="Arial" pitchFamily="34" charset="0"/>
            <a:cs typeface="Arial" pitchFamily="34" charset="0"/>
          </a:endParaRPr>
        </a:p>
      </dgm:t>
    </dgm:pt>
    <dgm:pt modelId="{19305C73-6F84-4C8A-99AC-593C48F2995D}">
      <dgm:prSet phldrT="[Text]" custT="1"/>
      <dgm:spPr>
        <a:xfrm>
          <a:off x="36090" y="2517312"/>
          <a:ext cx="3594199" cy="2156519"/>
        </a:xfrm>
        <a:prstGeom prst="rect">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r>
            <a:rPr lang="en-US" sz="2400">
              <a:solidFill>
                <a:sysClr val="window" lastClr="FFFFFF"/>
              </a:solidFill>
              <a:latin typeface="Arial" pitchFamily="34" charset="0"/>
              <a:ea typeface="+mn-ea"/>
              <a:cs typeface="Arial" pitchFamily="34" charset="0"/>
            </a:rPr>
            <a:t>Giữ bề mặt trao đổi nhiệt sạch</a:t>
          </a:r>
        </a:p>
      </dgm:t>
    </dgm:pt>
    <dgm:pt modelId="{A46AAD06-2D71-4A40-8542-D39AA0195D0D}" type="parTrans" cxnId="{A64AB6B2-3CCF-4854-98A9-39B3B9A63DDE}">
      <dgm:prSet/>
      <dgm:spPr/>
      <dgm:t>
        <a:bodyPr/>
        <a:lstStyle/>
        <a:p>
          <a:endParaRPr lang="en-US" sz="2400">
            <a:latin typeface="Arial" pitchFamily="34" charset="0"/>
            <a:cs typeface="Arial" pitchFamily="34" charset="0"/>
          </a:endParaRPr>
        </a:p>
      </dgm:t>
    </dgm:pt>
    <dgm:pt modelId="{3BFD853F-D858-43FA-8D4F-CB3337F97533}" type="sibTrans" cxnId="{A64AB6B2-3CCF-4854-98A9-39B3B9A63DDE}">
      <dgm:prSet/>
      <dgm:spPr/>
      <dgm:t>
        <a:bodyPr/>
        <a:lstStyle/>
        <a:p>
          <a:endParaRPr lang="en-US" sz="2400">
            <a:latin typeface="Arial" pitchFamily="34" charset="0"/>
            <a:cs typeface="Arial" pitchFamily="34" charset="0"/>
          </a:endParaRPr>
        </a:p>
      </dgm:t>
    </dgm:pt>
    <dgm:pt modelId="{751214F7-864B-4997-BD97-BB2E79162B16}">
      <dgm:prSet phldrT="[Text]" custT="1"/>
      <dgm:spPr>
        <a:xfrm>
          <a:off x="3989709" y="2517312"/>
          <a:ext cx="3594199" cy="2156519"/>
        </a:xfrm>
        <a:prstGeom prst="rect">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r>
            <a:rPr lang="en-US" sz="2400">
              <a:solidFill>
                <a:sysClr val="window" lastClr="FFFFFF"/>
              </a:solidFill>
              <a:latin typeface="Arial" pitchFamily="34" charset="0"/>
              <a:ea typeface="+mn-ea"/>
              <a:cs typeface="Arial" pitchFamily="34" charset="0"/>
            </a:rPr>
            <a:t>Kiểm tra các bộ điều khiển nhiệt</a:t>
          </a:r>
        </a:p>
      </dgm:t>
    </dgm:pt>
    <dgm:pt modelId="{D40EE4E5-961A-43BB-A67C-C2B309A0DE38}" type="parTrans" cxnId="{7E09F3E0-D498-472F-9480-3403BAE1BD5B}">
      <dgm:prSet/>
      <dgm:spPr/>
      <dgm:t>
        <a:bodyPr/>
        <a:lstStyle/>
        <a:p>
          <a:endParaRPr lang="en-US" sz="2400">
            <a:latin typeface="Arial" pitchFamily="34" charset="0"/>
            <a:cs typeface="Arial" pitchFamily="34" charset="0"/>
          </a:endParaRPr>
        </a:p>
      </dgm:t>
    </dgm:pt>
    <dgm:pt modelId="{158573D0-6817-4BF9-BF30-1750D61DB7CF}" type="sibTrans" cxnId="{7E09F3E0-D498-472F-9480-3403BAE1BD5B}">
      <dgm:prSet/>
      <dgm:spPr/>
      <dgm:t>
        <a:bodyPr/>
        <a:lstStyle/>
        <a:p>
          <a:endParaRPr lang="en-US" sz="2400">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t>
        <a:bodyPr/>
        <a:lstStyle/>
        <a:p>
          <a:endParaRPr lang="en-US"/>
        </a:p>
      </dgm:t>
    </dgm:pt>
    <dgm:pt modelId="{F15AE69F-BB41-4B34-BDA0-85538F4FCF04}" type="pres">
      <dgm:prSet presAssocID="{5AA673A8-C715-40E6-9E34-6128F329FF7E}" presName="node" presStyleLbl="node1" presStyleIdx="0" presStyleCnt="4">
        <dgm:presLayoutVars>
          <dgm:bulletEnabled val="1"/>
        </dgm:presLayoutVars>
      </dgm:prSet>
      <dgm:spPr/>
      <dgm:t>
        <a:bodyPr/>
        <a:lstStyle/>
        <a:p>
          <a:endParaRPr lang="en-US"/>
        </a:p>
      </dgm:t>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4" custLinFactNeighborY="-3376">
        <dgm:presLayoutVars>
          <dgm:bulletEnabled val="1"/>
        </dgm:presLayoutVars>
      </dgm:prSet>
      <dgm:spPr/>
      <dgm:t>
        <a:bodyPr/>
        <a:lstStyle/>
        <a:p>
          <a:endParaRPr lang="en-US"/>
        </a:p>
      </dgm:t>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4">
        <dgm:presLayoutVars>
          <dgm:bulletEnabled val="1"/>
        </dgm:presLayoutVars>
      </dgm:prSet>
      <dgm:spPr/>
      <dgm:t>
        <a:bodyPr/>
        <a:lstStyle/>
        <a:p>
          <a:endParaRPr lang="en-US"/>
        </a:p>
      </dgm:t>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4">
        <dgm:presLayoutVars>
          <dgm:bulletEnabled val="1"/>
        </dgm:presLayoutVars>
      </dgm:prSet>
      <dgm:spPr/>
      <dgm:t>
        <a:bodyPr/>
        <a:lstStyle/>
        <a:p>
          <a:endParaRPr lang="en-US"/>
        </a:p>
      </dgm:t>
    </dgm:pt>
  </dgm:ptLst>
  <dgm:cxnLst>
    <dgm:cxn modelId="{34B26C7D-BCE1-4D0E-8271-DB6489DB69D8}" type="presOf" srcId="{D58BCD69-FD88-438C-8758-AAD0D2A2E623}" destId="{D5CAC53D-AC2E-40C4-8BA2-AC139BE26B9E}" srcOrd="0" destOrd="0" presId="urn:microsoft.com/office/officeart/2005/8/layout/default#2"/>
    <dgm:cxn modelId="{A64AB6B2-3CCF-4854-98A9-39B3B9A63DDE}" srcId="{CFB2F08C-725D-4646-9888-458663BF6AFA}" destId="{19305C73-6F84-4C8A-99AC-593C48F2995D}" srcOrd="2" destOrd="0" parTransId="{A46AAD06-2D71-4A40-8542-D39AA0195D0D}" sibTransId="{3BFD853F-D858-43FA-8D4F-CB3337F97533}"/>
    <dgm:cxn modelId="{9AEF1A7D-C42D-4BF3-9203-F8D3250DED96}" type="presOf" srcId="{751214F7-864B-4997-BD97-BB2E79162B16}" destId="{A8B9A2DD-90FA-4824-9B61-9B8DD358B835}" srcOrd="0" destOrd="0" presId="urn:microsoft.com/office/officeart/2005/8/layout/default#2"/>
    <dgm:cxn modelId="{66F7CD04-BE63-4CE0-B7B7-EDF508221715}" type="presOf" srcId="{5AA673A8-C715-40E6-9E34-6128F329FF7E}" destId="{F15AE69F-BB41-4B34-BDA0-85538F4FCF04}" srcOrd="0" destOrd="0" presId="urn:microsoft.com/office/officeart/2005/8/layout/default#2"/>
    <dgm:cxn modelId="{610AE17E-78A4-4B19-A9AA-3ABA978E68C0}" srcId="{CFB2F08C-725D-4646-9888-458663BF6AFA}" destId="{D58BCD69-FD88-438C-8758-AAD0D2A2E623}" srcOrd="1" destOrd="0" parTransId="{309EF50A-B23A-4509-8CA5-2708519B3A1F}" sibTransId="{41A59BDF-2F4C-4AFA-BF7A-404F36B09042}"/>
    <dgm:cxn modelId="{82078890-8F71-459D-8B2D-468280162CA1}" type="presOf" srcId="{CFB2F08C-725D-4646-9888-458663BF6AFA}" destId="{21F3743B-A988-451B-9B2B-E12970D307D8}" srcOrd="0" destOrd="0" presId="urn:microsoft.com/office/officeart/2005/8/layout/default#2"/>
    <dgm:cxn modelId="{7E09F3E0-D498-472F-9480-3403BAE1BD5B}" srcId="{CFB2F08C-725D-4646-9888-458663BF6AFA}" destId="{751214F7-864B-4997-BD97-BB2E79162B16}" srcOrd="3" destOrd="0" parTransId="{D40EE4E5-961A-43BB-A67C-C2B309A0DE38}" sibTransId="{158573D0-6817-4BF9-BF30-1750D61DB7CF}"/>
    <dgm:cxn modelId="{43A627CF-D9F9-45AF-8E6E-7889117835E6}" srcId="{CFB2F08C-725D-4646-9888-458663BF6AFA}" destId="{5AA673A8-C715-40E6-9E34-6128F329FF7E}" srcOrd="0" destOrd="0" parTransId="{753A9F13-040B-417D-BB2B-6A0AD8A26BFF}" sibTransId="{8A9984C3-F96B-47C1-81EC-6341D3451891}"/>
    <dgm:cxn modelId="{EC7495E2-BBBF-4F04-9FF4-896C05796A80}" type="presOf" srcId="{19305C73-6F84-4C8A-99AC-593C48F2995D}" destId="{D12A28F2-4931-4D31-A0EA-98AEF10DD403}" srcOrd="0" destOrd="0" presId="urn:microsoft.com/office/officeart/2005/8/layout/default#2"/>
    <dgm:cxn modelId="{CD7ECD94-8E7E-4CA0-8B7B-DBFCB3793A70}" type="presParOf" srcId="{21F3743B-A988-451B-9B2B-E12970D307D8}" destId="{F15AE69F-BB41-4B34-BDA0-85538F4FCF04}" srcOrd="0" destOrd="0" presId="urn:microsoft.com/office/officeart/2005/8/layout/default#2"/>
    <dgm:cxn modelId="{2E2539CC-CF4E-46D5-AD6E-E6E3F29BA14A}" type="presParOf" srcId="{21F3743B-A988-451B-9B2B-E12970D307D8}" destId="{AFBF13FA-4B2B-4A27-A596-AD80066A2A25}" srcOrd="1" destOrd="0" presId="urn:microsoft.com/office/officeart/2005/8/layout/default#2"/>
    <dgm:cxn modelId="{426BF698-0D41-4B57-9100-3356E43ABAF1}" type="presParOf" srcId="{21F3743B-A988-451B-9B2B-E12970D307D8}" destId="{D5CAC53D-AC2E-40C4-8BA2-AC139BE26B9E}" srcOrd="2" destOrd="0" presId="urn:microsoft.com/office/officeart/2005/8/layout/default#2"/>
    <dgm:cxn modelId="{40921246-7684-40D2-85BE-AD91B61649BC}" type="presParOf" srcId="{21F3743B-A988-451B-9B2B-E12970D307D8}" destId="{614EB9C7-9FA7-4F5F-A6AD-B48E7B246F60}" srcOrd="3" destOrd="0" presId="urn:microsoft.com/office/officeart/2005/8/layout/default#2"/>
    <dgm:cxn modelId="{CA3A71A3-09A1-459E-88EB-22178CB9F24C}" type="presParOf" srcId="{21F3743B-A988-451B-9B2B-E12970D307D8}" destId="{D12A28F2-4931-4D31-A0EA-98AEF10DD403}" srcOrd="4" destOrd="0" presId="urn:microsoft.com/office/officeart/2005/8/layout/default#2"/>
    <dgm:cxn modelId="{CC27B61C-0355-4011-BC6B-433F70A5BD6A}" type="presParOf" srcId="{21F3743B-A988-451B-9B2B-E12970D307D8}" destId="{010F6664-A604-4CDD-BD81-9F0353261853}" srcOrd="5" destOrd="0" presId="urn:microsoft.com/office/officeart/2005/8/layout/default#2"/>
    <dgm:cxn modelId="{E5A7340E-3F5A-48A8-AE6F-39330A2FC4FC}" type="presParOf" srcId="{21F3743B-A988-451B-9B2B-E12970D307D8}" destId="{A8B9A2DD-90FA-4824-9B61-9B8DD358B835}" srcOrd="6"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802324-10CC-4682-A700-58E1B41CADC2}" type="doc">
      <dgm:prSet loTypeId="urn:microsoft.com/office/officeart/2005/8/layout/arrow5" loCatId="process" qsTypeId="urn:microsoft.com/office/officeart/2005/8/quickstyle/3d2#2" qsCatId="3D" csTypeId="urn:microsoft.com/office/officeart/2005/8/colors/colorful5" csCatId="colorful" phldr="1"/>
      <dgm:spPr/>
      <dgm:t>
        <a:bodyPr/>
        <a:lstStyle/>
        <a:p>
          <a:endParaRPr lang="en-US"/>
        </a:p>
      </dgm:t>
    </dgm:pt>
    <dgm:pt modelId="{4B948389-B054-4164-A2FD-CA8F7D99A87C}">
      <dgm:prSet phldrT="[Text]" custT="1"/>
      <dgm:spPr>
        <a:xfrm rot="16200000">
          <a:off x="587" y="396565"/>
          <a:ext cx="4056687" cy="4056687"/>
        </a:xfrm>
        <a:prstGeom prst="downArrow">
          <a:avLst>
            <a:gd name="adj1" fmla="val 50000"/>
            <a:gd name="adj2" fmla="val 35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r>
            <a:rPr lang="en-US" sz="2400" b="0">
              <a:solidFill>
                <a:schemeClr val="bg1"/>
              </a:solidFill>
              <a:latin typeface="Arial" pitchFamily="34" charset="0"/>
              <a:ea typeface="+mn-ea"/>
              <a:cs typeface="Arial" pitchFamily="34" charset="0"/>
            </a:rPr>
            <a:t>Hạn chế nguồn nhiệt xâm nhập từ bên ngoài</a:t>
          </a:r>
        </a:p>
      </dgm:t>
    </dgm:pt>
    <dgm:pt modelId="{D70F2CEB-E2C6-435B-856C-8E20FBC1D924}" type="parTrans" cxnId="{94E02F1A-6181-40CA-85CC-88F86D5E290E}">
      <dgm:prSet/>
      <dgm:spPr/>
      <dgm:t>
        <a:bodyPr/>
        <a:lstStyle/>
        <a:p>
          <a:endParaRPr lang="en-US" sz="2400">
            <a:latin typeface="Arial" pitchFamily="34" charset="0"/>
            <a:cs typeface="Arial" pitchFamily="34" charset="0"/>
          </a:endParaRPr>
        </a:p>
      </dgm:t>
    </dgm:pt>
    <dgm:pt modelId="{51CE43B6-9F95-4C86-BDCF-E969BEA5DBA4}" type="sibTrans" cxnId="{94E02F1A-6181-40CA-85CC-88F86D5E290E}">
      <dgm:prSet/>
      <dgm:spPr/>
      <dgm:t>
        <a:bodyPr/>
        <a:lstStyle/>
        <a:p>
          <a:endParaRPr lang="en-US" sz="2400">
            <a:latin typeface="Arial" pitchFamily="34" charset="0"/>
            <a:cs typeface="Arial" pitchFamily="34" charset="0"/>
          </a:endParaRPr>
        </a:p>
      </dgm:t>
    </dgm:pt>
    <dgm:pt modelId="{DF13088C-15EA-43C4-B0BC-BBB31B580B18}">
      <dgm:prSet phldrT="[Text]" custT="1"/>
      <dgm:spPr>
        <a:xfrm rot="5400000">
          <a:off x="4300971" y="396565"/>
          <a:ext cx="4056687" cy="4056687"/>
        </a:xfrm>
        <a:prstGeom prst="downArrow">
          <a:avLst>
            <a:gd name="adj1" fmla="val 50000"/>
            <a:gd name="adj2" fmla="val 35000"/>
          </a:avLst>
        </a:prstGeom>
        <a:solidFill>
          <a:srgbClr val="FFFF00"/>
        </a:solidFill>
        <a:ln>
          <a:solidFill>
            <a:srgbClr val="FFFF00"/>
          </a:solidFill>
        </a:ln>
        <a:effectLst/>
        <a:scene3d>
          <a:camera prst="orthographicFront"/>
          <a:lightRig rig="threePt" dir="t">
            <a:rot lat="0" lon="0" rev="7500000"/>
          </a:lightRig>
        </a:scene3d>
        <a:sp3d prstMaterial="plastic">
          <a:bevelT w="127000" h="25400" prst="relaxedInset"/>
        </a:sp3d>
      </dgm:spPr>
      <dgm:t>
        <a:bodyPr/>
        <a:lstStyle/>
        <a:p>
          <a:r>
            <a:rPr lang="en-US" sz="2400">
              <a:solidFill>
                <a:sysClr val="windowText" lastClr="000000"/>
              </a:solidFill>
              <a:latin typeface="Arial" pitchFamily="34" charset="0"/>
              <a:ea typeface="+mn-ea"/>
              <a:cs typeface="Arial" pitchFamily="34" charset="0"/>
            </a:rPr>
            <a:t>Hạn chế nguồn nhiệt phát sinh từ bên trong</a:t>
          </a:r>
        </a:p>
      </dgm:t>
    </dgm:pt>
    <dgm:pt modelId="{65CA0EB6-7419-4D42-9714-16353209FA09}" type="parTrans" cxnId="{E7D235AE-A8B6-4924-9C6A-7A3F6EF8EF97}">
      <dgm:prSet/>
      <dgm:spPr/>
      <dgm:t>
        <a:bodyPr/>
        <a:lstStyle/>
        <a:p>
          <a:endParaRPr lang="en-US" sz="2400">
            <a:latin typeface="Arial" pitchFamily="34" charset="0"/>
            <a:cs typeface="Arial" pitchFamily="34" charset="0"/>
          </a:endParaRPr>
        </a:p>
      </dgm:t>
    </dgm:pt>
    <dgm:pt modelId="{DC3EC939-7544-43BF-B270-6A36B0435809}" type="sibTrans" cxnId="{E7D235AE-A8B6-4924-9C6A-7A3F6EF8EF97}">
      <dgm:prSet/>
      <dgm:spPr/>
      <dgm:t>
        <a:bodyPr/>
        <a:lstStyle/>
        <a:p>
          <a:endParaRPr lang="en-US" sz="2400">
            <a:latin typeface="Arial" pitchFamily="34" charset="0"/>
            <a:cs typeface="Arial" pitchFamily="34" charset="0"/>
          </a:endParaRPr>
        </a:p>
      </dgm:t>
    </dgm:pt>
    <dgm:pt modelId="{1CE64496-BF97-4183-92A2-91E70B534488}" type="pres">
      <dgm:prSet presAssocID="{E7802324-10CC-4682-A700-58E1B41CADC2}" presName="diagram" presStyleCnt="0">
        <dgm:presLayoutVars>
          <dgm:dir/>
          <dgm:resizeHandles val="exact"/>
        </dgm:presLayoutVars>
      </dgm:prSet>
      <dgm:spPr/>
      <dgm:t>
        <a:bodyPr/>
        <a:lstStyle/>
        <a:p>
          <a:endParaRPr lang="en-US"/>
        </a:p>
      </dgm:t>
    </dgm:pt>
    <dgm:pt modelId="{BD37207C-BD65-4D77-9240-92FB111FDCA4}" type="pres">
      <dgm:prSet presAssocID="{4B948389-B054-4164-A2FD-CA8F7D99A87C}" presName="arrow" presStyleLbl="node1" presStyleIdx="0" presStyleCnt="2">
        <dgm:presLayoutVars>
          <dgm:bulletEnabled val="1"/>
        </dgm:presLayoutVars>
      </dgm:prSet>
      <dgm:spPr/>
      <dgm:t>
        <a:bodyPr/>
        <a:lstStyle/>
        <a:p>
          <a:endParaRPr lang="en-US"/>
        </a:p>
      </dgm:t>
    </dgm:pt>
    <dgm:pt modelId="{5E230706-07C2-4C22-BE23-DA0440AEC358}" type="pres">
      <dgm:prSet presAssocID="{DF13088C-15EA-43C4-B0BC-BBB31B580B18}" presName="arrow" presStyleLbl="node1" presStyleIdx="1" presStyleCnt="2">
        <dgm:presLayoutVars>
          <dgm:bulletEnabled val="1"/>
        </dgm:presLayoutVars>
      </dgm:prSet>
      <dgm:spPr/>
      <dgm:t>
        <a:bodyPr/>
        <a:lstStyle/>
        <a:p>
          <a:endParaRPr lang="en-US"/>
        </a:p>
      </dgm:t>
    </dgm:pt>
  </dgm:ptLst>
  <dgm:cxnLst>
    <dgm:cxn modelId="{7BDDB125-8B61-4CE9-940E-9FAEDC301841}" type="presOf" srcId="{E7802324-10CC-4682-A700-58E1B41CADC2}" destId="{1CE64496-BF97-4183-92A2-91E70B534488}" srcOrd="0" destOrd="0" presId="urn:microsoft.com/office/officeart/2005/8/layout/arrow5"/>
    <dgm:cxn modelId="{E7D235AE-A8B6-4924-9C6A-7A3F6EF8EF97}" srcId="{E7802324-10CC-4682-A700-58E1B41CADC2}" destId="{DF13088C-15EA-43C4-B0BC-BBB31B580B18}" srcOrd="1" destOrd="0" parTransId="{65CA0EB6-7419-4D42-9714-16353209FA09}" sibTransId="{DC3EC939-7544-43BF-B270-6A36B0435809}"/>
    <dgm:cxn modelId="{94E02F1A-6181-40CA-85CC-88F86D5E290E}" srcId="{E7802324-10CC-4682-A700-58E1B41CADC2}" destId="{4B948389-B054-4164-A2FD-CA8F7D99A87C}" srcOrd="0" destOrd="0" parTransId="{D70F2CEB-E2C6-435B-856C-8E20FBC1D924}" sibTransId="{51CE43B6-9F95-4C86-BDCF-E969BEA5DBA4}"/>
    <dgm:cxn modelId="{98479C28-D27A-4955-B6BB-9915A1DEC89B}" type="presOf" srcId="{DF13088C-15EA-43C4-B0BC-BBB31B580B18}" destId="{5E230706-07C2-4C22-BE23-DA0440AEC358}" srcOrd="0" destOrd="0" presId="urn:microsoft.com/office/officeart/2005/8/layout/arrow5"/>
    <dgm:cxn modelId="{1E822739-CD78-42EC-93AA-473D89AF5469}" type="presOf" srcId="{4B948389-B054-4164-A2FD-CA8F7D99A87C}" destId="{BD37207C-BD65-4D77-9240-92FB111FDCA4}" srcOrd="0" destOrd="0" presId="urn:microsoft.com/office/officeart/2005/8/layout/arrow5"/>
    <dgm:cxn modelId="{083DEA8B-B48C-453C-9E46-A4770A8E56CF}" type="presParOf" srcId="{1CE64496-BF97-4183-92A2-91E70B534488}" destId="{BD37207C-BD65-4D77-9240-92FB111FDCA4}" srcOrd="0" destOrd="0" presId="urn:microsoft.com/office/officeart/2005/8/layout/arrow5"/>
    <dgm:cxn modelId="{E3B03ED6-0743-49BC-882C-2C27DE3FE904}" type="presParOf" srcId="{1CE64496-BF97-4183-92A2-91E70B534488}" destId="{5E230706-07C2-4C22-BE23-DA0440AEC358}"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7F8CB-52D6-47DE-B373-C56FBBBA717B}">
      <dsp:nvSpPr>
        <dsp:cNvPr id="0" name=""/>
        <dsp:cNvSpPr/>
      </dsp:nvSpPr>
      <dsp:spPr>
        <a:xfrm rot="5400000">
          <a:off x="4404237" y="-2240601"/>
          <a:ext cx="1585912" cy="6463692"/>
        </a:xfrm>
        <a:prstGeom prst="round2SameRect">
          <a:avLst/>
        </a:prstGeom>
        <a:solidFill>
          <a:srgbClr val="5B9BD5">
            <a:tint val="40000"/>
            <a:alpha val="90000"/>
            <a:hueOff val="0"/>
            <a:satOff val="0"/>
            <a:lumOff val="0"/>
            <a:alphaOff val="0"/>
          </a:srgbClr>
        </a:solidFill>
        <a:ln w="12700" cap="flat" cmpd="sng" algn="ctr">
          <a:solidFill>
            <a:srgbClr val="5B9BD5">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solidFill>
                <a:sysClr val="windowText" lastClr="000000">
                  <a:hueOff val="0"/>
                  <a:satOff val="0"/>
                  <a:lumOff val="0"/>
                  <a:alphaOff val="0"/>
                </a:sysClr>
              </a:solidFill>
              <a:latin typeface="Arial" pitchFamily="34" charset="0"/>
              <a:ea typeface="+mn-ea"/>
              <a:cs typeface="Arial" pitchFamily="34" charset="0"/>
            </a:rPr>
            <a:t>Đầu tư hệ thống có hiệu suất cao</a:t>
          </a:r>
        </a:p>
        <a:p>
          <a:pPr marL="228600" lvl="1" indent="-228600" algn="l" defTabSz="889000">
            <a:lnSpc>
              <a:spcPct val="90000"/>
            </a:lnSpc>
            <a:spcBef>
              <a:spcPct val="0"/>
            </a:spcBef>
            <a:spcAft>
              <a:spcPct val="15000"/>
            </a:spcAft>
            <a:buChar char="••"/>
          </a:pPr>
          <a:r>
            <a:rPr lang="en-US" sz="2000" kern="1200" dirty="0" err="1">
              <a:solidFill>
                <a:sysClr val="windowText" lastClr="000000">
                  <a:hueOff val="0"/>
                  <a:satOff val="0"/>
                  <a:lumOff val="0"/>
                  <a:alphaOff val="0"/>
                </a:sysClr>
              </a:solidFill>
              <a:latin typeface="Arial" pitchFamily="34" charset="0"/>
              <a:ea typeface="+mn-ea"/>
              <a:cs typeface="Arial" pitchFamily="34" charset="0"/>
            </a:rPr>
            <a:t>Các</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thông</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số</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kỹ</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thuật</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vận</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hành</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đúng</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với</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công</a:t>
          </a:r>
          <a:r>
            <a:rPr lang="en-US" sz="2000" kern="1200" dirty="0">
              <a:solidFill>
                <a:sysClr val="windowText" lastClr="000000">
                  <a:hueOff val="0"/>
                  <a:satOff val="0"/>
                  <a:lumOff val="0"/>
                  <a:alphaOff val="0"/>
                </a:sysClr>
              </a:solidFill>
              <a:latin typeface="Arial" pitchFamily="34" charset="0"/>
              <a:ea typeface="+mn-ea"/>
              <a:cs typeface="Arial" pitchFamily="34" charset="0"/>
            </a:rPr>
            <a:t> </a:t>
          </a:r>
          <a:r>
            <a:rPr lang="en-US" sz="2000" kern="1200" dirty="0" err="1">
              <a:solidFill>
                <a:sysClr val="windowText" lastClr="000000">
                  <a:hueOff val="0"/>
                  <a:satOff val="0"/>
                  <a:lumOff val="0"/>
                  <a:alphaOff val="0"/>
                </a:sysClr>
              </a:solidFill>
              <a:latin typeface="Arial" pitchFamily="34" charset="0"/>
              <a:ea typeface="+mn-ea"/>
              <a:cs typeface="Arial" pitchFamily="34" charset="0"/>
            </a:rPr>
            <a:t>bố</a:t>
          </a:r>
          <a:endParaRPr lang="en-US" sz="2000" kern="1200" dirty="0">
            <a:solidFill>
              <a:sysClr val="windowText" lastClr="000000">
                <a:hueOff val="0"/>
                <a:satOff val="0"/>
                <a:lumOff val="0"/>
                <a:alphaOff val="0"/>
              </a:sysClr>
            </a:solidFill>
            <a:latin typeface="Arial" pitchFamily="34" charset="0"/>
            <a:ea typeface="+mn-ea"/>
            <a:cs typeface="Arial" pitchFamily="34" charset="0"/>
          </a:endParaRPr>
        </a:p>
      </dsp:txBody>
      <dsp:txXfrm rot="-5400000">
        <a:off x="1965347" y="275707"/>
        <a:ext cx="6386274" cy="1431076"/>
      </dsp:txXfrm>
    </dsp:sp>
    <dsp:sp modelId="{C87E3C5D-5CAB-45B4-A823-81969E9CCA0C}">
      <dsp:nvSpPr>
        <dsp:cNvPr id="0" name=""/>
        <dsp:cNvSpPr/>
      </dsp:nvSpPr>
      <dsp:spPr>
        <a:xfrm>
          <a:off x="0" y="49"/>
          <a:ext cx="1964703" cy="1982390"/>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a:solidFill>
                <a:sysClr val="window" lastClr="FFFFFF"/>
              </a:solidFill>
              <a:latin typeface="Arial" pitchFamily="34" charset="0"/>
              <a:ea typeface="+mn-ea"/>
              <a:cs typeface="Arial" pitchFamily="34" charset="0"/>
            </a:rPr>
            <a:t>Mua mới</a:t>
          </a:r>
        </a:p>
      </dsp:txBody>
      <dsp:txXfrm>
        <a:off x="95909" y="95958"/>
        <a:ext cx="1772885" cy="1790572"/>
      </dsp:txXfrm>
    </dsp:sp>
    <dsp:sp modelId="{A658B703-DF20-4DFE-9C87-2528BD9FC5CE}">
      <dsp:nvSpPr>
        <dsp:cNvPr id="0" name=""/>
        <dsp:cNvSpPr/>
      </dsp:nvSpPr>
      <dsp:spPr>
        <a:xfrm rot="5400000">
          <a:off x="4387896" y="-170180"/>
          <a:ext cx="1585912" cy="6485871"/>
        </a:xfrm>
        <a:prstGeom prst="round2SameRect">
          <a:avLst/>
        </a:prstGeom>
        <a:solidFill>
          <a:srgbClr val="5B9BD5">
            <a:tint val="40000"/>
            <a:alpha val="90000"/>
            <a:hueOff val="-6739762"/>
            <a:satOff val="-22832"/>
            <a:lumOff val="-2928"/>
            <a:alphaOff val="0"/>
          </a:srgbClr>
        </a:solidFill>
        <a:ln w="12700" cap="flat" cmpd="sng" algn="ctr">
          <a:solidFill>
            <a:srgbClr val="5B9BD5">
              <a:tint val="40000"/>
              <a:alpha val="90000"/>
              <a:hueOff val="-6739762"/>
              <a:satOff val="-22832"/>
              <a:lumOff val="-2928"/>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solidFill>
                <a:sysClr val="windowText" lastClr="000000">
                  <a:hueOff val="0"/>
                  <a:satOff val="0"/>
                  <a:lumOff val="0"/>
                  <a:alphaOff val="0"/>
                </a:sysClr>
              </a:solidFill>
              <a:latin typeface="Arial" pitchFamily="34" charset="0"/>
              <a:ea typeface="+mn-ea"/>
              <a:cs typeface="Arial" pitchFamily="34" charset="0"/>
            </a:rPr>
            <a:t>Năng suất giải nhiệt không thấp hơn thiết bị được thay thế</a:t>
          </a:r>
        </a:p>
        <a:p>
          <a:pPr marL="228600" lvl="1" indent="-228600" algn="l" defTabSz="889000">
            <a:lnSpc>
              <a:spcPct val="90000"/>
            </a:lnSpc>
            <a:spcBef>
              <a:spcPct val="0"/>
            </a:spcBef>
            <a:spcAft>
              <a:spcPct val="15000"/>
            </a:spcAft>
            <a:buChar char="••"/>
          </a:pPr>
          <a:r>
            <a:rPr lang="en-US" sz="2000" kern="1200">
              <a:solidFill>
                <a:sysClr val="windowText" lastClr="000000">
                  <a:hueOff val="0"/>
                  <a:satOff val="0"/>
                  <a:lumOff val="0"/>
                  <a:alphaOff val="0"/>
                </a:sysClr>
              </a:solidFill>
              <a:latin typeface="Arial" pitchFamily="34" charset="0"/>
              <a:ea typeface="+mn-ea"/>
              <a:cs typeface="Arial" pitchFamily="34" charset="0"/>
            </a:rPr>
            <a:t>Các thông số kỹ thuật vận hành đúng với công bố</a:t>
          </a:r>
        </a:p>
      </dsp:txBody>
      <dsp:txXfrm rot="-5400000">
        <a:off x="1937917" y="2357217"/>
        <a:ext cx="6408453" cy="1431076"/>
      </dsp:txXfrm>
    </dsp:sp>
    <dsp:sp modelId="{F3E32BC5-30CF-45DA-BEF1-B01D36FD059C}">
      <dsp:nvSpPr>
        <dsp:cNvPr id="0" name=""/>
        <dsp:cNvSpPr/>
      </dsp:nvSpPr>
      <dsp:spPr>
        <a:xfrm>
          <a:off x="0" y="2081559"/>
          <a:ext cx="1937272" cy="1982390"/>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b="1" kern="1200">
              <a:solidFill>
                <a:sysClr val="window" lastClr="FFFFFF"/>
              </a:solidFill>
              <a:latin typeface="Arial" pitchFamily="34" charset="0"/>
              <a:ea typeface="+mn-ea"/>
              <a:cs typeface="Arial" pitchFamily="34" charset="0"/>
            </a:rPr>
            <a:t>Thay thế</a:t>
          </a:r>
        </a:p>
      </dsp:txBody>
      <dsp:txXfrm>
        <a:off x="94570" y="2176129"/>
        <a:ext cx="1748132" cy="1793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1ECE4-0C6D-46C0-9006-6BAFBBD8D9ED}">
      <dsp:nvSpPr>
        <dsp:cNvPr id="0" name=""/>
        <dsp:cNvSpPr/>
      </dsp:nvSpPr>
      <dsp:spPr>
        <a:xfrm>
          <a:off x="3102909" y="2417716"/>
          <a:ext cx="2295302" cy="2295302"/>
        </a:xfrm>
        <a:prstGeom prst="ellipse">
          <a:avLst/>
        </a:prstGeom>
        <a:gradFill rotWithShape="0">
          <a:gsLst>
            <a:gs pos="0">
              <a:srgbClr val="FFC000">
                <a:hueOff val="0"/>
                <a:satOff val="0"/>
                <a:lumOff val="0"/>
                <a:alphaOff val="0"/>
                <a:satMod val="103000"/>
                <a:lumMod val="102000"/>
                <a:tint val="94000"/>
              </a:srgbClr>
            </a:gs>
            <a:gs pos="50000">
              <a:srgbClr val="FFC000">
                <a:hueOff val="0"/>
                <a:satOff val="0"/>
                <a:lumOff val="0"/>
                <a:alphaOff val="0"/>
                <a:satMod val="110000"/>
                <a:lumMod val="100000"/>
                <a:shade val="100000"/>
              </a:srgbClr>
            </a:gs>
            <a:gs pos="100000">
              <a:srgbClr val="FFC000">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10000"/>
            </a:lnSpc>
            <a:spcBef>
              <a:spcPct val="0"/>
            </a:spcBef>
            <a:spcAft>
              <a:spcPct val="35000"/>
            </a:spcAft>
          </a:pPr>
          <a:r>
            <a:rPr lang="en-US" sz="2000" kern="1200">
              <a:solidFill>
                <a:sysClr val="window" lastClr="FFFFFF"/>
              </a:solidFill>
              <a:latin typeface="Arial" pitchFamily="34" charset="0"/>
              <a:ea typeface="+mn-ea"/>
              <a:cs typeface="Arial" pitchFamily="34" charset="0"/>
            </a:rPr>
            <a:t>- </a:t>
          </a:r>
          <a:r>
            <a:rPr lang="en-US" sz="1800" kern="1200">
              <a:solidFill>
                <a:sysClr val="window" lastClr="FFFFFF"/>
              </a:solidFill>
              <a:latin typeface="Arial" pitchFamily="34" charset="0"/>
              <a:ea typeface="+mn-ea"/>
              <a:cs typeface="Arial" pitchFamily="34" charset="0"/>
            </a:rPr>
            <a:t>Áp suất ngưng tụ vượt quá giới hạn</a:t>
          </a:r>
        </a:p>
        <a:p>
          <a:pPr lvl="0" algn="ctr" defTabSz="889000">
            <a:lnSpc>
              <a:spcPct val="110000"/>
            </a:lnSpc>
            <a:spcBef>
              <a:spcPct val="0"/>
            </a:spcBef>
            <a:spcAft>
              <a:spcPct val="35000"/>
            </a:spcAft>
          </a:pPr>
          <a:r>
            <a:rPr lang="en-US" sz="1800" kern="1200">
              <a:solidFill>
                <a:sysClr val="window" lastClr="FFFFFF"/>
              </a:solidFill>
              <a:latin typeface="Arial" pitchFamily="34" charset="0"/>
              <a:ea typeface="+mn-ea"/>
              <a:cs typeface="Arial" pitchFamily="34" charset="0"/>
            </a:rPr>
            <a:t>- Năng suất lạnh giảm</a:t>
          </a:r>
        </a:p>
      </dsp:txBody>
      <dsp:txXfrm>
        <a:off x="3439048" y="2753855"/>
        <a:ext cx="1623024" cy="1623024"/>
      </dsp:txXfrm>
    </dsp:sp>
    <dsp:sp modelId="{1FC68F39-789C-4414-814F-F867547EDAB2}">
      <dsp:nvSpPr>
        <dsp:cNvPr id="0" name=""/>
        <dsp:cNvSpPr/>
      </dsp:nvSpPr>
      <dsp:spPr>
        <a:xfrm rot="11700000">
          <a:off x="1352930" y="2692524"/>
          <a:ext cx="1721629" cy="654161"/>
        </a:xfrm>
        <a:prstGeom prst="leftArrow">
          <a:avLst>
            <a:gd name="adj1" fmla="val 60000"/>
            <a:gd name="adj2" fmla="val 50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EF2E31A0-E770-4912-B4CA-4ECBE032AE62}">
      <dsp:nvSpPr>
        <dsp:cNvPr id="0" name=""/>
        <dsp:cNvSpPr/>
      </dsp:nvSpPr>
      <dsp:spPr>
        <a:xfrm>
          <a:off x="291993" y="1924594"/>
          <a:ext cx="2180537" cy="1744430"/>
        </a:xfrm>
        <a:prstGeom prst="roundRect">
          <a:avLst>
            <a:gd name="adj" fmla="val 10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110000"/>
            </a:lnSpc>
            <a:spcBef>
              <a:spcPct val="0"/>
            </a:spcBef>
            <a:spcAft>
              <a:spcPct val="35000"/>
            </a:spcAft>
          </a:pPr>
          <a:r>
            <a:rPr lang="en-US" sz="2400" kern="1200">
              <a:solidFill>
                <a:sysClr val="window" lastClr="FFFFFF"/>
              </a:solidFill>
              <a:latin typeface="Arial" pitchFamily="34" charset="0"/>
              <a:ea typeface="+mn-ea"/>
              <a:cs typeface="Arial" pitchFamily="34" charset="0"/>
            </a:rPr>
            <a:t>Phân phối nước, không khí vào</a:t>
          </a:r>
        </a:p>
      </dsp:txBody>
      <dsp:txXfrm>
        <a:off x="343086" y="1975687"/>
        <a:ext cx="2078351" cy="1642244"/>
      </dsp:txXfrm>
    </dsp:sp>
    <dsp:sp modelId="{33136B2A-2F01-453D-95B7-3FA02900B6AA}">
      <dsp:nvSpPr>
        <dsp:cNvPr id="0" name=""/>
        <dsp:cNvSpPr/>
      </dsp:nvSpPr>
      <dsp:spPr>
        <a:xfrm rot="14700000">
          <a:off x="2498585" y="1327186"/>
          <a:ext cx="1721629" cy="654161"/>
        </a:xfrm>
        <a:prstGeom prst="leftArrow">
          <a:avLst>
            <a:gd name="adj1" fmla="val 60000"/>
            <a:gd name="adj2" fmla="val 50000"/>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1C28E51-EB24-4890-AB22-F448F2E7BEDE}">
      <dsp:nvSpPr>
        <dsp:cNvPr id="0" name=""/>
        <dsp:cNvSpPr/>
      </dsp:nvSpPr>
      <dsp:spPr>
        <a:xfrm>
          <a:off x="1905335" y="1888"/>
          <a:ext cx="2180537" cy="1744430"/>
        </a:xfrm>
        <a:prstGeom prst="roundRect">
          <a:avLst>
            <a:gd name="adj" fmla="val 10000"/>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110000"/>
            </a:lnSpc>
            <a:spcBef>
              <a:spcPct val="0"/>
            </a:spcBef>
            <a:spcAft>
              <a:spcPct val="35000"/>
            </a:spcAft>
          </a:pPr>
          <a:r>
            <a:rPr lang="en-US" sz="2400" kern="1200">
              <a:solidFill>
                <a:sysClr val="window" lastClr="FFFFFF"/>
              </a:solidFill>
              <a:latin typeface="Arial" pitchFamily="34" charset="0"/>
              <a:ea typeface="+mn-ea"/>
              <a:cs typeface="Arial" pitchFamily="34" charset="0"/>
            </a:rPr>
            <a:t>Môi chất giải nhiệt</a:t>
          </a:r>
        </a:p>
      </dsp:txBody>
      <dsp:txXfrm>
        <a:off x="1956428" y="52981"/>
        <a:ext cx="2078351" cy="1642244"/>
      </dsp:txXfrm>
    </dsp:sp>
    <dsp:sp modelId="{B073045B-3A51-4754-9464-1B3A745F59A1}">
      <dsp:nvSpPr>
        <dsp:cNvPr id="0" name=""/>
        <dsp:cNvSpPr/>
      </dsp:nvSpPr>
      <dsp:spPr>
        <a:xfrm rot="17700000">
          <a:off x="4280907" y="1327186"/>
          <a:ext cx="1721629" cy="654161"/>
        </a:xfrm>
        <a:prstGeom prst="leftArrow">
          <a:avLst>
            <a:gd name="adj1" fmla="val 60000"/>
            <a:gd name="adj2" fmla="val 50000"/>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B3A3C20-8564-4B1F-B14E-79C29DC3C5FE}">
      <dsp:nvSpPr>
        <dsp:cNvPr id="0" name=""/>
        <dsp:cNvSpPr/>
      </dsp:nvSpPr>
      <dsp:spPr>
        <a:xfrm>
          <a:off x="4415249" y="1888"/>
          <a:ext cx="2180537" cy="1744430"/>
        </a:xfrm>
        <a:prstGeom prst="roundRect">
          <a:avLst>
            <a:gd name="adj" fmla="val 10000"/>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110000"/>
            </a:lnSpc>
            <a:spcBef>
              <a:spcPct val="0"/>
            </a:spcBef>
            <a:spcAft>
              <a:spcPct val="35000"/>
            </a:spcAft>
          </a:pPr>
          <a:r>
            <a:rPr lang="en-US" sz="2400" kern="1200" dirty="0" err="1">
              <a:solidFill>
                <a:sysClr val="window" lastClr="FFFFFF"/>
              </a:solidFill>
              <a:latin typeface="Arial" pitchFamily="34" charset="0"/>
              <a:ea typeface="+mn-ea"/>
              <a:cs typeface="Arial" pitchFamily="34" charset="0"/>
            </a:rPr>
            <a:t>Các</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bề</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mặt</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trao</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đổi</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nhiệt</a:t>
          </a:r>
          <a:r>
            <a:rPr lang="en-US" sz="2400" kern="1200" dirty="0">
              <a:solidFill>
                <a:sysClr val="window" lastClr="FFFFFF"/>
              </a:solidFill>
              <a:latin typeface="Arial" pitchFamily="34" charset="0"/>
              <a:ea typeface="+mn-ea"/>
              <a:cs typeface="Arial" pitchFamily="34" charset="0"/>
            </a:rPr>
            <a:t> </a:t>
          </a:r>
        </a:p>
      </dsp:txBody>
      <dsp:txXfrm>
        <a:off x="4466342" y="52981"/>
        <a:ext cx="2078351" cy="1642244"/>
      </dsp:txXfrm>
    </dsp:sp>
    <dsp:sp modelId="{83623E8E-22EA-4FF1-979C-81D788DC3802}">
      <dsp:nvSpPr>
        <dsp:cNvPr id="0" name=""/>
        <dsp:cNvSpPr/>
      </dsp:nvSpPr>
      <dsp:spPr>
        <a:xfrm rot="20700000">
          <a:off x="5426562" y="2692524"/>
          <a:ext cx="1721629" cy="654161"/>
        </a:xfrm>
        <a:prstGeom prst="leftArrow">
          <a:avLst>
            <a:gd name="adj1" fmla="val 60000"/>
            <a:gd name="adj2" fmla="val 50000"/>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5DAE0D2-DB5F-4D65-83BA-DAB59180E9B7}">
      <dsp:nvSpPr>
        <dsp:cNvPr id="0" name=""/>
        <dsp:cNvSpPr/>
      </dsp:nvSpPr>
      <dsp:spPr>
        <a:xfrm>
          <a:off x="6028590" y="1924594"/>
          <a:ext cx="2180537" cy="1744430"/>
        </a:xfrm>
        <a:prstGeom prst="roundRect">
          <a:avLst>
            <a:gd name="adj" fmla="val 10000"/>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110000"/>
            </a:lnSpc>
            <a:spcBef>
              <a:spcPct val="0"/>
            </a:spcBef>
            <a:spcAft>
              <a:spcPct val="35000"/>
            </a:spcAft>
          </a:pPr>
          <a:r>
            <a:rPr lang="en-US" sz="2400" kern="1200">
              <a:solidFill>
                <a:sysClr val="window" lastClr="FFFFFF"/>
              </a:solidFill>
              <a:latin typeface="Arial" pitchFamily="34" charset="0"/>
              <a:ea typeface="+mn-ea"/>
              <a:cs typeface="Arial" pitchFamily="34" charset="0"/>
            </a:rPr>
            <a:t>Công suất tháp giải nhiệt</a:t>
          </a:r>
        </a:p>
      </dsp:txBody>
      <dsp:txXfrm>
        <a:off x="6079683" y="1975687"/>
        <a:ext cx="2078351" cy="1642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0" y="789790"/>
          <a:ext cx="2381250" cy="1428750"/>
        </a:xfrm>
        <a:prstGeom prst="rect">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Nhiệt độ và lưu lượng môi chất giải nhiệt</a:t>
          </a:r>
        </a:p>
      </dsp:txBody>
      <dsp:txXfrm>
        <a:off x="0" y="789790"/>
        <a:ext cx="2381250" cy="1428750"/>
      </dsp:txXfrm>
    </dsp:sp>
    <dsp:sp modelId="{D5CAC53D-AC2E-40C4-8BA2-AC139BE26B9E}">
      <dsp:nvSpPr>
        <dsp:cNvPr id="0" name=""/>
        <dsp:cNvSpPr/>
      </dsp:nvSpPr>
      <dsp:spPr>
        <a:xfrm>
          <a:off x="2619374" y="789790"/>
          <a:ext cx="2381250" cy="1428750"/>
        </a:xfrm>
        <a:prstGeom prst="rect">
          <a:avLst/>
        </a:prstGeom>
        <a:gradFill rotWithShape="0">
          <a:gsLst>
            <a:gs pos="0">
              <a:srgbClr val="5B9BD5">
                <a:hueOff val="-1689636"/>
                <a:satOff val="-4355"/>
                <a:lumOff val="-2941"/>
                <a:alphaOff val="0"/>
                <a:satMod val="103000"/>
                <a:lumMod val="102000"/>
                <a:tint val="94000"/>
              </a:srgbClr>
            </a:gs>
            <a:gs pos="50000">
              <a:srgbClr val="5B9BD5">
                <a:hueOff val="-1689636"/>
                <a:satOff val="-4355"/>
                <a:lumOff val="-2941"/>
                <a:alphaOff val="0"/>
                <a:satMod val="110000"/>
                <a:lumMod val="100000"/>
                <a:shade val="100000"/>
              </a:srgbClr>
            </a:gs>
            <a:gs pos="100000">
              <a:srgbClr val="5B9BD5">
                <a:hueOff val="-1689636"/>
                <a:satOff val="-4355"/>
                <a:lumOff val="-2941"/>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Các vòi phun tháp giải nhiệt</a:t>
          </a:r>
        </a:p>
      </dsp:txBody>
      <dsp:txXfrm>
        <a:off x="2619374" y="789790"/>
        <a:ext cx="2381250" cy="1428750"/>
      </dsp:txXfrm>
    </dsp:sp>
    <dsp:sp modelId="{D12A28F2-4931-4D31-A0EA-98AEF10DD403}">
      <dsp:nvSpPr>
        <dsp:cNvPr id="0" name=""/>
        <dsp:cNvSpPr/>
      </dsp:nvSpPr>
      <dsp:spPr>
        <a:xfrm>
          <a:off x="5238749" y="789790"/>
          <a:ext cx="2381250" cy="1428750"/>
        </a:xfrm>
        <a:prstGeom prst="rect">
          <a:avLst/>
        </a:prstGeom>
        <a:gradFill rotWithShape="0">
          <a:gsLst>
            <a:gs pos="0">
              <a:srgbClr val="5B9BD5">
                <a:hueOff val="-3379271"/>
                <a:satOff val="-8710"/>
                <a:lumOff val="-5883"/>
                <a:alphaOff val="0"/>
                <a:satMod val="103000"/>
                <a:lumMod val="102000"/>
                <a:tint val="94000"/>
              </a:srgbClr>
            </a:gs>
            <a:gs pos="50000">
              <a:srgbClr val="5B9BD5">
                <a:hueOff val="-3379271"/>
                <a:satOff val="-8710"/>
                <a:lumOff val="-5883"/>
                <a:alphaOff val="0"/>
                <a:satMod val="110000"/>
                <a:lumMod val="100000"/>
                <a:shade val="100000"/>
              </a:srgbClr>
            </a:gs>
            <a:gs pos="100000">
              <a:srgbClr val="5B9BD5">
                <a:hueOff val="-3379271"/>
                <a:satOff val="-8710"/>
                <a:lumOff val="-5883"/>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Bề mặt trao đổi nhiệt</a:t>
          </a:r>
        </a:p>
      </dsp:txBody>
      <dsp:txXfrm>
        <a:off x="5238749" y="789790"/>
        <a:ext cx="2381250" cy="1428750"/>
      </dsp:txXfrm>
    </dsp:sp>
    <dsp:sp modelId="{A8B9A2DD-90FA-4824-9B61-9B8DD358B835}">
      <dsp:nvSpPr>
        <dsp:cNvPr id="0" name=""/>
        <dsp:cNvSpPr/>
      </dsp:nvSpPr>
      <dsp:spPr>
        <a:xfrm>
          <a:off x="1309687" y="2456665"/>
          <a:ext cx="2381250" cy="1428750"/>
        </a:xfrm>
        <a:prstGeom prst="rect">
          <a:avLst/>
        </a:prstGeom>
        <a:gradFill rotWithShape="0">
          <a:gsLst>
            <a:gs pos="0">
              <a:srgbClr val="5B9BD5">
                <a:hueOff val="-5068907"/>
                <a:satOff val="-13064"/>
                <a:lumOff val="-8824"/>
                <a:alphaOff val="0"/>
                <a:satMod val="103000"/>
                <a:lumMod val="102000"/>
                <a:tint val="94000"/>
              </a:srgbClr>
            </a:gs>
            <a:gs pos="50000">
              <a:srgbClr val="5B9BD5">
                <a:hueOff val="-5068907"/>
                <a:satOff val="-13064"/>
                <a:lumOff val="-8824"/>
                <a:alphaOff val="0"/>
                <a:satMod val="110000"/>
                <a:lumMod val="100000"/>
                <a:shade val="100000"/>
              </a:srgbClr>
            </a:gs>
            <a:gs pos="100000">
              <a:srgbClr val="5B9BD5">
                <a:hueOff val="-5068907"/>
                <a:satOff val="-13064"/>
                <a:lumOff val="-8824"/>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Khí không ngưng</a:t>
          </a:r>
        </a:p>
      </dsp:txBody>
      <dsp:txXfrm>
        <a:off x="1309687" y="2456665"/>
        <a:ext cx="2381250" cy="1428750"/>
      </dsp:txXfrm>
    </dsp:sp>
    <dsp:sp modelId="{73C5EB82-A625-42E4-B7BA-D9BA8007E11E}">
      <dsp:nvSpPr>
        <dsp:cNvPr id="0" name=""/>
        <dsp:cNvSpPr/>
      </dsp:nvSpPr>
      <dsp:spPr>
        <a:xfrm>
          <a:off x="3929062" y="2456665"/>
          <a:ext cx="2381250" cy="1428750"/>
        </a:xfrm>
        <a:prstGeom prst="rect">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Bức xạ</a:t>
          </a:r>
        </a:p>
      </dsp:txBody>
      <dsp:txXfrm>
        <a:off x="3929062" y="2456665"/>
        <a:ext cx="2381250" cy="14287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67344" y="1752"/>
          <a:ext cx="3564433" cy="2138660"/>
        </a:xfrm>
        <a:prstGeom prst="rect">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a:solidFill>
                <a:sysClr val="window" lastClr="FFFFFF"/>
              </a:solidFill>
              <a:latin typeface="Arial" pitchFamily="34" charset="0"/>
              <a:ea typeface="+mn-ea"/>
              <a:cs typeface="Arial" pitchFamily="34" charset="0"/>
            </a:rPr>
            <a:t>Giữ</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nhiệt</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độ</a:t>
          </a:r>
          <a:r>
            <a:rPr lang="en-US" sz="2400" kern="1200" dirty="0">
              <a:solidFill>
                <a:sysClr val="window" lastClr="FFFFFF"/>
              </a:solidFill>
              <a:latin typeface="Arial" pitchFamily="34" charset="0"/>
              <a:ea typeface="+mn-ea"/>
              <a:cs typeface="Arial" pitchFamily="34" charset="0"/>
            </a:rPr>
            <a:t> bay </a:t>
          </a:r>
          <a:r>
            <a:rPr lang="en-US" sz="2400" kern="1200" dirty="0" err="1">
              <a:solidFill>
                <a:sysClr val="window" lastClr="FFFFFF"/>
              </a:solidFill>
              <a:latin typeface="Arial" pitchFamily="34" charset="0"/>
              <a:ea typeface="+mn-ea"/>
              <a:cs typeface="Arial" pitchFamily="34" charset="0"/>
            </a:rPr>
            <a:t>hơi</a:t>
          </a:r>
          <a:r>
            <a:rPr lang="en-US" sz="2400" kern="1200" dirty="0">
              <a:solidFill>
                <a:sysClr val="window" lastClr="FFFFFF"/>
              </a:solidFill>
              <a:latin typeface="Arial" pitchFamily="34" charset="0"/>
              <a:ea typeface="+mn-ea"/>
              <a:cs typeface="Arial" pitchFamily="34" charset="0"/>
            </a:rPr>
            <a:t> </a:t>
          </a:r>
          <a:r>
            <a:rPr lang="en-US" sz="2400" kern="1200" dirty="0" err="1">
              <a:solidFill>
                <a:sysClr val="window" lastClr="FFFFFF"/>
              </a:solidFill>
              <a:latin typeface="Arial" pitchFamily="34" charset="0"/>
              <a:ea typeface="+mn-ea"/>
              <a:cs typeface="Arial" pitchFamily="34" charset="0"/>
            </a:rPr>
            <a:t>cao</a:t>
          </a:r>
          <a:r>
            <a:rPr lang="en-US" sz="2400" kern="1200" dirty="0">
              <a:solidFill>
                <a:sysClr val="window" lastClr="FFFFFF"/>
              </a:solidFill>
              <a:latin typeface="Arial" pitchFamily="34" charset="0"/>
              <a:ea typeface="+mn-ea"/>
              <a:cs typeface="Arial" pitchFamily="34" charset="0"/>
            </a:rPr>
            <a:t> h</a:t>
          </a:r>
          <a:r>
            <a:rPr lang="vi-VN" sz="2400" kern="1200" dirty="0">
              <a:solidFill>
                <a:sysClr val="window" lastClr="FFFFFF"/>
              </a:solidFill>
              <a:latin typeface="Arial" pitchFamily="34" charset="0"/>
              <a:ea typeface="+mn-ea"/>
              <a:cs typeface="Arial" pitchFamily="34" charset="0"/>
            </a:rPr>
            <a:t>ợp lí</a:t>
          </a:r>
          <a:endParaRPr lang="en-US" sz="2400" kern="1200" dirty="0">
            <a:solidFill>
              <a:sysClr val="window" lastClr="FFFFFF"/>
            </a:solidFill>
            <a:latin typeface="Arial" pitchFamily="34" charset="0"/>
            <a:ea typeface="+mn-ea"/>
            <a:cs typeface="Arial" pitchFamily="34" charset="0"/>
          </a:endParaRPr>
        </a:p>
      </dsp:txBody>
      <dsp:txXfrm>
        <a:off x="67344" y="1752"/>
        <a:ext cx="3564433" cy="2138660"/>
      </dsp:txXfrm>
    </dsp:sp>
    <dsp:sp modelId="{D5CAC53D-AC2E-40C4-8BA2-AC139BE26B9E}">
      <dsp:nvSpPr>
        <dsp:cNvPr id="0" name=""/>
        <dsp:cNvSpPr/>
      </dsp:nvSpPr>
      <dsp:spPr>
        <a:xfrm>
          <a:off x="3988221" y="0"/>
          <a:ext cx="3564433" cy="2138660"/>
        </a:xfrm>
        <a:prstGeom prst="rect">
          <a:avLst/>
        </a:prstGeom>
        <a:gradFill rotWithShape="0">
          <a:gsLst>
            <a:gs pos="0">
              <a:srgbClr val="5B9BD5">
                <a:hueOff val="-2252848"/>
                <a:satOff val="-5806"/>
                <a:lumOff val="-3922"/>
                <a:alphaOff val="0"/>
                <a:satMod val="103000"/>
                <a:lumMod val="102000"/>
                <a:tint val="94000"/>
              </a:srgbClr>
            </a:gs>
            <a:gs pos="50000">
              <a:srgbClr val="5B9BD5">
                <a:hueOff val="-2252848"/>
                <a:satOff val="-5806"/>
                <a:lumOff val="-3922"/>
                <a:alphaOff val="0"/>
                <a:satMod val="110000"/>
                <a:lumMod val="100000"/>
                <a:shade val="100000"/>
              </a:srgbClr>
            </a:gs>
            <a:gs pos="100000">
              <a:srgbClr val="5B9BD5">
                <a:hueOff val="-2252848"/>
                <a:satOff val="-5806"/>
                <a:lumOff val="-3922"/>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Tránh dầu bị đi vào bộ bay hơi</a:t>
          </a:r>
        </a:p>
      </dsp:txBody>
      <dsp:txXfrm>
        <a:off x="3988221" y="0"/>
        <a:ext cx="3564433" cy="2138660"/>
      </dsp:txXfrm>
    </dsp:sp>
    <dsp:sp modelId="{D12A28F2-4931-4D31-A0EA-98AEF10DD403}">
      <dsp:nvSpPr>
        <dsp:cNvPr id="0" name=""/>
        <dsp:cNvSpPr/>
      </dsp:nvSpPr>
      <dsp:spPr>
        <a:xfrm>
          <a:off x="67344" y="2496855"/>
          <a:ext cx="3564433" cy="2138660"/>
        </a:xfrm>
        <a:prstGeom prst="rect">
          <a:avLst/>
        </a:prstGeom>
        <a:gradFill rotWithShape="0">
          <a:gsLst>
            <a:gs pos="0">
              <a:srgbClr val="5B9BD5">
                <a:hueOff val="-4505695"/>
                <a:satOff val="-11613"/>
                <a:lumOff val="-7843"/>
                <a:alphaOff val="0"/>
                <a:satMod val="103000"/>
                <a:lumMod val="102000"/>
                <a:tint val="94000"/>
              </a:srgbClr>
            </a:gs>
            <a:gs pos="50000">
              <a:srgbClr val="5B9BD5">
                <a:hueOff val="-4505695"/>
                <a:satOff val="-11613"/>
                <a:lumOff val="-7843"/>
                <a:alphaOff val="0"/>
                <a:satMod val="110000"/>
                <a:lumMod val="100000"/>
                <a:shade val="100000"/>
              </a:srgbClr>
            </a:gs>
            <a:gs pos="100000">
              <a:srgbClr val="5B9BD5">
                <a:hueOff val="-4505695"/>
                <a:satOff val="-11613"/>
                <a:lumOff val="-784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Giữ bề mặt trao đổi nhiệt sạch</a:t>
          </a:r>
        </a:p>
      </dsp:txBody>
      <dsp:txXfrm>
        <a:off x="67344" y="2496855"/>
        <a:ext cx="3564433" cy="2138660"/>
      </dsp:txXfrm>
    </dsp:sp>
    <dsp:sp modelId="{A8B9A2DD-90FA-4824-9B61-9B8DD358B835}">
      <dsp:nvSpPr>
        <dsp:cNvPr id="0" name=""/>
        <dsp:cNvSpPr/>
      </dsp:nvSpPr>
      <dsp:spPr>
        <a:xfrm>
          <a:off x="3988221" y="2496855"/>
          <a:ext cx="3564433" cy="2138660"/>
        </a:xfrm>
        <a:prstGeom prst="rect">
          <a:avLst/>
        </a:prstGeom>
        <a:gradFill rotWithShape="0">
          <a:gsLst>
            <a:gs pos="0">
              <a:srgbClr val="5B9BD5">
                <a:hueOff val="-6758543"/>
                <a:satOff val="-17419"/>
                <a:lumOff val="-11765"/>
                <a:alphaOff val="0"/>
                <a:satMod val="103000"/>
                <a:lumMod val="102000"/>
                <a:tint val="94000"/>
              </a:srgbClr>
            </a:gs>
            <a:gs pos="50000">
              <a:srgbClr val="5B9BD5">
                <a:hueOff val="-6758543"/>
                <a:satOff val="-17419"/>
                <a:lumOff val="-11765"/>
                <a:alphaOff val="0"/>
                <a:satMod val="110000"/>
                <a:lumMod val="100000"/>
                <a:shade val="100000"/>
              </a:srgbClr>
            </a:gs>
            <a:gs pos="100000">
              <a:srgbClr val="5B9BD5">
                <a:hueOff val="-6758543"/>
                <a:satOff val="-17419"/>
                <a:lumOff val="-11765"/>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a:solidFill>
                <a:sysClr val="window" lastClr="FFFFFF"/>
              </a:solidFill>
              <a:latin typeface="Arial" pitchFamily="34" charset="0"/>
              <a:ea typeface="+mn-ea"/>
              <a:cs typeface="Arial" pitchFamily="34" charset="0"/>
            </a:rPr>
            <a:t>Kiểm tra các bộ điều khiển nhiệt</a:t>
          </a:r>
        </a:p>
      </dsp:txBody>
      <dsp:txXfrm>
        <a:off x="3988221" y="2496855"/>
        <a:ext cx="3564433" cy="21386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7207C-BD65-4D77-9240-92FB111FDCA4}">
      <dsp:nvSpPr>
        <dsp:cNvPr id="0" name=""/>
        <dsp:cNvSpPr/>
      </dsp:nvSpPr>
      <dsp:spPr>
        <a:xfrm rot="16200000">
          <a:off x="574" y="294290"/>
          <a:ext cx="3610683" cy="3610683"/>
        </a:xfrm>
        <a:prstGeom prst="downArrow">
          <a:avLst>
            <a:gd name="adj1" fmla="val 50000"/>
            <a:gd name="adj2" fmla="val 35000"/>
          </a:avLst>
        </a:prstGeom>
        <a:gradFill rotWithShape="0">
          <a:gsLst>
            <a:gs pos="0">
              <a:srgbClr val="5B9BD5">
                <a:hueOff val="0"/>
                <a:satOff val="0"/>
                <a:lumOff val="0"/>
                <a:alphaOff val="0"/>
                <a:satMod val="103000"/>
                <a:lumMod val="102000"/>
                <a:tint val="94000"/>
              </a:srgbClr>
            </a:gs>
            <a:gs pos="5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0" kern="1200">
              <a:solidFill>
                <a:schemeClr val="bg1"/>
              </a:solidFill>
              <a:latin typeface="Arial" pitchFamily="34" charset="0"/>
              <a:ea typeface="+mn-ea"/>
              <a:cs typeface="Arial" pitchFamily="34" charset="0"/>
            </a:rPr>
            <a:t>Hạn chế nguồn nhiệt xâm nhập từ bên ngoài</a:t>
          </a:r>
        </a:p>
      </dsp:txBody>
      <dsp:txXfrm rot="5400000">
        <a:off x="574" y="1196961"/>
        <a:ext cx="2978813" cy="1805341"/>
      </dsp:txXfrm>
    </dsp:sp>
    <dsp:sp modelId="{5E230706-07C2-4C22-BE23-DA0440AEC358}">
      <dsp:nvSpPr>
        <dsp:cNvPr id="0" name=""/>
        <dsp:cNvSpPr/>
      </dsp:nvSpPr>
      <dsp:spPr>
        <a:xfrm rot="5400000">
          <a:off x="3820580" y="294290"/>
          <a:ext cx="3610683" cy="3610683"/>
        </a:xfrm>
        <a:prstGeom prst="downArrow">
          <a:avLst>
            <a:gd name="adj1" fmla="val 50000"/>
            <a:gd name="adj2" fmla="val 35000"/>
          </a:avLst>
        </a:prstGeom>
        <a:solidFill>
          <a:srgbClr val="FFFF00"/>
        </a:solidFill>
        <a:ln>
          <a:solidFill>
            <a:srgbClr val="FFFF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a:solidFill>
                <a:sysClr val="windowText" lastClr="000000"/>
              </a:solidFill>
              <a:latin typeface="Arial" pitchFamily="34" charset="0"/>
              <a:ea typeface="+mn-ea"/>
              <a:cs typeface="Arial" pitchFamily="34" charset="0"/>
            </a:rPr>
            <a:t>Hạn chế nguồn nhiệt phát sinh từ bên trong</a:t>
          </a:r>
        </a:p>
      </dsp:txBody>
      <dsp:txXfrm rot="-5400000">
        <a:off x="4452450" y="1196961"/>
        <a:ext cx="2978813" cy="180534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F5AB5-6D1C-419B-9171-8EA862372D58}" type="datetimeFigureOut">
              <a:rPr lang="en-US" smtClean="0"/>
              <a:t>5/22/2025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33781-C638-42CA-BD18-EB9D2E2BB2A5}" type="slidenum">
              <a:rPr lang="en-US" smtClean="0"/>
              <a:t>‹#›</a:t>
            </a:fld>
            <a:endParaRPr lang="en-US"/>
          </a:p>
        </p:txBody>
      </p:sp>
    </p:spTree>
    <p:extLst>
      <p:ext uri="{BB962C8B-B14F-4D97-AF65-F5344CB8AC3E}">
        <p14:creationId xmlns:p14="http://schemas.microsoft.com/office/powerpoint/2010/main" val="43368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3154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6478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660818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11" name="Picture 10">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2" name="Picture 11">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3" name="Picture 12">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20020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09383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770941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49513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96928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
        <p:nvSpPr>
          <p:cNvPr id="8" name="Google Shape;15;p4"/>
          <p:cNvSpPr txBox="1">
            <a:spLocks noGrp="1"/>
          </p:cNvSpPr>
          <p:nvPr>
            <p:ph type="body" idx="10"/>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Tree>
    <p:extLst>
      <p:ext uri="{BB962C8B-B14F-4D97-AF65-F5344CB8AC3E}">
        <p14:creationId xmlns:p14="http://schemas.microsoft.com/office/powerpoint/2010/main" val="581110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321464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90196729"/>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03693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0538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25195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53210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61150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8850631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97843676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46892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30324638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126709511"/>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9.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0.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1.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2.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7.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0.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a:t>
            </a:r>
            <a:r>
              <a:rPr lang="en" sz="4400" b="1" smtClean="0">
                <a:solidFill>
                  <a:schemeClr val="accent1">
                    <a:lumMod val="50000"/>
                  </a:schemeClr>
                </a:solidFill>
              </a:rPr>
              <a:t>CHO </a:t>
            </a:r>
            <a:br>
              <a:rPr lang="en" sz="4400" b="1" smtClean="0">
                <a:solidFill>
                  <a:schemeClr val="accent1">
                    <a:lumMod val="50000"/>
                  </a:schemeClr>
                </a:solidFill>
              </a:rPr>
            </a:br>
            <a:r>
              <a:rPr lang="en" sz="4400" b="1" smtClean="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8334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smtClean="0">
                <a:ln>
                  <a:noFill/>
                </a:ln>
                <a:solidFill>
                  <a:srgbClr val="0070C0"/>
                </a:solidFill>
                <a:effectLst/>
                <a:uLnTx/>
                <a:uFillTx/>
                <a:latin typeface="Arial"/>
                <a:ea typeface="맑은 고딕" panose="020B0503020000020004" pitchFamily="34" charset="-127"/>
                <a:cs typeface="Arial" pitchFamily="34" charset="0"/>
                <a:sym typeface="Arial"/>
              </a:rPr>
              <a:t>Quản lý Doanh </a:t>
            </a:r>
            <a:r>
              <a:rPr kumimoji="0" lang="en-US" altLang="ko-KR" sz="2000" b="1" i="0" u="none" strike="noStrike" kern="0" cap="none" spc="0" normalizeH="0" baseline="0" noProof="0" dirty="0" err="1">
                <a:ln>
                  <a:noFill/>
                </a:ln>
                <a:solidFill>
                  <a:srgbClr val="0070C0"/>
                </a:solidFill>
                <a:effectLst/>
                <a:uLnTx/>
                <a:uFillTx/>
                <a:latin typeface="Arial"/>
                <a:ea typeface="맑은 고딕" panose="020B0503020000020004" pitchFamily="34" charset="-127"/>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295163" cy="2323600"/>
          </a:xfrm>
        </p:spPr>
        <p:txBody>
          <a:bodyPr>
            <a:normAutofit/>
          </a:bodyPr>
          <a:lstStyle/>
          <a:p>
            <a:pPr marL="109538" indent="0">
              <a:buClr>
                <a:schemeClr val="accent1">
                  <a:lumMod val="50000"/>
                </a:schemeClr>
              </a:buClr>
            </a:pPr>
            <a:r>
              <a:rPr lang="en-VN" sz="2000" b="1" u="sng">
                <a:solidFill>
                  <a:schemeClr val="accent1">
                    <a:lumMod val="50000"/>
                  </a:schemeClr>
                </a:solidFill>
              </a:rPr>
              <a:t>Module </a:t>
            </a:r>
            <a:r>
              <a:rPr lang="en-US" sz="2000" b="1" u="sng" smtClean="0">
                <a:solidFill>
                  <a:schemeClr val="accent1">
                    <a:lumMod val="50000"/>
                  </a:schemeClr>
                </a:solidFill>
              </a:rPr>
              <a:t>14</a:t>
            </a:r>
            <a:r>
              <a:rPr lang="en-VN" sz="2000" b="1" u="sng" smtClean="0">
                <a:solidFill>
                  <a:schemeClr val="accent1">
                    <a:lumMod val="50000"/>
                  </a:schemeClr>
                </a:solidFill>
              </a:rPr>
              <a:t>:</a:t>
            </a:r>
            <a:r>
              <a:rPr lang="en-US" sz="2000" smtClean="0">
                <a:solidFill>
                  <a:schemeClr val="accent1">
                    <a:lumMod val="50000"/>
                  </a:schemeClr>
                </a:solidFill>
              </a:rPr>
              <a:t> </a:t>
            </a:r>
            <a:endParaRPr lang="en-US" sz="2000" smtClean="0">
              <a:solidFill>
                <a:schemeClr val="accent1">
                  <a:lumMod val="50000"/>
                </a:schemeClr>
              </a:solidFill>
            </a:endParaRPr>
          </a:p>
          <a:p>
            <a:pPr marL="109538" indent="0" algn="just">
              <a:buClr>
                <a:schemeClr val="accent1">
                  <a:lumMod val="50000"/>
                </a:schemeClr>
              </a:buClr>
            </a:pPr>
            <a:r>
              <a:rPr lang="vi-VN" sz="2000">
                <a:solidFill>
                  <a:schemeClr val="accent1">
                    <a:lumMod val="50000"/>
                  </a:schemeClr>
                </a:solidFill>
              </a:rPr>
              <a:t>Sử dụng năng lượng tiết kiệm và hiệu quả trong </a:t>
            </a:r>
          </a:p>
          <a:p>
            <a:pPr marL="109538" indent="0" algn="just">
              <a:buClr>
                <a:schemeClr val="accent1">
                  <a:lumMod val="50000"/>
                </a:schemeClr>
              </a:buClr>
            </a:pPr>
            <a:r>
              <a:rPr lang="vi-VN" sz="2000">
                <a:solidFill>
                  <a:schemeClr val="accent1">
                    <a:lumMod val="50000"/>
                  </a:schemeClr>
                </a:solidFill>
              </a:rPr>
              <a:t>hệ thống lạnh và điều hòa không khí</a:t>
            </a:r>
          </a:p>
        </p:txBody>
      </p:sp>
    </p:spTree>
    <p:extLst>
      <p:ext uri="{BB962C8B-B14F-4D97-AF65-F5344CB8AC3E}">
        <p14:creationId xmlns:p14="http://schemas.microsoft.com/office/powerpoint/2010/main" val="1906295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Các giải pháp TKNL cho máy lạnh</a:t>
            </a:r>
          </a:p>
        </p:txBody>
      </p:sp>
      <p:grpSp>
        <p:nvGrpSpPr>
          <p:cNvPr id="3" name="Group 94">
            <a:extLst>
              <a:ext uri="{FF2B5EF4-FFF2-40B4-BE49-F238E27FC236}">
                <a16:creationId xmlns:a16="http://schemas.microsoft.com/office/drawing/2014/main" id="{10920398-239F-3694-4485-86779B3A0A36}"/>
              </a:ext>
            </a:extLst>
          </p:cNvPr>
          <p:cNvGrpSpPr>
            <a:grpSpLocks/>
          </p:cNvGrpSpPr>
          <p:nvPr/>
        </p:nvGrpSpPr>
        <p:grpSpPr bwMode="auto">
          <a:xfrm>
            <a:off x="609601" y="1502664"/>
            <a:ext cx="10959752" cy="5218858"/>
            <a:chOff x="2160" y="910"/>
            <a:chExt cx="12600" cy="8270"/>
          </a:xfrm>
        </p:grpSpPr>
        <p:sp>
          <p:nvSpPr>
            <p:cNvPr id="4" name="Text Box 95">
              <a:extLst>
                <a:ext uri="{FF2B5EF4-FFF2-40B4-BE49-F238E27FC236}">
                  <a16:creationId xmlns:a16="http://schemas.microsoft.com/office/drawing/2014/main" id="{E6FEB446-E05C-5B32-3E64-93E5EBB7FC43}"/>
                </a:ext>
              </a:extLst>
            </p:cNvPr>
            <p:cNvSpPr txBox="1">
              <a:spLocks noChangeArrowheads="1"/>
            </p:cNvSpPr>
            <p:nvPr/>
          </p:nvSpPr>
          <p:spPr bwMode="auto">
            <a:xfrm>
              <a:off x="2160" y="4470"/>
              <a:ext cx="1620" cy="108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SG" altLang="ja-JP" sz="1200" dirty="0" err="1">
                  <a:ea typeface="MS Mincho" panose="02020609040205080304" pitchFamily="49" charset="-128"/>
                  <a:cs typeface="Arial" panose="020B0604020202020204" pitchFamily="34" charset="0"/>
                </a:rPr>
                <a:t>Các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pháp</a:t>
              </a:r>
              <a:r>
                <a:rPr lang="en-SG" altLang="ja-JP" sz="1200" dirty="0">
                  <a:ea typeface="MS Mincho" panose="02020609040205080304" pitchFamily="49" charset="-128"/>
                  <a:cs typeface="Arial" panose="020B0604020202020204" pitchFamily="34" charset="0"/>
                </a:rPr>
                <a:t> TKNL </a:t>
              </a:r>
              <a:r>
                <a:rPr lang="en-SG" altLang="ja-JP" sz="1200" dirty="0" err="1">
                  <a:ea typeface="MS Mincho" panose="02020609040205080304" pitchFamily="49" charset="-128"/>
                  <a:cs typeface="Arial" panose="020B0604020202020204" pitchFamily="34" charset="0"/>
                </a:rPr>
                <a:t>cho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endParaRPr lang="en-SG" altLang="en-US" dirty="0">
                <a:cs typeface="Arial" panose="020B0604020202020204" pitchFamily="34" charset="0"/>
              </a:endParaRPr>
            </a:p>
          </p:txBody>
        </p:sp>
        <p:sp>
          <p:nvSpPr>
            <p:cNvPr id="5" name="Text Box 96">
              <a:extLst>
                <a:ext uri="{FF2B5EF4-FFF2-40B4-BE49-F238E27FC236}">
                  <a16:creationId xmlns:a16="http://schemas.microsoft.com/office/drawing/2014/main" id="{166A267E-FD03-43FB-C20D-C1B46C6F8B30}"/>
                </a:ext>
              </a:extLst>
            </p:cNvPr>
            <p:cNvSpPr txBox="1">
              <a:spLocks noChangeArrowheads="1"/>
            </p:cNvSpPr>
            <p:nvPr/>
          </p:nvSpPr>
          <p:spPr bwMode="auto">
            <a:xfrm>
              <a:off x="4500" y="1605"/>
              <a:ext cx="306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SG" altLang="ja-JP" sz="1200" dirty="0" err="1">
                  <a:ea typeface="MS Mincho" panose="02020609040205080304" pitchFamily="49" charset="-128"/>
                  <a:cs typeface="Arial" panose="020B0604020202020204" pitchFamily="34" charset="0"/>
                </a:rPr>
                <a:t>Giảm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tổn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endParaRPr lang="en-SG" altLang="en-US" dirty="0">
                <a:cs typeface="Arial" panose="020B0604020202020204" pitchFamily="34" charset="0"/>
              </a:endParaRPr>
            </a:p>
          </p:txBody>
        </p:sp>
        <p:sp>
          <p:nvSpPr>
            <p:cNvPr id="6" name="Text Box 97">
              <a:extLst>
                <a:ext uri="{FF2B5EF4-FFF2-40B4-BE49-F238E27FC236}">
                  <a16:creationId xmlns:a16="http://schemas.microsoft.com/office/drawing/2014/main" id="{2AB5735E-B081-8324-D48A-25300179B978}"/>
                </a:ext>
              </a:extLst>
            </p:cNvPr>
            <p:cNvSpPr txBox="1">
              <a:spLocks noChangeArrowheads="1"/>
            </p:cNvSpPr>
            <p:nvPr/>
          </p:nvSpPr>
          <p:spPr bwMode="auto">
            <a:xfrm>
              <a:off x="4500" y="3420"/>
              <a:ext cx="306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SG" altLang="ja-JP" sz="1200" dirty="0" err="1">
                  <a:ea typeface="MS Mincho" panose="02020609040205080304" pitchFamily="49" charset="-128"/>
                  <a:cs typeface="Arial" panose="020B0604020202020204" pitchFamily="34" charset="0"/>
                </a:rPr>
                <a:t>Sử</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dụng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đúng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chủng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loại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và</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hiệu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suất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cao</a:t>
              </a:r>
              <a:endParaRPr lang="en-SG" altLang="en-US" dirty="0">
                <a:cs typeface="Arial" panose="020B0604020202020204" pitchFamily="34" charset="0"/>
              </a:endParaRPr>
            </a:p>
          </p:txBody>
        </p:sp>
        <p:sp>
          <p:nvSpPr>
            <p:cNvPr id="7" name="Text Box 98">
              <a:extLst>
                <a:ext uri="{FF2B5EF4-FFF2-40B4-BE49-F238E27FC236}">
                  <a16:creationId xmlns:a16="http://schemas.microsoft.com/office/drawing/2014/main" id="{48F4EC40-74E3-43AE-2E32-336BD104EC93}"/>
                </a:ext>
              </a:extLst>
            </p:cNvPr>
            <p:cNvSpPr txBox="1">
              <a:spLocks noChangeArrowheads="1"/>
            </p:cNvSpPr>
            <p:nvPr/>
          </p:nvSpPr>
          <p:spPr bwMode="auto">
            <a:xfrm>
              <a:off x="4500" y="6015"/>
              <a:ext cx="3060" cy="10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SG" altLang="ja-JP" sz="1200" dirty="0" err="1">
                  <a:ea typeface="MS Mincho" panose="02020609040205080304" pitchFamily="49" charset="-128"/>
                  <a:cs typeface="Arial" panose="020B0604020202020204" pitchFamily="34" charset="0"/>
                </a:rPr>
                <a:t>Thi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công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lắp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đặt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vận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hành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bảo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trì</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bảo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dưỡng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đúng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kỹ</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thuật</a:t>
              </a:r>
              <a:endParaRPr lang="en-SG" altLang="en-US" dirty="0">
                <a:cs typeface="Arial" panose="020B0604020202020204" pitchFamily="34" charset="0"/>
              </a:endParaRPr>
            </a:p>
          </p:txBody>
        </p:sp>
        <p:sp>
          <p:nvSpPr>
            <p:cNvPr id="8" name="Text Box 99">
              <a:extLst>
                <a:ext uri="{FF2B5EF4-FFF2-40B4-BE49-F238E27FC236}">
                  <a16:creationId xmlns:a16="http://schemas.microsoft.com/office/drawing/2014/main" id="{B9DF83E9-9BAD-3AEB-2FCC-AAAA666B386A}"/>
                </a:ext>
              </a:extLst>
            </p:cNvPr>
            <p:cNvSpPr txBox="1">
              <a:spLocks noChangeArrowheads="1"/>
            </p:cNvSpPr>
            <p:nvPr/>
          </p:nvSpPr>
          <p:spPr bwMode="auto">
            <a:xfrm>
              <a:off x="4500" y="8205"/>
              <a:ext cx="306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SG" altLang="ja-JP" sz="1200" dirty="0" err="1">
                  <a:ea typeface="MS Mincho" panose="02020609040205080304" pitchFamily="49" charset="-128"/>
                  <a:cs typeface="Arial" panose="020B0604020202020204" pitchFamily="34" charset="0"/>
                </a:rPr>
                <a:t>Các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pháp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khác</a:t>
              </a:r>
              <a:endParaRPr lang="en-SG" altLang="en-US" dirty="0">
                <a:cs typeface="Arial" panose="020B0604020202020204" pitchFamily="34" charset="0"/>
              </a:endParaRPr>
            </a:p>
          </p:txBody>
        </p:sp>
        <p:sp>
          <p:nvSpPr>
            <p:cNvPr id="9" name="Text Box 100">
              <a:extLst>
                <a:ext uri="{FF2B5EF4-FFF2-40B4-BE49-F238E27FC236}">
                  <a16:creationId xmlns:a16="http://schemas.microsoft.com/office/drawing/2014/main" id="{0EAEC475-ACA3-8DE1-536D-39034145609F}"/>
                </a:ext>
              </a:extLst>
            </p:cNvPr>
            <p:cNvSpPr txBox="1">
              <a:spLocks noChangeArrowheads="1"/>
            </p:cNvSpPr>
            <p:nvPr/>
          </p:nvSpPr>
          <p:spPr bwMode="auto">
            <a:xfrm>
              <a:off x="8459" y="910"/>
              <a:ext cx="630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Cách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cách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ẩm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phòng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kho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hệ</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thống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endParaRPr lang="en-SG" altLang="en-US" dirty="0">
                <a:cs typeface="Arial" panose="020B0604020202020204" pitchFamily="34" charset="0"/>
              </a:endParaRPr>
            </a:p>
          </p:txBody>
        </p:sp>
        <p:sp>
          <p:nvSpPr>
            <p:cNvPr id="10" name="Text Box 101">
              <a:extLst>
                <a:ext uri="{FF2B5EF4-FFF2-40B4-BE49-F238E27FC236}">
                  <a16:creationId xmlns:a16="http://schemas.microsoft.com/office/drawing/2014/main" id="{513FC0D9-DF38-C2D7-341D-915D5EF94C27}"/>
                </a:ext>
              </a:extLst>
            </p:cNvPr>
            <p:cNvSpPr txBox="1">
              <a:spLocks noChangeArrowheads="1"/>
            </p:cNvSpPr>
            <p:nvPr/>
          </p:nvSpPr>
          <p:spPr bwMode="auto">
            <a:xfrm>
              <a:off x="8460" y="1440"/>
              <a:ext cx="630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Tránh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rò</a:t>
              </a:r>
              <a:r>
                <a:rPr lang="en-SG" altLang="ja-JP" sz="1200" dirty="0">
                  <a:ea typeface="MS Mincho" panose="02020609040205080304" pitchFamily="49" charset="-128"/>
                  <a:cs typeface="Arial" panose="020B0604020202020204" pitchFamily="34" charset="0"/>
                </a:rPr>
                <a:t> KK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kiểm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soát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thông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gió</a:t>
              </a:r>
              <a:r>
                <a:rPr lang="en-SG" altLang="ja-JP" sz="1200" dirty="0">
                  <a:ea typeface="MS Mincho" panose="02020609040205080304" pitchFamily="49" charset="-128"/>
                  <a:cs typeface="Arial" panose="020B0604020202020204" pitchFamily="34" charset="0"/>
                </a:rPr>
                <a:t>.</a:t>
              </a:r>
              <a:endParaRPr lang="en-SG" altLang="en-US" dirty="0">
                <a:cs typeface="Arial" panose="020B0604020202020204" pitchFamily="34" charset="0"/>
              </a:endParaRPr>
            </a:p>
          </p:txBody>
        </p:sp>
        <p:sp>
          <p:nvSpPr>
            <p:cNvPr id="11" name="Text Box 102">
              <a:extLst>
                <a:ext uri="{FF2B5EF4-FFF2-40B4-BE49-F238E27FC236}">
                  <a16:creationId xmlns:a16="http://schemas.microsoft.com/office/drawing/2014/main" id="{BEFBB5D4-1BC2-2ABC-3015-EAFCA121A8B6}"/>
                </a:ext>
              </a:extLst>
            </p:cNvPr>
            <p:cNvSpPr txBox="1">
              <a:spLocks noChangeArrowheads="1"/>
            </p:cNvSpPr>
            <p:nvPr/>
          </p:nvSpPr>
          <p:spPr bwMode="auto">
            <a:xfrm>
              <a:off x="8460" y="3419"/>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Chọn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nén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hiện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đại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hiệu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suất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cao</a:t>
              </a:r>
              <a:endParaRPr lang="en-SG" altLang="en-US" dirty="0">
                <a:cs typeface="Arial" panose="020B0604020202020204" pitchFamily="34" charset="0"/>
              </a:endParaRPr>
            </a:p>
          </p:txBody>
        </p:sp>
        <p:sp>
          <p:nvSpPr>
            <p:cNvPr id="12" name="Text Box 103">
              <a:extLst>
                <a:ext uri="{FF2B5EF4-FFF2-40B4-BE49-F238E27FC236}">
                  <a16:creationId xmlns:a16="http://schemas.microsoft.com/office/drawing/2014/main" id="{B00871CF-49A1-2A22-BA2B-6BA483D60A1A}"/>
                </a:ext>
              </a:extLst>
            </p:cNvPr>
            <p:cNvSpPr txBox="1">
              <a:spLocks noChangeArrowheads="1"/>
            </p:cNvSpPr>
            <p:nvPr/>
          </p:nvSpPr>
          <p:spPr bwMode="auto">
            <a:xfrm>
              <a:off x="8460" y="3779"/>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Chọn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các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bay </a:t>
              </a:r>
              <a:r>
                <a:rPr lang="en-SG" altLang="ja-JP" sz="1200" dirty="0" err="1">
                  <a:ea typeface="MS Mincho" panose="02020609040205080304" pitchFamily="49" charset="-128"/>
                  <a:cs typeface="Arial" panose="020B0604020202020204" pitchFamily="34" charset="0"/>
                </a:rPr>
                <a:t>hơi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ngưng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phù</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hợp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hiệu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suất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cao</a:t>
              </a:r>
              <a:endParaRPr lang="en-SG" altLang="en-US" dirty="0">
                <a:cs typeface="Arial" panose="020B0604020202020204" pitchFamily="34" charset="0"/>
              </a:endParaRPr>
            </a:p>
          </p:txBody>
        </p:sp>
        <p:sp>
          <p:nvSpPr>
            <p:cNvPr id="13" name="Text Box 104">
              <a:extLst>
                <a:ext uri="{FF2B5EF4-FFF2-40B4-BE49-F238E27FC236}">
                  <a16:creationId xmlns:a16="http://schemas.microsoft.com/office/drawing/2014/main" id="{8CBFBF01-5C3F-951E-2B27-BE4F0F64EECC}"/>
                </a:ext>
              </a:extLst>
            </p:cNvPr>
            <p:cNvSpPr txBox="1">
              <a:spLocks noChangeArrowheads="1"/>
            </p:cNvSpPr>
            <p:nvPr/>
          </p:nvSpPr>
          <p:spPr bwMode="auto">
            <a:xfrm>
              <a:off x="8460" y="4485"/>
              <a:ext cx="6300" cy="109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Chọn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phương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pháp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điều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chỉnh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năng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suất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phù</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hợp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đóng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ngắt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hoặc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biến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tần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phương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pháp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điều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chỉnh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năng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suất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bơm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quạt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tối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ưu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biến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tần</a:t>
              </a:r>
              <a:r>
                <a:rPr lang="en-SG" altLang="ja-JP" sz="1200" dirty="0">
                  <a:ea typeface="MS Mincho" panose="02020609040205080304" pitchFamily="49" charset="-128"/>
                  <a:cs typeface="Arial" panose="020B0604020202020204" pitchFamily="34" charset="0"/>
                </a:rPr>
                <a:t>)</a:t>
              </a:r>
              <a:endParaRPr lang="en-SG" altLang="en-US" dirty="0">
                <a:cs typeface="Arial" panose="020B0604020202020204" pitchFamily="34" charset="0"/>
              </a:endParaRPr>
            </a:p>
          </p:txBody>
        </p:sp>
        <p:sp>
          <p:nvSpPr>
            <p:cNvPr id="14" name="Text Box 105">
              <a:extLst>
                <a:ext uri="{FF2B5EF4-FFF2-40B4-BE49-F238E27FC236}">
                  <a16:creationId xmlns:a16="http://schemas.microsoft.com/office/drawing/2014/main" id="{6049F340-5DD8-AFF5-BD7A-CA8C3A7F31A2}"/>
                </a:ext>
              </a:extLst>
            </p:cNvPr>
            <p:cNvSpPr txBox="1">
              <a:spLocks noChangeArrowheads="1"/>
            </p:cNvSpPr>
            <p:nvPr/>
          </p:nvSpPr>
          <p:spPr bwMode="auto">
            <a:xfrm>
              <a:off x="8460" y="2699"/>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Chọn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đúng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chủng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loại</a:t>
              </a:r>
              <a:r>
                <a:rPr lang="en-SG" altLang="ja-JP" sz="1200" dirty="0">
                  <a:ea typeface="MS Mincho" panose="02020609040205080304" pitchFamily="49" charset="-128"/>
                  <a:cs typeface="Arial" panose="020B0604020202020204" pitchFamily="34" charset="0"/>
                </a:rPr>
                <a:t> (1 </a:t>
              </a:r>
              <a:r>
                <a:rPr lang="en-SG" altLang="ja-JP" sz="1200" dirty="0" err="1">
                  <a:ea typeface="MS Mincho" panose="02020609040205080304" pitchFamily="49" charset="-128"/>
                  <a:cs typeface="Arial" panose="020B0604020202020204" pitchFamily="34" charset="0"/>
                </a:rPr>
                <a:t>cấp</a:t>
              </a:r>
              <a:r>
                <a:rPr lang="en-SG" altLang="ja-JP" sz="1200" dirty="0">
                  <a:ea typeface="MS Mincho" panose="02020609040205080304" pitchFamily="49" charset="-128"/>
                  <a:cs typeface="Arial" panose="020B0604020202020204" pitchFamily="34" charset="0"/>
                </a:rPr>
                <a:t>, 2 </a:t>
              </a:r>
              <a:r>
                <a:rPr lang="en-SG" altLang="ja-JP" sz="1200" dirty="0" err="1">
                  <a:ea typeface="MS Mincho" panose="02020609040205080304" pitchFamily="49" charset="-128"/>
                  <a:cs typeface="Arial" panose="020B0604020202020204" pitchFamily="34" charset="0"/>
                </a:rPr>
                <a:t>cấp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gió</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nước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trực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tiếp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gián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tiếp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và</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phù</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hợp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mục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đích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sử</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dụng</a:t>
              </a:r>
              <a:r>
                <a:rPr lang="en-SG" altLang="ja-JP" sz="1200" dirty="0">
                  <a:ea typeface="MS Mincho" panose="02020609040205080304" pitchFamily="49" charset="-128"/>
                  <a:cs typeface="Arial" panose="020B0604020202020204" pitchFamily="34" charset="0"/>
                </a:rPr>
                <a:t>.</a:t>
              </a:r>
              <a:endParaRPr lang="en-SG" altLang="en-US" dirty="0">
                <a:cs typeface="Arial" panose="020B0604020202020204" pitchFamily="34" charset="0"/>
              </a:endParaRPr>
            </a:p>
          </p:txBody>
        </p:sp>
        <p:sp>
          <p:nvSpPr>
            <p:cNvPr id="15" name="Text Box 106">
              <a:extLst>
                <a:ext uri="{FF2B5EF4-FFF2-40B4-BE49-F238E27FC236}">
                  <a16:creationId xmlns:a16="http://schemas.microsoft.com/office/drawing/2014/main" id="{216F02A6-68D3-5C7A-9101-CB87A7D33CF8}"/>
                </a:ext>
              </a:extLst>
            </p:cNvPr>
            <p:cNvSpPr txBox="1">
              <a:spLocks noChangeArrowheads="1"/>
            </p:cNvSpPr>
            <p:nvPr/>
          </p:nvSpPr>
          <p:spPr bwMode="auto">
            <a:xfrm>
              <a:off x="8460" y="81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Bơm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nóng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endParaRPr lang="en-SG" altLang="en-US" dirty="0">
                <a:cs typeface="Arial" panose="020B0604020202020204" pitchFamily="34" charset="0"/>
              </a:endParaRPr>
            </a:p>
          </p:txBody>
        </p:sp>
        <p:sp>
          <p:nvSpPr>
            <p:cNvPr id="16" name="Text Box 107">
              <a:extLst>
                <a:ext uri="{FF2B5EF4-FFF2-40B4-BE49-F238E27FC236}">
                  <a16:creationId xmlns:a16="http://schemas.microsoft.com/office/drawing/2014/main" id="{D7EE2E10-4AF8-1F72-46B3-A6D44E102C91}"/>
                </a:ext>
              </a:extLst>
            </p:cNvPr>
            <p:cNvSpPr txBox="1">
              <a:spLocks noChangeArrowheads="1"/>
            </p:cNvSpPr>
            <p:nvPr/>
          </p:nvSpPr>
          <p:spPr bwMode="auto">
            <a:xfrm>
              <a:off x="8460" y="846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Sử</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dụng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hơi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thừa</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nước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thải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hấp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máy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ejectơ</a:t>
              </a:r>
              <a:endParaRPr lang="en-SG" altLang="en-US" dirty="0">
                <a:cs typeface="Arial" panose="020B0604020202020204" pitchFamily="34" charset="0"/>
              </a:endParaRPr>
            </a:p>
          </p:txBody>
        </p:sp>
        <p:sp>
          <p:nvSpPr>
            <p:cNvPr id="17" name="Text Box 108">
              <a:extLst>
                <a:ext uri="{FF2B5EF4-FFF2-40B4-BE49-F238E27FC236}">
                  <a16:creationId xmlns:a16="http://schemas.microsoft.com/office/drawing/2014/main" id="{14E7C336-D31B-9A92-CEC8-86BA23072C32}"/>
                </a:ext>
              </a:extLst>
            </p:cNvPr>
            <p:cNvSpPr txBox="1">
              <a:spLocks noChangeArrowheads="1"/>
            </p:cNvSpPr>
            <p:nvPr/>
          </p:nvSpPr>
          <p:spPr bwMode="auto">
            <a:xfrm>
              <a:off x="8460" y="774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Tích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endParaRPr lang="en-SG" altLang="en-US" dirty="0">
                <a:cs typeface="Arial" panose="020B0604020202020204" pitchFamily="34" charset="0"/>
              </a:endParaRPr>
            </a:p>
          </p:txBody>
        </p:sp>
        <p:sp>
          <p:nvSpPr>
            <p:cNvPr id="18" name="Text Box 109">
              <a:extLst>
                <a:ext uri="{FF2B5EF4-FFF2-40B4-BE49-F238E27FC236}">
                  <a16:creationId xmlns:a16="http://schemas.microsoft.com/office/drawing/2014/main" id="{511C2F2E-6E46-1606-8772-D61104D9E2D6}"/>
                </a:ext>
              </a:extLst>
            </p:cNvPr>
            <p:cNvSpPr txBox="1">
              <a:spLocks noChangeArrowheads="1"/>
            </p:cNvSpPr>
            <p:nvPr/>
          </p:nvSpPr>
          <p:spPr bwMode="auto">
            <a:xfrm>
              <a:off x="8460" y="648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Đảm</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bảo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các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thông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số</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vận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hành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phép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vận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hành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tối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ưu</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hệ</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thống</a:t>
              </a:r>
              <a:endParaRPr lang="en-SG" altLang="en-US" dirty="0">
                <a:cs typeface="Arial" panose="020B0604020202020204" pitchFamily="34" charset="0"/>
              </a:endParaRPr>
            </a:p>
          </p:txBody>
        </p:sp>
        <p:sp>
          <p:nvSpPr>
            <p:cNvPr id="19" name="Text Box 110">
              <a:extLst>
                <a:ext uri="{FF2B5EF4-FFF2-40B4-BE49-F238E27FC236}">
                  <a16:creationId xmlns:a16="http://schemas.microsoft.com/office/drawing/2014/main" id="{6788F211-BE7E-BE99-6648-9EED4D6FF186}"/>
                </a:ext>
              </a:extLst>
            </p:cNvPr>
            <p:cNvSpPr txBox="1">
              <a:spLocks noChangeArrowheads="1"/>
            </p:cNvSpPr>
            <p:nvPr/>
          </p:nvSpPr>
          <p:spPr bwMode="auto">
            <a:xfrm>
              <a:off x="8460" y="72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Bảo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trì</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bảo</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dưỡng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định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kỳ</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đúng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quy</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định</a:t>
              </a:r>
              <a:endParaRPr lang="en-SG" altLang="en-US" dirty="0">
                <a:cs typeface="Arial" panose="020B0604020202020204" pitchFamily="34" charset="0"/>
              </a:endParaRPr>
            </a:p>
          </p:txBody>
        </p:sp>
        <p:sp>
          <p:nvSpPr>
            <p:cNvPr id="20" name="Text Box 111">
              <a:extLst>
                <a:ext uri="{FF2B5EF4-FFF2-40B4-BE49-F238E27FC236}">
                  <a16:creationId xmlns:a16="http://schemas.microsoft.com/office/drawing/2014/main" id="{22FDC4D2-38B2-0F3D-9FEA-FBD7B2127A87}"/>
                </a:ext>
              </a:extLst>
            </p:cNvPr>
            <p:cNvSpPr txBox="1">
              <a:spLocks noChangeArrowheads="1"/>
            </p:cNvSpPr>
            <p:nvPr/>
          </p:nvSpPr>
          <p:spPr bwMode="auto">
            <a:xfrm>
              <a:off x="8460" y="576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Thi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công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lắp</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đặt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bay </a:t>
              </a:r>
              <a:r>
                <a:rPr lang="en-SG" altLang="ja-JP" sz="1200" dirty="0" err="1">
                  <a:ea typeface="MS Mincho" panose="02020609040205080304" pitchFamily="49" charset="-128"/>
                  <a:cs typeface="Arial" panose="020B0604020202020204" pitchFamily="34" charset="0"/>
                </a:rPr>
                <a:t>hơi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ngưng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thiết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bị</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phụ</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đường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ống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dẫn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đúng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kỹ</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thuật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và</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tối</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ưu</a:t>
              </a:r>
              <a:r>
                <a:rPr lang="en-SG" altLang="ja-JP" sz="1200" dirty="0">
                  <a:ea typeface="MS Mincho" panose="02020609040205080304" pitchFamily="49" charset="-128"/>
                  <a:cs typeface="Arial" panose="020B0604020202020204" pitchFamily="34" charset="0"/>
                </a:rPr>
                <a:t> </a:t>
              </a:r>
              <a:endParaRPr lang="en-SG" altLang="en-US" dirty="0">
                <a:cs typeface="Arial" panose="020B0604020202020204" pitchFamily="34" charset="0"/>
              </a:endParaRPr>
            </a:p>
          </p:txBody>
        </p:sp>
        <p:sp>
          <p:nvSpPr>
            <p:cNvPr id="21" name="Line 112">
              <a:extLst>
                <a:ext uri="{FF2B5EF4-FFF2-40B4-BE49-F238E27FC236}">
                  <a16:creationId xmlns:a16="http://schemas.microsoft.com/office/drawing/2014/main" id="{E8A10D03-47F2-4A54-D626-5422211B1268}"/>
                </a:ext>
              </a:extLst>
            </p:cNvPr>
            <p:cNvSpPr>
              <a:spLocks noChangeShapeType="1"/>
            </p:cNvSpPr>
            <p:nvPr/>
          </p:nvSpPr>
          <p:spPr bwMode="auto">
            <a:xfrm flipH="1">
              <a:off x="4140" y="178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2" name="Line 113">
              <a:extLst>
                <a:ext uri="{FF2B5EF4-FFF2-40B4-BE49-F238E27FC236}">
                  <a16:creationId xmlns:a16="http://schemas.microsoft.com/office/drawing/2014/main" id="{5FEA0CF7-7707-D95C-8460-2DFCC79D48CE}"/>
                </a:ext>
              </a:extLst>
            </p:cNvPr>
            <p:cNvSpPr>
              <a:spLocks noChangeShapeType="1"/>
            </p:cNvSpPr>
            <p:nvPr/>
          </p:nvSpPr>
          <p:spPr bwMode="auto">
            <a:xfrm flipH="1">
              <a:off x="4140" y="379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3" name="Line 114">
              <a:extLst>
                <a:ext uri="{FF2B5EF4-FFF2-40B4-BE49-F238E27FC236}">
                  <a16:creationId xmlns:a16="http://schemas.microsoft.com/office/drawing/2014/main" id="{C61CD010-81BB-D265-EC8D-47199AF1A302}"/>
                </a:ext>
              </a:extLst>
            </p:cNvPr>
            <p:cNvSpPr>
              <a:spLocks noChangeShapeType="1"/>
            </p:cNvSpPr>
            <p:nvPr/>
          </p:nvSpPr>
          <p:spPr bwMode="auto">
            <a:xfrm flipH="1">
              <a:off x="4140" y="648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4" name="Line 115">
              <a:extLst>
                <a:ext uri="{FF2B5EF4-FFF2-40B4-BE49-F238E27FC236}">
                  <a16:creationId xmlns:a16="http://schemas.microsoft.com/office/drawing/2014/main" id="{97CB2E96-2CEB-892F-7DD6-468BEFECE8B1}"/>
                </a:ext>
              </a:extLst>
            </p:cNvPr>
            <p:cNvSpPr>
              <a:spLocks noChangeShapeType="1"/>
            </p:cNvSpPr>
            <p:nvPr/>
          </p:nvSpPr>
          <p:spPr bwMode="auto">
            <a:xfrm flipH="1">
              <a:off x="4140" y="847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5" name="Line 116">
              <a:extLst>
                <a:ext uri="{FF2B5EF4-FFF2-40B4-BE49-F238E27FC236}">
                  <a16:creationId xmlns:a16="http://schemas.microsoft.com/office/drawing/2014/main" id="{6C7DA370-CD0B-9610-4FCE-94EE8CE7F636}"/>
                </a:ext>
              </a:extLst>
            </p:cNvPr>
            <p:cNvSpPr>
              <a:spLocks noChangeShapeType="1"/>
            </p:cNvSpPr>
            <p:nvPr/>
          </p:nvSpPr>
          <p:spPr bwMode="auto">
            <a:xfrm>
              <a:off x="4140" y="1800"/>
              <a:ext cx="0" cy="66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6" name="Line 117">
              <a:extLst>
                <a:ext uri="{FF2B5EF4-FFF2-40B4-BE49-F238E27FC236}">
                  <a16:creationId xmlns:a16="http://schemas.microsoft.com/office/drawing/2014/main" id="{65B5D60F-37C9-BE99-D8E4-2F830552BF83}"/>
                </a:ext>
              </a:extLst>
            </p:cNvPr>
            <p:cNvSpPr>
              <a:spLocks noChangeShapeType="1"/>
            </p:cNvSpPr>
            <p:nvPr/>
          </p:nvSpPr>
          <p:spPr bwMode="auto">
            <a:xfrm>
              <a:off x="3780" y="501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7" name="Line 118">
              <a:extLst>
                <a:ext uri="{FF2B5EF4-FFF2-40B4-BE49-F238E27FC236}">
                  <a16:creationId xmlns:a16="http://schemas.microsoft.com/office/drawing/2014/main" id="{84C53F2B-0DAF-83E7-FC28-47B977113DE8}"/>
                </a:ext>
              </a:extLst>
            </p:cNvPr>
            <p:cNvSpPr>
              <a:spLocks noChangeShapeType="1"/>
            </p:cNvSpPr>
            <p:nvPr/>
          </p:nvSpPr>
          <p:spPr bwMode="auto">
            <a:xfrm>
              <a:off x="7560" y="846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8" name="Line 119">
              <a:extLst>
                <a:ext uri="{FF2B5EF4-FFF2-40B4-BE49-F238E27FC236}">
                  <a16:creationId xmlns:a16="http://schemas.microsoft.com/office/drawing/2014/main" id="{0D34AB04-D2FE-D74B-9172-E0A19B4FE240}"/>
                </a:ext>
              </a:extLst>
            </p:cNvPr>
            <p:cNvSpPr>
              <a:spLocks noChangeShapeType="1"/>
            </p:cNvSpPr>
            <p:nvPr/>
          </p:nvSpPr>
          <p:spPr bwMode="auto">
            <a:xfrm>
              <a:off x="7560" y="648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9" name="Line 120">
              <a:extLst>
                <a:ext uri="{FF2B5EF4-FFF2-40B4-BE49-F238E27FC236}">
                  <a16:creationId xmlns:a16="http://schemas.microsoft.com/office/drawing/2014/main" id="{C2A12EE5-FC2C-8761-1F48-4B2736BB73DE}"/>
                </a:ext>
              </a:extLst>
            </p:cNvPr>
            <p:cNvSpPr>
              <a:spLocks noChangeShapeType="1"/>
            </p:cNvSpPr>
            <p:nvPr/>
          </p:nvSpPr>
          <p:spPr bwMode="auto">
            <a:xfrm>
              <a:off x="7575" y="379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0" name="Line 121">
              <a:extLst>
                <a:ext uri="{FF2B5EF4-FFF2-40B4-BE49-F238E27FC236}">
                  <a16:creationId xmlns:a16="http://schemas.microsoft.com/office/drawing/2014/main" id="{96FFE0A4-4E53-9C9F-10E2-8678AA45736B}"/>
                </a:ext>
              </a:extLst>
            </p:cNvPr>
            <p:cNvSpPr>
              <a:spLocks noChangeShapeType="1"/>
            </p:cNvSpPr>
            <p:nvPr/>
          </p:nvSpPr>
          <p:spPr bwMode="auto">
            <a:xfrm>
              <a:off x="7560" y="178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1" name="Text Box 122">
              <a:extLst>
                <a:ext uri="{FF2B5EF4-FFF2-40B4-BE49-F238E27FC236}">
                  <a16:creationId xmlns:a16="http://schemas.microsoft.com/office/drawing/2014/main" id="{86BC4614-D129-8C5B-7E8D-570D4BCE8E70}"/>
                </a:ext>
              </a:extLst>
            </p:cNvPr>
            <p:cNvSpPr txBox="1">
              <a:spLocks noChangeArrowheads="1"/>
            </p:cNvSpPr>
            <p:nvPr/>
          </p:nvSpPr>
          <p:spPr bwMode="auto">
            <a:xfrm>
              <a:off x="8460" y="1980"/>
              <a:ext cx="630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SG" altLang="ja-JP" sz="1200" dirty="0" err="1">
                  <a:ea typeface="MS Mincho" panose="02020609040205080304" pitchFamily="49" charset="-128"/>
                  <a:cs typeface="Arial" panose="020B0604020202020204" pitchFamily="34" charset="0"/>
                </a:rPr>
                <a:t>Hạn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chế</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các</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nguồn</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nhiệt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thừa</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phát</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sinh</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trong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phòng</a:t>
              </a:r>
              <a:r>
                <a:rPr lang="en-SG" altLang="ja-JP" sz="1200" dirty="0">
                  <a:ea typeface="MS Mincho" panose="02020609040205080304" pitchFamily="49" charset="-128"/>
                  <a:cs typeface="Arial" panose="020B0604020202020204" pitchFamily="34" charset="0"/>
                </a:rPr>
                <a:t> </a:t>
              </a:r>
              <a:r>
                <a:rPr lang="en-SG" altLang="ja-JP" sz="1200" dirty="0" err="1">
                  <a:ea typeface="MS Mincho" panose="02020609040205080304" pitchFamily="49" charset="-128"/>
                  <a:cs typeface="Arial" panose="020B0604020202020204" pitchFamily="34" charset="0"/>
                </a:rPr>
                <a:t>lạnh</a:t>
              </a:r>
              <a:r>
                <a:rPr lang="en-SG" altLang="ja-JP" sz="1200" dirty="0">
                  <a:ea typeface="MS Mincho" panose="02020609040205080304" pitchFamily="49" charset="-128"/>
                  <a:cs typeface="Arial" panose="020B0604020202020204" pitchFamily="34" charset="0"/>
                </a:rPr>
                <a:t>.</a:t>
              </a:r>
              <a:endParaRPr lang="en-SG" altLang="en-US" dirty="0">
                <a:cs typeface="Arial" panose="020B0604020202020204" pitchFamily="34" charset="0"/>
              </a:endParaRPr>
            </a:p>
          </p:txBody>
        </p:sp>
      </p:grpSp>
    </p:spTree>
    <p:extLst>
      <p:ext uri="{BB962C8B-B14F-4D97-AF65-F5344CB8AC3E}">
        <p14:creationId xmlns:p14="http://schemas.microsoft.com/office/powerpoint/2010/main" val="399553827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Các nhân tố ảnh hưởng đến COP</a:t>
            </a:r>
            <a:endParaRPr lang="en-VN" sz="3200" dirty="0">
              <a:solidFill>
                <a:schemeClr val="accent1">
                  <a:lumMod val="50000"/>
                </a:schemeClr>
              </a:solidFill>
              <a:latin typeface="+mn-lt"/>
            </a:endParaRPr>
          </a:p>
        </p:txBody>
      </p:sp>
      <p:sp>
        <p:nvSpPr>
          <p:cNvPr id="3" name="Rectangle 2"/>
          <p:cNvSpPr/>
          <p:nvPr/>
        </p:nvSpPr>
        <p:spPr>
          <a:xfrm>
            <a:off x="609600" y="1440303"/>
            <a:ext cx="10972800" cy="4455835"/>
          </a:xfrm>
          <a:prstGeom prst="rect">
            <a:avLst/>
          </a:prstGeom>
        </p:spPr>
        <p:txBody>
          <a:bodyPr wrap="square">
            <a:spAutoFit/>
          </a:bodyPr>
          <a:lstStyle/>
          <a:p>
            <a:pPr>
              <a:lnSpc>
                <a:spcPct val="150000"/>
              </a:lnSpc>
            </a:pPr>
            <a:r>
              <a:rPr lang="vi-VN" altLang="en-US" sz="2400"/>
              <a:t>- Nhiệt độ ngưng tụ </a:t>
            </a:r>
            <a:br>
              <a:rPr lang="vi-VN" altLang="en-US" sz="2400"/>
            </a:br>
            <a:r>
              <a:rPr lang="vi-VN" altLang="en-US" sz="2400"/>
              <a:t>- Nhiệt độ bay hơi </a:t>
            </a:r>
            <a:br>
              <a:rPr lang="vi-VN" altLang="en-US" sz="2400"/>
            </a:br>
            <a:r>
              <a:rPr lang="vi-VN" altLang="en-US" sz="2400"/>
              <a:t>- </a:t>
            </a:r>
            <a:r>
              <a:rPr lang="en-US" altLang="en-US" sz="2400"/>
              <a:t>N</a:t>
            </a:r>
            <a:r>
              <a:rPr lang="vi-VN" altLang="en-US" sz="2400"/>
              <a:t>hiệt độ quá nhiệt hơi hút</a:t>
            </a:r>
            <a:br>
              <a:rPr lang="vi-VN" altLang="en-US" sz="2400"/>
            </a:br>
            <a:r>
              <a:rPr lang="vi-VN" altLang="en-US" sz="2400"/>
              <a:t>- </a:t>
            </a:r>
            <a:r>
              <a:rPr lang="en-US" altLang="en-US" sz="2400"/>
              <a:t>N</a:t>
            </a:r>
            <a:r>
              <a:rPr lang="vi-VN" altLang="en-US" sz="2400"/>
              <a:t>hiệt độ quá lạnh lỏng</a:t>
            </a:r>
            <a:br>
              <a:rPr lang="vi-VN" altLang="en-US" sz="2400"/>
            </a:br>
            <a:r>
              <a:rPr lang="vi-VN" altLang="en-US" sz="2400"/>
              <a:t>- Độ hoàn thiện của máy nén </a:t>
            </a:r>
            <a:br>
              <a:rPr lang="vi-VN" altLang="en-US" sz="2400"/>
            </a:br>
            <a:r>
              <a:rPr lang="vi-VN" altLang="en-US" sz="2400"/>
              <a:t>- Độ tương thích giữa các thiết bị trong hệ thống</a:t>
            </a:r>
            <a:br>
              <a:rPr lang="vi-VN" altLang="en-US" sz="2400"/>
            </a:br>
            <a:r>
              <a:rPr lang="vi-VN" altLang="en-US" sz="2400"/>
              <a:t>- Điều kiện lắp đặt, vận hành, bảo dưỡng, sửa chữa.</a:t>
            </a:r>
            <a:br>
              <a:rPr lang="vi-VN" altLang="en-US" sz="2400"/>
            </a:br>
            <a:r>
              <a:rPr lang="vi-VN" altLang="en-US" sz="2400"/>
              <a:t>- Khả năng kết hợp sử dụng lạnh và nhiệt ( bơm nhiệt nóng lạnh kết hợp).</a:t>
            </a:r>
            <a:endParaRPr lang="en-US" sz="2400"/>
          </a:p>
        </p:txBody>
      </p:sp>
    </p:spTree>
    <p:extLst>
      <p:ext uri="{BB962C8B-B14F-4D97-AF65-F5344CB8AC3E}">
        <p14:creationId xmlns:p14="http://schemas.microsoft.com/office/powerpoint/2010/main" val="42109336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smtClean="0">
                <a:solidFill>
                  <a:schemeClr val="accent1">
                    <a:lumMod val="50000"/>
                  </a:schemeClr>
                </a:solidFill>
              </a:rPr>
              <a:t>Các bộ phận cần lưu ý trong quá trình vận hành</a:t>
            </a:r>
            <a:endParaRPr lang="en-VN" sz="3200" dirty="0">
              <a:solidFill>
                <a:schemeClr val="accent1">
                  <a:lumMod val="50000"/>
                </a:schemeClr>
              </a:solidFill>
            </a:endParaRPr>
          </a:p>
        </p:txBody>
      </p:sp>
      <p:sp>
        <p:nvSpPr>
          <p:cNvPr id="3" name="Rectangle 2"/>
          <p:cNvSpPr/>
          <p:nvPr/>
        </p:nvSpPr>
        <p:spPr>
          <a:xfrm>
            <a:off x="609600" y="1456984"/>
            <a:ext cx="10972800" cy="2793842"/>
          </a:xfrm>
          <a:prstGeom prst="rect">
            <a:avLst/>
          </a:prstGeom>
        </p:spPr>
        <p:txBody>
          <a:bodyPr wrap="square">
            <a:spAutoFit/>
          </a:bodyPr>
          <a:lstStyle/>
          <a:p>
            <a:pPr>
              <a:lnSpc>
                <a:spcPct val="150000"/>
              </a:lnSpc>
              <a:buFontTx/>
              <a:buChar char="-"/>
            </a:pPr>
            <a:r>
              <a:rPr lang="vi-VN" altLang="en-US" sz="2400">
                <a:cs typeface="Arial" panose="020B0604020202020204" pitchFamily="34" charset="0"/>
              </a:rPr>
              <a:t>Thiết bị ngưng tụ</a:t>
            </a:r>
          </a:p>
          <a:p>
            <a:pPr>
              <a:lnSpc>
                <a:spcPct val="150000"/>
              </a:lnSpc>
              <a:buFontTx/>
              <a:buChar char="-"/>
            </a:pPr>
            <a:r>
              <a:rPr lang="vi-VN" altLang="en-US" sz="2400">
                <a:cs typeface="Arial" panose="020B0604020202020204" pitchFamily="34" charset="0"/>
              </a:rPr>
              <a:t>Thiết bị bay hơi </a:t>
            </a:r>
            <a:endParaRPr lang="en-US" altLang="en-US" sz="2400">
              <a:cs typeface="Arial" panose="020B0604020202020204" pitchFamily="34" charset="0"/>
            </a:endParaRPr>
          </a:p>
          <a:p>
            <a:pPr>
              <a:lnSpc>
                <a:spcPct val="150000"/>
              </a:lnSpc>
              <a:buFontTx/>
              <a:buChar char="-"/>
            </a:pPr>
            <a:r>
              <a:rPr lang="en-US" altLang="en-US" sz="2400">
                <a:cs typeface="Arial" panose="020B0604020202020204" pitchFamily="34" charset="0"/>
              </a:rPr>
              <a:t>Máy nén</a:t>
            </a:r>
            <a:endParaRPr lang="vi-VN" altLang="en-US" sz="2400">
              <a:cs typeface="Arial" panose="020B0604020202020204" pitchFamily="34" charset="0"/>
            </a:endParaRPr>
          </a:p>
          <a:p>
            <a:pPr>
              <a:lnSpc>
                <a:spcPct val="150000"/>
              </a:lnSpc>
              <a:buFontTx/>
              <a:buChar char="-"/>
            </a:pPr>
            <a:r>
              <a:rPr lang="vi-VN" altLang="en-US" sz="2400">
                <a:cs typeface="Arial" panose="020B0604020202020204" pitchFamily="34" charset="0"/>
              </a:rPr>
              <a:t>Bảo ôn</a:t>
            </a:r>
          </a:p>
          <a:p>
            <a:pPr>
              <a:lnSpc>
                <a:spcPct val="150000"/>
              </a:lnSpc>
              <a:buFontTx/>
              <a:buChar char="-"/>
            </a:pPr>
            <a:r>
              <a:rPr lang="vi-VN" altLang="en-US" sz="2400">
                <a:cs typeface="Arial" panose="020B0604020202020204" pitchFamily="34" charset="0"/>
              </a:rPr>
              <a:t>Các thiết bị khác</a:t>
            </a:r>
            <a:endParaRPr lang="vi-VN" altLang="en-US" sz="2400" dirty="0">
              <a:cs typeface="Arial" panose="020B0604020202020204" pitchFamily="34" charset="0"/>
            </a:endParaRPr>
          </a:p>
        </p:txBody>
      </p:sp>
    </p:spTree>
    <p:extLst>
      <p:ext uri="{BB962C8B-B14F-4D97-AF65-F5344CB8AC3E}">
        <p14:creationId xmlns:p14="http://schemas.microsoft.com/office/powerpoint/2010/main" val="407124628"/>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Thiết bị ngưng tụ và hiệu suất máy</a:t>
            </a:r>
          </a:p>
        </p:txBody>
      </p:sp>
      <p:grpSp>
        <p:nvGrpSpPr>
          <p:cNvPr id="52" name="Group 54">
            <a:extLst>
              <a:ext uri="{FF2B5EF4-FFF2-40B4-BE49-F238E27FC236}">
                <a16:creationId xmlns:a16="http://schemas.microsoft.com/office/drawing/2014/main" id="{F4FAE4F4-9AC7-D8DE-594B-533CE8CCF7A0}"/>
              </a:ext>
            </a:extLst>
          </p:cNvPr>
          <p:cNvGrpSpPr>
            <a:grpSpLocks/>
          </p:cNvGrpSpPr>
          <p:nvPr/>
        </p:nvGrpSpPr>
        <p:grpSpPr bwMode="auto">
          <a:xfrm>
            <a:off x="1506247" y="1501479"/>
            <a:ext cx="6883400" cy="3689350"/>
            <a:chOff x="0" y="672"/>
            <a:chExt cx="4336" cy="2324"/>
          </a:xfrm>
        </p:grpSpPr>
        <p:sp>
          <p:nvSpPr>
            <p:cNvPr id="53" name="Line 3">
              <a:extLst>
                <a:ext uri="{FF2B5EF4-FFF2-40B4-BE49-F238E27FC236}">
                  <a16:creationId xmlns:a16="http://schemas.microsoft.com/office/drawing/2014/main" id="{EC3F1B02-574B-AABF-B549-AF6730832110}"/>
                </a:ext>
              </a:extLst>
            </p:cNvPr>
            <p:cNvSpPr>
              <a:spLocks noChangeShapeType="1"/>
            </p:cNvSpPr>
            <p:nvPr/>
          </p:nvSpPr>
          <p:spPr bwMode="auto">
            <a:xfrm>
              <a:off x="505" y="775"/>
              <a:ext cx="0" cy="1924"/>
            </a:xfrm>
            <a:prstGeom prst="line">
              <a:avLst/>
            </a:prstGeom>
            <a:noFill/>
            <a:ln w="25400">
              <a:solidFill>
                <a:sysClr val="windowText" lastClr="000000"/>
              </a:solidFill>
              <a:round/>
              <a:headEnd type="stealth" w="med" len="lg"/>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54" name="Line 4">
              <a:extLst>
                <a:ext uri="{FF2B5EF4-FFF2-40B4-BE49-F238E27FC236}">
                  <a16:creationId xmlns:a16="http://schemas.microsoft.com/office/drawing/2014/main" id="{B1B66350-977F-AB45-54DB-0C74C392B8DF}"/>
                </a:ext>
              </a:extLst>
            </p:cNvPr>
            <p:cNvSpPr>
              <a:spLocks noChangeShapeType="1"/>
            </p:cNvSpPr>
            <p:nvPr/>
          </p:nvSpPr>
          <p:spPr bwMode="auto">
            <a:xfrm>
              <a:off x="505" y="2699"/>
              <a:ext cx="2984" cy="0"/>
            </a:xfrm>
            <a:prstGeom prst="line">
              <a:avLst/>
            </a:prstGeom>
            <a:noFill/>
            <a:ln w="25400">
              <a:solidFill>
                <a:sysClr val="windowText" lastClr="000000"/>
              </a:solidFill>
              <a:round/>
              <a:headEnd type="none" w="sm" len="sm"/>
              <a:tailEnd type="stealth" w="med"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55" name="Line 5">
              <a:extLst>
                <a:ext uri="{FF2B5EF4-FFF2-40B4-BE49-F238E27FC236}">
                  <a16:creationId xmlns:a16="http://schemas.microsoft.com/office/drawing/2014/main" id="{CEA6B5E9-E992-923D-C2C2-BB3D97DA3D8D}"/>
                </a:ext>
              </a:extLst>
            </p:cNvPr>
            <p:cNvSpPr>
              <a:spLocks noChangeShapeType="1"/>
            </p:cNvSpPr>
            <p:nvPr/>
          </p:nvSpPr>
          <p:spPr bwMode="auto">
            <a:xfrm>
              <a:off x="1185" y="2159"/>
              <a:ext cx="1241"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56" name="Line 6">
              <a:extLst>
                <a:ext uri="{FF2B5EF4-FFF2-40B4-BE49-F238E27FC236}">
                  <a16:creationId xmlns:a16="http://schemas.microsoft.com/office/drawing/2014/main" id="{4F5E65B0-6725-68AF-9807-CCDB5F906BA8}"/>
                </a:ext>
              </a:extLst>
            </p:cNvPr>
            <p:cNvSpPr>
              <a:spLocks noChangeShapeType="1"/>
            </p:cNvSpPr>
            <p:nvPr/>
          </p:nvSpPr>
          <p:spPr bwMode="auto">
            <a:xfrm>
              <a:off x="1185" y="1389"/>
              <a:ext cx="1649" cy="4"/>
            </a:xfrm>
            <a:prstGeom prst="line">
              <a:avLst/>
            </a:prstGeom>
            <a:noFill/>
            <a:ln w="25400">
              <a:solidFill>
                <a:srgbClr val="4472C4"/>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57" name="Line 7">
              <a:extLst>
                <a:ext uri="{FF2B5EF4-FFF2-40B4-BE49-F238E27FC236}">
                  <a16:creationId xmlns:a16="http://schemas.microsoft.com/office/drawing/2014/main" id="{D9BFC36E-1BDC-C159-8D87-38A3A66B30C9}"/>
                </a:ext>
              </a:extLst>
            </p:cNvPr>
            <p:cNvSpPr>
              <a:spLocks noChangeShapeType="1"/>
            </p:cNvSpPr>
            <p:nvPr/>
          </p:nvSpPr>
          <p:spPr bwMode="auto">
            <a:xfrm flipH="1">
              <a:off x="2324" y="1256"/>
              <a:ext cx="220" cy="1443"/>
            </a:xfrm>
            <a:prstGeom prst="line">
              <a:avLst/>
            </a:prstGeom>
            <a:noFill/>
            <a:ln w="25400">
              <a:solidFill>
                <a:sysClr val="windowText" lastClr="000000"/>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58" name="Arc 8">
              <a:extLst>
                <a:ext uri="{FF2B5EF4-FFF2-40B4-BE49-F238E27FC236}">
                  <a16:creationId xmlns:a16="http://schemas.microsoft.com/office/drawing/2014/main" id="{2917F682-B43B-2FEA-B89B-A5B6D7AD48AF}"/>
                </a:ext>
              </a:extLst>
            </p:cNvPr>
            <p:cNvSpPr>
              <a:spLocks/>
            </p:cNvSpPr>
            <p:nvPr/>
          </p:nvSpPr>
          <p:spPr bwMode="auto">
            <a:xfrm>
              <a:off x="579" y="1025"/>
              <a:ext cx="1641" cy="16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6"/>
                    <a:pt x="9661" y="8"/>
                    <a:pt x="21585" y="0"/>
                  </a:cubicBezTo>
                </a:path>
                <a:path w="21600" h="21600" stroke="0" extrusionOk="0">
                  <a:moveTo>
                    <a:pt x="0" y="21600"/>
                  </a:moveTo>
                  <a:cubicBezTo>
                    <a:pt x="0" y="9676"/>
                    <a:pt x="9661" y="8"/>
                    <a:pt x="21585" y="0"/>
                  </a:cubicBezTo>
                  <a:lnTo>
                    <a:pt x="21600" y="21600"/>
                  </a:lnTo>
                  <a:lnTo>
                    <a:pt x="0" y="21600"/>
                  </a:lnTo>
                  <a:close/>
                </a:path>
              </a:pathLst>
            </a:custGeom>
            <a:noFill/>
            <a:ln w="25400" cap="rnd">
              <a:solidFill>
                <a:sysClr val="windowText" lastClr="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endParaRPr>
            </a:p>
          </p:txBody>
        </p:sp>
        <p:sp>
          <p:nvSpPr>
            <p:cNvPr id="59" name="Arc 9">
              <a:extLst>
                <a:ext uri="{FF2B5EF4-FFF2-40B4-BE49-F238E27FC236}">
                  <a16:creationId xmlns:a16="http://schemas.microsoft.com/office/drawing/2014/main" id="{EB0563FC-8AC5-9CB0-9F4B-5DB8E1A6B47C}"/>
                </a:ext>
              </a:extLst>
            </p:cNvPr>
            <p:cNvSpPr>
              <a:spLocks/>
            </p:cNvSpPr>
            <p:nvPr/>
          </p:nvSpPr>
          <p:spPr bwMode="auto">
            <a:xfrm>
              <a:off x="2166" y="1025"/>
              <a:ext cx="378" cy="232"/>
            </a:xfrm>
            <a:custGeom>
              <a:avLst/>
              <a:gdLst>
                <a:gd name="T0" fmla="*/ 0 w 21664"/>
                <a:gd name="T1" fmla="*/ 0 h 21600"/>
                <a:gd name="T2" fmla="*/ 0 w 21664"/>
                <a:gd name="T3" fmla="*/ 0 h 21600"/>
                <a:gd name="T4" fmla="*/ 0 w 21664"/>
                <a:gd name="T5" fmla="*/ 0 h 21600"/>
                <a:gd name="T6" fmla="*/ 0 60000 65536"/>
                <a:gd name="T7" fmla="*/ 0 60000 65536"/>
                <a:gd name="T8" fmla="*/ 0 60000 65536"/>
                <a:gd name="T9" fmla="*/ 0 w 21664"/>
                <a:gd name="T10" fmla="*/ 0 h 21600"/>
                <a:gd name="T11" fmla="*/ 21664 w 21664"/>
                <a:gd name="T12" fmla="*/ 21600 h 21600"/>
              </a:gdLst>
              <a:ahLst/>
              <a:cxnLst>
                <a:cxn ang="T6">
                  <a:pos x="T0" y="T1"/>
                </a:cxn>
                <a:cxn ang="T7">
                  <a:pos x="T2" y="T3"/>
                </a:cxn>
                <a:cxn ang="T8">
                  <a:pos x="T4" y="T5"/>
                </a:cxn>
              </a:cxnLst>
              <a:rect l="T9" t="T10" r="T11" b="T12"/>
              <a:pathLst>
                <a:path w="21664" h="21600" fill="none" extrusionOk="0">
                  <a:moveTo>
                    <a:pt x="0" y="0"/>
                  </a:moveTo>
                  <a:cubicBezTo>
                    <a:pt x="21" y="0"/>
                    <a:pt x="42" y="-1"/>
                    <a:pt x="64" y="0"/>
                  </a:cubicBezTo>
                  <a:cubicBezTo>
                    <a:pt x="11951" y="0"/>
                    <a:pt x="21604" y="9605"/>
                    <a:pt x="21663" y="21493"/>
                  </a:cubicBezTo>
                </a:path>
                <a:path w="21664" h="21600" stroke="0" extrusionOk="0">
                  <a:moveTo>
                    <a:pt x="0" y="0"/>
                  </a:moveTo>
                  <a:cubicBezTo>
                    <a:pt x="21" y="0"/>
                    <a:pt x="42" y="-1"/>
                    <a:pt x="64" y="0"/>
                  </a:cubicBezTo>
                  <a:cubicBezTo>
                    <a:pt x="11951" y="0"/>
                    <a:pt x="21604" y="9605"/>
                    <a:pt x="21663" y="21493"/>
                  </a:cubicBezTo>
                  <a:lnTo>
                    <a:pt x="64" y="21600"/>
                  </a:lnTo>
                  <a:lnTo>
                    <a:pt x="0" y="0"/>
                  </a:lnTo>
                  <a:close/>
                </a:path>
              </a:pathLst>
            </a:custGeom>
            <a:noFill/>
            <a:ln w="25400" cap="rnd">
              <a:solidFill>
                <a:sysClr val="windowText" lastClr="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endParaRPr>
            </a:p>
          </p:txBody>
        </p:sp>
        <p:sp>
          <p:nvSpPr>
            <p:cNvPr id="60" name="Rectangle 10">
              <a:extLst>
                <a:ext uri="{FF2B5EF4-FFF2-40B4-BE49-F238E27FC236}">
                  <a16:creationId xmlns:a16="http://schemas.microsoft.com/office/drawing/2014/main" id="{0B3448FF-C305-AA61-1E5D-AAE1A10D7BA7}"/>
                </a:ext>
              </a:extLst>
            </p:cNvPr>
            <p:cNvSpPr>
              <a:spLocks noChangeArrowheads="1"/>
            </p:cNvSpPr>
            <p:nvPr/>
          </p:nvSpPr>
          <p:spPr bwMode="auto">
            <a:xfrm>
              <a:off x="2257" y="2025"/>
              <a:ext cx="49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1</a:t>
              </a:r>
            </a:p>
          </p:txBody>
        </p:sp>
        <p:sp>
          <p:nvSpPr>
            <p:cNvPr id="61" name="Rectangle 11">
              <a:extLst>
                <a:ext uri="{FF2B5EF4-FFF2-40B4-BE49-F238E27FC236}">
                  <a16:creationId xmlns:a16="http://schemas.microsoft.com/office/drawing/2014/main" id="{2E72BD5D-D3E8-CD5F-737D-51A6A312C52D}"/>
                </a:ext>
              </a:extLst>
            </p:cNvPr>
            <p:cNvSpPr>
              <a:spLocks noChangeArrowheads="1"/>
            </p:cNvSpPr>
            <p:nvPr/>
          </p:nvSpPr>
          <p:spPr bwMode="auto">
            <a:xfrm>
              <a:off x="2647" y="1231"/>
              <a:ext cx="58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2</a:t>
              </a:r>
            </a:p>
          </p:txBody>
        </p:sp>
        <p:sp>
          <p:nvSpPr>
            <p:cNvPr id="62" name="Rectangle 12">
              <a:extLst>
                <a:ext uri="{FF2B5EF4-FFF2-40B4-BE49-F238E27FC236}">
                  <a16:creationId xmlns:a16="http://schemas.microsoft.com/office/drawing/2014/main" id="{20F4A3D2-17DF-A0B4-864F-9EE616795829}"/>
                </a:ext>
              </a:extLst>
            </p:cNvPr>
            <p:cNvSpPr>
              <a:spLocks noChangeArrowheads="1"/>
            </p:cNvSpPr>
            <p:nvPr/>
          </p:nvSpPr>
          <p:spPr bwMode="auto">
            <a:xfrm>
              <a:off x="829" y="1133"/>
              <a:ext cx="58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3</a:t>
              </a:r>
            </a:p>
          </p:txBody>
        </p:sp>
        <p:sp>
          <p:nvSpPr>
            <p:cNvPr id="63" name="Rectangle 13">
              <a:extLst>
                <a:ext uri="{FF2B5EF4-FFF2-40B4-BE49-F238E27FC236}">
                  <a16:creationId xmlns:a16="http://schemas.microsoft.com/office/drawing/2014/main" id="{655E5F98-66DE-4F50-5192-EE7AD992FD08}"/>
                </a:ext>
              </a:extLst>
            </p:cNvPr>
            <p:cNvSpPr>
              <a:spLocks noChangeArrowheads="1"/>
            </p:cNvSpPr>
            <p:nvPr/>
          </p:nvSpPr>
          <p:spPr bwMode="auto">
            <a:xfrm>
              <a:off x="147" y="1252"/>
              <a:ext cx="57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2,3</a:t>
              </a:r>
            </a:p>
          </p:txBody>
        </p:sp>
        <p:sp>
          <p:nvSpPr>
            <p:cNvPr id="64" name="Rectangle 14">
              <a:extLst>
                <a:ext uri="{FF2B5EF4-FFF2-40B4-BE49-F238E27FC236}">
                  <a16:creationId xmlns:a16="http://schemas.microsoft.com/office/drawing/2014/main" id="{A4C26046-9FD2-B578-B447-F9E72834C1C9}"/>
                </a:ext>
              </a:extLst>
            </p:cNvPr>
            <p:cNvSpPr>
              <a:spLocks noChangeArrowheads="1"/>
            </p:cNvSpPr>
            <p:nvPr/>
          </p:nvSpPr>
          <p:spPr bwMode="auto">
            <a:xfrm>
              <a:off x="188" y="1994"/>
              <a:ext cx="39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1,4</a:t>
              </a:r>
            </a:p>
          </p:txBody>
        </p:sp>
        <p:sp>
          <p:nvSpPr>
            <p:cNvPr id="65" name="Rectangle 15">
              <a:extLst>
                <a:ext uri="{FF2B5EF4-FFF2-40B4-BE49-F238E27FC236}">
                  <a16:creationId xmlns:a16="http://schemas.microsoft.com/office/drawing/2014/main" id="{DBFCB4B6-59D9-2DC5-40E7-1A1AAFA5FD0F}"/>
                </a:ext>
              </a:extLst>
            </p:cNvPr>
            <p:cNvSpPr>
              <a:spLocks noChangeArrowheads="1"/>
            </p:cNvSpPr>
            <p:nvPr/>
          </p:nvSpPr>
          <p:spPr bwMode="auto">
            <a:xfrm>
              <a:off x="1067" y="2647"/>
              <a:ext cx="38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3,4</a:t>
              </a:r>
            </a:p>
          </p:txBody>
        </p:sp>
        <p:sp>
          <p:nvSpPr>
            <p:cNvPr id="66" name="Rectangle 16">
              <a:extLst>
                <a:ext uri="{FF2B5EF4-FFF2-40B4-BE49-F238E27FC236}">
                  <a16:creationId xmlns:a16="http://schemas.microsoft.com/office/drawing/2014/main" id="{574CD807-FEFD-9F76-5790-A673B66A2089}"/>
                </a:ext>
              </a:extLst>
            </p:cNvPr>
            <p:cNvSpPr>
              <a:spLocks noChangeArrowheads="1"/>
            </p:cNvSpPr>
            <p:nvPr/>
          </p:nvSpPr>
          <p:spPr bwMode="auto">
            <a:xfrm>
              <a:off x="2294" y="2652"/>
              <a:ext cx="364"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1</a:t>
              </a:r>
            </a:p>
          </p:txBody>
        </p:sp>
        <p:sp>
          <p:nvSpPr>
            <p:cNvPr id="67" name="Rectangle 17">
              <a:extLst>
                <a:ext uri="{FF2B5EF4-FFF2-40B4-BE49-F238E27FC236}">
                  <a16:creationId xmlns:a16="http://schemas.microsoft.com/office/drawing/2014/main" id="{20F1A9C7-095E-CD1A-E0E3-CCBAF3828894}"/>
                </a:ext>
              </a:extLst>
            </p:cNvPr>
            <p:cNvSpPr>
              <a:spLocks noChangeArrowheads="1"/>
            </p:cNvSpPr>
            <p:nvPr/>
          </p:nvSpPr>
          <p:spPr bwMode="auto">
            <a:xfrm>
              <a:off x="2740" y="2652"/>
              <a:ext cx="43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2</a:t>
              </a:r>
            </a:p>
          </p:txBody>
        </p:sp>
        <p:sp>
          <p:nvSpPr>
            <p:cNvPr id="68" name="Rectangle 18">
              <a:extLst>
                <a:ext uri="{FF2B5EF4-FFF2-40B4-BE49-F238E27FC236}">
                  <a16:creationId xmlns:a16="http://schemas.microsoft.com/office/drawing/2014/main" id="{7AC6ED8E-D533-942A-DE98-D3DD71282E68}"/>
                </a:ext>
              </a:extLst>
            </p:cNvPr>
            <p:cNvSpPr>
              <a:spLocks noChangeArrowheads="1"/>
            </p:cNvSpPr>
            <p:nvPr/>
          </p:nvSpPr>
          <p:spPr bwMode="auto">
            <a:xfrm>
              <a:off x="777" y="1465"/>
              <a:ext cx="25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6</a:t>
              </a:r>
            </a:p>
          </p:txBody>
        </p:sp>
        <p:sp>
          <p:nvSpPr>
            <p:cNvPr id="69" name="Rectangle 19">
              <a:extLst>
                <a:ext uri="{FF2B5EF4-FFF2-40B4-BE49-F238E27FC236}">
                  <a16:creationId xmlns:a16="http://schemas.microsoft.com/office/drawing/2014/main" id="{1BBE852D-64E2-7E74-F286-8CDA817E7599}"/>
                </a:ext>
              </a:extLst>
            </p:cNvPr>
            <p:cNvSpPr>
              <a:spLocks noChangeArrowheads="1"/>
            </p:cNvSpPr>
            <p:nvPr/>
          </p:nvSpPr>
          <p:spPr bwMode="auto">
            <a:xfrm>
              <a:off x="752" y="2110"/>
              <a:ext cx="26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7</a:t>
              </a:r>
            </a:p>
          </p:txBody>
        </p:sp>
        <p:sp>
          <p:nvSpPr>
            <p:cNvPr id="70" name="Rectangle 20">
              <a:extLst>
                <a:ext uri="{FF2B5EF4-FFF2-40B4-BE49-F238E27FC236}">
                  <a16:creationId xmlns:a16="http://schemas.microsoft.com/office/drawing/2014/main" id="{FA14D5B8-866C-5ECB-1893-8C01B536B5B1}"/>
                </a:ext>
              </a:extLst>
            </p:cNvPr>
            <p:cNvSpPr>
              <a:spLocks noChangeArrowheads="1"/>
            </p:cNvSpPr>
            <p:nvPr/>
          </p:nvSpPr>
          <p:spPr bwMode="auto">
            <a:xfrm>
              <a:off x="816" y="2654"/>
              <a:ext cx="369"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90000"/>
                </a:lnSpc>
                <a:spcBef>
                  <a:spcPts val="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6,7</a:t>
              </a:r>
            </a:p>
          </p:txBody>
        </p:sp>
        <p:sp>
          <p:nvSpPr>
            <p:cNvPr id="71" name="Rectangle 21">
              <a:extLst>
                <a:ext uri="{FF2B5EF4-FFF2-40B4-BE49-F238E27FC236}">
                  <a16:creationId xmlns:a16="http://schemas.microsoft.com/office/drawing/2014/main" id="{81459B9C-C190-CBFB-7F5E-8360FBF54DB6}"/>
                </a:ext>
              </a:extLst>
            </p:cNvPr>
            <p:cNvSpPr>
              <a:spLocks noChangeArrowheads="1"/>
            </p:cNvSpPr>
            <p:nvPr/>
          </p:nvSpPr>
          <p:spPr bwMode="auto">
            <a:xfrm>
              <a:off x="2537" y="2646"/>
              <a:ext cx="407"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5</a:t>
              </a:r>
            </a:p>
          </p:txBody>
        </p:sp>
        <p:sp>
          <p:nvSpPr>
            <p:cNvPr id="72" name="Rectangle 22">
              <a:extLst>
                <a:ext uri="{FF2B5EF4-FFF2-40B4-BE49-F238E27FC236}">
                  <a16:creationId xmlns:a16="http://schemas.microsoft.com/office/drawing/2014/main" id="{25BF0704-F17D-5F72-C7C2-56B985E65724}"/>
                </a:ext>
              </a:extLst>
            </p:cNvPr>
            <p:cNvSpPr>
              <a:spLocks noChangeArrowheads="1"/>
            </p:cNvSpPr>
            <p:nvPr/>
          </p:nvSpPr>
          <p:spPr bwMode="auto">
            <a:xfrm>
              <a:off x="253" y="1521"/>
              <a:ext cx="31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600" b="0" i="0" u="none" strike="noStrike" kern="0" cap="none" spc="0" normalizeH="0" baseline="-25000" noProof="0">
                  <a:ln>
                    <a:noFill/>
                  </a:ln>
                  <a:solidFill>
                    <a:prstClr val="black"/>
                  </a:solidFill>
                  <a:effectLst/>
                  <a:uLnTx/>
                  <a:uFillTx/>
                  <a:latin typeface="+mn-lt"/>
                  <a:cs typeface="Arial" panose="020B0604020202020204" pitchFamily="34" charset="0"/>
                </a:rPr>
                <a:t>6</a:t>
              </a:r>
            </a:p>
          </p:txBody>
        </p:sp>
        <p:sp>
          <p:nvSpPr>
            <p:cNvPr id="73" name="Rectangle 25">
              <a:extLst>
                <a:ext uri="{FF2B5EF4-FFF2-40B4-BE49-F238E27FC236}">
                  <a16:creationId xmlns:a16="http://schemas.microsoft.com/office/drawing/2014/main" id="{FB298359-6E0D-607B-4E53-17ABD36F37F3}"/>
                </a:ext>
              </a:extLst>
            </p:cNvPr>
            <p:cNvSpPr>
              <a:spLocks noChangeArrowheads="1"/>
            </p:cNvSpPr>
            <p:nvPr/>
          </p:nvSpPr>
          <p:spPr bwMode="auto">
            <a:xfrm>
              <a:off x="1240" y="2181"/>
              <a:ext cx="129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762000" eaLnBrk="0" hangingPunct="0">
                <a:defRPr>
                  <a:solidFill>
                    <a:schemeClr val="tx1"/>
                  </a:solidFill>
                  <a:latin typeface="Arial" panose="020B0604020202020204" pitchFamily="34" charset="0"/>
                </a:defRPr>
              </a:lvl1pPr>
              <a:lvl2pPr marL="742950" indent="-285750" defTabSz="762000" eaLnBrk="0" hangingPunct="0">
                <a:defRPr>
                  <a:solidFill>
                    <a:schemeClr val="tx1"/>
                  </a:solidFill>
                  <a:latin typeface="Arial" panose="020B0604020202020204" pitchFamily="34" charset="0"/>
                </a:defRPr>
              </a:lvl2pPr>
              <a:lvl3pPr marL="1143000" indent="-228600" defTabSz="762000" eaLnBrk="0" hangingPunct="0">
                <a:defRPr>
                  <a:solidFill>
                    <a:schemeClr val="tx1"/>
                  </a:solidFill>
                  <a:latin typeface="Arial" panose="020B0604020202020204" pitchFamily="34" charset="0"/>
                </a:defRPr>
              </a:lvl3pPr>
              <a:lvl4pPr marL="1600200" indent="-228600" defTabSz="762000" eaLnBrk="0" hangingPunct="0">
                <a:defRPr>
                  <a:solidFill>
                    <a:schemeClr val="tx1"/>
                  </a:solidFill>
                  <a:latin typeface="Arial" panose="020B0604020202020204" pitchFamily="34" charset="0"/>
                </a:defRPr>
              </a:lvl4pPr>
              <a:lvl5pPr marL="2057400" indent="-228600" defTabSz="762000" eaLnBrk="0" hangingPunct="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76200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rPr>
                <a:t>Năng suất lạnh</a:t>
              </a:r>
            </a:p>
          </p:txBody>
        </p:sp>
        <p:sp>
          <p:nvSpPr>
            <p:cNvPr id="74" name="Line 26">
              <a:extLst>
                <a:ext uri="{FF2B5EF4-FFF2-40B4-BE49-F238E27FC236}">
                  <a16:creationId xmlns:a16="http://schemas.microsoft.com/office/drawing/2014/main" id="{16CD1525-34E1-CA15-2214-E6B1284C8FD0}"/>
                </a:ext>
              </a:extLst>
            </p:cNvPr>
            <p:cNvSpPr>
              <a:spLocks noChangeShapeType="1"/>
            </p:cNvSpPr>
            <p:nvPr/>
          </p:nvSpPr>
          <p:spPr bwMode="auto">
            <a:xfrm>
              <a:off x="942" y="1669"/>
              <a:ext cx="1737" cy="0"/>
            </a:xfrm>
            <a:prstGeom prst="line">
              <a:avLst/>
            </a:prstGeom>
            <a:noFill/>
            <a:ln w="25400">
              <a:solidFill>
                <a:srgbClr val="4472C4"/>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5" name="Line 27">
              <a:extLst>
                <a:ext uri="{FF2B5EF4-FFF2-40B4-BE49-F238E27FC236}">
                  <a16:creationId xmlns:a16="http://schemas.microsoft.com/office/drawing/2014/main" id="{CB8F525F-CC92-00B7-1A83-1C0EDD9A4BB3}"/>
                </a:ext>
              </a:extLst>
            </p:cNvPr>
            <p:cNvSpPr>
              <a:spLocks noChangeShapeType="1"/>
            </p:cNvSpPr>
            <p:nvPr/>
          </p:nvSpPr>
          <p:spPr bwMode="auto">
            <a:xfrm>
              <a:off x="942" y="1669"/>
              <a:ext cx="0" cy="464"/>
            </a:xfrm>
            <a:prstGeom prst="line">
              <a:avLst/>
            </a:prstGeom>
            <a:noFill/>
            <a:ln w="25400">
              <a:solidFill>
                <a:srgbClr val="037C03"/>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6" name="Line 28">
              <a:extLst>
                <a:ext uri="{FF2B5EF4-FFF2-40B4-BE49-F238E27FC236}">
                  <a16:creationId xmlns:a16="http://schemas.microsoft.com/office/drawing/2014/main" id="{A03F9A87-EC41-41C5-9FEE-73697862A9F4}"/>
                </a:ext>
              </a:extLst>
            </p:cNvPr>
            <p:cNvSpPr>
              <a:spLocks noChangeShapeType="1"/>
            </p:cNvSpPr>
            <p:nvPr/>
          </p:nvSpPr>
          <p:spPr bwMode="auto">
            <a:xfrm>
              <a:off x="948" y="2148"/>
              <a:ext cx="218"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7" name="Line 29">
              <a:extLst>
                <a:ext uri="{FF2B5EF4-FFF2-40B4-BE49-F238E27FC236}">
                  <a16:creationId xmlns:a16="http://schemas.microsoft.com/office/drawing/2014/main" id="{4951C12E-3E7E-5B26-2F72-DDF065AF7ECA}"/>
                </a:ext>
              </a:extLst>
            </p:cNvPr>
            <p:cNvSpPr>
              <a:spLocks noChangeShapeType="1"/>
            </p:cNvSpPr>
            <p:nvPr/>
          </p:nvSpPr>
          <p:spPr bwMode="auto">
            <a:xfrm flipH="1">
              <a:off x="2398" y="1389"/>
              <a:ext cx="459" cy="759"/>
            </a:xfrm>
            <a:prstGeom prst="line">
              <a:avLst/>
            </a:prstGeom>
            <a:noFill/>
            <a:ln w="25400">
              <a:solidFill>
                <a:srgbClr val="44546A"/>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8" name="Line 30">
              <a:extLst>
                <a:ext uri="{FF2B5EF4-FFF2-40B4-BE49-F238E27FC236}">
                  <a16:creationId xmlns:a16="http://schemas.microsoft.com/office/drawing/2014/main" id="{9DC70A17-B843-7C75-5AB9-F391A302C93C}"/>
                </a:ext>
              </a:extLst>
            </p:cNvPr>
            <p:cNvSpPr>
              <a:spLocks noChangeShapeType="1"/>
            </p:cNvSpPr>
            <p:nvPr/>
          </p:nvSpPr>
          <p:spPr bwMode="auto">
            <a:xfrm>
              <a:off x="2689" y="1669"/>
              <a:ext cx="0" cy="103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9" name="Line 31">
              <a:extLst>
                <a:ext uri="{FF2B5EF4-FFF2-40B4-BE49-F238E27FC236}">
                  <a16:creationId xmlns:a16="http://schemas.microsoft.com/office/drawing/2014/main" id="{0D4E784C-FD49-ABDB-F035-74B533277F9F}"/>
                </a:ext>
              </a:extLst>
            </p:cNvPr>
            <p:cNvSpPr>
              <a:spLocks noChangeShapeType="1"/>
            </p:cNvSpPr>
            <p:nvPr/>
          </p:nvSpPr>
          <p:spPr bwMode="auto">
            <a:xfrm>
              <a:off x="942" y="2148"/>
              <a:ext cx="0" cy="551"/>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0" name="Rectangle 32">
              <a:extLst>
                <a:ext uri="{FF2B5EF4-FFF2-40B4-BE49-F238E27FC236}">
                  <a16:creationId xmlns:a16="http://schemas.microsoft.com/office/drawing/2014/main" id="{536F6105-03E4-2C84-0A7E-52D307CD98DC}"/>
                </a:ext>
              </a:extLst>
            </p:cNvPr>
            <p:cNvSpPr>
              <a:spLocks noChangeArrowheads="1"/>
            </p:cNvSpPr>
            <p:nvPr/>
          </p:nvSpPr>
          <p:spPr bwMode="auto">
            <a:xfrm>
              <a:off x="1115" y="2102"/>
              <a:ext cx="291"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4</a:t>
              </a:r>
            </a:p>
          </p:txBody>
        </p:sp>
        <p:sp>
          <p:nvSpPr>
            <p:cNvPr id="81" name="Line 33">
              <a:extLst>
                <a:ext uri="{FF2B5EF4-FFF2-40B4-BE49-F238E27FC236}">
                  <a16:creationId xmlns:a16="http://schemas.microsoft.com/office/drawing/2014/main" id="{19379087-A9E0-FD7F-83E8-5FF5486DF6BD}"/>
                </a:ext>
              </a:extLst>
            </p:cNvPr>
            <p:cNvSpPr>
              <a:spLocks noChangeShapeType="1"/>
            </p:cNvSpPr>
            <p:nvPr/>
          </p:nvSpPr>
          <p:spPr bwMode="auto">
            <a:xfrm>
              <a:off x="917" y="2600"/>
              <a:ext cx="1509" cy="0"/>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2" name="Line 34">
              <a:extLst>
                <a:ext uri="{FF2B5EF4-FFF2-40B4-BE49-F238E27FC236}">
                  <a16:creationId xmlns:a16="http://schemas.microsoft.com/office/drawing/2014/main" id="{EFDAA5E1-C9A7-C00E-BA66-9877D6FB8AF3}"/>
                </a:ext>
              </a:extLst>
            </p:cNvPr>
            <p:cNvSpPr>
              <a:spLocks noChangeShapeType="1"/>
            </p:cNvSpPr>
            <p:nvPr/>
          </p:nvSpPr>
          <p:spPr bwMode="auto">
            <a:xfrm flipV="1">
              <a:off x="1182" y="2421"/>
              <a:ext cx="1223" cy="2"/>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3" name="Line 35">
              <a:extLst>
                <a:ext uri="{FF2B5EF4-FFF2-40B4-BE49-F238E27FC236}">
                  <a16:creationId xmlns:a16="http://schemas.microsoft.com/office/drawing/2014/main" id="{BEF8687C-3E21-F1B5-EB30-4E430A4FA3A2}"/>
                </a:ext>
              </a:extLst>
            </p:cNvPr>
            <p:cNvSpPr>
              <a:spLocks noChangeShapeType="1"/>
            </p:cNvSpPr>
            <p:nvPr/>
          </p:nvSpPr>
          <p:spPr bwMode="auto">
            <a:xfrm>
              <a:off x="498" y="1408"/>
              <a:ext cx="647"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4" name="Line 36">
              <a:extLst>
                <a:ext uri="{FF2B5EF4-FFF2-40B4-BE49-F238E27FC236}">
                  <a16:creationId xmlns:a16="http://schemas.microsoft.com/office/drawing/2014/main" id="{5D75B34B-F1A2-A26E-0C25-9CBE81156E17}"/>
                </a:ext>
              </a:extLst>
            </p:cNvPr>
            <p:cNvSpPr>
              <a:spLocks noChangeShapeType="1"/>
            </p:cNvSpPr>
            <p:nvPr/>
          </p:nvSpPr>
          <p:spPr bwMode="auto">
            <a:xfrm>
              <a:off x="505" y="1671"/>
              <a:ext cx="432"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5" name="Line 37">
              <a:extLst>
                <a:ext uri="{FF2B5EF4-FFF2-40B4-BE49-F238E27FC236}">
                  <a16:creationId xmlns:a16="http://schemas.microsoft.com/office/drawing/2014/main" id="{9BC7FA1C-49E7-DC91-1C8B-819F2E52DB41}"/>
                </a:ext>
              </a:extLst>
            </p:cNvPr>
            <p:cNvSpPr>
              <a:spLocks noChangeShapeType="1"/>
            </p:cNvSpPr>
            <p:nvPr/>
          </p:nvSpPr>
          <p:spPr bwMode="auto">
            <a:xfrm>
              <a:off x="505" y="2153"/>
              <a:ext cx="432"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6" name="Line 38">
              <a:extLst>
                <a:ext uri="{FF2B5EF4-FFF2-40B4-BE49-F238E27FC236}">
                  <a16:creationId xmlns:a16="http://schemas.microsoft.com/office/drawing/2014/main" id="{00F803F1-02FF-B0C7-11BD-2F022749F4F0}"/>
                </a:ext>
              </a:extLst>
            </p:cNvPr>
            <p:cNvSpPr>
              <a:spLocks noChangeShapeType="1"/>
            </p:cNvSpPr>
            <p:nvPr/>
          </p:nvSpPr>
          <p:spPr bwMode="auto">
            <a:xfrm>
              <a:off x="1165" y="2153"/>
              <a:ext cx="0" cy="55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7" name="Line 39">
              <a:extLst>
                <a:ext uri="{FF2B5EF4-FFF2-40B4-BE49-F238E27FC236}">
                  <a16:creationId xmlns:a16="http://schemas.microsoft.com/office/drawing/2014/main" id="{0236349D-BA4F-E13D-AE14-D930322741B0}"/>
                </a:ext>
              </a:extLst>
            </p:cNvPr>
            <p:cNvSpPr>
              <a:spLocks noChangeShapeType="1"/>
            </p:cNvSpPr>
            <p:nvPr/>
          </p:nvSpPr>
          <p:spPr bwMode="auto">
            <a:xfrm>
              <a:off x="2419" y="2153"/>
              <a:ext cx="0" cy="55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8" name="Line 40">
              <a:extLst>
                <a:ext uri="{FF2B5EF4-FFF2-40B4-BE49-F238E27FC236}">
                  <a16:creationId xmlns:a16="http://schemas.microsoft.com/office/drawing/2014/main" id="{16DA1661-CB32-EDC7-016E-8D9BC4B5584F}"/>
                </a:ext>
              </a:extLst>
            </p:cNvPr>
            <p:cNvSpPr>
              <a:spLocks noChangeShapeType="1"/>
            </p:cNvSpPr>
            <p:nvPr/>
          </p:nvSpPr>
          <p:spPr bwMode="auto">
            <a:xfrm flipV="1">
              <a:off x="2829" y="1389"/>
              <a:ext cx="28" cy="1308"/>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9" name="Line 41">
              <a:extLst>
                <a:ext uri="{FF2B5EF4-FFF2-40B4-BE49-F238E27FC236}">
                  <a16:creationId xmlns:a16="http://schemas.microsoft.com/office/drawing/2014/main" id="{543C1C2B-1816-B7BB-6A07-6E16B06F7838}"/>
                </a:ext>
              </a:extLst>
            </p:cNvPr>
            <p:cNvSpPr>
              <a:spLocks noChangeShapeType="1"/>
            </p:cNvSpPr>
            <p:nvPr/>
          </p:nvSpPr>
          <p:spPr bwMode="auto">
            <a:xfrm>
              <a:off x="2426" y="2421"/>
              <a:ext cx="431" cy="14"/>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0" name="Rectangle 42">
              <a:extLst>
                <a:ext uri="{FF2B5EF4-FFF2-40B4-BE49-F238E27FC236}">
                  <a16:creationId xmlns:a16="http://schemas.microsoft.com/office/drawing/2014/main" id="{FA5ACCC2-CD5C-FE0F-03D0-07679C60FA99}"/>
                </a:ext>
              </a:extLst>
            </p:cNvPr>
            <p:cNvSpPr>
              <a:spLocks noChangeArrowheads="1"/>
            </p:cNvSpPr>
            <p:nvPr/>
          </p:nvSpPr>
          <p:spPr bwMode="auto">
            <a:xfrm>
              <a:off x="2520" y="1457"/>
              <a:ext cx="40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rPr>
                <a:t>5</a:t>
              </a:r>
            </a:p>
          </p:txBody>
        </p:sp>
        <p:sp>
          <p:nvSpPr>
            <p:cNvPr id="91" name="Rectangle 44">
              <a:extLst>
                <a:ext uri="{FF2B5EF4-FFF2-40B4-BE49-F238E27FC236}">
                  <a16:creationId xmlns:a16="http://schemas.microsoft.com/office/drawing/2014/main" id="{84F2BC71-70E3-AD2A-FFB6-AF155C71B4AC}"/>
                </a:ext>
              </a:extLst>
            </p:cNvPr>
            <p:cNvSpPr>
              <a:spLocks noChangeArrowheads="1"/>
            </p:cNvSpPr>
            <p:nvPr/>
          </p:nvSpPr>
          <p:spPr bwMode="auto">
            <a:xfrm>
              <a:off x="3273" y="2822"/>
              <a:ext cx="63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60000"/>
                </a:lnSpc>
                <a:spcBef>
                  <a:spcPct val="50000"/>
                </a:spcBef>
                <a:spcAft>
                  <a:spcPts val="0"/>
                </a:spcAft>
                <a:buClrTx/>
                <a:buSzTx/>
                <a:buFontTx/>
                <a:buNone/>
                <a:tabLst/>
                <a:defRPr/>
              </a:pPr>
              <a:r>
                <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rPr>
                <a:t>h</a:t>
              </a:r>
            </a:p>
          </p:txBody>
        </p:sp>
        <p:sp>
          <p:nvSpPr>
            <p:cNvPr id="92" name="Rectangle 46">
              <a:extLst>
                <a:ext uri="{FF2B5EF4-FFF2-40B4-BE49-F238E27FC236}">
                  <a16:creationId xmlns:a16="http://schemas.microsoft.com/office/drawing/2014/main" id="{271F83B4-3093-2A99-B688-1E23EF95AAA2}"/>
                </a:ext>
              </a:extLst>
            </p:cNvPr>
            <p:cNvSpPr>
              <a:spLocks noChangeArrowheads="1"/>
            </p:cNvSpPr>
            <p:nvPr/>
          </p:nvSpPr>
          <p:spPr bwMode="auto">
            <a:xfrm>
              <a:off x="0" y="672"/>
              <a:ext cx="432"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60000"/>
                </a:lnSpc>
                <a:spcBef>
                  <a:spcPct val="50000"/>
                </a:spcBef>
                <a:spcAft>
                  <a:spcPts val="0"/>
                </a:spcAft>
                <a:buClrTx/>
                <a:buSzTx/>
                <a:buFontTx/>
                <a:buNone/>
                <a:tabLst/>
                <a:defRPr/>
              </a:pPr>
              <a:r>
                <a:rPr kumimoji="0" lang="en-US" altLang="en-US" sz="1400" b="0" i="0" u="none" strike="noStrike" kern="0" cap="none" spc="0" normalizeH="0" baseline="0" noProof="0">
                  <a:ln>
                    <a:noFill/>
                  </a:ln>
                  <a:solidFill>
                    <a:srgbClr val="000000"/>
                  </a:solidFill>
                  <a:effectLst/>
                  <a:uLnTx/>
                  <a:uFillTx/>
                  <a:latin typeface="+mn-lt"/>
                  <a:cs typeface="Arial" panose="020B0604020202020204" pitchFamily="34" charset="0"/>
                </a:rPr>
                <a:t>Lgp</a:t>
              </a:r>
            </a:p>
          </p:txBody>
        </p:sp>
        <p:sp>
          <p:nvSpPr>
            <p:cNvPr id="93" name="Line 47">
              <a:extLst>
                <a:ext uri="{FF2B5EF4-FFF2-40B4-BE49-F238E27FC236}">
                  <a16:creationId xmlns:a16="http://schemas.microsoft.com/office/drawing/2014/main" id="{B548DA37-27B3-F7FA-73AA-479576C3CE91}"/>
                </a:ext>
              </a:extLst>
            </p:cNvPr>
            <p:cNvSpPr>
              <a:spLocks noChangeShapeType="1"/>
            </p:cNvSpPr>
            <p:nvPr/>
          </p:nvSpPr>
          <p:spPr bwMode="auto">
            <a:xfrm flipV="1">
              <a:off x="1185" y="1389"/>
              <a:ext cx="0" cy="770"/>
            </a:xfrm>
            <a:prstGeom prst="line">
              <a:avLst/>
            </a:prstGeom>
            <a:noFill/>
            <a:ln w="25400">
              <a:solidFill>
                <a:srgbClr val="ED7D31"/>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4" name="Line 49">
              <a:extLst>
                <a:ext uri="{FF2B5EF4-FFF2-40B4-BE49-F238E27FC236}">
                  <a16:creationId xmlns:a16="http://schemas.microsoft.com/office/drawing/2014/main" id="{1C36CA33-B0DE-341C-658A-6A888D087C3D}"/>
                </a:ext>
              </a:extLst>
            </p:cNvPr>
            <p:cNvSpPr>
              <a:spLocks noChangeShapeType="1"/>
            </p:cNvSpPr>
            <p:nvPr/>
          </p:nvSpPr>
          <p:spPr bwMode="auto">
            <a:xfrm>
              <a:off x="2409" y="2599"/>
              <a:ext cx="267" cy="0"/>
            </a:xfrm>
            <a:prstGeom prst="line">
              <a:avLst/>
            </a:prstGeom>
            <a:noFill/>
            <a:ln w="28575">
              <a:solidFill>
                <a:sysClr val="windowText" lastClr="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5" name="Rectangle 52">
              <a:extLst>
                <a:ext uri="{FF2B5EF4-FFF2-40B4-BE49-F238E27FC236}">
                  <a16:creationId xmlns:a16="http://schemas.microsoft.com/office/drawing/2014/main" id="{DE694CDB-848D-E02A-21EE-18DAF84A5FF5}"/>
                </a:ext>
              </a:extLst>
            </p:cNvPr>
            <p:cNvSpPr>
              <a:spLocks noChangeArrowheads="1"/>
            </p:cNvSpPr>
            <p:nvPr/>
          </p:nvSpPr>
          <p:spPr bwMode="auto">
            <a:xfrm>
              <a:off x="1766" y="1127"/>
              <a:ext cx="48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rPr>
                <a:t>T</a:t>
              </a:r>
              <a:r>
                <a:rPr kumimoji="0" lang="en-US" altLang="en-US" sz="1600" b="0" i="0" u="none" strike="noStrike" kern="0" cap="none" spc="0" normalizeH="0" baseline="-25000" noProof="0">
                  <a:ln>
                    <a:noFill/>
                  </a:ln>
                  <a:solidFill>
                    <a:srgbClr val="000000"/>
                  </a:solidFill>
                  <a:effectLst/>
                  <a:uLnTx/>
                  <a:uFillTx/>
                  <a:latin typeface="+mn-lt"/>
                  <a:cs typeface="Arial" panose="020B0604020202020204" pitchFamily="34" charset="0"/>
                </a:rPr>
                <a:t>2</a:t>
              </a:r>
              <a:endPar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endParaRPr>
            </a:p>
          </p:txBody>
        </p:sp>
        <p:sp>
          <p:nvSpPr>
            <p:cNvPr id="96" name="Rectangle 53">
              <a:extLst>
                <a:ext uri="{FF2B5EF4-FFF2-40B4-BE49-F238E27FC236}">
                  <a16:creationId xmlns:a16="http://schemas.microsoft.com/office/drawing/2014/main" id="{126FD7BD-78A4-007D-DF37-E1770228DD34}"/>
                </a:ext>
              </a:extLst>
            </p:cNvPr>
            <p:cNvSpPr>
              <a:spLocks noChangeArrowheads="1"/>
            </p:cNvSpPr>
            <p:nvPr/>
          </p:nvSpPr>
          <p:spPr bwMode="auto">
            <a:xfrm>
              <a:off x="1629" y="1401"/>
              <a:ext cx="48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rPr>
                <a:t>T</a:t>
              </a:r>
              <a:r>
                <a:rPr kumimoji="0" lang="en-US" altLang="en-US" sz="1600" b="0" i="0" u="none" strike="noStrike" kern="0" cap="none" spc="0" normalizeH="0" baseline="-25000" noProof="0">
                  <a:ln>
                    <a:noFill/>
                  </a:ln>
                  <a:solidFill>
                    <a:srgbClr val="000000"/>
                  </a:solidFill>
                  <a:effectLst/>
                  <a:uLnTx/>
                  <a:uFillTx/>
                  <a:latin typeface="+mn-lt"/>
                  <a:cs typeface="Arial" panose="020B0604020202020204" pitchFamily="34" charset="0"/>
                </a:rPr>
                <a:t>2</a:t>
              </a:r>
              <a:r>
                <a:rPr kumimoji="0" lang="en-US" altLang="en-US" sz="1600" b="0" i="0" u="none" strike="noStrike" kern="0" cap="none" spc="0" normalizeH="0" baseline="30000" noProof="0">
                  <a:ln>
                    <a:noFill/>
                  </a:ln>
                  <a:solidFill>
                    <a:srgbClr val="000000"/>
                  </a:solidFill>
                  <a:effectLst/>
                  <a:uLnTx/>
                  <a:uFillTx/>
                  <a:latin typeface="+mn-lt"/>
                  <a:cs typeface="Arial" panose="020B0604020202020204" pitchFamily="34" charset="0"/>
                </a:rPr>
                <a:t>’</a:t>
              </a:r>
              <a:endParaRPr kumimoji="0" lang="en-US" altLang="en-US" sz="1600" b="0" i="0" u="none" strike="noStrike" kern="0" cap="none" spc="0" normalizeH="0" baseline="0" noProof="0">
                <a:ln>
                  <a:noFill/>
                </a:ln>
                <a:solidFill>
                  <a:srgbClr val="000000"/>
                </a:solidFill>
                <a:effectLst/>
                <a:uLnTx/>
                <a:uFillTx/>
                <a:latin typeface="+mn-lt"/>
                <a:cs typeface="Arial" panose="020B0604020202020204" pitchFamily="34" charset="0"/>
              </a:endParaRPr>
            </a:p>
          </p:txBody>
        </p:sp>
        <p:sp>
          <p:nvSpPr>
            <p:cNvPr id="97" name="Rectangle 54">
              <a:extLst>
                <a:ext uri="{FF2B5EF4-FFF2-40B4-BE49-F238E27FC236}">
                  <a16:creationId xmlns:a16="http://schemas.microsoft.com/office/drawing/2014/main" id="{02595AB2-77E4-EA59-CF61-15928A800688}"/>
                </a:ext>
              </a:extLst>
            </p:cNvPr>
            <p:cNvSpPr>
              <a:spLocks noChangeArrowheads="1"/>
            </p:cNvSpPr>
            <p:nvPr/>
          </p:nvSpPr>
          <p:spPr bwMode="auto">
            <a:xfrm>
              <a:off x="3158" y="1361"/>
              <a:ext cx="1178"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600" b="0" i="0" u="none" strike="noStrike" kern="0" cap="none" spc="0" normalizeH="0" baseline="0" noProof="0">
                  <a:ln>
                    <a:noFill/>
                  </a:ln>
                  <a:solidFill>
                    <a:srgbClr val="FF0000"/>
                  </a:solidFill>
                  <a:effectLst/>
                  <a:uLnTx/>
                  <a:uFillTx/>
                  <a:latin typeface="+mn-lt"/>
                  <a:cs typeface="Arial" panose="020B0604020202020204" pitchFamily="34" charset="0"/>
                </a:rPr>
                <a:t> </a:t>
              </a:r>
              <a:r>
                <a:rPr kumimoji="0" lang="en-US" altLang="en-US" sz="1600" b="0" i="0" u="none" strike="noStrike" kern="0" cap="none" spc="0" normalizeH="0" baseline="0" noProof="0">
                  <a:ln>
                    <a:noFill/>
                  </a:ln>
                  <a:solidFill>
                    <a:srgbClr val="0000FF"/>
                  </a:solidFill>
                  <a:effectLst/>
                  <a:uLnTx/>
                  <a:uFillTx/>
                  <a:latin typeface="+mn-lt"/>
                  <a:cs typeface="Arial" panose="020B0604020202020204" pitchFamily="34" charset="0"/>
                </a:rPr>
                <a:t>T</a:t>
              </a:r>
              <a:r>
                <a:rPr kumimoji="0" lang="en-US" altLang="en-US" sz="1600" b="0" i="0" u="none" strike="noStrike" kern="0" cap="none" spc="0" normalizeH="0" baseline="-25000" noProof="0">
                  <a:ln>
                    <a:noFill/>
                  </a:ln>
                  <a:solidFill>
                    <a:srgbClr val="0000FF"/>
                  </a:solidFill>
                  <a:effectLst/>
                  <a:uLnTx/>
                  <a:uFillTx/>
                  <a:latin typeface="+mn-lt"/>
                  <a:cs typeface="Arial" panose="020B0604020202020204" pitchFamily="34" charset="0"/>
                </a:rPr>
                <a:t>2 </a:t>
              </a:r>
              <a:r>
                <a:rPr kumimoji="0" lang="en-US" altLang="en-US" sz="1600" b="0" i="0" u="none" strike="noStrike" kern="0" cap="none" spc="0" normalizeH="0" baseline="0" noProof="0">
                  <a:ln>
                    <a:noFill/>
                  </a:ln>
                  <a:solidFill>
                    <a:srgbClr val="0000FF"/>
                  </a:solidFill>
                  <a:effectLst/>
                  <a:uLnTx/>
                  <a:uFillTx/>
                  <a:latin typeface="+mn-lt"/>
                  <a:cs typeface="Arial" panose="020B0604020202020204" pitchFamily="34" charset="0"/>
                </a:rPr>
                <a:t>&gt;</a:t>
              </a:r>
              <a:r>
                <a:rPr kumimoji="0" lang="en-US" altLang="en-US" sz="1600" b="0" i="0" u="none" strike="noStrike" kern="0" cap="none" spc="0" normalizeH="0" baseline="-25000" noProof="0">
                  <a:ln>
                    <a:noFill/>
                  </a:ln>
                  <a:solidFill>
                    <a:srgbClr val="0000FF"/>
                  </a:solidFill>
                  <a:effectLst/>
                  <a:uLnTx/>
                  <a:uFillTx/>
                  <a:latin typeface="+mn-lt"/>
                  <a:cs typeface="Arial" panose="020B0604020202020204" pitchFamily="34" charset="0"/>
                </a:rPr>
                <a:t> </a:t>
              </a:r>
              <a:r>
                <a:rPr kumimoji="0" lang="en-US" altLang="en-US" sz="1600" b="0" i="0" u="none" strike="noStrike" kern="0" cap="none" spc="0" normalizeH="0" baseline="0" noProof="0">
                  <a:ln>
                    <a:noFill/>
                  </a:ln>
                  <a:solidFill>
                    <a:srgbClr val="0000FF"/>
                  </a:solidFill>
                  <a:effectLst/>
                  <a:uLnTx/>
                  <a:uFillTx/>
                  <a:latin typeface="+mn-lt"/>
                  <a:cs typeface="Arial" panose="020B0604020202020204" pitchFamily="34" charset="0"/>
                </a:rPr>
                <a:t>T</a:t>
              </a:r>
              <a:r>
                <a:rPr kumimoji="0" lang="en-US" altLang="en-US" sz="1600" b="0" i="0" u="none" strike="noStrike" kern="0" cap="none" spc="0" normalizeH="0" baseline="-25000" noProof="0">
                  <a:ln>
                    <a:noFill/>
                  </a:ln>
                  <a:solidFill>
                    <a:srgbClr val="0000FF"/>
                  </a:solidFill>
                  <a:effectLst/>
                  <a:uLnTx/>
                  <a:uFillTx/>
                  <a:latin typeface="+mn-lt"/>
                  <a:cs typeface="Arial" panose="020B0604020202020204" pitchFamily="34" charset="0"/>
                </a:rPr>
                <a:t>2</a:t>
              </a:r>
              <a:r>
                <a:rPr kumimoji="0" lang="en-US" altLang="en-US" sz="1600" b="0" i="0" u="none" strike="noStrike" kern="0" cap="none" spc="0" normalizeH="0" baseline="0" noProof="0">
                  <a:ln>
                    <a:noFill/>
                  </a:ln>
                  <a:solidFill>
                    <a:srgbClr val="0000FF"/>
                  </a:solidFill>
                  <a:effectLst/>
                  <a:uLnTx/>
                  <a:uFillTx/>
                  <a:latin typeface="+mn-lt"/>
                  <a:cs typeface="Arial" panose="020B0604020202020204" pitchFamily="34" charset="0"/>
                </a:rPr>
                <a:t>’ </a:t>
              </a:r>
            </a:p>
          </p:txBody>
        </p:sp>
      </p:grpSp>
      <p:sp>
        <p:nvSpPr>
          <p:cNvPr id="98" name="Rounded Rectangle 97">
            <a:extLst>
              <a:ext uri="{FF2B5EF4-FFF2-40B4-BE49-F238E27FC236}">
                <a16:creationId xmlns:a16="http://schemas.microsoft.com/office/drawing/2014/main" id="{5EC3EAD5-ACD7-782F-B1E0-B6386BF10034}"/>
              </a:ext>
            </a:extLst>
          </p:cNvPr>
          <p:cNvSpPr/>
          <p:nvPr/>
        </p:nvSpPr>
        <p:spPr>
          <a:xfrm>
            <a:off x="609600" y="5434511"/>
            <a:ext cx="10972800" cy="583405"/>
          </a:xfrm>
          <a:prstGeom prst="roundRect">
            <a:avLst/>
          </a:prstGeom>
          <a:solidFill>
            <a:srgbClr val="ED7D31">
              <a:lumMod val="60000"/>
              <a:lumOff val="40000"/>
            </a:srgbClr>
          </a:solidFill>
          <a:ln w="12700" cap="flat" cmpd="sng" algn="ctr">
            <a:solidFill>
              <a:srgbClr val="4472C4">
                <a:shade val="50000"/>
              </a:srgbClr>
            </a:solidFill>
            <a:prstDash val="solid"/>
            <a:miter lim="800000"/>
          </a:ln>
          <a:effectLst/>
        </p:spPr>
        <p:txBody>
          <a:bodyPr anchor="ctr"/>
          <a:lstStyle/>
          <a:p>
            <a:pPr marL="190500" marR="0" lvl="1" indent="0" algn="ctr" defTabSz="914400" eaLnBrk="0" fontAlgn="auto" latinLnBrk="0" hangingPunct="0">
              <a:lnSpc>
                <a:spcPct val="100000"/>
              </a:lnSpc>
              <a:spcBef>
                <a:spcPct val="20000"/>
              </a:spcBef>
              <a:spcAft>
                <a:spcPct val="20000"/>
              </a:spcAft>
              <a:buClrTx/>
              <a:buSzTx/>
              <a:buFontTx/>
              <a:buNone/>
              <a:tabLst/>
              <a:defRPr/>
            </a:pP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Năng</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lượng</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tiêu</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thụ</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giảm</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đi</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khoảng</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2,5%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nếu</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nhiệt</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độ</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ngưng</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tụ</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schemeClr val="bg1"/>
                </a:solidFill>
                <a:effectLst/>
                <a:uLnTx/>
                <a:uFillTx/>
                <a:ea typeface="+mn-ea"/>
                <a:cs typeface="Arial" panose="020B0604020202020204" pitchFamily="34" charset="0"/>
              </a:rPr>
              <a:t>giảm</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 1</a:t>
            </a:r>
            <a:r>
              <a:rPr kumimoji="0" lang="en-US" sz="2000" b="1" i="0" u="none" strike="noStrike" kern="0" cap="none" spc="0" normalizeH="0" baseline="30000" noProof="0" dirty="0">
                <a:ln>
                  <a:noFill/>
                </a:ln>
                <a:solidFill>
                  <a:schemeClr val="bg1"/>
                </a:solidFill>
                <a:effectLst/>
                <a:uLnTx/>
                <a:uFillTx/>
                <a:ea typeface="+mn-ea"/>
                <a:cs typeface="Arial" panose="020B0604020202020204" pitchFamily="34" charset="0"/>
              </a:rPr>
              <a:t>0</a:t>
            </a:r>
            <a:r>
              <a:rPr kumimoji="0" lang="en-US" sz="2000" b="1" i="0" u="none" strike="noStrike" kern="0" cap="none" spc="0" normalizeH="0" baseline="0" noProof="0" dirty="0">
                <a:ln>
                  <a:noFill/>
                </a:ln>
                <a:solidFill>
                  <a:schemeClr val="bg1"/>
                </a:solidFill>
                <a:effectLst/>
                <a:uLnTx/>
                <a:uFillTx/>
                <a:ea typeface="+mn-ea"/>
                <a:cs typeface="Arial" panose="020B0604020202020204" pitchFamily="34" charset="0"/>
              </a:rPr>
              <a:t>C</a:t>
            </a:r>
          </a:p>
        </p:txBody>
      </p:sp>
      <p:pic>
        <p:nvPicPr>
          <p:cNvPr id="99" name="Picture 2" descr="G:\img038 copy.jpg">
            <a:extLst>
              <a:ext uri="{FF2B5EF4-FFF2-40B4-BE49-F238E27FC236}">
                <a16:creationId xmlns:a16="http://schemas.microsoft.com/office/drawing/2014/main" id="{31039800-451D-6F91-C630-303E4C90138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65894" y="1453061"/>
            <a:ext cx="2484436" cy="341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itle 1">
            <a:extLst>
              <a:ext uri="{FF2B5EF4-FFF2-40B4-BE49-F238E27FC236}">
                <a16:creationId xmlns:a16="http://schemas.microsoft.com/office/drawing/2014/main" id="{0894F963-5785-386C-DE85-C05DBCED5D8D}"/>
              </a:ext>
            </a:extLst>
          </p:cNvPr>
          <p:cNvSpPr txBox="1">
            <a:spLocks/>
          </p:cNvSpPr>
          <p:nvPr/>
        </p:nvSpPr>
        <p:spPr bwMode="auto">
          <a:xfrm>
            <a:off x="5715000" y="4937623"/>
            <a:ext cx="5867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i="1">
                <a:solidFill>
                  <a:prstClr val="black"/>
                </a:solidFill>
                <a:latin typeface="+mn-lt"/>
                <a:cs typeface="Arial" panose="020B0604020202020204" pitchFamily="34" charset="0"/>
              </a:rPr>
              <a:t>Các đường đặc tính của máy nén</a:t>
            </a:r>
          </a:p>
        </p:txBody>
      </p:sp>
    </p:spTree>
    <p:extLst>
      <p:ext uri="{BB962C8B-B14F-4D97-AF65-F5344CB8AC3E}">
        <p14:creationId xmlns:p14="http://schemas.microsoft.com/office/powerpoint/2010/main" val="55143231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checkerboard(across)">
                                      <p:cBhvr>
                                        <p:cTn id="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Lựa chọn thiết bị ngưng tụ</a:t>
            </a:r>
            <a:endParaRPr lang="en-VN"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13B8CB2F-165F-D6BC-1FB5-2C7531E831B5}"/>
              </a:ext>
            </a:extLst>
          </p:cNvPr>
          <p:cNvGraphicFramePr/>
          <p:nvPr>
            <p:extLst>
              <p:ext uri="{D42A27DB-BD31-4B8C-83A1-F6EECF244321}">
                <p14:modId xmlns:p14="http://schemas.microsoft.com/office/powerpoint/2010/main" val="166418202"/>
              </p:ext>
            </p:extLst>
          </p:nvPr>
        </p:nvGraphicFramePr>
        <p:xfrm>
          <a:off x="1881158" y="1691243"/>
          <a:ext cx="842968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623589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Vấn đề với thiết bị ngưng tụ </a:t>
            </a:r>
            <a:endParaRPr lang="en-VN"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16A4DC7B-BBA2-E985-EBFB-39AB95C567A5}"/>
              </a:ext>
            </a:extLst>
          </p:cNvPr>
          <p:cNvGraphicFramePr/>
          <p:nvPr>
            <p:extLst>
              <p:ext uri="{D42A27DB-BD31-4B8C-83A1-F6EECF244321}">
                <p14:modId xmlns:p14="http://schemas.microsoft.com/office/powerpoint/2010/main" val="2858625583"/>
              </p:ext>
            </p:extLst>
          </p:nvPr>
        </p:nvGraphicFramePr>
        <p:xfrm>
          <a:off x="1845439" y="1582912"/>
          <a:ext cx="8501122"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508203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Vận hành thiết bị ngưng tụ</a:t>
            </a:r>
            <a:endParaRPr lang="en-VN"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CCF527DF-B528-EC8A-7FA9-5C2E268FF121}"/>
              </a:ext>
            </a:extLst>
          </p:cNvPr>
          <p:cNvGraphicFramePr/>
          <p:nvPr>
            <p:extLst>
              <p:ext uri="{D42A27DB-BD31-4B8C-83A1-F6EECF244321}">
                <p14:modId xmlns:p14="http://schemas.microsoft.com/office/powerpoint/2010/main" val="573874430"/>
              </p:ext>
            </p:extLst>
          </p:nvPr>
        </p:nvGraphicFramePr>
        <p:xfrm>
          <a:off x="2286000" y="1574421"/>
          <a:ext cx="7620000" cy="4675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016385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Thiết bị bay hơi và hiệu suất máy</a:t>
            </a:r>
            <a:endParaRPr lang="en-VN" sz="3200" dirty="0">
              <a:solidFill>
                <a:schemeClr val="accent1">
                  <a:lumMod val="50000"/>
                </a:schemeClr>
              </a:solidFill>
              <a:latin typeface="+mn-lt"/>
            </a:endParaRPr>
          </a:p>
        </p:txBody>
      </p:sp>
      <p:sp>
        <p:nvSpPr>
          <p:cNvPr id="53" name="Rounded Rectangle 52">
            <a:extLst>
              <a:ext uri="{FF2B5EF4-FFF2-40B4-BE49-F238E27FC236}">
                <a16:creationId xmlns:a16="http://schemas.microsoft.com/office/drawing/2014/main" id="{124A327B-1F92-D56E-0CF2-90A1DFDA8240}"/>
              </a:ext>
            </a:extLst>
          </p:cNvPr>
          <p:cNvSpPr/>
          <p:nvPr/>
        </p:nvSpPr>
        <p:spPr>
          <a:xfrm>
            <a:off x="609600" y="5605943"/>
            <a:ext cx="10831040" cy="559727"/>
          </a:xfrm>
          <a:prstGeom prst="roundRect">
            <a:avLst/>
          </a:prstGeom>
          <a:solidFill>
            <a:srgbClr val="ED7D31"/>
          </a:solidFill>
          <a:ln w="12700" cap="flat" cmpd="sng" algn="ctr">
            <a:solidFill>
              <a:srgbClr val="4472C4">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000" b="1" i="0" u="none" strike="noStrike" kern="0" cap="none" spc="0" normalizeH="0" baseline="0" noProof="0" dirty="0">
                <a:ln>
                  <a:noFill/>
                </a:ln>
                <a:solidFill>
                  <a:prstClr val="white"/>
                </a:solidFill>
                <a:effectLst/>
                <a:uLnTx/>
                <a:uFillTx/>
                <a:ea typeface="+mn-ea"/>
                <a:cs typeface="Arial" panose="020B0604020202020204" pitchFamily="34" charset="0"/>
              </a:rPr>
              <a:t>Năng lượng tiêu thụ giảm </a:t>
            </a:r>
            <a:r>
              <a:rPr kumimoji="0" lang="vi-VN" sz="2000" b="1" i="0" u="none" strike="noStrike" kern="0" cap="none" spc="0" normalizeH="0" baseline="0" noProof="0">
                <a:ln>
                  <a:noFill/>
                </a:ln>
                <a:solidFill>
                  <a:prstClr val="white"/>
                </a:solidFill>
                <a:effectLst/>
                <a:uLnTx/>
                <a:uFillTx/>
                <a:ea typeface="+mn-ea"/>
                <a:cs typeface="Arial" panose="020B0604020202020204" pitchFamily="34" charset="0"/>
              </a:rPr>
              <a:t>đi </a:t>
            </a:r>
            <a:r>
              <a:rPr kumimoji="0" lang="vi-VN" sz="2000" b="1" i="0" u="none" strike="noStrike" kern="0" cap="none" spc="0" normalizeH="0" baseline="0" noProof="0" smtClean="0">
                <a:ln>
                  <a:noFill/>
                </a:ln>
                <a:solidFill>
                  <a:prstClr val="white"/>
                </a:solidFill>
                <a:effectLst/>
                <a:uLnTx/>
                <a:uFillTx/>
                <a:ea typeface="+mn-ea"/>
                <a:cs typeface="Arial" panose="020B0604020202020204" pitchFamily="34" charset="0"/>
              </a:rPr>
              <a:t>kh</a:t>
            </a:r>
            <a:r>
              <a:rPr lang="en-US" sz="2000" b="1" kern="0" noProof="0" smtClean="0">
                <a:solidFill>
                  <a:prstClr val="white"/>
                </a:solidFill>
                <a:cs typeface="Arial" panose="020B0604020202020204" pitchFamily="34" charset="0"/>
              </a:rPr>
              <a:t>oảng</a:t>
            </a:r>
            <a:r>
              <a:rPr kumimoji="0" lang="vi-VN" sz="2000" b="1" i="0" u="none" strike="noStrike" kern="0" cap="none" spc="0" normalizeH="0" baseline="0" noProof="0" smtClean="0">
                <a:ln>
                  <a:noFill/>
                </a:ln>
                <a:solidFill>
                  <a:prstClr val="white"/>
                </a:solidFill>
                <a:effectLst/>
                <a:uLnTx/>
                <a:uFillTx/>
                <a:ea typeface="+mn-ea"/>
                <a:cs typeface="Arial" panose="020B0604020202020204" pitchFamily="34" charset="0"/>
              </a:rPr>
              <a:t> </a:t>
            </a:r>
            <a:r>
              <a:rPr kumimoji="0" lang="en-US" sz="2000" b="1" i="0" u="none" strike="noStrike" kern="0" cap="none" spc="0" normalizeH="0" baseline="0" noProof="0" dirty="0">
                <a:ln>
                  <a:noFill/>
                </a:ln>
                <a:solidFill>
                  <a:prstClr val="white"/>
                </a:solidFill>
                <a:effectLst/>
                <a:uLnTx/>
                <a:uFillTx/>
                <a:ea typeface="+mn-ea"/>
                <a:cs typeface="Arial" panose="020B0604020202020204" pitchFamily="34" charset="0"/>
              </a:rPr>
              <a:t>3</a:t>
            </a:r>
            <a:r>
              <a:rPr kumimoji="0" lang="vi-VN" sz="2000" b="1" i="0" u="none" strike="noStrike" kern="0" cap="none" spc="0" normalizeH="0" baseline="0" noProof="0" dirty="0">
                <a:ln>
                  <a:noFill/>
                </a:ln>
                <a:solidFill>
                  <a:prstClr val="white"/>
                </a:solidFill>
                <a:effectLst/>
                <a:uLnTx/>
                <a:uFillTx/>
                <a:ea typeface="+mn-ea"/>
                <a:cs typeface="Arial" panose="020B0604020202020204" pitchFamily="34" charset="0"/>
              </a:rPr>
              <a:t>% nếu nhiệt độ bay hơi tăng 1</a:t>
            </a:r>
            <a:r>
              <a:rPr kumimoji="0" lang="vi-VN" sz="2000" b="1" i="0" u="none" strike="noStrike" kern="0" cap="none" spc="0" normalizeH="0" baseline="30000" noProof="0" dirty="0">
                <a:ln>
                  <a:noFill/>
                </a:ln>
                <a:solidFill>
                  <a:prstClr val="white"/>
                </a:solidFill>
                <a:effectLst/>
                <a:uLnTx/>
                <a:uFillTx/>
                <a:ea typeface="+mn-ea"/>
                <a:cs typeface="Arial" panose="020B0604020202020204" pitchFamily="34" charset="0"/>
              </a:rPr>
              <a:t>O</a:t>
            </a:r>
            <a:r>
              <a:rPr kumimoji="0" lang="vi-VN" sz="2000" b="1" i="0" u="none" strike="noStrike" kern="0" cap="none" spc="0" normalizeH="0" baseline="0" noProof="0" dirty="0">
                <a:ln>
                  <a:noFill/>
                </a:ln>
                <a:solidFill>
                  <a:prstClr val="white"/>
                </a:solidFill>
                <a:effectLst/>
                <a:uLnTx/>
                <a:uFillTx/>
                <a:ea typeface="+mn-ea"/>
                <a:cs typeface="Arial" panose="020B0604020202020204" pitchFamily="34" charset="0"/>
              </a:rPr>
              <a:t>C</a:t>
            </a:r>
          </a:p>
        </p:txBody>
      </p:sp>
      <p:grpSp>
        <p:nvGrpSpPr>
          <p:cNvPr id="54" name="Group 166">
            <a:extLst>
              <a:ext uri="{FF2B5EF4-FFF2-40B4-BE49-F238E27FC236}">
                <a16:creationId xmlns:a16="http://schemas.microsoft.com/office/drawing/2014/main" id="{C7A28827-B33F-7694-48F0-F54ED6EB2256}"/>
              </a:ext>
            </a:extLst>
          </p:cNvPr>
          <p:cNvGrpSpPr>
            <a:grpSpLocks/>
          </p:cNvGrpSpPr>
          <p:nvPr/>
        </p:nvGrpSpPr>
        <p:grpSpPr bwMode="auto">
          <a:xfrm>
            <a:off x="612797" y="2033464"/>
            <a:ext cx="5770563" cy="3179763"/>
            <a:chOff x="203" y="1025"/>
            <a:chExt cx="3635" cy="2003"/>
          </a:xfrm>
        </p:grpSpPr>
        <p:grpSp>
          <p:nvGrpSpPr>
            <p:cNvPr id="55" name="Group 49">
              <a:extLst>
                <a:ext uri="{FF2B5EF4-FFF2-40B4-BE49-F238E27FC236}">
                  <a16:creationId xmlns:a16="http://schemas.microsoft.com/office/drawing/2014/main" id="{3F86C36D-FB52-B6FD-FA19-DFDC94C9C902}"/>
                </a:ext>
              </a:extLst>
            </p:cNvPr>
            <p:cNvGrpSpPr>
              <a:grpSpLocks/>
            </p:cNvGrpSpPr>
            <p:nvPr/>
          </p:nvGrpSpPr>
          <p:grpSpPr bwMode="auto">
            <a:xfrm>
              <a:off x="203" y="1025"/>
              <a:ext cx="3635" cy="2003"/>
              <a:chOff x="836" y="631"/>
              <a:chExt cx="3523" cy="1290"/>
            </a:xfrm>
          </p:grpSpPr>
          <p:sp>
            <p:nvSpPr>
              <p:cNvPr id="60" name="Rectangle 42">
                <a:extLst>
                  <a:ext uri="{FF2B5EF4-FFF2-40B4-BE49-F238E27FC236}">
                    <a16:creationId xmlns:a16="http://schemas.microsoft.com/office/drawing/2014/main" id="{A12631C8-DAFB-9DCA-AB48-08F024A57DE8}"/>
                  </a:ext>
                </a:extLst>
              </p:cNvPr>
              <p:cNvSpPr>
                <a:spLocks noChangeArrowheads="1"/>
              </p:cNvSpPr>
              <p:nvPr/>
            </p:nvSpPr>
            <p:spPr bwMode="auto">
              <a:xfrm>
                <a:off x="3696" y="1824"/>
                <a:ext cx="66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60000"/>
                  </a:lnSpc>
                  <a:spcBef>
                    <a:spcPct val="50000"/>
                  </a:spcBef>
                  <a:spcAft>
                    <a:spcPts val="0"/>
                  </a:spcAft>
                  <a:buClrTx/>
                  <a:buSzTx/>
                  <a:buFontTx/>
                  <a:buNone/>
                  <a:tabLst/>
                  <a:defRPr/>
                </a:pPr>
                <a:r>
                  <a:rPr kumimoji="0" lang="en-US" altLang="en-US" sz="1200" b="0" i="0" u="none" strike="noStrike" kern="0" cap="none" spc="0" normalizeH="0" baseline="0" noProof="0">
                    <a:ln>
                      <a:noFill/>
                    </a:ln>
                    <a:solidFill>
                      <a:srgbClr val="000000"/>
                    </a:solidFill>
                    <a:effectLst/>
                    <a:uLnTx/>
                    <a:uFillTx/>
                    <a:latin typeface="+mn-lt"/>
                    <a:cs typeface="Arial" panose="020B0604020202020204" pitchFamily="34" charset="0"/>
                  </a:rPr>
                  <a:t>h</a:t>
                </a:r>
              </a:p>
            </p:txBody>
          </p:sp>
          <p:grpSp>
            <p:nvGrpSpPr>
              <p:cNvPr id="61" name="Group 47">
                <a:extLst>
                  <a:ext uri="{FF2B5EF4-FFF2-40B4-BE49-F238E27FC236}">
                    <a16:creationId xmlns:a16="http://schemas.microsoft.com/office/drawing/2014/main" id="{E4439301-F8E2-58E7-31FF-F29DEF0F17E8}"/>
                  </a:ext>
                </a:extLst>
              </p:cNvPr>
              <p:cNvGrpSpPr>
                <a:grpSpLocks/>
              </p:cNvGrpSpPr>
              <p:nvPr/>
            </p:nvGrpSpPr>
            <p:grpSpPr bwMode="auto">
              <a:xfrm>
                <a:off x="836" y="631"/>
                <a:ext cx="3052" cy="1258"/>
                <a:chOff x="704" y="631"/>
                <a:chExt cx="3052" cy="1258"/>
              </a:xfrm>
            </p:grpSpPr>
            <p:sp>
              <p:nvSpPr>
                <p:cNvPr id="62" name="Line 6">
                  <a:extLst>
                    <a:ext uri="{FF2B5EF4-FFF2-40B4-BE49-F238E27FC236}">
                      <a16:creationId xmlns:a16="http://schemas.microsoft.com/office/drawing/2014/main" id="{FD6A5724-10F7-32A8-EF98-14CC0542B75F}"/>
                    </a:ext>
                  </a:extLst>
                </p:cNvPr>
                <p:cNvSpPr>
                  <a:spLocks noChangeShapeType="1"/>
                </p:cNvSpPr>
                <p:nvPr/>
              </p:nvSpPr>
              <p:spPr bwMode="auto">
                <a:xfrm flipH="1">
                  <a:off x="2846" y="1008"/>
                  <a:ext cx="333" cy="328"/>
                </a:xfrm>
                <a:prstGeom prst="line">
                  <a:avLst/>
                </a:prstGeom>
                <a:noFill/>
                <a:ln w="25400">
                  <a:solidFill>
                    <a:srgbClr val="44546A"/>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3" name="Line 7">
                  <a:extLst>
                    <a:ext uri="{FF2B5EF4-FFF2-40B4-BE49-F238E27FC236}">
                      <a16:creationId xmlns:a16="http://schemas.microsoft.com/office/drawing/2014/main" id="{8FAB2F79-35CF-3236-CD55-BE05A9B7BCD9}"/>
                    </a:ext>
                  </a:extLst>
                </p:cNvPr>
                <p:cNvSpPr>
                  <a:spLocks noChangeShapeType="1"/>
                </p:cNvSpPr>
                <p:nvPr/>
              </p:nvSpPr>
              <p:spPr bwMode="auto">
                <a:xfrm>
                  <a:off x="1215" y="631"/>
                  <a:ext cx="0" cy="1157"/>
                </a:xfrm>
                <a:prstGeom prst="line">
                  <a:avLst/>
                </a:prstGeom>
                <a:noFill/>
                <a:ln w="25400">
                  <a:solidFill>
                    <a:sysClr val="windowText" lastClr="000000"/>
                  </a:solidFill>
                  <a:round/>
                  <a:headEnd type="stealth" w="med" len="lg"/>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4" name="Line 8">
                  <a:extLst>
                    <a:ext uri="{FF2B5EF4-FFF2-40B4-BE49-F238E27FC236}">
                      <a16:creationId xmlns:a16="http://schemas.microsoft.com/office/drawing/2014/main" id="{74CB1126-B322-BA43-22CF-5AD586166554}"/>
                    </a:ext>
                  </a:extLst>
                </p:cNvPr>
                <p:cNvSpPr>
                  <a:spLocks noChangeShapeType="1"/>
                </p:cNvSpPr>
                <p:nvPr/>
              </p:nvSpPr>
              <p:spPr bwMode="auto">
                <a:xfrm>
                  <a:off x="1215" y="1788"/>
                  <a:ext cx="2541" cy="0"/>
                </a:xfrm>
                <a:prstGeom prst="line">
                  <a:avLst/>
                </a:prstGeom>
                <a:noFill/>
                <a:ln w="25400">
                  <a:solidFill>
                    <a:sysClr val="windowText" lastClr="000000"/>
                  </a:solidFill>
                  <a:round/>
                  <a:headEnd type="none" w="sm" len="sm"/>
                  <a:tailEnd type="stealth" w="med"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5" name="Line 9">
                  <a:extLst>
                    <a:ext uri="{FF2B5EF4-FFF2-40B4-BE49-F238E27FC236}">
                      <a16:creationId xmlns:a16="http://schemas.microsoft.com/office/drawing/2014/main" id="{8EC5FB20-3323-1398-90A3-FF09AA382959}"/>
                    </a:ext>
                  </a:extLst>
                </p:cNvPr>
                <p:cNvSpPr>
                  <a:spLocks noChangeShapeType="1"/>
                </p:cNvSpPr>
                <p:nvPr/>
              </p:nvSpPr>
              <p:spPr bwMode="auto">
                <a:xfrm>
                  <a:off x="1834" y="1003"/>
                  <a:ext cx="0" cy="455"/>
                </a:xfrm>
                <a:prstGeom prst="line">
                  <a:avLst/>
                </a:prstGeom>
                <a:noFill/>
                <a:ln w="25400">
                  <a:solidFill>
                    <a:srgbClr val="037C03"/>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6" name="Line 10">
                  <a:extLst>
                    <a:ext uri="{FF2B5EF4-FFF2-40B4-BE49-F238E27FC236}">
                      <a16:creationId xmlns:a16="http://schemas.microsoft.com/office/drawing/2014/main" id="{8F223831-6BB6-4D5D-0542-787C700EF640}"/>
                    </a:ext>
                  </a:extLst>
                </p:cNvPr>
                <p:cNvSpPr>
                  <a:spLocks noChangeShapeType="1"/>
                </p:cNvSpPr>
                <p:nvPr/>
              </p:nvSpPr>
              <p:spPr bwMode="auto">
                <a:xfrm>
                  <a:off x="1834" y="1458"/>
                  <a:ext cx="993"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7" name="Line 11">
                  <a:extLst>
                    <a:ext uri="{FF2B5EF4-FFF2-40B4-BE49-F238E27FC236}">
                      <a16:creationId xmlns:a16="http://schemas.microsoft.com/office/drawing/2014/main" id="{D1C3CEB3-EA5E-FA62-5B29-5F70558BD6DE}"/>
                    </a:ext>
                  </a:extLst>
                </p:cNvPr>
                <p:cNvSpPr>
                  <a:spLocks noChangeShapeType="1"/>
                </p:cNvSpPr>
                <p:nvPr/>
              </p:nvSpPr>
              <p:spPr bwMode="auto">
                <a:xfrm>
                  <a:off x="1834" y="1003"/>
                  <a:ext cx="1488" cy="0"/>
                </a:xfrm>
                <a:prstGeom prst="line">
                  <a:avLst/>
                </a:prstGeom>
                <a:noFill/>
                <a:ln w="25400">
                  <a:solidFill>
                    <a:srgbClr val="4472C4"/>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8" name="Line 12">
                  <a:extLst>
                    <a:ext uri="{FF2B5EF4-FFF2-40B4-BE49-F238E27FC236}">
                      <a16:creationId xmlns:a16="http://schemas.microsoft.com/office/drawing/2014/main" id="{ED243888-F6DB-D2C5-548F-0DAED75A41E2}"/>
                    </a:ext>
                  </a:extLst>
                </p:cNvPr>
                <p:cNvSpPr>
                  <a:spLocks noChangeShapeType="1"/>
                </p:cNvSpPr>
                <p:nvPr/>
              </p:nvSpPr>
              <p:spPr bwMode="auto">
                <a:xfrm flipH="1">
                  <a:off x="2827" y="1003"/>
                  <a:ext cx="495" cy="455"/>
                </a:xfrm>
                <a:prstGeom prst="line">
                  <a:avLst/>
                </a:prstGeom>
                <a:noFill/>
                <a:ln w="25400">
                  <a:solidFill>
                    <a:srgbClr val="44546A"/>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69" name="Line 13">
                  <a:extLst>
                    <a:ext uri="{FF2B5EF4-FFF2-40B4-BE49-F238E27FC236}">
                      <a16:creationId xmlns:a16="http://schemas.microsoft.com/office/drawing/2014/main" id="{D3E6DA39-1F04-E979-DF4B-CEC750382980}"/>
                    </a:ext>
                  </a:extLst>
                </p:cNvPr>
                <p:cNvSpPr>
                  <a:spLocks noChangeShapeType="1"/>
                </p:cNvSpPr>
                <p:nvPr/>
              </p:nvSpPr>
              <p:spPr bwMode="auto">
                <a:xfrm flipH="1">
                  <a:off x="2764" y="920"/>
                  <a:ext cx="185" cy="868"/>
                </a:xfrm>
                <a:prstGeom prst="line">
                  <a:avLst/>
                </a:prstGeom>
                <a:noFill/>
                <a:ln w="25400">
                  <a:solidFill>
                    <a:sysClr val="windowText" lastClr="000000"/>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70" name="Arc 14">
                  <a:extLst>
                    <a:ext uri="{FF2B5EF4-FFF2-40B4-BE49-F238E27FC236}">
                      <a16:creationId xmlns:a16="http://schemas.microsoft.com/office/drawing/2014/main" id="{B67CAA66-D31B-F812-6CC6-5204BF084B79}"/>
                    </a:ext>
                  </a:extLst>
                </p:cNvPr>
                <p:cNvSpPr>
                  <a:spLocks/>
                </p:cNvSpPr>
                <p:nvPr/>
              </p:nvSpPr>
              <p:spPr bwMode="auto">
                <a:xfrm>
                  <a:off x="1277" y="797"/>
                  <a:ext cx="1364" cy="99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7"/>
                        <a:pt x="9659" y="9"/>
                        <a:pt x="21582" y="0"/>
                      </a:cubicBezTo>
                    </a:path>
                    <a:path w="21600" h="21600" stroke="0" extrusionOk="0">
                      <a:moveTo>
                        <a:pt x="0" y="21600"/>
                      </a:moveTo>
                      <a:cubicBezTo>
                        <a:pt x="0" y="9677"/>
                        <a:pt x="9659" y="9"/>
                        <a:pt x="21582" y="0"/>
                      </a:cubicBezTo>
                      <a:lnTo>
                        <a:pt x="21600" y="21600"/>
                      </a:lnTo>
                      <a:close/>
                    </a:path>
                  </a:pathLst>
                </a:custGeom>
                <a:noFill/>
                <a:ln w="25400" cap="rnd">
                  <a:solidFill>
                    <a:sysClr val="windowText" lastClr="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endParaRPr>
                </a:p>
              </p:txBody>
            </p:sp>
            <p:sp>
              <p:nvSpPr>
                <p:cNvPr id="71" name="Arc 15">
                  <a:extLst>
                    <a:ext uri="{FF2B5EF4-FFF2-40B4-BE49-F238E27FC236}">
                      <a16:creationId xmlns:a16="http://schemas.microsoft.com/office/drawing/2014/main" id="{6F7FA2F1-FBC8-E9E2-138E-6BD4C806CC28}"/>
                    </a:ext>
                  </a:extLst>
                </p:cNvPr>
                <p:cNvSpPr>
                  <a:spLocks/>
                </p:cNvSpPr>
                <p:nvPr/>
              </p:nvSpPr>
              <p:spPr bwMode="auto">
                <a:xfrm>
                  <a:off x="2640" y="797"/>
                  <a:ext cx="309" cy="12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cap="rnd">
                  <a:solidFill>
                    <a:sysClr val="windowText" lastClr="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a:ln>
                      <a:noFill/>
                    </a:ln>
                    <a:solidFill>
                      <a:prstClr val="black"/>
                    </a:solidFill>
                    <a:effectLst/>
                    <a:uLnTx/>
                    <a:uFillTx/>
                    <a:latin typeface="+mn-lt"/>
                    <a:cs typeface="Arial" panose="020B0604020202020204" pitchFamily="34" charset="0"/>
                  </a:endParaRPr>
                </a:p>
              </p:txBody>
            </p:sp>
            <p:sp>
              <p:nvSpPr>
                <p:cNvPr id="72" name="Rectangle 16">
                  <a:extLst>
                    <a:ext uri="{FF2B5EF4-FFF2-40B4-BE49-F238E27FC236}">
                      <a16:creationId xmlns:a16="http://schemas.microsoft.com/office/drawing/2014/main" id="{9D391D2E-EAB9-B3B5-C4E2-DF9A8543CBFB}"/>
                    </a:ext>
                  </a:extLst>
                </p:cNvPr>
                <p:cNvSpPr>
                  <a:spLocks noChangeArrowheads="1"/>
                </p:cNvSpPr>
                <p:nvPr/>
              </p:nvSpPr>
              <p:spPr bwMode="auto">
                <a:xfrm>
                  <a:off x="2591" y="1333"/>
                  <a:ext cx="418"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1</a:t>
                  </a:r>
                </a:p>
              </p:txBody>
            </p:sp>
            <p:sp>
              <p:nvSpPr>
                <p:cNvPr id="73" name="Rectangle 17">
                  <a:extLst>
                    <a:ext uri="{FF2B5EF4-FFF2-40B4-BE49-F238E27FC236}">
                      <a16:creationId xmlns:a16="http://schemas.microsoft.com/office/drawing/2014/main" id="{1C8F157B-D4B7-6315-F272-7514B0CEADEB}"/>
                    </a:ext>
                  </a:extLst>
                </p:cNvPr>
                <p:cNvSpPr>
                  <a:spLocks noChangeArrowheads="1"/>
                </p:cNvSpPr>
                <p:nvPr/>
              </p:nvSpPr>
              <p:spPr bwMode="auto">
                <a:xfrm>
                  <a:off x="3144" y="883"/>
                  <a:ext cx="49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2</a:t>
                  </a:r>
                </a:p>
              </p:txBody>
            </p:sp>
            <p:sp>
              <p:nvSpPr>
                <p:cNvPr id="74" name="Rectangle 18">
                  <a:extLst>
                    <a:ext uri="{FF2B5EF4-FFF2-40B4-BE49-F238E27FC236}">
                      <a16:creationId xmlns:a16="http://schemas.microsoft.com/office/drawing/2014/main" id="{734168EE-1078-17F2-C10D-C0D6245600D0}"/>
                    </a:ext>
                  </a:extLst>
                </p:cNvPr>
                <p:cNvSpPr>
                  <a:spLocks noChangeArrowheads="1"/>
                </p:cNvSpPr>
                <p:nvPr/>
              </p:nvSpPr>
              <p:spPr bwMode="auto">
                <a:xfrm>
                  <a:off x="1540" y="883"/>
                  <a:ext cx="48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3</a:t>
                  </a:r>
                </a:p>
              </p:txBody>
            </p:sp>
            <p:sp>
              <p:nvSpPr>
                <p:cNvPr id="75" name="Rectangle 19">
                  <a:extLst>
                    <a:ext uri="{FF2B5EF4-FFF2-40B4-BE49-F238E27FC236}">
                      <a16:creationId xmlns:a16="http://schemas.microsoft.com/office/drawing/2014/main" id="{7E866A7D-1FBE-1DBF-ABA4-510915D44F02}"/>
                    </a:ext>
                  </a:extLst>
                </p:cNvPr>
                <p:cNvSpPr>
                  <a:spLocks noChangeArrowheads="1"/>
                </p:cNvSpPr>
                <p:nvPr/>
              </p:nvSpPr>
              <p:spPr bwMode="auto">
                <a:xfrm>
                  <a:off x="1541" y="1436"/>
                  <a:ext cx="49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4</a:t>
                  </a:r>
                </a:p>
              </p:txBody>
            </p:sp>
            <p:sp>
              <p:nvSpPr>
                <p:cNvPr id="76" name="Rectangle 20">
                  <a:extLst>
                    <a:ext uri="{FF2B5EF4-FFF2-40B4-BE49-F238E27FC236}">
                      <a16:creationId xmlns:a16="http://schemas.microsoft.com/office/drawing/2014/main" id="{1DB85F34-6A07-4B36-B705-E3398B5774C7}"/>
                    </a:ext>
                  </a:extLst>
                </p:cNvPr>
                <p:cNvSpPr>
                  <a:spLocks noChangeArrowheads="1"/>
                </p:cNvSpPr>
                <p:nvPr/>
              </p:nvSpPr>
              <p:spPr bwMode="auto">
                <a:xfrm>
                  <a:off x="1723" y="1758"/>
                  <a:ext cx="49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3,4</a:t>
                  </a:r>
                </a:p>
              </p:txBody>
            </p:sp>
            <p:sp>
              <p:nvSpPr>
                <p:cNvPr id="77" name="Rectangle 21">
                  <a:extLst>
                    <a:ext uri="{FF2B5EF4-FFF2-40B4-BE49-F238E27FC236}">
                      <a16:creationId xmlns:a16="http://schemas.microsoft.com/office/drawing/2014/main" id="{82B03311-A107-2EAD-1C6C-A02BDCFD5810}"/>
                    </a:ext>
                  </a:extLst>
                </p:cNvPr>
                <p:cNvSpPr>
                  <a:spLocks noChangeArrowheads="1"/>
                </p:cNvSpPr>
                <p:nvPr/>
              </p:nvSpPr>
              <p:spPr bwMode="auto">
                <a:xfrm>
                  <a:off x="2715" y="1774"/>
                  <a:ext cx="39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1</a:t>
                  </a:r>
                </a:p>
              </p:txBody>
            </p:sp>
            <p:sp>
              <p:nvSpPr>
                <p:cNvPr id="78" name="Rectangle 22">
                  <a:extLst>
                    <a:ext uri="{FF2B5EF4-FFF2-40B4-BE49-F238E27FC236}">
                      <a16:creationId xmlns:a16="http://schemas.microsoft.com/office/drawing/2014/main" id="{E1E9DA5A-D19F-4AA8-ACC7-48F2B1DCECBB}"/>
                    </a:ext>
                  </a:extLst>
                </p:cNvPr>
                <p:cNvSpPr>
                  <a:spLocks noChangeArrowheads="1"/>
                </p:cNvSpPr>
                <p:nvPr/>
              </p:nvSpPr>
              <p:spPr bwMode="auto">
                <a:xfrm>
                  <a:off x="3226" y="1774"/>
                  <a:ext cx="37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2</a:t>
                  </a:r>
                </a:p>
              </p:txBody>
            </p:sp>
            <p:sp>
              <p:nvSpPr>
                <p:cNvPr id="79" name="Rectangle 23">
                  <a:extLst>
                    <a:ext uri="{FF2B5EF4-FFF2-40B4-BE49-F238E27FC236}">
                      <a16:creationId xmlns:a16="http://schemas.microsoft.com/office/drawing/2014/main" id="{ADA4ED3D-56E2-4D82-061A-52275651636F}"/>
                    </a:ext>
                  </a:extLst>
                </p:cNvPr>
                <p:cNvSpPr>
                  <a:spLocks noChangeArrowheads="1"/>
                </p:cNvSpPr>
                <p:nvPr/>
              </p:nvSpPr>
              <p:spPr bwMode="auto">
                <a:xfrm>
                  <a:off x="3060" y="847"/>
                  <a:ext cx="24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6</a:t>
                  </a:r>
                </a:p>
              </p:txBody>
            </p:sp>
            <p:sp>
              <p:nvSpPr>
                <p:cNvPr id="80" name="Rectangle 24">
                  <a:extLst>
                    <a:ext uri="{FF2B5EF4-FFF2-40B4-BE49-F238E27FC236}">
                      <a16:creationId xmlns:a16="http://schemas.microsoft.com/office/drawing/2014/main" id="{F19F347F-37E5-1BCC-3767-08C0DBBD2BC3}"/>
                    </a:ext>
                  </a:extLst>
                </p:cNvPr>
                <p:cNvSpPr>
                  <a:spLocks noChangeArrowheads="1"/>
                </p:cNvSpPr>
                <p:nvPr/>
              </p:nvSpPr>
              <p:spPr bwMode="auto">
                <a:xfrm>
                  <a:off x="2649" y="1175"/>
                  <a:ext cx="24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5</a:t>
                  </a:r>
                </a:p>
              </p:txBody>
            </p:sp>
            <p:sp>
              <p:nvSpPr>
                <p:cNvPr id="81" name="Rectangle 25">
                  <a:extLst>
                    <a:ext uri="{FF2B5EF4-FFF2-40B4-BE49-F238E27FC236}">
                      <a16:creationId xmlns:a16="http://schemas.microsoft.com/office/drawing/2014/main" id="{2B50DB51-BC84-7971-E552-20665C059BCD}"/>
                    </a:ext>
                  </a:extLst>
                </p:cNvPr>
                <p:cNvSpPr>
                  <a:spLocks noChangeArrowheads="1"/>
                </p:cNvSpPr>
                <p:nvPr/>
              </p:nvSpPr>
              <p:spPr bwMode="auto">
                <a:xfrm>
                  <a:off x="3060" y="1772"/>
                  <a:ext cx="30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6</a:t>
                  </a:r>
                </a:p>
              </p:txBody>
            </p:sp>
            <p:sp>
              <p:nvSpPr>
                <p:cNvPr id="82" name="Line 26">
                  <a:extLst>
                    <a:ext uri="{FF2B5EF4-FFF2-40B4-BE49-F238E27FC236}">
                      <a16:creationId xmlns:a16="http://schemas.microsoft.com/office/drawing/2014/main" id="{62F31D7E-3162-058D-CA02-0B2E07DCA979}"/>
                    </a:ext>
                  </a:extLst>
                </p:cNvPr>
                <p:cNvSpPr>
                  <a:spLocks noChangeShapeType="1"/>
                </p:cNvSpPr>
                <p:nvPr/>
              </p:nvSpPr>
              <p:spPr bwMode="auto">
                <a:xfrm flipH="1">
                  <a:off x="1834" y="1333"/>
                  <a:ext cx="1015"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3" name="Line 27">
                  <a:extLst>
                    <a:ext uri="{FF2B5EF4-FFF2-40B4-BE49-F238E27FC236}">
                      <a16:creationId xmlns:a16="http://schemas.microsoft.com/office/drawing/2014/main" id="{2DE36C84-B080-12A9-5FEC-6FFE052642F4}"/>
                    </a:ext>
                  </a:extLst>
                </p:cNvPr>
                <p:cNvSpPr>
                  <a:spLocks noChangeShapeType="1"/>
                </p:cNvSpPr>
                <p:nvPr/>
              </p:nvSpPr>
              <p:spPr bwMode="auto">
                <a:xfrm>
                  <a:off x="3190" y="1014"/>
                  <a:ext cx="0" cy="769"/>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4" name="Rectangle 28">
                  <a:extLst>
                    <a:ext uri="{FF2B5EF4-FFF2-40B4-BE49-F238E27FC236}">
                      <a16:creationId xmlns:a16="http://schemas.microsoft.com/office/drawing/2014/main" id="{99B0A502-8507-2359-3082-C42F8E22C1F7}"/>
                    </a:ext>
                  </a:extLst>
                </p:cNvPr>
                <p:cNvSpPr>
                  <a:spLocks noChangeArrowheads="1"/>
                </p:cNvSpPr>
                <p:nvPr/>
              </p:nvSpPr>
              <p:spPr bwMode="auto">
                <a:xfrm>
                  <a:off x="1679" y="1211"/>
                  <a:ext cx="24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7</a:t>
                  </a:r>
                </a:p>
              </p:txBody>
            </p:sp>
            <p:sp>
              <p:nvSpPr>
                <p:cNvPr id="85" name="Rectangle 29">
                  <a:extLst>
                    <a:ext uri="{FF2B5EF4-FFF2-40B4-BE49-F238E27FC236}">
                      <a16:creationId xmlns:a16="http://schemas.microsoft.com/office/drawing/2014/main" id="{4D1BE404-FA4D-0100-EEDB-A89C2B04977A}"/>
                    </a:ext>
                  </a:extLst>
                </p:cNvPr>
                <p:cNvSpPr>
                  <a:spLocks noChangeArrowheads="1"/>
                </p:cNvSpPr>
                <p:nvPr/>
              </p:nvSpPr>
              <p:spPr bwMode="auto">
                <a:xfrm>
                  <a:off x="812" y="890"/>
                  <a:ext cx="49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2,3,6</a:t>
                  </a:r>
                </a:p>
              </p:txBody>
            </p:sp>
            <p:sp>
              <p:nvSpPr>
                <p:cNvPr id="86" name="Rectangle 30">
                  <a:extLst>
                    <a:ext uri="{FF2B5EF4-FFF2-40B4-BE49-F238E27FC236}">
                      <a16:creationId xmlns:a16="http://schemas.microsoft.com/office/drawing/2014/main" id="{85E4911C-C03F-3C69-D3FE-E7A566840346}"/>
                    </a:ext>
                  </a:extLst>
                </p:cNvPr>
                <p:cNvSpPr>
                  <a:spLocks noChangeArrowheads="1"/>
                </p:cNvSpPr>
                <p:nvPr/>
              </p:nvSpPr>
              <p:spPr bwMode="auto">
                <a:xfrm>
                  <a:off x="866" y="1206"/>
                  <a:ext cx="43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7,5</a:t>
                  </a:r>
                </a:p>
              </p:txBody>
            </p:sp>
            <p:sp>
              <p:nvSpPr>
                <p:cNvPr id="87" name="Rectangle 31">
                  <a:extLst>
                    <a:ext uri="{FF2B5EF4-FFF2-40B4-BE49-F238E27FC236}">
                      <a16:creationId xmlns:a16="http://schemas.microsoft.com/office/drawing/2014/main" id="{5585DBBE-9883-ADF9-5CE4-632EC6541441}"/>
                    </a:ext>
                  </a:extLst>
                </p:cNvPr>
                <p:cNvSpPr>
                  <a:spLocks noChangeArrowheads="1"/>
                </p:cNvSpPr>
                <p:nvPr/>
              </p:nvSpPr>
              <p:spPr bwMode="auto">
                <a:xfrm>
                  <a:off x="874" y="1340"/>
                  <a:ext cx="43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P</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1,4</a:t>
                  </a:r>
                </a:p>
              </p:txBody>
            </p:sp>
            <p:sp>
              <p:nvSpPr>
                <p:cNvPr id="88" name="Line 32">
                  <a:extLst>
                    <a:ext uri="{FF2B5EF4-FFF2-40B4-BE49-F238E27FC236}">
                      <a16:creationId xmlns:a16="http://schemas.microsoft.com/office/drawing/2014/main" id="{5D91BEF3-4BFC-D39C-749F-EC6F74D181F4}"/>
                    </a:ext>
                  </a:extLst>
                </p:cNvPr>
                <p:cNvSpPr>
                  <a:spLocks noChangeShapeType="1"/>
                </p:cNvSpPr>
                <p:nvPr/>
              </p:nvSpPr>
              <p:spPr bwMode="auto">
                <a:xfrm>
                  <a:off x="1838" y="1721"/>
                  <a:ext cx="973" cy="0"/>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89" name="Line 33">
                  <a:extLst>
                    <a:ext uri="{FF2B5EF4-FFF2-40B4-BE49-F238E27FC236}">
                      <a16:creationId xmlns:a16="http://schemas.microsoft.com/office/drawing/2014/main" id="{34B11708-F17F-E5AB-024A-73303BD88FEC}"/>
                    </a:ext>
                  </a:extLst>
                </p:cNvPr>
                <p:cNvSpPr>
                  <a:spLocks noChangeShapeType="1"/>
                </p:cNvSpPr>
                <p:nvPr/>
              </p:nvSpPr>
              <p:spPr bwMode="auto">
                <a:xfrm>
                  <a:off x="1838" y="1588"/>
                  <a:ext cx="1027" cy="0"/>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0" name="Line 34">
                  <a:extLst>
                    <a:ext uri="{FF2B5EF4-FFF2-40B4-BE49-F238E27FC236}">
                      <a16:creationId xmlns:a16="http://schemas.microsoft.com/office/drawing/2014/main" id="{DB94AAD9-F7EF-C148-12F6-AE10079D1394}"/>
                    </a:ext>
                  </a:extLst>
                </p:cNvPr>
                <p:cNvSpPr>
                  <a:spLocks noChangeShapeType="1"/>
                </p:cNvSpPr>
                <p:nvPr/>
              </p:nvSpPr>
              <p:spPr bwMode="auto">
                <a:xfrm>
                  <a:off x="1228" y="1008"/>
                  <a:ext cx="580"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1" name="Line 35">
                  <a:extLst>
                    <a:ext uri="{FF2B5EF4-FFF2-40B4-BE49-F238E27FC236}">
                      <a16:creationId xmlns:a16="http://schemas.microsoft.com/office/drawing/2014/main" id="{0EC7F8B3-3F8B-63BC-BA56-BD3066373C09}"/>
                    </a:ext>
                  </a:extLst>
                </p:cNvPr>
                <p:cNvSpPr>
                  <a:spLocks noChangeShapeType="1"/>
                </p:cNvSpPr>
                <p:nvPr/>
              </p:nvSpPr>
              <p:spPr bwMode="auto">
                <a:xfrm>
                  <a:off x="1227" y="1336"/>
                  <a:ext cx="606"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2" name="Line 36">
                  <a:extLst>
                    <a:ext uri="{FF2B5EF4-FFF2-40B4-BE49-F238E27FC236}">
                      <a16:creationId xmlns:a16="http://schemas.microsoft.com/office/drawing/2014/main" id="{A4D7BF39-22D5-4024-ED9A-44660DEE0FF1}"/>
                    </a:ext>
                  </a:extLst>
                </p:cNvPr>
                <p:cNvSpPr>
                  <a:spLocks noChangeShapeType="1"/>
                </p:cNvSpPr>
                <p:nvPr/>
              </p:nvSpPr>
              <p:spPr bwMode="auto">
                <a:xfrm>
                  <a:off x="1228" y="1454"/>
                  <a:ext cx="608" cy="0"/>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3" name="Line 37">
                  <a:extLst>
                    <a:ext uri="{FF2B5EF4-FFF2-40B4-BE49-F238E27FC236}">
                      <a16:creationId xmlns:a16="http://schemas.microsoft.com/office/drawing/2014/main" id="{68C99DE0-0C66-A5AF-9142-00EADFA3F625}"/>
                    </a:ext>
                  </a:extLst>
                </p:cNvPr>
                <p:cNvSpPr>
                  <a:spLocks noChangeShapeType="1"/>
                </p:cNvSpPr>
                <p:nvPr/>
              </p:nvSpPr>
              <p:spPr bwMode="auto">
                <a:xfrm flipV="1">
                  <a:off x="1832" y="1459"/>
                  <a:ext cx="1" cy="337"/>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4" name="Line 38">
                  <a:extLst>
                    <a:ext uri="{FF2B5EF4-FFF2-40B4-BE49-F238E27FC236}">
                      <a16:creationId xmlns:a16="http://schemas.microsoft.com/office/drawing/2014/main" id="{97726952-F1F1-FD81-256A-EA93FB7AA8C6}"/>
                    </a:ext>
                  </a:extLst>
                </p:cNvPr>
                <p:cNvSpPr>
                  <a:spLocks noChangeShapeType="1"/>
                </p:cNvSpPr>
                <p:nvPr/>
              </p:nvSpPr>
              <p:spPr bwMode="auto">
                <a:xfrm flipV="1">
                  <a:off x="2828" y="1458"/>
                  <a:ext cx="2" cy="336"/>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5" name="Line 39">
                  <a:extLst>
                    <a:ext uri="{FF2B5EF4-FFF2-40B4-BE49-F238E27FC236}">
                      <a16:creationId xmlns:a16="http://schemas.microsoft.com/office/drawing/2014/main" id="{DE14BB67-58AA-225E-4ECF-4688C8481DDA}"/>
                    </a:ext>
                  </a:extLst>
                </p:cNvPr>
                <p:cNvSpPr>
                  <a:spLocks noChangeShapeType="1"/>
                </p:cNvSpPr>
                <p:nvPr/>
              </p:nvSpPr>
              <p:spPr bwMode="auto">
                <a:xfrm flipV="1">
                  <a:off x="2879" y="1331"/>
                  <a:ext cx="0" cy="462"/>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6" name="Line 40">
                  <a:extLst>
                    <a:ext uri="{FF2B5EF4-FFF2-40B4-BE49-F238E27FC236}">
                      <a16:creationId xmlns:a16="http://schemas.microsoft.com/office/drawing/2014/main" id="{E9BCA875-8616-B201-691B-D0B936899BB2}"/>
                    </a:ext>
                  </a:extLst>
                </p:cNvPr>
                <p:cNvSpPr>
                  <a:spLocks noChangeShapeType="1"/>
                </p:cNvSpPr>
                <p:nvPr/>
              </p:nvSpPr>
              <p:spPr bwMode="auto">
                <a:xfrm>
                  <a:off x="3318" y="1008"/>
                  <a:ext cx="0" cy="764"/>
                </a:xfrm>
                <a:prstGeom prst="line">
                  <a:avLst/>
                </a:prstGeom>
                <a:noFill/>
                <a:ln w="12700">
                  <a:solidFill>
                    <a:sysClr val="windowText" lastClr="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7" name="Rectangle 41">
                  <a:extLst>
                    <a:ext uri="{FF2B5EF4-FFF2-40B4-BE49-F238E27FC236}">
                      <a16:creationId xmlns:a16="http://schemas.microsoft.com/office/drawing/2014/main" id="{10D6EA77-90FA-76D7-06A2-B923E25688E3}"/>
                    </a:ext>
                  </a:extLst>
                </p:cNvPr>
                <p:cNvSpPr>
                  <a:spLocks noChangeArrowheads="1"/>
                </p:cNvSpPr>
                <p:nvPr/>
              </p:nvSpPr>
              <p:spPr bwMode="auto">
                <a:xfrm>
                  <a:off x="704" y="691"/>
                  <a:ext cx="54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1111250" eaLnBrk="0" fontAlgn="auto" latinLnBrk="0" hangingPunct="0">
                    <a:lnSpc>
                      <a:spcPct val="60000"/>
                    </a:lnSpc>
                    <a:spcBef>
                      <a:spcPct val="50000"/>
                    </a:spcBef>
                    <a:spcAft>
                      <a:spcPts val="0"/>
                    </a:spcAft>
                    <a:buClrTx/>
                    <a:buSzTx/>
                    <a:buFontTx/>
                    <a:buNone/>
                    <a:tabLst/>
                    <a:defRPr/>
                  </a:pPr>
                  <a:r>
                    <a:rPr kumimoji="0" lang="en-US" altLang="en-US" sz="1200" b="0" i="0" u="none" strike="noStrike" kern="0" cap="none" spc="0" normalizeH="0" baseline="0" noProof="0">
                      <a:ln>
                        <a:noFill/>
                      </a:ln>
                      <a:solidFill>
                        <a:srgbClr val="000000"/>
                      </a:solidFill>
                      <a:effectLst/>
                      <a:uLnTx/>
                      <a:uFillTx/>
                      <a:latin typeface="+mn-lt"/>
                      <a:cs typeface="Arial" panose="020B0604020202020204" pitchFamily="34" charset="0"/>
                    </a:rPr>
                    <a:t>Lgp</a:t>
                  </a:r>
                </a:p>
              </p:txBody>
            </p:sp>
            <p:sp>
              <p:nvSpPr>
                <p:cNvPr id="98" name="Line 43">
                  <a:extLst>
                    <a:ext uri="{FF2B5EF4-FFF2-40B4-BE49-F238E27FC236}">
                      <a16:creationId xmlns:a16="http://schemas.microsoft.com/office/drawing/2014/main" id="{C42D0FEB-4D92-01C1-2FC1-4A2CEFAD71C6}"/>
                    </a:ext>
                  </a:extLst>
                </p:cNvPr>
                <p:cNvSpPr>
                  <a:spLocks noChangeShapeType="1"/>
                </p:cNvSpPr>
                <p:nvPr/>
              </p:nvSpPr>
              <p:spPr bwMode="auto">
                <a:xfrm>
                  <a:off x="2865" y="1588"/>
                  <a:ext cx="324" cy="0"/>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99" name="Line 44">
                  <a:extLst>
                    <a:ext uri="{FF2B5EF4-FFF2-40B4-BE49-F238E27FC236}">
                      <a16:creationId xmlns:a16="http://schemas.microsoft.com/office/drawing/2014/main" id="{7F247242-8CB3-7D6F-D34E-ECD0117D8537}"/>
                    </a:ext>
                  </a:extLst>
                </p:cNvPr>
                <p:cNvSpPr>
                  <a:spLocks noChangeShapeType="1"/>
                </p:cNvSpPr>
                <p:nvPr/>
              </p:nvSpPr>
              <p:spPr bwMode="auto">
                <a:xfrm>
                  <a:off x="2757" y="1721"/>
                  <a:ext cx="594" cy="0"/>
                </a:xfrm>
                <a:prstGeom prst="line">
                  <a:avLst/>
                </a:prstGeom>
                <a:noFill/>
                <a:ln w="25400">
                  <a:solidFill>
                    <a:sysClr val="windowText" lastClr="000000"/>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cs typeface="Arial" panose="020B0604020202020204" pitchFamily="34" charset="0"/>
                  </a:endParaRPr>
                </a:p>
              </p:txBody>
            </p:sp>
            <p:sp>
              <p:nvSpPr>
                <p:cNvPr id="100" name="Rectangle 46">
                  <a:extLst>
                    <a:ext uri="{FF2B5EF4-FFF2-40B4-BE49-F238E27FC236}">
                      <a16:creationId xmlns:a16="http://schemas.microsoft.com/office/drawing/2014/main" id="{DC70E944-935B-7F88-913F-1F8EE1E5136B}"/>
                    </a:ext>
                  </a:extLst>
                </p:cNvPr>
                <p:cNvSpPr>
                  <a:spLocks noChangeArrowheads="1"/>
                </p:cNvSpPr>
                <p:nvPr/>
              </p:nvSpPr>
              <p:spPr bwMode="auto">
                <a:xfrm>
                  <a:off x="2817" y="1776"/>
                  <a:ext cx="39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803275" eaLnBrk="0" fontAlgn="auto" latinLnBrk="0" hangingPunct="0">
                    <a:lnSpc>
                      <a:spcPct val="100000"/>
                    </a:lnSpc>
                    <a:spcBef>
                      <a:spcPct val="50000"/>
                    </a:spcBef>
                    <a:spcAft>
                      <a:spcPts val="0"/>
                    </a:spcAft>
                    <a:buClrTx/>
                    <a:buSzTx/>
                    <a:buFontTx/>
                    <a:buNone/>
                    <a:tabLst/>
                    <a:defRPr/>
                  </a:pPr>
                  <a:r>
                    <a:rPr kumimoji="0" lang="en-US" altLang="en-US" sz="1100" b="0" i="0" u="none" strike="noStrike" kern="0" cap="none" spc="0" normalizeH="0" baseline="0" noProof="0">
                      <a:ln>
                        <a:noFill/>
                      </a:ln>
                      <a:solidFill>
                        <a:prstClr val="black"/>
                      </a:solidFill>
                      <a:effectLst/>
                      <a:uLnTx/>
                      <a:uFillTx/>
                      <a:latin typeface="+mn-lt"/>
                      <a:cs typeface="Arial" panose="020B0604020202020204" pitchFamily="34" charset="0"/>
                    </a:rPr>
                    <a:t>h</a:t>
                  </a:r>
                  <a:r>
                    <a:rPr kumimoji="0" lang="en-US" altLang="en-US" sz="1100" b="0" i="0" u="none" strike="noStrike" kern="0" cap="none" spc="0" normalizeH="0" baseline="-25000" noProof="0">
                      <a:ln>
                        <a:noFill/>
                      </a:ln>
                      <a:solidFill>
                        <a:prstClr val="black"/>
                      </a:solidFill>
                      <a:effectLst/>
                      <a:uLnTx/>
                      <a:uFillTx/>
                      <a:latin typeface="+mn-lt"/>
                      <a:cs typeface="Arial" panose="020B0604020202020204" pitchFamily="34" charset="0"/>
                    </a:rPr>
                    <a:t>5</a:t>
                  </a:r>
                </a:p>
              </p:txBody>
            </p:sp>
          </p:grpSp>
        </p:grpSp>
        <p:grpSp>
          <p:nvGrpSpPr>
            <p:cNvPr id="56" name="Group 116">
              <a:extLst>
                <a:ext uri="{FF2B5EF4-FFF2-40B4-BE49-F238E27FC236}">
                  <a16:creationId xmlns:a16="http://schemas.microsoft.com/office/drawing/2014/main" id="{D669FD1A-F866-C6BC-79DD-2B9BE3B8ADA6}"/>
                </a:ext>
              </a:extLst>
            </p:cNvPr>
            <p:cNvGrpSpPr>
              <a:grpSpLocks/>
            </p:cNvGrpSpPr>
            <p:nvPr/>
          </p:nvGrpSpPr>
          <p:grpSpPr bwMode="auto">
            <a:xfrm>
              <a:off x="1713" y="1253"/>
              <a:ext cx="1056" cy="1061"/>
              <a:chOff x="1632" y="528"/>
              <a:chExt cx="1056" cy="1061"/>
            </a:xfrm>
          </p:grpSpPr>
          <p:sp>
            <p:nvSpPr>
              <p:cNvPr id="57" name="Rectangle 117">
                <a:extLst>
                  <a:ext uri="{FF2B5EF4-FFF2-40B4-BE49-F238E27FC236}">
                    <a16:creationId xmlns:a16="http://schemas.microsoft.com/office/drawing/2014/main" id="{7B7D443E-F5E8-3568-7A05-A1565647F45B}"/>
                  </a:ext>
                </a:extLst>
              </p:cNvPr>
              <p:cNvSpPr>
                <a:spLocks noChangeArrowheads="1"/>
              </p:cNvSpPr>
              <p:nvPr/>
            </p:nvSpPr>
            <p:spPr bwMode="auto">
              <a:xfrm>
                <a:off x="1776" y="1392"/>
                <a:ext cx="432"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200" b="1" i="0" u="none" strike="noStrike" kern="0" cap="none" spc="0" normalizeH="0" baseline="0" noProof="0">
                    <a:ln>
                      <a:noFill/>
                    </a:ln>
                    <a:solidFill>
                      <a:srgbClr val="000000"/>
                    </a:solidFill>
                    <a:effectLst/>
                    <a:uLnTx/>
                    <a:uFillTx/>
                    <a:latin typeface="+mn-lt"/>
                    <a:cs typeface="Arial" panose="020B0604020202020204" pitchFamily="34" charset="0"/>
                  </a:rPr>
                  <a:t>T</a:t>
                </a:r>
                <a:r>
                  <a:rPr kumimoji="0" lang="en-US" altLang="en-US" sz="1200" b="1" i="0" u="none" strike="noStrike" kern="0" cap="none" spc="0" normalizeH="0" baseline="-25000" noProof="0">
                    <a:ln>
                      <a:noFill/>
                    </a:ln>
                    <a:solidFill>
                      <a:srgbClr val="000000"/>
                    </a:solidFill>
                    <a:effectLst/>
                    <a:uLnTx/>
                    <a:uFillTx/>
                    <a:latin typeface="+mn-lt"/>
                    <a:cs typeface="Arial" panose="020B0604020202020204" pitchFamily="34" charset="0"/>
                  </a:rPr>
                  <a:t>1</a:t>
                </a:r>
                <a:endParaRPr kumimoji="0" lang="en-US" altLang="en-US" sz="1200" b="1" i="0" u="none" strike="noStrike" kern="0" cap="none" spc="0" normalizeH="0" baseline="0" noProof="0">
                  <a:ln>
                    <a:noFill/>
                  </a:ln>
                  <a:solidFill>
                    <a:srgbClr val="000000"/>
                  </a:solidFill>
                  <a:effectLst/>
                  <a:uLnTx/>
                  <a:uFillTx/>
                  <a:latin typeface="+mn-lt"/>
                  <a:cs typeface="Arial" panose="020B0604020202020204" pitchFamily="34" charset="0"/>
                </a:endParaRPr>
              </a:p>
            </p:txBody>
          </p:sp>
          <p:sp>
            <p:nvSpPr>
              <p:cNvPr id="58" name="Rectangle 118">
                <a:extLst>
                  <a:ext uri="{FF2B5EF4-FFF2-40B4-BE49-F238E27FC236}">
                    <a16:creationId xmlns:a16="http://schemas.microsoft.com/office/drawing/2014/main" id="{745B8DEA-44FF-8C53-06BC-35B58AFE81CF}"/>
                  </a:ext>
                </a:extLst>
              </p:cNvPr>
              <p:cNvSpPr>
                <a:spLocks noChangeArrowheads="1"/>
              </p:cNvSpPr>
              <p:nvPr/>
            </p:nvSpPr>
            <p:spPr bwMode="auto">
              <a:xfrm>
                <a:off x="1776" y="1200"/>
                <a:ext cx="432"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200" b="1" i="0" u="none" strike="noStrike" kern="0" cap="none" spc="0" normalizeH="0" baseline="0" noProof="0">
                    <a:ln>
                      <a:noFill/>
                    </a:ln>
                    <a:solidFill>
                      <a:srgbClr val="000000"/>
                    </a:solidFill>
                    <a:effectLst/>
                    <a:uLnTx/>
                    <a:uFillTx/>
                    <a:latin typeface="+mn-lt"/>
                    <a:cs typeface="Arial" panose="020B0604020202020204" pitchFamily="34" charset="0"/>
                  </a:rPr>
                  <a:t>T</a:t>
                </a:r>
                <a:r>
                  <a:rPr kumimoji="0" lang="en-US" altLang="en-US" sz="1200" b="1" i="0" u="none" strike="noStrike" kern="0" cap="none" spc="0" normalizeH="0" baseline="-25000" noProof="0">
                    <a:ln>
                      <a:noFill/>
                    </a:ln>
                    <a:solidFill>
                      <a:srgbClr val="000000"/>
                    </a:solidFill>
                    <a:effectLst/>
                    <a:uLnTx/>
                    <a:uFillTx/>
                    <a:latin typeface="+mn-lt"/>
                    <a:cs typeface="Arial" panose="020B0604020202020204" pitchFamily="34" charset="0"/>
                  </a:rPr>
                  <a:t>1</a:t>
                </a:r>
                <a:r>
                  <a:rPr kumimoji="0" lang="en-US" altLang="en-US" sz="1200" b="1" i="0" u="none" strike="noStrike" kern="0" cap="none" spc="0" normalizeH="0" baseline="30000" noProof="0">
                    <a:ln>
                      <a:noFill/>
                    </a:ln>
                    <a:solidFill>
                      <a:srgbClr val="000000"/>
                    </a:solidFill>
                    <a:effectLst/>
                    <a:uLnTx/>
                    <a:uFillTx/>
                    <a:latin typeface="+mn-lt"/>
                    <a:cs typeface="Arial" panose="020B0604020202020204" pitchFamily="34" charset="0"/>
                  </a:rPr>
                  <a:t>’</a:t>
                </a:r>
                <a:endParaRPr kumimoji="0" lang="en-US" altLang="en-US" sz="1200" b="1" i="0" u="none" strike="noStrike" kern="0" cap="none" spc="0" normalizeH="0" baseline="0" noProof="0">
                  <a:ln>
                    <a:noFill/>
                  </a:ln>
                  <a:solidFill>
                    <a:srgbClr val="000000"/>
                  </a:solidFill>
                  <a:effectLst/>
                  <a:uLnTx/>
                  <a:uFillTx/>
                  <a:latin typeface="+mn-lt"/>
                  <a:cs typeface="Arial" panose="020B0604020202020204" pitchFamily="34" charset="0"/>
                </a:endParaRPr>
              </a:p>
            </p:txBody>
          </p:sp>
          <p:sp>
            <p:nvSpPr>
              <p:cNvPr id="59" name="Rectangle 119">
                <a:extLst>
                  <a:ext uri="{FF2B5EF4-FFF2-40B4-BE49-F238E27FC236}">
                    <a16:creationId xmlns:a16="http://schemas.microsoft.com/office/drawing/2014/main" id="{D8FA47DD-5356-BA21-9A7D-5A3A8559A206}"/>
                  </a:ext>
                </a:extLst>
              </p:cNvPr>
              <p:cNvSpPr>
                <a:spLocks noChangeArrowheads="1"/>
              </p:cNvSpPr>
              <p:nvPr/>
            </p:nvSpPr>
            <p:spPr bwMode="auto">
              <a:xfrm>
                <a:off x="1632" y="528"/>
                <a:ext cx="105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1111250" eaLnBrk="0" fontAlgn="auto" latinLnBrk="0" hangingPunct="0">
                  <a:lnSpc>
                    <a:spcPct val="100000"/>
                  </a:lnSpc>
                  <a:spcBef>
                    <a:spcPct val="40000"/>
                  </a:spcBef>
                  <a:spcAft>
                    <a:spcPts val="0"/>
                  </a:spcAft>
                  <a:buClrTx/>
                  <a:buSzTx/>
                  <a:buFontTx/>
                  <a:buNone/>
                  <a:tabLst/>
                  <a:defRPr/>
                </a:pPr>
                <a:r>
                  <a:rPr kumimoji="0" lang="en-US" altLang="en-US" sz="1200" b="1" i="0" u="none" strike="noStrike" kern="0" cap="none" spc="0" normalizeH="0" baseline="30000" noProof="0">
                    <a:ln>
                      <a:noFill/>
                    </a:ln>
                    <a:solidFill>
                      <a:srgbClr val="FF0000"/>
                    </a:solidFill>
                    <a:effectLst/>
                    <a:uLnTx/>
                    <a:uFillTx/>
                    <a:latin typeface="+mn-lt"/>
                    <a:cs typeface="Arial" panose="020B0604020202020204" pitchFamily="34" charset="0"/>
                  </a:rPr>
                  <a:t> </a:t>
                </a:r>
                <a:r>
                  <a:rPr kumimoji="0" lang="en-US" altLang="en-US" sz="2000" b="1" i="0" u="none" strike="noStrike" kern="0" cap="none" spc="0" normalizeH="0" baseline="0" noProof="0">
                    <a:ln>
                      <a:noFill/>
                    </a:ln>
                    <a:solidFill>
                      <a:srgbClr val="0000FF"/>
                    </a:solidFill>
                    <a:effectLst/>
                    <a:uLnTx/>
                    <a:uFillTx/>
                    <a:latin typeface="+mn-lt"/>
                    <a:cs typeface="Arial" panose="020B0604020202020204" pitchFamily="34" charset="0"/>
                  </a:rPr>
                  <a:t>T</a:t>
                </a:r>
                <a:r>
                  <a:rPr kumimoji="0" lang="en-US" altLang="en-US" sz="2000" b="1" i="0" u="none" strike="noStrike" kern="0" cap="none" spc="0" normalizeH="0" baseline="-25000" noProof="0">
                    <a:ln>
                      <a:noFill/>
                    </a:ln>
                    <a:solidFill>
                      <a:srgbClr val="0000FF"/>
                    </a:solidFill>
                    <a:effectLst/>
                    <a:uLnTx/>
                    <a:uFillTx/>
                    <a:latin typeface="+mn-lt"/>
                    <a:cs typeface="Arial" panose="020B0604020202020204" pitchFamily="34" charset="0"/>
                  </a:rPr>
                  <a:t>1</a:t>
                </a:r>
                <a:r>
                  <a:rPr kumimoji="0" lang="en-US" altLang="en-US" sz="2000" b="1" i="0" u="none" strike="noStrike" kern="0" cap="none" spc="0" normalizeH="0" baseline="30000" noProof="0">
                    <a:ln>
                      <a:noFill/>
                    </a:ln>
                    <a:solidFill>
                      <a:srgbClr val="0000FF"/>
                    </a:solidFill>
                    <a:effectLst/>
                    <a:uLnTx/>
                    <a:uFillTx/>
                    <a:latin typeface="+mn-lt"/>
                    <a:cs typeface="Arial" panose="020B0604020202020204" pitchFamily="34" charset="0"/>
                  </a:rPr>
                  <a:t>’ </a:t>
                </a:r>
                <a:r>
                  <a:rPr kumimoji="0" lang="en-US" altLang="en-US" sz="2000" b="1" i="0" u="none" strike="noStrike" kern="0" cap="none" spc="0" normalizeH="0" baseline="0" noProof="0">
                    <a:ln>
                      <a:noFill/>
                    </a:ln>
                    <a:solidFill>
                      <a:srgbClr val="0000FF"/>
                    </a:solidFill>
                    <a:effectLst/>
                    <a:uLnTx/>
                    <a:uFillTx/>
                    <a:latin typeface="+mn-lt"/>
                    <a:cs typeface="Arial" panose="020B0604020202020204" pitchFamily="34" charset="0"/>
                  </a:rPr>
                  <a:t>&gt; T</a:t>
                </a:r>
                <a:r>
                  <a:rPr kumimoji="0" lang="en-US" altLang="en-US" sz="2000" b="1" i="0" u="none" strike="noStrike" kern="0" cap="none" spc="0" normalizeH="0" baseline="-25000" noProof="0">
                    <a:ln>
                      <a:noFill/>
                    </a:ln>
                    <a:solidFill>
                      <a:srgbClr val="0000FF"/>
                    </a:solidFill>
                    <a:effectLst/>
                    <a:uLnTx/>
                    <a:uFillTx/>
                    <a:latin typeface="+mn-lt"/>
                    <a:cs typeface="Arial" panose="020B0604020202020204" pitchFamily="34" charset="0"/>
                  </a:rPr>
                  <a:t>1</a:t>
                </a:r>
              </a:p>
            </p:txBody>
          </p:sp>
        </p:grpSp>
      </p:grpSp>
      <p:pic>
        <p:nvPicPr>
          <p:cNvPr id="101" name="Picture 2" descr="G:\img038 copy.jpg">
            <a:extLst>
              <a:ext uri="{FF2B5EF4-FFF2-40B4-BE49-F238E27FC236}">
                <a16:creationId xmlns:a16="http://schemas.microsoft.com/office/drawing/2014/main" id="{82FE0411-49C0-23B5-BDAF-EE01AE0AE1B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4821" y="1393577"/>
            <a:ext cx="2870557" cy="394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Title 1">
            <a:extLst>
              <a:ext uri="{FF2B5EF4-FFF2-40B4-BE49-F238E27FC236}">
                <a16:creationId xmlns:a16="http://schemas.microsoft.com/office/drawing/2014/main" id="{E6FB6CF5-B694-C9FE-46B1-A10DFB82F3D7}"/>
              </a:ext>
            </a:extLst>
          </p:cNvPr>
          <p:cNvSpPr txBox="1">
            <a:spLocks/>
          </p:cNvSpPr>
          <p:nvPr/>
        </p:nvSpPr>
        <p:spPr bwMode="auto">
          <a:xfrm>
            <a:off x="6655977" y="5083435"/>
            <a:ext cx="5867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i="1" dirty="0" err="1">
                <a:solidFill>
                  <a:prstClr val="black"/>
                </a:solidFill>
                <a:latin typeface="+mn-lt"/>
                <a:cs typeface="Arial" panose="020B0604020202020204" pitchFamily="34" charset="0"/>
              </a:rPr>
              <a:t>Các</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đường</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đặc</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tính</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của</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máy</a:t>
            </a:r>
            <a:r>
              <a:rPr lang="en-US" altLang="en-US" i="1" dirty="0">
                <a:solidFill>
                  <a:prstClr val="black"/>
                </a:solidFill>
                <a:latin typeface="+mn-lt"/>
                <a:cs typeface="Arial" panose="020B0604020202020204" pitchFamily="34" charset="0"/>
              </a:rPr>
              <a:t> </a:t>
            </a:r>
            <a:r>
              <a:rPr lang="en-US" altLang="en-US" i="1" dirty="0" err="1">
                <a:solidFill>
                  <a:prstClr val="black"/>
                </a:solidFill>
                <a:latin typeface="+mn-lt"/>
                <a:cs typeface="Arial" panose="020B0604020202020204" pitchFamily="34" charset="0"/>
              </a:rPr>
              <a:t>nén</a:t>
            </a:r>
            <a:endParaRPr lang="en-US" altLang="en-US" i="1" dirty="0">
              <a:solidFill>
                <a:prstClr val="black"/>
              </a:solidFill>
              <a:latin typeface="+mn-lt"/>
              <a:cs typeface="Arial" panose="020B0604020202020204" pitchFamily="34" charset="0"/>
            </a:endParaRPr>
          </a:p>
        </p:txBody>
      </p:sp>
    </p:spTree>
    <p:extLst>
      <p:ext uri="{BB962C8B-B14F-4D97-AF65-F5344CB8AC3E}">
        <p14:creationId xmlns:p14="http://schemas.microsoft.com/office/powerpoint/2010/main" val="229498326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checkerboard(across)">
                                      <p:cBhvr>
                                        <p:cTn id="1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Tối ưu hóa thiết bị bay hơi</a:t>
            </a:r>
            <a:endParaRPr lang="en-VN" sz="3200" dirty="0">
              <a:solidFill>
                <a:schemeClr val="accent1">
                  <a:lumMod val="50000"/>
                </a:schemeClr>
              </a:solidFill>
              <a:latin typeface="+mn-lt"/>
            </a:endParaRPr>
          </a:p>
        </p:txBody>
      </p:sp>
      <p:sp>
        <p:nvSpPr>
          <p:cNvPr id="3" name="Rectangle 2"/>
          <p:cNvSpPr/>
          <p:nvPr/>
        </p:nvSpPr>
        <p:spPr>
          <a:xfrm>
            <a:off x="609600" y="1362056"/>
            <a:ext cx="10972800" cy="2793842"/>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en-US" sz="2400" smtClean="0">
                <a:solidFill>
                  <a:schemeClr val="tx1"/>
                </a:solidFill>
                <a:cs typeface="Arial" panose="020B0604020202020204" pitchFamily="34" charset="0"/>
              </a:rPr>
              <a:t>Sử dụng van tiết lưu điện tử</a:t>
            </a:r>
          </a:p>
          <a:p>
            <a:pPr marL="285750" indent="-285750">
              <a:lnSpc>
                <a:spcPct val="150000"/>
              </a:lnSpc>
              <a:buFont typeface="Arial" panose="020B0604020202020204" pitchFamily="34" charset="0"/>
              <a:buChar char="•"/>
            </a:pPr>
            <a:r>
              <a:rPr lang="en-US" altLang="en-US" sz="2400" smtClean="0">
                <a:solidFill>
                  <a:schemeClr val="tx1"/>
                </a:solidFill>
                <a:cs typeface="Arial" panose="020B0604020202020204" pitchFamily="34" charset="0"/>
              </a:rPr>
              <a:t>Dùng b</a:t>
            </a:r>
            <a:r>
              <a:rPr lang="vi-VN" altLang="en-US" sz="2400">
                <a:cs typeface="Arial" panose="020B0604020202020204" pitchFamily="34" charset="0"/>
              </a:rPr>
              <a:t>ộ</a:t>
            </a:r>
            <a:r>
              <a:rPr lang="en-US" altLang="en-US" sz="2400" smtClean="0">
                <a:solidFill>
                  <a:schemeClr val="tx1"/>
                </a:solidFill>
                <a:cs typeface="Arial" panose="020B0604020202020204" pitchFamily="34" charset="0"/>
              </a:rPr>
              <a:t> kiểm soát quá trình xả đá, quạt và điện trở sưởi</a:t>
            </a:r>
          </a:p>
          <a:p>
            <a:pPr marL="285750" indent="-285750">
              <a:lnSpc>
                <a:spcPct val="150000"/>
              </a:lnSpc>
              <a:buFont typeface="Arial" panose="020B0604020202020204" pitchFamily="34" charset="0"/>
              <a:buChar char="•"/>
            </a:pPr>
            <a:r>
              <a:rPr lang="en-US" altLang="en-US" sz="2400" smtClean="0">
                <a:solidFill>
                  <a:schemeClr val="tx1"/>
                </a:solidFill>
                <a:cs typeface="Arial" panose="020B0604020202020204" pitchFamily="34" charset="0"/>
              </a:rPr>
              <a:t>Dùng bơm d</a:t>
            </a:r>
            <a:r>
              <a:rPr lang="vi-VN" altLang="en-US" sz="2400">
                <a:cs typeface="Arial" panose="020B0604020202020204" pitchFamily="34" charset="0"/>
              </a:rPr>
              <a:t>ịch </a:t>
            </a:r>
            <a:r>
              <a:rPr lang="en-US" altLang="en-US" sz="2400" smtClean="0">
                <a:solidFill>
                  <a:schemeClr val="tx1"/>
                </a:solidFill>
                <a:cs typeface="Arial" panose="020B0604020202020204" pitchFamily="34" charset="0"/>
              </a:rPr>
              <a:t>lỏng</a:t>
            </a:r>
          </a:p>
          <a:p>
            <a:pPr marL="285750" indent="-285750">
              <a:lnSpc>
                <a:spcPct val="150000"/>
              </a:lnSpc>
              <a:buFont typeface="Arial" panose="020B0604020202020204" pitchFamily="34" charset="0"/>
              <a:buChar char="•"/>
            </a:pPr>
            <a:r>
              <a:rPr lang="en-US" altLang="en-US" sz="2400" smtClean="0">
                <a:solidFill>
                  <a:schemeClr val="tx1"/>
                </a:solidFill>
                <a:cs typeface="Arial" panose="020B0604020202020204" pitchFamily="34" charset="0"/>
              </a:rPr>
              <a:t>Sử dụng hệ thống tối ưu hóa áp suất hút thay đổi theo nhiệt độ môi trường</a:t>
            </a:r>
          </a:p>
          <a:p>
            <a:pPr marL="285750" indent="-285750">
              <a:lnSpc>
                <a:spcPct val="150000"/>
              </a:lnSpc>
              <a:buFont typeface="Arial" panose="020B0604020202020204" pitchFamily="34" charset="0"/>
              <a:buChar char="•"/>
            </a:pPr>
            <a:endParaRPr lang="en-US" altLang="en-US" sz="2400" dirty="0">
              <a:solidFill>
                <a:schemeClr val="tx1"/>
              </a:solidFill>
              <a:cs typeface="Arial" panose="020B0604020202020204" pitchFamily="34" charset="0"/>
            </a:endParaRPr>
          </a:p>
        </p:txBody>
      </p:sp>
    </p:spTree>
    <p:extLst>
      <p:ext uri="{BB962C8B-B14F-4D97-AF65-F5344CB8AC3E}">
        <p14:creationId xmlns:p14="http://schemas.microsoft.com/office/powerpoint/2010/main" val="323849924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Vận hành thiết bị bay hơi</a:t>
            </a:r>
            <a:endParaRPr lang="en-VN" sz="3200" dirty="0">
              <a:solidFill>
                <a:schemeClr val="accent1">
                  <a:lumMod val="50000"/>
                </a:schemeClr>
              </a:solidFill>
              <a:latin typeface="+mn-lt"/>
            </a:endParaRPr>
          </a:p>
        </p:txBody>
      </p:sp>
      <p:graphicFrame>
        <p:nvGraphicFramePr>
          <p:cNvPr id="7" name="Diagram 6">
            <a:extLst>
              <a:ext uri="{FF2B5EF4-FFF2-40B4-BE49-F238E27FC236}">
                <a16:creationId xmlns:a16="http://schemas.microsoft.com/office/drawing/2014/main" id="{6724EAB0-4477-B3FC-8A18-D65C706DAE7C}"/>
              </a:ext>
            </a:extLst>
          </p:cNvPr>
          <p:cNvGraphicFramePr/>
          <p:nvPr>
            <p:extLst>
              <p:ext uri="{D42A27DB-BD31-4B8C-83A1-F6EECF244321}">
                <p14:modId xmlns:p14="http://schemas.microsoft.com/office/powerpoint/2010/main" val="544426858"/>
              </p:ext>
            </p:extLst>
          </p:nvPr>
        </p:nvGraphicFramePr>
        <p:xfrm>
          <a:off x="2286000" y="1613406"/>
          <a:ext cx="7620000" cy="46372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476365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smtClean="0">
                <a:solidFill>
                  <a:schemeClr val="accent1">
                    <a:lumMod val="50000"/>
                  </a:schemeClr>
                </a:solidFill>
              </a:rPr>
              <a:t>MỤC TIÊU</a:t>
            </a:r>
            <a:endParaRPr lang="en-VN"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a:xfrm>
            <a:off x="609600" y="1482042"/>
            <a:ext cx="10972800" cy="4772800"/>
          </a:xfrm>
        </p:spPr>
        <p:txBody>
          <a:bodyPr>
            <a:normAutofit/>
          </a:bodyPr>
          <a:lstStyle/>
          <a:p>
            <a:pPr eaLnBrk="1" hangingPunct="1">
              <a:lnSpc>
                <a:spcPct val="150000"/>
              </a:lnSpc>
            </a:pPr>
            <a:r>
              <a:rPr lang="en-US" altLang="en-US" sz="2400">
                <a:solidFill>
                  <a:schemeClr val="tx1"/>
                </a:solidFill>
                <a:cs typeface="Arial" panose="020B0604020202020204" pitchFamily="34" charset="0"/>
              </a:rPr>
              <a:t>Giải thích nguyên lý hoạt động của hệ thống lạnh </a:t>
            </a:r>
          </a:p>
          <a:p>
            <a:pPr eaLnBrk="1" hangingPunct="1">
              <a:lnSpc>
                <a:spcPct val="150000"/>
              </a:lnSpc>
            </a:pPr>
            <a:r>
              <a:rPr lang="en-US" altLang="en-US" sz="2400">
                <a:solidFill>
                  <a:schemeClr val="tx1"/>
                </a:solidFill>
                <a:cs typeface="Arial" panose="020B0604020202020204" pitchFamily="34" charset="0"/>
              </a:rPr>
              <a:t>Đánh giá hiệu suất làm lạnh của một hệ thống lạnh qua COP v</a:t>
            </a:r>
            <a:r>
              <a:rPr lang="vi-VN" altLang="en-US" sz="2400">
                <a:solidFill>
                  <a:schemeClr val="tx1"/>
                </a:solidFill>
                <a:cs typeface="Arial" panose="020B0604020202020204" pitchFamily="34" charset="0"/>
              </a:rPr>
              <a:t>à IPLV</a:t>
            </a:r>
            <a:endParaRPr lang="en-US" altLang="en-US" sz="2400">
              <a:solidFill>
                <a:schemeClr val="tx1"/>
              </a:solidFill>
              <a:cs typeface="Arial" panose="020B0604020202020204" pitchFamily="34" charset="0"/>
            </a:endParaRPr>
          </a:p>
          <a:p>
            <a:pPr eaLnBrk="1" hangingPunct="1">
              <a:lnSpc>
                <a:spcPct val="150000"/>
              </a:lnSpc>
            </a:pPr>
            <a:r>
              <a:rPr lang="en-US" altLang="en-US" sz="2400">
                <a:solidFill>
                  <a:schemeClr val="tx1"/>
                </a:solidFill>
                <a:cs typeface="Arial" panose="020B0604020202020204" pitchFamily="34" charset="0"/>
              </a:rPr>
              <a:t>Nhận biết các vấn đề khiến hệ thống lạnh có hiệu suất thấp</a:t>
            </a:r>
          </a:p>
          <a:p>
            <a:pPr eaLnBrk="1" hangingPunct="1">
              <a:lnSpc>
                <a:spcPct val="150000"/>
              </a:lnSpc>
            </a:pPr>
            <a:r>
              <a:rPr lang="en-US" altLang="en-US" sz="2400">
                <a:solidFill>
                  <a:schemeClr val="tx1"/>
                </a:solidFill>
                <a:cs typeface="Arial" panose="020B0604020202020204" pitchFamily="34" charset="0"/>
              </a:rPr>
              <a:t>Đề xuất và thực thi một số giải pháp tiết kiệm năng lượng</a:t>
            </a:r>
            <a:endParaRPr lang="en-US" altLang="en-US" sz="2400" dirty="0">
              <a:solidFill>
                <a:schemeClr val="tx1"/>
              </a:solidFill>
              <a:cs typeface="Arial" panose="020B0604020202020204" pitchFamily="34" charset="0"/>
            </a:endParaRPr>
          </a:p>
        </p:txBody>
      </p:sp>
    </p:spTree>
    <p:extLst>
      <p:ext uri="{BB962C8B-B14F-4D97-AF65-F5344CB8AC3E}">
        <p14:creationId xmlns:p14="http://schemas.microsoft.com/office/powerpoint/2010/main" val="334982411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altLang="en-US" sz="3200">
                <a:solidFill>
                  <a:schemeClr val="accent1">
                    <a:lumMod val="50000"/>
                  </a:schemeClr>
                </a:solidFill>
                <a:latin typeface="Arial" panose="020B0604020202020204" pitchFamily="34" charset="0"/>
              </a:rPr>
              <a:t>Bố trí lắp đặt ống dẫn</a:t>
            </a:r>
            <a:endParaRPr lang="en-VN" sz="3200" dirty="0">
              <a:solidFill>
                <a:schemeClr val="accent1">
                  <a:lumMod val="50000"/>
                </a:schemeClr>
              </a:solidFill>
            </a:endParaRPr>
          </a:p>
        </p:txBody>
      </p:sp>
      <p:sp>
        <p:nvSpPr>
          <p:cNvPr id="3" name="Rectangle 2"/>
          <p:cNvSpPr/>
          <p:nvPr/>
        </p:nvSpPr>
        <p:spPr>
          <a:xfrm>
            <a:off x="609600" y="1569198"/>
            <a:ext cx="11400430" cy="2308324"/>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Giảm sụt áp trên đường ống tác nhân lạnh, ống gió và ống nước: </a:t>
            </a:r>
          </a:p>
          <a:p>
            <a:pPr marL="742950" lvl="1" indent="-285750">
              <a:lnSpc>
                <a:spcPct val="15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Kích thước, chiều dài ống và van phải thích hợp; </a:t>
            </a:r>
          </a:p>
          <a:p>
            <a:pPr marL="742950" lvl="1" indent="-285750">
              <a:lnSpc>
                <a:spcPct val="15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Giảm thiểu số lượng khớp nối, co.</a:t>
            </a:r>
          </a:p>
          <a:p>
            <a:pPr marL="285750" indent="-285750">
              <a:lnSpc>
                <a:spcPct val="15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Tuần hoàn không khí lạnh hoặc dùng làm lạnh sơ bộ không khí tươi nếu có thể.</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416073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Giảm phụ tải lạnh cho hệ thống</a:t>
            </a:r>
            <a:endParaRPr lang="en-VN"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7D91A7DD-7226-0120-B1E5-0260817EC927}"/>
              </a:ext>
            </a:extLst>
          </p:cNvPr>
          <p:cNvGraphicFramePr/>
          <p:nvPr>
            <p:extLst>
              <p:ext uri="{D42A27DB-BD31-4B8C-83A1-F6EECF244321}">
                <p14:modId xmlns:p14="http://schemas.microsoft.com/office/powerpoint/2010/main" val="1536128148"/>
              </p:ext>
            </p:extLst>
          </p:nvPr>
        </p:nvGraphicFramePr>
        <p:xfrm>
          <a:off x="2380080" y="1637731"/>
          <a:ext cx="7431839" cy="4199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10192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Bảo ôn hệ thống lạnh</a:t>
            </a:r>
            <a:endParaRPr lang="en-VN" sz="3200" dirty="0">
              <a:solidFill>
                <a:schemeClr val="accent1">
                  <a:lumMod val="50000"/>
                </a:schemeClr>
              </a:solidFill>
              <a:latin typeface="+mn-lt"/>
            </a:endParaRPr>
          </a:p>
        </p:txBody>
      </p:sp>
      <p:sp>
        <p:nvSpPr>
          <p:cNvPr id="3" name="Rectangle 2"/>
          <p:cNvSpPr/>
          <p:nvPr/>
        </p:nvSpPr>
        <p:spPr>
          <a:xfrm>
            <a:off x="609600" y="1282595"/>
            <a:ext cx="10972800" cy="1938992"/>
          </a:xfrm>
          <a:prstGeom prst="rect">
            <a:avLst/>
          </a:prstGeom>
        </p:spPr>
        <p:txBody>
          <a:bodyPr wrap="square">
            <a:spAutoFit/>
          </a:bodyPr>
          <a:lstStyle/>
          <a:p>
            <a:pPr marL="285750" indent="-285750">
              <a:buFont typeface="Arial" panose="020B0604020202020204" pitchFamily="34" charset="0"/>
              <a:buChar char="•"/>
            </a:pPr>
            <a:endParaRPr lang="en-US" altLang="en-US" sz="2400" smtClean="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Bảo ôn các vị trí có nhiệt độ thấp hơn môi trường</a:t>
            </a:r>
          </a:p>
          <a:p>
            <a:endParaRPr lang="en-US" altLang="en-US" sz="2400" smtClean="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Phát hiện lớp bảo ôn không đạt yêu cầu: có hiện tượng đọng sương trên bề mặt bảo ôn</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7389375"/>
      </p:ext>
    </p:extLst>
  </p:cSld>
  <p:clrMapOvr>
    <a:masterClrMapping/>
  </p:clrMapOvr>
  <p:transition advClick="0"/>
  <p:timing>
    <p:tnLst>
      <p:par>
        <p:cTn id="1" dur="indefinite" restart="never" nodeType="tmRoot"/>
      </p:par>
    </p:tnLst>
  </p:timing>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Lựa chọn vật liệu bảo ôn</a:t>
            </a:r>
            <a:endParaRPr dirty="0" lang="en-VN" sz="320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C8446F0A-AE98-6101-F45F-2639821D1E63}"/>
              </a:ext>
            </a:extLst>
          </p:cNvPr>
          <p:cNvSpPr>
            <a:spLocks noGrp="1"/>
          </p:cNvSpPr>
          <p:nvPr>
            <p:ph idx="4294967295" sz="half"/>
          </p:nvPr>
        </p:nvSpPr>
        <p:spPr>
          <a:xfrm>
            <a:off x="609600" y="1373694"/>
            <a:ext cx="3810000" cy="792163"/>
          </a:xfrm>
          <a:prstGeom prst="rect">
            <a:avLst/>
          </a:prstGeom>
        </p:spPr>
        <p:txBody>
          <a:bodyPr>
            <a:normAutofit/>
          </a:bodyPr>
          <a:lstStyle/>
          <a:p>
            <a:pPr eaLnBrk="1" hangingPunct="1">
              <a:buFontTx/>
              <a:buNone/>
            </a:pPr>
            <a:r>
              <a:rPr altLang="en-US" lang="en-US" sz="2000">
                <a:solidFill>
                  <a:srgbClr val="C00000"/>
                </a:solidFill>
                <a:latin charset="0" panose="020B0604020202020204" pitchFamily="34" typeface="Arial"/>
                <a:cs charset="0" panose="020B0604020202020204" pitchFamily="34" typeface="Arial"/>
              </a:rPr>
              <a:t>Vật liệu bảo ôn</a:t>
            </a:r>
          </a:p>
        </p:txBody>
      </p:sp>
      <p:sp>
        <p:nvSpPr>
          <p:cNvPr id="4" name="Content Placeholder 10">
            <a:extLst>
              <a:ext uri="{FF2B5EF4-FFF2-40B4-BE49-F238E27FC236}">
                <a16:creationId xmlns:a16="http://schemas.microsoft.com/office/drawing/2014/main" id="{C4679F61-AB76-71FD-1699-B74FBED0BB44}"/>
              </a:ext>
            </a:extLst>
          </p:cNvPr>
          <p:cNvSpPr>
            <a:spLocks noGrp="1"/>
          </p:cNvSpPr>
          <p:nvPr>
            <p:ph idx="4294967295" sz="half"/>
          </p:nvPr>
        </p:nvSpPr>
        <p:spPr>
          <a:xfrm>
            <a:off x="6772686" y="1573054"/>
            <a:ext cx="2412257" cy="4525963"/>
          </a:xfrm>
          <a:prstGeom prst="rect">
            <a:avLst/>
          </a:prstGeom>
        </p:spPr>
        <p:txBody>
          <a:bodyPr>
            <a:normAutofit/>
          </a:bodyPr>
          <a:lstStyle/>
          <a:p>
            <a:pPr eaLnBrk="1" hangingPunct="1">
              <a:buFontTx/>
              <a:buNone/>
            </a:pPr>
            <a:r>
              <a:rPr altLang="en-US" lang="en-US" sz="2000">
                <a:solidFill>
                  <a:srgbClr val="C00000"/>
                </a:solidFill>
                <a:latin charset="0" panose="020B0604020202020204" pitchFamily="34" typeface="Arial"/>
                <a:cs charset="0" panose="020B0604020202020204" pitchFamily="34" typeface="Arial"/>
              </a:rPr>
              <a:t>Bề dày lớp bảo ôn</a:t>
            </a:r>
          </a:p>
        </p:txBody>
      </p:sp>
      <p:graphicFrame>
        <p:nvGraphicFramePr>
          <p:cNvPr id="5" name="Table 4">
            <a:extLst>
              <a:ext uri="{FF2B5EF4-FFF2-40B4-BE49-F238E27FC236}">
                <a16:creationId xmlns:a16="http://schemas.microsoft.com/office/drawing/2014/main" id="{2150F724-551C-4312-89CD-356DE298DE8D}"/>
              </a:ext>
            </a:extLst>
          </p:cNvPr>
          <p:cNvGraphicFramePr>
            <a:graphicFrameLocks noGrp="1"/>
          </p:cNvGraphicFramePr>
          <p:nvPr>
            <p:extLst>
              <p:ext uri="{D42A27DB-BD31-4B8C-83A1-F6EECF244321}">
                <p14:modId xmlns:p14="http://schemas.microsoft.com/office/powerpoint/2010/main" val="3390187424"/>
              </p:ext>
            </p:extLst>
          </p:nvPr>
        </p:nvGraphicFramePr>
        <p:xfrm>
          <a:off x="823913" y="2165857"/>
          <a:ext cx="4071966" cy="2286000"/>
        </p:xfrm>
        <a:graphic>
          <a:graphicData uri="http://schemas.openxmlformats.org/drawingml/2006/table">
            <a:tbl>
              <a:tblPr bandRow="1" firstRow="1">
                <a:tableStyleId>{5C22544A-7EE6-4342-B048-85BDC9FD1C3A}</a:tableStyleId>
              </a:tblPr>
              <a:tblGrid>
                <a:gridCol w="1714512">
                  <a:extLst>
                    <a:ext uri="{9D8B030D-6E8A-4147-A177-3AD203B41FA5}">
                      <a16:colId xmlns:a16="http://schemas.microsoft.com/office/drawing/2014/main" val="20000"/>
                    </a:ext>
                  </a:extLst>
                </a:gridCol>
                <a:gridCol w="1143008">
                  <a:extLst>
                    <a:ext uri="{9D8B030D-6E8A-4147-A177-3AD203B41FA5}">
                      <a16:colId xmlns:a16="http://schemas.microsoft.com/office/drawing/2014/main" val="20001"/>
                    </a:ext>
                  </a:extLst>
                </a:gridCol>
                <a:gridCol w="1214446">
                  <a:extLst>
                    <a:ext uri="{9D8B030D-6E8A-4147-A177-3AD203B41FA5}">
                      <a16:colId xmlns:a16="http://schemas.microsoft.com/office/drawing/2014/main" val="20002"/>
                    </a:ext>
                  </a:extLst>
                </a:gridCol>
              </a:tblGrid>
              <a:tr h="762000">
                <a:tc>
                  <a:txBody>
                    <a:bodyPr/>
                    <a:lstStyle/>
                    <a:p>
                      <a:pPr>
                        <a:lnSpc>
                          <a:spcPct val="110000"/>
                        </a:lnSpc>
                      </a:pPr>
                      <a:r>
                        <a:rPr dirty="0" err="1" lang="en-US" sz="2000">
                          <a:latin charset="0" pitchFamily="34" typeface="Arial"/>
                          <a:cs charset="0" pitchFamily="34" typeface="Arial"/>
                        </a:rPr>
                        <a:t>Vật</a:t>
                      </a:r>
                      <a:r>
                        <a:rPr baseline="0" dirty="0" lang="en-US" sz="2000">
                          <a:latin charset="0" pitchFamily="34" typeface="Arial"/>
                          <a:cs charset="0" pitchFamily="34" typeface="Arial"/>
                        </a:rPr>
                        <a:t> </a:t>
                      </a:r>
                      <a:r>
                        <a:rPr baseline="0" dirty="0" err="1" lang="en-US" sz="2000">
                          <a:latin charset="0" pitchFamily="34" typeface="Arial"/>
                          <a:cs charset="0" pitchFamily="34" typeface="Arial"/>
                        </a:rPr>
                        <a:t>liệu</a:t>
                      </a:r>
                      <a:endParaRPr dirty="0" lang="en-US" sz="2000">
                        <a:latin charset="0" pitchFamily="34" typeface="Arial"/>
                        <a:cs charset="0" pitchFamily="34" typeface="Arial"/>
                      </a:endParaRPr>
                    </a:p>
                  </a:txBody>
                  <a:tcPr anchor="ctr"/>
                </a:tc>
                <a:tc>
                  <a:txBody>
                    <a:bodyPr/>
                    <a:lstStyle/>
                    <a:p>
                      <a:endParaRPr dirty="0" lang="vi-VN">
                        <a:latin charset="0" panose="020B0604020202020204" pitchFamily="34" typeface="Arial"/>
                      </a:endParaRPr>
                    </a:p>
                  </a:txBody>
                  <a:tcPr anchor="ctr">
                    <a:blipFill rotWithShape="1">
                      <a:blip r:embed="rId2"/>
                      <a:stretch>
                        <a:fillRect b="-211200" l="-149468" r="-106383" t="-800"/>
                      </a:stretch>
                    </a:blipFill>
                  </a:tcPr>
                </a:tc>
                <a:tc>
                  <a:txBody>
                    <a:bodyPr/>
                    <a:lstStyle/>
                    <a:p>
                      <a:endParaRPr dirty="0" lang="vi-VN">
                        <a:latin charset="0" panose="020B0604020202020204" pitchFamily="34" typeface="Arial"/>
                      </a:endParaRPr>
                    </a:p>
                  </a:txBody>
                  <a:tcPr anchor="ctr">
                    <a:blipFill rotWithShape="1">
                      <a:blip r:embed="rId2"/>
                      <a:stretch>
                        <a:fillRect b="-211200" l="-235678" r="-503" t="-800"/>
                      </a:stretch>
                    </a:blipFill>
                  </a:tcPr>
                </a:tc>
                <a:extLst>
                  <a:ext uri="{0D108BD9-81ED-4DB2-BD59-A6C34878D82A}">
                    <a16:rowId xmlns:a16="http://schemas.microsoft.com/office/drawing/2014/main" val="10000"/>
                  </a:ext>
                </a:extLst>
              </a:tr>
              <a:tr h="762000">
                <a:tc>
                  <a:txBody>
                    <a:bodyPr/>
                    <a:lstStyle/>
                    <a:p>
                      <a:pPr>
                        <a:lnSpc>
                          <a:spcPct val="110000"/>
                        </a:lnSpc>
                      </a:pPr>
                      <a:r>
                        <a:rPr dirty="0" err="1" lang="en-US" sz="2000">
                          <a:latin charset="0" pitchFamily="34" typeface="Arial"/>
                          <a:cs charset="0" pitchFamily="34" typeface="Arial"/>
                        </a:rPr>
                        <a:t>Xốp</a:t>
                      </a:r>
                      <a:r>
                        <a:rPr baseline="0" dirty="0" lang="en-US" sz="2000">
                          <a:latin charset="0" pitchFamily="34" typeface="Arial"/>
                          <a:cs charset="0" pitchFamily="34" typeface="Arial"/>
                        </a:rPr>
                        <a:t> Polyurethane</a:t>
                      </a:r>
                      <a:endParaRPr dirty="0" lang="en-US" sz="2000">
                        <a:latin charset="0" pitchFamily="34" typeface="Arial"/>
                        <a:cs charset="0" pitchFamily="34" typeface="Arial"/>
                      </a:endParaRPr>
                    </a:p>
                  </a:txBody>
                  <a:tcPr anchor="ctr"/>
                </a:tc>
                <a:tc>
                  <a:txBody>
                    <a:bodyPr/>
                    <a:lstStyle/>
                    <a:p>
                      <a:pPr algn="ctr">
                        <a:lnSpc>
                          <a:spcPct val="110000"/>
                        </a:lnSpc>
                      </a:pPr>
                      <a:r>
                        <a:rPr dirty="0" lang="en-US" sz="2000">
                          <a:latin charset="0" pitchFamily="34" typeface="Arial"/>
                          <a:cs charset="0" pitchFamily="34" typeface="Arial"/>
                        </a:rPr>
                        <a:t>40</a:t>
                      </a:r>
                    </a:p>
                  </a:txBody>
                  <a:tcPr anchor="ctr"/>
                </a:tc>
                <a:tc>
                  <a:txBody>
                    <a:bodyPr/>
                    <a:lstStyle/>
                    <a:p>
                      <a:pPr algn="ctr">
                        <a:lnSpc>
                          <a:spcPct val="110000"/>
                        </a:lnSpc>
                      </a:pPr>
                      <a:r>
                        <a:rPr dirty="0" lang="en-US" sz="2000">
                          <a:latin charset="0" pitchFamily="34" typeface="Arial"/>
                          <a:cs charset="0" pitchFamily="34" typeface="Arial"/>
                        </a:rPr>
                        <a:t>0.03</a:t>
                      </a:r>
                    </a:p>
                  </a:txBody>
                  <a:tcPr anchor="ctr"/>
                </a:tc>
                <a:extLst>
                  <a:ext uri="{0D108BD9-81ED-4DB2-BD59-A6C34878D82A}">
                    <a16:rowId xmlns:a16="http://schemas.microsoft.com/office/drawing/2014/main" val="10001"/>
                  </a:ext>
                </a:extLst>
              </a:tr>
              <a:tr h="762000">
                <a:tc>
                  <a:txBody>
                    <a:bodyPr/>
                    <a:lstStyle/>
                    <a:p>
                      <a:pPr>
                        <a:lnSpc>
                          <a:spcPct val="110000"/>
                        </a:lnSpc>
                      </a:pPr>
                      <a:r>
                        <a:rPr dirty="0" err="1" lang="en-US" sz="2000">
                          <a:latin charset="0" pitchFamily="34" typeface="Arial"/>
                          <a:cs charset="0" pitchFamily="34" typeface="Arial"/>
                        </a:rPr>
                        <a:t>Xốp</a:t>
                      </a:r>
                      <a:r>
                        <a:rPr baseline="0" dirty="0" lang="en-US" sz="2000">
                          <a:latin charset="0" pitchFamily="34" typeface="Arial"/>
                          <a:cs charset="0" pitchFamily="34" typeface="Arial"/>
                        </a:rPr>
                        <a:t> </a:t>
                      </a:r>
                      <a:r>
                        <a:rPr baseline="0" dirty="0" err="1" lang="en-US" sz="2000">
                          <a:latin charset="0" pitchFamily="34" typeface="Arial"/>
                          <a:cs charset="0" pitchFamily="34" typeface="Arial"/>
                        </a:rPr>
                        <a:t>Polystirol</a:t>
                      </a:r>
                      <a:endParaRPr dirty="0" lang="en-US" sz="2000">
                        <a:latin charset="0" pitchFamily="34" typeface="Arial"/>
                        <a:cs charset="0" pitchFamily="34" typeface="Arial"/>
                      </a:endParaRPr>
                    </a:p>
                  </a:txBody>
                  <a:tcPr anchor="ctr"/>
                </a:tc>
                <a:tc>
                  <a:txBody>
                    <a:bodyPr/>
                    <a:lstStyle/>
                    <a:p>
                      <a:pPr algn="ctr">
                        <a:lnSpc>
                          <a:spcPct val="110000"/>
                        </a:lnSpc>
                      </a:pPr>
                      <a:r>
                        <a:rPr dirty="0" lang="en-US" sz="2000">
                          <a:latin charset="0" pitchFamily="34" typeface="Arial"/>
                          <a:cs charset="0" pitchFamily="34" typeface="Arial"/>
                        </a:rPr>
                        <a:t>30</a:t>
                      </a:r>
                    </a:p>
                  </a:txBody>
                  <a:tcPr anchor="ctr"/>
                </a:tc>
                <a:tc>
                  <a:txBody>
                    <a:bodyPr/>
                    <a:lstStyle/>
                    <a:p>
                      <a:pPr algn="ctr">
                        <a:lnSpc>
                          <a:spcPct val="110000"/>
                        </a:lnSpc>
                      </a:pPr>
                      <a:r>
                        <a:rPr dirty="0" lang="en-US" sz="2000">
                          <a:latin charset="0" pitchFamily="34" typeface="Arial"/>
                          <a:cs charset="0" pitchFamily="34" typeface="Arial"/>
                        </a:rPr>
                        <a:t>0.035</a:t>
                      </a:r>
                    </a:p>
                  </a:txBody>
                  <a:tcPr anchor="ctr"/>
                </a:tc>
                <a:extLst>
                  <a:ext uri="{0D108BD9-81ED-4DB2-BD59-A6C34878D82A}">
                    <a16:rowId xmlns:a16="http://schemas.microsoft.com/office/drawing/2014/main" val="10002"/>
                  </a:ext>
                </a:extLst>
              </a:tr>
            </a:tbl>
          </a:graphicData>
        </a:graphic>
      </p:graphicFrame>
      <p:pic>
        <p:nvPicPr>
          <p:cNvPr id="6" name="Picture 6">
            <a:extLst>
              <a:ext uri="{FF2B5EF4-FFF2-40B4-BE49-F238E27FC236}">
                <a16:creationId xmlns:a16="http://schemas.microsoft.com/office/drawing/2014/main" id="{BA0CE0CC-55AB-99A1-0EC2-1D60CECCD124}"/>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168" l="2" r="3" t="224"/>
          <a:stretch>
            <a:fillRect/>
          </a:stretch>
        </p:blipFill>
        <p:spPr bwMode="auto">
          <a:xfrm>
            <a:off x="5619721" y="2165857"/>
            <a:ext cx="4795780" cy="374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8125479"/>
      </p:ext>
    </p:extLst>
  </p:cSld>
  <p:clrMapOvr>
    <a:masterClrMapping/>
  </p:clrMapOvr>
  <p:transition advClick="0"/>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0" presetSubtype="0">
                                  <p:stCondLst>
                                    <p:cond delay="0"/>
                                  </p:stCondLst>
                                  <p:childTnLst>
                                    <p:set>
                                      <p:cBhvr>
                                        <p:cTn dur="1" fill="hold" id="6">
                                          <p:stCondLst>
                                            <p:cond delay="0"/>
                                          </p:stCondLst>
                                        </p:cTn>
                                        <p:tgtEl>
                                          <p:spTgt spid="3">
                                            <p:txEl>
                                              <p:pRg end="0" st="0"/>
                                            </p:txEl>
                                          </p:spTgt>
                                        </p:tgtEl>
                                        <p:attrNameLst>
                                          <p:attrName>style.visibility</p:attrName>
                                        </p:attrNameLst>
                                      </p:cBhvr>
                                      <p:to>
                                        <p:strVal val="visible"/>
                                      </p:to>
                                    </p:set>
                                    <p:animEffect filter="fade" transition="in">
                                      <p:cBhvr>
                                        <p:cTn dur="1000" id="7"/>
                                        <p:tgtEl>
                                          <p:spTgt spid="3">
                                            <p:txEl>
                                              <p:pRg end="0" st="0"/>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10" presetSubtype="0">
                                  <p:stCondLst>
                                    <p:cond delay="0"/>
                                  </p:stCondLst>
                                  <p:childTnLst>
                                    <p:set>
                                      <p:cBhvr>
                                        <p:cTn dur="1" fill="hold" id="11">
                                          <p:stCondLst>
                                            <p:cond delay="0"/>
                                          </p:stCondLst>
                                        </p:cTn>
                                        <p:tgtEl>
                                          <p:spTgt spid="5"/>
                                        </p:tgtEl>
                                        <p:attrNameLst>
                                          <p:attrName>style.visibility</p:attrName>
                                        </p:attrNameLst>
                                      </p:cBhvr>
                                      <p:to>
                                        <p:strVal val="visible"/>
                                      </p:to>
                                    </p:set>
                                    <p:animEffect filter="fade" transition="in">
                                      <p:cBhvr>
                                        <p:cTn dur="2000" id="12"/>
                                        <p:tgtEl>
                                          <p:spTgt spid="5"/>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10" presetSubtype="0">
                                  <p:stCondLst>
                                    <p:cond delay="0"/>
                                  </p:stCondLst>
                                  <p:childTnLst>
                                    <p:set>
                                      <p:cBhvr>
                                        <p:cTn dur="1" fill="hold" id="16">
                                          <p:stCondLst>
                                            <p:cond delay="0"/>
                                          </p:stCondLst>
                                        </p:cTn>
                                        <p:tgtEl>
                                          <p:spTgt spid="4">
                                            <p:txEl>
                                              <p:pRg end="0" st="0"/>
                                            </p:txEl>
                                          </p:spTgt>
                                        </p:tgtEl>
                                        <p:attrNameLst>
                                          <p:attrName>style.visibility</p:attrName>
                                        </p:attrNameLst>
                                      </p:cBhvr>
                                      <p:to>
                                        <p:strVal val="visible"/>
                                      </p:to>
                                    </p:set>
                                    <p:animEffect filter="fade" transition="in">
                                      <p:cBhvr>
                                        <p:cTn dur="1000" id="17"/>
                                        <p:tgtEl>
                                          <p:spTgt spid="4">
                                            <p:txEl>
                                              <p:pRg end="0" st="0"/>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10" presetSubtype="0">
                                  <p:stCondLst>
                                    <p:cond delay="0"/>
                                  </p:stCondLst>
                                  <p:childTnLst>
                                    <p:set>
                                      <p:cBhvr>
                                        <p:cTn dur="1" fill="hold" id="21">
                                          <p:stCondLst>
                                            <p:cond delay="0"/>
                                          </p:stCondLst>
                                        </p:cTn>
                                        <p:tgtEl>
                                          <p:spTgt spid="6"/>
                                        </p:tgtEl>
                                        <p:attrNameLst>
                                          <p:attrName>style.visibility</p:attrName>
                                        </p:attrNameLst>
                                      </p:cBhvr>
                                      <p:to>
                                        <p:strVal val="visible"/>
                                      </p:to>
                                    </p:set>
                                    <p:animEffect filter="fade" transition="in">
                                      <p:cBhvr>
                                        <p:cTn dur="2000" id="22"/>
                                        <p:tgtEl>
                                          <p:spTgt spid="6"/>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3"/>
      <p:bldP build="p" grpId="0" spid="4"/>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smtClean="0">
                <a:solidFill>
                  <a:schemeClr val="accent1">
                    <a:lumMod val="50000"/>
                  </a:schemeClr>
                </a:solidFill>
              </a:rPr>
              <a:t>VÍ DỤ</a:t>
            </a:r>
            <a:endParaRPr lang="en-VN" sz="3200" dirty="0">
              <a:solidFill>
                <a:schemeClr val="accent1">
                  <a:lumMod val="50000"/>
                </a:schemeClr>
              </a:solidFill>
            </a:endParaRPr>
          </a:p>
        </p:txBody>
      </p:sp>
      <p:sp>
        <p:nvSpPr>
          <p:cNvPr id="3" name="Rectangle 2"/>
          <p:cNvSpPr/>
          <p:nvPr/>
        </p:nvSpPr>
        <p:spPr>
          <a:xfrm>
            <a:off x="609600" y="1577286"/>
            <a:ext cx="10972800" cy="400110"/>
          </a:xfrm>
          <a:prstGeom prst="rect">
            <a:avLst/>
          </a:prstGeom>
        </p:spPr>
        <p:txBody>
          <a:bodyPr wrap="square">
            <a:spAutoFit/>
          </a:bodyPr>
          <a:lstStyle/>
          <a:p>
            <a:r>
              <a:rPr lang="en-US" altLang="en-US" sz="2000" b="1">
                <a:cs typeface="Arial" panose="020B0604020202020204" pitchFamily="34" charset="0"/>
              </a:rPr>
              <a:t>Tính lượng nhiệt t</a:t>
            </a:r>
            <a:r>
              <a:rPr lang="vi-VN" altLang="en-US" sz="2000" b="1">
                <a:cs typeface="Arial" panose="020B0604020202020204" pitchFamily="34" charset="0"/>
              </a:rPr>
              <a:t>ổn thất </a:t>
            </a:r>
            <a:r>
              <a:rPr lang="en-US" altLang="en-US" sz="2000" b="1">
                <a:cs typeface="Arial" panose="020B0604020202020204" pitchFamily="34" charset="0"/>
              </a:rPr>
              <a:t>bằng thực nghiệm tr</a:t>
            </a:r>
            <a:r>
              <a:rPr lang="vi-VN" altLang="en-US" sz="2000" b="1">
                <a:cs typeface="Arial" panose="020B0604020202020204" pitchFamily="34" charset="0"/>
              </a:rPr>
              <a:t>ên đường ống dẫn nước lạnh</a:t>
            </a:r>
            <a:endParaRPr lang="en-US" sz="2000"/>
          </a:p>
        </p:txBody>
      </p:sp>
      <p:pic>
        <p:nvPicPr>
          <p:cNvPr id="4" name="Picture 9" descr="C:\Users\nguyen viet anh\Pictures\anh thay loi.jpg">
            <a:extLst>
              <a:ext uri="{FF2B5EF4-FFF2-40B4-BE49-F238E27FC236}">
                <a16:creationId xmlns:a16="http://schemas.microsoft.com/office/drawing/2014/main" id="{F050C9C0-E5CD-71A5-6D51-F87C768E2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86000"/>
            <a:ext cx="777557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68940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Một số vấn đề khác trong quá trình vận hành</a:t>
            </a:r>
            <a:endParaRPr lang="en-VN" sz="3200" dirty="0">
              <a:solidFill>
                <a:schemeClr val="accent1">
                  <a:lumMod val="50000"/>
                </a:schemeClr>
              </a:solidFill>
              <a:latin typeface="+mn-lt"/>
            </a:endParaRPr>
          </a:p>
        </p:txBody>
      </p:sp>
      <p:sp>
        <p:nvSpPr>
          <p:cNvPr id="3" name="Rectangle 2"/>
          <p:cNvSpPr/>
          <p:nvPr/>
        </p:nvSpPr>
        <p:spPr>
          <a:xfrm>
            <a:off x="609600" y="1434742"/>
            <a:ext cx="10972800" cy="1962845"/>
          </a:xfrm>
          <a:prstGeom prst="rect">
            <a:avLst/>
          </a:prstGeom>
        </p:spPr>
        <p:txBody>
          <a:bodyPr wrap="square">
            <a:spAutoFit/>
          </a:bodyPr>
          <a:lstStyle/>
          <a:p>
            <a:pPr marL="285750" indent="-285750">
              <a:lnSpc>
                <a:spcPct val="130000"/>
              </a:lnSpc>
              <a:buFont typeface="Arial" panose="020B0604020202020204" pitchFamily="34" charset="0"/>
              <a:buChar char="•"/>
            </a:pPr>
            <a:r>
              <a:rPr lang="en-US" altLang="en-US" sz="2400">
                <a:latin typeface="Arial" panose="020B0604020202020204" pitchFamily="34" charset="0"/>
                <a:cs typeface="Arial" panose="020B0604020202020204" pitchFamily="34" charset="0"/>
              </a:rPr>
              <a:t>Bơm, quạt vẫn hoạt động khi máy nén dừng/chưa hoạt động</a:t>
            </a:r>
          </a:p>
          <a:p>
            <a:pPr marL="285750" indent="-285750">
              <a:lnSpc>
                <a:spcPct val="130000"/>
              </a:lnSpc>
              <a:buFont typeface="Arial" panose="020B0604020202020204" pitchFamily="34" charset="0"/>
              <a:buChar char="•"/>
            </a:pPr>
            <a:r>
              <a:rPr lang="en-US" altLang="en-US" sz="2400">
                <a:latin typeface="Arial" panose="020B0604020202020204" pitchFamily="34" charset="0"/>
                <a:cs typeface="Arial" panose="020B0604020202020204" pitchFamily="34" charset="0"/>
              </a:rPr>
              <a:t>Nước lạnh bị trộn lẫn với nước hồi về</a:t>
            </a:r>
          </a:p>
          <a:p>
            <a:pPr marL="285750" indent="-285750">
              <a:lnSpc>
                <a:spcPct val="130000"/>
              </a:lnSpc>
              <a:buFont typeface="Arial" panose="020B0604020202020204" pitchFamily="34" charset="0"/>
              <a:buChar char="•"/>
            </a:pPr>
            <a:r>
              <a:rPr lang="en-US" altLang="en-US" sz="2400">
                <a:latin typeface="Arial" panose="020B0604020202020204" pitchFamily="34" charset="0"/>
                <a:cs typeface="Arial" panose="020B0604020202020204" pitchFamily="34" charset="0"/>
              </a:rPr>
              <a:t>Cài đặt nhiệt độ nước lạnh quá thấp</a:t>
            </a:r>
          </a:p>
          <a:p>
            <a:pPr marL="285750" indent="-285750">
              <a:lnSpc>
                <a:spcPct val="130000"/>
              </a:lnSpc>
              <a:buFont typeface="Arial" panose="020B0604020202020204" pitchFamily="34" charset="0"/>
              <a:buChar char="•"/>
            </a:pPr>
            <a:r>
              <a:rPr lang="en-US" altLang="en-US" sz="2400">
                <a:latin typeface="Arial" panose="020B0604020202020204" pitchFamily="34" charset="0"/>
                <a:cs typeface="Arial" panose="020B0604020202020204" pitchFamily="34" charset="0"/>
              </a:rPr>
              <a:t>Sử dụng các máy có COP thấp để chạy phụ tải nền </a:t>
            </a:r>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448641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CÁC GIẢI PHÁP TIẾT KIỆM NĂNG LƯỢNG KHÁC</a:t>
            </a:r>
            <a:endParaRPr lang="en-VN" sz="3200" dirty="0">
              <a:solidFill>
                <a:schemeClr val="accent1">
                  <a:lumMod val="50000"/>
                </a:schemeClr>
              </a:solidFill>
              <a:latin typeface="+mn-lt"/>
            </a:endParaRPr>
          </a:p>
        </p:txBody>
      </p:sp>
      <p:sp>
        <p:nvSpPr>
          <p:cNvPr id="3" name="Rectangle 2"/>
          <p:cNvSpPr/>
          <p:nvPr/>
        </p:nvSpPr>
        <p:spPr>
          <a:xfrm>
            <a:off x="609600" y="1446368"/>
            <a:ext cx="10972800" cy="2923108"/>
          </a:xfrm>
          <a:prstGeom prst="rect">
            <a:avLst/>
          </a:prstGeom>
        </p:spPr>
        <p:txBody>
          <a:bodyPr wrap="square">
            <a:spAutoFit/>
          </a:bodyPr>
          <a:lstStyle/>
          <a:p>
            <a:pPr marL="342900" indent="-342900">
              <a:lnSpc>
                <a:spcPct val="130000"/>
              </a:lnSpc>
              <a:buFontTx/>
              <a:buChar char="-"/>
            </a:pPr>
            <a:r>
              <a:rPr lang="en-US" altLang="en-US" sz="2400">
                <a:cs typeface="Arial" panose="020B0604020202020204" pitchFamily="34" charset="0"/>
              </a:rPr>
              <a:t>S</a:t>
            </a:r>
            <a:r>
              <a:rPr lang="vi-VN" altLang="en-US" sz="2400">
                <a:cs typeface="Arial" panose="020B0604020202020204" pitchFamily="34" charset="0"/>
              </a:rPr>
              <a:t>ử dụng biến tần, kỹ thuật số... để điều chỉnh năng suất lạnh, năng suất nhiệt.</a:t>
            </a:r>
          </a:p>
          <a:p>
            <a:pPr marL="342900" indent="-342900">
              <a:lnSpc>
                <a:spcPct val="130000"/>
              </a:lnSpc>
              <a:buFontTx/>
              <a:buChar char="-"/>
            </a:pPr>
            <a:r>
              <a:rPr lang="vi-VN" altLang="en-US" sz="2400">
                <a:cs typeface="Arial" panose="020B0604020202020204" pitchFamily="34" charset="0"/>
              </a:rPr>
              <a:t>Sử dụng bồn trữ lạnh, trữ nhiệt.</a:t>
            </a:r>
          </a:p>
          <a:p>
            <a:pPr marL="342900" indent="-342900">
              <a:lnSpc>
                <a:spcPct val="130000"/>
              </a:lnSpc>
              <a:buFontTx/>
              <a:buChar char="-"/>
            </a:pPr>
            <a:r>
              <a:rPr lang="vi-VN" altLang="en-US" sz="2400">
                <a:cs typeface="Arial" panose="020B0604020202020204" pitchFamily="34" charset="0"/>
              </a:rPr>
              <a:t>Sử dụng hơi thừa nhiệt thừa, khói thải để chạy máy lạnh hấp thụ máy lạnh ejectơ.</a:t>
            </a:r>
            <a:r>
              <a:rPr lang="en-US" altLang="en-US" sz="2400">
                <a:cs typeface="Arial" panose="020B0604020202020204" pitchFamily="34" charset="0"/>
              </a:rPr>
              <a:t> </a:t>
            </a:r>
            <a:endParaRPr lang="vi-VN" altLang="en-US" sz="2400">
              <a:cs typeface="Arial" panose="020B0604020202020204" pitchFamily="34" charset="0"/>
            </a:endParaRPr>
          </a:p>
          <a:p>
            <a:pPr marL="342900" indent="-342900">
              <a:lnSpc>
                <a:spcPct val="130000"/>
              </a:lnSpc>
              <a:buFontTx/>
              <a:buChar char="-"/>
            </a:pPr>
            <a:r>
              <a:rPr lang="vi-VN" altLang="en-US" sz="2400">
                <a:cs typeface="Arial" panose="020B0604020202020204" pitchFamily="34" charset="0"/>
              </a:rPr>
              <a:t>Sử dụng máy lạnh và bơm nhiệt địa nhiệt...</a:t>
            </a:r>
            <a:r>
              <a:rPr lang="en-US" altLang="en-US" sz="2400">
                <a:cs typeface="Arial" panose="020B0604020202020204" pitchFamily="34" charset="0"/>
              </a:rPr>
              <a:t> </a:t>
            </a:r>
            <a:endParaRPr lang="en-US" altLang="en-US" sz="2400" dirty="0">
              <a:cs typeface="Arial" panose="020B0604020202020204" pitchFamily="34" charset="0"/>
            </a:endParaRPr>
          </a:p>
        </p:txBody>
      </p:sp>
    </p:spTree>
    <p:extLst>
      <p:ext uri="{BB962C8B-B14F-4D97-AF65-F5344CB8AC3E}">
        <p14:creationId xmlns:p14="http://schemas.microsoft.com/office/powerpoint/2010/main" val="3209416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Sử dụng biến tần (VSD)</a:t>
            </a:r>
            <a:endParaRPr lang="en-VN" sz="3200" dirty="0">
              <a:solidFill>
                <a:schemeClr val="accent1">
                  <a:lumMod val="50000"/>
                </a:schemeClr>
              </a:solidFill>
              <a:latin typeface="+mn-lt"/>
            </a:endParaRPr>
          </a:p>
        </p:txBody>
      </p:sp>
      <p:sp>
        <p:nvSpPr>
          <p:cNvPr id="3" name="Rectangle 2"/>
          <p:cNvSpPr/>
          <p:nvPr/>
        </p:nvSpPr>
        <p:spPr>
          <a:xfrm>
            <a:off x="609600" y="1414468"/>
            <a:ext cx="10868167" cy="2442976"/>
          </a:xfrm>
          <a:prstGeom prst="rect">
            <a:avLst/>
          </a:prstGeom>
        </p:spPr>
        <p:txBody>
          <a:bodyPr wrap="square">
            <a:spAutoFit/>
          </a:bodyPr>
          <a:lstStyle/>
          <a:p>
            <a:pPr>
              <a:lnSpc>
                <a:spcPct val="130000"/>
              </a:lnSpc>
            </a:pPr>
            <a:r>
              <a:rPr lang="en-US" altLang="en-US" sz="2400" smtClean="0">
                <a:solidFill>
                  <a:schemeClr val="tx1"/>
                </a:solidFill>
                <a:latin typeface="Arial" panose="020B0604020202020204" pitchFamily="34" charset="0"/>
                <a:cs typeface="Arial" panose="020B0604020202020204" pitchFamily="34" charset="0"/>
              </a:rPr>
              <a:t>Lắp biến tần điều chỉnh năng suất cho các thiết bị:</a:t>
            </a:r>
          </a:p>
          <a:p>
            <a:pPr marL="800100" lvl="1" indent="-342900">
              <a:lnSpc>
                <a:spcPct val="13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Bơm nước lạnh</a:t>
            </a:r>
          </a:p>
          <a:p>
            <a:pPr marL="800100" lvl="1" indent="-342900">
              <a:lnSpc>
                <a:spcPct val="13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Bơm nước giải nhiệt</a:t>
            </a:r>
          </a:p>
          <a:p>
            <a:pPr marL="800100" lvl="1" indent="-342900">
              <a:lnSpc>
                <a:spcPct val="13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Quạt giàn lạnh (AHU, PAU)</a:t>
            </a:r>
          </a:p>
          <a:p>
            <a:pPr marL="800100" lvl="1" indent="-342900">
              <a:lnSpc>
                <a:spcPct val="13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Quạt tháp giải nhiệt</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236451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Lắp biến tần cho bơm nước lạnh</a:t>
            </a:r>
            <a:endParaRPr lang="en-VN" sz="3200" dirty="0">
              <a:solidFill>
                <a:schemeClr val="accent1">
                  <a:lumMod val="50000"/>
                </a:schemeClr>
              </a:solidFill>
              <a:latin typeface="+mn-lt"/>
            </a:endParaRPr>
          </a:p>
        </p:txBody>
      </p:sp>
      <p:grpSp>
        <p:nvGrpSpPr>
          <p:cNvPr id="3" name="Group 4">
            <a:extLst>
              <a:ext uri="{FF2B5EF4-FFF2-40B4-BE49-F238E27FC236}">
                <a16:creationId xmlns:a16="http://schemas.microsoft.com/office/drawing/2014/main" id="{57ADECF8-3D54-2ED3-C8DE-E21696132E64}"/>
              </a:ext>
            </a:extLst>
          </p:cNvPr>
          <p:cNvGrpSpPr>
            <a:grpSpLocks/>
          </p:cNvGrpSpPr>
          <p:nvPr/>
        </p:nvGrpSpPr>
        <p:grpSpPr bwMode="auto">
          <a:xfrm>
            <a:off x="2738438" y="1728788"/>
            <a:ext cx="6762750" cy="4343400"/>
            <a:chOff x="960" y="816"/>
            <a:chExt cx="3744" cy="2016"/>
          </a:xfrm>
        </p:grpSpPr>
        <p:sp>
          <p:nvSpPr>
            <p:cNvPr id="4" name="Line 5">
              <a:extLst>
                <a:ext uri="{FF2B5EF4-FFF2-40B4-BE49-F238E27FC236}">
                  <a16:creationId xmlns:a16="http://schemas.microsoft.com/office/drawing/2014/main" id="{836053E1-66E7-946B-0EC9-833DC9047B9D}"/>
                </a:ext>
              </a:extLst>
            </p:cNvPr>
            <p:cNvSpPr>
              <a:spLocks noChangeShapeType="1"/>
            </p:cNvSpPr>
            <p:nvPr/>
          </p:nvSpPr>
          <p:spPr bwMode="auto">
            <a:xfrm>
              <a:off x="4359" y="1103"/>
              <a:ext cx="0" cy="9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 name="Line 6">
              <a:extLst>
                <a:ext uri="{FF2B5EF4-FFF2-40B4-BE49-F238E27FC236}">
                  <a16:creationId xmlns:a16="http://schemas.microsoft.com/office/drawing/2014/main" id="{CC2E0069-E57D-5210-1666-8CB024A216A9}"/>
                </a:ext>
              </a:extLst>
            </p:cNvPr>
            <p:cNvSpPr>
              <a:spLocks noChangeShapeType="1"/>
            </p:cNvSpPr>
            <p:nvPr/>
          </p:nvSpPr>
          <p:spPr bwMode="auto">
            <a:xfrm flipH="1">
              <a:off x="3017" y="2010"/>
              <a:ext cx="1485" cy="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 name="Line 7">
              <a:extLst>
                <a:ext uri="{FF2B5EF4-FFF2-40B4-BE49-F238E27FC236}">
                  <a16:creationId xmlns:a16="http://schemas.microsoft.com/office/drawing/2014/main" id="{931D7B30-E772-B939-B60B-5D0C827A953D}"/>
                </a:ext>
              </a:extLst>
            </p:cNvPr>
            <p:cNvSpPr>
              <a:spLocks noChangeShapeType="1"/>
            </p:cNvSpPr>
            <p:nvPr/>
          </p:nvSpPr>
          <p:spPr bwMode="auto">
            <a:xfrm flipV="1">
              <a:off x="3759"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 name="Line 8">
              <a:extLst>
                <a:ext uri="{FF2B5EF4-FFF2-40B4-BE49-F238E27FC236}">
                  <a16:creationId xmlns:a16="http://schemas.microsoft.com/office/drawing/2014/main" id="{B1268DD8-0BAE-74DE-5E3D-2AB98F83702A}"/>
                </a:ext>
              </a:extLst>
            </p:cNvPr>
            <p:cNvSpPr>
              <a:spLocks noChangeShapeType="1"/>
            </p:cNvSpPr>
            <p:nvPr/>
          </p:nvSpPr>
          <p:spPr bwMode="auto">
            <a:xfrm>
              <a:off x="3794"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 name="Line 9">
              <a:extLst>
                <a:ext uri="{FF2B5EF4-FFF2-40B4-BE49-F238E27FC236}">
                  <a16:creationId xmlns:a16="http://schemas.microsoft.com/office/drawing/2014/main" id="{DD41037C-D1E1-AF7E-9795-4EFC97632F88}"/>
                </a:ext>
              </a:extLst>
            </p:cNvPr>
            <p:cNvSpPr>
              <a:spLocks noChangeShapeType="1"/>
            </p:cNvSpPr>
            <p:nvPr/>
          </p:nvSpPr>
          <p:spPr bwMode="auto">
            <a:xfrm flipV="1">
              <a:off x="3829"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 name="Line 10">
              <a:extLst>
                <a:ext uri="{FF2B5EF4-FFF2-40B4-BE49-F238E27FC236}">
                  <a16:creationId xmlns:a16="http://schemas.microsoft.com/office/drawing/2014/main" id="{2A3B91C6-DBEA-1E81-EAC9-4203DDF8F825}"/>
                </a:ext>
              </a:extLst>
            </p:cNvPr>
            <p:cNvSpPr>
              <a:spLocks noChangeShapeType="1"/>
            </p:cNvSpPr>
            <p:nvPr/>
          </p:nvSpPr>
          <p:spPr bwMode="auto">
            <a:xfrm>
              <a:off x="3865"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 name="Line 11">
              <a:extLst>
                <a:ext uri="{FF2B5EF4-FFF2-40B4-BE49-F238E27FC236}">
                  <a16:creationId xmlns:a16="http://schemas.microsoft.com/office/drawing/2014/main" id="{5DAB3CD0-554B-C964-9018-49BEF102F31C}"/>
                </a:ext>
              </a:extLst>
            </p:cNvPr>
            <p:cNvSpPr>
              <a:spLocks noChangeShapeType="1"/>
            </p:cNvSpPr>
            <p:nvPr/>
          </p:nvSpPr>
          <p:spPr bwMode="auto">
            <a:xfrm flipV="1">
              <a:off x="3900"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 name="Line 12">
              <a:extLst>
                <a:ext uri="{FF2B5EF4-FFF2-40B4-BE49-F238E27FC236}">
                  <a16:creationId xmlns:a16="http://schemas.microsoft.com/office/drawing/2014/main" id="{992B2D7C-384D-06F0-2D03-D5F6ED44267A}"/>
                </a:ext>
              </a:extLst>
            </p:cNvPr>
            <p:cNvSpPr>
              <a:spLocks noChangeShapeType="1"/>
            </p:cNvSpPr>
            <p:nvPr/>
          </p:nvSpPr>
          <p:spPr bwMode="auto">
            <a:xfrm>
              <a:off x="3935"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 name="Line 13">
              <a:extLst>
                <a:ext uri="{FF2B5EF4-FFF2-40B4-BE49-F238E27FC236}">
                  <a16:creationId xmlns:a16="http://schemas.microsoft.com/office/drawing/2014/main" id="{68C1E44C-AD34-46CE-3A6B-50F59866BF39}"/>
                </a:ext>
              </a:extLst>
            </p:cNvPr>
            <p:cNvSpPr>
              <a:spLocks noChangeShapeType="1"/>
            </p:cNvSpPr>
            <p:nvPr/>
          </p:nvSpPr>
          <p:spPr bwMode="auto">
            <a:xfrm flipV="1">
              <a:off x="3971"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 name="Line 14">
              <a:extLst>
                <a:ext uri="{FF2B5EF4-FFF2-40B4-BE49-F238E27FC236}">
                  <a16:creationId xmlns:a16="http://schemas.microsoft.com/office/drawing/2014/main" id="{0AD219D7-14D2-3B37-7079-AA4F70B4DE8F}"/>
                </a:ext>
              </a:extLst>
            </p:cNvPr>
            <p:cNvSpPr>
              <a:spLocks noChangeShapeType="1"/>
            </p:cNvSpPr>
            <p:nvPr/>
          </p:nvSpPr>
          <p:spPr bwMode="auto">
            <a:xfrm>
              <a:off x="4006"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4" name="Line 15">
              <a:extLst>
                <a:ext uri="{FF2B5EF4-FFF2-40B4-BE49-F238E27FC236}">
                  <a16:creationId xmlns:a16="http://schemas.microsoft.com/office/drawing/2014/main" id="{FCFC6C54-7E3F-D8CA-417E-60E5DC47BF3B}"/>
                </a:ext>
              </a:extLst>
            </p:cNvPr>
            <p:cNvSpPr>
              <a:spLocks noChangeShapeType="1"/>
            </p:cNvSpPr>
            <p:nvPr/>
          </p:nvSpPr>
          <p:spPr bwMode="auto">
            <a:xfrm>
              <a:off x="2296" y="1103"/>
              <a:ext cx="16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5" name="Line 16">
              <a:extLst>
                <a:ext uri="{FF2B5EF4-FFF2-40B4-BE49-F238E27FC236}">
                  <a16:creationId xmlns:a16="http://schemas.microsoft.com/office/drawing/2014/main" id="{9939E326-8246-3479-5853-7DDBEE941E4A}"/>
                </a:ext>
              </a:extLst>
            </p:cNvPr>
            <p:cNvSpPr>
              <a:spLocks noChangeShapeType="1"/>
            </p:cNvSpPr>
            <p:nvPr/>
          </p:nvSpPr>
          <p:spPr bwMode="auto">
            <a:xfrm flipH="1">
              <a:off x="4041" y="1103"/>
              <a:ext cx="35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6" name="Line 17">
              <a:extLst>
                <a:ext uri="{FF2B5EF4-FFF2-40B4-BE49-F238E27FC236}">
                  <a16:creationId xmlns:a16="http://schemas.microsoft.com/office/drawing/2014/main" id="{F2AE2020-1973-F5B0-3969-F4C63C19862E}"/>
                </a:ext>
              </a:extLst>
            </p:cNvPr>
            <p:cNvSpPr>
              <a:spLocks noChangeShapeType="1"/>
            </p:cNvSpPr>
            <p:nvPr/>
          </p:nvSpPr>
          <p:spPr bwMode="auto">
            <a:xfrm>
              <a:off x="3688" y="912"/>
              <a:ext cx="4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7" name="Line 18">
              <a:extLst>
                <a:ext uri="{FF2B5EF4-FFF2-40B4-BE49-F238E27FC236}">
                  <a16:creationId xmlns:a16="http://schemas.microsoft.com/office/drawing/2014/main" id="{BEFB75CF-F9E7-7E5C-629A-C05400BE58CE}"/>
                </a:ext>
              </a:extLst>
            </p:cNvPr>
            <p:cNvSpPr>
              <a:spLocks noChangeShapeType="1"/>
            </p:cNvSpPr>
            <p:nvPr/>
          </p:nvSpPr>
          <p:spPr bwMode="auto">
            <a:xfrm>
              <a:off x="3688"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 name="Line 19">
              <a:extLst>
                <a:ext uri="{FF2B5EF4-FFF2-40B4-BE49-F238E27FC236}">
                  <a16:creationId xmlns:a16="http://schemas.microsoft.com/office/drawing/2014/main" id="{ECB53205-BF77-CDEB-7328-FBBFBF6DDAB3}"/>
                </a:ext>
              </a:extLst>
            </p:cNvPr>
            <p:cNvSpPr>
              <a:spLocks noChangeShapeType="1"/>
            </p:cNvSpPr>
            <p:nvPr/>
          </p:nvSpPr>
          <p:spPr bwMode="auto">
            <a:xfrm>
              <a:off x="4077"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9" name="Line 20">
              <a:extLst>
                <a:ext uri="{FF2B5EF4-FFF2-40B4-BE49-F238E27FC236}">
                  <a16:creationId xmlns:a16="http://schemas.microsoft.com/office/drawing/2014/main" id="{DA1A03C7-53D8-1F97-550D-3AD1D88D56D9}"/>
                </a:ext>
              </a:extLst>
            </p:cNvPr>
            <p:cNvSpPr>
              <a:spLocks noChangeShapeType="1"/>
            </p:cNvSpPr>
            <p:nvPr/>
          </p:nvSpPr>
          <p:spPr bwMode="auto">
            <a:xfrm>
              <a:off x="3688" y="1724"/>
              <a:ext cx="43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 name="AutoShape 21">
              <a:extLst>
                <a:ext uri="{FF2B5EF4-FFF2-40B4-BE49-F238E27FC236}">
                  <a16:creationId xmlns:a16="http://schemas.microsoft.com/office/drawing/2014/main" id="{88BD87D2-2049-1E9A-52A8-3CC68DE3DC8E}"/>
                </a:ext>
              </a:extLst>
            </p:cNvPr>
            <p:cNvSpPr>
              <a:spLocks noChangeArrowheads="1"/>
            </p:cNvSpPr>
            <p:nvPr/>
          </p:nvSpPr>
          <p:spPr bwMode="auto">
            <a:xfrm>
              <a:off x="3794"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1" name="AutoShape 22">
              <a:extLst>
                <a:ext uri="{FF2B5EF4-FFF2-40B4-BE49-F238E27FC236}">
                  <a16:creationId xmlns:a16="http://schemas.microsoft.com/office/drawing/2014/main" id="{7B8EB75A-0147-711F-1546-5EC5EF661BA1}"/>
                </a:ext>
              </a:extLst>
            </p:cNvPr>
            <p:cNvSpPr>
              <a:spLocks noChangeArrowheads="1"/>
            </p:cNvSpPr>
            <p:nvPr/>
          </p:nvSpPr>
          <p:spPr bwMode="auto">
            <a:xfrm>
              <a:off x="386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2" name="AutoShape 23">
              <a:extLst>
                <a:ext uri="{FF2B5EF4-FFF2-40B4-BE49-F238E27FC236}">
                  <a16:creationId xmlns:a16="http://schemas.microsoft.com/office/drawing/2014/main" id="{49C15749-1391-F7E3-567C-94047AAE9987}"/>
                </a:ext>
              </a:extLst>
            </p:cNvPr>
            <p:cNvSpPr>
              <a:spLocks noChangeArrowheads="1"/>
            </p:cNvSpPr>
            <p:nvPr/>
          </p:nvSpPr>
          <p:spPr bwMode="auto">
            <a:xfrm>
              <a:off x="393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23" name="Group 24">
              <a:extLst>
                <a:ext uri="{FF2B5EF4-FFF2-40B4-BE49-F238E27FC236}">
                  <a16:creationId xmlns:a16="http://schemas.microsoft.com/office/drawing/2014/main" id="{C9119E9D-52D3-518C-CCC3-1C428FD3D3EE}"/>
                </a:ext>
              </a:extLst>
            </p:cNvPr>
            <p:cNvGrpSpPr>
              <a:grpSpLocks/>
            </p:cNvGrpSpPr>
            <p:nvPr/>
          </p:nvGrpSpPr>
          <p:grpSpPr bwMode="auto">
            <a:xfrm>
              <a:off x="3285" y="1079"/>
              <a:ext cx="117" cy="48"/>
              <a:chOff x="1800" y="2700"/>
              <a:chExt cx="540" cy="180"/>
            </a:xfrm>
          </p:grpSpPr>
          <p:sp>
            <p:nvSpPr>
              <p:cNvPr id="68" name="Line 25">
                <a:extLst>
                  <a:ext uri="{FF2B5EF4-FFF2-40B4-BE49-F238E27FC236}">
                    <a16:creationId xmlns:a16="http://schemas.microsoft.com/office/drawing/2014/main" id="{AF377457-79E6-68C8-C95B-A6E51D4901A3}"/>
                  </a:ext>
                </a:extLst>
              </p:cNvPr>
              <p:cNvSpPr>
                <a:spLocks noChangeShapeType="1"/>
              </p:cNvSpPr>
              <p:nvPr/>
            </p:nvSpPr>
            <p:spPr bwMode="auto">
              <a:xfrm>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9" name="Line 26">
                <a:extLst>
                  <a:ext uri="{FF2B5EF4-FFF2-40B4-BE49-F238E27FC236}">
                    <a16:creationId xmlns:a16="http://schemas.microsoft.com/office/drawing/2014/main" id="{42DAF1F6-0A07-E689-2BB5-FA781580049E}"/>
                  </a:ext>
                </a:extLst>
              </p:cNvPr>
              <p:cNvSpPr>
                <a:spLocks noChangeShapeType="1"/>
              </p:cNvSpPr>
              <p:nvPr/>
            </p:nvSpPr>
            <p:spPr bwMode="auto">
              <a:xfrm>
                <a:off x="180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0" name="Line 27">
                <a:extLst>
                  <a:ext uri="{FF2B5EF4-FFF2-40B4-BE49-F238E27FC236}">
                    <a16:creationId xmlns:a16="http://schemas.microsoft.com/office/drawing/2014/main" id="{CA0A783D-AD81-D5B9-DBF7-D03FD1620326}"/>
                  </a:ext>
                </a:extLst>
              </p:cNvPr>
              <p:cNvSpPr>
                <a:spLocks noChangeShapeType="1"/>
              </p:cNvSpPr>
              <p:nvPr/>
            </p:nvSpPr>
            <p:spPr bwMode="auto">
              <a:xfrm flipV="1">
                <a:off x="234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1" name="Line 28">
                <a:extLst>
                  <a:ext uri="{FF2B5EF4-FFF2-40B4-BE49-F238E27FC236}">
                    <a16:creationId xmlns:a16="http://schemas.microsoft.com/office/drawing/2014/main" id="{50B0593E-B307-2788-2927-4BDBD556C490}"/>
                  </a:ext>
                </a:extLst>
              </p:cNvPr>
              <p:cNvSpPr>
                <a:spLocks noChangeShapeType="1"/>
              </p:cNvSpPr>
              <p:nvPr/>
            </p:nvSpPr>
            <p:spPr bwMode="auto">
              <a:xfrm flipV="1">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24" name="AutoShape 29">
              <a:extLst>
                <a:ext uri="{FF2B5EF4-FFF2-40B4-BE49-F238E27FC236}">
                  <a16:creationId xmlns:a16="http://schemas.microsoft.com/office/drawing/2014/main" id="{71910D16-3832-4B31-79A9-5E3D08B92EE1}"/>
                </a:ext>
              </a:extLst>
            </p:cNvPr>
            <p:cNvSpPr>
              <a:spLocks noChangeArrowheads="1"/>
            </p:cNvSpPr>
            <p:nvPr/>
          </p:nvSpPr>
          <p:spPr bwMode="auto">
            <a:xfrm>
              <a:off x="3476"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5" name="AutoShape 30">
              <a:extLst>
                <a:ext uri="{FF2B5EF4-FFF2-40B4-BE49-F238E27FC236}">
                  <a16:creationId xmlns:a16="http://schemas.microsoft.com/office/drawing/2014/main" id="{B7C93BB9-06C5-CC30-F5E5-BD3F343A9BEF}"/>
                </a:ext>
              </a:extLst>
            </p:cNvPr>
            <p:cNvSpPr>
              <a:spLocks noChangeArrowheads="1"/>
            </p:cNvSpPr>
            <p:nvPr/>
          </p:nvSpPr>
          <p:spPr bwMode="auto">
            <a:xfrm>
              <a:off x="3794"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6" name="AutoShape 31">
              <a:extLst>
                <a:ext uri="{FF2B5EF4-FFF2-40B4-BE49-F238E27FC236}">
                  <a16:creationId xmlns:a16="http://schemas.microsoft.com/office/drawing/2014/main" id="{780A019E-00C5-60E3-6B1B-99CC7B52A908}"/>
                </a:ext>
              </a:extLst>
            </p:cNvPr>
            <p:cNvSpPr>
              <a:spLocks noChangeArrowheads="1"/>
            </p:cNvSpPr>
            <p:nvPr/>
          </p:nvSpPr>
          <p:spPr bwMode="auto">
            <a:xfrm>
              <a:off x="411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7" name="AutoShape 32">
              <a:extLst>
                <a:ext uri="{FF2B5EF4-FFF2-40B4-BE49-F238E27FC236}">
                  <a16:creationId xmlns:a16="http://schemas.microsoft.com/office/drawing/2014/main" id="{C75D0615-D52B-30BF-8686-68AC98D1F3C4}"/>
                </a:ext>
              </a:extLst>
            </p:cNvPr>
            <p:cNvSpPr>
              <a:spLocks noChangeArrowheads="1"/>
            </p:cNvSpPr>
            <p:nvPr/>
          </p:nvSpPr>
          <p:spPr bwMode="auto">
            <a:xfrm>
              <a:off x="4394" y="115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8" name="AutoShape 33">
              <a:extLst>
                <a:ext uri="{FF2B5EF4-FFF2-40B4-BE49-F238E27FC236}">
                  <a16:creationId xmlns:a16="http://schemas.microsoft.com/office/drawing/2014/main" id="{7063F2FE-ED51-8073-DA53-5CA97277B6C8}"/>
                </a:ext>
              </a:extLst>
            </p:cNvPr>
            <p:cNvSpPr>
              <a:spLocks noChangeArrowheads="1"/>
            </p:cNvSpPr>
            <p:nvPr/>
          </p:nvSpPr>
          <p:spPr bwMode="auto">
            <a:xfrm>
              <a:off x="4394" y="158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9" name="AutoShape 34">
              <a:extLst>
                <a:ext uri="{FF2B5EF4-FFF2-40B4-BE49-F238E27FC236}">
                  <a16:creationId xmlns:a16="http://schemas.microsoft.com/office/drawing/2014/main" id="{B28DFED0-7AC8-8D37-304E-1FE8B7A8D874}"/>
                </a:ext>
              </a:extLst>
            </p:cNvPr>
            <p:cNvSpPr>
              <a:spLocks noChangeArrowheads="1"/>
            </p:cNvSpPr>
            <p:nvPr/>
          </p:nvSpPr>
          <p:spPr bwMode="auto">
            <a:xfrm>
              <a:off x="418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0" name="AutoShape 35">
              <a:extLst>
                <a:ext uri="{FF2B5EF4-FFF2-40B4-BE49-F238E27FC236}">
                  <a16:creationId xmlns:a16="http://schemas.microsoft.com/office/drawing/2014/main" id="{4C1CA32F-C12C-4B9C-D04B-FF35A83CB8D1}"/>
                </a:ext>
              </a:extLst>
            </p:cNvPr>
            <p:cNvSpPr>
              <a:spLocks noChangeArrowheads="1"/>
            </p:cNvSpPr>
            <p:nvPr/>
          </p:nvSpPr>
          <p:spPr bwMode="auto">
            <a:xfrm>
              <a:off x="3865"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1" name="AutoShape 36">
              <a:extLst>
                <a:ext uri="{FF2B5EF4-FFF2-40B4-BE49-F238E27FC236}">
                  <a16:creationId xmlns:a16="http://schemas.microsoft.com/office/drawing/2014/main" id="{0161D9E6-882D-D43A-F2BB-BDD3264D601B}"/>
                </a:ext>
              </a:extLst>
            </p:cNvPr>
            <p:cNvSpPr>
              <a:spLocks noChangeArrowheads="1"/>
            </p:cNvSpPr>
            <p:nvPr/>
          </p:nvSpPr>
          <p:spPr bwMode="auto">
            <a:xfrm>
              <a:off x="3476"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2" name="AutoShape 37">
              <a:extLst>
                <a:ext uri="{FF2B5EF4-FFF2-40B4-BE49-F238E27FC236}">
                  <a16:creationId xmlns:a16="http://schemas.microsoft.com/office/drawing/2014/main" id="{B43C2189-7CE1-F957-6772-D68023D3BD6E}"/>
                </a:ext>
              </a:extLst>
            </p:cNvPr>
            <p:cNvSpPr>
              <a:spLocks noChangeArrowheads="1"/>
            </p:cNvSpPr>
            <p:nvPr/>
          </p:nvSpPr>
          <p:spPr bwMode="auto">
            <a:xfrm>
              <a:off x="312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3" name="AutoShape 38">
              <a:extLst>
                <a:ext uri="{FF2B5EF4-FFF2-40B4-BE49-F238E27FC236}">
                  <a16:creationId xmlns:a16="http://schemas.microsoft.com/office/drawing/2014/main" id="{CFDB2DBF-AE97-6B19-890D-7EEBC1A18CFA}"/>
                </a:ext>
              </a:extLst>
            </p:cNvPr>
            <p:cNvSpPr>
              <a:spLocks noChangeArrowheads="1"/>
            </p:cNvSpPr>
            <p:nvPr/>
          </p:nvSpPr>
          <p:spPr bwMode="auto">
            <a:xfrm>
              <a:off x="305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 name="Text Box 39">
              <a:extLst>
                <a:ext uri="{FF2B5EF4-FFF2-40B4-BE49-F238E27FC236}">
                  <a16:creationId xmlns:a16="http://schemas.microsoft.com/office/drawing/2014/main" id="{B179CD1B-3A59-798D-D0F3-47D4BEDEF5C0}"/>
                </a:ext>
              </a:extLst>
            </p:cNvPr>
            <p:cNvSpPr txBox="1">
              <a:spLocks noChangeArrowheads="1"/>
            </p:cNvSpPr>
            <p:nvPr/>
          </p:nvSpPr>
          <p:spPr bwMode="auto">
            <a:xfrm>
              <a:off x="2697" y="1198"/>
              <a:ext cx="87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Van ba ngã</a:t>
              </a:r>
            </a:p>
          </p:txBody>
        </p:sp>
        <p:sp>
          <p:nvSpPr>
            <p:cNvPr id="35" name="Rectangle 45">
              <a:extLst>
                <a:ext uri="{FF2B5EF4-FFF2-40B4-BE49-F238E27FC236}">
                  <a16:creationId xmlns:a16="http://schemas.microsoft.com/office/drawing/2014/main" id="{A21C450F-7E79-ACFA-E13D-501A58B697EE}"/>
                </a:ext>
              </a:extLst>
            </p:cNvPr>
            <p:cNvSpPr>
              <a:spLocks noChangeArrowheads="1"/>
            </p:cNvSpPr>
            <p:nvPr/>
          </p:nvSpPr>
          <p:spPr bwMode="auto">
            <a:xfrm>
              <a:off x="3779" y="1389"/>
              <a:ext cx="196" cy="28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6" name="Text Box 46">
              <a:extLst>
                <a:ext uri="{FF2B5EF4-FFF2-40B4-BE49-F238E27FC236}">
                  <a16:creationId xmlns:a16="http://schemas.microsoft.com/office/drawing/2014/main" id="{A0685C4D-DF8E-1CDF-5281-7A9F09A020D3}"/>
                </a:ext>
              </a:extLst>
            </p:cNvPr>
            <p:cNvSpPr txBox="1">
              <a:spLocks noChangeArrowheads="1"/>
            </p:cNvSpPr>
            <p:nvPr/>
          </p:nvSpPr>
          <p:spPr bwMode="auto">
            <a:xfrm>
              <a:off x="4117" y="844"/>
              <a:ext cx="587"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Dàn lạnh</a:t>
              </a:r>
            </a:p>
          </p:txBody>
        </p:sp>
        <p:grpSp>
          <p:nvGrpSpPr>
            <p:cNvPr id="37" name="Group 47">
              <a:extLst>
                <a:ext uri="{FF2B5EF4-FFF2-40B4-BE49-F238E27FC236}">
                  <a16:creationId xmlns:a16="http://schemas.microsoft.com/office/drawing/2014/main" id="{B68B9617-B241-89FC-9790-563BE9C4795C}"/>
                </a:ext>
              </a:extLst>
            </p:cNvPr>
            <p:cNvGrpSpPr>
              <a:grpSpLocks/>
            </p:cNvGrpSpPr>
            <p:nvPr/>
          </p:nvGrpSpPr>
          <p:grpSpPr bwMode="auto">
            <a:xfrm>
              <a:off x="960" y="2085"/>
              <a:ext cx="240" cy="258"/>
              <a:chOff x="3780" y="6840"/>
              <a:chExt cx="900" cy="1035"/>
            </a:xfrm>
          </p:grpSpPr>
          <p:sp>
            <p:nvSpPr>
              <p:cNvPr id="62" name="Oval 48">
                <a:extLst>
                  <a:ext uri="{FF2B5EF4-FFF2-40B4-BE49-F238E27FC236}">
                    <a16:creationId xmlns:a16="http://schemas.microsoft.com/office/drawing/2014/main" id="{43C182E1-530B-BFE1-C5C5-349E50B27967}"/>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63" name="Group 49">
                <a:extLst>
                  <a:ext uri="{FF2B5EF4-FFF2-40B4-BE49-F238E27FC236}">
                    <a16:creationId xmlns:a16="http://schemas.microsoft.com/office/drawing/2014/main" id="{378D1FF8-D923-C7C4-B8C0-ADB7A0F9FC23}"/>
                  </a:ext>
                </a:extLst>
              </p:cNvPr>
              <p:cNvGrpSpPr>
                <a:grpSpLocks/>
              </p:cNvGrpSpPr>
              <p:nvPr/>
            </p:nvGrpSpPr>
            <p:grpSpPr bwMode="auto">
              <a:xfrm>
                <a:off x="3780" y="7695"/>
                <a:ext cx="900" cy="180"/>
                <a:chOff x="3780" y="7740"/>
                <a:chExt cx="900" cy="180"/>
              </a:xfrm>
            </p:grpSpPr>
            <p:sp>
              <p:nvSpPr>
                <p:cNvPr id="65" name="Line 50">
                  <a:extLst>
                    <a:ext uri="{FF2B5EF4-FFF2-40B4-BE49-F238E27FC236}">
                      <a16:creationId xmlns:a16="http://schemas.microsoft.com/office/drawing/2014/main" id="{47FEE682-1B63-A5A9-DA17-BF1F983F970E}"/>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6" name="Line 51">
                  <a:extLst>
                    <a:ext uri="{FF2B5EF4-FFF2-40B4-BE49-F238E27FC236}">
                      <a16:creationId xmlns:a16="http://schemas.microsoft.com/office/drawing/2014/main" id="{6BC0BE99-427E-F229-4892-4E0E196C4D54}"/>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7" name="Line 52">
                  <a:extLst>
                    <a:ext uri="{FF2B5EF4-FFF2-40B4-BE49-F238E27FC236}">
                      <a16:creationId xmlns:a16="http://schemas.microsoft.com/office/drawing/2014/main" id="{8CC4A4FA-DD87-F4DE-600C-225063E90794}"/>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64" name="Oval 53">
                <a:extLst>
                  <a:ext uri="{FF2B5EF4-FFF2-40B4-BE49-F238E27FC236}">
                    <a16:creationId xmlns:a16="http://schemas.microsoft.com/office/drawing/2014/main" id="{9FDCC87E-F37D-43E1-5DF5-5F5AD43E3D76}"/>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sp>
          <p:nvSpPr>
            <p:cNvPr id="38" name="Line 54">
              <a:extLst>
                <a:ext uri="{FF2B5EF4-FFF2-40B4-BE49-F238E27FC236}">
                  <a16:creationId xmlns:a16="http://schemas.microsoft.com/office/drawing/2014/main" id="{71C920FC-5F1A-EDB8-759A-F77C4D9702DD}"/>
                </a:ext>
              </a:extLst>
            </p:cNvPr>
            <p:cNvSpPr>
              <a:spLocks noChangeShapeType="1"/>
            </p:cNvSpPr>
            <p:nvPr/>
          </p:nvSpPr>
          <p:spPr bwMode="auto">
            <a:xfrm flipH="1">
              <a:off x="1309" y="2012"/>
              <a:ext cx="19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9" name="Line 55">
              <a:extLst>
                <a:ext uri="{FF2B5EF4-FFF2-40B4-BE49-F238E27FC236}">
                  <a16:creationId xmlns:a16="http://schemas.microsoft.com/office/drawing/2014/main" id="{ADE63355-9188-E512-F011-2316577FD177}"/>
                </a:ext>
              </a:extLst>
            </p:cNvPr>
            <p:cNvSpPr>
              <a:spLocks noChangeShapeType="1"/>
            </p:cNvSpPr>
            <p:nvPr/>
          </p:nvSpPr>
          <p:spPr bwMode="auto">
            <a:xfrm>
              <a:off x="1301" y="2020"/>
              <a:ext cx="0" cy="1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0" name="Line 56">
              <a:extLst>
                <a:ext uri="{FF2B5EF4-FFF2-40B4-BE49-F238E27FC236}">
                  <a16:creationId xmlns:a16="http://schemas.microsoft.com/office/drawing/2014/main" id="{26681347-CFED-77C6-6A85-38D9061382A7}"/>
                </a:ext>
              </a:extLst>
            </p:cNvPr>
            <p:cNvSpPr>
              <a:spLocks noChangeShapeType="1"/>
            </p:cNvSpPr>
            <p:nvPr/>
          </p:nvSpPr>
          <p:spPr bwMode="auto">
            <a:xfrm flipH="1">
              <a:off x="1068" y="2192"/>
              <a:ext cx="2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 name="Line 57">
              <a:extLst>
                <a:ext uri="{FF2B5EF4-FFF2-40B4-BE49-F238E27FC236}">
                  <a16:creationId xmlns:a16="http://schemas.microsoft.com/office/drawing/2014/main" id="{D37E8DEF-906A-5376-68DE-35FF6FE37264}"/>
                </a:ext>
              </a:extLst>
            </p:cNvPr>
            <p:cNvSpPr>
              <a:spLocks noChangeShapeType="1"/>
            </p:cNvSpPr>
            <p:nvPr/>
          </p:nvSpPr>
          <p:spPr bwMode="auto">
            <a:xfrm flipV="1">
              <a:off x="1135"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2" name="Line 58">
              <a:extLst>
                <a:ext uri="{FF2B5EF4-FFF2-40B4-BE49-F238E27FC236}">
                  <a16:creationId xmlns:a16="http://schemas.microsoft.com/office/drawing/2014/main" id="{91D8237F-D17E-C835-F345-332E795B3792}"/>
                </a:ext>
              </a:extLst>
            </p:cNvPr>
            <p:cNvSpPr>
              <a:spLocks noChangeShapeType="1"/>
            </p:cNvSpPr>
            <p:nvPr/>
          </p:nvSpPr>
          <p:spPr bwMode="auto">
            <a:xfrm>
              <a:off x="1068" y="2020"/>
              <a:ext cx="8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3" name="Line 59">
              <a:extLst>
                <a:ext uri="{FF2B5EF4-FFF2-40B4-BE49-F238E27FC236}">
                  <a16:creationId xmlns:a16="http://schemas.microsoft.com/office/drawing/2014/main" id="{00AF6E43-D0DE-0E39-D2F9-7C6E5C2D0231}"/>
                </a:ext>
              </a:extLst>
            </p:cNvPr>
            <p:cNvSpPr>
              <a:spLocks noChangeShapeType="1"/>
            </p:cNvSpPr>
            <p:nvPr/>
          </p:nvSpPr>
          <p:spPr bwMode="auto">
            <a:xfrm>
              <a:off x="1068"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4" name="Line 60">
              <a:extLst>
                <a:ext uri="{FF2B5EF4-FFF2-40B4-BE49-F238E27FC236}">
                  <a16:creationId xmlns:a16="http://schemas.microsoft.com/office/drawing/2014/main" id="{3911576F-AE60-0117-5AE1-F9EA74C8194D}"/>
                </a:ext>
              </a:extLst>
            </p:cNvPr>
            <p:cNvSpPr>
              <a:spLocks noChangeShapeType="1"/>
            </p:cNvSpPr>
            <p:nvPr/>
          </p:nvSpPr>
          <p:spPr bwMode="auto">
            <a:xfrm flipV="1">
              <a:off x="1104" y="1418"/>
              <a:ext cx="0" cy="60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5" name="AutoShape 61">
              <a:extLst>
                <a:ext uri="{FF2B5EF4-FFF2-40B4-BE49-F238E27FC236}">
                  <a16:creationId xmlns:a16="http://schemas.microsoft.com/office/drawing/2014/main" id="{750FE16B-6459-374A-6632-759DEBA5715C}"/>
                </a:ext>
              </a:extLst>
            </p:cNvPr>
            <p:cNvSpPr>
              <a:spLocks noChangeArrowheads="1"/>
            </p:cNvSpPr>
            <p:nvPr/>
          </p:nvSpPr>
          <p:spPr bwMode="auto">
            <a:xfrm>
              <a:off x="1068" y="1425"/>
              <a:ext cx="81" cy="172"/>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46" name="Line 62">
              <a:extLst>
                <a:ext uri="{FF2B5EF4-FFF2-40B4-BE49-F238E27FC236}">
                  <a16:creationId xmlns:a16="http://schemas.microsoft.com/office/drawing/2014/main" id="{CB80F25F-5141-625C-516D-2A460B8955CD}"/>
                </a:ext>
              </a:extLst>
            </p:cNvPr>
            <p:cNvSpPr>
              <a:spLocks noChangeShapeType="1"/>
            </p:cNvSpPr>
            <p:nvPr/>
          </p:nvSpPr>
          <p:spPr bwMode="auto">
            <a:xfrm flipV="1">
              <a:off x="1098" y="1074"/>
              <a:ext cx="0" cy="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7" name="Line 63">
              <a:extLst>
                <a:ext uri="{FF2B5EF4-FFF2-40B4-BE49-F238E27FC236}">
                  <a16:creationId xmlns:a16="http://schemas.microsoft.com/office/drawing/2014/main" id="{CA1F4931-AA09-D90C-480B-C7EE44CBF262}"/>
                </a:ext>
              </a:extLst>
            </p:cNvPr>
            <p:cNvSpPr>
              <a:spLocks noChangeShapeType="1"/>
            </p:cNvSpPr>
            <p:nvPr/>
          </p:nvSpPr>
          <p:spPr bwMode="auto">
            <a:xfrm>
              <a:off x="1092" y="1074"/>
              <a:ext cx="639"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 name="Text Box 64">
              <a:extLst>
                <a:ext uri="{FF2B5EF4-FFF2-40B4-BE49-F238E27FC236}">
                  <a16:creationId xmlns:a16="http://schemas.microsoft.com/office/drawing/2014/main" id="{56D03A74-20F1-D97C-F3CB-1AD17A183966}"/>
                </a:ext>
              </a:extLst>
            </p:cNvPr>
            <p:cNvSpPr txBox="1">
              <a:spLocks noChangeArrowheads="1"/>
            </p:cNvSpPr>
            <p:nvPr/>
          </p:nvSpPr>
          <p:spPr bwMode="auto">
            <a:xfrm>
              <a:off x="1670" y="952"/>
              <a:ext cx="778" cy="25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Bình bay hơi</a:t>
              </a:r>
            </a:p>
          </p:txBody>
        </p:sp>
        <p:sp>
          <p:nvSpPr>
            <p:cNvPr id="49" name="Text Box 65">
              <a:extLst>
                <a:ext uri="{FF2B5EF4-FFF2-40B4-BE49-F238E27FC236}">
                  <a16:creationId xmlns:a16="http://schemas.microsoft.com/office/drawing/2014/main" id="{9D788609-28AB-45A6-8DFC-B3A9F35E54DD}"/>
                </a:ext>
              </a:extLst>
            </p:cNvPr>
            <p:cNvSpPr txBox="1">
              <a:spLocks noChangeArrowheads="1"/>
            </p:cNvSpPr>
            <p:nvPr/>
          </p:nvSpPr>
          <p:spPr bwMode="auto">
            <a:xfrm>
              <a:off x="1440" y="2622"/>
              <a:ext cx="399" cy="21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50" name="Line 66">
              <a:extLst>
                <a:ext uri="{FF2B5EF4-FFF2-40B4-BE49-F238E27FC236}">
                  <a16:creationId xmlns:a16="http://schemas.microsoft.com/office/drawing/2014/main" id="{A9D2B185-31B3-0F07-E507-685E9E5382D3}"/>
                </a:ext>
              </a:extLst>
            </p:cNvPr>
            <p:cNvSpPr>
              <a:spLocks noChangeShapeType="1"/>
            </p:cNvSpPr>
            <p:nvPr/>
          </p:nvSpPr>
          <p:spPr bwMode="auto">
            <a:xfrm flipV="1">
              <a:off x="1104" y="2335"/>
              <a:ext cx="0" cy="43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1" name="Text Box 67">
              <a:extLst>
                <a:ext uri="{FF2B5EF4-FFF2-40B4-BE49-F238E27FC236}">
                  <a16:creationId xmlns:a16="http://schemas.microsoft.com/office/drawing/2014/main" id="{0B51D8A2-21E6-7881-37F4-2AF5FD4F9EDF}"/>
                </a:ext>
              </a:extLst>
            </p:cNvPr>
            <p:cNvSpPr txBox="1">
              <a:spLocks noChangeArrowheads="1"/>
            </p:cNvSpPr>
            <p:nvPr/>
          </p:nvSpPr>
          <p:spPr bwMode="auto">
            <a:xfrm>
              <a:off x="1337" y="1246"/>
              <a:ext cx="527" cy="258"/>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Áp suất</a:t>
              </a:r>
            </a:p>
          </p:txBody>
        </p:sp>
        <p:sp>
          <p:nvSpPr>
            <p:cNvPr id="52" name="Line 68">
              <a:extLst>
                <a:ext uri="{FF2B5EF4-FFF2-40B4-BE49-F238E27FC236}">
                  <a16:creationId xmlns:a16="http://schemas.microsoft.com/office/drawing/2014/main" id="{8CA1EA28-F33E-1583-3920-595758B20FE9}"/>
                </a:ext>
              </a:extLst>
            </p:cNvPr>
            <p:cNvSpPr>
              <a:spLocks noChangeShapeType="1"/>
            </p:cNvSpPr>
            <p:nvPr/>
          </p:nvSpPr>
          <p:spPr bwMode="auto">
            <a:xfrm>
              <a:off x="1610" y="1504"/>
              <a:ext cx="0" cy="1118"/>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3" name="Line 69">
              <a:extLst>
                <a:ext uri="{FF2B5EF4-FFF2-40B4-BE49-F238E27FC236}">
                  <a16:creationId xmlns:a16="http://schemas.microsoft.com/office/drawing/2014/main" id="{F274C7E4-424B-9D65-C0C9-B016B2930B4A}"/>
                </a:ext>
              </a:extLst>
            </p:cNvPr>
            <p:cNvSpPr>
              <a:spLocks noChangeShapeType="1"/>
            </p:cNvSpPr>
            <p:nvPr/>
          </p:nvSpPr>
          <p:spPr bwMode="auto">
            <a:xfrm flipH="1">
              <a:off x="3272" y="1590"/>
              <a:ext cx="159"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4" name="Line 70">
              <a:extLst>
                <a:ext uri="{FF2B5EF4-FFF2-40B4-BE49-F238E27FC236}">
                  <a16:creationId xmlns:a16="http://schemas.microsoft.com/office/drawing/2014/main" id="{F183DD7F-FA37-C601-7BF0-E6D315559EDE}"/>
                </a:ext>
              </a:extLst>
            </p:cNvPr>
            <p:cNvSpPr>
              <a:spLocks noChangeShapeType="1"/>
            </p:cNvSpPr>
            <p:nvPr/>
          </p:nvSpPr>
          <p:spPr bwMode="auto">
            <a:xfrm>
              <a:off x="3264" y="1600"/>
              <a:ext cx="168" cy="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5" name="Line 71">
              <a:extLst>
                <a:ext uri="{FF2B5EF4-FFF2-40B4-BE49-F238E27FC236}">
                  <a16:creationId xmlns:a16="http://schemas.microsoft.com/office/drawing/2014/main" id="{0D4BEE9A-0240-B35A-B797-A49DEC3E1FA6}"/>
                </a:ext>
              </a:extLst>
            </p:cNvPr>
            <p:cNvSpPr>
              <a:spLocks noChangeShapeType="1"/>
            </p:cNvSpPr>
            <p:nvPr/>
          </p:nvSpPr>
          <p:spPr bwMode="auto">
            <a:xfrm flipV="1">
              <a:off x="2603" y="1647"/>
              <a:ext cx="720" cy="51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6" name="Text Box 72">
              <a:extLst>
                <a:ext uri="{FF2B5EF4-FFF2-40B4-BE49-F238E27FC236}">
                  <a16:creationId xmlns:a16="http://schemas.microsoft.com/office/drawing/2014/main" id="{2D443B4B-A21C-9173-848A-3577D2F820B9}"/>
                </a:ext>
              </a:extLst>
            </p:cNvPr>
            <p:cNvSpPr txBox="1">
              <a:spLocks noChangeArrowheads="1"/>
            </p:cNvSpPr>
            <p:nvPr/>
          </p:nvSpPr>
          <p:spPr bwMode="auto">
            <a:xfrm>
              <a:off x="2152" y="2112"/>
              <a:ext cx="111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FF0000"/>
                  </a:solidFill>
                  <a:cs typeface="Arial" panose="020B0604020202020204" pitchFamily="34" charset="0"/>
                </a:rPr>
                <a:t>Đóng cửa thứ 3</a:t>
              </a:r>
            </a:p>
          </p:txBody>
        </p:sp>
        <p:sp>
          <p:nvSpPr>
            <p:cNvPr id="57" name="Line 73">
              <a:extLst>
                <a:ext uri="{FF2B5EF4-FFF2-40B4-BE49-F238E27FC236}">
                  <a16:creationId xmlns:a16="http://schemas.microsoft.com/office/drawing/2014/main" id="{0D700BC9-AE66-C940-FFAD-D51D831AF2C3}"/>
                </a:ext>
              </a:extLst>
            </p:cNvPr>
            <p:cNvSpPr>
              <a:spLocks noChangeShapeType="1"/>
            </p:cNvSpPr>
            <p:nvPr/>
          </p:nvSpPr>
          <p:spPr bwMode="auto">
            <a:xfrm flipV="1">
              <a:off x="3168" y="1160"/>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8" name="Line 74">
              <a:extLst>
                <a:ext uri="{FF2B5EF4-FFF2-40B4-BE49-F238E27FC236}">
                  <a16:creationId xmlns:a16="http://schemas.microsoft.com/office/drawing/2014/main" id="{C6FD2945-71FA-5884-8E9B-555AD4F131D7}"/>
                </a:ext>
              </a:extLst>
            </p:cNvPr>
            <p:cNvSpPr>
              <a:spLocks noChangeShapeType="1"/>
            </p:cNvSpPr>
            <p:nvPr/>
          </p:nvSpPr>
          <p:spPr bwMode="auto">
            <a:xfrm flipH="1">
              <a:off x="4032" y="988"/>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9" name="Line 75">
              <a:extLst>
                <a:ext uri="{FF2B5EF4-FFF2-40B4-BE49-F238E27FC236}">
                  <a16:creationId xmlns:a16="http://schemas.microsoft.com/office/drawing/2014/main" id="{62B22744-0B6B-9AC7-30B3-BA8CF3582031}"/>
                </a:ext>
              </a:extLst>
            </p:cNvPr>
            <p:cNvSpPr>
              <a:spLocks noChangeShapeType="1"/>
            </p:cNvSpPr>
            <p:nvPr/>
          </p:nvSpPr>
          <p:spPr bwMode="auto">
            <a:xfrm>
              <a:off x="3352" y="1103"/>
              <a:ext cx="0" cy="9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0" name="Line 76">
              <a:extLst>
                <a:ext uri="{FF2B5EF4-FFF2-40B4-BE49-F238E27FC236}">
                  <a16:creationId xmlns:a16="http://schemas.microsoft.com/office/drawing/2014/main" id="{0BD4252C-374D-125C-AE72-581E958CEF5A}"/>
                </a:ext>
              </a:extLst>
            </p:cNvPr>
            <p:cNvSpPr>
              <a:spLocks noChangeShapeType="1"/>
            </p:cNvSpPr>
            <p:nvPr/>
          </p:nvSpPr>
          <p:spPr bwMode="auto">
            <a:xfrm>
              <a:off x="1104" y="1392"/>
              <a:ext cx="240"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1" name="Line 77">
              <a:extLst>
                <a:ext uri="{FF2B5EF4-FFF2-40B4-BE49-F238E27FC236}">
                  <a16:creationId xmlns:a16="http://schemas.microsoft.com/office/drawing/2014/main" id="{1A1A3D32-C17C-72A6-7C6E-A1C698A87AC4}"/>
                </a:ext>
              </a:extLst>
            </p:cNvPr>
            <p:cNvSpPr>
              <a:spLocks noChangeShapeType="1"/>
            </p:cNvSpPr>
            <p:nvPr/>
          </p:nvSpPr>
          <p:spPr bwMode="auto">
            <a:xfrm flipH="1">
              <a:off x="1104" y="2736"/>
              <a:ext cx="336"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9610955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Lắp biến tần cho quạt giàn lạnh</a:t>
            </a:r>
            <a:endParaRPr lang="en-VN" sz="3200" dirty="0">
              <a:solidFill>
                <a:schemeClr val="accent1">
                  <a:lumMod val="50000"/>
                </a:schemeClr>
              </a:solidFill>
              <a:latin typeface="+mn-lt"/>
            </a:endParaRPr>
          </a:p>
        </p:txBody>
      </p:sp>
      <p:grpSp>
        <p:nvGrpSpPr>
          <p:cNvPr id="3" name="Group 33">
            <a:extLst>
              <a:ext uri="{FF2B5EF4-FFF2-40B4-BE49-F238E27FC236}">
                <a16:creationId xmlns:a16="http://schemas.microsoft.com/office/drawing/2014/main" id="{61CC5E0A-4DEF-A28C-CE0B-625EDDD4DD38}"/>
              </a:ext>
            </a:extLst>
          </p:cNvPr>
          <p:cNvGrpSpPr>
            <a:grpSpLocks/>
          </p:cNvGrpSpPr>
          <p:nvPr/>
        </p:nvGrpSpPr>
        <p:grpSpPr bwMode="auto">
          <a:xfrm>
            <a:off x="2582864" y="1844676"/>
            <a:ext cx="7094537" cy="3294063"/>
            <a:chOff x="567" y="1162"/>
            <a:chExt cx="4469" cy="2075"/>
          </a:xfrm>
        </p:grpSpPr>
        <p:sp>
          <p:nvSpPr>
            <p:cNvPr id="4" name="Line 5">
              <a:extLst>
                <a:ext uri="{FF2B5EF4-FFF2-40B4-BE49-F238E27FC236}">
                  <a16:creationId xmlns:a16="http://schemas.microsoft.com/office/drawing/2014/main" id="{0C4FF509-7BEF-4DCE-6E91-5288FDD0D3E8}"/>
                </a:ext>
              </a:extLst>
            </p:cNvPr>
            <p:cNvSpPr>
              <a:spLocks noChangeShapeType="1"/>
            </p:cNvSpPr>
            <p:nvPr/>
          </p:nvSpPr>
          <p:spPr bwMode="auto">
            <a:xfrm flipV="1">
              <a:off x="2196" y="1762"/>
              <a:ext cx="82"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 name="Line 6">
              <a:extLst>
                <a:ext uri="{FF2B5EF4-FFF2-40B4-BE49-F238E27FC236}">
                  <a16:creationId xmlns:a16="http://schemas.microsoft.com/office/drawing/2014/main" id="{EB828855-2C99-8CD0-7700-9CFBC483AD9B}"/>
                </a:ext>
              </a:extLst>
            </p:cNvPr>
            <p:cNvSpPr>
              <a:spLocks noChangeShapeType="1"/>
            </p:cNvSpPr>
            <p:nvPr/>
          </p:nvSpPr>
          <p:spPr bwMode="auto">
            <a:xfrm>
              <a:off x="227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 name="Line 7">
              <a:extLst>
                <a:ext uri="{FF2B5EF4-FFF2-40B4-BE49-F238E27FC236}">
                  <a16:creationId xmlns:a16="http://schemas.microsoft.com/office/drawing/2014/main" id="{BEE9625B-B5D4-DEDE-2403-2DFB03D519B6}"/>
                </a:ext>
              </a:extLst>
            </p:cNvPr>
            <p:cNvSpPr>
              <a:spLocks noChangeShapeType="1"/>
            </p:cNvSpPr>
            <p:nvPr/>
          </p:nvSpPr>
          <p:spPr bwMode="auto">
            <a:xfrm flipV="1">
              <a:off x="236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 name="Line 8">
              <a:extLst>
                <a:ext uri="{FF2B5EF4-FFF2-40B4-BE49-F238E27FC236}">
                  <a16:creationId xmlns:a16="http://schemas.microsoft.com/office/drawing/2014/main" id="{6600F1D8-ECC7-2244-34EF-F4706912D70A}"/>
                </a:ext>
              </a:extLst>
            </p:cNvPr>
            <p:cNvSpPr>
              <a:spLocks noChangeShapeType="1"/>
            </p:cNvSpPr>
            <p:nvPr/>
          </p:nvSpPr>
          <p:spPr bwMode="auto">
            <a:xfrm>
              <a:off x="2443" y="1762"/>
              <a:ext cx="81"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 name="Line 9">
              <a:extLst>
                <a:ext uri="{FF2B5EF4-FFF2-40B4-BE49-F238E27FC236}">
                  <a16:creationId xmlns:a16="http://schemas.microsoft.com/office/drawing/2014/main" id="{09B1E65E-75F7-C3A7-55DA-F1F8C6F2C78F}"/>
                </a:ext>
              </a:extLst>
            </p:cNvPr>
            <p:cNvSpPr>
              <a:spLocks noChangeShapeType="1"/>
            </p:cNvSpPr>
            <p:nvPr/>
          </p:nvSpPr>
          <p:spPr bwMode="auto">
            <a:xfrm flipV="1">
              <a:off x="2524" y="1762"/>
              <a:ext cx="84"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 name="Line 10">
              <a:extLst>
                <a:ext uri="{FF2B5EF4-FFF2-40B4-BE49-F238E27FC236}">
                  <a16:creationId xmlns:a16="http://schemas.microsoft.com/office/drawing/2014/main" id="{24B75E4E-7B4F-5AF1-51B8-5AB12DFE5A12}"/>
                </a:ext>
              </a:extLst>
            </p:cNvPr>
            <p:cNvSpPr>
              <a:spLocks noChangeShapeType="1"/>
            </p:cNvSpPr>
            <p:nvPr/>
          </p:nvSpPr>
          <p:spPr bwMode="auto">
            <a:xfrm>
              <a:off x="260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 name="Line 11">
              <a:extLst>
                <a:ext uri="{FF2B5EF4-FFF2-40B4-BE49-F238E27FC236}">
                  <a16:creationId xmlns:a16="http://schemas.microsoft.com/office/drawing/2014/main" id="{F3F8D49E-2049-9677-3AD5-35F7C3EAF216}"/>
                </a:ext>
              </a:extLst>
            </p:cNvPr>
            <p:cNvSpPr>
              <a:spLocks noChangeShapeType="1"/>
            </p:cNvSpPr>
            <p:nvPr/>
          </p:nvSpPr>
          <p:spPr bwMode="auto">
            <a:xfrm flipV="1">
              <a:off x="269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 name="Line 12">
              <a:extLst>
                <a:ext uri="{FF2B5EF4-FFF2-40B4-BE49-F238E27FC236}">
                  <a16:creationId xmlns:a16="http://schemas.microsoft.com/office/drawing/2014/main" id="{9C1C2DB1-05A1-1F68-9EAC-4700F8F1C845}"/>
                </a:ext>
              </a:extLst>
            </p:cNvPr>
            <p:cNvSpPr>
              <a:spLocks noChangeShapeType="1"/>
            </p:cNvSpPr>
            <p:nvPr/>
          </p:nvSpPr>
          <p:spPr bwMode="auto">
            <a:xfrm>
              <a:off x="2773" y="1762"/>
              <a:ext cx="81"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 name="Line 13">
              <a:extLst>
                <a:ext uri="{FF2B5EF4-FFF2-40B4-BE49-F238E27FC236}">
                  <a16:creationId xmlns:a16="http://schemas.microsoft.com/office/drawing/2014/main" id="{093862A5-5F27-851D-3D74-13BEB138ED37}"/>
                </a:ext>
              </a:extLst>
            </p:cNvPr>
            <p:cNvSpPr>
              <a:spLocks noChangeShapeType="1"/>
            </p:cNvSpPr>
            <p:nvPr/>
          </p:nvSpPr>
          <p:spPr bwMode="auto">
            <a:xfrm>
              <a:off x="567" y="1817"/>
              <a:ext cx="16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 name="Line 14">
              <a:extLst>
                <a:ext uri="{FF2B5EF4-FFF2-40B4-BE49-F238E27FC236}">
                  <a16:creationId xmlns:a16="http://schemas.microsoft.com/office/drawing/2014/main" id="{4CC1295B-5049-9FF7-6C50-BBD6E7AD1A33}"/>
                </a:ext>
              </a:extLst>
            </p:cNvPr>
            <p:cNvSpPr>
              <a:spLocks noChangeShapeType="1"/>
            </p:cNvSpPr>
            <p:nvPr/>
          </p:nvSpPr>
          <p:spPr bwMode="auto">
            <a:xfrm flipH="1">
              <a:off x="2854" y="1817"/>
              <a:ext cx="7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4" name="Line 15">
              <a:extLst>
                <a:ext uri="{FF2B5EF4-FFF2-40B4-BE49-F238E27FC236}">
                  <a16:creationId xmlns:a16="http://schemas.microsoft.com/office/drawing/2014/main" id="{F4D0B631-D0EA-6850-5248-BB7EBC58E17A}"/>
                </a:ext>
              </a:extLst>
            </p:cNvPr>
            <p:cNvSpPr>
              <a:spLocks noChangeShapeType="1"/>
            </p:cNvSpPr>
            <p:nvPr/>
          </p:nvSpPr>
          <p:spPr bwMode="auto">
            <a:xfrm>
              <a:off x="2030" y="1380"/>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5" name="Line 16">
              <a:extLst>
                <a:ext uri="{FF2B5EF4-FFF2-40B4-BE49-F238E27FC236}">
                  <a16:creationId xmlns:a16="http://schemas.microsoft.com/office/drawing/2014/main" id="{74750C6A-5D8F-3281-634D-78EEF93CD467}"/>
                </a:ext>
              </a:extLst>
            </p:cNvPr>
            <p:cNvSpPr>
              <a:spLocks noChangeShapeType="1"/>
            </p:cNvSpPr>
            <p:nvPr/>
          </p:nvSpPr>
          <p:spPr bwMode="auto">
            <a:xfrm>
              <a:off x="2030"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6" name="Line 17">
              <a:extLst>
                <a:ext uri="{FF2B5EF4-FFF2-40B4-BE49-F238E27FC236}">
                  <a16:creationId xmlns:a16="http://schemas.microsoft.com/office/drawing/2014/main" id="{72F84D18-803E-CD17-F92A-FBE91D048D9E}"/>
                </a:ext>
              </a:extLst>
            </p:cNvPr>
            <p:cNvSpPr>
              <a:spLocks noChangeShapeType="1"/>
            </p:cNvSpPr>
            <p:nvPr/>
          </p:nvSpPr>
          <p:spPr bwMode="auto">
            <a:xfrm>
              <a:off x="2936"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7" name="Line 18">
              <a:extLst>
                <a:ext uri="{FF2B5EF4-FFF2-40B4-BE49-F238E27FC236}">
                  <a16:creationId xmlns:a16="http://schemas.microsoft.com/office/drawing/2014/main" id="{8C0A6A80-916B-C7BD-0679-17F6F285B08D}"/>
                </a:ext>
              </a:extLst>
            </p:cNvPr>
            <p:cNvSpPr>
              <a:spLocks noChangeShapeType="1"/>
            </p:cNvSpPr>
            <p:nvPr/>
          </p:nvSpPr>
          <p:spPr bwMode="auto">
            <a:xfrm>
              <a:off x="2030" y="3237"/>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 name="AutoShape 23">
              <a:extLst>
                <a:ext uri="{FF2B5EF4-FFF2-40B4-BE49-F238E27FC236}">
                  <a16:creationId xmlns:a16="http://schemas.microsoft.com/office/drawing/2014/main" id="{C93D1E63-65A3-3270-5F2A-32BF12016610}"/>
                </a:ext>
              </a:extLst>
            </p:cNvPr>
            <p:cNvSpPr>
              <a:spLocks noChangeArrowheads="1"/>
            </p:cNvSpPr>
            <p:nvPr/>
          </p:nvSpPr>
          <p:spPr bwMode="auto">
            <a:xfrm>
              <a:off x="1716" y="1797"/>
              <a:ext cx="140" cy="46"/>
            </a:xfrm>
            <a:prstGeom prst="rightArrow">
              <a:avLst>
                <a:gd name="adj1" fmla="val 50000"/>
                <a:gd name="adj2" fmla="val 31467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19" name="Rectangle 30">
              <a:extLst>
                <a:ext uri="{FF2B5EF4-FFF2-40B4-BE49-F238E27FC236}">
                  <a16:creationId xmlns:a16="http://schemas.microsoft.com/office/drawing/2014/main" id="{76632924-CF54-E45D-0A14-14ACD3A6CBE0}"/>
                </a:ext>
              </a:extLst>
            </p:cNvPr>
            <p:cNvSpPr>
              <a:spLocks noChangeArrowheads="1"/>
            </p:cNvSpPr>
            <p:nvPr/>
          </p:nvSpPr>
          <p:spPr bwMode="auto">
            <a:xfrm>
              <a:off x="2287" y="2472"/>
              <a:ext cx="413" cy="6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20" name="Text Box 31">
              <a:extLst>
                <a:ext uri="{FF2B5EF4-FFF2-40B4-BE49-F238E27FC236}">
                  <a16:creationId xmlns:a16="http://schemas.microsoft.com/office/drawing/2014/main" id="{76D4231C-6B1E-1362-2AD0-7FB9A65403A7}"/>
                </a:ext>
              </a:extLst>
            </p:cNvPr>
            <p:cNvSpPr txBox="1">
              <a:spLocks noChangeArrowheads="1"/>
            </p:cNvSpPr>
            <p:nvPr/>
          </p:nvSpPr>
          <p:spPr bwMode="auto">
            <a:xfrm>
              <a:off x="2936" y="1162"/>
              <a:ext cx="10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giàn lạnh</a:t>
              </a:r>
            </a:p>
          </p:txBody>
        </p:sp>
        <p:sp>
          <p:nvSpPr>
            <p:cNvPr id="21" name="Text Box 32">
              <a:extLst>
                <a:ext uri="{FF2B5EF4-FFF2-40B4-BE49-F238E27FC236}">
                  <a16:creationId xmlns:a16="http://schemas.microsoft.com/office/drawing/2014/main" id="{20572659-DEC1-0E11-30BC-60EF7084E146}"/>
                </a:ext>
              </a:extLst>
            </p:cNvPr>
            <p:cNvSpPr txBox="1">
              <a:spLocks noChangeArrowheads="1"/>
            </p:cNvSpPr>
            <p:nvPr/>
          </p:nvSpPr>
          <p:spPr bwMode="auto">
            <a:xfrm>
              <a:off x="4242" y="2637"/>
              <a:ext cx="602" cy="367"/>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22" name="Text Box 33">
              <a:extLst>
                <a:ext uri="{FF2B5EF4-FFF2-40B4-BE49-F238E27FC236}">
                  <a16:creationId xmlns:a16="http://schemas.microsoft.com/office/drawing/2014/main" id="{15996B9A-2414-3033-3CB3-B64A4BE43B9F}"/>
                </a:ext>
              </a:extLst>
            </p:cNvPr>
            <p:cNvSpPr txBox="1">
              <a:spLocks noChangeArrowheads="1"/>
            </p:cNvSpPr>
            <p:nvPr/>
          </p:nvSpPr>
          <p:spPr bwMode="auto">
            <a:xfrm>
              <a:off x="3908" y="1296"/>
              <a:ext cx="1128" cy="48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Cảm biến áp suất, nhiệt độ,…</a:t>
              </a:r>
            </a:p>
          </p:txBody>
        </p:sp>
        <p:sp>
          <p:nvSpPr>
            <p:cNvPr id="23" name="Line 34">
              <a:extLst>
                <a:ext uri="{FF2B5EF4-FFF2-40B4-BE49-F238E27FC236}">
                  <a16:creationId xmlns:a16="http://schemas.microsoft.com/office/drawing/2014/main" id="{7E6536E1-AB7B-B75B-49F1-9270923359F0}"/>
                </a:ext>
              </a:extLst>
            </p:cNvPr>
            <p:cNvSpPr>
              <a:spLocks noChangeShapeType="1"/>
            </p:cNvSpPr>
            <p:nvPr/>
          </p:nvSpPr>
          <p:spPr bwMode="auto">
            <a:xfrm>
              <a:off x="4531" y="1776"/>
              <a:ext cx="0" cy="861"/>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4" name="Line 35">
              <a:extLst>
                <a:ext uri="{FF2B5EF4-FFF2-40B4-BE49-F238E27FC236}">
                  <a16:creationId xmlns:a16="http://schemas.microsoft.com/office/drawing/2014/main" id="{7B937009-DB1D-D6E6-3C9C-DC5F64B0EA39}"/>
                </a:ext>
              </a:extLst>
            </p:cNvPr>
            <p:cNvSpPr>
              <a:spLocks noChangeShapeType="1"/>
            </p:cNvSpPr>
            <p:nvPr/>
          </p:nvSpPr>
          <p:spPr bwMode="auto">
            <a:xfrm flipH="1">
              <a:off x="2906" y="1408"/>
              <a:ext cx="401" cy="36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5" name="Text Box 36">
              <a:extLst>
                <a:ext uri="{FF2B5EF4-FFF2-40B4-BE49-F238E27FC236}">
                  <a16:creationId xmlns:a16="http://schemas.microsoft.com/office/drawing/2014/main" id="{CE263845-1F9D-11A3-7D42-2E9AEA22BACE}"/>
                </a:ext>
              </a:extLst>
            </p:cNvPr>
            <p:cNvSpPr txBox="1">
              <a:spLocks noChangeArrowheads="1"/>
            </p:cNvSpPr>
            <p:nvPr/>
          </p:nvSpPr>
          <p:spPr bwMode="auto">
            <a:xfrm>
              <a:off x="567" y="1408"/>
              <a:ext cx="193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Môi chất lạnh vào</a:t>
              </a:r>
            </a:p>
          </p:txBody>
        </p:sp>
        <p:sp>
          <p:nvSpPr>
            <p:cNvPr id="26" name="Line 37">
              <a:extLst>
                <a:ext uri="{FF2B5EF4-FFF2-40B4-BE49-F238E27FC236}">
                  <a16:creationId xmlns:a16="http://schemas.microsoft.com/office/drawing/2014/main" id="{BFDF1CB1-C68E-1C12-E737-9DA43FFE577E}"/>
                </a:ext>
              </a:extLst>
            </p:cNvPr>
            <p:cNvSpPr>
              <a:spLocks noChangeShapeType="1"/>
            </p:cNvSpPr>
            <p:nvPr/>
          </p:nvSpPr>
          <p:spPr bwMode="auto">
            <a:xfrm flipH="1">
              <a:off x="2705" y="2800"/>
              <a:ext cx="1537"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7" name="Line 34">
              <a:extLst>
                <a:ext uri="{FF2B5EF4-FFF2-40B4-BE49-F238E27FC236}">
                  <a16:creationId xmlns:a16="http://schemas.microsoft.com/office/drawing/2014/main" id="{50178302-77D6-7F77-F72B-F9405568228C}"/>
                </a:ext>
              </a:extLst>
            </p:cNvPr>
            <p:cNvSpPr>
              <a:spLocks noChangeShapeType="1"/>
            </p:cNvSpPr>
            <p:nvPr/>
          </p:nvSpPr>
          <p:spPr bwMode="auto">
            <a:xfrm>
              <a:off x="2500" y="2283"/>
              <a:ext cx="0" cy="1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8" name="Oval 35">
              <a:extLst>
                <a:ext uri="{FF2B5EF4-FFF2-40B4-BE49-F238E27FC236}">
                  <a16:creationId xmlns:a16="http://schemas.microsoft.com/office/drawing/2014/main" id="{59A43E69-087A-6265-8EAD-7AD7AAC8F75C}"/>
                </a:ext>
              </a:extLst>
            </p:cNvPr>
            <p:cNvSpPr>
              <a:spLocks noChangeArrowheads="1"/>
            </p:cNvSpPr>
            <p:nvPr/>
          </p:nvSpPr>
          <p:spPr bwMode="auto">
            <a:xfrm>
              <a:off x="2511" y="2273"/>
              <a:ext cx="289"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9" name="Oval 40">
              <a:extLst>
                <a:ext uri="{FF2B5EF4-FFF2-40B4-BE49-F238E27FC236}">
                  <a16:creationId xmlns:a16="http://schemas.microsoft.com/office/drawing/2014/main" id="{4FE93F0A-EAEC-1A28-12D6-38F2EB935CA3}"/>
                </a:ext>
              </a:extLst>
            </p:cNvPr>
            <p:cNvSpPr>
              <a:spLocks noChangeArrowheads="1"/>
            </p:cNvSpPr>
            <p:nvPr/>
          </p:nvSpPr>
          <p:spPr bwMode="auto">
            <a:xfrm>
              <a:off x="2200" y="2273"/>
              <a:ext cx="290"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0" name="Line 60">
              <a:extLst>
                <a:ext uri="{FF2B5EF4-FFF2-40B4-BE49-F238E27FC236}">
                  <a16:creationId xmlns:a16="http://schemas.microsoft.com/office/drawing/2014/main" id="{58483BE9-FE3E-1FFD-B988-1A788210A2C6}"/>
                </a:ext>
              </a:extLst>
            </p:cNvPr>
            <p:cNvSpPr>
              <a:spLocks noChangeShapeType="1"/>
            </p:cNvSpPr>
            <p:nvPr/>
          </p:nvSpPr>
          <p:spPr bwMode="auto">
            <a:xfrm flipV="1">
              <a:off x="2517" y="1162"/>
              <a:ext cx="0" cy="40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6727751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smtClean="0">
                <a:solidFill>
                  <a:schemeClr val="accent1">
                    <a:lumMod val="50000"/>
                  </a:schemeClr>
                </a:solidFill>
              </a:rPr>
              <a:t>NỘI DUNG</a:t>
            </a:r>
            <a:endParaRPr lang="en-VN"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normAutofit/>
          </a:bodyPr>
          <a:lstStyle/>
          <a:p>
            <a:pPr eaLnBrk="1" hangingPunct="1">
              <a:lnSpc>
                <a:spcPct val="150000"/>
              </a:lnSpc>
            </a:pPr>
            <a:r>
              <a:rPr lang="en-US" altLang="en-US" sz="2400">
                <a:solidFill>
                  <a:schemeClr val="tx1"/>
                </a:solidFill>
                <a:cs typeface="Arial" panose="020B0604020202020204" pitchFamily="34" charset="0"/>
              </a:rPr>
              <a:t>Nguyên lý hoạt động và hiệu suất của hệ thống lạnh COP v</a:t>
            </a:r>
            <a:r>
              <a:rPr lang="vi-VN" altLang="en-US" sz="2400">
                <a:solidFill>
                  <a:schemeClr val="tx1"/>
                </a:solidFill>
                <a:cs typeface="Arial" panose="020B0604020202020204" pitchFamily="34" charset="0"/>
              </a:rPr>
              <a:t>à IPLV</a:t>
            </a:r>
            <a:endParaRPr lang="en-US" altLang="en-US" sz="2400">
              <a:solidFill>
                <a:schemeClr val="tx1"/>
              </a:solidFill>
              <a:cs typeface="Arial" panose="020B0604020202020204" pitchFamily="34" charset="0"/>
            </a:endParaRPr>
          </a:p>
          <a:p>
            <a:pPr eaLnBrk="1" hangingPunct="1">
              <a:lnSpc>
                <a:spcPct val="150000"/>
              </a:lnSpc>
            </a:pPr>
            <a:r>
              <a:rPr lang="en-US" altLang="en-US" sz="2400">
                <a:solidFill>
                  <a:schemeClr val="tx1"/>
                </a:solidFill>
                <a:cs typeface="Arial" panose="020B0604020202020204" pitchFamily="34" charset="0"/>
              </a:rPr>
              <a:t>Vận hành hệ thống lạnh hiệu quả</a:t>
            </a:r>
          </a:p>
          <a:p>
            <a:pPr eaLnBrk="1" hangingPunct="1">
              <a:lnSpc>
                <a:spcPct val="150000"/>
              </a:lnSpc>
            </a:pPr>
            <a:r>
              <a:rPr lang="en-US" altLang="en-US" sz="2400">
                <a:solidFill>
                  <a:schemeClr val="tx1"/>
                </a:solidFill>
                <a:cs typeface="Arial" panose="020B0604020202020204" pitchFamily="34" charset="0"/>
              </a:rPr>
              <a:t>Các nghiên cứu điển hình</a:t>
            </a:r>
            <a:endParaRPr lang="en-US" altLang="en-US" sz="2400" dirty="0">
              <a:solidFill>
                <a:schemeClr val="tx1"/>
              </a:solidFill>
              <a:cs typeface="Arial" panose="020B0604020202020204" pitchFamily="34" charset="0"/>
            </a:endParaRPr>
          </a:p>
        </p:txBody>
      </p:sp>
    </p:spTree>
    <p:extLst>
      <p:ext uri="{BB962C8B-B14F-4D97-AF65-F5344CB8AC3E}">
        <p14:creationId xmlns:p14="http://schemas.microsoft.com/office/powerpoint/2010/main" val="296207399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a:solidFill>
                  <a:schemeClr val="accent1">
                    <a:lumMod val="50000"/>
                  </a:schemeClr>
                </a:solidFill>
                <a:latin typeface="+mn-lt"/>
              </a:rPr>
              <a:t>Lắp biến tần cho quạt giàn ngưng, tháp, bơm nước giải nhiệt</a:t>
            </a:r>
            <a:endParaRPr lang="en-VN" dirty="0">
              <a:solidFill>
                <a:schemeClr val="accent1">
                  <a:lumMod val="50000"/>
                </a:schemeClr>
              </a:solidFill>
              <a:latin typeface="+mn-lt"/>
            </a:endParaRPr>
          </a:p>
        </p:txBody>
      </p:sp>
      <p:grpSp>
        <p:nvGrpSpPr>
          <p:cNvPr id="3" name="Group 4">
            <a:extLst>
              <a:ext uri="{FF2B5EF4-FFF2-40B4-BE49-F238E27FC236}">
                <a16:creationId xmlns:a16="http://schemas.microsoft.com/office/drawing/2014/main" id="{C50A70BD-99D0-89D8-0381-ABDF52025E19}"/>
              </a:ext>
            </a:extLst>
          </p:cNvPr>
          <p:cNvGrpSpPr>
            <a:grpSpLocks/>
          </p:cNvGrpSpPr>
          <p:nvPr/>
        </p:nvGrpSpPr>
        <p:grpSpPr bwMode="auto">
          <a:xfrm>
            <a:off x="2524126" y="2071689"/>
            <a:ext cx="7286625" cy="3571875"/>
            <a:chOff x="906" y="960"/>
            <a:chExt cx="4038" cy="1757"/>
          </a:xfrm>
        </p:grpSpPr>
        <p:grpSp>
          <p:nvGrpSpPr>
            <p:cNvPr id="4" name="Group 5">
              <a:extLst>
                <a:ext uri="{FF2B5EF4-FFF2-40B4-BE49-F238E27FC236}">
                  <a16:creationId xmlns:a16="http://schemas.microsoft.com/office/drawing/2014/main" id="{6B8C303A-04A2-9332-EA91-78EB32ED0648}"/>
                </a:ext>
              </a:extLst>
            </p:cNvPr>
            <p:cNvGrpSpPr>
              <a:grpSpLocks/>
            </p:cNvGrpSpPr>
            <p:nvPr/>
          </p:nvGrpSpPr>
          <p:grpSpPr bwMode="auto">
            <a:xfrm>
              <a:off x="2544" y="2396"/>
              <a:ext cx="216" cy="321"/>
              <a:chOff x="2430" y="4500"/>
              <a:chExt cx="540" cy="682"/>
            </a:xfrm>
          </p:grpSpPr>
          <p:grpSp>
            <p:nvGrpSpPr>
              <p:cNvPr id="38" name="Group 6">
                <a:extLst>
                  <a:ext uri="{FF2B5EF4-FFF2-40B4-BE49-F238E27FC236}">
                    <a16:creationId xmlns:a16="http://schemas.microsoft.com/office/drawing/2014/main" id="{1DAD41D2-AE14-2825-1FA2-D67CB68E7F0D}"/>
                  </a:ext>
                </a:extLst>
              </p:cNvPr>
              <p:cNvGrpSpPr>
                <a:grpSpLocks/>
              </p:cNvGrpSpPr>
              <p:nvPr/>
            </p:nvGrpSpPr>
            <p:grpSpPr bwMode="auto">
              <a:xfrm>
                <a:off x="2430" y="4641"/>
                <a:ext cx="540" cy="541"/>
                <a:chOff x="3780" y="6840"/>
                <a:chExt cx="900" cy="1035"/>
              </a:xfrm>
            </p:grpSpPr>
            <p:sp>
              <p:nvSpPr>
                <p:cNvPr id="42" name="Oval 7">
                  <a:extLst>
                    <a:ext uri="{FF2B5EF4-FFF2-40B4-BE49-F238E27FC236}">
                      <a16:creationId xmlns:a16="http://schemas.microsoft.com/office/drawing/2014/main" id="{AEA1956B-1128-66D3-2582-327761ED294C}"/>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43" name="Group 8">
                  <a:extLst>
                    <a:ext uri="{FF2B5EF4-FFF2-40B4-BE49-F238E27FC236}">
                      <a16:creationId xmlns:a16="http://schemas.microsoft.com/office/drawing/2014/main" id="{1D31811F-DF17-D817-D858-354F6A279799}"/>
                    </a:ext>
                  </a:extLst>
                </p:cNvPr>
                <p:cNvGrpSpPr>
                  <a:grpSpLocks/>
                </p:cNvGrpSpPr>
                <p:nvPr/>
              </p:nvGrpSpPr>
              <p:grpSpPr bwMode="auto">
                <a:xfrm>
                  <a:off x="3780" y="7695"/>
                  <a:ext cx="900" cy="180"/>
                  <a:chOff x="3780" y="7740"/>
                  <a:chExt cx="900" cy="180"/>
                </a:xfrm>
              </p:grpSpPr>
              <p:sp>
                <p:nvSpPr>
                  <p:cNvPr id="45" name="Line 9">
                    <a:extLst>
                      <a:ext uri="{FF2B5EF4-FFF2-40B4-BE49-F238E27FC236}">
                        <a16:creationId xmlns:a16="http://schemas.microsoft.com/office/drawing/2014/main" id="{0C801EDB-BE6E-E48E-9ABA-6BBA61AD9A62}"/>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6" name="Line 10">
                    <a:extLst>
                      <a:ext uri="{FF2B5EF4-FFF2-40B4-BE49-F238E27FC236}">
                        <a16:creationId xmlns:a16="http://schemas.microsoft.com/office/drawing/2014/main" id="{61FCCBBA-B068-8525-D992-D0481959FDE0}"/>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7" name="Line 11">
                    <a:extLst>
                      <a:ext uri="{FF2B5EF4-FFF2-40B4-BE49-F238E27FC236}">
                        <a16:creationId xmlns:a16="http://schemas.microsoft.com/office/drawing/2014/main" id="{C57D7463-6A20-28ED-097A-E86670BA5525}"/>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44" name="Oval 12">
                  <a:extLst>
                    <a:ext uri="{FF2B5EF4-FFF2-40B4-BE49-F238E27FC236}">
                      <a16:creationId xmlns:a16="http://schemas.microsoft.com/office/drawing/2014/main" id="{F1FC752F-4DA9-950F-24A5-915033DA729B}"/>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sp>
            <p:nvSpPr>
              <p:cNvPr id="39" name="Line 13">
                <a:extLst>
                  <a:ext uri="{FF2B5EF4-FFF2-40B4-BE49-F238E27FC236}">
                    <a16:creationId xmlns:a16="http://schemas.microsoft.com/office/drawing/2014/main" id="{EC8D1585-90D7-E19F-0F71-370A2C831C24}"/>
                  </a:ext>
                </a:extLst>
              </p:cNvPr>
              <p:cNvSpPr>
                <a:spLocks noChangeShapeType="1"/>
              </p:cNvSpPr>
              <p:nvPr/>
            </p:nvSpPr>
            <p:spPr bwMode="auto">
              <a:xfrm flipV="1">
                <a:off x="2865"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0" name="Line 14">
                <a:extLst>
                  <a:ext uri="{FF2B5EF4-FFF2-40B4-BE49-F238E27FC236}">
                    <a16:creationId xmlns:a16="http://schemas.microsoft.com/office/drawing/2014/main" id="{D8AB99E5-6C0D-3E12-5256-65B8147FAADF}"/>
                  </a:ext>
                </a:extLst>
              </p:cNvPr>
              <p:cNvSpPr>
                <a:spLocks noChangeShapeType="1"/>
              </p:cNvSpPr>
              <p:nvPr/>
            </p:nvSpPr>
            <p:spPr bwMode="auto">
              <a:xfrm>
                <a:off x="2700" y="450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 name="Line 15">
                <a:extLst>
                  <a:ext uri="{FF2B5EF4-FFF2-40B4-BE49-F238E27FC236}">
                    <a16:creationId xmlns:a16="http://schemas.microsoft.com/office/drawing/2014/main" id="{F02B5DE8-DF95-B59B-67B3-CDD9F1B12274}"/>
                  </a:ext>
                </a:extLst>
              </p:cNvPr>
              <p:cNvSpPr>
                <a:spLocks noChangeShapeType="1"/>
              </p:cNvSpPr>
              <p:nvPr/>
            </p:nvSpPr>
            <p:spPr bwMode="auto">
              <a:xfrm>
                <a:off x="2700"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5" name="Line 16">
              <a:extLst>
                <a:ext uri="{FF2B5EF4-FFF2-40B4-BE49-F238E27FC236}">
                  <a16:creationId xmlns:a16="http://schemas.microsoft.com/office/drawing/2014/main" id="{A1BD6106-4465-0A48-5000-80D0E5258ED5}"/>
                </a:ext>
              </a:extLst>
            </p:cNvPr>
            <p:cNvSpPr>
              <a:spLocks noChangeShapeType="1"/>
            </p:cNvSpPr>
            <p:nvPr/>
          </p:nvSpPr>
          <p:spPr bwMode="auto">
            <a:xfrm flipH="1">
              <a:off x="2202" y="2567"/>
              <a:ext cx="43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 name="Line 17">
              <a:extLst>
                <a:ext uri="{FF2B5EF4-FFF2-40B4-BE49-F238E27FC236}">
                  <a16:creationId xmlns:a16="http://schemas.microsoft.com/office/drawing/2014/main" id="{F5723ED8-15EF-D957-27F8-6CCA213B2ADC}"/>
                </a:ext>
              </a:extLst>
            </p:cNvPr>
            <p:cNvSpPr>
              <a:spLocks noChangeShapeType="1"/>
            </p:cNvSpPr>
            <p:nvPr/>
          </p:nvSpPr>
          <p:spPr bwMode="auto">
            <a:xfrm flipV="1">
              <a:off x="2688" y="2144"/>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 name="AutoShape 18">
              <a:extLst>
                <a:ext uri="{FF2B5EF4-FFF2-40B4-BE49-F238E27FC236}">
                  <a16:creationId xmlns:a16="http://schemas.microsoft.com/office/drawing/2014/main" id="{E88361A2-2C63-CEA0-88B9-4939A8B43FD9}"/>
                </a:ext>
              </a:extLst>
            </p:cNvPr>
            <p:cNvSpPr>
              <a:spLocks noChangeArrowheads="1"/>
            </p:cNvSpPr>
            <p:nvPr/>
          </p:nvSpPr>
          <p:spPr bwMode="auto">
            <a:xfrm>
              <a:off x="2652" y="1975"/>
              <a:ext cx="72" cy="169"/>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 name="Line 19">
              <a:extLst>
                <a:ext uri="{FF2B5EF4-FFF2-40B4-BE49-F238E27FC236}">
                  <a16:creationId xmlns:a16="http://schemas.microsoft.com/office/drawing/2014/main" id="{19F1D7FF-20DE-CBEF-9E3D-6EB82AEA34D5}"/>
                </a:ext>
              </a:extLst>
            </p:cNvPr>
            <p:cNvSpPr>
              <a:spLocks noChangeShapeType="1"/>
            </p:cNvSpPr>
            <p:nvPr/>
          </p:nvSpPr>
          <p:spPr bwMode="auto">
            <a:xfrm flipV="1">
              <a:off x="2688" y="1721"/>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 name="Line 20">
              <a:extLst>
                <a:ext uri="{FF2B5EF4-FFF2-40B4-BE49-F238E27FC236}">
                  <a16:creationId xmlns:a16="http://schemas.microsoft.com/office/drawing/2014/main" id="{AF49DBD4-E3AC-374E-807D-43A126E86E18}"/>
                </a:ext>
              </a:extLst>
            </p:cNvPr>
            <p:cNvSpPr>
              <a:spLocks noChangeShapeType="1"/>
            </p:cNvSpPr>
            <p:nvPr/>
          </p:nvSpPr>
          <p:spPr bwMode="auto">
            <a:xfrm>
              <a:off x="2700" y="1721"/>
              <a:ext cx="165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 name="Line 21">
              <a:extLst>
                <a:ext uri="{FF2B5EF4-FFF2-40B4-BE49-F238E27FC236}">
                  <a16:creationId xmlns:a16="http://schemas.microsoft.com/office/drawing/2014/main" id="{E3A73341-7C66-89CD-4054-CAEBF9519576}"/>
                </a:ext>
              </a:extLst>
            </p:cNvPr>
            <p:cNvSpPr>
              <a:spLocks noChangeShapeType="1"/>
            </p:cNvSpPr>
            <p:nvPr/>
          </p:nvSpPr>
          <p:spPr bwMode="auto">
            <a:xfrm flipV="1">
              <a:off x="4362" y="1214"/>
              <a:ext cx="0" cy="5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 name="Line 22">
              <a:extLst>
                <a:ext uri="{FF2B5EF4-FFF2-40B4-BE49-F238E27FC236}">
                  <a16:creationId xmlns:a16="http://schemas.microsoft.com/office/drawing/2014/main" id="{804D815F-0D78-9076-16D8-AEA4977436D9}"/>
                </a:ext>
              </a:extLst>
            </p:cNvPr>
            <p:cNvSpPr>
              <a:spLocks noChangeShapeType="1"/>
            </p:cNvSpPr>
            <p:nvPr/>
          </p:nvSpPr>
          <p:spPr bwMode="auto">
            <a:xfrm flipH="1">
              <a:off x="4146" y="1214"/>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 name="Text Box 23">
              <a:extLst>
                <a:ext uri="{FF2B5EF4-FFF2-40B4-BE49-F238E27FC236}">
                  <a16:creationId xmlns:a16="http://schemas.microsoft.com/office/drawing/2014/main" id="{015BD06C-A806-3997-8505-673BE512F83D}"/>
                </a:ext>
              </a:extLst>
            </p:cNvPr>
            <p:cNvSpPr txBox="1">
              <a:spLocks noChangeArrowheads="1"/>
            </p:cNvSpPr>
            <p:nvPr/>
          </p:nvSpPr>
          <p:spPr bwMode="auto">
            <a:xfrm>
              <a:off x="3216" y="1095"/>
              <a:ext cx="930" cy="240"/>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a:cs typeface="Arial" panose="020B0604020202020204" pitchFamily="34" charset="0"/>
                </a:rPr>
                <a:t>Bình ngưng</a:t>
              </a:r>
            </a:p>
          </p:txBody>
        </p:sp>
        <p:sp>
          <p:nvSpPr>
            <p:cNvPr id="13" name="Line 24">
              <a:extLst>
                <a:ext uri="{FF2B5EF4-FFF2-40B4-BE49-F238E27FC236}">
                  <a16:creationId xmlns:a16="http://schemas.microsoft.com/office/drawing/2014/main" id="{D876F6C5-2494-291F-A009-9EEE4EF047F6}"/>
                </a:ext>
              </a:extLst>
            </p:cNvPr>
            <p:cNvSpPr>
              <a:spLocks noChangeShapeType="1"/>
            </p:cNvSpPr>
            <p:nvPr/>
          </p:nvSpPr>
          <p:spPr bwMode="auto">
            <a:xfrm>
              <a:off x="1887" y="1214"/>
              <a:ext cx="0" cy="70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4" name="Text Box 25">
              <a:extLst>
                <a:ext uri="{FF2B5EF4-FFF2-40B4-BE49-F238E27FC236}">
                  <a16:creationId xmlns:a16="http://schemas.microsoft.com/office/drawing/2014/main" id="{420F76BF-AFDD-64F1-E925-446D620E9F70}"/>
                </a:ext>
              </a:extLst>
            </p:cNvPr>
            <p:cNvSpPr txBox="1">
              <a:spLocks noChangeArrowheads="1"/>
            </p:cNvSpPr>
            <p:nvPr/>
          </p:nvSpPr>
          <p:spPr bwMode="auto">
            <a:xfrm>
              <a:off x="2985" y="981"/>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a:t>
              </a:r>
            </a:p>
          </p:txBody>
        </p:sp>
        <p:sp>
          <p:nvSpPr>
            <p:cNvPr id="15" name="Text Box 26">
              <a:extLst>
                <a:ext uri="{FF2B5EF4-FFF2-40B4-BE49-F238E27FC236}">
                  <a16:creationId xmlns:a16="http://schemas.microsoft.com/office/drawing/2014/main" id="{C3D26A3D-B8D2-8A6C-A8A0-77EDBE01E021}"/>
                </a:ext>
              </a:extLst>
            </p:cNvPr>
            <p:cNvSpPr txBox="1">
              <a:spLocks noChangeArrowheads="1"/>
            </p:cNvSpPr>
            <p:nvPr/>
          </p:nvSpPr>
          <p:spPr bwMode="auto">
            <a:xfrm>
              <a:off x="4146" y="960"/>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T2</a:t>
              </a:r>
            </a:p>
          </p:txBody>
        </p:sp>
        <p:sp>
          <p:nvSpPr>
            <p:cNvPr id="16" name="Text Box 27">
              <a:extLst>
                <a:ext uri="{FF2B5EF4-FFF2-40B4-BE49-F238E27FC236}">
                  <a16:creationId xmlns:a16="http://schemas.microsoft.com/office/drawing/2014/main" id="{B0DDABCB-D6B9-4B88-43D9-D9172CA787D8}"/>
                </a:ext>
              </a:extLst>
            </p:cNvPr>
            <p:cNvSpPr txBox="1">
              <a:spLocks noChangeArrowheads="1"/>
            </p:cNvSpPr>
            <p:nvPr/>
          </p:nvSpPr>
          <p:spPr bwMode="auto">
            <a:xfrm>
              <a:off x="4368" y="1383"/>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 &gt; T2</a:t>
              </a:r>
            </a:p>
          </p:txBody>
        </p:sp>
        <p:sp>
          <p:nvSpPr>
            <p:cNvPr id="17" name="Text Box 28">
              <a:extLst>
                <a:ext uri="{FF2B5EF4-FFF2-40B4-BE49-F238E27FC236}">
                  <a16:creationId xmlns:a16="http://schemas.microsoft.com/office/drawing/2014/main" id="{C2D0AE99-E802-92E1-D681-636E52BF7AFF}"/>
                </a:ext>
              </a:extLst>
            </p:cNvPr>
            <p:cNvSpPr txBox="1">
              <a:spLocks noChangeArrowheads="1"/>
            </p:cNvSpPr>
            <p:nvPr/>
          </p:nvSpPr>
          <p:spPr bwMode="auto">
            <a:xfrm>
              <a:off x="3075" y="2425"/>
              <a:ext cx="432" cy="253"/>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18" name="Text Box 29">
              <a:extLst>
                <a:ext uri="{FF2B5EF4-FFF2-40B4-BE49-F238E27FC236}">
                  <a16:creationId xmlns:a16="http://schemas.microsoft.com/office/drawing/2014/main" id="{4B96DB59-1A1C-F78F-99D9-838B1BEAF772}"/>
                </a:ext>
              </a:extLst>
            </p:cNvPr>
            <p:cNvSpPr txBox="1">
              <a:spLocks noChangeArrowheads="1"/>
            </p:cNvSpPr>
            <p:nvPr/>
          </p:nvSpPr>
          <p:spPr bwMode="auto">
            <a:xfrm>
              <a:off x="1194" y="1422"/>
              <a:ext cx="432" cy="254"/>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19" name="Text Box 30">
              <a:extLst>
                <a:ext uri="{FF2B5EF4-FFF2-40B4-BE49-F238E27FC236}">
                  <a16:creationId xmlns:a16="http://schemas.microsoft.com/office/drawing/2014/main" id="{B3928E59-06D4-D8BA-9E86-11A89094CB44}"/>
                </a:ext>
              </a:extLst>
            </p:cNvPr>
            <p:cNvSpPr txBox="1">
              <a:spLocks noChangeArrowheads="1"/>
            </p:cNvSpPr>
            <p:nvPr/>
          </p:nvSpPr>
          <p:spPr bwMode="auto">
            <a:xfrm>
              <a:off x="2154" y="1432"/>
              <a:ext cx="648" cy="205"/>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Nhiệt độ</a:t>
              </a:r>
            </a:p>
          </p:txBody>
        </p:sp>
        <p:sp>
          <p:nvSpPr>
            <p:cNvPr id="20" name="Line 31">
              <a:extLst>
                <a:ext uri="{FF2B5EF4-FFF2-40B4-BE49-F238E27FC236}">
                  <a16:creationId xmlns:a16="http://schemas.microsoft.com/office/drawing/2014/main" id="{E8CDA0A7-330E-FB28-33FE-4DFF1EECCCCF}"/>
                </a:ext>
              </a:extLst>
            </p:cNvPr>
            <p:cNvSpPr>
              <a:spLocks noChangeShapeType="1"/>
            </p:cNvSpPr>
            <p:nvPr/>
          </p:nvSpPr>
          <p:spPr bwMode="auto">
            <a:xfrm>
              <a:off x="3297" y="1554"/>
              <a:ext cx="3" cy="862"/>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1" name="Line 32">
              <a:extLst>
                <a:ext uri="{FF2B5EF4-FFF2-40B4-BE49-F238E27FC236}">
                  <a16:creationId xmlns:a16="http://schemas.microsoft.com/office/drawing/2014/main" id="{8E6D0BD6-E39A-1A31-043A-586F87E59FD0}"/>
                </a:ext>
              </a:extLst>
            </p:cNvPr>
            <p:cNvSpPr>
              <a:spLocks noChangeShapeType="1"/>
            </p:cNvSpPr>
            <p:nvPr/>
          </p:nvSpPr>
          <p:spPr bwMode="auto">
            <a:xfrm>
              <a:off x="1392" y="2220"/>
              <a:ext cx="432" cy="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2" name="Line 33">
              <a:extLst>
                <a:ext uri="{FF2B5EF4-FFF2-40B4-BE49-F238E27FC236}">
                  <a16:creationId xmlns:a16="http://schemas.microsoft.com/office/drawing/2014/main" id="{DFD67581-B419-735D-9022-099717A77163}"/>
                </a:ext>
              </a:extLst>
            </p:cNvPr>
            <p:cNvSpPr>
              <a:spLocks noChangeShapeType="1"/>
            </p:cNvSpPr>
            <p:nvPr/>
          </p:nvSpPr>
          <p:spPr bwMode="auto">
            <a:xfrm flipV="1">
              <a:off x="2490" y="1632"/>
              <a:ext cx="0" cy="93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3" name="Line 34">
              <a:extLst>
                <a:ext uri="{FF2B5EF4-FFF2-40B4-BE49-F238E27FC236}">
                  <a16:creationId xmlns:a16="http://schemas.microsoft.com/office/drawing/2014/main" id="{207A4CAC-4977-6C1A-05E1-B27CD989487E}"/>
                </a:ext>
              </a:extLst>
            </p:cNvPr>
            <p:cNvSpPr>
              <a:spLocks noChangeShapeType="1"/>
            </p:cNvSpPr>
            <p:nvPr/>
          </p:nvSpPr>
          <p:spPr bwMode="auto">
            <a:xfrm>
              <a:off x="1889" y="1977"/>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4" name="Oval 35">
              <a:extLst>
                <a:ext uri="{FF2B5EF4-FFF2-40B4-BE49-F238E27FC236}">
                  <a16:creationId xmlns:a16="http://schemas.microsoft.com/office/drawing/2014/main" id="{4A986580-FBF2-24A2-6747-D99FCE3ED4F7}"/>
                </a:ext>
              </a:extLst>
            </p:cNvPr>
            <p:cNvSpPr>
              <a:spLocks noChangeArrowheads="1"/>
            </p:cNvSpPr>
            <p:nvPr/>
          </p:nvSpPr>
          <p:spPr bwMode="auto">
            <a:xfrm>
              <a:off x="1898"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5" name="Line 36">
              <a:extLst>
                <a:ext uri="{FF2B5EF4-FFF2-40B4-BE49-F238E27FC236}">
                  <a16:creationId xmlns:a16="http://schemas.microsoft.com/office/drawing/2014/main" id="{3F8D8751-BDAC-AF72-0A74-C6CB8F2A6E21}"/>
                </a:ext>
              </a:extLst>
            </p:cNvPr>
            <p:cNvSpPr>
              <a:spLocks noChangeShapeType="1"/>
            </p:cNvSpPr>
            <p:nvPr/>
          </p:nvSpPr>
          <p:spPr bwMode="auto">
            <a:xfrm>
              <a:off x="1569"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6" name="Line 37">
              <a:extLst>
                <a:ext uri="{FF2B5EF4-FFF2-40B4-BE49-F238E27FC236}">
                  <a16:creationId xmlns:a16="http://schemas.microsoft.com/office/drawing/2014/main" id="{FE2625C6-2A51-4EB7-145B-5A130EE7567A}"/>
                </a:ext>
              </a:extLst>
            </p:cNvPr>
            <p:cNvSpPr>
              <a:spLocks noChangeShapeType="1"/>
            </p:cNvSpPr>
            <p:nvPr/>
          </p:nvSpPr>
          <p:spPr bwMode="auto">
            <a:xfrm>
              <a:off x="1569" y="2713"/>
              <a:ext cx="6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7" name="Line 38">
              <a:extLst>
                <a:ext uri="{FF2B5EF4-FFF2-40B4-BE49-F238E27FC236}">
                  <a16:creationId xmlns:a16="http://schemas.microsoft.com/office/drawing/2014/main" id="{A5FF113A-AF63-63F6-8672-1624B5C05DB8}"/>
                </a:ext>
              </a:extLst>
            </p:cNvPr>
            <p:cNvSpPr>
              <a:spLocks noChangeShapeType="1"/>
            </p:cNvSpPr>
            <p:nvPr/>
          </p:nvSpPr>
          <p:spPr bwMode="auto">
            <a:xfrm flipV="1">
              <a:off x="2211"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8" name="Rectangle 39">
              <a:extLst>
                <a:ext uri="{FF2B5EF4-FFF2-40B4-BE49-F238E27FC236}">
                  <a16:creationId xmlns:a16="http://schemas.microsoft.com/office/drawing/2014/main" id="{84B171B3-75C2-8751-5CBA-E883CC4BAD96}"/>
                </a:ext>
              </a:extLst>
            </p:cNvPr>
            <p:cNvSpPr>
              <a:spLocks noChangeArrowheads="1"/>
            </p:cNvSpPr>
            <p:nvPr/>
          </p:nvSpPr>
          <p:spPr bwMode="auto">
            <a:xfrm>
              <a:off x="1818" y="2116"/>
              <a:ext cx="143" cy="2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9" name="Oval 40">
              <a:extLst>
                <a:ext uri="{FF2B5EF4-FFF2-40B4-BE49-F238E27FC236}">
                  <a16:creationId xmlns:a16="http://schemas.microsoft.com/office/drawing/2014/main" id="{CE615D3A-850B-75D4-3141-9BDF1D10FC78}"/>
                </a:ext>
              </a:extLst>
            </p:cNvPr>
            <p:cNvSpPr>
              <a:spLocks noChangeArrowheads="1"/>
            </p:cNvSpPr>
            <p:nvPr/>
          </p:nvSpPr>
          <p:spPr bwMode="auto">
            <a:xfrm>
              <a:off x="1625"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0" name="Line 41">
              <a:extLst>
                <a:ext uri="{FF2B5EF4-FFF2-40B4-BE49-F238E27FC236}">
                  <a16:creationId xmlns:a16="http://schemas.microsoft.com/office/drawing/2014/main" id="{113B46BA-2A9C-9D1E-0498-03F94C7A0A2B}"/>
                </a:ext>
              </a:extLst>
            </p:cNvPr>
            <p:cNvSpPr>
              <a:spLocks noChangeShapeType="1"/>
            </p:cNvSpPr>
            <p:nvPr/>
          </p:nvSpPr>
          <p:spPr bwMode="auto">
            <a:xfrm flipV="1">
              <a:off x="1569" y="1889"/>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1" name="Line 42">
              <a:extLst>
                <a:ext uri="{FF2B5EF4-FFF2-40B4-BE49-F238E27FC236}">
                  <a16:creationId xmlns:a16="http://schemas.microsoft.com/office/drawing/2014/main" id="{2CAE5CCD-470D-A2AC-0B5D-ACF4C4593D97}"/>
                </a:ext>
              </a:extLst>
            </p:cNvPr>
            <p:cNvSpPr>
              <a:spLocks noChangeShapeType="1"/>
            </p:cNvSpPr>
            <p:nvPr/>
          </p:nvSpPr>
          <p:spPr bwMode="auto">
            <a:xfrm flipH="1" flipV="1">
              <a:off x="2105" y="1881"/>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2" name="Text Box 43">
              <a:extLst>
                <a:ext uri="{FF2B5EF4-FFF2-40B4-BE49-F238E27FC236}">
                  <a16:creationId xmlns:a16="http://schemas.microsoft.com/office/drawing/2014/main" id="{36F9A8E5-97E0-6005-88F2-92102DD5CE91}"/>
                </a:ext>
              </a:extLst>
            </p:cNvPr>
            <p:cNvSpPr txBox="1">
              <a:spLocks noChangeArrowheads="1"/>
            </p:cNvSpPr>
            <p:nvPr/>
          </p:nvSpPr>
          <p:spPr bwMode="auto">
            <a:xfrm>
              <a:off x="906" y="2352"/>
              <a:ext cx="632"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Tháp giải nhiệt</a:t>
              </a:r>
            </a:p>
          </p:txBody>
        </p:sp>
        <p:sp>
          <p:nvSpPr>
            <p:cNvPr id="33" name="Line 44">
              <a:extLst>
                <a:ext uri="{FF2B5EF4-FFF2-40B4-BE49-F238E27FC236}">
                  <a16:creationId xmlns:a16="http://schemas.microsoft.com/office/drawing/2014/main" id="{86D1C100-73C4-C443-8A88-C91247B11C1F}"/>
                </a:ext>
              </a:extLst>
            </p:cNvPr>
            <p:cNvSpPr>
              <a:spLocks noChangeShapeType="1"/>
            </p:cNvSpPr>
            <p:nvPr/>
          </p:nvSpPr>
          <p:spPr bwMode="auto">
            <a:xfrm flipH="1">
              <a:off x="1626" y="1545"/>
              <a:ext cx="52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 name="Line 45">
              <a:extLst>
                <a:ext uri="{FF2B5EF4-FFF2-40B4-BE49-F238E27FC236}">
                  <a16:creationId xmlns:a16="http://schemas.microsoft.com/office/drawing/2014/main" id="{F656F395-C1AD-A58A-7208-2F896ABDA12F}"/>
                </a:ext>
              </a:extLst>
            </p:cNvPr>
            <p:cNvSpPr>
              <a:spLocks noChangeShapeType="1"/>
            </p:cNvSpPr>
            <p:nvPr/>
          </p:nvSpPr>
          <p:spPr bwMode="auto">
            <a:xfrm>
              <a:off x="1386" y="1689"/>
              <a:ext cx="0" cy="52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 name="Line 46">
              <a:extLst>
                <a:ext uri="{FF2B5EF4-FFF2-40B4-BE49-F238E27FC236}">
                  <a16:creationId xmlns:a16="http://schemas.microsoft.com/office/drawing/2014/main" id="{777A9966-E45F-ED67-D7A2-B8BA477E259E}"/>
                </a:ext>
              </a:extLst>
            </p:cNvPr>
            <p:cNvSpPr>
              <a:spLocks noChangeShapeType="1"/>
            </p:cNvSpPr>
            <p:nvPr/>
          </p:nvSpPr>
          <p:spPr bwMode="auto">
            <a:xfrm>
              <a:off x="2817" y="1554"/>
              <a:ext cx="48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 name="Line 47">
              <a:extLst>
                <a:ext uri="{FF2B5EF4-FFF2-40B4-BE49-F238E27FC236}">
                  <a16:creationId xmlns:a16="http://schemas.microsoft.com/office/drawing/2014/main" id="{F7816E25-8D91-4127-B79A-2E5C99E4DE56}"/>
                </a:ext>
              </a:extLst>
            </p:cNvPr>
            <p:cNvSpPr>
              <a:spLocks noChangeShapeType="1"/>
            </p:cNvSpPr>
            <p:nvPr/>
          </p:nvSpPr>
          <p:spPr bwMode="auto">
            <a:xfrm flipH="1">
              <a:off x="2778" y="2559"/>
              <a:ext cx="28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7" name="Line 48">
              <a:extLst>
                <a:ext uri="{FF2B5EF4-FFF2-40B4-BE49-F238E27FC236}">
                  <a16:creationId xmlns:a16="http://schemas.microsoft.com/office/drawing/2014/main" id="{41097156-B756-E88B-BF7C-02E40B90DEEB}"/>
                </a:ext>
              </a:extLst>
            </p:cNvPr>
            <p:cNvSpPr>
              <a:spLocks noChangeShapeType="1"/>
            </p:cNvSpPr>
            <p:nvPr/>
          </p:nvSpPr>
          <p:spPr bwMode="auto">
            <a:xfrm>
              <a:off x="1893" y="1200"/>
              <a:ext cx="12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29831609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smtClean="0">
                <a:solidFill>
                  <a:schemeClr val="accent1">
                    <a:lumMod val="50000"/>
                  </a:schemeClr>
                </a:solidFill>
                <a:latin typeface="+mn-lt"/>
              </a:rPr>
              <a:t>Sử dụng hệ thống bồn trữ lạnh</a:t>
            </a:r>
            <a:endParaRPr lang="en-VN" sz="3200" dirty="0">
              <a:solidFill>
                <a:schemeClr val="accent1">
                  <a:lumMod val="50000"/>
                </a:schemeClr>
              </a:solidFill>
              <a:latin typeface="+mn-lt"/>
            </a:endParaRPr>
          </a:p>
        </p:txBody>
      </p:sp>
      <p:sp>
        <p:nvSpPr>
          <p:cNvPr id="3" name="Rectangle 2"/>
          <p:cNvSpPr/>
          <p:nvPr/>
        </p:nvSpPr>
        <p:spPr>
          <a:xfrm>
            <a:off x="609600" y="1296850"/>
            <a:ext cx="10972800" cy="1865126"/>
          </a:xfrm>
          <a:prstGeom prst="rect">
            <a:avLst/>
          </a:prstGeom>
        </p:spPr>
        <p:txBody>
          <a:bodyPr wrap="square">
            <a:spAutoFit/>
          </a:bodyPr>
          <a:lstStyle/>
          <a:p>
            <a:pPr>
              <a:lnSpc>
                <a:spcPct val="160000"/>
              </a:lnSpc>
            </a:pPr>
            <a:r>
              <a:rPr lang="en-US" altLang="en-US" sz="2400" smtClean="0">
                <a:solidFill>
                  <a:schemeClr val="tx1"/>
                </a:solidFill>
                <a:latin typeface="Arial" panose="020B0604020202020204" pitchFamily="34" charset="0"/>
                <a:cs typeface="Arial" panose="020B0604020202020204" pitchFamily="34" charset="0"/>
              </a:rPr>
              <a:t>Mục đích ứng dụng: </a:t>
            </a:r>
          </a:p>
          <a:p>
            <a:pPr marL="800100" lvl="1" indent="-342900">
              <a:lnSpc>
                <a:spcPct val="16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Tận dụng chế độ điện 3 giá</a:t>
            </a:r>
          </a:p>
          <a:p>
            <a:pPr marL="800100" lvl="1" indent="-342900">
              <a:lnSpc>
                <a:spcPct val="160000"/>
              </a:lnSpc>
              <a:buFont typeface="Arial" panose="020B0604020202020204" pitchFamily="34" charset="0"/>
              <a:buChar char="•"/>
            </a:pPr>
            <a:r>
              <a:rPr lang="en-US" altLang="en-US" sz="2400" smtClean="0">
                <a:solidFill>
                  <a:schemeClr val="tx1"/>
                </a:solidFill>
                <a:latin typeface="Arial" panose="020B0604020202020204" pitchFamily="34" charset="0"/>
                <a:cs typeface="Arial" panose="020B0604020202020204" pitchFamily="34" charset="0"/>
              </a:rPr>
              <a:t>San bằng phụ tải đỉnh, giảm công suất thiết kế máy</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047562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altLang="en-US" sz="3200">
                <a:solidFill>
                  <a:schemeClr val="accent1">
                    <a:lumMod val="50000"/>
                  </a:schemeClr>
                </a:solidFill>
                <a:latin typeface="Arial" panose="020B0604020202020204" pitchFamily="34" charset="0"/>
              </a:rPr>
              <a:t>Giảm chi phí điện nhờ hệ thống bồn trữ lạnh</a:t>
            </a:r>
            <a:endParaRPr lang="en-VN" sz="3200" dirty="0">
              <a:solidFill>
                <a:schemeClr val="accent1">
                  <a:lumMod val="50000"/>
                </a:schemeClr>
              </a:solidFill>
            </a:endParaRPr>
          </a:p>
        </p:txBody>
      </p:sp>
      <p:pic>
        <p:nvPicPr>
          <p:cNvPr id="3" name="Picture 5">
            <a:extLst>
              <a:ext uri="{FF2B5EF4-FFF2-40B4-BE49-F238E27FC236}">
                <a16:creationId xmlns:a16="http://schemas.microsoft.com/office/drawing/2014/main" id="{503969BD-993E-3973-D1E3-8DD0CEB5FF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6356" y="1447800"/>
            <a:ext cx="7056437"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0389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Giảm công suất máy nhờ hệ thống bồn trữ lạnh</a:t>
            </a:r>
            <a:endParaRPr lang="en-VN" sz="3200" dirty="0">
              <a:solidFill>
                <a:schemeClr val="accent1">
                  <a:lumMod val="50000"/>
                </a:schemeClr>
              </a:solidFill>
              <a:latin typeface="+mn-lt"/>
            </a:endParaRPr>
          </a:p>
        </p:txBody>
      </p:sp>
      <p:pic>
        <p:nvPicPr>
          <p:cNvPr id="3" name="Picture 18" descr="C:\Users\nguyen viet anh\Pictures\slice 34.jpg">
            <a:extLst>
              <a:ext uri="{FF2B5EF4-FFF2-40B4-BE49-F238E27FC236}">
                <a16:creationId xmlns:a16="http://schemas.microsoft.com/office/drawing/2014/main" id="{59A53506-3F9B-1F6D-B627-BD3FA8C89F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1187" y="1418514"/>
            <a:ext cx="8429625"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727725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Sơ đồ nguyên lý HT bồn trữ lạnh</a:t>
            </a:r>
            <a:endParaRPr lang="en-VN" sz="3200" dirty="0">
              <a:solidFill>
                <a:schemeClr val="accent1">
                  <a:lumMod val="50000"/>
                </a:schemeClr>
              </a:solidFill>
              <a:latin typeface="+mn-lt"/>
            </a:endParaRPr>
          </a:p>
        </p:txBody>
      </p:sp>
      <p:pic>
        <p:nvPicPr>
          <p:cNvPr id="3" name="Picture 15" descr="C:\Users\nguyen viet anh\Pictures\slice 35.jpg">
            <a:extLst>
              <a:ext uri="{FF2B5EF4-FFF2-40B4-BE49-F238E27FC236}">
                <a16:creationId xmlns:a16="http://schemas.microsoft.com/office/drawing/2014/main" id="{33E75B5D-7041-3FE2-B556-302A545189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600201"/>
            <a:ext cx="7272338"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1323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Chế độ 1: Làm lạnh bình thường</a:t>
            </a:r>
            <a:endParaRPr lang="en-VN" sz="3200" dirty="0">
              <a:solidFill>
                <a:schemeClr val="accent1">
                  <a:lumMod val="50000"/>
                </a:schemeClr>
              </a:solidFill>
              <a:latin typeface="+mn-lt"/>
            </a:endParaRPr>
          </a:p>
        </p:txBody>
      </p:sp>
      <p:graphicFrame>
        <p:nvGraphicFramePr>
          <p:cNvPr id="3" name="Object 2">
            <a:extLst>
              <a:ext uri="{FF2B5EF4-FFF2-40B4-BE49-F238E27FC236}">
                <a16:creationId xmlns:a16="http://schemas.microsoft.com/office/drawing/2014/main" id="{594FC75B-5907-4F9B-4B53-9424A5C05888}"/>
              </a:ext>
            </a:extLst>
          </p:cNvPr>
          <p:cNvGraphicFramePr>
            <a:graphicFrameLocks noChangeAspect="1"/>
          </p:cNvGraphicFramePr>
          <p:nvPr/>
        </p:nvGraphicFramePr>
        <p:xfrm>
          <a:off x="2870200" y="1857376"/>
          <a:ext cx="6426200" cy="3311525"/>
        </p:xfrm>
        <a:graphic>
          <a:graphicData uri="http://schemas.openxmlformats.org/presentationml/2006/ole">
            <mc:AlternateContent xmlns:mc="http://schemas.openxmlformats.org/markup-compatibility/2006">
              <mc:Choice xmlns:v="urn:schemas-microsoft-com:vml" Requires="v">
                <p:oleObj spid="_x0000_s1029" name="Drawing" r:id="rId3" imgW="9048750" imgH="5229225" progId="">
                  <p:embed/>
                </p:oleObj>
              </mc:Choice>
              <mc:Fallback>
                <p:oleObj name="Drawing" r:id="rId3" imgW="9048750" imgH="5229225" progId="">
                  <p:embed/>
                  <p:pic>
                    <p:nvPicPr>
                      <p:cNvPr id="8194" name="Object 2">
                        <a:extLst>
                          <a:ext uri="{FF2B5EF4-FFF2-40B4-BE49-F238E27FC236}">
                            <a16:creationId xmlns:a16="http://schemas.microsoft.com/office/drawing/2014/main" id="{594FC75B-5907-4F9B-4B53-9424A5C058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667" t="18269" r="13333" b="24039"/>
                      <a:stretch>
                        <a:fillRect/>
                      </a:stretch>
                    </p:blipFill>
                    <p:spPr bwMode="auto">
                      <a:xfrm>
                        <a:off x="2870200" y="1857376"/>
                        <a:ext cx="6426200"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31925459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Chế độ 2: Trữ lạnh</a:t>
            </a:r>
            <a:endParaRPr lang="en-VN" sz="3200" dirty="0">
              <a:solidFill>
                <a:schemeClr val="accent1">
                  <a:lumMod val="50000"/>
                </a:schemeClr>
              </a:solidFill>
              <a:latin typeface="+mn-lt"/>
            </a:endParaRPr>
          </a:p>
        </p:txBody>
      </p:sp>
      <p:graphicFrame>
        <p:nvGraphicFramePr>
          <p:cNvPr id="3" name="Object 2">
            <a:extLst>
              <a:ext uri="{FF2B5EF4-FFF2-40B4-BE49-F238E27FC236}">
                <a16:creationId xmlns:a16="http://schemas.microsoft.com/office/drawing/2014/main" id="{AC611C1A-F246-54F2-9F58-B1123544B93F}"/>
              </a:ext>
            </a:extLst>
          </p:cNvPr>
          <p:cNvGraphicFramePr>
            <a:graphicFrameLocks noChangeAspect="1"/>
          </p:cNvGraphicFramePr>
          <p:nvPr/>
        </p:nvGraphicFramePr>
        <p:xfrm>
          <a:off x="2881313" y="1928814"/>
          <a:ext cx="6477000" cy="3354387"/>
        </p:xfrm>
        <a:graphic>
          <a:graphicData uri="http://schemas.openxmlformats.org/presentationml/2006/ole">
            <mc:AlternateContent xmlns:mc="http://schemas.openxmlformats.org/markup-compatibility/2006">
              <mc:Choice xmlns:v="urn:schemas-microsoft-com:vml" Requires="v">
                <p:oleObj spid="_x0000_s2053" name="Drawing" r:id="rId3" imgW="9048750" imgH="5229225" progId="">
                  <p:embed/>
                </p:oleObj>
              </mc:Choice>
              <mc:Fallback>
                <p:oleObj name="Drawing" r:id="rId3" imgW="9048750" imgH="5229225" progId="">
                  <p:embed/>
                  <p:pic>
                    <p:nvPicPr>
                      <p:cNvPr id="9218" name="Object 2">
                        <a:extLst>
                          <a:ext uri="{FF2B5EF4-FFF2-40B4-BE49-F238E27FC236}">
                            <a16:creationId xmlns:a16="http://schemas.microsoft.com/office/drawing/2014/main" id="{AC611C1A-F246-54F2-9F58-B1123544B9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67" t="14423" r="18333" b="26923"/>
                      <a:stretch>
                        <a:fillRect/>
                      </a:stretch>
                    </p:blipFill>
                    <p:spPr bwMode="auto">
                      <a:xfrm>
                        <a:off x="2881313" y="1928814"/>
                        <a:ext cx="6477000" cy="335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77531604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Chế độ 3: Sử dụng bồn trữ lạnh</a:t>
            </a:r>
            <a:endParaRPr lang="en-VN" sz="3200" dirty="0">
              <a:solidFill>
                <a:schemeClr val="accent1">
                  <a:lumMod val="50000"/>
                </a:schemeClr>
              </a:solidFill>
              <a:latin typeface="+mn-lt"/>
            </a:endParaRPr>
          </a:p>
        </p:txBody>
      </p:sp>
      <p:graphicFrame>
        <p:nvGraphicFramePr>
          <p:cNvPr id="3" name="Object 2">
            <a:extLst>
              <a:ext uri="{FF2B5EF4-FFF2-40B4-BE49-F238E27FC236}">
                <a16:creationId xmlns:a16="http://schemas.microsoft.com/office/drawing/2014/main" id="{EBDD9331-80E8-48A1-F3C1-A8DF0394EE6B}"/>
              </a:ext>
            </a:extLst>
          </p:cNvPr>
          <p:cNvGraphicFramePr>
            <a:graphicFrameLocks noChangeAspect="1"/>
          </p:cNvGraphicFramePr>
          <p:nvPr/>
        </p:nvGraphicFramePr>
        <p:xfrm>
          <a:off x="2895600" y="1928814"/>
          <a:ext cx="6400800" cy="3387725"/>
        </p:xfrm>
        <a:graphic>
          <a:graphicData uri="http://schemas.openxmlformats.org/presentationml/2006/ole">
            <mc:AlternateContent xmlns:mc="http://schemas.openxmlformats.org/markup-compatibility/2006">
              <mc:Choice xmlns:v="urn:schemas-microsoft-com:vml" Requires="v">
                <p:oleObj spid="_x0000_s3077" name="Drawing" r:id="rId3" imgW="9048750" imgH="5229225" progId="">
                  <p:embed/>
                </p:oleObj>
              </mc:Choice>
              <mc:Fallback>
                <p:oleObj name="Drawing" r:id="rId3" imgW="9048750" imgH="5229225" progId="">
                  <p:embed/>
                  <p:pic>
                    <p:nvPicPr>
                      <p:cNvPr id="10242" name="Object 2">
                        <a:extLst>
                          <a:ext uri="{FF2B5EF4-FFF2-40B4-BE49-F238E27FC236}">
                            <a16:creationId xmlns:a16="http://schemas.microsoft.com/office/drawing/2014/main" id="{EBDD9331-80E8-48A1-F3C1-A8DF0394EE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333" t="26923" r="21666" b="15384"/>
                      <a:stretch>
                        <a:fillRect/>
                      </a:stretch>
                    </p:blipFill>
                    <p:spPr bwMode="auto">
                      <a:xfrm>
                        <a:off x="2895600" y="1928814"/>
                        <a:ext cx="640080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96790333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Chế độ 4: Chạy hỗ trợ</a:t>
            </a:r>
            <a:endParaRPr lang="en-VN" sz="3200" dirty="0">
              <a:solidFill>
                <a:schemeClr val="accent1">
                  <a:lumMod val="50000"/>
                </a:schemeClr>
              </a:solidFill>
              <a:latin typeface="+mn-lt"/>
            </a:endParaRPr>
          </a:p>
        </p:txBody>
      </p:sp>
      <p:graphicFrame>
        <p:nvGraphicFramePr>
          <p:cNvPr id="3" name="Object 2">
            <a:extLst>
              <a:ext uri="{FF2B5EF4-FFF2-40B4-BE49-F238E27FC236}">
                <a16:creationId xmlns:a16="http://schemas.microsoft.com/office/drawing/2014/main" id="{E76E871F-FBA3-71FD-B8C0-7F5188632650}"/>
              </a:ext>
            </a:extLst>
          </p:cNvPr>
          <p:cNvGraphicFramePr>
            <a:graphicFrameLocks noChangeAspect="1"/>
          </p:cNvGraphicFramePr>
          <p:nvPr/>
        </p:nvGraphicFramePr>
        <p:xfrm>
          <a:off x="2971800" y="1928813"/>
          <a:ext cx="6324600" cy="3333750"/>
        </p:xfrm>
        <a:graphic>
          <a:graphicData uri="http://schemas.openxmlformats.org/presentationml/2006/ole">
            <mc:AlternateContent xmlns:mc="http://schemas.openxmlformats.org/markup-compatibility/2006">
              <mc:Choice xmlns:v="urn:schemas-microsoft-com:vml" Requires="v">
                <p:oleObj spid="_x0000_s4101" name="Drawing" r:id="rId3" imgW="9048750" imgH="5229225" progId="">
                  <p:embed/>
                </p:oleObj>
              </mc:Choice>
              <mc:Fallback>
                <p:oleObj name="Drawing" r:id="rId3" imgW="9048750" imgH="5229225" progId="">
                  <p:embed/>
                  <p:pic>
                    <p:nvPicPr>
                      <p:cNvPr id="11266" name="Object 2">
                        <a:extLst>
                          <a:ext uri="{FF2B5EF4-FFF2-40B4-BE49-F238E27FC236}">
                            <a16:creationId xmlns:a16="http://schemas.microsoft.com/office/drawing/2014/main" id="{E76E871F-FBA3-71FD-B8C0-7F51886326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67" t="24039" r="18333" b="18269"/>
                      <a:stretch>
                        <a:fillRect/>
                      </a:stretch>
                    </p:blipFill>
                    <p:spPr bwMode="auto">
                      <a:xfrm>
                        <a:off x="2971800" y="1928813"/>
                        <a:ext cx="632460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88573571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4" name="Rectangle 3"/>
          <p:cNvSpPr/>
          <p:nvPr/>
        </p:nvSpPr>
        <p:spPr>
          <a:xfrm>
            <a:off x="609600" y="1466588"/>
            <a:ext cx="10972800" cy="4308872"/>
          </a:xfrm>
          <a:prstGeom prst="rect">
            <a:avLst/>
          </a:prstGeom>
        </p:spPr>
        <p:txBody>
          <a:bodyPr wrap="square">
            <a:spAutoFit/>
          </a:bodyPr>
          <a:lstStyle/>
          <a:p>
            <a:pPr algn="just"/>
            <a:r>
              <a:rPr lang="vi-VN" sz="2000" b="1">
                <a:cs typeface="Arial" panose="020B0604020202020204" pitchFamily="34" charset="0"/>
              </a:rPr>
              <a:t>Ví dụ 1: Nâng cao hiệu quả sử dụng năng lượng của hệ thống lạnh bằng cách nạp đủ môi chất lạnh trong một nhà máy sữa.</a:t>
            </a:r>
          </a:p>
          <a:p>
            <a:pPr algn="just"/>
            <a:r>
              <a:rPr lang="vi-VN" b="1">
                <a:cs typeface="Arial" panose="020B0604020202020204" pitchFamily="34" charset="0"/>
              </a:rPr>
              <a:t>Hiện trạng hệ thống:</a:t>
            </a:r>
          </a:p>
          <a:p>
            <a:pPr algn="just"/>
            <a:r>
              <a:rPr lang="vi-VN">
                <a:cs typeface="Arial" panose="020B0604020202020204" pitchFamily="34" charset="0"/>
              </a:rPr>
              <a:t>– Toàn bộ hệ thống lạnh bao gồm ống dẫn trong bể lạnh (ice bank tank – IBT), bình ngưng tụ và thiết bị thu gom không được nạp đủ amoniac (môi chất lạnh). Kết quả này làm giảm công suất hệ thống và tiêu thụ nhiều điện năng hơn, cụ thể do áp suất hút thấp và quá nhiệt đầu hút cao.</a:t>
            </a:r>
          </a:p>
          <a:p>
            <a:pPr algn="just"/>
            <a:r>
              <a:rPr lang="vi-VN">
                <a:cs typeface="Arial" panose="020B0604020202020204" pitchFamily="34" charset="0"/>
              </a:rPr>
              <a:t>– Các tín hiệu điển hình do thiếu amoniac quan sát được tại nhà máy sữa là mức băng trong bể lạnh thấp và "không" nhìn thấy mức chất lỏng trong thiết bị thu gom.</a:t>
            </a:r>
          </a:p>
          <a:p>
            <a:pPr algn="just"/>
            <a:r>
              <a:rPr lang="vi-VN">
                <a:cs typeface="Arial" panose="020B0604020202020204" pitchFamily="34" charset="0"/>
              </a:rPr>
              <a:t>– Tương tự như vậy, tất cả các ống dẫn làm mát trong kho bảo quản lạnh, tủ đông lạnh sâu cũng thiếu amoniac. Mức "ước lượng" cần thiết của toàn bộ hệ thống lạnh là 4.000 kg so với mức khoảng 2.000 kg trong hệ thống hiện tại.</a:t>
            </a:r>
          </a:p>
          <a:p>
            <a:pPr algn="just"/>
            <a:r>
              <a:rPr lang="vi-VN">
                <a:cs typeface="Arial" panose="020B0604020202020204" pitchFamily="34" charset="0"/>
              </a:rPr>
              <a:t>– Không có bộ điều khiển mức chất lỏng trong bể lạnh (IBT) cũng như kho lạnh.</a:t>
            </a:r>
          </a:p>
          <a:p>
            <a:pPr algn="just"/>
            <a:r>
              <a:rPr lang="vi-VN">
                <a:cs typeface="Arial" panose="020B0604020202020204" pitchFamily="34" charset="0"/>
              </a:rPr>
              <a:t>– Do thiếu lưu thông amoniac, máy nén mất nhiều thời gian và năng lượng để cung cấp các hiệu ứng làm mát cần thiết.</a:t>
            </a:r>
          </a:p>
          <a:p>
            <a:pPr algn="just"/>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139695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310185" y="2647667"/>
            <a:ext cx="9444251" cy="21563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800" b="1" cap="none" smtClean="0"/>
              <a:t>NGUYÊN LÝ HOẠT ĐỘNG VÀ </a:t>
            </a:r>
            <a:r>
              <a:rPr lang="en-US" altLang="en-US" sz="2800" b="1" cap="none" smtClean="0"/>
              <a:t>HIỆU </a:t>
            </a:r>
            <a:r>
              <a:rPr lang="en-US" altLang="en-US" sz="2800" b="1" cap="none" smtClean="0"/>
              <a:t>SUẤT CỦA MÁY LẠNH V</a:t>
            </a:r>
            <a:r>
              <a:rPr lang="vi-VN" altLang="en-US" sz="2800" b="1" cap="none" smtClean="0"/>
              <a:t>À </a:t>
            </a:r>
            <a:r>
              <a:rPr lang="vi-VN" altLang="en-US" sz="2800" b="1" cap="none" smtClean="0"/>
              <a:t>ĐIỀU </a:t>
            </a:r>
            <a:r>
              <a:rPr lang="vi-VN" altLang="en-US" sz="2800" b="1" cap="none" smtClean="0"/>
              <a:t>HOÀ KHÔNG KHÍ (ĐHKK)</a:t>
            </a:r>
            <a:endParaRPr lang="en-US" sz="2800" b="1"/>
          </a:p>
        </p:txBody>
      </p:sp>
    </p:spTree>
    <p:extLst>
      <p:ext uri="{BB962C8B-B14F-4D97-AF65-F5344CB8AC3E}">
        <p14:creationId xmlns:p14="http://schemas.microsoft.com/office/powerpoint/2010/main" val="2722458929"/>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4" name="Rectangle 3"/>
          <p:cNvSpPr/>
          <p:nvPr/>
        </p:nvSpPr>
        <p:spPr>
          <a:xfrm>
            <a:off x="609600" y="1466588"/>
            <a:ext cx="10972800" cy="3554819"/>
          </a:xfrm>
          <a:prstGeom prst="rect">
            <a:avLst/>
          </a:prstGeom>
        </p:spPr>
        <p:txBody>
          <a:bodyPr wrap="square">
            <a:spAutoFit/>
          </a:bodyPr>
          <a:lstStyle/>
          <a:p>
            <a:pPr algn="just"/>
            <a:r>
              <a:rPr lang="vi-VN" b="1">
                <a:cs typeface="Arial" panose="020B0604020202020204" pitchFamily="34" charset="0"/>
              </a:rPr>
              <a:t>Giải pháp tiết kiệm năng lượng:</a:t>
            </a:r>
          </a:p>
          <a:p>
            <a:pPr algn="just">
              <a:lnSpc>
                <a:spcPct val="150000"/>
              </a:lnSpc>
            </a:pPr>
            <a:r>
              <a:rPr lang="vi-VN">
                <a:cs typeface="Arial" panose="020B0604020202020204" pitchFamily="34" charset="0"/>
              </a:rPr>
              <a:t>Để đạt được tiêu thụ điện năng thấp hơn và/hoặc để vận hành thiết bị lạnh ít thời gian hơn, các hành động sau đây được đề xuất:</a:t>
            </a:r>
          </a:p>
          <a:p>
            <a:pPr algn="just">
              <a:lnSpc>
                <a:spcPct val="150000"/>
              </a:lnSpc>
            </a:pPr>
            <a:r>
              <a:rPr lang="vi-VN">
                <a:cs typeface="Arial" panose="020B0604020202020204" pitchFamily="34" charset="0"/>
              </a:rPr>
              <a:t>– Nạp amoniac vào toàn bộ hệ thống lạnh để ít nhất giữ lại mức chất lỏng ở mức một phần tư trong thiết bị thu gom trong điều kiện đầy tải.</a:t>
            </a:r>
          </a:p>
          <a:p>
            <a:pPr algn="just">
              <a:lnSpc>
                <a:spcPct val="150000"/>
              </a:lnSpc>
            </a:pPr>
            <a:r>
              <a:rPr lang="vi-VN">
                <a:cs typeface="Arial" panose="020B0604020202020204" pitchFamily="34" charset="0"/>
              </a:rPr>
              <a:t>– Lắp thiết bị tự động điều khiển mức chất lỏng trong bể lạnh và ống dẫn trong kho bảo quản lạnh sâu.</a:t>
            </a:r>
          </a:p>
          <a:p>
            <a:pPr algn="just">
              <a:lnSpc>
                <a:spcPct val="150000"/>
              </a:lnSpc>
            </a:pPr>
            <a:r>
              <a:rPr lang="vi-VN">
                <a:cs typeface="Arial" panose="020B0604020202020204" pitchFamily="34" charset="0"/>
              </a:rPr>
              <a:t>Tiết kiệm hằng năm: (208.318 kWh / năm × 2.000 đồng/kWh) = 416,6 triệu đồng. Đầu tư: 90 triệu đồng.</a:t>
            </a:r>
          </a:p>
          <a:p>
            <a:pPr algn="just">
              <a:lnSpc>
                <a:spcPct val="150000"/>
              </a:lnSpc>
            </a:pPr>
            <a:r>
              <a:rPr lang="vi-VN">
                <a:cs typeface="Arial" panose="020B0604020202020204" pitchFamily="34" charset="0"/>
              </a:rPr>
              <a:t>Thời gian hoàn vốn: 2,6 tháng.</a:t>
            </a:r>
          </a:p>
          <a:p>
            <a:pPr algn="just"/>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477497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4" name="Rectangle 3"/>
          <p:cNvSpPr/>
          <p:nvPr/>
        </p:nvSpPr>
        <p:spPr>
          <a:xfrm>
            <a:off x="609600" y="1466588"/>
            <a:ext cx="10972800" cy="3693319"/>
          </a:xfrm>
          <a:prstGeom prst="rect">
            <a:avLst/>
          </a:prstGeom>
        </p:spPr>
        <p:txBody>
          <a:bodyPr wrap="square">
            <a:spAutoFit/>
          </a:bodyPr>
          <a:lstStyle/>
          <a:p>
            <a:pPr algn="just"/>
            <a:r>
              <a:rPr lang="vi-VN" sz="2000" b="1">
                <a:cs typeface="Arial" panose="020B0604020202020204" pitchFamily="34" charset="0"/>
              </a:rPr>
              <a:t>Ví dụ 2:</a:t>
            </a:r>
            <a:r>
              <a:rPr lang="en-US" sz="2000" b="1" smtClean="0">
                <a:cs typeface="Arial" panose="020B0604020202020204" pitchFamily="34" charset="0"/>
              </a:rPr>
              <a:t> </a:t>
            </a:r>
            <a:r>
              <a:rPr lang="vi-VN" sz="2000" b="1">
                <a:cs typeface="Arial" panose="020B0604020202020204" pitchFamily="34" charset="0"/>
              </a:rPr>
              <a:t>Hiện trạng hệ thống:</a:t>
            </a:r>
          </a:p>
          <a:p>
            <a:pPr algn="just"/>
            <a:r>
              <a:rPr lang="vi-VN">
                <a:cs typeface="Arial" panose="020B0604020202020204" pitchFamily="34" charset="0"/>
              </a:rPr>
              <a:t>–</a:t>
            </a:r>
            <a:r>
              <a:rPr lang="vi-VN" b="1">
                <a:cs typeface="Arial" panose="020B0604020202020204" pitchFamily="34" charset="0"/>
              </a:rPr>
              <a:t> </a:t>
            </a:r>
            <a:r>
              <a:rPr lang="vi-VN">
                <a:cs typeface="Arial" panose="020B0604020202020204" pitchFamily="34" charset="0"/>
              </a:rPr>
              <a:t>Theo đánh giá cho thấy một số thiết bị bị tắc nghẽn do dòng chất lỏng khô làm giảm hiệu suất.</a:t>
            </a:r>
          </a:p>
          <a:p>
            <a:pPr algn="just"/>
            <a:r>
              <a:rPr lang="vi-VN">
                <a:cs typeface="Arial" panose="020B0604020202020204" pitchFamily="34" charset="0"/>
              </a:rPr>
              <a:t>– Các thiết bị này được lựa chọn và thiết kế chỉ cho vận hành 16 – 18 giờ.</a:t>
            </a:r>
          </a:p>
          <a:p>
            <a:pPr algn="just"/>
            <a:r>
              <a:rPr lang="vi-VN">
                <a:cs typeface="Arial" panose="020B0604020202020204" pitchFamily="34" charset="0"/>
              </a:rPr>
              <a:t>– Thời gian vận hành này bị kéo dài do thiếu bảo trì hoặc hở cửa bất thường</a:t>
            </a:r>
          </a:p>
          <a:p>
            <a:pPr algn="just"/>
            <a:r>
              <a:rPr lang="vi-VN">
                <a:cs typeface="Arial" panose="020B0604020202020204" pitchFamily="34" charset="0"/>
              </a:rPr>
              <a:t>Giải pháp tiết kiệm năng lượng:</a:t>
            </a:r>
          </a:p>
          <a:p>
            <a:pPr algn="just"/>
            <a:r>
              <a:rPr lang="vi-VN">
                <a:cs typeface="Arial" panose="020B0604020202020204" pitchFamily="34" charset="0"/>
              </a:rPr>
              <a:t>– Lắp đặt một đồng hồ đo thời gian tại một phòng làm lạnh sâu trong nhà bếp chính, nó cho thấy các máy nén chạy cả ngày đêm ngoại trừ thời gian rã đông bắt buộc 1 giờ, có nghĩa là máy nén hoạt động 23 giờ/ngày.</a:t>
            </a:r>
          </a:p>
          <a:p>
            <a:pPr algn="just"/>
            <a:r>
              <a:rPr lang="vi-VN">
                <a:cs typeface="Arial" panose="020B0604020202020204" pitchFamily="34" charset="0"/>
              </a:rPr>
              <a:t>– Máy nén hoạt động liên tục có nghĩa là hệ thống không dư công suất và khi có tình trạng quá tải, nhiệt độ phòng lạnh sẽ có xu hướng tăng lên.</a:t>
            </a:r>
          </a:p>
          <a:p>
            <a:pPr algn="just"/>
            <a:r>
              <a:rPr lang="vi-VN">
                <a:cs typeface="Arial" panose="020B0604020202020204" pitchFamily="34" charset="0"/>
              </a:rPr>
              <a:t>– Do đó, việc vận hành máy nén liên tục trong phòng lạnh gây tổn thất năng lượng.</a:t>
            </a:r>
          </a:p>
          <a:p>
            <a:pPr algn="just"/>
            <a:r>
              <a:rPr lang="vi-VN">
                <a:cs typeface="Arial" panose="020B0604020202020204" pitchFamily="34" charset="0"/>
              </a:rPr>
              <a:t>– Đề xuất giảm thời gian hoạt động của máy nén còn 20 giờ/ngày.</a:t>
            </a:r>
          </a:p>
          <a:p>
            <a:pPr algn="just"/>
            <a:endParaRPr lang="en-US" dirty="0">
              <a:cs typeface="Arial" panose="020B0604020202020204" pitchFamily="34" charset="0"/>
            </a:endParaRPr>
          </a:p>
        </p:txBody>
      </p:sp>
    </p:spTree>
    <p:extLst>
      <p:ext uri="{BB962C8B-B14F-4D97-AF65-F5344CB8AC3E}">
        <p14:creationId xmlns:p14="http://schemas.microsoft.com/office/powerpoint/2010/main" val="382772598"/>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4" name="Rectangle 3"/>
          <p:cNvSpPr/>
          <p:nvPr/>
        </p:nvSpPr>
        <p:spPr>
          <a:xfrm>
            <a:off x="609600" y="1466588"/>
            <a:ext cx="10972800" cy="2062103"/>
          </a:xfrm>
          <a:prstGeom prst="rect">
            <a:avLst/>
          </a:prstGeom>
        </p:spPr>
        <p:txBody>
          <a:bodyPr wrap="square">
            <a:spAutoFit/>
          </a:bodyPr>
          <a:lstStyle/>
          <a:p>
            <a:pPr algn="just"/>
            <a:r>
              <a:rPr lang="vi-VN" sz="2000" b="1" smtClean="0">
                <a:cs typeface="Arial" panose="020B0604020202020204" pitchFamily="34" charset="0"/>
              </a:rPr>
              <a:t>Ví dụ 3: Hiện trạng hệ thống:</a:t>
            </a:r>
          </a:p>
          <a:p>
            <a:pPr algn="just">
              <a:lnSpc>
                <a:spcPct val="150000"/>
              </a:lnSpc>
            </a:pPr>
            <a:r>
              <a:rPr lang="vi-VN" smtClean="0">
                <a:cs typeface="Arial" panose="020B0604020202020204" pitchFamily="34" charset="0"/>
              </a:rPr>
              <a:t>– Tại một nhà máy sữa, máy nén KC2 phục vụ các kho lạnh bảo quản sữa và phòng làm cứng bơ, hiện tại tiêu thụ nhiều năng lượng hơn 66% so với thiết kế. Công suất tiêu thụ thực tế là 25 kW so với công suất định mức 15 kW tại các điều kiện hoạt động hiện tại (áp suất hút 1,25 kg/cm2 và áp suất xả 10 kg/cm2).</a:t>
            </a:r>
          </a:p>
          <a:p>
            <a:pPr algn="just">
              <a:lnSpc>
                <a:spcPct val="150000"/>
              </a:lnSpc>
            </a:pPr>
            <a:r>
              <a:rPr lang="vi-VN" smtClean="0">
                <a:cs typeface="Arial" panose="020B0604020202020204" pitchFamily="34" charset="0"/>
              </a:rPr>
              <a:t>– KC2 đã không được đại tu trong hơn một thập kỷ và do đó hiệu quả năng lượng của nó rất thấp.</a:t>
            </a:r>
            <a:endParaRPr lang="vi-VN" dirty="0">
              <a:cs typeface="Arial" panose="020B0604020202020204" pitchFamily="34" charset="0"/>
            </a:endParaRPr>
          </a:p>
        </p:txBody>
      </p:sp>
    </p:spTree>
    <p:extLst>
      <p:ext uri="{BB962C8B-B14F-4D97-AF65-F5344CB8AC3E}">
        <p14:creationId xmlns:p14="http://schemas.microsoft.com/office/powerpoint/2010/main" val="369373530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Chế độ 4: Chạy hỗ trợ</a:t>
            </a:r>
            <a:endParaRPr lang="en-VN" sz="3200" dirty="0">
              <a:solidFill>
                <a:schemeClr val="accent1">
                  <a:lumMod val="50000"/>
                </a:schemeClr>
              </a:solidFill>
              <a:latin typeface="+mn-lt"/>
            </a:endParaRPr>
          </a:p>
        </p:txBody>
      </p:sp>
      <p:sp>
        <p:nvSpPr>
          <p:cNvPr id="3" name="Rectangle 2"/>
          <p:cNvSpPr/>
          <p:nvPr/>
        </p:nvSpPr>
        <p:spPr>
          <a:xfrm>
            <a:off x="609600" y="1426151"/>
            <a:ext cx="10972800" cy="3277820"/>
          </a:xfrm>
          <a:prstGeom prst="rect">
            <a:avLst/>
          </a:prstGeom>
        </p:spPr>
        <p:txBody>
          <a:bodyPr wrap="square">
            <a:spAutoFit/>
          </a:bodyPr>
          <a:lstStyle/>
          <a:p>
            <a:pPr algn="just"/>
            <a:r>
              <a:rPr lang="vi-VN" b="1">
                <a:cs typeface="Arial" panose="020B0604020202020204" pitchFamily="34" charset="0"/>
              </a:rPr>
              <a:t>Giải pháp tiết kiệm năng lượng:</a:t>
            </a:r>
          </a:p>
          <a:p>
            <a:pPr algn="just">
              <a:lnSpc>
                <a:spcPct val="150000"/>
              </a:lnSpc>
            </a:pPr>
            <a:r>
              <a:rPr lang="vi-VN">
                <a:cs typeface="Arial" panose="020B0604020202020204" pitchFamily="34" charset="0"/>
              </a:rPr>
              <a:t>– Đại tu KC2 bởi đơn vị có khả năng và được cấp phép.</a:t>
            </a:r>
          </a:p>
          <a:p>
            <a:pPr algn="just">
              <a:lnSpc>
                <a:spcPct val="150000"/>
              </a:lnSpc>
            </a:pPr>
            <a:r>
              <a:rPr lang="vi-VN">
                <a:cs typeface="Arial" panose="020B0604020202020204" pitchFamily="34" charset="0"/>
              </a:rPr>
              <a:t>– Tất cả các bộ phận bị hao mòn của KC2 được thay thế.</a:t>
            </a:r>
          </a:p>
          <a:p>
            <a:pPr algn="just">
              <a:lnSpc>
                <a:spcPct val="150000"/>
              </a:lnSpc>
            </a:pPr>
            <a:r>
              <a:rPr lang="vi-VN">
                <a:cs typeface="Arial" panose="020B0604020202020204" pitchFamily="34" charset="0"/>
              </a:rPr>
              <a:t>– Máy nén được lắp ráp với các giới hạn dung sai cho phép được nhà sản xuất khuyến cáo nhằm đạt hiệu quả tối ưu.</a:t>
            </a:r>
          </a:p>
          <a:p>
            <a:pPr algn="just">
              <a:lnSpc>
                <a:spcPct val="150000"/>
              </a:lnSpc>
            </a:pPr>
            <a:r>
              <a:rPr lang="vi-VN">
                <a:cs typeface="Arial" panose="020B0604020202020204" pitchFamily="34" charset="0"/>
              </a:rPr>
              <a:t>– Đo điện năng tiêu thụ sau khi đại tu và so sánh với biểu đồ điện năng của nhà sản xuất để cải tiến trong quá trình đại tu.</a:t>
            </a:r>
          </a:p>
          <a:p>
            <a:pPr algn="just">
              <a:lnSpc>
                <a:spcPct val="150000"/>
              </a:lnSpc>
            </a:pPr>
            <a:r>
              <a:rPr lang="vi-VN">
                <a:cs typeface="Arial" panose="020B0604020202020204" pitchFamily="34" charset="0"/>
              </a:rPr>
              <a:t>– Đồng hồ đo giờ được lắp đặt để theo dõi thời gian vận hành.</a:t>
            </a:r>
            <a:endParaRPr lang="vi-VN" dirty="0">
              <a:cs typeface="Arial" panose="020B0604020202020204" pitchFamily="34" charset="0"/>
            </a:endParaRPr>
          </a:p>
        </p:txBody>
      </p:sp>
    </p:spTree>
    <p:extLst>
      <p:ext uri="{BB962C8B-B14F-4D97-AF65-F5344CB8AC3E}">
        <p14:creationId xmlns:p14="http://schemas.microsoft.com/office/powerpoint/2010/main" val="329406551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4" name="Rectangle 3"/>
          <p:cNvSpPr/>
          <p:nvPr/>
        </p:nvSpPr>
        <p:spPr>
          <a:xfrm>
            <a:off x="609600" y="1466588"/>
            <a:ext cx="10972800" cy="3693319"/>
          </a:xfrm>
          <a:prstGeom prst="rect">
            <a:avLst/>
          </a:prstGeom>
        </p:spPr>
        <p:txBody>
          <a:bodyPr wrap="square">
            <a:spAutoFit/>
          </a:bodyPr>
          <a:lstStyle/>
          <a:p>
            <a:pPr algn="just"/>
            <a:r>
              <a:rPr lang="vi-VN" sz="2000" b="1">
                <a:cs typeface="Arial" panose="020B0604020202020204" pitchFamily="34" charset="0"/>
              </a:rPr>
              <a:t>Ví dụ 4: Hiện trạng hệ thống: </a:t>
            </a:r>
          </a:p>
          <a:p>
            <a:pPr algn="just"/>
            <a:r>
              <a:rPr lang="vi-VN" b="1">
                <a:cs typeface="Arial" panose="020B0604020202020204" pitchFamily="34" charset="0"/>
              </a:rPr>
              <a:t>Ảnh hưởng của khử cặn bình ngưng:</a:t>
            </a:r>
          </a:p>
          <a:p>
            <a:pPr algn="just"/>
            <a:r>
              <a:rPr lang="vi-VN">
                <a:cs typeface="Arial" panose="020B0604020202020204" pitchFamily="34" charset="0"/>
              </a:rPr>
              <a:t>–</a:t>
            </a:r>
            <a:r>
              <a:rPr lang="vi-VN" b="1">
                <a:cs typeface="Arial" panose="020B0604020202020204" pitchFamily="34" charset="0"/>
              </a:rPr>
              <a:t> </a:t>
            </a:r>
            <a:r>
              <a:rPr lang="vi-VN">
                <a:cs typeface="Arial" panose="020B0604020202020204" pitchFamily="34" charset="0"/>
              </a:rPr>
              <a:t>Bể lạnh và các máy nén kho lạnh được kết nối với ba bình ngưng thẳng đứng, một trong số chúng ở chế độ dự phòng. Các ống bình ngưng bị cặn do đó dẫn tới giảm công suất bình ngưng.</a:t>
            </a:r>
          </a:p>
          <a:p>
            <a:pPr algn="just"/>
            <a:r>
              <a:rPr lang="vi-VN">
                <a:cs typeface="Arial" panose="020B0604020202020204" pitchFamily="34" charset="0"/>
              </a:rPr>
              <a:t>– Tất cả các bình ngưng đều đang hoạt động để bù đắp sự giảm công suất do cặn.</a:t>
            </a:r>
          </a:p>
          <a:p>
            <a:pPr algn="just"/>
            <a:r>
              <a:rPr lang="vi-VN">
                <a:cs typeface="Arial" panose="020B0604020202020204" pitchFamily="34" charset="0"/>
              </a:rPr>
              <a:t>– Vận hành bình ngưng thứ ba làm tăng ít nhất 25% lượng nước lưu thông so với vận hành hai bình ngưng dẫn đến lãng phí năng lượng.</a:t>
            </a:r>
          </a:p>
          <a:p>
            <a:pPr algn="just"/>
            <a:r>
              <a:rPr lang="vi-VN">
                <a:cs typeface="Arial" panose="020B0604020202020204" pitchFamily="34" charset="0"/>
              </a:rPr>
              <a:t>Giải pháp đã được thực hiện:</a:t>
            </a:r>
          </a:p>
          <a:p>
            <a:pPr algn="just"/>
            <a:r>
              <a:rPr lang="vi-VN">
                <a:cs typeface="Arial" panose="020B0604020202020204" pitchFamily="34" charset="0"/>
              </a:rPr>
              <a:t>Làm sạch cặn bám trong ống bên trong bình ngưng. </a:t>
            </a:r>
          </a:p>
          <a:p>
            <a:pPr algn="just"/>
            <a:r>
              <a:rPr lang="vi-VN">
                <a:cs typeface="Arial" panose="020B0604020202020204" pitchFamily="34" charset="0"/>
              </a:rPr>
              <a:t>Tiết kiệm:</a:t>
            </a:r>
          </a:p>
          <a:p>
            <a:pPr algn="just"/>
            <a:r>
              <a:rPr lang="vi-VN">
                <a:cs typeface="Arial" panose="020B0604020202020204" pitchFamily="34" charset="0"/>
              </a:rPr>
              <a:t>– Tiết kiệm hằng năm: 48,4 triệu đồng.</a:t>
            </a:r>
          </a:p>
          <a:p>
            <a:pPr algn="just"/>
            <a:r>
              <a:rPr lang="vi-VN">
                <a:cs typeface="Arial" panose="020B0604020202020204" pitchFamily="34" charset="0"/>
              </a:rPr>
              <a:t>– Chi phí đầu tư: 27 triệu đồng.</a:t>
            </a:r>
          </a:p>
          <a:p>
            <a:pPr algn="just"/>
            <a:r>
              <a:rPr lang="vi-VN">
                <a:cs typeface="Arial" panose="020B0604020202020204" pitchFamily="34" charset="0"/>
              </a:rPr>
              <a:t>– Thời gian hoàn vốn: 7 tháng.</a:t>
            </a:r>
            <a:endParaRPr lang="vi-VN" dirty="0">
              <a:cs typeface="Arial" panose="020B0604020202020204" pitchFamily="34" charset="0"/>
            </a:endParaRPr>
          </a:p>
        </p:txBody>
      </p:sp>
    </p:spTree>
    <p:extLst>
      <p:ext uri="{BB962C8B-B14F-4D97-AF65-F5344CB8AC3E}">
        <p14:creationId xmlns:p14="http://schemas.microsoft.com/office/powerpoint/2010/main" val="137031069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CÁC NGHIÊN CỨU ĐIỂN HÌNH</a:t>
            </a:r>
            <a:endParaRPr lang="en-VN" sz="3200" dirty="0">
              <a:solidFill>
                <a:schemeClr val="accent1">
                  <a:lumMod val="50000"/>
                </a:schemeClr>
              </a:solidFill>
              <a:latin typeface="+mn-lt"/>
            </a:endParaRPr>
          </a:p>
        </p:txBody>
      </p:sp>
      <p:sp>
        <p:nvSpPr>
          <p:cNvPr id="5" name="Subtitle 2"/>
          <p:cNvSpPr txBox="1">
            <a:spLocks/>
          </p:cNvSpPr>
          <p:nvPr/>
        </p:nvSpPr>
        <p:spPr>
          <a:xfrm>
            <a:off x="609600" y="1316038"/>
            <a:ext cx="10668000" cy="554196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gn="just"/>
            <a:r>
              <a:rPr lang="en-US" sz="2400" kern="0" smtClean="0">
                <a:solidFill>
                  <a:schemeClr val="tx1"/>
                </a:solidFill>
                <a:latin typeface="Arial" panose="020B0604020202020204" pitchFamily="34" charset="0"/>
                <a:cs typeface="Arial" panose="020B0604020202020204" pitchFamily="34" charset="0"/>
              </a:rPr>
              <a:t>Bảng tính toán tiết kiệm năng lượng cho ví dụ 4</a:t>
            </a:r>
            <a:endParaRPr lang="vi-VN" sz="2400" kern="0">
              <a:solidFill>
                <a:schemeClr val="tx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2338316" y="1909645"/>
            <a:ext cx="7515367" cy="4643555"/>
          </a:xfrm>
          <a:prstGeom prst="rect">
            <a:avLst/>
          </a:prstGeom>
        </p:spPr>
      </p:pic>
    </p:spTree>
    <p:extLst>
      <p:ext uri="{BB962C8B-B14F-4D97-AF65-F5344CB8AC3E}">
        <p14:creationId xmlns:p14="http://schemas.microsoft.com/office/powerpoint/2010/main" val="395840717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smtClean="0">
                <a:ln>
                  <a:noFill/>
                </a:ln>
                <a:solidFill>
                  <a:srgbClr val="87C6CC">
                    <a:lumMod val="50000"/>
                  </a:srgbClr>
                </a:solidFill>
                <a:effectLst/>
                <a:uLnTx/>
                <a:uFillTx/>
                <a:latin typeface="Arial"/>
                <a:cs typeface="Arial" panose="020B0604020202020204" pitchFamily="34" charset="0"/>
                <a:sym typeface="Fira Sans Extra Condensed"/>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127684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sz="3200">
                <a:solidFill>
                  <a:schemeClr val="accent1">
                    <a:lumMod val="50000"/>
                  </a:schemeClr>
                </a:solidFill>
                <a:latin typeface="+mn-lt"/>
              </a:rPr>
              <a:t>Nguyên lý hệ thống lạnh</a:t>
            </a:r>
            <a:endParaRPr lang="en-VN" sz="3200" dirty="0">
              <a:solidFill>
                <a:schemeClr val="accent1">
                  <a:lumMod val="50000"/>
                </a:schemeClr>
              </a:solidFill>
              <a:latin typeface="+mn-lt"/>
            </a:endParaRPr>
          </a:p>
        </p:txBody>
      </p:sp>
      <p:grpSp>
        <p:nvGrpSpPr>
          <p:cNvPr id="5" name="Group 54">
            <a:extLst>
              <a:ext uri="{FF2B5EF4-FFF2-40B4-BE49-F238E27FC236}">
                <a16:creationId xmlns:a16="http://schemas.microsoft.com/office/drawing/2014/main" id="{4735E371-DBA2-AFF9-C843-66A2D9B58132}"/>
              </a:ext>
            </a:extLst>
          </p:cNvPr>
          <p:cNvGrpSpPr>
            <a:grpSpLocks/>
          </p:cNvGrpSpPr>
          <p:nvPr/>
        </p:nvGrpSpPr>
        <p:grpSpPr bwMode="auto">
          <a:xfrm>
            <a:off x="2628900" y="1413682"/>
            <a:ext cx="6934200" cy="4968875"/>
            <a:chOff x="576" y="624"/>
            <a:chExt cx="4368" cy="3130"/>
          </a:xfrm>
        </p:grpSpPr>
        <p:grpSp>
          <p:nvGrpSpPr>
            <p:cNvPr id="6" name="Group 45">
              <a:extLst>
                <a:ext uri="{FF2B5EF4-FFF2-40B4-BE49-F238E27FC236}">
                  <a16:creationId xmlns:a16="http://schemas.microsoft.com/office/drawing/2014/main" id="{D248F81F-7E60-AAA1-BC54-0F9AE19D258E}"/>
                </a:ext>
              </a:extLst>
            </p:cNvPr>
            <p:cNvGrpSpPr>
              <a:grpSpLocks/>
            </p:cNvGrpSpPr>
            <p:nvPr/>
          </p:nvGrpSpPr>
          <p:grpSpPr bwMode="auto">
            <a:xfrm>
              <a:off x="576" y="885"/>
              <a:ext cx="4272" cy="2715"/>
              <a:chOff x="1296201" y="1738313"/>
              <a:chExt cx="5898159" cy="3414096"/>
            </a:xfrm>
          </p:grpSpPr>
          <p:sp>
            <p:nvSpPr>
              <p:cNvPr id="16" name="AutoShape 14">
                <a:extLst>
                  <a:ext uri="{FF2B5EF4-FFF2-40B4-BE49-F238E27FC236}">
                    <a16:creationId xmlns:a16="http://schemas.microsoft.com/office/drawing/2014/main" id="{A846B7A3-B1FE-21F5-7AE1-C7A6C0E7E87B}"/>
                  </a:ext>
                </a:extLst>
              </p:cNvPr>
              <p:cNvSpPr>
                <a:spLocks noChangeArrowheads="1"/>
              </p:cNvSpPr>
              <p:nvPr/>
            </p:nvSpPr>
            <p:spPr bwMode="auto">
              <a:xfrm rot="10800000" flipH="1" flipV="1">
                <a:off x="3780114" y="1998125"/>
                <a:ext cx="226543" cy="15629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88 h 21600"/>
                  <a:gd name="T14" fmla="*/ 17131 w 21600"/>
                  <a:gd name="T15" fmla="*/ 17112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17" name="AutoShape 15">
                <a:extLst>
                  <a:ext uri="{FF2B5EF4-FFF2-40B4-BE49-F238E27FC236}">
                    <a16:creationId xmlns:a16="http://schemas.microsoft.com/office/drawing/2014/main" id="{DCC13A50-1BE8-D4AC-83F3-F1BF222FFFEA}"/>
                  </a:ext>
                </a:extLst>
              </p:cNvPr>
              <p:cNvSpPr>
                <a:spLocks noChangeArrowheads="1"/>
              </p:cNvSpPr>
              <p:nvPr/>
            </p:nvSpPr>
            <p:spPr bwMode="auto">
              <a:xfrm rot="10800000" flipH="1" flipV="1">
                <a:off x="4096493" y="1998125"/>
                <a:ext cx="199202" cy="17050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47 w 21600"/>
                  <a:gd name="T13" fmla="*/ 4629 h 21600"/>
                  <a:gd name="T14" fmla="*/ 17153 w 21600"/>
                  <a:gd name="T15" fmla="*/ 1722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18" name="Rectangle 16">
                <a:extLst>
                  <a:ext uri="{FF2B5EF4-FFF2-40B4-BE49-F238E27FC236}">
                    <a16:creationId xmlns:a16="http://schemas.microsoft.com/office/drawing/2014/main" id="{A93705E5-4C61-45E6-9C78-0381471AEC01}"/>
                  </a:ext>
                </a:extLst>
              </p:cNvPr>
              <p:cNvSpPr>
                <a:spLocks noChangeArrowheads="1"/>
              </p:cNvSpPr>
              <p:nvPr/>
            </p:nvSpPr>
            <p:spPr bwMode="auto">
              <a:xfrm>
                <a:off x="2735280" y="2154419"/>
                <a:ext cx="3114971" cy="2490545"/>
              </a:xfrm>
              <a:prstGeom prst="rect">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9" name="Rectangle 17">
                <a:extLst>
                  <a:ext uri="{FF2B5EF4-FFF2-40B4-BE49-F238E27FC236}">
                    <a16:creationId xmlns:a16="http://schemas.microsoft.com/office/drawing/2014/main" id="{1EE284EF-2D9D-2F0C-EF7D-5A2786B95627}"/>
                  </a:ext>
                </a:extLst>
              </p:cNvPr>
              <p:cNvSpPr>
                <a:spLocks noChangeArrowheads="1"/>
              </p:cNvSpPr>
              <p:nvPr/>
            </p:nvSpPr>
            <p:spPr bwMode="auto">
              <a:xfrm>
                <a:off x="3743007" y="2093525"/>
                <a:ext cx="876879" cy="170502"/>
              </a:xfrm>
              <a:prstGeom prst="rect">
                <a:avLst/>
              </a:pr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 name="AutoShape 18">
                <a:extLst>
                  <a:ext uri="{FF2B5EF4-FFF2-40B4-BE49-F238E27FC236}">
                    <a16:creationId xmlns:a16="http://schemas.microsoft.com/office/drawing/2014/main" id="{C4509498-E4F5-474D-6D04-4CB6DE2E6E8F}"/>
                  </a:ext>
                </a:extLst>
              </p:cNvPr>
              <p:cNvSpPr>
                <a:spLocks noChangeArrowheads="1"/>
              </p:cNvSpPr>
              <p:nvPr/>
            </p:nvSpPr>
            <p:spPr bwMode="auto">
              <a:xfrm rot="10800000" flipH="1" flipV="1">
                <a:off x="4393343" y="1998125"/>
                <a:ext cx="226543" cy="7916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31 h 21600"/>
                  <a:gd name="T14" fmla="*/ 17131 w 21600"/>
                  <a:gd name="T15" fmla="*/ 1716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21" name="AutoShape 19">
                <a:extLst>
                  <a:ext uri="{FF2B5EF4-FFF2-40B4-BE49-F238E27FC236}">
                    <a16:creationId xmlns:a16="http://schemas.microsoft.com/office/drawing/2014/main" id="{7A9605B7-9701-E351-D8AF-07DF2A2D9D9C}"/>
                  </a:ext>
                </a:extLst>
              </p:cNvPr>
              <p:cNvSpPr>
                <a:spLocks noChangeArrowheads="1"/>
              </p:cNvSpPr>
              <p:nvPr/>
            </p:nvSpPr>
            <p:spPr bwMode="auto">
              <a:xfrm rot="10800000" flipH="1">
                <a:off x="2605566" y="3029255"/>
                <a:ext cx="281226" cy="267931"/>
              </a:xfrm>
              <a:prstGeom prst="triangle">
                <a:avLst>
                  <a:gd name="adj" fmla="val 49995"/>
                </a:avLst>
              </a:prstGeom>
              <a:solidFill>
                <a:srgbClr val="00AE00"/>
              </a:solidFill>
              <a:ln w="12700">
                <a:solidFill>
                  <a:schemeClr val="tx1"/>
                </a:solidFill>
                <a:miter lim="800000"/>
                <a:headEnd/>
                <a:tailEnd/>
              </a:ln>
            </p:spPr>
            <p:txBody>
              <a:bodyPr rot="10800000"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2" name="AutoShape 20">
                <a:extLst>
                  <a:ext uri="{FF2B5EF4-FFF2-40B4-BE49-F238E27FC236}">
                    <a16:creationId xmlns:a16="http://schemas.microsoft.com/office/drawing/2014/main" id="{1DA16FBA-7C72-D61A-E9F5-DBF4F1DEB2DB}"/>
                  </a:ext>
                </a:extLst>
              </p:cNvPr>
              <p:cNvSpPr>
                <a:spLocks noChangeArrowheads="1"/>
              </p:cNvSpPr>
              <p:nvPr/>
            </p:nvSpPr>
            <p:spPr bwMode="auto">
              <a:xfrm flipH="1">
                <a:off x="2605566" y="3309366"/>
                <a:ext cx="281226" cy="265902"/>
              </a:xfrm>
              <a:prstGeom prst="triangle">
                <a:avLst>
                  <a:gd name="adj" fmla="val 49995"/>
                </a:avLst>
              </a:prstGeom>
              <a:solidFill>
                <a:srgbClr val="00AE00"/>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3" name="AutoShape 21">
                <a:extLst>
                  <a:ext uri="{FF2B5EF4-FFF2-40B4-BE49-F238E27FC236}">
                    <a16:creationId xmlns:a16="http://schemas.microsoft.com/office/drawing/2014/main" id="{D08A9497-8C43-042C-39AA-7E2EF0DED3A0}"/>
                  </a:ext>
                </a:extLst>
              </p:cNvPr>
              <p:cNvSpPr>
                <a:spLocks noChangeArrowheads="1"/>
              </p:cNvSpPr>
              <p:nvPr/>
            </p:nvSpPr>
            <p:spPr bwMode="auto">
              <a:xfrm>
                <a:off x="3680513" y="4513027"/>
                <a:ext cx="876879" cy="269961"/>
              </a:xfrm>
              <a:prstGeom prst="roundRect">
                <a:avLst>
                  <a:gd name="adj" fmla="val 12495"/>
                </a:avLst>
              </a:prstGeom>
              <a:pattFill prst="dkVert">
                <a:fgClr>
                  <a:schemeClr val="tx1"/>
                </a:fgClr>
                <a:bgClr>
                  <a:srgbClr val="FF5008"/>
                </a:bgClr>
              </a:patt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4" name="Oval 22">
                <a:extLst>
                  <a:ext uri="{FF2B5EF4-FFF2-40B4-BE49-F238E27FC236}">
                    <a16:creationId xmlns:a16="http://schemas.microsoft.com/office/drawing/2014/main" id="{D8FFE3FB-F455-0F72-B2F5-F8A7C6BA0E0D}"/>
                  </a:ext>
                </a:extLst>
              </p:cNvPr>
              <p:cNvSpPr>
                <a:spLocks noChangeArrowheads="1"/>
              </p:cNvSpPr>
              <p:nvPr/>
            </p:nvSpPr>
            <p:spPr bwMode="auto">
              <a:xfrm>
                <a:off x="5587548" y="3124655"/>
                <a:ext cx="480428" cy="497297"/>
              </a:xfrm>
              <a:prstGeom prst="ellipse">
                <a:avLst/>
              </a:prstGeom>
              <a:solidFill>
                <a:srgbClr val="114FFB"/>
              </a:solid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5" name="Line 23">
                <a:extLst>
                  <a:ext uri="{FF2B5EF4-FFF2-40B4-BE49-F238E27FC236}">
                    <a16:creationId xmlns:a16="http://schemas.microsoft.com/office/drawing/2014/main" id="{8153A64F-0B82-91A6-7F13-507B499EFE6B}"/>
                  </a:ext>
                </a:extLst>
              </p:cNvPr>
              <p:cNvSpPr>
                <a:spLocks noChangeShapeType="1"/>
              </p:cNvSpPr>
              <p:nvPr/>
            </p:nvSpPr>
            <p:spPr bwMode="auto">
              <a:xfrm flipH="1">
                <a:off x="5629567" y="3128715"/>
                <a:ext cx="162096" cy="41204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6" name="Line 24">
                <a:extLst>
                  <a:ext uri="{FF2B5EF4-FFF2-40B4-BE49-F238E27FC236}">
                    <a16:creationId xmlns:a16="http://schemas.microsoft.com/office/drawing/2014/main" id="{63CB4950-A023-BDDD-30AD-233613C91C00}"/>
                  </a:ext>
                </a:extLst>
              </p:cNvPr>
              <p:cNvSpPr>
                <a:spLocks noChangeShapeType="1"/>
              </p:cNvSpPr>
              <p:nvPr/>
            </p:nvSpPr>
            <p:spPr bwMode="auto">
              <a:xfrm flipH="1" flipV="1">
                <a:off x="5844392" y="3116536"/>
                <a:ext cx="160143" cy="42422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7" name="Freeform 25">
                <a:extLst>
                  <a:ext uri="{FF2B5EF4-FFF2-40B4-BE49-F238E27FC236}">
                    <a16:creationId xmlns:a16="http://schemas.microsoft.com/office/drawing/2014/main" id="{2798D427-DFD3-1B84-819E-B5F389475C7B}"/>
                  </a:ext>
                </a:extLst>
              </p:cNvPr>
              <p:cNvSpPr>
                <a:spLocks/>
              </p:cNvSpPr>
              <p:nvPr/>
            </p:nvSpPr>
            <p:spPr bwMode="auto">
              <a:xfrm>
                <a:off x="3760584" y="4813435"/>
                <a:ext cx="341768" cy="91340"/>
              </a:xfrm>
              <a:custGeom>
                <a:avLst/>
                <a:gdLst>
                  <a:gd name="T0" fmla="*/ 2147483647 w 175"/>
                  <a:gd name="T1" fmla="*/ 2147483647 h 45"/>
                  <a:gd name="T2" fmla="*/ 2147483647 w 175"/>
                  <a:gd name="T3" fmla="*/ 2147483647 h 45"/>
                  <a:gd name="T4" fmla="*/ 2147483647 w 175"/>
                  <a:gd name="T5" fmla="*/ 2147483647 h 45"/>
                  <a:gd name="T6" fmla="*/ 2147483647 w 175"/>
                  <a:gd name="T7" fmla="*/ 2147483647 h 45"/>
                  <a:gd name="T8" fmla="*/ 2147483647 w 175"/>
                  <a:gd name="T9" fmla="*/ 2147483647 h 45"/>
                  <a:gd name="T10" fmla="*/ 2147483647 w 175"/>
                  <a:gd name="T11" fmla="*/ 2147483647 h 45"/>
                  <a:gd name="T12" fmla="*/ 2147483647 w 175"/>
                  <a:gd name="T13" fmla="*/ 2147483647 h 45"/>
                  <a:gd name="T14" fmla="*/ 2147483647 w 175"/>
                  <a:gd name="T15" fmla="*/ 2147483647 h 45"/>
                  <a:gd name="T16" fmla="*/ 2147483647 w 175"/>
                  <a:gd name="T17" fmla="*/ 2147483647 h 45"/>
                  <a:gd name="T18" fmla="*/ 2147483647 w 175"/>
                  <a:gd name="T19" fmla="*/ 0 h 45"/>
                  <a:gd name="T20" fmla="*/ 2147483647 w 175"/>
                  <a:gd name="T21" fmla="*/ 2147483647 h 45"/>
                  <a:gd name="T22" fmla="*/ 2147483647 w 175"/>
                  <a:gd name="T23" fmla="*/ 2147483647 h 45"/>
                  <a:gd name="T24" fmla="*/ 2147483647 w 175"/>
                  <a:gd name="T25" fmla="*/ 2147483647 h 45"/>
                  <a:gd name="T26" fmla="*/ 2147483647 w 175"/>
                  <a:gd name="T27" fmla="*/ 2147483647 h 45"/>
                  <a:gd name="T28" fmla="*/ 2147483647 w 175"/>
                  <a:gd name="T29" fmla="*/ 2147483647 h 45"/>
                  <a:gd name="T30" fmla="*/ 2147483647 w 175"/>
                  <a:gd name="T31" fmla="*/ 2147483647 h 45"/>
                  <a:gd name="T32" fmla="*/ 2147483647 w 175"/>
                  <a:gd name="T33" fmla="*/ 2147483647 h 45"/>
                  <a:gd name="T34" fmla="*/ 2147483647 w 175"/>
                  <a:gd name="T35" fmla="*/ 2147483647 h 45"/>
                  <a:gd name="T36" fmla="*/ 2147483647 w 175"/>
                  <a:gd name="T37" fmla="*/ 2147483647 h 45"/>
                  <a:gd name="T38" fmla="*/ 2147483647 w 175"/>
                  <a:gd name="T39" fmla="*/ 2147483647 h 45"/>
                  <a:gd name="T40" fmla="*/ 2147483647 w 175"/>
                  <a:gd name="T41" fmla="*/ 2147483647 h 45"/>
                  <a:gd name="T42" fmla="*/ 2147483647 w 175"/>
                  <a:gd name="T43" fmla="*/ 2147483647 h 45"/>
                  <a:gd name="T44" fmla="*/ 2147483647 w 175"/>
                  <a:gd name="T45" fmla="*/ 2147483647 h 45"/>
                  <a:gd name="T46" fmla="*/ 2147483647 w 175"/>
                  <a:gd name="T47" fmla="*/ 2147483647 h 45"/>
                  <a:gd name="T48" fmla="*/ 2147483647 w 175"/>
                  <a:gd name="T49" fmla="*/ 2147483647 h 45"/>
                  <a:gd name="T50" fmla="*/ 2147483647 w 175"/>
                  <a:gd name="T51" fmla="*/ 2147483647 h 45"/>
                  <a:gd name="T52" fmla="*/ 2147483647 w 175"/>
                  <a:gd name="T53" fmla="*/ 2147483647 h 45"/>
                  <a:gd name="T54" fmla="*/ 2147483647 w 175"/>
                  <a:gd name="T55" fmla="*/ 2147483647 h 45"/>
                  <a:gd name="T56" fmla="*/ 0 w 175"/>
                  <a:gd name="T57" fmla="*/ 2147483647 h 45"/>
                  <a:gd name="T58" fmla="*/ 0 w 175"/>
                  <a:gd name="T59" fmla="*/ 2147483647 h 45"/>
                  <a:gd name="T60" fmla="*/ 0 w 175"/>
                  <a:gd name="T61" fmla="*/ 2147483647 h 45"/>
                  <a:gd name="T62" fmla="*/ 0 w 175"/>
                  <a:gd name="T63" fmla="*/ 2147483647 h 45"/>
                  <a:gd name="T64" fmla="*/ 2147483647 w 175"/>
                  <a:gd name="T65" fmla="*/ 2147483647 h 45"/>
                  <a:gd name="T66" fmla="*/ 2147483647 w 175"/>
                  <a:gd name="T67" fmla="*/ 2147483647 h 45"/>
                  <a:gd name="T68" fmla="*/ 2147483647 w 175"/>
                  <a:gd name="T69" fmla="*/ 2147483647 h 45"/>
                  <a:gd name="T70" fmla="*/ 2147483647 w 175"/>
                  <a:gd name="T71" fmla="*/ 2147483647 h 45"/>
                  <a:gd name="T72" fmla="*/ 2147483647 w 175"/>
                  <a:gd name="T73" fmla="*/ 2147483647 h 45"/>
                  <a:gd name="T74" fmla="*/ 2147483647 w 175"/>
                  <a:gd name="T75" fmla="*/ 2147483647 h 45"/>
                  <a:gd name="T76" fmla="*/ 2147483647 w 175"/>
                  <a:gd name="T77" fmla="*/ 0 h 45"/>
                  <a:gd name="T78" fmla="*/ 2147483647 w 175"/>
                  <a:gd name="T79" fmla="*/ 0 h 45"/>
                  <a:gd name="T80" fmla="*/ 2147483647 w 175"/>
                  <a:gd name="T81" fmla="*/ 2147483647 h 45"/>
                  <a:gd name="T82" fmla="*/ 2147483647 w 175"/>
                  <a:gd name="T83" fmla="*/ 2147483647 h 45"/>
                  <a:gd name="T84" fmla="*/ 2147483647 w 175"/>
                  <a:gd name="T85" fmla="*/ 2147483647 h 45"/>
                  <a:gd name="T86" fmla="*/ 2147483647 w 175"/>
                  <a:gd name="T87" fmla="*/ 2147483647 h 45"/>
                  <a:gd name="T88" fmla="*/ 2147483647 w 175"/>
                  <a:gd name="T89" fmla="*/ 2147483647 h 45"/>
                  <a:gd name="T90" fmla="*/ 2147483647 w 175"/>
                  <a:gd name="T91" fmla="*/ 2147483647 h 45"/>
                  <a:gd name="T92" fmla="*/ 2147483647 w 175"/>
                  <a:gd name="T93" fmla="*/ 2147483647 h 45"/>
                  <a:gd name="T94" fmla="*/ 2147483647 w 175"/>
                  <a:gd name="T95" fmla="*/ 2147483647 h 45"/>
                  <a:gd name="T96" fmla="*/ 2147483647 w 175"/>
                  <a:gd name="T97" fmla="*/ 2147483647 h 45"/>
                  <a:gd name="T98" fmla="*/ 2147483647 w 175"/>
                  <a:gd name="T99" fmla="*/ 2147483647 h 45"/>
                  <a:gd name="T100" fmla="*/ 2147483647 w 175"/>
                  <a:gd name="T101" fmla="*/ 2147483647 h 45"/>
                  <a:gd name="T102" fmla="*/ 2147483647 w 175"/>
                  <a:gd name="T103" fmla="*/ 2147483647 h 45"/>
                  <a:gd name="T104" fmla="*/ 2147483647 w 175"/>
                  <a:gd name="T105" fmla="*/ 2147483647 h 45"/>
                  <a:gd name="T106" fmla="*/ 2147483647 w 175"/>
                  <a:gd name="T107" fmla="*/ 2147483647 h 45"/>
                  <a:gd name="T108" fmla="*/ 2147483647 w 175"/>
                  <a:gd name="T109" fmla="*/ 2147483647 h 45"/>
                  <a:gd name="T110" fmla="*/ 2147483647 w 175"/>
                  <a:gd name="T111" fmla="*/ 2147483647 h 45"/>
                  <a:gd name="T112" fmla="*/ 2147483647 w 175"/>
                  <a:gd name="T113" fmla="*/ 2147483647 h 45"/>
                  <a:gd name="T114" fmla="*/ 2147483647 w 175"/>
                  <a:gd name="T115" fmla="*/ 2147483647 h 45"/>
                  <a:gd name="T116" fmla="*/ 2147483647 w 175"/>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5"/>
                  <a:gd name="T178" fmla="*/ 0 h 45"/>
                  <a:gd name="T179" fmla="*/ 175 w 175"/>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5" h="45">
                    <a:moveTo>
                      <a:pt x="174" y="31"/>
                    </a:moveTo>
                    <a:lnTo>
                      <a:pt x="171" y="27"/>
                    </a:lnTo>
                    <a:lnTo>
                      <a:pt x="171" y="22"/>
                    </a:lnTo>
                    <a:lnTo>
                      <a:pt x="171" y="19"/>
                    </a:lnTo>
                    <a:lnTo>
                      <a:pt x="171" y="15"/>
                    </a:lnTo>
                    <a:lnTo>
                      <a:pt x="168" y="9"/>
                    </a:lnTo>
                    <a:lnTo>
                      <a:pt x="165" y="6"/>
                    </a:lnTo>
                    <a:lnTo>
                      <a:pt x="160" y="2"/>
                    </a:lnTo>
                    <a:lnTo>
                      <a:pt x="151" y="1"/>
                    </a:lnTo>
                    <a:lnTo>
                      <a:pt x="142" y="0"/>
                    </a:lnTo>
                    <a:lnTo>
                      <a:pt x="131" y="1"/>
                    </a:lnTo>
                    <a:lnTo>
                      <a:pt x="122" y="2"/>
                    </a:lnTo>
                    <a:lnTo>
                      <a:pt x="113" y="3"/>
                    </a:lnTo>
                    <a:lnTo>
                      <a:pt x="107" y="7"/>
                    </a:lnTo>
                    <a:lnTo>
                      <a:pt x="102" y="10"/>
                    </a:lnTo>
                    <a:lnTo>
                      <a:pt x="96" y="14"/>
                    </a:lnTo>
                    <a:lnTo>
                      <a:pt x="93" y="17"/>
                    </a:lnTo>
                    <a:lnTo>
                      <a:pt x="93" y="21"/>
                    </a:lnTo>
                    <a:lnTo>
                      <a:pt x="87" y="24"/>
                    </a:lnTo>
                    <a:lnTo>
                      <a:pt x="84" y="34"/>
                    </a:lnTo>
                    <a:lnTo>
                      <a:pt x="78" y="37"/>
                    </a:lnTo>
                    <a:lnTo>
                      <a:pt x="70" y="41"/>
                    </a:lnTo>
                    <a:lnTo>
                      <a:pt x="58" y="43"/>
                    </a:lnTo>
                    <a:lnTo>
                      <a:pt x="49"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49" y="0"/>
                    </a:lnTo>
                    <a:lnTo>
                      <a:pt x="58" y="0"/>
                    </a:lnTo>
                    <a:lnTo>
                      <a:pt x="67" y="2"/>
                    </a:lnTo>
                    <a:lnTo>
                      <a:pt x="75" y="5"/>
                    </a:lnTo>
                    <a:lnTo>
                      <a:pt x="81" y="9"/>
                    </a:lnTo>
                    <a:lnTo>
                      <a:pt x="84" y="13"/>
                    </a:lnTo>
                    <a:lnTo>
                      <a:pt x="87" y="21"/>
                    </a:lnTo>
                    <a:lnTo>
                      <a:pt x="90" y="25"/>
                    </a:lnTo>
                    <a:lnTo>
                      <a:pt x="90" y="29"/>
                    </a:lnTo>
                    <a:lnTo>
                      <a:pt x="93" y="32"/>
                    </a:lnTo>
                    <a:lnTo>
                      <a:pt x="102" y="36"/>
                    </a:lnTo>
                    <a:lnTo>
                      <a:pt x="107" y="39"/>
                    </a:lnTo>
                    <a:lnTo>
                      <a:pt x="119" y="41"/>
                    </a:lnTo>
                    <a:lnTo>
                      <a:pt x="128" y="42"/>
                    </a:lnTo>
                    <a:lnTo>
                      <a:pt x="136" y="43"/>
                    </a:lnTo>
                    <a:lnTo>
                      <a:pt x="145" y="43"/>
                    </a:lnTo>
                    <a:lnTo>
                      <a:pt x="157" y="41"/>
                    </a:lnTo>
                    <a:lnTo>
                      <a:pt x="165" y="39"/>
                    </a:lnTo>
                    <a:lnTo>
                      <a:pt x="174" y="35"/>
                    </a:lnTo>
                    <a:lnTo>
                      <a:pt x="174" y="31"/>
                    </a:lnTo>
                    <a:lnTo>
                      <a:pt x="174"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28" name="Freeform 26">
                <a:extLst>
                  <a:ext uri="{FF2B5EF4-FFF2-40B4-BE49-F238E27FC236}">
                    <a16:creationId xmlns:a16="http://schemas.microsoft.com/office/drawing/2014/main" id="{DB78651F-D813-EBD5-005D-C9020AE84261}"/>
                  </a:ext>
                </a:extLst>
              </p:cNvPr>
              <p:cNvSpPr>
                <a:spLocks/>
              </p:cNvSpPr>
              <p:nvPr/>
            </p:nvSpPr>
            <p:spPr bwMode="auto">
              <a:xfrm>
                <a:off x="4180471" y="4813435"/>
                <a:ext cx="343721" cy="91340"/>
              </a:xfrm>
              <a:custGeom>
                <a:avLst/>
                <a:gdLst>
                  <a:gd name="T0" fmla="*/ 2147483647 w 176"/>
                  <a:gd name="T1" fmla="*/ 2147483647 h 45"/>
                  <a:gd name="T2" fmla="*/ 2147483647 w 176"/>
                  <a:gd name="T3" fmla="*/ 2147483647 h 45"/>
                  <a:gd name="T4" fmla="*/ 2147483647 w 176"/>
                  <a:gd name="T5" fmla="*/ 2147483647 h 45"/>
                  <a:gd name="T6" fmla="*/ 2147483647 w 176"/>
                  <a:gd name="T7" fmla="*/ 2147483647 h 45"/>
                  <a:gd name="T8" fmla="*/ 2147483647 w 176"/>
                  <a:gd name="T9" fmla="*/ 2147483647 h 45"/>
                  <a:gd name="T10" fmla="*/ 2147483647 w 176"/>
                  <a:gd name="T11" fmla="*/ 2147483647 h 45"/>
                  <a:gd name="T12" fmla="*/ 2147483647 w 176"/>
                  <a:gd name="T13" fmla="*/ 2147483647 h 45"/>
                  <a:gd name="T14" fmla="*/ 2147483647 w 176"/>
                  <a:gd name="T15" fmla="*/ 2147483647 h 45"/>
                  <a:gd name="T16" fmla="*/ 2147483647 w 176"/>
                  <a:gd name="T17" fmla="*/ 2147483647 h 45"/>
                  <a:gd name="T18" fmla="*/ 2147483647 w 176"/>
                  <a:gd name="T19" fmla="*/ 0 h 45"/>
                  <a:gd name="T20" fmla="*/ 2147483647 w 176"/>
                  <a:gd name="T21" fmla="*/ 2147483647 h 45"/>
                  <a:gd name="T22" fmla="*/ 2147483647 w 176"/>
                  <a:gd name="T23" fmla="*/ 2147483647 h 45"/>
                  <a:gd name="T24" fmla="*/ 2147483647 w 176"/>
                  <a:gd name="T25" fmla="*/ 2147483647 h 45"/>
                  <a:gd name="T26" fmla="*/ 2147483647 w 176"/>
                  <a:gd name="T27" fmla="*/ 2147483647 h 45"/>
                  <a:gd name="T28" fmla="*/ 2147483647 w 176"/>
                  <a:gd name="T29" fmla="*/ 2147483647 h 45"/>
                  <a:gd name="T30" fmla="*/ 2147483647 w 176"/>
                  <a:gd name="T31" fmla="*/ 2147483647 h 45"/>
                  <a:gd name="T32" fmla="*/ 2147483647 w 176"/>
                  <a:gd name="T33" fmla="*/ 2147483647 h 45"/>
                  <a:gd name="T34" fmla="*/ 2147483647 w 176"/>
                  <a:gd name="T35" fmla="*/ 2147483647 h 45"/>
                  <a:gd name="T36" fmla="*/ 2147483647 w 176"/>
                  <a:gd name="T37" fmla="*/ 2147483647 h 45"/>
                  <a:gd name="T38" fmla="*/ 2147483647 w 176"/>
                  <a:gd name="T39" fmla="*/ 2147483647 h 45"/>
                  <a:gd name="T40" fmla="*/ 2147483647 w 176"/>
                  <a:gd name="T41" fmla="*/ 2147483647 h 45"/>
                  <a:gd name="T42" fmla="*/ 2147483647 w 176"/>
                  <a:gd name="T43" fmla="*/ 2147483647 h 45"/>
                  <a:gd name="T44" fmla="*/ 2147483647 w 176"/>
                  <a:gd name="T45" fmla="*/ 2147483647 h 45"/>
                  <a:gd name="T46" fmla="*/ 2147483647 w 176"/>
                  <a:gd name="T47" fmla="*/ 2147483647 h 45"/>
                  <a:gd name="T48" fmla="*/ 2147483647 w 176"/>
                  <a:gd name="T49" fmla="*/ 2147483647 h 45"/>
                  <a:gd name="T50" fmla="*/ 2147483647 w 176"/>
                  <a:gd name="T51" fmla="*/ 2147483647 h 45"/>
                  <a:gd name="T52" fmla="*/ 2147483647 w 176"/>
                  <a:gd name="T53" fmla="*/ 2147483647 h 45"/>
                  <a:gd name="T54" fmla="*/ 2147483647 w 176"/>
                  <a:gd name="T55" fmla="*/ 2147483647 h 45"/>
                  <a:gd name="T56" fmla="*/ 0 w 176"/>
                  <a:gd name="T57" fmla="*/ 2147483647 h 45"/>
                  <a:gd name="T58" fmla="*/ 0 w 176"/>
                  <a:gd name="T59" fmla="*/ 2147483647 h 45"/>
                  <a:gd name="T60" fmla="*/ 0 w 176"/>
                  <a:gd name="T61" fmla="*/ 2147483647 h 45"/>
                  <a:gd name="T62" fmla="*/ 0 w 176"/>
                  <a:gd name="T63" fmla="*/ 2147483647 h 45"/>
                  <a:gd name="T64" fmla="*/ 2147483647 w 176"/>
                  <a:gd name="T65" fmla="*/ 2147483647 h 45"/>
                  <a:gd name="T66" fmla="*/ 2147483647 w 176"/>
                  <a:gd name="T67" fmla="*/ 2147483647 h 45"/>
                  <a:gd name="T68" fmla="*/ 2147483647 w 176"/>
                  <a:gd name="T69" fmla="*/ 2147483647 h 45"/>
                  <a:gd name="T70" fmla="*/ 2147483647 w 176"/>
                  <a:gd name="T71" fmla="*/ 2147483647 h 45"/>
                  <a:gd name="T72" fmla="*/ 2147483647 w 176"/>
                  <a:gd name="T73" fmla="*/ 2147483647 h 45"/>
                  <a:gd name="T74" fmla="*/ 2147483647 w 176"/>
                  <a:gd name="T75" fmla="*/ 2147483647 h 45"/>
                  <a:gd name="T76" fmla="*/ 2147483647 w 176"/>
                  <a:gd name="T77" fmla="*/ 0 h 45"/>
                  <a:gd name="T78" fmla="*/ 2147483647 w 176"/>
                  <a:gd name="T79" fmla="*/ 0 h 45"/>
                  <a:gd name="T80" fmla="*/ 2147483647 w 176"/>
                  <a:gd name="T81" fmla="*/ 2147483647 h 45"/>
                  <a:gd name="T82" fmla="*/ 2147483647 w 176"/>
                  <a:gd name="T83" fmla="*/ 2147483647 h 45"/>
                  <a:gd name="T84" fmla="*/ 2147483647 w 176"/>
                  <a:gd name="T85" fmla="*/ 2147483647 h 45"/>
                  <a:gd name="T86" fmla="*/ 2147483647 w 176"/>
                  <a:gd name="T87" fmla="*/ 2147483647 h 45"/>
                  <a:gd name="T88" fmla="*/ 2147483647 w 176"/>
                  <a:gd name="T89" fmla="*/ 2147483647 h 45"/>
                  <a:gd name="T90" fmla="*/ 2147483647 w 176"/>
                  <a:gd name="T91" fmla="*/ 2147483647 h 45"/>
                  <a:gd name="T92" fmla="*/ 2147483647 w 176"/>
                  <a:gd name="T93" fmla="*/ 2147483647 h 45"/>
                  <a:gd name="T94" fmla="*/ 2147483647 w 176"/>
                  <a:gd name="T95" fmla="*/ 2147483647 h 45"/>
                  <a:gd name="T96" fmla="*/ 2147483647 w 176"/>
                  <a:gd name="T97" fmla="*/ 2147483647 h 45"/>
                  <a:gd name="T98" fmla="*/ 2147483647 w 176"/>
                  <a:gd name="T99" fmla="*/ 2147483647 h 45"/>
                  <a:gd name="T100" fmla="*/ 2147483647 w 176"/>
                  <a:gd name="T101" fmla="*/ 2147483647 h 45"/>
                  <a:gd name="T102" fmla="*/ 2147483647 w 176"/>
                  <a:gd name="T103" fmla="*/ 2147483647 h 45"/>
                  <a:gd name="T104" fmla="*/ 2147483647 w 176"/>
                  <a:gd name="T105" fmla="*/ 2147483647 h 45"/>
                  <a:gd name="T106" fmla="*/ 2147483647 w 176"/>
                  <a:gd name="T107" fmla="*/ 2147483647 h 45"/>
                  <a:gd name="T108" fmla="*/ 2147483647 w 176"/>
                  <a:gd name="T109" fmla="*/ 2147483647 h 45"/>
                  <a:gd name="T110" fmla="*/ 2147483647 w 176"/>
                  <a:gd name="T111" fmla="*/ 2147483647 h 45"/>
                  <a:gd name="T112" fmla="*/ 2147483647 w 176"/>
                  <a:gd name="T113" fmla="*/ 2147483647 h 45"/>
                  <a:gd name="T114" fmla="*/ 2147483647 w 176"/>
                  <a:gd name="T115" fmla="*/ 2147483647 h 45"/>
                  <a:gd name="T116" fmla="*/ 2147483647 w 176"/>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6"/>
                  <a:gd name="T178" fmla="*/ 0 h 45"/>
                  <a:gd name="T179" fmla="*/ 176 w 176"/>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6" h="45">
                    <a:moveTo>
                      <a:pt x="175" y="31"/>
                    </a:moveTo>
                    <a:lnTo>
                      <a:pt x="172" y="27"/>
                    </a:lnTo>
                    <a:lnTo>
                      <a:pt x="172" y="22"/>
                    </a:lnTo>
                    <a:lnTo>
                      <a:pt x="172" y="19"/>
                    </a:lnTo>
                    <a:lnTo>
                      <a:pt x="172" y="15"/>
                    </a:lnTo>
                    <a:lnTo>
                      <a:pt x="169" y="9"/>
                    </a:lnTo>
                    <a:lnTo>
                      <a:pt x="166" y="6"/>
                    </a:lnTo>
                    <a:lnTo>
                      <a:pt x="160" y="2"/>
                    </a:lnTo>
                    <a:lnTo>
                      <a:pt x="152" y="1"/>
                    </a:lnTo>
                    <a:lnTo>
                      <a:pt x="143" y="0"/>
                    </a:lnTo>
                    <a:lnTo>
                      <a:pt x="131" y="1"/>
                    </a:lnTo>
                    <a:lnTo>
                      <a:pt x="123" y="2"/>
                    </a:lnTo>
                    <a:lnTo>
                      <a:pt x="114" y="3"/>
                    </a:lnTo>
                    <a:lnTo>
                      <a:pt x="108" y="7"/>
                    </a:lnTo>
                    <a:lnTo>
                      <a:pt x="102" y="10"/>
                    </a:lnTo>
                    <a:lnTo>
                      <a:pt x="96" y="14"/>
                    </a:lnTo>
                    <a:lnTo>
                      <a:pt x="93" y="17"/>
                    </a:lnTo>
                    <a:lnTo>
                      <a:pt x="93" y="21"/>
                    </a:lnTo>
                    <a:lnTo>
                      <a:pt x="88" y="24"/>
                    </a:lnTo>
                    <a:lnTo>
                      <a:pt x="85" y="34"/>
                    </a:lnTo>
                    <a:lnTo>
                      <a:pt x="79" y="37"/>
                    </a:lnTo>
                    <a:lnTo>
                      <a:pt x="70" y="41"/>
                    </a:lnTo>
                    <a:lnTo>
                      <a:pt x="58" y="43"/>
                    </a:lnTo>
                    <a:lnTo>
                      <a:pt x="50"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50" y="0"/>
                    </a:lnTo>
                    <a:lnTo>
                      <a:pt x="58" y="0"/>
                    </a:lnTo>
                    <a:lnTo>
                      <a:pt x="67" y="2"/>
                    </a:lnTo>
                    <a:lnTo>
                      <a:pt x="76" y="5"/>
                    </a:lnTo>
                    <a:lnTo>
                      <a:pt x="82" y="9"/>
                    </a:lnTo>
                    <a:lnTo>
                      <a:pt x="85" y="13"/>
                    </a:lnTo>
                    <a:lnTo>
                      <a:pt x="88" y="21"/>
                    </a:lnTo>
                    <a:lnTo>
                      <a:pt x="90" y="25"/>
                    </a:lnTo>
                    <a:lnTo>
                      <a:pt x="90" y="29"/>
                    </a:lnTo>
                    <a:lnTo>
                      <a:pt x="93" y="32"/>
                    </a:lnTo>
                    <a:lnTo>
                      <a:pt x="102" y="36"/>
                    </a:lnTo>
                    <a:lnTo>
                      <a:pt x="108" y="39"/>
                    </a:lnTo>
                    <a:lnTo>
                      <a:pt x="120" y="41"/>
                    </a:lnTo>
                    <a:lnTo>
                      <a:pt x="128" y="42"/>
                    </a:lnTo>
                    <a:lnTo>
                      <a:pt x="137" y="43"/>
                    </a:lnTo>
                    <a:lnTo>
                      <a:pt x="146" y="43"/>
                    </a:lnTo>
                    <a:lnTo>
                      <a:pt x="158" y="41"/>
                    </a:lnTo>
                    <a:lnTo>
                      <a:pt x="166" y="39"/>
                    </a:lnTo>
                    <a:lnTo>
                      <a:pt x="175" y="35"/>
                    </a:lnTo>
                    <a:lnTo>
                      <a:pt x="175" y="31"/>
                    </a:lnTo>
                    <a:lnTo>
                      <a:pt x="175"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29" name="Rectangle 27">
                <a:extLst>
                  <a:ext uri="{FF2B5EF4-FFF2-40B4-BE49-F238E27FC236}">
                    <a16:creationId xmlns:a16="http://schemas.microsoft.com/office/drawing/2014/main" id="{6AB52337-DF47-C590-6690-0DE4580E2694}"/>
                  </a:ext>
                </a:extLst>
              </p:cNvPr>
              <p:cNvSpPr>
                <a:spLocks noChangeArrowheads="1"/>
              </p:cNvSpPr>
              <p:nvPr/>
            </p:nvSpPr>
            <p:spPr bwMode="auto">
              <a:xfrm>
                <a:off x="2845296" y="3106466"/>
                <a:ext cx="1404126" cy="31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b="1">
                    <a:solidFill>
                      <a:srgbClr val="FF0000"/>
                    </a:solidFill>
                    <a:cs typeface="Arial" panose="020B0604020202020204" pitchFamily="34" charset="0"/>
                  </a:rPr>
                  <a:t>Van tiết lưu</a:t>
                </a:r>
              </a:p>
            </p:txBody>
          </p:sp>
          <p:sp>
            <p:nvSpPr>
              <p:cNvPr id="30" name="Rectangle 28">
                <a:extLst>
                  <a:ext uri="{FF2B5EF4-FFF2-40B4-BE49-F238E27FC236}">
                    <a16:creationId xmlns:a16="http://schemas.microsoft.com/office/drawing/2014/main" id="{616E0360-27B5-AE41-83FB-022F4AE81EEC}"/>
                  </a:ext>
                </a:extLst>
              </p:cNvPr>
              <p:cNvSpPr>
                <a:spLocks noChangeArrowheads="1"/>
              </p:cNvSpPr>
              <p:nvPr/>
            </p:nvSpPr>
            <p:spPr bwMode="auto">
              <a:xfrm>
                <a:off x="4330881" y="3126586"/>
                <a:ext cx="1257777" cy="31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pPr>
                <a:r>
                  <a:rPr lang="en-US" altLang="en-US" sz="2000" b="1">
                    <a:solidFill>
                      <a:srgbClr val="FF0000"/>
                    </a:solidFill>
                    <a:cs typeface="Arial" panose="020B0604020202020204" pitchFamily="34" charset="0"/>
                  </a:rPr>
                  <a:t>Máy nén</a:t>
                </a:r>
              </a:p>
            </p:txBody>
          </p:sp>
          <p:sp>
            <p:nvSpPr>
              <p:cNvPr id="31" name="Rectangle 29">
                <a:extLst>
                  <a:ext uri="{FF2B5EF4-FFF2-40B4-BE49-F238E27FC236}">
                    <a16:creationId xmlns:a16="http://schemas.microsoft.com/office/drawing/2014/main" id="{2CD9885A-B1EE-4902-865E-4B34BEDF730D}"/>
                  </a:ext>
                </a:extLst>
              </p:cNvPr>
              <p:cNvSpPr>
                <a:spLocks noChangeArrowheads="1"/>
              </p:cNvSpPr>
              <p:nvPr/>
            </p:nvSpPr>
            <p:spPr bwMode="auto">
              <a:xfrm>
                <a:off x="3496965" y="2257658"/>
                <a:ext cx="1444166"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Giàn ngưng</a:t>
                </a:r>
              </a:p>
            </p:txBody>
          </p:sp>
          <p:sp>
            <p:nvSpPr>
              <p:cNvPr id="32" name="Rectangle 30">
                <a:extLst>
                  <a:ext uri="{FF2B5EF4-FFF2-40B4-BE49-F238E27FC236}">
                    <a16:creationId xmlns:a16="http://schemas.microsoft.com/office/drawing/2014/main" id="{CF7B96D1-11C6-06BE-F29E-EA332BB8A48C}"/>
                  </a:ext>
                </a:extLst>
              </p:cNvPr>
              <p:cNvSpPr>
                <a:spLocks noChangeArrowheads="1"/>
              </p:cNvSpPr>
              <p:nvPr/>
            </p:nvSpPr>
            <p:spPr bwMode="auto">
              <a:xfrm>
                <a:off x="3215312" y="4214319"/>
                <a:ext cx="1948104"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Giàn bay hơi</a:t>
                </a:r>
              </a:p>
            </p:txBody>
          </p:sp>
          <p:sp>
            <p:nvSpPr>
              <p:cNvPr id="33" name="Line 32">
                <a:extLst>
                  <a:ext uri="{FF2B5EF4-FFF2-40B4-BE49-F238E27FC236}">
                    <a16:creationId xmlns:a16="http://schemas.microsoft.com/office/drawing/2014/main" id="{8DBD2273-A15E-F920-6AC0-830F7A1377B1}"/>
                  </a:ext>
                </a:extLst>
              </p:cNvPr>
              <p:cNvSpPr>
                <a:spLocks noChangeShapeType="1"/>
              </p:cNvSpPr>
              <p:nvPr/>
            </p:nvSpPr>
            <p:spPr bwMode="auto">
              <a:xfrm>
                <a:off x="2944247"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 name="Line 33">
                <a:extLst>
                  <a:ext uri="{FF2B5EF4-FFF2-40B4-BE49-F238E27FC236}">
                    <a16:creationId xmlns:a16="http://schemas.microsoft.com/office/drawing/2014/main" id="{DDF65055-BD29-8E9E-E931-2D008B7B2D9F}"/>
                  </a:ext>
                </a:extLst>
              </p:cNvPr>
              <p:cNvSpPr>
                <a:spLocks noChangeShapeType="1"/>
              </p:cNvSpPr>
              <p:nvPr/>
            </p:nvSpPr>
            <p:spPr bwMode="auto">
              <a:xfrm>
                <a:off x="2901282" y="3794484"/>
                <a:ext cx="0" cy="75913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 name="Line 34">
                <a:extLst>
                  <a:ext uri="{FF2B5EF4-FFF2-40B4-BE49-F238E27FC236}">
                    <a16:creationId xmlns:a16="http://schemas.microsoft.com/office/drawing/2014/main" id="{AB4852D0-992E-CE28-06F5-8EECBA99048B}"/>
                  </a:ext>
                </a:extLst>
              </p:cNvPr>
              <p:cNvSpPr>
                <a:spLocks noChangeShapeType="1"/>
              </p:cNvSpPr>
              <p:nvPr/>
            </p:nvSpPr>
            <p:spPr bwMode="auto">
              <a:xfrm flipV="1">
                <a:off x="5615896"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 name="Line 35">
                <a:extLst>
                  <a:ext uri="{FF2B5EF4-FFF2-40B4-BE49-F238E27FC236}">
                    <a16:creationId xmlns:a16="http://schemas.microsoft.com/office/drawing/2014/main" id="{D8706C2A-1C15-CA4B-1960-1CB36ED088F7}"/>
                  </a:ext>
                </a:extLst>
              </p:cNvPr>
              <p:cNvSpPr>
                <a:spLocks noChangeShapeType="1"/>
              </p:cNvSpPr>
              <p:nvPr/>
            </p:nvSpPr>
            <p:spPr bwMode="auto">
              <a:xfrm flipV="1">
                <a:off x="5615896" y="3699084"/>
                <a:ext cx="0" cy="75710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7" name="Line 38">
                <a:extLst>
                  <a:ext uri="{FF2B5EF4-FFF2-40B4-BE49-F238E27FC236}">
                    <a16:creationId xmlns:a16="http://schemas.microsoft.com/office/drawing/2014/main" id="{BF615287-168C-EBFC-020D-72F7EF2CA566}"/>
                  </a:ext>
                </a:extLst>
              </p:cNvPr>
              <p:cNvSpPr>
                <a:spLocks noChangeShapeType="1"/>
              </p:cNvSpPr>
              <p:nvPr/>
            </p:nvSpPr>
            <p:spPr bwMode="auto">
              <a:xfrm flipH="1">
                <a:off x="4166800" y="4973788"/>
                <a:ext cx="99601" cy="148174"/>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8" name="Line 39">
                <a:extLst>
                  <a:ext uri="{FF2B5EF4-FFF2-40B4-BE49-F238E27FC236}">
                    <a16:creationId xmlns:a16="http://schemas.microsoft.com/office/drawing/2014/main" id="{A2CAD052-254C-02C8-274B-029284615E7D}"/>
                  </a:ext>
                </a:extLst>
              </p:cNvPr>
              <p:cNvSpPr>
                <a:spLocks noChangeShapeType="1"/>
              </p:cNvSpPr>
              <p:nvPr/>
            </p:nvSpPr>
            <p:spPr bwMode="auto">
              <a:xfrm>
                <a:off x="4348425" y="4949431"/>
                <a:ext cx="0" cy="19080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9" name="Line 40">
                <a:extLst>
                  <a:ext uri="{FF2B5EF4-FFF2-40B4-BE49-F238E27FC236}">
                    <a16:creationId xmlns:a16="http://schemas.microsoft.com/office/drawing/2014/main" id="{A5843E7F-F6B7-63E1-38A8-11D3DFC18ECD}"/>
                  </a:ext>
                </a:extLst>
              </p:cNvPr>
              <p:cNvSpPr>
                <a:spLocks noChangeShapeType="1"/>
              </p:cNvSpPr>
              <p:nvPr/>
            </p:nvSpPr>
            <p:spPr bwMode="auto">
              <a:xfrm>
                <a:off x="4428496" y="4967699"/>
                <a:ext cx="128895" cy="168472"/>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0" name="Line 41">
                <a:extLst>
                  <a:ext uri="{FF2B5EF4-FFF2-40B4-BE49-F238E27FC236}">
                    <a16:creationId xmlns:a16="http://schemas.microsoft.com/office/drawing/2014/main" id="{1C4910C2-2B52-3229-2DF4-4E54236872DE}"/>
                  </a:ext>
                </a:extLst>
              </p:cNvPr>
              <p:cNvSpPr>
                <a:spLocks noChangeShapeType="1"/>
              </p:cNvSpPr>
              <p:nvPr/>
            </p:nvSpPr>
            <p:spPr bwMode="auto">
              <a:xfrm flipH="1">
                <a:off x="3717619" y="4949431"/>
                <a:ext cx="134754" cy="202978"/>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 name="Line 42">
                <a:extLst>
                  <a:ext uri="{FF2B5EF4-FFF2-40B4-BE49-F238E27FC236}">
                    <a16:creationId xmlns:a16="http://schemas.microsoft.com/office/drawing/2014/main" id="{4C0713CA-6F03-0CED-FA1D-E191764E592C}"/>
                  </a:ext>
                </a:extLst>
              </p:cNvPr>
              <p:cNvSpPr>
                <a:spLocks noChangeShapeType="1"/>
              </p:cNvSpPr>
              <p:nvPr/>
            </p:nvSpPr>
            <p:spPr bwMode="auto">
              <a:xfrm>
                <a:off x="3914868" y="4963639"/>
                <a:ext cx="0"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2" name="Line 43">
                <a:extLst>
                  <a:ext uri="{FF2B5EF4-FFF2-40B4-BE49-F238E27FC236}">
                    <a16:creationId xmlns:a16="http://schemas.microsoft.com/office/drawing/2014/main" id="{A8DCE12E-6961-59E2-D3A0-CB7C64F63450}"/>
                  </a:ext>
                </a:extLst>
              </p:cNvPr>
              <p:cNvSpPr>
                <a:spLocks noChangeShapeType="1"/>
              </p:cNvSpPr>
              <p:nvPr/>
            </p:nvSpPr>
            <p:spPr bwMode="auto">
              <a:xfrm>
                <a:off x="4014469" y="4963639"/>
                <a:ext cx="99601"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3" name="Line 44">
                <a:extLst>
                  <a:ext uri="{FF2B5EF4-FFF2-40B4-BE49-F238E27FC236}">
                    <a16:creationId xmlns:a16="http://schemas.microsoft.com/office/drawing/2014/main" id="{D12F6560-3E32-0347-3E35-FE937EC08C5C}"/>
                  </a:ext>
                </a:extLst>
              </p:cNvPr>
              <p:cNvSpPr>
                <a:spLocks noChangeShapeType="1"/>
              </p:cNvSpPr>
              <p:nvPr/>
            </p:nvSpPr>
            <p:spPr bwMode="auto">
              <a:xfrm flipH="1" flipV="1">
                <a:off x="4412873" y="1758611"/>
                <a:ext cx="41012" cy="17253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4" name="Line 45">
                <a:extLst>
                  <a:ext uri="{FF2B5EF4-FFF2-40B4-BE49-F238E27FC236}">
                    <a16:creationId xmlns:a16="http://schemas.microsoft.com/office/drawing/2014/main" id="{B50BCE89-9C91-9DFD-D444-C54F55CC23E8}"/>
                  </a:ext>
                </a:extLst>
              </p:cNvPr>
              <p:cNvSpPr>
                <a:spLocks noChangeShapeType="1"/>
              </p:cNvSpPr>
              <p:nvPr/>
            </p:nvSpPr>
            <p:spPr bwMode="auto">
              <a:xfrm flipV="1">
                <a:off x="4508568" y="1776879"/>
                <a:ext cx="0" cy="15223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5" name="Line 46">
                <a:extLst>
                  <a:ext uri="{FF2B5EF4-FFF2-40B4-BE49-F238E27FC236}">
                    <a16:creationId xmlns:a16="http://schemas.microsoft.com/office/drawing/2014/main" id="{FC34177B-99DD-A652-132A-07593049DF70}"/>
                  </a:ext>
                </a:extLst>
              </p:cNvPr>
              <p:cNvSpPr>
                <a:spLocks noChangeShapeType="1"/>
              </p:cNvSpPr>
              <p:nvPr/>
            </p:nvSpPr>
            <p:spPr bwMode="auto">
              <a:xfrm flipV="1">
                <a:off x="4565204" y="1762670"/>
                <a:ext cx="97648" cy="16238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6" name="Line 47">
                <a:extLst>
                  <a:ext uri="{FF2B5EF4-FFF2-40B4-BE49-F238E27FC236}">
                    <a16:creationId xmlns:a16="http://schemas.microsoft.com/office/drawing/2014/main" id="{DDAE168C-A2FE-594C-B0DF-152FFEB148EC}"/>
                  </a:ext>
                </a:extLst>
              </p:cNvPr>
              <p:cNvSpPr>
                <a:spLocks noChangeShapeType="1"/>
              </p:cNvSpPr>
              <p:nvPr/>
            </p:nvSpPr>
            <p:spPr bwMode="auto">
              <a:xfrm flipH="1" flipV="1">
                <a:off x="4078917" y="1776879"/>
                <a:ext cx="60542" cy="15426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7" name="Line 48">
                <a:extLst>
                  <a:ext uri="{FF2B5EF4-FFF2-40B4-BE49-F238E27FC236}">
                    <a16:creationId xmlns:a16="http://schemas.microsoft.com/office/drawing/2014/main" id="{0422A3B2-3DA1-6F1C-8674-28DE5F81775B}"/>
                  </a:ext>
                </a:extLst>
              </p:cNvPr>
              <p:cNvSpPr>
                <a:spLocks noChangeShapeType="1"/>
              </p:cNvSpPr>
              <p:nvPr/>
            </p:nvSpPr>
            <p:spPr bwMode="auto">
              <a:xfrm flipV="1">
                <a:off x="4194141" y="1738313"/>
                <a:ext cx="0" cy="15629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 name="Line 49">
                <a:extLst>
                  <a:ext uri="{FF2B5EF4-FFF2-40B4-BE49-F238E27FC236}">
                    <a16:creationId xmlns:a16="http://schemas.microsoft.com/office/drawing/2014/main" id="{2F8F9D6A-FBB0-379B-A5B0-4EA735F18F1E}"/>
                  </a:ext>
                </a:extLst>
              </p:cNvPr>
              <p:cNvSpPr>
                <a:spLocks noChangeShapeType="1"/>
              </p:cNvSpPr>
              <p:nvPr/>
            </p:nvSpPr>
            <p:spPr bwMode="auto">
              <a:xfrm flipV="1">
                <a:off x="4229295" y="1774849"/>
                <a:ext cx="103507" cy="17050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9" name="Line 50">
                <a:extLst>
                  <a:ext uri="{FF2B5EF4-FFF2-40B4-BE49-F238E27FC236}">
                    <a16:creationId xmlns:a16="http://schemas.microsoft.com/office/drawing/2014/main" id="{B93F28C9-F3B9-3B54-9217-11369EF9EE8C}"/>
                  </a:ext>
                </a:extLst>
              </p:cNvPr>
              <p:cNvSpPr>
                <a:spLocks noChangeShapeType="1"/>
              </p:cNvSpPr>
              <p:nvPr/>
            </p:nvSpPr>
            <p:spPr bwMode="auto">
              <a:xfrm flipH="1" flipV="1">
                <a:off x="3727384" y="1780938"/>
                <a:ext cx="78118" cy="119757"/>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0" name="Line 51">
                <a:extLst>
                  <a:ext uri="{FF2B5EF4-FFF2-40B4-BE49-F238E27FC236}">
                    <a16:creationId xmlns:a16="http://schemas.microsoft.com/office/drawing/2014/main" id="{B8339CA5-94D9-7390-7DDA-453BD4A94CB2}"/>
                  </a:ext>
                </a:extLst>
              </p:cNvPr>
              <p:cNvSpPr>
                <a:spLocks noChangeShapeType="1"/>
              </p:cNvSpPr>
              <p:nvPr/>
            </p:nvSpPr>
            <p:spPr bwMode="auto">
              <a:xfrm flipV="1">
                <a:off x="3858232" y="1738313"/>
                <a:ext cx="0" cy="16035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1" name="Line 52">
                <a:extLst>
                  <a:ext uri="{FF2B5EF4-FFF2-40B4-BE49-F238E27FC236}">
                    <a16:creationId xmlns:a16="http://schemas.microsoft.com/office/drawing/2014/main" id="{082894D6-8011-A539-4879-1C7F378E8D8B}"/>
                  </a:ext>
                </a:extLst>
              </p:cNvPr>
              <p:cNvSpPr>
                <a:spLocks noChangeShapeType="1"/>
              </p:cNvSpPr>
              <p:nvPr/>
            </p:nvSpPr>
            <p:spPr bwMode="auto">
              <a:xfrm flipV="1">
                <a:off x="3932445" y="1762670"/>
                <a:ext cx="85930" cy="15020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2" name="Rectangle 53">
                <a:extLst>
                  <a:ext uri="{FF2B5EF4-FFF2-40B4-BE49-F238E27FC236}">
                    <a16:creationId xmlns:a16="http://schemas.microsoft.com/office/drawing/2014/main" id="{8102EA76-AB35-EC57-46FD-54313AC21CE0}"/>
                  </a:ext>
                </a:extLst>
              </p:cNvPr>
              <p:cNvSpPr>
                <a:spLocks noChangeArrowheads="1"/>
              </p:cNvSpPr>
              <p:nvPr/>
            </p:nvSpPr>
            <p:spPr bwMode="auto">
              <a:xfrm>
                <a:off x="1296201" y="3739680"/>
                <a:ext cx="1345337" cy="81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30000"/>
                  </a:spcBef>
                </a:pPr>
                <a:r>
                  <a:rPr lang="en-US" altLang="en-US" sz="2000" b="1">
                    <a:solidFill>
                      <a:srgbClr val="3A003A"/>
                    </a:solidFill>
                    <a:cs typeface="Arial" panose="020B0604020202020204" pitchFamily="34" charset="0"/>
                  </a:rPr>
                  <a:t>Lỏng + Hơi thấp áp</a:t>
                </a:r>
              </a:p>
            </p:txBody>
          </p:sp>
          <p:sp>
            <p:nvSpPr>
              <p:cNvPr id="53" name="Rectangle 54">
                <a:extLst>
                  <a:ext uri="{FF2B5EF4-FFF2-40B4-BE49-F238E27FC236}">
                    <a16:creationId xmlns:a16="http://schemas.microsoft.com/office/drawing/2014/main" id="{3B0CBCFF-0BCF-A663-3055-347301D0B27F}"/>
                  </a:ext>
                </a:extLst>
              </p:cNvPr>
              <p:cNvSpPr>
                <a:spLocks noChangeArrowheads="1"/>
              </p:cNvSpPr>
              <p:nvPr/>
            </p:nvSpPr>
            <p:spPr bwMode="auto">
              <a:xfrm>
                <a:off x="1296202" y="2259967"/>
                <a:ext cx="1493761" cy="69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Lỏng cao áp</a:t>
                </a:r>
              </a:p>
            </p:txBody>
          </p:sp>
          <p:sp>
            <p:nvSpPr>
              <p:cNvPr id="54" name="Rectangle 56">
                <a:extLst>
                  <a:ext uri="{FF2B5EF4-FFF2-40B4-BE49-F238E27FC236}">
                    <a16:creationId xmlns:a16="http://schemas.microsoft.com/office/drawing/2014/main" id="{03FFE3ED-B78E-7791-2E09-5057A3DA0932}"/>
                  </a:ext>
                </a:extLst>
              </p:cNvPr>
              <p:cNvSpPr>
                <a:spLocks noChangeArrowheads="1"/>
              </p:cNvSpPr>
              <p:nvPr/>
            </p:nvSpPr>
            <p:spPr bwMode="auto">
              <a:xfrm>
                <a:off x="5953758" y="2239670"/>
                <a:ext cx="1240602" cy="440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Hơi nóng cao áp</a:t>
                </a:r>
              </a:p>
              <a:p>
                <a:pPr>
                  <a:lnSpc>
                    <a:spcPct val="90000"/>
                  </a:lnSpc>
                  <a:spcBef>
                    <a:spcPct val="30000"/>
                  </a:spcBef>
                </a:pPr>
                <a:r>
                  <a:rPr lang="en-US" altLang="en-US" sz="2000" b="1">
                    <a:solidFill>
                      <a:srgbClr val="3A003A"/>
                    </a:solidFill>
                    <a:cs typeface="Arial" panose="020B0604020202020204" pitchFamily="34" charset="0"/>
                  </a:rPr>
                  <a:t>  </a:t>
                </a:r>
              </a:p>
            </p:txBody>
          </p:sp>
        </p:grpSp>
        <p:sp>
          <p:nvSpPr>
            <p:cNvPr id="7" name="Rectangle 56">
              <a:extLst>
                <a:ext uri="{FF2B5EF4-FFF2-40B4-BE49-F238E27FC236}">
                  <a16:creationId xmlns:a16="http://schemas.microsoft.com/office/drawing/2014/main" id="{92C1D498-E591-90F7-0C18-124E4ED7210B}"/>
                </a:ext>
              </a:extLst>
            </p:cNvPr>
            <p:cNvSpPr>
              <a:spLocks noChangeArrowheads="1"/>
            </p:cNvSpPr>
            <p:nvPr/>
          </p:nvSpPr>
          <p:spPr bwMode="auto">
            <a:xfrm>
              <a:off x="4045" y="2532"/>
              <a:ext cx="899"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Hơi lạnh thấp áp</a:t>
              </a:r>
            </a:p>
            <a:p>
              <a:pPr>
                <a:lnSpc>
                  <a:spcPct val="90000"/>
                </a:lnSpc>
                <a:spcBef>
                  <a:spcPct val="30000"/>
                </a:spcBef>
              </a:pPr>
              <a:r>
                <a:rPr lang="en-US" altLang="en-US" sz="2000" b="1">
                  <a:solidFill>
                    <a:srgbClr val="3A003A"/>
                  </a:solidFill>
                  <a:cs typeface="Arial" panose="020B0604020202020204" pitchFamily="34" charset="0"/>
                </a:rPr>
                <a:t>  </a:t>
              </a:r>
            </a:p>
          </p:txBody>
        </p:sp>
        <p:sp>
          <p:nvSpPr>
            <p:cNvPr id="8" name="TextBox 46">
              <a:extLst>
                <a:ext uri="{FF2B5EF4-FFF2-40B4-BE49-F238E27FC236}">
                  <a16:creationId xmlns:a16="http://schemas.microsoft.com/office/drawing/2014/main" id="{6E7BB1BA-93C8-BCE3-C381-84E4B3B376CF}"/>
                </a:ext>
              </a:extLst>
            </p:cNvPr>
            <p:cNvSpPr txBox="1">
              <a:spLocks noChangeArrowheads="1"/>
            </p:cNvSpPr>
            <p:nvPr/>
          </p:nvSpPr>
          <p:spPr bwMode="auto">
            <a:xfrm>
              <a:off x="3024" y="3504"/>
              <a:ext cx="119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Thu nhiệt</a:t>
              </a:r>
            </a:p>
          </p:txBody>
        </p:sp>
        <p:sp>
          <p:nvSpPr>
            <p:cNvPr id="9" name="TextBox 47">
              <a:extLst>
                <a:ext uri="{FF2B5EF4-FFF2-40B4-BE49-F238E27FC236}">
                  <a16:creationId xmlns:a16="http://schemas.microsoft.com/office/drawing/2014/main" id="{13B74D7B-4818-B3FF-BFA0-32EA54808753}"/>
                </a:ext>
              </a:extLst>
            </p:cNvPr>
            <p:cNvSpPr txBox="1">
              <a:spLocks noChangeArrowheads="1"/>
            </p:cNvSpPr>
            <p:nvPr/>
          </p:nvSpPr>
          <p:spPr bwMode="auto">
            <a:xfrm>
              <a:off x="3120" y="624"/>
              <a:ext cx="135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Thải nhiệt</a:t>
              </a:r>
            </a:p>
          </p:txBody>
        </p:sp>
        <p:cxnSp>
          <p:nvCxnSpPr>
            <p:cNvPr id="10" name="Straight Arrow Connector 9">
              <a:extLst>
                <a:ext uri="{FF2B5EF4-FFF2-40B4-BE49-F238E27FC236}">
                  <a16:creationId xmlns:a16="http://schemas.microsoft.com/office/drawing/2014/main" id="{E2730BB3-D9F1-1F70-2DCB-6574A52F17DC}"/>
                </a:ext>
              </a:extLst>
            </p:cNvPr>
            <p:cNvCxnSpPr/>
            <p:nvPr/>
          </p:nvCxnSpPr>
          <p:spPr>
            <a:xfrm rot="5400000" flipH="1" flipV="1">
              <a:off x="3047" y="841"/>
              <a:ext cx="290" cy="240"/>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63">
              <a:extLst>
                <a:ext uri="{FF2B5EF4-FFF2-40B4-BE49-F238E27FC236}">
                  <a16:creationId xmlns:a16="http://schemas.microsoft.com/office/drawing/2014/main" id="{AE0EC833-ABEA-7D33-2007-C3C4A4D3E543}"/>
                </a:ext>
              </a:extLst>
            </p:cNvPr>
            <p:cNvCxnSpPr>
              <a:cxnSpLocks noChangeShapeType="1"/>
            </p:cNvCxnSpPr>
            <p:nvPr/>
          </p:nvCxnSpPr>
          <p:spPr bwMode="auto">
            <a:xfrm>
              <a:off x="2964" y="3252"/>
              <a:ext cx="348" cy="240"/>
            </a:xfrm>
            <a:prstGeom prst="straightConnector1">
              <a:avLst/>
            </a:prstGeom>
            <a:noFill/>
            <a:ln w="12700" algn="ctr">
              <a:solidFill>
                <a:srgbClr val="7030A0"/>
              </a:solidFill>
              <a:round/>
              <a:headEnd type="triangle" w="med" len="med"/>
              <a:tailEnd/>
            </a:ln>
            <a:extLst>
              <a:ext uri="{909E8E84-426E-40DD-AFC4-6F175D3DCCD1}">
                <a14:hiddenFill xmlns:a14="http://schemas.microsoft.com/office/drawing/2010/main">
                  <a:noFill/>
                </a14:hiddenFill>
              </a:ext>
            </a:extLst>
          </p:spPr>
        </p:cxnSp>
        <p:sp>
          <p:nvSpPr>
            <p:cNvPr id="12" name="Oval 11">
              <a:extLst>
                <a:ext uri="{FF2B5EF4-FFF2-40B4-BE49-F238E27FC236}">
                  <a16:creationId xmlns:a16="http://schemas.microsoft.com/office/drawing/2014/main" id="{8BBB17FE-4F75-7B39-B638-1ED3C3FD6285}"/>
                </a:ext>
              </a:extLst>
            </p:cNvPr>
            <p:cNvSpPr/>
            <p:nvPr/>
          </p:nvSpPr>
          <p:spPr>
            <a:xfrm>
              <a:off x="1296"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3</a:t>
              </a:r>
            </a:p>
          </p:txBody>
        </p:sp>
        <p:sp>
          <p:nvSpPr>
            <p:cNvPr id="13" name="Oval 12">
              <a:extLst>
                <a:ext uri="{FF2B5EF4-FFF2-40B4-BE49-F238E27FC236}">
                  <a16:creationId xmlns:a16="http://schemas.microsoft.com/office/drawing/2014/main" id="{B4C61864-3978-4F20-666B-456820C2F3AB}"/>
                </a:ext>
              </a:extLst>
            </p:cNvPr>
            <p:cNvSpPr/>
            <p:nvPr/>
          </p:nvSpPr>
          <p:spPr>
            <a:xfrm>
              <a:off x="388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1</a:t>
              </a:r>
            </a:p>
          </p:txBody>
        </p:sp>
        <p:sp>
          <p:nvSpPr>
            <p:cNvPr id="14" name="Oval 13">
              <a:extLst>
                <a:ext uri="{FF2B5EF4-FFF2-40B4-BE49-F238E27FC236}">
                  <a16:creationId xmlns:a16="http://schemas.microsoft.com/office/drawing/2014/main" id="{5EB5A37C-1A8A-B29B-0F6C-9663807072E8}"/>
                </a:ext>
              </a:extLst>
            </p:cNvPr>
            <p:cNvSpPr/>
            <p:nvPr/>
          </p:nvSpPr>
          <p:spPr>
            <a:xfrm>
              <a:off x="124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4</a:t>
              </a:r>
            </a:p>
          </p:txBody>
        </p:sp>
        <p:sp>
          <p:nvSpPr>
            <p:cNvPr id="15" name="Oval 14">
              <a:extLst>
                <a:ext uri="{FF2B5EF4-FFF2-40B4-BE49-F238E27FC236}">
                  <a16:creationId xmlns:a16="http://schemas.microsoft.com/office/drawing/2014/main" id="{521FB618-9D56-6479-3696-DD63003D35CA}"/>
                </a:ext>
              </a:extLst>
            </p:cNvPr>
            <p:cNvSpPr/>
            <p:nvPr/>
          </p:nvSpPr>
          <p:spPr>
            <a:xfrm>
              <a:off x="3888"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2</a:t>
              </a:r>
            </a:p>
          </p:txBody>
        </p:sp>
      </p:grpSp>
    </p:spTree>
    <p:extLst>
      <p:ext uri="{BB962C8B-B14F-4D97-AF65-F5344CB8AC3E}">
        <p14:creationId xmlns:p14="http://schemas.microsoft.com/office/powerpoint/2010/main" val="1710678060"/>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Chu trình máy lạnh nén hơi</a:t>
            </a:r>
            <a:endParaRPr lang="en-VN" sz="3200" dirty="0">
              <a:solidFill>
                <a:schemeClr val="accent1">
                  <a:lumMod val="50000"/>
                </a:schemeClr>
              </a:solidFill>
              <a:latin typeface="+mn-lt"/>
            </a:endParaRPr>
          </a:p>
        </p:txBody>
      </p:sp>
      <p:pic>
        <p:nvPicPr>
          <p:cNvPr id="3" name="Picture 2"/>
          <p:cNvPicPr>
            <a:picLocks noChangeAspect="1"/>
          </p:cNvPicPr>
          <p:nvPr/>
        </p:nvPicPr>
        <p:blipFill>
          <a:blip r:embed="rId2"/>
          <a:stretch>
            <a:fillRect/>
          </a:stretch>
        </p:blipFill>
        <p:spPr>
          <a:xfrm>
            <a:off x="2467443" y="1558120"/>
            <a:ext cx="7257113" cy="5177220"/>
          </a:xfrm>
          <a:prstGeom prst="rect">
            <a:avLst/>
          </a:prstGeom>
        </p:spPr>
      </p:pic>
    </p:spTree>
    <p:extLst>
      <p:ext uri="{BB962C8B-B14F-4D97-AF65-F5344CB8AC3E}">
        <p14:creationId xmlns:p14="http://schemas.microsoft.com/office/powerpoint/2010/main" val="86301113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0" y="528063"/>
            <a:ext cx="12192000" cy="654050"/>
          </a:xfrm>
        </p:spPr>
        <p:txBody>
          <a:bodyPr/>
          <a:lstStyle/>
          <a:p>
            <a:pPr algn="ctr"/>
            <a:r>
              <a:rPr lang="vi-VN">
                <a:solidFill>
                  <a:schemeClr val="accent1">
                    <a:lumMod val="50000"/>
                  </a:schemeClr>
                </a:solidFill>
                <a:latin typeface="+mn-lt"/>
              </a:rPr>
              <a:t>Hệ số hiệu quả năng lượng COPM và chỉ số tiêu thụ điện năng PIC</a:t>
            </a:r>
            <a:endParaRPr lang="en-VN" dirty="0">
              <a:solidFill>
                <a:schemeClr val="accent1">
                  <a:lumMod val="50000"/>
                </a:schemeClr>
              </a:solidFill>
              <a:latin typeface="+mn-lt"/>
            </a:endParaRPr>
          </a:p>
        </p:txBody>
      </p:sp>
      <p:pic>
        <p:nvPicPr>
          <p:cNvPr id="3" name="Picture 2" descr="C:\Users\nguyen viet anh\Pictures\slice 7.jpg">
            <a:extLst>
              <a:ext uri="{FF2B5EF4-FFF2-40B4-BE49-F238E27FC236}">
                <a16:creationId xmlns:a16="http://schemas.microsoft.com/office/drawing/2014/main" id="{97785003-6C32-3B0A-510D-0A8C33AE1E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889" y="1341438"/>
            <a:ext cx="53308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8">
            <a:extLst>
              <a:ext uri="{FF2B5EF4-FFF2-40B4-BE49-F238E27FC236}">
                <a16:creationId xmlns:a16="http://schemas.microsoft.com/office/drawing/2014/main" id="{73DCE437-0EE9-E686-984F-BAEC33D95734}"/>
              </a:ext>
            </a:extLst>
          </p:cNvPr>
          <p:cNvSpPr txBox="1">
            <a:spLocks noChangeArrowheads="1"/>
          </p:cNvSpPr>
          <p:nvPr/>
        </p:nvSpPr>
        <p:spPr bwMode="auto">
          <a:xfrm>
            <a:off x="7391400" y="1524000"/>
            <a:ext cx="3867150" cy="120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457200" algn="l"/>
                <a:tab pos="2386013" algn="l"/>
                <a:tab pos="5029200" algn="l"/>
              </a:tabLst>
              <a:defRPr>
                <a:solidFill>
                  <a:schemeClr val="tx1"/>
                </a:solidFill>
                <a:latin typeface="Arial" panose="020B0604020202020204" pitchFamily="34" charset="0"/>
              </a:defRPr>
            </a:lvl1pPr>
            <a:lvl2pPr marL="742950" indent="-285750" eaLnBrk="0" hangingPunct="0">
              <a:tabLst>
                <a:tab pos="457200" algn="l"/>
                <a:tab pos="2386013" algn="l"/>
                <a:tab pos="5029200" algn="l"/>
              </a:tabLst>
              <a:defRPr>
                <a:solidFill>
                  <a:schemeClr val="tx1"/>
                </a:solidFill>
                <a:latin typeface="Arial" panose="020B0604020202020204" pitchFamily="34" charset="0"/>
              </a:defRPr>
            </a:lvl2pPr>
            <a:lvl3pPr marL="1143000" indent="-228600" eaLnBrk="0" hangingPunct="0">
              <a:tabLst>
                <a:tab pos="457200" algn="l"/>
                <a:tab pos="2386013" algn="l"/>
                <a:tab pos="5029200" algn="l"/>
              </a:tabLst>
              <a:defRPr>
                <a:solidFill>
                  <a:schemeClr val="tx1"/>
                </a:solidFill>
                <a:latin typeface="Arial" panose="020B0604020202020204" pitchFamily="34" charset="0"/>
              </a:defRPr>
            </a:lvl3pPr>
            <a:lvl4pPr marL="1600200" indent="-228600" eaLnBrk="0" hangingPunct="0">
              <a:tabLst>
                <a:tab pos="457200" algn="l"/>
                <a:tab pos="2386013" algn="l"/>
                <a:tab pos="5029200" algn="l"/>
              </a:tabLst>
              <a:defRPr>
                <a:solidFill>
                  <a:schemeClr val="tx1"/>
                </a:solidFill>
                <a:latin typeface="Arial" panose="020B0604020202020204" pitchFamily="34" charset="0"/>
              </a:defRPr>
            </a:lvl4pPr>
            <a:lvl5pPr marL="2057400" indent="-228600" eaLnBrk="0" hangingPunct="0">
              <a:tabLst>
                <a:tab pos="457200" algn="l"/>
                <a:tab pos="2386013" algn="l"/>
                <a:tab pos="50292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9pPr>
          </a:lstStyle>
          <a:p>
            <a:pPr>
              <a:lnSpc>
                <a:spcPct val="150000"/>
              </a:lnSpc>
              <a:spcBef>
                <a:spcPct val="20000"/>
              </a:spcBef>
            </a:pPr>
            <a:r>
              <a:rPr lang="en-US" altLang="en-US" sz="2400">
                <a:cs typeface="Arial" panose="020B0604020202020204" pitchFamily="34" charset="0"/>
              </a:rPr>
              <a:t>COP=  (</a:t>
            </a:r>
            <a:r>
              <a:rPr lang="en-US" altLang="en-US" sz="2400">
                <a:solidFill>
                  <a:srgbClr val="000000"/>
                </a:solidFill>
                <a:cs typeface="Arial" panose="020B0604020202020204" pitchFamily="34" charset="0"/>
              </a:rPr>
              <a:t>h</a:t>
            </a:r>
            <a:r>
              <a:rPr lang="en-US" altLang="en-US" sz="2400" baseline="-25000">
                <a:solidFill>
                  <a:srgbClr val="000000"/>
                </a:solidFill>
                <a:cs typeface="Arial" panose="020B0604020202020204" pitchFamily="34" charset="0"/>
              </a:rPr>
              <a:t>1</a:t>
            </a:r>
            <a:r>
              <a:rPr lang="en-US" altLang="en-US" sz="2400">
                <a:solidFill>
                  <a:srgbClr val="000000"/>
                </a:solidFill>
                <a:cs typeface="Arial" panose="020B0604020202020204" pitchFamily="34" charset="0"/>
              </a:rPr>
              <a:t>–h</a:t>
            </a:r>
            <a:r>
              <a:rPr lang="en-US" altLang="en-US" sz="2400" baseline="-25000">
                <a:solidFill>
                  <a:srgbClr val="000000"/>
                </a:solidFill>
                <a:cs typeface="Arial" panose="020B0604020202020204" pitchFamily="34" charset="0"/>
              </a:rPr>
              <a:t>4</a:t>
            </a:r>
            <a:r>
              <a:rPr lang="en-US" altLang="en-US" sz="2400">
                <a:solidFill>
                  <a:srgbClr val="000000"/>
                </a:solidFill>
                <a:cs typeface="Arial" panose="020B0604020202020204" pitchFamily="34" charset="0"/>
              </a:rPr>
              <a:t>)/(h</a:t>
            </a:r>
            <a:r>
              <a:rPr lang="en-US" altLang="en-US" sz="2400" baseline="-25000">
                <a:solidFill>
                  <a:srgbClr val="000000"/>
                </a:solidFill>
                <a:cs typeface="Arial" panose="020B0604020202020204" pitchFamily="34" charset="0"/>
              </a:rPr>
              <a:t>2</a:t>
            </a:r>
            <a:r>
              <a:rPr lang="en-US" altLang="en-US" sz="2400">
                <a:solidFill>
                  <a:srgbClr val="000000"/>
                </a:solidFill>
                <a:cs typeface="Arial" panose="020B0604020202020204" pitchFamily="34" charset="0"/>
              </a:rPr>
              <a:t> - h</a:t>
            </a:r>
            <a:r>
              <a:rPr lang="en-US" altLang="en-US" sz="2400" baseline="-25000">
                <a:solidFill>
                  <a:srgbClr val="000000"/>
                </a:solidFill>
                <a:cs typeface="Arial" panose="020B0604020202020204" pitchFamily="34" charset="0"/>
              </a:rPr>
              <a:t>1</a:t>
            </a:r>
            <a:r>
              <a:rPr lang="en-US" altLang="en-US" sz="2400">
                <a:solidFill>
                  <a:srgbClr val="000000"/>
                </a:solidFill>
                <a:cs typeface="Arial" panose="020B0604020202020204" pitchFamily="34" charset="0"/>
              </a:rPr>
              <a:t>)</a:t>
            </a:r>
          </a:p>
          <a:p>
            <a:pPr>
              <a:lnSpc>
                <a:spcPct val="150000"/>
              </a:lnSpc>
              <a:spcBef>
                <a:spcPct val="20000"/>
              </a:spcBef>
            </a:pPr>
            <a:r>
              <a:rPr lang="en-US" altLang="en-US" sz="2400">
                <a:solidFill>
                  <a:srgbClr val="000000"/>
                </a:solidFill>
                <a:cs typeface="Arial" panose="020B0604020202020204" pitchFamily="34" charset="0"/>
              </a:rPr>
              <a:t>	</a:t>
            </a:r>
            <a:endParaRPr lang="en-US" altLang="en-US" sz="2400">
              <a:cs typeface="Arial" panose="020B0604020202020204" pitchFamily="34" charset="0"/>
            </a:endParaRPr>
          </a:p>
        </p:txBody>
      </p:sp>
      <p:sp>
        <p:nvSpPr>
          <p:cNvPr id="5" name="Rectangle 4">
            <a:extLst>
              <a:ext uri="{FF2B5EF4-FFF2-40B4-BE49-F238E27FC236}">
                <a16:creationId xmlns:a16="http://schemas.microsoft.com/office/drawing/2014/main" id="{33B5F05A-2C2C-6666-EF57-3B208A192E82}"/>
              </a:ext>
            </a:extLst>
          </p:cNvPr>
          <p:cNvSpPr>
            <a:spLocks noRot="1" noChangeAspect="1" noMove="1" noResize="1" noEditPoints="1" noAdjustHandles="1" noChangeArrowheads="1" noChangeShapeType="1" noTextEdit="1"/>
          </p:cNvSpPr>
          <p:nvPr/>
        </p:nvSpPr>
        <p:spPr>
          <a:xfrm>
            <a:off x="7792486" y="2775661"/>
            <a:ext cx="3677947" cy="3532827"/>
          </a:xfrm>
          <a:prstGeom prst="rect">
            <a:avLst/>
          </a:prstGeom>
          <a:blipFill rotWithShape="1">
            <a:blip r:embed="rId3" cstate="print"/>
            <a:stretch>
              <a:fillRect l="-2483"/>
            </a:stretch>
          </a:blipFill>
        </p:spPr>
        <p:txBody>
          <a:bodyPr/>
          <a:lstStyle/>
          <a:p>
            <a:pPr>
              <a:defRPr/>
            </a:pPr>
            <a:r>
              <a:rPr lang="vi-VN">
                <a:noFill/>
                <a:latin typeface="Arial" charset="0"/>
              </a:rPr>
              <a:t> </a:t>
            </a:r>
          </a:p>
        </p:txBody>
      </p:sp>
    </p:spTree>
    <p:extLst>
      <p:ext uri="{BB962C8B-B14F-4D97-AF65-F5344CB8AC3E}">
        <p14:creationId xmlns:p14="http://schemas.microsoft.com/office/powerpoint/2010/main" val="348110314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vi-VN" sz="3200">
                <a:solidFill>
                  <a:schemeClr val="accent1">
                    <a:lumMod val="50000"/>
                  </a:schemeClr>
                </a:solidFill>
                <a:latin typeface="+mn-lt"/>
              </a:rPr>
              <a:t>COP, PIC và mức độ tiết kiệm năng lượng </a:t>
            </a:r>
          </a:p>
        </p:txBody>
      </p:sp>
      <p:sp>
        <p:nvSpPr>
          <p:cNvPr id="4" name="Rectangle 3"/>
          <p:cNvSpPr/>
          <p:nvPr/>
        </p:nvSpPr>
        <p:spPr>
          <a:xfrm>
            <a:off x="609600" y="1551243"/>
            <a:ext cx="10972801" cy="707886"/>
          </a:xfrm>
          <a:prstGeom prst="rect">
            <a:avLst/>
          </a:prstGeom>
        </p:spPr>
        <p:txBody>
          <a:bodyPr wrap="square">
            <a:spAutoFit/>
          </a:bodyPr>
          <a:lstStyle/>
          <a:p>
            <a:pPr algn="just"/>
            <a:r>
              <a:rPr lang="en-US" altLang="en-US" sz="2000" smtClean="0">
                <a:cs typeface="Arial" panose="020B0604020202020204" pitchFamily="34" charset="0"/>
              </a:rPr>
              <a:t>NGUYÊN TẮC: trong cùng điều kiện vận hành và phụ tải lạnh, COP càng lớn, PIC càng nhỏ, TKNL càng lớn</a:t>
            </a:r>
            <a:endParaRPr lang="en-US" altLang="en-US" sz="2000" dirty="0">
              <a:cs typeface="Arial" panose="020B0604020202020204" pitchFamily="34" charset="0"/>
            </a:endParaRPr>
          </a:p>
        </p:txBody>
      </p:sp>
      <p:pic>
        <p:nvPicPr>
          <p:cNvPr id="5" name="Picture 4"/>
          <p:cNvPicPr>
            <a:picLocks noChangeAspect="1"/>
          </p:cNvPicPr>
          <p:nvPr/>
        </p:nvPicPr>
        <p:blipFill>
          <a:blip r:embed="rId2"/>
          <a:stretch>
            <a:fillRect/>
          </a:stretch>
        </p:blipFill>
        <p:spPr>
          <a:xfrm>
            <a:off x="705135" y="2491783"/>
            <a:ext cx="4167116" cy="567212"/>
          </a:xfrm>
          <a:prstGeom prst="rect">
            <a:avLst/>
          </a:prstGeom>
        </p:spPr>
      </p:pic>
      <p:pic>
        <p:nvPicPr>
          <p:cNvPr id="6" name="Picture 5"/>
          <p:cNvPicPr>
            <a:picLocks noChangeAspect="1"/>
          </p:cNvPicPr>
          <p:nvPr/>
        </p:nvPicPr>
        <p:blipFill>
          <a:blip r:embed="rId3"/>
          <a:stretch>
            <a:fillRect/>
          </a:stretch>
        </p:blipFill>
        <p:spPr>
          <a:xfrm>
            <a:off x="705135" y="3291649"/>
            <a:ext cx="4972334" cy="481900"/>
          </a:xfrm>
          <a:prstGeom prst="rect">
            <a:avLst/>
          </a:prstGeom>
        </p:spPr>
      </p:pic>
    </p:spTree>
    <p:extLst>
      <p:ext uri="{BB962C8B-B14F-4D97-AF65-F5344CB8AC3E}">
        <p14:creationId xmlns:p14="http://schemas.microsoft.com/office/powerpoint/2010/main" val="325274787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eaLnBrk="1" hangingPunct="1"/>
            <a:r>
              <a:rPr lang="en-US" altLang="en-US" sz="3200">
                <a:solidFill>
                  <a:schemeClr val="accent1">
                    <a:lumMod val="50000"/>
                  </a:schemeClr>
                </a:solidFill>
                <a:latin typeface="+mn-lt"/>
              </a:rPr>
              <a:t>Hệ số chạy non tải tích hợp </a:t>
            </a:r>
            <a:r>
              <a:rPr lang="en-US" altLang="en-US" sz="3200" smtClean="0">
                <a:solidFill>
                  <a:schemeClr val="accent1">
                    <a:lumMod val="50000"/>
                  </a:schemeClr>
                </a:solidFill>
                <a:latin typeface="+mn-lt"/>
              </a:rPr>
              <a:t>IPLV</a:t>
            </a:r>
            <a:endParaRPr lang="en-US" altLang="en-US" sz="3200" dirty="0">
              <a:solidFill>
                <a:schemeClr val="accent1">
                  <a:lumMod val="50000"/>
                </a:schemeClr>
              </a:solidFill>
              <a:latin typeface="+mn-lt"/>
            </a:endParaRPr>
          </a:p>
        </p:txBody>
      </p:sp>
      <p:sp>
        <p:nvSpPr>
          <p:cNvPr id="3" name="Title 1">
            <a:extLst>
              <a:ext uri="{FF2B5EF4-FFF2-40B4-BE49-F238E27FC236}">
                <a16:creationId xmlns:a16="http://schemas.microsoft.com/office/drawing/2014/main" id="{5EFD8A93-EFC8-F2B3-F33E-B7102FB8AC7F}"/>
              </a:ext>
            </a:extLst>
          </p:cNvPr>
          <p:cNvSpPr txBox="1">
            <a:spLocks/>
          </p:cNvSpPr>
          <p:nvPr/>
        </p:nvSpPr>
        <p:spPr bwMode="auto">
          <a:xfrm>
            <a:off x="609600" y="1294457"/>
            <a:ext cx="8534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400" b="1" dirty="0">
              <a:solidFill>
                <a:srgbClr val="014C6D"/>
              </a:solidFill>
              <a:cs typeface="Arial" panose="020B0604020202020204" pitchFamily="34" charset="0"/>
            </a:endParaRPr>
          </a:p>
          <a:p>
            <a:pPr eaLnBrk="1" hangingPunct="1"/>
            <a:r>
              <a:rPr lang="en-US" altLang="en-US" sz="2400" dirty="0" err="1">
                <a:solidFill>
                  <a:srgbClr val="014C6D"/>
                </a:solidFill>
                <a:cs typeface="Arial" panose="020B0604020202020204" pitchFamily="34" charset="0"/>
              </a:rPr>
              <a:t>Dùng</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đánh</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giá</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thực</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tế</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hơn</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hiệu</a:t>
            </a:r>
            <a:r>
              <a:rPr lang="en-US" altLang="en-US" sz="2400" dirty="0">
                <a:solidFill>
                  <a:srgbClr val="014C6D"/>
                </a:solidFill>
                <a:cs typeface="Arial" panose="020B0604020202020204" pitchFamily="34" charset="0"/>
              </a:rPr>
              <a:t> </a:t>
            </a:r>
            <a:r>
              <a:rPr lang="en-US" altLang="en-US" sz="2400" dirty="0" err="1">
                <a:solidFill>
                  <a:srgbClr val="014C6D"/>
                </a:solidFill>
                <a:cs typeface="Arial" panose="020B0604020202020204" pitchFamily="34" charset="0"/>
              </a:rPr>
              <a:t>quả</a:t>
            </a:r>
            <a:r>
              <a:rPr lang="en-US" altLang="en-US" sz="2400" dirty="0">
                <a:solidFill>
                  <a:srgbClr val="014C6D"/>
                </a:solidFill>
                <a:cs typeface="Arial" panose="020B0604020202020204" pitchFamily="34" charset="0"/>
              </a:rPr>
              <a:t> NL </a:t>
            </a:r>
            <a:r>
              <a:rPr lang="en-US" altLang="en-US" sz="2400" dirty="0" err="1">
                <a:solidFill>
                  <a:srgbClr val="014C6D"/>
                </a:solidFill>
                <a:cs typeface="Arial" panose="020B0604020202020204" pitchFamily="34" charset="0"/>
              </a:rPr>
              <a:t>của</a:t>
            </a:r>
            <a:r>
              <a:rPr lang="en-US" altLang="en-US" sz="2400" dirty="0">
                <a:solidFill>
                  <a:srgbClr val="014C6D"/>
                </a:solidFill>
                <a:cs typeface="Arial" panose="020B0604020202020204" pitchFamily="34" charset="0"/>
              </a:rPr>
              <a:t> HT ĐHKK</a:t>
            </a:r>
          </a:p>
          <a:p>
            <a:pPr algn="ctr" eaLnBrk="1" hangingPunct="1"/>
            <a:endParaRPr lang="en-US" altLang="en-US" sz="2400" dirty="0">
              <a:solidFill>
                <a:srgbClr val="014C6D"/>
              </a:solidFill>
              <a:cs typeface="Arial" panose="020B0604020202020204" pitchFamily="34" charset="0"/>
            </a:endParaRPr>
          </a:p>
        </p:txBody>
      </p:sp>
      <p:sp>
        <p:nvSpPr>
          <p:cNvPr id="5" name="Rectangle 9">
            <a:extLst>
              <a:ext uri="{FF2B5EF4-FFF2-40B4-BE49-F238E27FC236}">
                <a16:creationId xmlns:a16="http://schemas.microsoft.com/office/drawing/2014/main" id="{1259A23E-C2CC-5E55-4C34-41E761D76519}"/>
              </a:ext>
            </a:extLst>
          </p:cNvPr>
          <p:cNvSpPr>
            <a:spLocks noChangeArrowheads="1"/>
          </p:cNvSpPr>
          <p:nvPr/>
        </p:nvSpPr>
        <p:spPr bwMode="auto">
          <a:xfrm>
            <a:off x="609600" y="1936061"/>
            <a:ext cx="4652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u="sng" dirty="0" err="1">
                <a:cs typeface="Arial" panose="020B0604020202020204" pitchFamily="34" charset="0"/>
              </a:rPr>
              <a:t>Đối</a:t>
            </a:r>
            <a:r>
              <a:rPr lang="en-US" altLang="en-US" sz="2000" u="sng" dirty="0">
                <a:cs typeface="Arial" panose="020B0604020202020204" pitchFamily="34" charset="0"/>
              </a:rPr>
              <a:t> </a:t>
            </a:r>
            <a:r>
              <a:rPr lang="en-US" altLang="en-US" sz="2000" u="sng" dirty="0" err="1">
                <a:cs typeface="Arial" panose="020B0604020202020204" pitchFamily="34" charset="0"/>
              </a:rPr>
              <a:t>với</a:t>
            </a:r>
            <a:r>
              <a:rPr lang="en-US" altLang="en-US" sz="2000" u="sng" dirty="0">
                <a:cs typeface="Arial" panose="020B0604020202020204" pitchFamily="34" charset="0"/>
              </a:rPr>
              <a:t> </a:t>
            </a:r>
            <a:r>
              <a:rPr lang="en-US" altLang="en-US" sz="2000" u="sng" dirty="0" err="1">
                <a:cs typeface="Arial" panose="020B0604020202020204" pitchFamily="34" charset="0"/>
              </a:rPr>
              <a:t>các</a:t>
            </a:r>
            <a:r>
              <a:rPr lang="en-US" altLang="en-US" sz="2000" u="sng" dirty="0">
                <a:cs typeface="Arial" panose="020B0604020202020204" pitchFamily="34" charset="0"/>
              </a:rPr>
              <a:t> </a:t>
            </a:r>
            <a:r>
              <a:rPr lang="en-US" altLang="en-US" sz="2000" u="sng" dirty="0" err="1">
                <a:cs typeface="Arial" panose="020B0604020202020204" pitchFamily="34" charset="0"/>
              </a:rPr>
              <a:t>loại</a:t>
            </a:r>
            <a:r>
              <a:rPr lang="en-US" altLang="en-US" sz="2000" u="sng" dirty="0">
                <a:cs typeface="Arial" panose="020B0604020202020204" pitchFamily="34" charset="0"/>
              </a:rPr>
              <a:t> </a:t>
            </a:r>
            <a:r>
              <a:rPr lang="en-US" altLang="en-US" sz="2000" u="sng" dirty="0" err="1">
                <a:cs typeface="Arial" panose="020B0604020202020204" pitchFamily="34" charset="0"/>
              </a:rPr>
              <a:t>công</a:t>
            </a:r>
            <a:r>
              <a:rPr lang="en-US" altLang="en-US" sz="2000" u="sng" dirty="0">
                <a:cs typeface="Arial" panose="020B0604020202020204" pitchFamily="34" charset="0"/>
              </a:rPr>
              <a:t> </a:t>
            </a:r>
            <a:r>
              <a:rPr lang="en-US" altLang="en-US" sz="2000" u="sng" dirty="0" err="1">
                <a:cs typeface="Arial" panose="020B0604020202020204" pitchFamily="34" charset="0"/>
              </a:rPr>
              <a:t>trình</a:t>
            </a:r>
            <a:r>
              <a:rPr lang="en-US" altLang="en-US" sz="2000" u="sng" dirty="0">
                <a:cs typeface="Arial" panose="020B0604020202020204" pitchFamily="34" charset="0"/>
              </a:rPr>
              <a:t> ĐHKK ở </a:t>
            </a:r>
            <a:r>
              <a:rPr lang="en-US" altLang="en-US" sz="2000" u="sng" dirty="0" err="1">
                <a:cs typeface="Arial" panose="020B0604020202020204" pitchFamily="34" charset="0"/>
              </a:rPr>
              <a:t>Mỹ</a:t>
            </a:r>
            <a:r>
              <a:rPr lang="en-US" altLang="en-US" sz="2000" u="sng" dirty="0">
                <a:cs typeface="Arial" panose="020B0604020202020204" pitchFamily="34" charset="0"/>
              </a:rPr>
              <a:t>.</a:t>
            </a:r>
          </a:p>
        </p:txBody>
      </p:sp>
      <p:sp>
        <p:nvSpPr>
          <p:cNvPr id="6" name="Rectangle 10">
            <a:extLst>
              <a:ext uri="{FF2B5EF4-FFF2-40B4-BE49-F238E27FC236}">
                <a16:creationId xmlns:a16="http://schemas.microsoft.com/office/drawing/2014/main" id="{0B8AAC8C-4BDE-22F0-B433-FF58A4A7DEA9}"/>
              </a:ext>
            </a:extLst>
          </p:cNvPr>
          <p:cNvSpPr>
            <a:spLocks noChangeArrowheads="1"/>
          </p:cNvSpPr>
          <p:nvPr/>
        </p:nvSpPr>
        <p:spPr bwMode="auto">
          <a:xfrm>
            <a:off x="609600" y="4166208"/>
            <a:ext cx="21437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u="sng">
                <a:cs typeface="Arial" panose="020B0604020202020204" pitchFamily="34" charset="0"/>
              </a:rPr>
              <a:t>Đối với Việt nam.</a:t>
            </a:r>
          </a:p>
        </p:txBody>
      </p:sp>
      <p:sp>
        <p:nvSpPr>
          <p:cNvPr id="7" name="Rectangle 11">
            <a:extLst>
              <a:ext uri="{FF2B5EF4-FFF2-40B4-BE49-F238E27FC236}">
                <a16:creationId xmlns:a16="http://schemas.microsoft.com/office/drawing/2014/main" id="{35EA41C2-CE1F-482C-52E9-00B603BA99D0}"/>
              </a:ext>
            </a:extLst>
          </p:cNvPr>
          <p:cNvSpPr>
            <a:spLocks noChangeArrowheads="1"/>
          </p:cNvSpPr>
          <p:nvPr/>
        </p:nvSpPr>
        <p:spPr bwMode="auto">
          <a:xfrm>
            <a:off x="609600" y="4647380"/>
            <a:ext cx="10972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4572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cs typeface="Arial" panose="020B0604020202020204" pitchFamily="34" charset="0"/>
              </a:rPr>
              <a:t>             </a:t>
            </a:r>
            <a:r>
              <a:rPr lang="en-US" altLang="en-US" sz="2000" smtClean="0">
                <a:cs typeface="Arial" panose="020B0604020202020204" pitchFamily="34" charset="0"/>
              </a:rPr>
              <a:t>Chay </a:t>
            </a:r>
            <a:r>
              <a:rPr lang="en-US" altLang="en-US" sz="2000">
                <a:cs typeface="Arial" panose="020B0604020202020204" pitchFamily="34" charset="0"/>
              </a:rPr>
              <a:t>giờ hành chinh: IPLV = 0,018A + 0,501B + 0,481C + 0D</a:t>
            </a:r>
          </a:p>
          <a:p>
            <a:pPr algn="ctr" eaLnBrk="1" hangingPunct="1"/>
            <a:r>
              <a:rPr lang="en-US" altLang="en-US" sz="2000">
                <a:cs typeface="Arial" panose="020B0604020202020204" pitchFamily="34" charset="0"/>
              </a:rPr>
              <a:t>Chạy liên tục: IPLV = 0,012A + 0,423B + 0C + 0,565D</a:t>
            </a:r>
          </a:p>
        </p:txBody>
      </p:sp>
      <p:pic>
        <p:nvPicPr>
          <p:cNvPr id="8" name="Picture 7"/>
          <p:cNvPicPr>
            <a:picLocks noChangeAspect="1"/>
          </p:cNvPicPr>
          <p:nvPr/>
        </p:nvPicPr>
        <p:blipFill>
          <a:blip r:embed="rId2"/>
          <a:stretch>
            <a:fillRect/>
          </a:stretch>
        </p:blipFill>
        <p:spPr>
          <a:xfrm>
            <a:off x="3297707" y="2412722"/>
            <a:ext cx="6057834" cy="1679956"/>
          </a:xfrm>
          <a:prstGeom prst="rect">
            <a:avLst/>
          </a:prstGeom>
        </p:spPr>
      </p:pic>
    </p:spTree>
    <p:extLst>
      <p:ext uri="{BB962C8B-B14F-4D97-AF65-F5344CB8AC3E}">
        <p14:creationId xmlns:p14="http://schemas.microsoft.com/office/powerpoint/2010/main" val="3917001010"/>
      </p:ext>
    </p:extLst>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2423</Words>
  <Application>Microsoft Office PowerPoint</Application>
  <PresentationFormat>Widescreen</PresentationFormat>
  <Paragraphs>274</Paragraphs>
  <Slides>46</Slides>
  <Notes>2</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5" baseType="lpstr">
      <vt:lpstr>맑은 고딕</vt:lpstr>
      <vt:lpstr>Arial</vt:lpstr>
      <vt:lpstr>Calibri</vt:lpstr>
      <vt:lpstr>Fira Sans Extra Condensed</vt:lpstr>
      <vt:lpstr>MS Mincho</vt:lpstr>
      <vt:lpstr>Roboto</vt:lpstr>
      <vt:lpstr>Energy Saving Infographics by Slidesgo</vt:lpstr>
      <vt:lpstr>1_Energy Saving Infographics by Slidesgo</vt:lpstr>
      <vt:lpstr>Drawing</vt:lpstr>
      <vt:lpstr>CHƯƠNG TRÌNH TẬP HUẤN CHO  DOANH NGHIỆP CÔNG NGHIỆP</vt:lpstr>
      <vt:lpstr>MỤC TIÊU</vt:lpstr>
      <vt:lpstr>NỘI DUNG</vt:lpstr>
      <vt:lpstr>PowerPoint Presentation</vt:lpstr>
      <vt:lpstr>Nguyên lý hệ thống lạnh</vt:lpstr>
      <vt:lpstr>Chu trình máy lạnh nén hơi</vt:lpstr>
      <vt:lpstr>Hệ số hiệu quả năng lượng COPM và chỉ số tiêu thụ điện năng PIC</vt:lpstr>
      <vt:lpstr>COP, PIC và mức độ tiết kiệm năng lượng </vt:lpstr>
      <vt:lpstr>Hệ số chạy non tải tích hợp IPLV</vt:lpstr>
      <vt:lpstr>Các giải pháp TKNL cho máy lạnh</vt:lpstr>
      <vt:lpstr>Các nhân tố ảnh hưởng đến COP</vt:lpstr>
      <vt:lpstr>Các bộ phận cần lưu ý trong quá trình vận hành</vt:lpstr>
      <vt:lpstr>Thiết bị ngưng tụ và hiệu suất máy</vt:lpstr>
      <vt:lpstr>Lựa chọn thiết bị ngưng tụ</vt:lpstr>
      <vt:lpstr>Vấn đề với thiết bị ngưng tụ </vt:lpstr>
      <vt:lpstr>Vận hành thiết bị ngưng tụ</vt:lpstr>
      <vt:lpstr>Thiết bị bay hơi và hiệu suất máy</vt:lpstr>
      <vt:lpstr>Tối ưu hóa thiết bị bay hơi</vt:lpstr>
      <vt:lpstr>Vận hành thiết bị bay hơi</vt:lpstr>
      <vt:lpstr>Bố trí lắp đặt ống dẫn</vt:lpstr>
      <vt:lpstr>Giảm phụ tải lạnh cho hệ thống</vt:lpstr>
      <vt:lpstr>Bảo ôn hệ thống lạnh</vt:lpstr>
      <vt:lpstr>Lựa chọn vật liệu bảo ôn</vt:lpstr>
      <vt:lpstr>VÍ DỤ</vt:lpstr>
      <vt:lpstr>Một số vấn đề khác trong quá trình vận hành</vt:lpstr>
      <vt:lpstr>CÁC GIẢI PHÁP TIẾT KIỆM NĂNG LƯỢNG KHÁC</vt:lpstr>
      <vt:lpstr>Sử dụng biến tần (VSD)</vt:lpstr>
      <vt:lpstr>Lắp biến tần cho bơm nước lạnh</vt:lpstr>
      <vt:lpstr>Lắp biến tần cho quạt giàn lạnh</vt:lpstr>
      <vt:lpstr>Lắp biến tần cho quạt giàn ngưng, tháp, bơm nước giải nhiệt</vt:lpstr>
      <vt:lpstr>Sử dụng hệ thống bồn trữ lạnh</vt:lpstr>
      <vt:lpstr>Giảm chi phí điện nhờ hệ thống bồn trữ lạnh</vt:lpstr>
      <vt:lpstr>Giảm công suất máy nhờ hệ thống bồn trữ lạnh</vt:lpstr>
      <vt:lpstr>Sơ đồ nguyên lý HT bồn trữ lạnh</vt:lpstr>
      <vt:lpstr>Chế độ 1: Làm lạnh bình thường</vt:lpstr>
      <vt:lpstr>Chế độ 2: Trữ lạnh</vt:lpstr>
      <vt:lpstr>Chế độ 3: Sử dụng bồn trữ lạnh</vt:lpstr>
      <vt:lpstr>Chế độ 4: Chạy hỗ trợ</vt:lpstr>
      <vt:lpstr>CÁC NGHIÊN CỨU ĐIỂN HÌNH</vt:lpstr>
      <vt:lpstr>CÁC NGHIÊN CỨU ĐIỂN HÌNH</vt:lpstr>
      <vt:lpstr>CÁC NGHIÊN CỨU ĐIỂN HÌNH</vt:lpstr>
      <vt:lpstr>CÁC NGHIÊN CỨU ĐIỂN HÌNH</vt:lpstr>
      <vt:lpstr>Chế độ 4: Chạy hỗ trợ</vt:lpstr>
      <vt:lpstr>CÁC NGHIÊN CỨU ĐIỂN HÌNH</vt:lpstr>
      <vt:lpstr>CÁC NGHIÊN CỨU ĐIỂN HÌNH</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dc:creator>Admin</dc:creator>
  <cp:lastModifiedBy>Admin</cp:lastModifiedBy>
  <cp:revision>8</cp:revision>
  <dcterms:created xsi:type="dcterms:W3CDTF">2025-04-02T03:21:19Z</dcterms:created>
  <dcterms:modified xsi:type="dcterms:W3CDTF">2025-05-22T07:27:28Z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1032078</vt:lpwstr>
  </property>
  <property fmtid="{D5CDD505-2E9C-101B-9397-08002B2CF9AE}" name="NXPowerLiteSettings" pid="3">
    <vt:lpwstr>F7000400038000</vt:lpwstr>
  </property>
  <property fmtid="{D5CDD505-2E9C-101B-9397-08002B2CF9AE}" name="NXPowerLiteVersion" pid="4">
    <vt:lpwstr>S11.0.1</vt:lpwstr>
  </property>
</Properties>
</file>