
<file path=[Content_Types].xml><?xml version="1.0" encoding="utf-8"?>
<Types xmlns="http://schemas.openxmlformats.org/package/2006/content-types">
  <Default ContentType="image/png" Extension="png"/>
  <Default ContentType="application/vnd.openxmlformats-officedocument.oleObject" Extension="bin"/>
  <Default ContentType="image/x-emf" Extension="emf"/>
  <Default ContentType="image/jpeg" Extension="jpeg"/>
  <Default ContentType="application/vnd.openxmlformats-package.relationships+xml" Extension="rels"/>
  <Default ContentType="application/xml" Extension="xml"/>
  <Default ContentType="application/vnd.openxmlformats-officedocument.vmlDrawing" Extension="vml"/>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1" r:id="rId2"/>
  </p:sldMasterIdLst>
  <p:notesMasterIdLst>
    <p:notesMasterId r:id="rId31"/>
  </p:notesMasterIdLst>
  <p:sldIdLst>
    <p:sldId id="794" r:id="rId3"/>
    <p:sldId id="438" r:id="rId4"/>
    <p:sldId id="791" r:id="rId5"/>
    <p:sldId id="441" r:id="rId6"/>
    <p:sldId id="443" r:id="rId7"/>
    <p:sldId id="445" r:id="rId8"/>
    <p:sldId id="775" r:id="rId9"/>
    <p:sldId id="776" r:id="rId10"/>
    <p:sldId id="777" r:id="rId11"/>
    <p:sldId id="792" r:id="rId12"/>
    <p:sldId id="778" r:id="rId13"/>
    <p:sldId id="793" r:id="rId14"/>
    <p:sldId id="519" r:id="rId15"/>
    <p:sldId id="779" r:id="rId16"/>
    <p:sldId id="780" r:id="rId17"/>
    <p:sldId id="781" r:id="rId18"/>
    <p:sldId id="782" r:id="rId19"/>
    <p:sldId id="783" r:id="rId20"/>
    <p:sldId id="784" r:id="rId21"/>
    <p:sldId id="785" r:id="rId22"/>
    <p:sldId id="786" r:id="rId23"/>
    <p:sldId id="787" r:id="rId24"/>
    <p:sldId id="788" r:id="rId25"/>
    <p:sldId id="789" r:id="rId26"/>
    <p:sldId id="790" r:id="rId27"/>
    <p:sldId id="511" r:id="rId28"/>
    <p:sldId id="520" r:id="rId29"/>
    <p:sldId id="31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71" autoAdjust="0"/>
    <p:restoredTop sz="94660"/>
  </p:normalViewPr>
  <p:slideViewPr>
    <p:cSldViewPr snapToGrid="0">
      <p:cViewPr varScale="1">
        <p:scale>
          <a:sx n="70" d="100"/>
          <a:sy n="70" d="100"/>
        </p:scale>
        <p:origin x="51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086154-801C-4E8F-B2A2-9E85C4416280}" type="datetimeFigureOut">
              <a:rPr lang="en-US" smtClean="0"/>
              <a:t>5/23/2025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F17702-81EA-47EB-AEFB-FE05C444ED9F}" type="slidenum">
              <a:rPr lang="en-US" smtClean="0"/>
              <a:t>‹#›</a:t>
            </a:fld>
            <a:endParaRPr lang="en-US"/>
          </a:p>
        </p:txBody>
      </p:sp>
    </p:spTree>
    <p:extLst>
      <p:ext uri="{BB962C8B-B14F-4D97-AF65-F5344CB8AC3E}">
        <p14:creationId xmlns:p14="http://schemas.microsoft.com/office/powerpoint/2010/main" val="1921316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42269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a:extLst>
              <a:ext uri="{FF2B5EF4-FFF2-40B4-BE49-F238E27FC236}">
                <a16:creationId xmlns:a16="http://schemas.microsoft.com/office/drawing/2014/main" id="{1FB4E4E3-6904-B825-3214-3048C81F581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EF63A881-D873-4266-8D4C-740FFEAA69C8}" type="slidenum">
              <a:rPr lang="en-GB" altLang="en-US" smtClean="0">
                <a:latin typeface="Arial" panose="020B0604020202020204" pitchFamily="34" charset="0"/>
              </a:rPr>
              <a:pPr fontAlgn="base">
                <a:spcBef>
                  <a:spcPct val="0"/>
                </a:spcBef>
                <a:spcAft>
                  <a:spcPct val="0"/>
                </a:spcAft>
              </a:pPr>
              <a:t>14</a:t>
            </a:fld>
            <a:endParaRPr lang="en-GB" altLang="en-US">
              <a:latin typeface="Arial" panose="020B0604020202020204" pitchFamily="34" charset="0"/>
            </a:endParaRPr>
          </a:p>
        </p:txBody>
      </p:sp>
      <p:sp>
        <p:nvSpPr>
          <p:cNvPr id="163843" name="Rectangle 2">
            <a:extLst>
              <a:ext uri="{FF2B5EF4-FFF2-40B4-BE49-F238E27FC236}">
                <a16:creationId xmlns:a16="http://schemas.microsoft.com/office/drawing/2014/main" id="{17D0E649-86F1-F0D7-98B8-B234885761A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4" name="Rectangle 3">
            <a:extLst>
              <a:ext uri="{FF2B5EF4-FFF2-40B4-BE49-F238E27FC236}">
                <a16:creationId xmlns:a16="http://schemas.microsoft.com/office/drawing/2014/main" id="{74B0744E-CC5A-D7D2-E07D-B567109A11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a:extLst>
              <a:ext uri="{FF2B5EF4-FFF2-40B4-BE49-F238E27FC236}">
                <a16:creationId xmlns:a16="http://schemas.microsoft.com/office/drawing/2014/main" id="{9609600A-46DE-25F7-11E5-A818524CBD3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2B29A9DD-0480-4BBD-9614-B383E5270B90}" type="slidenum">
              <a:rPr lang="en-GB" altLang="en-US" smtClean="0">
                <a:latin typeface="Arial" panose="020B0604020202020204" pitchFamily="34" charset="0"/>
              </a:rPr>
              <a:pPr fontAlgn="base">
                <a:spcBef>
                  <a:spcPct val="0"/>
                </a:spcBef>
                <a:spcAft>
                  <a:spcPct val="0"/>
                </a:spcAft>
              </a:pPr>
              <a:t>15</a:t>
            </a:fld>
            <a:endParaRPr lang="en-GB" altLang="en-US">
              <a:latin typeface="Arial" panose="020B0604020202020204" pitchFamily="34" charset="0"/>
            </a:endParaRPr>
          </a:p>
        </p:txBody>
      </p:sp>
      <p:sp>
        <p:nvSpPr>
          <p:cNvPr id="165891" name="Rectangle 2">
            <a:extLst>
              <a:ext uri="{FF2B5EF4-FFF2-40B4-BE49-F238E27FC236}">
                <a16:creationId xmlns:a16="http://schemas.microsoft.com/office/drawing/2014/main" id="{E15A0AFA-66A2-D086-4228-47C1735BF25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2" name="Rectangle 3">
            <a:extLst>
              <a:ext uri="{FF2B5EF4-FFF2-40B4-BE49-F238E27FC236}">
                <a16:creationId xmlns:a16="http://schemas.microsoft.com/office/drawing/2014/main" id="{45D110A8-8C94-18C0-6E22-03AC25D794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ea typeface="ＭＳ Ｐゴシック" panose="020B0600070205080204" pitchFamily="34" charset="-128"/>
              </a:rPr>
              <a:t>Dòng tiền dự án được đưa vào tính toán dạng bảng theo định dạng phù hợp.</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a:extLst>
              <a:ext uri="{FF2B5EF4-FFF2-40B4-BE49-F238E27FC236}">
                <a16:creationId xmlns:a16="http://schemas.microsoft.com/office/drawing/2014/main" id="{CD9EC1C0-C111-C2AD-9940-4142FB86298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B8ACFF09-DFB0-4759-AD68-652432846977}" type="slidenum">
              <a:rPr lang="en-GB" altLang="en-US" smtClean="0">
                <a:latin typeface="Arial" panose="020B0604020202020204" pitchFamily="34" charset="0"/>
              </a:rPr>
              <a:pPr fontAlgn="base">
                <a:spcBef>
                  <a:spcPct val="0"/>
                </a:spcBef>
                <a:spcAft>
                  <a:spcPct val="0"/>
                </a:spcAft>
              </a:pPr>
              <a:t>16</a:t>
            </a:fld>
            <a:endParaRPr lang="en-GB" altLang="en-US">
              <a:latin typeface="Arial" panose="020B0604020202020204" pitchFamily="34" charset="0"/>
            </a:endParaRPr>
          </a:p>
        </p:txBody>
      </p:sp>
      <p:sp>
        <p:nvSpPr>
          <p:cNvPr id="167939" name="Rectangle 2">
            <a:extLst>
              <a:ext uri="{FF2B5EF4-FFF2-40B4-BE49-F238E27FC236}">
                <a16:creationId xmlns:a16="http://schemas.microsoft.com/office/drawing/2014/main" id="{C8BC2F54-FF20-BB76-DBF9-291CA0C8C5C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40" name="Rectangle 3">
            <a:extLst>
              <a:ext uri="{FF2B5EF4-FFF2-40B4-BE49-F238E27FC236}">
                <a16:creationId xmlns:a16="http://schemas.microsoft.com/office/drawing/2014/main" id="{F2CAAF30-6ABA-9164-E1F3-CF36871854D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a:extLst>
              <a:ext uri="{FF2B5EF4-FFF2-40B4-BE49-F238E27FC236}">
                <a16:creationId xmlns:a16="http://schemas.microsoft.com/office/drawing/2014/main" id="{788BCB92-4FDA-5A91-5CE9-2DEDA47970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CAD4FF62-F928-4C55-A875-1C0F9C491922}" type="slidenum">
              <a:rPr lang="en-GB" altLang="en-US" smtClean="0">
                <a:latin typeface="Arial" panose="020B0604020202020204" pitchFamily="34" charset="0"/>
              </a:rPr>
              <a:pPr fontAlgn="base">
                <a:spcBef>
                  <a:spcPct val="0"/>
                </a:spcBef>
                <a:spcAft>
                  <a:spcPct val="0"/>
                </a:spcAft>
              </a:pPr>
              <a:t>17</a:t>
            </a:fld>
            <a:endParaRPr lang="en-GB" altLang="en-US">
              <a:latin typeface="Arial" panose="020B0604020202020204" pitchFamily="34" charset="0"/>
            </a:endParaRPr>
          </a:p>
        </p:txBody>
      </p:sp>
      <p:sp>
        <p:nvSpPr>
          <p:cNvPr id="169987" name="Rectangle 2">
            <a:extLst>
              <a:ext uri="{FF2B5EF4-FFF2-40B4-BE49-F238E27FC236}">
                <a16:creationId xmlns:a16="http://schemas.microsoft.com/office/drawing/2014/main" id="{72765A91-F45A-B089-B405-6623DB0B9D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8" name="Rectangle 3">
            <a:extLst>
              <a:ext uri="{FF2B5EF4-FFF2-40B4-BE49-F238E27FC236}">
                <a16:creationId xmlns:a16="http://schemas.microsoft.com/office/drawing/2014/main" id="{CBE5F0A3-E9F7-F2AB-1941-5F76774DDEC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ea typeface="ＭＳ Ｐゴシック" panose="020B0600070205080204" pitchFamily="34" charset="-128"/>
              </a:rPr>
              <a:t>Tài trợ hoàn toàn băng vốn chủ sở hữu.</a:t>
            </a:r>
          </a:p>
          <a:p>
            <a:pPr eaLnBrk="1" hangingPunct="1"/>
            <a:r>
              <a:rPr lang="en-GB" altLang="en-US">
                <a:ea typeface="ＭＳ Ｐゴシック" panose="020B0600070205080204" pitchFamily="34" charset="-128"/>
              </a:rPr>
              <a:t>Trường hợp này sẽ không có được lợi ích thuế từ các phần trả lãi vay nợ.</a:t>
            </a:r>
          </a:p>
          <a:p>
            <a:pPr eaLnBrk="1" hangingPunct="1"/>
            <a:r>
              <a:rPr lang="en-GB" altLang="en-US">
                <a:ea typeface="ＭＳ Ｐゴシック" panose="020B0600070205080204" pitchFamily="34" charset="-128"/>
              </a:rPr>
              <a:t>Sẽ khó thực hiện với các dự án đòi hỏi vốn lớn.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a:extLst>
              <a:ext uri="{FF2B5EF4-FFF2-40B4-BE49-F238E27FC236}">
                <a16:creationId xmlns:a16="http://schemas.microsoft.com/office/drawing/2014/main" id="{4E2C4A0F-2271-DC2F-5AB4-137E8661A7F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A3645032-5F44-4BA2-ADB3-1390DA1FC0FC}" type="slidenum">
              <a:rPr lang="en-GB" altLang="en-US" smtClean="0">
                <a:latin typeface="Arial" panose="020B0604020202020204" pitchFamily="34" charset="0"/>
              </a:rPr>
              <a:pPr fontAlgn="base">
                <a:spcBef>
                  <a:spcPct val="0"/>
                </a:spcBef>
                <a:spcAft>
                  <a:spcPct val="0"/>
                </a:spcAft>
              </a:pPr>
              <a:t>18</a:t>
            </a:fld>
            <a:endParaRPr lang="en-GB" altLang="en-US">
              <a:latin typeface="Arial" panose="020B0604020202020204" pitchFamily="34" charset="0"/>
            </a:endParaRPr>
          </a:p>
        </p:txBody>
      </p:sp>
      <p:sp>
        <p:nvSpPr>
          <p:cNvPr id="172035" name="Rectangle 2">
            <a:extLst>
              <a:ext uri="{FF2B5EF4-FFF2-40B4-BE49-F238E27FC236}">
                <a16:creationId xmlns:a16="http://schemas.microsoft.com/office/drawing/2014/main" id="{22332073-2859-E33A-BC17-DF3131A27DD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6" name="Rectangle 3">
            <a:extLst>
              <a:ext uri="{FF2B5EF4-FFF2-40B4-BE49-F238E27FC236}">
                <a16:creationId xmlns:a16="http://schemas.microsoft.com/office/drawing/2014/main" id="{1B0A87F5-F3E7-4930-5078-D82938154F2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a:extLst>
              <a:ext uri="{FF2B5EF4-FFF2-40B4-BE49-F238E27FC236}">
                <a16:creationId xmlns:a16="http://schemas.microsoft.com/office/drawing/2014/main" id="{C7477E57-75D3-3596-43B8-99500A2A003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C66C57CE-EC61-40E6-86BA-683D1BE58F88}" type="slidenum">
              <a:rPr lang="en-GB" altLang="en-US" smtClean="0">
                <a:latin typeface="Arial" panose="020B0604020202020204" pitchFamily="34" charset="0"/>
              </a:rPr>
              <a:pPr fontAlgn="base">
                <a:spcBef>
                  <a:spcPct val="0"/>
                </a:spcBef>
                <a:spcAft>
                  <a:spcPct val="0"/>
                </a:spcAft>
              </a:pPr>
              <a:t>19</a:t>
            </a:fld>
            <a:endParaRPr lang="en-GB" altLang="en-US">
              <a:latin typeface="Arial" panose="020B0604020202020204" pitchFamily="34" charset="0"/>
            </a:endParaRPr>
          </a:p>
        </p:txBody>
      </p:sp>
      <p:sp>
        <p:nvSpPr>
          <p:cNvPr id="174083" name="Rectangle 2">
            <a:extLst>
              <a:ext uri="{FF2B5EF4-FFF2-40B4-BE49-F238E27FC236}">
                <a16:creationId xmlns:a16="http://schemas.microsoft.com/office/drawing/2014/main" id="{4F4A4172-CCE6-A11D-C73F-16E17B94218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4" name="Rectangle 3">
            <a:extLst>
              <a:ext uri="{FF2B5EF4-FFF2-40B4-BE49-F238E27FC236}">
                <a16:creationId xmlns:a16="http://schemas.microsoft.com/office/drawing/2014/main" id="{EA8E1F69-0984-B261-8AAE-6D7E1E9F5FF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ea typeface="ＭＳ Ｐゴシック" panose="020B0600070205080204" pitchFamily="34" charset="-128"/>
              </a:rPr>
              <a:t>Vay ngân hàng là biện pháp đơn giản nhất có thể thực hiện tuy nhiên vẫn còn có các biện pháp khác để huy động vốn.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a:extLst>
              <a:ext uri="{FF2B5EF4-FFF2-40B4-BE49-F238E27FC236}">
                <a16:creationId xmlns:a16="http://schemas.microsoft.com/office/drawing/2014/main" id="{47539303-3471-FAD7-019B-2F53EA47990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87EDB3FD-A229-4A55-86D0-CF08A15FE5F9}" type="slidenum">
              <a:rPr lang="en-GB" altLang="en-US" smtClean="0">
                <a:latin typeface="Arial" panose="020B0604020202020204" pitchFamily="34" charset="0"/>
              </a:rPr>
              <a:pPr fontAlgn="base">
                <a:spcBef>
                  <a:spcPct val="0"/>
                </a:spcBef>
                <a:spcAft>
                  <a:spcPct val="0"/>
                </a:spcAft>
              </a:pPr>
              <a:t>20</a:t>
            </a:fld>
            <a:endParaRPr lang="en-GB" altLang="en-US">
              <a:latin typeface="Arial" panose="020B0604020202020204" pitchFamily="34" charset="0"/>
            </a:endParaRPr>
          </a:p>
        </p:txBody>
      </p:sp>
      <p:sp>
        <p:nvSpPr>
          <p:cNvPr id="176131" name="Rectangle 2">
            <a:extLst>
              <a:ext uri="{FF2B5EF4-FFF2-40B4-BE49-F238E27FC236}">
                <a16:creationId xmlns:a16="http://schemas.microsoft.com/office/drawing/2014/main" id="{782C1A09-9775-0C67-6DDD-945A807038A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6132" name="Rectangle 3">
            <a:extLst>
              <a:ext uri="{FF2B5EF4-FFF2-40B4-BE49-F238E27FC236}">
                <a16:creationId xmlns:a16="http://schemas.microsoft.com/office/drawing/2014/main" id="{075486BB-2EB5-E407-8BF4-D3693381E05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ea typeface="ＭＳ Ｐゴシック" panose="020B0600070205080204" pitchFamily="34" charset="-128"/>
              </a:rPr>
              <a:t>Các hình thức thuê chưa thực sự phổ biến ở Việt Nam hiện nay, đặc biệt là thuê vốn.</a:t>
            </a:r>
          </a:p>
          <a:p>
            <a:pPr eaLnBrk="1" hangingPunct="1"/>
            <a:r>
              <a:rPr lang="en-GB" altLang="en-US">
                <a:ea typeface="ＭＳ Ｐゴシック" panose="020B0600070205080204" pitchFamily="34" charset="-128"/>
              </a:rPr>
              <a:t>Cần có khung pháp lý và qui định chặt chẽ trong trường hợp thuê vốn.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a:extLst>
              <a:ext uri="{FF2B5EF4-FFF2-40B4-BE49-F238E27FC236}">
                <a16:creationId xmlns:a16="http://schemas.microsoft.com/office/drawing/2014/main" id="{42B84A56-2526-FD17-324C-E1980FC3AB2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1142C81E-E61A-491D-AA0A-5D68EC15F900}" type="slidenum">
              <a:rPr lang="en-GB" altLang="en-US" smtClean="0">
                <a:latin typeface="Arial" panose="020B0604020202020204" pitchFamily="34" charset="0"/>
              </a:rPr>
              <a:pPr fontAlgn="base">
                <a:spcBef>
                  <a:spcPct val="0"/>
                </a:spcBef>
                <a:spcAft>
                  <a:spcPct val="0"/>
                </a:spcAft>
              </a:pPr>
              <a:t>21</a:t>
            </a:fld>
            <a:endParaRPr lang="en-GB" altLang="en-US">
              <a:latin typeface="Arial" panose="020B0604020202020204" pitchFamily="34" charset="0"/>
            </a:endParaRPr>
          </a:p>
        </p:txBody>
      </p:sp>
      <p:sp>
        <p:nvSpPr>
          <p:cNvPr id="178179" name="Rectangle 2">
            <a:extLst>
              <a:ext uri="{FF2B5EF4-FFF2-40B4-BE49-F238E27FC236}">
                <a16:creationId xmlns:a16="http://schemas.microsoft.com/office/drawing/2014/main" id="{3CC3AFC7-0BE5-AF1A-89E9-5BDE180BB3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80" name="Rectangle 3">
            <a:extLst>
              <a:ext uri="{FF2B5EF4-FFF2-40B4-BE49-F238E27FC236}">
                <a16:creationId xmlns:a16="http://schemas.microsoft.com/office/drawing/2014/main" id="{A73D0432-9D03-2F28-C8C9-C9D4EA0D62B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a:extLst>
              <a:ext uri="{FF2B5EF4-FFF2-40B4-BE49-F238E27FC236}">
                <a16:creationId xmlns:a16="http://schemas.microsoft.com/office/drawing/2014/main" id="{249C78CD-2EFE-F3C8-E995-F3039ACDB54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FBAAC81F-8732-4AB0-B89B-6DC0E8E41858}" type="slidenum">
              <a:rPr lang="en-GB" altLang="en-US" smtClean="0">
                <a:latin typeface="Arial" panose="020B0604020202020204" pitchFamily="34" charset="0"/>
              </a:rPr>
              <a:pPr fontAlgn="base">
                <a:spcBef>
                  <a:spcPct val="0"/>
                </a:spcBef>
                <a:spcAft>
                  <a:spcPct val="0"/>
                </a:spcAft>
              </a:pPr>
              <a:t>22</a:t>
            </a:fld>
            <a:endParaRPr lang="en-GB" altLang="en-US">
              <a:latin typeface="Arial" panose="020B0604020202020204" pitchFamily="34" charset="0"/>
            </a:endParaRPr>
          </a:p>
        </p:txBody>
      </p:sp>
      <p:sp>
        <p:nvSpPr>
          <p:cNvPr id="180227" name="Rectangle 2">
            <a:extLst>
              <a:ext uri="{FF2B5EF4-FFF2-40B4-BE49-F238E27FC236}">
                <a16:creationId xmlns:a16="http://schemas.microsoft.com/office/drawing/2014/main" id="{73E7ED6B-B246-523A-CC9B-05D452EF27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0228" name="Rectangle 3">
            <a:extLst>
              <a:ext uri="{FF2B5EF4-FFF2-40B4-BE49-F238E27FC236}">
                <a16:creationId xmlns:a16="http://schemas.microsoft.com/office/drawing/2014/main" id="{520D83C9-052C-200B-9D2F-553C987C02D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a:extLst>
              <a:ext uri="{FF2B5EF4-FFF2-40B4-BE49-F238E27FC236}">
                <a16:creationId xmlns:a16="http://schemas.microsoft.com/office/drawing/2014/main" id="{D4371E77-B8BB-1551-1197-D03E39BF13D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2550826A-84AE-42B6-9308-0A669085CDF4}" type="slidenum">
              <a:rPr lang="en-GB" altLang="en-US" smtClean="0">
                <a:latin typeface="Arial" panose="020B0604020202020204" pitchFamily="34" charset="0"/>
              </a:rPr>
              <a:pPr fontAlgn="base">
                <a:spcBef>
                  <a:spcPct val="0"/>
                </a:spcBef>
                <a:spcAft>
                  <a:spcPct val="0"/>
                </a:spcAft>
              </a:pPr>
              <a:t>23</a:t>
            </a:fld>
            <a:endParaRPr lang="en-GB" altLang="en-US">
              <a:latin typeface="Arial" panose="020B0604020202020204" pitchFamily="34" charset="0"/>
            </a:endParaRPr>
          </a:p>
        </p:txBody>
      </p:sp>
      <p:sp>
        <p:nvSpPr>
          <p:cNvPr id="182275" name="Rectangle 2">
            <a:extLst>
              <a:ext uri="{FF2B5EF4-FFF2-40B4-BE49-F238E27FC236}">
                <a16:creationId xmlns:a16="http://schemas.microsoft.com/office/drawing/2014/main" id="{DEC17833-BF2E-F366-4581-1C7A9BB0F7C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2276" name="Rectangle 3">
            <a:extLst>
              <a:ext uri="{FF2B5EF4-FFF2-40B4-BE49-F238E27FC236}">
                <a16:creationId xmlns:a16="http://schemas.microsoft.com/office/drawing/2014/main" id="{11B24240-F414-2E34-9B7A-A40E073434B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a:extLst>
              <a:ext uri="{FF2B5EF4-FFF2-40B4-BE49-F238E27FC236}">
                <a16:creationId xmlns:a16="http://schemas.microsoft.com/office/drawing/2014/main" id="{14138172-6502-3DBF-6303-2B4C5CC40F9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880AFDF8-F77C-4064-81E7-C409F18AD7E4}" type="slidenum">
              <a:rPr lang="en-GB" altLang="en-US" smtClean="0">
                <a:latin typeface="Arial" panose="020B0604020202020204" pitchFamily="34" charset="0"/>
              </a:rPr>
              <a:pPr fontAlgn="base">
                <a:spcBef>
                  <a:spcPct val="0"/>
                </a:spcBef>
                <a:spcAft>
                  <a:spcPct val="0"/>
                </a:spcAft>
              </a:pPr>
              <a:t>2</a:t>
            </a:fld>
            <a:endParaRPr lang="en-GB" altLang="en-US">
              <a:latin typeface="Arial" panose="020B0604020202020204" pitchFamily="34" charset="0"/>
            </a:endParaRPr>
          </a:p>
        </p:txBody>
      </p:sp>
      <p:sp>
        <p:nvSpPr>
          <p:cNvPr id="133123" name="Rectangle 2">
            <a:extLst>
              <a:ext uri="{FF2B5EF4-FFF2-40B4-BE49-F238E27FC236}">
                <a16:creationId xmlns:a16="http://schemas.microsoft.com/office/drawing/2014/main" id="{B03EABF4-1AC2-42F8-221B-43432D43432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4" name="Rectangle 3">
            <a:extLst>
              <a:ext uri="{FF2B5EF4-FFF2-40B4-BE49-F238E27FC236}">
                <a16:creationId xmlns:a16="http://schemas.microsoft.com/office/drawing/2014/main" id="{82CB336C-2344-982A-D745-5AEE5489879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ea typeface="ＭＳ Ｐゴシック" panose="020B0600070205080204" pitchFamily="34" charset="-128"/>
              </a:rPr>
              <a:t>Luôn có các lựa chọn khác nhau về vốn khi tiến hành triển khai dự án TKNL.</a:t>
            </a:r>
          </a:p>
          <a:p>
            <a:pPr eaLnBrk="1" hangingPunct="1"/>
            <a:r>
              <a:rPr lang="en-GB" altLang="en-US">
                <a:ea typeface="ＭＳ Ｐゴシック" panose="020B0600070205080204" pitchFamily="34" charset="-128"/>
              </a:rPr>
              <a:t>Do dự án TKNL cũng là một dự an đòi hỏi hiệu quả, do vậy việc sử dụng nguồn vốn tài trợ như thế nào để đạt được hiệu quả cao là hết sức quan trọng.</a:t>
            </a:r>
          </a:p>
          <a:p>
            <a:pPr eaLnBrk="1" hangingPunct="1"/>
            <a:r>
              <a:rPr lang="en-GB" altLang="en-US">
                <a:ea typeface="ＭＳ Ｐゴシック" panose="020B0600070205080204" pitchFamily="34" charset="-128"/>
              </a:rPr>
              <a:t>Thông thường các công ty nên xem lựa chọn vay vốn để thực hiện dự án, do lựa chọn này làm giảm áp lực về vốn cho công ty và thu được một phần lợi ích từ thuế.</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1046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a:extLst>
              <a:ext uri="{FF2B5EF4-FFF2-40B4-BE49-F238E27FC236}">
                <a16:creationId xmlns:a16="http://schemas.microsoft.com/office/drawing/2014/main" id="{03B0944B-726F-081F-E78E-8F6BED27DFC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79D5A12A-E1EE-4040-992F-B67FF75F81E7}" type="slidenum">
              <a:rPr lang="en-GB" altLang="en-US" smtClean="0">
                <a:latin typeface="Arial" panose="020B0604020202020204" pitchFamily="34" charset="0"/>
              </a:rPr>
              <a:pPr fontAlgn="base">
                <a:spcBef>
                  <a:spcPct val="0"/>
                </a:spcBef>
                <a:spcAft>
                  <a:spcPct val="0"/>
                </a:spcAft>
              </a:pPr>
              <a:t>4</a:t>
            </a:fld>
            <a:endParaRPr lang="en-GB" altLang="en-US">
              <a:latin typeface="Arial" panose="020B0604020202020204" pitchFamily="34" charset="0"/>
            </a:endParaRPr>
          </a:p>
        </p:txBody>
      </p:sp>
      <p:sp>
        <p:nvSpPr>
          <p:cNvPr id="139267" name="Rectangle 2">
            <a:extLst>
              <a:ext uri="{FF2B5EF4-FFF2-40B4-BE49-F238E27FC236}">
                <a16:creationId xmlns:a16="http://schemas.microsoft.com/office/drawing/2014/main" id="{B023EDA8-33BF-427D-C365-38147422584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8" name="Rectangle 3">
            <a:extLst>
              <a:ext uri="{FF2B5EF4-FFF2-40B4-BE49-F238E27FC236}">
                <a16:creationId xmlns:a16="http://schemas.microsoft.com/office/drawing/2014/main" id="{F9138D60-EABC-4C9A-5C27-B48DCAD4EE4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a:extLst>
              <a:ext uri="{FF2B5EF4-FFF2-40B4-BE49-F238E27FC236}">
                <a16:creationId xmlns:a16="http://schemas.microsoft.com/office/drawing/2014/main" id="{0DE9DBFB-D6B8-1D97-D8D8-1CBA0555D6E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14F9259E-32F9-4DDA-8C98-C3ABC2F04D4C}" type="slidenum">
              <a:rPr lang="en-GB" altLang="en-US" smtClean="0">
                <a:latin typeface="Arial" panose="020B0604020202020204" pitchFamily="34" charset="0"/>
              </a:rPr>
              <a:pPr fontAlgn="base">
                <a:spcBef>
                  <a:spcPct val="0"/>
                </a:spcBef>
                <a:spcAft>
                  <a:spcPct val="0"/>
                </a:spcAft>
              </a:pPr>
              <a:t>5</a:t>
            </a:fld>
            <a:endParaRPr lang="en-GB" altLang="en-US">
              <a:latin typeface="Arial" panose="020B0604020202020204" pitchFamily="34" charset="0"/>
            </a:endParaRPr>
          </a:p>
        </p:txBody>
      </p:sp>
      <p:sp>
        <p:nvSpPr>
          <p:cNvPr id="143363" name="Rectangle 2">
            <a:extLst>
              <a:ext uri="{FF2B5EF4-FFF2-40B4-BE49-F238E27FC236}">
                <a16:creationId xmlns:a16="http://schemas.microsoft.com/office/drawing/2014/main" id="{B9F7411B-AEF4-78D4-7F42-71EF16B85E3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4" name="Rectangle 3">
            <a:extLst>
              <a:ext uri="{FF2B5EF4-FFF2-40B4-BE49-F238E27FC236}">
                <a16:creationId xmlns:a16="http://schemas.microsoft.com/office/drawing/2014/main" id="{E91DD886-B7AD-EC6F-3409-FAE43903BC8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ea typeface="ＭＳ Ｐゴシック" panose="020B0600070205080204" pitchFamily="34" charset="-128"/>
              </a:rPr>
              <a:t>BỔ SUNG</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a:extLst>
              <a:ext uri="{FF2B5EF4-FFF2-40B4-BE49-F238E27FC236}">
                <a16:creationId xmlns:a16="http://schemas.microsoft.com/office/drawing/2014/main" id="{AD91F068-5903-9A5D-7827-848725F8C19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0EF354CD-2FBD-4168-8EFB-5790F278B5C5}" type="slidenum">
              <a:rPr lang="en-GB" altLang="en-US" smtClean="0">
                <a:latin typeface="Arial" panose="020B0604020202020204" pitchFamily="34" charset="0"/>
              </a:rPr>
              <a:pPr fontAlgn="base">
                <a:spcBef>
                  <a:spcPct val="0"/>
                </a:spcBef>
                <a:spcAft>
                  <a:spcPct val="0"/>
                </a:spcAft>
              </a:pPr>
              <a:t>6</a:t>
            </a:fld>
            <a:endParaRPr lang="en-GB" altLang="en-US">
              <a:latin typeface="Arial" panose="020B0604020202020204" pitchFamily="34" charset="0"/>
            </a:endParaRPr>
          </a:p>
        </p:txBody>
      </p:sp>
      <p:sp>
        <p:nvSpPr>
          <p:cNvPr id="147459" name="Rectangle 2">
            <a:extLst>
              <a:ext uri="{FF2B5EF4-FFF2-40B4-BE49-F238E27FC236}">
                <a16:creationId xmlns:a16="http://schemas.microsoft.com/office/drawing/2014/main" id="{2795268F-A9A6-31CB-78D2-C1DCEB867E4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60" name="Rectangle 3">
            <a:extLst>
              <a:ext uri="{FF2B5EF4-FFF2-40B4-BE49-F238E27FC236}">
                <a16:creationId xmlns:a16="http://schemas.microsoft.com/office/drawing/2014/main" id="{69C71378-B6B0-2E9F-1C01-266A30951FD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ea typeface="ＭＳ Ｐゴシック" panose="020B0600070205080204" pitchFamily="34" charset="-128"/>
              </a:rPr>
              <a:t>Hợp đồng hiệu quả chưa phổ biến ở Việt Nam, cần có khung pháp lý chặt chẽ để thực hiện hợp đồng.</a:t>
            </a:r>
          </a:p>
          <a:p>
            <a:pPr eaLnBrk="1" hangingPunct="1"/>
            <a:r>
              <a:rPr lang="en-GB" altLang="en-US">
                <a:ea typeface="ＭＳ Ｐゴシック" panose="020B0600070205080204" pitchFamily="34" charset="-128"/>
              </a:rPr>
              <a:t>Các hoạt động đo lường và xác nhận tiết kiệm có vai trò cực kỳ quan trọng đối với loại hợp đồng này. Thực hiện tốt M&amp;V sẽ tránh được các tranh cãi không đáng có sau này.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a:extLst>
              <a:ext uri="{FF2B5EF4-FFF2-40B4-BE49-F238E27FC236}">
                <a16:creationId xmlns:a16="http://schemas.microsoft.com/office/drawing/2014/main" id="{E958289C-A82C-BEBF-88ED-C87D6889372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F3D7CABA-2A1A-4069-907F-A145AD566B9E}" type="slidenum">
              <a:rPr lang="en-GB" altLang="en-US" smtClean="0">
                <a:latin typeface="Arial" panose="020B0604020202020204" pitchFamily="34" charset="0"/>
              </a:rPr>
              <a:pPr fontAlgn="base">
                <a:spcBef>
                  <a:spcPct val="0"/>
                </a:spcBef>
                <a:spcAft>
                  <a:spcPct val="0"/>
                </a:spcAft>
              </a:pPr>
              <a:t>8</a:t>
            </a:fld>
            <a:endParaRPr lang="en-GB" altLang="en-US">
              <a:latin typeface="Arial" panose="020B0604020202020204" pitchFamily="34" charset="0"/>
            </a:endParaRPr>
          </a:p>
        </p:txBody>
      </p:sp>
      <p:sp>
        <p:nvSpPr>
          <p:cNvPr id="152579" name="Rectangle 2">
            <a:extLst>
              <a:ext uri="{FF2B5EF4-FFF2-40B4-BE49-F238E27FC236}">
                <a16:creationId xmlns:a16="http://schemas.microsoft.com/office/drawing/2014/main" id="{AA7A2687-5E5E-A15C-4FE2-09CD5311A9E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80" name="Rectangle 3">
            <a:extLst>
              <a:ext uri="{FF2B5EF4-FFF2-40B4-BE49-F238E27FC236}">
                <a16:creationId xmlns:a16="http://schemas.microsoft.com/office/drawing/2014/main" id="{7E062AA7-BCF0-C5AA-473F-47AF903405F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a:extLst>
              <a:ext uri="{FF2B5EF4-FFF2-40B4-BE49-F238E27FC236}">
                <a16:creationId xmlns:a16="http://schemas.microsoft.com/office/drawing/2014/main" id="{6EE0A6D1-907A-A45A-4EC0-CA5DFFA3F9B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Notes Placeholder 2">
            <a:extLst>
              <a:ext uri="{FF2B5EF4-FFF2-40B4-BE49-F238E27FC236}">
                <a16:creationId xmlns:a16="http://schemas.microsoft.com/office/drawing/2014/main" id="{0E062A1C-ED5B-EBD4-BD86-3DE64D122A6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154628" name="Slide Number Placeholder 3">
            <a:extLst>
              <a:ext uri="{FF2B5EF4-FFF2-40B4-BE49-F238E27FC236}">
                <a16:creationId xmlns:a16="http://schemas.microsoft.com/office/drawing/2014/main" id="{7CE90F1F-712E-4636-4393-31AF4B2F0C1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09BBC2A8-FB5F-45C4-BC86-D959E3A7CE6A}" type="slidenum">
              <a:rPr lang="en-US" altLang="en-US" smtClean="0">
                <a:latin typeface="Arial" panose="020B0604020202020204" pitchFamily="34" charset="0"/>
              </a:rPr>
              <a:pPr fontAlgn="base">
                <a:spcBef>
                  <a:spcPct val="0"/>
                </a:spcBef>
                <a:spcAft>
                  <a:spcPct val="0"/>
                </a:spcAft>
              </a:pPr>
              <a:t>9</a:t>
            </a:fld>
            <a:endParaRPr lang="en-US"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a:extLst>
              <a:ext uri="{FF2B5EF4-FFF2-40B4-BE49-F238E27FC236}">
                <a16:creationId xmlns:a16="http://schemas.microsoft.com/office/drawing/2014/main" id="{09178BAB-FC65-DDC3-3097-C54EAA31C77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a:extLst>
              <a:ext uri="{FF2B5EF4-FFF2-40B4-BE49-F238E27FC236}">
                <a16:creationId xmlns:a16="http://schemas.microsoft.com/office/drawing/2014/main" id="{EB394964-759A-B641-8A70-A7C4AC2A142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158724" name="Slide Number Placeholder 3">
            <a:extLst>
              <a:ext uri="{FF2B5EF4-FFF2-40B4-BE49-F238E27FC236}">
                <a16:creationId xmlns:a16="http://schemas.microsoft.com/office/drawing/2014/main" id="{89E98826-C496-ED63-EA38-21BE48EBC91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EE775B85-8782-421B-B1D0-5029B13DE847}" type="slidenum">
              <a:rPr lang="en-US" altLang="en-US" smtClean="0">
                <a:latin typeface="Arial" panose="020B0604020202020204" pitchFamily="34" charset="0"/>
              </a:rPr>
              <a:pPr fontAlgn="base">
                <a:spcBef>
                  <a:spcPct val="0"/>
                </a:spcBef>
                <a:spcAft>
                  <a:spcPct val="0"/>
                </a:spcAft>
              </a:pPr>
              <a:t>11</a:t>
            </a:fld>
            <a:endParaRPr lang="en-US"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A55FFE1B-A022-43FB-B9CD-B9F2BCA3DFF9}" type="slidenum">
              <a:rPr lang="en-US" altLang="en-US" smtClean="0"/>
              <a:pPr>
                <a:defRPr/>
              </a:pPr>
              <a:t>13</a:t>
            </a:fld>
            <a:endParaRPr lang="en-US" altLang="en-US"/>
          </a:p>
        </p:txBody>
      </p:sp>
    </p:spTree>
    <p:extLst>
      <p:ext uri="{BB962C8B-B14F-4D97-AF65-F5344CB8AC3E}">
        <p14:creationId xmlns:p14="http://schemas.microsoft.com/office/powerpoint/2010/main" val="11280300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extLst>
      <p:ext uri="{BB962C8B-B14F-4D97-AF65-F5344CB8AC3E}">
        <p14:creationId xmlns:p14="http://schemas.microsoft.com/office/powerpoint/2010/main" val="30673255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926773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413502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36409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0381147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
        <p:nvSpPr>
          <p:cNvPr id="8" name="Google Shape;15;p4"/>
          <p:cNvSpPr txBox="1">
            <a:spLocks noGrp="1"/>
          </p:cNvSpPr>
          <p:nvPr>
            <p:ph type="body" idx="10"/>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spTree>
    <p:extLst>
      <p:ext uri="{BB962C8B-B14F-4D97-AF65-F5344CB8AC3E}">
        <p14:creationId xmlns:p14="http://schemas.microsoft.com/office/powerpoint/2010/main" val="7144530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524281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2712034"/>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83468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185339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358763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666240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532849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67017132"/>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83288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8" name="Picture 7">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11" name="Picture 10">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12" name="Picture 11">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3" name="Picture 12">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5800601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023585636"/>
      </p:ext>
    </p:extLst>
  </p:cSld>
  <p:clrMap bg1="lt1" tx1="dk1" bg2="dk2" tx2="lt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 id="2147483670"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470729389"/>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arget="../notesSlides/notesSlide13.xml" Type="http://schemas.openxmlformats.org/officeDocument/2006/relationships/notesSlide"/><Relationship Id="rId2" Target="../slideLayouts/slideLayout1.xml" Type="http://schemas.openxmlformats.org/officeDocument/2006/relationships/slideLayout"/><Relationship Id="rId5" Target="../media/image5.emf" Type="http://schemas.openxmlformats.org/officeDocument/2006/relationships/image"/><Relationship Id="rId4" Target="../media/image5.emf" Type="http://schemas.openxmlformats.org/officeDocument/2006/relationships/image"/></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7.emf"/><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8.emf"/><Relationship Id="rId4"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2" Target="../media/image9.png" Type="http://schemas.openxmlformats.org/officeDocument/2006/relationships/image"/><Relationship Id="rId1" Target="../slideLayouts/slideLayout1.xml" Type="http://schemas.openxmlformats.org/officeDocument/2006/relationships/slideLayout"/></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200696" y="1873504"/>
            <a:ext cx="5856514" cy="4773263"/>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46" name="Google Shape;46;p15"/>
          <p:cNvSpPr txBox="1">
            <a:spLocks noGrp="1"/>
          </p:cNvSpPr>
          <p:nvPr>
            <p:ph type="ctrTitle"/>
          </p:nvPr>
        </p:nvSpPr>
        <p:spPr>
          <a:xfrm>
            <a:off x="661958" y="483428"/>
            <a:ext cx="978915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a:t>
            </a:r>
            <a:r>
              <a:rPr lang="en" sz="4400" b="1" smtClean="0">
                <a:solidFill>
                  <a:schemeClr val="accent1">
                    <a:lumMod val="50000"/>
                  </a:schemeClr>
                </a:solidFill>
              </a:rPr>
              <a:t>CHO </a:t>
            </a:r>
            <a:br>
              <a:rPr lang="en" sz="4400" b="1" smtClean="0">
                <a:solidFill>
                  <a:schemeClr val="accent1">
                    <a:lumMod val="50000"/>
                  </a:schemeClr>
                </a:solidFill>
              </a:rPr>
            </a:br>
            <a:r>
              <a:rPr lang="en" sz="4400" b="1" smtClean="0">
                <a:solidFill>
                  <a:schemeClr val="accent1">
                    <a:lumMod val="50000"/>
                  </a:schemeClr>
                </a:solidFill>
              </a:rPr>
              <a:t>DOANH NGHIỆP CÔNG NGHIỆP</a:t>
            </a:r>
            <a:endParaRPr sz="4400" b="1" dirty="0">
              <a:solidFill>
                <a:schemeClr val="accent1">
                  <a:lumMod val="50000"/>
                </a:schemeClr>
              </a:solidFill>
            </a:endParaRPr>
          </a:p>
        </p:txBody>
      </p:sp>
      <p:sp>
        <p:nvSpPr>
          <p:cNvPr id="2" name="TextBox 1">
            <a:extLst>
              <a:ext uri="{FF2B5EF4-FFF2-40B4-BE49-F238E27FC236}">
                <a16:creationId xmlns:a16="http://schemas.microsoft.com/office/drawing/2014/main" id="{211F58B7-9256-20A1-4781-49842EC9AD22}"/>
              </a:ext>
            </a:extLst>
          </p:cNvPr>
          <p:cNvSpPr txBox="1"/>
          <p:nvPr/>
        </p:nvSpPr>
        <p:spPr>
          <a:xfrm>
            <a:off x="661958" y="2833456"/>
            <a:ext cx="5383324"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2000" b="1" i="0" u="none" strike="noStrike" kern="0" cap="none" spc="0" normalizeH="0" baseline="0" noProof="0" smtClean="0">
                <a:ln>
                  <a:noFill/>
                </a:ln>
                <a:solidFill>
                  <a:srgbClr val="0070C0"/>
                </a:solidFill>
                <a:effectLst/>
                <a:uLnTx/>
                <a:uFillTx/>
                <a:latin typeface="Arial"/>
                <a:ea typeface="맑은 고딕" panose="020B0503020000020004" pitchFamily="34" charset="-127"/>
                <a:cs typeface="Arial" pitchFamily="34" charset="0"/>
                <a:sym typeface="Arial"/>
              </a:rPr>
              <a:t>Quản lý Doanh </a:t>
            </a:r>
            <a:r>
              <a:rPr kumimoji="0" lang="en-US" altLang="ko-KR" sz="2000" b="1" i="0" u="none" strike="noStrike" kern="0" cap="none" spc="0" normalizeH="0" baseline="0" noProof="0" dirty="0" err="1">
                <a:ln>
                  <a:noFill/>
                </a:ln>
                <a:solidFill>
                  <a:srgbClr val="0070C0"/>
                </a:solidFill>
                <a:effectLst/>
                <a:uLnTx/>
                <a:uFillTx/>
                <a:latin typeface="Arial"/>
                <a:ea typeface="맑은 고딕" panose="020B0503020000020004" pitchFamily="34" charset="-127"/>
                <a:cs typeface="Arial" pitchFamily="34" charset="0"/>
                <a:sym typeface="Arial"/>
              </a:rPr>
              <a:t>nghiệp</a:t>
            </a:r>
            <a:endParaRPr kumimoji="0" lang="ko-KR" altLang="en-US" sz="2000" b="1" i="0" u="none" strike="noStrike" kern="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6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6" y="3801520"/>
            <a:ext cx="6295163" cy="2323600"/>
          </a:xfrm>
        </p:spPr>
        <p:txBody>
          <a:bodyPr>
            <a:normAutofit/>
          </a:bodyPr>
          <a:lstStyle/>
          <a:p>
            <a:pPr indent="-347663">
              <a:buClr>
                <a:schemeClr val="accent1">
                  <a:lumMod val="50000"/>
                </a:schemeClr>
              </a:buClr>
            </a:pPr>
            <a:r>
              <a:rPr lang="en-VN" sz="2000" b="1" u="sng">
                <a:solidFill>
                  <a:schemeClr val="accent1">
                    <a:lumMod val="50000"/>
                  </a:schemeClr>
                </a:solidFill>
              </a:rPr>
              <a:t>Module </a:t>
            </a:r>
            <a:r>
              <a:rPr lang="en-US" sz="2000" b="1" u="sng" smtClean="0">
                <a:solidFill>
                  <a:schemeClr val="accent1">
                    <a:lumMod val="50000"/>
                  </a:schemeClr>
                </a:solidFill>
              </a:rPr>
              <a:t>20</a:t>
            </a:r>
            <a:r>
              <a:rPr lang="en-VN" sz="2000" b="1" u="sng" smtClean="0">
                <a:solidFill>
                  <a:schemeClr val="accent1">
                    <a:lumMod val="50000"/>
                  </a:schemeClr>
                </a:solidFill>
              </a:rPr>
              <a:t>:</a:t>
            </a:r>
            <a:r>
              <a:rPr lang="en-US" sz="2000" smtClean="0">
                <a:solidFill>
                  <a:schemeClr val="accent1">
                    <a:lumMod val="50000"/>
                  </a:schemeClr>
                </a:solidFill>
              </a:rPr>
              <a:t> </a:t>
            </a:r>
            <a:endParaRPr lang="en-US" sz="2000" smtClean="0">
              <a:solidFill>
                <a:schemeClr val="accent1">
                  <a:lumMod val="50000"/>
                </a:schemeClr>
              </a:solidFill>
            </a:endParaRPr>
          </a:p>
          <a:p>
            <a:pPr marL="109538" indent="0" algn="just">
              <a:buClr>
                <a:schemeClr val="accent1">
                  <a:lumMod val="50000"/>
                </a:schemeClr>
              </a:buClr>
            </a:pPr>
            <a:r>
              <a:rPr lang="en-US" sz="2000">
                <a:solidFill>
                  <a:schemeClr val="accent1">
                    <a:lumMod val="50000"/>
                  </a:schemeClr>
                </a:solidFill>
              </a:rPr>
              <a:t>M</a:t>
            </a:r>
            <a:r>
              <a:rPr lang="vi-VN" sz="2000" smtClean="0">
                <a:solidFill>
                  <a:schemeClr val="accent1">
                    <a:lumMod val="50000"/>
                  </a:schemeClr>
                </a:solidFill>
              </a:rPr>
              <a:t>ột số phương án tài chính áp dụng cho các dự án tiết kiệm năng lượng</a:t>
            </a:r>
            <a:endParaRPr lang="en-US" sz="2000">
              <a:solidFill>
                <a:schemeClr val="accent1">
                  <a:lumMod val="50000"/>
                </a:schemeClr>
              </a:solidFill>
            </a:endParaRPr>
          </a:p>
        </p:txBody>
      </p:sp>
    </p:spTree>
    <p:extLst>
      <p:ext uri="{BB962C8B-B14F-4D97-AF65-F5344CB8AC3E}">
        <p14:creationId xmlns:p14="http://schemas.microsoft.com/office/powerpoint/2010/main" val="28262360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51D25FD-F575-4A5F-9989-AD442B7C6A02}"/>
              </a:ext>
            </a:extLst>
          </p:cNvPr>
          <p:cNvSpPr txBox="1">
            <a:spLocks noChangeArrowheads="1"/>
          </p:cNvSpPr>
          <p:nvPr/>
        </p:nvSpPr>
        <p:spPr>
          <a:xfrm>
            <a:off x="2027653" y="1524000"/>
            <a:ext cx="1766425" cy="5381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altLang="en-US" sz="2400" kern="0">
                <a:solidFill>
                  <a:srgbClr val="003399"/>
                </a:solidFill>
                <a:ea typeface="ＭＳ Ｐゴシック" panose="020B0600070205080204" pitchFamily="34" charset="-128"/>
                <a:cs typeface="Arial" panose="020B0604020202020204" pitchFamily="34" charset="0"/>
              </a:rPr>
              <a:t>Ưu điểm</a:t>
            </a:r>
            <a:endParaRPr lang="en-US" altLang="en-US" sz="2400" kern="0" dirty="0">
              <a:solidFill>
                <a:srgbClr val="003399"/>
              </a:solidFill>
              <a:ea typeface="ＭＳ Ｐゴシック" panose="020B0600070205080204" pitchFamily="34" charset="-128"/>
              <a:cs typeface="Arial" panose="020B0604020202020204" pitchFamily="34" charset="0"/>
            </a:endParaRPr>
          </a:p>
        </p:txBody>
      </p:sp>
      <p:sp>
        <p:nvSpPr>
          <p:cNvPr id="6" name="Content Placeholder 5">
            <a:extLst>
              <a:ext uri="{FF2B5EF4-FFF2-40B4-BE49-F238E27FC236}">
                <a16:creationId xmlns:a16="http://schemas.microsoft.com/office/drawing/2014/main" id="{DBB13BAC-690B-4A5E-85AD-95DDF7D37436}"/>
              </a:ext>
            </a:extLst>
          </p:cNvPr>
          <p:cNvSpPr txBox="1">
            <a:spLocks/>
          </p:cNvSpPr>
          <p:nvPr/>
        </p:nvSpPr>
        <p:spPr>
          <a:xfrm>
            <a:off x="873457" y="2133600"/>
            <a:ext cx="5199797" cy="3810000"/>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defRPr/>
            </a:pPr>
            <a:r>
              <a:rPr lang="en-US" sz="2000" kern="0" dirty="0" err="1"/>
              <a:t>Lượng</a:t>
            </a:r>
            <a:r>
              <a:rPr lang="en-US" sz="2000" kern="0" dirty="0"/>
              <a:t> </a:t>
            </a:r>
            <a:r>
              <a:rPr lang="en-US" sz="2000" kern="0" dirty="0" err="1"/>
              <a:t>tiết</a:t>
            </a:r>
            <a:r>
              <a:rPr lang="en-US" sz="2000" kern="0" dirty="0"/>
              <a:t> </a:t>
            </a:r>
            <a:r>
              <a:rPr lang="en-US" sz="2000" kern="0" dirty="0" err="1"/>
              <a:t>kiệm</a:t>
            </a:r>
            <a:r>
              <a:rPr lang="en-US" sz="2000" kern="0" dirty="0"/>
              <a:t> </a:t>
            </a:r>
            <a:r>
              <a:rPr lang="en-US" sz="2000" kern="0" dirty="0" err="1"/>
              <a:t>được</a:t>
            </a:r>
            <a:r>
              <a:rPr lang="en-US" sz="2000" kern="0" dirty="0"/>
              <a:t> </a:t>
            </a:r>
            <a:r>
              <a:rPr lang="en-US" sz="2000" kern="0" dirty="0" err="1"/>
              <a:t>đảm</a:t>
            </a:r>
            <a:r>
              <a:rPr lang="en-US" sz="2000" kern="0" dirty="0"/>
              <a:t> </a:t>
            </a:r>
            <a:r>
              <a:rPr lang="en-US" sz="2000" kern="0" dirty="0" err="1"/>
              <a:t>bảo</a:t>
            </a:r>
            <a:endParaRPr lang="en-US" sz="2000" kern="0" dirty="0"/>
          </a:p>
          <a:p>
            <a:pPr algn="just">
              <a:defRPr/>
            </a:pPr>
            <a:r>
              <a:rPr lang="en-US" sz="2000" kern="0" dirty="0" err="1"/>
              <a:t>Phạm</a:t>
            </a:r>
            <a:r>
              <a:rPr lang="en-US" sz="2000" kern="0" dirty="0"/>
              <a:t> vi </a:t>
            </a:r>
            <a:r>
              <a:rPr lang="en-US" sz="2000" kern="0" dirty="0" err="1"/>
              <a:t>áp</a:t>
            </a:r>
            <a:r>
              <a:rPr lang="en-US" sz="2000" kern="0" dirty="0"/>
              <a:t> </a:t>
            </a:r>
            <a:r>
              <a:rPr lang="en-US" sz="2000" kern="0" dirty="0" err="1"/>
              <a:t>dụng</a:t>
            </a:r>
            <a:r>
              <a:rPr lang="en-US" sz="2000" kern="0" dirty="0"/>
              <a:t> </a:t>
            </a:r>
            <a:r>
              <a:rPr lang="en-US" sz="2000" kern="0" dirty="0" err="1"/>
              <a:t>không</a:t>
            </a:r>
            <a:r>
              <a:rPr lang="en-US" sz="2000" kern="0" dirty="0"/>
              <a:t> </a:t>
            </a:r>
            <a:r>
              <a:rPr lang="en-US" sz="2000" kern="0" dirty="0" err="1"/>
              <a:t>bị</a:t>
            </a:r>
            <a:r>
              <a:rPr lang="en-US" sz="2000" kern="0" dirty="0"/>
              <a:t> </a:t>
            </a:r>
            <a:r>
              <a:rPr lang="en-US" sz="2000" kern="0" dirty="0" err="1"/>
              <a:t>giới</a:t>
            </a:r>
            <a:r>
              <a:rPr lang="en-US" sz="2000" kern="0" dirty="0"/>
              <a:t> </a:t>
            </a:r>
            <a:r>
              <a:rPr lang="en-US" sz="2000" kern="0" dirty="0" err="1"/>
              <a:t>hạn</a:t>
            </a:r>
            <a:endParaRPr lang="en-US" sz="2000" kern="0" dirty="0"/>
          </a:p>
          <a:p>
            <a:pPr algn="just">
              <a:defRPr/>
            </a:pPr>
            <a:r>
              <a:rPr lang="en-US" sz="2000" kern="0" dirty="0" err="1"/>
              <a:t>Một</a:t>
            </a:r>
            <a:r>
              <a:rPr lang="en-US" sz="2000" kern="0" dirty="0"/>
              <a:t> </a:t>
            </a:r>
            <a:r>
              <a:rPr lang="en-US" sz="2000" kern="0" dirty="0" err="1"/>
              <a:t>bên</a:t>
            </a:r>
            <a:r>
              <a:rPr lang="en-US" sz="2000" kern="0" dirty="0"/>
              <a:t> </a:t>
            </a:r>
            <a:r>
              <a:rPr lang="en-US" sz="2000" kern="0" dirty="0" err="1"/>
              <a:t>thực</a:t>
            </a:r>
            <a:r>
              <a:rPr lang="en-US" sz="2000" kern="0" dirty="0"/>
              <a:t> </a:t>
            </a:r>
            <a:r>
              <a:rPr lang="en-US" sz="2000" kern="0" dirty="0" err="1"/>
              <a:t>hiện</a:t>
            </a:r>
            <a:r>
              <a:rPr lang="en-US" sz="2000" kern="0" dirty="0"/>
              <a:t> </a:t>
            </a:r>
            <a:r>
              <a:rPr lang="en-US" sz="2000" kern="0" dirty="0" err="1"/>
              <a:t>tất</a:t>
            </a:r>
            <a:r>
              <a:rPr lang="en-US" sz="2000" kern="0" dirty="0"/>
              <a:t> </a:t>
            </a:r>
            <a:r>
              <a:rPr lang="en-US" sz="2000" kern="0" dirty="0" err="1"/>
              <a:t>cả</a:t>
            </a:r>
            <a:r>
              <a:rPr lang="en-US" sz="2000" kern="0" dirty="0"/>
              <a:t> </a:t>
            </a:r>
            <a:r>
              <a:rPr lang="en-US" sz="2000" kern="0" dirty="0" err="1"/>
              <a:t>mọi</a:t>
            </a:r>
            <a:r>
              <a:rPr lang="en-US" sz="2000" kern="0" dirty="0"/>
              <a:t> </a:t>
            </a:r>
            <a:r>
              <a:rPr lang="en-US" sz="2000" kern="0" dirty="0" err="1"/>
              <a:t>việc</a:t>
            </a:r>
            <a:endParaRPr lang="en-US" sz="2000" kern="0" dirty="0"/>
          </a:p>
          <a:p>
            <a:pPr algn="just">
              <a:defRPr/>
            </a:pPr>
            <a:r>
              <a:rPr lang="en-US" sz="2000" kern="0" dirty="0" err="1"/>
              <a:t>Nhà</a:t>
            </a:r>
            <a:r>
              <a:rPr lang="en-US" sz="2000" kern="0" dirty="0"/>
              <a:t> </a:t>
            </a:r>
            <a:r>
              <a:rPr lang="en-US" sz="2000" kern="0" dirty="0" err="1"/>
              <a:t>cung</a:t>
            </a:r>
            <a:r>
              <a:rPr lang="en-US" sz="2000" kern="0" dirty="0"/>
              <a:t> </a:t>
            </a:r>
            <a:r>
              <a:rPr lang="en-US" sz="2000" kern="0" dirty="0" err="1"/>
              <a:t>cấp</a:t>
            </a:r>
            <a:r>
              <a:rPr lang="en-US" sz="2000" kern="0" dirty="0"/>
              <a:t> </a:t>
            </a:r>
            <a:r>
              <a:rPr lang="en-US" sz="2000" kern="0" dirty="0" err="1"/>
              <a:t>dịch</a:t>
            </a:r>
            <a:r>
              <a:rPr lang="en-US" sz="2000" kern="0" dirty="0"/>
              <a:t> </a:t>
            </a:r>
            <a:r>
              <a:rPr lang="en-US" sz="2000" kern="0" dirty="0" err="1"/>
              <a:t>vụ</a:t>
            </a:r>
            <a:r>
              <a:rPr lang="en-US" sz="2000" kern="0" dirty="0"/>
              <a:t> </a:t>
            </a:r>
            <a:r>
              <a:rPr lang="en-US" sz="2000" kern="0" dirty="0" err="1"/>
              <a:t>chịu</a:t>
            </a:r>
            <a:r>
              <a:rPr lang="en-US" sz="2000" kern="0" dirty="0"/>
              <a:t> </a:t>
            </a:r>
            <a:r>
              <a:rPr lang="en-US" sz="2000" kern="0" dirty="0" err="1"/>
              <a:t>hầu</a:t>
            </a:r>
            <a:r>
              <a:rPr lang="en-US" sz="2000" kern="0" dirty="0"/>
              <a:t> </a:t>
            </a:r>
            <a:r>
              <a:rPr lang="en-US" sz="2000" kern="0" dirty="0" err="1"/>
              <a:t>hết</a:t>
            </a:r>
            <a:r>
              <a:rPr lang="en-US" sz="2000" kern="0" dirty="0"/>
              <a:t> </a:t>
            </a:r>
            <a:r>
              <a:rPr lang="en-US" sz="2000" kern="0" dirty="0" err="1"/>
              <a:t>các</a:t>
            </a:r>
            <a:r>
              <a:rPr lang="en-US" sz="2000" kern="0" dirty="0"/>
              <a:t> </a:t>
            </a:r>
            <a:r>
              <a:rPr lang="en-US" sz="2000" kern="0" dirty="0" err="1"/>
              <a:t>rủi</a:t>
            </a:r>
            <a:r>
              <a:rPr lang="en-US" sz="2000" kern="0" dirty="0"/>
              <a:t> </a:t>
            </a:r>
            <a:r>
              <a:rPr lang="en-US" sz="2000" kern="0" dirty="0" err="1"/>
              <a:t>ro</a:t>
            </a:r>
            <a:endParaRPr lang="en-US" sz="2000" kern="0" dirty="0"/>
          </a:p>
          <a:p>
            <a:pPr algn="just">
              <a:defRPr/>
            </a:pPr>
            <a:r>
              <a:rPr lang="en-US" sz="2000" kern="0" dirty="0" err="1"/>
              <a:t>Dễ</a:t>
            </a:r>
            <a:r>
              <a:rPr lang="en-US" sz="2000" kern="0" dirty="0"/>
              <a:t> </a:t>
            </a:r>
            <a:r>
              <a:rPr lang="en-US" sz="2000" kern="0" dirty="0" err="1"/>
              <a:t>huy</a:t>
            </a:r>
            <a:r>
              <a:rPr lang="en-US" sz="2000" kern="0" dirty="0"/>
              <a:t> </a:t>
            </a:r>
            <a:r>
              <a:rPr lang="en-US" sz="2000" kern="0" dirty="0" err="1"/>
              <a:t>động</a:t>
            </a:r>
            <a:r>
              <a:rPr lang="en-US" sz="2000" kern="0" dirty="0"/>
              <a:t> </a:t>
            </a:r>
            <a:r>
              <a:rPr lang="en-US" sz="2000" kern="0" dirty="0" err="1"/>
              <a:t>được</a:t>
            </a:r>
            <a:r>
              <a:rPr lang="en-US" sz="2000" kern="0" dirty="0"/>
              <a:t> </a:t>
            </a:r>
            <a:r>
              <a:rPr lang="en-US" sz="2000" kern="0" dirty="0" err="1"/>
              <a:t>tài</a:t>
            </a:r>
            <a:r>
              <a:rPr lang="en-US" sz="2000" kern="0" dirty="0"/>
              <a:t> </a:t>
            </a:r>
            <a:r>
              <a:rPr lang="en-US" sz="2000" kern="0" dirty="0" err="1"/>
              <a:t>chính</a:t>
            </a:r>
            <a:r>
              <a:rPr lang="en-US" sz="2000" kern="0" dirty="0"/>
              <a:t> </a:t>
            </a:r>
            <a:r>
              <a:rPr lang="en-US" sz="2000" kern="0" dirty="0" err="1"/>
              <a:t>từ</a:t>
            </a:r>
            <a:r>
              <a:rPr lang="en-US" sz="2000" kern="0" dirty="0"/>
              <a:t> </a:t>
            </a:r>
            <a:r>
              <a:rPr lang="en-US" sz="2000" kern="0" dirty="0" err="1"/>
              <a:t>bên</a:t>
            </a:r>
            <a:r>
              <a:rPr lang="en-US" sz="2000" kern="0" dirty="0"/>
              <a:t> </a:t>
            </a:r>
            <a:r>
              <a:rPr lang="en-US" sz="2000" kern="0" dirty="0" err="1"/>
              <a:t>ngoài</a:t>
            </a:r>
            <a:endParaRPr lang="en-US" sz="2000" kern="0" dirty="0"/>
          </a:p>
          <a:p>
            <a:pPr algn="just">
              <a:defRPr/>
            </a:pPr>
            <a:endParaRPr lang="en-US" sz="2000" kern="0" dirty="0"/>
          </a:p>
        </p:txBody>
      </p:sp>
      <p:sp>
        <p:nvSpPr>
          <p:cNvPr id="7" name="Text Placeholder 6">
            <a:extLst>
              <a:ext uri="{FF2B5EF4-FFF2-40B4-BE49-F238E27FC236}">
                <a16:creationId xmlns:a16="http://schemas.microsoft.com/office/drawing/2014/main" id="{852D7CF9-D0E3-44F9-A904-14C7F10C1FD5}"/>
              </a:ext>
            </a:extLst>
          </p:cNvPr>
          <p:cNvSpPr txBox="1">
            <a:spLocks noChangeArrowheads="1"/>
          </p:cNvSpPr>
          <p:nvPr/>
        </p:nvSpPr>
        <p:spPr>
          <a:xfrm>
            <a:off x="7800974" y="1524000"/>
            <a:ext cx="2465044" cy="538162"/>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altLang="en-US" sz="2400" kern="0">
                <a:solidFill>
                  <a:srgbClr val="C00000"/>
                </a:solidFill>
                <a:ea typeface="ＭＳ Ｐゴシック" panose="020B0600070205080204" pitchFamily="34" charset="-128"/>
                <a:cs typeface="Arial" panose="020B0604020202020204" pitchFamily="34" charset="0"/>
              </a:rPr>
              <a:t>Nhược điểm</a:t>
            </a:r>
            <a:endParaRPr lang="en-US" altLang="en-US" sz="2400" kern="0" dirty="0">
              <a:solidFill>
                <a:srgbClr val="C00000"/>
              </a:solidFill>
              <a:ea typeface="ＭＳ Ｐゴシック" panose="020B0600070205080204" pitchFamily="34" charset="-128"/>
              <a:cs typeface="Arial" panose="020B0604020202020204" pitchFamily="34" charset="0"/>
            </a:endParaRPr>
          </a:p>
        </p:txBody>
      </p:sp>
      <p:sp>
        <p:nvSpPr>
          <p:cNvPr id="8" name="Content Placeholder 7">
            <a:extLst>
              <a:ext uri="{FF2B5EF4-FFF2-40B4-BE49-F238E27FC236}">
                <a16:creationId xmlns:a16="http://schemas.microsoft.com/office/drawing/2014/main" id="{537408B3-279C-4E8B-ADE3-AD2CFE358963}"/>
              </a:ext>
            </a:extLst>
          </p:cNvPr>
          <p:cNvSpPr txBox="1">
            <a:spLocks/>
          </p:cNvSpPr>
          <p:nvPr/>
        </p:nvSpPr>
        <p:spPr>
          <a:xfrm>
            <a:off x="6546056" y="2209800"/>
            <a:ext cx="4576761" cy="3124200"/>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defRPr/>
            </a:pPr>
            <a:r>
              <a:rPr lang="en-US" altLang="en-US" sz="2000" kern="0">
                <a:ea typeface="ＭＳ Ｐゴシック" panose="020B0600070205080204" pitchFamily="34" charset="-128"/>
                <a:cs typeface="Arial" panose="020B0604020202020204" pitchFamily="34" charset="0"/>
              </a:rPr>
              <a:t>Chi phí nhiều hơn so với mô hình nhà thầu trực tiếp</a:t>
            </a:r>
          </a:p>
          <a:p>
            <a:pPr algn="just">
              <a:defRPr/>
            </a:pPr>
            <a:r>
              <a:rPr lang="en-US" altLang="en-US" sz="2000" kern="0">
                <a:ea typeface="ＭＳ Ｐゴシック" panose="020B0600070205080204" pitchFamily="34" charset="-128"/>
                <a:cs typeface="Arial" panose="020B0604020202020204" pitchFamily="34" charset="0"/>
              </a:rPr>
              <a:t>Cần có các nhà cung cấp dịch vụ giỏi</a:t>
            </a:r>
          </a:p>
          <a:p>
            <a:pPr algn="just">
              <a:defRPr/>
            </a:pPr>
            <a:r>
              <a:rPr lang="en-US" altLang="en-US" sz="2000" kern="0">
                <a:ea typeface="ＭＳ Ｐゴシック" panose="020B0600070205080204" pitchFamily="34" charset="-128"/>
                <a:cs typeface="Arial" panose="020B0604020202020204" pitchFamily="34" charset="0"/>
              </a:rPr>
              <a:t>Rủi ro về trả nợ đối với chủ dự án</a:t>
            </a:r>
          </a:p>
          <a:p>
            <a:pPr algn="just">
              <a:defRPr/>
            </a:pPr>
            <a:endParaRPr lang="en-US" altLang="en-US" sz="2000" kern="0" dirty="0">
              <a:ea typeface="ＭＳ Ｐゴシック" panose="020B0600070205080204" pitchFamily="34" charset="-128"/>
              <a:cs typeface="Arial" panose="020B0604020202020204" pitchFamily="34" charset="0"/>
            </a:endParaRPr>
          </a:p>
        </p:txBody>
      </p:sp>
      <p:sp>
        <p:nvSpPr>
          <p:cNvPr id="9" name="Rectangle 2">
            <a:extLst>
              <a:ext uri="{FF2B5EF4-FFF2-40B4-BE49-F238E27FC236}">
                <a16:creationId xmlns:a16="http://schemas.microsoft.com/office/drawing/2014/main" id="{91614946-7311-5BD3-2805-4D9C68B33C05}"/>
              </a:ext>
            </a:extLst>
          </p:cNvPr>
          <p:cNvSpPr>
            <a:spLocks noGrp="1" noChangeArrowheads="1"/>
          </p:cNvSpPr>
          <p:nvPr>
            <p:ph type="title"/>
          </p:nvPr>
        </p:nvSpPr>
        <p:spPr>
          <a:xfrm>
            <a:off x="614150" y="454819"/>
            <a:ext cx="10959152" cy="715962"/>
          </a:xfrm>
        </p:spPr>
        <p:txBody>
          <a:bodyPr>
            <a:normAutofit/>
          </a:bodyPr>
          <a:lstStyle/>
          <a:p>
            <a:pPr algn="ctr"/>
            <a:r>
              <a:rPr lang="en-US" altLang="en-US" sz="3200" smtClean="0">
                <a:solidFill>
                  <a:schemeClr val="accent1">
                    <a:lumMod val="50000"/>
                  </a:schemeClr>
                </a:solidFill>
                <a:latin typeface="+mn-lt"/>
                <a:ea typeface="ＭＳ Ｐゴシック" panose="020B0600070205080204" pitchFamily="34" charset="-128"/>
              </a:rPr>
              <a:t>ĐẢM BẢO TIẾT KIỆM</a:t>
            </a:r>
            <a:endParaRPr lang="en-GB" altLang="en-US" sz="3200" dirty="0">
              <a:solidFill>
                <a:schemeClr val="accent1">
                  <a:lumMod val="50000"/>
                </a:schemeClr>
              </a:solidFill>
              <a:latin typeface="+mn-lt"/>
              <a:ea typeface="ＭＳ Ｐゴシック" panose="020B0600070205080204" pitchFamily="34" charset="-128"/>
            </a:endParaRPr>
          </a:p>
        </p:txBody>
      </p:sp>
    </p:spTree>
    <p:extLst>
      <p:ext uri="{BB962C8B-B14F-4D97-AF65-F5344CB8AC3E}">
        <p14:creationId xmlns:p14="http://schemas.microsoft.com/office/powerpoint/2010/main" val="374751587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left)">
                                      <p:cBhvr>
                                        <p:cTn id="15" dur="500"/>
                                        <p:tgtEl>
                                          <p:spTgt spid="6">
                                            <p:txEl>
                                              <p:pRg st="1" end="1"/>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wipe(left)">
                                      <p:cBhvr>
                                        <p:cTn id="18" dur="500"/>
                                        <p:tgtEl>
                                          <p:spTgt spid="6">
                                            <p:txEl>
                                              <p:pRg st="2" end="2"/>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Effect transition="in" filter="wipe(left)">
                                      <p:cBhvr>
                                        <p:cTn id="21" dur="500"/>
                                        <p:tgtEl>
                                          <p:spTgt spid="6">
                                            <p:txEl>
                                              <p:pRg st="3" end="3"/>
                                            </p:txEl>
                                          </p:spTgt>
                                        </p:tgtEl>
                                      </p:cBhvr>
                                    </p:animEffect>
                                  </p:childTnLst>
                                </p:cTn>
                              </p:par>
                              <p:par>
                                <p:cTn id="22" presetID="22" presetClass="entr" presetSubtype="8" fill="hold" nodeType="with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wipe(left)">
                                      <p:cBhvr>
                                        <p:cTn id="24" dur="500"/>
                                        <p:tgtEl>
                                          <p:spTgt spid="6">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wipe(left)">
                                      <p:cBhvr>
                                        <p:cTn id="29" dur="500"/>
                                        <p:tgtEl>
                                          <p:spTgt spid="7">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par>
                                <p:cTn id="35" presetID="22" presetClass="entr" presetSubtype="8" fill="hold" nodeType="with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Effect transition="in" filter="wipe(left)">
                                      <p:cBhvr>
                                        <p:cTn id="37" dur="500"/>
                                        <p:tgtEl>
                                          <p:spTgt spid="8">
                                            <p:txEl>
                                              <p:pRg st="1" end="1"/>
                                            </p:txEl>
                                          </p:spTgt>
                                        </p:tgtEl>
                                      </p:cBhvr>
                                    </p:animEffect>
                                  </p:childTnLst>
                                </p:cTn>
                              </p:par>
                              <p:par>
                                <p:cTn id="38" presetID="22" presetClass="entr" presetSubtype="8" fill="hold" nodeType="withEffect">
                                  <p:stCondLst>
                                    <p:cond delay="0"/>
                                  </p:stCondLst>
                                  <p:childTnLst>
                                    <p:set>
                                      <p:cBhvr>
                                        <p:cTn id="39" dur="1" fill="hold">
                                          <p:stCondLst>
                                            <p:cond delay="0"/>
                                          </p:stCondLst>
                                        </p:cTn>
                                        <p:tgtEl>
                                          <p:spTgt spid="8">
                                            <p:txEl>
                                              <p:pRg st="2" end="2"/>
                                            </p:txEl>
                                          </p:spTgt>
                                        </p:tgtEl>
                                        <p:attrNameLst>
                                          <p:attrName>style.visibility</p:attrName>
                                        </p:attrNameLst>
                                      </p:cBhvr>
                                      <p:to>
                                        <p:strVal val="visible"/>
                                      </p:to>
                                    </p:set>
                                    <p:animEffect transition="in" filter="wipe(left)">
                                      <p:cBhvr>
                                        <p:cTn id="4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13FC422-8040-FA50-D859-8A67FC07C9E3}"/>
              </a:ext>
            </a:extLst>
          </p:cNvPr>
          <p:cNvGrpSpPr/>
          <p:nvPr/>
        </p:nvGrpSpPr>
        <p:grpSpPr>
          <a:xfrm>
            <a:off x="2043112" y="1447800"/>
            <a:ext cx="8105775" cy="4656137"/>
            <a:chOff x="1952625" y="1211263"/>
            <a:chExt cx="8105775" cy="4656137"/>
          </a:xfrm>
        </p:grpSpPr>
        <p:sp>
          <p:nvSpPr>
            <p:cNvPr id="10" name="Rounded Rectangle 9">
              <a:extLst>
                <a:ext uri="{FF2B5EF4-FFF2-40B4-BE49-F238E27FC236}">
                  <a16:creationId xmlns:a16="http://schemas.microsoft.com/office/drawing/2014/main" id="{A27B08EF-2139-291B-0649-EFF31377C2D6}"/>
                </a:ext>
              </a:extLst>
            </p:cNvPr>
            <p:cNvSpPr/>
            <p:nvPr/>
          </p:nvSpPr>
          <p:spPr>
            <a:xfrm>
              <a:off x="7620000" y="1211263"/>
              <a:ext cx="2286000" cy="1074737"/>
            </a:xfrm>
            <a:prstGeom prst="roundRect">
              <a:avLst/>
            </a:prstGeom>
            <a:solidFill>
              <a:srgbClr val="CC99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dirty="0" err="1">
                  <a:latin typeface="Arial" panose="020B0604020202020204" pitchFamily="34" charset="0"/>
                </a:rPr>
                <a:t>Ngân</a:t>
              </a:r>
              <a:r>
                <a:rPr lang="en-US" sz="2800" dirty="0">
                  <a:latin typeface="Arial" panose="020B0604020202020204" pitchFamily="34" charset="0"/>
                </a:rPr>
                <a:t> </a:t>
              </a:r>
              <a:r>
                <a:rPr lang="en-US" sz="2800" dirty="0" err="1">
                  <a:latin typeface="Arial" panose="020B0604020202020204" pitchFamily="34" charset="0"/>
                </a:rPr>
                <a:t>hàng</a:t>
              </a:r>
              <a:endParaRPr lang="en-US" sz="2800" dirty="0">
                <a:latin typeface="Arial" panose="020B0604020202020204" pitchFamily="34" charset="0"/>
              </a:endParaRPr>
            </a:p>
          </p:txBody>
        </p:sp>
        <p:sp>
          <p:nvSpPr>
            <p:cNvPr id="11" name="Rounded Rectangle 10">
              <a:extLst>
                <a:ext uri="{FF2B5EF4-FFF2-40B4-BE49-F238E27FC236}">
                  <a16:creationId xmlns:a16="http://schemas.microsoft.com/office/drawing/2014/main" id="{5509B9FA-71A4-0DBB-8F8B-61E0DB2C418C}"/>
                </a:ext>
              </a:extLst>
            </p:cNvPr>
            <p:cNvSpPr/>
            <p:nvPr/>
          </p:nvSpPr>
          <p:spPr>
            <a:xfrm>
              <a:off x="1952625" y="4143375"/>
              <a:ext cx="2286000" cy="1418511"/>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dirty="0" err="1">
                  <a:latin typeface="Arial" panose="020B0604020202020204" pitchFamily="34" charset="0"/>
                </a:rPr>
                <a:t>Chủ</a:t>
              </a:r>
              <a:r>
                <a:rPr lang="en-US" sz="2800" dirty="0">
                  <a:latin typeface="Arial" panose="020B0604020202020204" pitchFamily="34" charset="0"/>
                </a:rPr>
                <a:t> </a:t>
              </a:r>
              <a:r>
                <a:rPr lang="en-US" sz="2800" dirty="0" err="1">
                  <a:latin typeface="Arial" panose="020B0604020202020204" pitchFamily="34" charset="0"/>
                </a:rPr>
                <a:t>dự</a:t>
              </a:r>
              <a:r>
                <a:rPr lang="en-US" sz="2800" dirty="0">
                  <a:latin typeface="Arial" panose="020B0604020202020204" pitchFamily="34" charset="0"/>
                </a:rPr>
                <a:t> </a:t>
              </a:r>
              <a:r>
                <a:rPr lang="en-US" sz="2800" dirty="0" err="1">
                  <a:latin typeface="Arial" panose="020B0604020202020204" pitchFamily="34" charset="0"/>
                </a:rPr>
                <a:t>án</a:t>
              </a:r>
              <a:endParaRPr lang="en-US" sz="2800" dirty="0">
                <a:latin typeface="Arial" panose="020B0604020202020204" pitchFamily="34" charset="0"/>
              </a:endParaRPr>
            </a:p>
          </p:txBody>
        </p:sp>
        <p:sp>
          <p:nvSpPr>
            <p:cNvPr id="12" name="Rounded Rectangle 11">
              <a:extLst>
                <a:ext uri="{FF2B5EF4-FFF2-40B4-BE49-F238E27FC236}">
                  <a16:creationId xmlns:a16="http://schemas.microsoft.com/office/drawing/2014/main" id="{ED822020-64F8-793E-E91C-DF6F98DE0B41}"/>
                </a:ext>
              </a:extLst>
            </p:cNvPr>
            <p:cNvSpPr/>
            <p:nvPr/>
          </p:nvSpPr>
          <p:spPr>
            <a:xfrm>
              <a:off x="7558088" y="4071938"/>
              <a:ext cx="2500312" cy="1350962"/>
            </a:xfrm>
            <a:prstGeom prst="roundRect">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a:latin typeface="Arial" panose="020B0604020202020204" pitchFamily="34" charset="0"/>
                </a:rPr>
                <a:t>Nhà cung cấp thiết bị/ nhà thầu</a:t>
              </a:r>
            </a:p>
          </p:txBody>
        </p:sp>
        <p:cxnSp>
          <p:nvCxnSpPr>
            <p:cNvPr id="13" name="Straight Arrow Connector 12">
              <a:extLst>
                <a:ext uri="{FF2B5EF4-FFF2-40B4-BE49-F238E27FC236}">
                  <a16:creationId xmlns:a16="http://schemas.microsoft.com/office/drawing/2014/main" id="{43144E34-19D3-3DB5-4FE4-2BC4D1D0E73D}"/>
                </a:ext>
              </a:extLst>
            </p:cNvPr>
            <p:cNvCxnSpPr/>
            <p:nvPr/>
          </p:nvCxnSpPr>
          <p:spPr>
            <a:xfrm flipV="1">
              <a:off x="4238625" y="4495800"/>
              <a:ext cx="3305175" cy="4763"/>
            </a:xfrm>
            <a:prstGeom prst="straightConnector1">
              <a:avLst/>
            </a:prstGeom>
            <a:ln w="57150">
              <a:solidFill>
                <a:schemeClr val="accent1">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F14CB0E-7DA5-D3E6-890A-478DF76D7DCC}"/>
                </a:ext>
              </a:extLst>
            </p:cNvPr>
            <p:cNvCxnSpPr/>
            <p:nvPr/>
          </p:nvCxnSpPr>
          <p:spPr>
            <a:xfrm rot="10800000">
              <a:off x="4343400" y="5181600"/>
              <a:ext cx="3124200" cy="1588"/>
            </a:xfrm>
            <a:prstGeom prst="straightConnector1">
              <a:avLst/>
            </a:prstGeom>
            <a:ln w="57150">
              <a:solidFill>
                <a:srgbClr val="008000"/>
              </a:solidFill>
              <a:tailEnd type="stealth" w="lg"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9ADC5F9-2915-C2F0-D09B-73FDB8C43BB4}"/>
                </a:ext>
              </a:extLst>
            </p:cNvPr>
            <p:cNvSpPr txBox="1">
              <a:spLocks noChangeArrowheads="1"/>
            </p:cNvSpPr>
            <p:nvPr/>
          </p:nvSpPr>
          <p:spPr bwMode="auto">
            <a:xfrm>
              <a:off x="4667250" y="3957638"/>
              <a:ext cx="24606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400">
                  <a:solidFill>
                    <a:srgbClr val="0000FF"/>
                  </a:solidFill>
                  <a:latin typeface="Arial" panose="020B0604020202020204" pitchFamily="34" charset="0"/>
                  <a:ea typeface="ＭＳ Ｐゴシック" panose="020B0600070205080204" pitchFamily="34" charset="-128"/>
                </a:rPr>
                <a:t>Chia sẻ tiết kiệm</a:t>
              </a:r>
            </a:p>
          </p:txBody>
        </p:sp>
        <p:sp>
          <p:nvSpPr>
            <p:cNvPr id="16" name="TextBox 15">
              <a:extLst>
                <a:ext uri="{FF2B5EF4-FFF2-40B4-BE49-F238E27FC236}">
                  <a16:creationId xmlns:a16="http://schemas.microsoft.com/office/drawing/2014/main" id="{7397F1E2-2D6D-D466-132E-D0281A4E30F3}"/>
                </a:ext>
              </a:extLst>
            </p:cNvPr>
            <p:cNvSpPr txBox="1">
              <a:spLocks noChangeArrowheads="1"/>
            </p:cNvSpPr>
            <p:nvPr/>
          </p:nvSpPr>
          <p:spPr bwMode="auto">
            <a:xfrm>
              <a:off x="4179888" y="5405438"/>
              <a:ext cx="38211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400">
                  <a:solidFill>
                    <a:srgbClr val="008000"/>
                  </a:solidFill>
                  <a:latin typeface="Arial" panose="020B0604020202020204" pitchFamily="34" charset="0"/>
                  <a:ea typeface="ＭＳ Ｐゴシック" panose="020B0600070205080204" pitchFamily="34" charset="-128"/>
                </a:rPr>
                <a:t>Đầu t</a:t>
              </a:r>
              <a:r>
                <a:rPr lang="vi-VN" altLang="en-US" sz="2400">
                  <a:solidFill>
                    <a:srgbClr val="008000"/>
                  </a:solidFill>
                  <a:latin typeface="Arial" panose="020B0604020202020204" pitchFamily="34" charset="0"/>
                  <a:ea typeface="ＭＳ Ｐゴシック" panose="020B0600070205080204" pitchFamily="34" charset="-128"/>
                </a:rPr>
                <a:t>ư</a:t>
              </a:r>
              <a:r>
                <a:rPr lang="en-US" altLang="en-US" sz="2400">
                  <a:solidFill>
                    <a:srgbClr val="008000"/>
                  </a:solidFill>
                  <a:latin typeface="Arial" panose="020B0604020202020204" pitchFamily="34" charset="0"/>
                  <a:ea typeface="ＭＳ Ｐゴシック" panose="020B0600070205080204" pitchFamily="34" charset="-128"/>
                </a:rPr>
                <a:t> vốn + dịch vụTKNL</a:t>
              </a:r>
            </a:p>
          </p:txBody>
        </p:sp>
        <p:cxnSp>
          <p:nvCxnSpPr>
            <p:cNvPr id="17" name="Straight Arrow Connector 16">
              <a:extLst>
                <a:ext uri="{FF2B5EF4-FFF2-40B4-BE49-F238E27FC236}">
                  <a16:creationId xmlns:a16="http://schemas.microsoft.com/office/drawing/2014/main" id="{84235584-D9F0-6BE1-484A-42154BDB00C5}"/>
                </a:ext>
              </a:extLst>
            </p:cNvPr>
            <p:cNvCxnSpPr/>
            <p:nvPr/>
          </p:nvCxnSpPr>
          <p:spPr>
            <a:xfrm rot="5400000">
              <a:off x="8365332" y="3182144"/>
              <a:ext cx="1709737" cy="3175"/>
            </a:xfrm>
            <a:prstGeom prst="straightConnector1">
              <a:avLst/>
            </a:prstGeom>
            <a:ln w="57150">
              <a:solidFill>
                <a:srgbClr val="CC7900"/>
              </a:solidFill>
              <a:tailEnd type="stealth" w="lg" len="me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1DC161B-20E9-F300-DB42-8391A35C0304}"/>
                </a:ext>
              </a:extLst>
            </p:cNvPr>
            <p:cNvSpPr txBox="1">
              <a:spLocks noChangeArrowheads="1"/>
            </p:cNvSpPr>
            <p:nvPr/>
          </p:nvSpPr>
          <p:spPr bwMode="auto">
            <a:xfrm>
              <a:off x="4800600" y="2714625"/>
              <a:ext cx="312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400">
                  <a:solidFill>
                    <a:srgbClr val="006600"/>
                  </a:solidFill>
                  <a:latin typeface="Arial" panose="020B0604020202020204" pitchFamily="34" charset="0"/>
                  <a:ea typeface="ＭＳ Ｐゴシック" panose="020B0600070205080204" pitchFamily="34" charset="-128"/>
                </a:rPr>
                <a:t>Thanh toán gốc và lãi</a:t>
              </a:r>
            </a:p>
          </p:txBody>
        </p:sp>
        <p:sp>
          <p:nvSpPr>
            <p:cNvPr id="20" name="TextBox 19">
              <a:extLst>
                <a:ext uri="{FF2B5EF4-FFF2-40B4-BE49-F238E27FC236}">
                  <a16:creationId xmlns:a16="http://schemas.microsoft.com/office/drawing/2014/main" id="{42493ACB-7B32-EFB3-D41E-A413223B9D28}"/>
                </a:ext>
              </a:extLst>
            </p:cNvPr>
            <p:cNvSpPr txBox="1">
              <a:spLocks noChangeArrowheads="1"/>
            </p:cNvSpPr>
            <p:nvPr/>
          </p:nvSpPr>
          <p:spPr bwMode="auto">
            <a:xfrm rot="5400000">
              <a:off x="8963819" y="2863056"/>
              <a:ext cx="1127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vi-VN" altLang="en-US" sz="2400">
                  <a:solidFill>
                    <a:srgbClr val="CC7900"/>
                  </a:solidFill>
                  <a:latin typeface="Arial" panose="020B0604020202020204" pitchFamily="34" charset="0"/>
                  <a:ea typeface="ＭＳ Ｐゴシック" panose="020B0600070205080204" pitchFamily="34" charset="-128"/>
                </a:rPr>
                <a:t>Đầ</a:t>
              </a:r>
              <a:r>
                <a:rPr lang="en-US" altLang="en-US" sz="2400">
                  <a:solidFill>
                    <a:srgbClr val="CC7900"/>
                  </a:solidFill>
                  <a:latin typeface="Arial" panose="020B0604020202020204" pitchFamily="34" charset="0"/>
                  <a:ea typeface="ＭＳ Ｐゴシック" panose="020B0600070205080204" pitchFamily="34" charset="-128"/>
                </a:rPr>
                <a:t>u t</a:t>
              </a:r>
              <a:r>
                <a:rPr lang="vi-VN" altLang="en-US" sz="2400">
                  <a:solidFill>
                    <a:srgbClr val="CC7900"/>
                  </a:solidFill>
                  <a:latin typeface="Arial" panose="020B0604020202020204" pitchFamily="34" charset="0"/>
                  <a:ea typeface="ＭＳ Ｐゴシック" panose="020B0600070205080204" pitchFamily="34" charset="-128"/>
                </a:rPr>
                <a:t>ư</a:t>
              </a:r>
              <a:endParaRPr lang="en-US" altLang="en-US" sz="2400">
                <a:solidFill>
                  <a:srgbClr val="CC7900"/>
                </a:solidFill>
                <a:latin typeface="Arial" panose="020B0604020202020204" pitchFamily="34" charset="0"/>
                <a:ea typeface="ＭＳ Ｐゴシック" panose="020B0600070205080204" pitchFamily="34" charset="-128"/>
              </a:endParaRPr>
            </a:p>
          </p:txBody>
        </p:sp>
        <p:cxnSp>
          <p:nvCxnSpPr>
            <p:cNvPr id="23" name="Straight Arrow Connector 22">
              <a:extLst>
                <a:ext uri="{FF2B5EF4-FFF2-40B4-BE49-F238E27FC236}">
                  <a16:creationId xmlns:a16="http://schemas.microsoft.com/office/drawing/2014/main" id="{4B9E898E-386A-8492-6F92-3D3588393AFE}"/>
                </a:ext>
              </a:extLst>
            </p:cNvPr>
            <p:cNvCxnSpPr/>
            <p:nvPr/>
          </p:nvCxnSpPr>
          <p:spPr>
            <a:xfrm rot="5400000" flipH="1" flipV="1">
              <a:off x="7296150" y="3141663"/>
              <a:ext cx="1712913" cy="1587"/>
            </a:xfrm>
            <a:prstGeom prst="straightConnector1">
              <a:avLst/>
            </a:prstGeom>
            <a:ln w="57150">
              <a:solidFill>
                <a:srgbClr val="006600"/>
              </a:solidFill>
              <a:tailEnd type="stealth" w="lg" len="med"/>
            </a:ln>
          </p:spPr>
          <p:style>
            <a:lnRef idx="1">
              <a:schemeClr val="accent1"/>
            </a:lnRef>
            <a:fillRef idx="0">
              <a:schemeClr val="accent1"/>
            </a:fillRef>
            <a:effectRef idx="0">
              <a:schemeClr val="accent1"/>
            </a:effectRef>
            <a:fontRef idx="minor">
              <a:schemeClr val="tx1"/>
            </a:fontRef>
          </p:style>
        </p:cxnSp>
      </p:grpSp>
      <p:sp>
        <p:nvSpPr>
          <p:cNvPr id="3" name="Rectangle 2">
            <a:extLst>
              <a:ext uri="{FF2B5EF4-FFF2-40B4-BE49-F238E27FC236}">
                <a16:creationId xmlns:a16="http://schemas.microsoft.com/office/drawing/2014/main" id="{7215E3BA-90C3-552B-B103-DC13AF88455F}"/>
              </a:ext>
            </a:extLst>
          </p:cNvPr>
          <p:cNvSpPr>
            <a:spLocks noGrp="1" noChangeArrowheads="1"/>
          </p:cNvSpPr>
          <p:nvPr>
            <p:ph type="title"/>
          </p:nvPr>
        </p:nvSpPr>
        <p:spPr>
          <a:xfrm>
            <a:off x="0" y="443228"/>
            <a:ext cx="12191999" cy="715962"/>
          </a:xfrm>
        </p:spPr>
        <p:txBody>
          <a:bodyPr>
            <a:normAutofit/>
          </a:bodyPr>
          <a:lstStyle/>
          <a:p>
            <a:pPr algn="ctr"/>
            <a:r>
              <a:rPr lang="en-US" altLang="en-US" sz="3200" smtClean="0">
                <a:solidFill>
                  <a:schemeClr val="accent1">
                    <a:lumMod val="50000"/>
                  </a:schemeClr>
                </a:solidFill>
                <a:ea typeface="ＭＳ Ｐゴシック" panose="020B0600070205080204" pitchFamily="34" charset="-128"/>
              </a:rPr>
              <a:t>CHIA SẺ TIẾT KIỆM</a:t>
            </a:r>
            <a:endParaRPr lang="en-GB" altLang="en-US" sz="3200" dirty="0">
              <a:solidFill>
                <a:schemeClr val="accent1">
                  <a:lumMod val="50000"/>
                </a:schemeClr>
              </a:solidFill>
              <a:ea typeface="ＭＳ Ｐゴシック" panose="020B0600070205080204" pitchFamily="34" charset="-128"/>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0BE23592-0F29-4BFC-9258-5E360D4EB73E}"/>
              </a:ext>
            </a:extLst>
          </p:cNvPr>
          <p:cNvSpPr txBox="1">
            <a:spLocks noChangeArrowheads="1"/>
          </p:cNvSpPr>
          <p:nvPr/>
        </p:nvSpPr>
        <p:spPr>
          <a:xfrm>
            <a:off x="2169709" y="1595437"/>
            <a:ext cx="1774493" cy="4667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altLang="en-US" sz="2400" kern="0">
                <a:solidFill>
                  <a:srgbClr val="003399"/>
                </a:solidFill>
                <a:ea typeface="ＭＳ Ｐゴシック" panose="020B0600070205080204" pitchFamily="34" charset="-128"/>
                <a:cs typeface="Arial" panose="020B0604020202020204" pitchFamily="34" charset="0"/>
              </a:rPr>
              <a:t>Ưu điểm</a:t>
            </a:r>
          </a:p>
        </p:txBody>
      </p:sp>
      <p:sp>
        <p:nvSpPr>
          <p:cNvPr id="6" name="Content Placeholder 3">
            <a:extLst>
              <a:ext uri="{FF2B5EF4-FFF2-40B4-BE49-F238E27FC236}">
                <a16:creationId xmlns:a16="http://schemas.microsoft.com/office/drawing/2014/main" id="{5E9584EC-AC22-4E5A-A31C-2CE208AE5428}"/>
              </a:ext>
            </a:extLst>
          </p:cNvPr>
          <p:cNvSpPr txBox="1">
            <a:spLocks/>
          </p:cNvSpPr>
          <p:nvPr/>
        </p:nvSpPr>
        <p:spPr>
          <a:xfrm>
            <a:off x="791570" y="2209800"/>
            <a:ext cx="5304430" cy="3414713"/>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defRPr/>
            </a:pPr>
            <a:r>
              <a:rPr lang="en-US" altLang="en-US" sz="2000" kern="0">
                <a:ea typeface="ＭＳ Ｐゴシック" panose="020B0600070205080204" pitchFamily="34" charset="-128"/>
                <a:cs typeface="Arial" panose="020B0604020202020204" pitchFamily="34" charset="0"/>
              </a:rPr>
              <a:t>Chủ đầu tư không phải bỏ vốn đầu tư</a:t>
            </a:r>
          </a:p>
          <a:p>
            <a:pPr>
              <a:defRPr/>
            </a:pPr>
            <a:r>
              <a:rPr lang="en-US" altLang="en-US" sz="2000" kern="0">
                <a:ea typeface="ＭＳ Ｐゴシック" panose="020B0600070205080204" pitchFamily="34" charset="-128"/>
                <a:cs typeface="Arial" panose="020B0604020202020204" pitchFamily="34" charset="0"/>
              </a:rPr>
              <a:t>Phạm vi không giới hạn</a:t>
            </a:r>
          </a:p>
          <a:p>
            <a:pPr>
              <a:defRPr/>
            </a:pPr>
            <a:r>
              <a:rPr lang="en-US" altLang="en-US" sz="2000" kern="0">
                <a:ea typeface="ＭＳ Ｐゴシック" panose="020B0600070205080204" pitchFamily="34" charset="-128"/>
                <a:cs typeface="Arial" panose="020B0604020202020204" pitchFamily="34" charset="0"/>
              </a:rPr>
              <a:t>Một bên (hợp đồng chìa khoá trao tay) thực hiện tất cả mọi việc</a:t>
            </a:r>
          </a:p>
          <a:p>
            <a:pPr>
              <a:defRPr/>
            </a:pPr>
            <a:r>
              <a:rPr lang="en-US" altLang="en-US" sz="2000" kern="0">
                <a:ea typeface="ＭＳ Ｐゴシック" panose="020B0600070205080204" pitchFamily="34" charset="-128"/>
                <a:cs typeface="Arial" panose="020B0604020202020204" pitchFamily="34" charset="0"/>
              </a:rPr>
              <a:t>Nhà cung cấp dịch vụ chịu hầu hết các rủi ro</a:t>
            </a:r>
          </a:p>
          <a:p>
            <a:pPr>
              <a:defRPr/>
            </a:pPr>
            <a:endParaRPr lang="en-US" altLang="en-US" sz="2000" kern="0" dirty="0">
              <a:ea typeface="ＭＳ Ｐゴシック" panose="020B0600070205080204" pitchFamily="34" charset="-128"/>
              <a:cs typeface="Arial" panose="020B0604020202020204" pitchFamily="34" charset="0"/>
            </a:endParaRPr>
          </a:p>
        </p:txBody>
      </p:sp>
      <p:sp>
        <p:nvSpPr>
          <p:cNvPr id="7" name="Text Placeholder 4">
            <a:extLst>
              <a:ext uri="{FF2B5EF4-FFF2-40B4-BE49-F238E27FC236}">
                <a16:creationId xmlns:a16="http://schemas.microsoft.com/office/drawing/2014/main" id="{B3F4181A-82DE-4958-A58A-CFC143C679F3}"/>
              </a:ext>
            </a:extLst>
          </p:cNvPr>
          <p:cNvSpPr txBox="1">
            <a:spLocks noChangeArrowheads="1"/>
          </p:cNvSpPr>
          <p:nvPr/>
        </p:nvSpPr>
        <p:spPr>
          <a:xfrm>
            <a:off x="7843835" y="1595437"/>
            <a:ext cx="2462677" cy="466725"/>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altLang="en-US" sz="2400" kern="0">
                <a:solidFill>
                  <a:srgbClr val="C00000"/>
                </a:solidFill>
                <a:ea typeface="ＭＳ Ｐゴシック" panose="020B0600070205080204" pitchFamily="34" charset="-128"/>
                <a:cs typeface="Arial" panose="020B0604020202020204" pitchFamily="34" charset="0"/>
              </a:rPr>
              <a:t>Nhược điểm</a:t>
            </a:r>
          </a:p>
        </p:txBody>
      </p:sp>
      <p:sp>
        <p:nvSpPr>
          <p:cNvPr id="8" name="Content Placeholder 5">
            <a:extLst>
              <a:ext uri="{FF2B5EF4-FFF2-40B4-BE49-F238E27FC236}">
                <a16:creationId xmlns:a16="http://schemas.microsoft.com/office/drawing/2014/main" id="{9ECE03DA-B743-466B-B61D-27DBBAC1B3E6}"/>
              </a:ext>
            </a:extLst>
          </p:cNvPr>
          <p:cNvSpPr txBox="1">
            <a:spLocks/>
          </p:cNvSpPr>
          <p:nvPr/>
        </p:nvSpPr>
        <p:spPr>
          <a:xfrm>
            <a:off x="6662737" y="2209800"/>
            <a:ext cx="4746791" cy="3643313"/>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defRPr/>
            </a:pPr>
            <a:r>
              <a:rPr lang="en-US" altLang="en-US" sz="2000" kern="0">
                <a:ea typeface="ＭＳ Ｐゴシック" panose="020B0600070205080204" pitchFamily="34" charset="-128"/>
                <a:cs typeface="Arial" panose="020B0604020202020204" pitchFamily="34" charset="0"/>
              </a:rPr>
              <a:t>Chi phí cao hơn so với cả hai mô hình hợp đồng trực tiếp và đảm bảo tiết kiệm</a:t>
            </a:r>
          </a:p>
          <a:p>
            <a:pPr algn="just">
              <a:defRPr/>
            </a:pPr>
            <a:r>
              <a:rPr lang="en-US" altLang="en-US" sz="2000" kern="0">
                <a:ea typeface="ＭＳ Ｐゴシック" panose="020B0600070205080204" pitchFamily="34" charset="-128"/>
                <a:cs typeface="Arial" panose="020B0604020202020204" pitchFamily="34" charset="0"/>
              </a:rPr>
              <a:t>Cần có các nhà cung cấp dịch vụ giỏi</a:t>
            </a:r>
          </a:p>
          <a:p>
            <a:pPr algn="just">
              <a:defRPr/>
            </a:pPr>
            <a:r>
              <a:rPr lang="en-US" altLang="en-US" sz="2000" kern="0">
                <a:ea typeface="ＭＳ Ｐゴシック" panose="020B0600070205080204" pitchFamily="34" charset="-128"/>
                <a:cs typeface="Arial" panose="020B0604020202020204" pitchFamily="34" charset="0"/>
              </a:rPr>
              <a:t>Nhà cung cấp dịch vụ chịu toàn bộ rủi ro về đầu tư</a:t>
            </a:r>
          </a:p>
          <a:p>
            <a:pPr algn="just">
              <a:defRPr/>
            </a:pPr>
            <a:endParaRPr lang="en-US" altLang="en-US" sz="2000" kern="0">
              <a:ea typeface="ＭＳ Ｐゴシック" panose="020B0600070205080204" pitchFamily="34" charset="-128"/>
              <a:cs typeface="Arial" panose="020B0604020202020204" pitchFamily="34" charset="0"/>
            </a:endParaRPr>
          </a:p>
        </p:txBody>
      </p:sp>
      <p:sp>
        <p:nvSpPr>
          <p:cNvPr id="9" name="Rectangle 2">
            <a:extLst>
              <a:ext uri="{FF2B5EF4-FFF2-40B4-BE49-F238E27FC236}">
                <a16:creationId xmlns:a16="http://schemas.microsoft.com/office/drawing/2014/main" id="{7215E3BA-90C3-552B-B103-DC13AF88455F}"/>
              </a:ext>
            </a:extLst>
          </p:cNvPr>
          <p:cNvSpPr>
            <a:spLocks noGrp="1" noChangeArrowheads="1"/>
          </p:cNvSpPr>
          <p:nvPr>
            <p:ph type="title"/>
          </p:nvPr>
        </p:nvSpPr>
        <p:spPr>
          <a:xfrm>
            <a:off x="0" y="443228"/>
            <a:ext cx="12191999" cy="715962"/>
          </a:xfrm>
        </p:spPr>
        <p:txBody>
          <a:bodyPr>
            <a:normAutofit/>
          </a:bodyPr>
          <a:lstStyle/>
          <a:p>
            <a:pPr algn="ctr"/>
            <a:r>
              <a:rPr lang="en-US" altLang="en-US" sz="3200" smtClean="0">
                <a:solidFill>
                  <a:schemeClr val="accent1">
                    <a:lumMod val="50000"/>
                  </a:schemeClr>
                </a:solidFill>
                <a:latin typeface="+mn-lt"/>
                <a:ea typeface="ＭＳ Ｐゴシック" panose="020B0600070205080204" pitchFamily="34" charset="-128"/>
              </a:rPr>
              <a:t>CHIA SẺ TIẾT KIỆM</a:t>
            </a:r>
            <a:endParaRPr lang="en-GB" altLang="en-US" sz="3200" dirty="0">
              <a:solidFill>
                <a:schemeClr val="accent1">
                  <a:lumMod val="50000"/>
                </a:schemeClr>
              </a:solidFill>
              <a:latin typeface="+mn-lt"/>
              <a:ea typeface="ＭＳ Ｐゴシック" panose="020B0600070205080204" pitchFamily="34" charset="-128"/>
            </a:endParaRPr>
          </a:p>
        </p:txBody>
      </p:sp>
    </p:spTree>
    <p:extLst>
      <p:ext uri="{BB962C8B-B14F-4D97-AF65-F5344CB8AC3E}">
        <p14:creationId xmlns:p14="http://schemas.microsoft.com/office/powerpoint/2010/main" val="310012747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left)">
                                      <p:cBhvr>
                                        <p:cTn id="15" dur="500"/>
                                        <p:tgtEl>
                                          <p:spTgt spid="6">
                                            <p:txEl>
                                              <p:pRg st="1" end="1"/>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wipe(left)">
                                      <p:cBhvr>
                                        <p:cTn id="18" dur="500"/>
                                        <p:tgtEl>
                                          <p:spTgt spid="6">
                                            <p:txEl>
                                              <p:pRg st="2" end="2"/>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Effect transition="in" filter="wipe(left)">
                                      <p:cBhvr>
                                        <p:cTn id="21" dur="500"/>
                                        <p:tgtEl>
                                          <p:spTgt spid="6">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Effect transition="in" filter="wipe(left)">
                                      <p:cBhvr>
                                        <p:cTn id="31" dur="500"/>
                                        <p:tgtEl>
                                          <p:spTgt spid="8">
                                            <p:txEl>
                                              <p:pRg st="0" end="0"/>
                                            </p:txEl>
                                          </p:spTgt>
                                        </p:tgtEl>
                                      </p:cBhvr>
                                    </p:animEffect>
                                  </p:childTnLst>
                                </p:cTn>
                              </p:par>
                              <p:par>
                                <p:cTn id="32" presetID="22" presetClass="entr" presetSubtype="8" fill="hold" nodeType="withEffect">
                                  <p:stCondLst>
                                    <p:cond delay="0"/>
                                  </p:stCondLst>
                                  <p:childTnLst>
                                    <p:set>
                                      <p:cBhvr>
                                        <p:cTn id="33" dur="1" fill="hold">
                                          <p:stCondLst>
                                            <p:cond delay="0"/>
                                          </p:stCondLst>
                                        </p:cTn>
                                        <p:tgtEl>
                                          <p:spTgt spid="8">
                                            <p:txEl>
                                              <p:pRg st="1" end="1"/>
                                            </p:txEl>
                                          </p:spTgt>
                                        </p:tgtEl>
                                        <p:attrNameLst>
                                          <p:attrName>style.visibility</p:attrName>
                                        </p:attrNameLst>
                                      </p:cBhvr>
                                      <p:to>
                                        <p:strVal val="visible"/>
                                      </p:to>
                                    </p:set>
                                    <p:animEffect transition="in" filter="wipe(left)">
                                      <p:cBhvr>
                                        <p:cTn id="34" dur="500"/>
                                        <p:tgtEl>
                                          <p:spTgt spid="8">
                                            <p:txEl>
                                              <p:pRg st="1" end="1"/>
                                            </p:txEl>
                                          </p:spTgt>
                                        </p:tgtEl>
                                      </p:cBhvr>
                                    </p:animEffect>
                                  </p:childTnLst>
                                </p:cTn>
                              </p:par>
                              <p:par>
                                <p:cTn id="35" presetID="22" presetClass="entr" presetSubtype="8" fill="hold" nodeType="withEffect">
                                  <p:stCondLst>
                                    <p:cond delay="0"/>
                                  </p:stCondLst>
                                  <p:childTnLst>
                                    <p:set>
                                      <p:cBhvr>
                                        <p:cTn id="36" dur="1" fill="hold">
                                          <p:stCondLst>
                                            <p:cond delay="0"/>
                                          </p:stCondLst>
                                        </p:cTn>
                                        <p:tgtEl>
                                          <p:spTgt spid="8">
                                            <p:txEl>
                                              <p:pRg st="2" end="2"/>
                                            </p:txEl>
                                          </p:spTgt>
                                        </p:tgtEl>
                                        <p:attrNameLst>
                                          <p:attrName>style.visibility</p:attrName>
                                        </p:attrNameLst>
                                      </p:cBhvr>
                                      <p:to>
                                        <p:strVal val="visible"/>
                                      </p:to>
                                    </p:set>
                                    <p:animEffect transition="in" filter="wipe(left)">
                                      <p:cBhvr>
                                        <p:cTn id="3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DC46B-53F2-4FAE-A977-DD5D6CA46B41}"/>
              </a:ext>
            </a:extLst>
          </p:cNvPr>
          <p:cNvSpPr>
            <a:spLocks noGrp="1"/>
          </p:cNvSpPr>
          <p:nvPr>
            <p:ph type="title"/>
          </p:nvPr>
        </p:nvSpPr>
        <p:spPr>
          <a:xfrm>
            <a:off x="20029" y="366035"/>
            <a:ext cx="12192000" cy="777875"/>
          </a:xfrm>
        </p:spPr>
        <p:txBody>
          <a:bodyPr/>
          <a:lstStyle/>
          <a:p>
            <a:pPr algn="ctr"/>
            <a:r>
              <a:rPr lang="en-GB" sz="3200" smtClean="0">
                <a:solidFill>
                  <a:schemeClr val="accent1">
                    <a:lumMod val="50000"/>
                  </a:schemeClr>
                </a:solidFill>
                <a:ea typeface="ＭＳ Ｐゴシック" panose="020B0600070205080204" pitchFamily="34" charset="-128"/>
              </a:rPr>
              <a:t>QUIZZ</a:t>
            </a:r>
            <a:endParaRPr lang="en-US" sz="3200" dirty="0">
              <a:solidFill>
                <a:schemeClr val="accent1">
                  <a:lumMod val="50000"/>
                </a:schemeClr>
              </a:solidFill>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E20612E-EE5E-45D2-9727-A9B6D68B6DA3}"/>
              </a:ext>
            </a:extLst>
          </p:cNvPr>
          <p:cNvSpPr>
            <a:spLocks noGrp="1"/>
          </p:cNvSpPr>
          <p:nvPr>
            <p:ph idx="1"/>
          </p:nvPr>
        </p:nvSpPr>
        <p:spPr>
          <a:xfrm>
            <a:off x="545910" y="1263210"/>
            <a:ext cx="11140239" cy="5351585"/>
          </a:xfrm>
        </p:spPr>
        <p:txBody>
          <a:bodyPr>
            <a:normAutofit/>
          </a:bodyPr>
          <a:lstStyle/>
          <a:p>
            <a:pPr marL="0" indent="0" algn="just">
              <a:lnSpc>
                <a:spcPts val="1400"/>
              </a:lnSpc>
              <a:spcBef>
                <a:spcPts val="600"/>
              </a:spcBef>
              <a:buNone/>
            </a:pPr>
            <a:r>
              <a:rPr lang="en-US" sz="1800" smtClean="0">
                <a:solidFill>
                  <a:srgbClr val="000000"/>
                </a:solidFill>
                <a:ea typeface="ＭＳ Ｐゴシック" panose="020B0600070205080204" pitchFamily="34" charset="-128"/>
              </a:rPr>
              <a:t>1. </a:t>
            </a:r>
            <a:r>
              <a:rPr lang="vi-VN" sz="1800" smtClean="0">
                <a:solidFill>
                  <a:srgbClr val="000000"/>
                </a:solidFill>
                <a:ea typeface="ＭＳ Ｐゴシック" panose="020B0600070205080204" pitchFamily="34" charset="-128"/>
              </a:rPr>
              <a:t>Doanh </a:t>
            </a:r>
            <a:r>
              <a:rPr lang="vi-VN" sz="1800" dirty="0">
                <a:solidFill>
                  <a:srgbClr val="000000"/>
                </a:solidFill>
                <a:ea typeface="ＭＳ Ｐゴシック" panose="020B0600070205080204" pitchFamily="34" charset="-128"/>
              </a:rPr>
              <a:t>nghiệp có thể sử dụng những phương thức tài chính nào để triển khai dự </a:t>
            </a:r>
            <a:r>
              <a:rPr lang="vi-VN" sz="1800">
                <a:solidFill>
                  <a:srgbClr val="000000"/>
                </a:solidFill>
                <a:ea typeface="ＭＳ Ｐゴシック" panose="020B0600070205080204" pitchFamily="34" charset="-128"/>
              </a:rPr>
              <a:t>án</a:t>
            </a:r>
            <a:r>
              <a:rPr lang="vi-VN" sz="1800" smtClean="0">
                <a:solidFill>
                  <a:srgbClr val="000000"/>
                </a:solidFill>
                <a:ea typeface="ＭＳ Ｐゴシック" panose="020B0600070205080204" pitchFamily="34" charset="-128"/>
              </a:rPr>
              <a:t>?</a:t>
            </a:r>
            <a:endParaRPr lang="en-US" sz="1800" dirty="0">
              <a:solidFill>
                <a:srgbClr val="000000"/>
              </a:solidFill>
              <a:ea typeface="ＭＳ Ｐゴシック" panose="020B0600070205080204" pitchFamily="34" charset="-128"/>
            </a:endParaRPr>
          </a:p>
          <a:p>
            <a:pPr marL="0" indent="0" algn="just">
              <a:lnSpc>
                <a:spcPts val="1400"/>
              </a:lnSpc>
              <a:spcBef>
                <a:spcPts val="600"/>
              </a:spcBef>
              <a:buNone/>
            </a:pPr>
            <a:r>
              <a:rPr lang="fr-FR" sz="1800" smtClean="0">
                <a:solidFill>
                  <a:srgbClr val="000000"/>
                </a:solidFill>
                <a:ea typeface="ＭＳ Ｐゴシック" panose="020B0600070205080204" pitchFamily="34" charset="-128"/>
              </a:rPr>
              <a:t>A) </a:t>
            </a:r>
            <a:r>
              <a:rPr lang="en-US" altLang="en-US" sz="1800" smtClean="0">
                <a:solidFill>
                  <a:srgbClr val="000000"/>
                </a:solidFill>
                <a:ea typeface="ＭＳ Ｐゴシック" panose="020B0600070205080204" pitchFamily="34" charset="-128"/>
              </a:rPr>
              <a:t>Vốn </a:t>
            </a:r>
            <a:r>
              <a:rPr lang="en-US" altLang="en-US" sz="1800" dirty="0" err="1">
                <a:solidFill>
                  <a:srgbClr val="000000"/>
                </a:solidFill>
                <a:ea typeface="ＭＳ Ｐゴシック" panose="020B0600070205080204" pitchFamily="34" charset="-128"/>
              </a:rPr>
              <a:t>chủ</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sở</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hữu</a:t>
            </a:r>
            <a:r>
              <a:rPr lang="fr-FR" sz="1800" dirty="0">
                <a:solidFill>
                  <a:srgbClr val="000000"/>
                </a:solidFill>
                <a:ea typeface="ＭＳ Ｐゴシック" panose="020B0600070205080204" pitchFamily="34" charset="-128"/>
              </a:rPr>
              <a:t>            </a:t>
            </a:r>
            <a:r>
              <a:rPr lang="fr-FR" sz="1800">
                <a:solidFill>
                  <a:srgbClr val="000000"/>
                </a:solidFill>
                <a:ea typeface="ＭＳ Ｐゴシック" panose="020B0600070205080204" pitchFamily="34" charset="-128"/>
              </a:rPr>
              <a:t>	</a:t>
            </a:r>
            <a:r>
              <a:rPr lang="fr-FR" sz="1800" smtClean="0">
                <a:solidFill>
                  <a:srgbClr val="000000"/>
                </a:solidFill>
                <a:ea typeface="ＭＳ Ｐゴシック" panose="020B0600070205080204" pitchFamily="34" charset="-128"/>
              </a:rPr>
              <a:t>				</a:t>
            </a:r>
          </a:p>
          <a:p>
            <a:pPr marL="0" indent="0" algn="just">
              <a:lnSpc>
                <a:spcPts val="1400"/>
              </a:lnSpc>
              <a:spcBef>
                <a:spcPts val="600"/>
              </a:spcBef>
              <a:buNone/>
            </a:pPr>
            <a:r>
              <a:rPr lang="fr-FR" sz="1800" smtClean="0">
                <a:solidFill>
                  <a:srgbClr val="000000"/>
                </a:solidFill>
                <a:ea typeface="ＭＳ Ｐゴシック" panose="020B0600070205080204" pitchFamily="34" charset="-128"/>
              </a:rPr>
              <a:t>B</a:t>
            </a:r>
            <a:r>
              <a:rPr lang="fr-FR"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Vay</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ngân</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hàng</a:t>
            </a:r>
            <a:r>
              <a:rPr lang="fr-FR" sz="1800" dirty="0">
                <a:solidFill>
                  <a:srgbClr val="000000"/>
                </a:solidFill>
                <a:ea typeface="ＭＳ Ｐゴシック" panose="020B0600070205080204" pitchFamily="34" charset="-128"/>
              </a:rPr>
              <a:t>    	</a:t>
            </a:r>
            <a:r>
              <a:rPr lang="fr-FR" sz="1800">
                <a:solidFill>
                  <a:srgbClr val="000000"/>
                </a:solidFill>
                <a:ea typeface="ＭＳ Ｐゴシック" panose="020B0600070205080204" pitchFamily="34" charset="-128"/>
              </a:rPr>
              <a:t>	</a:t>
            </a:r>
            <a:endParaRPr lang="fr-FR" sz="1800" smtClean="0">
              <a:solidFill>
                <a:srgbClr val="000000"/>
              </a:solidFill>
              <a:ea typeface="ＭＳ Ｐゴシック" panose="020B0600070205080204" pitchFamily="34" charset="-128"/>
            </a:endParaRPr>
          </a:p>
          <a:p>
            <a:pPr marL="0" indent="0" algn="just">
              <a:lnSpc>
                <a:spcPts val="1400"/>
              </a:lnSpc>
              <a:spcBef>
                <a:spcPts val="600"/>
              </a:spcBef>
              <a:buNone/>
            </a:pPr>
            <a:r>
              <a:rPr lang="fr-FR" sz="1800" smtClean="0">
                <a:solidFill>
                  <a:srgbClr val="000000"/>
                </a:solidFill>
                <a:ea typeface="ＭＳ Ｐゴシック" panose="020B0600070205080204" pitchFamily="34" charset="-128"/>
              </a:rPr>
              <a:t>C</a:t>
            </a:r>
            <a:r>
              <a:rPr lang="fr-FR"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Thuê</a:t>
            </a:r>
            <a:r>
              <a:rPr lang="en-US" altLang="en-US" sz="1800" dirty="0">
                <a:solidFill>
                  <a:srgbClr val="000000"/>
                </a:solidFill>
                <a:ea typeface="ＭＳ Ｐゴシック" panose="020B0600070205080204" pitchFamily="34" charset="-128"/>
              </a:rPr>
              <a:t> 		</a:t>
            </a:r>
            <a:r>
              <a:rPr lang="en-US" altLang="en-US" sz="1800">
                <a:solidFill>
                  <a:srgbClr val="000000"/>
                </a:solidFill>
                <a:ea typeface="ＭＳ Ｐゴシック" panose="020B0600070205080204" pitchFamily="34" charset="-128"/>
              </a:rPr>
              <a:t>	</a:t>
            </a:r>
            <a:r>
              <a:rPr lang="en-US" altLang="en-US" sz="1800" smtClean="0">
                <a:solidFill>
                  <a:srgbClr val="000000"/>
                </a:solidFill>
                <a:ea typeface="ＭＳ Ｐゴシック" panose="020B0600070205080204" pitchFamily="34" charset="-128"/>
              </a:rPr>
              <a:t>				</a:t>
            </a:r>
          </a:p>
          <a:p>
            <a:pPr marL="0" indent="0" algn="just">
              <a:lnSpc>
                <a:spcPts val="1400"/>
              </a:lnSpc>
              <a:spcBef>
                <a:spcPts val="600"/>
              </a:spcBef>
              <a:buNone/>
            </a:pPr>
            <a:r>
              <a:rPr lang="fr-FR" sz="1800" b="1" smtClean="0">
                <a:solidFill>
                  <a:srgbClr val="000000"/>
                </a:solidFill>
                <a:ea typeface="ＭＳ Ｐゴシック" panose="020B0600070205080204" pitchFamily="34" charset="-128"/>
              </a:rPr>
              <a:t>D</a:t>
            </a:r>
            <a:r>
              <a:rPr lang="fr-FR"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Vốn</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chủ</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sở</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hữu</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Vay</a:t>
            </a:r>
            <a:r>
              <a:rPr lang="en-US" altLang="en-US" sz="1800" b="1" dirty="0">
                <a:solidFill>
                  <a:srgbClr val="000000"/>
                </a:solidFill>
                <a:ea typeface="ＭＳ Ｐゴシック" panose="020B0600070205080204" pitchFamily="34" charset="-128"/>
              </a:rPr>
              <a:t> </a:t>
            </a:r>
            <a:r>
              <a:rPr lang="en-US" altLang="en-US" sz="1800" b="1" err="1">
                <a:solidFill>
                  <a:srgbClr val="000000"/>
                </a:solidFill>
                <a:ea typeface="ＭＳ Ｐゴシック" panose="020B0600070205080204" pitchFamily="34" charset="-128"/>
              </a:rPr>
              <a:t>ngân</a:t>
            </a:r>
            <a:r>
              <a:rPr lang="en-US" altLang="en-US" sz="1800" b="1">
                <a:solidFill>
                  <a:srgbClr val="000000"/>
                </a:solidFill>
                <a:ea typeface="ＭＳ Ｐゴシック" panose="020B0600070205080204" pitchFamily="34" charset="-128"/>
              </a:rPr>
              <a:t> </a:t>
            </a:r>
            <a:r>
              <a:rPr lang="en-US" altLang="en-US" sz="1800" b="1" smtClean="0">
                <a:solidFill>
                  <a:srgbClr val="000000"/>
                </a:solidFill>
                <a:ea typeface="ＭＳ Ｐゴシック" panose="020B0600070205080204" pitchFamily="34" charset="-128"/>
              </a:rPr>
              <a:t>hàng, Thuê, Hợp đồng hiệu quả</a:t>
            </a:r>
          </a:p>
          <a:p>
            <a:pPr marL="0" indent="0" algn="just">
              <a:lnSpc>
                <a:spcPts val="1400"/>
              </a:lnSpc>
              <a:spcBef>
                <a:spcPts val="600"/>
              </a:spcBef>
              <a:buNone/>
            </a:pPr>
            <a:endParaRPr lang="en-US" sz="1800" b="1" dirty="0">
              <a:solidFill>
                <a:srgbClr val="000000"/>
              </a:solidFill>
              <a:ea typeface="ＭＳ Ｐゴシック" panose="020B0600070205080204" pitchFamily="34" charset="-128"/>
            </a:endParaRPr>
          </a:p>
          <a:p>
            <a:pPr marL="0" indent="0" algn="just">
              <a:lnSpc>
                <a:spcPts val="1400"/>
              </a:lnSpc>
              <a:buNone/>
            </a:pPr>
            <a:r>
              <a:rPr lang="fr-FR" sz="1800" dirty="0">
                <a:solidFill>
                  <a:srgbClr val="000000"/>
                </a:solidFill>
                <a:ea typeface="ＭＳ Ｐゴシック" panose="020B0600070205080204" pitchFamily="34" charset="-128"/>
              </a:rPr>
              <a:t>2. </a:t>
            </a:r>
            <a:r>
              <a:rPr lang="vi-VN" sz="1800" dirty="0">
                <a:solidFill>
                  <a:srgbClr val="000000"/>
                </a:solidFill>
                <a:ea typeface="ＭＳ Ｐゴシック" panose="020B0600070205080204" pitchFamily="34" charset="-128"/>
              </a:rPr>
              <a:t>Doanh nghiệp có thể sử dụng</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Nguồn</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vốn</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chủ</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sở</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hữu</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thì</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có</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ưu</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điểm</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nào</a:t>
            </a:r>
            <a:r>
              <a:rPr lang="en-US" sz="1800" dirty="0">
                <a:solidFill>
                  <a:srgbClr val="000000"/>
                </a:solidFill>
                <a:ea typeface="ＭＳ Ｐゴシック" panose="020B0600070205080204" pitchFamily="34" charset="-128"/>
              </a:rPr>
              <a:t>?</a:t>
            </a:r>
          </a:p>
          <a:p>
            <a:pPr marL="0" indent="0" algn="just">
              <a:lnSpc>
                <a:spcPts val="1400"/>
              </a:lnSpc>
              <a:buNone/>
            </a:pPr>
            <a:endParaRPr lang="en-US" sz="1800" dirty="0">
              <a:solidFill>
                <a:srgbClr val="000000"/>
              </a:solidFill>
              <a:ea typeface="ＭＳ Ｐゴシック" panose="020B0600070205080204" pitchFamily="34" charset="-128"/>
            </a:endParaRPr>
          </a:p>
          <a:p>
            <a:pPr marL="0" indent="0" algn="just">
              <a:lnSpc>
                <a:spcPts val="1400"/>
              </a:lnSpc>
              <a:buNone/>
            </a:pPr>
            <a:r>
              <a:rPr lang="fr-FR" sz="1800" smtClean="0">
                <a:solidFill>
                  <a:srgbClr val="000000"/>
                </a:solidFill>
                <a:ea typeface="ＭＳ Ｐゴシック" panose="020B0600070205080204" pitchFamily="34" charset="-128"/>
              </a:rPr>
              <a:t>A</a:t>
            </a:r>
            <a:r>
              <a:rPr lang="fr-FR"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Cần</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có</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sự</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giám</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sát</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và</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kiểm</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tra</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và</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xác</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nhận</a:t>
            </a:r>
            <a:r>
              <a:rPr lang="en-US" altLang="en-US" sz="1800" dirty="0">
                <a:solidFill>
                  <a:srgbClr val="000000"/>
                </a:solidFill>
                <a:ea typeface="ＭＳ Ｐゴシック" panose="020B0600070205080204" pitchFamily="34" charset="-128"/>
              </a:rPr>
              <a:t> </a:t>
            </a:r>
            <a:r>
              <a:rPr lang="en-US" altLang="en-US" sz="1800" err="1">
                <a:solidFill>
                  <a:srgbClr val="000000"/>
                </a:solidFill>
                <a:ea typeface="ＭＳ Ｐゴシック" panose="020B0600070205080204" pitchFamily="34" charset="-128"/>
              </a:rPr>
              <a:t>độc</a:t>
            </a:r>
            <a:r>
              <a:rPr lang="en-US" altLang="en-US" sz="1800">
                <a:solidFill>
                  <a:srgbClr val="000000"/>
                </a:solidFill>
                <a:ea typeface="ＭＳ Ｐゴシック" panose="020B0600070205080204" pitchFamily="34" charset="-128"/>
              </a:rPr>
              <a:t> </a:t>
            </a:r>
            <a:r>
              <a:rPr lang="en-US" altLang="en-US" sz="1800" smtClean="0">
                <a:solidFill>
                  <a:srgbClr val="000000"/>
                </a:solidFill>
                <a:ea typeface="ＭＳ Ｐゴシック" panose="020B0600070205080204" pitchFamily="34" charset="-128"/>
              </a:rPr>
              <a:t>lập</a:t>
            </a:r>
            <a:r>
              <a:rPr lang="en-US" altLang="en-US" sz="1800" dirty="0">
                <a:solidFill>
                  <a:srgbClr val="000000"/>
                </a:solidFill>
                <a:ea typeface="ＭＳ Ｐゴシック" panose="020B0600070205080204" pitchFamily="34" charset="-128"/>
              </a:rPr>
              <a:t>	</a:t>
            </a:r>
            <a:r>
              <a:rPr lang="fr-FR" sz="1800" b="1" smtClean="0">
                <a:solidFill>
                  <a:srgbClr val="000000"/>
                </a:solidFill>
                <a:ea typeface="ＭＳ Ｐゴシック" panose="020B0600070205080204" pitchFamily="34" charset="-128"/>
              </a:rPr>
              <a:t>B</a:t>
            </a:r>
            <a:r>
              <a:rPr lang="fr-FR" sz="1800" b="1" dirty="0">
                <a:solidFill>
                  <a:srgbClr val="000000"/>
                </a:solidFill>
                <a:ea typeface="ＭＳ Ｐゴシック" panose="020B0600070205080204" pitchFamily="34" charset="-128"/>
              </a:rPr>
              <a:t>) </a:t>
            </a:r>
            <a:r>
              <a:rPr lang="en-US" altLang="en-US" sz="1800" b="1" dirty="0">
                <a:solidFill>
                  <a:srgbClr val="000000"/>
                </a:solidFill>
                <a:ea typeface="ＭＳ Ｐゴシック" panose="020B0600070205080204" pitchFamily="34" charset="-128"/>
              </a:rPr>
              <a:t>Chi </a:t>
            </a:r>
            <a:r>
              <a:rPr lang="en-US" altLang="en-US" sz="1800" b="1" dirty="0" err="1">
                <a:solidFill>
                  <a:srgbClr val="000000"/>
                </a:solidFill>
                <a:ea typeface="ＭＳ Ｐゴシック" panose="020B0600070205080204" pitchFamily="34" charset="-128"/>
              </a:rPr>
              <a:t>phí</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thấp</a:t>
            </a:r>
            <a:endParaRPr lang="en-US" altLang="en-US" sz="1800" b="1" dirty="0">
              <a:solidFill>
                <a:srgbClr val="000000"/>
              </a:solidFill>
              <a:ea typeface="ＭＳ Ｐゴシック" panose="020B0600070205080204" pitchFamily="34" charset="-128"/>
            </a:endParaRPr>
          </a:p>
          <a:p>
            <a:pPr marL="0" indent="0" algn="just">
              <a:lnSpc>
                <a:spcPts val="1400"/>
              </a:lnSpc>
              <a:buNone/>
            </a:pPr>
            <a:r>
              <a:rPr lang="fr-FR" sz="1800">
                <a:solidFill>
                  <a:srgbClr val="000000"/>
                </a:solidFill>
                <a:ea typeface="ＭＳ Ｐゴシック" panose="020B0600070205080204" pitchFamily="34" charset="-128"/>
              </a:rPr>
              <a:t>	</a:t>
            </a:r>
            <a:endParaRPr lang="fr-FR" sz="1800" smtClean="0">
              <a:solidFill>
                <a:srgbClr val="000000"/>
              </a:solidFill>
              <a:ea typeface="ＭＳ Ｐゴシック" panose="020B0600070205080204" pitchFamily="34" charset="-128"/>
            </a:endParaRPr>
          </a:p>
          <a:p>
            <a:pPr marL="0" indent="0" algn="just">
              <a:lnSpc>
                <a:spcPts val="1400"/>
              </a:lnSpc>
              <a:buNone/>
            </a:pPr>
            <a:r>
              <a:rPr lang="fr-FR" sz="1800" smtClean="0">
                <a:solidFill>
                  <a:srgbClr val="000000"/>
                </a:solidFill>
                <a:ea typeface="ＭＳ Ｐゴシック" panose="020B0600070205080204" pitchFamily="34" charset="-128"/>
              </a:rPr>
              <a:t>C</a:t>
            </a:r>
            <a:r>
              <a:rPr lang="fr-FR"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Cần</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có</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các</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quan</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hệ</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và</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nhà</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cung</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cấp</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thiết</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bị</a:t>
            </a:r>
            <a:r>
              <a:rPr lang="en-US" altLang="en-US" sz="1800" dirty="0">
                <a:solidFill>
                  <a:srgbClr val="000000"/>
                </a:solidFill>
                <a:ea typeface="ＭＳ Ｐゴシック" panose="020B0600070205080204" pitchFamily="34" charset="-128"/>
              </a:rPr>
              <a:t> </a:t>
            </a:r>
            <a:r>
              <a:rPr lang="en-US" altLang="en-US" sz="1800">
                <a:solidFill>
                  <a:srgbClr val="000000"/>
                </a:solidFill>
                <a:ea typeface="ＭＳ Ｐゴシック" panose="020B0600070205080204" pitchFamily="34" charset="-128"/>
              </a:rPr>
              <a:t>tin </a:t>
            </a:r>
            <a:r>
              <a:rPr lang="en-US" altLang="en-US" sz="1800" smtClean="0">
                <a:solidFill>
                  <a:srgbClr val="000000"/>
                </a:solidFill>
                <a:ea typeface="ＭＳ Ｐゴシック" panose="020B0600070205080204" pitchFamily="34" charset="-128"/>
              </a:rPr>
              <a:t>cậy</a:t>
            </a:r>
            <a:r>
              <a:rPr lang="en-US" altLang="en-US" sz="1800" dirty="0">
                <a:solidFill>
                  <a:srgbClr val="000000"/>
                </a:solidFill>
                <a:ea typeface="ＭＳ Ｐゴシック" panose="020B0600070205080204" pitchFamily="34" charset="-128"/>
              </a:rPr>
              <a:t>	</a:t>
            </a:r>
            <a:r>
              <a:rPr lang="fr-FR" sz="1800" smtClean="0">
                <a:solidFill>
                  <a:srgbClr val="000000"/>
                </a:solidFill>
                <a:ea typeface="ＭＳ Ｐゴシック" panose="020B0600070205080204" pitchFamily="34" charset="-128"/>
              </a:rPr>
              <a:t>D</a:t>
            </a:r>
            <a:r>
              <a:rPr lang="fr-FR"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Phạm</a:t>
            </a:r>
            <a:r>
              <a:rPr lang="en-US" altLang="en-US" sz="1800" dirty="0">
                <a:solidFill>
                  <a:srgbClr val="000000"/>
                </a:solidFill>
                <a:ea typeface="ＭＳ Ｐゴシック" panose="020B0600070205080204" pitchFamily="34" charset="-128"/>
              </a:rPr>
              <a:t> vi </a:t>
            </a:r>
            <a:r>
              <a:rPr lang="en-US" altLang="en-US" sz="1800" dirty="0" err="1">
                <a:solidFill>
                  <a:srgbClr val="000000"/>
                </a:solidFill>
                <a:ea typeface="ＭＳ Ｐゴシック" panose="020B0600070205080204" pitchFamily="34" charset="-128"/>
              </a:rPr>
              <a:t>giới</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hạn</a:t>
            </a:r>
            <a:endParaRPr lang="en-US" altLang="en-US" sz="1800" dirty="0">
              <a:solidFill>
                <a:srgbClr val="000000"/>
              </a:solidFill>
              <a:ea typeface="ＭＳ Ｐゴシック" panose="020B0600070205080204" pitchFamily="34" charset="-128"/>
            </a:endParaRPr>
          </a:p>
          <a:p>
            <a:pPr marL="0" indent="0" algn="just">
              <a:lnSpc>
                <a:spcPts val="1400"/>
              </a:lnSpc>
              <a:buNone/>
            </a:pPr>
            <a:endParaRPr lang="en-US" sz="1800" dirty="0">
              <a:solidFill>
                <a:srgbClr val="000000"/>
              </a:solidFill>
              <a:ea typeface="ＭＳ Ｐゴシック" panose="020B0600070205080204" pitchFamily="34" charset="-128"/>
            </a:endParaRPr>
          </a:p>
          <a:p>
            <a:pPr marL="0" indent="0" algn="just">
              <a:lnSpc>
                <a:spcPts val="1400"/>
              </a:lnSpc>
              <a:buNone/>
            </a:pPr>
            <a:endParaRPr lang="en-US" sz="1800" dirty="0">
              <a:solidFill>
                <a:srgbClr val="000000"/>
              </a:solidFill>
              <a:ea typeface="ＭＳ Ｐゴシック" panose="020B0600070205080204" pitchFamily="34" charset="-128"/>
            </a:endParaRPr>
          </a:p>
          <a:p>
            <a:pPr marL="0" indent="0" algn="just">
              <a:lnSpc>
                <a:spcPts val="1400"/>
              </a:lnSpc>
              <a:buNone/>
            </a:pPr>
            <a:r>
              <a:rPr lang="fr-FR" sz="1800" dirty="0">
                <a:solidFill>
                  <a:srgbClr val="000000"/>
                </a:solidFill>
                <a:ea typeface="ＭＳ Ｐゴシック" panose="020B0600070205080204" pitchFamily="34" charset="-128"/>
              </a:rPr>
              <a:t>3. </a:t>
            </a:r>
            <a:r>
              <a:rPr lang="en-US" sz="1800" dirty="0" err="1">
                <a:solidFill>
                  <a:srgbClr val="000000"/>
                </a:solidFill>
                <a:ea typeface="ＭＳ Ｐゴシック" panose="020B0600070205080204" pitchFamily="34" charset="-128"/>
              </a:rPr>
              <a:t>Với</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các</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lựa</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chọn</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mà</a:t>
            </a:r>
            <a:r>
              <a:rPr lang="en-US" sz="1800" dirty="0">
                <a:solidFill>
                  <a:srgbClr val="000000"/>
                </a:solidFill>
                <a:ea typeface="ＭＳ Ｐゴシック" panose="020B0600070205080204" pitchFamily="34" charset="-128"/>
              </a:rPr>
              <a:t> ESCOs </a:t>
            </a:r>
            <a:r>
              <a:rPr lang="en-US" sz="1800" dirty="0" err="1">
                <a:solidFill>
                  <a:srgbClr val="000000"/>
                </a:solidFill>
                <a:ea typeface="ＭＳ Ｐゴシック" panose="020B0600070205080204" pitchFamily="34" charset="-128"/>
              </a:rPr>
              <a:t>đưa</a:t>
            </a:r>
            <a:r>
              <a:rPr lang="en-US" sz="1800" dirty="0">
                <a:solidFill>
                  <a:srgbClr val="000000"/>
                </a:solidFill>
                <a:ea typeface="ＭＳ Ｐゴシック" panose="020B0600070205080204" pitchFamily="34" charset="-128"/>
              </a:rPr>
              <a:t> ra </a:t>
            </a:r>
            <a:r>
              <a:rPr lang="en-US" sz="1800" dirty="0" err="1">
                <a:solidFill>
                  <a:srgbClr val="000000"/>
                </a:solidFill>
                <a:ea typeface="ＭＳ Ｐゴシック" panose="020B0600070205080204" pitchFamily="34" charset="-128"/>
              </a:rPr>
              <a:t>thì</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các</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nhà</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quản</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lý</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cơ</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sở</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thường</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nghiêng</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về</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lựa</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chọn</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nào</a:t>
            </a:r>
            <a:r>
              <a:rPr lang="en-US" sz="1800" dirty="0">
                <a:solidFill>
                  <a:srgbClr val="000000"/>
                </a:solidFill>
                <a:ea typeface="ＭＳ Ｐゴシック" panose="020B0600070205080204" pitchFamily="34" charset="-128"/>
              </a:rPr>
              <a:t>?</a:t>
            </a:r>
          </a:p>
          <a:p>
            <a:pPr marL="0" indent="0" algn="just">
              <a:lnSpc>
                <a:spcPts val="1400"/>
              </a:lnSpc>
              <a:buNone/>
            </a:pPr>
            <a:endParaRPr lang="en-US" sz="1800" dirty="0">
              <a:solidFill>
                <a:srgbClr val="000000"/>
              </a:solidFill>
              <a:ea typeface="ＭＳ Ｐゴシック" panose="020B0600070205080204" pitchFamily="34" charset="-128"/>
            </a:endParaRPr>
          </a:p>
          <a:p>
            <a:pPr marL="342900" indent="-342900" algn="just">
              <a:lnSpc>
                <a:spcPts val="1400"/>
              </a:lnSpc>
              <a:buAutoNum type="alphaUcParenR"/>
            </a:pPr>
            <a:r>
              <a:rPr lang="en-US" altLang="en-US" sz="1800" b="1" dirty="0" err="1">
                <a:solidFill>
                  <a:srgbClr val="000000"/>
                </a:solidFill>
                <a:ea typeface="ＭＳ Ｐゴシック" panose="020B0600070205080204" pitchFamily="34" charset="-128"/>
              </a:rPr>
              <a:t>Đảm</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bảo</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tiết</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kiệm</a:t>
            </a:r>
            <a:r>
              <a:rPr lang="en-US" altLang="en-US" sz="1800" b="1" dirty="0">
                <a:solidFill>
                  <a:srgbClr val="000000"/>
                </a:solidFill>
                <a:ea typeface="ＭＳ Ｐゴシック" panose="020B0600070205080204" pitchFamily="34" charset="-128"/>
              </a:rPr>
              <a:t>;</a:t>
            </a:r>
            <a:r>
              <a:rPr lang="en-US" altLang="en-US" sz="1800" dirty="0">
                <a:solidFill>
                  <a:srgbClr val="000000"/>
                </a:solidFill>
                <a:ea typeface="ＭＳ Ｐゴシック" panose="020B0600070205080204" pitchFamily="34" charset="-128"/>
              </a:rPr>
              <a:t>		</a:t>
            </a:r>
            <a:r>
              <a:rPr lang="fr-FR" sz="1800" dirty="0">
                <a:solidFill>
                  <a:srgbClr val="000000"/>
                </a:solidFill>
                <a:ea typeface="ＭＳ Ｐゴシック" panose="020B0600070205080204" pitchFamily="34" charset="-128"/>
              </a:rPr>
              <a:t>B) </a:t>
            </a:r>
            <a:r>
              <a:rPr lang="en-US" sz="1800" dirty="0">
                <a:solidFill>
                  <a:srgbClr val="000000"/>
                </a:solidFill>
                <a:ea typeface="ＭＳ Ｐゴシック" panose="020B0600070205080204" pitchFamily="34" charset="-128"/>
              </a:rPr>
              <a:t>Chia </a:t>
            </a:r>
            <a:r>
              <a:rPr lang="en-US" sz="1800" dirty="0" err="1">
                <a:solidFill>
                  <a:srgbClr val="000000"/>
                </a:solidFill>
                <a:ea typeface="ＭＳ Ｐゴシック" panose="020B0600070205080204" pitchFamily="34" charset="-128"/>
              </a:rPr>
              <a:t>sẻ</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tiết</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kiệm</a:t>
            </a:r>
            <a:r>
              <a:rPr lang="en-US" altLang="en-US" sz="1800" dirty="0">
                <a:solidFill>
                  <a:srgbClr val="000000"/>
                </a:solidFill>
                <a:ea typeface="ＭＳ Ｐゴシック" panose="020B0600070205080204" pitchFamily="34" charset="-128"/>
              </a:rPr>
              <a:t>;	</a:t>
            </a:r>
            <a:r>
              <a:rPr lang="fr-FR" sz="1800" dirty="0">
                <a:solidFill>
                  <a:srgbClr val="000000"/>
                </a:solidFill>
                <a:ea typeface="ＭＳ Ｐゴシック" panose="020B0600070205080204" pitchFamily="34" charset="-128"/>
              </a:rPr>
              <a:t>C) K</a:t>
            </a:r>
            <a:r>
              <a:rPr lang="en-US" altLang="en-US" sz="1800" dirty="0" err="1">
                <a:solidFill>
                  <a:srgbClr val="000000"/>
                </a:solidFill>
                <a:ea typeface="ＭＳ Ｐゴシック" panose="020B0600070205080204" pitchFamily="34" charset="-128"/>
              </a:rPr>
              <a:t>ết</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hợp</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của</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các</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lựa</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chọn</a:t>
            </a:r>
            <a:r>
              <a:rPr lang="en-US" altLang="en-US" sz="1800" dirty="0">
                <a:solidFill>
                  <a:srgbClr val="000000"/>
                </a:solidFill>
                <a:ea typeface="ＭＳ Ｐゴシック" panose="020B0600070205080204" pitchFamily="34" charset="-128"/>
              </a:rPr>
              <a:t> </a:t>
            </a:r>
            <a:r>
              <a:rPr lang="en-US" altLang="en-US" sz="1800" dirty="0" err="1">
                <a:solidFill>
                  <a:srgbClr val="000000"/>
                </a:solidFill>
                <a:ea typeface="ＭＳ Ｐゴシック" panose="020B0600070205080204" pitchFamily="34" charset="-128"/>
              </a:rPr>
              <a:t>trên</a:t>
            </a:r>
            <a:endParaRPr lang="en-US" altLang="en-US" sz="1800" dirty="0">
              <a:solidFill>
                <a:srgbClr val="000000"/>
              </a:solidFill>
              <a:ea typeface="ＭＳ Ｐゴシック" panose="020B0600070205080204" pitchFamily="34" charset="-128"/>
            </a:endParaRPr>
          </a:p>
          <a:p>
            <a:pPr marL="342900" indent="-342900" algn="just">
              <a:lnSpc>
                <a:spcPts val="1400"/>
              </a:lnSpc>
              <a:buAutoNum type="alphaUcParenR"/>
            </a:pPr>
            <a:endParaRPr lang="en-US" sz="1800" dirty="0">
              <a:solidFill>
                <a:srgbClr val="000000"/>
              </a:solidFill>
              <a:ea typeface="ＭＳ Ｐゴシック" panose="020B0600070205080204" pitchFamily="34" charset="-128"/>
            </a:endParaRPr>
          </a:p>
          <a:p>
            <a:pPr marL="0" indent="0" algn="just">
              <a:lnSpc>
                <a:spcPts val="1400"/>
              </a:lnSpc>
              <a:buNone/>
            </a:pPr>
            <a:r>
              <a:rPr lang="fr-FR" sz="1800" dirty="0">
                <a:solidFill>
                  <a:srgbClr val="000000"/>
                </a:solidFill>
                <a:ea typeface="ＭＳ Ｐゴシック" panose="020B0600070205080204" pitchFamily="34" charset="-128"/>
              </a:rPr>
              <a:t>4. </a:t>
            </a:r>
            <a:r>
              <a:rPr lang="fr-FR" sz="1800" dirty="0" err="1">
                <a:solidFill>
                  <a:srgbClr val="000000"/>
                </a:solidFill>
                <a:ea typeface="ＭＳ Ｐゴシック" panose="020B0600070205080204" pitchFamily="34" charset="-128"/>
              </a:rPr>
              <a:t>Nhược</a:t>
            </a:r>
            <a:r>
              <a:rPr lang="fr-FR" sz="1800" dirty="0">
                <a:solidFill>
                  <a:srgbClr val="000000"/>
                </a:solidFill>
                <a:ea typeface="ＭＳ Ｐゴシック" panose="020B0600070205080204" pitchFamily="34" charset="-128"/>
              </a:rPr>
              <a:t> </a:t>
            </a:r>
            <a:r>
              <a:rPr lang="fr-FR" sz="1800" dirty="0" err="1">
                <a:solidFill>
                  <a:srgbClr val="000000"/>
                </a:solidFill>
                <a:ea typeface="ＭＳ Ｐゴシック" panose="020B0600070205080204" pitchFamily="34" charset="-128"/>
              </a:rPr>
              <a:t>điểm</a:t>
            </a:r>
            <a:r>
              <a:rPr lang="fr-FR" sz="1800" dirty="0">
                <a:solidFill>
                  <a:srgbClr val="000000"/>
                </a:solidFill>
                <a:ea typeface="ＭＳ Ｐゴシック" panose="020B0600070205080204" pitchFamily="34" charset="-128"/>
              </a:rPr>
              <a:t> </a:t>
            </a:r>
            <a:r>
              <a:rPr lang="fr-FR" sz="1800" dirty="0" err="1">
                <a:solidFill>
                  <a:srgbClr val="000000"/>
                </a:solidFill>
                <a:ea typeface="ＭＳ Ｐゴシック" panose="020B0600070205080204" pitchFamily="34" charset="-128"/>
              </a:rPr>
              <a:t>của</a:t>
            </a:r>
            <a:r>
              <a:rPr lang="fr-FR" sz="1800" dirty="0">
                <a:solidFill>
                  <a:srgbClr val="000000"/>
                </a:solidFill>
                <a:ea typeface="ＭＳ Ｐゴシック" panose="020B0600070205080204" pitchFamily="34" charset="-128"/>
              </a:rPr>
              <a:t> </a:t>
            </a:r>
            <a:r>
              <a:rPr lang="fr-FR" sz="1800" dirty="0" err="1">
                <a:solidFill>
                  <a:srgbClr val="000000"/>
                </a:solidFill>
                <a:ea typeface="ＭＳ Ｐゴシック" panose="020B0600070205080204" pitchFamily="34" charset="-128"/>
              </a:rPr>
              <a:t>lựa</a:t>
            </a:r>
            <a:r>
              <a:rPr lang="fr-FR" sz="1800" dirty="0">
                <a:solidFill>
                  <a:srgbClr val="000000"/>
                </a:solidFill>
                <a:ea typeface="ＭＳ Ｐゴシック" panose="020B0600070205080204" pitchFamily="34" charset="-128"/>
              </a:rPr>
              <a:t> </a:t>
            </a:r>
            <a:r>
              <a:rPr lang="fr-FR" sz="1800" dirty="0" err="1">
                <a:solidFill>
                  <a:srgbClr val="000000"/>
                </a:solidFill>
                <a:ea typeface="ＭＳ Ｐゴシック" panose="020B0600070205080204" pitchFamily="34" charset="-128"/>
              </a:rPr>
              <a:t>chọn</a:t>
            </a:r>
            <a:r>
              <a:rPr lang="fr-FR" sz="1800" dirty="0">
                <a:solidFill>
                  <a:srgbClr val="000000"/>
                </a:solidFill>
                <a:ea typeface="ＭＳ Ｐゴシック" panose="020B0600070205080204" pitchFamily="34" charset="-128"/>
              </a:rPr>
              <a:t> </a:t>
            </a:r>
            <a:r>
              <a:rPr lang="fr-FR" sz="1800" dirty="0" err="1">
                <a:solidFill>
                  <a:srgbClr val="000000"/>
                </a:solidFill>
                <a:ea typeface="ＭＳ Ｐゴシック" panose="020B0600070205080204" pitchFamily="34" charset="-128"/>
              </a:rPr>
              <a:t>đảm</a:t>
            </a:r>
            <a:r>
              <a:rPr lang="fr-FR" sz="1800" dirty="0">
                <a:solidFill>
                  <a:srgbClr val="000000"/>
                </a:solidFill>
                <a:ea typeface="ＭＳ Ｐゴシック" panose="020B0600070205080204" pitchFamily="34" charset="-128"/>
              </a:rPr>
              <a:t> </a:t>
            </a:r>
            <a:r>
              <a:rPr lang="fr-FR" sz="1800" dirty="0" err="1">
                <a:solidFill>
                  <a:srgbClr val="000000"/>
                </a:solidFill>
                <a:ea typeface="ＭＳ Ｐゴシック" panose="020B0600070205080204" pitchFamily="34" charset="-128"/>
              </a:rPr>
              <a:t>bảo</a:t>
            </a:r>
            <a:r>
              <a:rPr lang="fr-FR" sz="1800" dirty="0">
                <a:solidFill>
                  <a:srgbClr val="000000"/>
                </a:solidFill>
                <a:ea typeface="ＭＳ Ｐゴシック" panose="020B0600070205080204" pitchFamily="34" charset="-128"/>
              </a:rPr>
              <a:t> </a:t>
            </a:r>
            <a:r>
              <a:rPr lang="fr-FR" sz="1800" dirty="0" err="1">
                <a:solidFill>
                  <a:srgbClr val="000000"/>
                </a:solidFill>
                <a:ea typeface="ＭＳ Ｐゴシック" panose="020B0600070205080204" pitchFamily="34" charset="-128"/>
              </a:rPr>
              <a:t>tiết</a:t>
            </a:r>
            <a:r>
              <a:rPr lang="fr-FR" sz="1800" dirty="0">
                <a:solidFill>
                  <a:srgbClr val="000000"/>
                </a:solidFill>
                <a:ea typeface="ＭＳ Ｐゴシック" panose="020B0600070205080204" pitchFamily="34" charset="-128"/>
              </a:rPr>
              <a:t> </a:t>
            </a:r>
            <a:r>
              <a:rPr lang="fr-FR" sz="1800" dirty="0" err="1">
                <a:solidFill>
                  <a:srgbClr val="000000"/>
                </a:solidFill>
                <a:ea typeface="ＭＳ Ｐゴシック" panose="020B0600070205080204" pitchFamily="34" charset="-128"/>
              </a:rPr>
              <a:t>kiệm</a:t>
            </a:r>
            <a:r>
              <a:rPr lang="fr-FR" sz="1800" dirty="0">
                <a:solidFill>
                  <a:srgbClr val="000000"/>
                </a:solidFill>
                <a:ea typeface="ＭＳ Ｐゴシック" panose="020B0600070205080204" pitchFamily="34" charset="-128"/>
              </a:rPr>
              <a:t> </a:t>
            </a:r>
            <a:r>
              <a:rPr lang="fr-FR" sz="1800">
                <a:solidFill>
                  <a:srgbClr val="000000"/>
                </a:solidFill>
                <a:ea typeface="ＭＳ Ｐゴシック" panose="020B0600070205080204" pitchFamily="34" charset="-128"/>
              </a:rPr>
              <a:t>là</a:t>
            </a:r>
            <a:r>
              <a:rPr lang="fr-FR" sz="1800" smtClean="0">
                <a:solidFill>
                  <a:srgbClr val="000000"/>
                </a:solidFill>
                <a:ea typeface="ＭＳ Ｐゴシック" panose="020B0600070205080204" pitchFamily="34" charset="-128"/>
              </a:rPr>
              <a:t>:</a:t>
            </a:r>
          </a:p>
          <a:p>
            <a:pPr marL="0" indent="0" algn="just">
              <a:lnSpc>
                <a:spcPts val="1400"/>
              </a:lnSpc>
              <a:buNone/>
            </a:pPr>
            <a:endParaRPr lang="en-US" sz="1800" dirty="0">
              <a:solidFill>
                <a:srgbClr val="000000"/>
              </a:solidFill>
              <a:ea typeface="ＭＳ Ｐゴシック" panose="020B0600070205080204" pitchFamily="34" charset="-128"/>
            </a:endParaRPr>
          </a:p>
          <a:p>
            <a:pPr marL="0" indent="0" algn="just">
              <a:lnSpc>
                <a:spcPts val="1400"/>
              </a:lnSpc>
              <a:buNone/>
            </a:pPr>
            <a:r>
              <a:rPr lang="fr-FR" sz="1800" b="1" smtClean="0">
                <a:solidFill>
                  <a:srgbClr val="000000"/>
                </a:solidFill>
                <a:ea typeface="ＭＳ Ｐゴシック" panose="020B0600070205080204" pitchFamily="34" charset="-128"/>
              </a:rPr>
              <a:t>A) </a:t>
            </a:r>
            <a:r>
              <a:rPr lang="en-US" altLang="en-US" sz="1800" b="1" smtClean="0">
                <a:solidFill>
                  <a:srgbClr val="000000"/>
                </a:solidFill>
                <a:ea typeface="ＭＳ Ｐゴシック" panose="020B0600070205080204" pitchFamily="34" charset="-128"/>
              </a:rPr>
              <a:t>Cần </a:t>
            </a:r>
            <a:r>
              <a:rPr lang="en-US" altLang="en-US" sz="1800" b="1" dirty="0" err="1">
                <a:solidFill>
                  <a:srgbClr val="000000"/>
                </a:solidFill>
                <a:ea typeface="ＭＳ Ｐゴシック" panose="020B0600070205080204" pitchFamily="34" charset="-128"/>
              </a:rPr>
              <a:t>có</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các</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nhà</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cung</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cấp</a:t>
            </a:r>
            <a:r>
              <a:rPr lang="en-US" altLang="en-US" sz="1800" b="1" dirty="0">
                <a:solidFill>
                  <a:srgbClr val="000000"/>
                </a:solidFill>
                <a:ea typeface="ＭＳ Ｐゴシック" panose="020B0600070205080204" pitchFamily="34" charset="-128"/>
              </a:rPr>
              <a:t> </a:t>
            </a:r>
            <a:r>
              <a:rPr lang="en-US" altLang="en-US" sz="1800" b="1" dirty="0" err="1">
                <a:solidFill>
                  <a:srgbClr val="000000"/>
                </a:solidFill>
                <a:ea typeface="ＭＳ Ｐゴシック" panose="020B0600070205080204" pitchFamily="34" charset="-128"/>
              </a:rPr>
              <a:t>dịch</a:t>
            </a:r>
            <a:r>
              <a:rPr lang="en-US" altLang="en-US" sz="1800" b="1" dirty="0">
                <a:solidFill>
                  <a:srgbClr val="000000"/>
                </a:solidFill>
                <a:ea typeface="ＭＳ Ｐゴシック" panose="020B0600070205080204" pitchFamily="34" charset="-128"/>
              </a:rPr>
              <a:t> </a:t>
            </a:r>
            <a:r>
              <a:rPr lang="en-US" altLang="en-US" sz="1800" b="1" err="1">
                <a:solidFill>
                  <a:srgbClr val="000000"/>
                </a:solidFill>
                <a:ea typeface="ＭＳ Ｐゴシック" panose="020B0600070205080204" pitchFamily="34" charset="-128"/>
              </a:rPr>
              <a:t>vụ</a:t>
            </a:r>
            <a:r>
              <a:rPr lang="en-US" altLang="en-US" sz="1800" b="1">
                <a:solidFill>
                  <a:srgbClr val="000000"/>
                </a:solidFill>
                <a:ea typeface="ＭＳ Ｐゴシック" panose="020B0600070205080204" pitchFamily="34" charset="-128"/>
              </a:rPr>
              <a:t> </a:t>
            </a:r>
            <a:r>
              <a:rPr lang="en-US" altLang="en-US" sz="1800" b="1" smtClean="0">
                <a:solidFill>
                  <a:srgbClr val="000000"/>
                </a:solidFill>
                <a:ea typeface="ＭＳ Ｐゴシック" panose="020B0600070205080204" pitchFamily="34" charset="-128"/>
              </a:rPr>
              <a:t>giỏi			</a:t>
            </a:r>
            <a:r>
              <a:rPr lang="fr-FR" sz="1800" smtClean="0">
                <a:solidFill>
                  <a:srgbClr val="000000"/>
                </a:solidFill>
                <a:ea typeface="ＭＳ Ｐゴシック" panose="020B0600070205080204" pitchFamily="34" charset="-128"/>
              </a:rPr>
              <a:t>B</a:t>
            </a:r>
            <a:r>
              <a:rPr lang="fr-FR"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Lượng</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tiết</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kiệm</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được</a:t>
            </a:r>
            <a:r>
              <a:rPr lang="en-US" sz="1800" dirty="0">
                <a:solidFill>
                  <a:srgbClr val="000000"/>
                </a:solidFill>
                <a:ea typeface="ＭＳ Ｐゴシック" panose="020B0600070205080204" pitchFamily="34" charset="-128"/>
              </a:rPr>
              <a:t> </a:t>
            </a:r>
            <a:r>
              <a:rPr lang="en-US" sz="1800" err="1">
                <a:solidFill>
                  <a:srgbClr val="000000"/>
                </a:solidFill>
                <a:ea typeface="ＭＳ Ｐゴシック" panose="020B0600070205080204" pitchFamily="34" charset="-128"/>
              </a:rPr>
              <a:t>đảm</a:t>
            </a:r>
            <a:r>
              <a:rPr lang="en-US" sz="1800">
                <a:solidFill>
                  <a:srgbClr val="000000"/>
                </a:solidFill>
                <a:ea typeface="ＭＳ Ｐゴシック" panose="020B0600070205080204" pitchFamily="34" charset="-128"/>
              </a:rPr>
              <a:t> </a:t>
            </a:r>
            <a:r>
              <a:rPr lang="en-US" sz="1800" smtClean="0">
                <a:solidFill>
                  <a:srgbClr val="000000"/>
                </a:solidFill>
                <a:ea typeface="ＭＳ Ｐゴシック" panose="020B0600070205080204" pitchFamily="34" charset="-128"/>
              </a:rPr>
              <a:t>bảo</a:t>
            </a:r>
          </a:p>
          <a:p>
            <a:pPr marL="0" indent="0" algn="just">
              <a:lnSpc>
                <a:spcPts val="1400"/>
              </a:lnSpc>
              <a:buNone/>
            </a:pPr>
            <a:endParaRPr lang="en-US" sz="1800" dirty="0">
              <a:solidFill>
                <a:srgbClr val="000000"/>
              </a:solidFill>
              <a:ea typeface="ＭＳ Ｐゴシック" panose="020B0600070205080204" pitchFamily="34" charset="-128"/>
            </a:endParaRPr>
          </a:p>
          <a:p>
            <a:pPr marL="0" indent="0" algn="just">
              <a:lnSpc>
                <a:spcPts val="1400"/>
              </a:lnSpc>
              <a:buNone/>
            </a:pPr>
            <a:r>
              <a:rPr lang="fr-FR" sz="1800" dirty="0">
                <a:solidFill>
                  <a:srgbClr val="000000"/>
                </a:solidFill>
                <a:ea typeface="ＭＳ Ｐゴシック" panose="020B0600070205080204" pitchFamily="34" charset="-128"/>
              </a:rPr>
              <a:t>C) </a:t>
            </a:r>
            <a:r>
              <a:rPr lang="en-US" sz="1800" dirty="0" err="1">
                <a:solidFill>
                  <a:srgbClr val="000000"/>
                </a:solidFill>
                <a:ea typeface="ＭＳ Ｐゴシック" panose="020B0600070205080204" pitchFamily="34" charset="-128"/>
              </a:rPr>
              <a:t>Nhà</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cung</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cấp</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dịch</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vụ</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chịu</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hầu</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hết</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các</a:t>
            </a:r>
            <a:r>
              <a:rPr lang="en-US" sz="1800" dirty="0">
                <a:solidFill>
                  <a:srgbClr val="000000"/>
                </a:solidFill>
                <a:ea typeface="ＭＳ Ｐゴシック" panose="020B0600070205080204" pitchFamily="34" charset="-128"/>
              </a:rPr>
              <a:t> </a:t>
            </a:r>
            <a:r>
              <a:rPr lang="en-US" sz="1800" err="1">
                <a:solidFill>
                  <a:srgbClr val="000000"/>
                </a:solidFill>
                <a:ea typeface="ＭＳ Ｐゴシック" panose="020B0600070205080204" pitchFamily="34" charset="-128"/>
              </a:rPr>
              <a:t>rủi</a:t>
            </a:r>
            <a:r>
              <a:rPr lang="en-US" sz="1800">
                <a:solidFill>
                  <a:srgbClr val="000000"/>
                </a:solidFill>
                <a:ea typeface="ＭＳ Ｐゴシック" panose="020B0600070205080204" pitchFamily="34" charset="-128"/>
              </a:rPr>
              <a:t> </a:t>
            </a:r>
            <a:r>
              <a:rPr lang="en-US" sz="1800" smtClean="0">
                <a:solidFill>
                  <a:srgbClr val="000000"/>
                </a:solidFill>
                <a:ea typeface="ＭＳ Ｐゴシック" panose="020B0600070205080204" pitchFamily="34" charset="-128"/>
              </a:rPr>
              <a:t>ro		</a:t>
            </a:r>
            <a:r>
              <a:rPr lang="fr-FR" sz="1800" smtClean="0">
                <a:solidFill>
                  <a:srgbClr val="000000"/>
                </a:solidFill>
                <a:ea typeface="ＭＳ Ｐゴシック" panose="020B0600070205080204" pitchFamily="34" charset="-128"/>
              </a:rPr>
              <a:t>D</a:t>
            </a:r>
            <a:r>
              <a:rPr lang="fr-FR"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Dễ</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huy</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động</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được</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tài</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chính</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từ</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bên</a:t>
            </a:r>
            <a:r>
              <a:rPr lang="en-US" sz="1800" dirty="0">
                <a:solidFill>
                  <a:srgbClr val="000000"/>
                </a:solidFill>
                <a:ea typeface="ＭＳ Ｐゴシック" panose="020B0600070205080204" pitchFamily="34" charset="-128"/>
              </a:rPr>
              <a:t> </a:t>
            </a:r>
            <a:r>
              <a:rPr lang="en-US" sz="1800" dirty="0" err="1">
                <a:solidFill>
                  <a:srgbClr val="000000"/>
                </a:solidFill>
                <a:ea typeface="ＭＳ Ｐゴシック" panose="020B0600070205080204" pitchFamily="34" charset="-128"/>
              </a:rPr>
              <a:t>ngoài</a:t>
            </a:r>
            <a:endParaRPr lang="en-US" sz="1800" dirty="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325423500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3">
            <a:extLst>
              <a:ext uri="{FF2B5EF4-FFF2-40B4-BE49-F238E27FC236}">
                <a16:creationId xmlns:a16="http://schemas.microsoft.com/office/drawing/2014/main" id="{DBCF0E41-7E9B-A42B-E2B0-ECDE6E484AF7}"/>
              </a:ext>
            </a:extLst>
          </p:cNvPr>
          <p:cNvSpPr>
            <a:spLocks noGrp="1" noChangeArrowheads="1"/>
          </p:cNvSpPr>
          <p:nvPr>
            <p:ph idx="1"/>
          </p:nvPr>
        </p:nvSpPr>
        <p:spPr>
          <a:xfrm>
            <a:off x="614149" y="1600200"/>
            <a:ext cx="10986448" cy="4616450"/>
          </a:xfrm>
        </p:spPr>
        <p:txBody>
          <a:bodyPr/>
          <a:lstStyle/>
          <a:p>
            <a:pPr algn="just">
              <a:lnSpc>
                <a:spcPct val="130000"/>
              </a:lnSpc>
            </a:pPr>
            <a:r>
              <a:rPr lang="en-US" altLang="en-US" sz="2000" dirty="0" err="1">
                <a:solidFill>
                  <a:srgbClr val="000000"/>
                </a:solidFill>
                <a:ea typeface="ＭＳ Ｐゴシック" panose="020B0600070205080204" pitchFamily="34" charset="-128"/>
              </a:rPr>
              <a:t>Giả</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sử</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PizzaCo</a:t>
            </a:r>
            <a:r>
              <a:rPr lang="en-US" altLang="en-US" sz="2000" dirty="0">
                <a:solidFill>
                  <a:srgbClr val="000000"/>
                </a:solidFill>
                <a:ea typeface="ＭＳ Ｐゴシック" panose="020B0600070205080204" pitchFamily="34" charset="-128"/>
              </a:rPr>
              <a:t> (</a:t>
            </a:r>
            <a:r>
              <a:rPr lang="en-US" altLang="en-US" sz="2000" i="1" dirty="0" err="1">
                <a:solidFill>
                  <a:srgbClr val="000000"/>
                </a:solidFill>
                <a:ea typeface="ＭＳ Ｐゴシック" panose="020B0600070205080204" pitchFamily="34" charset="-128"/>
              </a:rPr>
              <a:t>chủ</a:t>
            </a:r>
            <a:r>
              <a:rPr lang="en-US" altLang="en-US" sz="2000" i="1" dirty="0">
                <a:solidFill>
                  <a:srgbClr val="000000"/>
                </a:solidFill>
                <a:ea typeface="ＭＳ Ｐゴシック" panose="020B0600070205080204" pitchFamily="34" charset="-128"/>
              </a:rPr>
              <a:t> </a:t>
            </a:r>
            <a:r>
              <a:rPr lang="en-US" altLang="en-US" sz="2000" i="1" dirty="0" err="1">
                <a:solidFill>
                  <a:srgbClr val="000000"/>
                </a:solidFill>
                <a:ea typeface="ＭＳ Ｐゴシック" panose="020B0600070205080204" pitchFamily="34" charset="-128"/>
              </a:rPr>
              <a:t>cơ</a:t>
            </a:r>
            <a:r>
              <a:rPr lang="en-US" altLang="en-US" sz="2000" i="1" dirty="0">
                <a:solidFill>
                  <a:srgbClr val="000000"/>
                </a:solidFill>
                <a:ea typeface="ＭＳ Ｐゴシック" panose="020B0600070205080204" pitchFamily="34" charset="-128"/>
              </a:rPr>
              <a:t> </a:t>
            </a:r>
            <a:r>
              <a:rPr lang="en-US" altLang="en-US" sz="2000" i="1" dirty="0" err="1">
                <a:solidFill>
                  <a:srgbClr val="000000"/>
                </a:solidFill>
                <a:ea typeface="ＭＳ Ｐゴシック" panose="020B0600070205080204" pitchFamily="34" charset="-128"/>
              </a:rPr>
              <a:t>sở</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cần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một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hệ</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thống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nước</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làm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lạnh</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cho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một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mục</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đích</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nhất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định</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trong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sản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xuất</a:t>
            </a:r>
            <a:r>
              <a:rPr lang="en-US" altLang="en-US" sz="2000" dirty="0">
                <a:solidFill>
                  <a:srgbClr val="000000"/>
                </a:solidFill>
                <a:ea typeface="ＭＳ Ｐゴシック" panose="020B0600070205080204" pitchFamily="34" charset="-128"/>
              </a:rPr>
              <a:t>. Chi </a:t>
            </a:r>
            <a:r>
              <a:rPr lang="en-US" altLang="en-US" sz="2000" dirty="0" err="1">
                <a:solidFill>
                  <a:srgbClr val="000000"/>
                </a:solidFill>
                <a:ea typeface="ＭＳ Ｐゴシック" panose="020B0600070205080204" pitchFamily="34" charset="-128"/>
              </a:rPr>
              <a:t>phí</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lắp</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đặt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của</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hệ</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thống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mới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là</a:t>
            </a:r>
            <a:r>
              <a:rPr lang="en-US" altLang="en-US" sz="2000" dirty="0">
                <a:solidFill>
                  <a:srgbClr val="000000"/>
                </a:solidFill>
                <a:ea typeface="ＭＳ Ｐゴシック" panose="020B0600070205080204" pitchFamily="34" charset="-128"/>
              </a:rPr>
              <a:t> $2.5 </a:t>
            </a:r>
            <a:r>
              <a:rPr lang="en-US" altLang="en-US" sz="2000" dirty="0" err="1">
                <a:solidFill>
                  <a:srgbClr val="000000"/>
                </a:solidFill>
                <a:ea typeface="ＭＳ Ｐゴシック" panose="020B0600070205080204" pitchFamily="34" charset="-128"/>
              </a:rPr>
              <a:t>triệu</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Tuổi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thọ</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của</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thiết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là</a:t>
            </a:r>
            <a:r>
              <a:rPr lang="en-US" altLang="en-US" sz="2000" dirty="0">
                <a:solidFill>
                  <a:srgbClr val="000000"/>
                </a:solidFill>
                <a:ea typeface="ＭＳ Ｐゴシック" panose="020B0600070205080204" pitchFamily="34" charset="-128"/>
              </a:rPr>
              <a:t> 15 </a:t>
            </a:r>
            <a:r>
              <a:rPr lang="en-US" altLang="en-US" sz="2000" dirty="0" err="1">
                <a:solidFill>
                  <a:srgbClr val="000000"/>
                </a:solidFill>
                <a:ea typeface="ＭＳ Ｐゴシック" panose="020B0600070205080204" pitchFamily="34" charset="-128"/>
              </a:rPr>
              <a:t>năm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tuy</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nhiên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quá</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trình</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chỉ</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cần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thiết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trong</a:t>
            </a:r>
            <a:r>
              <a:rPr lang="en-US" altLang="en-US" sz="2000" dirty="0">
                <a:solidFill>
                  <a:srgbClr val="000000"/>
                </a:solidFill>
                <a:ea typeface="ＭＳ Ｐゴシック" panose="020B0600070205080204" pitchFamily="34" charset="-128"/>
              </a:rPr>
              <a:t> 5 </a:t>
            </a:r>
            <a:r>
              <a:rPr lang="en-US" altLang="en-US" sz="2000" dirty="0" err="1">
                <a:solidFill>
                  <a:srgbClr val="000000"/>
                </a:solidFill>
                <a:ea typeface="ＭＳ Ｐゴシック" panose="020B0600070205080204" pitchFamily="34" charset="-128"/>
              </a:rPr>
              <a:t>năm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sau</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đó</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hệ</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thống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làm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mát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sẽ</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được</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bán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với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giá</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trường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ước</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tính</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là</a:t>
            </a:r>
            <a:r>
              <a:rPr lang="en-US" altLang="en-US" sz="2000" dirty="0">
                <a:solidFill>
                  <a:srgbClr val="000000"/>
                </a:solidFill>
                <a:ea typeface="ＭＳ Ｐゴシック" panose="020B0600070205080204" pitchFamily="34" charset="-128"/>
              </a:rPr>
              <a:t> $1,200,000 (</a:t>
            </a:r>
            <a:r>
              <a:rPr lang="en-US" altLang="en-US" sz="2000" dirty="0" err="1">
                <a:solidFill>
                  <a:srgbClr val="000000"/>
                </a:solidFill>
                <a:ea typeface="ＭＳ Ｐゴシック" panose="020B0600070205080204" pitchFamily="34" charset="-128"/>
              </a:rPr>
              <a:t>giá</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kế</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toán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tại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thứ</a:t>
            </a:r>
            <a:r>
              <a:rPr lang="en-US" altLang="en-US" sz="2000" dirty="0">
                <a:solidFill>
                  <a:srgbClr val="000000"/>
                </a:solidFill>
                <a:ea typeface="ＭＳ Ｐゴシック" panose="020B0600070205080204" pitchFamily="34" charset="-128"/>
              </a:rPr>
              <a:t> 5 = $669,500). </a:t>
            </a:r>
            <a:r>
              <a:rPr lang="en-US" altLang="en-US" sz="2000" dirty="0" err="1">
                <a:solidFill>
                  <a:srgbClr val="000000"/>
                </a:solidFill>
                <a:ea typeface="ＭＳ Ｐゴシック" panose="020B0600070205080204" pitchFamily="34" charset="-128"/>
              </a:rPr>
              <a:t>Hệ</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thống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làm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mát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bằng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nước</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sẽ</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tiết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kiệm</a:t>
            </a:r>
            <a:r>
              <a:rPr lang="en-US" altLang="en-US" sz="2000" dirty="0">
                <a:solidFill>
                  <a:srgbClr val="000000"/>
                </a:solidFill>
                <a:ea typeface="ＭＳ Ｐゴシック" panose="020B0600070205080204" pitchFamily="34" charset="-128"/>
              </a:rPr>
              <a:t> 1 </a:t>
            </a:r>
            <a:r>
              <a:rPr lang="en-US" altLang="en-US" sz="2000" dirty="0" err="1">
                <a:solidFill>
                  <a:srgbClr val="000000"/>
                </a:solidFill>
                <a:ea typeface="ＭＳ Ｐゴシック" panose="020B0600070205080204" pitchFamily="34" charset="-128"/>
              </a:rPr>
              <a:t>triệu</a:t>
            </a:r>
            <a:r>
              <a:rPr lang="en-US" altLang="en-US" sz="2000" dirty="0">
                <a:solidFill>
                  <a:srgbClr val="000000"/>
                </a:solidFill>
                <a:ea typeface="ＭＳ Ｐゴシック" panose="020B0600070205080204" pitchFamily="34" charset="-128"/>
              </a:rPr>
              <a:t> USD chi </a:t>
            </a:r>
            <a:r>
              <a:rPr lang="en-US" altLang="en-US" sz="2000" dirty="0" err="1">
                <a:solidFill>
                  <a:srgbClr val="000000"/>
                </a:solidFill>
                <a:ea typeface="ＭＳ Ｐゴシック" panose="020B0600070205080204" pitchFamily="34" charset="-128"/>
              </a:rPr>
              <a:t>phí</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năng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lượng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hàng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cho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PizzaCo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Thuế</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suất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của</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PizzaCo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là</a:t>
            </a:r>
            <a:r>
              <a:rPr lang="en-US" altLang="en-US" sz="2000" dirty="0">
                <a:solidFill>
                  <a:srgbClr val="000000"/>
                </a:solidFill>
                <a:ea typeface="ＭＳ Ｐゴシック" panose="020B0600070205080204" pitchFamily="34" charset="-128"/>
              </a:rPr>
              <a:t> 34%. Chi </a:t>
            </a:r>
            <a:r>
              <a:rPr lang="en-US" altLang="en-US" sz="2000" dirty="0" err="1">
                <a:solidFill>
                  <a:srgbClr val="000000"/>
                </a:solidFill>
                <a:ea typeface="ＭＳ Ｐゴシック" panose="020B0600070205080204" pitchFamily="34" charset="-128"/>
              </a:rPr>
              <a:t>phí</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bảo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trì</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và</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bảo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hiểm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thiết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hàng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là</a:t>
            </a:r>
            <a:r>
              <a:rPr lang="en-US" altLang="en-US" sz="2000" dirty="0">
                <a:solidFill>
                  <a:srgbClr val="000000"/>
                </a:solidFill>
                <a:ea typeface="ＭＳ Ｐゴシック" panose="020B0600070205080204" pitchFamily="34" charset="-128"/>
              </a:rPr>
              <a:t> $50,000. MARR </a:t>
            </a:r>
            <a:r>
              <a:rPr lang="en-US" altLang="en-US" sz="2000" dirty="0" err="1">
                <a:solidFill>
                  <a:srgbClr val="000000"/>
                </a:solidFill>
                <a:ea typeface="ＭＳ Ｐゴシック" panose="020B0600070205080204" pitchFamily="34" charset="-128"/>
              </a:rPr>
              <a:t>của</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PizzaCo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là</a:t>
            </a:r>
            <a:r>
              <a:rPr lang="en-US" altLang="en-US" sz="2000" dirty="0">
                <a:solidFill>
                  <a:srgbClr val="000000"/>
                </a:solidFill>
                <a:ea typeface="ＭＳ Ｐゴシック" panose="020B0600070205080204" pitchFamily="34" charset="-128"/>
              </a:rPr>
              <a:t> 18%. Do </a:t>
            </a:r>
            <a:r>
              <a:rPr lang="en-US" altLang="en-US" sz="2000" dirty="0" err="1">
                <a:solidFill>
                  <a:srgbClr val="000000"/>
                </a:solidFill>
                <a:ea typeface="ＭＳ Ｐゴシック" panose="020B0600070205080204" pitchFamily="34" charset="-128"/>
              </a:rPr>
              <a:t>tại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cuối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thứ</a:t>
            </a:r>
            <a:r>
              <a:rPr lang="en-US" altLang="en-US" sz="2000" dirty="0">
                <a:solidFill>
                  <a:srgbClr val="000000"/>
                </a:solidFill>
                <a:ea typeface="ＭＳ Ｐゴシック" panose="020B0600070205080204" pitchFamily="34" charset="-128"/>
              </a:rPr>
              <a:t> 5  </a:t>
            </a:r>
            <a:r>
              <a:rPr lang="en-US" altLang="en-US" sz="2000" dirty="0" err="1">
                <a:solidFill>
                  <a:srgbClr val="000000"/>
                </a:solidFill>
                <a:ea typeface="ＭＳ Ｐゴシック" panose="020B0600070205080204" pitchFamily="34" charset="-128"/>
              </a:rPr>
              <a:t>PizzaCo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dự</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định</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bán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thiết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với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giá</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cao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hơn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giá</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kế</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toán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công</a:t>
            </a:r>
            <a:r>
              <a:rPr lang="en-US" altLang="en-US" sz="2000" dirty="0">
                <a:solidFill>
                  <a:srgbClr val="000000"/>
                </a:solidFill>
                <a:ea typeface="ＭＳ Ｐゴシック" panose="020B0600070205080204" pitchFamily="34" charset="-128"/>
              </a:rPr>
              <a:t> ty sẽ có </a:t>
            </a:r>
            <a:r>
              <a:rPr lang="en-US" altLang="en-US" sz="2000" dirty="0" err="1">
                <a:solidFill>
                  <a:srgbClr val="000000"/>
                </a:solidFill>
                <a:ea typeface="ＭＳ Ｐゴシック" panose="020B0600070205080204" pitchFamily="34" charset="-128"/>
              </a:rPr>
              <a:t>thu</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nhập</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tăng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thêm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được</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gọi</a:t>
            </a:r>
            <a:r>
              <a:rPr lang="en-US" altLang="en-US" sz="2000" dirty="0">
                <a:solidFill>
                  <a:srgbClr val="000000"/>
                </a:solidFill>
                <a:ea typeface="ＭＳ Ｐゴシック" panose="020B0600070205080204" pitchFamily="34" charset="-128"/>
              </a:rPr>
              <a:t> là “</a:t>
            </a:r>
            <a:r>
              <a:rPr lang="en-US" altLang="en-US" sz="2000" dirty="0" err="1">
                <a:solidFill>
                  <a:srgbClr val="000000"/>
                </a:solidFill>
                <a:ea typeface="ＭＳ Ｐゴシック" panose="020B0600070205080204" pitchFamily="34" charset="-128"/>
              </a:rPr>
              <a:t>vốn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gia</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tăng</a:t>
            </a:r>
            <a:r>
              <a:rPr lang="en-US" altLang="en-US" sz="2000" dirty="0">
                <a:solidFill>
                  <a:srgbClr val="000000"/>
                </a:solidFill>
                <a:ea typeface="ＭＳ Ｐゴシック" panose="020B0600070205080204" pitchFamily="34" charset="-128"/>
              </a:rPr>
              <a:t> – capital gain” , (</a:t>
            </a:r>
            <a:r>
              <a:rPr lang="en-US" altLang="en-US" sz="2000" dirty="0" err="1">
                <a:solidFill>
                  <a:srgbClr val="000000"/>
                </a:solidFill>
                <a:ea typeface="ＭＳ Ｐゴシック" panose="020B0600070205080204" pitchFamily="34" charset="-128"/>
              </a:rPr>
              <a:t>bằng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giá</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trường</a:t>
            </a:r>
            <a:r>
              <a:rPr lang="en-US" altLang="en-US" sz="2000" dirty="0">
                <a:solidFill>
                  <a:srgbClr val="000000"/>
                </a:solidFill>
                <a:ea typeface="ＭＳ Ｐゴシック" panose="020B0600070205080204" pitchFamily="34" charset="-128"/>
              </a:rPr>
              <a:t> – </a:t>
            </a:r>
            <a:r>
              <a:rPr lang="en-US" altLang="en-US" sz="2000" dirty="0" err="1">
                <a:solidFill>
                  <a:srgbClr val="000000"/>
                </a:solidFill>
                <a:ea typeface="ＭＳ Ｐゴシック" panose="020B0600070205080204" pitchFamily="34" charset="-128"/>
              </a:rPr>
              <a:t>giá</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kế</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toán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và</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sẽ</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đánh</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thuế</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Nếu</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PizzaCo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bán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thiết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với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giá</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thấp</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hơn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giá</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kế</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toán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PizzaCo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sẽ</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lỗ</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vốn</a:t>
            </a:r>
            <a:r>
              <a:rPr lang="en-US" altLang="en-US" sz="2000" dirty="0">
                <a:solidFill>
                  <a:srgbClr val="000000"/>
                </a:solidFill>
                <a:ea typeface="ＭＳ Ｐゴシック" panose="020B0600070205080204" pitchFamily="34" charset="-128"/>
              </a:rPr>
              <a:t>”.</a:t>
            </a:r>
            <a:r>
              <a:rPr lang="en-GB" altLang="en-US" sz="2000" dirty="0">
                <a:solidFill>
                  <a:srgbClr val="000000"/>
                </a:solidFill>
                <a:ea typeface="ＭＳ Ｐゴシック" panose="020B0600070205080204" pitchFamily="34" charset="-128"/>
              </a:rPr>
              <a:t> </a:t>
            </a:r>
          </a:p>
          <a:p>
            <a:pPr algn="just">
              <a:lnSpc>
                <a:spcPct val="130000"/>
              </a:lnSpc>
            </a:pPr>
            <a:r>
              <a:rPr lang="en-US" altLang="en-US" sz="2000" dirty="0" err="1">
                <a:solidFill>
                  <a:srgbClr val="000000"/>
                </a:solidFill>
                <a:ea typeface="ＭＳ Ｐゴシック" panose="020B0600070205080204" pitchFamily="34" charset="-128"/>
              </a:rPr>
              <a:t>Công</a:t>
            </a:r>
            <a:r>
              <a:rPr lang="en-US" altLang="en-US" sz="2000" dirty="0">
                <a:solidFill>
                  <a:srgbClr val="000000"/>
                </a:solidFill>
                <a:ea typeface="ＭＳ Ｐゴシック" panose="020B0600070205080204" pitchFamily="34" charset="-128"/>
              </a:rPr>
              <a:t> ty </a:t>
            </a:r>
            <a:r>
              <a:rPr lang="en-US" altLang="en-US" sz="2000" dirty="0" err="1">
                <a:solidFill>
                  <a:srgbClr val="000000"/>
                </a:solidFill>
                <a:ea typeface="ＭＳ Ｐゴシック" panose="020B0600070205080204" pitchFamily="34" charset="-128"/>
              </a:rPr>
              <a:t>PizzaCo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cần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xác</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định</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hình</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thức</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đầu</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tư</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hiệu</a:t>
            </a:r>
            <a:r>
              <a:rPr lang="en-US" altLang="en-US" sz="2000" dirty="0">
                <a:solidFill>
                  <a:srgbClr val="000000"/>
                </a:solidFill>
                <a:ea typeface="ＭＳ Ｐゴシック" panose="020B0600070205080204" pitchFamily="34" charset="-128"/>
              </a:rPr>
              <a:t> quả </a:t>
            </a:r>
            <a:r>
              <a:rPr lang="en-US" altLang="en-US" sz="2000" dirty="0" err="1">
                <a:solidFill>
                  <a:srgbClr val="000000"/>
                </a:solidFill>
                <a:ea typeface="ＭＳ Ｐゴシック" panose="020B0600070205080204" pitchFamily="34" charset="-128"/>
              </a:rPr>
              <a:t>nhất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đối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với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công</a:t>
            </a:r>
            <a:r>
              <a:rPr lang="en-US" altLang="en-US" sz="2000" dirty="0">
                <a:solidFill>
                  <a:srgbClr val="000000"/>
                </a:solidFill>
                <a:ea typeface="ＭＳ Ｐゴシック" panose="020B0600070205080204" pitchFamily="34" charset="-128"/>
              </a:rPr>
              <a:t> ty.</a:t>
            </a:r>
            <a:endParaRPr lang="en-GB" altLang="en-US" sz="2000" dirty="0">
              <a:solidFill>
                <a:srgbClr val="000000"/>
              </a:solidFill>
              <a:ea typeface="ＭＳ Ｐゴシック" panose="020B0600070205080204" pitchFamily="34" charset="-128"/>
            </a:endParaRPr>
          </a:p>
        </p:txBody>
      </p:sp>
      <p:sp>
        <p:nvSpPr>
          <p:cNvPr id="3" name="Rectangle 2">
            <a:extLst>
              <a:ext uri="{FF2B5EF4-FFF2-40B4-BE49-F238E27FC236}">
                <a16:creationId xmlns:a16="http://schemas.microsoft.com/office/drawing/2014/main" id="{18953938-90DE-EC1A-C9FB-BA16485E3385}"/>
              </a:ext>
            </a:extLst>
          </p:cNvPr>
          <p:cNvSpPr>
            <a:spLocks noGrp="1" noChangeArrowheads="1"/>
          </p:cNvSpPr>
          <p:nvPr>
            <p:ph type="title"/>
          </p:nvPr>
        </p:nvSpPr>
        <p:spPr>
          <a:xfrm>
            <a:off x="838200" y="533400"/>
            <a:ext cx="10515600" cy="606287"/>
          </a:xfrm>
        </p:spPr>
        <p:txBody>
          <a:bodyPr/>
          <a:lstStyle/>
          <a:p>
            <a:pPr algn="ctr"/>
            <a:r>
              <a:rPr lang="en-US" altLang="en-US" sz="3200" smtClean="0">
                <a:solidFill>
                  <a:schemeClr val="accent1">
                    <a:lumMod val="50000"/>
                  </a:schemeClr>
                </a:solidFill>
                <a:ea typeface="ＭＳ Ｐゴシック" panose="020B0600070205080204" pitchFamily="34" charset="-128"/>
              </a:rPr>
              <a:t>TRƯỜNG HỢP ỨNG DỤNG</a:t>
            </a:r>
            <a:endParaRPr lang="en-GB" altLang="en-US" sz="3200" dirty="0">
              <a:solidFill>
                <a:schemeClr val="accent1">
                  <a:lumMod val="50000"/>
                </a:schemeClr>
              </a:solidFill>
              <a:ea typeface="ＭＳ Ｐゴシック" panose="020B0600070205080204" pitchFamily="34" charset="-128"/>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Rectangle 3">
            <a:extLst>
              <a:ext uri="{FF2B5EF4-FFF2-40B4-BE49-F238E27FC236}">
                <a16:creationId xmlns:a16="http://schemas.microsoft.com/office/drawing/2014/main" id="{F27E6BB6-1F5C-10BE-FE90-24E19FA8BD50}"/>
              </a:ext>
            </a:extLst>
          </p:cNvPr>
          <p:cNvSpPr>
            <a:spLocks noChangeArrowheads="1"/>
          </p:cNvSpPr>
          <p:nvPr/>
        </p:nvSpPr>
        <p:spPr bwMode="auto">
          <a:xfrm>
            <a:off x="789011" y="1311533"/>
            <a:ext cx="1061397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800" dirty="0">
                <a:solidFill>
                  <a:schemeClr val="tx1"/>
                </a:solidFill>
                <a:latin typeface="Arial" panose="020B0604020202020204" pitchFamily="34" charset="0"/>
                <a:ea typeface="ＭＳ Ｐゴシック" panose="020B0600070205080204" pitchFamily="34" charset="-128"/>
              </a:rPr>
              <a:t>EOY = </a:t>
            </a:r>
            <a:r>
              <a:rPr lang="en-US" altLang="en-US" sz="1800" dirty="0" err="1">
                <a:solidFill>
                  <a:schemeClr val="tx1"/>
                </a:solidFill>
                <a:latin typeface="Arial" panose="020B0604020202020204" pitchFamily="34" charset="0"/>
                <a:ea typeface="ＭＳ Ｐゴシック" panose="020B0600070205080204" pitchFamily="34" charset="-128"/>
              </a:rPr>
              <a:t>Cuối</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năm</a:t>
            </a:r>
            <a:endParaRPr lang="en-GB" altLang="en-US" sz="1800" dirty="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800" dirty="0" err="1">
                <a:solidFill>
                  <a:schemeClr val="tx1"/>
                </a:solidFill>
                <a:latin typeface="Arial" panose="020B0604020202020204" pitchFamily="34" charset="0"/>
                <a:ea typeface="ＭＳ Ｐゴシック" panose="020B0600070205080204" pitchFamily="34" charset="-128"/>
              </a:rPr>
              <a:t>Tiết</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kiệm</a:t>
            </a:r>
            <a:r>
              <a:rPr lang="en-US" altLang="en-US" sz="1800" dirty="0">
                <a:solidFill>
                  <a:schemeClr val="tx1"/>
                </a:solidFill>
                <a:latin typeface="Arial" panose="020B0604020202020204" pitchFamily="34" charset="0"/>
                <a:ea typeface="ＭＳ Ｐゴシック" panose="020B0600070205080204" pitchFamily="34" charset="-128"/>
              </a:rPr>
              <a:t>  =  </a:t>
            </a:r>
            <a:r>
              <a:rPr lang="en-US" altLang="en-US" sz="1800" dirty="0" err="1">
                <a:solidFill>
                  <a:schemeClr val="tx1"/>
                </a:solidFill>
                <a:latin typeface="Arial" panose="020B0604020202020204" pitchFamily="34" charset="0"/>
                <a:ea typeface="ＭＳ Ｐゴシック" panose="020B0600070205080204" pitchFamily="34" charset="-128"/>
              </a:rPr>
              <a:t>Dòng</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tiền</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trước</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thuế</a:t>
            </a:r>
            <a:endParaRPr lang="en-GB" altLang="en-US" sz="1800" dirty="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800" dirty="0" err="1">
                <a:solidFill>
                  <a:schemeClr val="tx1"/>
                </a:solidFill>
                <a:latin typeface="Arial" panose="020B0604020202020204" pitchFamily="34" charset="0"/>
                <a:ea typeface="ＭＳ Ｐゴシック" panose="020B0600070205080204" pitchFamily="34" charset="-128"/>
              </a:rPr>
              <a:t>Depr</a:t>
            </a:r>
            <a:r>
              <a:rPr lang="en-US" altLang="en-US" sz="1800" dirty="0">
                <a:solidFill>
                  <a:schemeClr val="tx1"/>
                </a:solidFill>
                <a:latin typeface="Arial" panose="020B0604020202020204" pitchFamily="34" charset="0"/>
                <a:ea typeface="ＭＳ Ｐゴシック" panose="020B0600070205080204" pitchFamily="34" charset="-128"/>
              </a:rPr>
              <a:t>. = </a:t>
            </a:r>
            <a:r>
              <a:rPr lang="en-US" altLang="en-US" sz="1800" dirty="0" err="1">
                <a:solidFill>
                  <a:schemeClr val="tx1"/>
                </a:solidFill>
                <a:latin typeface="Arial" panose="020B0604020202020204" pitchFamily="34" charset="0"/>
                <a:ea typeface="ＭＳ Ｐゴシック" panose="020B0600070205080204" pitchFamily="34" charset="-128"/>
              </a:rPr>
              <a:t>Khấu</a:t>
            </a:r>
            <a:r>
              <a:rPr lang="en-US" altLang="en-US" sz="1800" dirty="0">
                <a:solidFill>
                  <a:schemeClr val="tx1"/>
                </a:solidFill>
                <a:latin typeface="Arial" panose="020B0604020202020204" pitchFamily="34" charset="0"/>
                <a:ea typeface="ＭＳ Ｐゴシック" panose="020B0600070205080204" pitchFamily="34" charset="-128"/>
              </a:rPr>
              <a:t> hao</a:t>
            </a:r>
            <a:endParaRPr lang="en-GB" altLang="en-US" sz="1800" dirty="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800" dirty="0">
                <a:solidFill>
                  <a:schemeClr val="tx1"/>
                </a:solidFill>
                <a:latin typeface="Arial" panose="020B0604020202020204" pitchFamily="34" charset="0"/>
                <a:ea typeface="ＭＳ Ｐゴシック" panose="020B0600070205080204" pitchFamily="34" charset="-128"/>
              </a:rPr>
              <a:t>Thu </a:t>
            </a:r>
            <a:r>
              <a:rPr lang="en-US" altLang="en-US" sz="1800" dirty="0" err="1">
                <a:solidFill>
                  <a:schemeClr val="tx1"/>
                </a:solidFill>
                <a:latin typeface="Arial" panose="020B0604020202020204" pitchFamily="34" charset="0"/>
                <a:ea typeface="ＭＳ Ｐゴシック" panose="020B0600070205080204" pitchFamily="34" charset="-128"/>
              </a:rPr>
              <a:t>nhập</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chịu</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thuế</a:t>
            </a:r>
            <a:r>
              <a:rPr lang="en-US" altLang="en-US" sz="1800" dirty="0">
                <a:solidFill>
                  <a:schemeClr val="tx1"/>
                </a:solidFill>
                <a:latin typeface="Arial" panose="020B0604020202020204" pitchFamily="34" charset="0"/>
                <a:ea typeface="ＭＳ Ｐゴシック" panose="020B0600070205080204" pitchFamily="34" charset="-128"/>
              </a:rPr>
              <a:t>  =  </a:t>
            </a:r>
            <a:r>
              <a:rPr lang="en-US" altLang="en-US" sz="1800" dirty="0" err="1">
                <a:solidFill>
                  <a:schemeClr val="tx1"/>
                </a:solidFill>
                <a:latin typeface="Arial" panose="020B0604020202020204" pitchFamily="34" charset="0"/>
                <a:ea typeface="ＭＳ Ｐゴシック" panose="020B0600070205080204" pitchFamily="34" charset="-128"/>
              </a:rPr>
              <a:t>Tiết</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kiệm</a:t>
            </a:r>
            <a:r>
              <a:rPr lang="en-US" altLang="en-US" sz="1800" dirty="0">
                <a:solidFill>
                  <a:schemeClr val="tx1"/>
                </a:solidFill>
                <a:latin typeface="Arial" panose="020B0604020202020204" pitchFamily="34" charset="0"/>
                <a:ea typeface="ＭＳ Ｐゴシック" panose="020B0600070205080204" pitchFamily="34" charset="-128"/>
              </a:rPr>
              <a:t> – </a:t>
            </a:r>
            <a:r>
              <a:rPr lang="en-US" altLang="en-US" sz="1800" dirty="0" err="1">
                <a:solidFill>
                  <a:schemeClr val="tx1"/>
                </a:solidFill>
                <a:latin typeface="Arial" panose="020B0604020202020204" pitchFamily="34" charset="0"/>
                <a:ea typeface="ＭＳ Ｐゴシック" panose="020B0600070205080204" pitchFamily="34" charset="-128"/>
              </a:rPr>
              <a:t>Khấu</a:t>
            </a:r>
            <a:r>
              <a:rPr lang="en-US" altLang="en-US" sz="1800" dirty="0">
                <a:solidFill>
                  <a:schemeClr val="tx1"/>
                </a:solidFill>
                <a:latin typeface="Arial" panose="020B0604020202020204" pitchFamily="34" charset="0"/>
                <a:ea typeface="ＭＳ Ｐゴシック" panose="020B0600070205080204" pitchFamily="34" charset="-128"/>
              </a:rPr>
              <a:t> hao – </a:t>
            </a:r>
            <a:r>
              <a:rPr lang="en-US" altLang="en-US" sz="1800" dirty="0" err="1">
                <a:solidFill>
                  <a:schemeClr val="tx1"/>
                </a:solidFill>
                <a:latin typeface="Arial" panose="020B0604020202020204" pitchFamily="34" charset="0"/>
                <a:ea typeface="ＭＳ Ｐゴシック" panose="020B0600070205080204" pitchFamily="34" charset="-128"/>
              </a:rPr>
              <a:t>Trả</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lãi</a:t>
            </a:r>
            <a:endParaRPr lang="en-GB" altLang="en-US" sz="1800" dirty="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800" dirty="0" err="1">
                <a:solidFill>
                  <a:schemeClr val="tx1"/>
                </a:solidFill>
                <a:latin typeface="Arial" panose="020B0604020202020204" pitchFamily="34" charset="0"/>
                <a:ea typeface="ＭＳ Ｐゴシック" panose="020B0600070205080204" pitchFamily="34" charset="-128"/>
              </a:rPr>
              <a:t>Thuế</a:t>
            </a:r>
            <a:r>
              <a:rPr lang="en-US" altLang="en-US" sz="1800" dirty="0">
                <a:solidFill>
                  <a:schemeClr val="tx1"/>
                </a:solidFill>
                <a:latin typeface="Arial" panose="020B0604020202020204" pitchFamily="34" charset="0"/>
                <a:ea typeface="ＭＳ Ｐゴシック" panose="020B0600070205080204" pitchFamily="34" charset="-128"/>
              </a:rPr>
              <a:t>  =  (Thu </a:t>
            </a:r>
            <a:r>
              <a:rPr lang="en-US" altLang="en-US" sz="1800" dirty="0" err="1">
                <a:solidFill>
                  <a:schemeClr val="tx1"/>
                </a:solidFill>
                <a:latin typeface="Arial" panose="020B0604020202020204" pitchFamily="34" charset="0"/>
                <a:ea typeface="ＭＳ Ｐゴシック" panose="020B0600070205080204" pitchFamily="34" charset="-128"/>
              </a:rPr>
              <a:t>nhập</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chịu</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thuế</a:t>
            </a:r>
            <a:r>
              <a:rPr lang="en-US" altLang="en-US" sz="1800" dirty="0">
                <a:solidFill>
                  <a:schemeClr val="tx1"/>
                </a:solidFill>
                <a:latin typeface="Arial" panose="020B0604020202020204" pitchFamily="34" charset="0"/>
                <a:ea typeface="ＭＳ Ｐゴシック" panose="020B0600070205080204" pitchFamily="34" charset="-128"/>
              </a:rPr>
              <a:t>)*(</a:t>
            </a:r>
            <a:r>
              <a:rPr lang="en-US" altLang="en-US" sz="1800" dirty="0" err="1">
                <a:solidFill>
                  <a:schemeClr val="tx1"/>
                </a:solidFill>
                <a:latin typeface="Arial" panose="020B0604020202020204" pitchFamily="34" charset="0"/>
                <a:ea typeface="ＭＳ Ｐゴシック" panose="020B0600070205080204" pitchFamily="34" charset="-128"/>
              </a:rPr>
              <a:t>thuế</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suất</a:t>
            </a:r>
            <a:r>
              <a:rPr lang="en-US" altLang="en-US" sz="1800" dirty="0">
                <a:solidFill>
                  <a:schemeClr val="tx1"/>
                </a:solidFill>
                <a:latin typeface="Arial" panose="020B0604020202020204" pitchFamily="34" charset="0"/>
                <a:ea typeface="ＭＳ Ｐゴシック" panose="020B0600070205080204" pitchFamily="34" charset="-128"/>
              </a:rPr>
              <a:t>)</a:t>
            </a:r>
            <a:endParaRPr lang="en-GB" altLang="en-US" sz="1800" dirty="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800" dirty="0">
                <a:solidFill>
                  <a:schemeClr val="tx1"/>
                </a:solidFill>
                <a:latin typeface="Arial" panose="020B0604020202020204" pitchFamily="34" charset="0"/>
                <a:ea typeface="ＭＳ Ｐゴシック" panose="020B0600070205080204" pitchFamily="34" charset="-128"/>
              </a:rPr>
              <a:t>ATCF  =  </a:t>
            </a:r>
            <a:r>
              <a:rPr lang="en-US" altLang="en-US" sz="1800" dirty="0" err="1">
                <a:solidFill>
                  <a:schemeClr val="tx1"/>
                </a:solidFill>
                <a:latin typeface="Arial" panose="020B0604020202020204" pitchFamily="34" charset="0"/>
                <a:ea typeface="ＭＳ Ｐゴシック" panose="020B0600070205080204" pitchFamily="34" charset="-128"/>
              </a:rPr>
              <a:t>Dòng</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tiền</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sau</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thuế</a:t>
            </a:r>
            <a:r>
              <a:rPr lang="en-US" altLang="en-US" sz="1800" dirty="0">
                <a:solidFill>
                  <a:schemeClr val="tx1"/>
                </a:solidFill>
                <a:latin typeface="Arial" panose="020B0604020202020204" pitchFamily="34" charset="0"/>
                <a:ea typeface="ＭＳ Ｐゴシック" panose="020B0600070205080204" pitchFamily="34" charset="-128"/>
              </a:rPr>
              <a:t> = </a:t>
            </a:r>
            <a:r>
              <a:rPr lang="en-US" altLang="en-US" sz="1800" dirty="0" err="1">
                <a:solidFill>
                  <a:schemeClr val="tx1"/>
                </a:solidFill>
                <a:latin typeface="Arial" panose="020B0604020202020204" pitchFamily="34" charset="0"/>
                <a:ea typeface="ＭＳ Ｐゴシック" panose="020B0600070205080204" pitchFamily="34" charset="-128"/>
              </a:rPr>
              <a:t>Tiết</a:t>
            </a:r>
            <a:r>
              <a:rPr lang="en-US" altLang="en-US" sz="1800" dirty="0">
                <a:solidFill>
                  <a:schemeClr val="tx1"/>
                </a:solidFill>
                <a:latin typeface="Arial" panose="020B0604020202020204" pitchFamily="34" charset="0"/>
                <a:ea typeface="ＭＳ Ｐゴシック" panose="020B0600070205080204" pitchFamily="34" charset="-128"/>
              </a:rPr>
              <a:t> </a:t>
            </a:r>
            <a:r>
              <a:rPr lang="en-US" altLang="en-US" sz="1800" dirty="0" err="1">
                <a:solidFill>
                  <a:schemeClr val="tx1"/>
                </a:solidFill>
                <a:latin typeface="Arial" panose="020B0604020202020204" pitchFamily="34" charset="0"/>
                <a:ea typeface="ＭＳ Ｐゴシック" panose="020B0600070205080204" pitchFamily="34" charset="-128"/>
              </a:rPr>
              <a:t>kiệm</a:t>
            </a:r>
            <a:r>
              <a:rPr lang="en-US" altLang="en-US" sz="1800" dirty="0">
                <a:solidFill>
                  <a:schemeClr val="tx1"/>
                </a:solidFill>
                <a:latin typeface="Arial" panose="020B0604020202020204" pitchFamily="34" charset="0"/>
                <a:ea typeface="ＭＳ Ｐゴシック" panose="020B0600070205080204" pitchFamily="34" charset="-128"/>
              </a:rPr>
              <a:t> – </a:t>
            </a:r>
            <a:r>
              <a:rPr lang="en-US" altLang="en-US" sz="1800" dirty="0" err="1">
                <a:solidFill>
                  <a:schemeClr val="tx1"/>
                </a:solidFill>
                <a:latin typeface="Arial" panose="020B0604020202020204" pitchFamily="34" charset="0"/>
                <a:ea typeface="ＭＳ Ｐゴシック" panose="020B0600070205080204" pitchFamily="34" charset="-128"/>
              </a:rPr>
              <a:t>Tổng</a:t>
            </a:r>
            <a:r>
              <a:rPr lang="en-US" altLang="en-US" sz="1800" dirty="0">
                <a:solidFill>
                  <a:schemeClr val="tx1"/>
                </a:solidFill>
                <a:latin typeface="Arial" panose="020B0604020202020204" pitchFamily="34" charset="0"/>
                <a:ea typeface="ＭＳ Ｐゴシック" panose="020B0600070205080204" pitchFamily="34" charset="-128"/>
              </a:rPr>
              <a:t> chi </a:t>
            </a:r>
            <a:r>
              <a:rPr lang="en-US" altLang="en-US" sz="1800" dirty="0" err="1">
                <a:solidFill>
                  <a:schemeClr val="tx1"/>
                </a:solidFill>
                <a:latin typeface="Arial" panose="020B0604020202020204" pitchFamily="34" charset="0"/>
                <a:ea typeface="ＭＳ Ｐゴシック" panose="020B0600070205080204" pitchFamily="34" charset="-128"/>
              </a:rPr>
              <a:t>phí</a:t>
            </a:r>
            <a:r>
              <a:rPr lang="en-US" altLang="en-US" sz="1800" dirty="0">
                <a:solidFill>
                  <a:schemeClr val="tx1"/>
                </a:solidFill>
                <a:latin typeface="Arial" panose="020B0604020202020204" pitchFamily="34" charset="0"/>
                <a:ea typeface="ＭＳ Ｐゴシック" panose="020B0600070205080204" pitchFamily="34" charset="-128"/>
              </a:rPr>
              <a:t> – </a:t>
            </a:r>
            <a:r>
              <a:rPr lang="en-US" altLang="en-US" sz="1800" dirty="0" err="1">
                <a:solidFill>
                  <a:schemeClr val="tx1"/>
                </a:solidFill>
                <a:latin typeface="Arial" panose="020B0604020202020204" pitchFamily="34" charset="0"/>
                <a:ea typeface="ＭＳ Ｐゴシック" panose="020B0600070205080204" pitchFamily="34" charset="-128"/>
              </a:rPr>
              <a:t>Thuế</a:t>
            </a:r>
            <a:endParaRPr lang="en-US" altLang="en-US" sz="1800" dirty="0">
              <a:solidFill>
                <a:schemeClr val="tx1"/>
              </a:solidFill>
              <a:latin typeface="Arial" panose="020B0604020202020204" pitchFamily="34" charset="0"/>
              <a:ea typeface="ＭＳ Ｐゴシック" panose="020B0600070205080204" pitchFamily="34" charset="-128"/>
            </a:endParaRPr>
          </a:p>
        </p:txBody>
      </p:sp>
      <p:sp>
        <p:nvSpPr>
          <p:cNvPr id="164868" name="Rectangle 4">
            <a:extLst>
              <a:ext uri="{FF2B5EF4-FFF2-40B4-BE49-F238E27FC236}">
                <a16:creationId xmlns:a16="http://schemas.microsoft.com/office/drawing/2014/main" id="{35B1E37A-F913-9EFC-AED9-EC0A7A255729}"/>
              </a:ext>
            </a:extLst>
          </p:cNvPr>
          <p:cNvSpPr>
            <a:spLocks noChangeArrowheads="1"/>
          </p:cNvSpPr>
          <p:nvPr/>
        </p:nvSpPr>
        <p:spPr bwMode="auto">
          <a:xfrm>
            <a:off x="3098006" y="3146144"/>
            <a:ext cx="59959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000" b="1" dirty="0" err="1">
                <a:solidFill>
                  <a:srgbClr val="1A171B"/>
                </a:solidFill>
                <a:latin typeface="Arial" panose="020B0604020202020204" pitchFamily="34" charset="0"/>
                <a:ea typeface="ＭＳ Ｐゴシック" panose="020B0600070205080204" pitchFamily="34" charset="-128"/>
                <a:cs typeface="Arial" panose="020B0604020202020204" pitchFamily="34" charset="0"/>
              </a:rPr>
              <a:t>Bảng</a:t>
            </a:r>
            <a:r>
              <a:rPr lang="en-US" altLang="en-US" sz="2000" b="1" dirty="0">
                <a:solidFill>
                  <a:srgbClr val="1A171B"/>
                </a:solidFill>
                <a:latin typeface="Arial" panose="020B0604020202020204" pitchFamily="34" charset="0"/>
                <a:ea typeface="ＭＳ Ｐゴシック" panose="020B0600070205080204" pitchFamily="34" charset="-128"/>
                <a:cs typeface="Arial" panose="020B0604020202020204" pitchFamily="34" charset="0"/>
              </a:rPr>
              <a:t> </a:t>
            </a:r>
            <a:r>
              <a:rPr lang="en-US" altLang="en-US" sz="2000" b="1" dirty="0" err="1">
                <a:solidFill>
                  <a:srgbClr val="1A171B"/>
                </a:solidFill>
                <a:latin typeface="Arial" panose="020B0604020202020204" pitchFamily="34" charset="0"/>
                <a:ea typeface="ＭＳ Ｐゴシック" panose="020B0600070205080204" pitchFamily="34" charset="-128"/>
                <a:cs typeface="Arial" panose="020B0604020202020204" pitchFamily="34" charset="0"/>
              </a:rPr>
              <a:t>các</a:t>
            </a:r>
            <a:r>
              <a:rPr lang="en-US" altLang="en-US" sz="2000" b="1" dirty="0">
                <a:solidFill>
                  <a:srgbClr val="1A171B"/>
                </a:solidFill>
                <a:latin typeface="Arial" panose="020B0604020202020204" pitchFamily="34" charset="0"/>
                <a:ea typeface="ＭＳ Ｐゴシック" panose="020B0600070205080204" pitchFamily="34" charset="-128"/>
                <a:cs typeface="Arial" panose="020B0604020202020204" pitchFamily="34" charset="0"/>
              </a:rPr>
              <a:t> </a:t>
            </a:r>
            <a:r>
              <a:rPr lang="en-US" altLang="en-US" sz="2000" b="1" dirty="0" err="1">
                <a:solidFill>
                  <a:srgbClr val="1A171B"/>
                </a:solidFill>
                <a:latin typeface="Arial" panose="020B0604020202020204" pitchFamily="34" charset="0"/>
                <a:ea typeface="ＭＳ Ｐゴシック" panose="020B0600070205080204" pitchFamily="34" charset="-128"/>
                <a:cs typeface="Arial" panose="020B0604020202020204" pitchFamily="34" charset="0"/>
              </a:rPr>
              <a:t>biểu</a:t>
            </a:r>
            <a:r>
              <a:rPr lang="en-US" altLang="en-US" sz="2000" b="1" dirty="0">
                <a:solidFill>
                  <a:srgbClr val="1A171B"/>
                </a:solidFill>
                <a:latin typeface="Arial" panose="020B0604020202020204" pitchFamily="34" charset="0"/>
                <a:ea typeface="ＭＳ Ｐゴシック" panose="020B0600070205080204" pitchFamily="34" charset="-128"/>
                <a:cs typeface="Arial" panose="020B0604020202020204" pitchFamily="34" charset="0"/>
              </a:rPr>
              <a:t> </a:t>
            </a:r>
            <a:r>
              <a:rPr lang="en-US" altLang="en-US" sz="2000" b="1" dirty="0" err="1">
                <a:solidFill>
                  <a:srgbClr val="1A171B"/>
                </a:solidFill>
                <a:latin typeface="Arial" panose="020B0604020202020204" pitchFamily="34" charset="0"/>
                <a:ea typeface="ＭＳ Ｐゴシック" panose="020B0600070205080204" pitchFamily="34" charset="-128"/>
                <a:cs typeface="Arial" panose="020B0604020202020204" pitchFamily="34" charset="0"/>
              </a:rPr>
              <a:t>thức</a:t>
            </a:r>
            <a:r>
              <a:rPr lang="en-US" altLang="en-US" sz="2000" b="1" dirty="0">
                <a:solidFill>
                  <a:srgbClr val="1A171B"/>
                </a:solidFill>
                <a:latin typeface="Arial" panose="020B0604020202020204" pitchFamily="34" charset="0"/>
                <a:ea typeface="ＭＳ Ｐゴシック" panose="020B0600070205080204" pitchFamily="34" charset="-128"/>
                <a:cs typeface="Arial" panose="020B0604020202020204" pitchFamily="34" charset="0"/>
              </a:rPr>
              <a:t> </a:t>
            </a:r>
            <a:r>
              <a:rPr lang="en-US" altLang="en-US" sz="2000" b="1" dirty="0" err="1">
                <a:solidFill>
                  <a:srgbClr val="1A171B"/>
                </a:solidFill>
                <a:latin typeface="Arial" panose="020B0604020202020204" pitchFamily="34" charset="0"/>
                <a:ea typeface="ＭＳ Ｐゴシック" panose="020B0600070205080204" pitchFamily="34" charset="-128"/>
                <a:cs typeface="Arial" panose="020B0604020202020204" pitchFamily="34" charset="0"/>
              </a:rPr>
              <a:t>mẫu</a:t>
            </a:r>
            <a:r>
              <a:rPr lang="en-US" altLang="en-US" sz="2000" b="1" dirty="0">
                <a:solidFill>
                  <a:srgbClr val="1A171B"/>
                </a:solidFill>
                <a:latin typeface="Arial" panose="020B0604020202020204" pitchFamily="34" charset="0"/>
                <a:ea typeface="ＭＳ Ｐゴシック" panose="020B0600070205080204" pitchFamily="34" charset="-128"/>
                <a:cs typeface="Arial" panose="020B0604020202020204" pitchFamily="34" charset="0"/>
              </a:rPr>
              <a:t> </a:t>
            </a:r>
            <a:r>
              <a:rPr lang="en-US" altLang="en-US" sz="2000" b="1" dirty="0" err="1">
                <a:solidFill>
                  <a:srgbClr val="1A171B"/>
                </a:solidFill>
                <a:latin typeface="Arial" panose="020B0604020202020204" pitchFamily="34" charset="0"/>
                <a:ea typeface="ＭＳ Ｐゴシック" panose="020B0600070205080204" pitchFamily="34" charset="-128"/>
                <a:cs typeface="Arial" panose="020B0604020202020204" pitchFamily="34" charset="0"/>
              </a:rPr>
              <a:t>trong</a:t>
            </a:r>
            <a:r>
              <a:rPr lang="en-US" altLang="en-US" sz="2000" b="1" dirty="0">
                <a:solidFill>
                  <a:srgbClr val="1A171B"/>
                </a:solidFill>
                <a:latin typeface="Arial" panose="020B0604020202020204" pitchFamily="34" charset="0"/>
                <a:ea typeface="ＭＳ Ｐゴシック" panose="020B0600070205080204" pitchFamily="34" charset="-128"/>
                <a:cs typeface="Arial" panose="020B0604020202020204" pitchFamily="34" charset="0"/>
              </a:rPr>
              <a:t> </a:t>
            </a:r>
            <a:r>
              <a:rPr lang="en-US" altLang="en-US" sz="2000" b="1" dirty="0" err="1">
                <a:solidFill>
                  <a:srgbClr val="1A171B"/>
                </a:solidFill>
                <a:latin typeface="Arial" panose="020B0604020202020204" pitchFamily="34" charset="0"/>
                <a:ea typeface="ＭＳ Ｐゴシック" panose="020B0600070205080204" pitchFamily="34" charset="-128"/>
                <a:cs typeface="Arial" panose="020B0604020202020204" pitchFamily="34" charset="0"/>
              </a:rPr>
              <a:t>phân</a:t>
            </a:r>
            <a:r>
              <a:rPr lang="en-US" altLang="en-US" sz="2000" b="1" dirty="0">
                <a:solidFill>
                  <a:srgbClr val="1A171B"/>
                </a:solidFill>
                <a:latin typeface="Arial" panose="020B0604020202020204" pitchFamily="34" charset="0"/>
                <a:ea typeface="ＭＳ Ｐゴシック" panose="020B0600070205080204" pitchFamily="34" charset="-128"/>
                <a:cs typeface="Arial" panose="020B0604020202020204" pitchFamily="34" charset="0"/>
              </a:rPr>
              <a:t> </a:t>
            </a:r>
            <a:r>
              <a:rPr lang="en-US" altLang="en-US" sz="2000" b="1" dirty="0" err="1">
                <a:solidFill>
                  <a:srgbClr val="1A171B"/>
                </a:solidFill>
                <a:latin typeface="Arial" panose="020B0604020202020204" pitchFamily="34" charset="0"/>
                <a:ea typeface="ＭＳ Ｐゴシック" panose="020B0600070205080204" pitchFamily="34" charset="-128"/>
                <a:cs typeface="Arial" panose="020B0604020202020204" pitchFamily="34" charset="0"/>
              </a:rPr>
              <a:t>tích</a:t>
            </a:r>
            <a:r>
              <a:rPr lang="en-US" altLang="en-US" sz="2000" b="1" dirty="0">
                <a:solidFill>
                  <a:srgbClr val="1A171B"/>
                </a:solidFill>
                <a:latin typeface="Arial" panose="020B0604020202020204" pitchFamily="34" charset="0"/>
                <a:ea typeface="ＭＳ Ｐゴシック" panose="020B0600070205080204" pitchFamily="34" charset="-128"/>
                <a:cs typeface="Arial" panose="020B0604020202020204" pitchFamily="34" charset="0"/>
              </a:rPr>
              <a:t> </a:t>
            </a:r>
            <a:r>
              <a:rPr lang="en-US" altLang="en-US" sz="2000" b="1" dirty="0" err="1">
                <a:solidFill>
                  <a:srgbClr val="1A171B"/>
                </a:solidFill>
                <a:latin typeface="Arial" panose="020B0604020202020204" pitchFamily="34" charset="0"/>
                <a:ea typeface="ＭＳ Ｐゴシック" panose="020B0600070205080204" pitchFamily="34" charset="-128"/>
                <a:cs typeface="Arial" panose="020B0604020202020204" pitchFamily="34" charset="0"/>
              </a:rPr>
              <a:t>kinh</a:t>
            </a:r>
            <a:r>
              <a:rPr lang="en-US" altLang="en-US" sz="2000" b="1" dirty="0">
                <a:solidFill>
                  <a:srgbClr val="1A171B"/>
                </a:solidFill>
                <a:latin typeface="Arial" panose="020B0604020202020204" pitchFamily="34" charset="0"/>
                <a:ea typeface="ＭＳ Ｐゴシック" panose="020B0600070205080204" pitchFamily="34" charset="-128"/>
                <a:cs typeface="Arial" panose="020B0604020202020204" pitchFamily="34" charset="0"/>
              </a:rPr>
              <a:t> </a:t>
            </a:r>
            <a:r>
              <a:rPr lang="en-US" altLang="en-US" sz="2000" b="1" dirty="0" err="1">
                <a:solidFill>
                  <a:srgbClr val="1A171B"/>
                </a:solidFill>
                <a:latin typeface="Arial" panose="020B0604020202020204" pitchFamily="34" charset="0"/>
                <a:ea typeface="ＭＳ Ｐゴシック" panose="020B0600070205080204" pitchFamily="34" charset="-128"/>
                <a:cs typeface="Arial" panose="020B0604020202020204" pitchFamily="34" charset="0"/>
              </a:rPr>
              <a:t>tế</a:t>
            </a:r>
            <a:endParaRPr lang="en-GB" altLang="en-US" sz="2000"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p:txBody>
      </p:sp>
      <p:graphicFrame>
        <p:nvGraphicFramePr>
          <p:cNvPr id="52286" name="Group 62">
            <a:extLst>
              <a:ext uri="{FF2B5EF4-FFF2-40B4-BE49-F238E27FC236}">
                <a16:creationId xmlns:a16="http://schemas.microsoft.com/office/drawing/2014/main" id="{177B3B71-9E4D-9286-66E7-C8F8BBA7ABBA}"/>
              </a:ext>
            </a:extLst>
          </p:cNvPr>
          <p:cNvGraphicFramePr>
            <a:graphicFrameLocks noGrp="1"/>
          </p:cNvGraphicFramePr>
          <p:nvPr>
            <p:extLst>
              <p:ext uri="{D42A27DB-BD31-4B8C-83A1-F6EECF244321}">
                <p14:modId xmlns:p14="http://schemas.microsoft.com/office/powerpoint/2010/main" val="2640060974"/>
              </p:ext>
            </p:extLst>
          </p:nvPr>
        </p:nvGraphicFramePr>
        <p:xfrm>
          <a:off x="1485900" y="3626479"/>
          <a:ext cx="9220200" cy="2632808"/>
        </p:xfrm>
        <a:graphic>
          <a:graphicData uri="http://schemas.openxmlformats.org/drawingml/2006/table">
            <a:tbl>
              <a:tblPr/>
              <a:tblGrid>
                <a:gridCol w="761947">
                  <a:extLst>
                    <a:ext uri="{9D8B030D-6E8A-4147-A177-3AD203B41FA5}">
                      <a16:colId xmlns:a16="http://schemas.microsoft.com/office/drawing/2014/main" val="20000"/>
                    </a:ext>
                  </a:extLst>
                </a:gridCol>
                <a:gridCol w="1373426">
                  <a:extLst>
                    <a:ext uri="{9D8B030D-6E8A-4147-A177-3AD203B41FA5}">
                      <a16:colId xmlns:a16="http://schemas.microsoft.com/office/drawing/2014/main" val="20001"/>
                    </a:ext>
                  </a:extLst>
                </a:gridCol>
                <a:gridCol w="862794">
                  <a:extLst>
                    <a:ext uri="{9D8B030D-6E8A-4147-A177-3AD203B41FA5}">
                      <a16:colId xmlns:a16="http://schemas.microsoft.com/office/drawing/2014/main" val="20002"/>
                    </a:ext>
                  </a:extLst>
                </a:gridCol>
                <a:gridCol w="600273">
                  <a:extLst>
                    <a:ext uri="{9D8B030D-6E8A-4147-A177-3AD203B41FA5}">
                      <a16:colId xmlns:a16="http://schemas.microsoft.com/office/drawing/2014/main" val="20003"/>
                    </a:ext>
                  </a:extLst>
                </a:gridCol>
                <a:gridCol w="729933">
                  <a:extLst>
                    <a:ext uri="{9D8B030D-6E8A-4147-A177-3AD203B41FA5}">
                      <a16:colId xmlns:a16="http://schemas.microsoft.com/office/drawing/2014/main" val="20004"/>
                    </a:ext>
                  </a:extLst>
                </a:gridCol>
                <a:gridCol w="979646">
                  <a:extLst>
                    <a:ext uri="{9D8B030D-6E8A-4147-A177-3AD203B41FA5}">
                      <a16:colId xmlns:a16="http://schemas.microsoft.com/office/drawing/2014/main" val="20005"/>
                    </a:ext>
                  </a:extLst>
                </a:gridCol>
                <a:gridCol w="1029269">
                  <a:extLst>
                    <a:ext uri="{9D8B030D-6E8A-4147-A177-3AD203B41FA5}">
                      <a16:colId xmlns:a16="http://schemas.microsoft.com/office/drawing/2014/main" val="20006"/>
                    </a:ext>
                  </a:extLst>
                </a:gridCol>
                <a:gridCol w="973243">
                  <a:extLst>
                    <a:ext uri="{9D8B030D-6E8A-4147-A177-3AD203B41FA5}">
                      <a16:colId xmlns:a16="http://schemas.microsoft.com/office/drawing/2014/main" val="20007"/>
                    </a:ext>
                  </a:extLst>
                </a:gridCol>
                <a:gridCol w="1147722">
                  <a:extLst>
                    <a:ext uri="{9D8B030D-6E8A-4147-A177-3AD203B41FA5}">
                      <a16:colId xmlns:a16="http://schemas.microsoft.com/office/drawing/2014/main" val="20008"/>
                    </a:ext>
                  </a:extLst>
                </a:gridCol>
                <a:gridCol w="761947">
                  <a:extLst>
                    <a:ext uri="{9D8B030D-6E8A-4147-A177-3AD203B41FA5}">
                      <a16:colId xmlns:a16="http://schemas.microsoft.com/office/drawing/2014/main" val="20009"/>
                    </a:ext>
                  </a:extLst>
                </a:gridCol>
              </a:tblGrid>
              <a:tr h="285317">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E</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F</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G</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H</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J</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907868">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EOY</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Tiết</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kiệm</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Khấu</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hao</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Trả</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Tổng</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Gốc</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còn</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lại</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Thu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nhập</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chịu</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thuế</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Thuế</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ATCF</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85317">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4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4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4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Gốc</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Lãi</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4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4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4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4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4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1115384">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endParaRPr kumimoji="0" lang="en-GB"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n+1</a:t>
                      </a:r>
                      <a:endParaRPr kumimoji="0" lang="en-GB"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n+2</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khấu</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hao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tuyến</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tính</a:t>
                      </a:r>
                      <a:endParaRPr kumimoji="0" lang="en-GB" sz="1400" b="0" i="0" u="none" strike="noStrike" cap="none" normalizeH="0" baseline="0" dirty="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4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400" b="0" i="0" u="none" strike="noStrike" cap="none" normalizeH="0" baseline="0" dirty="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=(D)+(E)</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=(G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tại</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năm</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 </a:t>
                      </a:r>
                      <a:r>
                        <a:rPr kumimoji="0" lang="en-US" sz="1400" b="0" i="0" u="none" strike="noStrike" cap="none" normalizeH="0" baseline="0" dirty="0">
                          <a:ln>
                            <a:noFill/>
                          </a:ln>
                          <a:solidFill>
                            <a:schemeClr val="tx1"/>
                          </a:solidFill>
                          <a:effectLst/>
                          <a:latin typeface="Arial"/>
                          <a:cs typeface="Arial" panose="020B0604020202020204" pitchFamily="34" charset="0"/>
                        </a:rPr>
                        <a:t>–</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(D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tại</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năm</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n+1)</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=(B)-(C)-(E)</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=(H)*(</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thuế</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suất</a:t>
                      </a: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=(B)-(F)-(I)</a:t>
                      </a:r>
                      <a:endParaRPr kumimoji="0" lang="en-US" sz="1400" b="0" i="0" u="none" strike="noStrike" cap="none" normalizeH="0" baseline="0" dirty="0">
                        <a:ln>
                          <a:noFill/>
                        </a:ln>
                        <a:solidFill>
                          <a:schemeClr val="tx1"/>
                        </a:solidFill>
                        <a:effectLst/>
                        <a:latin typeface="Arial" panose="020B0604020202020204"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bl>
          </a:graphicData>
        </a:graphic>
      </p:graphicFrame>
      <p:sp>
        <p:nvSpPr>
          <p:cNvPr id="3" name="Rectangle 2">
            <a:extLst>
              <a:ext uri="{FF2B5EF4-FFF2-40B4-BE49-F238E27FC236}">
                <a16:creationId xmlns:a16="http://schemas.microsoft.com/office/drawing/2014/main" id="{DF3716E1-587D-3AF8-D961-C4EF6CE18C15}"/>
              </a:ext>
            </a:extLst>
          </p:cNvPr>
          <p:cNvSpPr>
            <a:spLocks noGrp="1" noChangeArrowheads="1"/>
          </p:cNvSpPr>
          <p:nvPr>
            <p:ph type="title"/>
          </p:nvPr>
        </p:nvSpPr>
        <p:spPr>
          <a:xfrm>
            <a:off x="789011" y="541635"/>
            <a:ext cx="10613978" cy="555031"/>
          </a:xfrm>
        </p:spPr>
        <p:txBody>
          <a:bodyPr/>
          <a:lstStyle/>
          <a:p>
            <a:pPr algn="ctr"/>
            <a:r>
              <a:rPr lang="en-US" altLang="en-US" sz="3200" smtClean="0">
                <a:solidFill>
                  <a:schemeClr val="accent1">
                    <a:lumMod val="50000"/>
                  </a:schemeClr>
                </a:solidFill>
                <a:ea typeface="ＭＳ Ｐゴシック" panose="020B0600070205080204" pitchFamily="34" charset="-128"/>
              </a:rPr>
              <a:t>CÔNG THỨC TÍNH TOÁN DÒNG TIỀN</a:t>
            </a:r>
            <a:endParaRPr lang="en-GB" altLang="en-US" sz="3200" dirty="0">
              <a:solidFill>
                <a:schemeClr val="accent1">
                  <a:lumMod val="50000"/>
                </a:schemeClr>
              </a:solidFill>
              <a:ea typeface="ＭＳ Ｐゴシック" panose="020B0600070205080204" pitchFamily="34" charset="-128"/>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3">
            <a:extLst>
              <a:ext uri="{FF2B5EF4-FFF2-40B4-BE49-F238E27FC236}">
                <a16:creationId xmlns:a16="http://schemas.microsoft.com/office/drawing/2014/main" id="{09A6BBB7-C257-0850-5C9A-49E7F088D1B3}"/>
              </a:ext>
            </a:extLst>
          </p:cNvPr>
          <p:cNvSpPr>
            <a:spLocks noGrp="1" noChangeArrowheads="1"/>
          </p:cNvSpPr>
          <p:nvPr>
            <p:ph idx="1"/>
          </p:nvPr>
        </p:nvSpPr>
        <p:spPr>
          <a:xfrm>
            <a:off x="838200" y="4187825"/>
            <a:ext cx="10515600" cy="1767074"/>
          </a:xfrm>
        </p:spPr>
        <p:txBody>
          <a:bodyPr>
            <a:normAutofit lnSpcReduction="10000"/>
          </a:bodyPr>
          <a:lstStyle/>
          <a:p>
            <a:pPr algn="just">
              <a:lnSpc>
                <a:spcPct val="130000"/>
              </a:lnSpc>
            </a:pPr>
            <a:r>
              <a:rPr lang="en-US" altLang="en-US" sz="2000" dirty="0">
                <a:solidFill>
                  <a:srgbClr val="000000"/>
                </a:solidFill>
                <a:ea typeface="ＭＳ Ｐゴシック" panose="020B0600070205080204" pitchFamily="34" charset="-128"/>
              </a:rPr>
              <a:t>Khi </a:t>
            </a:r>
            <a:r>
              <a:rPr lang="en-US" altLang="en-US" sz="2000" dirty="0" err="1">
                <a:solidFill>
                  <a:srgbClr val="000000"/>
                </a:solidFill>
                <a:ea typeface="ＭＳ Ｐゴシック" panose="020B0600070205080204" pitchFamily="34" charset="-128"/>
              </a:rPr>
              <a:t>thiết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được</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lắp</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đặt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PizzaCo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sẽ</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có</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khoản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tiết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kiệm</a:t>
            </a:r>
            <a:r>
              <a:rPr lang="en-US" altLang="en-US" sz="2000" dirty="0">
                <a:solidFill>
                  <a:srgbClr val="000000"/>
                </a:solidFill>
                <a:ea typeface="ＭＳ Ｐゴシック" panose="020B0600070205080204" pitchFamily="34" charset="-128"/>
              </a:rPr>
              <a:t> 1 </a:t>
            </a:r>
            <a:r>
              <a:rPr lang="en-US" altLang="en-US" sz="2000" dirty="0" err="1">
                <a:solidFill>
                  <a:srgbClr val="000000"/>
                </a:solidFill>
                <a:ea typeface="ＭＳ Ｐゴシック" panose="020B0600070205080204" pitchFamily="34" charset="-128"/>
              </a:rPr>
              <a:t>triệu</a:t>
            </a:r>
            <a:r>
              <a:rPr lang="en-US" altLang="en-US" sz="2000" dirty="0">
                <a:solidFill>
                  <a:srgbClr val="000000"/>
                </a:solidFill>
                <a:ea typeface="ＭＳ Ｐゴシック" panose="020B0600070205080204" pitchFamily="34" charset="-128"/>
              </a:rPr>
              <a:t> USD/</a:t>
            </a:r>
            <a:r>
              <a:rPr lang="en-US" altLang="en-US" sz="2000" dirty="0" err="1">
                <a:solidFill>
                  <a:srgbClr val="000000"/>
                </a:solidFill>
                <a:ea typeface="ＭＳ Ｐゴシック" panose="020B0600070205080204" pitchFamily="34" charset="-128"/>
              </a:rPr>
              <a:t>năm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trong</a:t>
            </a:r>
            <a:r>
              <a:rPr lang="en-US" altLang="en-US" sz="2000" dirty="0">
                <a:solidFill>
                  <a:srgbClr val="000000"/>
                </a:solidFill>
                <a:ea typeface="ＭＳ Ｐゴシック" panose="020B0600070205080204" pitchFamily="34" charset="-128"/>
              </a:rPr>
              <a:t> 5 </a:t>
            </a:r>
            <a:r>
              <a:rPr lang="en-US" altLang="en-US" sz="2000" dirty="0" err="1">
                <a:solidFill>
                  <a:srgbClr val="000000"/>
                </a:solidFill>
                <a:ea typeface="ＭＳ Ｐゴシック" panose="020B0600070205080204" pitchFamily="34" charset="-128"/>
              </a:rPr>
              <a:t>năm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nhưng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phải</a:t>
            </a:r>
            <a:r>
              <a:rPr lang="en-US" altLang="en-US" sz="2000" dirty="0">
                <a:solidFill>
                  <a:srgbClr val="000000"/>
                </a:solidFill>
                <a:ea typeface="ＭＳ Ｐゴシック" panose="020B0600070205080204" pitchFamily="34" charset="-128"/>
              </a:rPr>
              <a:t> chi $50,000/</a:t>
            </a:r>
            <a:r>
              <a:rPr lang="en-US" altLang="en-US" sz="2000" dirty="0" err="1">
                <a:solidFill>
                  <a:srgbClr val="000000"/>
                </a:solidFill>
                <a:ea typeface="ＭＳ Ｐゴシック" panose="020B0600070205080204" pitchFamily="34" charset="-128"/>
              </a:rPr>
              <a:t>năm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cho</a:t>
            </a:r>
            <a:r>
              <a:rPr lang="en-US" altLang="en-US" sz="2000" dirty="0">
                <a:solidFill>
                  <a:srgbClr val="000000"/>
                </a:solidFill>
                <a:ea typeface="ＭＳ Ｐゴシック" panose="020B0600070205080204" pitchFamily="34" charset="-128"/>
              </a:rPr>
              <a:t> chi </a:t>
            </a:r>
            <a:r>
              <a:rPr lang="en-US" altLang="en-US" sz="2000" dirty="0" err="1">
                <a:solidFill>
                  <a:srgbClr val="000000"/>
                </a:solidFill>
                <a:ea typeface="ＭＳ Ｐゴシック" panose="020B0600070205080204" pitchFamily="34" charset="-128"/>
              </a:rPr>
              <a:t>phí</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bảo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trì</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và</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bảo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hiểm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Tại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cuối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năm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thứ</a:t>
            </a:r>
            <a:r>
              <a:rPr lang="en-US" altLang="en-US" sz="2000" dirty="0">
                <a:solidFill>
                  <a:srgbClr val="000000"/>
                </a:solidFill>
                <a:ea typeface="ＭＳ Ｐゴシック" panose="020B0600070205080204" pitchFamily="34" charset="-128"/>
              </a:rPr>
              <a:t> 5 </a:t>
            </a:r>
            <a:r>
              <a:rPr lang="en-US" altLang="en-US" sz="2000" dirty="0" err="1">
                <a:solidFill>
                  <a:srgbClr val="000000"/>
                </a:solidFill>
                <a:ea typeface="ＭＳ Ｐゴシック" panose="020B0600070205080204" pitchFamily="34" charset="-128"/>
              </a:rPr>
              <a:t>của</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dự</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án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PizzaCo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trông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đợi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sẽ</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bán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thiết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với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giá</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trường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là</a:t>
            </a:r>
            <a:r>
              <a:rPr lang="en-US" altLang="en-US" sz="2000" dirty="0">
                <a:solidFill>
                  <a:srgbClr val="000000"/>
                </a:solidFill>
                <a:ea typeface="ＭＳ Ｐゴシック" panose="020B0600070205080204" pitchFamily="34" charset="-128"/>
              </a:rPr>
              <a:t> $1,200,000. </a:t>
            </a:r>
            <a:r>
              <a:rPr lang="en-US" altLang="en-US" sz="2000" dirty="0" err="1">
                <a:solidFill>
                  <a:srgbClr val="000000"/>
                </a:solidFill>
                <a:ea typeface="ＭＳ Ｐゴシック" panose="020B0600070205080204" pitchFamily="34" charset="-128"/>
              </a:rPr>
              <a:t>Giả</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thiết</a:t>
            </a:r>
            <a:r>
              <a:rPr lang="en-US" altLang="en-US" sz="2000" dirty="0">
                <a:solidFill>
                  <a:srgbClr val="000000"/>
                </a:solidFill>
                <a:ea typeface="ＭＳ Ｐゴシック" panose="020B0600070205080204" pitchFamily="34" charset="-128"/>
              </a:rPr>
              <a:t> MARR </a:t>
            </a:r>
            <a:r>
              <a:rPr lang="en-US" altLang="en-US" sz="2000" dirty="0" err="1">
                <a:solidFill>
                  <a:srgbClr val="000000"/>
                </a:solidFill>
                <a:ea typeface="ＭＳ Ｐゴシック" panose="020B0600070205080204" pitchFamily="34" charset="-128"/>
              </a:rPr>
              <a:t>là</a:t>
            </a:r>
            <a:r>
              <a:rPr lang="en-US" altLang="en-US" sz="2000" dirty="0">
                <a:solidFill>
                  <a:srgbClr val="000000"/>
                </a:solidFill>
                <a:ea typeface="ＭＳ Ｐゴシック" panose="020B0600070205080204" pitchFamily="34" charset="-128"/>
              </a:rPr>
              <a:t> 18%, </a:t>
            </a:r>
            <a:r>
              <a:rPr lang="en-US" altLang="en-US" sz="2000" dirty="0" err="1">
                <a:solidFill>
                  <a:srgbClr val="000000"/>
                </a:solidFill>
                <a:ea typeface="ＭＳ Ｐゴシック" panose="020B0600070205080204" pitchFamily="34" charset="-128"/>
              </a:rPr>
              <a:t>và</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thiết</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được</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khấu</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hao</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trong</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vòng</a:t>
            </a:r>
            <a:r>
              <a:rPr lang="en-US" altLang="en-US" sz="2000" dirty="0">
                <a:solidFill>
                  <a:srgbClr val="000000"/>
                </a:solidFill>
                <a:ea typeface="ＭＳ Ｐゴシック" panose="020B0600070205080204" pitchFamily="34" charset="-128"/>
              </a:rPr>
              <a:t> 5 </a:t>
            </a:r>
            <a:r>
              <a:rPr lang="en-US" altLang="en-US" sz="2000" dirty="0" err="1">
                <a:solidFill>
                  <a:srgbClr val="000000"/>
                </a:solidFill>
                <a:ea typeface="ＭＳ Ｐゴシック" panose="020B0600070205080204" pitchFamily="34" charset="-128"/>
              </a:rPr>
              <a:t>năm</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với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giá</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trị</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còn</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lại</a:t>
            </a:r>
            <a:r>
              <a:rPr lang="en-US" altLang="en-US" sz="2000" dirty="0">
                <a:solidFill>
                  <a:srgbClr val="000000"/>
                </a:solidFill>
                <a:ea typeface="ＭＳ Ｐゴシック" panose="020B0600070205080204" pitchFamily="34" charset="-128"/>
              </a:rPr>
              <a:t> </a:t>
            </a:r>
            <a:r>
              <a:rPr lang="en-US" altLang="en-US" sz="2000" dirty="0" err="1">
                <a:solidFill>
                  <a:srgbClr val="000000"/>
                </a:solidFill>
                <a:ea typeface="ＭＳ Ｐゴシック" panose="020B0600070205080204" pitchFamily="34" charset="-128"/>
              </a:rPr>
              <a:t>bằng</a:t>
            </a:r>
            <a:r>
              <a:rPr lang="en-US" altLang="en-US" sz="2000" dirty="0">
                <a:solidFill>
                  <a:srgbClr val="000000"/>
                </a:solidFill>
                <a:ea typeface="ＭＳ Ｐゴシック" panose="020B0600070205080204" pitchFamily="34" charset="-128"/>
              </a:rPr>
              <a:t> 0.</a:t>
            </a:r>
            <a:r>
              <a:rPr lang="en-GB" altLang="en-US" sz="2000" dirty="0">
                <a:solidFill>
                  <a:srgbClr val="000000"/>
                </a:solidFill>
                <a:ea typeface="ＭＳ Ｐゴシック" panose="020B0600070205080204" pitchFamily="34" charset="-128"/>
              </a:rPr>
              <a:t> </a:t>
            </a:r>
          </a:p>
        </p:txBody>
      </p:sp>
      <p:grpSp>
        <p:nvGrpSpPr>
          <p:cNvPr id="166916" name="Group 4">
            <a:extLst>
              <a:ext uri="{FF2B5EF4-FFF2-40B4-BE49-F238E27FC236}">
                <a16:creationId xmlns:a16="http://schemas.microsoft.com/office/drawing/2014/main" id="{FC461E54-F341-8801-9874-861D52487617}"/>
              </a:ext>
            </a:extLst>
          </p:cNvPr>
          <p:cNvGrpSpPr>
            <a:grpSpLocks/>
          </p:cNvGrpSpPr>
          <p:nvPr/>
        </p:nvGrpSpPr>
        <p:grpSpPr bwMode="auto">
          <a:xfrm>
            <a:off x="2358665" y="2024418"/>
            <a:ext cx="7474669" cy="1971165"/>
            <a:chOff x="2880" y="2700"/>
            <a:chExt cx="6358" cy="1493"/>
          </a:xfrm>
        </p:grpSpPr>
        <p:sp>
          <p:nvSpPr>
            <p:cNvPr id="166917" name="Text Box 5">
              <a:extLst>
                <a:ext uri="{FF2B5EF4-FFF2-40B4-BE49-F238E27FC236}">
                  <a16:creationId xmlns:a16="http://schemas.microsoft.com/office/drawing/2014/main" id="{B44315E8-8E61-55E1-B9A3-168BE3D76B02}"/>
                </a:ext>
              </a:extLst>
            </p:cNvPr>
            <p:cNvSpPr txBox="1">
              <a:spLocks noChangeArrowheads="1"/>
            </p:cNvSpPr>
            <p:nvPr/>
          </p:nvSpPr>
          <p:spPr bwMode="auto">
            <a:xfrm>
              <a:off x="2880" y="2700"/>
              <a:ext cx="2520" cy="1080"/>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00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2000">
                  <a:solidFill>
                    <a:schemeClr val="tx1"/>
                  </a:solidFill>
                  <a:latin typeface="Arial" panose="020B0604020202020204" pitchFamily="34" charset="0"/>
                  <a:ea typeface="Batang" panose="02030600000101010101" pitchFamily="18" charset="-127"/>
                </a:rPr>
                <a:t>Nhà sản xuất hệ thống làm mát bằng nước</a:t>
              </a:r>
              <a:endParaRPr lang="en-GB" altLang="en-US" sz="2000">
                <a:solidFill>
                  <a:schemeClr val="tx1"/>
                </a:solidFill>
                <a:latin typeface="Arial" panose="020B0604020202020204" pitchFamily="34" charset="0"/>
                <a:ea typeface="ＭＳ Ｐゴシック" panose="020B0600070205080204" pitchFamily="34" charset="-128"/>
              </a:endParaRPr>
            </a:p>
          </p:txBody>
        </p:sp>
        <p:sp>
          <p:nvSpPr>
            <p:cNvPr id="166918" name="Text Box 6">
              <a:extLst>
                <a:ext uri="{FF2B5EF4-FFF2-40B4-BE49-F238E27FC236}">
                  <a16:creationId xmlns:a16="http://schemas.microsoft.com/office/drawing/2014/main" id="{A084FB33-C2E1-526E-E96A-C2A0615A0F10}"/>
                </a:ext>
              </a:extLst>
            </p:cNvPr>
            <p:cNvSpPr txBox="1">
              <a:spLocks noChangeArrowheads="1"/>
            </p:cNvSpPr>
            <p:nvPr/>
          </p:nvSpPr>
          <p:spPr bwMode="auto">
            <a:xfrm>
              <a:off x="7618" y="2860"/>
              <a:ext cx="1620" cy="90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000">
                <a:solidFill>
                  <a:schemeClr val="tx1"/>
                </a:solidFill>
                <a:latin typeface="Arial" panose="020B0604020202020204" pitchFamily="34" charset="0"/>
                <a:ea typeface="Batang" panose="02030600000101010101" pitchFamily="18" charset="-127"/>
              </a:endParaRPr>
            </a:p>
            <a:p>
              <a:pPr eaLnBrk="1" hangingPunct="1">
                <a:lnSpc>
                  <a:spcPct val="100000"/>
                </a:lnSpc>
                <a:spcBef>
                  <a:spcPct val="0"/>
                </a:spcBef>
                <a:buFontTx/>
                <a:buNone/>
              </a:pPr>
              <a:r>
                <a:rPr lang="en-GB" altLang="ko-KR" sz="2000">
                  <a:solidFill>
                    <a:schemeClr val="tx1"/>
                  </a:solidFill>
                  <a:latin typeface="Arial" panose="020B0604020202020204" pitchFamily="34" charset="0"/>
                  <a:ea typeface="Batang" panose="02030600000101010101" pitchFamily="18" charset="-127"/>
                </a:rPr>
                <a:t>PizzaCo</a:t>
              </a:r>
              <a:endParaRPr lang="en-GB" altLang="en-US" sz="2000">
                <a:solidFill>
                  <a:schemeClr val="tx1"/>
                </a:solidFill>
                <a:latin typeface="Arial" panose="020B0604020202020204" pitchFamily="34" charset="0"/>
                <a:ea typeface="ＭＳ Ｐゴシック" panose="020B0600070205080204" pitchFamily="34" charset="-128"/>
              </a:endParaRPr>
            </a:p>
          </p:txBody>
        </p:sp>
        <p:sp>
          <p:nvSpPr>
            <p:cNvPr id="166919" name="Line 7">
              <a:extLst>
                <a:ext uri="{FF2B5EF4-FFF2-40B4-BE49-F238E27FC236}">
                  <a16:creationId xmlns:a16="http://schemas.microsoft.com/office/drawing/2014/main" id="{D2A528CC-7DCD-2F7F-60A9-A939BA4F27A5}"/>
                </a:ext>
              </a:extLst>
            </p:cNvPr>
            <p:cNvSpPr>
              <a:spLocks noChangeShapeType="1"/>
            </p:cNvSpPr>
            <p:nvPr/>
          </p:nvSpPr>
          <p:spPr bwMode="auto">
            <a:xfrm flipV="1">
              <a:off x="5400" y="3576"/>
              <a:ext cx="1888" cy="2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66920" name="Line 8">
              <a:extLst>
                <a:ext uri="{FF2B5EF4-FFF2-40B4-BE49-F238E27FC236}">
                  <a16:creationId xmlns:a16="http://schemas.microsoft.com/office/drawing/2014/main" id="{42F1A4C4-5307-607D-E3B7-EA3E13CC9118}"/>
                </a:ext>
              </a:extLst>
            </p:cNvPr>
            <p:cNvSpPr>
              <a:spLocks noChangeShapeType="1"/>
            </p:cNvSpPr>
            <p:nvPr/>
          </p:nvSpPr>
          <p:spPr bwMode="auto">
            <a:xfrm flipH="1">
              <a:off x="5400" y="3060"/>
              <a:ext cx="1888"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66921" name="Text Box 9">
              <a:extLst>
                <a:ext uri="{FF2B5EF4-FFF2-40B4-BE49-F238E27FC236}">
                  <a16:creationId xmlns:a16="http://schemas.microsoft.com/office/drawing/2014/main" id="{A76BF6B4-2A9D-6795-EAD0-16F6E62D5005}"/>
                </a:ext>
              </a:extLst>
            </p:cNvPr>
            <p:cNvSpPr txBox="1">
              <a:spLocks noChangeArrowheads="1"/>
            </p:cNvSpPr>
            <p:nvPr/>
          </p:nvSpPr>
          <p:spPr bwMode="auto">
            <a:xfrm>
              <a:off x="5736" y="2700"/>
              <a:ext cx="1440" cy="54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ko-KR" sz="2000">
                  <a:solidFill>
                    <a:schemeClr val="tx1"/>
                  </a:solidFill>
                  <a:latin typeface="Arial" panose="020B0604020202020204" pitchFamily="34" charset="0"/>
                  <a:ea typeface="Batang" panose="02030600000101010101" pitchFamily="18" charset="-127"/>
                </a:rPr>
                <a:t>Chi phí mua</a:t>
              </a:r>
              <a:endParaRPr lang="en-GB" altLang="en-US" sz="2000">
                <a:solidFill>
                  <a:schemeClr val="tx1"/>
                </a:solidFill>
                <a:latin typeface="Arial" panose="020B0604020202020204" pitchFamily="34" charset="0"/>
                <a:ea typeface="ＭＳ Ｐゴシック" panose="020B0600070205080204" pitchFamily="34" charset="-128"/>
              </a:endParaRPr>
            </a:p>
          </p:txBody>
        </p:sp>
        <p:sp>
          <p:nvSpPr>
            <p:cNvPr id="166922" name="Text Box 10">
              <a:extLst>
                <a:ext uri="{FF2B5EF4-FFF2-40B4-BE49-F238E27FC236}">
                  <a16:creationId xmlns:a16="http://schemas.microsoft.com/office/drawing/2014/main" id="{B17E90F2-0C4D-8FC9-23C9-B9C0D6CB6E98}"/>
                </a:ext>
              </a:extLst>
            </p:cNvPr>
            <p:cNvSpPr txBox="1">
              <a:spLocks noChangeArrowheads="1"/>
            </p:cNvSpPr>
            <p:nvPr/>
          </p:nvSpPr>
          <p:spPr bwMode="auto">
            <a:xfrm>
              <a:off x="5863" y="3653"/>
              <a:ext cx="1440" cy="54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2000">
                  <a:solidFill>
                    <a:schemeClr val="tx1"/>
                  </a:solidFill>
                  <a:latin typeface="Arial" panose="020B0604020202020204" pitchFamily="34" charset="0"/>
                  <a:ea typeface="Batang" panose="02030600000101010101" pitchFamily="18" charset="-127"/>
                </a:rPr>
                <a:t>Thiết bị</a:t>
              </a:r>
              <a:endParaRPr lang="en-GB" altLang="en-US" sz="2000">
                <a:solidFill>
                  <a:schemeClr val="tx1"/>
                </a:solidFill>
                <a:latin typeface="Arial" panose="020B0604020202020204" pitchFamily="34" charset="0"/>
                <a:ea typeface="ＭＳ Ｐゴシック" panose="020B0600070205080204" pitchFamily="34" charset="-128"/>
              </a:endParaRPr>
            </a:p>
          </p:txBody>
        </p:sp>
        <p:sp>
          <p:nvSpPr>
            <p:cNvPr id="166923" name="AutoShape 11">
              <a:extLst>
                <a:ext uri="{FF2B5EF4-FFF2-40B4-BE49-F238E27FC236}">
                  <a16:creationId xmlns:a16="http://schemas.microsoft.com/office/drawing/2014/main" id="{E1CC1A24-706B-E0A1-585B-FAA464519295}"/>
                </a:ext>
              </a:extLst>
            </p:cNvPr>
            <p:cNvSpPr>
              <a:spLocks noChangeArrowheads="1"/>
            </p:cNvSpPr>
            <p:nvPr/>
          </p:nvSpPr>
          <p:spPr bwMode="auto">
            <a:xfrm>
              <a:off x="7288" y="2816"/>
              <a:ext cx="1620" cy="90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2000">
                <a:solidFill>
                  <a:schemeClr val="tx1"/>
                </a:solidFill>
                <a:latin typeface="Arial" panose="020B0604020202020204" pitchFamily="34" charset="0"/>
                <a:ea typeface="ＭＳ Ｐゴシック" panose="020B0600070205080204" pitchFamily="34" charset="-128"/>
              </a:endParaRPr>
            </a:p>
          </p:txBody>
        </p:sp>
      </p:grpSp>
      <p:sp>
        <p:nvSpPr>
          <p:cNvPr id="3" name="Rectangle 2">
            <a:extLst>
              <a:ext uri="{FF2B5EF4-FFF2-40B4-BE49-F238E27FC236}">
                <a16:creationId xmlns:a16="http://schemas.microsoft.com/office/drawing/2014/main" id="{2AECDFE6-16CA-E1E3-35ED-C24688FEA21D}"/>
              </a:ext>
            </a:extLst>
          </p:cNvPr>
          <p:cNvSpPr>
            <a:spLocks noGrp="1" noChangeArrowheads="1"/>
          </p:cNvSpPr>
          <p:nvPr>
            <p:ph type="title"/>
          </p:nvPr>
        </p:nvSpPr>
        <p:spPr>
          <a:xfrm>
            <a:off x="838200" y="586232"/>
            <a:ext cx="10515600" cy="513698"/>
          </a:xfrm>
        </p:spPr>
        <p:txBody>
          <a:bodyPr/>
          <a:lstStyle/>
          <a:p>
            <a:pPr algn="ctr"/>
            <a:r>
              <a:rPr lang="en-US" altLang="en-US" sz="3200" smtClean="0">
                <a:solidFill>
                  <a:schemeClr val="accent1">
                    <a:lumMod val="50000"/>
                  </a:schemeClr>
                </a:solidFill>
                <a:ea typeface="ＭＳ Ｐゴシック" panose="020B0600070205080204" pitchFamily="34" charset="-128"/>
              </a:rPr>
              <a:t>TÀI TRỢ BẰNG NGUỒN VỐN CHỦ SỞ HỮU</a:t>
            </a:r>
            <a:endParaRPr lang="en-GB" altLang="en-US" sz="3200" dirty="0">
              <a:solidFill>
                <a:schemeClr val="accent1">
                  <a:lumMod val="50000"/>
                </a:schemeClr>
              </a:solidFill>
              <a:ea typeface="ＭＳ Ｐゴシック" panose="020B0600070205080204" pitchFamily="34" charset="-128"/>
            </a:endParaRPr>
          </a:p>
        </p:txBody>
      </p:sp>
    </p:spTree>
  </p:cSld>
  <p:clrMapOvr>
    <a:masterClrMapping/>
  </p:clrMapOvr>
  <p:transition/>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028" name="Rectangle 2">
            <a:extLst>
              <a:ext uri="{FF2B5EF4-FFF2-40B4-BE49-F238E27FC236}">
                <a16:creationId xmlns:a16="http://schemas.microsoft.com/office/drawing/2014/main" id="{015804B9-D8A2-2663-FD78-8D1365666CD7}"/>
              </a:ext>
            </a:extLst>
          </p:cNvPr>
          <p:cNvSpPr>
            <a:spLocks noChangeArrowheads="1" noGrp="1"/>
          </p:cNvSpPr>
          <p:nvPr>
            <p:ph type="title"/>
          </p:nvPr>
        </p:nvSpPr>
        <p:spPr>
          <a:xfrm>
            <a:off x="304800" y="434008"/>
            <a:ext cx="11582400" cy="838200"/>
          </a:xfrm>
        </p:spPr>
        <p:txBody>
          <a:bodyPr rtlCol="0">
            <a:noAutofit/>
          </a:bodyPr>
          <a:lstStyle/>
          <a:p>
            <a:pPr algn="ctr">
              <a:defRPr/>
            </a:pPr>
            <a:r>
              <a:rPr b="1" dirty="0" err="1" lang="en-US" sz="2800">
                <a:ea charset="-128" panose="020B0600070205080204" pitchFamily="34" typeface="ＭＳ Ｐゴシック"/>
              </a:rPr>
              <a:t>Phân</a:t>
            </a:r>
            <a:r>
              <a:rPr b="1" dirty="0" lang="en-US" sz="2800">
                <a:ea charset="-128" panose="020B0600070205080204" pitchFamily="34" typeface="ＭＳ Ｐゴシック"/>
              </a:rPr>
              <a:t> </a:t>
            </a:r>
            <a:r>
              <a:rPr b="1" dirty="0" err="1" lang="en-US" sz="2800">
                <a:ea charset="-128" panose="020B0600070205080204" pitchFamily="34" typeface="ＭＳ Ｐゴシック"/>
              </a:rPr>
              <a:t>tích</a:t>
            </a:r>
            <a:r>
              <a:rPr b="1" dirty="0" lang="en-US" sz="2800">
                <a:ea charset="-128" panose="020B0600070205080204" pitchFamily="34" typeface="ＭＳ Ｐゴシック"/>
              </a:rPr>
              <a:t> </a:t>
            </a:r>
            <a:r>
              <a:rPr b="1" dirty="0" err="1" lang="en-US" sz="2800">
                <a:ea charset="-128" panose="020B0600070205080204" pitchFamily="34" typeface="ＭＳ Ｐゴシック"/>
              </a:rPr>
              <a:t>kinh</a:t>
            </a:r>
            <a:r>
              <a:rPr b="1" dirty="0" lang="en-US" sz="2800">
                <a:ea charset="-128" panose="020B0600070205080204" pitchFamily="34" typeface="ＭＳ Ｐゴシック"/>
              </a:rPr>
              <a:t> </a:t>
            </a:r>
            <a:r>
              <a:rPr b="1" dirty="0" err="1" lang="en-US" sz="2800">
                <a:ea charset="-128" panose="020B0600070205080204" pitchFamily="34" typeface="ＭＳ Ｐゴシック"/>
              </a:rPr>
              <a:t>tế</a:t>
            </a:r>
            <a:r>
              <a:rPr b="1" dirty="0" lang="en-US" sz="2800">
                <a:ea charset="-128" panose="020B0600070205080204" pitchFamily="34" typeface="ＭＳ Ｐゴシック"/>
              </a:rPr>
              <a:t> </a:t>
            </a:r>
            <a:r>
              <a:rPr b="1" dirty="0" err="1" lang="en-US" sz="2800">
                <a:ea charset="-128" panose="020B0600070205080204" pitchFamily="34" typeface="ＭＳ Ｐゴシック"/>
              </a:rPr>
              <a:t>cho</a:t>
            </a:r>
            <a:r>
              <a:rPr b="1" dirty="0" lang="en-US" sz="2800">
                <a:ea charset="-128" panose="020B0600070205080204" pitchFamily="34" typeface="ＭＳ Ｐゴシック"/>
              </a:rPr>
              <a:t> </a:t>
            </a:r>
            <a:r>
              <a:rPr b="1" dirty="0" err="1" lang="en-US" sz="2800">
                <a:ea charset="-128" panose="020B0600070205080204" pitchFamily="34" typeface="ＭＳ Ｐゴシック"/>
              </a:rPr>
              <a:t>trường</a:t>
            </a:r>
            <a:r>
              <a:rPr b="1" dirty="0" lang="en-US" sz="2800">
                <a:ea charset="-128" panose="020B0600070205080204" pitchFamily="34" typeface="ＭＳ Ｐゴシック"/>
              </a:rPr>
              <a:t> </a:t>
            </a:r>
            <a:r>
              <a:rPr b="1" dirty="0" err="1" lang="en-US" sz="2800">
                <a:ea charset="-128" panose="020B0600070205080204" pitchFamily="34" typeface="ＭＳ Ｐゴシック"/>
              </a:rPr>
              <a:t>hợp</a:t>
            </a:r>
            <a:r>
              <a:rPr b="1" dirty="0" lang="en-US" sz="2800">
                <a:ea charset="-128" panose="020B0600070205080204" pitchFamily="34" typeface="ＭＳ Ｐゴシック"/>
              </a:rPr>
              <a:t> </a:t>
            </a:r>
            <a:r>
              <a:rPr b="1" dirty="0" err="1" lang="en-US" sz="2800">
                <a:ea charset="-128" panose="020B0600070205080204" pitchFamily="34" typeface="ＭＳ Ｐゴシック"/>
              </a:rPr>
              <a:t>sử</a:t>
            </a:r>
            <a:r>
              <a:rPr b="1" dirty="0" lang="en-US" sz="2800">
                <a:ea charset="-128" panose="020B0600070205080204" pitchFamily="34" typeface="ＭＳ Ｐゴシック"/>
              </a:rPr>
              <a:t> </a:t>
            </a:r>
            <a:r>
              <a:rPr b="1" dirty="0" err="1" lang="en-US" sz="2800">
                <a:ea charset="-128" panose="020B0600070205080204" pitchFamily="34" typeface="ＭＳ Ｐゴシック"/>
              </a:rPr>
              <a:t>dụng</a:t>
            </a:r>
            <a:r>
              <a:rPr b="1" dirty="0" lang="en-US" sz="2800">
                <a:ea charset="-128" panose="020B0600070205080204" pitchFamily="34" typeface="ＭＳ Ｐゴシック"/>
              </a:rPr>
              <a:t> </a:t>
            </a:r>
            <a:r>
              <a:rPr b="1" dirty="0" err="1" lang="en-US" sz="2800">
                <a:ea charset="-128" panose="020B0600070205080204" pitchFamily="34" typeface="ＭＳ Ｐゴシック"/>
              </a:rPr>
              <a:t>nguồn</a:t>
            </a:r>
            <a:r>
              <a:rPr b="1" dirty="0" lang="en-US" sz="2800">
                <a:ea charset="-128" panose="020B0600070205080204" pitchFamily="34" typeface="ＭＳ Ｐゴシック"/>
              </a:rPr>
              <a:t> </a:t>
            </a:r>
            <a:r>
              <a:rPr b="1" dirty="0" err="1" lang="en-US" sz="2800">
                <a:ea charset="-128" panose="020B0600070205080204" pitchFamily="34" typeface="ＭＳ Ｐゴシック"/>
              </a:rPr>
              <a:t>vốn</a:t>
            </a:r>
            <a:r>
              <a:rPr b="1" dirty="0" lang="en-US" sz="2800">
                <a:ea charset="-128" panose="020B0600070205080204" pitchFamily="34" typeface="ＭＳ Ｐゴシック"/>
              </a:rPr>
              <a:t> </a:t>
            </a:r>
            <a:r>
              <a:rPr b="1" dirty="0" err="1" lang="en-US" sz="2800">
                <a:ea charset="-128" panose="020B0600070205080204" pitchFamily="34" typeface="ＭＳ Ｐゴシック"/>
              </a:rPr>
              <a:t>chủ</a:t>
            </a:r>
            <a:r>
              <a:rPr b="1" dirty="0" lang="en-US" sz="2800">
                <a:ea charset="-128" panose="020B0600070205080204" pitchFamily="34" typeface="ＭＳ Ｐゴシック"/>
              </a:rPr>
              <a:t> </a:t>
            </a:r>
            <a:r>
              <a:rPr b="1" dirty="0" err="1" lang="en-US" sz="2800">
                <a:ea charset="-128" panose="020B0600070205080204" pitchFamily="34" typeface="ＭＳ Ｐゴシック"/>
              </a:rPr>
              <a:t>sở</a:t>
            </a:r>
            <a:r>
              <a:rPr b="1" dirty="0" lang="en-US" sz="2800">
                <a:ea charset="-128" panose="020B0600070205080204" pitchFamily="34" typeface="ＭＳ Ｐゴシック"/>
              </a:rPr>
              <a:t> </a:t>
            </a:r>
            <a:r>
              <a:rPr b="1" dirty="0" err="1" lang="en-US" sz="2800">
                <a:ea charset="-128" panose="020B0600070205080204" pitchFamily="34" typeface="ＭＳ Ｐゴシック"/>
              </a:rPr>
              <a:t>hữu</a:t>
            </a:r>
            <a:endParaRPr b="1" dirty="0" lang="en-GB" sz="2800">
              <a:ea charset="-128" panose="020B0600070205080204" pitchFamily="34" typeface="ＭＳ Ｐゴシック"/>
            </a:endParaRPr>
          </a:p>
        </p:txBody>
      </p:sp>
      <p:sp>
        <p:nvSpPr>
          <p:cNvPr id="168963" name="Rectangle 109">
            <a:extLst>
              <a:ext uri="{FF2B5EF4-FFF2-40B4-BE49-F238E27FC236}">
                <a16:creationId xmlns:a16="http://schemas.microsoft.com/office/drawing/2014/main" id="{39E1C7E4-DD20-0F86-B98C-56F36D6D22E8}"/>
              </a:ext>
            </a:extLst>
          </p:cNvPr>
          <p:cNvSpPr>
            <a:spLocks noChangeArrowheads="1"/>
          </p:cNvSpPr>
          <p:nvPr/>
        </p:nvSpPr>
        <p:spPr bwMode="auto">
          <a:xfrm>
            <a:off x="573206" y="4151120"/>
            <a:ext cx="10780594" cy="206216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wrap="square">
            <a:spAutoFit/>
          </a:bodyPr>
          <a:lstStyle>
            <a:lvl1pPr>
              <a:lnSpc>
                <a:spcPct val="90000"/>
              </a:lnSpc>
              <a:spcBef>
                <a:spcPts val="1000"/>
              </a:spcBef>
              <a:buFont charset="0" panose="020B0604020202020204" pitchFamily="34" typeface="Arial"/>
              <a:buChar char="•"/>
              <a:tabLst>
                <a:tab algn="l" pos="854075"/>
              </a:tabLst>
              <a:defRPr sz="2800">
                <a:solidFill>
                  <a:srgbClr val="7F7F7F"/>
                </a:solidFill>
                <a:latin charset="0" panose="02000000000000000000" pitchFamily="2" typeface="#9Slide02 Noi dung dai"/>
              </a:defRPr>
            </a:lvl1pPr>
            <a:lvl2pPr indent="-285750" marL="742950">
              <a:lnSpc>
                <a:spcPct val="90000"/>
              </a:lnSpc>
              <a:spcBef>
                <a:spcPts val="500"/>
              </a:spcBef>
              <a:buFont charset="0" panose="020B0604020202020204" pitchFamily="34" typeface="Arial"/>
              <a:buChar char="•"/>
              <a:tabLst>
                <a:tab algn="l" pos="854075"/>
              </a:tabLst>
              <a:defRPr sz="2400">
                <a:solidFill>
                  <a:srgbClr val="7F7F7F"/>
                </a:solidFill>
                <a:latin charset="0" panose="02000000000000000000" pitchFamily="2" typeface="#9Slide02 Noi dung dai"/>
              </a:defRPr>
            </a:lvl2pPr>
            <a:lvl3pPr indent="-228600" marL="1143000">
              <a:lnSpc>
                <a:spcPct val="90000"/>
              </a:lnSpc>
              <a:spcBef>
                <a:spcPts val="500"/>
              </a:spcBef>
              <a:buFont charset="0" panose="020B0604020202020204" pitchFamily="34" typeface="Arial"/>
              <a:buChar char="•"/>
              <a:tabLst>
                <a:tab algn="l" pos="854075"/>
              </a:tabLst>
              <a:defRPr sz="2000">
                <a:solidFill>
                  <a:srgbClr val="7F7F7F"/>
                </a:solidFill>
                <a:latin charset="0" panose="02000000000000000000" pitchFamily="2" typeface="#9Slide02 Noi dung dai"/>
              </a:defRPr>
            </a:lvl3pPr>
            <a:lvl4pPr indent="-228600" marL="1600200">
              <a:lnSpc>
                <a:spcPct val="90000"/>
              </a:lnSpc>
              <a:spcBef>
                <a:spcPts val="500"/>
              </a:spcBef>
              <a:buFont charset="0" panose="020B0604020202020204" pitchFamily="34" typeface="Arial"/>
              <a:buChar char="•"/>
              <a:tabLst>
                <a:tab algn="l" pos="854075"/>
              </a:tabLst>
              <a:defRPr>
                <a:solidFill>
                  <a:srgbClr val="7F7F7F"/>
                </a:solidFill>
                <a:latin charset="0" panose="02000000000000000000" pitchFamily="2" typeface="#9Slide02 Noi dung dai"/>
              </a:defRPr>
            </a:lvl4pPr>
            <a:lvl5pPr indent="-228600" marL="2057400">
              <a:lnSpc>
                <a:spcPct val="90000"/>
              </a:lnSpc>
              <a:spcBef>
                <a:spcPts val="500"/>
              </a:spcBef>
              <a:buFont charset="0" panose="020B0604020202020204" pitchFamily="34" typeface="Arial"/>
              <a:buChar char="•"/>
              <a:tabLst>
                <a:tab algn="l" pos="854075"/>
              </a:tabLst>
              <a:defRPr>
                <a:solidFill>
                  <a:srgbClr val="7F7F7F"/>
                </a:solidFill>
                <a:latin charset="0" panose="02000000000000000000" pitchFamily="2" typeface="#9Slide02 Noi dung dai"/>
              </a:defRPr>
            </a:lvl5pPr>
            <a:lvl6pPr fontAlgn="base" indent="-228600" marL="2514600">
              <a:lnSpc>
                <a:spcPct val="90000"/>
              </a:lnSpc>
              <a:spcBef>
                <a:spcPts val="500"/>
              </a:spcBef>
              <a:spcAft>
                <a:spcPct val="0"/>
              </a:spcAft>
              <a:buFont charset="0" panose="020B0604020202020204" pitchFamily="34" typeface="Arial"/>
              <a:buChar char="•"/>
              <a:tabLst>
                <a:tab algn="l" pos="854075"/>
              </a:tabLst>
              <a:defRPr>
                <a:solidFill>
                  <a:srgbClr val="7F7F7F"/>
                </a:solidFill>
                <a:latin charset="0" panose="02000000000000000000" pitchFamily="2" typeface="#9Slide02 Noi dung dai"/>
              </a:defRPr>
            </a:lvl6pPr>
            <a:lvl7pPr fontAlgn="base" indent="-228600" marL="2971800">
              <a:lnSpc>
                <a:spcPct val="90000"/>
              </a:lnSpc>
              <a:spcBef>
                <a:spcPts val="500"/>
              </a:spcBef>
              <a:spcAft>
                <a:spcPct val="0"/>
              </a:spcAft>
              <a:buFont charset="0" panose="020B0604020202020204" pitchFamily="34" typeface="Arial"/>
              <a:buChar char="•"/>
              <a:tabLst>
                <a:tab algn="l" pos="854075"/>
              </a:tabLst>
              <a:defRPr>
                <a:solidFill>
                  <a:srgbClr val="7F7F7F"/>
                </a:solidFill>
                <a:latin charset="0" panose="02000000000000000000" pitchFamily="2" typeface="#9Slide02 Noi dung dai"/>
              </a:defRPr>
            </a:lvl7pPr>
            <a:lvl8pPr fontAlgn="base" indent="-228600" marL="3429000">
              <a:lnSpc>
                <a:spcPct val="90000"/>
              </a:lnSpc>
              <a:spcBef>
                <a:spcPts val="500"/>
              </a:spcBef>
              <a:spcAft>
                <a:spcPct val="0"/>
              </a:spcAft>
              <a:buFont charset="0" panose="020B0604020202020204" pitchFamily="34" typeface="Arial"/>
              <a:buChar char="•"/>
              <a:tabLst>
                <a:tab algn="l" pos="854075"/>
              </a:tabLst>
              <a:defRPr>
                <a:solidFill>
                  <a:srgbClr val="7F7F7F"/>
                </a:solidFill>
                <a:latin charset="0" panose="02000000000000000000" pitchFamily="2" typeface="#9Slide02 Noi dung dai"/>
              </a:defRPr>
            </a:lvl8pPr>
            <a:lvl9pPr fontAlgn="base" indent="-228600" marL="3886200">
              <a:lnSpc>
                <a:spcPct val="90000"/>
              </a:lnSpc>
              <a:spcBef>
                <a:spcPts val="500"/>
              </a:spcBef>
              <a:spcAft>
                <a:spcPct val="0"/>
              </a:spcAft>
              <a:buFont charset="0" panose="020B0604020202020204" pitchFamily="34" typeface="Arial"/>
              <a:buChar char="•"/>
              <a:tabLst>
                <a:tab algn="l" pos="854075"/>
              </a:tabLst>
              <a:defRPr>
                <a:solidFill>
                  <a:srgbClr val="7F7F7F"/>
                </a:solidFill>
                <a:latin charset="0" panose="02000000000000000000" pitchFamily="2" typeface="#9Slide02 Noi dung dai"/>
              </a:defRPr>
            </a:lvl9pPr>
          </a:lstStyle>
          <a:p>
            <a:pPr eaLnBrk="1" hangingPunct="1">
              <a:lnSpc>
                <a:spcPct val="100000"/>
              </a:lnSpc>
              <a:spcBef>
                <a:spcPct val="0"/>
              </a:spcBef>
              <a:buFontTx/>
              <a:buNone/>
            </a:pPr>
            <a:r>
              <a:rPr altLang="en-US" lang="en-US" sz="1600" u="sng">
                <a:solidFill>
                  <a:schemeClr val="tx1"/>
                </a:solidFill>
                <a:latin charset="0" panose="020B0604020202020204" pitchFamily="34" typeface="Arial"/>
                <a:ea charset="-128" panose="020B0600070205080204" pitchFamily="34" typeface="ＭＳ Ｐゴシック"/>
              </a:rPr>
              <a:t>Lưu ý</a:t>
            </a:r>
            <a:r>
              <a:rPr altLang="en-US" lang="en-US" sz="1600">
                <a:solidFill>
                  <a:schemeClr val="tx1"/>
                </a:solidFill>
                <a:latin charset="0" panose="020B0604020202020204" pitchFamily="34" typeface="Arial"/>
                <a:ea charset="-128" panose="020B0600070205080204" pitchFamily="34" typeface="ＭＳ Ｐゴシック"/>
              </a:rPr>
              <a:t>: 		Lượng vay:  		0</a:t>
            </a:r>
            <a:endParaRPr altLang="en-US"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lang="en-US" sz="1600">
                <a:solidFill>
                  <a:schemeClr val="tx1"/>
                </a:solidFill>
                <a:latin charset="0" panose="020B0604020202020204" pitchFamily="34" typeface="Arial"/>
                <a:ea charset="-128" panose="020B0600070205080204" pitchFamily="34" typeface="ＭＳ Ｐゴシック"/>
              </a:rPr>
              <a:t>	Tỉ lệ vay tài chính:	  	0%  	MARR = 		18%</a:t>
            </a:r>
            <a:endParaRPr altLang="en-US"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lang="en-US" sz="1600">
                <a:solidFill>
                  <a:schemeClr val="tx1"/>
                </a:solidFill>
                <a:latin charset="0" panose="020B0604020202020204" pitchFamily="34" typeface="Arial"/>
                <a:ea charset="-128" panose="020B0600070205080204" pitchFamily="34" typeface="ＭＳ Ｐゴシック"/>
              </a:rPr>
              <a:t>      						Thuế suất	= 	34%</a:t>
            </a:r>
            <a:endParaRPr altLang="en-US"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lang="en-US" sz="1600">
                <a:solidFill>
                  <a:schemeClr val="tx1"/>
                </a:solidFill>
                <a:latin charset="0" panose="020B0604020202020204" pitchFamily="34" typeface="Arial"/>
                <a:ea charset="-128" panose="020B0600070205080204" pitchFamily="34" typeface="ＭＳ Ｐゴシック"/>
              </a:rPr>
              <a:t>Khấu hao đều.</a:t>
            </a:r>
            <a:br>
              <a:rPr altLang="en-US" lang="en-US" sz="1600">
                <a:solidFill>
                  <a:schemeClr val="tx1"/>
                </a:solidFill>
                <a:latin charset="0" panose="020B0604020202020204" pitchFamily="34" typeface="Arial"/>
                <a:ea charset="-128" panose="020B0600070205080204" pitchFamily="34" typeface="ＭＳ Ｐゴシック"/>
              </a:rPr>
            </a:br>
            <a:r>
              <a:rPr altLang="en-US" lang="en-US" sz="1600">
                <a:solidFill>
                  <a:schemeClr val="tx1"/>
                </a:solidFill>
                <a:latin charset="0" panose="020B0604020202020204" pitchFamily="34" typeface="Arial"/>
                <a:ea charset="-128" panose="020B0600070205080204" pitchFamily="34" typeface="ＭＳ Ｐゴシック"/>
              </a:rPr>
              <a:t>Giá trị kế toán tại cuối năm thứ </a:t>
            </a:r>
            <a:r>
              <a:rPr altLang="en-US" lang="en-US" smtClean="0" sz="1600">
                <a:solidFill>
                  <a:schemeClr val="tx1"/>
                </a:solidFill>
                <a:latin charset="0" panose="020B0604020202020204" pitchFamily="34" typeface="Arial"/>
                <a:ea charset="-128" panose="020B0600070205080204" pitchFamily="34" typeface="ＭＳ Ｐゴシック"/>
              </a:rPr>
              <a:t>5:			0</a:t>
            </a:r>
            <a:endParaRPr altLang="en-US"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lang="en-US" sz="1600">
                <a:solidFill>
                  <a:schemeClr val="tx1"/>
                </a:solidFill>
                <a:latin charset="0" panose="020B0604020202020204" pitchFamily="34" typeface="Arial"/>
                <a:ea charset="-128" panose="020B0600070205080204" pitchFamily="34" typeface="ＭＳ Ｐゴシック"/>
              </a:rPr>
              <a:t>Ước lượng giá trị thị trường cuối năm thứ </a:t>
            </a:r>
            <a:r>
              <a:rPr altLang="en-US" lang="en-US" smtClean="0" sz="1600">
                <a:solidFill>
                  <a:schemeClr val="tx1"/>
                </a:solidFill>
                <a:latin charset="0" panose="020B0604020202020204" pitchFamily="34" typeface="Arial"/>
                <a:ea charset="-128" panose="020B0600070205080204" pitchFamily="34" typeface="ＭＳ Ｐゴシック"/>
              </a:rPr>
              <a:t>5:			1,200,000</a:t>
            </a:r>
            <a:endParaRPr altLang="en-US"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lang="en-US" sz="1600">
                <a:solidFill>
                  <a:schemeClr val="tx1"/>
                </a:solidFill>
                <a:latin charset="0" panose="020B0604020202020204" pitchFamily="34" typeface="Arial"/>
                <a:ea charset="-128" panose="020B0600070205080204" pitchFamily="34" typeface="ＭＳ Ｐゴシック"/>
              </a:rPr>
              <a:t>EOY 5*  biểu diễn giá trị bán và giá trị kế toán của thiết bị</a:t>
            </a:r>
            <a:endParaRPr altLang="en-US"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lang="en-US" sz="1600">
                <a:solidFill>
                  <a:schemeClr val="tx1"/>
                </a:solidFill>
                <a:latin charset="0" panose="020B0604020202020204" pitchFamily="34" typeface="Arial"/>
                <a:ea charset="-128" panose="020B0600070205080204" pitchFamily="34" typeface="ＭＳ Ｐゴシック"/>
              </a:rPr>
              <a:t>Thu nhập chịu thuế: </a:t>
            </a:r>
            <a:r>
              <a:rPr altLang="en-US" lang="en-US" smtClean="0" sz="1600">
                <a:solidFill>
                  <a:schemeClr val="tx1"/>
                </a:solidFill>
                <a:latin charset="0" panose="020B0604020202020204" pitchFamily="34" typeface="Arial"/>
                <a:ea charset="-128" panose="020B0600070205080204" pitchFamily="34" typeface="ＭＳ Ｐゴシック"/>
              </a:rPr>
              <a:t>	=(</a:t>
            </a:r>
            <a:r>
              <a:rPr altLang="en-US" lang="en-US" sz="1600">
                <a:solidFill>
                  <a:schemeClr val="tx1"/>
                </a:solidFill>
                <a:latin charset="0" panose="020B0604020202020204" pitchFamily="34" typeface="Arial"/>
                <a:ea charset="-128" panose="020B0600070205080204" pitchFamily="34" typeface="ＭＳ Ｐゴシック"/>
              </a:rPr>
              <a:t>Giá trị thị trường – Giá trị kế toán) =(1,200,000 - 0) = $ 1,200,000</a:t>
            </a:r>
          </a:p>
        </p:txBody>
      </p:sp>
      <p:pic>
        <p:nvPicPr>
          <p:cNvPr id="168964" name="Object 128"/>
          <p:cNvPicPr>
            <a:picLocks noChangeAspect="1"/>
          </p:cNvPicPr>
          <p:nvPr/>
        </p:nvPicPr>
        <p:blipFill>
          <a:blip r:embed="rId4"/>
          <a:srcRect/>
          <a:stretch>
            <a:fillRect/>
          </a:stretch>
        </p:blipFill>
        <p:spPr bwMode="auto">
          <a:xfrm>
            <a:off x="2286000" y="1447800"/>
            <a:ext cx="7620000" cy="2653393"/>
          </a:xfrm>
          <a:prstGeom prst="rect"/>
          <a:noFill/>
        </p:spPr>
      </p:pic>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1011" name="Group 3">
            <a:extLst>
              <a:ext uri="{FF2B5EF4-FFF2-40B4-BE49-F238E27FC236}">
                <a16:creationId xmlns:a16="http://schemas.microsoft.com/office/drawing/2014/main" id="{59C9239E-6A31-2AF0-6FAF-7FECCD502C4E}"/>
              </a:ext>
            </a:extLst>
          </p:cNvPr>
          <p:cNvGrpSpPr>
            <a:grpSpLocks/>
          </p:cNvGrpSpPr>
          <p:nvPr/>
        </p:nvGrpSpPr>
        <p:grpSpPr bwMode="auto">
          <a:xfrm>
            <a:off x="2269297" y="1708244"/>
            <a:ext cx="7673729" cy="3624421"/>
            <a:chOff x="1530" y="12573"/>
            <a:chExt cx="7097" cy="2576"/>
          </a:xfrm>
        </p:grpSpPr>
        <p:sp>
          <p:nvSpPr>
            <p:cNvPr id="171012" name="Text Box 4">
              <a:extLst>
                <a:ext uri="{FF2B5EF4-FFF2-40B4-BE49-F238E27FC236}">
                  <a16:creationId xmlns:a16="http://schemas.microsoft.com/office/drawing/2014/main" id="{5F1B5F15-5269-1010-EAD0-655FBEAD0D9C}"/>
                </a:ext>
              </a:extLst>
            </p:cNvPr>
            <p:cNvSpPr txBox="1">
              <a:spLocks noChangeArrowheads="1"/>
            </p:cNvSpPr>
            <p:nvPr/>
          </p:nvSpPr>
          <p:spPr bwMode="auto">
            <a:xfrm>
              <a:off x="6022" y="13420"/>
              <a:ext cx="14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2000">
                  <a:solidFill>
                    <a:schemeClr val="tx1"/>
                  </a:solidFill>
                  <a:latin typeface="Arial" panose="020B0604020202020204" pitchFamily="34" charset="0"/>
                  <a:ea typeface="Batang" panose="02030600000101010101" pitchFamily="18" charset="-127"/>
                </a:rPr>
                <a:t>Trả gốc</a:t>
              </a:r>
              <a:endParaRPr lang="en-GB" altLang="en-US" sz="2000">
                <a:solidFill>
                  <a:schemeClr val="tx1"/>
                </a:solidFill>
                <a:latin typeface="Arial" panose="020B0604020202020204" pitchFamily="34" charset="0"/>
                <a:ea typeface="ＭＳ Ｐゴシック" panose="020B0600070205080204" pitchFamily="34" charset="-128"/>
              </a:endParaRPr>
            </a:p>
          </p:txBody>
        </p:sp>
        <p:sp>
          <p:nvSpPr>
            <p:cNvPr id="171013" name="Text Box 5">
              <a:extLst>
                <a:ext uri="{FF2B5EF4-FFF2-40B4-BE49-F238E27FC236}">
                  <a16:creationId xmlns:a16="http://schemas.microsoft.com/office/drawing/2014/main" id="{6F0C6D33-00A9-A108-913E-4E0B13EE58DC}"/>
                </a:ext>
              </a:extLst>
            </p:cNvPr>
            <p:cNvSpPr txBox="1">
              <a:spLocks noChangeArrowheads="1"/>
            </p:cNvSpPr>
            <p:nvPr/>
          </p:nvSpPr>
          <p:spPr bwMode="auto">
            <a:xfrm>
              <a:off x="4800" y="13763"/>
              <a:ext cx="14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2000">
                  <a:solidFill>
                    <a:schemeClr val="tx1"/>
                  </a:solidFill>
                  <a:latin typeface="Arial" panose="020B0604020202020204" pitchFamily="34" charset="0"/>
                  <a:ea typeface="Batang" panose="02030600000101010101" pitchFamily="18" charset="-127"/>
                </a:rPr>
                <a:t>Chi phí mua</a:t>
              </a:r>
              <a:endParaRPr lang="en-GB" altLang="en-US" sz="2000">
                <a:solidFill>
                  <a:schemeClr val="tx1"/>
                </a:solidFill>
                <a:latin typeface="Arial" panose="020B0604020202020204" pitchFamily="34" charset="0"/>
                <a:ea typeface="ＭＳ Ｐゴシック" panose="020B0600070205080204" pitchFamily="34" charset="-128"/>
              </a:endParaRPr>
            </a:p>
          </p:txBody>
        </p:sp>
        <p:sp>
          <p:nvSpPr>
            <p:cNvPr id="171014" name="Text Box 6">
              <a:extLst>
                <a:ext uri="{FF2B5EF4-FFF2-40B4-BE49-F238E27FC236}">
                  <a16:creationId xmlns:a16="http://schemas.microsoft.com/office/drawing/2014/main" id="{0EF1CE5B-FB71-4715-6E51-83EED9AD5656}"/>
                </a:ext>
              </a:extLst>
            </p:cNvPr>
            <p:cNvSpPr txBox="1">
              <a:spLocks noChangeArrowheads="1"/>
            </p:cNvSpPr>
            <p:nvPr/>
          </p:nvSpPr>
          <p:spPr bwMode="auto">
            <a:xfrm>
              <a:off x="6840" y="12573"/>
              <a:ext cx="1787" cy="72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000">
                <a:solidFill>
                  <a:schemeClr val="tx1"/>
                </a:solidFill>
                <a:latin typeface="Arial" panose="020B0604020202020204" pitchFamily="34" charset="0"/>
                <a:ea typeface="Batang" panose="02030600000101010101" pitchFamily="18" charset="-127"/>
              </a:endParaRPr>
            </a:p>
            <a:p>
              <a:pPr eaLnBrk="1" hangingPunct="1">
                <a:lnSpc>
                  <a:spcPct val="100000"/>
                </a:lnSpc>
                <a:spcBef>
                  <a:spcPct val="0"/>
                </a:spcBef>
                <a:buFontTx/>
                <a:buNone/>
              </a:pPr>
              <a:r>
                <a:rPr lang="en-GB" altLang="ko-KR" sz="2000">
                  <a:solidFill>
                    <a:schemeClr val="tx1"/>
                  </a:solidFill>
                  <a:latin typeface="Arial" panose="020B0604020202020204" pitchFamily="34" charset="0"/>
                  <a:ea typeface="Batang" panose="02030600000101010101" pitchFamily="18" charset="-127"/>
                </a:rPr>
                <a:t>Ngân hàng</a:t>
              </a:r>
              <a:endParaRPr lang="en-GB" altLang="en-US" sz="2000">
                <a:solidFill>
                  <a:schemeClr val="tx1"/>
                </a:solidFill>
                <a:latin typeface="Arial" panose="020B0604020202020204" pitchFamily="34" charset="0"/>
                <a:ea typeface="ＭＳ Ｐゴシック" panose="020B0600070205080204" pitchFamily="34" charset="-128"/>
              </a:endParaRPr>
            </a:p>
          </p:txBody>
        </p:sp>
        <p:sp>
          <p:nvSpPr>
            <p:cNvPr id="171015" name="Text Box 7">
              <a:extLst>
                <a:ext uri="{FF2B5EF4-FFF2-40B4-BE49-F238E27FC236}">
                  <a16:creationId xmlns:a16="http://schemas.microsoft.com/office/drawing/2014/main" id="{613DE860-F278-91BE-2A00-A9613CC25874}"/>
                </a:ext>
              </a:extLst>
            </p:cNvPr>
            <p:cNvSpPr txBox="1">
              <a:spLocks noChangeArrowheads="1"/>
            </p:cNvSpPr>
            <p:nvPr/>
          </p:nvSpPr>
          <p:spPr bwMode="auto">
            <a:xfrm>
              <a:off x="1530" y="13678"/>
              <a:ext cx="2644" cy="1080"/>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00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2000">
                  <a:solidFill>
                    <a:schemeClr val="tx1"/>
                  </a:solidFill>
                  <a:latin typeface="Arial" panose="020B0604020202020204" pitchFamily="34" charset="0"/>
                  <a:ea typeface="Batang" panose="02030600000101010101" pitchFamily="18" charset="-127"/>
                </a:rPr>
                <a:t>Nhà sản xuất hệ thống làm mát bằng nước</a:t>
              </a:r>
              <a:endParaRPr lang="en-GB" altLang="en-US" sz="2000">
                <a:solidFill>
                  <a:schemeClr val="tx1"/>
                </a:solidFill>
                <a:latin typeface="Arial" panose="020B0604020202020204" pitchFamily="34" charset="0"/>
                <a:ea typeface="ＭＳ Ｐゴシック" panose="020B0600070205080204" pitchFamily="34" charset="-128"/>
              </a:endParaRPr>
            </a:p>
          </p:txBody>
        </p:sp>
        <p:sp>
          <p:nvSpPr>
            <p:cNvPr id="171016" name="Text Box 8">
              <a:extLst>
                <a:ext uri="{FF2B5EF4-FFF2-40B4-BE49-F238E27FC236}">
                  <a16:creationId xmlns:a16="http://schemas.microsoft.com/office/drawing/2014/main" id="{1A443BF7-3BEB-C2A6-BB16-D5027D13B933}"/>
                </a:ext>
              </a:extLst>
            </p:cNvPr>
            <p:cNvSpPr txBox="1">
              <a:spLocks noChangeArrowheads="1"/>
            </p:cNvSpPr>
            <p:nvPr/>
          </p:nvSpPr>
          <p:spPr bwMode="auto">
            <a:xfrm>
              <a:off x="7020" y="13940"/>
              <a:ext cx="1104" cy="90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000">
                <a:solidFill>
                  <a:schemeClr val="tx1"/>
                </a:solidFill>
                <a:latin typeface="Arial" panose="020B0604020202020204" pitchFamily="34" charset="0"/>
                <a:ea typeface="Batang" panose="02030600000101010101" pitchFamily="18" charset="-127"/>
              </a:endParaRPr>
            </a:p>
            <a:p>
              <a:pPr eaLnBrk="1" hangingPunct="1">
                <a:lnSpc>
                  <a:spcPct val="100000"/>
                </a:lnSpc>
                <a:spcBef>
                  <a:spcPct val="0"/>
                </a:spcBef>
                <a:buFontTx/>
                <a:buNone/>
              </a:pPr>
              <a:r>
                <a:rPr lang="en-GB" altLang="ko-KR" sz="2000">
                  <a:solidFill>
                    <a:schemeClr val="tx1"/>
                  </a:solidFill>
                  <a:latin typeface="Arial" panose="020B0604020202020204" pitchFamily="34" charset="0"/>
                  <a:ea typeface="Batang" panose="02030600000101010101" pitchFamily="18" charset="-127"/>
                </a:rPr>
                <a:t>PizzaCo</a:t>
              </a:r>
              <a:endParaRPr lang="en-GB" altLang="en-US" sz="2000">
                <a:solidFill>
                  <a:schemeClr val="tx1"/>
                </a:solidFill>
                <a:latin typeface="Arial" panose="020B0604020202020204" pitchFamily="34" charset="0"/>
                <a:ea typeface="ＭＳ Ｐゴシック" panose="020B0600070205080204" pitchFamily="34" charset="-128"/>
              </a:endParaRPr>
            </a:p>
          </p:txBody>
        </p:sp>
        <p:sp>
          <p:nvSpPr>
            <p:cNvPr id="171017" name="Line 9">
              <a:extLst>
                <a:ext uri="{FF2B5EF4-FFF2-40B4-BE49-F238E27FC236}">
                  <a16:creationId xmlns:a16="http://schemas.microsoft.com/office/drawing/2014/main" id="{C6956E5D-A855-8AC1-9910-E44BED5A0FF4}"/>
                </a:ext>
              </a:extLst>
            </p:cNvPr>
            <p:cNvSpPr>
              <a:spLocks noChangeShapeType="1"/>
            </p:cNvSpPr>
            <p:nvPr/>
          </p:nvSpPr>
          <p:spPr bwMode="auto">
            <a:xfrm>
              <a:off x="4174" y="14580"/>
              <a:ext cx="248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71018" name="Line 10">
              <a:extLst>
                <a:ext uri="{FF2B5EF4-FFF2-40B4-BE49-F238E27FC236}">
                  <a16:creationId xmlns:a16="http://schemas.microsoft.com/office/drawing/2014/main" id="{5C7F180C-C1D6-C36E-5FC9-95E680C1E725}"/>
                </a:ext>
              </a:extLst>
            </p:cNvPr>
            <p:cNvSpPr>
              <a:spLocks noChangeShapeType="1"/>
            </p:cNvSpPr>
            <p:nvPr/>
          </p:nvSpPr>
          <p:spPr bwMode="auto">
            <a:xfrm flipH="1" flipV="1">
              <a:off x="4174" y="14040"/>
              <a:ext cx="248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71019" name="Text Box 11">
              <a:extLst>
                <a:ext uri="{FF2B5EF4-FFF2-40B4-BE49-F238E27FC236}">
                  <a16:creationId xmlns:a16="http://schemas.microsoft.com/office/drawing/2014/main" id="{17BAC166-985B-E0A7-EDB1-F05DB5A92D4E}"/>
                </a:ext>
              </a:extLst>
            </p:cNvPr>
            <p:cNvSpPr txBox="1">
              <a:spLocks noChangeArrowheads="1"/>
            </p:cNvSpPr>
            <p:nvPr/>
          </p:nvSpPr>
          <p:spPr bwMode="auto">
            <a:xfrm>
              <a:off x="5010" y="14609"/>
              <a:ext cx="14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2000">
                  <a:solidFill>
                    <a:schemeClr val="tx1"/>
                  </a:solidFill>
                  <a:latin typeface="Arial" panose="020B0604020202020204" pitchFamily="34" charset="0"/>
                  <a:ea typeface="Batang" panose="02030600000101010101" pitchFamily="18" charset="-127"/>
                </a:rPr>
                <a:t>Thiết bị</a:t>
              </a:r>
              <a:endParaRPr lang="en-GB" altLang="en-US" sz="2000">
                <a:solidFill>
                  <a:schemeClr val="tx1"/>
                </a:solidFill>
                <a:latin typeface="Arial" panose="020B0604020202020204" pitchFamily="34" charset="0"/>
                <a:ea typeface="ＭＳ Ｐゴシック" panose="020B0600070205080204" pitchFamily="34" charset="-128"/>
              </a:endParaRPr>
            </a:p>
          </p:txBody>
        </p:sp>
        <p:sp>
          <p:nvSpPr>
            <p:cNvPr id="171020" name="AutoShape 12">
              <a:extLst>
                <a:ext uri="{FF2B5EF4-FFF2-40B4-BE49-F238E27FC236}">
                  <a16:creationId xmlns:a16="http://schemas.microsoft.com/office/drawing/2014/main" id="{115AFD8B-6B69-92F4-4E92-668283CB0D9C}"/>
                </a:ext>
              </a:extLst>
            </p:cNvPr>
            <p:cNvSpPr>
              <a:spLocks noChangeArrowheads="1"/>
            </p:cNvSpPr>
            <p:nvPr/>
          </p:nvSpPr>
          <p:spPr bwMode="auto">
            <a:xfrm>
              <a:off x="6660" y="13860"/>
              <a:ext cx="1787" cy="90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sp>
          <p:nvSpPr>
            <p:cNvPr id="171021" name="AutoShape 13">
              <a:extLst>
                <a:ext uri="{FF2B5EF4-FFF2-40B4-BE49-F238E27FC236}">
                  <a16:creationId xmlns:a16="http://schemas.microsoft.com/office/drawing/2014/main" id="{B90E069B-A5BB-87A7-B9D6-17E2BE5B83F7}"/>
                </a:ext>
              </a:extLst>
            </p:cNvPr>
            <p:cNvSpPr>
              <a:spLocks noChangeArrowheads="1"/>
            </p:cNvSpPr>
            <p:nvPr/>
          </p:nvSpPr>
          <p:spPr bwMode="auto">
            <a:xfrm>
              <a:off x="6660" y="12600"/>
              <a:ext cx="1787" cy="72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sp>
          <p:nvSpPr>
            <p:cNvPr id="171022" name="Line 14">
              <a:extLst>
                <a:ext uri="{FF2B5EF4-FFF2-40B4-BE49-F238E27FC236}">
                  <a16:creationId xmlns:a16="http://schemas.microsoft.com/office/drawing/2014/main" id="{41A91FC4-4EE6-CF56-1928-6E73255E2A09}"/>
                </a:ext>
              </a:extLst>
            </p:cNvPr>
            <p:cNvSpPr>
              <a:spLocks noChangeShapeType="1"/>
            </p:cNvSpPr>
            <p:nvPr/>
          </p:nvSpPr>
          <p:spPr bwMode="auto">
            <a:xfrm>
              <a:off x="7020" y="13320"/>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71023" name="Line 15">
              <a:extLst>
                <a:ext uri="{FF2B5EF4-FFF2-40B4-BE49-F238E27FC236}">
                  <a16:creationId xmlns:a16="http://schemas.microsoft.com/office/drawing/2014/main" id="{7808F53A-E7E4-F324-EB22-22BC383087B8}"/>
                </a:ext>
              </a:extLst>
            </p:cNvPr>
            <p:cNvSpPr>
              <a:spLocks noChangeShapeType="1"/>
            </p:cNvSpPr>
            <p:nvPr/>
          </p:nvSpPr>
          <p:spPr bwMode="auto">
            <a:xfrm flipV="1">
              <a:off x="7560" y="13320"/>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grpSp>
      <p:sp>
        <p:nvSpPr>
          <p:cNvPr id="3" name="Rectangle 2">
            <a:extLst>
              <a:ext uri="{FF2B5EF4-FFF2-40B4-BE49-F238E27FC236}">
                <a16:creationId xmlns:a16="http://schemas.microsoft.com/office/drawing/2014/main" id="{E96E9C8A-04F3-47B2-D095-F4404B419620}"/>
              </a:ext>
            </a:extLst>
          </p:cNvPr>
          <p:cNvSpPr>
            <a:spLocks noGrp="1" noChangeArrowheads="1"/>
          </p:cNvSpPr>
          <p:nvPr>
            <p:ph type="title"/>
          </p:nvPr>
        </p:nvSpPr>
        <p:spPr>
          <a:xfrm>
            <a:off x="652670" y="461645"/>
            <a:ext cx="10906984" cy="586186"/>
          </a:xfrm>
        </p:spPr>
        <p:txBody>
          <a:bodyPr/>
          <a:lstStyle/>
          <a:p>
            <a:pPr algn="ctr"/>
            <a:r>
              <a:rPr lang="en-US" altLang="en-US" smtClean="0">
                <a:ea typeface="ＭＳ Ｐゴシック" panose="020B0600070205080204" pitchFamily="34" charset="-128"/>
              </a:rPr>
              <a:t>VAY NGÂN HÀNG</a:t>
            </a:r>
            <a:endParaRPr lang="en-GB" altLang="en-US" dirty="0">
              <a:ea typeface="ＭＳ Ｐゴシック" panose="020B0600070205080204" pitchFamily="34" charset="-128"/>
            </a:endParaRP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a:extLst>
              <a:ext uri="{FF2B5EF4-FFF2-40B4-BE49-F238E27FC236}">
                <a16:creationId xmlns:a16="http://schemas.microsoft.com/office/drawing/2014/main" id="{46E82484-E04B-80CF-61E2-C190B0061B6B}"/>
              </a:ext>
            </a:extLst>
          </p:cNvPr>
          <p:cNvSpPr>
            <a:spLocks noGrp="1" noChangeArrowheads="1"/>
          </p:cNvSpPr>
          <p:nvPr>
            <p:ph type="title"/>
          </p:nvPr>
        </p:nvSpPr>
        <p:spPr>
          <a:xfrm>
            <a:off x="0" y="491319"/>
            <a:ext cx="12192000" cy="673066"/>
          </a:xfrm>
        </p:spPr>
        <p:txBody>
          <a:bodyPr/>
          <a:lstStyle/>
          <a:p>
            <a:pPr algn="ctr"/>
            <a:r>
              <a:rPr lang="en-US" altLang="en-US" smtClean="0">
                <a:ea typeface="ＭＳ Ｐゴシック" panose="020B0600070205080204" pitchFamily="34" charset="-128"/>
              </a:rPr>
              <a:t>PHÂN TÍCH KINH TẾ CHO KHOẢN VAY</a:t>
            </a:r>
            <a:r>
              <a:rPr lang="en-GB" altLang="en-US" smtClean="0">
                <a:ea typeface="ＭＳ Ｐゴシック" panose="020B0600070205080204" pitchFamily="34" charset="-128"/>
              </a:rPr>
              <a:t> </a:t>
            </a:r>
            <a:endParaRPr lang="en-GB" altLang="en-US" dirty="0">
              <a:ea typeface="ＭＳ Ｐゴシック" panose="020B0600070205080204" pitchFamily="34" charset="-128"/>
            </a:endParaRPr>
          </a:p>
        </p:txBody>
      </p:sp>
      <p:sp>
        <p:nvSpPr>
          <p:cNvPr id="173059" name="Rectangle 109">
            <a:extLst>
              <a:ext uri="{FF2B5EF4-FFF2-40B4-BE49-F238E27FC236}">
                <a16:creationId xmlns:a16="http://schemas.microsoft.com/office/drawing/2014/main" id="{07E0878E-122E-B443-7642-FCD59ED1AF9F}"/>
              </a:ext>
            </a:extLst>
          </p:cNvPr>
          <p:cNvSpPr>
            <a:spLocks noChangeArrowheads="1"/>
          </p:cNvSpPr>
          <p:nvPr/>
        </p:nvSpPr>
        <p:spPr bwMode="auto">
          <a:xfrm>
            <a:off x="1628775" y="4085838"/>
            <a:ext cx="9144000" cy="206216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tabLst>
                <a:tab pos="1371600" algn="l"/>
              </a:tabLst>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tabLst>
                <a:tab pos="1371600" algn="l"/>
              </a:tabLst>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tabLst>
                <a:tab pos="1371600" algn="l"/>
              </a:tabLst>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tabLst>
                <a:tab pos="1371600" algn="l"/>
              </a:tabLst>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tabLst>
                <a:tab pos="1371600" algn="l"/>
              </a:tabLst>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tabLst>
                <a:tab pos="1371600" algn="l"/>
              </a:tabLst>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tabLst>
                <a:tab pos="1371600" algn="l"/>
              </a:tabLst>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tabLst>
                <a:tab pos="1371600" algn="l"/>
              </a:tabLst>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tabLst>
                <a:tab pos="1371600" algn="l"/>
              </a:tabLst>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600" u="sng">
                <a:solidFill>
                  <a:schemeClr val="tx1"/>
                </a:solidFill>
                <a:latin typeface="Arial" panose="020B0604020202020204" pitchFamily="34" charset="0"/>
                <a:ea typeface="ＭＳ Ｐゴシック" panose="020B0600070205080204" pitchFamily="34" charset="-128"/>
              </a:rPr>
              <a:t>Lưu ý</a:t>
            </a:r>
            <a:r>
              <a:rPr lang="en-US" altLang="en-US" sz="1600">
                <a:solidFill>
                  <a:schemeClr val="tx1"/>
                </a:solidFill>
                <a:latin typeface="Arial" panose="020B0604020202020204" pitchFamily="34" charset="0"/>
                <a:ea typeface="ＭＳ Ｐゴシック" panose="020B0600070205080204" pitchFamily="34" charset="-128"/>
              </a:rPr>
              <a:t>: Lượng vay:  2,500,000 (sử dụng mua thiết bị vào năm 0)</a:t>
            </a:r>
            <a:endParaRPr lang="en-GB" altLang="en-US" sz="160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600">
                <a:solidFill>
                  <a:schemeClr val="tx1"/>
                </a:solidFill>
                <a:latin typeface="Arial" panose="020B0604020202020204" pitchFamily="34" charset="0"/>
                <a:ea typeface="ＭＳ Ｐゴシック" panose="020B0600070205080204" pitchFamily="34" charset="-128"/>
              </a:rPr>
              <a:t>	Tỉ lệ vay tài chính:	  	15%  	MARR = 		18%</a:t>
            </a:r>
            <a:endParaRPr lang="en-GB" altLang="en-US" sz="160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600">
                <a:solidFill>
                  <a:schemeClr val="tx1"/>
                </a:solidFill>
                <a:latin typeface="Arial" panose="020B0604020202020204" pitchFamily="34" charset="0"/>
                <a:ea typeface="ＭＳ Ｐゴシック" panose="020B0600070205080204" pitchFamily="34" charset="-128"/>
              </a:rPr>
              <a:t>      						Thuế suất	= 	34%</a:t>
            </a:r>
            <a:endParaRPr lang="en-GB" altLang="en-US" sz="160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600">
                <a:solidFill>
                  <a:schemeClr val="tx1"/>
                </a:solidFill>
                <a:latin typeface="Arial" panose="020B0604020202020204" pitchFamily="34" charset="0"/>
                <a:ea typeface="ＭＳ Ｐゴシック" panose="020B0600070205080204" pitchFamily="34" charset="-128"/>
              </a:rPr>
              <a:t>Khấu hao đều.</a:t>
            </a:r>
            <a:br>
              <a:rPr lang="en-US" altLang="en-US" sz="1600">
                <a:solidFill>
                  <a:schemeClr val="tx1"/>
                </a:solidFill>
                <a:latin typeface="Arial" panose="020B0604020202020204" pitchFamily="34" charset="0"/>
                <a:ea typeface="ＭＳ Ｐゴシック" panose="020B0600070205080204" pitchFamily="34" charset="-128"/>
              </a:rPr>
            </a:br>
            <a:r>
              <a:rPr lang="en-US" altLang="en-US" sz="1600">
                <a:solidFill>
                  <a:schemeClr val="tx1"/>
                </a:solidFill>
                <a:latin typeface="Arial" panose="020B0604020202020204" pitchFamily="34" charset="0"/>
                <a:ea typeface="ＭＳ Ｐゴシック" panose="020B0600070205080204" pitchFamily="34" charset="-128"/>
              </a:rPr>
              <a:t>Giá trị kế toán tại cuối năm thứ 5:			0</a:t>
            </a:r>
            <a:endParaRPr lang="en-GB" altLang="en-US" sz="160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600">
                <a:solidFill>
                  <a:schemeClr val="tx1"/>
                </a:solidFill>
                <a:latin typeface="Arial" panose="020B0604020202020204" pitchFamily="34" charset="0"/>
                <a:ea typeface="ＭＳ Ｐゴシック" panose="020B0600070205080204" pitchFamily="34" charset="-128"/>
              </a:rPr>
              <a:t>Ước lượng giá trị thị trường cuối năm thứ 5:			1,200,000</a:t>
            </a:r>
            <a:endParaRPr lang="en-GB" altLang="en-US" sz="160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600">
                <a:solidFill>
                  <a:schemeClr val="tx1"/>
                </a:solidFill>
                <a:latin typeface="Arial" panose="020B0604020202020204" pitchFamily="34" charset="0"/>
                <a:ea typeface="ＭＳ Ｐゴシック" panose="020B0600070205080204" pitchFamily="34" charset="-128"/>
              </a:rPr>
              <a:t>EOY 5*  biểu diễn giá trị bán và giá trị kế toán của thiết bị</a:t>
            </a:r>
            <a:endParaRPr lang="en-GB" altLang="en-US" sz="160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600">
                <a:solidFill>
                  <a:schemeClr val="tx1"/>
                </a:solidFill>
                <a:latin typeface="Arial" panose="020B0604020202020204" pitchFamily="34" charset="0"/>
                <a:ea typeface="ＭＳ Ｐゴシック" panose="020B0600070205080204" pitchFamily="34" charset="-128"/>
              </a:rPr>
              <a:t>Thu nhập chịu thuế: 	=(Giá trị thị trường – Giá trị kế toán) =(1,200,000 - 0) = $ 1,200,000</a:t>
            </a:r>
          </a:p>
        </p:txBody>
      </p:sp>
      <p:graphicFrame>
        <p:nvGraphicFramePr>
          <p:cNvPr id="173060" name="Object 127">
            <a:extLst>
              <a:ext uri="{FF2B5EF4-FFF2-40B4-BE49-F238E27FC236}">
                <a16:creationId xmlns:a16="http://schemas.microsoft.com/office/drawing/2014/main" id="{58CA3BF9-75E6-02A1-5A09-5A79C3137C77}"/>
              </a:ext>
            </a:extLst>
          </p:cNvPr>
          <p:cNvGraphicFramePr>
            <a:graphicFrameLocks noChangeAspect="1"/>
          </p:cNvGraphicFramePr>
          <p:nvPr/>
        </p:nvGraphicFramePr>
        <p:xfrm>
          <a:off x="1905000" y="1229699"/>
          <a:ext cx="8591550" cy="2790825"/>
        </p:xfrm>
        <a:graphic>
          <a:graphicData uri="http://schemas.openxmlformats.org/presentationml/2006/ole">
            <mc:AlternateContent xmlns:mc="http://schemas.openxmlformats.org/markup-compatibility/2006">
              <mc:Choice xmlns:v="urn:schemas-microsoft-com:vml" Requires="v">
                <p:oleObj spid="_x0000_s15367" name="Worksheet" r:id="rId4" imgW="5553028" imgH="1895449" progId="Excel.Sheet.8">
                  <p:embed/>
                </p:oleObj>
              </mc:Choice>
              <mc:Fallback>
                <p:oleObj name="Worksheet" r:id="rId4" imgW="5553028" imgH="1895449" progId="Excel.Sheet.8">
                  <p:embed/>
                  <p:pic>
                    <p:nvPicPr>
                      <p:cNvPr id="173060" name="Object 127">
                        <a:extLst>
                          <a:ext uri="{FF2B5EF4-FFF2-40B4-BE49-F238E27FC236}">
                            <a16:creationId xmlns:a16="http://schemas.microsoft.com/office/drawing/2014/main" id="{58CA3BF9-75E6-02A1-5A09-5A79C3137C77}"/>
                          </a:ext>
                        </a:extLst>
                      </p:cNvPr>
                      <p:cNvPicPr>
                        <a:picLocks noChangeAspect="1" noChangeArrowheads="1"/>
                      </p:cNvPicPr>
                      <p:nvPr/>
                    </p:nvPicPr>
                    <p:blipFill>
                      <a:blip r:embed="rId5"/>
                      <a:srcRect/>
                      <a:stretch>
                        <a:fillRect/>
                      </a:stretch>
                    </p:blipFill>
                    <p:spPr bwMode="auto">
                      <a:xfrm>
                        <a:off x="1905000" y="1229699"/>
                        <a:ext cx="8591550"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a:extLst>
              <a:ext uri="{FF2B5EF4-FFF2-40B4-BE49-F238E27FC236}">
                <a16:creationId xmlns:a16="http://schemas.microsoft.com/office/drawing/2014/main" id="{4CD9A25E-3648-F580-DBFC-9178DB823233}"/>
              </a:ext>
            </a:extLst>
          </p:cNvPr>
          <p:cNvSpPr>
            <a:spLocks noGrp="1" noChangeArrowheads="1"/>
          </p:cNvSpPr>
          <p:nvPr>
            <p:ph type="title"/>
          </p:nvPr>
        </p:nvSpPr>
        <p:spPr>
          <a:xfrm>
            <a:off x="0" y="395785"/>
            <a:ext cx="12192000" cy="791570"/>
          </a:xfrm>
        </p:spPr>
        <p:txBody>
          <a:bodyPr/>
          <a:lstStyle/>
          <a:p>
            <a:pPr algn="ctr"/>
            <a:r>
              <a:rPr lang="en-US" altLang="en-US" sz="3200" smtClean="0">
                <a:solidFill>
                  <a:schemeClr val="accent1">
                    <a:lumMod val="50000"/>
                  </a:schemeClr>
                </a:solidFill>
                <a:ea typeface="ＭＳ Ｐゴシック" panose="020B0600070205080204" pitchFamily="34" charset="-128"/>
              </a:rPr>
              <a:t>MỘT SỐ PHƯƠNG ÁN TÀI CHÍNH</a:t>
            </a:r>
            <a:endParaRPr lang="en-GB" altLang="en-US" sz="3200" dirty="0">
              <a:solidFill>
                <a:schemeClr val="accent1">
                  <a:lumMod val="50000"/>
                </a:schemeClr>
              </a:solidFill>
              <a:ea typeface="ＭＳ Ｐゴシック" panose="020B0600070205080204" pitchFamily="34" charset="-128"/>
            </a:endParaRPr>
          </a:p>
        </p:txBody>
      </p:sp>
      <p:sp>
        <p:nvSpPr>
          <p:cNvPr id="132099" name="Rectangle 3">
            <a:extLst>
              <a:ext uri="{FF2B5EF4-FFF2-40B4-BE49-F238E27FC236}">
                <a16:creationId xmlns:a16="http://schemas.microsoft.com/office/drawing/2014/main" id="{345C56EF-E4C6-EEF6-A141-5B5573874998}"/>
              </a:ext>
            </a:extLst>
          </p:cNvPr>
          <p:cNvSpPr>
            <a:spLocks noGrp="1" noChangeArrowheads="1"/>
          </p:cNvSpPr>
          <p:nvPr>
            <p:ph idx="1"/>
          </p:nvPr>
        </p:nvSpPr>
        <p:spPr>
          <a:xfrm>
            <a:off x="1066800" y="1421642"/>
            <a:ext cx="10058400" cy="3657600"/>
          </a:xfrm>
          <a:ln>
            <a:solidFill>
              <a:srgbClr val="003399"/>
            </a:solidFill>
            <a:miter lim="800000"/>
            <a:headEnd/>
            <a:tailEnd/>
          </a:ln>
        </p:spPr>
        <p:txBody>
          <a:bodyPr/>
          <a:lstStyle/>
          <a:p>
            <a:r>
              <a:rPr lang="en-US" altLang="en-US">
                <a:solidFill>
                  <a:srgbClr val="000000"/>
                </a:solidFill>
                <a:ea typeface="ＭＳ Ｐゴシック" panose="020B0600070205080204" pitchFamily="34" charset="-128"/>
              </a:rPr>
              <a:t>Nguồn vốn chủ sở hữu của công ty (vd.: sử dụng lợi nhuận giữ lại)</a:t>
            </a:r>
          </a:p>
          <a:p>
            <a:r>
              <a:rPr lang="en-US" altLang="en-US">
                <a:solidFill>
                  <a:srgbClr val="000000"/>
                </a:solidFill>
                <a:ea typeface="ＭＳ Ｐゴシック" panose="020B0600070205080204" pitchFamily="34" charset="-128"/>
              </a:rPr>
              <a:t>Vay ngân hàng</a:t>
            </a:r>
          </a:p>
          <a:p>
            <a:r>
              <a:rPr lang="en-US" altLang="en-US">
                <a:solidFill>
                  <a:srgbClr val="000000"/>
                </a:solidFill>
                <a:ea typeface="ＭＳ Ｐゴシック" panose="020B0600070205080204" pitchFamily="34" charset="-128"/>
              </a:rPr>
              <a:t>Thuê</a:t>
            </a:r>
            <a:endParaRPr lang="en-US" altLang="en-US" sz="2400">
              <a:solidFill>
                <a:srgbClr val="000000"/>
              </a:solidFill>
              <a:ea typeface="ＭＳ Ｐゴシック" panose="020B0600070205080204" pitchFamily="34" charset="-128"/>
            </a:endParaRPr>
          </a:p>
          <a:p>
            <a:r>
              <a:rPr lang="en-US" altLang="en-US">
                <a:solidFill>
                  <a:srgbClr val="000000"/>
                </a:solidFill>
                <a:ea typeface="ＭＳ Ｐゴシック" panose="020B0600070205080204" pitchFamily="34" charset="-128"/>
              </a:rPr>
              <a:t>Hợp đồng hiệu quả (</a:t>
            </a:r>
            <a:r>
              <a:rPr lang="en-US" altLang="en-US" i="1">
                <a:solidFill>
                  <a:srgbClr val="000000"/>
                </a:solidFill>
                <a:ea typeface="ＭＳ Ｐゴシック" panose="020B0600070205080204" pitchFamily="34" charset="-128"/>
              </a:rPr>
              <a:t>Performance Contract</a:t>
            </a:r>
            <a:r>
              <a:rPr lang="en-US" altLang="en-US">
                <a:solidFill>
                  <a:srgbClr val="000000"/>
                </a:solidFill>
                <a:ea typeface="ＭＳ Ｐゴシック" panose="020B0600070205080204" pitchFamily="34" charset="-128"/>
              </a:rPr>
              <a:t>)</a:t>
            </a:r>
            <a:endParaRPr lang="en-GB" altLang="en-US">
              <a:solidFill>
                <a:srgbClr val="000000"/>
              </a:solidFill>
              <a:ea typeface="ＭＳ Ｐゴシック" panose="020B0600070205080204" pitchFamily="34" charset="-128"/>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5107" name="Group 3">
            <a:extLst>
              <a:ext uri="{FF2B5EF4-FFF2-40B4-BE49-F238E27FC236}">
                <a16:creationId xmlns:a16="http://schemas.microsoft.com/office/drawing/2014/main" id="{0DC56006-66F5-E638-6F94-B5951307671B}"/>
              </a:ext>
            </a:extLst>
          </p:cNvPr>
          <p:cNvGrpSpPr>
            <a:grpSpLocks/>
          </p:cNvGrpSpPr>
          <p:nvPr/>
        </p:nvGrpSpPr>
        <p:grpSpPr bwMode="auto">
          <a:xfrm>
            <a:off x="2461938" y="2286000"/>
            <a:ext cx="7268125" cy="2285999"/>
            <a:chOff x="1869" y="1440"/>
            <a:chExt cx="5853" cy="1485"/>
          </a:xfrm>
        </p:grpSpPr>
        <p:sp>
          <p:nvSpPr>
            <p:cNvPr id="175108" name="Text Box 4">
              <a:extLst>
                <a:ext uri="{FF2B5EF4-FFF2-40B4-BE49-F238E27FC236}">
                  <a16:creationId xmlns:a16="http://schemas.microsoft.com/office/drawing/2014/main" id="{076DCF67-2117-52FD-E342-1720A0E6BA91}"/>
                </a:ext>
              </a:extLst>
            </p:cNvPr>
            <p:cNvSpPr txBox="1">
              <a:spLocks noChangeArrowheads="1"/>
            </p:cNvSpPr>
            <p:nvPr/>
          </p:nvSpPr>
          <p:spPr bwMode="auto">
            <a:xfrm>
              <a:off x="4692" y="1537"/>
              <a:ext cx="162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Trả tiền thuê</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5109" name="Text Box 5">
              <a:extLst>
                <a:ext uri="{FF2B5EF4-FFF2-40B4-BE49-F238E27FC236}">
                  <a16:creationId xmlns:a16="http://schemas.microsoft.com/office/drawing/2014/main" id="{9D784DA3-EB7C-CACD-F340-F5AFDEFD5D13}"/>
                </a:ext>
              </a:extLst>
            </p:cNvPr>
            <p:cNvSpPr txBox="1">
              <a:spLocks noChangeArrowheads="1"/>
            </p:cNvSpPr>
            <p:nvPr/>
          </p:nvSpPr>
          <p:spPr bwMode="auto">
            <a:xfrm>
              <a:off x="1869" y="1440"/>
              <a:ext cx="2694" cy="1260"/>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ko-KR" sz="180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Nhà sản xuất hệ thống làm mát bằng nước</a:t>
              </a:r>
            </a:p>
            <a:p>
              <a:pPr algn="ct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(Người cho thuê)</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5110" name="Text Box 6">
              <a:extLst>
                <a:ext uri="{FF2B5EF4-FFF2-40B4-BE49-F238E27FC236}">
                  <a16:creationId xmlns:a16="http://schemas.microsoft.com/office/drawing/2014/main" id="{E11F6BC4-B503-4290-EBC7-0C8E7E1B0977}"/>
                </a:ext>
              </a:extLst>
            </p:cNvPr>
            <p:cNvSpPr txBox="1">
              <a:spLocks noChangeArrowheads="1"/>
            </p:cNvSpPr>
            <p:nvPr/>
          </p:nvSpPr>
          <p:spPr bwMode="auto">
            <a:xfrm>
              <a:off x="6102" y="1628"/>
              <a:ext cx="1620" cy="108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ko-KR" sz="180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PizzaCo</a:t>
              </a:r>
            </a:p>
            <a:p>
              <a:pPr algn="ct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(Người thuê)</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5111" name="Line 7">
              <a:extLst>
                <a:ext uri="{FF2B5EF4-FFF2-40B4-BE49-F238E27FC236}">
                  <a16:creationId xmlns:a16="http://schemas.microsoft.com/office/drawing/2014/main" id="{7BB376B2-F884-FEBD-7260-EA2D87A847FF}"/>
                </a:ext>
              </a:extLst>
            </p:cNvPr>
            <p:cNvSpPr>
              <a:spLocks noChangeShapeType="1"/>
            </p:cNvSpPr>
            <p:nvPr/>
          </p:nvSpPr>
          <p:spPr bwMode="auto">
            <a:xfrm>
              <a:off x="4583" y="2332"/>
              <a:ext cx="162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en-US" dirty="0">
                <a:latin typeface="Arial" panose="020B0604020202020204" pitchFamily="34" charset="0"/>
              </a:endParaRPr>
            </a:p>
          </p:txBody>
        </p:sp>
        <p:sp>
          <p:nvSpPr>
            <p:cNvPr id="175112" name="Line 8">
              <a:extLst>
                <a:ext uri="{FF2B5EF4-FFF2-40B4-BE49-F238E27FC236}">
                  <a16:creationId xmlns:a16="http://schemas.microsoft.com/office/drawing/2014/main" id="{24E2196F-9A6D-F730-189F-3D9ED4126528}"/>
                </a:ext>
              </a:extLst>
            </p:cNvPr>
            <p:cNvSpPr>
              <a:spLocks noChangeShapeType="1"/>
            </p:cNvSpPr>
            <p:nvPr/>
          </p:nvSpPr>
          <p:spPr bwMode="auto">
            <a:xfrm flipH="1" flipV="1">
              <a:off x="4563" y="1890"/>
              <a:ext cx="164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en-US" dirty="0">
                <a:latin typeface="Arial" panose="020B0604020202020204" pitchFamily="34" charset="0"/>
              </a:endParaRPr>
            </a:p>
          </p:txBody>
        </p:sp>
        <p:sp>
          <p:nvSpPr>
            <p:cNvPr id="175113" name="Text Box 9">
              <a:extLst>
                <a:ext uri="{FF2B5EF4-FFF2-40B4-BE49-F238E27FC236}">
                  <a16:creationId xmlns:a16="http://schemas.microsoft.com/office/drawing/2014/main" id="{08956FC2-EC57-CBA5-A829-D9305B7B4C10}"/>
                </a:ext>
              </a:extLst>
            </p:cNvPr>
            <p:cNvSpPr txBox="1">
              <a:spLocks noChangeArrowheads="1"/>
            </p:cNvSpPr>
            <p:nvPr/>
          </p:nvSpPr>
          <p:spPr bwMode="auto">
            <a:xfrm>
              <a:off x="4574" y="2385"/>
              <a:ext cx="162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Thiết bị thuê</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5114" name="AutoShape 10">
              <a:extLst>
                <a:ext uri="{FF2B5EF4-FFF2-40B4-BE49-F238E27FC236}">
                  <a16:creationId xmlns:a16="http://schemas.microsoft.com/office/drawing/2014/main" id="{10C1E29B-E2A4-194E-DAA9-768FB3F51DF4}"/>
                </a:ext>
              </a:extLst>
            </p:cNvPr>
            <p:cNvSpPr>
              <a:spLocks noChangeArrowheads="1"/>
            </p:cNvSpPr>
            <p:nvPr/>
          </p:nvSpPr>
          <p:spPr bwMode="auto">
            <a:xfrm>
              <a:off x="6192" y="1620"/>
              <a:ext cx="1440" cy="90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grpSp>
      <p:sp>
        <p:nvSpPr>
          <p:cNvPr id="3" name="Rectangle 2">
            <a:extLst>
              <a:ext uri="{FF2B5EF4-FFF2-40B4-BE49-F238E27FC236}">
                <a16:creationId xmlns:a16="http://schemas.microsoft.com/office/drawing/2014/main" id="{2405969D-D1D2-81EC-2092-3CA495B66B05}"/>
              </a:ext>
            </a:extLst>
          </p:cNvPr>
          <p:cNvSpPr>
            <a:spLocks noGrp="1" noChangeArrowheads="1"/>
          </p:cNvSpPr>
          <p:nvPr>
            <p:ph type="title"/>
          </p:nvPr>
        </p:nvSpPr>
        <p:spPr>
          <a:xfrm>
            <a:off x="709677" y="365126"/>
            <a:ext cx="10863624" cy="673967"/>
          </a:xfrm>
        </p:spPr>
        <p:txBody>
          <a:bodyPr/>
          <a:lstStyle/>
          <a:p>
            <a:pPr algn="ctr"/>
            <a:r>
              <a:rPr lang="en-US" altLang="en-US" smtClean="0">
                <a:ea typeface="ＭＳ Ｐゴシック" panose="020B0600070205080204" pitchFamily="34" charset="-128"/>
              </a:rPr>
              <a:t>THUÊ THỰC</a:t>
            </a:r>
            <a:endParaRPr lang="en-GB" altLang="en-US" dirty="0">
              <a:ea typeface="ＭＳ Ｐゴシック" panose="020B0600070205080204" pitchFamily="34" charset="-128"/>
            </a:endParaRP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a:extLst>
              <a:ext uri="{FF2B5EF4-FFF2-40B4-BE49-F238E27FC236}">
                <a16:creationId xmlns:a16="http://schemas.microsoft.com/office/drawing/2014/main" id="{DBE6B364-3201-B1C9-BE6A-0BEDB33455FB}"/>
              </a:ext>
            </a:extLst>
          </p:cNvPr>
          <p:cNvSpPr>
            <a:spLocks noGrp="1" noChangeArrowheads="1"/>
          </p:cNvSpPr>
          <p:nvPr>
            <p:ph type="title"/>
          </p:nvPr>
        </p:nvSpPr>
        <p:spPr>
          <a:xfrm>
            <a:off x="838200" y="556419"/>
            <a:ext cx="10515600" cy="662782"/>
          </a:xfrm>
        </p:spPr>
        <p:txBody>
          <a:bodyPr/>
          <a:lstStyle/>
          <a:p>
            <a:pPr algn="ctr"/>
            <a:r>
              <a:rPr lang="en-US" altLang="en-US" sz="3200" smtClean="0">
                <a:solidFill>
                  <a:schemeClr val="accent1">
                    <a:lumMod val="50000"/>
                  </a:schemeClr>
                </a:solidFill>
                <a:ea typeface="ＭＳ Ｐゴシック" panose="020B0600070205080204" pitchFamily="34" charset="-128"/>
              </a:rPr>
              <a:t>PHÂN TÍCH KINH TẾ CỦA HỢP ĐỒNG CHO THUÊ</a:t>
            </a:r>
            <a:r>
              <a:rPr lang="en-GB" altLang="en-US" sz="3200" smtClean="0">
                <a:solidFill>
                  <a:schemeClr val="accent1">
                    <a:lumMod val="50000"/>
                  </a:schemeClr>
                </a:solidFill>
                <a:ea typeface="ＭＳ Ｐゴシック" panose="020B0600070205080204" pitchFamily="34" charset="-128"/>
              </a:rPr>
              <a:t> </a:t>
            </a:r>
            <a:endParaRPr lang="en-GB" altLang="en-US" sz="3200" dirty="0">
              <a:solidFill>
                <a:schemeClr val="accent1">
                  <a:lumMod val="50000"/>
                </a:schemeClr>
              </a:solidFill>
              <a:ea typeface="ＭＳ Ｐゴシック" panose="020B0600070205080204" pitchFamily="34" charset="-128"/>
            </a:endParaRPr>
          </a:p>
        </p:txBody>
      </p:sp>
      <p:graphicFrame>
        <p:nvGraphicFramePr>
          <p:cNvPr id="177155" name="Object 116">
            <a:extLst>
              <a:ext uri="{FF2B5EF4-FFF2-40B4-BE49-F238E27FC236}">
                <a16:creationId xmlns:a16="http://schemas.microsoft.com/office/drawing/2014/main" id="{F128434D-98CA-0A83-01BA-0AE29885C7D6}"/>
              </a:ext>
            </a:extLst>
          </p:cNvPr>
          <p:cNvGraphicFramePr>
            <a:graphicFrameLocks noChangeAspect="1"/>
          </p:cNvGraphicFramePr>
          <p:nvPr/>
        </p:nvGraphicFramePr>
        <p:xfrm>
          <a:off x="1905000" y="1600200"/>
          <a:ext cx="8285163" cy="4038600"/>
        </p:xfrm>
        <a:graphic>
          <a:graphicData uri="http://schemas.openxmlformats.org/presentationml/2006/ole">
            <mc:AlternateContent xmlns:mc="http://schemas.openxmlformats.org/markup-compatibility/2006">
              <mc:Choice xmlns:v="urn:schemas-microsoft-com:vml" Requires="v">
                <p:oleObj spid="_x0000_s16391" name="Worksheet" r:id="rId4" imgW="4924573" imgH="2209967" progId="Excel.Sheet.8">
                  <p:embed/>
                </p:oleObj>
              </mc:Choice>
              <mc:Fallback>
                <p:oleObj name="Worksheet" r:id="rId4" imgW="4924573" imgH="2209967" progId="Excel.Sheet.8">
                  <p:embed/>
                  <p:pic>
                    <p:nvPicPr>
                      <p:cNvPr id="177155" name="Object 116">
                        <a:extLst>
                          <a:ext uri="{FF2B5EF4-FFF2-40B4-BE49-F238E27FC236}">
                            <a16:creationId xmlns:a16="http://schemas.microsoft.com/office/drawing/2014/main" id="{F128434D-98CA-0A83-01BA-0AE29885C7D6}"/>
                          </a:ext>
                        </a:extLst>
                      </p:cNvPr>
                      <p:cNvPicPr>
                        <a:picLocks noChangeAspect="1" noChangeArrowheads="1"/>
                      </p:cNvPicPr>
                      <p:nvPr/>
                    </p:nvPicPr>
                    <p:blipFill>
                      <a:blip r:embed="rId5"/>
                      <a:srcRect/>
                      <a:stretch>
                        <a:fillRect/>
                      </a:stretch>
                    </p:blipFill>
                    <p:spPr bwMode="auto">
                      <a:xfrm>
                        <a:off x="1905000" y="1600200"/>
                        <a:ext cx="8285163"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E53E4880-7730-7621-F7BA-E6F6262DE84F}"/>
              </a:ext>
            </a:extLst>
          </p:cNvPr>
          <p:cNvSpPr>
            <a:spLocks noGrp="1" noChangeArrowheads="1"/>
          </p:cNvSpPr>
          <p:nvPr>
            <p:ph type="title"/>
          </p:nvPr>
        </p:nvSpPr>
        <p:spPr>
          <a:xfrm>
            <a:off x="1" y="539019"/>
            <a:ext cx="12191999" cy="449046"/>
          </a:xfrm>
        </p:spPr>
        <p:txBody>
          <a:bodyPr rtlCol="0">
            <a:normAutofit fontScale="90000"/>
          </a:bodyPr>
          <a:lstStyle/>
          <a:p>
            <a:pPr>
              <a:defRPr/>
            </a:pPr>
            <a:r>
              <a:rPr lang="en-US" altLang="en-US" sz="3600" b="1" smtClean="0">
                <a:ea typeface="ＭＳ Ｐゴシック" panose="020B0600070205080204" pitchFamily="34" charset="-128"/>
              </a:rPr>
              <a:t>CÁC GIAO DỊCH VỚI HỢP ĐỒNG HIỆU QUẢ</a:t>
            </a:r>
            <a:r>
              <a:rPr lang="en-GB" altLang="en-US" sz="3600" b="1" smtClean="0">
                <a:ea typeface="ＭＳ Ｐゴシック" panose="020B0600070205080204" pitchFamily="34" charset="-128"/>
              </a:rPr>
              <a:t> </a:t>
            </a:r>
            <a:endParaRPr lang="en-GB" altLang="en-US" sz="3600" b="1" dirty="0">
              <a:ea typeface="ＭＳ Ｐゴシック" panose="020B0600070205080204" pitchFamily="34" charset="-128"/>
            </a:endParaRPr>
          </a:p>
        </p:txBody>
      </p:sp>
      <p:grpSp>
        <p:nvGrpSpPr>
          <p:cNvPr id="179203" name="Group 3">
            <a:extLst>
              <a:ext uri="{FF2B5EF4-FFF2-40B4-BE49-F238E27FC236}">
                <a16:creationId xmlns:a16="http://schemas.microsoft.com/office/drawing/2014/main" id="{C1B1D957-DD46-2258-CD75-8903BF30320B}"/>
              </a:ext>
            </a:extLst>
          </p:cNvPr>
          <p:cNvGrpSpPr>
            <a:grpSpLocks/>
          </p:cNvGrpSpPr>
          <p:nvPr/>
        </p:nvGrpSpPr>
        <p:grpSpPr bwMode="auto">
          <a:xfrm>
            <a:off x="2102541" y="1485332"/>
            <a:ext cx="7986918" cy="4485657"/>
            <a:chOff x="2046" y="7197"/>
            <a:chExt cx="8397" cy="3936"/>
          </a:xfrm>
        </p:grpSpPr>
        <p:sp>
          <p:nvSpPr>
            <p:cNvPr id="179204" name="Text Box 4">
              <a:extLst>
                <a:ext uri="{FF2B5EF4-FFF2-40B4-BE49-F238E27FC236}">
                  <a16:creationId xmlns:a16="http://schemas.microsoft.com/office/drawing/2014/main" id="{2AE72042-C7A3-A8B6-CFEB-746F4D2E2B08}"/>
                </a:ext>
              </a:extLst>
            </p:cNvPr>
            <p:cNvSpPr txBox="1">
              <a:spLocks noChangeArrowheads="1"/>
            </p:cNvSpPr>
            <p:nvPr/>
          </p:nvSpPr>
          <p:spPr bwMode="auto">
            <a:xfrm>
              <a:off x="6012" y="8054"/>
              <a:ext cx="1572"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Trả tiền vay cho ESCO</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9205" name="Text Box 5">
              <a:extLst>
                <a:ext uri="{FF2B5EF4-FFF2-40B4-BE49-F238E27FC236}">
                  <a16:creationId xmlns:a16="http://schemas.microsoft.com/office/drawing/2014/main" id="{DBBD018D-7E0D-4C8D-CB90-562DA6F89571}"/>
                </a:ext>
              </a:extLst>
            </p:cNvPr>
            <p:cNvSpPr txBox="1">
              <a:spLocks noChangeArrowheads="1"/>
            </p:cNvSpPr>
            <p:nvPr/>
          </p:nvSpPr>
          <p:spPr bwMode="auto">
            <a:xfrm>
              <a:off x="5106" y="8630"/>
              <a:ext cx="14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Thiết bị</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9206" name="Text Box 6">
              <a:extLst>
                <a:ext uri="{FF2B5EF4-FFF2-40B4-BE49-F238E27FC236}">
                  <a16:creationId xmlns:a16="http://schemas.microsoft.com/office/drawing/2014/main" id="{0F59BE9F-1486-598D-EFF8-4F13A9400130}"/>
                </a:ext>
              </a:extLst>
            </p:cNvPr>
            <p:cNvSpPr txBox="1">
              <a:spLocks noChangeArrowheads="1"/>
            </p:cNvSpPr>
            <p:nvPr/>
          </p:nvSpPr>
          <p:spPr bwMode="auto">
            <a:xfrm>
              <a:off x="7149" y="7197"/>
              <a:ext cx="1620" cy="72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1800">
                <a:solidFill>
                  <a:schemeClr val="tx1"/>
                </a:solidFill>
                <a:latin typeface="Arial" panose="020B0604020202020204" pitchFamily="34" charset="0"/>
                <a:ea typeface="Batang" panose="02030600000101010101" pitchFamily="18" charset="-127"/>
              </a:endParaRPr>
            </a:p>
            <a:p>
              <a:pP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PizzaCo</a:t>
              </a:r>
            </a:p>
            <a:p>
              <a:pPr eaLnBrk="1" hangingPunct="1">
                <a:lnSpc>
                  <a:spcPct val="100000"/>
                </a:lnSpc>
                <a:spcBef>
                  <a:spcPct val="0"/>
                </a:spcBef>
                <a:buFontTx/>
                <a:buNone/>
              </a:pP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9207" name="Text Box 7">
              <a:extLst>
                <a:ext uri="{FF2B5EF4-FFF2-40B4-BE49-F238E27FC236}">
                  <a16:creationId xmlns:a16="http://schemas.microsoft.com/office/drawing/2014/main" id="{0B38ECF9-077F-DC5B-853D-3A22A3D24150}"/>
                </a:ext>
              </a:extLst>
            </p:cNvPr>
            <p:cNvSpPr txBox="1">
              <a:spLocks noChangeArrowheads="1"/>
            </p:cNvSpPr>
            <p:nvPr/>
          </p:nvSpPr>
          <p:spPr bwMode="auto">
            <a:xfrm>
              <a:off x="2046" y="8483"/>
              <a:ext cx="2520" cy="1080"/>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180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Nhà sản xuất hệ thống làm mát bằng nước</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9208" name="Text Box 8">
              <a:extLst>
                <a:ext uri="{FF2B5EF4-FFF2-40B4-BE49-F238E27FC236}">
                  <a16:creationId xmlns:a16="http://schemas.microsoft.com/office/drawing/2014/main" id="{E14460DB-8B3F-702B-8BD0-96D0D9D20B2E}"/>
                </a:ext>
              </a:extLst>
            </p:cNvPr>
            <p:cNvSpPr txBox="1">
              <a:spLocks noChangeArrowheads="1"/>
            </p:cNvSpPr>
            <p:nvPr/>
          </p:nvSpPr>
          <p:spPr bwMode="auto">
            <a:xfrm>
              <a:off x="6965" y="8738"/>
              <a:ext cx="1620" cy="90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ko-KR" sz="180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ESCO</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9209" name="Line 9">
              <a:extLst>
                <a:ext uri="{FF2B5EF4-FFF2-40B4-BE49-F238E27FC236}">
                  <a16:creationId xmlns:a16="http://schemas.microsoft.com/office/drawing/2014/main" id="{3135B7C9-480D-6F8B-97BC-1D7B034D1882}"/>
                </a:ext>
              </a:extLst>
            </p:cNvPr>
            <p:cNvSpPr>
              <a:spLocks noChangeShapeType="1"/>
            </p:cNvSpPr>
            <p:nvPr/>
          </p:nvSpPr>
          <p:spPr bwMode="auto">
            <a:xfrm>
              <a:off x="4566" y="9311"/>
              <a:ext cx="2520" cy="1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79210" name="Line 10">
              <a:extLst>
                <a:ext uri="{FF2B5EF4-FFF2-40B4-BE49-F238E27FC236}">
                  <a16:creationId xmlns:a16="http://schemas.microsoft.com/office/drawing/2014/main" id="{2A04138C-5F6E-6D6E-FDB5-BDB6C5E50319}"/>
                </a:ext>
              </a:extLst>
            </p:cNvPr>
            <p:cNvSpPr>
              <a:spLocks noChangeShapeType="1"/>
            </p:cNvSpPr>
            <p:nvPr/>
          </p:nvSpPr>
          <p:spPr bwMode="auto">
            <a:xfrm flipH="1" flipV="1">
              <a:off x="4566" y="8953"/>
              <a:ext cx="252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79211" name="Text Box 11">
              <a:extLst>
                <a:ext uri="{FF2B5EF4-FFF2-40B4-BE49-F238E27FC236}">
                  <a16:creationId xmlns:a16="http://schemas.microsoft.com/office/drawing/2014/main" id="{F872E349-EAF1-F1E4-ACA7-375FFC0146C6}"/>
                </a:ext>
              </a:extLst>
            </p:cNvPr>
            <p:cNvSpPr txBox="1">
              <a:spLocks noChangeArrowheads="1"/>
            </p:cNvSpPr>
            <p:nvPr/>
          </p:nvSpPr>
          <p:spPr bwMode="auto">
            <a:xfrm>
              <a:off x="5024" y="9311"/>
              <a:ext cx="1493"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Chi phí mua</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9212" name="AutoShape 12">
              <a:extLst>
                <a:ext uri="{FF2B5EF4-FFF2-40B4-BE49-F238E27FC236}">
                  <a16:creationId xmlns:a16="http://schemas.microsoft.com/office/drawing/2014/main" id="{B0755E3D-D307-E3D6-4928-7B34345FBF7B}"/>
                </a:ext>
              </a:extLst>
            </p:cNvPr>
            <p:cNvSpPr>
              <a:spLocks noChangeArrowheads="1"/>
            </p:cNvSpPr>
            <p:nvPr/>
          </p:nvSpPr>
          <p:spPr bwMode="auto">
            <a:xfrm>
              <a:off x="7062" y="8711"/>
              <a:ext cx="1440" cy="90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sp>
          <p:nvSpPr>
            <p:cNvPr id="179213" name="AutoShape 13">
              <a:extLst>
                <a:ext uri="{FF2B5EF4-FFF2-40B4-BE49-F238E27FC236}">
                  <a16:creationId xmlns:a16="http://schemas.microsoft.com/office/drawing/2014/main" id="{CE38998A-FD1D-D2D7-E4A6-B058B02E8E8F}"/>
                </a:ext>
              </a:extLst>
            </p:cNvPr>
            <p:cNvSpPr>
              <a:spLocks noChangeArrowheads="1"/>
            </p:cNvSpPr>
            <p:nvPr/>
          </p:nvSpPr>
          <p:spPr bwMode="auto">
            <a:xfrm>
              <a:off x="6972" y="7246"/>
              <a:ext cx="1440" cy="72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sp>
          <p:nvSpPr>
            <p:cNvPr id="179214" name="Line 14">
              <a:extLst>
                <a:ext uri="{FF2B5EF4-FFF2-40B4-BE49-F238E27FC236}">
                  <a16:creationId xmlns:a16="http://schemas.microsoft.com/office/drawing/2014/main" id="{90D4D3F5-2D07-1D52-D3B1-6C11D794ED64}"/>
                </a:ext>
              </a:extLst>
            </p:cNvPr>
            <p:cNvSpPr>
              <a:spLocks noChangeShapeType="1"/>
            </p:cNvSpPr>
            <p:nvPr/>
          </p:nvSpPr>
          <p:spPr bwMode="auto">
            <a:xfrm>
              <a:off x="7512" y="8068"/>
              <a:ext cx="0" cy="540"/>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79215" name="Line 15">
              <a:extLst>
                <a:ext uri="{FF2B5EF4-FFF2-40B4-BE49-F238E27FC236}">
                  <a16:creationId xmlns:a16="http://schemas.microsoft.com/office/drawing/2014/main" id="{B4441826-CB38-F612-710F-91CC26CD5BFA}"/>
                </a:ext>
              </a:extLst>
            </p:cNvPr>
            <p:cNvSpPr>
              <a:spLocks noChangeShapeType="1"/>
            </p:cNvSpPr>
            <p:nvPr/>
          </p:nvSpPr>
          <p:spPr bwMode="auto">
            <a:xfrm flipV="1">
              <a:off x="7959" y="8068"/>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79216" name="Text Box 16">
              <a:extLst>
                <a:ext uri="{FF2B5EF4-FFF2-40B4-BE49-F238E27FC236}">
                  <a16:creationId xmlns:a16="http://schemas.microsoft.com/office/drawing/2014/main" id="{9EB6D5B7-5D0E-C105-FD64-F80998E0F1A9}"/>
                </a:ext>
              </a:extLst>
            </p:cNvPr>
            <p:cNvSpPr txBox="1">
              <a:spLocks noChangeArrowheads="1"/>
            </p:cNvSpPr>
            <p:nvPr/>
          </p:nvSpPr>
          <p:spPr bwMode="auto">
            <a:xfrm>
              <a:off x="8052" y="8069"/>
              <a:ext cx="2391" cy="1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Lắp đặt thiết bị đảm bảo tiết kiệm</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9217" name="Text Box 17">
              <a:extLst>
                <a:ext uri="{FF2B5EF4-FFF2-40B4-BE49-F238E27FC236}">
                  <a16:creationId xmlns:a16="http://schemas.microsoft.com/office/drawing/2014/main" id="{658B8C98-DB67-BBF1-D2C9-0C9D59192464}"/>
                </a:ext>
              </a:extLst>
            </p:cNvPr>
            <p:cNvSpPr txBox="1">
              <a:spLocks noChangeArrowheads="1"/>
            </p:cNvSpPr>
            <p:nvPr/>
          </p:nvSpPr>
          <p:spPr bwMode="auto">
            <a:xfrm>
              <a:off x="6675" y="10488"/>
              <a:ext cx="2200" cy="645"/>
            </a:xfrm>
            <a:prstGeom prst="rect">
              <a:avLst/>
            </a:prstGeom>
            <a:solidFill>
              <a:srgbClr val="FFFFFF">
                <a:alpha val="0"/>
              </a:srgbClr>
            </a:solidFill>
            <a:ln w="9525">
              <a:solidFill>
                <a:srgbClr val="000000"/>
              </a:solidFill>
              <a:miter lim="800000"/>
              <a:headEnd/>
              <a:tailEnd/>
            </a:ln>
          </p:spPr>
          <p:txBody>
            <a:bodyPr lIns="18000" tIns="18000" rIns="18000" bIns="18000"/>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Công ty tài chính/ ngân hàng</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9218" name="Line 18">
              <a:extLst>
                <a:ext uri="{FF2B5EF4-FFF2-40B4-BE49-F238E27FC236}">
                  <a16:creationId xmlns:a16="http://schemas.microsoft.com/office/drawing/2014/main" id="{B2D99DA0-E36D-2123-09F8-0BDFB8B8F6E5}"/>
                </a:ext>
              </a:extLst>
            </p:cNvPr>
            <p:cNvSpPr>
              <a:spLocks noChangeShapeType="1"/>
            </p:cNvSpPr>
            <p:nvPr/>
          </p:nvSpPr>
          <p:spPr bwMode="auto">
            <a:xfrm>
              <a:off x="7512" y="9720"/>
              <a:ext cx="0" cy="540"/>
            </a:xfrm>
            <a:prstGeom prst="line">
              <a:avLst/>
            </a:prstGeom>
            <a:noFill/>
            <a:ln w="952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79219" name="Line 19">
              <a:extLst>
                <a:ext uri="{FF2B5EF4-FFF2-40B4-BE49-F238E27FC236}">
                  <a16:creationId xmlns:a16="http://schemas.microsoft.com/office/drawing/2014/main" id="{6C880CB4-58CF-12D0-2783-21C04A3C03A5}"/>
                </a:ext>
              </a:extLst>
            </p:cNvPr>
            <p:cNvSpPr>
              <a:spLocks noChangeShapeType="1"/>
            </p:cNvSpPr>
            <p:nvPr/>
          </p:nvSpPr>
          <p:spPr bwMode="auto">
            <a:xfrm flipV="1">
              <a:off x="8052" y="9720"/>
              <a:ext cx="0" cy="54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79220" name="Text Box 20">
              <a:extLst>
                <a:ext uri="{FF2B5EF4-FFF2-40B4-BE49-F238E27FC236}">
                  <a16:creationId xmlns:a16="http://schemas.microsoft.com/office/drawing/2014/main" id="{E71A8514-A568-9D34-D0B6-5289ADB9FE60}"/>
                </a:ext>
              </a:extLst>
            </p:cNvPr>
            <p:cNvSpPr txBox="1">
              <a:spLocks noChangeArrowheads="1"/>
            </p:cNvSpPr>
            <p:nvPr/>
          </p:nvSpPr>
          <p:spPr bwMode="auto">
            <a:xfrm>
              <a:off x="6875" y="9858"/>
              <a:ext cx="90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Vay</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9221" name="Text Box 21">
              <a:extLst>
                <a:ext uri="{FF2B5EF4-FFF2-40B4-BE49-F238E27FC236}">
                  <a16:creationId xmlns:a16="http://schemas.microsoft.com/office/drawing/2014/main" id="{7FBB2202-6C57-DF6E-28BF-53D30953946B}"/>
                </a:ext>
              </a:extLst>
            </p:cNvPr>
            <p:cNvSpPr txBox="1">
              <a:spLocks noChangeArrowheads="1"/>
            </p:cNvSpPr>
            <p:nvPr/>
          </p:nvSpPr>
          <p:spPr bwMode="auto">
            <a:xfrm>
              <a:off x="8052" y="9835"/>
              <a:ext cx="1620"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Trả nợ vay</a:t>
              </a:r>
              <a:endParaRPr lang="en-GB" altLang="en-US" sz="1800">
                <a:solidFill>
                  <a:schemeClr val="tx1"/>
                </a:solidFill>
                <a:latin typeface="Arial" panose="020B0604020202020204" pitchFamily="34" charset="0"/>
                <a:ea typeface="ＭＳ Ｐゴシック" panose="020B0600070205080204" pitchFamily="34" charset="-128"/>
              </a:endParaRPr>
            </a:p>
          </p:txBody>
        </p:sp>
      </p:gr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a:extLst>
              <a:ext uri="{FF2B5EF4-FFF2-40B4-BE49-F238E27FC236}">
                <a16:creationId xmlns:a16="http://schemas.microsoft.com/office/drawing/2014/main" id="{62DD0306-308F-0EAD-FB27-CBBB810799D7}"/>
              </a:ext>
            </a:extLst>
          </p:cNvPr>
          <p:cNvSpPr>
            <a:spLocks noGrp="1" noChangeArrowheads="1"/>
          </p:cNvSpPr>
          <p:nvPr>
            <p:ph type="title"/>
          </p:nvPr>
        </p:nvSpPr>
        <p:spPr>
          <a:xfrm>
            <a:off x="0" y="497971"/>
            <a:ext cx="12192000" cy="563563"/>
          </a:xfrm>
        </p:spPr>
        <p:txBody>
          <a:bodyPr rtlCol="0">
            <a:noAutofit/>
          </a:bodyPr>
          <a:lstStyle/>
          <a:p>
            <a:pPr>
              <a:defRPr/>
            </a:pPr>
            <a:r>
              <a:rPr lang="en-US" altLang="en-US" b="1" smtClean="0">
                <a:ea typeface="ＭＳ Ｐゴシック" panose="020B0600070205080204" pitchFamily="34" charset="-128"/>
              </a:rPr>
              <a:t>PHÂN TÍCH KINH TẾ CHO HỢP ĐỒNG HIỆU QUẢ</a:t>
            </a:r>
            <a:r>
              <a:rPr lang="en-GB" altLang="en-US" b="1" smtClean="0">
                <a:ea typeface="ＭＳ Ｐゴシック" panose="020B0600070205080204" pitchFamily="34" charset="-128"/>
              </a:rPr>
              <a:t> </a:t>
            </a:r>
            <a:endParaRPr lang="en-GB" altLang="en-US" b="1" dirty="0">
              <a:ea typeface="ＭＳ Ｐゴシック" panose="020B0600070205080204" pitchFamily="34" charset="-128"/>
            </a:endParaRPr>
          </a:p>
        </p:txBody>
      </p:sp>
      <p:graphicFrame>
        <p:nvGraphicFramePr>
          <p:cNvPr id="181251" name="Object 99">
            <a:extLst>
              <a:ext uri="{FF2B5EF4-FFF2-40B4-BE49-F238E27FC236}">
                <a16:creationId xmlns:a16="http://schemas.microsoft.com/office/drawing/2014/main" id="{2CAC9A50-F170-F75F-93E1-1D5E216D62C5}"/>
              </a:ext>
            </a:extLst>
          </p:cNvPr>
          <p:cNvGraphicFramePr>
            <a:graphicFrameLocks noChangeAspect="1"/>
          </p:cNvGraphicFramePr>
          <p:nvPr/>
        </p:nvGraphicFramePr>
        <p:xfrm>
          <a:off x="2133600" y="1981200"/>
          <a:ext cx="8178800" cy="3581400"/>
        </p:xfrm>
        <a:graphic>
          <a:graphicData uri="http://schemas.openxmlformats.org/presentationml/2006/ole">
            <mc:AlternateContent xmlns:mc="http://schemas.openxmlformats.org/markup-compatibility/2006">
              <mc:Choice xmlns:v="urn:schemas-microsoft-com:vml" Requires="v">
                <p:oleObj spid="_x0000_s17415" name="Worksheet" r:id="rId4" imgW="4924573" imgH="2124126" progId="Excel.Sheet.8">
                  <p:embed/>
                </p:oleObj>
              </mc:Choice>
              <mc:Fallback>
                <p:oleObj name="Worksheet" r:id="rId4" imgW="4924573" imgH="2124126" progId="Excel.Sheet.8">
                  <p:embed/>
                  <p:pic>
                    <p:nvPicPr>
                      <p:cNvPr id="181251" name="Object 99">
                        <a:extLst>
                          <a:ext uri="{FF2B5EF4-FFF2-40B4-BE49-F238E27FC236}">
                            <a16:creationId xmlns:a16="http://schemas.microsoft.com/office/drawing/2014/main" id="{2CAC9A50-F170-F75F-93E1-1D5E216D62C5}"/>
                          </a:ext>
                        </a:extLst>
                      </p:cNvPr>
                      <p:cNvPicPr>
                        <a:picLocks noChangeAspect="1" noChangeArrowheads="1"/>
                      </p:cNvPicPr>
                      <p:nvPr/>
                    </p:nvPicPr>
                    <p:blipFill>
                      <a:blip r:embed="rId5"/>
                      <a:srcRect/>
                      <a:stretch>
                        <a:fillRect/>
                      </a:stretch>
                    </p:blipFill>
                    <p:spPr bwMode="auto">
                      <a:xfrm>
                        <a:off x="2133600" y="1981200"/>
                        <a:ext cx="81788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le 3">
            <a:extLst>
              <a:ext uri="{FF2B5EF4-FFF2-40B4-BE49-F238E27FC236}">
                <a16:creationId xmlns:a16="http://schemas.microsoft.com/office/drawing/2014/main" id="{0FC7EA68-695C-1587-01AE-0F2D0DB8450D}"/>
              </a:ext>
            </a:extLst>
          </p:cNvPr>
          <p:cNvSpPr>
            <a:spLocks noGrp="1" noChangeArrowheads="1"/>
          </p:cNvSpPr>
          <p:nvPr>
            <p:ph type="title"/>
          </p:nvPr>
        </p:nvSpPr>
        <p:spPr>
          <a:xfrm>
            <a:off x="0" y="382137"/>
            <a:ext cx="12191999" cy="731045"/>
          </a:xfrm>
        </p:spPr>
        <p:txBody>
          <a:bodyPr>
            <a:noAutofit/>
          </a:bodyPr>
          <a:lstStyle/>
          <a:p>
            <a:pPr algn="ctr">
              <a:defRPr/>
            </a:pPr>
            <a:r>
              <a:rPr lang="en-US" altLang="en-US" sz="2400" b="1" dirty="0" err="1">
                <a:ea typeface="ＭＳ Ｐゴシック" panose="020B0600070205080204" pitchFamily="34" charset="-128"/>
              </a:rPr>
              <a:t>Ví</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dụ</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về</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tính</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toán</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dự</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án</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tiết</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kiệm</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năng</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lượng</a:t>
            </a:r>
            <a:r>
              <a:rPr lang="en-US" altLang="en-US" sz="2400" b="1" dirty="0">
                <a:ea typeface="ＭＳ Ｐゴシック" panose="020B0600070205080204" pitchFamily="34" charset="-128"/>
              </a:rPr>
              <a:t/>
            </a:r>
            <a:br>
              <a:rPr lang="en-US" altLang="en-US" sz="2400" b="1" dirty="0">
                <a:ea typeface="ＭＳ Ｐゴシック" panose="020B0600070205080204" pitchFamily="34" charset="-128"/>
              </a:rPr>
            </a:br>
            <a:r>
              <a:rPr lang="en-US" altLang="en-US" sz="2400" b="1" dirty="0" err="1">
                <a:ea typeface="ＭＳ Ｐゴシック" panose="020B0600070205080204" pitchFamily="34" charset="-128"/>
              </a:rPr>
              <a:t>Sơ</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đồ</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công</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nghệ</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sản</a:t>
            </a:r>
            <a:r>
              <a:rPr lang="en-US" altLang="en-US" sz="2400" b="1" dirty="0">
                <a:ea typeface="ＭＳ Ｐゴシック" panose="020B0600070205080204" pitchFamily="34" charset="-128"/>
              </a:rPr>
              <a:t> </a:t>
            </a:r>
            <a:r>
              <a:rPr lang="en-US" altLang="en-US" sz="2400" b="1" dirty="0" err="1">
                <a:ea typeface="ＭＳ Ｐゴシック" panose="020B0600070205080204" pitchFamily="34" charset="-128"/>
              </a:rPr>
              <a:t>xuất</a:t>
            </a:r>
            <a:r>
              <a:rPr lang="en-US" altLang="en-US" sz="2400" b="1" dirty="0">
                <a:ea typeface="ＭＳ Ｐゴシック" panose="020B0600070205080204" pitchFamily="34" charset="-128"/>
              </a:rPr>
              <a:t> xi </a:t>
            </a:r>
            <a:r>
              <a:rPr lang="en-US" altLang="en-US" sz="2400" b="1" dirty="0" err="1">
                <a:ea typeface="ＭＳ Ｐゴシック" panose="020B0600070205080204" pitchFamily="34" charset="-128"/>
              </a:rPr>
              <a:t>măng</a:t>
            </a:r>
            <a:endParaRPr lang="en-US" altLang="en-US" sz="2400" b="1" dirty="0">
              <a:ea typeface="ＭＳ Ｐゴシック" panose="020B0600070205080204" pitchFamily="34" charset="-128"/>
            </a:endParaRPr>
          </a:p>
        </p:txBody>
      </p:sp>
      <p:pic>
        <p:nvPicPr>
          <p:cNvPr id="184323" name="Picture 2">
            <a:extLst>
              <a:ext uri="{FF2B5EF4-FFF2-40B4-BE49-F238E27FC236}">
                <a16:creationId xmlns:a16="http://schemas.microsoft.com/office/drawing/2014/main" id="{31D11A53-A6B8-B84A-EE2B-1734A5E693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6999" y="1536510"/>
            <a:ext cx="6858000"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28D61D6B-41CA-9DB9-04B5-EE21FC3912E7}"/>
              </a:ext>
            </a:extLst>
          </p:cNvPr>
          <p:cNvGraphicFramePr>
            <a:graphicFrameLocks noGrp="1"/>
          </p:cNvGraphicFramePr>
          <p:nvPr>
            <p:extLst>
              <p:ext uri="{D42A27DB-BD31-4B8C-83A1-F6EECF244321}">
                <p14:modId xmlns:p14="http://schemas.microsoft.com/office/powerpoint/2010/main" val="4062790698"/>
              </p:ext>
            </p:extLst>
          </p:nvPr>
        </p:nvGraphicFramePr>
        <p:xfrm>
          <a:off x="616423" y="1391331"/>
          <a:ext cx="10959152" cy="4833566"/>
        </p:xfrm>
        <a:graphic>
          <a:graphicData uri="http://schemas.openxmlformats.org/drawingml/2006/table">
            <a:tbl>
              <a:tblPr/>
              <a:tblGrid>
                <a:gridCol w="830239">
                  <a:extLst>
                    <a:ext uri="{9D8B030D-6E8A-4147-A177-3AD203B41FA5}">
                      <a16:colId xmlns:a16="http://schemas.microsoft.com/office/drawing/2014/main" val="20000"/>
                    </a:ext>
                  </a:extLst>
                </a:gridCol>
                <a:gridCol w="4234218">
                  <a:extLst>
                    <a:ext uri="{9D8B030D-6E8A-4147-A177-3AD203B41FA5}">
                      <a16:colId xmlns:a16="http://schemas.microsoft.com/office/drawing/2014/main" val="20001"/>
                    </a:ext>
                  </a:extLst>
                </a:gridCol>
                <a:gridCol w="1079311">
                  <a:extLst>
                    <a:ext uri="{9D8B030D-6E8A-4147-A177-3AD203B41FA5}">
                      <a16:colId xmlns:a16="http://schemas.microsoft.com/office/drawing/2014/main" val="20002"/>
                    </a:ext>
                  </a:extLst>
                </a:gridCol>
                <a:gridCol w="969626">
                  <a:extLst>
                    <a:ext uri="{9D8B030D-6E8A-4147-A177-3AD203B41FA5}">
                      <a16:colId xmlns:a16="http://schemas.microsoft.com/office/drawing/2014/main" val="20003"/>
                    </a:ext>
                  </a:extLst>
                </a:gridCol>
                <a:gridCol w="1669428">
                  <a:extLst>
                    <a:ext uri="{9D8B030D-6E8A-4147-A177-3AD203B41FA5}">
                      <a16:colId xmlns:a16="http://schemas.microsoft.com/office/drawing/2014/main" val="20004"/>
                    </a:ext>
                  </a:extLst>
                </a:gridCol>
                <a:gridCol w="2176330">
                  <a:extLst>
                    <a:ext uri="{9D8B030D-6E8A-4147-A177-3AD203B41FA5}">
                      <a16:colId xmlns:a16="http://schemas.microsoft.com/office/drawing/2014/main" val="20005"/>
                    </a:ext>
                  </a:extLst>
                </a:gridCol>
              </a:tblGrid>
              <a:tr h="257742">
                <a:tc rowSpan="2">
                  <a:txBody>
                    <a:bodyPr/>
                    <a:lstStyle/>
                    <a:p>
                      <a:pPr marL="0" marR="0" lvl="0" indent="0" algn="ctr" defTabSz="914400" rtl="0" eaLnBrk="1" fontAlgn="base" latinLnBrk="0" hangingPunct="1">
                        <a:lnSpc>
                          <a:spcPts val="1400"/>
                        </a:lnSpc>
                        <a:spcBef>
                          <a:spcPts val="88"/>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Giải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pháp</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số</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ts val="1400"/>
                        </a:lnSpc>
                        <a:spcBef>
                          <a:spcPts val="88"/>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Tên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giải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pháp</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rgbClr val="000000"/>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err="1">
                          <a:ln>
                            <a:noFill/>
                          </a:ln>
                          <a:solidFill>
                            <a:srgbClr val="000000"/>
                          </a:solidFill>
                          <a:effectLst/>
                          <a:latin typeface="Arial" pitchFamily="34" charset="0"/>
                          <a:ea typeface="Arial" pitchFamily="34" charset="0"/>
                          <a:cs typeface="Arial" panose="020B0604020202020204" pitchFamily="34" charset="0"/>
                        </a:rPr>
                        <a:t>Tiết</a:t>
                      </a:r>
                      <a:r>
                        <a:rPr kumimoji="0" lang="en-US" sz="1200" b="0" i="0" u="none" strike="noStrike" cap="none" normalizeH="0" baseline="0" dirty="0">
                          <a:ln>
                            <a:noFill/>
                          </a:ln>
                          <a:solidFill>
                            <a:srgbClr val="000000"/>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rgbClr val="000000"/>
                          </a:solidFill>
                          <a:effectLst/>
                          <a:latin typeface="Arial" pitchFamily="34" charset="0"/>
                          <a:ea typeface="Arial" pitchFamily="34" charset="0"/>
                          <a:cs typeface="Arial" panose="020B0604020202020204" pitchFamily="34" charset="0"/>
                        </a:rPr>
                        <a:t>kiệm</a:t>
                      </a:r>
                      <a:r>
                        <a:rPr kumimoji="0" lang="en-US" sz="1200" b="0" i="0" u="none" strike="noStrike" cap="none" normalizeH="0" baseline="0" dirty="0">
                          <a:ln>
                            <a:noFill/>
                          </a:ln>
                          <a:solidFill>
                            <a:srgbClr val="000000"/>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rgbClr val="000000"/>
                          </a:solidFill>
                          <a:effectLst/>
                          <a:latin typeface="Arial" pitchFamily="34" charset="0"/>
                          <a:ea typeface="Arial" pitchFamily="34" charset="0"/>
                          <a:cs typeface="Arial" panose="020B0604020202020204" pitchFamily="34" charset="0"/>
                        </a:rPr>
                        <a:t>hàng</a:t>
                      </a:r>
                      <a:r>
                        <a:rPr kumimoji="0" lang="en-US" sz="1200" b="0" i="0" u="none" strike="noStrike" cap="none" normalizeH="0" baseline="0" dirty="0">
                          <a:ln>
                            <a:noFill/>
                          </a:ln>
                          <a:solidFill>
                            <a:srgbClr val="000000"/>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rgbClr val="000000"/>
                          </a:solidFill>
                          <a:effectLst/>
                          <a:latin typeface="Arial" pitchFamily="34" charset="0"/>
                          <a:ea typeface="Arial" pitchFamily="34" charset="0"/>
                          <a:cs typeface="Arial" panose="020B0604020202020204" pitchFamily="34" charset="0"/>
                        </a:rPr>
                        <a:t>năm</a:t>
                      </a:r>
                      <a:endParaRPr kumimoji="0" lang="en-US" sz="1200" b="0" i="0" u="none" strike="noStrike" cap="none" normalizeH="0" baseline="0" dirty="0">
                        <a:ln>
                          <a:noFill/>
                        </a:ln>
                        <a:solidFill>
                          <a:srgbClr val="000000"/>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rowSpan="2">
                  <a:txBody>
                    <a:bodyPr/>
                    <a:lstStyle/>
                    <a:p>
                      <a:pPr marL="79375"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Lượng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tiết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kiệm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ước</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tính</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79375"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Triệu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VND </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ts val="60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Ước</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tính</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chi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phí</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đầu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tư</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triệu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VND</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9839">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ts val="500"/>
                        </a:lnSpc>
                        <a:spcBef>
                          <a:spcPts val="25"/>
                        </a:spcBef>
                        <a:spcAft>
                          <a:spcPct val="0"/>
                        </a:spcAft>
                        <a:buClrTx/>
                        <a:buSzTx/>
                        <a:buFontTx/>
                        <a:buNone/>
                        <a:tabLst/>
                      </a:pPr>
                      <a:endParaRPr kumimoji="0" lang="en-US" sz="1200" b="0" i="0" u="none" strike="noStrike" cap="none" normalizeH="0" baseline="0" dirty="0">
                        <a:ln>
                          <a:noFill/>
                        </a:ln>
                        <a:solidFill>
                          <a:srgbClr val="000000"/>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Arial" pitchFamily="34" charset="0"/>
                          <a:ea typeface="Arial" pitchFamily="34" charset="0"/>
                          <a:cs typeface="Arial" panose="020B0604020202020204" pitchFamily="34" charset="0"/>
                        </a:rPr>
                        <a:t>GJ/</a:t>
                      </a:r>
                      <a:r>
                        <a:rPr kumimoji="0" lang="en-US" sz="1200" b="0" i="0" u="none" strike="noStrike" cap="none" normalizeH="0" baseline="0" dirty="0" err="1">
                          <a:ln>
                            <a:noFill/>
                          </a:ln>
                          <a:solidFill>
                            <a:srgbClr val="000000"/>
                          </a:solidFill>
                          <a:effectLst/>
                          <a:latin typeface="Arial" pitchFamily="34" charset="0"/>
                          <a:ea typeface="Arial" pitchFamily="34" charset="0"/>
                          <a:cs typeface="Arial" panose="020B0604020202020204" pitchFamily="34" charset="0"/>
                        </a:rPr>
                        <a:t>năm</a:t>
                      </a:r>
                      <a:endParaRPr kumimoji="0" lang="en-US" sz="1200" b="0" i="0" u="none" strike="noStrike" cap="none" normalizeH="0" baseline="0" dirty="0">
                        <a:ln>
                          <a:noFill/>
                        </a:ln>
                        <a:solidFill>
                          <a:srgbClr val="000000"/>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00"/>
                        </a:lnSpc>
                        <a:spcBef>
                          <a:spcPts val="25"/>
                        </a:spcBef>
                        <a:spcAft>
                          <a:spcPct val="0"/>
                        </a:spcAft>
                        <a:buClrTx/>
                        <a:buSzTx/>
                        <a:buFontTx/>
                        <a:buNone/>
                        <a:tabLst/>
                      </a:pPr>
                      <a:endParaRPr kumimoji="0" lang="en-US" sz="1200" b="0" i="0" u="none" strike="noStrike" cap="none" normalizeH="0" baseline="0" dirty="0">
                        <a:ln>
                          <a:noFill/>
                        </a:ln>
                        <a:solidFill>
                          <a:srgbClr val="000000"/>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Arial" pitchFamily="34" charset="0"/>
                          <a:ea typeface="Arial" pitchFamily="34" charset="0"/>
                          <a:cs typeface="Arial" panose="020B0604020202020204" pitchFamily="34" charset="0"/>
                        </a:rPr>
                        <a:t>MWh/</a:t>
                      </a:r>
                      <a:r>
                        <a:rPr kumimoji="0" lang="en-US" sz="1200" b="0" i="0" u="none" strike="noStrike" cap="none" normalizeH="0" baseline="0" dirty="0" err="1">
                          <a:ln>
                            <a:noFill/>
                          </a:ln>
                          <a:solidFill>
                            <a:srgbClr val="000000"/>
                          </a:solidFill>
                          <a:effectLst/>
                          <a:latin typeface="Arial" pitchFamily="34" charset="0"/>
                          <a:ea typeface="Arial" pitchFamily="34" charset="0"/>
                          <a:cs typeface="Arial" panose="020B0604020202020204" pitchFamily="34" charset="0"/>
                        </a:rPr>
                        <a:t>năm</a:t>
                      </a:r>
                      <a:endParaRPr kumimoji="0" lang="en-US" sz="1200" b="0" i="0" u="none" strike="noStrike" cap="none" normalizeH="0" baseline="0" dirty="0">
                        <a:ln>
                          <a:noFill/>
                        </a:ln>
                        <a:solidFill>
                          <a:srgbClr val="000000"/>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543111">
                <a:tc>
                  <a:txBody>
                    <a:bodyPr/>
                    <a:lstStyle/>
                    <a:p>
                      <a:pPr marL="0" marR="0" lvl="0" indent="0" algn="ctr" defTabSz="914400" rtl="0" eaLnBrk="1" fontAlgn="base" latinLnBrk="0" hangingPunct="1">
                        <a:lnSpc>
                          <a:spcPts val="1200"/>
                        </a:lnSpc>
                        <a:spcBef>
                          <a:spcPts val="100"/>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ECM 1</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Cải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thiệu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hiệu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suất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cháy</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bằng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cách</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giảm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bằng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cách</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giảm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khí</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dư</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tại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bộ</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tiền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gia</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nhiệt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và</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giảm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nhiệt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độ</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thiêu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kết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của</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clanke</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200"/>
                        </a:lnSpc>
                        <a:spcBef>
                          <a:spcPts val="100"/>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75,424</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200"/>
                        </a:lnSpc>
                        <a:spcBef>
                          <a:spcPts val="100"/>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2,420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200"/>
                        </a:lnSpc>
                        <a:spcBef>
                          <a:spcPts val="100"/>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3,890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8388">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ECM 2</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ct val="115000"/>
                        </a:lnSpc>
                        <a:spcBef>
                          <a:spcPts val="138"/>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Cải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thiện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hiệu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quả</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làm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mát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bằng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cách</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phân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bố</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clanke</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đều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hơn</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95,742</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3,070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2,380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2531">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ECM 3</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ct val="115000"/>
                        </a:lnSpc>
                        <a:spcBef>
                          <a:spcPts val="225"/>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Lắp</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đặt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thêm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một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tầng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cyclone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cho</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bộ</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tiền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gia</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nhiệt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tại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giai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đoạn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1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và</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hồi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thêm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nhiệt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từ</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khí</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thải</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326,554</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10,480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27,000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15274">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ECM 4</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ct val="101000"/>
                        </a:lnSpc>
                        <a:spcBef>
                          <a:spcPts val="138"/>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Sử</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dụng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không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khí</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làm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mát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để</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cung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cấp</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cho</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bộ</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đốt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của</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lò</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21,343</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685</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740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57742">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ECM 5</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ct val="101000"/>
                        </a:lnSpc>
                        <a:spcBef>
                          <a:spcPts val="125"/>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Phát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điện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từ</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nhiệt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thải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từ</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bộ</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phận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làm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mát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của</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lò</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29,490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32,180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187,200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54697">
                <a:tc>
                  <a:txBody>
                    <a:bodyPr/>
                    <a:lstStyle/>
                    <a:p>
                      <a:pPr marL="0" marR="0" lvl="0" indent="0" algn="ctr" defTabSz="914400" rtl="0" eaLnBrk="1" fontAlgn="base" latinLnBrk="0" hangingPunct="1">
                        <a:lnSpc>
                          <a:spcPts val="550"/>
                        </a:lnSpc>
                        <a:spcBef>
                          <a:spcPts val="13"/>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ECM 6</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ct val="115000"/>
                        </a:lnSpc>
                        <a:spcBef>
                          <a:spcPts val="138"/>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Lắp biến tần cho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cho</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quạt vật liệu thô (R2S20)- dây chuyền 2</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13"/>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13"/>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2,080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13"/>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2,040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13"/>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7,200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31318">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ECM 7</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ts val="850"/>
                        </a:lnSpc>
                        <a:spcBef>
                          <a:spcPts val="175"/>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endParaRPr>
                    </a:p>
                    <a:p>
                      <a:pPr marL="60325" marR="0" lvl="0" indent="0" algn="l" defTabSz="914400" rtl="0" eaLnBrk="1" fontAlgn="base" latinLnBrk="0" hangingPunct="1">
                        <a:lnSpc>
                          <a:spcPts val="850"/>
                        </a:lnSpc>
                        <a:spcBef>
                          <a:spcPts val="175"/>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Thay</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thế</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thiết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bị</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kém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hiệu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quả</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quạt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tiền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gia</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nhiệt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dây</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chuyền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1</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1,920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1,885</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3,000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88730">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ECM 8</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ct val="101000"/>
                        </a:lnSpc>
                        <a:spcBef>
                          <a:spcPts val="125"/>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Thay</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thế</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thiết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bị</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thiết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bị</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kém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hiệu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quả</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quạt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nguyên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liệu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thô</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tại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dây</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chuyền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1</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1,490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1,460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3,000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494970">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ECM 9</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ct val="115000"/>
                        </a:lnSpc>
                        <a:spcBef>
                          <a:spcPts val="213"/>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Lắp</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đặt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hệ</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thống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băng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tải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đầu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vào</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lòdây</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chuyền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1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để</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giảm</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năng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lượng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tiêu</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thụ</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tại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hệ</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thống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tải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bằng</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khí</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nén</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2,290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2,250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6,000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78388">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ECM 10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ct val="115000"/>
                        </a:lnSpc>
                        <a:spcBef>
                          <a:spcPts val="138"/>
                        </a:spcBef>
                        <a:spcAft>
                          <a:spcPct val="0"/>
                        </a:spcAft>
                        <a:buClrTx/>
                        <a:buSzTx/>
                        <a:buFontTx/>
                        <a:buNone/>
                        <a:tabLst/>
                      </a:pP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Lắp</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biến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tần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cho</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quạt</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tại</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máy</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nghiền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than (P22)-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dây</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a:t>
                      </a:r>
                      <a:r>
                        <a:rPr kumimoji="0" lang="en-US" sz="1200" b="0"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chuyền</a:t>
                      </a: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 2</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490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480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600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189194">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ct val="115000"/>
                        </a:lnSpc>
                        <a:spcBef>
                          <a:spcPts val="50"/>
                        </a:spcBef>
                        <a:spcAft>
                          <a:spcPct val="0"/>
                        </a:spcAft>
                        <a:buClrTx/>
                        <a:buSzTx/>
                        <a:buFontTx/>
                        <a:buNone/>
                        <a:tabLst/>
                      </a:pPr>
                      <a:r>
                        <a:rPr kumimoji="0" lang="en-US" sz="1200" b="1" i="0" u="none" strike="noStrike" cap="none" normalizeH="0" baseline="0" dirty="0" err="1">
                          <a:ln>
                            <a:noFill/>
                          </a:ln>
                          <a:solidFill>
                            <a:schemeClr val="tx1"/>
                          </a:solidFill>
                          <a:effectLst/>
                          <a:latin typeface="Arial" pitchFamily="34" charset="0"/>
                          <a:ea typeface="Arial" pitchFamily="34" charset="0"/>
                          <a:cs typeface="Arial" panose="020B0604020202020204" pitchFamily="34" charset="0"/>
                        </a:rPr>
                        <a:t>Tổng</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84138" marR="0" lvl="0" indent="0" algn="ctr" defTabSz="914400" rtl="0" eaLnBrk="1" fontAlgn="base" latinLnBrk="0" hangingPunct="1">
                        <a:lnSpc>
                          <a:spcPct val="115000"/>
                        </a:lnSpc>
                        <a:spcBef>
                          <a:spcPts val="5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519,063</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47638" marR="0" lvl="0" indent="0" algn="ctr" defTabSz="914400" rtl="0" eaLnBrk="1" fontAlgn="base" latinLnBrk="0" hangingPunct="1">
                        <a:lnSpc>
                          <a:spcPct val="115000"/>
                        </a:lnSpc>
                        <a:spcBef>
                          <a:spcPts val="5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37,760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77813" marR="0" lvl="0" indent="0" algn="ctr" defTabSz="914400" rtl="0" eaLnBrk="1" fontAlgn="base" latinLnBrk="0" hangingPunct="1">
                        <a:lnSpc>
                          <a:spcPct val="115000"/>
                        </a:lnSpc>
                        <a:spcBef>
                          <a:spcPts val="5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56,950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33375" marR="0" lvl="0" indent="0" algn="ctr" defTabSz="914400" rtl="0" eaLnBrk="1" fontAlgn="base" latinLnBrk="0" hangingPunct="1">
                        <a:lnSpc>
                          <a:spcPct val="115000"/>
                        </a:lnSpc>
                        <a:spcBef>
                          <a:spcPts val="50"/>
                        </a:spcBef>
                        <a:spcAft>
                          <a:spcPct val="0"/>
                        </a:spcAft>
                        <a:buClrTx/>
                        <a:buSzTx/>
                        <a:buFontTx/>
                        <a:buNone/>
                        <a:tabLst/>
                      </a:pPr>
                      <a:r>
                        <a:rPr kumimoji="0" lang="en-US" sz="1200" b="1" i="0" u="none" strike="noStrike" cap="none" normalizeH="0" baseline="0" dirty="0">
                          <a:ln>
                            <a:noFill/>
                          </a:ln>
                          <a:solidFill>
                            <a:schemeClr val="tx1"/>
                          </a:solidFill>
                          <a:effectLst/>
                          <a:latin typeface="Arial" pitchFamily="34" charset="0"/>
                          <a:ea typeface="Arial" pitchFamily="34" charset="0"/>
                          <a:cs typeface="Arial" panose="020B0604020202020204" pitchFamily="34" charset="0"/>
                        </a:rPr>
                        <a:t>241,010</a:t>
                      </a:r>
                      <a:endParaRPr kumimoji="0" lang="en-US" sz="1200" b="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3" name="Title 3">
            <a:extLst>
              <a:ext uri="{FF2B5EF4-FFF2-40B4-BE49-F238E27FC236}">
                <a16:creationId xmlns:a16="http://schemas.microsoft.com/office/drawing/2014/main" id="{0FC7EA68-695C-1587-01AE-0F2D0DB8450D}"/>
              </a:ext>
            </a:extLst>
          </p:cNvPr>
          <p:cNvSpPr>
            <a:spLocks noGrp="1" noChangeArrowheads="1"/>
          </p:cNvSpPr>
          <p:nvPr>
            <p:ph type="title"/>
          </p:nvPr>
        </p:nvSpPr>
        <p:spPr>
          <a:xfrm>
            <a:off x="0" y="382137"/>
            <a:ext cx="12191999" cy="731045"/>
          </a:xfrm>
        </p:spPr>
        <p:txBody>
          <a:bodyPr>
            <a:noAutofit/>
          </a:bodyPr>
          <a:lstStyle/>
          <a:p>
            <a:pPr algn="ctr">
              <a:defRPr/>
            </a:pPr>
            <a:r>
              <a:rPr lang="en-US" altLang="en-US" sz="2400" b="1" dirty="0" err="1">
                <a:solidFill>
                  <a:schemeClr val="accent1">
                    <a:lumMod val="50000"/>
                  </a:schemeClr>
                </a:solidFill>
                <a:ea typeface="ＭＳ Ｐゴシック" panose="020B0600070205080204" pitchFamily="34" charset="-128"/>
              </a:rPr>
              <a:t>Ví</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dụ</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về</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tính</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toán</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dự</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án</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tiết</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kiệm</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năng</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lượng</a:t>
            </a:r>
            <a:r>
              <a:rPr lang="en-US" altLang="en-US" sz="2400" b="1" dirty="0">
                <a:solidFill>
                  <a:schemeClr val="accent1">
                    <a:lumMod val="50000"/>
                  </a:schemeClr>
                </a:solidFill>
                <a:ea typeface="ＭＳ Ｐゴシック" panose="020B0600070205080204" pitchFamily="34" charset="-128"/>
              </a:rPr>
              <a:t/>
            </a:r>
            <a:br>
              <a:rPr lang="en-US" altLang="en-US" sz="2400" b="1" dirty="0">
                <a:solidFill>
                  <a:schemeClr val="accent1">
                    <a:lumMod val="50000"/>
                  </a:schemeClr>
                </a:solidFill>
                <a:ea typeface="ＭＳ Ｐゴシック" panose="020B0600070205080204" pitchFamily="34" charset="-128"/>
              </a:rPr>
            </a:br>
            <a:r>
              <a:rPr lang="en-US" altLang="en-US" sz="2400" b="1" dirty="0" err="1">
                <a:solidFill>
                  <a:schemeClr val="accent1">
                    <a:lumMod val="50000"/>
                  </a:schemeClr>
                </a:solidFill>
                <a:ea typeface="ＭＳ Ｐゴシック" panose="020B0600070205080204" pitchFamily="34" charset="-128"/>
              </a:rPr>
              <a:t>Sơ</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đồ</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công</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nghệ</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sản</a:t>
            </a:r>
            <a:r>
              <a:rPr lang="en-US" altLang="en-US" sz="2400" b="1" dirty="0">
                <a:solidFill>
                  <a:schemeClr val="accent1">
                    <a:lumMod val="50000"/>
                  </a:schemeClr>
                </a:solidFill>
                <a:ea typeface="ＭＳ Ｐゴシック" panose="020B0600070205080204" pitchFamily="34" charset="-128"/>
              </a:rPr>
              <a:t> </a:t>
            </a:r>
            <a:r>
              <a:rPr lang="en-US" altLang="en-US" sz="2400" b="1" dirty="0" err="1">
                <a:solidFill>
                  <a:schemeClr val="accent1">
                    <a:lumMod val="50000"/>
                  </a:schemeClr>
                </a:solidFill>
                <a:ea typeface="ＭＳ Ｐゴシック" panose="020B0600070205080204" pitchFamily="34" charset="-128"/>
              </a:rPr>
              <a:t>xuất</a:t>
            </a:r>
            <a:r>
              <a:rPr lang="en-US" altLang="en-US" sz="2400" b="1" dirty="0">
                <a:solidFill>
                  <a:schemeClr val="accent1">
                    <a:lumMod val="50000"/>
                  </a:schemeClr>
                </a:solidFill>
                <a:ea typeface="ＭＳ Ｐゴシック" panose="020B0600070205080204" pitchFamily="34" charset="-128"/>
              </a:rPr>
              <a:t> xi </a:t>
            </a:r>
            <a:r>
              <a:rPr lang="en-US" altLang="en-US" sz="2400" b="1" dirty="0" err="1">
                <a:solidFill>
                  <a:schemeClr val="accent1">
                    <a:lumMod val="50000"/>
                  </a:schemeClr>
                </a:solidFill>
                <a:ea typeface="ＭＳ Ｐゴシック" panose="020B0600070205080204" pitchFamily="34" charset="-128"/>
              </a:rPr>
              <a:t>măng</a:t>
            </a:r>
            <a:endParaRPr lang="en-US" altLang="en-US" sz="2400" b="1" dirty="0">
              <a:solidFill>
                <a:schemeClr val="accent1">
                  <a:lumMod val="50000"/>
                </a:schemeClr>
              </a:solidFill>
              <a:ea typeface="ＭＳ Ｐゴシック" panose="020B0600070205080204" pitchFamily="34" charset="-128"/>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itle 2">
            <a:extLst>
              <a:ext uri="{FF2B5EF4-FFF2-40B4-BE49-F238E27FC236}">
                <a16:creationId xmlns:a16="http://schemas.microsoft.com/office/drawing/2014/main" id="{5C75E0BB-6A2E-A380-5BDC-510F38DCB531}"/>
              </a:ext>
            </a:extLst>
          </p:cNvPr>
          <p:cNvSpPr>
            <a:spLocks noGrp="1" noChangeArrowheads="1"/>
          </p:cNvSpPr>
          <p:nvPr>
            <p:ph type="title"/>
          </p:nvPr>
        </p:nvSpPr>
        <p:spPr>
          <a:xfrm>
            <a:off x="1152938" y="404018"/>
            <a:ext cx="9972262" cy="837928"/>
          </a:xfrm>
        </p:spPr>
        <p:txBody>
          <a:bodyPr/>
          <a:lstStyle/>
          <a:p>
            <a:pPr algn="ctr"/>
            <a:r>
              <a:rPr lang="en-US" altLang="en-US" smtClean="0">
                <a:solidFill>
                  <a:schemeClr val="accent1">
                    <a:lumMod val="50000"/>
                  </a:schemeClr>
                </a:solidFill>
                <a:ea typeface="ＭＳ Ｐゴシック" panose="020B0600070205080204" pitchFamily="34" charset="-128"/>
              </a:rPr>
              <a:t>TÍNH TOÁN DỰ ÁN TKNL</a:t>
            </a:r>
            <a:endParaRPr lang="en-US" altLang="en-US" dirty="0">
              <a:solidFill>
                <a:schemeClr val="accent1">
                  <a:lumMod val="50000"/>
                </a:schemeClr>
              </a:solidFill>
              <a:ea typeface="ＭＳ Ｐゴシック" panose="020B0600070205080204" pitchFamily="34" charset="-128"/>
            </a:endParaRPr>
          </a:p>
        </p:txBody>
      </p:sp>
      <p:sp>
        <p:nvSpPr>
          <p:cNvPr id="186371" name="Content Placeholder 1">
            <a:extLst>
              <a:ext uri="{FF2B5EF4-FFF2-40B4-BE49-F238E27FC236}">
                <a16:creationId xmlns:a16="http://schemas.microsoft.com/office/drawing/2014/main" id="{B3504958-3471-8C87-1892-A6A8944DC409}"/>
              </a:ext>
            </a:extLst>
          </p:cNvPr>
          <p:cNvSpPr>
            <a:spLocks noGrp="1" noChangeArrowheads="1"/>
          </p:cNvSpPr>
          <p:nvPr>
            <p:ph idx="1"/>
          </p:nvPr>
        </p:nvSpPr>
        <p:spPr>
          <a:xfrm>
            <a:off x="652669" y="1241946"/>
            <a:ext cx="10972800" cy="3899846"/>
          </a:xfrm>
        </p:spPr>
        <p:txBody>
          <a:bodyPr/>
          <a:lstStyle/>
          <a:p>
            <a:pPr algn="just">
              <a:lnSpc>
                <a:spcPct val="150000"/>
              </a:lnSpc>
            </a:pPr>
            <a:r>
              <a:rPr lang="en-US" altLang="en-US" dirty="0" err="1">
                <a:solidFill>
                  <a:srgbClr val="000000"/>
                </a:solidFill>
                <a:ea typeface="ＭＳ Ｐゴシック" panose="020B0600070205080204" pitchFamily="34" charset="-128"/>
              </a:rPr>
              <a:t>Tính</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toán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các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chỉ</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tiêu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đánh</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giá</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dự</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án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cho</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các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cơ</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hội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tiết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kiệm</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giả</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thiết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hệ</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số</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chiết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khấu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là</a:t>
            </a:r>
            <a:r>
              <a:rPr lang="en-US" altLang="en-US" dirty="0">
                <a:solidFill>
                  <a:srgbClr val="000000"/>
                </a:solidFill>
                <a:ea typeface="ＭＳ Ｐゴシック" panose="020B0600070205080204" pitchFamily="34" charset="-128"/>
              </a:rPr>
              <a:t> 10% </a:t>
            </a:r>
            <a:r>
              <a:rPr lang="en-US" altLang="en-US" dirty="0" err="1">
                <a:solidFill>
                  <a:srgbClr val="000000"/>
                </a:solidFill>
                <a:ea typeface="ＭＳ Ｐゴシック" panose="020B0600070205080204" pitchFamily="34" charset="-128"/>
              </a:rPr>
              <a:t>và</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chưa</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tính</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đến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khấu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hao</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Ví</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dụ</a:t>
            </a:r>
            <a:r>
              <a:rPr lang="en-US" altLang="en-US" dirty="0">
                <a:solidFill>
                  <a:srgbClr val="000000"/>
                </a:solidFill>
                <a:ea typeface="ＭＳ Ｐゴシック" panose="020B0600070205080204" pitchFamily="34" charset="-128"/>
              </a:rPr>
              <a:t> 1)/ </a:t>
            </a:r>
            <a:r>
              <a:rPr lang="en-US" altLang="en-US" dirty="0" err="1">
                <a:solidFill>
                  <a:srgbClr val="000000"/>
                </a:solidFill>
                <a:ea typeface="ＭＳ Ｐゴシック" panose="020B0600070205080204" pitchFamily="34" charset="-128"/>
              </a:rPr>
              <a:t>có</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tính</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đến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khấu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hao</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Ví</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dụ</a:t>
            </a:r>
            <a:r>
              <a:rPr lang="en-US" altLang="en-US" dirty="0">
                <a:solidFill>
                  <a:srgbClr val="000000"/>
                </a:solidFill>
                <a:ea typeface="ＭＳ Ｐゴシック" panose="020B0600070205080204" pitchFamily="34" charset="-128"/>
              </a:rPr>
              <a:t> 2):</a:t>
            </a:r>
          </a:p>
          <a:p>
            <a:pPr lvl="1" algn="just">
              <a:lnSpc>
                <a:spcPct val="150000"/>
              </a:lnSpc>
            </a:pPr>
            <a:r>
              <a:rPr lang="en-US" altLang="en-US" dirty="0">
                <a:solidFill>
                  <a:srgbClr val="000000"/>
                </a:solidFill>
                <a:ea typeface="ＭＳ Ｐゴシック" panose="020B0600070205080204" pitchFamily="34" charset="-128"/>
              </a:rPr>
              <a:t>ECM 1</a:t>
            </a:r>
          </a:p>
          <a:p>
            <a:pPr lvl="1" algn="just">
              <a:lnSpc>
                <a:spcPct val="150000"/>
              </a:lnSpc>
            </a:pPr>
            <a:r>
              <a:rPr lang="en-US" altLang="en-US" dirty="0">
                <a:solidFill>
                  <a:srgbClr val="000000"/>
                </a:solidFill>
                <a:ea typeface="ＭＳ Ｐゴシック" panose="020B0600070205080204" pitchFamily="34" charset="-128"/>
              </a:rPr>
              <a:t>ECM 6</a:t>
            </a:r>
          </a:p>
          <a:p>
            <a:pPr algn="just">
              <a:lnSpc>
                <a:spcPct val="150000"/>
              </a:lnSpc>
            </a:pPr>
            <a:r>
              <a:rPr lang="en-US" altLang="en-US" dirty="0" err="1">
                <a:solidFill>
                  <a:srgbClr val="000000"/>
                </a:solidFill>
                <a:ea typeface="ＭＳ Ｐゴシック" panose="020B0600070205080204" pitchFamily="34" charset="-128"/>
              </a:rPr>
              <a:t>Đánh</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giá</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khả</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các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dự</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án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tiết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kiệm</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năng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lượng</a:t>
            </a:r>
            <a:endParaRPr lang="en-US" altLang="en-US" dirty="0">
              <a:solidFill>
                <a:srgbClr val="000000"/>
              </a:solidFill>
              <a:ea typeface="ＭＳ Ｐゴシック" panose="020B0600070205080204" pitchFamily="34" charset="-128"/>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C6075-B372-4AD1-8123-725935988D87}"/>
              </a:ext>
            </a:extLst>
          </p:cNvPr>
          <p:cNvSpPr>
            <a:spLocks noGrp="1"/>
          </p:cNvSpPr>
          <p:nvPr>
            <p:ph type="title"/>
          </p:nvPr>
        </p:nvSpPr>
        <p:spPr>
          <a:xfrm>
            <a:off x="932899" y="432905"/>
            <a:ext cx="10394743" cy="627269"/>
          </a:xfrm>
        </p:spPr>
        <p:txBody>
          <a:bodyPr>
            <a:noAutofit/>
          </a:bodyPr>
          <a:lstStyle/>
          <a:p>
            <a:pPr algn="ctr"/>
            <a:r>
              <a:rPr lang="en-US" sz="3200" dirty="0">
                <a:solidFill>
                  <a:schemeClr val="accent1">
                    <a:lumMod val="50000"/>
                  </a:schemeClr>
                </a:solidFill>
              </a:rPr>
              <a:t>Q &amp; A</a:t>
            </a:r>
          </a:p>
        </p:txBody>
      </p:sp>
      <p:sp>
        <p:nvSpPr>
          <p:cNvPr id="3" name="Content Placeholder 2">
            <a:extLst>
              <a:ext uri="{FF2B5EF4-FFF2-40B4-BE49-F238E27FC236}">
                <a16:creationId xmlns:a16="http://schemas.microsoft.com/office/drawing/2014/main" id="{B12874F1-505C-445C-AD4A-B561F5E117A2}"/>
              </a:ext>
            </a:extLst>
          </p:cNvPr>
          <p:cNvSpPr>
            <a:spLocks noGrp="1"/>
          </p:cNvSpPr>
          <p:nvPr>
            <p:ph idx="1"/>
          </p:nvPr>
        </p:nvSpPr>
        <p:spPr/>
        <p:txBody>
          <a:bodyPr>
            <a:normAutofit/>
          </a:bodyPr>
          <a:lstStyle/>
          <a:p>
            <a:pPr marL="342900" indent="-342900" algn="just">
              <a:lnSpc>
                <a:spcPct val="150000"/>
              </a:lnSpc>
              <a:buAutoNum type="arabicPeriod"/>
            </a:pPr>
            <a:r>
              <a:rPr lang="vi-VN" dirty="0">
                <a:solidFill>
                  <a:srgbClr val="000000"/>
                </a:solidFill>
                <a:ea typeface="ＭＳ Ｐゴシック" panose="020B0600070205080204" pitchFamily="34" charset="-128"/>
              </a:rPr>
              <a:t>Tại sao trong phân tích dự án người ta phải hiện tại hóa dòng tiền phát sinh trong</a:t>
            </a:r>
            <a:r>
              <a:rPr lang="en-US" dirty="0">
                <a:solidFill>
                  <a:srgbClr val="000000"/>
                </a:solidFill>
                <a:ea typeface="ＭＳ Ｐゴシック" panose="020B0600070205080204" pitchFamily="34" charset="-128"/>
              </a:rPr>
              <a:t> </a:t>
            </a:r>
            <a:r>
              <a:rPr lang="vi-VN" dirty="0">
                <a:solidFill>
                  <a:srgbClr val="000000"/>
                </a:solidFill>
                <a:ea typeface="ＭＳ Ｐゴシック" panose="020B0600070205080204" pitchFamily="34" charset="-128"/>
              </a:rPr>
              <a:t>tương lai về năm cơ sở? Lấy khái niệm minh họa về giá trị của tiền theo thời gian.</a:t>
            </a:r>
            <a:endParaRPr lang="en-US" dirty="0">
              <a:solidFill>
                <a:srgbClr val="000000"/>
              </a:solidFill>
              <a:ea typeface="ＭＳ Ｐゴシック" panose="020B0600070205080204" pitchFamily="34" charset="-128"/>
            </a:endParaRPr>
          </a:p>
          <a:p>
            <a:pPr marL="342900" indent="-342900" algn="just">
              <a:lnSpc>
                <a:spcPct val="150000"/>
              </a:lnSpc>
              <a:buAutoNum type="arabicPeriod"/>
            </a:pPr>
            <a:r>
              <a:rPr lang="vi-VN" dirty="0">
                <a:solidFill>
                  <a:srgbClr val="000000"/>
                </a:solidFill>
                <a:ea typeface="ＭＳ Ｐゴシック" panose="020B0600070205080204" pitchFamily="34" charset="-128"/>
              </a:rPr>
              <a:t>Khái niệm, ý nghĩa của hệ số chiết khấu. Mối quan hệ giữa hệ số chiết khấu và giá</a:t>
            </a:r>
            <a:r>
              <a:rPr lang="en-US" dirty="0">
                <a:solidFill>
                  <a:srgbClr val="000000"/>
                </a:solidFill>
                <a:ea typeface="ＭＳ Ｐゴシック" panose="020B0600070205080204" pitchFamily="34" charset="-128"/>
              </a:rPr>
              <a:t> </a:t>
            </a:r>
            <a:r>
              <a:rPr lang="vi-VN" dirty="0">
                <a:solidFill>
                  <a:srgbClr val="000000"/>
                </a:solidFill>
                <a:ea typeface="ＭＳ Ｐゴシック" panose="020B0600070205080204" pitchFamily="34" charset="-128"/>
              </a:rPr>
              <a:t>trị hiện tại thuần NPV.</a:t>
            </a:r>
            <a:endParaRPr lang="en-US" dirty="0">
              <a:solidFill>
                <a:srgbClr val="000000"/>
              </a:solidFill>
              <a:ea typeface="ＭＳ Ｐゴシック" panose="020B0600070205080204" pitchFamily="34" charset="-128"/>
            </a:endParaRPr>
          </a:p>
          <a:p>
            <a:pPr marL="342900" indent="-342900" algn="just">
              <a:lnSpc>
                <a:spcPct val="150000"/>
              </a:lnSpc>
              <a:buAutoNum type="arabicPeriod"/>
            </a:pPr>
            <a:r>
              <a:rPr lang="vi-VN" dirty="0">
                <a:solidFill>
                  <a:srgbClr val="000000"/>
                </a:solidFill>
                <a:ea typeface="ＭＳ Ｐゴシック" panose="020B0600070205080204" pitchFamily="34" charset="-128"/>
              </a:rPr>
              <a:t>Trình bày khái niệm, phương pháp tính, ưu – nhược điểm của các chỉ tiêu sử dụng</a:t>
            </a:r>
            <a:r>
              <a:rPr lang="en-US" dirty="0">
                <a:solidFill>
                  <a:srgbClr val="000000"/>
                </a:solidFill>
                <a:ea typeface="ＭＳ Ｐゴシック" panose="020B0600070205080204" pitchFamily="34" charset="-128"/>
              </a:rPr>
              <a:t> </a:t>
            </a:r>
            <a:r>
              <a:rPr lang="vi-VN" dirty="0">
                <a:solidFill>
                  <a:srgbClr val="000000"/>
                </a:solidFill>
                <a:ea typeface="ＭＳ Ｐゴシック" panose="020B0600070205080204" pitchFamily="34" charset="-128"/>
              </a:rPr>
              <a:t>trong phân tích, đánh giá dự án.</a:t>
            </a:r>
            <a:endParaRPr lang="en-US" dirty="0">
              <a:solidFill>
                <a:srgbClr val="000000"/>
              </a:solidFill>
              <a:ea typeface="ＭＳ Ｐゴシック" panose="020B0600070205080204" pitchFamily="34" charset="-128"/>
            </a:endParaRPr>
          </a:p>
          <a:p>
            <a:pPr marL="342900" indent="-342900" algn="just">
              <a:lnSpc>
                <a:spcPct val="150000"/>
              </a:lnSpc>
              <a:buAutoNum type="arabicPeriod"/>
            </a:pPr>
            <a:r>
              <a:rPr lang="vi-VN" dirty="0">
                <a:solidFill>
                  <a:srgbClr val="000000"/>
                </a:solidFill>
                <a:ea typeface="ＭＳ Ｐゴシック" panose="020B0600070205080204" pitchFamily="34" charset="-128"/>
              </a:rPr>
              <a:t>Doanh nghiệp có thể sử dụng những phương thức tài chính nào để triển khai dự án?</a:t>
            </a:r>
            <a:r>
              <a:rPr lang="en-US" dirty="0">
                <a:solidFill>
                  <a:srgbClr val="000000"/>
                </a:solidFill>
                <a:ea typeface="ＭＳ Ｐゴシック" panose="020B0600070205080204" pitchFamily="34" charset="-128"/>
              </a:rPr>
              <a:t> </a:t>
            </a:r>
            <a:r>
              <a:rPr lang="vi-VN" dirty="0">
                <a:solidFill>
                  <a:srgbClr val="000000"/>
                </a:solidFill>
                <a:ea typeface="ＭＳ Ｐゴシック" panose="020B0600070205080204" pitchFamily="34" charset="-128"/>
              </a:rPr>
              <a:t>Ưu, nhược điểm của từng phương thức</a:t>
            </a:r>
            <a:r>
              <a:rPr lang="en-US" dirty="0">
                <a:solidFill>
                  <a:srgbClr val="000000"/>
                </a:solidFill>
                <a:ea typeface="ＭＳ Ｐゴシック" panose="020B0600070205080204" pitchFamily="34" charset="-128"/>
              </a:rPr>
              <a:t>.</a:t>
            </a:r>
          </a:p>
          <a:p>
            <a:pPr marL="0" indent="0" algn="just">
              <a:lnSpc>
                <a:spcPct val="150000"/>
              </a:lnSpc>
              <a:buNone/>
            </a:pPr>
            <a:r>
              <a:rPr lang="vi-VN" dirty="0">
                <a:solidFill>
                  <a:srgbClr val="000000"/>
                </a:solidFill>
                <a:ea typeface="ＭＳ Ｐゴシック" panose="020B0600070205080204" pitchFamily="34" charset="-128"/>
              </a:rPr>
              <a:t> </a:t>
            </a:r>
            <a:br>
              <a:rPr lang="vi-VN" dirty="0">
                <a:solidFill>
                  <a:srgbClr val="000000"/>
                </a:solidFill>
                <a:ea typeface="ＭＳ Ｐゴシック" panose="020B0600070205080204" pitchFamily="34" charset="-128"/>
              </a:rPr>
            </a:br>
            <a:endParaRPr lang="en-US" dirty="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151075405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426211" y="2479337"/>
            <a:ext cx="6055586" cy="168561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eaLnBrk="1" hangingPunct="1"/>
            <a:r>
              <a:rPr lang="en-US" altLang="en-US" sz="4000" b="1" smtClean="0">
                <a:solidFill>
                  <a:schemeClr val="accent1">
                    <a:lumMod val="50000"/>
                  </a:schemeClr>
                </a:solidFill>
                <a:latin typeface="Arial" panose="020B0604020202020204" pitchFamily="34" charset="0"/>
              </a:rPr>
              <a:t>CẢM ƠN</a:t>
            </a:r>
            <a:endParaRPr lang="en-US" altLang="en-US" sz="4000" b="1"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1931769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36B45-64B1-46C5-BF4E-0521457A09AF}"/>
              </a:ext>
            </a:extLst>
          </p:cNvPr>
          <p:cNvSpPr>
            <a:spLocks noGrp="1"/>
          </p:cNvSpPr>
          <p:nvPr>
            <p:ph type="title"/>
          </p:nvPr>
        </p:nvSpPr>
        <p:spPr>
          <a:xfrm>
            <a:off x="641612" y="518510"/>
            <a:ext cx="10931689" cy="654050"/>
          </a:xfrm>
        </p:spPr>
        <p:txBody>
          <a:bodyPr/>
          <a:lstStyle/>
          <a:p>
            <a:pPr algn="ctr"/>
            <a:r>
              <a:rPr lang="en-US" altLang="en-US" sz="3200" smtClean="0">
                <a:solidFill>
                  <a:schemeClr val="accent1">
                    <a:lumMod val="50000"/>
                  </a:schemeClr>
                </a:solidFill>
                <a:latin typeface="+mn-lt"/>
                <a:ea typeface="ＭＳ Ｐゴシック" panose="020B0600070205080204" pitchFamily="34" charset="-128"/>
              </a:rPr>
              <a:t>NGUỒN VỐN CHỦ SỞ HỮU</a:t>
            </a:r>
            <a:endParaRPr lang="en-US" sz="3200" dirty="0">
              <a:solidFill>
                <a:schemeClr val="accent1">
                  <a:lumMod val="50000"/>
                </a:schemeClr>
              </a:solidFill>
              <a:latin typeface="+mn-lt"/>
            </a:endParaRPr>
          </a:p>
        </p:txBody>
      </p:sp>
      <p:sp>
        <p:nvSpPr>
          <p:cNvPr id="4" name="Text Placeholder 3">
            <a:extLst>
              <a:ext uri="{FF2B5EF4-FFF2-40B4-BE49-F238E27FC236}">
                <a16:creationId xmlns:a16="http://schemas.microsoft.com/office/drawing/2014/main" id="{2E3561F5-85DF-4B03-B732-DC5479D8F155}"/>
              </a:ext>
            </a:extLst>
          </p:cNvPr>
          <p:cNvSpPr txBox="1">
            <a:spLocks noChangeArrowheads="1"/>
          </p:cNvSpPr>
          <p:nvPr/>
        </p:nvSpPr>
        <p:spPr>
          <a:xfrm>
            <a:off x="1560385" y="1215869"/>
            <a:ext cx="1552575" cy="533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lgn="ctr">
              <a:buNone/>
            </a:pPr>
            <a:r>
              <a:rPr lang="en-US" altLang="en-US" sz="2400" kern="0">
                <a:solidFill>
                  <a:srgbClr val="003399"/>
                </a:solidFill>
                <a:ea typeface="ＭＳ Ｐゴシック" panose="020B0600070205080204" pitchFamily="34" charset="-128"/>
                <a:cs typeface="Arial" panose="020B0604020202020204" pitchFamily="34" charset="0"/>
              </a:rPr>
              <a:t>Ưu điểm</a:t>
            </a:r>
            <a:endParaRPr lang="en-US" altLang="en-US" sz="2400" kern="0" dirty="0">
              <a:solidFill>
                <a:srgbClr val="003399"/>
              </a:solidFill>
              <a:ea typeface="ＭＳ Ｐゴシック" panose="020B0600070205080204" pitchFamily="34" charset="-128"/>
              <a:cs typeface="Arial" panose="020B0604020202020204" pitchFamily="34" charset="0"/>
            </a:endParaRPr>
          </a:p>
        </p:txBody>
      </p:sp>
      <p:sp>
        <p:nvSpPr>
          <p:cNvPr id="5" name="Content Placeholder 2">
            <a:extLst>
              <a:ext uri="{FF2B5EF4-FFF2-40B4-BE49-F238E27FC236}">
                <a16:creationId xmlns:a16="http://schemas.microsoft.com/office/drawing/2014/main" id="{4094FD7A-7BD3-434C-BB3B-38B6B390DC6D}"/>
              </a:ext>
            </a:extLst>
          </p:cNvPr>
          <p:cNvSpPr txBox="1">
            <a:spLocks/>
          </p:cNvSpPr>
          <p:nvPr/>
        </p:nvSpPr>
        <p:spPr>
          <a:xfrm>
            <a:off x="641612" y="1851846"/>
            <a:ext cx="4987711" cy="2969455"/>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buClr>
                <a:srgbClr val="009D52"/>
              </a:buClr>
              <a:defRPr/>
            </a:pPr>
            <a:r>
              <a:rPr lang="en-US" altLang="en-US" sz="2400" kern="0" dirty="0" err="1">
                <a:ea typeface="ＭＳ Ｐゴシック" panose="020B0600070205080204" pitchFamily="34" charset="-128"/>
                <a:cs typeface="Arial" panose="020B0604020202020204" pitchFamily="34" charset="0"/>
              </a:rPr>
              <a:t>Dễ</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triển</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khai</a:t>
            </a:r>
            <a:endParaRPr lang="en-US" altLang="en-US" sz="2400" kern="0" dirty="0">
              <a:ea typeface="ＭＳ Ｐゴシック" panose="020B0600070205080204" pitchFamily="34" charset="-128"/>
              <a:cs typeface="Arial" panose="020B0604020202020204" pitchFamily="34" charset="0"/>
            </a:endParaRPr>
          </a:p>
          <a:p>
            <a:pPr algn="just">
              <a:buClr>
                <a:srgbClr val="009D52"/>
              </a:buClr>
              <a:defRPr/>
            </a:pPr>
            <a:r>
              <a:rPr lang="en-US" altLang="en-US" sz="2400" kern="0" dirty="0">
                <a:ea typeface="ＭＳ Ｐゴシック" panose="020B0600070205080204" pitchFamily="34" charset="-128"/>
                <a:cs typeface="Arial" panose="020B0604020202020204" pitchFamily="34" charset="0"/>
              </a:rPr>
              <a:t>Chi </a:t>
            </a:r>
            <a:r>
              <a:rPr lang="en-US" altLang="en-US" sz="2400" kern="0" dirty="0" err="1">
                <a:ea typeface="ＭＳ Ｐゴシック" panose="020B0600070205080204" pitchFamily="34" charset="-128"/>
                <a:cs typeface="Arial" panose="020B0604020202020204" pitchFamily="34" charset="0"/>
              </a:rPr>
              <a:t>phí</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thấp</a:t>
            </a:r>
            <a:endParaRPr lang="en-US" altLang="en-US" sz="2400" kern="0" dirty="0">
              <a:ea typeface="ＭＳ Ｐゴシック" panose="020B0600070205080204" pitchFamily="34" charset="-128"/>
              <a:cs typeface="Arial" panose="020B0604020202020204" pitchFamily="34" charset="0"/>
            </a:endParaRPr>
          </a:p>
          <a:p>
            <a:pPr algn="just">
              <a:buClr>
                <a:srgbClr val="009D52"/>
              </a:buClr>
              <a:defRPr/>
            </a:pPr>
            <a:r>
              <a:rPr lang="en-US" altLang="en-US" sz="2400" kern="0" dirty="0" err="1">
                <a:ea typeface="ＭＳ Ｐゴシック" panose="020B0600070205080204" pitchFamily="34" charset="-128"/>
                <a:cs typeface="Arial" panose="020B0604020202020204" pitchFamily="34" charset="0"/>
              </a:rPr>
              <a:t>Cách</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tốt</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để</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bắt</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đầu</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các</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hoạt</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động</a:t>
            </a:r>
            <a:r>
              <a:rPr lang="en-US" altLang="en-US" sz="2400" kern="0" dirty="0">
                <a:ea typeface="ＭＳ Ｐゴシック" panose="020B0600070205080204" pitchFamily="34" charset="-128"/>
                <a:cs typeface="Arial" panose="020B0604020202020204" pitchFamily="34" charset="0"/>
              </a:rPr>
              <a:t> TKNL </a:t>
            </a:r>
            <a:r>
              <a:rPr lang="en-US" altLang="en-US" sz="2400" kern="0" dirty="0" err="1">
                <a:ea typeface="ＭＳ Ｐゴシック" panose="020B0600070205080204" pitchFamily="34" charset="-128"/>
                <a:cs typeface="Arial" panose="020B0604020202020204" pitchFamily="34" charset="0"/>
              </a:rPr>
              <a:t>thương</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mại</a:t>
            </a:r>
            <a:endParaRPr lang="en-US" altLang="en-US" sz="2400" kern="0" dirty="0">
              <a:ea typeface="ＭＳ Ｐゴシック" panose="020B0600070205080204" pitchFamily="34" charset="-128"/>
              <a:cs typeface="Arial" panose="020B0604020202020204" pitchFamily="34" charset="0"/>
            </a:endParaRPr>
          </a:p>
          <a:p>
            <a:pPr algn="just">
              <a:buClr>
                <a:srgbClr val="009D52"/>
              </a:buClr>
              <a:defRPr/>
            </a:pPr>
            <a:r>
              <a:rPr lang="en-US" altLang="en-US" sz="2400" kern="0" dirty="0" err="1">
                <a:ea typeface="ＭＳ Ｐゴシック" panose="020B0600070205080204" pitchFamily="34" charset="-128"/>
                <a:cs typeface="Arial" panose="020B0604020202020204" pitchFamily="34" charset="0"/>
              </a:rPr>
              <a:t>Tinh</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bền</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vững</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của</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dự</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án</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có</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thể</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được</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đảm</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bảo</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thông</a:t>
            </a:r>
            <a:r>
              <a:rPr lang="en-US" altLang="en-US" sz="2400" kern="0" dirty="0">
                <a:ea typeface="ＭＳ Ｐゴシック" panose="020B0600070205080204" pitchFamily="34" charset="-128"/>
                <a:cs typeface="Arial" panose="020B0604020202020204" pitchFamily="34" charset="0"/>
              </a:rPr>
              <a:t> qua </a:t>
            </a:r>
            <a:r>
              <a:rPr lang="en-US" altLang="en-US" sz="2400" kern="0" dirty="0" err="1">
                <a:ea typeface="ＭＳ Ｐゴシック" panose="020B0600070205080204" pitchFamily="34" charset="-128"/>
                <a:cs typeface="Arial" panose="020B0604020202020204" pitchFamily="34" charset="0"/>
              </a:rPr>
              <a:t>việc</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yêu</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cầu</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xác</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nhận</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độc</a:t>
            </a:r>
            <a:r>
              <a:rPr lang="en-US" altLang="en-US" sz="2400" kern="0" dirty="0">
                <a:ea typeface="ＭＳ Ｐゴシック" panose="020B0600070205080204" pitchFamily="34" charset="-128"/>
                <a:cs typeface="Arial" panose="020B0604020202020204" pitchFamily="34" charset="0"/>
              </a:rPr>
              <a:t> </a:t>
            </a:r>
            <a:r>
              <a:rPr lang="en-US" altLang="en-US" sz="2400" kern="0" dirty="0" err="1">
                <a:ea typeface="ＭＳ Ｐゴシック" panose="020B0600070205080204" pitchFamily="34" charset="-128"/>
                <a:cs typeface="Arial" panose="020B0604020202020204" pitchFamily="34" charset="0"/>
              </a:rPr>
              <a:t>lập</a:t>
            </a:r>
            <a:endParaRPr lang="en-US" altLang="en-US" sz="2400" kern="0" dirty="0">
              <a:ea typeface="ＭＳ Ｐゴシック" panose="020B0600070205080204" pitchFamily="34" charset="-128"/>
              <a:cs typeface="Arial" panose="020B0604020202020204" pitchFamily="34" charset="0"/>
            </a:endParaRPr>
          </a:p>
        </p:txBody>
      </p:sp>
      <p:sp>
        <p:nvSpPr>
          <p:cNvPr id="6" name="Text Placeholder 4">
            <a:extLst>
              <a:ext uri="{FF2B5EF4-FFF2-40B4-BE49-F238E27FC236}">
                <a16:creationId xmlns:a16="http://schemas.microsoft.com/office/drawing/2014/main" id="{2EABFD05-B54F-44BA-9F41-77338DF884AE}"/>
              </a:ext>
            </a:extLst>
          </p:cNvPr>
          <p:cNvSpPr txBox="1">
            <a:spLocks noChangeArrowheads="1"/>
          </p:cNvSpPr>
          <p:nvPr/>
        </p:nvSpPr>
        <p:spPr>
          <a:xfrm>
            <a:off x="8133416" y="1284155"/>
            <a:ext cx="2019300" cy="533400"/>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altLang="en-US" sz="2400" kern="0">
                <a:solidFill>
                  <a:srgbClr val="C00000"/>
                </a:solidFill>
                <a:ea typeface="ＭＳ Ｐゴシック" panose="020B0600070205080204" pitchFamily="34" charset="-128"/>
                <a:cs typeface="Arial" panose="020B0604020202020204" pitchFamily="34" charset="0"/>
              </a:rPr>
              <a:t>Nhược điểm</a:t>
            </a:r>
            <a:endParaRPr lang="en-US" altLang="en-US" sz="2400" kern="0" dirty="0">
              <a:solidFill>
                <a:srgbClr val="C00000"/>
              </a:solidFill>
              <a:ea typeface="ＭＳ Ｐゴシック" panose="020B0600070205080204" pitchFamily="34" charset="-128"/>
              <a:cs typeface="Arial" panose="020B0604020202020204" pitchFamily="34" charset="0"/>
            </a:endParaRPr>
          </a:p>
        </p:txBody>
      </p:sp>
      <p:sp>
        <p:nvSpPr>
          <p:cNvPr id="7" name="Content Placeholder 5">
            <a:extLst>
              <a:ext uri="{FF2B5EF4-FFF2-40B4-BE49-F238E27FC236}">
                <a16:creationId xmlns:a16="http://schemas.microsoft.com/office/drawing/2014/main" id="{C450F6A8-7AD2-4243-9329-71CF4FFCEDCC}"/>
              </a:ext>
            </a:extLst>
          </p:cNvPr>
          <p:cNvSpPr txBox="1">
            <a:spLocks/>
          </p:cNvSpPr>
          <p:nvPr/>
        </p:nvSpPr>
        <p:spPr>
          <a:xfrm>
            <a:off x="6585211" y="1885841"/>
            <a:ext cx="4988089" cy="2667845"/>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buClr>
                <a:srgbClr val="009D52"/>
              </a:buClr>
              <a:defRPr/>
            </a:pPr>
            <a:r>
              <a:rPr lang="en-US" altLang="en-US" sz="2400" kern="0">
                <a:ea typeface="ＭＳ Ｐゴシック" panose="020B0600070205080204" pitchFamily="34" charset="-128"/>
                <a:cs typeface="Arial" panose="020B0604020202020204" pitchFamily="34" charset="0"/>
              </a:rPr>
              <a:t>Tính bền vững của tiết kiệm</a:t>
            </a:r>
          </a:p>
          <a:p>
            <a:pPr algn="just">
              <a:buClr>
                <a:srgbClr val="009D52"/>
              </a:buClr>
              <a:defRPr/>
            </a:pPr>
            <a:r>
              <a:rPr lang="en-US" altLang="en-US" sz="2400" kern="0">
                <a:ea typeface="ＭＳ Ｐゴシック" panose="020B0600070205080204" pitchFamily="34" charset="-128"/>
                <a:cs typeface="Arial" panose="020B0604020202020204" pitchFamily="34" charset="0"/>
              </a:rPr>
              <a:t>Cần có sự giám sát và kiểm tra và xác nhận độc lập</a:t>
            </a:r>
          </a:p>
          <a:p>
            <a:pPr algn="just">
              <a:buClr>
                <a:srgbClr val="009D52"/>
              </a:buClr>
              <a:defRPr/>
            </a:pPr>
            <a:r>
              <a:rPr lang="en-US" altLang="en-US" sz="2400" kern="0">
                <a:ea typeface="ＭＳ Ｐゴシック" panose="020B0600070205080204" pitchFamily="34" charset="-128"/>
                <a:cs typeface="Arial" panose="020B0604020202020204" pitchFamily="34" charset="0"/>
              </a:rPr>
              <a:t>Cần có các quan hệ và nhà cung cấp thiết bị tin cậy</a:t>
            </a:r>
          </a:p>
          <a:p>
            <a:pPr algn="just">
              <a:buClr>
                <a:srgbClr val="009D52"/>
              </a:buClr>
              <a:defRPr/>
            </a:pPr>
            <a:r>
              <a:rPr lang="en-US" altLang="en-US" sz="2400" kern="0">
                <a:ea typeface="ＭＳ Ｐゴシック" panose="020B0600070205080204" pitchFamily="34" charset="-128"/>
                <a:cs typeface="Arial" panose="020B0604020202020204" pitchFamily="34" charset="0"/>
              </a:rPr>
              <a:t>Phạm vi giới hạn</a:t>
            </a:r>
          </a:p>
          <a:p>
            <a:pPr algn="just">
              <a:buClr>
                <a:srgbClr val="009D52"/>
              </a:buClr>
              <a:defRPr/>
            </a:pPr>
            <a:endParaRPr lang="en-US" altLang="en-US" kern="0" dirty="0">
              <a:ea typeface="ＭＳ Ｐゴシック" panose="020B0600070205080204" pitchFamily="34" charset="-128"/>
              <a:cs typeface="Arial" panose="020B0604020202020204" pitchFamily="34" charset="0"/>
            </a:endParaRPr>
          </a:p>
        </p:txBody>
      </p:sp>
      <p:grpSp>
        <p:nvGrpSpPr>
          <p:cNvPr id="8" name="Group 4">
            <a:extLst>
              <a:ext uri="{FF2B5EF4-FFF2-40B4-BE49-F238E27FC236}">
                <a16:creationId xmlns:a16="http://schemas.microsoft.com/office/drawing/2014/main" id="{DD091DC9-4A01-485C-AE84-9BAD6B8A129D}"/>
              </a:ext>
            </a:extLst>
          </p:cNvPr>
          <p:cNvGrpSpPr>
            <a:grpSpLocks/>
          </p:cNvGrpSpPr>
          <p:nvPr/>
        </p:nvGrpSpPr>
        <p:grpSpPr bwMode="auto">
          <a:xfrm>
            <a:off x="1869754" y="4704361"/>
            <a:ext cx="8823111" cy="1573823"/>
            <a:chOff x="3274" y="2826"/>
            <a:chExt cx="5386" cy="1072"/>
          </a:xfrm>
        </p:grpSpPr>
        <p:sp>
          <p:nvSpPr>
            <p:cNvPr id="9" name="Text Box 5">
              <a:extLst>
                <a:ext uri="{FF2B5EF4-FFF2-40B4-BE49-F238E27FC236}">
                  <a16:creationId xmlns:a16="http://schemas.microsoft.com/office/drawing/2014/main" id="{D9648692-A8E6-4EF2-8C4A-EDEE415AF22A}"/>
                </a:ext>
              </a:extLst>
            </p:cNvPr>
            <p:cNvSpPr txBox="1">
              <a:spLocks noChangeArrowheads="1"/>
            </p:cNvSpPr>
            <p:nvPr/>
          </p:nvSpPr>
          <p:spPr bwMode="auto">
            <a:xfrm>
              <a:off x="3274" y="2893"/>
              <a:ext cx="1993" cy="883"/>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400" dirty="0">
                <a:solidFill>
                  <a:srgbClr val="C00000"/>
                </a:solidFill>
                <a:latin typeface="+mn-lt"/>
                <a:ea typeface="Batang" panose="02030600000101010101" pitchFamily="18" charset="-127"/>
              </a:endParaRPr>
            </a:p>
            <a:p>
              <a:pPr algn="ctr" eaLnBrk="1" hangingPunct="1">
                <a:lnSpc>
                  <a:spcPct val="100000"/>
                </a:lnSpc>
                <a:spcBef>
                  <a:spcPct val="0"/>
                </a:spcBef>
                <a:buFontTx/>
                <a:buNone/>
              </a:pPr>
              <a:r>
                <a:rPr lang="en-GB" altLang="ko-KR" sz="2400" dirty="0" err="1">
                  <a:solidFill>
                    <a:srgbClr val="C00000"/>
                  </a:solidFill>
                  <a:latin typeface="+mn-lt"/>
                  <a:ea typeface="Batang" panose="02030600000101010101" pitchFamily="18" charset="-127"/>
                </a:rPr>
                <a:t>Nhà</a:t>
              </a:r>
              <a:r>
                <a:rPr lang="en-GB" altLang="ko-KR" sz="2400" dirty="0">
                  <a:solidFill>
                    <a:srgbClr val="C00000"/>
                  </a:solidFill>
                  <a:latin typeface="+mn-lt"/>
                  <a:ea typeface="Batang" panose="02030600000101010101" pitchFamily="18" charset="-127"/>
                </a:rPr>
                <a:t> </a:t>
              </a:r>
              <a:r>
                <a:rPr lang="en-GB" altLang="ko-KR" sz="2400" dirty="0" err="1">
                  <a:solidFill>
                    <a:srgbClr val="C00000"/>
                  </a:solidFill>
                  <a:latin typeface="+mn-lt"/>
                  <a:ea typeface="Batang" panose="02030600000101010101" pitchFamily="18" charset="-127"/>
                </a:rPr>
                <a:t>cung</a:t>
              </a:r>
              <a:r>
                <a:rPr lang="en-GB" altLang="ko-KR" sz="2400" dirty="0">
                  <a:solidFill>
                    <a:srgbClr val="C00000"/>
                  </a:solidFill>
                  <a:latin typeface="+mn-lt"/>
                  <a:ea typeface="Batang" panose="02030600000101010101" pitchFamily="18" charset="-127"/>
                </a:rPr>
                <a:t> </a:t>
              </a:r>
              <a:r>
                <a:rPr lang="en-GB" altLang="ko-KR" sz="2400" dirty="0" err="1">
                  <a:solidFill>
                    <a:srgbClr val="C00000"/>
                  </a:solidFill>
                  <a:latin typeface="+mn-lt"/>
                  <a:ea typeface="Batang" panose="02030600000101010101" pitchFamily="18" charset="-127"/>
                </a:rPr>
                <a:t>cấp</a:t>
              </a:r>
              <a:r>
                <a:rPr lang="en-GB" altLang="ko-KR" sz="2400" dirty="0">
                  <a:solidFill>
                    <a:srgbClr val="C00000"/>
                  </a:solidFill>
                  <a:latin typeface="+mn-lt"/>
                  <a:ea typeface="Batang" panose="02030600000101010101" pitchFamily="18" charset="-127"/>
                </a:rPr>
                <a:t> </a:t>
              </a:r>
              <a:r>
                <a:rPr lang="en-GB" altLang="ko-KR" sz="2400" dirty="0" err="1">
                  <a:solidFill>
                    <a:srgbClr val="C00000"/>
                  </a:solidFill>
                  <a:latin typeface="+mn-lt"/>
                  <a:ea typeface="Batang" panose="02030600000101010101" pitchFamily="18" charset="-127"/>
                </a:rPr>
                <a:t>thiết</a:t>
              </a:r>
              <a:r>
                <a:rPr lang="en-GB" altLang="ko-KR" sz="2400" dirty="0">
                  <a:solidFill>
                    <a:srgbClr val="C00000"/>
                  </a:solidFill>
                  <a:latin typeface="+mn-lt"/>
                  <a:ea typeface="Batang" panose="02030600000101010101" pitchFamily="18" charset="-127"/>
                </a:rPr>
                <a:t> </a:t>
              </a:r>
              <a:r>
                <a:rPr lang="en-GB" altLang="ko-KR" sz="2400" dirty="0" err="1">
                  <a:solidFill>
                    <a:srgbClr val="C00000"/>
                  </a:solidFill>
                  <a:latin typeface="+mn-lt"/>
                  <a:ea typeface="Batang" panose="02030600000101010101" pitchFamily="18" charset="-127"/>
                </a:rPr>
                <a:t>bị</a:t>
              </a:r>
              <a:endParaRPr lang="en-GB" altLang="en-US" sz="2400" dirty="0">
                <a:solidFill>
                  <a:srgbClr val="C00000"/>
                </a:solidFill>
                <a:latin typeface="+mn-lt"/>
                <a:ea typeface="ＭＳ Ｐゴシック" panose="020B0600070205080204" pitchFamily="34" charset="-128"/>
              </a:endParaRPr>
            </a:p>
          </p:txBody>
        </p:sp>
        <p:sp>
          <p:nvSpPr>
            <p:cNvPr id="10" name="Text Box 6">
              <a:extLst>
                <a:ext uri="{FF2B5EF4-FFF2-40B4-BE49-F238E27FC236}">
                  <a16:creationId xmlns:a16="http://schemas.microsoft.com/office/drawing/2014/main" id="{E2C75991-EB43-494E-9946-447DF47CAD1E}"/>
                </a:ext>
              </a:extLst>
            </p:cNvPr>
            <p:cNvSpPr txBox="1">
              <a:spLocks noChangeArrowheads="1"/>
            </p:cNvSpPr>
            <p:nvPr/>
          </p:nvSpPr>
          <p:spPr bwMode="auto">
            <a:xfrm>
              <a:off x="7029" y="2981"/>
              <a:ext cx="1620" cy="60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000" dirty="0">
                <a:solidFill>
                  <a:srgbClr val="C00000"/>
                </a:solidFill>
                <a:latin typeface="+mn-lt"/>
                <a:ea typeface="Batang" panose="02030600000101010101" pitchFamily="18" charset="-127"/>
              </a:endParaRPr>
            </a:p>
            <a:p>
              <a:pPr algn="ctr" eaLnBrk="1" hangingPunct="1">
                <a:lnSpc>
                  <a:spcPct val="100000"/>
                </a:lnSpc>
                <a:spcBef>
                  <a:spcPct val="0"/>
                </a:spcBef>
                <a:buFontTx/>
                <a:buNone/>
              </a:pPr>
              <a:r>
                <a:rPr lang="en-GB" altLang="ko-KR" sz="2400" dirty="0" err="1">
                  <a:solidFill>
                    <a:srgbClr val="C00000"/>
                  </a:solidFill>
                  <a:latin typeface="+mn-lt"/>
                  <a:ea typeface="Batang" panose="02030600000101010101" pitchFamily="18" charset="-127"/>
                </a:rPr>
                <a:t>Doanh</a:t>
              </a:r>
              <a:r>
                <a:rPr lang="en-GB" altLang="ko-KR" sz="2400" dirty="0">
                  <a:solidFill>
                    <a:srgbClr val="C00000"/>
                  </a:solidFill>
                  <a:latin typeface="+mn-lt"/>
                  <a:ea typeface="Batang" panose="02030600000101010101" pitchFamily="18" charset="-127"/>
                </a:rPr>
                <a:t> </a:t>
              </a:r>
              <a:r>
                <a:rPr lang="en-GB" altLang="ko-KR" sz="2400" dirty="0" err="1">
                  <a:solidFill>
                    <a:srgbClr val="C00000"/>
                  </a:solidFill>
                  <a:latin typeface="+mn-lt"/>
                  <a:ea typeface="Batang" panose="02030600000101010101" pitchFamily="18" charset="-127"/>
                </a:rPr>
                <a:t>nghiệp</a:t>
              </a:r>
              <a:endParaRPr lang="en-GB" altLang="en-US" sz="2400" dirty="0">
                <a:solidFill>
                  <a:srgbClr val="C00000"/>
                </a:solidFill>
                <a:latin typeface="+mn-lt"/>
                <a:ea typeface="ＭＳ Ｐゴシック" panose="020B0600070205080204" pitchFamily="34" charset="-128"/>
              </a:endParaRPr>
            </a:p>
          </p:txBody>
        </p:sp>
        <p:sp>
          <p:nvSpPr>
            <p:cNvPr id="11" name="Line 7">
              <a:extLst>
                <a:ext uri="{FF2B5EF4-FFF2-40B4-BE49-F238E27FC236}">
                  <a16:creationId xmlns:a16="http://schemas.microsoft.com/office/drawing/2014/main" id="{46DB08F6-0641-43EB-84EF-62EAB2D202DB}"/>
                </a:ext>
              </a:extLst>
            </p:cNvPr>
            <p:cNvSpPr>
              <a:spLocks noChangeShapeType="1"/>
            </p:cNvSpPr>
            <p:nvPr/>
          </p:nvSpPr>
          <p:spPr bwMode="auto">
            <a:xfrm rot="120000" flipV="1">
              <a:off x="5268" y="3537"/>
              <a:ext cx="1772" cy="59"/>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2" name="Line 8">
              <a:extLst>
                <a:ext uri="{FF2B5EF4-FFF2-40B4-BE49-F238E27FC236}">
                  <a16:creationId xmlns:a16="http://schemas.microsoft.com/office/drawing/2014/main" id="{4AABE387-D697-44E6-B7E7-E574240E6DFA}"/>
                </a:ext>
              </a:extLst>
            </p:cNvPr>
            <p:cNvSpPr>
              <a:spLocks noChangeShapeType="1"/>
            </p:cNvSpPr>
            <p:nvPr/>
          </p:nvSpPr>
          <p:spPr bwMode="auto">
            <a:xfrm rot="120000" flipH="1">
              <a:off x="5267" y="3092"/>
              <a:ext cx="1772" cy="5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3" name="Text Box 9">
              <a:extLst>
                <a:ext uri="{FF2B5EF4-FFF2-40B4-BE49-F238E27FC236}">
                  <a16:creationId xmlns:a16="http://schemas.microsoft.com/office/drawing/2014/main" id="{D5AEB45E-D08A-4803-A5A0-5C52C73BE575}"/>
                </a:ext>
              </a:extLst>
            </p:cNvPr>
            <p:cNvSpPr txBox="1">
              <a:spLocks noChangeArrowheads="1"/>
            </p:cNvSpPr>
            <p:nvPr/>
          </p:nvSpPr>
          <p:spPr bwMode="auto">
            <a:xfrm>
              <a:off x="5569" y="2826"/>
              <a:ext cx="1169" cy="28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ko-KR" sz="2400">
                  <a:solidFill>
                    <a:srgbClr val="003399"/>
                  </a:solidFill>
                  <a:latin typeface="+mn-lt"/>
                  <a:ea typeface="Batang" panose="02030600000101010101" pitchFamily="18" charset="-127"/>
                </a:rPr>
                <a:t>Chi phí mua</a:t>
              </a:r>
              <a:endParaRPr lang="en-GB" altLang="en-US" sz="2400">
                <a:solidFill>
                  <a:srgbClr val="003399"/>
                </a:solidFill>
                <a:latin typeface="+mn-lt"/>
                <a:ea typeface="ＭＳ Ｐゴシック" panose="020B0600070205080204" pitchFamily="34" charset="-128"/>
              </a:endParaRPr>
            </a:p>
          </p:txBody>
        </p:sp>
        <p:sp>
          <p:nvSpPr>
            <p:cNvPr id="14" name="Text Box 10">
              <a:extLst>
                <a:ext uri="{FF2B5EF4-FFF2-40B4-BE49-F238E27FC236}">
                  <a16:creationId xmlns:a16="http://schemas.microsoft.com/office/drawing/2014/main" id="{EFF74FC6-B017-4881-A246-15E7DBDF842E}"/>
                </a:ext>
              </a:extLst>
            </p:cNvPr>
            <p:cNvSpPr txBox="1">
              <a:spLocks noChangeArrowheads="1"/>
            </p:cNvSpPr>
            <p:nvPr/>
          </p:nvSpPr>
          <p:spPr bwMode="auto">
            <a:xfrm>
              <a:off x="5756" y="3605"/>
              <a:ext cx="904" cy="29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2400">
                  <a:solidFill>
                    <a:srgbClr val="003399"/>
                  </a:solidFill>
                  <a:latin typeface="+mn-lt"/>
                  <a:ea typeface="Batang" panose="02030600000101010101" pitchFamily="18" charset="-127"/>
                </a:rPr>
                <a:t>Thiết bị</a:t>
              </a:r>
              <a:endParaRPr lang="en-GB" altLang="en-US" sz="2400">
                <a:solidFill>
                  <a:srgbClr val="003399"/>
                </a:solidFill>
                <a:latin typeface="+mn-lt"/>
                <a:ea typeface="ＭＳ Ｐゴシック" panose="020B0600070205080204" pitchFamily="34" charset="-128"/>
              </a:endParaRPr>
            </a:p>
          </p:txBody>
        </p:sp>
        <p:sp>
          <p:nvSpPr>
            <p:cNvPr id="15" name="AutoShape 11">
              <a:extLst>
                <a:ext uri="{FF2B5EF4-FFF2-40B4-BE49-F238E27FC236}">
                  <a16:creationId xmlns:a16="http://schemas.microsoft.com/office/drawing/2014/main" id="{296DFBF8-B898-46FB-BF8C-B1AD153458AF}"/>
                </a:ext>
              </a:extLst>
            </p:cNvPr>
            <p:cNvSpPr>
              <a:spLocks noChangeArrowheads="1"/>
            </p:cNvSpPr>
            <p:nvPr/>
          </p:nvSpPr>
          <p:spPr bwMode="auto">
            <a:xfrm>
              <a:off x="7040" y="2922"/>
              <a:ext cx="1620" cy="854"/>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2400">
                <a:solidFill>
                  <a:schemeClr val="tx1"/>
                </a:solidFill>
                <a:latin typeface="+mn-lt"/>
                <a:ea typeface="ＭＳ Ｐゴシック" panose="020B0600070205080204" pitchFamily="34" charset="-128"/>
              </a:endParaRPr>
            </a:p>
          </p:txBody>
        </p:sp>
      </p:grpSp>
    </p:spTree>
    <p:extLst>
      <p:ext uri="{BB962C8B-B14F-4D97-AF65-F5344CB8AC3E}">
        <p14:creationId xmlns:p14="http://schemas.microsoft.com/office/powerpoint/2010/main" val="169889427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left)">
                                      <p:cBhvr>
                                        <p:cTn id="15" dur="500"/>
                                        <p:tgtEl>
                                          <p:spTgt spid="5">
                                            <p:txEl>
                                              <p:pRg st="1" end="1"/>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ipe(left)">
                                      <p:cBhvr>
                                        <p:cTn id="18" dur="500"/>
                                        <p:tgtEl>
                                          <p:spTgt spid="5">
                                            <p:txEl>
                                              <p:pRg st="2" end="2"/>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wipe(left)">
                                      <p:cBhvr>
                                        <p:cTn id="21" dur="500"/>
                                        <p:tgtEl>
                                          <p:spTgt spid="5">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Effect transition="in" filter="wipe(left)">
                                      <p:cBhvr>
                                        <p:cTn id="31" dur="500"/>
                                        <p:tgtEl>
                                          <p:spTgt spid="7">
                                            <p:txEl>
                                              <p:pRg st="0" end="0"/>
                                            </p:txEl>
                                          </p:spTgt>
                                        </p:tgtEl>
                                      </p:cBhvr>
                                    </p:animEffect>
                                  </p:childTnLst>
                                </p:cTn>
                              </p:par>
                              <p:par>
                                <p:cTn id="32" presetID="22" presetClass="entr" presetSubtype="8" fill="hold" nodeType="withEffect">
                                  <p:stCondLst>
                                    <p:cond delay="0"/>
                                  </p:stCondLst>
                                  <p:childTnLst>
                                    <p:set>
                                      <p:cBhvr>
                                        <p:cTn id="33" dur="1" fill="hold">
                                          <p:stCondLst>
                                            <p:cond delay="0"/>
                                          </p:stCondLst>
                                        </p:cTn>
                                        <p:tgtEl>
                                          <p:spTgt spid="7">
                                            <p:txEl>
                                              <p:pRg st="1" end="1"/>
                                            </p:txEl>
                                          </p:spTgt>
                                        </p:tgtEl>
                                        <p:attrNameLst>
                                          <p:attrName>style.visibility</p:attrName>
                                        </p:attrNameLst>
                                      </p:cBhvr>
                                      <p:to>
                                        <p:strVal val="visible"/>
                                      </p:to>
                                    </p:set>
                                    <p:animEffect transition="in" filter="wipe(left)">
                                      <p:cBhvr>
                                        <p:cTn id="34" dur="500"/>
                                        <p:tgtEl>
                                          <p:spTgt spid="7">
                                            <p:txEl>
                                              <p:pRg st="1" end="1"/>
                                            </p:txEl>
                                          </p:spTgt>
                                        </p:tgtEl>
                                      </p:cBhvr>
                                    </p:animEffect>
                                  </p:childTnLst>
                                </p:cTn>
                              </p:par>
                              <p:par>
                                <p:cTn id="35" presetID="22" presetClass="entr" presetSubtype="8" fill="hold" nodeType="with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Effect transition="in" filter="wipe(left)">
                                      <p:cBhvr>
                                        <p:cTn id="37" dur="500"/>
                                        <p:tgtEl>
                                          <p:spTgt spid="7">
                                            <p:txEl>
                                              <p:pRg st="2" end="2"/>
                                            </p:txEl>
                                          </p:spTgt>
                                        </p:tgtEl>
                                      </p:cBhvr>
                                    </p:animEffect>
                                  </p:childTnLst>
                                </p:cTn>
                              </p:par>
                              <p:par>
                                <p:cTn id="38" presetID="22" presetClass="entr" presetSubtype="8" fill="hold" nodeType="withEffect">
                                  <p:stCondLst>
                                    <p:cond delay="0"/>
                                  </p:stCondLst>
                                  <p:childTnLst>
                                    <p:set>
                                      <p:cBhvr>
                                        <p:cTn id="39" dur="1" fill="hold">
                                          <p:stCondLst>
                                            <p:cond delay="0"/>
                                          </p:stCondLst>
                                        </p:cTn>
                                        <p:tgtEl>
                                          <p:spTgt spid="7">
                                            <p:txEl>
                                              <p:pRg st="3" end="3"/>
                                            </p:txEl>
                                          </p:spTgt>
                                        </p:tgtEl>
                                        <p:attrNameLst>
                                          <p:attrName>style.visibility</p:attrName>
                                        </p:attrNameLst>
                                      </p:cBhvr>
                                      <p:to>
                                        <p:strVal val="visible"/>
                                      </p:to>
                                    </p:set>
                                    <p:animEffect transition="in" filter="wipe(left)">
                                      <p:cBhvr>
                                        <p:cTn id="40"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build="p"/>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243" name="Group 3">
            <a:extLst>
              <a:ext uri="{FF2B5EF4-FFF2-40B4-BE49-F238E27FC236}">
                <a16:creationId xmlns:a16="http://schemas.microsoft.com/office/drawing/2014/main" id="{E1B84F98-7F4E-C3FB-9A90-60F7235BBE9D}"/>
              </a:ext>
            </a:extLst>
          </p:cNvPr>
          <p:cNvGrpSpPr>
            <a:grpSpLocks/>
          </p:cNvGrpSpPr>
          <p:nvPr/>
        </p:nvGrpSpPr>
        <p:grpSpPr bwMode="auto">
          <a:xfrm>
            <a:off x="5715000" y="1981200"/>
            <a:ext cx="6172365" cy="2438400"/>
            <a:chOff x="2407" y="12600"/>
            <a:chExt cx="6013" cy="2290"/>
          </a:xfrm>
        </p:grpSpPr>
        <p:sp>
          <p:nvSpPr>
            <p:cNvPr id="138244" name="Text Box 4">
              <a:extLst>
                <a:ext uri="{FF2B5EF4-FFF2-40B4-BE49-F238E27FC236}">
                  <a16:creationId xmlns:a16="http://schemas.microsoft.com/office/drawing/2014/main" id="{3013EDB2-3096-2A61-3837-0173F53BBE5F}"/>
                </a:ext>
              </a:extLst>
            </p:cNvPr>
            <p:cNvSpPr txBox="1">
              <a:spLocks noChangeArrowheads="1"/>
            </p:cNvSpPr>
            <p:nvPr/>
          </p:nvSpPr>
          <p:spPr bwMode="auto">
            <a:xfrm>
              <a:off x="5063" y="13445"/>
              <a:ext cx="1336" cy="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err="1">
                  <a:solidFill>
                    <a:srgbClr val="003399"/>
                  </a:solidFill>
                  <a:latin typeface="Arial" panose="020B0604020202020204" pitchFamily="34" charset="0"/>
                  <a:ea typeface="Batang" panose="02030600000101010101" pitchFamily="18" charset="-127"/>
                </a:rPr>
                <a:t>Tra</a:t>
              </a:r>
              <a:r>
                <a:rPr lang="en-GB" altLang="ko-KR" sz="1800" dirty="0">
                  <a:solidFill>
                    <a:srgbClr val="003399"/>
                  </a:solidFill>
                  <a:latin typeface="Arial" panose="020B0604020202020204" pitchFamily="34" charset="0"/>
                  <a:ea typeface="Batang" panose="02030600000101010101" pitchFamily="18" charset="-127"/>
                </a:rPr>
                <a:t>̉ </a:t>
              </a:r>
              <a:r>
                <a:rPr lang="en-GB" altLang="ko-KR" sz="1800" dirty="0" err="1">
                  <a:solidFill>
                    <a:srgbClr val="003399"/>
                  </a:solidFill>
                  <a:latin typeface="Arial" panose="020B0604020202020204" pitchFamily="34" charset="0"/>
                  <a:ea typeface="Batang" panose="02030600000101010101" pitchFamily="18" charset="-127"/>
                </a:rPr>
                <a:t>gốc</a:t>
              </a:r>
              <a:r>
                <a:rPr lang="en-GB" altLang="ko-KR" sz="1800" dirty="0">
                  <a:solidFill>
                    <a:srgbClr val="003399"/>
                  </a:solidFill>
                  <a:latin typeface="Arial" panose="020B0604020202020204" pitchFamily="34" charset="0"/>
                  <a:ea typeface="Batang" panose="02030600000101010101" pitchFamily="18" charset="-127"/>
                </a:rPr>
                <a:t> chi phí </a:t>
              </a:r>
              <a:r>
                <a:rPr lang="en-GB" altLang="ko-KR" sz="1800" dirty="0" err="1">
                  <a:solidFill>
                    <a:srgbClr val="003399"/>
                  </a:solidFill>
                  <a:latin typeface="Arial" panose="020B0604020202020204" pitchFamily="34" charset="0"/>
                  <a:ea typeface="Batang" panose="02030600000101010101" pitchFamily="18" charset="-127"/>
                </a:rPr>
                <a:t>mua</a:t>
              </a:r>
              <a:endParaRPr lang="en-GB" altLang="en-US" sz="1800" dirty="0">
                <a:solidFill>
                  <a:srgbClr val="003399"/>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endParaRPr lang="en-GB" altLang="en-US" sz="2400" dirty="0">
                <a:solidFill>
                  <a:srgbClr val="003399"/>
                </a:solidFill>
                <a:latin typeface="Arial" panose="020B0604020202020204" pitchFamily="34" charset="0"/>
                <a:ea typeface="ＭＳ Ｐゴシック" panose="020B0600070205080204" pitchFamily="34" charset="-128"/>
              </a:endParaRPr>
            </a:p>
          </p:txBody>
        </p:sp>
        <p:sp>
          <p:nvSpPr>
            <p:cNvPr id="138245" name="Text Box 6">
              <a:extLst>
                <a:ext uri="{FF2B5EF4-FFF2-40B4-BE49-F238E27FC236}">
                  <a16:creationId xmlns:a16="http://schemas.microsoft.com/office/drawing/2014/main" id="{E3FA4F28-43D3-F7B6-2F58-4AA40B99D89E}"/>
                </a:ext>
              </a:extLst>
            </p:cNvPr>
            <p:cNvSpPr txBox="1">
              <a:spLocks noChangeArrowheads="1"/>
            </p:cNvSpPr>
            <p:nvPr/>
          </p:nvSpPr>
          <p:spPr bwMode="auto">
            <a:xfrm>
              <a:off x="6848" y="12752"/>
              <a:ext cx="1286" cy="416"/>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err="1">
                  <a:solidFill>
                    <a:srgbClr val="C00000"/>
                  </a:solidFill>
                  <a:latin typeface="Arial" panose="020B0604020202020204" pitchFamily="34" charset="0"/>
                  <a:ea typeface="Batang" panose="02030600000101010101" pitchFamily="18" charset="-127"/>
                </a:rPr>
                <a:t>Ngân</a:t>
              </a:r>
              <a:r>
                <a:rPr lang="en-GB" altLang="ko-KR" sz="1800" dirty="0">
                  <a:solidFill>
                    <a:srgbClr val="C00000"/>
                  </a:solidFill>
                  <a:latin typeface="Arial" panose="020B0604020202020204" pitchFamily="34" charset="0"/>
                  <a:ea typeface="Batang" panose="02030600000101010101" pitchFamily="18" charset="-127"/>
                </a:rPr>
                <a:t> </a:t>
              </a:r>
              <a:r>
                <a:rPr lang="en-GB" altLang="ko-KR" sz="1800" dirty="0" err="1">
                  <a:solidFill>
                    <a:srgbClr val="C00000"/>
                  </a:solidFill>
                  <a:latin typeface="Arial" panose="020B0604020202020204" pitchFamily="34" charset="0"/>
                  <a:ea typeface="Batang" panose="02030600000101010101" pitchFamily="18" charset="-127"/>
                </a:rPr>
                <a:t>hàng</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138246" name="Text Box 7">
              <a:extLst>
                <a:ext uri="{FF2B5EF4-FFF2-40B4-BE49-F238E27FC236}">
                  <a16:creationId xmlns:a16="http://schemas.microsoft.com/office/drawing/2014/main" id="{9F63C5A7-9E54-A978-3E7E-68917C848E88}"/>
                </a:ext>
              </a:extLst>
            </p:cNvPr>
            <p:cNvSpPr txBox="1">
              <a:spLocks noChangeArrowheads="1"/>
            </p:cNvSpPr>
            <p:nvPr/>
          </p:nvSpPr>
          <p:spPr bwMode="auto">
            <a:xfrm>
              <a:off x="2407" y="13589"/>
              <a:ext cx="2453" cy="1080"/>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400" dirty="0">
                <a:solidFill>
                  <a:srgbClr val="C00000"/>
                </a:solidFill>
                <a:latin typeface="Arial" panose="020B0604020202020204" pitchFamily="34" charset="0"/>
                <a:ea typeface="Batang" panose="02030600000101010101" pitchFamily="18" charset="-127"/>
              </a:endParaRPr>
            </a:p>
            <a:p>
              <a:pPr eaLnBrk="1" hangingPunct="1">
                <a:lnSpc>
                  <a:spcPct val="100000"/>
                </a:lnSpc>
                <a:spcBef>
                  <a:spcPct val="0"/>
                </a:spcBef>
                <a:buFontTx/>
                <a:buNone/>
              </a:pPr>
              <a:r>
                <a:rPr lang="en-GB" altLang="ko-KR" sz="2400" dirty="0">
                  <a:solidFill>
                    <a:srgbClr val="C00000"/>
                  </a:solidFill>
                  <a:latin typeface="Arial" panose="020B0604020202020204" pitchFamily="34" charset="0"/>
                  <a:ea typeface="Batang" panose="02030600000101010101" pitchFamily="18" charset="-127"/>
                </a:rPr>
                <a:t> </a:t>
              </a:r>
              <a:r>
                <a:rPr lang="en-GB" altLang="ko-KR" sz="1800" dirty="0" err="1">
                  <a:solidFill>
                    <a:srgbClr val="C00000"/>
                  </a:solidFill>
                  <a:latin typeface="Arial" panose="020B0604020202020204" pitchFamily="34" charset="0"/>
                  <a:ea typeface="Batang" panose="02030600000101010101" pitchFamily="18" charset="-127"/>
                </a:rPr>
                <a:t>Nhà</a:t>
              </a:r>
              <a:r>
                <a:rPr lang="en-GB" altLang="ko-KR" sz="1800" dirty="0">
                  <a:solidFill>
                    <a:srgbClr val="C00000"/>
                  </a:solidFill>
                  <a:latin typeface="Arial" panose="020B0604020202020204" pitchFamily="34" charset="0"/>
                  <a:ea typeface="Batang" panose="02030600000101010101" pitchFamily="18" charset="-127"/>
                </a:rPr>
                <a:t> </a:t>
              </a:r>
              <a:r>
                <a:rPr lang="en-GB" altLang="ko-KR" sz="1800" dirty="0" err="1">
                  <a:solidFill>
                    <a:srgbClr val="C00000"/>
                  </a:solidFill>
                  <a:latin typeface="Arial" panose="020B0604020202020204" pitchFamily="34" charset="0"/>
                  <a:ea typeface="Batang" panose="02030600000101010101" pitchFamily="18" charset="-127"/>
                </a:rPr>
                <a:t>cung</a:t>
              </a:r>
              <a:r>
                <a:rPr lang="en-GB" altLang="ko-KR" sz="1800" dirty="0">
                  <a:solidFill>
                    <a:srgbClr val="C00000"/>
                  </a:solidFill>
                  <a:latin typeface="Arial" panose="020B0604020202020204" pitchFamily="34" charset="0"/>
                  <a:ea typeface="Batang" panose="02030600000101010101" pitchFamily="18" charset="-127"/>
                </a:rPr>
                <a:t> </a:t>
              </a:r>
              <a:r>
                <a:rPr lang="en-GB" altLang="ko-KR" sz="1800" dirty="0" err="1">
                  <a:solidFill>
                    <a:srgbClr val="C00000"/>
                  </a:solidFill>
                  <a:latin typeface="Arial" panose="020B0604020202020204" pitchFamily="34" charset="0"/>
                  <a:ea typeface="Batang" panose="02030600000101010101" pitchFamily="18" charset="-127"/>
                </a:rPr>
                <a:t>cấp</a:t>
              </a:r>
              <a:r>
                <a:rPr lang="en-GB" altLang="ko-KR" sz="1800" dirty="0">
                  <a:solidFill>
                    <a:srgbClr val="C00000"/>
                  </a:solidFill>
                  <a:latin typeface="Arial" panose="020B0604020202020204" pitchFamily="34" charset="0"/>
                  <a:ea typeface="Batang" panose="02030600000101010101" pitchFamily="18" charset="-127"/>
                </a:rPr>
                <a:t> </a:t>
              </a:r>
              <a:r>
                <a:rPr lang="en-GB" altLang="ko-KR" sz="1800" dirty="0" err="1">
                  <a:solidFill>
                    <a:srgbClr val="C00000"/>
                  </a:solidFill>
                  <a:latin typeface="Arial" panose="020B0604020202020204" pitchFamily="34" charset="0"/>
                  <a:ea typeface="Batang" panose="02030600000101010101" pitchFamily="18" charset="-127"/>
                </a:rPr>
                <a:t>thiết</a:t>
              </a:r>
              <a:r>
                <a:rPr lang="en-GB" altLang="ko-KR" sz="1800" dirty="0">
                  <a:solidFill>
                    <a:srgbClr val="C00000"/>
                  </a:solidFill>
                  <a:latin typeface="Arial" panose="020B0604020202020204" pitchFamily="34" charset="0"/>
                  <a:ea typeface="Batang" panose="02030600000101010101" pitchFamily="18" charset="-127"/>
                </a:rPr>
                <a:t> </a:t>
              </a:r>
              <a:r>
                <a:rPr lang="en-GB" altLang="ko-KR" sz="1800" dirty="0" err="1">
                  <a:solidFill>
                    <a:srgbClr val="C00000"/>
                  </a:solidFill>
                  <a:latin typeface="Arial" panose="020B0604020202020204" pitchFamily="34" charset="0"/>
                  <a:ea typeface="Batang" panose="02030600000101010101" pitchFamily="18" charset="-127"/>
                </a:rPr>
                <a:t>bị</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138247" name="Text Box 8">
              <a:extLst>
                <a:ext uri="{FF2B5EF4-FFF2-40B4-BE49-F238E27FC236}">
                  <a16:creationId xmlns:a16="http://schemas.microsoft.com/office/drawing/2014/main" id="{953FA912-6C93-31DD-06EF-9CAF9CC56A22}"/>
                </a:ext>
              </a:extLst>
            </p:cNvPr>
            <p:cNvSpPr txBox="1">
              <a:spLocks noChangeArrowheads="1"/>
            </p:cNvSpPr>
            <p:nvPr/>
          </p:nvSpPr>
          <p:spPr bwMode="auto">
            <a:xfrm>
              <a:off x="6758" y="14158"/>
              <a:ext cx="1564" cy="484"/>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dirty="0" err="1">
                  <a:solidFill>
                    <a:srgbClr val="C00000"/>
                  </a:solidFill>
                  <a:latin typeface="Arial" panose="020B0604020202020204" pitchFamily="34" charset="0"/>
                  <a:ea typeface="Batang" panose="02030600000101010101" pitchFamily="18" charset="-127"/>
                </a:rPr>
                <a:t>Doanh</a:t>
              </a:r>
              <a:r>
                <a:rPr lang="en-GB" altLang="ko-KR" sz="1800" dirty="0">
                  <a:solidFill>
                    <a:srgbClr val="C00000"/>
                  </a:solidFill>
                  <a:latin typeface="Arial" panose="020B0604020202020204" pitchFamily="34" charset="0"/>
                  <a:ea typeface="Batang" panose="02030600000101010101" pitchFamily="18" charset="-127"/>
                </a:rPr>
                <a:t> </a:t>
              </a:r>
              <a:r>
                <a:rPr lang="en-GB" altLang="ko-KR" sz="1800" dirty="0" err="1">
                  <a:solidFill>
                    <a:srgbClr val="C00000"/>
                  </a:solidFill>
                  <a:latin typeface="Arial" panose="020B0604020202020204" pitchFamily="34" charset="0"/>
                  <a:ea typeface="Batang" panose="02030600000101010101" pitchFamily="18" charset="-127"/>
                </a:rPr>
                <a:t>nghiệp</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138248" name="Line 9">
              <a:extLst>
                <a:ext uri="{FF2B5EF4-FFF2-40B4-BE49-F238E27FC236}">
                  <a16:creationId xmlns:a16="http://schemas.microsoft.com/office/drawing/2014/main" id="{1808C8DA-92DD-BC4E-B9E2-FBD684BEB7A5}"/>
                </a:ext>
              </a:extLst>
            </p:cNvPr>
            <p:cNvSpPr>
              <a:spLocks noChangeShapeType="1"/>
            </p:cNvSpPr>
            <p:nvPr/>
          </p:nvSpPr>
          <p:spPr bwMode="auto">
            <a:xfrm>
              <a:off x="4860" y="14474"/>
              <a:ext cx="1674"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38249" name="Line 10">
              <a:extLst>
                <a:ext uri="{FF2B5EF4-FFF2-40B4-BE49-F238E27FC236}">
                  <a16:creationId xmlns:a16="http://schemas.microsoft.com/office/drawing/2014/main" id="{F2E39798-ED35-8D0C-AD26-FEFF15C8D735}"/>
                </a:ext>
              </a:extLst>
            </p:cNvPr>
            <p:cNvSpPr>
              <a:spLocks noChangeShapeType="1"/>
            </p:cNvSpPr>
            <p:nvPr/>
          </p:nvSpPr>
          <p:spPr bwMode="auto">
            <a:xfrm flipH="1">
              <a:off x="4860" y="14040"/>
              <a:ext cx="1674" cy="0"/>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38250" name="Text Box 11">
              <a:extLst>
                <a:ext uri="{FF2B5EF4-FFF2-40B4-BE49-F238E27FC236}">
                  <a16:creationId xmlns:a16="http://schemas.microsoft.com/office/drawing/2014/main" id="{1268BD2F-B671-13C8-941A-03B7BF415D6A}"/>
                </a:ext>
              </a:extLst>
            </p:cNvPr>
            <p:cNvSpPr txBox="1">
              <a:spLocks noChangeArrowheads="1"/>
            </p:cNvSpPr>
            <p:nvPr/>
          </p:nvSpPr>
          <p:spPr bwMode="auto">
            <a:xfrm>
              <a:off x="5400" y="14474"/>
              <a:ext cx="1099"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dirty="0" err="1">
                  <a:solidFill>
                    <a:srgbClr val="003399"/>
                  </a:solidFill>
                  <a:latin typeface="Arial" panose="020B0604020202020204" pitchFamily="34" charset="0"/>
                  <a:ea typeface="Batang" panose="02030600000101010101" pitchFamily="18" charset="-127"/>
                </a:rPr>
                <a:t>Thiết</a:t>
              </a:r>
              <a:r>
                <a:rPr lang="en-GB" altLang="ko-KR" sz="1800" dirty="0">
                  <a:solidFill>
                    <a:srgbClr val="003399"/>
                  </a:solidFill>
                  <a:latin typeface="Arial" panose="020B0604020202020204" pitchFamily="34" charset="0"/>
                  <a:ea typeface="Batang" panose="02030600000101010101" pitchFamily="18" charset="-127"/>
                </a:rPr>
                <a:t> </a:t>
              </a:r>
              <a:r>
                <a:rPr lang="en-GB" altLang="ko-KR" sz="1800" dirty="0" err="1">
                  <a:solidFill>
                    <a:srgbClr val="003399"/>
                  </a:solidFill>
                  <a:latin typeface="Arial" panose="020B0604020202020204" pitchFamily="34" charset="0"/>
                  <a:ea typeface="Batang" panose="02030600000101010101" pitchFamily="18" charset="-127"/>
                </a:rPr>
                <a:t>bị</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138251" name="AutoShape 12">
              <a:extLst>
                <a:ext uri="{FF2B5EF4-FFF2-40B4-BE49-F238E27FC236}">
                  <a16:creationId xmlns:a16="http://schemas.microsoft.com/office/drawing/2014/main" id="{54CF995F-E494-8DB8-F0A2-8B8B89945495}"/>
                </a:ext>
              </a:extLst>
            </p:cNvPr>
            <p:cNvSpPr>
              <a:spLocks noChangeArrowheads="1"/>
            </p:cNvSpPr>
            <p:nvPr/>
          </p:nvSpPr>
          <p:spPr bwMode="auto">
            <a:xfrm>
              <a:off x="6562" y="13860"/>
              <a:ext cx="1858" cy="90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2400">
                <a:solidFill>
                  <a:schemeClr val="tx1"/>
                </a:solidFill>
                <a:latin typeface="Arial" panose="020B0604020202020204" pitchFamily="34" charset="0"/>
                <a:ea typeface="ＭＳ Ｐゴシック" panose="020B0600070205080204" pitchFamily="34" charset="-128"/>
              </a:endParaRPr>
            </a:p>
          </p:txBody>
        </p:sp>
        <p:sp>
          <p:nvSpPr>
            <p:cNvPr id="138252" name="AutoShape 13">
              <a:extLst>
                <a:ext uri="{FF2B5EF4-FFF2-40B4-BE49-F238E27FC236}">
                  <a16:creationId xmlns:a16="http://schemas.microsoft.com/office/drawing/2014/main" id="{524C34E9-FA3F-5239-A2A4-BC77C0B52041}"/>
                </a:ext>
              </a:extLst>
            </p:cNvPr>
            <p:cNvSpPr>
              <a:spLocks noChangeArrowheads="1"/>
            </p:cNvSpPr>
            <p:nvPr/>
          </p:nvSpPr>
          <p:spPr bwMode="auto">
            <a:xfrm>
              <a:off x="6660" y="12600"/>
              <a:ext cx="1760" cy="72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2400">
                <a:solidFill>
                  <a:srgbClr val="C00000"/>
                </a:solidFill>
                <a:latin typeface="Arial" panose="020B0604020202020204" pitchFamily="34" charset="0"/>
                <a:ea typeface="ＭＳ Ｐゴシック" panose="020B0600070205080204" pitchFamily="34" charset="-128"/>
              </a:endParaRPr>
            </a:p>
          </p:txBody>
        </p:sp>
        <p:sp>
          <p:nvSpPr>
            <p:cNvPr id="138253" name="Line 14">
              <a:extLst>
                <a:ext uri="{FF2B5EF4-FFF2-40B4-BE49-F238E27FC236}">
                  <a16:creationId xmlns:a16="http://schemas.microsoft.com/office/drawing/2014/main" id="{8362FD19-B770-12B2-6BD6-BF827FD5708E}"/>
                </a:ext>
              </a:extLst>
            </p:cNvPr>
            <p:cNvSpPr>
              <a:spLocks noChangeShapeType="1"/>
            </p:cNvSpPr>
            <p:nvPr/>
          </p:nvSpPr>
          <p:spPr bwMode="auto">
            <a:xfrm>
              <a:off x="7020" y="13320"/>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38254" name="Line 15">
              <a:extLst>
                <a:ext uri="{FF2B5EF4-FFF2-40B4-BE49-F238E27FC236}">
                  <a16:creationId xmlns:a16="http://schemas.microsoft.com/office/drawing/2014/main" id="{6EF17F45-0D7D-DC7E-10D6-55EB7A38FFE2}"/>
                </a:ext>
              </a:extLst>
            </p:cNvPr>
            <p:cNvSpPr>
              <a:spLocks noChangeShapeType="1"/>
            </p:cNvSpPr>
            <p:nvPr/>
          </p:nvSpPr>
          <p:spPr bwMode="auto">
            <a:xfrm flipV="1">
              <a:off x="7560" y="13320"/>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grpSp>
      <p:sp>
        <p:nvSpPr>
          <p:cNvPr id="3" name="Rectangle 2">
            <a:extLst>
              <a:ext uri="{FF2B5EF4-FFF2-40B4-BE49-F238E27FC236}">
                <a16:creationId xmlns:a16="http://schemas.microsoft.com/office/drawing/2014/main" id="{37D90365-281B-CE45-841D-2712E2761AC9}"/>
              </a:ext>
            </a:extLst>
          </p:cNvPr>
          <p:cNvSpPr>
            <a:spLocks noGrp="1" noChangeArrowheads="1"/>
          </p:cNvSpPr>
          <p:nvPr>
            <p:ph type="title"/>
          </p:nvPr>
        </p:nvSpPr>
        <p:spPr>
          <a:xfrm>
            <a:off x="0" y="443353"/>
            <a:ext cx="12192000" cy="689491"/>
          </a:xfrm>
        </p:spPr>
        <p:txBody>
          <a:bodyPr>
            <a:normAutofit fontScale="90000"/>
          </a:bodyPr>
          <a:lstStyle/>
          <a:p>
            <a:pPr algn="ctr"/>
            <a:r>
              <a:rPr lang="en-US" altLang="en-US" sz="3600" smtClean="0">
                <a:ea typeface="ＭＳ Ｐゴシック" panose="020B0600070205080204" pitchFamily="34" charset="-128"/>
              </a:rPr>
              <a:t>VAY NGÂN HÀNG</a:t>
            </a:r>
            <a:endParaRPr lang="en-GB" altLang="en-US" sz="3600" dirty="0">
              <a:ea typeface="ＭＳ Ｐゴシック" panose="020B0600070205080204" pitchFamily="34" charset="-128"/>
            </a:endParaRPr>
          </a:p>
        </p:txBody>
      </p:sp>
      <p:sp>
        <p:nvSpPr>
          <p:cNvPr id="15" name="Content Placeholder 8">
            <a:extLst>
              <a:ext uri="{FF2B5EF4-FFF2-40B4-BE49-F238E27FC236}">
                <a16:creationId xmlns:a16="http://schemas.microsoft.com/office/drawing/2014/main" id="{789CD51E-E31A-4A6E-B12E-27498CA7EC7D}"/>
              </a:ext>
            </a:extLst>
          </p:cNvPr>
          <p:cNvSpPr txBox="1">
            <a:spLocks noChangeArrowheads="1"/>
          </p:cNvSpPr>
          <p:nvPr/>
        </p:nvSpPr>
        <p:spPr>
          <a:xfrm>
            <a:off x="620855" y="1399485"/>
            <a:ext cx="4859076" cy="4419600"/>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rgbClr val="7F7F7F"/>
                </a:solidFill>
                <a:latin typeface="Arial" panose="020B0604020202020204" pitchFamily="34" charset="0"/>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rgbClr val="7F7F7F"/>
                </a:solidFill>
                <a:latin typeface="Arial" panose="020B0604020202020204" pitchFamily="34" charset="0"/>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rgbClr val="7F7F7F"/>
                </a:solidFill>
                <a:latin typeface="Arial" panose="020B0604020202020204" pitchFamily="34" charset="0"/>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eaLnBrk="1" hangingPunct="1">
              <a:lnSpc>
                <a:spcPct val="110000"/>
              </a:lnSpc>
              <a:spcBef>
                <a:spcPts val="600"/>
              </a:spcBef>
            </a:pPr>
            <a:r>
              <a:rPr lang="en-US" altLang="en-US" sz="2400" dirty="0" err="1">
                <a:solidFill>
                  <a:srgbClr val="000000"/>
                </a:solidFill>
                <a:ea typeface="ＭＳ Ｐゴシック" panose="020B0600070205080204" pitchFamily="34" charset="-128"/>
              </a:rPr>
              <a:t>Ngân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hàng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có</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thể</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cấp</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tín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dụng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tới</a:t>
            </a:r>
            <a:r>
              <a:rPr lang="en-US" altLang="en-US" sz="2400" dirty="0">
                <a:solidFill>
                  <a:srgbClr val="000000"/>
                </a:solidFill>
                <a:ea typeface="ＭＳ Ｐゴシック" panose="020B0600070205080204" pitchFamily="34" charset="-128"/>
              </a:rPr>
              <a:t> 60%-70% </a:t>
            </a:r>
            <a:r>
              <a:rPr lang="en-US" altLang="en-US" sz="2400" dirty="0" err="1">
                <a:solidFill>
                  <a:srgbClr val="000000"/>
                </a:solidFill>
                <a:ea typeface="ＭＳ Ｐゴシック" panose="020B0600070205080204" pitchFamily="34" charset="-128"/>
              </a:rPr>
              <a:t>tổng</a:t>
            </a:r>
            <a:r>
              <a:rPr lang="en-US" altLang="en-US" sz="2400" dirty="0">
                <a:solidFill>
                  <a:srgbClr val="000000"/>
                </a:solidFill>
                <a:ea typeface="ＭＳ Ｐゴシック" panose="020B0600070205080204" pitchFamily="34" charset="-128"/>
              </a:rPr>
              <a:t> chi </a:t>
            </a:r>
            <a:r>
              <a:rPr lang="en-US" altLang="en-US" sz="2400" dirty="0" err="1">
                <a:solidFill>
                  <a:srgbClr val="000000"/>
                </a:solidFill>
                <a:ea typeface="ＭＳ Ｐゴシック" panose="020B0600070205080204" pitchFamily="34" charset="-128"/>
              </a:rPr>
              <a:t>phí</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dự</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án</a:t>
            </a:r>
            <a:r>
              <a:rPr lang="en-US" altLang="en-US" sz="2400" dirty="0">
                <a:solidFill>
                  <a:srgbClr val="000000"/>
                </a:solidFill>
                <a:ea typeface="ＭＳ Ｐゴシック" panose="020B0600070205080204" pitchFamily="34" charset="-128"/>
              </a:rPr>
              <a:t> </a:t>
            </a:r>
          </a:p>
          <a:p>
            <a:pPr algn="just" eaLnBrk="1" hangingPunct="1">
              <a:lnSpc>
                <a:spcPct val="110000"/>
              </a:lnSpc>
              <a:spcBef>
                <a:spcPts val="600"/>
              </a:spcBef>
            </a:pPr>
            <a:r>
              <a:rPr lang="en-US" altLang="en-US" sz="2400" dirty="0" err="1">
                <a:solidFill>
                  <a:srgbClr val="000000"/>
                </a:solidFill>
                <a:ea typeface="ＭＳ Ｐゴシック" panose="020B0600070205080204" pitchFamily="34" charset="-128"/>
              </a:rPr>
              <a:t>Khoản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tiền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để</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trả</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là</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nợ</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vay</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là</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th</a:t>
            </a:r>
            <a:r>
              <a:rPr lang="vi-VN" altLang="en-US" sz="2400" dirty="0">
                <a:solidFill>
                  <a:srgbClr val="000000"/>
                </a:solidFill>
                <a:ea typeface="ＭＳ Ｐゴシック" panose="020B0600070205080204" pitchFamily="34" charset="-128"/>
              </a:rPr>
              <a:t>ườ</a:t>
            </a:r>
            <a:r>
              <a:rPr lang="en-US" altLang="en-US" sz="2400" dirty="0">
                <a:solidFill>
                  <a:srgbClr val="000000"/>
                </a:solidFill>
                <a:ea typeface="ＭＳ Ｐゴシック" panose="020B0600070205080204" pitchFamily="34" charset="-128"/>
              </a:rPr>
              <a:t>ng </a:t>
            </a:r>
            <a:r>
              <a:rPr lang="en-US" altLang="en-US" sz="2400" dirty="0" err="1">
                <a:solidFill>
                  <a:srgbClr val="000000"/>
                </a:solidFill>
                <a:ea typeface="ＭＳ Ｐゴシック" panose="020B0600070205080204" pitchFamily="34" charset="-128"/>
              </a:rPr>
              <a:t>khoản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có</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được</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nhờ</a:t>
            </a:r>
            <a:r>
              <a:rPr lang="en-US" altLang="en-US" sz="2400" dirty="0">
                <a:solidFill>
                  <a:srgbClr val="000000"/>
                </a:solidFill>
                <a:ea typeface="ＭＳ Ｐゴシック" panose="020B0600070205080204" pitchFamily="34" charset="-128"/>
              </a:rPr>
              <a:t> TKNL</a:t>
            </a:r>
          </a:p>
          <a:p>
            <a:pPr algn="just" eaLnBrk="1" hangingPunct="1">
              <a:lnSpc>
                <a:spcPct val="110000"/>
              </a:lnSpc>
              <a:spcBef>
                <a:spcPts val="600"/>
              </a:spcBef>
            </a:pPr>
            <a:r>
              <a:rPr lang="en-US" altLang="en-US" sz="2400" dirty="0" err="1">
                <a:solidFill>
                  <a:srgbClr val="000000"/>
                </a:solidFill>
                <a:ea typeface="ＭＳ Ｐゴシック" panose="020B0600070205080204" pitchFamily="34" charset="-128"/>
              </a:rPr>
              <a:t>Thời</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hạn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trả</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nợ</a:t>
            </a:r>
            <a:r>
              <a:rPr lang="en-US" altLang="en-US" sz="2400" dirty="0">
                <a:solidFill>
                  <a:srgbClr val="000000"/>
                </a:solidFill>
                <a:ea typeface="ＭＳ Ｐゴシック" panose="020B0600070205080204" pitchFamily="34" charset="-128"/>
              </a:rPr>
              <a:t> -  </a:t>
            </a:r>
            <a:r>
              <a:rPr lang="en-US" altLang="en-US" sz="2400" dirty="0" err="1">
                <a:solidFill>
                  <a:srgbClr val="000000"/>
                </a:solidFill>
                <a:ea typeface="ＭＳ Ｐゴシック" panose="020B0600070205080204" pitchFamily="34" charset="-128"/>
              </a:rPr>
              <a:t>th</a:t>
            </a:r>
            <a:r>
              <a:rPr lang="vi-VN" altLang="en-US" sz="2400" dirty="0">
                <a:solidFill>
                  <a:srgbClr val="000000"/>
                </a:solidFill>
                <a:ea typeface="ＭＳ Ｐゴシック" panose="020B0600070205080204" pitchFamily="34" charset="-128"/>
              </a:rPr>
              <a:t>ườ</a:t>
            </a:r>
            <a:r>
              <a:rPr lang="en-US" altLang="en-US" sz="2400" dirty="0">
                <a:solidFill>
                  <a:srgbClr val="000000"/>
                </a:solidFill>
                <a:ea typeface="ＭＳ Ｐゴシック" panose="020B0600070205080204" pitchFamily="34" charset="-128"/>
              </a:rPr>
              <a:t>ng t</a:t>
            </a:r>
            <a:r>
              <a:rPr lang="vi-VN" altLang="en-US" sz="2400" dirty="0">
                <a:solidFill>
                  <a:srgbClr val="000000"/>
                </a:solidFill>
                <a:ea typeface="ＭＳ Ｐゴシック" panose="020B0600070205080204" pitchFamily="34" charset="-128"/>
              </a:rPr>
              <a:t>ươ</a:t>
            </a:r>
            <a:r>
              <a:rPr lang="en-US" altLang="en-US" sz="2400" dirty="0">
                <a:solidFill>
                  <a:srgbClr val="000000"/>
                </a:solidFill>
                <a:ea typeface="ＭＳ Ｐゴシック" panose="020B0600070205080204" pitchFamily="34" charset="-128"/>
              </a:rPr>
              <a:t>ng </a:t>
            </a:r>
            <a:r>
              <a:rPr lang="en-US" altLang="en-US" sz="2400" dirty="0" err="1">
                <a:solidFill>
                  <a:srgbClr val="000000"/>
                </a:solidFill>
                <a:ea typeface="ＭＳ Ｐゴシック" panose="020B0600070205080204" pitchFamily="34" charset="-128"/>
              </a:rPr>
              <a:t>ứng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với</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thời</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gian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hoàn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vốn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của</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dự</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án</a:t>
            </a:r>
            <a:r>
              <a:rPr lang="en-US" altLang="en-US" sz="2400" dirty="0">
                <a:solidFill>
                  <a:srgbClr val="000000"/>
                </a:solidFill>
                <a:ea typeface="ＭＳ Ｐゴシック" panose="020B0600070205080204" pitchFamily="34" charset="-128"/>
              </a:rPr>
              <a:t> TKNL</a:t>
            </a: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a:extLst>
              <a:ext uri="{FF2B5EF4-FFF2-40B4-BE49-F238E27FC236}">
                <a16:creationId xmlns:a16="http://schemas.microsoft.com/office/drawing/2014/main" id="{9938E4ED-FC4A-CEB2-8306-03C0E0692363}"/>
              </a:ext>
            </a:extLst>
          </p:cNvPr>
          <p:cNvSpPr>
            <a:spLocks noGrp="1" noChangeArrowheads="1"/>
          </p:cNvSpPr>
          <p:nvPr>
            <p:ph idx="1"/>
          </p:nvPr>
        </p:nvSpPr>
        <p:spPr>
          <a:xfrm>
            <a:off x="611412" y="1422192"/>
            <a:ext cx="5459934" cy="4786604"/>
          </a:xfrm>
          <a:ln>
            <a:solidFill>
              <a:srgbClr val="003399"/>
            </a:solidFill>
            <a:miter lim="800000"/>
            <a:headEnd/>
            <a:tailEnd/>
          </a:ln>
        </p:spPr>
        <p:txBody>
          <a:bodyPr rtlCol="0">
            <a:normAutofit/>
          </a:bodyPr>
          <a:lstStyle/>
          <a:p>
            <a:pPr algn="just" fontAlgn="auto">
              <a:spcAft>
                <a:spcPts val="0"/>
              </a:spcAft>
              <a:buFont typeface="Wingdings" panose="05000000000000000000" pitchFamily="2" charset="2"/>
              <a:buNone/>
              <a:defRPr/>
            </a:pPr>
            <a:r>
              <a:rPr lang="en-US" altLang="en-US" b="1" dirty="0" err="1">
                <a:solidFill>
                  <a:srgbClr val="000000"/>
                </a:solidFill>
                <a:ea typeface="ＭＳ Ｐゴシック" panose="020B0600070205080204" pitchFamily="34" charset="-128"/>
              </a:rPr>
              <a:t>Các</a:t>
            </a:r>
            <a:r>
              <a:rPr lang="en-US" altLang="en-US" b="1" dirty="0">
                <a:solidFill>
                  <a:srgbClr val="000000"/>
                </a:solidFill>
                <a:ea typeface="ＭＳ Ｐゴシック" panose="020B0600070205080204" pitchFamily="34" charset="-128"/>
              </a:rPr>
              <a:t> </a:t>
            </a:r>
            <a:r>
              <a:rPr lang="en-US" altLang="en-US" b="1" dirty="0" err="1">
                <a:solidFill>
                  <a:srgbClr val="000000"/>
                </a:solidFill>
                <a:ea typeface="ＭＳ Ｐゴシック" panose="020B0600070205080204" pitchFamily="34" charset="-128"/>
              </a:rPr>
              <a:t>nguyên</a:t>
            </a:r>
            <a:r>
              <a:rPr lang="en-US" altLang="en-US" b="1" dirty="0">
                <a:solidFill>
                  <a:srgbClr val="000000"/>
                </a:solidFill>
                <a:ea typeface="ＭＳ Ｐゴシック" panose="020B0600070205080204" pitchFamily="34" charset="-128"/>
              </a:rPr>
              <a:t> </a:t>
            </a:r>
            <a:r>
              <a:rPr lang="en-US" altLang="en-US" b="1" dirty="0" err="1">
                <a:solidFill>
                  <a:srgbClr val="000000"/>
                </a:solidFill>
                <a:ea typeface="ＭＳ Ｐゴシック" panose="020B0600070205080204" pitchFamily="34" charset="-128"/>
              </a:rPr>
              <a:t>nhân</a:t>
            </a:r>
            <a:r>
              <a:rPr lang="en-US" altLang="en-US" b="1" dirty="0">
                <a:solidFill>
                  <a:srgbClr val="000000"/>
                </a:solidFill>
                <a:ea typeface="ＭＳ Ｐゴシック" panose="020B0600070205080204" pitchFamily="34" charset="-128"/>
              </a:rPr>
              <a:t> </a:t>
            </a:r>
            <a:r>
              <a:rPr lang="en-US" altLang="en-US" b="1" dirty="0" err="1">
                <a:solidFill>
                  <a:srgbClr val="000000"/>
                </a:solidFill>
                <a:ea typeface="ＭＳ Ｐゴシック" panose="020B0600070205080204" pitchFamily="34" charset="-128"/>
              </a:rPr>
              <a:t>để</a:t>
            </a:r>
            <a:r>
              <a:rPr lang="en-US" altLang="en-US" b="1" dirty="0">
                <a:solidFill>
                  <a:srgbClr val="000000"/>
                </a:solidFill>
                <a:ea typeface="ＭＳ Ｐゴシック" panose="020B0600070205080204" pitchFamily="34" charset="-128"/>
              </a:rPr>
              <a:t> </a:t>
            </a:r>
            <a:r>
              <a:rPr lang="en-US" altLang="en-US" b="1" dirty="0" err="1">
                <a:solidFill>
                  <a:srgbClr val="000000"/>
                </a:solidFill>
                <a:ea typeface="ＭＳ Ｐゴシック" panose="020B0600070205080204" pitchFamily="34" charset="-128"/>
              </a:rPr>
              <a:t>thuê</a:t>
            </a:r>
            <a:endParaRPr lang="en-US" altLang="en-US" b="1" dirty="0">
              <a:solidFill>
                <a:srgbClr val="000000"/>
              </a:solidFill>
              <a:ea typeface="ＭＳ Ｐゴシック" panose="020B0600070205080204" pitchFamily="34" charset="-128"/>
            </a:endParaRPr>
          </a:p>
          <a:p>
            <a:pPr algn="just" fontAlgn="auto">
              <a:spcAft>
                <a:spcPts val="0"/>
              </a:spcAft>
              <a:defRPr/>
            </a:pPr>
            <a:r>
              <a:rPr lang="en-US" altLang="en-US" i="1" dirty="0" err="1">
                <a:solidFill>
                  <a:srgbClr val="000000"/>
                </a:solidFill>
                <a:ea typeface="ＭＳ Ｐゴシック" panose="020B0600070205080204" pitchFamily="34" charset="-128"/>
              </a:rPr>
              <a:t>Các</a:t>
            </a:r>
            <a:r>
              <a:rPr lang="en-US" altLang="en-US" i="1" dirty="0">
                <a:solidFill>
                  <a:srgbClr val="000000"/>
                </a:solidFill>
                <a:ea typeface="ＭＳ Ｐゴシック" panose="020B0600070205080204" pitchFamily="34" charset="-128"/>
              </a:rPr>
              <a:t> </a:t>
            </a:r>
            <a:r>
              <a:rPr lang="en-US" altLang="en-US" i="1" dirty="0" err="1">
                <a:solidFill>
                  <a:srgbClr val="000000"/>
                </a:solidFill>
                <a:ea typeface="ＭＳ Ｐゴシック" panose="020B0600070205080204" pitchFamily="34" charset="-128"/>
              </a:rPr>
              <a:t>nguyên</a:t>
            </a:r>
            <a:r>
              <a:rPr lang="en-US" altLang="en-US" i="1" dirty="0">
                <a:solidFill>
                  <a:srgbClr val="000000"/>
                </a:solidFill>
                <a:ea typeface="ＭＳ Ｐゴシック" panose="020B0600070205080204" pitchFamily="34" charset="-128"/>
              </a:rPr>
              <a:t> </a:t>
            </a:r>
            <a:r>
              <a:rPr lang="en-US" altLang="en-US" i="1" dirty="0" err="1">
                <a:solidFill>
                  <a:srgbClr val="000000"/>
                </a:solidFill>
                <a:ea typeface="ＭＳ Ｐゴシック" panose="020B0600070205080204" pitchFamily="34" charset="-128"/>
              </a:rPr>
              <a:t>nhân</a:t>
            </a:r>
            <a:r>
              <a:rPr lang="en-US" altLang="en-US" i="1" dirty="0">
                <a:solidFill>
                  <a:srgbClr val="000000"/>
                </a:solidFill>
                <a:ea typeface="ＭＳ Ｐゴシック" panose="020B0600070205080204" pitchFamily="34" charset="-128"/>
              </a:rPr>
              <a:t> </a:t>
            </a:r>
            <a:r>
              <a:rPr lang="en-US" altLang="en-US" i="1" dirty="0" err="1">
                <a:solidFill>
                  <a:srgbClr val="000000"/>
                </a:solidFill>
                <a:ea typeface="ＭＳ Ｐゴシック" panose="020B0600070205080204" pitchFamily="34" charset="-128"/>
              </a:rPr>
              <a:t>tài</a:t>
            </a:r>
            <a:r>
              <a:rPr lang="en-US" altLang="en-US" i="1" dirty="0">
                <a:solidFill>
                  <a:srgbClr val="000000"/>
                </a:solidFill>
                <a:ea typeface="ＭＳ Ｐゴシック" panose="020B0600070205080204" pitchFamily="34" charset="-128"/>
              </a:rPr>
              <a:t> </a:t>
            </a:r>
            <a:r>
              <a:rPr lang="en-US" altLang="en-US" i="1" dirty="0" err="1">
                <a:solidFill>
                  <a:srgbClr val="000000"/>
                </a:solidFill>
                <a:ea typeface="ＭＳ Ｐゴシック" panose="020B0600070205080204" pitchFamily="34" charset="-128"/>
              </a:rPr>
              <a:t>chính</a:t>
            </a:r>
            <a:endParaRPr lang="en-US" altLang="en-US" dirty="0">
              <a:solidFill>
                <a:srgbClr val="000000"/>
              </a:solidFill>
              <a:ea typeface="ＭＳ Ｐゴシック" panose="020B0600070205080204" pitchFamily="34" charset="-128"/>
            </a:endParaRPr>
          </a:p>
          <a:p>
            <a:pPr marL="457200" lvl="1" indent="0" algn="just" fontAlgn="auto">
              <a:spcAft>
                <a:spcPts val="0"/>
              </a:spcAft>
              <a:buNone/>
              <a:defRPr/>
            </a:pP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Với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một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vài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hợp</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đồng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cho</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thuê</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toàn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bộ</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tiền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thuê</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có</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thể</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giảm</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trừ</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thuế</a:t>
            </a:r>
            <a:r>
              <a:rPr lang="en-US" altLang="en-US" dirty="0">
                <a:solidFill>
                  <a:srgbClr val="000000"/>
                </a:solidFill>
                <a:ea typeface="ＭＳ Ｐゴシック" panose="020B0600070205080204" pitchFamily="34" charset="-128"/>
              </a:rPr>
              <a:t>.</a:t>
            </a:r>
          </a:p>
          <a:p>
            <a:pPr marL="457200" lvl="1" indent="0" algn="just" fontAlgn="auto">
              <a:spcAft>
                <a:spcPts val="0"/>
              </a:spcAft>
              <a:buNone/>
              <a:defRPr/>
            </a:pP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Một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vài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hợp</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đồng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thuê</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cho</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phép</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tài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trợ</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ngoài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bảng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cân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đối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bảo</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toàn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được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tín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nhiệm</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tài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chính</a:t>
            </a:r>
            <a:endParaRPr lang="en-US" altLang="en-US" i="1" dirty="0">
              <a:solidFill>
                <a:srgbClr val="000000"/>
              </a:solidFill>
              <a:ea typeface="ＭＳ Ｐゴシック" panose="020B0600070205080204" pitchFamily="34" charset="-128"/>
            </a:endParaRPr>
          </a:p>
          <a:p>
            <a:pPr algn="just" fontAlgn="auto">
              <a:spcAft>
                <a:spcPts val="0"/>
              </a:spcAft>
              <a:defRPr/>
            </a:pPr>
            <a:r>
              <a:rPr lang="en-US" altLang="en-US" i="1" dirty="0">
                <a:solidFill>
                  <a:srgbClr val="000000"/>
                </a:solidFill>
                <a:ea typeface="ＭＳ Ｐゴシック" panose="020B0600070205080204" pitchFamily="34" charset="-128"/>
              </a:rPr>
              <a:t>Chia </a:t>
            </a:r>
            <a:r>
              <a:rPr lang="en-US" altLang="en-US" i="1" dirty="0" err="1">
                <a:solidFill>
                  <a:srgbClr val="000000"/>
                </a:solidFill>
                <a:ea typeface="ＭＳ Ｐゴシック" panose="020B0600070205080204" pitchFamily="34" charset="-128"/>
              </a:rPr>
              <a:t>sẻ</a:t>
            </a:r>
            <a:r>
              <a:rPr lang="en-US" altLang="en-US" i="1" dirty="0">
                <a:solidFill>
                  <a:srgbClr val="000000"/>
                </a:solidFill>
                <a:ea typeface="ＭＳ Ｐゴシック" panose="020B0600070205080204" pitchFamily="34" charset="-128"/>
              </a:rPr>
              <a:t> </a:t>
            </a:r>
            <a:r>
              <a:rPr lang="en-US" altLang="en-US" i="1" dirty="0" err="1">
                <a:solidFill>
                  <a:srgbClr val="000000"/>
                </a:solidFill>
                <a:ea typeface="ＭＳ Ｐゴシック" panose="020B0600070205080204" pitchFamily="34" charset="-128"/>
              </a:rPr>
              <a:t>rủi</a:t>
            </a:r>
            <a:r>
              <a:rPr lang="en-US" altLang="en-US" i="1" dirty="0">
                <a:solidFill>
                  <a:srgbClr val="000000"/>
                </a:solidFill>
                <a:ea typeface="ＭＳ Ｐゴシック" panose="020B0600070205080204" pitchFamily="34" charset="-128"/>
              </a:rPr>
              <a:t> </a:t>
            </a:r>
            <a:r>
              <a:rPr lang="en-US" altLang="en-US" i="1" dirty="0" err="1">
                <a:solidFill>
                  <a:srgbClr val="000000"/>
                </a:solidFill>
                <a:ea typeface="ＭＳ Ｐゴシック" panose="020B0600070205080204" pitchFamily="34" charset="-128"/>
              </a:rPr>
              <a:t>ro</a:t>
            </a:r>
            <a:endParaRPr lang="en-US" altLang="en-US" dirty="0">
              <a:solidFill>
                <a:srgbClr val="000000"/>
              </a:solidFill>
              <a:ea typeface="ＭＳ Ｐゴシック" panose="020B0600070205080204" pitchFamily="34" charset="-128"/>
            </a:endParaRPr>
          </a:p>
          <a:p>
            <a:pPr marL="457200" lvl="1" indent="0" algn="just" fontAlgn="auto">
              <a:spcAft>
                <a:spcPts val="0"/>
              </a:spcAft>
              <a:buNone/>
              <a:defRPr/>
            </a:pP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Thuê</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tốt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cho</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việc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sử</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dụng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tài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sản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ngắn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hạn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sử</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dụng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và</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giảm</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rủi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ro</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của</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việc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sở</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hữu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thiết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bị</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lỗi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thời</a:t>
            </a:r>
            <a:endParaRPr lang="en-US" altLang="en-US" dirty="0">
              <a:solidFill>
                <a:srgbClr val="000000"/>
              </a:solidFill>
              <a:ea typeface="ＭＳ Ｐゴシック" panose="020B0600070205080204" pitchFamily="34" charset="-128"/>
            </a:endParaRPr>
          </a:p>
          <a:p>
            <a:pPr marL="457200" lvl="1" indent="0" algn="just" fontAlgn="auto">
              <a:spcAft>
                <a:spcPts val="0"/>
              </a:spcAft>
              <a:buNone/>
              <a:defRPr/>
            </a:pP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Hợp</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đồng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thuê</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có</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ít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rủi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ro</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và</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trách</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nhiệm</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hơn</a:t>
            </a:r>
            <a:endParaRPr lang="en-GB" altLang="en-US" dirty="0">
              <a:solidFill>
                <a:srgbClr val="000000"/>
              </a:solidFill>
              <a:ea typeface="ＭＳ Ｐゴシック" panose="020B0600070205080204" pitchFamily="34" charset="-128"/>
            </a:endParaRPr>
          </a:p>
        </p:txBody>
      </p:sp>
      <p:sp>
        <p:nvSpPr>
          <p:cNvPr id="3" name="Rectangle 2">
            <a:extLst>
              <a:ext uri="{FF2B5EF4-FFF2-40B4-BE49-F238E27FC236}">
                <a16:creationId xmlns:a16="http://schemas.microsoft.com/office/drawing/2014/main" id="{BDB3086A-DAB2-791E-4FC8-9FEFA848FA96}"/>
              </a:ext>
            </a:extLst>
          </p:cNvPr>
          <p:cNvSpPr>
            <a:spLocks noGrp="1" noChangeArrowheads="1"/>
          </p:cNvSpPr>
          <p:nvPr>
            <p:ph type="title"/>
          </p:nvPr>
        </p:nvSpPr>
        <p:spPr>
          <a:xfrm>
            <a:off x="611413" y="443246"/>
            <a:ext cx="11051670" cy="685800"/>
          </a:xfrm>
        </p:spPr>
        <p:txBody>
          <a:bodyPr>
            <a:normAutofit/>
          </a:bodyPr>
          <a:lstStyle/>
          <a:p>
            <a:pPr algn="ctr"/>
            <a:r>
              <a:rPr lang="en-US" altLang="en-US" sz="3200" smtClean="0">
                <a:solidFill>
                  <a:schemeClr val="accent1">
                    <a:lumMod val="50000"/>
                  </a:schemeClr>
                </a:solidFill>
                <a:ea typeface="ＭＳ Ｐゴシック" panose="020B0600070205080204" pitchFamily="34" charset="-128"/>
              </a:rPr>
              <a:t>THUÊ</a:t>
            </a:r>
            <a:endParaRPr lang="en-GB" altLang="en-US" sz="3200" dirty="0">
              <a:solidFill>
                <a:schemeClr val="accent1">
                  <a:lumMod val="50000"/>
                </a:schemeClr>
              </a:solidFill>
              <a:ea typeface="ＭＳ Ｐゴシック" panose="020B0600070205080204" pitchFamily="34" charset="-128"/>
            </a:endParaRPr>
          </a:p>
        </p:txBody>
      </p:sp>
      <p:grpSp>
        <p:nvGrpSpPr>
          <p:cNvPr id="4" name="Group 31">
            <a:extLst>
              <a:ext uri="{FF2B5EF4-FFF2-40B4-BE49-F238E27FC236}">
                <a16:creationId xmlns:a16="http://schemas.microsoft.com/office/drawing/2014/main" id="{7AB80C59-4D89-45BC-8726-2337E98E8699}"/>
              </a:ext>
            </a:extLst>
          </p:cNvPr>
          <p:cNvGrpSpPr>
            <a:grpSpLocks/>
          </p:cNvGrpSpPr>
          <p:nvPr/>
        </p:nvGrpSpPr>
        <p:grpSpPr bwMode="auto">
          <a:xfrm>
            <a:off x="6671983" y="1613848"/>
            <a:ext cx="4991100" cy="3657600"/>
            <a:chOff x="533400" y="1143000"/>
            <a:chExt cx="5890661" cy="2641600"/>
          </a:xfrm>
        </p:grpSpPr>
        <p:grpSp>
          <p:nvGrpSpPr>
            <p:cNvPr id="5" name="Group 3">
              <a:extLst>
                <a:ext uri="{FF2B5EF4-FFF2-40B4-BE49-F238E27FC236}">
                  <a16:creationId xmlns:a16="http://schemas.microsoft.com/office/drawing/2014/main" id="{7681D9B9-48F8-4BC4-BC9F-00E93AEA4A5D}"/>
                </a:ext>
              </a:extLst>
            </p:cNvPr>
            <p:cNvGrpSpPr>
              <a:grpSpLocks/>
            </p:cNvGrpSpPr>
            <p:nvPr/>
          </p:nvGrpSpPr>
          <p:grpSpPr bwMode="auto">
            <a:xfrm>
              <a:off x="914738" y="1294942"/>
              <a:ext cx="4800431" cy="2168887"/>
              <a:chOff x="2494" y="966"/>
              <a:chExt cx="5143" cy="2097"/>
            </a:xfrm>
          </p:grpSpPr>
          <p:sp>
            <p:nvSpPr>
              <p:cNvPr id="7" name="Text Box 4">
                <a:extLst>
                  <a:ext uri="{FF2B5EF4-FFF2-40B4-BE49-F238E27FC236}">
                    <a16:creationId xmlns:a16="http://schemas.microsoft.com/office/drawing/2014/main" id="{CF4FE7F4-A850-4A54-AE2E-0D3AC2B85B3F}"/>
                  </a:ext>
                </a:extLst>
              </p:cNvPr>
              <p:cNvSpPr txBox="1">
                <a:spLocks noChangeArrowheads="1"/>
              </p:cNvSpPr>
              <p:nvPr/>
            </p:nvSpPr>
            <p:spPr bwMode="auto">
              <a:xfrm>
                <a:off x="4605" y="966"/>
                <a:ext cx="1399" cy="737"/>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ko-KR" sz="1800" dirty="0">
                  <a:solidFill>
                    <a:srgbClr val="003399"/>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dirty="0" err="1">
                    <a:solidFill>
                      <a:srgbClr val="003399"/>
                    </a:solidFill>
                    <a:latin typeface="Arial" panose="020B0604020202020204" pitchFamily="34" charset="0"/>
                    <a:ea typeface="Batang" panose="02030600000101010101" pitchFamily="18" charset="-127"/>
                  </a:rPr>
                  <a:t>Trả</a:t>
                </a:r>
                <a:r>
                  <a:rPr lang="en-GB" altLang="ko-KR" sz="1800" dirty="0">
                    <a:solidFill>
                      <a:srgbClr val="003399"/>
                    </a:solidFill>
                    <a:latin typeface="Arial" panose="020B0604020202020204" pitchFamily="34" charset="0"/>
                    <a:ea typeface="Batang" panose="02030600000101010101" pitchFamily="18" charset="-127"/>
                  </a:rPr>
                  <a:t> </a:t>
                </a:r>
                <a:r>
                  <a:rPr lang="en-GB" altLang="ko-KR" sz="1800" dirty="0" err="1">
                    <a:solidFill>
                      <a:srgbClr val="003399"/>
                    </a:solidFill>
                    <a:latin typeface="Arial" panose="020B0604020202020204" pitchFamily="34" charset="0"/>
                    <a:ea typeface="Batang" panose="02030600000101010101" pitchFamily="18" charset="-127"/>
                  </a:rPr>
                  <a:t>tiền</a:t>
                </a:r>
                <a:r>
                  <a:rPr lang="en-GB" altLang="ko-KR" sz="1800" dirty="0">
                    <a:solidFill>
                      <a:srgbClr val="003399"/>
                    </a:solidFill>
                    <a:latin typeface="Arial" panose="020B0604020202020204" pitchFamily="34" charset="0"/>
                    <a:ea typeface="Batang" panose="02030600000101010101" pitchFamily="18" charset="-127"/>
                  </a:rPr>
                  <a:t> </a:t>
                </a:r>
                <a:r>
                  <a:rPr lang="en-GB" altLang="ko-KR" sz="1800" dirty="0" err="1">
                    <a:solidFill>
                      <a:srgbClr val="003399"/>
                    </a:solidFill>
                    <a:latin typeface="Arial" panose="020B0604020202020204" pitchFamily="34" charset="0"/>
                    <a:ea typeface="Batang" panose="02030600000101010101" pitchFamily="18" charset="-127"/>
                  </a:rPr>
                  <a:t>thuê</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8" name="Text Box 5">
                <a:extLst>
                  <a:ext uri="{FF2B5EF4-FFF2-40B4-BE49-F238E27FC236}">
                    <a16:creationId xmlns:a16="http://schemas.microsoft.com/office/drawing/2014/main" id="{EF2C1E11-63B2-4362-B768-57002E522E4B}"/>
                  </a:ext>
                </a:extLst>
              </p:cNvPr>
              <p:cNvSpPr txBox="1">
                <a:spLocks noChangeArrowheads="1"/>
              </p:cNvSpPr>
              <p:nvPr/>
            </p:nvSpPr>
            <p:spPr bwMode="auto">
              <a:xfrm>
                <a:off x="2494" y="1556"/>
                <a:ext cx="1959" cy="964"/>
              </a:xfrm>
              <a:prstGeom prst="rect">
                <a:avLst/>
              </a:prstGeom>
              <a:solidFill>
                <a:srgbClr val="FFFFFF">
                  <a:alpha val="0"/>
                </a:srgbClr>
              </a:solidFill>
              <a:ln w="6350">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en-US" sz="1800" dirty="0">
                  <a:solidFill>
                    <a:srgbClr val="C00000"/>
                  </a:solidFill>
                  <a:latin typeface="Arial" panose="020B0604020202020204" pitchFamily="34" charset="0"/>
                  <a:ea typeface="ＭＳ Ｐゴシック" panose="020B0600070205080204" pitchFamily="34" charset="-128"/>
                </a:endParaRPr>
              </a:p>
              <a:p>
                <a:pPr algn="ctr" eaLnBrk="1" hangingPunct="1">
                  <a:lnSpc>
                    <a:spcPct val="100000"/>
                  </a:lnSpc>
                  <a:spcBef>
                    <a:spcPct val="0"/>
                  </a:spcBef>
                  <a:buFontTx/>
                  <a:buNone/>
                </a:pPr>
                <a:r>
                  <a:rPr lang="en-GB" altLang="en-US" sz="1800" dirty="0" err="1">
                    <a:solidFill>
                      <a:srgbClr val="C00000"/>
                    </a:solidFill>
                    <a:latin typeface="Arial" panose="020B0604020202020204" pitchFamily="34" charset="0"/>
                    <a:ea typeface="ＭＳ Ｐゴシック" panose="020B0600070205080204" pitchFamily="34" charset="-128"/>
                  </a:rPr>
                  <a:t>Tổ</a:t>
                </a:r>
                <a:r>
                  <a:rPr lang="en-GB" altLang="en-US" sz="1800" dirty="0">
                    <a:solidFill>
                      <a:srgbClr val="C00000"/>
                    </a:solidFill>
                    <a:latin typeface="Arial" panose="020B0604020202020204" pitchFamily="34" charset="0"/>
                    <a:ea typeface="ＭＳ Ｐゴシック" panose="020B0600070205080204" pitchFamily="34" charset="-128"/>
                  </a:rPr>
                  <a:t> </a:t>
                </a:r>
                <a:r>
                  <a:rPr lang="en-GB" altLang="en-US" sz="1800" dirty="0" err="1">
                    <a:solidFill>
                      <a:srgbClr val="C00000"/>
                    </a:solidFill>
                    <a:latin typeface="Arial" panose="020B0604020202020204" pitchFamily="34" charset="0"/>
                    <a:ea typeface="ＭＳ Ｐゴシック" panose="020B0600070205080204" pitchFamily="34" charset="-128"/>
                  </a:rPr>
                  <a:t>chức</a:t>
                </a:r>
                <a:r>
                  <a:rPr lang="en-GB" altLang="en-US" sz="1800" dirty="0">
                    <a:solidFill>
                      <a:srgbClr val="C00000"/>
                    </a:solidFill>
                    <a:latin typeface="Arial" panose="020B0604020202020204" pitchFamily="34" charset="0"/>
                    <a:ea typeface="ＭＳ Ｐゴシック" panose="020B0600070205080204" pitchFamily="34" charset="-128"/>
                  </a:rPr>
                  <a:t> </a:t>
                </a:r>
                <a:r>
                  <a:rPr lang="en-GB" altLang="en-US" sz="1800" dirty="0" err="1">
                    <a:solidFill>
                      <a:srgbClr val="C00000"/>
                    </a:solidFill>
                    <a:latin typeface="Arial" panose="020B0604020202020204" pitchFamily="34" charset="0"/>
                    <a:ea typeface="ＭＳ Ｐゴシック" panose="020B0600070205080204" pitchFamily="34" charset="-128"/>
                  </a:rPr>
                  <a:t>cho</a:t>
                </a:r>
                <a:r>
                  <a:rPr lang="en-GB" altLang="en-US" sz="1800" dirty="0">
                    <a:solidFill>
                      <a:srgbClr val="C00000"/>
                    </a:solidFill>
                    <a:latin typeface="Arial" panose="020B0604020202020204" pitchFamily="34" charset="0"/>
                    <a:ea typeface="ＭＳ Ｐゴシック" panose="020B0600070205080204" pitchFamily="34" charset="-128"/>
                  </a:rPr>
                  <a:t> </a:t>
                </a:r>
                <a:r>
                  <a:rPr lang="en-GB" altLang="en-US" sz="1800" dirty="0" err="1">
                    <a:solidFill>
                      <a:srgbClr val="C00000"/>
                    </a:solidFill>
                    <a:latin typeface="Arial" panose="020B0604020202020204" pitchFamily="34" charset="0"/>
                    <a:ea typeface="ＭＳ Ｐゴシック" panose="020B0600070205080204" pitchFamily="34" charset="-128"/>
                  </a:rPr>
                  <a:t>thuê</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9" name="Text Box 6">
                <a:extLst>
                  <a:ext uri="{FF2B5EF4-FFF2-40B4-BE49-F238E27FC236}">
                    <a16:creationId xmlns:a16="http://schemas.microsoft.com/office/drawing/2014/main" id="{6B8F8425-E5C2-4C7C-B7B8-FA4DF044A6B9}"/>
                  </a:ext>
                </a:extLst>
              </p:cNvPr>
              <p:cNvSpPr txBox="1">
                <a:spLocks noChangeArrowheads="1"/>
              </p:cNvSpPr>
              <p:nvPr/>
            </p:nvSpPr>
            <p:spPr bwMode="auto">
              <a:xfrm>
                <a:off x="6213" y="1703"/>
                <a:ext cx="1342" cy="811"/>
              </a:xfrm>
              <a:prstGeom prst="rect">
                <a:avLst/>
              </a:prstGeom>
              <a:solidFill>
                <a:srgbClr val="FFFFFF">
                  <a:alpha val="0"/>
                </a:srgbClr>
              </a:solidFill>
              <a:ln>
                <a:noFill/>
              </a:ln>
              <a:extLst>
                <a:ext uri="{91240B29-F687-4F45-9708-019B960494DF}">
                  <a14:hiddenLine xmlns:a14="http://schemas.microsoft.com/office/drawing/2010/main" w="6350">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err="1">
                    <a:solidFill>
                      <a:srgbClr val="C00000"/>
                    </a:solidFill>
                    <a:latin typeface="Arial" panose="020B0604020202020204" pitchFamily="34" charset="0"/>
                    <a:ea typeface="Batang" panose="02030600000101010101" pitchFamily="18" charset="-127"/>
                  </a:rPr>
                  <a:t>Doanh</a:t>
                </a:r>
                <a:r>
                  <a:rPr lang="en-GB" altLang="ko-KR" sz="1800" dirty="0">
                    <a:solidFill>
                      <a:srgbClr val="C00000"/>
                    </a:solidFill>
                    <a:latin typeface="Arial" panose="020B0604020202020204" pitchFamily="34" charset="0"/>
                    <a:ea typeface="Batang" panose="02030600000101010101" pitchFamily="18" charset="-127"/>
                  </a:rPr>
                  <a:t> </a:t>
                </a:r>
                <a:r>
                  <a:rPr lang="en-GB" altLang="ko-KR" sz="1800" dirty="0" err="1">
                    <a:solidFill>
                      <a:srgbClr val="C00000"/>
                    </a:solidFill>
                    <a:latin typeface="Arial" panose="020B0604020202020204" pitchFamily="34" charset="0"/>
                    <a:ea typeface="Batang" panose="02030600000101010101" pitchFamily="18" charset="-127"/>
                  </a:rPr>
                  <a:t>nghiệp</a:t>
                </a:r>
                <a:r>
                  <a:rPr lang="en-GB" altLang="ko-KR" sz="1800" dirty="0">
                    <a:solidFill>
                      <a:srgbClr val="C00000"/>
                    </a:solidFill>
                    <a:latin typeface="Arial" panose="020B0604020202020204" pitchFamily="34" charset="0"/>
                    <a:ea typeface="Batang" panose="02030600000101010101" pitchFamily="18" charset="-127"/>
                  </a:rPr>
                  <a:t> </a:t>
                </a:r>
                <a:r>
                  <a:rPr lang="en-GB" altLang="ko-KR" sz="1800" dirty="0" err="1">
                    <a:solidFill>
                      <a:srgbClr val="C00000"/>
                    </a:solidFill>
                    <a:latin typeface="Arial" panose="020B0604020202020204" pitchFamily="34" charset="0"/>
                    <a:ea typeface="Batang" panose="02030600000101010101" pitchFamily="18" charset="-127"/>
                  </a:rPr>
                  <a:t>thuê</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10" name="Line 7">
                <a:extLst>
                  <a:ext uri="{FF2B5EF4-FFF2-40B4-BE49-F238E27FC236}">
                    <a16:creationId xmlns:a16="http://schemas.microsoft.com/office/drawing/2014/main" id="{7D112411-9288-4B78-8F76-A0AA6B4AC2CB}"/>
                  </a:ext>
                </a:extLst>
              </p:cNvPr>
              <p:cNvSpPr>
                <a:spLocks noChangeShapeType="1"/>
              </p:cNvSpPr>
              <p:nvPr/>
            </p:nvSpPr>
            <p:spPr bwMode="auto">
              <a:xfrm>
                <a:off x="4581" y="2219"/>
                <a:ext cx="1260" cy="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1" name="Line 8">
                <a:extLst>
                  <a:ext uri="{FF2B5EF4-FFF2-40B4-BE49-F238E27FC236}">
                    <a16:creationId xmlns:a16="http://schemas.microsoft.com/office/drawing/2014/main" id="{A5179A92-0EB2-420B-9BB4-8A4C9AD6FC04}"/>
                  </a:ext>
                </a:extLst>
              </p:cNvPr>
              <p:cNvSpPr>
                <a:spLocks noChangeShapeType="1"/>
              </p:cNvSpPr>
              <p:nvPr/>
            </p:nvSpPr>
            <p:spPr bwMode="auto">
              <a:xfrm flipH="1">
                <a:off x="4535" y="1890"/>
                <a:ext cx="1260" cy="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2" name="Text Box 9">
                <a:extLst>
                  <a:ext uri="{FF2B5EF4-FFF2-40B4-BE49-F238E27FC236}">
                    <a16:creationId xmlns:a16="http://schemas.microsoft.com/office/drawing/2014/main" id="{43E53620-7002-4992-B7EE-AC56125A9A6F}"/>
                  </a:ext>
                </a:extLst>
              </p:cNvPr>
              <p:cNvSpPr txBox="1">
                <a:spLocks noChangeArrowheads="1"/>
              </p:cNvSpPr>
              <p:nvPr/>
            </p:nvSpPr>
            <p:spPr bwMode="auto">
              <a:xfrm>
                <a:off x="4605" y="2366"/>
                <a:ext cx="1317" cy="697"/>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ko-KR" sz="1800" dirty="0">
                  <a:solidFill>
                    <a:srgbClr val="003399"/>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dirty="0" err="1">
                    <a:solidFill>
                      <a:srgbClr val="003399"/>
                    </a:solidFill>
                    <a:latin typeface="Arial" panose="020B0604020202020204" pitchFamily="34" charset="0"/>
                    <a:ea typeface="Batang" panose="02030600000101010101" pitchFamily="18" charset="-127"/>
                  </a:rPr>
                  <a:t>Thiết</a:t>
                </a:r>
                <a:r>
                  <a:rPr lang="en-GB" altLang="ko-KR" sz="1800" dirty="0">
                    <a:solidFill>
                      <a:srgbClr val="003399"/>
                    </a:solidFill>
                    <a:latin typeface="Arial" panose="020B0604020202020204" pitchFamily="34" charset="0"/>
                    <a:ea typeface="Batang" panose="02030600000101010101" pitchFamily="18" charset="-127"/>
                  </a:rPr>
                  <a:t> </a:t>
                </a:r>
                <a:r>
                  <a:rPr lang="en-GB" altLang="ko-KR" sz="1800" dirty="0" err="1">
                    <a:solidFill>
                      <a:srgbClr val="003399"/>
                    </a:solidFill>
                    <a:latin typeface="Arial" panose="020B0604020202020204" pitchFamily="34" charset="0"/>
                    <a:ea typeface="Batang" panose="02030600000101010101" pitchFamily="18" charset="-127"/>
                  </a:rPr>
                  <a:t>bị</a:t>
                </a:r>
                <a:r>
                  <a:rPr lang="en-GB" altLang="ko-KR" sz="1800" dirty="0">
                    <a:solidFill>
                      <a:srgbClr val="003399"/>
                    </a:solidFill>
                    <a:latin typeface="Arial" panose="020B0604020202020204" pitchFamily="34" charset="0"/>
                    <a:ea typeface="Batang" panose="02030600000101010101" pitchFamily="18" charset="-127"/>
                  </a:rPr>
                  <a:t> </a:t>
                </a:r>
                <a:r>
                  <a:rPr lang="en-GB" altLang="ko-KR" sz="1800" dirty="0" err="1">
                    <a:solidFill>
                      <a:srgbClr val="003399"/>
                    </a:solidFill>
                    <a:latin typeface="Arial" panose="020B0604020202020204" pitchFamily="34" charset="0"/>
                    <a:ea typeface="Batang" panose="02030600000101010101" pitchFamily="18" charset="-127"/>
                  </a:rPr>
                  <a:t>thuê</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13" name="AutoShape 10">
                <a:extLst>
                  <a:ext uri="{FF2B5EF4-FFF2-40B4-BE49-F238E27FC236}">
                    <a16:creationId xmlns:a16="http://schemas.microsoft.com/office/drawing/2014/main" id="{D5CDD4D9-CC87-4400-8BA6-C29C1DB0E181}"/>
                  </a:ext>
                </a:extLst>
              </p:cNvPr>
              <p:cNvSpPr>
                <a:spLocks noChangeArrowheads="1"/>
              </p:cNvSpPr>
              <p:nvPr/>
            </p:nvSpPr>
            <p:spPr bwMode="auto">
              <a:xfrm>
                <a:off x="6086" y="1515"/>
                <a:ext cx="1551" cy="1072"/>
              </a:xfrm>
              <a:prstGeom prst="roundRect">
                <a:avLst>
                  <a:gd name="adj" fmla="val 3991"/>
                </a:avLst>
              </a:pr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2400">
                  <a:solidFill>
                    <a:schemeClr val="tx1"/>
                  </a:solidFill>
                  <a:latin typeface="Arial" panose="020B0604020202020204" pitchFamily="34" charset="0"/>
                  <a:ea typeface="ＭＳ Ｐゴシック" panose="020B0600070205080204" pitchFamily="34" charset="-128"/>
                </a:endParaRPr>
              </a:p>
            </p:txBody>
          </p:sp>
        </p:grpSp>
        <p:sp>
          <p:nvSpPr>
            <p:cNvPr id="6" name="Oval 5">
              <a:extLst>
                <a:ext uri="{FF2B5EF4-FFF2-40B4-BE49-F238E27FC236}">
                  <a16:creationId xmlns:a16="http://schemas.microsoft.com/office/drawing/2014/main" id="{69F68D04-5044-4A2E-AA9E-51C6D86CA091}"/>
                </a:ext>
              </a:extLst>
            </p:cNvPr>
            <p:cNvSpPr/>
            <p:nvPr/>
          </p:nvSpPr>
          <p:spPr>
            <a:xfrm>
              <a:off x="533400" y="1143000"/>
              <a:ext cx="5890661" cy="2641600"/>
            </a:xfrm>
            <a:prstGeom prst="ellipse">
              <a:avLst/>
            </a:prstGeom>
            <a:no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Arial" panose="020B0604020202020204"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5" name="Rectangle 3">
            <a:extLst>
              <a:ext uri="{FF2B5EF4-FFF2-40B4-BE49-F238E27FC236}">
                <a16:creationId xmlns:a16="http://schemas.microsoft.com/office/drawing/2014/main" id="{2FF9FC08-03BF-C129-4BD1-1FDD44CE4810}"/>
              </a:ext>
            </a:extLst>
          </p:cNvPr>
          <p:cNvSpPr>
            <a:spLocks noGrp="1" noChangeArrowheads="1"/>
          </p:cNvSpPr>
          <p:nvPr>
            <p:ph idx="1"/>
          </p:nvPr>
        </p:nvSpPr>
        <p:spPr>
          <a:xfrm>
            <a:off x="627798" y="1524000"/>
            <a:ext cx="10959152" cy="4171122"/>
          </a:xfrm>
          <a:ln>
            <a:solidFill>
              <a:srgbClr val="003399"/>
            </a:solidFill>
            <a:miter lim="800000"/>
            <a:headEnd/>
            <a:tailEnd/>
          </a:ln>
        </p:spPr>
        <p:txBody>
          <a:bodyPr/>
          <a:lstStyle/>
          <a:p>
            <a:pPr algn="just">
              <a:lnSpc>
                <a:spcPct val="110000"/>
              </a:lnSpc>
              <a:spcBef>
                <a:spcPts val="600"/>
              </a:spcBef>
            </a:pPr>
            <a:r>
              <a:rPr lang="en-US" altLang="en-US" dirty="0" err="1">
                <a:solidFill>
                  <a:srgbClr val="000000"/>
                </a:solidFill>
                <a:ea typeface="ＭＳ Ｐゴシック" panose="020B0600070205080204" pitchFamily="34" charset="-128"/>
              </a:rPr>
              <a:t>Hợp</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đồng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hiệu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quả</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là</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một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sự</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thoả</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thuận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duy</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nhất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cho</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phép</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đầu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tư</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thực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hiện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các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cải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thiện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cần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thiết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trong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khi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chỉ</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đầu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tư</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rất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ít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tiền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trước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mắt</a:t>
            </a:r>
            <a:r>
              <a:rPr lang="en-US" altLang="en-US" dirty="0">
                <a:solidFill>
                  <a:srgbClr val="000000"/>
                </a:solidFill>
                <a:ea typeface="ＭＳ Ｐゴシック" panose="020B0600070205080204" pitchFamily="34" charset="-128"/>
              </a:rPr>
              <a:t>. </a:t>
            </a:r>
          </a:p>
          <a:p>
            <a:pPr algn="just">
              <a:lnSpc>
                <a:spcPct val="110000"/>
              </a:lnSpc>
              <a:spcBef>
                <a:spcPts val="600"/>
              </a:spcBef>
            </a:pPr>
            <a:r>
              <a:rPr lang="en-US" altLang="en-US" dirty="0" err="1">
                <a:solidFill>
                  <a:srgbClr val="000000"/>
                </a:solidFill>
                <a:ea typeface="ＭＳ Ｐゴシック" panose="020B0600070205080204" pitchFamily="34" charset="-128"/>
              </a:rPr>
              <a:t>Nhà</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thầu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thường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được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giả</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thiết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là</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chịu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trách</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nhiệm</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mua</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và</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lắp</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đặt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thiết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bị</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cũng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như</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bảo</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trì</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trong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suốt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hợp</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đồng</a:t>
            </a:r>
            <a:r>
              <a:rPr lang="en-US" altLang="en-US" dirty="0">
                <a:solidFill>
                  <a:srgbClr val="000000"/>
                </a:solidFill>
                <a:ea typeface="ＭＳ Ｐゴシック" panose="020B0600070205080204" pitchFamily="34" charset="-128"/>
              </a:rPr>
              <a:t>. </a:t>
            </a:r>
          </a:p>
          <a:p>
            <a:pPr algn="just"/>
            <a:r>
              <a:rPr lang="en-US" altLang="en-US" dirty="0" err="1">
                <a:solidFill>
                  <a:srgbClr val="000000"/>
                </a:solidFill>
                <a:ea typeface="ＭＳ Ｐゴシック" panose="020B0600070205080204" pitchFamily="34" charset="-128"/>
              </a:rPr>
              <a:t>Nhà</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thầu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được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trả</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công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dựa</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trên</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mức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độ</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hoạt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động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hiệu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quả</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của</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thiết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bị</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lắp</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đặt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và</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chỉ</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sau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khi</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thiết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bị</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lắp</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đặt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thực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sự</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giảm</a:t>
            </a:r>
            <a:r>
              <a:rPr lang="en-US" altLang="en-US" dirty="0">
                <a:solidFill>
                  <a:srgbClr val="000000"/>
                </a:solidFill>
                <a:ea typeface="ＭＳ Ｐゴシック" panose="020B0600070205080204" pitchFamily="34" charset="-128"/>
              </a:rPr>
              <a:t> chi </a:t>
            </a:r>
            <a:r>
              <a:rPr lang="en-US" altLang="en-US" dirty="0" err="1">
                <a:solidFill>
                  <a:srgbClr val="000000"/>
                </a:solidFill>
                <a:ea typeface="ＭＳ Ｐゴシック" panose="020B0600070205080204" pitchFamily="34" charset="-128"/>
              </a:rPr>
              <a:t>phí</a:t>
            </a:r>
            <a:r>
              <a:rPr lang="en-US" altLang="en-US" dirty="0">
                <a:solidFill>
                  <a:srgbClr val="000000"/>
                </a:solidFill>
                <a:ea typeface="ＭＳ Ｐゴシック" panose="020B0600070205080204" pitchFamily="34" charset="-128"/>
              </a:rPr>
              <a:t>.</a:t>
            </a:r>
          </a:p>
          <a:p>
            <a:pPr algn="just"/>
            <a:r>
              <a:rPr lang="en-US" altLang="en-US" dirty="0" err="1">
                <a:solidFill>
                  <a:srgbClr val="000000"/>
                </a:solidFill>
                <a:ea typeface="ＭＳ Ｐゴシック" panose="020B0600070205080204" pitchFamily="34" charset="-128"/>
              </a:rPr>
              <a:t>Các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công</a:t>
            </a:r>
            <a:r>
              <a:rPr lang="en-US" altLang="en-US" dirty="0">
                <a:solidFill>
                  <a:srgbClr val="000000"/>
                </a:solidFill>
                <a:ea typeface="ＭＳ Ｐゴシック" panose="020B0600070205080204" pitchFamily="34" charset="-128"/>
              </a:rPr>
              <a:t> ty </a:t>
            </a:r>
            <a:r>
              <a:rPr lang="en-US" altLang="en-US" dirty="0" err="1">
                <a:solidFill>
                  <a:srgbClr val="000000"/>
                </a:solidFill>
                <a:ea typeface="ＭＳ Ｐゴシック" panose="020B0600070205080204" pitchFamily="34" charset="-128"/>
              </a:rPr>
              <a:t>dịch</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vụ</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năng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lượng</a:t>
            </a:r>
            <a:r>
              <a:rPr lang="en-US" altLang="en-US" dirty="0">
                <a:solidFill>
                  <a:srgbClr val="000000"/>
                </a:solidFill>
                <a:ea typeface="ＭＳ Ｐゴシック" panose="020B0600070205080204" pitchFamily="34" charset="-128"/>
              </a:rPr>
              <a:t> (ESCOs) </a:t>
            </a:r>
            <a:r>
              <a:rPr lang="en-US" altLang="en-US" dirty="0" err="1">
                <a:solidFill>
                  <a:srgbClr val="000000"/>
                </a:solidFill>
                <a:ea typeface="ＭＳ Ｐゴシック" panose="020B0600070205080204" pitchFamily="34" charset="-128"/>
              </a:rPr>
              <a:t>thường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phục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vụ</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như</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các</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nhà</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thầu</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trong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hoạt</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động</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kinh</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doanh</a:t>
            </a:r>
            <a:r>
              <a:rPr lang="en-US" altLang="en-US" dirty="0">
                <a:solidFill>
                  <a:srgbClr val="000000"/>
                </a:solidFill>
                <a:ea typeface="ＭＳ Ｐゴシック" panose="020B0600070205080204" pitchFamily="34" charset="-128"/>
              </a:rPr>
              <a:t> </a:t>
            </a:r>
            <a:r>
              <a:rPr lang="en-US" altLang="en-US" dirty="0" err="1">
                <a:solidFill>
                  <a:srgbClr val="000000"/>
                </a:solidFill>
                <a:ea typeface="ＭＳ Ｐゴシック" panose="020B0600070205080204" pitchFamily="34" charset="-128"/>
              </a:rPr>
              <a:t>này</a:t>
            </a:r>
            <a:r>
              <a:rPr lang="en-US" altLang="en-US" dirty="0">
                <a:solidFill>
                  <a:srgbClr val="000000"/>
                </a:solidFill>
                <a:ea typeface="ＭＳ Ｐゴシック" panose="020B0600070205080204" pitchFamily="34" charset="-128"/>
              </a:rPr>
              <a:t>.</a:t>
            </a:r>
          </a:p>
          <a:p>
            <a:pPr>
              <a:lnSpc>
                <a:spcPct val="110000"/>
              </a:lnSpc>
              <a:spcBef>
                <a:spcPts val="600"/>
              </a:spcBef>
              <a:buFont typeface="Arial" panose="020B0604020202020204" pitchFamily="34" charset="0"/>
              <a:buNone/>
            </a:pPr>
            <a:endParaRPr lang="en-GB" altLang="en-US" dirty="0">
              <a:solidFill>
                <a:srgbClr val="000000"/>
              </a:solidFill>
              <a:ea typeface="ＭＳ Ｐゴシック" panose="020B0600070205080204" pitchFamily="34" charset="-128"/>
            </a:endParaRPr>
          </a:p>
        </p:txBody>
      </p:sp>
      <p:sp>
        <p:nvSpPr>
          <p:cNvPr id="3" name="Rectangle 2">
            <a:extLst>
              <a:ext uri="{FF2B5EF4-FFF2-40B4-BE49-F238E27FC236}">
                <a16:creationId xmlns:a16="http://schemas.microsoft.com/office/drawing/2014/main" id="{980B0375-A37F-B18B-2F0B-F8065C9C0DD6}"/>
              </a:ext>
            </a:extLst>
          </p:cNvPr>
          <p:cNvSpPr>
            <a:spLocks noGrp="1" noChangeArrowheads="1"/>
          </p:cNvSpPr>
          <p:nvPr>
            <p:ph type="title"/>
          </p:nvPr>
        </p:nvSpPr>
        <p:spPr>
          <a:xfrm>
            <a:off x="0" y="509516"/>
            <a:ext cx="12192000" cy="609599"/>
          </a:xfrm>
        </p:spPr>
        <p:txBody>
          <a:bodyPr>
            <a:noAutofit/>
          </a:bodyPr>
          <a:lstStyle/>
          <a:p>
            <a:pPr algn="ctr"/>
            <a:r>
              <a:rPr lang="en-US" altLang="en-US" sz="3200" smtClean="0">
                <a:solidFill>
                  <a:schemeClr val="accent1">
                    <a:lumMod val="50000"/>
                  </a:schemeClr>
                </a:solidFill>
                <a:ea typeface="ＭＳ Ｐゴシック" panose="020B0600070205080204" pitchFamily="34" charset="-128"/>
              </a:rPr>
              <a:t>HỢP ĐỒNG HIỆU QUẢ</a:t>
            </a:r>
            <a:endParaRPr lang="en-GB" altLang="en-US" sz="3200" dirty="0">
              <a:solidFill>
                <a:schemeClr val="accent1">
                  <a:lumMod val="50000"/>
                </a:schemeClr>
              </a:solidFill>
              <a:ea typeface="ＭＳ Ｐゴシック" panose="020B0600070205080204" pitchFamily="34" charset="-128"/>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Content Placeholder 1">
            <a:extLst>
              <a:ext uri="{FF2B5EF4-FFF2-40B4-BE49-F238E27FC236}">
                <a16:creationId xmlns:a16="http://schemas.microsoft.com/office/drawing/2014/main" id="{90181F62-6D97-97C1-8EF6-38FA215231C7}"/>
              </a:ext>
            </a:extLst>
          </p:cNvPr>
          <p:cNvSpPr>
            <a:spLocks noGrp="1" noChangeArrowheads="1"/>
          </p:cNvSpPr>
          <p:nvPr>
            <p:ph idx="1"/>
          </p:nvPr>
        </p:nvSpPr>
        <p:spPr/>
        <p:txBody>
          <a:bodyPr>
            <a:normAutofit/>
          </a:bodyPr>
          <a:lstStyle/>
          <a:p>
            <a:pPr>
              <a:lnSpc>
                <a:spcPct val="150000"/>
              </a:lnSpc>
            </a:pPr>
            <a:r>
              <a:rPr lang="en-US" altLang="en-US" sz="2400" dirty="0" err="1">
                <a:solidFill>
                  <a:srgbClr val="000000"/>
                </a:solidFill>
                <a:ea typeface="ＭＳ Ｐゴシック" panose="020B0600070205080204" pitchFamily="34" charset="-128"/>
              </a:rPr>
              <a:t>Vốn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chủ</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sở</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hữu</a:t>
            </a:r>
            <a:r>
              <a:rPr lang="en-US" altLang="en-US" sz="2400" dirty="0">
                <a:solidFill>
                  <a:srgbClr val="000000"/>
                </a:solidFill>
                <a:ea typeface="ＭＳ Ｐゴシック" panose="020B0600070205080204" pitchFamily="34" charset="-128"/>
              </a:rPr>
              <a:t> ?</a:t>
            </a:r>
          </a:p>
          <a:p>
            <a:pPr>
              <a:lnSpc>
                <a:spcPct val="150000"/>
              </a:lnSpc>
            </a:pPr>
            <a:r>
              <a:rPr lang="en-US" altLang="en-US" sz="2400" dirty="0" err="1">
                <a:solidFill>
                  <a:srgbClr val="000000"/>
                </a:solidFill>
                <a:ea typeface="ＭＳ Ｐゴシック" panose="020B0600070205080204" pitchFamily="34" charset="-128"/>
              </a:rPr>
              <a:t>Vay</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ngân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hàng</a:t>
            </a:r>
            <a:r>
              <a:rPr lang="en-US" altLang="en-US" sz="2400" dirty="0">
                <a:solidFill>
                  <a:srgbClr val="000000"/>
                </a:solidFill>
                <a:ea typeface="ＭＳ Ｐゴシック" panose="020B0600070205080204" pitchFamily="34" charset="-128"/>
              </a:rPr>
              <a:t> ?</a:t>
            </a:r>
          </a:p>
          <a:p>
            <a:pPr>
              <a:lnSpc>
                <a:spcPct val="150000"/>
              </a:lnSpc>
            </a:pPr>
            <a:r>
              <a:rPr lang="en-US" altLang="en-US" sz="2400" dirty="0" err="1">
                <a:solidFill>
                  <a:srgbClr val="000000"/>
                </a:solidFill>
                <a:ea typeface="ＭＳ Ｐゴシック" panose="020B0600070205080204" pitchFamily="34" charset="-128"/>
              </a:rPr>
              <a:t>Thuê</a:t>
            </a:r>
            <a:r>
              <a:rPr lang="en-US" altLang="en-US" sz="2400" dirty="0">
                <a:solidFill>
                  <a:srgbClr val="000000"/>
                </a:solidFill>
                <a:ea typeface="ＭＳ Ｐゴシック" panose="020B0600070205080204" pitchFamily="34" charset="-128"/>
              </a:rPr>
              <a:t> ?</a:t>
            </a:r>
          </a:p>
          <a:p>
            <a:pPr>
              <a:lnSpc>
                <a:spcPct val="150000"/>
              </a:lnSpc>
            </a:pPr>
            <a:r>
              <a:rPr lang="en-US" altLang="en-US" sz="2400" dirty="0" err="1">
                <a:solidFill>
                  <a:srgbClr val="000000"/>
                </a:solidFill>
                <a:ea typeface="ＭＳ Ｐゴシック" panose="020B0600070205080204" pitchFamily="34" charset="-128"/>
              </a:rPr>
              <a:t>Hợp</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đồng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hiệu</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quả</a:t>
            </a:r>
            <a:r>
              <a:rPr lang="en-US" altLang="en-US" sz="2400" dirty="0">
                <a:solidFill>
                  <a:srgbClr val="000000"/>
                </a:solidFill>
                <a:ea typeface="ＭＳ Ｐゴシック" panose="020B0600070205080204" pitchFamily="34" charset="-128"/>
              </a:rPr>
              <a:t> ?</a:t>
            </a:r>
          </a:p>
        </p:txBody>
      </p:sp>
      <p:sp>
        <p:nvSpPr>
          <p:cNvPr id="3" name="Rectangle 2">
            <a:extLst>
              <a:ext uri="{FF2B5EF4-FFF2-40B4-BE49-F238E27FC236}">
                <a16:creationId xmlns:a16="http://schemas.microsoft.com/office/drawing/2014/main" id="{918CF193-9D85-4A41-248D-9EF1581B826A}"/>
              </a:ext>
            </a:extLst>
          </p:cNvPr>
          <p:cNvSpPr>
            <a:spLocks noGrp="1" noChangeArrowheads="1"/>
          </p:cNvSpPr>
          <p:nvPr>
            <p:ph type="title"/>
          </p:nvPr>
        </p:nvSpPr>
        <p:spPr>
          <a:xfrm>
            <a:off x="0" y="341194"/>
            <a:ext cx="12191999" cy="927852"/>
          </a:xfrm>
        </p:spPr>
        <p:txBody>
          <a:bodyPr/>
          <a:lstStyle/>
          <a:p>
            <a:pPr algn="ctr"/>
            <a:r>
              <a:rPr lang="en-US" altLang="en-US" sz="3200" smtClean="0">
                <a:solidFill>
                  <a:schemeClr val="accent1">
                    <a:lumMod val="50000"/>
                  </a:schemeClr>
                </a:solidFill>
                <a:ea typeface="ＭＳ Ｐゴシック" panose="020B0600070205080204" pitchFamily="34" charset="-128"/>
              </a:rPr>
              <a:t>BẠN SẼ CHỌN HÌNH THỨC TÀI TRỢ DỰ ÁN NÀO?</a:t>
            </a:r>
            <a:endParaRPr lang="en-GB" altLang="en-US" sz="3200" dirty="0">
              <a:solidFill>
                <a:schemeClr val="accent1">
                  <a:lumMod val="50000"/>
                </a:schemeClr>
              </a:solidFill>
              <a:ea typeface="ＭＳ Ｐゴシック" panose="020B0600070205080204" pitchFamily="34" charset="-128"/>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a:extLst>
              <a:ext uri="{FF2B5EF4-FFF2-40B4-BE49-F238E27FC236}">
                <a16:creationId xmlns:a16="http://schemas.microsoft.com/office/drawing/2014/main" id="{51A689E6-A363-C380-305D-4E7745AC6A71}"/>
              </a:ext>
            </a:extLst>
          </p:cNvPr>
          <p:cNvSpPr>
            <a:spLocks noGrp="1" noChangeArrowheads="1"/>
          </p:cNvSpPr>
          <p:nvPr>
            <p:ph type="title"/>
          </p:nvPr>
        </p:nvSpPr>
        <p:spPr>
          <a:xfrm>
            <a:off x="0" y="460569"/>
            <a:ext cx="12191999" cy="715962"/>
          </a:xfrm>
        </p:spPr>
        <p:txBody>
          <a:bodyPr/>
          <a:lstStyle/>
          <a:p>
            <a:pPr algn="ctr"/>
            <a:r>
              <a:rPr lang="en-US" altLang="en-US" sz="3200" smtClean="0">
                <a:solidFill>
                  <a:schemeClr val="accent1">
                    <a:lumMod val="50000"/>
                  </a:schemeClr>
                </a:solidFill>
                <a:ea typeface="ＭＳ Ｐゴシック" panose="020B0600070205080204" pitchFamily="34" charset="-128"/>
              </a:rPr>
              <a:t>ESCO THƯỜNG ĐƯA RA CÁC LỰA CHỌN SAU ĐÂY</a:t>
            </a:r>
            <a:r>
              <a:rPr lang="en-GB" altLang="en-US" sz="3200" smtClean="0">
                <a:solidFill>
                  <a:schemeClr val="accent1">
                    <a:lumMod val="50000"/>
                  </a:schemeClr>
                </a:solidFill>
                <a:ea typeface="ＭＳ Ｐゴシック" panose="020B0600070205080204" pitchFamily="34" charset="-128"/>
              </a:rPr>
              <a:t> </a:t>
            </a:r>
            <a:endParaRPr lang="en-GB" altLang="en-US" sz="3200" dirty="0">
              <a:solidFill>
                <a:schemeClr val="accent1">
                  <a:lumMod val="50000"/>
                </a:schemeClr>
              </a:solidFill>
              <a:ea typeface="ＭＳ Ｐゴシック" panose="020B0600070205080204" pitchFamily="34" charset="-128"/>
            </a:endParaRPr>
          </a:p>
        </p:txBody>
      </p:sp>
      <p:sp>
        <p:nvSpPr>
          <p:cNvPr id="151555" name="Rectangle 3">
            <a:extLst>
              <a:ext uri="{FF2B5EF4-FFF2-40B4-BE49-F238E27FC236}">
                <a16:creationId xmlns:a16="http://schemas.microsoft.com/office/drawing/2014/main" id="{7DA22918-8CC8-B0DA-D683-0796092369F9}"/>
              </a:ext>
            </a:extLst>
          </p:cNvPr>
          <p:cNvSpPr>
            <a:spLocks noGrp="1" noChangeArrowheads="1"/>
          </p:cNvSpPr>
          <p:nvPr>
            <p:ph idx="1"/>
          </p:nvPr>
        </p:nvSpPr>
        <p:spPr>
          <a:xfrm>
            <a:off x="623247" y="1692322"/>
            <a:ext cx="10945503" cy="3505200"/>
          </a:xfrm>
          <a:ln>
            <a:solidFill>
              <a:srgbClr val="003399"/>
            </a:solidFill>
            <a:miter lim="800000"/>
            <a:headEnd/>
            <a:tailEnd/>
          </a:ln>
        </p:spPr>
        <p:txBody>
          <a:bodyPr/>
          <a:lstStyle/>
          <a:p>
            <a:pPr marL="457200" indent="-457200"/>
            <a:r>
              <a:rPr lang="en-US" altLang="en-US" sz="2400" dirty="0" err="1">
                <a:solidFill>
                  <a:srgbClr val="000000"/>
                </a:solidFill>
                <a:ea typeface="ＭＳ Ｐゴシック" panose="020B0600070205080204" pitchFamily="34" charset="-128"/>
              </a:rPr>
              <a:t>Đảm</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bảo</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lượng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tiền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tiết</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kiệm</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cố</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định</a:t>
            </a:r>
            <a:r>
              <a:rPr lang="en-US" altLang="en-US" sz="2400" dirty="0">
                <a:solidFill>
                  <a:srgbClr val="000000"/>
                </a:solidFill>
                <a:ea typeface="ＭＳ Ｐゴシック" panose="020B0600070205080204" pitchFamily="34" charset="-128"/>
              </a:rPr>
              <a:t>;</a:t>
            </a:r>
          </a:p>
          <a:p>
            <a:pPr marL="457200" indent="-457200"/>
            <a:r>
              <a:rPr lang="en-US" altLang="en-US" sz="2400" dirty="0" err="1">
                <a:solidFill>
                  <a:srgbClr val="000000"/>
                </a:solidFill>
                <a:ea typeface="ＭＳ Ｐゴシック" panose="020B0600070205080204" pitchFamily="34" charset="-128"/>
              </a:rPr>
              <a:t>Đảm</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bảo</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năng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lượng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tiết</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kiệm</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cố</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định</a:t>
            </a:r>
            <a:r>
              <a:rPr lang="en-US" altLang="en-US" sz="2400" dirty="0">
                <a:solidFill>
                  <a:srgbClr val="000000"/>
                </a:solidFill>
                <a:ea typeface="ＭＳ Ｐゴシック" panose="020B0600070205080204" pitchFamily="34" charset="-128"/>
              </a:rPr>
              <a:t>;</a:t>
            </a:r>
          </a:p>
          <a:p>
            <a:pPr marL="457200" indent="-457200"/>
            <a:r>
              <a:rPr lang="en-US" altLang="en-US" sz="2400" dirty="0" err="1">
                <a:solidFill>
                  <a:srgbClr val="000000"/>
                </a:solidFill>
                <a:ea typeface="ＭＳ Ｐゴシック" panose="020B0600070205080204" pitchFamily="34" charset="-128"/>
              </a:rPr>
              <a:t>Một</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lượng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phần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trăm</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năng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lượng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tiết</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kiệm</a:t>
            </a:r>
            <a:r>
              <a:rPr lang="en-US" altLang="en-US" sz="2400" dirty="0">
                <a:solidFill>
                  <a:srgbClr val="000000"/>
                </a:solidFill>
                <a:ea typeface="ＭＳ Ｐゴシック" panose="020B0600070205080204" pitchFamily="34" charset="-128"/>
              </a:rPr>
              <a:t>; </a:t>
            </a:r>
          </a:p>
          <a:p>
            <a:pPr marL="457200" indent="-457200">
              <a:spcBef>
                <a:spcPts val="1200"/>
              </a:spcBef>
              <a:spcAft>
                <a:spcPts val="1200"/>
              </a:spcAft>
              <a:buFont typeface="Arial" panose="020B0604020202020204" pitchFamily="34" charset="0"/>
              <a:buNone/>
            </a:pPr>
            <a:r>
              <a:rPr lang="en-US" altLang="en-US" sz="2400" dirty="0" err="1">
                <a:solidFill>
                  <a:srgbClr val="000000"/>
                </a:solidFill>
                <a:ea typeface="ＭＳ Ｐゴシック" panose="020B0600070205080204" pitchFamily="34" charset="-128"/>
              </a:rPr>
              <a:t>hoặc</a:t>
            </a:r>
            <a:endParaRPr lang="en-US" altLang="en-US" sz="2400" dirty="0">
              <a:solidFill>
                <a:srgbClr val="000000"/>
              </a:solidFill>
              <a:ea typeface="ＭＳ Ｐゴシック" panose="020B0600070205080204" pitchFamily="34" charset="-128"/>
            </a:endParaRPr>
          </a:p>
          <a:p>
            <a:pPr marL="457200" indent="-457200"/>
            <a:r>
              <a:rPr lang="en-US" altLang="en-US" sz="2400" dirty="0" err="1">
                <a:solidFill>
                  <a:srgbClr val="000000"/>
                </a:solidFill>
                <a:ea typeface="ＭＳ Ｐゴシック" panose="020B0600070205080204" pitchFamily="34" charset="-128"/>
              </a:rPr>
              <a:t>Một</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sự</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kết</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hợp</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của</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các</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lựa</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chọn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trên</a:t>
            </a:r>
            <a:endParaRPr lang="en-US" altLang="en-US" sz="2400" dirty="0">
              <a:solidFill>
                <a:srgbClr val="000000"/>
              </a:solidFill>
              <a:ea typeface="ＭＳ Ｐゴシック" panose="020B0600070205080204" pitchFamily="34" charset="-128"/>
            </a:endParaRPr>
          </a:p>
          <a:p>
            <a:pPr marL="457200" indent="-457200">
              <a:buFont typeface="Arial" panose="020B0604020202020204" pitchFamily="34" charset="0"/>
              <a:buNone/>
            </a:pP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Các</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nhà</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quản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lý</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cơ</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sở</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thường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nghiêng</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về</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lựa</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chọn</a:t>
            </a:r>
            <a:r>
              <a:rPr lang="en-US" altLang="en-US" sz="2400" dirty="0">
                <a:solidFill>
                  <a:srgbClr val="000000"/>
                </a:solidFill>
                <a:ea typeface="ＭＳ Ｐゴシック" panose="020B0600070205080204" pitchFamily="34" charset="-128"/>
              </a:rPr>
              <a:t> “</a:t>
            </a:r>
            <a:r>
              <a:rPr lang="en-US" altLang="en-US" sz="2400" i="1" dirty="0" err="1">
                <a:solidFill>
                  <a:srgbClr val="000000"/>
                </a:solidFill>
                <a:ea typeface="ＭＳ Ｐゴシック" panose="020B0600070205080204" pitchFamily="34" charset="-128"/>
              </a:rPr>
              <a:t>đảm</a:t>
            </a:r>
            <a:r>
              <a:rPr lang="en-US" altLang="en-US" sz="2400" i="1" dirty="0">
                <a:solidFill>
                  <a:srgbClr val="000000"/>
                </a:solidFill>
                <a:ea typeface="ＭＳ Ｐゴシック" panose="020B0600070205080204" pitchFamily="34" charset="-128"/>
              </a:rPr>
              <a:t> </a:t>
            </a:r>
            <a:r>
              <a:rPr lang="en-US" altLang="en-US" sz="2400" i="1" dirty="0" err="1">
                <a:solidFill>
                  <a:srgbClr val="000000"/>
                </a:solidFill>
                <a:ea typeface="ＭＳ Ｐゴシック" panose="020B0600070205080204" pitchFamily="34" charset="-128"/>
              </a:rPr>
              <a:t>bảo</a:t>
            </a:r>
            <a:r>
              <a:rPr lang="en-US" altLang="en-US" sz="2400" i="1" dirty="0">
                <a:solidFill>
                  <a:srgbClr val="000000"/>
                </a:solidFill>
                <a:ea typeface="ＭＳ Ｐゴシック" panose="020B0600070205080204" pitchFamily="34" charset="-128"/>
              </a:rPr>
              <a:t> </a:t>
            </a:r>
            <a:r>
              <a:rPr lang="en-US" altLang="en-US" sz="2400" i="1" dirty="0" err="1">
                <a:solidFill>
                  <a:srgbClr val="000000"/>
                </a:solidFill>
                <a:ea typeface="ＭＳ Ｐゴシック" panose="020B0600070205080204" pitchFamily="34" charset="-128"/>
              </a:rPr>
              <a:t>tiết</a:t>
            </a:r>
            <a:r>
              <a:rPr lang="en-US" altLang="en-US" sz="2400" i="1" dirty="0">
                <a:solidFill>
                  <a:srgbClr val="000000"/>
                </a:solidFill>
                <a:ea typeface="ＭＳ Ｐゴシック" panose="020B0600070205080204" pitchFamily="34" charset="-128"/>
              </a:rPr>
              <a:t> </a:t>
            </a:r>
            <a:r>
              <a:rPr lang="en-US" altLang="en-US" sz="2400" i="1" dirty="0" err="1">
                <a:solidFill>
                  <a:srgbClr val="000000"/>
                </a:solidFill>
                <a:ea typeface="ＭＳ Ｐゴシック" panose="020B0600070205080204" pitchFamily="34" charset="-128"/>
              </a:rPr>
              <a:t>kiệm</a:t>
            </a:r>
            <a:r>
              <a:rPr lang="en-US" altLang="en-US" sz="2400" dirty="0">
                <a:solidFill>
                  <a:srgbClr val="000000"/>
                </a:solidFill>
                <a:ea typeface="ＭＳ Ｐゴシック" panose="020B0600070205080204" pitchFamily="34" charset="-128"/>
              </a:rPr>
              <a:t>”</a:t>
            </a:r>
            <a:r>
              <a:rPr lang="en-GB" altLang="en-US" sz="2400" dirty="0">
                <a:solidFill>
                  <a:srgbClr val="000000"/>
                </a:solidFill>
                <a:ea typeface="ＭＳ Ｐゴシック" panose="020B0600070205080204" pitchFamily="34" charset="-128"/>
              </a:rPr>
              <a:t> </a:t>
            </a: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A7862CD-C347-92B3-A601-864B5D58AD13}"/>
              </a:ext>
            </a:extLst>
          </p:cNvPr>
          <p:cNvGrpSpPr/>
          <p:nvPr/>
        </p:nvGrpSpPr>
        <p:grpSpPr>
          <a:xfrm>
            <a:off x="2133600" y="1514474"/>
            <a:ext cx="8193088" cy="4530726"/>
            <a:chOff x="2117725" y="1295399"/>
            <a:chExt cx="8193088" cy="4530726"/>
          </a:xfrm>
        </p:grpSpPr>
        <p:sp>
          <p:nvSpPr>
            <p:cNvPr id="16" name="Rounded Rectangle 15">
              <a:extLst>
                <a:ext uri="{FF2B5EF4-FFF2-40B4-BE49-F238E27FC236}">
                  <a16:creationId xmlns:a16="http://schemas.microsoft.com/office/drawing/2014/main" id="{652AF2E5-D976-CB62-171A-197074A435A3}"/>
                </a:ext>
              </a:extLst>
            </p:cNvPr>
            <p:cNvSpPr/>
            <p:nvPr/>
          </p:nvSpPr>
          <p:spPr>
            <a:xfrm>
              <a:off x="2309813" y="1295399"/>
              <a:ext cx="2286000" cy="1204914"/>
            </a:xfrm>
            <a:prstGeom prst="roundRect">
              <a:avLst/>
            </a:prstGeom>
            <a:solidFill>
              <a:srgbClr val="CC99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dirty="0" err="1">
                  <a:latin typeface="Arial" panose="020B0604020202020204" pitchFamily="34" charset="0"/>
                </a:rPr>
                <a:t>Ngân</a:t>
              </a:r>
              <a:r>
                <a:rPr lang="en-US" sz="2800" dirty="0">
                  <a:latin typeface="Arial" panose="020B0604020202020204" pitchFamily="34" charset="0"/>
                </a:rPr>
                <a:t> </a:t>
              </a:r>
              <a:r>
                <a:rPr lang="en-US" sz="2800" dirty="0" err="1">
                  <a:latin typeface="Arial" panose="020B0604020202020204" pitchFamily="34" charset="0"/>
                </a:rPr>
                <a:t>hàng</a:t>
              </a:r>
              <a:endParaRPr lang="en-US" sz="2800" dirty="0">
                <a:latin typeface="Arial" panose="020B0604020202020204" pitchFamily="34" charset="0"/>
              </a:endParaRPr>
            </a:p>
          </p:txBody>
        </p:sp>
        <p:grpSp>
          <p:nvGrpSpPr>
            <p:cNvPr id="2" name="Group 1">
              <a:extLst>
                <a:ext uri="{FF2B5EF4-FFF2-40B4-BE49-F238E27FC236}">
                  <a16:creationId xmlns:a16="http://schemas.microsoft.com/office/drawing/2014/main" id="{07EEEB3A-B80E-EF9D-A9F0-F62169A24711}"/>
                </a:ext>
              </a:extLst>
            </p:cNvPr>
            <p:cNvGrpSpPr/>
            <p:nvPr/>
          </p:nvGrpSpPr>
          <p:grpSpPr>
            <a:xfrm>
              <a:off x="2117725" y="2514600"/>
              <a:ext cx="8193088" cy="3311525"/>
              <a:chOff x="2117725" y="2514600"/>
              <a:chExt cx="8193088" cy="3311525"/>
            </a:xfrm>
          </p:grpSpPr>
          <p:sp>
            <p:nvSpPr>
              <p:cNvPr id="17" name="Rounded Rectangle 16">
                <a:extLst>
                  <a:ext uri="{FF2B5EF4-FFF2-40B4-BE49-F238E27FC236}">
                    <a16:creationId xmlns:a16="http://schemas.microsoft.com/office/drawing/2014/main" id="{BD467D76-8315-E33B-291D-5EA9BCC58D9E}"/>
                  </a:ext>
                </a:extLst>
              </p:cNvPr>
              <p:cNvSpPr/>
              <p:nvPr/>
            </p:nvSpPr>
            <p:spPr>
              <a:xfrm>
                <a:off x="2381250" y="4114800"/>
                <a:ext cx="2286000" cy="15001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a:latin typeface="Arial" panose="020B0604020202020204" pitchFamily="34" charset="0"/>
                  </a:rPr>
                  <a:t>Chủ dự án</a:t>
                </a:r>
              </a:p>
            </p:txBody>
          </p:sp>
          <p:sp>
            <p:nvSpPr>
              <p:cNvPr id="18" name="Rounded Rectangle 17">
                <a:extLst>
                  <a:ext uri="{FF2B5EF4-FFF2-40B4-BE49-F238E27FC236}">
                    <a16:creationId xmlns:a16="http://schemas.microsoft.com/office/drawing/2014/main" id="{4CD01F4F-C67C-F28D-F92C-8474D6B1038A}"/>
                  </a:ext>
                </a:extLst>
              </p:cNvPr>
              <p:cNvSpPr/>
              <p:nvPr/>
            </p:nvSpPr>
            <p:spPr>
              <a:xfrm>
                <a:off x="7810500" y="4114800"/>
                <a:ext cx="2500313" cy="1428750"/>
              </a:xfrm>
              <a:prstGeom prst="roundRect">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dirty="0" err="1">
                    <a:latin typeface="Arial" panose="020B0604020202020204" pitchFamily="34" charset="0"/>
                  </a:rPr>
                  <a:t>Nhà</a:t>
                </a:r>
                <a:r>
                  <a:rPr lang="en-US" sz="2800" dirty="0">
                    <a:latin typeface="Arial" panose="020B0604020202020204" pitchFamily="34" charset="0"/>
                  </a:rPr>
                  <a:t> </a:t>
                </a:r>
                <a:r>
                  <a:rPr lang="en-US" sz="2800" dirty="0" err="1">
                    <a:latin typeface="Arial" panose="020B0604020202020204" pitchFamily="34" charset="0"/>
                  </a:rPr>
                  <a:t>cung</a:t>
                </a:r>
                <a:r>
                  <a:rPr lang="en-US" sz="2800" dirty="0">
                    <a:latin typeface="Arial" panose="020B0604020202020204" pitchFamily="34" charset="0"/>
                  </a:rPr>
                  <a:t> </a:t>
                </a:r>
                <a:r>
                  <a:rPr lang="en-US" sz="2800" dirty="0" err="1">
                    <a:latin typeface="Arial" panose="020B0604020202020204" pitchFamily="34" charset="0"/>
                  </a:rPr>
                  <a:t>cấp</a:t>
                </a:r>
                <a:r>
                  <a:rPr lang="en-US" sz="2800" dirty="0">
                    <a:latin typeface="Arial" panose="020B0604020202020204" pitchFamily="34" charset="0"/>
                  </a:rPr>
                  <a:t> </a:t>
                </a:r>
                <a:r>
                  <a:rPr lang="en-US" sz="2800" dirty="0" err="1">
                    <a:latin typeface="Arial" panose="020B0604020202020204" pitchFamily="34" charset="0"/>
                  </a:rPr>
                  <a:t>thiết</a:t>
                </a:r>
                <a:r>
                  <a:rPr lang="en-US" sz="2800" dirty="0">
                    <a:latin typeface="Arial" panose="020B0604020202020204" pitchFamily="34" charset="0"/>
                  </a:rPr>
                  <a:t> </a:t>
                </a:r>
                <a:r>
                  <a:rPr lang="en-US" sz="2800" dirty="0" err="1">
                    <a:latin typeface="Arial" panose="020B0604020202020204" pitchFamily="34" charset="0"/>
                  </a:rPr>
                  <a:t>bị</a:t>
                </a:r>
                <a:r>
                  <a:rPr lang="en-US" sz="2800" dirty="0">
                    <a:latin typeface="Arial" panose="020B0604020202020204" pitchFamily="34" charset="0"/>
                  </a:rPr>
                  <a:t>/ </a:t>
                </a:r>
                <a:r>
                  <a:rPr lang="en-US" sz="2800" dirty="0" err="1">
                    <a:latin typeface="Arial" panose="020B0604020202020204" pitchFamily="34" charset="0"/>
                  </a:rPr>
                  <a:t>nhà</a:t>
                </a:r>
                <a:r>
                  <a:rPr lang="en-US" sz="2800" dirty="0">
                    <a:latin typeface="Arial" panose="020B0604020202020204" pitchFamily="34" charset="0"/>
                  </a:rPr>
                  <a:t> </a:t>
                </a:r>
                <a:r>
                  <a:rPr lang="en-US" sz="2800" dirty="0" err="1">
                    <a:latin typeface="Arial" panose="020B0604020202020204" pitchFamily="34" charset="0"/>
                  </a:rPr>
                  <a:t>thầu</a:t>
                </a:r>
                <a:endParaRPr lang="en-US" sz="2800" dirty="0">
                  <a:latin typeface="Arial" panose="020B0604020202020204" pitchFamily="34" charset="0"/>
                </a:endParaRPr>
              </a:p>
            </p:txBody>
          </p:sp>
          <p:cxnSp>
            <p:nvCxnSpPr>
              <p:cNvPr id="19" name="Straight Arrow Connector 18">
                <a:extLst>
                  <a:ext uri="{FF2B5EF4-FFF2-40B4-BE49-F238E27FC236}">
                    <a16:creationId xmlns:a16="http://schemas.microsoft.com/office/drawing/2014/main" id="{5816D306-E245-D823-E6F7-8175CC81A640}"/>
                  </a:ext>
                </a:extLst>
              </p:cNvPr>
              <p:cNvCxnSpPr/>
              <p:nvPr/>
            </p:nvCxnSpPr>
            <p:spPr>
              <a:xfrm>
                <a:off x="4667250" y="4495800"/>
                <a:ext cx="3143250" cy="1588"/>
              </a:xfrm>
              <a:prstGeom prst="straightConnector1">
                <a:avLst/>
              </a:prstGeom>
              <a:ln w="57150">
                <a:tailEnd type="stealth" w="lg"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AABB7E0B-2D02-872A-73F2-C6A7E52E9A35}"/>
                  </a:ext>
                </a:extLst>
              </p:cNvPr>
              <p:cNvCxnSpPr/>
              <p:nvPr/>
            </p:nvCxnSpPr>
            <p:spPr>
              <a:xfrm rot="10800000" flipV="1">
                <a:off x="4667250" y="5181600"/>
                <a:ext cx="3143250" cy="1588"/>
              </a:xfrm>
              <a:prstGeom prst="straightConnector1">
                <a:avLst/>
              </a:prstGeom>
              <a:ln w="57150">
                <a:solidFill>
                  <a:srgbClr val="008000"/>
                </a:solidFill>
                <a:tailEnd type="stealth" w="lg" len="med"/>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3CB8310-8CDE-590A-507A-E4261BA21523}"/>
                  </a:ext>
                </a:extLst>
              </p:cNvPr>
              <p:cNvSpPr txBox="1">
                <a:spLocks noChangeArrowheads="1"/>
              </p:cNvSpPr>
              <p:nvPr/>
            </p:nvSpPr>
            <p:spPr bwMode="auto">
              <a:xfrm>
                <a:off x="4738688" y="3886200"/>
                <a:ext cx="30464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600">
                    <a:solidFill>
                      <a:srgbClr val="0000FF"/>
                    </a:solidFill>
                    <a:latin typeface="Arial" panose="020B0604020202020204" pitchFamily="34" charset="0"/>
                    <a:ea typeface="ＭＳ Ｐゴシック" panose="020B0600070205080204" pitchFamily="34" charset="-128"/>
                  </a:rPr>
                  <a:t>Thanh toán cố </a:t>
                </a:r>
                <a:r>
                  <a:rPr lang="vi-VN" altLang="en-US" sz="2600">
                    <a:solidFill>
                      <a:srgbClr val="0000FF"/>
                    </a:solidFill>
                    <a:latin typeface="Arial" panose="020B0604020202020204" pitchFamily="34" charset="0"/>
                    <a:ea typeface="ＭＳ Ｐゴシック" panose="020B0600070205080204" pitchFamily="34" charset="-128"/>
                  </a:rPr>
                  <a:t>đị</a:t>
                </a:r>
                <a:r>
                  <a:rPr lang="en-US" altLang="en-US" sz="2600">
                    <a:solidFill>
                      <a:srgbClr val="0000FF"/>
                    </a:solidFill>
                    <a:latin typeface="Arial" panose="020B0604020202020204" pitchFamily="34" charset="0"/>
                    <a:ea typeface="ＭＳ Ｐゴシック" panose="020B0600070205080204" pitchFamily="34" charset="-128"/>
                  </a:rPr>
                  <a:t>nh</a:t>
                </a:r>
              </a:p>
            </p:txBody>
          </p:sp>
          <p:sp>
            <p:nvSpPr>
              <p:cNvPr id="22" name="TextBox 21">
                <a:extLst>
                  <a:ext uri="{FF2B5EF4-FFF2-40B4-BE49-F238E27FC236}">
                    <a16:creationId xmlns:a16="http://schemas.microsoft.com/office/drawing/2014/main" id="{9A7DD595-B90E-C951-CEE9-ECDC5CE897D8}"/>
                  </a:ext>
                </a:extLst>
              </p:cNvPr>
              <p:cNvSpPr txBox="1">
                <a:spLocks noChangeArrowheads="1"/>
              </p:cNvSpPr>
              <p:nvPr/>
            </p:nvSpPr>
            <p:spPr bwMode="auto">
              <a:xfrm>
                <a:off x="5167313" y="5334000"/>
                <a:ext cx="22367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600">
                    <a:solidFill>
                      <a:srgbClr val="008000"/>
                    </a:solidFill>
                    <a:latin typeface="Arial" panose="020B0604020202020204" pitchFamily="34" charset="0"/>
                    <a:ea typeface="ＭＳ Ｐゴシック" panose="020B0600070205080204" pitchFamily="34" charset="-128"/>
                  </a:rPr>
                  <a:t>Dịch vụ TKNL</a:t>
                </a:r>
              </a:p>
            </p:txBody>
          </p:sp>
          <p:cxnSp>
            <p:nvCxnSpPr>
              <p:cNvPr id="26" name="Straight Arrow Connector 25">
                <a:extLst>
                  <a:ext uri="{FF2B5EF4-FFF2-40B4-BE49-F238E27FC236}">
                    <a16:creationId xmlns:a16="http://schemas.microsoft.com/office/drawing/2014/main" id="{3CD8076A-B5A6-0B84-8E7F-02F93F3B6B88}"/>
                  </a:ext>
                </a:extLst>
              </p:cNvPr>
              <p:cNvCxnSpPr/>
              <p:nvPr/>
            </p:nvCxnSpPr>
            <p:spPr>
              <a:xfrm rot="16200000" flipH="1">
                <a:off x="1970088" y="3341687"/>
                <a:ext cx="1543050" cy="3175"/>
              </a:xfrm>
              <a:prstGeom prst="straightConnector1">
                <a:avLst/>
              </a:prstGeom>
              <a:ln w="57150">
                <a:solidFill>
                  <a:srgbClr val="CC790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3F35DFB3-BF11-CE70-E467-F164BB7A696B}"/>
                  </a:ext>
                </a:extLst>
              </p:cNvPr>
              <p:cNvCxnSpPr/>
              <p:nvPr/>
            </p:nvCxnSpPr>
            <p:spPr>
              <a:xfrm rot="5400000" flipH="1" flipV="1">
                <a:off x="3338512" y="3271838"/>
                <a:ext cx="1533525" cy="19050"/>
              </a:xfrm>
              <a:prstGeom prst="straightConnector1">
                <a:avLst/>
              </a:prstGeom>
              <a:ln w="57150">
                <a:tailEnd type="stealth" w="lg"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590BB67-0026-0442-CFED-AD61B42FB683}"/>
                  </a:ext>
                </a:extLst>
              </p:cNvPr>
              <p:cNvSpPr txBox="1">
                <a:spLocks noChangeArrowheads="1"/>
              </p:cNvSpPr>
              <p:nvPr/>
            </p:nvSpPr>
            <p:spPr bwMode="auto">
              <a:xfrm>
                <a:off x="4238625" y="2819400"/>
                <a:ext cx="337978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600">
                    <a:solidFill>
                      <a:srgbClr val="0000FF"/>
                    </a:solidFill>
                    <a:latin typeface="Arial" panose="020B0604020202020204" pitchFamily="34" charset="0"/>
                    <a:ea typeface="ＭＳ Ｐゴシック" panose="020B0600070205080204" pitchFamily="34" charset="-128"/>
                  </a:rPr>
                  <a:t>Thanh toán gốc và lãi</a:t>
                </a:r>
              </a:p>
            </p:txBody>
          </p:sp>
          <p:sp>
            <p:nvSpPr>
              <p:cNvPr id="31" name="TextBox 30">
                <a:extLst>
                  <a:ext uri="{FF2B5EF4-FFF2-40B4-BE49-F238E27FC236}">
                    <a16:creationId xmlns:a16="http://schemas.microsoft.com/office/drawing/2014/main" id="{05DE74C9-CE72-F259-5FD5-F105B25C7455}"/>
                  </a:ext>
                </a:extLst>
              </p:cNvPr>
              <p:cNvSpPr txBox="1">
                <a:spLocks noChangeArrowheads="1"/>
              </p:cNvSpPr>
              <p:nvPr/>
            </p:nvSpPr>
            <p:spPr bwMode="auto">
              <a:xfrm rot="16200000">
                <a:off x="1762125" y="3022600"/>
                <a:ext cx="12049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vi-VN" altLang="en-US" sz="2600">
                    <a:solidFill>
                      <a:srgbClr val="CC7900"/>
                    </a:solidFill>
                    <a:latin typeface="Arial" panose="020B0604020202020204" pitchFamily="34" charset="0"/>
                    <a:ea typeface="ＭＳ Ｐゴシック" panose="020B0600070205080204" pitchFamily="34" charset="-128"/>
                  </a:rPr>
                  <a:t>Đầ</a:t>
                </a:r>
                <a:r>
                  <a:rPr lang="en-US" altLang="en-US" sz="2600">
                    <a:solidFill>
                      <a:srgbClr val="CC7900"/>
                    </a:solidFill>
                    <a:latin typeface="Arial" panose="020B0604020202020204" pitchFamily="34" charset="0"/>
                    <a:ea typeface="ＭＳ Ｐゴシック" panose="020B0600070205080204" pitchFamily="34" charset="-128"/>
                  </a:rPr>
                  <a:t>u t</a:t>
                </a:r>
                <a:r>
                  <a:rPr lang="vi-VN" altLang="en-US" sz="2600">
                    <a:solidFill>
                      <a:srgbClr val="CC7900"/>
                    </a:solidFill>
                    <a:latin typeface="Arial" panose="020B0604020202020204" pitchFamily="34" charset="0"/>
                    <a:ea typeface="ＭＳ Ｐゴシック" panose="020B0600070205080204" pitchFamily="34" charset="-128"/>
                  </a:rPr>
                  <a:t>ư</a:t>
                </a:r>
                <a:endParaRPr lang="en-US" altLang="en-US" sz="2600">
                  <a:solidFill>
                    <a:srgbClr val="CC7900"/>
                  </a:solidFill>
                  <a:latin typeface="Arial" panose="020B0604020202020204" pitchFamily="34" charset="0"/>
                  <a:ea typeface="ＭＳ Ｐゴシック" panose="020B0600070205080204" pitchFamily="34" charset="-128"/>
                </a:endParaRPr>
              </a:p>
            </p:txBody>
          </p:sp>
        </p:grpSp>
      </p:grpSp>
      <p:sp>
        <p:nvSpPr>
          <p:cNvPr id="5" name="Rectangle 2">
            <a:extLst>
              <a:ext uri="{FF2B5EF4-FFF2-40B4-BE49-F238E27FC236}">
                <a16:creationId xmlns:a16="http://schemas.microsoft.com/office/drawing/2014/main" id="{91614946-7311-5BD3-2805-4D9C68B33C05}"/>
              </a:ext>
            </a:extLst>
          </p:cNvPr>
          <p:cNvSpPr>
            <a:spLocks noGrp="1" noChangeArrowheads="1"/>
          </p:cNvSpPr>
          <p:nvPr>
            <p:ph type="title"/>
          </p:nvPr>
        </p:nvSpPr>
        <p:spPr>
          <a:xfrm>
            <a:off x="614150" y="454819"/>
            <a:ext cx="10959152" cy="715962"/>
          </a:xfrm>
        </p:spPr>
        <p:txBody>
          <a:bodyPr>
            <a:normAutofit/>
          </a:bodyPr>
          <a:lstStyle/>
          <a:p>
            <a:pPr algn="ctr"/>
            <a:r>
              <a:rPr lang="en-US" altLang="en-US" sz="3200" smtClean="0">
                <a:solidFill>
                  <a:schemeClr val="accent1">
                    <a:lumMod val="50000"/>
                  </a:schemeClr>
                </a:solidFill>
                <a:ea typeface="ＭＳ Ｐゴシック" panose="020B0600070205080204" pitchFamily="34" charset="-128"/>
              </a:rPr>
              <a:t>ĐẢM BẢO TIẾT KIỆM</a:t>
            </a:r>
            <a:endParaRPr lang="en-GB" altLang="en-US" sz="3200" dirty="0">
              <a:solidFill>
                <a:schemeClr val="accent1">
                  <a:lumMod val="50000"/>
                </a:schemeClr>
              </a:solidFill>
              <a:ea typeface="ＭＳ Ｐゴシック" panose="020B0600070205080204" pitchFamily="34" charset="-128"/>
            </a:endParaRPr>
          </a:p>
        </p:txBody>
      </p:sp>
    </p:spTree>
  </p:cSld>
  <p:clrMapOvr>
    <a:masterClrMapping/>
  </p:clrMapOvr>
  <p:transition>
    <p:fade/>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TotalTime>
  <Words>2246</Words>
  <Application>Microsoft Office PowerPoint</Application>
  <PresentationFormat>Widescreen</PresentationFormat>
  <Paragraphs>395</Paragraphs>
  <Slides>28</Slides>
  <Notes>20</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28</vt:i4>
      </vt:variant>
    </vt:vector>
  </HeadingPairs>
  <TitlesOfParts>
    <vt:vector size="39" baseType="lpstr">
      <vt:lpstr>맑은 고딕</vt:lpstr>
      <vt:lpstr>ＭＳ Ｐゴシック</vt:lpstr>
      <vt:lpstr>Arial</vt:lpstr>
      <vt:lpstr>Batang</vt:lpstr>
      <vt:lpstr>Calibri</vt:lpstr>
      <vt:lpstr>Fira Sans Extra Condensed</vt:lpstr>
      <vt:lpstr>Roboto</vt:lpstr>
      <vt:lpstr>Wingdings</vt:lpstr>
      <vt:lpstr>Energy Saving Infographics by Slidesgo</vt:lpstr>
      <vt:lpstr>1_Energy Saving Infographics by Slidesgo</vt:lpstr>
      <vt:lpstr>Worksheet</vt:lpstr>
      <vt:lpstr>CHƯƠNG TRÌNH TẬP HUẤN CHO  DOANH NGHIỆP CÔNG NGHIỆP</vt:lpstr>
      <vt:lpstr>MỘT SỐ PHƯƠNG ÁN TÀI CHÍNH</vt:lpstr>
      <vt:lpstr>NGUỒN VỐN CHỦ SỞ HỮU</vt:lpstr>
      <vt:lpstr>VAY NGÂN HÀNG</vt:lpstr>
      <vt:lpstr>THUÊ</vt:lpstr>
      <vt:lpstr>HỢP ĐỒNG HIỆU QUẢ</vt:lpstr>
      <vt:lpstr>BẠN SẼ CHỌN HÌNH THỨC TÀI TRỢ DỰ ÁN NÀO?</vt:lpstr>
      <vt:lpstr>ESCO THƯỜNG ĐƯA RA CÁC LỰA CHỌN SAU ĐÂY </vt:lpstr>
      <vt:lpstr>ĐẢM BẢO TIẾT KIỆM</vt:lpstr>
      <vt:lpstr>ĐẢM BẢO TIẾT KIỆM</vt:lpstr>
      <vt:lpstr>CHIA SẺ TIẾT KIỆM</vt:lpstr>
      <vt:lpstr>CHIA SẺ TIẾT KIỆM</vt:lpstr>
      <vt:lpstr>QUIZZ</vt:lpstr>
      <vt:lpstr>TRƯỜNG HỢP ỨNG DỤNG</vt:lpstr>
      <vt:lpstr>CÔNG THỨC TÍNH TOÁN DÒNG TIỀN</vt:lpstr>
      <vt:lpstr>TÀI TRỢ BẰNG NGUỒN VỐN CHỦ SỞ HỮU</vt:lpstr>
      <vt:lpstr>Phân tích kinh tế cho trường hợp sử dụng nguồn vốn chủ sở hữu</vt:lpstr>
      <vt:lpstr>VAY NGÂN HÀNG</vt:lpstr>
      <vt:lpstr>PHÂN TÍCH KINH TẾ CHO KHOẢN VAY </vt:lpstr>
      <vt:lpstr>THUÊ THỰC</vt:lpstr>
      <vt:lpstr>PHÂN TÍCH KINH TẾ CỦA HỢP ĐỒNG CHO THUÊ </vt:lpstr>
      <vt:lpstr>CÁC GIAO DỊCH VỚI HỢP ĐỒNG HIỆU QUẢ </vt:lpstr>
      <vt:lpstr>PHÂN TÍCH KINH TẾ CHO HỢP ĐỒNG HIỆU QUẢ </vt:lpstr>
      <vt:lpstr>Ví dụ về tính toán dự án tiết kiệm năng lượng Sơ đồ công nghệ sản xuất xi măng</vt:lpstr>
      <vt:lpstr>Ví dụ về tính toán dự án tiết kiệm năng lượng Sơ đồ công nghệ sản xuất xi măng</vt:lpstr>
      <vt:lpstr>TÍNH TOÁN DỰ ÁN TKNL</vt:lpstr>
      <vt:lpstr>Q &amp; A</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43</cp:revision>
  <dcterms:created xsi:type="dcterms:W3CDTF">2025-03-12T07:51:55Z</dcterms:created>
  <dcterms:modified xsi:type="dcterms:W3CDTF">2025-05-23T08:49:02Z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752398</vt:lpwstr>
  </property>
  <property fmtid="{D5CDD505-2E9C-101B-9397-08002B2CF9AE}" name="NXPowerLiteSettings" pid="3">
    <vt:lpwstr>F7000400038000</vt:lpwstr>
  </property>
  <property fmtid="{D5CDD505-2E9C-101B-9397-08002B2CF9AE}" name="NXPowerLiteVersion" pid="4">
    <vt:lpwstr>S11.0.1</vt:lpwstr>
  </property>
</Properties>
</file>