
<file path=[Content_Types].xml><?xml version="1.0" encoding="utf-8"?>
<Types xmlns="http://schemas.openxmlformats.org/package/2006/content-types">
  <Default ContentType="image/png" Extension="png"/>
  <Default ContentType="application/vnd.openxmlformats-officedocument.oleObject" Extension="bin"/>
  <Default ContentType="image/x-emf" Extension="emf"/>
  <Default ContentType="image/jpeg" Extension="jpeg"/>
  <Default ContentType="image/x-wmf" Extension="wmf"/>
  <Default ContentType="application/vnd.openxmlformats-package.relationships+xml" Extension="rels"/>
  <Default ContentType="application/xml" Extension="xml"/>
  <Default ContentType="application/x-fontdata" Extension="fntdata"/>
  <Default ContentType="image/vnd.ms-photo" Extension="wdp"/>
  <Default ContentType="application/vnd.openxmlformats-officedocument.vmlDrawing" Extension="vml"/>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slide+xml" PartName="/ppt/slides/slide59.xml"/>
  <Override ContentType="application/vnd.openxmlformats-officedocument.presentationml.slide+xml" PartName="/ppt/slides/slide60.xml"/>
  <Override ContentType="application/vnd.openxmlformats-officedocument.presentationml.slide+xml" PartName="/ppt/slides/slide61.xml"/>
  <Override ContentType="application/vnd.openxmlformats-officedocument.presentationml.slide+xml" PartName="/ppt/slides/slide62.xml"/>
  <Override ContentType="application/vnd.openxmlformats-officedocument.presentationml.slide+xml" PartName="/ppt/slides/slide63.xml"/>
  <Override ContentType="application/vnd.openxmlformats-officedocument.presentationml.slide+xml" PartName="/ppt/slides/slide64.xml"/>
  <Override ContentType="application/vnd.openxmlformats-officedocument.presentationml.slide+xml" PartName="/ppt/slides/slide65.xml"/>
  <Override ContentType="application/vnd.openxmlformats-officedocument.presentationml.slide+xml" PartName="/ppt/slides/slide66.xml"/>
  <Override ContentType="application/vnd.openxmlformats-officedocument.presentationml.slide+xml" PartName="/ppt/slides/slide67.xml"/>
  <Override ContentType="application/vnd.openxmlformats-officedocument.presentationml.slide+xml" PartName="/ppt/slides/slide68.xml"/>
  <Override ContentType="application/vnd.openxmlformats-officedocument.presentationml.slide+xml" PartName="/ppt/slides/slide69.xml"/>
  <Override ContentType="application/vnd.openxmlformats-officedocument.presentationml.slide+xml" PartName="/ppt/slides/slide70.xml"/>
  <Override ContentType="application/vnd.openxmlformats-officedocument.presentationml.slide+xml" PartName="/ppt/slides/slide71.xml"/>
  <Override ContentType="application/vnd.openxmlformats-officedocument.presentationml.slide+xml" PartName="/ppt/slides/slide72.xml"/>
  <Override ContentType="application/vnd.openxmlformats-officedocument.presentationml.slide+xml" PartName="/ppt/slides/slide73.xml"/>
  <Override ContentType="application/vnd.openxmlformats-officedocument.presentationml.slide+xml" PartName="/ppt/slides/slide74.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77.xml"/>
  <Override ContentType="application/vnd.openxmlformats-officedocument.presentationml.slide+xml" PartName="/ppt/slides/slide78.xml"/>
  <Override ContentType="application/vnd.openxmlformats-officedocument.presentationml.slide+xml" PartName="/ppt/slides/slide79.xml"/>
  <Override ContentType="application/vnd.openxmlformats-officedocument.presentationml.slide+xml" PartName="/ppt/slides/slide80.xml"/>
  <Override ContentType="application/vnd.openxmlformats-officedocument.presentationml.slide+xml" PartName="/ppt/slides/slide81.xml"/>
  <Override ContentType="application/vnd.openxmlformats-officedocument.presentationml.slide+xml" PartName="/ppt/slides/slide82.xml"/>
  <Override ContentType="application/vnd.openxmlformats-officedocument.presentationml.slide+xml" PartName="/ppt/slides/slide83.xml"/>
  <Override ContentType="application/vnd.openxmlformats-officedocument.presentationml.slide+xml" PartName="/ppt/slides/slide84.xml"/>
  <Override ContentType="application/vnd.openxmlformats-officedocument.presentationml.slide+xml" PartName="/ppt/slides/slide85.xml"/>
  <Override ContentType="application/vnd.openxmlformats-officedocument.presentationml.slide+xml" PartName="/ppt/slides/slide86.xml"/>
  <Override ContentType="application/vnd.openxmlformats-officedocument.presentationml.slide+xml" PartName="/ppt/slides/slide87.xml"/>
  <Override ContentType="application/vnd.openxmlformats-officedocument.presentationml.slide+xml" PartName="/ppt/slides/slide88.xml"/>
  <Override ContentType="application/vnd.openxmlformats-officedocument.presentationml.slide+xml" PartName="/ppt/slides/slide89.xml"/>
  <Override ContentType="application/vnd.openxmlformats-officedocument.presentationml.slide+xml" PartName="/ppt/slides/slide90.xml"/>
  <Override ContentType="application/vnd.openxmlformats-officedocument.presentationml.slide+xml" PartName="/ppt/slides/slide91.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theme+xml" PartName="/ppt/theme/theme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comments+xml" PartName="/ppt/comments/comment1.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package.core-properties+xml" PartName="/docProps/core.xml"/>
  <Override ContentType="application/vnd.openxmlformats-officedocument.extended-properties+xml" PartName="/docProps/app.xml"/>
  <Override ContentType="application/vnd.ms-powerpoint.changesinfo+xml" PartName="/ppt/changesInfos/changesInfo1.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9" r:id="rId1"/>
    <p:sldMasterId id="2147483671" r:id="rId2"/>
    <p:sldMasterId id="2147483683" r:id="rId3"/>
  </p:sldMasterIdLst>
  <p:notesMasterIdLst>
    <p:notesMasterId r:id="rId96"/>
  </p:notesMasterIdLst>
  <p:handoutMasterIdLst>
    <p:handoutMasterId r:id="rId97"/>
  </p:handoutMasterIdLst>
  <p:sldIdLst>
    <p:sldId id="820" r:id="rId4"/>
    <p:sldId id="724" r:id="rId5"/>
    <p:sldId id="797" r:id="rId6"/>
    <p:sldId id="726" r:id="rId7"/>
    <p:sldId id="727" r:id="rId8"/>
    <p:sldId id="728" r:id="rId9"/>
    <p:sldId id="729" r:id="rId10"/>
    <p:sldId id="730" r:id="rId11"/>
    <p:sldId id="731" r:id="rId12"/>
    <p:sldId id="732" r:id="rId13"/>
    <p:sldId id="733" r:id="rId14"/>
    <p:sldId id="754" r:id="rId15"/>
    <p:sldId id="798" r:id="rId16"/>
    <p:sldId id="799" r:id="rId17"/>
    <p:sldId id="734" r:id="rId18"/>
    <p:sldId id="735" r:id="rId19"/>
    <p:sldId id="736" r:id="rId20"/>
    <p:sldId id="800" r:id="rId21"/>
    <p:sldId id="737" r:id="rId22"/>
    <p:sldId id="738" r:id="rId23"/>
    <p:sldId id="739" r:id="rId24"/>
    <p:sldId id="742" r:id="rId25"/>
    <p:sldId id="740" r:id="rId26"/>
    <p:sldId id="743" r:id="rId27"/>
    <p:sldId id="741" r:id="rId28"/>
    <p:sldId id="801" r:id="rId29"/>
    <p:sldId id="744" r:id="rId30"/>
    <p:sldId id="745" r:id="rId31"/>
    <p:sldId id="746" r:id="rId32"/>
    <p:sldId id="747" r:id="rId33"/>
    <p:sldId id="748" r:id="rId34"/>
    <p:sldId id="802" r:id="rId35"/>
    <p:sldId id="749" r:id="rId36"/>
    <p:sldId id="750" r:id="rId37"/>
    <p:sldId id="751" r:id="rId38"/>
    <p:sldId id="752" r:id="rId39"/>
    <p:sldId id="803" r:id="rId40"/>
    <p:sldId id="804" r:id="rId41"/>
    <p:sldId id="753" r:id="rId42"/>
    <p:sldId id="755" r:id="rId43"/>
    <p:sldId id="756" r:id="rId44"/>
    <p:sldId id="757" r:id="rId45"/>
    <p:sldId id="758" r:id="rId46"/>
    <p:sldId id="759" r:id="rId47"/>
    <p:sldId id="760" r:id="rId48"/>
    <p:sldId id="761" r:id="rId49"/>
    <p:sldId id="762" r:id="rId50"/>
    <p:sldId id="763" r:id="rId51"/>
    <p:sldId id="764" r:id="rId52"/>
    <p:sldId id="765" r:id="rId53"/>
    <p:sldId id="766" r:id="rId54"/>
    <p:sldId id="767" r:id="rId55"/>
    <p:sldId id="805" r:id="rId56"/>
    <p:sldId id="768" r:id="rId57"/>
    <p:sldId id="769" r:id="rId58"/>
    <p:sldId id="770" r:id="rId59"/>
    <p:sldId id="771" r:id="rId60"/>
    <p:sldId id="772" r:id="rId61"/>
    <p:sldId id="774" r:id="rId62"/>
    <p:sldId id="776" r:id="rId63"/>
    <p:sldId id="775" r:id="rId64"/>
    <p:sldId id="806" r:id="rId65"/>
    <p:sldId id="777" r:id="rId66"/>
    <p:sldId id="778" r:id="rId67"/>
    <p:sldId id="780" r:id="rId68"/>
    <p:sldId id="781" r:id="rId69"/>
    <p:sldId id="779" r:id="rId70"/>
    <p:sldId id="782" r:id="rId71"/>
    <p:sldId id="783" r:id="rId72"/>
    <p:sldId id="784" r:id="rId73"/>
    <p:sldId id="785" r:id="rId74"/>
    <p:sldId id="807" r:id="rId75"/>
    <p:sldId id="808" r:id="rId76"/>
    <p:sldId id="786" r:id="rId77"/>
    <p:sldId id="787" r:id="rId78"/>
    <p:sldId id="788" r:id="rId79"/>
    <p:sldId id="789" r:id="rId80"/>
    <p:sldId id="790" r:id="rId81"/>
    <p:sldId id="791" r:id="rId82"/>
    <p:sldId id="792" r:id="rId83"/>
    <p:sldId id="793" r:id="rId84"/>
    <p:sldId id="794" r:id="rId85"/>
    <p:sldId id="795" r:id="rId86"/>
    <p:sldId id="796" r:id="rId87"/>
    <p:sldId id="809" r:id="rId88"/>
    <p:sldId id="810" r:id="rId89"/>
    <p:sldId id="811" r:id="rId90"/>
    <p:sldId id="812" r:id="rId91"/>
    <p:sldId id="813" r:id="rId92"/>
    <p:sldId id="814" r:id="rId93"/>
    <p:sldId id="815" r:id="rId94"/>
    <p:sldId id="818" r:id="rId95"/>
  </p:sldIdLst>
  <p:sldSz cx="12192000" cy="6858000"/>
  <p:notesSz cx="6858000" cy="9144000"/>
  <p:embeddedFontLst>
    <p:embeddedFont>
      <p:font typeface="Roboto" panose="020B0604020202020204" charset="0"/>
      <p:regular r:id="rId98"/>
      <p:bold r:id="rId99"/>
      <p:italic r:id="rId100"/>
      <p:boldItalic r:id="rId101"/>
    </p:embeddedFont>
    <p:embeddedFont>
      <p:font typeface="Fira Sans Extra Condensed" panose="020B0604020202020204" charset="0"/>
      <p:regular r:id="rId102"/>
      <p:bold r:id="rId103"/>
      <p:italic r:id="rId104"/>
      <p:boldItalic r:id="rId105"/>
    </p:embeddedFont>
    <p:embeddedFont>
      <p:font typeface="Calibri Light" panose="020F0302020204030204" pitchFamily="34" charset="0"/>
      <p:regular r:id="rId106"/>
      <p:italic r:id="rId107"/>
    </p:embeddedFont>
    <p:embeddedFont>
      <p:font typeface="Calibri" panose="020F0502020204030204" pitchFamily="34" charset="0"/>
      <p:regular r:id="rId108"/>
      <p:bold r:id="rId109"/>
      <p:italic r:id="rId110"/>
      <p:boldItalic r:id="rId111"/>
    </p:embeddedFont>
    <p:embeddedFont>
      <p:font typeface="맑은 고딕" panose="020B0503020000020004" pitchFamily="34" charset="-127"/>
      <p:regular r:id="rId112"/>
      <p:bold r:id="rId113"/>
    </p:embeddedFont>
    <p:embeddedFont>
      <p:font typeface="Cambria Math" panose="02040503050406030204" pitchFamily="18" charset="0"/>
      <p:regular r:id="rId1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 Nam Hải_Nam Trực" initials="TN" lastIdx="1" clrIdx="0">
    <p:extLst>
      <p:ext uri="{19B8F6BF-5375-455C-9EA6-DF929625EA0E}">
        <p15:presenceInfo xmlns:p15="http://schemas.microsoft.com/office/powerpoint/2012/main" userId="648abff787a96da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B96C"/>
    <a:srgbClr val="00438E"/>
    <a:srgbClr val="149AD8"/>
    <a:srgbClr val="7159A4"/>
    <a:srgbClr val="0B9348"/>
    <a:srgbClr val="F49F1B"/>
    <a:srgbClr val="5CB9E4"/>
    <a:srgbClr val="02478F"/>
    <a:srgbClr val="024890"/>
    <a:srgbClr val="0C0E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940675A-B579-460E-94D1-54222C63F5D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0927" autoAdjust="0"/>
  </p:normalViewPr>
  <p:slideViewPr>
    <p:cSldViewPr showGuides="1">
      <p:cViewPr varScale="1">
        <p:scale>
          <a:sx n="70" d="100"/>
          <a:sy n="70" d="100"/>
        </p:scale>
        <p:origin x="660" y="6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58" d="100"/>
          <a:sy n="58" d="100"/>
        </p:scale>
        <p:origin x="3317"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viewProps" Target="viewProps.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font" Target="fonts/font15.fntdata"/><Relationship Id="rId16" Type="http://schemas.openxmlformats.org/officeDocument/2006/relationships/slide" Target="slides/slide13.xml"/><Relationship Id="rId107" Type="http://schemas.openxmlformats.org/officeDocument/2006/relationships/font" Target="fonts/font10.fntdata"/><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102" Type="http://schemas.openxmlformats.org/officeDocument/2006/relationships/font" Target="fonts/font5.fntdata"/><Relationship Id="rId110" Type="http://schemas.openxmlformats.org/officeDocument/2006/relationships/font" Target="fonts/font13.fntdata"/><Relationship Id="rId115" Type="http://schemas.openxmlformats.org/officeDocument/2006/relationships/commentAuthors" Target="commentAuthor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font" Target="fonts/font3.fntdata"/><Relationship Id="rId105" Type="http://schemas.openxmlformats.org/officeDocument/2006/relationships/font" Target="fonts/font8.fntdata"/><Relationship Id="rId113" Type="http://schemas.openxmlformats.org/officeDocument/2006/relationships/font" Target="fonts/font16.fntdata"/><Relationship Id="rId118"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font" Target="fonts/font1.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font" Target="fonts/font6.fntdata"/><Relationship Id="rId108" Type="http://schemas.openxmlformats.org/officeDocument/2006/relationships/font" Target="fonts/font11.fntdata"/><Relationship Id="rId116"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notesMaster" Target="notesMasters/notesMaster1.xml"/><Relationship Id="rId11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font" Target="fonts/font9.fntdata"/><Relationship Id="rId114" Type="http://schemas.openxmlformats.org/officeDocument/2006/relationships/font" Target="fonts/font17.fntdata"/><Relationship Id="rId119"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font" Target="fonts/font2.fntdata"/><Relationship Id="rId101" Type="http://schemas.openxmlformats.org/officeDocument/2006/relationships/font" Target="fonts/font4.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font" Target="fonts/font12.fntdata"/><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handoutMaster" Target="handoutMasters/handoutMaster1.xml"/><Relationship Id="rId104" Type="http://schemas.openxmlformats.org/officeDocument/2006/relationships/font" Target="fonts/font7.fntdata"/><Relationship Id="rId120" Type="http://schemas.microsoft.com/office/2016/11/relationships/changesInfo" Target="changesInfos/changesInfo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u Thị Băng" userId="37bda39170c1da38" providerId="LiveId" clId="{18CDA820-B0F9-43CD-8529-AC1DB12141F1}"/>
    <pc:docChg chg="modSld">
      <pc:chgData name="Chu Thị Băng" userId="37bda39170c1da38" providerId="LiveId" clId="{18CDA820-B0F9-43CD-8529-AC1DB12141F1}" dt="2024-07-15T02:31:23.483" v="9" actId="207"/>
      <pc:docMkLst>
        <pc:docMk/>
      </pc:docMkLst>
      <pc:sldChg chg="modSp mod">
        <pc:chgData name="Chu Thị Băng" userId="37bda39170c1da38" providerId="LiveId" clId="{18CDA820-B0F9-43CD-8529-AC1DB12141F1}" dt="2024-07-15T02:30:52.460" v="6" actId="1076"/>
        <pc:sldMkLst>
          <pc:docMk/>
          <pc:sldMk cId="403133246" sldId="262"/>
        </pc:sldMkLst>
        <pc:spChg chg="mod">
          <ac:chgData name="Chu Thị Băng" userId="37bda39170c1da38" providerId="LiveId" clId="{18CDA820-B0F9-43CD-8529-AC1DB12141F1}" dt="2024-07-15T02:30:52.460" v="6" actId="1076"/>
          <ac:spMkLst>
            <pc:docMk/>
            <pc:sldMk cId="403133246" sldId="262"/>
            <ac:spMk id="97" creationId="{4115E394-E2B1-4324-A322-6498BCE1FBF9}"/>
          </ac:spMkLst>
        </pc:spChg>
      </pc:sldChg>
      <pc:sldChg chg="modSp mod">
        <pc:chgData name="Chu Thị Băng" userId="37bda39170c1da38" providerId="LiveId" clId="{18CDA820-B0F9-43CD-8529-AC1DB12141F1}" dt="2024-07-15T02:31:16.797" v="8" actId="207"/>
        <pc:sldMkLst>
          <pc:docMk/>
          <pc:sldMk cId="1974955260" sldId="721"/>
        </pc:sldMkLst>
        <pc:spChg chg="mod">
          <ac:chgData name="Chu Thị Băng" userId="37bda39170c1da38" providerId="LiveId" clId="{18CDA820-B0F9-43CD-8529-AC1DB12141F1}" dt="2024-07-15T02:31:16.797" v="8" actId="207"/>
          <ac:spMkLst>
            <pc:docMk/>
            <pc:sldMk cId="1974955260" sldId="721"/>
            <ac:spMk id="28" creationId="{D9D7714F-AE1C-46CB-A17E-B21092A5716D}"/>
          </ac:spMkLst>
        </pc:spChg>
      </pc:sldChg>
      <pc:sldChg chg="modSp mod">
        <pc:chgData name="Chu Thị Băng" userId="37bda39170c1da38" providerId="LiveId" clId="{18CDA820-B0F9-43CD-8529-AC1DB12141F1}" dt="2024-07-15T02:31:09.872" v="7" actId="207"/>
        <pc:sldMkLst>
          <pc:docMk/>
          <pc:sldMk cId="797074627" sldId="724"/>
        </pc:sldMkLst>
        <pc:spChg chg="mod">
          <ac:chgData name="Chu Thị Băng" userId="37bda39170c1da38" providerId="LiveId" clId="{18CDA820-B0F9-43CD-8529-AC1DB12141F1}" dt="2024-07-15T02:31:09.872" v="7" actId="207"/>
          <ac:spMkLst>
            <pc:docMk/>
            <pc:sldMk cId="797074627" sldId="724"/>
            <ac:spMk id="2" creationId="{1EBAF3D0-7891-142C-F616-D09373166448}"/>
          </ac:spMkLst>
        </pc:spChg>
      </pc:sldChg>
      <pc:sldChg chg="modSp mod">
        <pc:chgData name="Chu Thị Băng" userId="37bda39170c1da38" providerId="LiveId" clId="{18CDA820-B0F9-43CD-8529-AC1DB12141F1}" dt="2024-07-15T02:31:23.483" v="9" actId="207"/>
        <pc:sldMkLst>
          <pc:docMk/>
          <pc:sldMk cId="4147124030" sldId="726"/>
        </pc:sldMkLst>
        <pc:spChg chg="mod">
          <ac:chgData name="Chu Thị Băng" userId="37bda39170c1da38" providerId="LiveId" clId="{18CDA820-B0F9-43CD-8529-AC1DB12141F1}" dt="2024-07-15T02:31:23.483" v="9" actId="207"/>
          <ac:spMkLst>
            <pc:docMk/>
            <pc:sldMk cId="4147124030" sldId="726"/>
            <ac:spMk id="5" creationId="{927748E9-294E-3325-D66B-FF0AF4B9B640}"/>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5-03-12T00:34:14.844" idx="1">
    <p:pos x="7678" y="3777"/>
    <p:text/>
    <p:extLst>
      <p:ext uri="{C676402C-5697-4E1C-873F-D02D1690AC5C}">
        <p15:threadingInfo xmlns:p15="http://schemas.microsoft.com/office/powerpoint/2012/main" timeZoneBias="-42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2B6FBC3-E50A-4F58-B6A1-D148DA1F68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68039863-04C0-4B22-A824-0BE27241958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AD8E957-D915-42DC-87EA-EAC37E42D8A7}" type="datetimeFigureOut">
              <a:rPr lang="en-US" smtClean="0">
                <a:latin typeface="Arial" panose="020B0604020202020204" pitchFamily="34" charset="0"/>
              </a:rPr>
              <a:t>5/26/2025</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DD0729D2-3C88-4880-9BC8-E6946C88B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40FC6CC2-51DE-412E-A7E1-41D4D449675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D62606E-94A5-4699-AF7D-7E9600B43830}"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500573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4375BAF9-0B1D-4B8F-9B70-82DA2FF62AAB}" type="datetimeFigureOut">
              <a:rPr lang="en-US" smtClean="0"/>
              <a:pPr/>
              <a:t>5/26/2025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B53270C4-5166-4AC5-86A0-5BCB4425EB66}" type="slidenum">
              <a:rPr lang="en-US" smtClean="0"/>
              <a:pPr/>
              <a:t>‹#›</a:t>
            </a:fld>
            <a:endParaRPr lang="en-US" dirty="0"/>
          </a:p>
        </p:txBody>
      </p:sp>
    </p:spTree>
    <p:extLst>
      <p:ext uri="{BB962C8B-B14F-4D97-AF65-F5344CB8AC3E}">
        <p14:creationId xmlns:p14="http://schemas.microsoft.com/office/powerpoint/2010/main" val="2787933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7125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ea typeface="Times New Roman" panose="02020603050405020304" pitchFamily="18" charset="0"/>
              </a:rPr>
              <a:t>Heat loss due to q</a:t>
            </a:r>
            <a:r>
              <a:rPr lang="en-US" sz="1800" baseline="-25000" dirty="0">
                <a:effectLst/>
                <a:ea typeface="Times New Roman" panose="02020603050405020304" pitchFamily="18" charset="0"/>
              </a:rPr>
              <a:t>2 </a:t>
            </a:r>
            <a:r>
              <a:rPr lang="en-US" sz="1800" dirty="0">
                <a:effectLst/>
                <a:ea typeface="Times New Roman" panose="02020603050405020304" pitchFamily="18" charset="0"/>
              </a:rPr>
              <a:t>flue gas  is usually the largest type of heat loss for a boiler. This loss depends on the coefficient of excess air coming out of the boiler (</a:t>
            </a:r>
            <a:r>
              <a:rPr lang="en-US" sz="1800" dirty="0">
                <a:effectLst/>
                <a:ea typeface="Symbol" panose="05050102010706020507" pitchFamily="18" charset="2"/>
                <a:cs typeface="Arial" panose="020B0604020202020204" pitchFamily="34" charset="0"/>
              </a:rPr>
              <a:t>a</a:t>
            </a:r>
            <a:r>
              <a:rPr lang="en-US" sz="1800" dirty="0">
                <a:effectLst/>
                <a:ea typeface="Times New Roman" panose="02020603050405020304" pitchFamily="18" charset="0"/>
              </a:rPr>
              <a:t>) and exhaust flue gas temperature (</a:t>
            </a:r>
            <a:r>
              <a:rPr lang="en-US" sz="1800" dirty="0" err="1">
                <a:effectLst/>
                <a:ea typeface="Symbol" panose="05050102010706020507" pitchFamily="18" charset="2"/>
                <a:cs typeface="Arial" panose="020B0604020202020204" pitchFamily="34" charset="0"/>
              </a:rPr>
              <a:t>t</a:t>
            </a:r>
            <a:r>
              <a:rPr lang="en-US" sz="1800" baseline="-25000" dirty="0" err="1">
                <a:effectLst/>
                <a:ea typeface="Symbol" panose="05050102010706020507" pitchFamily="18" charset="2"/>
                <a:cs typeface="Arial" panose="020B0604020202020204" pitchFamily="34" charset="0"/>
              </a:rPr>
              <a:t>kt</a:t>
            </a:r>
            <a:r>
              <a:rPr lang="en-US" sz="1800" dirty="0">
                <a:effectLst/>
                <a:ea typeface="Times New Roman" panose="02020603050405020304" pitchFamily="18" charset="0"/>
              </a:rPr>
              <a:t>). The higher the exhaust flue gas temperature, the greater the q</a:t>
            </a:r>
            <a:r>
              <a:rPr lang="en-US" sz="1800" baseline="-25000" dirty="0">
                <a:effectLst/>
                <a:ea typeface="Times New Roman" panose="02020603050405020304" pitchFamily="18" charset="0"/>
              </a:rPr>
              <a:t>2</a:t>
            </a:r>
            <a:r>
              <a:rPr lang="en-US" sz="1800" dirty="0">
                <a:effectLst/>
                <a:ea typeface="Times New Roman" panose="02020603050405020304" pitchFamily="18" charset="0"/>
              </a:rPr>
              <a:t> loss. However, in some cases, losses due to mechanically inexhaustible fire q</a:t>
            </a:r>
            <a:r>
              <a:rPr lang="en-US" sz="1800" baseline="-25000" dirty="0">
                <a:effectLst/>
                <a:ea typeface="Times New Roman" panose="02020603050405020304" pitchFamily="18" charset="0"/>
              </a:rPr>
              <a:t>4</a:t>
            </a:r>
            <a:r>
              <a:rPr lang="en-US" sz="1800" dirty="0">
                <a:effectLst/>
                <a:ea typeface="Times New Roman" panose="02020603050405020304" pitchFamily="18" charset="0"/>
              </a:rPr>
              <a:t> may be greater when poorly organized combustion. </a:t>
            </a:r>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29</a:t>
            </a:fld>
            <a:endParaRPr lang="en-US" dirty="0"/>
          </a:p>
        </p:txBody>
      </p:sp>
    </p:spTree>
    <p:extLst>
      <p:ext uri="{BB962C8B-B14F-4D97-AF65-F5344CB8AC3E}">
        <p14:creationId xmlns:p14="http://schemas.microsoft.com/office/powerpoint/2010/main" val="214057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ea typeface="Times New Roman" panose="02020603050405020304" pitchFamily="18" charset="0"/>
              </a:rPr>
              <a:t>However, when calculating losses due to incomplete combustion, the components CO, H</a:t>
            </a:r>
            <a:r>
              <a:rPr lang="en-US" sz="1800" baseline="-25000" dirty="0">
                <a:effectLst/>
                <a:ea typeface="Times New Roman" panose="02020603050405020304" pitchFamily="18" charset="0"/>
              </a:rPr>
              <a:t>2</a:t>
            </a:r>
            <a:r>
              <a:rPr lang="en-US" sz="1800" dirty="0">
                <a:effectLst/>
                <a:ea typeface="Times New Roman" panose="02020603050405020304" pitchFamily="18" charset="0"/>
              </a:rPr>
              <a:t>, CH</a:t>
            </a:r>
            <a:r>
              <a:rPr lang="en-US" sz="1800" baseline="-25000" dirty="0">
                <a:effectLst/>
                <a:ea typeface="Times New Roman" panose="02020603050405020304" pitchFamily="18" charset="0"/>
              </a:rPr>
              <a:t>4</a:t>
            </a:r>
            <a:r>
              <a:rPr lang="en-US" sz="1800" dirty="0">
                <a:effectLst/>
                <a:ea typeface="Times New Roman" panose="02020603050405020304" pitchFamily="18" charset="0"/>
              </a:rPr>
              <a:t>, </a:t>
            </a:r>
            <a:r>
              <a:rPr lang="en-US" sz="1800" dirty="0" err="1">
                <a:effectLst/>
                <a:ea typeface="Times New Roman" panose="02020603050405020304" pitchFamily="18" charset="0"/>
              </a:rPr>
              <a:t>C</a:t>
            </a:r>
            <a:r>
              <a:rPr lang="en-US" sz="1800" baseline="-25000" dirty="0" err="1">
                <a:effectLst/>
                <a:ea typeface="Times New Roman" panose="02020603050405020304" pitchFamily="18" charset="0"/>
              </a:rPr>
              <a:t>x</a:t>
            </a:r>
            <a:r>
              <a:rPr lang="en-US" sz="1800" dirty="0" err="1">
                <a:effectLst/>
                <a:ea typeface="Times New Roman" panose="02020603050405020304" pitchFamily="18" charset="0"/>
              </a:rPr>
              <a:t>H</a:t>
            </a:r>
            <a:r>
              <a:rPr lang="en-US" sz="1800" baseline="-25000" dirty="0" err="1">
                <a:effectLst/>
                <a:ea typeface="Times New Roman" panose="02020603050405020304" pitchFamily="18" charset="0"/>
              </a:rPr>
              <a:t>y</a:t>
            </a:r>
            <a:r>
              <a:rPr lang="en-US" sz="1800" dirty="0">
                <a:effectLst/>
                <a:ea typeface="Times New Roman" panose="02020603050405020304" pitchFamily="18" charset="0"/>
              </a:rPr>
              <a:t>, etc. account for a very small proportion, but only CO can be measured on measuring devices with units of parts per million (ppm) and components H</a:t>
            </a:r>
            <a:r>
              <a:rPr lang="en-US" sz="1800" baseline="-25000" dirty="0">
                <a:effectLst/>
                <a:ea typeface="Times New Roman" panose="02020603050405020304" pitchFamily="18" charset="0"/>
              </a:rPr>
              <a:t>2</a:t>
            </a:r>
            <a:r>
              <a:rPr lang="en-US" sz="1800" dirty="0">
                <a:effectLst/>
                <a:ea typeface="Times New Roman" panose="02020603050405020304" pitchFamily="18" charset="0"/>
              </a:rPr>
              <a:t> or CH</a:t>
            </a:r>
            <a:r>
              <a:rPr lang="en-US" sz="1800" baseline="-25000" dirty="0">
                <a:effectLst/>
                <a:ea typeface="Times New Roman" panose="02020603050405020304" pitchFamily="18" charset="0"/>
              </a:rPr>
              <a:t>4</a:t>
            </a:r>
            <a:r>
              <a:rPr lang="en-US" sz="1800" dirty="0">
                <a:effectLst/>
                <a:ea typeface="Times New Roman" panose="02020603050405020304" pitchFamily="18" charset="0"/>
              </a:rPr>
              <a:t> are too small to have energy</a:t>
            </a:r>
          </a:p>
          <a:p>
            <a:r>
              <a:rPr lang="en-US" sz="1800" dirty="0">
                <a:effectLst/>
                <a:ea typeface="Times New Roman" panose="02020603050405020304" pitchFamily="18" charset="0"/>
              </a:rPr>
              <a:t>The control that reduces q</a:t>
            </a:r>
            <a:r>
              <a:rPr lang="en-US" sz="1800" baseline="-25000" dirty="0">
                <a:effectLst/>
                <a:ea typeface="Times New Roman" panose="02020603050405020304" pitchFamily="18" charset="0"/>
              </a:rPr>
              <a:t>3</a:t>
            </a:r>
            <a:r>
              <a:rPr lang="en-US" sz="1800" dirty="0">
                <a:effectLst/>
                <a:ea typeface="Times New Roman" panose="02020603050405020304" pitchFamily="18" charset="0"/>
              </a:rPr>
              <a:t> losses is always related to environmental emissions so this is a must and, more importantly, a waste of energy. Combustion processes pile fuel in one location without spreading the fuel evenly on the grate; Poor fuel nozzle correction are the main causes of the increase in q</a:t>
            </a:r>
            <a:r>
              <a:rPr lang="en-US" sz="1800" baseline="-25000" dirty="0">
                <a:effectLst/>
                <a:ea typeface="Times New Roman" panose="02020603050405020304" pitchFamily="18" charset="0"/>
              </a:rPr>
              <a:t>3</a:t>
            </a:r>
            <a:r>
              <a:rPr lang="en-US" sz="1800" dirty="0">
                <a:effectLst/>
                <a:ea typeface="Times New Roman" panose="02020603050405020304" pitchFamily="18" charset="0"/>
              </a:rPr>
              <a:t> as well as environmental emissions</a:t>
            </a: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30</a:t>
            </a:fld>
            <a:endParaRPr lang="en-US" dirty="0"/>
          </a:p>
        </p:txBody>
      </p:sp>
    </p:spTree>
    <p:extLst>
      <p:ext uri="{BB962C8B-B14F-4D97-AF65-F5344CB8AC3E}">
        <p14:creationId xmlns:p14="http://schemas.microsoft.com/office/powerpoint/2010/main" val="232839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41</a:t>
            </a:fld>
            <a:endParaRPr lang="en-US" dirty="0"/>
          </a:p>
        </p:txBody>
      </p:sp>
    </p:spTree>
    <p:extLst>
      <p:ext uri="{BB962C8B-B14F-4D97-AF65-F5344CB8AC3E}">
        <p14:creationId xmlns:p14="http://schemas.microsoft.com/office/powerpoint/2010/main" val="4002574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dirty="0" err="1"/>
              <a:t>Giới</a:t>
            </a:r>
            <a:r>
              <a:rPr lang="en-US" dirty="0"/>
              <a:t> </a:t>
            </a:r>
            <a:r>
              <a:rPr lang="en-US" dirty="0" err="1"/>
              <a:t>thiệu</a:t>
            </a:r>
            <a:r>
              <a:rPr lang="en-US" dirty="0"/>
              <a:t> </a:t>
            </a:r>
            <a:r>
              <a:rPr lang="en-US" dirty="0" err="1"/>
              <a:t>công</a:t>
            </a:r>
            <a:r>
              <a:rPr lang="en-US" dirty="0"/>
              <a:t> </a:t>
            </a:r>
            <a:r>
              <a:rPr lang="en-US" dirty="0" err="1"/>
              <a:t>thức</a:t>
            </a:r>
            <a:r>
              <a:rPr lang="en-US" dirty="0"/>
              <a:t> </a:t>
            </a:r>
            <a:r>
              <a:rPr lang="en-US" dirty="0" err="1"/>
              <a:t>tính</a:t>
            </a:r>
            <a:r>
              <a:rPr lang="en-US" dirty="0"/>
              <a:t> </a:t>
            </a:r>
            <a:r>
              <a:rPr lang="en-US" dirty="0" err="1"/>
              <a:t>lượng</a:t>
            </a:r>
            <a:r>
              <a:rPr lang="en-US" dirty="0"/>
              <a:t> </a:t>
            </a:r>
            <a:r>
              <a:rPr lang="en-US" dirty="0" err="1"/>
              <a:t>xả</a:t>
            </a:r>
            <a:r>
              <a:rPr lang="en-US" dirty="0"/>
              <a:t> </a:t>
            </a:r>
          </a:p>
          <a:p>
            <a:pPr eaLnBrk="1" hangingPunct="1">
              <a:spcBef>
                <a:spcPct val="0"/>
              </a:spcBef>
              <a:defRPr/>
            </a:pPr>
            <a:r>
              <a:rPr lang="en-US" dirty="0" err="1"/>
              <a:t>Sản</a:t>
            </a:r>
            <a:r>
              <a:rPr lang="en-US" dirty="0"/>
              <a:t> </a:t>
            </a:r>
            <a:r>
              <a:rPr lang="en-US" dirty="0" err="1"/>
              <a:t>lượng</a:t>
            </a:r>
            <a:r>
              <a:rPr lang="en-US" dirty="0"/>
              <a:t> </a:t>
            </a:r>
            <a:r>
              <a:rPr lang="en-US" dirty="0" err="1"/>
              <a:t>hơi</a:t>
            </a:r>
            <a:r>
              <a:rPr lang="en-US" dirty="0"/>
              <a:t>: </a:t>
            </a:r>
            <a:r>
              <a:rPr lang="en-US" dirty="0" err="1"/>
              <a:t>đo</a:t>
            </a:r>
            <a:r>
              <a:rPr lang="en-US" dirty="0"/>
              <a:t> </a:t>
            </a:r>
            <a:r>
              <a:rPr lang="en-US" dirty="0" err="1"/>
              <a:t>thực</a:t>
            </a:r>
            <a:r>
              <a:rPr lang="en-US" dirty="0"/>
              <a:t> </a:t>
            </a:r>
            <a:r>
              <a:rPr lang="en-US" dirty="0" err="1"/>
              <a:t>tế</a:t>
            </a:r>
            <a:r>
              <a:rPr lang="en-US" dirty="0"/>
              <a:t>, </a:t>
            </a:r>
            <a:r>
              <a:rPr lang="en-US" dirty="0" err="1"/>
              <a:t>hoặc</a:t>
            </a:r>
            <a:r>
              <a:rPr lang="en-US" dirty="0"/>
              <a:t> </a:t>
            </a:r>
            <a:r>
              <a:rPr lang="en-US" dirty="0" err="1"/>
              <a:t>tính</a:t>
            </a:r>
            <a:r>
              <a:rPr lang="en-US" dirty="0"/>
              <a:t> </a:t>
            </a:r>
            <a:r>
              <a:rPr lang="en-US" dirty="0" err="1"/>
              <a:t>gần</a:t>
            </a:r>
            <a:r>
              <a:rPr lang="en-US" dirty="0"/>
              <a:t> </a:t>
            </a:r>
            <a:r>
              <a:rPr lang="en-US" dirty="0" err="1"/>
              <a:t>đúng</a:t>
            </a:r>
            <a:r>
              <a:rPr lang="en-US" dirty="0"/>
              <a:t> </a:t>
            </a:r>
            <a:r>
              <a:rPr lang="en-US" dirty="0" err="1"/>
              <a:t>từ</a:t>
            </a:r>
            <a:r>
              <a:rPr lang="en-US" dirty="0"/>
              <a:t> </a:t>
            </a:r>
            <a:r>
              <a:rPr lang="en-US" dirty="0" err="1"/>
              <a:t>tiêu</a:t>
            </a:r>
            <a:r>
              <a:rPr lang="en-US" dirty="0"/>
              <a:t> hao </a:t>
            </a:r>
            <a:r>
              <a:rPr lang="en-US" dirty="0" err="1"/>
              <a:t>nhiên</a:t>
            </a:r>
            <a:r>
              <a:rPr lang="en-US" dirty="0"/>
              <a:t> </a:t>
            </a:r>
            <a:r>
              <a:rPr lang="en-US" dirty="0" err="1"/>
              <a:t>liệu</a:t>
            </a:r>
            <a:endParaRPr lang="en-US" dirty="0"/>
          </a:p>
          <a:p>
            <a:pPr eaLnBrk="1" hangingPunct="1">
              <a:spcBef>
                <a:spcPct val="0"/>
              </a:spcBef>
              <a:defRPr/>
            </a:pPr>
            <a:r>
              <a:rPr lang="en-US" dirty="0"/>
              <a:t>TDS </a:t>
            </a:r>
            <a:r>
              <a:rPr lang="en-US" dirty="0" err="1"/>
              <a:t>của</a:t>
            </a:r>
            <a:r>
              <a:rPr lang="en-US" dirty="0"/>
              <a:t> </a:t>
            </a:r>
            <a:r>
              <a:rPr lang="en-US" dirty="0" err="1"/>
              <a:t>nước</a:t>
            </a:r>
            <a:r>
              <a:rPr lang="en-US" dirty="0"/>
              <a:t> </a:t>
            </a:r>
            <a:r>
              <a:rPr lang="en-US" dirty="0" err="1"/>
              <a:t>cấp</a:t>
            </a:r>
            <a:r>
              <a:rPr lang="en-US" dirty="0"/>
              <a:t> </a:t>
            </a:r>
            <a:r>
              <a:rPr lang="en-US" dirty="0" err="1"/>
              <a:t>và</a:t>
            </a:r>
            <a:r>
              <a:rPr lang="en-US" dirty="0"/>
              <a:t> </a:t>
            </a:r>
            <a:r>
              <a:rPr lang="en-US" dirty="0" err="1"/>
              <a:t>nước</a:t>
            </a:r>
            <a:r>
              <a:rPr lang="en-US" dirty="0"/>
              <a:t> </a:t>
            </a:r>
            <a:r>
              <a:rPr lang="en-US" dirty="0" err="1"/>
              <a:t>lò</a:t>
            </a:r>
            <a:r>
              <a:rPr lang="en-US" dirty="0"/>
              <a:t>: </a:t>
            </a:r>
            <a:r>
              <a:rPr lang="en-US" dirty="0" err="1"/>
              <a:t>lấy</a:t>
            </a:r>
            <a:r>
              <a:rPr lang="en-US" dirty="0"/>
              <a:t> </a:t>
            </a:r>
            <a:r>
              <a:rPr lang="en-US" dirty="0" err="1"/>
              <a:t>từ</a:t>
            </a:r>
            <a:r>
              <a:rPr lang="en-US" dirty="0"/>
              <a:t> </a:t>
            </a:r>
            <a:r>
              <a:rPr lang="en-US" dirty="0" err="1"/>
              <a:t>kết</a:t>
            </a:r>
            <a:r>
              <a:rPr lang="en-US" dirty="0"/>
              <a:t> </a:t>
            </a:r>
            <a:r>
              <a:rPr lang="en-US" dirty="0" err="1"/>
              <a:t>quả</a:t>
            </a:r>
            <a:r>
              <a:rPr lang="en-US" dirty="0"/>
              <a:t> </a:t>
            </a:r>
            <a:r>
              <a:rPr lang="en-US" dirty="0" err="1"/>
              <a:t>phân</a:t>
            </a:r>
            <a:r>
              <a:rPr lang="en-US" dirty="0"/>
              <a:t> </a:t>
            </a:r>
            <a:r>
              <a:rPr lang="en-US" dirty="0" err="1"/>
              <a:t>tích</a:t>
            </a:r>
            <a:r>
              <a:rPr lang="en-US" dirty="0"/>
              <a:t> </a:t>
            </a:r>
            <a:r>
              <a:rPr lang="en-US" dirty="0" err="1"/>
              <a:t>mẫu</a:t>
            </a:r>
            <a:r>
              <a:rPr lang="en-US" dirty="0"/>
              <a:t> </a:t>
            </a:r>
            <a:r>
              <a:rPr lang="en-US" dirty="0" err="1"/>
              <a:t>nước</a:t>
            </a:r>
            <a:endParaRPr lang="en-US" dirty="0"/>
          </a:p>
          <a:p>
            <a:pPr eaLnBrk="1" hangingPunct="1">
              <a:spcBef>
                <a:spcPct val="0"/>
              </a:spcBef>
              <a:defRPr/>
            </a:pPr>
            <a:r>
              <a:rPr lang="en-US" dirty="0" err="1"/>
              <a:t>Yêu</a:t>
            </a:r>
            <a:r>
              <a:rPr lang="en-US" dirty="0"/>
              <a:t> </a:t>
            </a:r>
            <a:r>
              <a:rPr lang="en-US" dirty="0" err="1"/>
              <a:t>cầu</a:t>
            </a:r>
            <a:r>
              <a:rPr lang="en-US" dirty="0"/>
              <a:t> </a:t>
            </a:r>
            <a:r>
              <a:rPr lang="en-US" dirty="0" err="1"/>
              <a:t>học</a:t>
            </a:r>
            <a:r>
              <a:rPr lang="en-US" dirty="0"/>
              <a:t> </a:t>
            </a:r>
            <a:r>
              <a:rPr lang="en-US" dirty="0" err="1"/>
              <a:t>viên</a:t>
            </a:r>
            <a:r>
              <a:rPr lang="en-US" dirty="0"/>
              <a:t> </a:t>
            </a:r>
            <a:r>
              <a:rPr lang="en-US" dirty="0" err="1"/>
              <a:t>tính</a:t>
            </a:r>
            <a:r>
              <a:rPr lang="en-US" dirty="0"/>
              <a:t> </a:t>
            </a:r>
            <a:r>
              <a:rPr lang="en-US" dirty="0" err="1"/>
              <a:t>toán</a:t>
            </a:r>
            <a:r>
              <a:rPr lang="en-US" dirty="0"/>
              <a:t> </a:t>
            </a:r>
            <a:r>
              <a:rPr lang="en-US" dirty="0" err="1"/>
              <a:t>thử</a:t>
            </a:r>
            <a:r>
              <a:rPr lang="en-US" dirty="0"/>
              <a:t> </a:t>
            </a:r>
            <a:r>
              <a:rPr lang="en-US" dirty="0" err="1"/>
              <a:t>cho</a:t>
            </a:r>
            <a:r>
              <a:rPr lang="en-US" dirty="0"/>
              <a:t> 1 </a:t>
            </a:r>
            <a:r>
              <a:rPr lang="en-US" dirty="0" err="1"/>
              <a:t>ví</a:t>
            </a:r>
            <a:r>
              <a:rPr lang="en-US" dirty="0"/>
              <a:t> </a:t>
            </a:r>
            <a:r>
              <a:rPr lang="en-US" dirty="0" err="1"/>
              <a:t>dụ</a:t>
            </a:r>
            <a:r>
              <a:rPr lang="en-US" dirty="0"/>
              <a:t>:</a:t>
            </a:r>
          </a:p>
          <a:p>
            <a:pPr eaLnBrk="1" hangingPunct="1">
              <a:spcBef>
                <a:spcPct val="0"/>
              </a:spcBef>
              <a:buFont typeface="Arial" panose="020B0604020202020204" pitchFamily="34" charset="0"/>
              <a:buNone/>
              <a:defRPr/>
            </a:pPr>
            <a:r>
              <a:rPr lang="en-US" dirty="0" err="1"/>
              <a:t>Ví</a:t>
            </a:r>
            <a:r>
              <a:rPr lang="en-US" dirty="0"/>
              <a:t> </a:t>
            </a:r>
            <a:r>
              <a:rPr lang="en-US" dirty="0" err="1"/>
              <a:t>dụ</a:t>
            </a:r>
            <a:r>
              <a:rPr lang="en-US" dirty="0"/>
              <a:t>: D = 5 t/h; (TDS)</a:t>
            </a:r>
            <a:r>
              <a:rPr lang="en-US" baseline="-25000" dirty="0"/>
              <a:t>c</a:t>
            </a:r>
            <a:r>
              <a:rPr lang="en-US" dirty="0"/>
              <a:t> = 100 ppm; (TDS)</a:t>
            </a:r>
            <a:r>
              <a:rPr lang="en-US" baseline="-25000" dirty="0"/>
              <a:t>L</a:t>
            </a:r>
            <a:r>
              <a:rPr lang="en-US" dirty="0"/>
              <a:t> = 3000 ppm</a:t>
            </a:r>
          </a:p>
          <a:p>
            <a:pPr marL="457200" indent="-457200" eaLnBrk="1" hangingPunct="1">
              <a:spcBef>
                <a:spcPct val="0"/>
              </a:spcBef>
              <a:buFont typeface="Arial" panose="020B0604020202020204" pitchFamily="34" charset="0"/>
              <a:buNone/>
              <a:defRPr/>
            </a:pPr>
            <a:r>
              <a:rPr lang="en-US" dirty="0"/>
              <a:t>	</a:t>
            </a:r>
            <a:r>
              <a:rPr lang="en-US" dirty="0">
                <a:sym typeface="Wingdings" pitchFamily="2" charset="2"/>
              </a:rPr>
              <a:t></a:t>
            </a:r>
            <a:r>
              <a:rPr lang="en-US" dirty="0"/>
              <a:t> </a:t>
            </a:r>
            <a:r>
              <a:rPr lang="en-US" dirty="0" err="1"/>
              <a:t>G</a:t>
            </a:r>
            <a:r>
              <a:rPr lang="en-US" baseline="-25000" dirty="0" err="1"/>
              <a:t>xả</a:t>
            </a:r>
            <a:r>
              <a:rPr lang="en-US" baseline="-25000" dirty="0"/>
              <a:t> </a:t>
            </a:r>
            <a:r>
              <a:rPr lang="en-US" dirty="0"/>
              <a:t>= 178 kg/h</a:t>
            </a:r>
          </a:p>
          <a:p>
            <a:pPr marL="457200" indent="-457200" eaLnBrk="1" hangingPunct="1">
              <a:spcBef>
                <a:spcPct val="0"/>
              </a:spcBef>
              <a:buFont typeface="Arial" panose="020B0604020202020204" pitchFamily="34" charset="0"/>
              <a:buNone/>
              <a:defRPr/>
            </a:pPr>
            <a:r>
              <a:rPr lang="en-US" dirty="0"/>
              <a:t>	</a:t>
            </a:r>
            <a:r>
              <a:rPr lang="en-US" dirty="0" err="1"/>
              <a:t>Tỷ</a:t>
            </a:r>
            <a:r>
              <a:rPr lang="en-US" dirty="0"/>
              <a:t> </a:t>
            </a:r>
            <a:r>
              <a:rPr lang="en-US" dirty="0" err="1"/>
              <a:t>lệ</a:t>
            </a:r>
            <a:r>
              <a:rPr lang="en-US" dirty="0"/>
              <a:t>:  </a:t>
            </a:r>
            <a:r>
              <a:rPr lang="en-US" dirty="0" err="1"/>
              <a:t>G</a:t>
            </a:r>
            <a:r>
              <a:rPr lang="en-US" baseline="-25000" dirty="0" err="1"/>
              <a:t>xả</a:t>
            </a:r>
            <a:r>
              <a:rPr lang="en-US" dirty="0"/>
              <a:t>/D = 3,56%</a:t>
            </a: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48</a:t>
            </a:fld>
            <a:endParaRPr lang="en-US" dirty="0"/>
          </a:p>
        </p:txBody>
      </p:sp>
    </p:spTree>
    <p:extLst>
      <p:ext uri="{BB962C8B-B14F-4D97-AF65-F5344CB8AC3E}">
        <p14:creationId xmlns:p14="http://schemas.microsoft.com/office/powerpoint/2010/main" val="198659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5000"/>
              </a:lnSpc>
              <a:spcBef>
                <a:spcPts val="300"/>
              </a:spcBef>
              <a:spcAft>
                <a:spcPts val="300"/>
              </a:spcAft>
            </a:pPr>
            <a:r>
              <a:rPr lang="en-US" sz="1800" dirty="0">
                <a:effectLst/>
                <a:ea typeface="Times New Roman" panose="02020603050405020304" pitchFamily="18" charset="0"/>
              </a:rPr>
              <a:t>T</a:t>
            </a:r>
            <a:r>
              <a:rPr lang="en-US" sz="1800" spc="-5" dirty="0">
                <a:effectLst/>
                <a:ea typeface="Times New Roman" panose="02020603050405020304" pitchFamily="18" charset="0"/>
              </a:rPr>
              <a:t>r</a:t>
            </a:r>
            <a:r>
              <a:rPr lang="en-US" sz="1800" dirty="0">
                <a:effectLst/>
                <a:ea typeface="Times New Roman" panose="02020603050405020304" pitchFamily="18" charset="0"/>
              </a:rPr>
              <a:t>ong </a:t>
            </a:r>
            <a:r>
              <a:rPr lang="en-US" sz="1800" dirty="0" err="1">
                <a:effectLst/>
                <a:ea typeface="Times New Roman" panose="02020603050405020304" pitchFamily="18" charset="0"/>
              </a:rPr>
              <a:t>đó</a:t>
            </a:r>
            <a:r>
              <a:rPr lang="en-US" sz="1800" dirty="0">
                <a:effectLst/>
                <a:ea typeface="Times New Roman" panose="02020603050405020304" pitchFamily="18" charset="0"/>
              </a:rPr>
              <a:t>, </a:t>
            </a:r>
            <a:r>
              <a:rPr lang="en-US" sz="1800" dirty="0" err="1">
                <a:effectLst/>
                <a:ea typeface="Times New Roman" panose="02020603050405020304" pitchFamily="18" charset="0"/>
              </a:rPr>
              <a:t>khu</a:t>
            </a:r>
            <a:r>
              <a:rPr lang="en-US" sz="1800" dirty="0">
                <a:effectLst/>
                <a:ea typeface="Times New Roman" panose="02020603050405020304" pitchFamily="18" charset="0"/>
              </a:rPr>
              <a:t> </a:t>
            </a:r>
            <a:r>
              <a:rPr lang="en-US" sz="1800" spc="5" dirty="0" err="1">
                <a:effectLst/>
                <a:ea typeface="Times New Roman" panose="02020603050405020304" pitchFamily="18" charset="0"/>
              </a:rPr>
              <a:t>v</a:t>
            </a:r>
            <a:r>
              <a:rPr lang="en-US" sz="1800" dirty="0" err="1">
                <a:effectLst/>
                <a:ea typeface="Times New Roman" panose="02020603050405020304" pitchFamily="18" charset="0"/>
              </a:rPr>
              <a:t>ực</a:t>
            </a:r>
            <a:r>
              <a:rPr lang="en-US" sz="1800" spc="-5" dirty="0">
                <a:effectLst/>
                <a:ea typeface="Times New Roman" panose="02020603050405020304" pitchFamily="18" charset="0"/>
              </a:rPr>
              <a:t> </a:t>
            </a:r>
            <a:r>
              <a:rPr lang="en-US" sz="1800" dirty="0" err="1">
                <a:effectLst/>
                <a:ea typeface="Times New Roman" panose="02020603050405020304" pitchFamily="18" charset="0"/>
              </a:rPr>
              <a:t>s</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spc="10" dirty="0" err="1">
                <a:effectLst/>
                <a:ea typeface="Times New Roman" panose="02020603050405020304" pitchFamily="18" charset="0"/>
              </a:rPr>
              <a:t>x</a:t>
            </a:r>
            <a:r>
              <a:rPr lang="en-US" sz="1800" dirty="0" err="1">
                <a:effectLst/>
                <a:ea typeface="Times New Roman" panose="02020603050405020304" pitchFamily="18" charset="0"/>
              </a:rPr>
              <a:t>u</a:t>
            </a:r>
            <a:r>
              <a:rPr lang="en-US" sz="1800" spc="-5" dirty="0" err="1">
                <a:effectLst/>
                <a:ea typeface="Times New Roman" panose="02020603050405020304" pitchFamily="18" charset="0"/>
              </a:rPr>
              <a:t>ấ</a:t>
            </a:r>
            <a:r>
              <a:rPr lang="en-US" sz="1800" dirty="0" err="1">
                <a:effectLst/>
                <a:ea typeface="Times New Roman" panose="02020603050405020304" pitchFamily="18" charset="0"/>
              </a:rPr>
              <a:t>t</a:t>
            </a:r>
            <a:r>
              <a:rPr lang="en-US" sz="1800" dirty="0">
                <a:effectLst/>
                <a:ea typeface="Times New Roman" panose="02020603050405020304" pitchFamily="18" charset="0"/>
              </a:rPr>
              <a:t> bao </a:t>
            </a:r>
            <a:r>
              <a:rPr lang="en-US" sz="1800" dirty="0" err="1">
                <a:effectLst/>
                <a:ea typeface="Times New Roman" panose="02020603050405020304" pitchFamily="18" charset="0"/>
              </a:rPr>
              <a:t>gồm</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Lò</a:t>
            </a:r>
            <a:r>
              <a:rPr lang="en-US" sz="1800"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th</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p</a:t>
            </a:r>
            <a:r>
              <a:rPr lang="en-US" sz="1800" spc="5" dirty="0" err="1">
                <a:effectLst/>
                <a:ea typeface="Times New Roman" panose="02020603050405020304" pitchFamily="18" charset="0"/>
              </a:rPr>
              <a:t>h</a:t>
            </a:r>
            <a:r>
              <a:rPr lang="en-US" sz="1800" dirty="0" err="1">
                <a:effectLst/>
                <a:ea typeface="Times New Roman" panose="02020603050405020304" pitchFamily="18" charset="0"/>
              </a:rPr>
              <a:t>ụ</a:t>
            </a:r>
            <a:r>
              <a:rPr lang="en-US" sz="1800" dirty="0">
                <a:effectLst/>
                <a:ea typeface="Times New Roman" panose="02020603050405020304" pitchFamily="18" charset="0"/>
              </a:rPr>
              <a:t> </a:t>
            </a:r>
            <a:r>
              <a:rPr lang="en-US" sz="1800" dirty="0" err="1">
                <a:effectLst/>
                <a:ea typeface="Times New Roman" panose="02020603050405020304" pitchFamily="18" charset="0"/>
              </a:rPr>
              <a:t>t</a:t>
            </a:r>
            <a:r>
              <a:rPr lang="en-US" sz="1800" spc="-5" dirty="0" err="1">
                <a:effectLst/>
                <a:ea typeface="Times New Roman" panose="02020603050405020304" pitchFamily="18" charset="0"/>
              </a:rPr>
              <a:t>r</a:t>
            </a:r>
            <a:r>
              <a:rPr lang="en-US" sz="1800" dirty="0" err="1">
                <a:effectLst/>
                <a:ea typeface="Times New Roman" panose="02020603050405020304" pitchFamily="18" charset="0"/>
              </a:rPr>
              <a:t>ợ</a:t>
            </a:r>
            <a:r>
              <a:rPr lang="en-US" sz="1800" dirty="0">
                <a:effectLst/>
                <a:ea typeface="Times New Roman" panose="02020603050405020304" pitchFamily="18" charset="0"/>
              </a:rPr>
              <a:t> </a:t>
            </a:r>
            <a:r>
              <a:rPr lang="en-US" sz="1800" dirty="0" err="1">
                <a:effectLst/>
                <a:ea typeface="Times New Roman" panose="02020603050405020304" pitchFamily="18" charset="0"/>
              </a:rPr>
              <a:t>lò</a:t>
            </a:r>
            <a:r>
              <a:rPr lang="en-US" sz="1800"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 (</a:t>
            </a:r>
            <a:r>
              <a:rPr lang="en-US" sz="1800" dirty="0" err="1">
                <a:effectLst/>
                <a:ea typeface="Times New Roman" panose="02020603050405020304" pitchFamily="18" charset="0"/>
              </a:rPr>
              <a:t>bơm</a:t>
            </a:r>
            <a:r>
              <a:rPr lang="en-US" sz="1800" dirty="0">
                <a:effectLst/>
                <a:ea typeface="Times New Roman" panose="02020603050405020304" pitchFamily="18" charset="0"/>
              </a:rPr>
              <a:t>, </a:t>
            </a:r>
            <a:r>
              <a:rPr lang="en-US" sz="1800" dirty="0" err="1">
                <a:effectLst/>
                <a:ea typeface="Times New Roman" panose="02020603050405020304" pitchFamily="18" charset="0"/>
              </a:rPr>
              <a:t>q</a:t>
            </a:r>
            <a:r>
              <a:rPr lang="en-US" sz="1800" spc="5" dirty="0" err="1">
                <a:effectLst/>
                <a:ea typeface="Times New Roman" panose="02020603050405020304" pitchFamily="18" charset="0"/>
              </a:rPr>
              <a:t>u</a:t>
            </a:r>
            <a:r>
              <a:rPr lang="en-US" sz="1800" spc="-5" dirty="0" err="1">
                <a:effectLst/>
                <a:ea typeface="Times New Roman" panose="02020603050405020304" pitchFamily="18" charset="0"/>
              </a:rPr>
              <a:t>ạ</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đ</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ề</a:t>
            </a:r>
            <a:r>
              <a:rPr lang="en-US" sz="1800" dirty="0" err="1">
                <a:effectLst/>
                <a:ea typeface="Times New Roman" panose="02020603050405020304" pitchFamily="18" charset="0"/>
              </a:rPr>
              <a:t>u</a:t>
            </a:r>
            <a:r>
              <a:rPr lang="en-US" sz="1800" dirty="0">
                <a:effectLst/>
                <a:ea typeface="Times New Roman" panose="02020603050405020304" pitchFamily="18" charset="0"/>
              </a:rPr>
              <a:t> </a:t>
            </a:r>
            <a:r>
              <a:rPr lang="en-US" sz="1800" dirty="0" err="1">
                <a:effectLst/>
                <a:ea typeface="Times New Roman" panose="02020603050405020304" pitchFamily="18" charset="0"/>
              </a:rPr>
              <a:t>khi</a:t>
            </a:r>
            <a:r>
              <a:rPr lang="en-US" sz="1800" spc="-5" dirty="0" err="1">
                <a:effectLst/>
                <a:ea typeface="Times New Roman" panose="02020603050405020304" pitchFamily="18" charset="0"/>
              </a:rPr>
              <a:t>ể</a:t>
            </a:r>
            <a:r>
              <a:rPr lang="en-US" sz="1800" dirty="0" err="1">
                <a:effectLst/>
                <a:ea typeface="Times New Roman" panose="02020603050405020304" pitchFamily="18" charset="0"/>
              </a:rPr>
              <a:t>n</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B</a:t>
            </a:r>
            <a:r>
              <a:rPr lang="en-US" sz="1800" dirty="0" err="1">
                <a:effectLst/>
                <a:ea typeface="Times New Roman" panose="02020603050405020304" pitchFamily="18" charset="0"/>
              </a:rPr>
              <a:t>ộ</a:t>
            </a:r>
            <a:r>
              <a:rPr lang="en-US" sz="1800" dirty="0">
                <a:effectLst/>
                <a:ea typeface="Times New Roman" panose="02020603050405020304" pitchFamily="18" charset="0"/>
              </a:rPr>
              <a:t> </a:t>
            </a:r>
            <a:r>
              <a:rPr lang="en-US" sz="1800" dirty="0" err="1">
                <a:effectLst/>
                <a:ea typeface="Times New Roman" panose="02020603050405020304" pitchFamily="18" charset="0"/>
              </a:rPr>
              <a:t>ti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k</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m</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B</a:t>
            </a:r>
            <a:r>
              <a:rPr lang="en-US" sz="1800" dirty="0" err="1">
                <a:effectLst/>
                <a:ea typeface="Times New Roman" panose="02020603050405020304" pitchFamily="18" charset="0"/>
              </a:rPr>
              <a:t>ộ</a:t>
            </a:r>
            <a:r>
              <a:rPr lang="en-US" sz="1800" dirty="0">
                <a:effectLst/>
                <a:ea typeface="Times New Roman" panose="02020603050405020304" pitchFamily="18" charset="0"/>
              </a:rPr>
              <a:t> </a:t>
            </a:r>
            <a:r>
              <a:rPr lang="en-US" sz="1800" dirty="0" err="1">
                <a:effectLst/>
                <a:ea typeface="Times New Roman" panose="02020603050405020304" pitchFamily="18" charset="0"/>
              </a:rPr>
              <a:t>gia</a:t>
            </a:r>
            <a:r>
              <a:rPr lang="en-US" sz="1800" dirty="0">
                <a:effectLst/>
                <a:ea typeface="Times New Roman" panose="02020603050405020304" pitchFamily="18" charset="0"/>
              </a:rPr>
              <a:t> </a:t>
            </a:r>
            <a:r>
              <a:rPr lang="en-US" sz="1800" dirty="0" err="1">
                <a:effectLst/>
                <a:ea typeface="Times New Roman" panose="02020603050405020304" pitchFamily="18" charset="0"/>
              </a:rPr>
              <a:t>nhi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spc="5" dirty="0" err="1">
                <a:effectLst/>
                <a:ea typeface="Times New Roman" panose="02020603050405020304" pitchFamily="18" charset="0"/>
              </a:rPr>
              <a:t>t</a:t>
            </a:r>
            <a:r>
              <a:rPr lang="en-US" sz="1800" dirty="0" err="1">
                <a:effectLst/>
                <a:ea typeface="Times New Roman" panose="02020603050405020304" pitchFamily="18" charset="0"/>
              </a:rPr>
              <a:t>rước</a:t>
            </a:r>
            <a:r>
              <a:rPr lang="en-US" sz="1800" spc="-5" dirty="0">
                <a:effectLst/>
                <a:ea typeface="Times New Roman" panose="02020603050405020304" pitchFamily="18" charset="0"/>
              </a:rPr>
              <a:t> </a:t>
            </a:r>
            <a:r>
              <a:rPr lang="en-US" sz="1800" dirty="0" err="1">
                <a:effectLst/>
                <a:ea typeface="Times New Roman" panose="02020603050405020304" pitchFamily="18" charset="0"/>
              </a:rPr>
              <a:t>không</a:t>
            </a:r>
            <a:r>
              <a:rPr lang="en-US" sz="1800" dirty="0">
                <a:effectLst/>
                <a:ea typeface="Times New Roman" panose="02020603050405020304" pitchFamily="18" charset="0"/>
              </a:rPr>
              <a:t> </a:t>
            </a:r>
            <a:r>
              <a:rPr lang="en-US" sz="1800" dirty="0" err="1">
                <a:effectLst/>
                <a:ea typeface="Times New Roman" panose="02020603050405020304" pitchFamily="18" charset="0"/>
              </a:rPr>
              <a:t>khí</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xử</a:t>
            </a:r>
            <a:r>
              <a:rPr lang="en-US" sz="1800" dirty="0">
                <a:effectLst/>
                <a:ea typeface="Times New Roman" panose="02020603050405020304" pitchFamily="18" charset="0"/>
              </a:rPr>
              <a:t> </a:t>
            </a:r>
            <a:r>
              <a:rPr lang="en-US" sz="1800" dirty="0" err="1">
                <a:effectLst/>
                <a:ea typeface="Times New Roman" panose="02020603050405020304" pitchFamily="18" charset="0"/>
              </a:rPr>
              <a:t>lý</a:t>
            </a:r>
            <a:r>
              <a:rPr lang="en-US" sz="1800" dirty="0">
                <a:effectLst/>
                <a:ea typeface="Times New Roman" panose="02020603050405020304" pitchFamily="18" charset="0"/>
              </a:rPr>
              <a:t> </a:t>
            </a:r>
            <a:r>
              <a:rPr lang="en-US" sz="1800" dirty="0" err="1">
                <a:effectLst/>
                <a:ea typeface="Times New Roman" panose="02020603050405020304" pitchFamily="18" charset="0"/>
              </a:rPr>
              <a:t>nướ</a:t>
            </a:r>
            <a:r>
              <a:rPr lang="en-US" sz="1800" spc="-5" dirty="0" err="1">
                <a:effectLst/>
                <a:ea typeface="Times New Roman" panose="02020603050405020304" pitchFamily="18" charset="0"/>
              </a:rPr>
              <a:t>c</a:t>
            </a:r>
            <a:r>
              <a:rPr lang="en-US" sz="1800" spc="-5" dirty="0">
                <a:effectLst/>
                <a:ea typeface="Times New Roman" panose="02020603050405020304" pitchFamily="18" charset="0"/>
              </a:rPr>
              <a:t>.</a:t>
            </a:r>
            <a:endParaRPr lang="en-US" sz="1800" dirty="0">
              <a:effectLst/>
              <a:ea typeface="Times New Roman" panose="02020603050405020304" pitchFamily="18" charset="0"/>
            </a:endParaRP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khử</a:t>
            </a:r>
            <a:r>
              <a:rPr lang="en-US" sz="1800" dirty="0">
                <a:effectLst/>
                <a:ea typeface="Times New Roman" panose="02020603050405020304" pitchFamily="18" charset="0"/>
              </a:rPr>
              <a:t> </a:t>
            </a:r>
            <a:r>
              <a:rPr lang="en-US" sz="1800" dirty="0" err="1">
                <a:effectLst/>
                <a:ea typeface="Times New Roman" panose="02020603050405020304" pitchFamily="18" charset="0"/>
              </a:rPr>
              <a:t>khí</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Bơm</a:t>
            </a:r>
            <a:r>
              <a:rPr lang="en-US" sz="1800" dirty="0">
                <a:effectLst/>
                <a:ea typeface="Times New Roman" panose="02020603050405020304" pitchFamily="18" charset="0"/>
              </a:rPr>
              <a:t> </a:t>
            </a:r>
            <a:r>
              <a:rPr lang="en-US" sz="1800" dirty="0" err="1">
                <a:effectLst/>
                <a:ea typeface="Times New Roman" panose="02020603050405020304" pitchFamily="18" charset="0"/>
              </a:rPr>
              <a:t>nước</a:t>
            </a:r>
            <a:r>
              <a:rPr lang="en-US" sz="1800" spc="-5"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ấp</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xử</a:t>
            </a:r>
            <a:r>
              <a:rPr lang="en-US" sz="1800" dirty="0">
                <a:effectLst/>
                <a:ea typeface="Times New Roman" panose="02020603050405020304" pitchFamily="18" charset="0"/>
              </a:rPr>
              <a:t> </a:t>
            </a:r>
            <a:r>
              <a:rPr lang="en-US" sz="1800" dirty="0" err="1">
                <a:effectLst/>
                <a:ea typeface="Times New Roman" panose="02020603050405020304" pitchFamily="18" charset="0"/>
              </a:rPr>
              <a:t>lý</a:t>
            </a:r>
            <a:r>
              <a:rPr lang="en-US" sz="1800" dirty="0">
                <a:effectLst/>
                <a:ea typeface="Times New Roman" panose="02020603050405020304" pitchFamily="18" charset="0"/>
              </a:rPr>
              <a:t> </a:t>
            </a:r>
            <a:r>
              <a:rPr lang="en-US" sz="1800" dirty="0" err="1">
                <a:effectLst/>
                <a:ea typeface="Times New Roman" panose="02020603050405020304" pitchFamily="18" charset="0"/>
              </a:rPr>
              <a:t>và</a:t>
            </a:r>
            <a:r>
              <a:rPr lang="en-US" sz="1800" dirty="0">
                <a:effectLst/>
                <a:ea typeface="Times New Roman" panose="02020603050405020304" pitchFamily="18" charset="0"/>
              </a:rPr>
              <a:t> </a:t>
            </a:r>
            <a:r>
              <a:rPr lang="en-US" sz="1800" dirty="0" err="1">
                <a:effectLst/>
                <a:ea typeface="Times New Roman" panose="02020603050405020304" pitchFamily="18" charset="0"/>
              </a:rPr>
              <a:t>dự</a:t>
            </a:r>
            <a:r>
              <a:rPr lang="en-US" sz="1800" dirty="0">
                <a:effectLst/>
                <a:ea typeface="Times New Roman" panose="02020603050405020304" pitchFamily="18" charset="0"/>
              </a:rPr>
              <a:t> </a:t>
            </a:r>
            <a:r>
              <a:rPr lang="en-US" sz="1800" dirty="0" err="1">
                <a:effectLst/>
                <a:ea typeface="Times New Roman" panose="02020603050405020304" pitchFamily="18" charset="0"/>
              </a:rPr>
              <a:t>t</a:t>
            </a:r>
            <a:r>
              <a:rPr lang="en-US" sz="1800" spc="-5" dirty="0" err="1">
                <a:effectLst/>
                <a:ea typeface="Times New Roman" panose="02020603050405020304" pitchFamily="18" charset="0"/>
              </a:rPr>
              <a:t>r</a:t>
            </a:r>
            <a:r>
              <a:rPr lang="en-US" sz="1800" dirty="0" err="1">
                <a:effectLst/>
                <a:ea typeface="Times New Roman" panose="02020603050405020304" pitchFamily="18" charset="0"/>
              </a:rPr>
              <a:t>ữ</a:t>
            </a:r>
            <a:r>
              <a:rPr lang="en-US" sz="1800" dirty="0">
                <a:effectLst/>
                <a:ea typeface="Times New Roman" panose="02020603050405020304" pitchFamily="18" charset="0"/>
              </a:rPr>
              <a:t> </a:t>
            </a:r>
            <a:r>
              <a:rPr lang="en-US" sz="1800" spc="10" dirty="0" err="1">
                <a:effectLst/>
                <a:ea typeface="Times New Roman" panose="02020603050405020304" pitchFamily="18" charset="0"/>
              </a:rPr>
              <a:t>n</a:t>
            </a:r>
            <a:r>
              <a:rPr lang="en-US" sz="1800" dirty="0" err="1">
                <a:effectLst/>
                <a:ea typeface="Times New Roman" panose="02020603050405020304" pitchFamily="18" charset="0"/>
              </a:rPr>
              <a:t>hiên</a:t>
            </a:r>
            <a:r>
              <a:rPr lang="en-US" sz="1800" dirty="0">
                <a:effectLst/>
                <a:ea typeface="Times New Roman" panose="02020603050405020304" pitchFamily="18" charset="0"/>
              </a:rPr>
              <a:t> </a:t>
            </a:r>
            <a:r>
              <a:rPr lang="en-US" sz="1800" dirty="0" err="1">
                <a:effectLst/>
                <a:ea typeface="Times New Roman" panose="02020603050405020304" pitchFamily="18" charset="0"/>
              </a:rPr>
              <a:t>l</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u</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err="1">
                <a:effectLst/>
                <a:ea typeface="Times New Roman" panose="02020603050405020304" pitchFamily="18" charset="0"/>
              </a:rPr>
              <a:t>Khu</a:t>
            </a:r>
            <a:r>
              <a:rPr lang="en-US" sz="1800" spc="105" dirty="0">
                <a:effectLst/>
                <a:ea typeface="Times New Roman" panose="02020603050405020304" pitchFamily="18" charset="0"/>
              </a:rPr>
              <a:t> </a:t>
            </a:r>
            <a:r>
              <a:rPr lang="en-US" sz="1800" dirty="0" err="1">
                <a:effectLst/>
                <a:ea typeface="Times New Roman" panose="02020603050405020304" pitchFamily="18" charset="0"/>
              </a:rPr>
              <a:t>vực</a:t>
            </a:r>
            <a:r>
              <a:rPr lang="en-US" sz="1800" spc="100" dirty="0">
                <a:effectLst/>
                <a:ea typeface="Times New Roman" panose="02020603050405020304" pitchFamily="18" charset="0"/>
              </a:rPr>
              <a:t> </a:t>
            </a:r>
            <a:r>
              <a:rPr lang="en-US" sz="1800" dirty="0" err="1">
                <a:effectLst/>
                <a:ea typeface="Times New Roman" panose="02020603050405020304" pitchFamily="18" charset="0"/>
              </a:rPr>
              <a:t>ph</a:t>
            </a:r>
            <a:r>
              <a:rPr lang="en-US" sz="1800" spc="-5" dirty="0" err="1">
                <a:effectLst/>
                <a:ea typeface="Times New Roman" panose="02020603050405020304" pitchFamily="18" charset="0"/>
              </a:rPr>
              <a:t>â</a:t>
            </a:r>
            <a:r>
              <a:rPr lang="en-US" sz="1800" dirty="0" err="1">
                <a:effectLst/>
                <a:ea typeface="Times New Roman" panose="02020603050405020304" pitchFamily="18" charset="0"/>
              </a:rPr>
              <a:t>n</a:t>
            </a:r>
            <a:r>
              <a:rPr lang="en-US" sz="1800" spc="105" dirty="0">
                <a:effectLst/>
                <a:ea typeface="Times New Roman" panose="02020603050405020304" pitchFamily="18" charset="0"/>
              </a:rPr>
              <a:t> </a:t>
            </a:r>
            <a:r>
              <a:rPr lang="en-US" sz="1800" dirty="0" err="1">
                <a:effectLst/>
                <a:ea typeface="Times New Roman" panose="02020603050405020304" pitchFamily="18" charset="0"/>
              </a:rPr>
              <a:t>p</a:t>
            </a:r>
            <a:r>
              <a:rPr lang="en-US" sz="1800" spc="5" dirty="0" err="1">
                <a:effectLst/>
                <a:ea typeface="Times New Roman" panose="02020603050405020304" pitchFamily="18" charset="0"/>
              </a:rPr>
              <a:t>h</a:t>
            </a:r>
            <a:r>
              <a:rPr lang="en-US" sz="1800" dirty="0" err="1">
                <a:effectLst/>
                <a:ea typeface="Times New Roman" panose="02020603050405020304" pitchFamily="18" charset="0"/>
              </a:rPr>
              <a:t>ối</a:t>
            </a:r>
            <a:r>
              <a:rPr lang="en-US" sz="1800" spc="110" dirty="0">
                <a:effectLst/>
                <a:ea typeface="Times New Roman" panose="02020603050405020304" pitchFamily="18" charset="0"/>
              </a:rPr>
              <a:t> </a:t>
            </a:r>
            <a:r>
              <a:rPr lang="en-US" sz="1800" dirty="0" err="1">
                <a:effectLst/>
                <a:ea typeface="Times New Roman" panose="02020603050405020304" pitchFamily="18" charset="0"/>
              </a:rPr>
              <a:t>hơi</a:t>
            </a:r>
            <a:r>
              <a:rPr lang="en-US" sz="1800" spc="120" dirty="0">
                <a:effectLst/>
                <a:ea typeface="Times New Roman" panose="02020603050405020304" pitchFamily="18" charset="0"/>
              </a:rPr>
              <a:t> </a:t>
            </a:r>
            <a:r>
              <a:rPr lang="en-US" sz="1800" dirty="0" err="1">
                <a:effectLst/>
                <a:ea typeface="Times New Roman" panose="02020603050405020304" pitchFamily="18" charset="0"/>
              </a:rPr>
              <a:t>là</a:t>
            </a:r>
            <a:r>
              <a:rPr lang="en-US" sz="1800" spc="105" dirty="0">
                <a:effectLst/>
                <a:ea typeface="Times New Roman" panose="02020603050405020304" pitchFamily="18" charset="0"/>
              </a:rPr>
              <a:t> </a:t>
            </a:r>
            <a:r>
              <a:rPr lang="en-US" sz="1800" spc="5" dirty="0" err="1">
                <a:effectLst/>
                <a:ea typeface="Times New Roman" panose="02020603050405020304" pitchFamily="18" charset="0"/>
              </a:rPr>
              <a:t>m</a:t>
            </a:r>
            <a:r>
              <a:rPr lang="en-US" sz="1800" dirty="0" err="1">
                <a:effectLst/>
                <a:ea typeface="Times New Roman" panose="02020603050405020304" pitchFamily="18" charset="0"/>
              </a:rPr>
              <a:t>ột</a:t>
            </a:r>
            <a:r>
              <a:rPr lang="en-US" sz="1800" spc="110" dirty="0">
                <a:effectLst/>
                <a:ea typeface="Times New Roman" panose="02020603050405020304" pitchFamily="18" charset="0"/>
              </a:rPr>
              <a:t> </a:t>
            </a:r>
            <a:r>
              <a:rPr lang="en-US" sz="1800" dirty="0" err="1">
                <a:effectLst/>
                <a:ea typeface="Times New Roman" panose="02020603050405020304" pitchFamily="18" charset="0"/>
              </a:rPr>
              <a:t>ph</a:t>
            </a:r>
            <a:r>
              <a:rPr lang="en-US" sz="1800" spc="-5" dirty="0" err="1">
                <a:effectLst/>
                <a:ea typeface="Times New Roman" panose="02020603050405020304" pitchFamily="18" charset="0"/>
              </a:rPr>
              <a:t>ầ</a:t>
            </a:r>
            <a:r>
              <a:rPr lang="en-US" sz="1800" dirty="0" err="1">
                <a:effectLst/>
                <a:ea typeface="Times New Roman" panose="02020603050405020304" pitchFamily="18" charset="0"/>
              </a:rPr>
              <a:t>n</a:t>
            </a:r>
            <a:r>
              <a:rPr lang="en-US" sz="1800" spc="105"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ủa</a:t>
            </a:r>
            <a:r>
              <a:rPr lang="en-US" sz="1800" spc="100" dirty="0">
                <a:effectLst/>
                <a:ea typeface="Times New Roman" panose="02020603050405020304" pitchFamily="18" charset="0"/>
              </a:rPr>
              <a:t> </a:t>
            </a:r>
            <a:r>
              <a:rPr lang="en-US" sz="1800" spc="15" dirty="0" err="1">
                <a:effectLst/>
                <a:ea typeface="Times New Roman" panose="02020603050405020304" pitchFamily="18" charset="0"/>
              </a:rPr>
              <a:t>h</a:t>
            </a:r>
            <a:r>
              <a:rPr lang="en-US" sz="1800" dirty="0" err="1">
                <a:effectLst/>
                <a:ea typeface="Times New Roman" panose="02020603050405020304" pitchFamily="18" charset="0"/>
              </a:rPr>
              <a:t>ệ</a:t>
            </a:r>
            <a:r>
              <a:rPr lang="en-US" sz="1800" spc="105" dirty="0">
                <a:effectLst/>
                <a:ea typeface="Times New Roman" panose="02020603050405020304" pitchFamily="18" charset="0"/>
              </a:rPr>
              <a:t> </a:t>
            </a:r>
            <a:r>
              <a:rPr lang="en-US" sz="1800" dirty="0" err="1">
                <a:effectLst/>
                <a:ea typeface="Times New Roman" panose="02020603050405020304" pitchFamily="18" charset="0"/>
              </a:rPr>
              <a:t>thống</a:t>
            </a:r>
            <a:r>
              <a:rPr lang="en-US" sz="1800" spc="105"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a:t>
            </a:r>
            <a:r>
              <a:rPr lang="en-US" sz="1800" spc="110" dirty="0">
                <a:effectLst/>
                <a:ea typeface="Times New Roman" panose="02020603050405020304" pitchFamily="18" charset="0"/>
              </a:rPr>
              <a:t> </a:t>
            </a:r>
            <a:r>
              <a:rPr lang="en-US" sz="1800" dirty="0">
                <a:effectLst/>
                <a:ea typeface="Times New Roman" panose="02020603050405020304" pitchFamily="18" charset="0"/>
              </a:rPr>
              <a:t>b</a:t>
            </a:r>
            <a:r>
              <a:rPr lang="en-US" sz="1800" spc="-5" dirty="0">
                <a:effectLst/>
                <a:ea typeface="Times New Roman" panose="02020603050405020304" pitchFamily="18" charset="0"/>
              </a:rPr>
              <a:t>a</a:t>
            </a:r>
            <a:r>
              <a:rPr lang="en-US" sz="1800" dirty="0">
                <a:effectLst/>
                <a:ea typeface="Times New Roman" panose="02020603050405020304" pitchFamily="18" charset="0"/>
              </a:rPr>
              <a:t>o</a:t>
            </a:r>
            <a:r>
              <a:rPr lang="en-US" sz="1800" spc="105" dirty="0">
                <a:effectLst/>
                <a:ea typeface="Times New Roman" panose="02020603050405020304" pitchFamily="18" charset="0"/>
              </a:rPr>
              <a:t> </a:t>
            </a:r>
            <a:r>
              <a:rPr lang="en-US" sz="1800" spc="5" dirty="0" err="1">
                <a:effectLst/>
                <a:ea typeface="Times New Roman" panose="02020603050405020304" pitchFamily="18" charset="0"/>
              </a:rPr>
              <a:t>g</a:t>
            </a:r>
            <a:r>
              <a:rPr lang="en-US" sz="1800" dirty="0" err="1">
                <a:effectLst/>
                <a:ea typeface="Times New Roman" panose="02020603050405020304" pitchFamily="18" charset="0"/>
              </a:rPr>
              <a:t>ồm</a:t>
            </a:r>
            <a:r>
              <a:rPr lang="en-US" sz="1800" spc="110" dirty="0">
                <a:effectLst/>
                <a:ea typeface="Times New Roman" panose="02020603050405020304" pitchFamily="18" charset="0"/>
              </a:rPr>
              <a:t> </a:t>
            </a:r>
            <a:r>
              <a:rPr lang="en-US" sz="1800" dirty="0" err="1">
                <a:effectLst/>
                <a:ea typeface="Times New Roman" panose="02020603050405020304" pitchFamily="18" charset="0"/>
              </a:rPr>
              <a:t>những</a:t>
            </a:r>
            <a:r>
              <a:rPr lang="en-US" sz="1800" spc="105" dirty="0">
                <a:effectLst/>
                <a:ea typeface="Times New Roman" panose="02020603050405020304" pitchFamily="18" charset="0"/>
              </a:rPr>
              <a:t> </a:t>
            </a:r>
            <a:r>
              <a:rPr lang="en-US" sz="1800" dirty="0" err="1">
                <a:effectLst/>
                <a:ea typeface="Times New Roman" panose="02020603050405020304" pitchFamily="18" charset="0"/>
              </a:rPr>
              <a:t>thành</a:t>
            </a:r>
            <a:r>
              <a:rPr lang="en-US" sz="1800" spc="105" dirty="0">
                <a:effectLst/>
                <a:ea typeface="Times New Roman" panose="02020603050405020304" pitchFamily="18" charset="0"/>
              </a:rPr>
              <a:t> </a:t>
            </a:r>
            <a:r>
              <a:rPr lang="en-US" sz="1800" dirty="0" err="1">
                <a:effectLst/>
                <a:ea typeface="Times New Roman" panose="02020603050405020304" pitchFamily="18" charset="0"/>
              </a:rPr>
              <a:t>p</a:t>
            </a:r>
            <a:r>
              <a:rPr lang="en-US" sz="1800" spc="5" dirty="0" err="1">
                <a:effectLst/>
                <a:ea typeface="Times New Roman" panose="02020603050405020304" pitchFamily="18" charset="0"/>
              </a:rPr>
              <a:t>hầ</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hính</a:t>
            </a:r>
            <a:r>
              <a:rPr lang="en-US" sz="1800" dirty="0">
                <a:effectLst/>
                <a:ea typeface="Times New Roman" panose="02020603050405020304" pitchFamily="18" charset="0"/>
              </a:rPr>
              <a:t> </a:t>
            </a:r>
            <a:r>
              <a:rPr lang="en-US" sz="1800" dirty="0" err="1">
                <a:effectLst/>
                <a:ea typeface="Times New Roman" panose="02020603050405020304" pitchFamily="18" charset="0"/>
              </a:rPr>
              <a:t>như</a:t>
            </a:r>
            <a:r>
              <a:rPr lang="en-US" sz="1800" dirty="0">
                <a:effectLst/>
                <a:ea typeface="Times New Roman" panose="02020603050405020304" pitchFamily="18" charset="0"/>
              </a:rPr>
              <a:t> </a:t>
            </a:r>
            <a:r>
              <a:rPr lang="en-US" sz="1800" dirty="0" err="1">
                <a:effectLst/>
                <a:ea typeface="Times New Roman" panose="02020603050405020304" pitchFamily="18" charset="0"/>
              </a:rPr>
              <a:t>sau</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đường</a:t>
            </a:r>
            <a:r>
              <a:rPr lang="en-US" sz="1800" dirty="0">
                <a:effectLst/>
                <a:ea typeface="Times New Roman" panose="02020603050405020304" pitchFamily="18" charset="0"/>
              </a:rPr>
              <a:t> </a:t>
            </a:r>
            <a:r>
              <a:rPr lang="en-US" sz="1800" spc="5" dirty="0" err="1">
                <a:effectLst/>
                <a:ea typeface="Times New Roman" panose="02020603050405020304" pitchFamily="18" charset="0"/>
              </a:rPr>
              <a:t>ố</a:t>
            </a:r>
            <a:r>
              <a:rPr lang="en-US" sz="1800" dirty="0" err="1">
                <a:effectLst/>
                <a:ea typeface="Times New Roman" panose="02020603050405020304" pitchFamily="18" charset="0"/>
              </a:rPr>
              <a:t>ng</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tr</a:t>
            </a:r>
            <a:r>
              <a:rPr lang="en-US" sz="1800" spc="-5" dirty="0" err="1">
                <a:effectLst/>
                <a:ea typeface="Times New Roman" panose="02020603050405020304" pitchFamily="18" charset="0"/>
              </a:rPr>
              <a:t>ạ</a:t>
            </a:r>
            <a:r>
              <a:rPr lang="en-US" sz="1800" dirty="0" err="1">
                <a:effectLst/>
                <a:ea typeface="Times New Roman" panose="02020603050405020304" pitchFamily="18" charset="0"/>
              </a:rPr>
              <a:t>m</a:t>
            </a:r>
            <a:r>
              <a:rPr lang="en-US" sz="1800" dirty="0">
                <a:effectLst/>
                <a:ea typeface="Times New Roman" panose="02020603050405020304" pitchFamily="18" charset="0"/>
              </a:rPr>
              <a:t> </a:t>
            </a:r>
            <a:r>
              <a:rPr lang="en-US" sz="1800" dirty="0" err="1">
                <a:effectLst/>
                <a:ea typeface="Times New Roman" panose="02020603050405020304" pitchFamily="18" charset="0"/>
              </a:rPr>
              <a:t>ho</a:t>
            </a:r>
            <a:r>
              <a:rPr lang="en-US" sz="1800" spc="10" dirty="0" err="1">
                <a:effectLst/>
                <a:ea typeface="Times New Roman" panose="02020603050405020304" pitchFamily="18" charset="0"/>
              </a:rPr>
              <a:t>ặ</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a:effectLst/>
                <a:ea typeface="Times New Roman" panose="02020603050405020304" pitchFamily="18" charset="0"/>
              </a:rPr>
              <a:t>v</a:t>
            </a:r>
            <a:r>
              <a:rPr lang="en-US" sz="1800" spc="-5" dirty="0">
                <a:effectLst/>
                <a:ea typeface="Times New Roman" panose="02020603050405020304" pitchFamily="18" charset="0"/>
              </a:rPr>
              <a:t>a</a:t>
            </a:r>
            <a:r>
              <a:rPr lang="en-US" sz="1800" dirty="0">
                <a:effectLst/>
                <a:ea typeface="Times New Roman" panose="02020603050405020304" pitchFamily="18" charset="0"/>
              </a:rPr>
              <a:t>n </a:t>
            </a:r>
            <a:r>
              <a:rPr lang="en-US" sz="1800" dirty="0" err="1">
                <a:effectLst/>
                <a:ea typeface="Times New Roman" panose="02020603050405020304" pitchFamily="18" charset="0"/>
              </a:rPr>
              <a:t>gi</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m</a:t>
            </a:r>
            <a:r>
              <a:rPr lang="en-US" sz="1800" spc="15" dirty="0">
                <a:effectLst/>
                <a:ea typeface="Times New Roman" panose="02020603050405020304" pitchFamily="18" charset="0"/>
              </a:rPr>
              <a:t> </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p</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h</a:t>
            </a:r>
            <a:r>
              <a:rPr lang="en-US" sz="1800" spc="-5" dirty="0" err="1">
                <a:effectLst/>
                <a:ea typeface="Times New Roman" panose="02020603050405020304" pitchFamily="18" charset="0"/>
              </a:rPr>
              <a:t>â</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dirty="0" err="1">
                <a:effectLst/>
                <a:ea typeface="Times New Roman" panose="02020603050405020304" pitchFamily="18" charset="0"/>
              </a:rPr>
              <a:t>góp</a:t>
            </a:r>
            <a:r>
              <a:rPr lang="en-US" sz="1800" dirty="0">
                <a:effectLst/>
                <a:ea typeface="Times New Roman" panose="02020603050405020304" pitchFamily="18" charset="0"/>
              </a:rPr>
              <a:t> </a:t>
            </a:r>
            <a:r>
              <a:rPr lang="en-US" sz="1800" dirty="0" err="1">
                <a:effectLst/>
                <a:ea typeface="Times New Roman" panose="02020603050405020304" pitchFamily="18" charset="0"/>
              </a:rPr>
              <a:t>g</a:t>
            </a:r>
            <a:r>
              <a:rPr lang="en-US" sz="1800" spc="5" dirty="0" err="1">
                <a:effectLst/>
                <a:ea typeface="Times New Roman" panose="02020603050405020304" pitchFamily="18" charset="0"/>
              </a:rPr>
              <a:t>i</a:t>
            </a:r>
            <a:r>
              <a:rPr lang="en-US" sz="1800" dirty="0" err="1">
                <a:effectLst/>
                <a:ea typeface="Times New Roman" panose="02020603050405020304" pitchFamily="18" charset="0"/>
              </a:rPr>
              <a:t>ọt</a:t>
            </a:r>
            <a:r>
              <a:rPr lang="en-US" sz="1800" dirty="0">
                <a:effectLst/>
                <a:ea typeface="Times New Roman" panose="02020603050405020304" pitchFamily="18" charset="0"/>
              </a:rPr>
              <a:t> </a:t>
            </a:r>
            <a:r>
              <a:rPr lang="en-US" sz="1800" dirty="0" err="1">
                <a:effectLst/>
                <a:ea typeface="Times New Roman" panose="02020603050405020304" pitchFamily="18" charset="0"/>
              </a:rPr>
              <a:t>nước</a:t>
            </a:r>
            <a:r>
              <a:rPr lang="en-US" sz="1800" spc="5" dirty="0">
                <a:effectLst/>
                <a:ea typeface="Times New Roman" panose="02020603050405020304" pitchFamily="18" charset="0"/>
              </a:rPr>
              <a:t> </a:t>
            </a:r>
            <a:r>
              <a:rPr lang="en-US" sz="1800" dirty="0" err="1">
                <a:effectLst/>
                <a:ea typeface="Times New Roman" panose="02020603050405020304" pitchFamily="18" charset="0"/>
              </a:rPr>
              <a:t>ngưng</a:t>
            </a:r>
            <a:r>
              <a:rPr lang="en-US" sz="1800" dirty="0">
                <a:effectLst/>
                <a:ea typeface="Times New Roman" panose="02020603050405020304" pitchFamily="18" charset="0"/>
              </a:rPr>
              <a:t> </a:t>
            </a:r>
            <a:r>
              <a:rPr lang="en-US" sz="1800" spc="-5" dirty="0">
                <a:effectLst/>
                <a:ea typeface="Times New Roman" panose="02020603050405020304" pitchFamily="18" charset="0"/>
              </a:rPr>
              <a:t>(</a:t>
            </a:r>
            <a:r>
              <a:rPr lang="en-US" sz="1800" dirty="0">
                <a:effectLst/>
                <a:ea typeface="Times New Roman" panose="02020603050405020304" pitchFamily="18" charset="0"/>
              </a:rPr>
              <a:t>d</a:t>
            </a:r>
            <a:r>
              <a:rPr lang="en-US" sz="1800" spc="-5" dirty="0">
                <a:effectLst/>
                <a:ea typeface="Times New Roman" panose="02020603050405020304" pitchFamily="18" charset="0"/>
              </a:rPr>
              <a:t>r</a:t>
            </a:r>
            <a:r>
              <a:rPr lang="en-US" sz="1800" dirty="0">
                <a:effectLst/>
                <a:ea typeface="Times New Roman" panose="02020603050405020304" pitchFamily="18" charset="0"/>
              </a:rPr>
              <a:t>ip </a:t>
            </a:r>
            <a:r>
              <a:rPr lang="en-US" sz="1800" spc="5" dirty="0">
                <a:effectLst/>
                <a:ea typeface="Times New Roman" panose="02020603050405020304" pitchFamily="18" charset="0"/>
              </a:rPr>
              <a:t>l</a:t>
            </a:r>
            <a:r>
              <a:rPr lang="en-US" sz="1800" spc="-5" dirty="0">
                <a:effectLst/>
                <a:ea typeface="Times New Roman" panose="02020603050405020304" pitchFamily="18" charset="0"/>
              </a:rPr>
              <a:t>e</a:t>
            </a:r>
            <a:r>
              <a:rPr lang="en-US" sz="1800" dirty="0">
                <a:effectLst/>
                <a:ea typeface="Times New Roman" panose="02020603050405020304" pitchFamily="18" charset="0"/>
              </a:rPr>
              <a:t>gs).</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B</a:t>
            </a:r>
            <a:r>
              <a:rPr lang="en-US" sz="1800" dirty="0" err="1">
                <a:effectLst/>
                <a:ea typeface="Times New Roman" panose="02020603050405020304" pitchFamily="18" charset="0"/>
              </a:rPr>
              <a:t>ộ</a:t>
            </a:r>
            <a:r>
              <a:rPr lang="en-US" sz="1800" dirty="0">
                <a:effectLst/>
                <a:ea typeface="Times New Roman" panose="02020603050405020304" pitchFamily="18" charset="0"/>
              </a:rPr>
              <a:t> </a:t>
            </a:r>
            <a:r>
              <a:rPr lang="en-US" sz="1800" dirty="0" err="1">
                <a:effectLst/>
                <a:ea typeface="Times New Roman" panose="02020603050405020304" pitchFamily="18" charset="0"/>
              </a:rPr>
              <a:t>t</a:t>
            </a:r>
            <a:r>
              <a:rPr lang="en-US" sz="1800" spc="5" dirty="0" err="1">
                <a:effectLst/>
                <a:ea typeface="Times New Roman" panose="02020603050405020304" pitchFamily="18" charset="0"/>
              </a:rPr>
              <a:t>í</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h</a:t>
            </a:r>
            <a:r>
              <a:rPr lang="en-US" sz="1800"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 </a:t>
            </a:r>
            <a:r>
              <a:rPr lang="en-US" sz="1800" dirty="0" err="1">
                <a:effectLst/>
                <a:ea typeface="Times New Roman" panose="02020603050405020304" pitchFamily="18" charset="0"/>
              </a:rPr>
              <a:t>n</a:t>
            </a:r>
            <a:r>
              <a:rPr lang="en-US" sz="1800" spc="5" dirty="0" err="1">
                <a:effectLst/>
                <a:ea typeface="Times New Roman" panose="02020603050405020304" pitchFamily="18" charset="0"/>
              </a:rPr>
              <a:t>ư</a:t>
            </a:r>
            <a:r>
              <a:rPr lang="en-US" sz="1800" dirty="0" err="1">
                <a:effectLst/>
                <a:ea typeface="Times New Roman" panose="02020603050405020304" pitchFamily="18" charset="0"/>
              </a:rPr>
              <a:t>ớ</a:t>
            </a:r>
            <a:r>
              <a:rPr lang="en-US" sz="1800" spc="-5" dirty="0" err="1">
                <a:effectLst/>
                <a:ea typeface="Times New Roman" panose="02020603050405020304" pitchFamily="18" charset="0"/>
              </a:rPr>
              <a:t>c</a:t>
            </a:r>
            <a:r>
              <a:rPr lang="en-US" sz="1800" spc="-5" dirty="0">
                <a:effectLst/>
                <a:ea typeface="Times New Roman" panose="02020603050405020304" pitchFamily="18" charset="0"/>
              </a:rPr>
              <a:t>.</a:t>
            </a:r>
            <a:endParaRPr lang="en-US" sz="1800" dirty="0">
              <a:effectLst/>
              <a:ea typeface="Times New Roman" panose="02020603050405020304" pitchFamily="18" charset="0"/>
            </a:endParaRP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gi</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m</a:t>
            </a:r>
            <a:r>
              <a:rPr lang="en-US" sz="1800" dirty="0">
                <a:effectLst/>
                <a:ea typeface="Times New Roman" panose="02020603050405020304" pitchFamily="18" charset="0"/>
              </a:rPr>
              <a:t> </a:t>
            </a:r>
            <a:r>
              <a:rPr lang="en-US" sz="1800" dirty="0" err="1">
                <a:effectLst/>
                <a:ea typeface="Times New Roman" panose="02020603050405020304" pitchFamily="18" charset="0"/>
              </a:rPr>
              <a:t>nh</a:t>
            </a:r>
            <a:r>
              <a:rPr lang="en-US" sz="1800" spc="10"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độ</a:t>
            </a:r>
            <a:r>
              <a:rPr lang="en-US" sz="1800"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 </a:t>
            </a:r>
            <a:r>
              <a:rPr lang="en-US" sz="1800" dirty="0" err="1">
                <a:effectLst/>
                <a:ea typeface="Times New Roman" panose="02020603050405020304" pitchFamily="18" charset="0"/>
              </a:rPr>
              <a:t>quá</a:t>
            </a:r>
            <a:r>
              <a:rPr lang="en-US" sz="1800" dirty="0">
                <a:effectLst/>
                <a:ea typeface="Times New Roman" panose="02020603050405020304" pitchFamily="18" charset="0"/>
              </a:rPr>
              <a:t> </a:t>
            </a:r>
            <a:r>
              <a:rPr lang="en-US" sz="1800" dirty="0" err="1">
                <a:effectLst/>
                <a:ea typeface="Times New Roman" panose="02020603050405020304" pitchFamily="18" charset="0"/>
              </a:rPr>
              <a:t>nh</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t</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err="1">
                <a:effectLst/>
                <a:ea typeface="Times New Roman" panose="02020603050405020304" pitchFamily="18" charset="0"/>
              </a:rPr>
              <a:t>Khu</a:t>
            </a:r>
            <a:r>
              <a:rPr lang="en-US" sz="1800" dirty="0">
                <a:effectLst/>
                <a:ea typeface="Times New Roman" panose="02020603050405020304" pitchFamily="18" charset="0"/>
              </a:rPr>
              <a:t> </a:t>
            </a:r>
            <a:r>
              <a:rPr lang="en-US" sz="1800" spc="-5" dirty="0" err="1">
                <a:effectLst/>
                <a:ea typeface="Times New Roman" panose="02020603050405020304" pitchFamily="18" charset="0"/>
              </a:rPr>
              <a:t>v</a:t>
            </a:r>
            <a:r>
              <a:rPr lang="en-US" sz="1800" dirty="0" err="1">
                <a:effectLst/>
                <a:ea typeface="Times New Roman" panose="02020603050405020304" pitchFamily="18" charset="0"/>
              </a:rPr>
              <a:t>ực</a:t>
            </a:r>
            <a:r>
              <a:rPr lang="en-US" sz="1800" spc="-5" dirty="0">
                <a:effectLst/>
                <a:ea typeface="Times New Roman" panose="02020603050405020304" pitchFamily="18" charset="0"/>
              </a:rPr>
              <a:t> </a:t>
            </a:r>
            <a:r>
              <a:rPr lang="en-US" sz="1800" dirty="0" err="1">
                <a:effectLst/>
                <a:ea typeface="Times New Roman" panose="02020603050405020304" pitchFamily="18" charset="0"/>
              </a:rPr>
              <a:t>sử</a:t>
            </a:r>
            <a:r>
              <a:rPr lang="en-US" sz="1800" dirty="0">
                <a:effectLst/>
                <a:ea typeface="Times New Roman" panose="02020603050405020304" pitchFamily="18" charset="0"/>
              </a:rPr>
              <a:t> </a:t>
            </a:r>
            <a:r>
              <a:rPr lang="en-US" sz="1800" dirty="0" err="1">
                <a:effectLst/>
                <a:ea typeface="Times New Roman" panose="02020603050405020304" pitchFamily="18" charset="0"/>
              </a:rPr>
              <a:t>d</a:t>
            </a:r>
            <a:r>
              <a:rPr lang="en-US" sz="1800" spc="5" dirty="0" err="1">
                <a:effectLst/>
                <a:ea typeface="Times New Roman" panose="02020603050405020304" pitchFamily="18" charset="0"/>
              </a:rPr>
              <a:t>ụ</a:t>
            </a:r>
            <a:r>
              <a:rPr lang="en-US" sz="1800" dirty="0" err="1">
                <a:effectLst/>
                <a:ea typeface="Times New Roman" panose="02020603050405020304" pitchFamily="18" charset="0"/>
              </a:rPr>
              <a:t>ng</a:t>
            </a:r>
            <a:r>
              <a:rPr lang="en-US" sz="180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uối</a:t>
            </a:r>
            <a:r>
              <a:rPr lang="en-US" sz="1800" spc="15" dirty="0">
                <a:effectLst/>
                <a:ea typeface="Times New Roman" panose="02020603050405020304" pitchFamily="18" charset="0"/>
              </a:rPr>
              <a:t> </a:t>
            </a:r>
            <a:r>
              <a:rPr lang="en-US" sz="1800" spc="-5" dirty="0" err="1">
                <a:effectLst/>
                <a:ea typeface="Times New Roman" panose="02020603050405020304" pitchFamily="18" charset="0"/>
              </a:rPr>
              <a:t>c</a:t>
            </a:r>
            <a:r>
              <a:rPr lang="en-US" sz="1800" spc="10" dirty="0" err="1">
                <a:effectLst/>
                <a:ea typeface="Times New Roman" panose="02020603050405020304" pitchFamily="18" charset="0"/>
              </a:rPr>
              <a:t>ù</a:t>
            </a:r>
            <a:r>
              <a:rPr lang="en-US" sz="1800" dirty="0" err="1">
                <a:effectLst/>
                <a:ea typeface="Times New Roman" panose="02020603050405020304" pitchFamily="18" charset="0"/>
              </a:rPr>
              <a:t>ng</a:t>
            </a:r>
            <a:r>
              <a:rPr lang="en-US" sz="1800" dirty="0">
                <a:effectLst/>
                <a:ea typeface="Times New Roman" panose="02020603050405020304" pitchFamily="18" charset="0"/>
              </a:rPr>
              <a:t> b</a:t>
            </a:r>
            <a:r>
              <a:rPr lang="en-US" sz="1800" spc="-5" dirty="0">
                <a:effectLst/>
                <a:ea typeface="Times New Roman" panose="02020603050405020304" pitchFamily="18" charset="0"/>
              </a:rPr>
              <a:t>a</a:t>
            </a:r>
            <a:r>
              <a:rPr lang="en-US" sz="1800" dirty="0">
                <a:effectLst/>
                <a:ea typeface="Times New Roman" panose="02020603050405020304" pitchFamily="18" charset="0"/>
              </a:rPr>
              <a:t>o </a:t>
            </a:r>
            <a:r>
              <a:rPr lang="en-US" sz="1800" dirty="0" err="1">
                <a:effectLst/>
                <a:ea typeface="Times New Roman" panose="02020603050405020304" pitchFamily="18" charset="0"/>
              </a:rPr>
              <a:t>gồm</a:t>
            </a:r>
            <a:r>
              <a:rPr lang="en-US" sz="180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th</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hính</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B</a:t>
            </a:r>
            <a:r>
              <a:rPr lang="en-US" sz="1800" dirty="0" err="1">
                <a:effectLst/>
                <a:ea typeface="Times New Roman" panose="02020603050405020304" pitchFamily="18" charset="0"/>
              </a:rPr>
              <a:t>ộ</a:t>
            </a:r>
            <a:r>
              <a:rPr lang="en-US" sz="1800" dirty="0">
                <a:effectLst/>
                <a:ea typeface="Times New Roman" panose="02020603050405020304" pitchFamily="18" charset="0"/>
              </a:rPr>
              <a:t> </a:t>
            </a:r>
            <a:r>
              <a:rPr lang="en-US" sz="1800" dirty="0" err="1">
                <a:effectLst/>
                <a:ea typeface="Times New Roman" panose="02020603050405020304" pitchFamily="18" charset="0"/>
              </a:rPr>
              <a:t>tr</a:t>
            </a:r>
            <a:r>
              <a:rPr lang="en-US" sz="1800" spc="-5" dirty="0" err="1">
                <a:effectLst/>
                <a:ea typeface="Times New Roman" panose="02020603050405020304" pitchFamily="18" charset="0"/>
              </a:rPr>
              <a:t>a</a:t>
            </a:r>
            <a:r>
              <a:rPr lang="en-US" sz="1800" dirty="0" err="1">
                <a:effectLst/>
                <a:ea typeface="Times New Roman" panose="02020603050405020304" pitchFamily="18" charset="0"/>
              </a:rPr>
              <a:t>o</a:t>
            </a:r>
            <a:r>
              <a:rPr lang="en-US" sz="1800" dirty="0">
                <a:effectLst/>
                <a:ea typeface="Times New Roman" panose="02020603050405020304" pitchFamily="18" charset="0"/>
              </a:rPr>
              <a:t> </a:t>
            </a:r>
            <a:r>
              <a:rPr lang="en-US" sz="1800" dirty="0" err="1">
                <a:effectLst/>
                <a:ea typeface="Times New Roman" panose="02020603050405020304" pitchFamily="18" charset="0"/>
              </a:rPr>
              <a:t>đổi</a:t>
            </a:r>
            <a:r>
              <a:rPr lang="en-US" sz="1800" dirty="0">
                <a:effectLst/>
                <a:ea typeface="Times New Roman" panose="02020603050405020304" pitchFamily="18" charset="0"/>
              </a:rPr>
              <a:t> </a:t>
            </a:r>
            <a:r>
              <a:rPr lang="en-US" sz="1800" dirty="0" err="1">
                <a:effectLst/>
                <a:ea typeface="Times New Roman" panose="02020603050405020304" pitchFamily="18" charset="0"/>
              </a:rPr>
              <a:t>nh</a:t>
            </a:r>
            <a:r>
              <a:rPr lang="en-US" sz="1800" spc="10"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t</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ột</a:t>
            </a:r>
            <a:r>
              <a:rPr lang="en-US" sz="180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ấ</a:t>
            </a:r>
            <a:r>
              <a:rPr lang="en-US" sz="1800" dirty="0" err="1">
                <a:effectLst/>
                <a:ea typeface="Times New Roman" panose="02020603050405020304" pitchFamily="18" charset="0"/>
              </a:rPr>
              <a:t>t</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b</a:t>
            </a:r>
            <a:r>
              <a:rPr lang="en-US" sz="1800" spc="-5" dirty="0">
                <a:effectLst/>
                <a:ea typeface="Times New Roman" panose="02020603050405020304" pitchFamily="18" charset="0"/>
              </a:rPr>
              <a:t>a</a:t>
            </a:r>
            <a:r>
              <a:rPr lang="en-US" sz="1800" dirty="0">
                <a:effectLst/>
                <a:ea typeface="Times New Roman" panose="02020603050405020304" pitchFamily="18" charset="0"/>
              </a:rPr>
              <a:t>y </a:t>
            </a:r>
            <a:r>
              <a:rPr lang="en-US" sz="1800" dirty="0" err="1">
                <a:effectLst/>
                <a:ea typeface="Times New Roman" panose="02020603050405020304" pitchFamily="18" charset="0"/>
              </a:rPr>
              <a:t>hơi</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B</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p</a:t>
            </a:r>
            <a:r>
              <a:rPr lang="en-US" sz="1800" dirty="0">
                <a:effectLst/>
                <a:ea typeface="Times New Roman" panose="02020603050405020304" pitchFamily="18" charset="0"/>
              </a:rPr>
              <a:t> </a:t>
            </a:r>
            <a:r>
              <a:rPr lang="en-US" sz="1800" dirty="0" err="1">
                <a:effectLst/>
                <a:ea typeface="Times New Roman" panose="02020603050405020304" pitchFamily="18" charset="0"/>
              </a:rPr>
              <a:t>n</a:t>
            </a:r>
            <a:r>
              <a:rPr lang="en-US" sz="1800" spc="-5" dirty="0" err="1">
                <a:effectLst/>
                <a:ea typeface="Times New Roman" panose="02020603050405020304" pitchFamily="18" charset="0"/>
              </a:rPr>
              <a:t>ấ</a:t>
            </a:r>
            <a:r>
              <a:rPr lang="en-US" sz="1800" dirty="0" err="1">
                <a:effectLst/>
                <a:ea typeface="Times New Roman" panose="02020603050405020304" pitchFamily="18" charset="0"/>
              </a:rPr>
              <a:t>u</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M</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y</a:t>
            </a:r>
            <a:r>
              <a:rPr lang="en-US" sz="1800" dirty="0">
                <a:effectLst/>
                <a:ea typeface="Times New Roman" panose="02020603050405020304" pitchFamily="18" charset="0"/>
              </a:rPr>
              <a:t> </a:t>
            </a:r>
            <a:r>
              <a:rPr lang="en-US" sz="1800" dirty="0" err="1">
                <a:effectLst/>
                <a:ea typeface="Times New Roman" panose="02020603050405020304" pitchFamily="18" charset="0"/>
              </a:rPr>
              <a:t>s</a:t>
            </a:r>
            <a:r>
              <a:rPr lang="en-US" sz="1800" spc="-5" dirty="0" err="1">
                <a:effectLst/>
                <a:ea typeface="Times New Roman" panose="02020603050405020304" pitchFamily="18" charset="0"/>
              </a:rPr>
              <a:t>ấ</a:t>
            </a:r>
            <a:r>
              <a:rPr lang="en-US" sz="1800" dirty="0" err="1">
                <a:effectLst/>
                <a:ea typeface="Times New Roman" panose="02020603050405020304" pitchFamily="18" charset="0"/>
              </a:rPr>
              <a:t>y</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sưởi</a:t>
            </a:r>
            <a:r>
              <a:rPr lang="en-US" sz="1800" spc="5" dirty="0">
                <a:effectLst/>
                <a:ea typeface="Times New Roman" panose="02020603050405020304" pitchFamily="18" charset="0"/>
              </a:rPr>
              <a:t> </a:t>
            </a:r>
            <a:r>
              <a:rPr lang="en-US" sz="1800" spc="-5" dirty="0" err="1">
                <a:effectLst/>
                <a:ea typeface="Times New Roman" panose="02020603050405020304" pitchFamily="18" charset="0"/>
              </a:rPr>
              <a:t>ấ</a:t>
            </a:r>
            <a:r>
              <a:rPr lang="en-US" sz="1800" dirty="0" err="1">
                <a:effectLst/>
                <a:ea typeface="Times New Roman" panose="02020603050405020304" pitchFamily="18" charset="0"/>
              </a:rPr>
              <a:t>m</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Tuabin</a:t>
            </a:r>
            <a:r>
              <a:rPr lang="en-US" sz="1800"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err="1">
                <a:effectLst/>
                <a:ea typeface="Times New Roman" panose="02020603050405020304" pitchFamily="18" charset="0"/>
              </a:rPr>
              <a:t>Khu</a:t>
            </a:r>
            <a:r>
              <a:rPr lang="en-US" sz="1800" dirty="0">
                <a:effectLst/>
                <a:ea typeface="Times New Roman" panose="02020603050405020304" pitchFamily="18" charset="0"/>
              </a:rPr>
              <a:t> </a:t>
            </a:r>
            <a:r>
              <a:rPr lang="en-US" sz="1800" spc="-5" dirty="0" err="1">
                <a:effectLst/>
                <a:ea typeface="Times New Roman" panose="02020603050405020304" pitchFamily="18" charset="0"/>
              </a:rPr>
              <a:t>v</a:t>
            </a:r>
            <a:r>
              <a:rPr lang="en-US" sz="1800" dirty="0" err="1">
                <a:effectLst/>
                <a:ea typeface="Times New Roman" panose="02020603050405020304" pitchFamily="18" charset="0"/>
              </a:rPr>
              <a:t>ực</a:t>
            </a:r>
            <a:r>
              <a:rPr lang="en-US" sz="1800" spc="-5" dirty="0">
                <a:effectLst/>
                <a:ea typeface="Times New Roman" panose="02020603050405020304" pitchFamily="18" charset="0"/>
              </a:rPr>
              <a:t> </a:t>
            </a:r>
            <a:r>
              <a:rPr lang="en-US" sz="1800" dirty="0" err="1">
                <a:effectLst/>
                <a:ea typeface="Times New Roman" panose="02020603050405020304" pitchFamily="18" charset="0"/>
              </a:rPr>
              <a:t>thu</a:t>
            </a:r>
            <a:r>
              <a:rPr lang="en-US" sz="1800" dirty="0">
                <a:effectLst/>
                <a:ea typeface="Times New Roman" panose="02020603050405020304" pitchFamily="18" charset="0"/>
              </a:rPr>
              <a:t> </a:t>
            </a:r>
            <a:r>
              <a:rPr lang="en-US" sz="1800" spc="5" dirty="0" err="1">
                <a:effectLst/>
                <a:ea typeface="Times New Roman" panose="02020603050405020304" pitchFamily="18" charset="0"/>
              </a:rPr>
              <a:t>h</a:t>
            </a:r>
            <a:r>
              <a:rPr lang="en-US" sz="1800" dirty="0" err="1">
                <a:effectLst/>
                <a:ea typeface="Times New Roman" panose="02020603050405020304" pitchFamily="18" charset="0"/>
              </a:rPr>
              <a:t>ồi</a:t>
            </a:r>
            <a:r>
              <a:rPr lang="en-US" sz="1800" dirty="0">
                <a:effectLst/>
                <a:ea typeface="Times New Roman" panose="02020603050405020304" pitchFamily="18" charset="0"/>
              </a:rPr>
              <a:t> </a:t>
            </a:r>
            <a:r>
              <a:rPr lang="en-US" sz="1800" dirty="0" err="1">
                <a:effectLst/>
                <a:ea typeface="Times New Roman" panose="02020603050405020304" pitchFamily="18" charset="0"/>
              </a:rPr>
              <a:t>nước</a:t>
            </a:r>
            <a:r>
              <a:rPr lang="en-US" sz="1800" spc="-5" dirty="0">
                <a:effectLst/>
                <a:ea typeface="Times New Roman" panose="02020603050405020304" pitchFamily="18" charset="0"/>
              </a:rPr>
              <a:t> </a:t>
            </a:r>
            <a:r>
              <a:rPr lang="en-US" sz="1800" dirty="0" err="1">
                <a:effectLst/>
                <a:ea typeface="Times New Roman" panose="02020603050405020304" pitchFamily="18" charset="0"/>
              </a:rPr>
              <a:t>n</a:t>
            </a:r>
            <a:r>
              <a:rPr lang="en-US" sz="1800" spc="10" dirty="0" err="1">
                <a:effectLst/>
                <a:ea typeface="Times New Roman" panose="02020603050405020304" pitchFamily="18" charset="0"/>
              </a:rPr>
              <a:t>g</a:t>
            </a:r>
            <a:r>
              <a:rPr lang="en-US" sz="1800" dirty="0" err="1">
                <a:effectLst/>
                <a:ea typeface="Times New Roman" panose="02020603050405020304" pitchFamily="18" charset="0"/>
              </a:rPr>
              <a:t>ưng</a:t>
            </a:r>
            <a:r>
              <a:rPr lang="en-US" sz="1800" dirty="0">
                <a:effectLst/>
                <a:ea typeface="Times New Roman" panose="02020603050405020304" pitchFamily="18" charset="0"/>
              </a:rPr>
              <a:t> b</a:t>
            </a:r>
            <a:r>
              <a:rPr lang="en-US" sz="1800" spc="-5" dirty="0">
                <a:effectLst/>
                <a:ea typeface="Times New Roman" panose="02020603050405020304" pitchFamily="18" charset="0"/>
              </a:rPr>
              <a:t>a</a:t>
            </a:r>
            <a:r>
              <a:rPr lang="en-US" sz="1800" dirty="0">
                <a:effectLst/>
                <a:ea typeface="Times New Roman" panose="02020603050405020304" pitchFamily="18" charset="0"/>
              </a:rPr>
              <a:t>o </a:t>
            </a:r>
            <a:r>
              <a:rPr lang="en-US" sz="1800" dirty="0" err="1">
                <a:effectLst/>
                <a:ea typeface="Times New Roman" panose="02020603050405020304" pitchFamily="18" charset="0"/>
              </a:rPr>
              <a:t>gồm</a:t>
            </a:r>
            <a:r>
              <a:rPr lang="en-US" sz="180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th</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hính</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b</a:t>
            </a:r>
            <a:r>
              <a:rPr lang="en-US" sz="1800" spc="-5" dirty="0" err="1">
                <a:effectLst/>
                <a:ea typeface="Times New Roman" panose="02020603050405020304" pitchFamily="18" charset="0"/>
              </a:rPr>
              <a:t>ẫ</a:t>
            </a:r>
            <a:r>
              <a:rPr lang="en-US" sz="1800" dirty="0" err="1">
                <a:effectLst/>
                <a:ea typeface="Times New Roman" panose="02020603050405020304" pitchFamily="18" charset="0"/>
              </a:rPr>
              <a:t>y</a:t>
            </a:r>
            <a:r>
              <a:rPr lang="en-US" sz="1800"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bể</a:t>
            </a:r>
            <a:r>
              <a:rPr lang="en-US" sz="1800" spc="-5"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h</a:t>
            </a:r>
            <a:r>
              <a:rPr lang="en-US" sz="1800" spc="10" dirty="0" err="1">
                <a:effectLst/>
                <a:ea typeface="Times New Roman" panose="02020603050405020304" pitchFamily="18" charset="0"/>
              </a:rPr>
              <a:t>ứ</a:t>
            </a:r>
            <a:r>
              <a:rPr lang="en-US" sz="1800" dirty="0" err="1">
                <a:effectLst/>
                <a:ea typeface="Times New Roman" panose="02020603050405020304" pitchFamily="18" charset="0"/>
              </a:rPr>
              <a:t>a</a:t>
            </a:r>
            <a:r>
              <a:rPr lang="en-US" sz="1800" spc="-5" dirty="0">
                <a:effectLst/>
                <a:ea typeface="Times New Roman" panose="02020603050405020304" pitchFamily="18" charset="0"/>
              </a:rPr>
              <a:t> </a:t>
            </a:r>
            <a:r>
              <a:rPr lang="en-US" sz="1800" dirty="0" err="1">
                <a:effectLst/>
                <a:ea typeface="Times New Roman" panose="02020603050405020304" pitchFamily="18" charset="0"/>
              </a:rPr>
              <a:t>thu</a:t>
            </a:r>
            <a:r>
              <a:rPr lang="en-US" sz="1800" dirty="0">
                <a:effectLst/>
                <a:ea typeface="Times New Roman" panose="02020603050405020304" pitchFamily="18" charset="0"/>
              </a:rPr>
              <a:t> </a:t>
            </a:r>
            <a:r>
              <a:rPr lang="en-US" sz="1800" dirty="0" err="1">
                <a:effectLst/>
                <a:ea typeface="Times New Roman" panose="02020603050405020304" pitchFamily="18" charset="0"/>
              </a:rPr>
              <a:t>gom</a:t>
            </a:r>
            <a:r>
              <a:rPr lang="en-US" sz="1800" spc="5" dirty="0">
                <a:effectLst/>
                <a:ea typeface="Times New Roman" panose="02020603050405020304" pitchFamily="18" charset="0"/>
              </a:rPr>
              <a:t> </a:t>
            </a:r>
            <a:r>
              <a:rPr lang="en-US" sz="1800" dirty="0" err="1">
                <a:effectLst/>
                <a:ea typeface="Times New Roman" panose="02020603050405020304" pitchFamily="18" charset="0"/>
              </a:rPr>
              <a:t>n</a:t>
            </a:r>
            <a:r>
              <a:rPr lang="en-US" sz="1800" spc="15" dirty="0" err="1">
                <a:effectLst/>
                <a:ea typeface="Times New Roman" panose="02020603050405020304" pitchFamily="18" charset="0"/>
              </a:rPr>
              <a:t>ư</a:t>
            </a:r>
            <a:r>
              <a:rPr lang="en-US" sz="1800" dirty="0" err="1">
                <a:effectLst/>
                <a:ea typeface="Times New Roman" panose="02020603050405020304" pitchFamily="18" charset="0"/>
              </a:rPr>
              <a:t>ớc</a:t>
            </a:r>
            <a:r>
              <a:rPr lang="en-US" sz="1800" spc="-5" dirty="0">
                <a:effectLst/>
                <a:ea typeface="Times New Roman" panose="02020603050405020304" pitchFamily="18" charset="0"/>
              </a:rPr>
              <a:t> </a:t>
            </a:r>
            <a:r>
              <a:rPr lang="en-US" sz="1800" dirty="0" err="1">
                <a:effectLst/>
                <a:ea typeface="Times New Roman" panose="02020603050405020304" pitchFamily="18" charset="0"/>
              </a:rPr>
              <a:t>ngưng</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bơm</a:t>
            </a:r>
            <a:r>
              <a:rPr lang="en-US" sz="1800" dirty="0">
                <a:effectLst/>
                <a:ea typeface="Times New Roman" panose="02020603050405020304" pitchFamily="18" charset="0"/>
              </a:rPr>
              <a:t> </a:t>
            </a:r>
            <a:r>
              <a:rPr lang="en-US" sz="1800" dirty="0" err="1">
                <a:effectLst/>
                <a:ea typeface="Times New Roman" panose="02020603050405020304" pitchFamily="18" charset="0"/>
              </a:rPr>
              <a:t>nư</a:t>
            </a:r>
            <a:r>
              <a:rPr lang="en-US" sz="1800" spc="5" dirty="0" err="1">
                <a:effectLst/>
                <a:ea typeface="Times New Roman" panose="02020603050405020304" pitchFamily="18" charset="0"/>
              </a:rPr>
              <a:t>ớ</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ngưng</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đường</a:t>
            </a:r>
            <a:r>
              <a:rPr lang="en-US" sz="1800" dirty="0">
                <a:effectLst/>
                <a:ea typeface="Times New Roman" panose="02020603050405020304" pitchFamily="18" charset="0"/>
              </a:rPr>
              <a:t> </a:t>
            </a:r>
            <a:r>
              <a:rPr lang="en-US" sz="1800" spc="5" dirty="0" err="1">
                <a:effectLst/>
                <a:ea typeface="Times New Roman" panose="02020603050405020304" pitchFamily="18" charset="0"/>
              </a:rPr>
              <a:t>ố</a:t>
            </a:r>
            <a:r>
              <a:rPr lang="en-US" sz="1800" dirty="0" err="1">
                <a:effectLst/>
                <a:ea typeface="Times New Roman" panose="02020603050405020304" pitchFamily="18" charset="0"/>
              </a:rPr>
              <a:t>ng</a:t>
            </a:r>
            <a:r>
              <a:rPr lang="en-US" sz="1800" dirty="0">
                <a:effectLst/>
                <a:ea typeface="Times New Roman" panose="02020603050405020304" pitchFamily="18" charset="0"/>
              </a:rPr>
              <a:t> </a:t>
            </a:r>
            <a:r>
              <a:rPr lang="en-US" sz="1800" dirty="0" err="1">
                <a:effectLst/>
                <a:ea typeface="Times New Roman" panose="02020603050405020304" pitchFamily="18" charset="0"/>
              </a:rPr>
              <a:t>nước</a:t>
            </a:r>
            <a:r>
              <a:rPr lang="en-US" sz="1800" spc="-5" dirty="0">
                <a:effectLst/>
                <a:ea typeface="Times New Roman" panose="02020603050405020304" pitchFamily="18" charset="0"/>
              </a:rPr>
              <a:t> </a:t>
            </a:r>
            <a:r>
              <a:rPr lang="en-US" sz="1800" dirty="0" err="1">
                <a:effectLst/>
                <a:ea typeface="Times New Roman" panose="02020603050405020304" pitchFamily="18" charset="0"/>
              </a:rPr>
              <a:t>ng</a:t>
            </a:r>
            <a:r>
              <a:rPr lang="en-US" sz="1800" spc="10" dirty="0" err="1">
                <a:effectLst/>
                <a:ea typeface="Times New Roman" panose="02020603050405020304" pitchFamily="18" charset="0"/>
              </a:rPr>
              <a:t>ư</a:t>
            </a:r>
            <a:r>
              <a:rPr lang="en-US" sz="1800" dirty="0" err="1">
                <a:effectLst/>
                <a:ea typeface="Times New Roman" panose="02020603050405020304" pitchFamily="18" charset="0"/>
              </a:rPr>
              <a:t>ng</a:t>
            </a:r>
            <a:r>
              <a:rPr lang="en-US" sz="1800" dirty="0">
                <a:effectLst/>
                <a:ea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54</a:t>
            </a:fld>
            <a:endParaRPr lang="en-US" dirty="0"/>
          </a:p>
        </p:txBody>
      </p:sp>
    </p:spTree>
    <p:extLst>
      <p:ext uri="{BB962C8B-B14F-4D97-AF65-F5344CB8AC3E}">
        <p14:creationId xmlns:p14="http://schemas.microsoft.com/office/powerpoint/2010/main" val="3423406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Bef>
                <a:spcPts val="300"/>
              </a:spcBef>
              <a:spcAft>
                <a:spcPts val="300"/>
              </a:spcAft>
            </a:pPr>
            <a:r>
              <a:rPr lang="en-US" sz="1800" dirty="0">
                <a:effectLst/>
                <a:ea typeface="Times New Roman" panose="02020603050405020304" pitchFamily="18" charset="0"/>
              </a:rPr>
              <a:t>The float cup steam trap, also known as the island bucket type, is made up of the following major components:</a:t>
            </a:r>
          </a:p>
          <a:p>
            <a:pPr algn="just">
              <a:lnSpc>
                <a:spcPct val="115000"/>
              </a:lnSpc>
              <a:spcBef>
                <a:spcPts val="300"/>
              </a:spcBef>
              <a:spcAft>
                <a:spcPts val="300"/>
              </a:spcAft>
            </a:pPr>
            <a:r>
              <a:rPr lang="en-US" sz="1800" dirty="0">
                <a:effectLst/>
                <a:ea typeface="Times New Roman" panose="02020603050405020304" pitchFamily="18" charset="0"/>
              </a:rPr>
              <a:t>– Trap body.</a:t>
            </a:r>
          </a:p>
          <a:p>
            <a:pPr algn="just">
              <a:lnSpc>
                <a:spcPct val="115000"/>
              </a:lnSpc>
              <a:spcBef>
                <a:spcPts val="300"/>
              </a:spcBef>
              <a:spcAft>
                <a:spcPts val="300"/>
              </a:spcAft>
            </a:pPr>
            <a:r>
              <a:rPr lang="en-US" sz="1800" dirty="0">
                <a:effectLst/>
                <a:ea typeface="Times New Roman" panose="02020603050405020304" pitchFamily="18" charset="0"/>
              </a:rPr>
              <a:t>– Input and output: connected to the pipeline system.</a:t>
            </a:r>
          </a:p>
          <a:p>
            <a:pPr algn="just">
              <a:lnSpc>
                <a:spcPct val="115000"/>
              </a:lnSpc>
              <a:spcBef>
                <a:spcPts val="300"/>
              </a:spcBef>
              <a:spcAft>
                <a:spcPts val="300"/>
              </a:spcAft>
            </a:pPr>
            <a:r>
              <a:rPr lang="en-US" sz="1800" dirty="0">
                <a:effectLst/>
                <a:ea typeface="Times New Roman" panose="02020603050405020304" pitchFamily="18" charset="0"/>
              </a:rPr>
              <a:t>– Bucket (inverted).</a:t>
            </a:r>
          </a:p>
          <a:p>
            <a:pPr algn="just">
              <a:lnSpc>
                <a:spcPct val="115000"/>
              </a:lnSpc>
              <a:spcBef>
                <a:spcPts val="300"/>
              </a:spcBef>
              <a:spcAft>
                <a:spcPts val="300"/>
              </a:spcAft>
            </a:pPr>
            <a:r>
              <a:rPr lang="en-US" sz="1800" dirty="0">
                <a:effectLst/>
                <a:ea typeface="Times New Roman" panose="02020603050405020304" pitchFamily="18" charset="0"/>
              </a:rPr>
              <a:t>– Vent: The top of the beaker was chiseled to allow air and vapor to escape into the trap.</a:t>
            </a:r>
          </a:p>
          <a:p>
            <a:pPr algn="just">
              <a:lnSpc>
                <a:spcPct val="115000"/>
              </a:lnSpc>
              <a:spcBef>
                <a:spcPts val="300"/>
              </a:spcBef>
              <a:spcAft>
                <a:spcPts val="300"/>
              </a:spcAft>
            </a:pPr>
            <a:r>
              <a:rPr lang="en-US" sz="1800" dirty="0">
                <a:effectLst/>
                <a:ea typeface="Times New Roman" panose="02020603050405020304" pitchFamily="18" charset="0"/>
              </a:rPr>
              <a:t>In bucket type steam traps, the bucket is connected to a lever that opens and closes the trap valve in response to the bucket’s movement. When air or steam flows into the bottom of the float cup, the cup floats. In this position, the float cup closes off the air outlet.</a:t>
            </a:r>
          </a:p>
          <a:p>
            <a:pPr algn="just">
              <a:lnSpc>
                <a:spcPct val="115000"/>
              </a:lnSpc>
              <a:spcBef>
                <a:spcPts val="300"/>
              </a:spcBef>
              <a:spcAft>
                <a:spcPts val="300"/>
              </a:spcAft>
            </a:pPr>
            <a:r>
              <a:rPr lang="en-US" sz="1800" dirty="0">
                <a:effectLst/>
                <a:ea typeface="Times New Roman" panose="02020603050405020304" pitchFamily="18" charset="0"/>
              </a:rPr>
              <a:t>The vent on the top of the bucket permits a small amount of steam to escape to the trap's top. As steam escapes through the vent, condensate fills the interior of the cup, causing the cup to gradually sink and allowing the lever to open the trap valve and release the condensate (along with the steam being held in the trap).</a:t>
            </a: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59</a:t>
            </a:fld>
            <a:endParaRPr lang="en-US" dirty="0"/>
          </a:p>
        </p:txBody>
      </p:sp>
    </p:spTree>
    <p:extLst>
      <p:ext uri="{BB962C8B-B14F-4D97-AF65-F5344CB8AC3E}">
        <p14:creationId xmlns:p14="http://schemas.microsoft.com/office/powerpoint/2010/main" val="29611843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spcBef>
                <a:spcPts val="300"/>
              </a:spcBef>
              <a:spcAft>
                <a:spcPts val="300"/>
              </a:spcAft>
            </a:pPr>
            <a:r>
              <a:rPr lang="en-US" sz="1800" dirty="0">
                <a:effectLst/>
                <a:ea typeface="Times New Roman" panose="02020603050405020304" pitchFamily="18" charset="0"/>
              </a:rPr>
              <a:t>Balloon-type steam trap consists of the following primary components:</a:t>
            </a:r>
          </a:p>
          <a:p>
            <a:pPr algn="just">
              <a:lnSpc>
                <a:spcPct val="110000"/>
              </a:lnSpc>
              <a:spcBef>
                <a:spcPts val="300"/>
              </a:spcBef>
              <a:spcAft>
                <a:spcPts val="300"/>
              </a:spcAft>
            </a:pPr>
            <a:r>
              <a:rPr lang="en-US" sz="1800" dirty="0">
                <a:effectLst/>
                <a:ea typeface="Times New Roman" panose="02020603050405020304" pitchFamily="18" charset="0"/>
              </a:rPr>
              <a:t>– Trap body.</a:t>
            </a:r>
          </a:p>
          <a:p>
            <a:pPr algn="just">
              <a:lnSpc>
                <a:spcPct val="110000"/>
              </a:lnSpc>
              <a:spcBef>
                <a:spcPts val="300"/>
              </a:spcBef>
              <a:spcAft>
                <a:spcPts val="300"/>
              </a:spcAft>
            </a:pPr>
            <a:r>
              <a:rPr lang="en-US" sz="1800" dirty="0">
                <a:effectLst/>
                <a:ea typeface="Times New Roman" panose="02020603050405020304" pitchFamily="18" charset="0"/>
              </a:rPr>
              <a:t>– Inlet (steam) and outlet (condensate).</a:t>
            </a:r>
          </a:p>
          <a:p>
            <a:pPr algn="just">
              <a:lnSpc>
                <a:spcPct val="110000"/>
              </a:lnSpc>
              <a:spcBef>
                <a:spcPts val="300"/>
              </a:spcBef>
              <a:spcAft>
                <a:spcPts val="300"/>
              </a:spcAft>
            </a:pPr>
            <a:r>
              <a:rPr lang="en-US" sz="1800" dirty="0">
                <a:effectLst/>
                <a:ea typeface="Times New Roman" panose="02020603050405020304" pitchFamily="18" charset="0"/>
              </a:rPr>
              <a:t>– Floating balloon.</a:t>
            </a:r>
          </a:p>
          <a:p>
            <a:pPr algn="just">
              <a:lnSpc>
                <a:spcPct val="110000"/>
              </a:lnSpc>
              <a:spcBef>
                <a:spcPts val="300"/>
              </a:spcBef>
              <a:spcAft>
                <a:spcPts val="300"/>
              </a:spcAft>
              <a:tabLst>
                <a:tab pos="1143000" algn="l"/>
              </a:tabLst>
            </a:pPr>
            <a:r>
              <a:rPr lang="en-US" sz="1800" dirty="0">
                <a:effectLst/>
                <a:ea typeface="Times New Roman" panose="02020603050405020304" pitchFamily="18" charset="0"/>
              </a:rPr>
              <a:t>– Vent.</a:t>
            </a:r>
          </a:p>
          <a:p>
            <a:pPr algn="just">
              <a:lnSpc>
                <a:spcPct val="110000"/>
              </a:lnSpc>
              <a:spcBef>
                <a:spcPts val="300"/>
              </a:spcBef>
              <a:spcAft>
                <a:spcPts val="300"/>
              </a:spcAft>
            </a:pPr>
            <a:r>
              <a:rPr lang="en-US" sz="1800" dirty="0">
                <a:effectLst/>
                <a:ea typeface="Times New Roman" panose="02020603050405020304" pitchFamily="18" charset="0"/>
              </a:rPr>
              <a:t>The working principle of </a:t>
            </a:r>
            <a:r>
              <a:rPr lang="en-US" sz="1800" i="1" dirty="0">
                <a:effectLst/>
                <a:ea typeface="Times New Roman" panose="02020603050405020304" pitchFamily="18" charset="0"/>
              </a:rPr>
              <a:t>Ball float</a:t>
            </a:r>
            <a:r>
              <a:rPr lang="en-US" sz="1800" dirty="0">
                <a:effectLst/>
                <a:ea typeface="Times New Roman" panose="02020603050405020304" pitchFamily="18" charset="0"/>
              </a:rPr>
              <a:t>-type steam trap is as follows:</a:t>
            </a:r>
          </a:p>
          <a:p>
            <a:pPr algn="just">
              <a:lnSpc>
                <a:spcPct val="110000"/>
              </a:lnSpc>
              <a:spcBef>
                <a:spcPts val="300"/>
              </a:spcBef>
              <a:spcAft>
                <a:spcPts val="300"/>
              </a:spcAft>
            </a:pPr>
            <a:r>
              <a:rPr lang="en-US" sz="1800" dirty="0">
                <a:effectLst/>
                <a:ea typeface="Times New Roman" panose="02020603050405020304" pitchFamily="18" charset="0"/>
              </a:rPr>
              <a:t>When hot steam and condensate enter the steam trap, the gas will escape through the air outlet, the condensate will condense and gradually rise, and the float ball, along with the shafts and levers, will lift the plug from its initial position, allowing condensate to escape.</a:t>
            </a:r>
          </a:p>
          <a:p>
            <a:pPr algn="just">
              <a:lnSpc>
                <a:spcPct val="110000"/>
              </a:lnSpc>
              <a:spcBef>
                <a:spcPts val="300"/>
              </a:spcBef>
              <a:spcAft>
                <a:spcPts val="300"/>
              </a:spcAft>
              <a:tabLst>
                <a:tab pos="1143000" algn="l"/>
              </a:tabLst>
            </a:pPr>
            <a:r>
              <a:rPr lang="en-US" sz="1800" dirty="0">
                <a:effectLst/>
                <a:ea typeface="Times New Roman" panose="02020603050405020304" pitchFamily="18" charset="0"/>
              </a:rPr>
              <a:t>When condensate is released, the amount of condensate in the trap tank decreases to a low level, causing the float ball to return to its original position and the valve discharge hole to close. The process is ongoing and contributes to keeping the steam system as dry as possible</a:t>
            </a:r>
          </a:p>
        </p:txBody>
      </p:sp>
      <p:sp>
        <p:nvSpPr>
          <p:cNvPr id="4" name="Slide Number Placeholder 3"/>
          <p:cNvSpPr>
            <a:spLocks noGrp="1"/>
          </p:cNvSpPr>
          <p:nvPr>
            <p:ph type="sldNum" sz="quarter" idx="5"/>
          </p:nvPr>
        </p:nvSpPr>
        <p:spPr/>
        <p:txBody>
          <a:bodyPr/>
          <a:lstStyle/>
          <a:p>
            <a:fld id="{B53270C4-5166-4AC5-86A0-5BCB4425EB66}" type="slidenum">
              <a:rPr lang="en-US" smtClean="0"/>
              <a:t>60</a:t>
            </a:fld>
            <a:endParaRPr lang="en-US" dirty="0"/>
          </a:p>
        </p:txBody>
      </p:sp>
    </p:spTree>
    <p:extLst>
      <p:ext uri="{BB962C8B-B14F-4D97-AF65-F5344CB8AC3E}">
        <p14:creationId xmlns:p14="http://schemas.microsoft.com/office/powerpoint/2010/main" val="3584526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Bef>
                <a:spcPts val="300"/>
              </a:spcBef>
              <a:spcAft>
                <a:spcPts val="300"/>
              </a:spcAft>
            </a:pPr>
            <a:r>
              <a:rPr lang="en-US" sz="1800" dirty="0">
                <a:effectLst/>
                <a:ea typeface="Times New Roman" panose="02020603050405020304" pitchFamily="18" charset="0"/>
              </a:rPr>
              <a:t>Thermodynamic steam trap (or coin type) is a type of condensate collection trap that contains a disc in the shape of a coin and is made up of the following components:</a:t>
            </a:r>
          </a:p>
          <a:p>
            <a:pPr algn="just">
              <a:lnSpc>
                <a:spcPct val="115000"/>
              </a:lnSpc>
              <a:spcBef>
                <a:spcPts val="300"/>
              </a:spcBef>
              <a:spcAft>
                <a:spcPts val="300"/>
              </a:spcAft>
            </a:pPr>
            <a:r>
              <a:rPr lang="en-US" sz="1800" dirty="0">
                <a:effectLst/>
                <a:ea typeface="Times New Roman" panose="02020603050405020304" pitchFamily="18" charset="0"/>
              </a:rPr>
              <a:t>– Valve disc (or coin).</a:t>
            </a:r>
          </a:p>
          <a:p>
            <a:pPr algn="just">
              <a:lnSpc>
                <a:spcPct val="115000"/>
              </a:lnSpc>
              <a:spcBef>
                <a:spcPts val="300"/>
              </a:spcBef>
              <a:spcAft>
                <a:spcPts val="300"/>
              </a:spcAft>
            </a:pPr>
            <a:r>
              <a:rPr lang="en-US" sz="1800" dirty="0">
                <a:effectLst/>
                <a:ea typeface="Times New Roman" panose="02020603050405020304" pitchFamily="18" charset="0"/>
              </a:rPr>
              <a:t>– Trap body.</a:t>
            </a:r>
          </a:p>
          <a:p>
            <a:pPr algn="just">
              <a:lnSpc>
                <a:spcPct val="115000"/>
              </a:lnSpc>
              <a:spcBef>
                <a:spcPts val="300"/>
              </a:spcBef>
              <a:spcAft>
                <a:spcPts val="300"/>
              </a:spcAft>
            </a:pPr>
            <a:r>
              <a:rPr lang="en-US" sz="1800" dirty="0">
                <a:effectLst/>
                <a:ea typeface="Times New Roman" panose="02020603050405020304" pitchFamily="18" charset="0"/>
              </a:rPr>
              <a:t>– Filter.</a:t>
            </a:r>
          </a:p>
          <a:p>
            <a:r>
              <a:rPr lang="en-US" sz="1800" dirty="0">
                <a:effectLst/>
                <a:ea typeface="Times New Roman" panose="02020603050405020304" pitchFamily="18" charset="0"/>
              </a:rPr>
              <a:t>– Inlet (steam), outlet (condensate).</a:t>
            </a:r>
          </a:p>
          <a:p>
            <a:pPr algn="just">
              <a:lnSpc>
                <a:spcPct val="115000"/>
              </a:lnSpc>
              <a:spcBef>
                <a:spcPts val="300"/>
              </a:spcBef>
              <a:spcAft>
                <a:spcPts val="300"/>
              </a:spcAft>
            </a:pPr>
            <a:r>
              <a:rPr lang="en-US" sz="1800" dirty="0">
                <a:effectLst/>
                <a:ea typeface="Times New Roman" panose="02020603050405020304" pitchFamily="18" charset="0"/>
              </a:rPr>
              <a:t>The thermodynamic steam trap is a type of steam trap that operates due to the dynamic effect of steam and condensate passing through the trap. In this steam trap, the valve disc moves up and down based on gravity and the steam pressure within the trap, which rests on a flat surface inside the trap's lid.</a:t>
            </a:r>
          </a:p>
          <a:p>
            <a:r>
              <a:rPr lang="en-US" sz="1800" dirty="0">
                <a:effectLst/>
                <a:ea typeface="Times New Roman" panose="02020603050405020304" pitchFamily="18" charset="0"/>
              </a:rPr>
              <a:t>When the system collects sufficient condensate to increase the pressure beneath the valve disc, the disc is pushed to the top of the lid. The condensate and air then exit through the outlet of the steam trap (outlet). When the condensate has been drained from the trap, according to the trap's inlet, additional steam enters at a high velocity and moves to the top of the plate, creating a pressure zone. The low bottom of the disc combined with the disc's gravity will cause the valve disc to descend, closing the outlet position and preventing steam from escaping.</a:t>
            </a:r>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61</a:t>
            </a:fld>
            <a:endParaRPr lang="en-US" dirty="0"/>
          </a:p>
        </p:txBody>
      </p:sp>
    </p:spTree>
    <p:extLst>
      <p:ext uri="{BB962C8B-B14F-4D97-AF65-F5344CB8AC3E}">
        <p14:creationId xmlns:p14="http://schemas.microsoft.com/office/powerpoint/2010/main" val="3125607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Bef>
                <a:spcPts val="300"/>
              </a:spcBef>
              <a:spcAft>
                <a:spcPts val="300"/>
              </a:spcAft>
            </a:pPr>
            <a:r>
              <a:rPr lang="en-US" sz="1800" dirty="0">
                <a:effectLst/>
                <a:ea typeface="Times New Roman" panose="02020603050405020304" pitchFamily="18" charset="0"/>
              </a:rPr>
              <a:t>Steam trap incidents also account for a large portion of steam leaks in industrial plants. In general, steam trap incidents are more difficult to observe than piping incidents, especially in closed condensate systems.</a:t>
            </a: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64</a:t>
            </a:fld>
            <a:endParaRPr lang="en-US" dirty="0"/>
          </a:p>
        </p:txBody>
      </p:sp>
    </p:spTree>
    <p:extLst>
      <p:ext uri="{BB962C8B-B14F-4D97-AF65-F5344CB8AC3E}">
        <p14:creationId xmlns:p14="http://schemas.microsoft.com/office/powerpoint/2010/main" val="12546324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5000"/>
              </a:lnSpc>
              <a:spcBef>
                <a:spcPts val="300"/>
              </a:spcBef>
              <a:spcAft>
                <a:spcPts val="300"/>
              </a:spcAft>
            </a:pPr>
            <a:r>
              <a:rPr lang="en-US" sz="1800" dirty="0" err="1">
                <a:effectLst/>
                <a:ea typeface="Times New Roman" panose="02020603050405020304" pitchFamily="18" charset="0"/>
              </a:rPr>
              <a:t>Một</a:t>
            </a:r>
            <a:r>
              <a:rPr lang="en-US" sz="1800" dirty="0">
                <a:effectLst/>
                <a:ea typeface="Times New Roman" panose="02020603050405020304" pitchFamily="18" charset="0"/>
              </a:rPr>
              <a:t> </a:t>
            </a:r>
            <a:r>
              <a:rPr lang="en-US" sz="1800" spc="5" dirty="0" err="1">
                <a:effectLst/>
                <a:ea typeface="Times New Roman" panose="02020603050405020304" pitchFamily="18" charset="0"/>
              </a:rPr>
              <a:t>s</a:t>
            </a:r>
            <a:r>
              <a:rPr lang="en-US" sz="1800" dirty="0" err="1">
                <a:effectLst/>
                <a:ea typeface="Times New Roman" panose="02020603050405020304" pitchFamily="18" charset="0"/>
              </a:rPr>
              <a:t>ố</a:t>
            </a:r>
            <a:r>
              <a:rPr lang="en-US" sz="1800" dirty="0">
                <a:effectLst/>
                <a:ea typeface="Times New Roman" panose="02020603050405020304" pitchFamily="18" charset="0"/>
              </a:rPr>
              <a:t> </a:t>
            </a:r>
            <a:r>
              <a:rPr lang="en-US" sz="1800" dirty="0" err="1">
                <a:effectLst/>
                <a:ea typeface="Times New Roman" panose="02020603050405020304" pitchFamily="18" charset="0"/>
              </a:rPr>
              <a:t>lý</a:t>
            </a:r>
            <a:r>
              <a:rPr lang="en-US" sz="1800" dirty="0">
                <a:effectLst/>
                <a:ea typeface="Times New Roman" panose="02020603050405020304" pitchFamily="18" charset="0"/>
              </a:rPr>
              <a:t> do </a:t>
            </a:r>
            <a:r>
              <a:rPr lang="en-US" sz="1800" spc="5" dirty="0" err="1">
                <a:effectLst/>
                <a:ea typeface="Times New Roman" panose="02020603050405020304" pitchFamily="18" charset="0"/>
              </a:rPr>
              <a:t>d</a:t>
            </a:r>
            <a:r>
              <a:rPr lang="en-US" sz="1800" spc="-5" dirty="0" err="1">
                <a:effectLst/>
                <a:ea typeface="Times New Roman" panose="02020603050405020304" pitchFamily="18" charset="0"/>
              </a:rPr>
              <a:t>ẫ</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dirty="0" err="1">
                <a:effectLst/>
                <a:ea typeface="Times New Roman" panose="02020603050405020304" pitchFamily="18" charset="0"/>
              </a:rPr>
              <a:t>đ</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dirty="0" err="1">
                <a:effectLst/>
                <a:ea typeface="Times New Roman" panose="02020603050405020304" pitchFamily="18" charset="0"/>
              </a:rPr>
              <a:t>lớp</a:t>
            </a:r>
            <a:r>
              <a:rPr lang="en-US" sz="1800" dirty="0">
                <a:effectLst/>
                <a:ea typeface="Times New Roman" panose="02020603050405020304" pitchFamily="18" charset="0"/>
              </a:rPr>
              <a:t> </a:t>
            </a:r>
            <a:r>
              <a:rPr lang="en-US" sz="1800" dirty="0" err="1">
                <a:effectLst/>
                <a:ea typeface="Times New Roman" panose="02020603050405020304" pitchFamily="18" charset="0"/>
              </a:rPr>
              <a:t>b</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o</a:t>
            </a:r>
            <a:r>
              <a:rPr lang="en-US" sz="1800" dirty="0">
                <a:effectLst/>
                <a:ea typeface="Times New Roman" panose="02020603050405020304" pitchFamily="18" charset="0"/>
              </a:rPr>
              <a:t> </a:t>
            </a:r>
            <a:r>
              <a:rPr lang="en-US" sz="1800" dirty="0" err="1">
                <a:effectLst/>
                <a:ea typeface="Times New Roman" panose="02020603050405020304" pitchFamily="18" charset="0"/>
              </a:rPr>
              <a:t>ôn</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th</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u</a:t>
            </a:r>
            <a:r>
              <a:rPr lang="en-US" sz="1800" dirty="0">
                <a:effectLst/>
                <a:ea typeface="Times New Roman" panose="02020603050405020304" pitchFamily="18" charset="0"/>
              </a:rPr>
              <a:t> </a:t>
            </a:r>
            <a:r>
              <a:rPr lang="en-US" sz="1800" dirty="0" err="1">
                <a:effectLst/>
                <a:ea typeface="Times New Roman" panose="02020603050405020304" pitchFamily="18" charset="0"/>
              </a:rPr>
              <a:t>ho</a:t>
            </a:r>
            <a:r>
              <a:rPr lang="en-US" sz="1800" spc="-5" dirty="0" err="1">
                <a:effectLst/>
                <a:ea typeface="Times New Roman" panose="02020603050405020304" pitchFamily="18" charset="0"/>
              </a:rPr>
              <a:t>ặ</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hỏ</a:t>
            </a:r>
            <a:r>
              <a:rPr lang="en-US" sz="1800" spc="10" dirty="0" err="1">
                <a:effectLst/>
                <a:ea typeface="Times New Roman" panose="02020603050405020304" pitchFamily="18" charset="0"/>
              </a:rPr>
              <a:t>n</a:t>
            </a:r>
            <a:r>
              <a:rPr lang="en-US" sz="1800" dirty="0" err="1">
                <a:effectLst/>
                <a:ea typeface="Times New Roman" panose="02020603050405020304" pitchFamily="18" charset="0"/>
              </a:rPr>
              <a:t>g</a:t>
            </a:r>
            <a:r>
              <a:rPr lang="en-US" sz="1800" dirty="0">
                <a:effectLst/>
                <a:ea typeface="Times New Roman" panose="02020603050405020304" pitchFamily="18" charset="0"/>
              </a:rPr>
              <a:t>, b</a:t>
            </a:r>
            <a:r>
              <a:rPr lang="en-US" sz="1800" spc="-5" dirty="0">
                <a:effectLst/>
                <a:ea typeface="Times New Roman" panose="02020603050405020304" pitchFamily="18" charset="0"/>
              </a:rPr>
              <a:t>a</a:t>
            </a:r>
            <a:r>
              <a:rPr lang="en-US" sz="1800" dirty="0">
                <a:effectLst/>
                <a:ea typeface="Times New Roman" panose="02020603050405020304" pitchFamily="18" charset="0"/>
              </a:rPr>
              <a:t>o </a:t>
            </a:r>
            <a:r>
              <a:rPr lang="en-US" sz="1800" spc="5" dirty="0" err="1">
                <a:effectLst/>
                <a:ea typeface="Times New Roman" panose="02020603050405020304" pitchFamily="18" charset="0"/>
              </a:rPr>
              <a:t>g</a:t>
            </a:r>
            <a:r>
              <a:rPr lang="en-US" sz="1800" dirty="0" err="1">
                <a:effectLst/>
                <a:ea typeface="Times New Roman" panose="02020603050405020304" pitchFamily="18" charset="0"/>
              </a:rPr>
              <a:t>ồm</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u</a:t>
            </a:r>
            <a:r>
              <a:rPr lang="en-US" sz="1800" dirty="0">
                <a:effectLst/>
                <a:ea typeface="Times New Roman" panose="02020603050405020304" pitchFamily="18" charset="0"/>
              </a:rPr>
              <a:t> </a:t>
            </a:r>
            <a:r>
              <a:rPr lang="en-US" sz="1800" dirty="0" err="1">
                <a:effectLst/>
                <a:ea typeface="Times New Roman" panose="02020603050405020304" pitchFamily="18" charset="0"/>
              </a:rPr>
              <a:t>lớp</a:t>
            </a:r>
            <a:r>
              <a:rPr lang="en-US" sz="1800" dirty="0">
                <a:effectLst/>
                <a:ea typeface="Times New Roman" panose="02020603050405020304" pitchFamily="18" charset="0"/>
              </a:rPr>
              <a:t> </a:t>
            </a:r>
            <a:r>
              <a:rPr lang="en-US" sz="1800" spc="-5" dirty="0" err="1">
                <a:effectLst/>
                <a:ea typeface="Times New Roman" panose="02020603050405020304" pitchFamily="18" charset="0"/>
              </a:rPr>
              <a:t>các</a:t>
            </a:r>
            <a:r>
              <a:rPr lang="en-US" sz="1800" dirty="0" err="1">
                <a:effectLst/>
                <a:ea typeface="Times New Roman" panose="02020603050405020304" pitchFamily="18" charset="0"/>
              </a:rPr>
              <a:t>h</a:t>
            </a:r>
            <a:r>
              <a:rPr lang="en-US" sz="1800" dirty="0">
                <a:effectLst/>
                <a:ea typeface="Times New Roman" panose="02020603050405020304" pitchFamily="18" charset="0"/>
              </a:rPr>
              <a:t> </a:t>
            </a:r>
            <a:r>
              <a:rPr lang="en-US" sz="1800" dirty="0" err="1">
                <a:effectLst/>
                <a:ea typeface="Times New Roman" panose="02020603050405020304" pitchFamily="18" charset="0"/>
              </a:rPr>
              <a:t>nh</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t</a:t>
            </a:r>
            <a:r>
              <a:rPr lang="en-US" sz="1800" dirty="0">
                <a:effectLst/>
                <a:ea typeface="Times New Roman" panose="02020603050405020304" pitchFamily="18" charset="0"/>
              </a:rPr>
              <a:t> do </a:t>
            </a:r>
            <a:r>
              <a:rPr lang="en-US" sz="1800" spc="1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ho</a:t>
            </a:r>
            <a:r>
              <a:rPr lang="en-US" sz="1800" spc="-5" dirty="0" err="1">
                <a:effectLst/>
                <a:ea typeface="Times New Roman" panose="02020603050405020304" pitchFamily="18" charset="0"/>
              </a:rPr>
              <a:t>ạ</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spc="5" dirty="0" err="1">
                <a:effectLst/>
                <a:ea typeface="Times New Roman" panose="02020603050405020304" pitchFamily="18" charset="0"/>
              </a:rPr>
              <a:t>đ</a:t>
            </a:r>
            <a:r>
              <a:rPr lang="en-US" sz="1800" dirty="0" err="1">
                <a:effectLst/>
                <a:ea typeface="Times New Roman" panose="02020603050405020304" pitchFamily="18" charset="0"/>
              </a:rPr>
              <a:t>ộng</a:t>
            </a:r>
            <a:r>
              <a:rPr lang="en-US" sz="1800" dirty="0">
                <a:effectLst/>
                <a:ea typeface="Times New Roman" panose="02020603050405020304" pitchFamily="18" charset="0"/>
              </a:rPr>
              <a:t> </a:t>
            </a:r>
            <a:r>
              <a:rPr lang="en-US" sz="1800" dirty="0" err="1">
                <a:effectLst/>
                <a:ea typeface="Times New Roman" panose="02020603050405020304" pitchFamily="18" charset="0"/>
              </a:rPr>
              <a:t>b</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o</a:t>
            </a:r>
            <a:r>
              <a:rPr lang="en-US" sz="1800" dirty="0">
                <a:effectLst/>
                <a:ea typeface="Times New Roman" panose="02020603050405020304" pitchFamily="18" charset="0"/>
              </a:rPr>
              <a:t> </a:t>
            </a:r>
            <a:r>
              <a:rPr lang="en-US" sz="1800" dirty="0" err="1">
                <a:effectLst/>
                <a:ea typeface="Times New Roman" panose="02020603050405020304" pitchFamily="18" charset="0"/>
              </a:rPr>
              <a:t>trì</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B</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o</a:t>
            </a:r>
            <a:r>
              <a:rPr lang="en-US" sz="1800" dirty="0">
                <a:effectLst/>
                <a:ea typeface="Times New Roman" panose="02020603050405020304" pitchFamily="18" charset="0"/>
              </a:rPr>
              <a:t> </a:t>
            </a:r>
            <a:r>
              <a:rPr lang="en-US" sz="1800" dirty="0" err="1">
                <a:effectLst/>
                <a:ea typeface="Times New Roman" panose="02020603050405020304" pitchFamily="18" charset="0"/>
              </a:rPr>
              <a:t>ôn</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h</a:t>
            </a:r>
            <a:r>
              <a:rPr lang="en-US" sz="1800" spc="5" dirty="0" err="1">
                <a:effectLst/>
                <a:ea typeface="Times New Roman" panose="02020603050405020304" pitchFamily="18" charset="0"/>
              </a:rPr>
              <a:t>ỏ</a:t>
            </a:r>
            <a:r>
              <a:rPr lang="en-US" sz="1800" dirty="0" err="1">
                <a:effectLst/>
                <a:ea typeface="Times New Roman" panose="02020603050405020304" pitchFamily="18" charset="0"/>
              </a:rPr>
              <a:t>ng</a:t>
            </a:r>
            <a:r>
              <a:rPr lang="en-US" sz="1800" dirty="0">
                <a:effectLst/>
                <a:ea typeface="Times New Roman" panose="02020603050405020304" pitchFamily="18" charset="0"/>
              </a:rPr>
              <a:t> do </a:t>
            </a:r>
            <a:r>
              <a:rPr lang="en-US" sz="1800" dirty="0" err="1">
                <a:effectLst/>
                <a:ea typeface="Times New Roman" panose="02020603050405020304" pitchFamily="18" charset="0"/>
              </a:rPr>
              <a:t>sự</a:t>
            </a:r>
            <a:r>
              <a:rPr lang="en-US" sz="180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ố</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S</a:t>
            </a:r>
            <a:r>
              <a:rPr lang="en-US" sz="1800" dirty="0" err="1">
                <a:effectLst/>
                <a:ea typeface="Times New Roman" panose="02020603050405020304" pitchFamily="18" charset="0"/>
              </a:rPr>
              <a:t>ự</a:t>
            </a:r>
            <a:r>
              <a:rPr lang="en-US" sz="1800" dirty="0">
                <a:effectLst/>
                <a:ea typeface="Times New Roman" panose="02020603050405020304" pitchFamily="18" charset="0"/>
              </a:rPr>
              <a:t> h</a:t>
            </a:r>
            <a:r>
              <a:rPr lang="en-US" sz="1800" spc="-5" dirty="0">
                <a:effectLst/>
                <a:ea typeface="Times New Roman" panose="02020603050405020304" pitchFamily="18" charset="0"/>
              </a:rPr>
              <a:t>a</a:t>
            </a:r>
            <a:r>
              <a:rPr lang="en-US" sz="1800" dirty="0">
                <a:effectLst/>
                <a:ea typeface="Times New Roman" panose="02020603050405020304" pitchFamily="18" charset="0"/>
              </a:rPr>
              <a:t>o </a:t>
            </a:r>
            <a:r>
              <a:rPr lang="en-US" sz="1800" dirty="0" err="1">
                <a:effectLst/>
                <a:ea typeface="Times New Roman" panose="02020603050405020304" pitchFamily="18" charset="0"/>
              </a:rPr>
              <a:t>mòn</a:t>
            </a:r>
            <a:r>
              <a:rPr lang="en-US" sz="1800" dirty="0">
                <a:effectLst/>
                <a:ea typeface="Times New Roman" panose="02020603050405020304" pitchFamily="18" charset="0"/>
              </a:rPr>
              <a:t> </a:t>
            </a:r>
            <a:r>
              <a:rPr lang="en-US" sz="1800" dirty="0" err="1">
                <a:effectLst/>
                <a:ea typeface="Times New Roman" panose="02020603050405020304" pitchFamily="18" charset="0"/>
              </a:rPr>
              <a:t>b</a:t>
            </a:r>
            <a:r>
              <a:rPr lang="en-US" sz="1800" spc="5" dirty="0" err="1">
                <a:effectLst/>
                <a:ea typeface="Times New Roman" panose="02020603050405020304" pitchFamily="18" charset="0"/>
              </a:rPr>
              <a:t>ì</a:t>
            </a:r>
            <a:r>
              <a:rPr lang="en-US" sz="1800" dirty="0" err="1">
                <a:effectLst/>
                <a:ea typeface="Times New Roman" panose="02020603050405020304" pitchFamily="18" charset="0"/>
              </a:rPr>
              <a:t>nh</a:t>
            </a:r>
            <a:r>
              <a:rPr lang="en-US" sz="1800" dirty="0">
                <a:effectLst/>
                <a:ea typeface="Times New Roman" panose="02020603050405020304" pitchFamily="18" charset="0"/>
              </a:rPr>
              <a:t> </a:t>
            </a:r>
            <a:r>
              <a:rPr lang="en-US" sz="1800" dirty="0" err="1">
                <a:effectLst/>
                <a:ea typeface="Times New Roman" panose="02020603050405020304" pitchFamily="18" charset="0"/>
              </a:rPr>
              <a:t>th</a:t>
            </a:r>
            <a:r>
              <a:rPr lang="en-US" sz="1800" spc="5" dirty="0" err="1">
                <a:effectLst/>
                <a:ea typeface="Times New Roman" panose="02020603050405020304" pitchFamily="18" charset="0"/>
              </a:rPr>
              <a:t>ư</a:t>
            </a:r>
            <a:r>
              <a:rPr lang="en-US" sz="1800" dirty="0" err="1">
                <a:effectLst/>
                <a:ea typeface="Times New Roman" panose="02020603050405020304" pitchFamily="18" charset="0"/>
              </a:rPr>
              <a:t>ờng</a:t>
            </a:r>
            <a:r>
              <a:rPr lang="en-US" sz="180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ủa</a:t>
            </a:r>
            <a:r>
              <a:rPr lang="en-US" sz="1800" spc="-5" dirty="0">
                <a:effectLst/>
                <a:ea typeface="Times New Roman" panose="02020603050405020304" pitchFamily="18" charset="0"/>
              </a:rPr>
              <a:t> </a:t>
            </a:r>
            <a:r>
              <a:rPr lang="en-US" sz="1800" dirty="0" err="1">
                <a:effectLst/>
                <a:ea typeface="Times New Roman" panose="02020603050405020304" pitchFamily="18" charset="0"/>
              </a:rPr>
              <a:t>lớp</a:t>
            </a:r>
            <a:r>
              <a:rPr lang="en-US" sz="1800" dirty="0">
                <a:effectLst/>
                <a:ea typeface="Times New Roman" panose="02020603050405020304" pitchFamily="18" charset="0"/>
              </a:rPr>
              <a:t> </a:t>
            </a:r>
            <a:r>
              <a:rPr lang="en-US" sz="1800" dirty="0" err="1">
                <a:effectLst/>
                <a:ea typeface="Times New Roman" panose="02020603050405020304" pitchFamily="18" charset="0"/>
              </a:rPr>
              <a:t>b</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o</a:t>
            </a:r>
            <a:r>
              <a:rPr lang="en-US" sz="1800" dirty="0">
                <a:effectLst/>
                <a:ea typeface="Times New Roman" panose="02020603050405020304" pitchFamily="18" charset="0"/>
              </a:rPr>
              <a:t> </a:t>
            </a:r>
            <a:r>
              <a:rPr lang="en-US" sz="1800" dirty="0" err="1">
                <a:effectLst/>
                <a:ea typeface="Times New Roman" panose="02020603050405020304" pitchFamily="18" charset="0"/>
              </a:rPr>
              <a:t>ôn</a:t>
            </a:r>
            <a:r>
              <a:rPr lang="en-US" sz="1800" dirty="0">
                <a:effectLst/>
                <a:ea typeface="Times New Roman" panose="02020603050405020304" pitchFamily="18" charset="0"/>
              </a:rPr>
              <a:t> do </a:t>
            </a:r>
            <a:r>
              <a:rPr lang="en-US" sz="1800" dirty="0" err="1">
                <a:effectLst/>
                <a:ea typeface="Times New Roman" panose="02020603050405020304" pitchFamily="18" charset="0"/>
              </a:rPr>
              <a:t>đi</a:t>
            </a:r>
            <a:r>
              <a:rPr lang="en-US" sz="1800" spc="-5" dirty="0" err="1">
                <a:effectLst/>
                <a:ea typeface="Times New Roman" panose="02020603050405020304" pitchFamily="18" charset="0"/>
              </a:rPr>
              <a:t>ề</a:t>
            </a:r>
            <a:r>
              <a:rPr lang="en-US" sz="1800" dirty="0" err="1">
                <a:effectLst/>
                <a:ea typeface="Times New Roman" panose="02020603050405020304" pitchFamily="18" charset="0"/>
              </a:rPr>
              <a:t>u</a:t>
            </a:r>
            <a:r>
              <a:rPr lang="en-US" sz="1800" dirty="0">
                <a:effectLst/>
                <a:ea typeface="Times New Roman" panose="02020603050405020304" pitchFamily="18" charset="0"/>
              </a:rPr>
              <a:t> </a:t>
            </a:r>
            <a:r>
              <a:rPr lang="en-US" sz="1800" dirty="0" err="1">
                <a:effectLst/>
                <a:ea typeface="Times New Roman" panose="02020603050405020304" pitchFamily="18" charset="0"/>
              </a:rPr>
              <a:t>k</a:t>
            </a:r>
            <a:r>
              <a:rPr lang="en-US" sz="1800" spc="15"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dirty="0" err="1">
                <a:effectLst/>
                <a:ea typeface="Times New Roman" panose="02020603050405020304" pitchFamily="18" charset="0"/>
              </a:rPr>
              <a:t>môi</a:t>
            </a:r>
            <a:r>
              <a:rPr lang="en-US" sz="1800" spc="10" dirty="0">
                <a:effectLst/>
                <a:ea typeface="Times New Roman" panose="02020603050405020304" pitchFamily="18" charset="0"/>
              </a:rPr>
              <a:t> </a:t>
            </a:r>
            <a:r>
              <a:rPr lang="en-US" sz="1800" dirty="0" err="1">
                <a:effectLst/>
                <a:ea typeface="Times New Roman" panose="02020603050405020304" pitchFamily="18" charset="0"/>
              </a:rPr>
              <a:t>tr</a:t>
            </a:r>
            <a:r>
              <a:rPr lang="en-US" sz="1800" spc="-5" dirty="0" err="1">
                <a:effectLst/>
                <a:ea typeface="Times New Roman" panose="02020603050405020304" pitchFamily="18" charset="0"/>
              </a:rPr>
              <a:t>ư</a:t>
            </a:r>
            <a:r>
              <a:rPr lang="en-US" sz="1800" dirty="0" err="1">
                <a:effectLst/>
                <a:ea typeface="Times New Roman" panose="02020603050405020304" pitchFamily="18" charset="0"/>
              </a:rPr>
              <a:t>ờng</a:t>
            </a:r>
            <a:r>
              <a:rPr lang="en-US" sz="1800" dirty="0">
                <a:effectLst/>
                <a:ea typeface="Times New Roman" panose="02020603050405020304" pitchFamily="18" charset="0"/>
              </a:rPr>
              <a:t> </a:t>
            </a:r>
            <a:r>
              <a:rPr lang="en-US" sz="1800" dirty="0" err="1">
                <a:effectLst/>
                <a:ea typeface="Times New Roman" panose="02020603050405020304" pitchFamily="18" charset="0"/>
              </a:rPr>
              <a:t>xung</a:t>
            </a:r>
            <a:r>
              <a:rPr lang="en-US" sz="1800" dirty="0">
                <a:effectLst/>
                <a:ea typeface="Times New Roman" panose="02020603050405020304" pitchFamily="18" charset="0"/>
              </a:rPr>
              <a:t> </a:t>
            </a:r>
            <a:r>
              <a:rPr lang="en-US" sz="1800" dirty="0" err="1">
                <a:effectLst/>
                <a:ea typeface="Times New Roman" panose="02020603050405020304" pitchFamily="18" charset="0"/>
              </a:rPr>
              <a:t>qu</a:t>
            </a:r>
            <a:r>
              <a:rPr lang="en-US" sz="1800" spc="-5" dirty="0" err="1">
                <a:effectLst/>
                <a:ea typeface="Times New Roman" panose="02020603050405020304" pitchFamily="18" charset="0"/>
              </a:rPr>
              <a:t>a</a:t>
            </a:r>
            <a:r>
              <a:rPr lang="en-US" sz="1800" spc="10" dirty="0" err="1">
                <a:effectLst/>
                <a:ea typeface="Times New Roman" panose="02020603050405020304" pitchFamily="18" charset="0"/>
              </a:rPr>
              <a:t>n</a:t>
            </a:r>
            <a:r>
              <a:rPr lang="en-US" sz="1800" dirty="0" err="1">
                <a:effectLst/>
                <a:ea typeface="Times New Roman" panose="02020603050405020304" pitchFamily="18" charset="0"/>
              </a:rPr>
              <a:t>h</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a:effectLst/>
                <a:ea typeface="Times New Roman" panose="02020603050405020304" pitchFamily="18" charset="0"/>
              </a:rPr>
              <a:t>V</a:t>
            </a:r>
            <a:r>
              <a:rPr lang="en-US" sz="1800" spc="-5" dirty="0">
                <a:effectLst/>
                <a:ea typeface="Times New Roman" panose="02020603050405020304" pitchFamily="18" charset="0"/>
              </a:rPr>
              <a:t>a</a:t>
            </a:r>
            <a:r>
              <a:rPr lang="en-US" sz="1800" dirty="0">
                <a:effectLst/>
                <a:ea typeface="Times New Roman" panose="02020603050405020304" pitchFamily="18" charset="0"/>
              </a:rPr>
              <a:t>n </a:t>
            </a:r>
            <a:r>
              <a:rPr lang="en-US" sz="1800" dirty="0" err="1">
                <a:effectLst/>
                <a:ea typeface="Times New Roman" panose="02020603050405020304" pitchFamily="18" charset="0"/>
              </a:rPr>
              <a:t>và</a:t>
            </a:r>
            <a:r>
              <a:rPr lang="en-US" sz="1800" spc="-5" dirty="0">
                <a:effectLst/>
                <a:ea typeface="Times New Roman" panose="02020603050405020304" pitchFamily="18" charset="0"/>
              </a:rPr>
              <a:t> </a:t>
            </a:r>
            <a:r>
              <a:rPr lang="en-US" sz="1800" spc="5"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thành</a:t>
            </a:r>
            <a:r>
              <a:rPr lang="en-US" sz="1800" dirty="0">
                <a:effectLst/>
                <a:ea typeface="Times New Roman" panose="02020603050405020304" pitchFamily="18" charset="0"/>
              </a:rPr>
              <a:t> </a:t>
            </a:r>
            <a:r>
              <a:rPr lang="en-US" sz="1800" dirty="0" err="1">
                <a:effectLst/>
                <a:ea typeface="Times New Roman" panose="02020603050405020304" pitchFamily="18" charset="0"/>
              </a:rPr>
              <a:t>p</a:t>
            </a:r>
            <a:r>
              <a:rPr lang="en-US" sz="1800" spc="15" dirty="0" err="1">
                <a:effectLst/>
                <a:ea typeface="Times New Roman" panose="02020603050405020304" pitchFamily="18" charset="0"/>
              </a:rPr>
              <a:t>h</a:t>
            </a:r>
            <a:r>
              <a:rPr lang="en-US" sz="1800" spc="-5" dirty="0" err="1">
                <a:effectLst/>
                <a:ea typeface="Times New Roman" panose="02020603050405020304" pitchFamily="18" charset="0"/>
              </a:rPr>
              <a:t>ầ</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spc="10" dirty="0" err="1">
                <a:effectLst/>
                <a:ea typeface="Times New Roman" panose="02020603050405020304" pitchFamily="18" charset="0"/>
              </a:rPr>
              <a:t>k</a:t>
            </a:r>
            <a:r>
              <a:rPr lang="en-US" sz="1800" dirty="0" err="1">
                <a:effectLst/>
                <a:ea typeface="Times New Roman" panose="02020603050405020304" pitchFamily="18" charset="0"/>
              </a:rPr>
              <a:t>h</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không</a:t>
            </a:r>
            <a:r>
              <a:rPr lang="en-US" sz="1800" dirty="0">
                <a:effectLst/>
                <a:ea typeface="Times New Roman" panose="02020603050405020304" pitchFamily="18" charset="0"/>
              </a:rPr>
              <a:t> </a:t>
            </a:r>
            <a:r>
              <a:rPr lang="en-US" sz="1800" dirty="0" err="1">
                <a:effectLst/>
                <a:ea typeface="Times New Roman" panose="02020603050405020304" pitchFamily="18" charset="0"/>
              </a:rPr>
              <a:t>được</a:t>
            </a:r>
            <a:r>
              <a:rPr lang="en-US" sz="1800" spc="5" dirty="0">
                <a:effectLst/>
                <a:ea typeface="Times New Roman" panose="02020603050405020304" pitchFamily="18" charset="0"/>
              </a:rPr>
              <a:t> </a:t>
            </a:r>
            <a:r>
              <a:rPr lang="en-US" sz="1800" spc="-5" dirty="0" err="1">
                <a:effectLst/>
                <a:ea typeface="Times New Roman" panose="02020603050405020304" pitchFamily="18" charset="0"/>
              </a:rPr>
              <a:t>các</a:t>
            </a:r>
            <a:r>
              <a:rPr lang="en-US" sz="1800" dirty="0" err="1">
                <a:effectLst/>
                <a:ea typeface="Times New Roman" panose="02020603050405020304" pitchFamily="18" charset="0"/>
              </a:rPr>
              <a:t>h</a:t>
            </a:r>
            <a:r>
              <a:rPr lang="en-US" sz="1800" dirty="0">
                <a:effectLst/>
                <a:ea typeface="Times New Roman" panose="02020603050405020304" pitchFamily="18" charset="0"/>
              </a:rPr>
              <a:t> </a:t>
            </a:r>
            <a:r>
              <a:rPr lang="en-US" sz="1800" dirty="0" err="1">
                <a:effectLst/>
                <a:ea typeface="Times New Roman" panose="02020603050405020304" pitchFamily="18" charset="0"/>
              </a:rPr>
              <a:t>nh</a:t>
            </a:r>
            <a:r>
              <a:rPr lang="en-US" sz="1800" spc="15"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spc="5" dirty="0" err="1">
                <a:effectLst/>
                <a:ea typeface="Times New Roman" panose="02020603050405020304" pitchFamily="18" charset="0"/>
              </a:rPr>
              <a:t>t</a:t>
            </a:r>
            <a:r>
              <a:rPr lang="en-US" sz="1800" dirty="0" err="1">
                <a:effectLst/>
                <a:ea typeface="Times New Roman" panose="02020603050405020304" pitchFamily="18" charset="0"/>
              </a:rPr>
              <a:t>rong</a:t>
            </a:r>
            <a:r>
              <a:rPr lang="en-US" sz="1800" spc="-5" dirty="0">
                <a:effectLst/>
                <a:ea typeface="Times New Roman" panose="02020603050405020304" pitchFamily="18" charset="0"/>
              </a:rPr>
              <a:t> </a:t>
            </a:r>
            <a:r>
              <a:rPr lang="en-US" sz="1800" dirty="0" err="1">
                <a:effectLst/>
                <a:ea typeface="Times New Roman" panose="02020603050405020304" pitchFamily="18" charset="0"/>
              </a:rPr>
              <a:t>th</a:t>
            </a:r>
            <a:r>
              <a:rPr lang="en-US" sz="1800" spc="10" dirty="0" err="1">
                <a:effectLst/>
                <a:ea typeface="Times New Roman" panose="02020603050405020304" pitchFamily="18" charset="0"/>
              </a:rPr>
              <a:t>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k</a:t>
            </a:r>
            <a:r>
              <a:rPr lang="en-US" sz="1800" spc="-5" dirty="0" err="1">
                <a:effectLst/>
                <a:ea typeface="Times New Roman" panose="02020603050405020304" pitchFamily="18" charset="0"/>
              </a:rPr>
              <a:t>ế</a:t>
            </a:r>
            <a:r>
              <a:rPr lang="en-US" sz="1800" dirty="0">
                <a:effectLst/>
                <a:ea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66</a:t>
            </a:fld>
            <a:endParaRPr lang="en-US" dirty="0"/>
          </a:p>
        </p:txBody>
      </p:sp>
    </p:spTree>
    <p:extLst>
      <p:ext uri="{BB962C8B-B14F-4D97-AF65-F5344CB8AC3E}">
        <p14:creationId xmlns:p14="http://schemas.microsoft.com/office/powerpoint/2010/main" val="3608974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dirty="0">
                <a:effectLst/>
                <a:ea typeface="Times New Roman" panose="02020603050405020304" pitchFamily="18" charset="0"/>
                <a:cs typeface="Arial" panose="020B0604020202020204" pitchFamily="34" charset="0"/>
              </a:rPr>
              <a:t>Higher Heating Value – HHV </a:t>
            </a:r>
            <a:r>
              <a:rPr lang="en-GB" sz="1200" dirty="0">
                <a:effectLst/>
                <a:ea typeface="Times New Roman" panose="02020603050405020304" pitchFamily="18" charset="0"/>
                <a:cs typeface="Arial" panose="020B0604020202020204" pitchFamily="34" charset="0"/>
              </a:rPr>
              <a:t>hay </a:t>
            </a:r>
            <a:r>
              <a:rPr lang="vi-VN" sz="1200" dirty="0">
                <a:effectLst/>
                <a:ea typeface="Times New Roman" panose="02020603050405020304" pitchFamily="18" charset="0"/>
                <a:cs typeface="Arial" panose="020B0604020202020204" pitchFamily="34" charset="0"/>
              </a:rPr>
              <a:t>Gross Calorific value – GCV</a:t>
            </a:r>
            <a:endParaRPr lang="en-GB" sz="1200" dirty="0">
              <a:effectLst/>
              <a:ea typeface="Times New Roman" panose="02020603050405020304" pitchFamily="18" charset="0"/>
              <a:cs typeface="Arial" panose="020B0604020202020204" pitchFamily="34" charset="0"/>
            </a:endParaRPr>
          </a:p>
          <a:p>
            <a:r>
              <a:rPr lang="vi-VN" sz="1200" dirty="0">
                <a:effectLst/>
                <a:ea typeface="Times New Roman" panose="02020603050405020304" pitchFamily="18" charset="0"/>
                <a:cs typeface="Arial" panose="020B0604020202020204" pitchFamily="34" charset="0"/>
              </a:rPr>
              <a:t>Lower Heating Value – LHV hay Net Calorific Value – NCV</a:t>
            </a:r>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7</a:t>
            </a:fld>
            <a:endParaRPr lang="en-US" dirty="0"/>
          </a:p>
        </p:txBody>
      </p:sp>
    </p:spTree>
    <p:extLst>
      <p:ext uri="{BB962C8B-B14F-4D97-AF65-F5344CB8AC3E}">
        <p14:creationId xmlns:p14="http://schemas.microsoft.com/office/powerpoint/2010/main" val="15755279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70</a:t>
            </a:fld>
            <a:endParaRPr lang="en-US" dirty="0"/>
          </a:p>
        </p:txBody>
      </p:sp>
    </p:spTree>
    <p:extLst>
      <p:ext uri="{BB962C8B-B14F-4D97-AF65-F5344CB8AC3E}">
        <p14:creationId xmlns:p14="http://schemas.microsoft.com/office/powerpoint/2010/main" val="25645437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6856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8</a:t>
            </a:fld>
            <a:endParaRPr lang="en-US" dirty="0"/>
          </a:p>
        </p:txBody>
      </p:sp>
    </p:spTree>
    <p:extLst>
      <p:ext uri="{BB962C8B-B14F-4D97-AF65-F5344CB8AC3E}">
        <p14:creationId xmlns:p14="http://schemas.microsoft.com/office/powerpoint/2010/main" val="94486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Bef>
                <a:spcPts val="300"/>
              </a:spcBef>
              <a:spcAft>
                <a:spcPts val="300"/>
              </a:spcAft>
            </a:pPr>
            <a:r>
              <a:rPr lang="vi-VN" sz="1200" dirty="0">
                <a:effectLst/>
                <a:ea typeface="Times New Roman" panose="02020603050405020304" pitchFamily="18" charset="0"/>
                <a:cs typeface="Arial" panose="020B0604020202020204" pitchFamily="34" charset="0"/>
              </a:rPr>
              <a:t>Thành phần của khói lý thuyết bao gồm: </a:t>
            </a:r>
            <a:endParaRPr lang="en-US" sz="1200" dirty="0">
              <a:effectLst/>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vi-VN" sz="1200" dirty="0">
                <a:effectLst/>
                <a:ea typeface="Times New Roman" panose="02020603050405020304" pitchFamily="18" charset="0"/>
                <a:cs typeface="Arial" panose="020B0604020202020204" pitchFamily="34" charset="0"/>
              </a:rPr>
              <a:t>– CO</a:t>
            </a:r>
            <a:r>
              <a:rPr lang="vi-VN" sz="1200" baseline="-25000" dirty="0">
                <a:effectLst/>
                <a:ea typeface="Times New Roman" panose="02020603050405020304" pitchFamily="18" charset="0"/>
                <a:cs typeface="Arial" panose="020B0604020202020204" pitchFamily="34" charset="0"/>
              </a:rPr>
              <a:t>2</a:t>
            </a:r>
            <a:r>
              <a:rPr lang="vi-VN" sz="1200" dirty="0">
                <a:effectLst/>
                <a:ea typeface="Times New Roman" panose="02020603050405020304" pitchFamily="18" charset="0"/>
                <a:cs typeface="Arial" panose="020B0604020202020204" pitchFamily="34" charset="0"/>
              </a:rPr>
              <a:t> từ quá trình cháy thành phần carbon; </a:t>
            </a:r>
            <a:endParaRPr lang="en-US" sz="1200" dirty="0">
              <a:effectLst/>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vi-VN" sz="1200" dirty="0">
                <a:effectLst/>
                <a:ea typeface="Times New Roman" panose="02020603050405020304" pitchFamily="18" charset="0"/>
                <a:cs typeface="Arial" panose="020B0604020202020204" pitchFamily="34" charset="0"/>
              </a:rPr>
              <a:t>– H</a:t>
            </a:r>
            <a:r>
              <a:rPr lang="vi-VN" sz="1200" baseline="-25000" dirty="0">
                <a:effectLst/>
                <a:ea typeface="Times New Roman" panose="02020603050405020304" pitchFamily="18" charset="0"/>
                <a:cs typeface="Arial" panose="020B0604020202020204" pitchFamily="34" charset="0"/>
              </a:rPr>
              <a:t>2</a:t>
            </a:r>
            <a:r>
              <a:rPr lang="vi-VN" sz="1200" dirty="0">
                <a:effectLst/>
                <a:ea typeface="Times New Roman" panose="02020603050405020304" pitchFamily="18" charset="0"/>
                <a:cs typeface="Arial" panose="020B0604020202020204" pitchFamily="34" charset="0"/>
              </a:rPr>
              <a:t>O từ quá trình cháy thành phần Hydro và từ thành phần ẩm trong nhiên liệu và không khí; </a:t>
            </a:r>
            <a:endParaRPr lang="en-US" sz="1200" dirty="0">
              <a:effectLst/>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en-US" sz="1200" dirty="0">
                <a:effectLst/>
                <a:ea typeface="Times New Roman" panose="02020603050405020304" pitchFamily="18" charset="0"/>
                <a:cs typeface="Arial" panose="020B0604020202020204" pitchFamily="34" charset="0"/>
              </a:rPr>
              <a:t>– </a:t>
            </a:r>
            <a:r>
              <a:rPr lang="vi-VN" sz="1200" dirty="0">
                <a:effectLst/>
                <a:ea typeface="Times New Roman" panose="02020603050405020304" pitchFamily="18" charset="0"/>
                <a:cs typeface="Arial" panose="020B0604020202020204" pitchFamily="34" charset="0"/>
              </a:rPr>
              <a:t>SO</a:t>
            </a:r>
            <a:r>
              <a:rPr lang="vi-VN" sz="1200" baseline="-25000" dirty="0">
                <a:effectLst/>
                <a:ea typeface="Times New Roman" panose="02020603050405020304" pitchFamily="18" charset="0"/>
                <a:cs typeface="Arial" panose="020B0604020202020204" pitchFamily="34" charset="0"/>
              </a:rPr>
              <a:t>2</a:t>
            </a:r>
            <a:r>
              <a:rPr lang="vi-VN" sz="1200" dirty="0">
                <a:effectLst/>
                <a:ea typeface="Times New Roman" panose="02020603050405020304" pitchFamily="18" charset="0"/>
                <a:cs typeface="Arial" panose="020B0604020202020204" pitchFamily="34" charset="0"/>
              </a:rPr>
              <a:t> </a:t>
            </a:r>
            <a:r>
              <a:rPr lang="en-US" sz="1200" dirty="0">
                <a:effectLst/>
                <a:ea typeface="Times New Roman" panose="02020603050405020304" pitchFamily="18" charset="0"/>
                <a:cs typeface="Arial" panose="020B0604020202020204" pitchFamily="34" charset="0"/>
              </a:rPr>
              <a:t>t</a:t>
            </a:r>
            <a:r>
              <a:rPr lang="vi-VN" sz="1200" dirty="0">
                <a:effectLst/>
                <a:ea typeface="Times New Roman" panose="02020603050405020304" pitchFamily="18" charset="0"/>
                <a:cs typeface="Arial" panose="020B0604020202020204" pitchFamily="34" charset="0"/>
              </a:rPr>
              <a:t>ừ quá trình cháy thành phần S trong nhiên liệu</a:t>
            </a:r>
            <a:endParaRPr lang="en-US" sz="1200" dirty="0">
              <a:effectLst/>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vi-VN" sz="1200" dirty="0">
                <a:effectLst/>
                <a:ea typeface="Times New Roman" panose="02020603050405020304" pitchFamily="18" charset="0"/>
                <a:cs typeface="Arial" panose="020B0604020202020204" pitchFamily="34" charset="0"/>
              </a:rPr>
              <a:t>– N</a:t>
            </a:r>
            <a:r>
              <a:rPr lang="vi-VN" sz="1200" baseline="-25000" dirty="0">
                <a:effectLst/>
                <a:ea typeface="Times New Roman" panose="02020603050405020304" pitchFamily="18" charset="0"/>
                <a:cs typeface="Arial" panose="020B0604020202020204" pitchFamily="34" charset="0"/>
              </a:rPr>
              <a:t>2</a:t>
            </a:r>
            <a:r>
              <a:rPr lang="vi-VN" sz="1200" dirty="0">
                <a:effectLst/>
                <a:ea typeface="Times New Roman" panose="02020603050405020304" pitchFamily="18" charset="0"/>
                <a:cs typeface="Arial" panose="020B0604020202020204" pitchFamily="34" charset="0"/>
              </a:rPr>
              <a:t> từ không khí</a:t>
            </a:r>
            <a:endParaRPr lang="en-US" sz="1200" dirty="0">
              <a:effectLst/>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9</a:t>
            </a:fld>
            <a:endParaRPr lang="en-US" dirty="0"/>
          </a:p>
        </p:txBody>
      </p:sp>
    </p:spTree>
    <p:extLst>
      <p:ext uri="{BB962C8B-B14F-4D97-AF65-F5344CB8AC3E}">
        <p14:creationId xmlns:p14="http://schemas.microsoft.com/office/powerpoint/2010/main" val="4033511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11</a:t>
            </a:fld>
            <a:endParaRPr lang="en-US" dirty="0"/>
          </a:p>
        </p:txBody>
      </p:sp>
    </p:spTree>
    <p:extLst>
      <p:ext uri="{BB962C8B-B14F-4D97-AF65-F5344CB8AC3E}">
        <p14:creationId xmlns:p14="http://schemas.microsoft.com/office/powerpoint/2010/main" val="1674038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17</a:t>
            </a:fld>
            <a:endParaRPr lang="en-US" dirty="0"/>
          </a:p>
        </p:txBody>
      </p:sp>
    </p:spTree>
    <p:extLst>
      <p:ext uri="{BB962C8B-B14F-4D97-AF65-F5344CB8AC3E}">
        <p14:creationId xmlns:p14="http://schemas.microsoft.com/office/powerpoint/2010/main" val="3399299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dirty="0">
                <a:effectLst/>
                <a:ea typeface="Times New Roman" panose="02020603050405020304" pitchFamily="18" charset="0"/>
              </a:rPr>
              <a:t>The fixed grate boiler has a simple structure, however, it has many disadvantages that lead to heavy labor in feeding, coal removal, and cement discharge, and cannot increase capacity.</a:t>
            </a:r>
            <a:endParaRPr lang="en-GB" sz="1200" dirty="0">
              <a:effectLs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vi-VN" sz="1200" dirty="0">
                <a:effectLst/>
                <a:ea typeface="Times New Roman" panose="02020603050405020304" pitchFamily="18" charset="0"/>
              </a:rPr>
              <a:t>Many mechanized structures are introduced such as flip grate structure, ladder grate structure and movable ladder to help increase furnace capacity and reduce heavy labor.</a:t>
            </a:r>
            <a:endParaRPr lang="en-US" dirty="0"/>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19</a:t>
            </a:fld>
            <a:endParaRPr lang="en-US" dirty="0"/>
          </a:p>
        </p:txBody>
      </p:sp>
    </p:spTree>
    <p:extLst>
      <p:ext uri="{BB962C8B-B14F-4D97-AF65-F5344CB8AC3E}">
        <p14:creationId xmlns:p14="http://schemas.microsoft.com/office/powerpoint/2010/main" val="1241138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dirty="0" err="1"/>
              <a:t>Giải</a:t>
            </a:r>
            <a:r>
              <a:rPr lang="en-US" dirty="0"/>
              <a:t> </a:t>
            </a:r>
            <a:r>
              <a:rPr lang="en-US" dirty="0" err="1"/>
              <a:t>thích</a:t>
            </a:r>
            <a:r>
              <a:rPr lang="en-US" dirty="0"/>
              <a:t> </a:t>
            </a:r>
            <a:r>
              <a:rPr lang="en-US" dirty="0" err="1"/>
              <a:t>cho</a:t>
            </a:r>
            <a:r>
              <a:rPr lang="en-US" dirty="0"/>
              <a:t> </a:t>
            </a:r>
            <a:r>
              <a:rPr lang="en-US" dirty="0" err="1"/>
              <a:t>học</a:t>
            </a:r>
            <a:r>
              <a:rPr lang="en-US" dirty="0"/>
              <a:t> </a:t>
            </a:r>
            <a:r>
              <a:rPr lang="en-US" dirty="0" err="1"/>
              <a:t>viên</a:t>
            </a:r>
            <a:r>
              <a:rPr lang="en-US" dirty="0"/>
              <a:t> </a:t>
            </a:r>
            <a:r>
              <a:rPr lang="en-US" dirty="0" err="1"/>
              <a:t>về</a:t>
            </a:r>
            <a:r>
              <a:rPr lang="en-US" dirty="0"/>
              <a:t> </a:t>
            </a:r>
            <a:r>
              <a:rPr lang="en-US" dirty="0" err="1"/>
              <a:t>các</a:t>
            </a:r>
            <a:r>
              <a:rPr lang="en-US" dirty="0"/>
              <a:t> </a:t>
            </a:r>
            <a:r>
              <a:rPr lang="en-US" dirty="0" err="1"/>
              <a:t>ký</a:t>
            </a:r>
            <a:r>
              <a:rPr lang="en-US" dirty="0"/>
              <a:t> </a:t>
            </a:r>
            <a:r>
              <a:rPr lang="en-US" dirty="0" err="1"/>
              <a:t>hiệu</a:t>
            </a:r>
            <a:r>
              <a:rPr lang="en-US" dirty="0"/>
              <a:t>:</a:t>
            </a:r>
          </a:p>
          <a:p>
            <a:pPr marL="457200" marR="0" lvl="1" indent="0" algn="l" defTabSz="914400" rtl="0" eaLnBrk="1" fontAlgn="auto" latinLnBrk="0" hangingPunct="1">
              <a:lnSpc>
                <a:spcPct val="100000"/>
              </a:lnSpc>
              <a:spcBef>
                <a:spcPct val="0"/>
              </a:spcBef>
              <a:spcAft>
                <a:spcPts val="0"/>
              </a:spcAft>
              <a:buClrTx/>
              <a:buSzTx/>
              <a:buFont typeface="Calibri" panose="020F0502020204030204" pitchFamily="34" charset="0"/>
              <a:buNone/>
              <a:tabLst/>
              <a:defRPr/>
            </a:pPr>
            <a:r>
              <a:rPr lang="en-US" dirty="0"/>
              <a:t>Q	: </a:t>
            </a:r>
            <a:r>
              <a:rPr lang="en-US" dirty="0" err="1"/>
              <a:t>Nhiệt</a:t>
            </a:r>
            <a:r>
              <a:rPr lang="en-US" dirty="0"/>
              <a:t> </a:t>
            </a:r>
            <a:r>
              <a:rPr lang="en-US" dirty="0" err="1"/>
              <a:t>lượng</a:t>
            </a:r>
            <a:r>
              <a:rPr lang="en-US" dirty="0"/>
              <a:t> </a:t>
            </a:r>
            <a:r>
              <a:rPr lang="fr-FR" sz="1200" dirty="0">
                <a:effectLst/>
                <a:ea typeface="Times New Roman" panose="02020603050405020304" pitchFamily="18" charset="0"/>
              </a:rPr>
              <a:t>(kJ/kg, kJ/</a:t>
            </a:r>
            <a:r>
              <a:rPr lang="fr-FR" sz="1200" spc="10" dirty="0">
                <a:effectLst/>
                <a:ea typeface="Times New Roman" panose="02020603050405020304" pitchFamily="18" charset="0"/>
              </a:rPr>
              <a:t>m</a:t>
            </a:r>
            <a:r>
              <a:rPr lang="fr-FR" sz="1200" spc="5" dirty="0">
                <a:effectLst/>
                <a:ea typeface="Times New Roman" panose="02020603050405020304" pitchFamily="18" charset="0"/>
              </a:rPr>
              <a:t>3</a:t>
            </a:r>
            <a:r>
              <a:rPr lang="fr-FR" sz="1200" baseline="-25000" dirty="0">
                <a:effectLst/>
                <a:ea typeface="Times New Roman" panose="02020603050405020304" pitchFamily="18" charset="0"/>
              </a:rPr>
              <a:t>tc</a:t>
            </a:r>
            <a:r>
              <a:rPr lang="fr-FR" sz="1200" spc="-5" dirty="0">
                <a:effectLst/>
                <a:ea typeface="Times New Roman" panose="02020603050405020304" pitchFamily="18" charset="0"/>
              </a:rPr>
              <a:t>)</a:t>
            </a:r>
            <a:endParaRPr lang="en-US" dirty="0"/>
          </a:p>
          <a:p>
            <a:pPr marL="457200" marR="0" lvl="1" indent="0" algn="l" defTabSz="914400" rtl="0" eaLnBrk="1" fontAlgn="auto" latinLnBrk="0" hangingPunct="1">
              <a:lnSpc>
                <a:spcPct val="100000"/>
              </a:lnSpc>
              <a:spcBef>
                <a:spcPct val="0"/>
              </a:spcBef>
              <a:spcAft>
                <a:spcPts val="0"/>
              </a:spcAft>
              <a:buClrTx/>
              <a:buSzTx/>
              <a:buFont typeface="Calibri" panose="020F0502020204030204" pitchFamily="34" charset="0"/>
              <a:buNone/>
              <a:tabLst/>
              <a:defRPr/>
            </a:pPr>
            <a:r>
              <a:rPr lang="vi-VN" dirty="0"/>
              <a:t>Q</a:t>
            </a:r>
            <a:r>
              <a:rPr lang="vi-VN" baseline="-25000" dirty="0"/>
              <a:t>đv</a:t>
            </a:r>
            <a:r>
              <a:rPr lang="en-US" baseline="-25000" dirty="0"/>
              <a:t> 	</a:t>
            </a:r>
            <a:r>
              <a:rPr lang="en-US" dirty="0"/>
              <a:t>: </a:t>
            </a:r>
            <a:r>
              <a:rPr lang="en-US" dirty="0" err="1"/>
              <a:t>Nhiệt</a:t>
            </a:r>
            <a:r>
              <a:rPr lang="en-US" dirty="0"/>
              <a:t> </a:t>
            </a:r>
            <a:r>
              <a:rPr lang="en-US" dirty="0" err="1"/>
              <a:t>lượng</a:t>
            </a:r>
            <a:r>
              <a:rPr lang="en-US" dirty="0"/>
              <a:t> </a:t>
            </a:r>
            <a:r>
              <a:rPr lang="en-US" dirty="0" err="1"/>
              <a:t>đưa</a:t>
            </a:r>
            <a:r>
              <a:rPr lang="en-US" dirty="0"/>
              <a:t> </a:t>
            </a:r>
            <a:r>
              <a:rPr lang="en-US" dirty="0" err="1"/>
              <a:t>vào</a:t>
            </a:r>
            <a:r>
              <a:rPr lang="en-US" dirty="0"/>
              <a:t> </a:t>
            </a:r>
            <a:r>
              <a:rPr lang="fr-FR" sz="1200" dirty="0">
                <a:effectLst/>
                <a:ea typeface="Times New Roman" panose="02020603050405020304" pitchFamily="18" charset="0"/>
              </a:rPr>
              <a:t>(kJ/kg, kJ/</a:t>
            </a:r>
            <a:r>
              <a:rPr lang="fr-FR" sz="1200" spc="10" dirty="0">
                <a:effectLst/>
                <a:ea typeface="Times New Roman" panose="02020603050405020304" pitchFamily="18" charset="0"/>
              </a:rPr>
              <a:t>m</a:t>
            </a:r>
            <a:r>
              <a:rPr lang="fr-FR" sz="1200" spc="5" dirty="0">
                <a:effectLst/>
                <a:ea typeface="Times New Roman" panose="02020603050405020304" pitchFamily="18" charset="0"/>
              </a:rPr>
              <a:t>3</a:t>
            </a:r>
            <a:r>
              <a:rPr lang="fr-FR" sz="1200" baseline="-25000" dirty="0">
                <a:effectLst/>
                <a:ea typeface="Times New Roman" panose="02020603050405020304" pitchFamily="18" charset="0"/>
              </a:rPr>
              <a:t>tc</a:t>
            </a:r>
            <a:r>
              <a:rPr lang="fr-FR" sz="1200" spc="-5" dirty="0">
                <a:effectLst/>
                <a:ea typeface="Times New Roman" panose="02020603050405020304" pitchFamily="18" charset="0"/>
              </a:rPr>
              <a:t>)</a:t>
            </a:r>
            <a:endParaRPr lang="en-US" dirty="0"/>
          </a:p>
          <a:p>
            <a:pPr lvl="1" eaLnBrk="1" hangingPunct="1">
              <a:spcBef>
                <a:spcPct val="0"/>
              </a:spcBef>
              <a:buFont typeface="Calibri" panose="020F0502020204030204" pitchFamily="34" charset="0"/>
              <a:buNone/>
              <a:defRPr/>
            </a:pPr>
            <a:r>
              <a:rPr lang="en-US" dirty="0"/>
              <a:t>q	: </a:t>
            </a:r>
            <a:r>
              <a:rPr lang="en-US" dirty="0" err="1"/>
              <a:t>nhiệt</a:t>
            </a:r>
            <a:r>
              <a:rPr lang="en-US" dirty="0"/>
              <a:t> </a:t>
            </a:r>
            <a:r>
              <a:rPr lang="en-US" dirty="0" err="1"/>
              <a:t>lượng</a:t>
            </a:r>
            <a:r>
              <a:rPr lang="en-US" dirty="0"/>
              <a:t> </a:t>
            </a:r>
            <a:r>
              <a:rPr lang="en-US" dirty="0" err="1"/>
              <a:t>tính</a:t>
            </a:r>
            <a:r>
              <a:rPr lang="en-US" dirty="0"/>
              <a:t> </a:t>
            </a:r>
            <a:r>
              <a:rPr lang="en-US" dirty="0" err="1"/>
              <a:t>theo</a:t>
            </a:r>
            <a:r>
              <a:rPr lang="en-US" dirty="0"/>
              <a:t> </a:t>
            </a:r>
            <a:r>
              <a:rPr lang="en-US" dirty="0" err="1"/>
              <a:t>giá</a:t>
            </a:r>
            <a:r>
              <a:rPr lang="en-US" dirty="0"/>
              <a:t> </a:t>
            </a:r>
            <a:r>
              <a:rPr lang="en-US" dirty="0" err="1"/>
              <a:t>trị</a:t>
            </a:r>
            <a:r>
              <a:rPr lang="en-US" dirty="0"/>
              <a:t> </a:t>
            </a:r>
            <a:r>
              <a:rPr lang="en-US" dirty="0" err="1"/>
              <a:t>tương</a:t>
            </a:r>
            <a:r>
              <a:rPr lang="en-US" dirty="0"/>
              <a:t> </a:t>
            </a:r>
            <a:r>
              <a:rPr lang="en-US" dirty="0" err="1"/>
              <a:t>đối</a:t>
            </a:r>
            <a:r>
              <a:rPr lang="en-US" dirty="0"/>
              <a:t> (%):  </a:t>
            </a:r>
          </a:p>
          <a:p>
            <a:pPr lvl="1" eaLnBrk="1" hangingPunct="1">
              <a:spcBef>
                <a:spcPct val="0"/>
              </a:spcBef>
              <a:buFont typeface="Calibri" panose="020F0502020204030204" pitchFamily="34" charset="0"/>
              <a:buNone/>
              <a:defRPr/>
            </a:pPr>
            <a:r>
              <a:rPr lang="en-US" dirty="0"/>
              <a:t>q</a:t>
            </a:r>
            <a:r>
              <a:rPr lang="en-US" baseline="-25000" dirty="0"/>
              <a:t>1</a:t>
            </a:r>
            <a:r>
              <a:rPr lang="en-US" dirty="0"/>
              <a:t> + q</a:t>
            </a:r>
            <a:r>
              <a:rPr lang="en-US" baseline="-25000" dirty="0"/>
              <a:t>2</a:t>
            </a:r>
            <a:r>
              <a:rPr lang="en-US" dirty="0"/>
              <a:t> + q</a:t>
            </a:r>
            <a:r>
              <a:rPr lang="en-US" baseline="-25000" dirty="0"/>
              <a:t>3 </a:t>
            </a:r>
            <a:r>
              <a:rPr lang="en-US" dirty="0"/>
              <a:t>+ q</a:t>
            </a:r>
            <a:r>
              <a:rPr lang="en-US" baseline="-25000" dirty="0"/>
              <a:t>4 </a:t>
            </a:r>
            <a:r>
              <a:rPr lang="en-US" dirty="0"/>
              <a:t>+ q</a:t>
            </a:r>
            <a:r>
              <a:rPr lang="en-US" baseline="-25000" dirty="0"/>
              <a:t>5 </a:t>
            </a:r>
            <a:r>
              <a:rPr lang="en-US" dirty="0"/>
              <a:t>+ q</a:t>
            </a:r>
            <a:r>
              <a:rPr lang="en-US" baseline="-25000" dirty="0"/>
              <a:t>6</a:t>
            </a:r>
            <a:r>
              <a:rPr lang="en-US" dirty="0"/>
              <a:t> = 1 hay 100 %</a:t>
            </a:r>
          </a:p>
          <a:p>
            <a:pPr lvl="1" eaLnBrk="1" hangingPunct="1">
              <a:spcBef>
                <a:spcPct val="0"/>
              </a:spcBef>
              <a:buFont typeface="Calibri" panose="020F0502020204030204" pitchFamily="34" charset="0"/>
              <a:buNone/>
              <a:defRPr/>
            </a:pPr>
            <a:r>
              <a:rPr lang="en-US" dirty="0" err="1"/>
              <a:t>i</a:t>
            </a:r>
            <a:r>
              <a:rPr lang="en-US" baseline="-25000" dirty="0" err="1"/>
              <a:t>h</a:t>
            </a:r>
            <a:r>
              <a:rPr lang="en-US" dirty="0"/>
              <a:t>	: </a:t>
            </a:r>
            <a:r>
              <a:rPr lang="en-US" dirty="0" err="1"/>
              <a:t>entanpi</a:t>
            </a:r>
            <a:r>
              <a:rPr lang="en-US" dirty="0"/>
              <a:t> </a:t>
            </a:r>
            <a:r>
              <a:rPr lang="en-US" dirty="0" err="1"/>
              <a:t>của</a:t>
            </a:r>
            <a:r>
              <a:rPr lang="en-US" dirty="0"/>
              <a:t> h</a:t>
            </a:r>
            <a:r>
              <a:rPr lang="vi-VN" dirty="0"/>
              <a:t>ơ</a:t>
            </a:r>
            <a:r>
              <a:rPr lang="en-US" dirty="0" err="1"/>
              <a:t>i</a:t>
            </a:r>
            <a:endParaRPr lang="en-US" dirty="0"/>
          </a:p>
          <a:p>
            <a:pPr lvl="1" eaLnBrk="1" hangingPunct="1">
              <a:spcBef>
                <a:spcPct val="0"/>
              </a:spcBef>
              <a:buFont typeface="Calibri" panose="020F0502020204030204" pitchFamily="34" charset="0"/>
              <a:buNone/>
              <a:defRPr/>
            </a:pPr>
            <a:r>
              <a:rPr lang="en-US" dirty="0" err="1"/>
              <a:t>i</a:t>
            </a:r>
            <a:r>
              <a:rPr lang="en-US" baseline="-25000" dirty="0" err="1"/>
              <a:t>nc</a:t>
            </a:r>
            <a:r>
              <a:rPr lang="en-US" dirty="0"/>
              <a:t>	: </a:t>
            </a:r>
            <a:r>
              <a:rPr lang="en-US" dirty="0" err="1"/>
              <a:t>entanpi</a:t>
            </a:r>
            <a:r>
              <a:rPr lang="en-US" dirty="0"/>
              <a:t> </a:t>
            </a:r>
            <a:r>
              <a:rPr lang="en-US" dirty="0" err="1"/>
              <a:t>của</a:t>
            </a:r>
            <a:r>
              <a:rPr lang="en-US" dirty="0"/>
              <a:t> n</a:t>
            </a:r>
            <a:r>
              <a:rPr lang="vi-VN" dirty="0"/>
              <a:t>ướ</a:t>
            </a:r>
            <a:r>
              <a:rPr lang="en-US" dirty="0"/>
              <a:t>c </a:t>
            </a:r>
            <a:r>
              <a:rPr lang="en-US" dirty="0" err="1"/>
              <a:t>cấp</a:t>
            </a:r>
            <a:endParaRPr lang="en-US" dirty="0"/>
          </a:p>
          <a:p>
            <a:pPr lvl="1" eaLnBrk="1" hangingPunct="1">
              <a:spcBef>
                <a:spcPct val="0"/>
              </a:spcBef>
              <a:buFont typeface="Calibri" panose="020F0502020204030204" pitchFamily="34" charset="0"/>
              <a:buNone/>
              <a:defRPr/>
            </a:pPr>
            <a:r>
              <a:rPr lang="en-US" dirty="0"/>
              <a:t>B	: </a:t>
            </a:r>
            <a:r>
              <a:rPr lang="en-US" dirty="0" err="1"/>
              <a:t>tiêu</a:t>
            </a:r>
            <a:r>
              <a:rPr lang="en-US" dirty="0"/>
              <a:t> hao </a:t>
            </a:r>
            <a:r>
              <a:rPr lang="en-US" dirty="0" err="1"/>
              <a:t>nhiên</a:t>
            </a:r>
            <a:r>
              <a:rPr lang="en-US" dirty="0"/>
              <a:t> </a:t>
            </a:r>
          </a:p>
          <a:p>
            <a:pPr lvl="1" eaLnBrk="1" hangingPunct="1">
              <a:spcBef>
                <a:spcPct val="0"/>
              </a:spcBef>
              <a:buFont typeface="Calibri" panose="020F0502020204030204" pitchFamily="34" charset="0"/>
              <a:buNone/>
              <a:defRPr/>
            </a:pPr>
            <a:r>
              <a:rPr lang="en-US" dirty="0"/>
              <a:t>D	: </a:t>
            </a:r>
            <a:r>
              <a:rPr lang="en-US" dirty="0" err="1"/>
              <a:t>sản</a:t>
            </a:r>
            <a:r>
              <a:rPr lang="en-US" dirty="0"/>
              <a:t> l</a:t>
            </a:r>
            <a:r>
              <a:rPr lang="vi-VN" dirty="0"/>
              <a:t>ượ</a:t>
            </a:r>
            <a:r>
              <a:rPr lang="en-US" dirty="0"/>
              <a:t>ng h</a:t>
            </a:r>
            <a:r>
              <a:rPr lang="vi-VN" dirty="0"/>
              <a:t>ơ</a:t>
            </a:r>
            <a:r>
              <a:rPr lang="en-US" dirty="0" err="1"/>
              <a:t>i</a:t>
            </a:r>
            <a:endParaRPr lang="en-US" dirty="0"/>
          </a:p>
          <a:p>
            <a:pPr eaLnBrk="1" hangingPunct="1">
              <a:spcBef>
                <a:spcPct val="0"/>
              </a:spcBef>
              <a:defRPr/>
            </a:pPr>
            <a:r>
              <a:rPr lang="en-US" dirty="0" err="1"/>
              <a:t>Nêu</a:t>
            </a:r>
            <a:r>
              <a:rPr lang="en-US" dirty="0"/>
              <a:t> </a:t>
            </a:r>
            <a:r>
              <a:rPr lang="en-US" dirty="0" err="1"/>
              <a:t>rõ</a:t>
            </a:r>
            <a:r>
              <a:rPr lang="en-US" dirty="0"/>
              <a:t> ý </a:t>
            </a:r>
            <a:r>
              <a:rPr lang="en-US" dirty="0" err="1"/>
              <a:t>nghĩa</a:t>
            </a:r>
            <a:r>
              <a:rPr lang="en-US" dirty="0"/>
              <a:t> &amp; </a:t>
            </a:r>
            <a:r>
              <a:rPr lang="en-US" dirty="0" err="1"/>
              <a:t>phạm</a:t>
            </a:r>
            <a:r>
              <a:rPr lang="en-US" dirty="0"/>
              <a:t> vi </a:t>
            </a:r>
            <a:r>
              <a:rPr lang="en-US" dirty="0" err="1"/>
              <a:t>sử</a:t>
            </a:r>
            <a:r>
              <a:rPr lang="en-US" dirty="0"/>
              <a:t> </a:t>
            </a:r>
            <a:r>
              <a:rPr lang="en-US" dirty="0" err="1"/>
              <a:t>dụng</a:t>
            </a:r>
            <a:r>
              <a:rPr lang="en-US" dirty="0"/>
              <a:t> </a:t>
            </a:r>
            <a:r>
              <a:rPr lang="en-US" dirty="0" err="1"/>
              <a:t>của</a:t>
            </a:r>
            <a:r>
              <a:rPr lang="en-US" dirty="0"/>
              <a:t> </a:t>
            </a:r>
            <a:r>
              <a:rPr lang="en-US" dirty="0" err="1"/>
              <a:t>phương</a:t>
            </a:r>
            <a:r>
              <a:rPr lang="en-US" dirty="0"/>
              <a:t> </a:t>
            </a:r>
            <a:r>
              <a:rPr lang="en-US" dirty="0" err="1"/>
              <a:t>pháp</a:t>
            </a:r>
            <a:r>
              <a:rPr lang="en-US" dirty="0"/>
              <a:t> </a:t>
            </a:r>
            <a:r>
              <a:rPr lang="en-US" dirty="0" err="1"/>
              <a:t>xác</a:t>
            </a:r>
            <a:r>
              <a:rPr lang="en-US" dirty="0"/>
              <a:t> </a:t>
            </a:r>
            <a:r>
              <a:rPr lang="en-US" dirty="0" err="1"/>
              <a:t>định</a:t>
            </a:r>
            <a:r>
              <a:rPr lang="en-US" dirty="0"/>
              <a:t> </a:t>
            </a:r>
            <a:r>
              <a:rPr lang="en-US" dirty="0" err="1"/>
              <a:t>hiệu</a:t>
            </a:r>
            <a:r>
              <a:rPr lang="en-US" dirty="0"/>
              <a:t> </a:t>
            </a:r>
            <a:r>
              <a:rPr lang="en-US" dirty="0" err="1"/>
              <a:t>suất</a:t>
            </a:r>
            <a:r>
              <a:rPr lang="en-US" dirty="0"/>
              <a:t> </a:t>
            </a:r>
            <a:r>
              <a:rPr lang="en-US" dirty="0" err="1"/>
              <a:t>lò</a:t>
            </a:r>
            <a:r>
              <a:rPr lang="en-US" dirty="0"/>
              <a:t> </a:t>
            </a:r>
            <a:r>
              <a:rPr lang="en-US" dirty="0" err="1"/>
              <a:t>hơi</a:t>
            </a:r>
            <a:r>
              <a:rPr lang="en-US" dirty="0"/>
              <a:t> </a:t>
            </a:r>
            <a:r>
              <a:rPr lang="en-US" dirty="0" err="1"/>
              <a:t>theo</a:t>
            </a:r>
            <a:r>
              <a:rPr lang="en-US" dirty="0"/>
              <a:t> </a:t>
            </a:r>
            <a:r>
              <a:rPr lang="en-US" dirty="0" err="1"/>
              <a:t>cân</a:t>
            </a:r>
            <a:r>
              <a:rPr lang="en-US" dirty="0"/>
              <a:t> </a:t>
            </a:r>
            <a:r>
              <a:rPr lang="en-US" dirty="0" err="1"/>
              <a:t>bằng</a:t>
            </a:r>
            <a:r>
              <a:rPr lang="en-US" dirty="0"/>
              <a:t> </a:t>
            </a:r>
            <a:r>
              <a:rPr lang="en-US" dirty="0" err="1"/>
              <a:t>thuận</a:t>
            </a:r>
            <a:r>
              <a:rPr lang="en-US" dirty="0"/>
              <a:t> </a:t>
            </a:r>
            <a:r>
              <a:rPr lang="en-US" dirty="0" err="1"/>
              <a:t>và</a:t>
            </a:r>
            <a:r>
              <a:rPr lang="en-US" dirty="0"/>
              <a:t> </a:t>
            </a:r>
            <a:r>
              <a:rPr lang="en-US" dirty="0" err="1"/>
              <a:t>cân</a:t>
            </a:r>
            <a:r>
              <a:rPr lang="en-US" dirty="0"/>
              <a:t> </a:t>
            </a:r>
            <a:r>
              <a:rPr lang="en-US" dirty="0" err="1"/>
              <a:t>bằng</a:t>
            </a:r>
            <a:r>
              <a:rPr lang="en-US" dirty="0"/>
              <a:t> </a:t>
            </a:r>
            <a:r>
              <a:rPr lang="en-US" dirty="0" err="1"/>
              <a:t>nghịch</a:t>
            </a:r>
            <a:endParaRPr lang="en-US" dirty="0"/>
          </a:p>
          <a:p>
            <a:pPr eaLnBrk="1" hangingPunct="1">
              <a:spcBef>
                <a:spcPct val="0"/>
              </a:spcBef>
              <a:defRPr/>
            </a:pPr>
            <a:r>
              <a:rPr lang="en-US" dirty="0" err="1"/>
              <a:t>Giải</a:t>
            </a:r>
            <a:r>
              <a:rPr lang="en-US" dirty="0"/>
              <a:t> </a:t>
            </a:r>
            <a:r>
              <a:rPr lang="en-US" dirty="0" err="1"/>
              <a:t>thích</a:t>
            </a:r>
            <a:r>
              <a:rPr lang="en-US" dirty="0"/>
              <a:t> </a:t>
            </a:r>
            <a:r>
              <a:rPr lang="en-US" dirty="0" err="1"/>
              <a:t>thêm</a:t>
            </a:r>
            <a:r>
              <a:rPr lang="en-US" dirty="0"/>
              <a:t> </a:t>
            </a:r>
            <a:r>
              <a:rPr lang="en-US" dirty="0" err="1"/>
              <a:t>về</a:t>
            </a:r>
            <a:r>
              <a:rPr lang="en-US" dirty="0"/>
              <a:t> </a:t>
            </a:r>
            <a:r>
              <a:rPr lang="en-US" dirty="0" err="1"/>
              <a:t>công</a:t>
            </a:r>
            <a:r>
              <a:rPr lang="en-US" dirty="0"/>
              <a:t> </a:t>
            </a:r>
            <a:r>
              <a:rPr lang="en-US" dirty="0" err="1"/>
              <a:t>thức</a:t>
            </a:r>
            <a:r>
              <a:rPr lang="en-US" dirty="0"/>
              <a:t>  </a:t>
            </a:r>
            <a:r>
              <a:rPr lang="en-US" dirty="0">
                <a:solidFill>
                  <a:srgbClr val="C00000"/>
                </a:solidFill>
                <a:sym typeface="Symbol" pitchFamily="18" charset="2"/>
              </a:rPr>
              <a:t>Q</a:t>
            </a:r>
            <a:r>
              <a:rPr lang="en-US" baseline="-25000" dirty="0">
                <a:solidFill>
                  <a:srgbClr val="C00000"/>
                </a:solidFill>
                <a:sym typeface="Symbol" pitchFamily="18" charset="2"/>
              </a:rPr>
              <a:t>1</a:t>
            </a:r>
            <a:r>
              <a:rPr lang="en-US" dirty="0">
                <a:solidFill>
                  <a:srgbClr val="C00000"/>
                </a:solidFill>
                <a:sym typeface="Symbol" pitchFamily="18" charset="2"/>
              </a:rPr>
              <a:t> = D(</a:t>
            </a:r>
            <a:r>
              <a:rPr lang="en-US" dirty="0" err="1">
                <a:solidFill>
                  <a:srgbClr val="C00000"/>
                </a:solidFill>
                <a:sym typeface="Symbol" pitchFamily="18" charset="2"/>
              </a:rPr>
              <a:t>i</a:t>
            </a:r>
            <a:r>
              <a:rPr lang="en-US" baseline="-25000" dirty="0" err="1">
                <a:solidFill>
                  <a:srgbClr val="C00000"/>
                </a:solidFill>
                <a:sym typeface="Symbol" pitchFamily="18" charset="2"/>
              </a:rPr>
              <a:t>h</a:t>
            </a:r>
            <a:r>
              <a:rPr lang="en-US" dirty="0">
                <a:solidFill>
                  <a:srgbClr val="C00000"/>
                </a:solidFill>
                <a:sym typeface="Symbol" pitchFamily="18" charset="2"/>
              </a:rPr>
              <a:t> – </a:t>
            </a:r>
            <a:r>
              <a:rPr lang="en-US" dirty="0" err="1">
                <a:solidFill>
                  <a:srgbClr val="C00000"/>
                </a:solidFill>
                <a:sym typeface="Symbol" pitchFamily="18" charset="2"/>
              </a:rPr>
              <a:t>i</a:t>
            </a:r>
            <a:r>
              <a:rPr lang="en-US" baseline="-25000" dirty="0" err="1">
                <a:solidFill>
                  <a:srgbClr val="C00000"/>
                </a:solidFill>
                <a:sym typeface="Symbol" pitchFamily="18" charset="2"/>
              </a:rPr>
              <a:t>nc</a:t>
            </a:r>
            <a:r>
              <a:rPr lang="en-US" dirty="0">
                <a:solidFill>
                  <a:srgbClr val="C00000"/>
                </a:solidFill>
                <a:sym typeface="Symbol" pitchFamily="18" charset="2"/>
              </a:rPr>
              <a:t>)</a:t>
            </a:r>
            <a:endParaRPr lang="en-US" baseline="-25000" dirty="0">
              <a:solidFill>
                <a:srgbClr val="C00000"/>
              </a:solidFill>
              <a:sym typeface="Symbol" pitchFamily="18" charset="2"/>
            </a:endParaRPr>
          </a:p>
          <a:p>
            <a:pPr lvl="1" indent="-179388" eaLnBrk="1" hangingPunct="1">
              <a:spcBef>
                <a:spcPct val="0"/>
              </a:spcBef>
              <a:buFont typeface="Arial" pitchFamily="34" charset="0"/>
              <a:buNone/>
              <a:defRPr/>
            </a:pPr>
            <a:r>
              <a:rPr lang="en-US" dirty="0"/>
              <a:t>	</a:t>
            </a:r>
            <a:r>
              <a:rPr lang="en-US" dirty="0" err="1"/>
              <a:t>i</a:t>
            </a:r>
            <a:r>
              <a:rPr lang="en-US" baseline="-25000" dirty="0" err="1"/>
              <a:t>h</a:t>
            </a:r>
            <a:r>
              <a:rPr lang="en-US" dirty="0"/>
              <a:t> - </a:t>
            </a:r>
            <a:r>
              <a:rPr lang="en-US" dirty="0" err="1"/>
              <a:t>entanpi</a:t>
            </a:r>
            <a:r>
              <a:rPr lang="en-US" dirty="0"/>
              <a:t> </a:t>
            </a:r>
            <a:r>
              <a:rPr lang="en-US" dirty="0" err="1"/>
              <a:t>của</a:t>
            </a:r>
            <a:r>
              <a:rPr lang="en-US" dirty="0"/>
              <a:t> h</a:t>
            </a:r>
            <a:r>
              <a:rPr lang="vi-VN" dirty="0"/>
              <a:t>ơ</a:t>
            </a:r>
            <a:r>
              <a:rPr lang="en-US" dirty="0"/>
              <a:t>i: </a:t>
            </a:r>
            <a:r>
              <a:rPr lang="en-US" dirty="0" err="1"/>
              <a:t>nhiệt</a:t>
            </a:r>
            <a:r>
              <a:rPr lang="en-US" dirty="0"/>
              <a:t> l</a:t>
            </a:r>
            <a:r>
              <a:rPr lang="vi-VN" dirty="0"/>
              <a:t>ượ</a:t>
            </a:r>
            <a:r>
              <a:rPr lang="en-US" dirty="0"/>
              <a:t>ng </a:t>
            </a:r>
            <a:r>
              <a:rPr lang="en-US" dirty="0" err="1"/>
              <a:t>nằm</a:t>
            </a:r>
            <a:r>
              <a:rPr lang="en-US" dirty="0"/>
              <a:t> </a:t>
            </a:r>
            <a:r>
              <a:rPr lang="en-US" dirty="0" err="1"/>
              <a:t>trong</a:t>
            </a:r>
            <a:r>
              <a:rPr lang="en-US" dirty="0"/>
              <a:t> 1 kg h</a:t>
            </a:r>
            <a:r>
              <a:rPr lang="vi-VN" dirty="0"/>
              <a:t>ơ</a:t>
            </a:r>
            <a:r>
              <a:rPr lang="en-US" dirty="0" err="1"/>
              <a:t>i</a:t>
            </a:r>
            <a:endParaRPr lang="en-US" dirty="0"/>
          </a:p>
          <a:p>
            <a:pPr lvl="1" indent="-179388" eaLnBrk="1" hangingPunct="1">
              <a:spcBef>
                <a:spcPct val="0"/>
              </a:spcBef>
              <a:buFont typeface="Arial" pitchFamily="34" charset="0"/>
              <a:buNone/>
              <a:defRPr/>
            </a:pPr>
            <a:r>
              <a:rPr lang="en-US" dirty="0"/>
              <a:t>	</a:t>
            </a:r>
            <a:r>
              <a:rPr lang="en-US" dirty="0" err="1"/>
              <a:t>i</a:t>
            </a:r>
            <a:r>
              <a:rPr lang="en-US" baseline="-25000" dirty="0" err="1"/>
              <a:t>nc</a:t>
            </a:r>
            <a:r>
              <a:rPr lang="en-US" dirty="0"/>
              <a:t> - </a:t>
            </a:r>
            <a:r>
              <a:rPr lang="en-US" dirty="0" err="1"/>
              <a:t>entanpi</a:t>
            </a:r>
            <a:r>
              <a:rPr lang="en-US" dirty="0"/>
              <a:t> </a:t>
            </a:r>
            <a:r>
              <a:rPr lang="en-US" dirty="0" err="1"/>
              <a:t>của</a:t>
            </a:r>
            <a:r>
              <a:rPr lang="en-US" dirty="0"/>
              <a:t> n</a:t>
            </a:r>
            <a:r>
              <a:rPr lang="vi-VN" dirty="0"/>
              <a:t>ướ</a:t>
            </a:r>
            <a:r>
              <a:rPr lang="en-US" dirty="0"/>
              <a:t>c </a:t>
            </a:r>
            <a:r>
              <a:rPr lang="en-US" dirty="0" err="1"/>
              <a:t>cấp</a:t>
            </a:r>
            <a:r>
              <a:rPr lang="en-US" dirty="0"/>
              <a:t>: </a:t>
            </a:r>
            <a:r>
              <a:rPr lang="en-US" dirty="0" err="1"/>
              <a:t>nhiệt</a:t>
            </a:r>
            <a:r>
              <a:rPr lang="en-US" dirty="0"/>
              <a:t> l</a:t>
            </a:r>
            <a:r>
              <a:rPr lang="vi-VN" dirty="0"/>
              <a:t>ượ</a:t>
            </a:r>
            <a:r>
              <a:rPr lang="en-US" dirty="0"/>
              <a:t>ng </a:t>
            </a:r>
            <a:r>
              <a:rPr lang="en-US" dirty="0" err="1"/>
              <a:t>nằm</a:t>
            </a:r>
            <a:r>
              <a:rPr lang="en-US" dirty="0"/>
              <a:t> </a:t>
            </a:r>
            <a:r>
              <a:rPr lang="en-US" dirty="0" err="1"/>
              <a:t>trong</a:t>
            </a:r>
            <a:r>
              <a:rPr lang="en-US" dirty="0"/>
              <a:t> 1kg n</a:t>
            </a:r>
            <a:r>
              <a:rPr lang="vi-VN" dirty="0"/>
              <a:t>ướ</a:t>
            </a:r>
            <a:r>
              <a:rPr lang="en-US" dirty="0"/>
              <a:t>c </a:t>
            </a:r>
            <a:r>
              <a:rPr lang="en-US" dirty="0" err="1"/>
              <a:t>cấp</a:t>
            </a:r>
            <a:endParaRPr lang="en-US" dirty="0"/>
          </a:p>
          <a:p>
            <a:pPr lvl="1" indent="-179388" eaLnBrk="1" hangingPunct="1">
              <a:spcBef>
                <a:spcPct val="0"/>
              </a:spcBef>
              <a:buFont typeface="Wingdings" pitchFamily="2" charset="2"/>
              <a:buChar char="Ø"/>
              <a:defRPr/>
            </a:pPr>
            <a:r>
              <a:rPr lang="en-US" dirty="0">
                <a:solidFill>
                  <a:srgbClr val="C00000"/>
                </a:solidFill>
                <a:sym typeface="Symbol" pitchFamily="18" charset="2"/>
              </a:rPr>
              <a:t>(</a:t>
            </a:r>
            <a:r>
              <a:rPr lang="en-US" dirty="0" err="1">
                <a:solidFill>
                  <a:srgbClr val="C00000"/>
                </a:solidFill>
                <a:sym typeface="Symbol" pitchFamily="18" charset="2"/>
              </a:rPr>
              <a:t>i</a:t>
            </a:r>
            <a:r>
              <a:rPr lang="en-US" baseline="-25000" dirty="0" err="1">
                <a:solidFill>
                  <a:srgbClr val="C00000"/>
                </a:solidFill>
                <a:sym typeface="Symbol" pitchFamily="18" charset="2"/>
              </a:rPr>
              <a:t>h</a:t>
            </a:r>
            <a:r>
              <a:rPr lang="en-US" dirty="0">
                <a:solidFill>
                  <a:srgbClr val="C00000"/>
                </a:solidFill>
                <a:sym typeface="Symbol" pitchFamily="18" charset="2"/>
              </a:rPr>
              <a:t> – </a:t>
            </a:r>
            <a:r>
              <a:rPr lang="en-US" dirty="0" err="1">
                <a:solidFill>
                  <a:srgbClr val="C00000"/>
                </a:solidFill>
                <a:sym typeface="Symbol" pitchFamily="18" charset="2"/>
              </a:rPr>
              <a:t>i</a:t>
            </a:r>
            <a:r>
              <a:rPr lang="en-US" baseline="-25000" dirty="0" err="1">
                <a:solidFill>
                  <a:srgbClr val="C00000"/>
                </a:solidFill>
                <a:sym typeface="Symbol" pitchFamily="18" charset="2"/>
              </a:rPr>
              <a:t>nc</a:t>
            </a:r>
            <a:r>
              <a:rPr lang="en-US" dirty="0">
                <a:solidFill>
                  <a:srgbClr val="C00000"/>
                </a:solidFill>
                <a:sym typeface="Symbol" pitchFamily="18" charset="2"/>
              </a:rPr>
              <a:t>) - </a:t>
            </a:r>
            <a:r>
              <a:rPr lang="en-US" dirty="0" err="1">
                <a:solidFill>
                  <a:srgbClr val="C00000"/>
                </a:solidFill>
                <a:sym typeface="Symbol" pitchFamily="18" charset="2"/>
              </a:rPr>
              <a:t>nhiệt</a:t>
            </a:r>
            <a:r>
              <a:rPr lang="en-US" dirty="0">
                <a:solidFill>
                  <a:srgbClr val="C00000"/>
                </a:solidFill>
                <a:sym typeface="Symbol" pitchFamily="18" charset="2"/>
              </a:rPr>
              <a:t> l</a:t>
            </a:r>
            <a:r>
              <a:rPr lang="vi-VN" dirty="0">
                <a:solidFill>
                  <a:srgbClr val="C00000"/>
                </a:solidFill>
                <a:sym typeface="Symbol" pitchFamily="18" charset="2"/>
              </a:rPr>
              <a:t>ượ</a:t>
            </a:r>
            <a:r>
              <a:rPr lang="en-US" dirty="0">
                <a:solidFill>
                  <a:srgbClr val="C00000"/>
                </a:solidFill>
                <a:sym typeface="Symbol" pitchFamily="18" charset="2"/>
              </a:rPr>
              <a:t>ng </a:t>
            </a:r>
            <a:r>
              <a:rPr lang="en-US" dirty="0" err="1">
                <a:solidFill>
                  <a:srgbClr val="C00000"/>
                </a:solidFill>
                <a:sym typeface="Symbol" pitchFamily="18" charset="2"/>
              </a:rPr>
              <a:t>cần</a:t>
            </a:r>
            <a:r>
              <a:rPr lang="en-US" dirty="0">
                <a:solidFill>
                  <a:srgbClr val="C00000"/>
                </a:solidFill>
                <a:sym typeface="Symbol" pitchFamily="18" charset="2"/>
              </a:rPr>
              <a:t> </a:t>
            </a:r>
            <a:r>
              <a:rPr lang="vi-VN" dirty="0">
                <a:solidFill>
                  <a:srgbClr val="C00000"/>
                </a:solidFill>
                <a:sym typeface="Symbol" pitchFamily="18" charset="2"/>
              </a:rPr>
              <a:t>để</a:t>
            </a:r>
            <a:r>
              <a:rPr lang="en-US" dirty="0">
                <a:solidFill>
                  <a:srgbClr val="C00000"/>
                </a:solidFill>
                <a:sym typeface="Symbol" pitchFamily="18" charset="2"/>
              </a:rPr>
              <a:t> </a:t>
            </a:r>
            <a:r>
              <a:rPr lang="en-US" dirty="0" err="1">
                <a:solidFill>
                  <a:srgbClr val="C00000"/>
                </a:solidFill>
                <a:sym typeface="Symbol" pitchFamily="18" charset="2"/>
              </a:rPr>
              <a:t>chuyển</a:t>
            </a:r>
            <a:r>
              <a:rPr lang="en-US" dirty="0">
                <a:solidFill>
                  <a:srgbClr val="C00000"/>
                </a:solidFill>
                <a:sym typeface="Symbol" pitchFamily="18" charset="2"/>
              </a:rPr>
              <a:t> 1kg n</a:t>
            </a:r>
            <a:r>
              <a:rPr lang="vi-VN" dirty="0">
                <a:solidFill>
                  <a:srgbClr val="C00000"/>
                </a:solidFill>
                <a:sym typeface="Symbol" pitchFamily="18" charset="2"/>
              </a:rPr>
              <a:t>ướ</a:t>
            </a:r>
            <a:r>
              <a:rPr lang="en-US" dirty="0">
                <a:solidFill>
                  <a:srgbClr val="C00000"/>
                </a:solidFill>
                <a:sym typeface="Symbol" pitchFamily="18" charset="2"/>
              </a:rPr>
              <a:t>c </a:t>
            </a:r>
            <a:r>
              <a:rPr lang="en-US" dirty="0" err="1">
                <a:solidFill>
                  <a:srgbClr val="C00000"/>
                </a:solidFill>
                <a:sym typeface="Symbol" pitchFamily="18" charset="2"/>
              </a:rPr>
              <a:t>thành</a:t>
            </a:r>
            <a:r>
              <a:rPr lang="en-US" dirty="0">
                <a:solidFill>
                  <a:srgbClr val="C00000"/>
                </a:solidFill>
                <a:sym typeface="Symbol" pitchFamily="18" charset="2"/>
              </a:rPr>
              <a:t> 1 kg h</a:t>
            </a:r>
            <a:r>
              <a:rPr lang="vi-VN" dirty="0">
                <a:solidFill>
                  <a:srgbClr val="C00000"/>
                </a:solidFill>
                <a:sym typeface="Symbol" pitchFamily="18" charset="2"/>
              </a:rPr>
              <a:t>ơ</a:t>
            </a:r>
            <a:r>
              <a:rPr lang="en-US" dirty="0" err="1">
                <a:solidFill>
                  <a:srgbClr val="C00000"/>
                </a:solidFill>
                <a:sym typeface="Symbol" pitchFamily="18" charset="2"/>
              </a:rPr>
              <a:t>i</a:t>
            </a:r>
            <a:endParaRPr lang="en-US" dirty="0">
              <a:solidFill>
                <a:srgbClr val="C00000"/>
              </a:solidFill>
              <a:sym typeface="Symbol" pitchFamily="18" charset="2"/>
            </a:endParaRPr>
          </a:p>
          <a:p>
            <a:pPr lvl="1" indent="-179388" eaLnBrk="1" hangingPunct="1">
              <a:spcBef>
                <a:spcPct val="0"/>
              </a:spcBef>
              <a:buFont typeface="Wingdings" pitchFamily="2" charset="2"/>
              <a:buNone/>
              <a:defRPr/>
            </a:pPr>
            <a:r>
              <a:rPr lang="en-US" dirty="0">
                <a:solidFill>
                  <a:srgbClr val="C00000"/>
                </a:solidFill>
                <a:sym typeface="Symbol" pitchFamily="18" charset="2"/>
              </a:rPr>
              <a:t>	D(</a:t>
            </a:r>
            <a:r>
              <a:rPr lang="en-US" dirty="0" err="1">
                <a:solidFill>
                  <a:srgbClr val="C00000"/>
                </a:solidFill>
                <a:sym typeface="Symbol" pitchFamily="18" charset="2"/>
              </a:rPr>
              <a:t>i</a:t>
            </a:r>
            <a:r>
              <a:rPr lang="en-US" baseline="-25000" dirty="0" err="1">
                <a:solidFill>
                  <a:srgbClr val="C00000"/>
                </a:solidFill>
                <a:sym typeface="Symbol" pitchFamily="18" charset="2"/>
              </a:rPr>
              <a:t>h</a:t>
            </a:r>
            <a:r>
              <a:rPr lang="en-US" dirty="0">
                <a:solidFill>
                  <a:srgbClr val="C00000"/>
                </a:solidFill>
                <a:sym typeface="Symbol" pitchFamily="18" charset="2"/>
              </a:rPr>
              <a:t> – </a:t>
            </a:r>
            <a:r>
              <a:rPr lang="en-US" dirty="0" err="1">
                <a:solidFill>
                  <a:srgbClr val="C00000"/>
                </a:solidFill>
                <a:sym typeface="Symbol" pitchFamily="18" charset="2"/>
              </a:rPr>
              <a:t>i</a:t>
            </a:r>
            <a:r>
              <a:rPr lang="en-US" baseline="-25000" dirty="0" err="1">
                <a:solidFill>
                  <a:srgbClr val="C00000"/>
                </a:solidFill>
                <a:sym typeface="Symbol" pitchFamily="18" charset="2"/>
              </a:rPr>
              <a:t>nc</a:t>
            </a:r>
            <a:r>
              <a:rPr lang="en-US" dirty="0">
                <a:solidFill>
                  <a:srgbClr val="C00000"/>
                </a:solidFill>
                <a:sym typeface="Symbol" pitchFamily="18" charset="2"/>
              </a:rPr>
              <a:t>) - </a:t>
            </a:r>
            <a:r>
              <a:rPr lang="en-US" dirty="0" err="1">
                <a:solidFill>
                  <a:srgbClr val="C00000"/>
                </a:solidFill>
                <a:sym typeface="Symbol" pitchFamily="18" charset="2"/>
              </a:rPr>
              <a:t>nhiệt</a:t>
            </a:r>
            <a:r>
              <a:rPr lang="en-US" dirty="0">
                <a:solidFill>
                  <a:srgbClr val="C00000"/>
                </a:solidFill>
                <a:sym typeface="Symbol" pitchFamily="18" charset="2"/>
              </a:rPr>
              <a:t> l</a:t>
            </a:r>
            <a:r>
              <a:rPr lang="vi-VN" dirty="0">
                <a:solidFill>
                  <a:srgbClr val="C00000"/>
                </a:solidFill>
                <a:sym typeface="Symbol" pitchFamily="18" charset="2"/>
              </a:rPr>
              <a:t>ượ</a:t>
            </a:r>
            <a:r>
              <a:rPr lang="en-US" dirty="0">
                <a:solidFill>
                  <a:srgbClr val="C00000"/>
                </a:solidFill>
                <a:sym typeface="Symbol" pitchFamily="18" charset="2"/>
              </a:rPr>
              <a:t>ng </a:t>
            </a:r>
            <a:r>
              <a:rPr lang="en-US" dirty="0" err="1">
                <a:solidFill>
                  <a:srgbClr val="C00000"/>
                </a:solidFill>
                <a:sym typeface="Symbol" pitchFamily="18" charset="2"/>
              </a:rPr>
              <a:t>cần</a:t>
            </a:r>
            <a:r>
              <a:rPr lang="en-US" dirty="0">
                <a:solidFill>
                  <a:srgbClr val="C00000"/>
                </a:solidFill>
                <a:sym typeface="Symbol" pitchFamily="18" charset="2"/>
              </a:rPr>
              <a:t> </a:t>
            </a:r>
            <a:r>
              <a:rPr lang="en-US" dirty="0" err="1">
                <a:solidFill>
                  <a:srgbClr val="C00000"/>
                </a:solidFill>
                <a:sym typeface="Symbol" pitchFamily="18" charset="2"/>
              </a:rPr>
              <a:t>chuyển</a:t>
            </a:r>
            <a:r>
              <a:rPr lang="en-US" dirty="0">
                <a:solidFill>
                  <a:srgbClr val="C00000"/>
                </a:solidFill>
                <a:sym typeface="Symbol" pitchFamily="18" charset="2"/>
              </a:rPr>
              <a:t> D kg n</a:t>
            </a:r>
            <a:r>
              <a:rPr lang="vi-VN" dirty="0">
                <a:solidFill>
                  <a:srgbClr val="C00000"/>
                </a:solidFill>
                <a:sym typeface="Symbol" pitchFamily="18" charset="2"/>
              </a:rPr>
              <a:t>ướ</a:t>
            </a:r>
            <a:r>
              <a:rPr lang="en-US" dirty="0">
                <a:solidFill>
                  <a:srgbClr val="C00000"/>
                </a:solidFill>
                <a:sym typeface="Symbol" pitchFamily="18" charset="2"/>
              </a:rPr>
              <a:t>c </a:t>
            </a:r>
            <a:r>
              <a:rPr lang="en-US" dirty="0" err="1">
                <a:solidFill>
                  <a:srgbClr val="C00000"/>
                </a:solidFill>
                <a:sym typeface="Symbol" pitchFamily="18" charset="2"/>
              </a:rPr>
              <a:t>thành</a:t>
            </a:r>
            <a:r>
              <a:rPr lang="en-US" dirty="0">
                <a:solidFill>
                  <a:srgbClr val="C00000"/>
                </a:solidFill>
                <a:sym typeface="Symbol" pitchFamily="18" charset="2"/>
              </a:rPr>
              <a:t> h</a:t>
            </a:r>
            <a:r>
              <a:rPr lang="vi-VN" dirty="0">
                <a:solidFill>
                  <a:srgbClr val="C00000"/>
                </a:solidFill>
                <a:sym typeface="Symbol" pitchFamily="18" charset="2"/>
              </a:rPr>
              <a:t>ơ</a:t>
            </a:r>
            <a:r>
              <a:rPr lang="en-US" dirty="0" err="1">
                <a:solidFill>
                  <a:srgbClr val="C00000"/>
                </a:solidFill>
                <a:sym typeface="Symbol" pitchFamily="18" charset="2"/>
              </a:rPr>
              <a:t>i</a:t>
            </a:r>
            <a:endParaRPr lang="en-US" dirty="0"/>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27</a:t>
            </a:fld>
            <a:endParaRPr lang="en-US" dirty="0"/>
          </a:p>
        </p:txBody>
      </p:sp>
    </p:spTree>
    <p:extLst>
      <p:ext uri="{BB962C8B-B14F-4D97-AF65-F5344CB8AC3E}">
        <p14:creationId xmlns:p14="http://schemas.microsoft.com/office/powerpoint/2010/main" val="4147539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err="1"/>
              <a:t>Giải</a:t>
            </a:r>
            <a:r>
              <a:rPr lang="en-US" dirty="0"/>
              <a:t> </a:t>
            </a:r>
            <a:r>
              <a:rPr lang="en-US" dirty="0" err="1"/>
              <a:t>thích</a:t>
            </a:r>
            <a:r>
              <a:rPr lang="en-US" dirty="0"/>
              <a:t> </a:t>
            </a:r>
            <a:r>
              <a:rPr lang="en-US" dirty="0" err="1"/>
              <a:t>về</a:t>
            </a:r>
            <a:r>
              <a:rPr lang="en-US" dirty="0"/>
              <a:t> </a:t>
            </a:r>
            <a:r>
              <a:rPr lang="en-US" dirty="0" err="1"/>
              <a:t>các</a:t>
            </a:r>
            <a:r>
              <a:rPr lang="en-US" dirty="0"/>
              <a:t> </a:t>
            </a:r>
            <a:r>
              <a:rPr lang="en-US" dirty="0" err="1"/>
              <a:t>loại</a:t>
            </a:r>
            <a:r>
              <a:rPr lang="en-US" dirty="0"/>
              <a:t> </a:t>
            </a:r>
            <a:r>
              <a:rPr lang="en-US" dirty="0" err="1"/>
              <a:t>tổn</a:t>
            </a:r>
            <a:r>
              <a:rPr lang="en-US" dirty="0"/>
              <a:t> </a:t>
            </a:r>
            <a:r>
              <a:rPr lang="en-US" dirty="0" err="1"/>
              <a:t>thất</a:t>
            </a:r>
            <a:r>
              <a:rPr lang="en-US" dirty="0"/>
              <a:t>:</a:t>
            </a:r>
          </a:p>
          <a:p>
            <a:pPr lvl="1">
              <a:defRPr/>
            </a:pPr>
            <a:r>
              <a:rPr lang="en-US" dirty="0"/>
              <a:t>q</a:t>
            </a:r>
            <a:r>
              <a:rPr lang="en-US" baseline="-25000" dirty="0"/>
              <a:t>2</a:t>
            </a:r>
            <a:r>
              <a:rPr lang="en-US" dirty="0"/>
              <a:t> : </a:t>
            </a:r>
            <a:r>
              <a:rPr lang="en-US" dirty="0" err="1"/>
              <a:t>Tổn</a:t>
            </a:r>
            <a:r>
              <a:rPr lang="en-US" dirty="0"/>
              <a:t> </a:t>
            </a:r>
            <a:r>
              <a:rPr lang="en-US" dirty="0" err="1"/>
              <a:t>thất</a:t>
            </a:r>
            <a:r>
              <a:rPr lang="en-US" dirty="0"/>
              <a:t> do </a:t>
            </a:r>
            <a:r>
              <a:rPr lang="en-US" dirty="0" err="1"/>
              <a:t>phần</a:t>
            </a:r>
            <a:r>
              <a:rPr lang="en-US" dirty="0"/>
              <a:t> </a:t>
            </a:r>
            <a:r>
              <a:rPr lang="en-US" dirty="0" err="1"/>
              <a:t>nhiệt</a:t>
            </a:r>
            <a:r>
              <a:rPr lang="en-US" dirty="0"/>
              <a:t> </a:t>
            </a:r>
            <a:r>
              <a:rPr lang="en-US" dirty="0" err="1"/>
              <a:t>khói</a:t>
            </a:r>
            <a:r>
              <a:rPr lang="en-US" dirty="0"/>
              <a:t> </a:t>
            </a:r>
            <a:r>
              <a:rPr lang="en-US" dirty="0" err="1"/>
              <a:t>thải</a:t>
            </a:r>
            <a:r>
              <a:rPr lang="en-US" dirty="0"/>
              <a:t> </a:t>
            </a:r>
            <a:r>
              <a:rPr lang="en-US" dirty="0" err="1"/>
              <a:t>mang</a:t>
            </a:r>
            <a:r>
              <a:rPr lang="en-US" dirty="0"/>
              <a:t> </a:t>
            </a:r>
            <a:r>
              <a:rPr lang="en-US" dirty="0" err="1"/>
              <a:t>ra</a:t>
            </a:r>
            <a:r>
              <a:rPr lang="en-US" dirty="0"/>
              <a:t> </a:t>
            </a:r>
            <a:r>
              <a:rPr lang="en-US" dirty="0" err="1"/>
              <a:t>ngoài</a:t>
            </a:r>
            <a:r>
              <a:rPr lang="en-US" dirty="0"/>
              <a:t>.</a:t>
            </a:r>
          </a:p>
          <a:p>
            <a:pPr lvl="1">
              <a:defRPr/>
            </a:pPr>
            <a:r>
              <a:rPr lang="en-US" dirty="0"/>
              <a:t>q</a:t>
            </a:r>
            <a:r>
              <a:rPr lang="en-US" baseline="-25000" dirty="0"/>
              <a:t>3</a:t>
            </a:r>
            <a:r>
              <a:rPr lang="en-US" dirty="0"/>
              <a:t> : Trong </a:t>
            </a:r>
            <a:r>
              <a:rPr lang="en-US" dirty="0" err="1"/>
              <a:t>khói</a:t>
            </a:r>
            <a:r>
              <a:rPr lang="en-US" dirty="0"/>
              <a:t> </a:t>
            </a:r>
            <a:r>
              <a:rPr lang="en-US" dirty="0" err="1"/>
              <a:t>thải</a:t>
            </a:r>
            <a:r>
              <a:rPr lang="en-US" dirty="0"/>
              <a:t> </a:t>
            </a:r>
            <a:r>
              <a:rPr lang="en-US" dirty="0" err="1"/>
              <a:t>vẫn</a:t>
            </a:r>
            <a:r>
              <a:rPr lang="en-US" dirty="0"/>
              <a:t> </a:t>
            </a:r>
            <a:r>
              <a:rPr lang="en-US" dirty="0" err="1"/>
              <a:t>còn</a:t>
            </a:r>
            <a:r>
              <a:rPr lang="en-US" dirty="0"/>
              <a:t> </a:t>
            </a:r>
            <a:r>
              <a:rPr lang="en-US" dirty="0" err="1"/>
              <a:t>những</a:t>
            </a:r>
            <a:r>
              <a:rPr lang="en-US" dirty="0"/>
              <a:t> </a:t>
            </a:r>
            <a:r>
              <a:rPr lang="en-US" dirty="0" err="1"/>
              <a:t>chất</a:t>
            </a:r>
            <a:r>
              <a:rPr lang="en-US" dirty="0"/>
              <a:t> </a:t>
            </a:r>
            <a:r>
              <a:rPr lang="en-US" dirty="0" err="1"/>
              <a:t>khí</a:t>
            </a:r>
            <a:r>
              <a:rPr lang="en-US" dirty="0"/>
              <a:t> </a:t>
            </a:r>
            <a:r>
              <a:rPr lang="en-US" dirty="0" err="1"/>
              <a:t>cháy</a:t>
            </a:r>
            <a:r>
              <a:rPr lang="en-US" dirty="0"/>
              <a:t> </a:t>
            </a:r>
            <a:r>
              <a:rPr lang="en-US" dirty="0" err="1"/>
              <a:t>không</a:t>
            </a:r>
            <a:r>
              <a:rPr lang="en-US" dirty="0"/>
              <a:t> </a:t>
            </a:r>
            <a:r>
              <a:rPr lang="en-US" dirty="0" err="1"/>
              <a:t>hoàn</a:t>
            </a:r>
            <a:r>
              <a:rPr lang="en-US" dirty="0"/>
              <a:t> </a:t>
            </a:r>
            <a:r>
              <a:rPr lang="en-US" dirty="0" err="1"/>
              <a:t>toàn</a:t>
            </a:r>
            <a:endParaRPr lang="en-US" dirty="0"/>
          </a:p>
          <a:p>
            <a:pPr lvl="1">
              <a:defRPr/>
            </a:pPr>
            <a:r>
              <a:rPr lang="en-US" dirty="0"/>
              <a:t>q</a:t>
            </a:r>
            <a:r>
              <a:rPr lang="en-US" baseline="-25000" dirty="0"/>
              <a:t>4</a:t>
            </a:r>
            <a:r>
              <a:rPr lang="en-US" dirty="0"/>
              <a:t> : </a:t>
            </a:r>
            <a:r>
              <a:rPr lang="en-US" dirty="0" err="1"/>
              <a:t>Một</a:t>
            </a:r>
            <a:r>
              <a:rPr lang="en-US" dirty="0"/>
              <a:t> </a:t>
            </a:r>
            <a:r>
              <a:rPr lang="en-US" dirty="0" err="1"/>
              <a:t>phần</a:t>
            </a:r>
            <a:r>
              <a:rPr lang="en-US" dirty="0"/>
              <a:t> </a:t>
            </a:r>
            <a:r>
              <a:rPr lang="en-US" dirty="0" err="1"/>
              <a:t>nhiên</a:t>
            </a:r>
            <a:r>
              <a:rPr lang="en-US" dirty="0"/>
              <a:t> </a:t>
            </a:r>
            <a:r>
              <a:rPr lang="en-US" dirty="0" err="1"/>
              <a:t>liệu</a:t>
            </a:r>
            <a:r>
              <a:rPr lang="en-US" dirty="0"/>
              <a:t> </a:t>
            </a:r>
            <a:r>
              <a:rPr lang="en-US" dirty="0" err="1"/>
              <a:t>cháy</a:t>
            </a:r>
            <a:r>
              <a:rPr lang="en-US" dirty="0"/>
              <a:t> </a:t>
            </a:r>
            <a:r>
              <a:rPr lang="en-US" dirty="0" err="1"/>
              <a:t>không</a:t>
            </a:r>
            <a:r>
              <a:rPr lang="en-US" dirty="0"/>
              <a:t> </a:t>
            </a:r>
            <a:r>
              <a:rPr lang="en-US" dirty="0" err="1"/>
              <a:t>kịp</a:t>
            </a:r>
            <a:r>
              <a:rPr lang="en-US" dirty="0"/>
              <a:t> </a:t>
            </a:r>
            <a:r>
              <a:rPr lang="en-US" dirty="0" err="1"/>
              <a:t>bị</a:t>
            </a:r>
            <a:r>
              <a:rPr lang="en-US" dirty="0"/>
              <a:t> </a:t>
            </a:r>
            <a:r>
              <a:rPr lang="en-US" dirty="0" err="1"/>
              <a:t>thải</a:t>
            </a:r>
            <a:r>
              <a:rPr lang="en-US" dirty="0"/>
              <a:t> </a:t>
            </a:r>
            <a:r>
              <a:rPr lang="en-US" dirty="0" err="1"/>
              <a:t>ra</a:t>
            </a:r>
            <a:r>
              <a:rPr lang="en-US" dirty="0"/>
              <a:t> </a:t>
            </a:r>
            <a:r>
              <a:rPr lang="en-US" dirty="0" err="1"/>
              <a:t>ngoài</a:t>
            </a:r>
            <a:endParaRPr lang="en-US" dirty="0"/>
          </a:p>
          <a:p>
            <a:pPr lvl="2" indent="-514350">
              <a:defRPr/>
            </a:pPr>
            <a:r>
              <a:rPr lang="vi-VN" dirty="0"/>
              <a:t>+ Cỡ hạt than không đều</a:t>
            </a:r>
            <a:r>
              <a:rPr lang="en-US" dirty="0"/>
              <a:t>, h</a:t>
            </a:r>
            <a:r>
              <a:rPr lang="vi-VN" dirty="0"/>
              <a:t>ạt nhỏ</a:t>
            </a:r>
            <a:r>
              <a:rPr lang="en-US" dirty="0"/>
              <a:t> -</a:t>
            </a:r>
            <a:r>
              <a:rPr lang="vi-VN" dirty="0"/>
              <a:t> bị lọt</a:t>
            </a:r>
            <a:r>
              <a:rPr lang="en-US" dirty="0"/>
              <a:t>, </a:t>
            </a:r>
            <a:r>
              <a:rPr lang="en-US" dirty="0" err="1"/>
              <a:t>cục</a:t>
            </a:r>
            <a:r>
              <a:rPr lang="en-US" dirty="0"/>
              <a:t> </a:t>
            </a:r>
            <a:r>
              <a:rPr lang="en-US" dirty="0" err="1"/>
              <a:t>lớn</a:t>
            </a:r>
            <a:r>
              <a:rPr lang="en-US" dirty="0"/>
              <a:t> - </a:t>
            </a:r>
            <a:r>
              <a:rPr lang="en-US" dirty="0" err="1"/>
              <a:t>cháy</a:t>
            </a:r>
            <a:r>
              <a:rPr lang="en-US" dirty="0"/>
              <a:t> </a:t>
            </a:r>
            <a:r>
              <a:rPr lang="en-US" dirty="0" err="1"/>
              <a:t>không</a:t>
            </a:r>
            <a:r>
              <a:rPr lang="en-US" dirty="0"/>
              <a:t> </a:t>
            </a:r>
            <a:r>
              <a:rPr lang="en-US" dirty="0" err="1"/>
              <a:t>hết</a:t>
            </a:r>
            <a:r>
              <a:rPr lang="en-US" dirty="0"/>
              <a:t> </a:t>
            </a:r>
            <a:r>
              <a:rPr lang="en-US" dirty="0" err="1"/>
              <a:t>lõi</a:t>
            </a:r>
            <a:r>
              <a:rPr lang="en-US" dirty="0"/>
              <a:t> than</a:t>
            </a:r>
          </a:p>
          <a:p>
            <a:pPr lvl="2" indent="-514350">
              <a:defRPr/>
            </a:pPr>
            <a:r>
              <a:rPr lang="vi-VN" dirty="0"/>
              <a:t>+ Cấu tạo ghi lò: khe hở của ghi lớn hơn cỡ hạt than</a:t>
            </a:r>
          </a:p>
          <a:p>
            <a:pPr lvl="2" indent="-514350">
              <a:defRPr/>
            </a:pPr>
            <a:r>
              <a:rPr lang="en-US" dirty="0"/>
              <a:t>+ </a:t>
            </a:r>
            <a:r>
              <a:rPr lang="en-US" dirty="0" err="1"/>
              <a:t>Ghi</a:t>
            </a:r>
            <a:r>
              <a:rPr lang="en-US" dirty="0"/>
              <a:t> </a:t>
            </a:r>
            <a:r>
              <a:rPr lang="en-US" dirty="0" err="1"/>
              <a:t>bị</a:t>
            </a:r>
            <a:r>
              <a:rPr lang="en-US" dirty="0"/>
              <a:t> </a:t>
            </a:r>
            <a:r>
              <a:rPr lang="en-US" dirty="0" err="1"/>
              <a:t>cong</a:t>
            </a:r>
            <a:r>
              <a:rPr lang="en-US" dirty="0"/>
              <a:t> </a:t>
            </a:r>
            <a:r>
              <a:rPr lang="en-US" dirty="0" err="1"/>
              <a:t>vênh</a:t>
            </a:r>
            <a:endParaRPr lang="en-US" dirty="0"/>
          </a:p>
          <a:p>
            <a:pPr lvl="2" indent="-514350">
              <a:defRPr/>
            </a:pPr>
            <a:r>
              <a:rPr lang="en-US" dirty="0"/>
              <a:t>+ </a:t>
            </a:r>
            <a:r>
              <a:rPr lang="en-US" dirty="0" err="1"/>
              <a:t>Xúc</a:t>
            </a:r>
            <a:r>
              <a:rPr lang="en-US" dirty="0"/>
              <a:t> </a:t>
            </a:r>
            <a:r>
              <a:rPr lang="en-US" dirty="0" err="1"/>
              <a:t>xỉ</a:t>
            </a:r>
            <a:r>
              <a:rPr lang="en-US" dirty="0"/>
              <a:t> </a:t>
            </a:r>
            <a:r>
              <a:rPr lang="en-US" dirty="0" err="1"/>
              <a:t>có</a:t>
            </a:r>
            <a:r>
              <a:rPr lang="en-US" dirty="0"/>
              <a:t> </a:t>
            </a:r>
            <a:r>
              <a:rPr lang="en-US" dirty="0" err="1"/>
              <a:t>lẫn</a:t>
            </a:r>
            <a:r>
              <a:rPr lang="en-US" dirty="0"/>
              <a:t> than </a:t>
            </a:r>
            <a:r>
              <a:rPr lang="en-US" dirty="0" err="1"/>
              <a:t>ra</a:t>
            </a:r>
            <a:r>
              <a:rPr lang="en-US" dirty="0"/>
              <a:t> </a:t>
            </a:r>
            <a:r>
              <a:rPr lang="en-US" dirty="0" err="1"/>
              <a:t>khỏi</a:t>
            </a:r>
            <a:r>
              <a:rPr lang="en-US" dirty="0"/>
              <a:t> </a:t>
            </a:r>
            <a:r>
              <a:rPr lang="en-US" dirty="0" err="1"/>
              <a:t>buồng</a:t>
            </a:r>
            <a:r>
              <a:rPr lang="en-US" dirty="0"/>
              <a:t> </a:t>
            </a:r>
            <a:r>
              <a:rPr lang="en-US" dirty="0" err="1"/>
              <a:t>đốt</a:t>
            </a:r>
            <a:endParaRPr lang="en-US" dirty="0"/>
          </a:p>
          <a:p>
            <a:pPr lvl="1">
              <a:defRPr/>
            </a:pPr>
            <a:r>
              <a:rPr lang="en-US" dirty="0"/>
              <a:t>q</a:t>
            </a:r>
            <a:r>
              <a:rPr lang="en-US" baseline="-25000" dirty="0"/>
              <a:t>5</a:t>
            </a:r>
            <a:r>
              <a:rPr lang="en-US" dirty="0"/>
              <a:t> : Do </a:t>
            </a:r>
            <a:r>
              <a:rPr lang="en-US" dirty="0" err="1"/>
              <a:t>vách</a:t>
            </a:r>
            <a:r>
              <a:rPr lang="en-US" dirty="0"/>
              <a:t> </a:t>
            </a:r>
            <a:r>
              <a:rPr lang="en-US" dirty="0" err="1"/>
              <a:t>nồi</a:t>
            </a:r>
            <a:r>
              <a:rPr lang="en-US" dirty="0"/>
              <a:t> </a:t>
            </a:r>
            <a:r>
              <a:rPr lang="en-US" dirty="0" err="1"/>
              <a:t>hơi</a:t>
            </a:r>
            <a:r>
              <a:rPr lang="en-US" dirty="0"/>
              <a:t> </a:t>
            </a:r>
            <a:r>
              <a:rPr lang="en-US" dirty="0" err="1"/>
              <a:t>có</a:t>
            </a:r>
            <a:r>
              <a:rPr lang="en-US" dirty="0"/>
              <a:t> </a:t>
            </a:r>
            <a:r>
              <a:rPr lang="en-US" dirty="0" err="1"/>
              <a:t>nhiệt</a:t>
            </a:r>
            <a:r>
              <a:rPr lang="en-US" dirty="0"/>
              <a:t> </a:t>
            </a:r>
            <a:r>
              <a:rPr lang="en-US" dirty="0" err="1"/>
              <a:t>độ</a:t>
            </a:r>
            <a:r>
              <a:rPr lang="en-US" dirty="0"/>
              <a:t> </a:t>
            </a:r>
            <a:r>
              <a:rPr lang="en-US" dirty="0" err="1"/>
              <a:t>cao</a:t>
            </a:r>
            <a:r>
              <a:rPr lang="en-US" dirty="0"/>
              <a:t> </a:t>
            </a:r>
            <a:r>
              <a:rPr lang="en-US" dirty="0" err="1"/>
              <a:t>hơn</a:t>
            </a:r>
            <a:r>
              <a:rPr lang="en-US" dirty="0"/>
              <a:t> </a:t>
            </a:r>
            <a:r>
              <a:rPr lang="en-US" dirty="0" err="1"/>
              <a:t>không</a:t>
            </a:r>
            <a:r>
              <a:rPr lang="en-US" dirty="0"/>
              <a:t> </a:t>
            </a:r>
            <a:r>
              <a:rPr lang="en-US" dirty="0" err="1"/>
              <a:t>khí</a:t>
            </a:r>
            <a:r>
              <a:rPr lang="en-US" dirty="0"/>
              <a:t> </a:t>
            </a:r>
            <a:r>
              <a:rPr lang="en-US" dirty="0" err="1"/>
              <a:t>xung</a:t>
            </a:r>
            <a:r>
              <a:rPr lang="en-US" dirty="0"/>
              <a:t> </a:t>
            </a:r>
            <a:r>
              <a:rPr lang="en-US" dirty="0" err="1"/>
              <a:t>quanh</a:t>
            </a:r>
            <a:r>
              <a:rPr lang="en-US" dirty="0"/>
              <a:t>-  do </a:t>
            </a:r>
            <a:r>
              <a:rPr lang="en-US" dirty="0" err="1"/>
              <a:t>bọc</a:t>
            </a:r>
            <a:r>
              <a:rPr lang="en-US" dirty="0"/>
              <a:t> </a:t>
            </a:r>
            <a:r>
              <a:rPr lang="en-US" dirty="0" err="1"/>
              <a:t>cách</a:t>
            </a:r>
            <a:r>
              <a:rPr lang="en-US" dirty="0"/>
              <a:t> </a:t>
            </a:r>
            <a:r>
              <a:rPr lang="en-US" dirty="0" err="1"/>
              <a:t>nhiệt</a:t>
            </a:r>
            <a:r>
              <a:rPr lang="en-US" dirty="0"/>
              <a:t> </a:t>
            </a:r>
            <a:r>
              <a:rPr lang="en-US" dirty="0" err="1"/>
              <a:t>không</a:t>
            </a:r>
            <a:r>
              <a:rPr lang="en-US" dirty="0"/>
              <a:t> </a:t>
            </a:r>
            <a:r>
              <a:rPr lang="en-US" dirty="0" err="1"/>
              <a:t>tốt</a:t>
            </a:r>
            <a:endParaRPr lang="en-US" dirty="0"/>
          </a:p>
          <a:p>
            <a:pPr lvl="1">
              <a:defRPr/>
            </a:pPr>
            <a:r>
              <a:rPr lang="en-US" dirty="0"/>
              <a:t>q</a:t>
            </a:r>
            <a:r>
              <a:rPr lang="en-US" baseline="-25000" dirty="0"/>
              <a:t>6</a:t>
            </a:r>
            <a:r>
              <a:rPr lang="en-US" dirty="0"/>
              <a:t> : </a:t>
            </a:r>
            <a:r>
              <a:rPr lang="en-US" dirty="0" err="1"/>
              <a:t>Lượng</a:t>
            </a:r>
            <a:r>
              <a:rPr lang="en-US" dirty="0"/>
              <a:t> </a:t>
            </a:r>
            <a:r>
              <a:rPr lang="en-US" dirty="0" err="1"/>
              <a:t>nhiệt</a:t>
            </a:r>
            <a:r>
              <a:rPr lang="en-US" dirty="0"/>
              <a:t> do </a:t>
            </a:r>
            <a:r>
              <a:rPr lang="en-US" dirty="0" err="1"/>
              <a:t>xỉ</a:t>
            </a:r>
            <a:r>
              <a:rPr lang="en-US" dirty="0"/>
              <a:t> </a:t>
            </a:r>
            <a:r>
              <a:rPr lang="en-US" dirty="0" err="1"/>
              <a:t>thải</a:t>
            </a:r>
            <a:r>
              <a:rPr lang="en-US" dirty="0"/>
              <a:t> </a:t>
            </a:r>
            <a:r>
              <a:rPr lang="en-US" dirty="0" err="1"/>
              <a:t>mang</a:t>
            </a:r>
            <a:r>
              <a:rPr lang="en-US" dirty="0"/>
              <a:t> </a:t>
            </a:r>
            <a:r>
              <a:rPr lang="en-US" dirty="0" err="1"/>
              <a:t>ra</a:t>
            </a:r>
            <a:r>
              <a:rPr lang="en-US" dirty="0"/>
              <a:t> </a:t>
            </a:r>
            <a:r>
              <a:rPr lang="en-US" dirty="0" err="1"/>
              <a:t>ngoài</a:t>
            </a:r>
            <a:endParaRPr lang="en-US" dirty="0"/>
          </a:p>
          <a:p>
            <a:pPr lvl="2" indent="-514350">
              <a:defRPr/>
            </a:pPr>
            <a:r>
              <a:rPr lang="en-US" dirty="0"/>
              <a:t>+ </a:t>
            </a:r>
            <a:r>
              <a:rPr lang="en-US" dirty="0" err="1"/>
              <a:t>Lượng</a:t>
            </a:r>
            <a:r>
              <a:rPr lang="en-US" dirty="0"/>
              <a:t> </a:t>
            </a:r>
            <a:r>
              <a:rPr lang="en-US" dirty="0" err="1"/>
              <a:t>tro</a:t>
            </a:r>
            <a:r>
              <a:rPr lang="en-US" dirty="0"/>
              <a:t> </a:t>
            </a:r>
            <a:r>
              <a:rPr lang="en-US" dirty="0" err="1"/>
              <a:t>nhiều</a:t>
            </a:r>
            <a:r>
              <a:rPr lang="en-US" dirty="0"/>
              <a:t> (</a:t>
            </a:r>
            <a:r>
              <a:rPr lang="en-US" dirty="0" err="1"/>
              <a:t>tạo</a:t>
            </a:r>
            <a:r>
              <a:rPr lang="en-US" dirty="0"/>
              <a:t> </a:t>
            </a:r>
            <a:r>
              <a:rPr lang="en-US" dirty="0" err="1"/>
              <a:t>xỉ</a:t>
            </a:r>
            <a:r>
              <a:rPr lang="en-US" dirty="0"/>
              <a:t>) </a:t>
            </a:r>
          </a:p>
          <a:p>
            <a:pPr lvl="2" indent="-514350">
              <a:defRPr/>
            </a:pPr>
            <a:r>
              <a:rPr lang="en-US" dirty="0"/>
              <a:t>+ </a:t>
            </a:r>
            <a:r>
              <a:rPr lang="en-US" dirty="0" err="1"/>
              <a:t>Nhiệt</a:t>
            </a:r>
            <a:r>
              <a:rPr lang="en-US" dirty="0"/>
              <a:t> </a:t>
            </a:r>
            <a:r>
              <a:rPr lang="en-US" dirty="0" err="1"/>
              <a:t>độ</a:t>
            </a:r>
            <a:r>
              <a:rPr lang="en-US" dirty="0"/>
              <a:t> </a:t>
            </a:r>
            <a:r>
              <a:rPr lang="en-US" dirty="0" err="1"/>
              <a:t>xỉ</a:t>
            </a:r>
            <a:r>
              <a:rPr lang="en-US" dirty="0"/>
              <a:t> </a:t>
            </a:r>
            <a:r>
              <a:rPr lang="en-US" dirty="0" err="1"/>
              <a:t>cao</a:t>
            </a:r>
            <a:endParaRPr lang="en-US" dirty="0"/>
          </a:p>
          <a:p>
            <a:pPr>
              <a:defRPr/>
            </a:pPr>
            <a:r>
              <a:rPr lang="en-US" dirty="0" err="1"/>
              <a:t>Đặt</a:t>
            </a:r>
            <a:r>
              <a:rPr lang="en-US" dirty="0"/>
              <a:t> </a:t>
            </a:r>
            <a:r>
              <a:rPr lang="en-US" dirty="0" err="1"/>
              <a:t>câu</a:t>
            </a:r>
            <a:r>
              <a:rPr lang="en-US" dirty="0"/>
              <a:t> </a:t>
            </a:r>
            <a:r>
              <a:rPr lang="en-US" dirty="0" err="1"/>
              <a:t>hỏi</a:t>
            </a:r>
            <a:r>
              <a:rPr lang="en-US" dirty="0"/>
              <a:t>, </a:t>
            </a:r>
            <a:r>
              <a:rPr lang="en-US" dirty="0" err="1"/>
              <a:t>yêu</a:t>
            </a:r>
            <a:r>
              <a:rPr lang="en-US" dirty="0"/>
              <a:t> </a:t>
            </a:r>
            <a:r>
              <a:rPr lang="en-US" dirty="0" err="1"/>
              <a:t>cầu</a:t>
            </a:r>
            <a:r>
              <a:rPr lang="en-US" dirty="0"/>
              <a:t> </a:t>
            </a:r>
            <a:r>
              <a:rPr lang="en-US" dirty="0" err="1"/>
              <a:t>học</a:t>
            </a:r>
            <a:r>
              <a:rPr lang="en-US" dirty="0"/>
              <a:t> </a:t>
            </a:r>
            <a:r>
              <a:rPr lang="en-US" dirty="0" err="1"/>
              <a:t>viên</a:t>
            </a:r>
            <a:r>
              <a:rPr lang="en-US" dirty="0"/>
              <a:t> </a:t>
            </a:r>
            <a:r>
              <a:rPr lang="en-US" dirty="0" err="1"/>
              <a:t>cho</a:t>
            </a:r>
            <a:r>
              <a:rPr lang="en-US" dirty="0"/>
              <a:t> </a:t>
            </a:r>
            <a:r>
              <a:rPr lang="en-US" dirty="0" err="1"/>
              <a:t>biết</a:t>
            </a:r>
            <a:r>
              <a:rPr lang="en-US" dirty="0"/>
              <a:t> </a:t>
            </a:r>
            <a:r>
              <a:rPr lang="en-US" dirty="0" err="1"/>
              <a:t>loại</a:t>
            </a:r>
            <a:r>
              <a:rPr lang="en-US" dirty="0"/>
              <a:t> </a:t>
            </a:r>
            <a:r>
              <a:rPr lang="en-US" dirty="0" err="1"/>
              <a:t>tổn</a:t>
            </a:r>
            <a:r>
              <a:rPr lang="en-US" dirty="0"/>
              <a:t> </a:t>
            </a:r>
            <a:r>
              <a:rPr lang="en-US" dirty="0" err="1"/>
              <a:t>thất</a:t>
            </a:r>
            <a:r>
              <a:rPr lang="en-US" dirty="0"/>
              <a:t> </a:t>
            </a:r>
            <a:r>
              <a:rPr lang="en-US" dirty="0" err="1"/>
              <a:t>nào</a:t>
            </a:r>
            <a:r>
              <a:rPr lang="en-US" dirty="0"/>
              <a:t> </a:t>
            </a:r>
            <a:r>
              <a:rPr lang="en-US" dirty="0" err="1"/>
              <a:t>là</a:t>
            </a:r>
            <a:r>
              <a:rPr lang="en-US" dirty="0"/>
              <a:t> </a:t>
            </a:r>
            <a:r>
              <a:rPr lang="en-US" dirty="0" err="1"/>
              <a:t>lớn</a:t>
            </a:r>
            <a:r>
              <a:rPr lang="en-US" dirty="0"/>
              <a:t> </a:t>
            </a:r>
            <a:r>
              <a:rPr lang="en-US" dirty="0" err="1"/>
              <a:t>nhất</a:t>
            </a:r>
            <a:r>
              <a:rPr lang="en-US" dirty="0"/>
              <a:t> </a:t>
            </a:r>
            <a:r>
              <a:rPr lang="en-US" dirty="0" err="1"/>
              <a:t>trong</a:t>
            </a:r>
            <a:r>
              <a:rPr lang="en-US" dirty="0"/>
              <a:t> </a:t>
            </a:r>
            <a:r>
              <a:rPr lang="en-US" dirty="0" err="1"/>
              <a:t>lò</a:t>
            </a:r>
            <a:r>
              <a:rPr lang="en-US" dirty="0"/>
              <a:t> </a:t>
            </a:r>
            <a:r>
              <a:rPr lang="en-US" dirty="0" err="1"/>
              <a:t>hơi</a:t>
            </a:r>
            <a:r>
              <a:rPr lang="en-US" dirty="0"/>
              <a:t>. </a:t>
            </a:r>
            <a:r>
              <a:rPr lang="en-US" dirty="0" err="1"/>
              <a:t>Trả</a:t>
            </a:r>
            <a:r>
              <a:rPr lang="en-US" dirty="0"/>
              <a:t> </a:t>
            </a:r>
            <a:r>
              <a:rPr lang="en-US" dirty="0" err="1"/>
              <a:t>lời</a:t>
            </a:r>
            <a:r>
              <a:rPr lang="en-US" dirty="0"/>
              <a:t>: q</a:t>
            </a:r>
            <a:r>
              <a:rPr lang="en-US" baseline="-25000" dirty="0"/>
              <a:t>2</a:t>
            </a:r>
            <a:r>
              <a:rPr lang="en-US" dirty="0"/>
              <a:t> </a:t>
            </a:r>
            <a:r>
              <a:rPr lang="en-US" dirty="0" err="1"/>
              <a:t>và</a:t>
            </a:r>
            <a:r>
              <a:rPr lang="en-US" dirty="0"/>
              <a:t> q</a:t>
            </a:r>
            <a:r>
              <a:rPr lang="en-US" baseline="-25000" dirty="0"/>
              <a:t>4</a:t>
            </a:r>
          </a:p>
          <a:p>
            <a:pPr>
              <a:defRPr/>
            </a:pPr>
            <a:r>
              <a:rPr lang="en-US" dirty="0" err="1"/>
              <a:t>Đố</a:t>
            </a:r>
            <a:r>
              <a:rPr lang="vi-VN" dirty="0"/>
              <a:t>t dầu hay khí </a:t>
            </a:r>
            <a:r>
              <a:rPr lang="en-US" dirty="0"/>
              <a:t>   : </a:t>
            </a:r>
            <a:r>
              <a:rPr lang="vi-VN" dirty="0"/>
              <a:t>q</a:t>
            </a:r>
            <a:r>
              <a:rPr lang="vi-VN" baseline="-25000" dirty="0"/>
              <a:t>4</a:t>
            </a:r>
            <a:r>
              <a:rPr lang="vi-VN" dirty="0"/>
              <a:t> và q</a:t>
            </a:r>
            <a:r>
              <a:rPr lang="vi-VN" baseline="-25000" dirty="0"/>
              <a:t>6</a:t>
            </a:r>
            <a:r>
              <a:rPr lang="en-US" dirty="0"/>
              <a:t>  = </a:t>
            </a:r>
            <a:r>
              <a:rPr lang="vi-VN" dirty="0"/>
              <a:t> </a:t>
            </a:r>
            <a:r>
              <a:rPr lang="en-US" dirty="0"/>
              <a:t>0</a:t>
            </a:r>
            <a:endParaRPr lang="vi-VN" dirty="0"/>
          </a:p>
          <a:p>
            <a:pPr>
              <a:defRPr/>
            </a:pPr>
            <a:r>
              <a:rPr lang="vi-VN" dirty="0"/>
              <a:t>Đốt than thủ công : rất khó kiểm soát lượng không khí và nhiên liệu =&gt; tổn thất q2 và q3 tăng cao =&gt; Hiệu suất lò thấp </a:t>
            </a:r>
          </a:p>
          <a:p>
            <a:pPr>
              <a:defRPr/>
            </a:pPr>
            <a:r>
              <a:rPr lang="en-US" dirty="0" err="1"/>
              <a:t>Lưu</a:t>
            </a:r>
            <a:r>
              <a:rPr lang="en-US" dirty="0"/>
              <a:t> ý: q</a:t>
            </a:r>
            <a:r>
              <a:rPr lang="en-US" baseline="-25000" dirty="0"/>
              <a:t>2</a:t>
            </a:r>
            <a:r>
              <a:rPr lang="en-US" dirty="0"/>
              <a:t>, q</a:t>
            </a:r>
            <a:r>
              <a:rPr lang="en-US" baseline="-25000" dirty="0"/>
              <a:t>3</a:t>
            </a:r>
            <a:r>
              <a:rPr lang="en-US" dirty="0"/>
              <a:t> , q</a:t>
            </a:r>
            <a:r>
              <a:rPr lang="en-US" baseline="-25000" dirty="0"/>
              <a:t>4</a:t>
            </a:r>
            <a:r>
              <a:rPr lang="en-US" dirty="0"/>
              <a:t> </a:t>
            </a:r>
            <a:r>
              <a:rPr lang="en-US" dirty="0" err="1"/>
              <a:t>sẽ</a:t>
            </a:r>
            <a:r>
              <a:rPr lang="en-US" dirty="0"/>
              <a:t> </a:t>
            </a:r>
            <a:r>
              <a:rPr lang="en-US" dirty="0" err="1"/>
              <a:t>được</a:t>
            </a:r>
            <a:r>
              <a:rPr lang="en-US" dirty="0"/>
              <a:t> </a:t>
            </a:r>
            <a:r>
              <a:rPr lang="en-US" dirty="0" err="1"/>
              <a:t>giải</a:t>
            </a:r>
            <a:r>
              <a:rPr lang="en-US" dirty="0"/>
              <a:t> </a:t>
            </a:r>
            <a:r>
              <a:rPr lang="en-US" dirty="0" err="1"/>
              <a:t>thích</a:t>
            </a:r>
            <a:r>
              <a:rPr lang="en-US" dirty="0"/>
              <a:t> </a:t>
            </a:r>
            <a:r>
              <a:rPr lang="en-US" dirty="0" err="1"/>
              <a:t>thêm</a:t>
            </a:r>
            <a:r>
              <a:rPr lang="en-US" dirty="0"/>
              <a:t> ở slide </a:t>
            </a:r>
            <a:r>
              <a:rPr lang="en-US" dirty="0" err="1"/>
              <a:t>sau</a:t>
            </a:r>
            <a:r>
              <a:rPr lang="en-US" dirty="0"/>
              <a:t>, ở slide </a:t>
            </a:r>
            <a:r>
              <a:rPr lang="en-US" dirty="0" err="1"/>
              <a:t>này</a:t>
            </a:r>
            <a:r>
              <a:rPr lang="en-US" dirty="0"/>
              <a:t> </a:t>
            </a:r>
            <a:r>
              <a:rPr lang="en-US" dirty="0" err="1"/>
              <a:t>chỉ</a:t>
            </a:r>
            <a:r>
              <a:rPr lang="en-US" dirty="0"/>
              <a:t> </a:t>
            </a:r>
            <a:r>
              <a:rPr lang="en-US" dirty="0" err="1"/>
              <a:t>giải</a:t>
            </a:r>
            <a:r>
              <a:rPr lang="en-US" dirty="0"/>
              <a:t> </a:t>
            </a:r>
            <a:r>
              <a:rPr lang="en-US" dirty="0" err="1"/>
              <a:t>thích</a:t>
            </a:r>
            <a:r>
              <a:rPr lang="en-US" dirty="0"/>
              <a:t> chi </a:t>
            </a:r>
            <a:r>
              <a:rPr lang="en-US" dirty="0" err="1"/>
              <a:t>tiết</a:t>
            </a:r>
            <a:r>
              <a:rPr lang="en-US" dirty="0"/>
              <a:t> </a:t>
            </a:r>
            <a:r>
              <a:rPr lang="en-US" dirty="0" err="1"/>
              <a:t>hơn</a:t>
            </a:r>
            <a:r>
              <a:rPr lang="en-US" dirty="0"/>
              <a:t> </a:t>
            </a:r>
            <a:r>
              <a:rPr lang="en-US" dirty="0" err="1"/>
              <a:t>về</a:t>
            </a:r>
            <a:r>
              <a:rPr lang="en-US" dirty="0"/>
              <a:t> q5, q6</a:t>
            </a: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28</a:t>
            </a:fld>
            <a:endParaRPr lang="en-US" dirty="0"/>
          </a:p>
        </p:txBody>
      </p:sp>
    </p:spTree>
    <p:extLst>
      <p:ext uri="{BB962C8B-B14F-4D97-AF65-F5344CB8AC3E}">
        <p14:creationId xmlns:p14="http://schemas.microsoft.com/office/powerpoint/2010/main" val="3855580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44BCD-6EEA-4999-8164-B58B0B4A89B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70C2BC-42B1-496B-A82C-7689B644C03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925151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8A3E1-447E-4823-820B-583DBD47F4A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A11DBC-DC8F-456F-8201-369E303DC70B}"/>
              </a:ext>
            </a:extLst>
          </p:cNvPr>
          <p:cNvSpPr>
            <a:spLocks noGrp="1"/>
          </p:cNvSpPr>
          <p:nvPr>
            <p:ph type="body" orient="vert" idx="1"/>
          </p:nvPr>
        </p:nvSpPr>
        <p:spPr>
          <a:xfrm>
            <a:off x="838200" y="1825625"/>
            <a:ext cx="10515600" cy="4351338"/>
          </a:xfrm>
          <a:prstGeom prst="rect">
            <a:avLst/>
          </a:prstGeom>
        </p:spPr>
        <p:txBody>
          <a:bodyPr vert="eaVert"/>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46800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BE227B-18E6-4928-831E-7D44523908DC}"/>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B19F77-09C4-4698-9F14-986787001BE5}"/>
              </a:ext>
            </a:extLst>
          </p:cNvPr>
          <p:cNvSpPr>
            <a:spLocks noGrp="1"/>
          </p:cNvSpPr>
          <p:nvPr>
            <p:ph type="body" orient="vert" idx="1"/>
          </p:nvPr>
        </p:nvSpPr>
        <p:spPr>
          <a:xfrm>
            <a:off x="838200" y="365125"/>
            <a:ext cx="7734300" cy="5811838"/>
          </a:xfrm>
          <a:prstGeom prst="rect">
            <a:avLst/>
          </a:prstGeom>
        </p:spPr>
        <p:txBody>
          <a:bodyPr vert="eaVert"/>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95338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cxnSp>
        <p:nvCxnSpPr>
          <p:cNvPr id="4" name="Straight Connector 3">
            <a:extLst>
              <a:ext uri="{FF2B5EF4-FFF2-40B4-BE49-F238E27FC236}">
                <a16:creationId xmlns:a16="http://schemas.microsoft.com/office/drawing/2014/main" id="{70E386B4-5DA3-3F41-B8E2-EF5B17CA9C32}"/>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5267359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cxnSp>
        <p:nvCxnSpPr>
          <p:cNvPr id="9" name="Straight Connector 8">
            <a:extLst>
              <a:ext uri="{FF2B5EF4-FFF2-40B4-BE49-F238E27FC236}">
                <a16:creationId xmlns:a16="http://schemas.microsoft.com/office/drawing/2014/main" id="{B836A95C-E658-B8F6-B577-AEE2B8749548}"/>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1072350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2"/>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p:nvPicPr>
        <p:blipFill>
          <a:blip r:embed="rId3"/>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p:nvPicPr>
        <p:blipFill>
          <a:blip r:embed="rId4"/>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1164344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Edit Master text styles</a:t>
            </a:r>
          </a:p>
        </p:txBody>
      </p:sp>
      <p:cxnSp>
        <p:nvCxnSpPr>
          <p:cNvPr id="7" name="Straight Connector 6">
            <a:extLst>
              <a:ext uri="{FF2B5EF4-FFF2-40B4-BE49-F238E27FC236}">
                <a16:creationId xmlns:a16="http://schemas.microsoft.com/office/drawing/2014/main" id="{84ACFA75-A3CA-A750-C854-BB9EF2664123}"/>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4698343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cxnSp>
        <p:nvCxnSpPr>
          <p:cNvPr id="7" name="Straight Connector 6">
            <a:extLst>
              <a:ext uri="{FF2B5EF4-FFF2-40B4-BE49-F238E27FC236}">
                <a16:creationId xmlns:a16="http://schemas.microsoft.com/office/drawing/2014/main" id="{65D92741-C9DA-B396-9691-77B5A2A1314A}"/>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9038891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spTree>
    <p:extLst>
      <p:ext uri="{BB962C8B-B14F-4D97-AF65-F5344CB8AC3E}">
        <p14:creationId xmlns:p14="http://schemas.microsoft.com/office/powerpoint/2010/main" val="34246288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dirty="0"/>
          </a:p>
        </p:txBody>
      </p:sp>
      <p:cxnSp>
        <p:nvCxnSpPr>
          <p:cNvPr id="5" name="Straight Connector 4">
            <a:extLst>
              <a:ext uri="{FF2B5EF4-FFF2-40B4-BE49-F238E27FC236}">
                <a16:creationId xmlns:a16="http://schemas.microsoft.com/office/drawing/2014/main" id="{69DB089C-53F4-DFBC-47B6-307A8B87ED46}"/>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9932868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68190942"/>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25CBD-4D2C-4E59-A5F4-F3F7EA4B3C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8F061B2-F73D-497C-BDBD-9E76B207109C}"/>
              </a:ext>
            </a:extLst>
          </p:cNvPr>
          <p:cNvSpPr>
            <a:spLocks noGrp="1"/>
          </p:cNvSpPr>
          <p:nvPr>
            <p:ph idx="1"/>
          </p:nvPr>
        </p:nvSpPr>
        <p:spPr>
          <a:xfrm>
            <a:off x="838200" y="1825625"/>
            <a:ext cx="10515600" cy="435133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50372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803680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208FD8B-E854-1F82-CF16-FD2CBFDB535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99462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2894735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8" name="Picture 7">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11" name="Picture 10">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12" name="Picture 11">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3" name="Picture 12">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6230167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6106496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249578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6973304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0125921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
        <p:nvSpPr>
          <p:cNvPr id="8" name="Google Shape;15;p4"/>
          <p:cNvSpPr txBox="1">
            <a:spLocks noGrp="1"/>
          </p:cNvSpPr>
          <p:nvPr>
            <p:ph type="body" idx="10"/>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spTree>
    <p:extLst>
      <p:ext uri="{BB962C8B-B14F-4D97-AF65-F5344CB8AC3E}">
        <p14:creationId xmlns:p14="http://schemas.microsoft.com/office/powerpoint/2010/main" val="27365139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956861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6E493-886D-40C3-B70F-F229ED0399C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94D2B61-67B5-4380-8EC2-F9DD240E0A5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latin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1515607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949192384"/>
      </p:ext>
    </p:extLst>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48832-0665-42B2-8CF5-032A28345F9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26C7407-3C84-4F5C-ACB5-7B548FA381CF}"/>
              </a:ext>
            </a:extLst>
          </p:cNvPr>
          <p:cNvSpPr>
            <a:spLocks noGrp="1"/>
          </p:cNvSpPr>
          <p:nvPr>
            <p:ph sz="half" idx="1"/>
          </p:nvPr>
        </p:nvSpPr>
        <p:spPr>
          <a:xfrm>
            <a:off x="838200" y="1825625"/>
            <a:ext cx="5181600" cy="435133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F491BB4A-9BB1-4758-9E5C-9AD9CDFDA30D}"/>
              </a:ext>
            </a:extLst>
          </p:cNvPr>
          <p:cNvSpPr>
            <a:spLocks noGrp="1"/>
          </p:cNvSpPr>
          <p:nvPr>
            <p:ph sz="half" idx="2"/>
          </p:nvPr>
        </p:nvSpPr>
        <p:spPr>
          <a:xfrm>
            <a:off x="6172200" y="1825625"/>
            <a:ext cx="5181600" cy="435133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09757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AA809-033A-4484-9E7D-87A9B66247C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360EE39-BD98-4CC1-809A-86C44BE48D7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A8BF7412-4D51-4DB8-8CAF-432542BCDCE6}"/>
              </a:ext>
            </a:extLst>
          </p:cNvPr>
          <p:cNvSpPr>
            <a:spLocks noGrp="1"/>
          </p:cNvSpPr>
          <p:nvPr>
            <p:ph sz="half" idx="2"/>
          </p:nvPr>
        </p:nvSpPr>
        <p:spPr>
          <a:xfrm>
            <a:off x="839788" y="2505075"/>
            <a:ext cx="5157787" cy="368458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9CE91BA4-F8A1-4B5A-A1B4-EE9CE245E51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85E92FEA-925D-4D58-AD5A-992712A69588}"/>
              </a:ext>
            </a:extLst>
          </p:cNvPr>
          <p:cNvSpPr>
            <a:spLocks noGrp="1"/>
          </p:cNvSpPr>
          <p:nvPr>
            <p:ph sz="quarter" idx="4"/>
          </p:nvPr>
        </p:nvSpPr>
        <p:spPr>
          <a:xfrm>
            <a:off x="6172200" y="2505075"/>
            <a:ext cx="5183188" cy="368458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110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DD747-E278-4A80-B10C-B1FD37A2110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935444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CED0352-EE81-AB8B-B4B1-8F30CA24251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7" name="Picture 6">
            <a:extLst>
              <a:ext uri="{FF2B5EF4-FFF2-40B4-BE49-F238E27FC236}">
                <a16:creationId xmlns:a16="http://schemas.microsoft.com/office/drawing/2014/main" id="{997916B2-74EB-0835-D13F-4DB018BEE67B}"/>
              </a:ext>
            </a:extLst>
          </p:cNvPr>
          <p:cNvPicPr>
            <a:picLocks noChangeAspect="1"/>
          </p:cNvPicPr>
          <p:nvPr userDrawn="1"/>
        </p:nvPicPr>
        <p:blipFill>
          <a:blip r:embed="rId3"/>
          <a:stretch>
            <a:fillRect/>
          </a:stretch>
        </p:blipFill>
        <p:spPr>
          <a:xfrm>
            <a:off x="8600660" y="97937"/>
            <a:ext cx="1992580" cy="411037"/>
          </a:xfrm>
          <a:prstGeom prst="rect">
            <a:avLst/>
          </a:prstGeom>
        </p:spPr>
      </p:pic>
      <p:pic>
        <p:nvPicPr>
          <p:cNvPr id="8" name="Picture 7">
            <a:extLst>
              <a:ext uri="{FF2B5EF4-FFF2-40B4-BE49-F238E27FC236}">
                <a16:creationId xmlns:a16="http://schemas.microsoft.com/office/drawing/2014/main" id="{99FF5031-7BF1-3A90-0821-4FDA1D9CFEED}"/>
              </a:ext>
            </a:extLst>
          </p:cNvPr>
          <p:cNvPicPr>
            <a:picLocks noChangeAspect="1"/>
          </p:cNvPicPr>
          <p:nvPr userDrawn="1"/>
        </p:nvPicPr>
        <p:blipFill>
          <a:blip r:embed="rId4"/>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5725352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CA113-1387-4B82-B9A0-8BDCDB27E57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DABBD5-4736-4BF7-B16B-CA7E424C363C}"/>
              </a:ext>
            </a:extLst>
          </p:cNvPr>
          <p:cNvSpPr>
            <a:spLocks noGrp="1"/>
          </p:cNvSpPr>
          <p:nvPr>
            <p:ph idx="1"/>
          </p:nvPr>
        </p:nvSpPr>
        <p:spPr>
          <a:xfrm>
            <a:off x="5183188" y="987425"/>
            <a:ext cx="6172200" cy="4873625"/>
          </a:xfrm>
          <a:prstGeom prst="rect">
            <a:avLst/>
          </a:prstGeom>
        </p:spPr>
        <p:txBody>
          <a:bodyPr/>
          <a:lstStyle>
            <a:lvl1pPr>
              <a:defRPr sz="3200">
                <a:latin typeface="Arial" panose="020B0604020202020204" pitchFamily="34" charset="0"/>
              </a:defRPr>
            </a:lvl1pPr>
            <a:lvl2pPr>
              <a:defRPr sz="2800">
                <a:latin typeface="Arial" panose="020B0604020202020204" pitchFamily="34" charset="0"/>
              </a:defRPr>
            </a:lvl2pPr>
            <a:lvl3pPr>
              <a:defRPr sz="2400">
                <a:latin typeface="Arial" panose="020B0604020202020204" pitchFamily="34" charset="0"/>
              </a:defRPr>
            </a:lvl3pPr>
            <a:lvl4pPr>
              <a:defRPr sz="2000">
                <a:latin typeface="Arial" panose="020B0604020202020204" pitchFamily="34" charset="0"/>
              </a:defRPr>
            </a:lvl4pPr>
            <a:lvl5pPr>
              <a:defRPr sz="20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30B421F-CA61-4D62-8783-D1A59C0122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3777998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A7794-752D-4665-AA58-545DE4219A6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A2426F-30BD-4EFB-9498-3C40FAB82808}"/>
              </a:ext>
            </a:extLst>
          </p:cNvPr>
          <p:cNvSpPr>
            <a:spLocks noGrp="1"/>
          </p:cNvSpPr>
          <p:nvPr>
            <p:ph type="pic" idx="1"/>
          </p:nvPr>
        </p:nvSpPr>
        <p:spPr>
          <a:xfrm>
            <a:off x="5183188" y="987425"/>
            <a:ext cx="6172200" cy="4873625"/>
          </a:xfrm>
          <a:prstGeom prst="rect">
            <a:avLst/>
          </a:prstGeo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8FA26A5E-C852-4252-8CCD-32CA6563CF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9445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algn="ctr"/>
            <a:r>
              <a:rPr lang="en-US" sz="2400" dirty="0">
                <a:solidFill>
                  <a:srgbClr val="CFCFCF"/>
                </a:solidFill>
                <a:latin typeface="Arial" panose="020B0604020202020204" pitchFamily="34" charset="0"/>
              </a:rPr>
              <a:t>www.9slide.vn</a:t>
            </a:r>
          </a:p>
        </p:txBody>
      </p:sp>
      <p:grpSp>
        <p:nvGrpSpPr>
          <p:cNvPr id="13" name="Group 12">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14" name="Rectangle 13">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Arial" panose="020B0604020202020204" pitchFamily="34" charset="0"/>
              </a:endParaRPr>
            </a:p>
          </p:txBody>
        </p:sp>
        <p:sp>
          <p:nvSpPr>
            <p:cNvPr id="15"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6"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7"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8"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grpSp>
      <p:sp>
        <p:nvSpPr>
          <p:cNvPr id="19" name="TextBox 18">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Arial" panose="020B0604020202020204" pitchFamily="34" charset="0"/>
              </a:rPr>
              <a:pPr algn="ctr"/>
              <a:t>‹#›</a:t>
            </a:fld>
            <a:endParaRPr lang="en-US" sz="1400" dirty="0">
              <a:solidFill>
                <a:schemeClr val="tx1">
                  <a:lumMod val="75000"/>
                  <a:lumOff val="25000"/>
                </a:schemeClr>
              </a:solidFill>
              <a:latin typeface="Arial" panose="020B0604020202020204" pitchFamily="34" charset="0"/>
            </a:endParaRPr>
          </a:p>
        </p:txBody>
      </p:sp>
      <p:pic>
        <p:nvPicPr>
          <p:cNvPr id="2" name="Picture 1">
            <a:extLst>
              <a:ext uri="{FF2B5EF4-FFF2-40B4-BE49-F238E27FC236}">
                <a16:creationId xmlns:a16="http://schemas.microsoft.com/office/drawing/2014/main" id="{816474E2-8B51-3E3F-6A3E-A7C6DCFCF906}"/>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4" name="Picture 3">
            <a:extLst>
              <a:ext uri="{FF2B5EF4-FFF2-40B4-BE49-F238E27FC236}">
                <a16:creationId xmlns:a16="http://schemas.microsoft.com/office/drawing/2014/main" id="{59A926B9-7544-F884-6C64-42F6D7988AD2}"/>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E668B3B3-E0DB-7C12-82FA-04F9EEF5D382}"/>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6" name="Picture 5">
            <a:extLst>
              <a:ext uri="{FF2B5EF4-FFF2-40B4-BE49-F238E27FC236}">
                <a16:creationId xmlns:a16="http://schemas.microsoft.com/office/drawing/2014/main" id="{654DF1F8-CD66-1659-0C22-1BC98152CFF1}"/>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97437781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algn="ctr"/>
            <a:r>
              <a:rPr lang="en-US" sz="2400" dirty="0">
                <a:solidFill>
                  <a:srgbClr val="CFCFCF"/>
                </a:solidFill>
                <a:latin typeface="Arial" panose="020B0604020202020204" pitchFamily="34" charset="0"/>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Arial" panose="020B0604020202020204" pitchFamily="34" charset="0"/>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Arial" panose="020B0604020202020204" pitchFamily="34" charset="0"/>
              </a:rPr>
              <a:pPr algn="ctr"/>
              <a:t>‹#›</a:t>
            </a:fld>
            <a:endParaRPr lang="en-US" sz="1400" dirty="0">
              <a:solidFill>
                <a:schemeClr val="tx1">
                  <a:lumMod val="75000"/>
                  <a:lumOff val="25000"/>
                </a:schemeClr>
              </a:solidFill>
              <a:latin typeface="Arial" panose="020B0604020202020204" pitchFamily="34" charset="0"/>
            </a:endParaRPr>
          </a:p>
        </p:txBody>
      </p:sp>
      <p:pic>
        <p:nvPicPr>
          <p:cNvPr id="14" name="Picture 13">
            <a:extLst>
              <a:ext uri="{FF2B5EF4-FFF2-40B4-BE49-F238E27FC236}">
                <a16:creationId xmlns:a16="http://schemas.microsoft.com/office/drawing/2014/main" id="{816474E2-8B51-3E3F-6A3E-A7C6DCFCF906}"/>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59A926B9-7544-F884-6C64-42F6D7988AD2}"/>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E668B3B3-E0DB-7C12-82FA-04F9EEF5D382}"/>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654DF1F8-CD66-1659-0C22-1BC98152CFF1}"/>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4188836500"/>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593782547"/>
      </p:ext>
    </p:extLst>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0.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7.jpeg"/><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3" Target="../media/image5.png" Type="http://schemas.openxmlformats.org/officeDocument/2006/relationships/image"/><Relationship Id="rId2" Target="../slideLayouts/slideLayout20.xml" Type="http://schemas.openxmlformats.org/officeDocument/2006/relationships/slideLayout"/><Relationship Id="rId5" Target="../media/image8.emf" Type="http://schemas.openxmlformats.org/officeDocument/2006/relationships/image"/><Relationship Id="rId4" Target="../media/image8.emf" Type="http://schemas.openxmlformats.org/officeDocument/2006/relationships/image"/></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arget="../media/image5.png" Type="http://schemas.openxmlformats.org/officeDocument/2006/relationships/image"/><Relationship Id="rId2" Target="../notesSlides/notesSlide6.xml" Type="http://schemas.openxmlformats.org/officeDocument/2006/relationships/notesSlide"/><Relationship Id="rId1" Target="../slideLayouts/slideLayout20.xml" Type="http://schemas.openxmlformats.org/officeDocument/2006/relationships/slideLayout"/><Relationship Id="rId4" Target="../media/image10.jpeg" Type="http://schemas.openxmlformats.org/officeDocument/2006/relationships/image"/></Relationships>
</file>

<file path=ppt/slides/_rels/slide18.xml.rels><?xml version="1.0" encoding="UTF-8" standalone="yes" ?><Relationships xmlns="http://schemas.openxmlformats.org/package/2006/relationships"><Relationship Id="rId3" Target="../media/image11.jpeg" Type="http://schemas.openxmlformats.org/officeDocument/2006/relationships/image"/><Relationship Id="rId2" Target="../media/image5.png" Type="http://schemas.openxmlformats.org/officeDocument/2006/relationships/image"/><Relationship Id="rId1" Target="../slideLayouts/slideLayout20.xml" Type="http://schemas.openxmlformats.org/officeDocument/2006/relationships/slideLayout"/></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arget="../notesSlides/notesSlide8.xml" Type="http://schemas.openxmlformats.org/officeDocument/2006/relationships/notesSlide"/><Relationship Id="rId2" Target="../slideLayouts/slideLayout20.xml" Type="http://schemas.openxmlformats.org/officeDocument/2006/relationships/slideLayout"/><Relationship Id="rId6" Target="../media/image18.wmf" Type="http://schemas.openxmlformats.org/officeDocument/2006/relationships/image"/><Relationship Id="rId5" Target="../media/image18.wmf" Type="http://schemas.openxmlformats.org/officeDocument/2006/relationships/image"/><Relationship Id="rId4" Target="../media/image5.png" Type="http://schemas.openxmlformats.org/officeDocument/2006/relationships/image"/></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arget="../notesSlides/notesSlide10.xml" Type="http://schemas.openxmlformats.org/officeDocument/2006/relationships/notesSlide"/><Relationship Id="rId7" Target="../media/image19.wmf" Type="http://schemas.openxmlformats.org/officeDocument/2006/relationships/image"/><Relationship Id="rId2" Target="../slideLayouts/slideLayout20.xml" Type="http://schemas.openxmlformats.org/officeDocument/2006/relationships/slideLayout"/><Relationship Id="rId6" Target="../media/image19.wmf" Type="http://schemas.openxmlformats.org/officeDocument/2006/relationships/image"/><Relationship Id="rId5" Target="../media/image20.wmf" Type="http://schemas.openxmlformats.org/officeDocument/2006/relationships/image"/><Relationship Id="rId4" Target="../media/image5.png" Type="http://schemas.openxmlformats.org/officeDocument/2006/relationships/image"/></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arget="../notesSlides/notesSlide11.xml" Type="http://schemas.openxmlformats.org/officeDocument/2006/relationships/notesSlide"/><Relationship Id="rId2" Target="../slideLayouts/slideLayout20.xml" Type="http://schemas.openxmlformats.org/officeDocument/2006/relationships/slideLayout"/><Relationship Id="rId6" Target="../media/image21.wmf" Type="http://schemas.openxmlformats.org/officeDocument/2006/relationships/image"/><Relationship Id="rId5" Target="../media/image21.wmf" Type="http://schemas.openxmlformats.org/officeDocument/2006/relationships/image"/><Relationship Id="rId4" Target="../media/image5.png" Type="http://schemas.openxmlformats.org/officeDocument/2006/relationships/image"/></Relationships>
</file>

<file path=ppt/slides/_rels/slide31.xml.rels><?xml version="1.0" encoding="UTF-8" standalone="yes" ?><Relationships xmlns="http://schemas.openxmlformats.org/package/2006/relationships"><Relationship Id="rId3" Target="../media/image5.png" Type="http://schemas.openxmlformats.org/officeDocument/2006/relationships/image"/><Relationship Id="rId2" Target="../slideLayouts/slideLayout20.xml" Type="http://schemas.openxmlformats.org/officeDocument/2006/relationships/slideLayout"/><Relationship Id="rId5" Target="../media/image22.wmf" Type="http://schemas.openxmlformats.org/officeDocument/2006/relationships/image"/><Relationship Id="rId4" Target="../media/image22.wmf" Type="http://schemas.openxmlformats.org/officeDocument/2006/relationships/image"/></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arget="../media/image23.wmf" Type="http://schemas.openxmlformats.org/officeDocument/2006/relationships/image"/><Relationship Id="rId2" Target="../slideLayouts/slideLayout20.xml" Type="http://schemas.openxmlformats.org/officeDocument/2006/relationships/slideLayout"/><Relationship Id="rId6" Target="../media/image5.png" Type="http://schemas.openxmlformats.org/officeDocument/2006/relationships/image"/><Relationship Id="rId5" Target="../media/image24.png" Type="http://schemas.openxmlformats.org/officeDocument/2006/relationships/image"/><Relationship Id="rId4" Target="../media/image23.wmf" Type="http://schemas.openxmlformats.org/officeDocument/2006/relationships/image"/></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20.xml"/><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3" Target="../media/image26.wmf" Type="http://schemas.openxmlformats.org/officeDocument/2006/relationships/image"/><Relationship Id="rId2" Target="../slideLayouts/slideLayout20.xml" Type="http://schemas.openxmlformats.org/officeDocument/2006/relationships/slideLayout"/><Relationship Id="rId5" Target="../media/image5.png" Type="http://schemas.openxmlformats.org/officeDocument/2006/relationships/image"/><Relationship Id="rId4" Target="../media/image26.wmf" Type="http://schemas.openxmlformats.org/officeDocument/2006/relationships/image"/></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27.jpeg"/></Relationships>
</file>

<file path=ppt/slides/_rels/slide4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20.xml"/><Relationship Id="rId5" Type="http://schemas.openxmlformats.org/officeDocument/2006/relationships/image" Target="../media/image31.jpeg"/><Relationship Id="rId4" Type="http://schemas.openxmlformats.org/officeDocument/2006/relationships/image" Target="../media/image30.jpeg"/></Relationships>
</file>

<file path=ppt/slides/_rels/slide46.xml.rels><?xml version="1.0" encoding="UTF-8" standalone="yes"?>
<Relationships xmlns="http://schemas.openxmlformats.org/package/2006/relationships"><Relationship Id="rId3" Type="http://schemas.openxmlformats.org/officeDocument/2006/relationships/image" Target="file:///D:\MILLS\Mills\Brewery\Energy%20Smart%20Business%20Infosheet_files\heatRec3.jpg" TargetMode="External"/><Relationship Id="rId2" Type="http://schemas.openxmlformats.org/officeDocument/2006/relationships/image" Target="../media/image32.jpeg"/><Relationship Id="rId1" Type="http://schemas.openxmlformats.org/officeDocument/2006/relationships/slideLayout" Target="../slideLayouts/slideLayout20.xml"/><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8" Target="../media/image34.wmf" Type="http://schemas.openxmlformats.org/officeDocument/2006/relationships/image"/><Relationship Id="rId3" Target="../notesSlides/notesSlide13.xml" Type="http://schemas.openxmlformats.org/officeDocument/2006/relationships/notesSlide"/><Relationship Id="rId7" Target="../media/image34.wmf" Type="http://schemas.openxmlformats.org/officeDocument/2006/relationships/image"/><Relationship Id="rId2" Target="../slideLayouts/slideLayout20.xml" Type="http://schemas.openxmlformats.org/officeDocument/2006/relationships/slideLayout"/><Relationship Id="rId6" Target="../media/image5.png" Type="http://schemas.openxmlformats.org/officeDocument/2006/relationships/image"/><Relationship Id="rId5" Target="../media/image33.wmf" Type="http://schemas.openxmlformats.org/officeDocument/2006/relationships/image"/><Relationship Id="rId4" Target="../media/image33.wmf" Type="http://schemas.openxmlformats.org/officeDocument/2006/relationships/image"/></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png"/><Relationship Id="rId1" Type="http://schemas.openxmlformats.org/officeDocument/2006/relationships/slideLayout" Target="../slideLayouts/slideLayout20.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37.png"/></Relationships>
</file>

<file path=ppt/slides/_rels/slide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8.jpeg"/><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5.png"/><Relationship Id="rId1" Type="http://schemas.openxmlformats.org/officeDocument/2006/relationships/slideLayout" Target="../slideLayouts/slideLayout20.xml"/><Relationship Id="rId4" Type="http://schemas.openxmlformats.org/officeDocument/2006/relationships/image" Target="../media/image40.jpeg"/></Relationships>
</file>

<file path=ppt/slides/_rels/slide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0.xml"/><Relationship Id="rId5" Type="http://schemas.openxmlformats.org/officeDocument/2006/relationships/image" Target="../media/image42.jpeg"/><Relationship Id="rId4" Type="http://schemas.openxmlformats.org/officeDocument/2006/relationships/image" Target="../media/image41.jpe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0.xml"/><Relationship Id="rId5" Type="http://schemas.openxmlformats.org/officeDocument/2006/relationships/image" Target="../media/image44.jpeg"/><Relationship Id="rId4" Type="http://schemas.openxmlformats.org/officeDocument/2006/relationships/image" Target="../media/image43.jpeg"/></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0.xml"/><Relationship Id="rId5" Type="http://schemas.openxmlformats.org/officeDocument/2006/relationships/image" Target="../media/image46.jpeg"/><Relationship Id="rId4" Type="http://schemas.openxmlformats.org/officeDocument/2006/relationships/image" Target="../media/image45.jpeg"/></Relationships>
</file>

<file path=ppt/slides/_rels/slide6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3" Target="../media/image47.jpeg" Type="http://schemas.openxmlformats.org/officeDocument/2006/relationships/image"/><Relationship Id="rId2" Target="../media/image5.png" Type="http://schemas.openxmlformats.org/officeDocument/2006/relationships/image"/><Relationship Id="rId1" Target="../slideLayouts/slideLayout20.xml" Type="http://schemas.openxmlformats.org/officeDocument/2006/relationships/slideLayout"/><Relationship Id="rId4" Target="../media/hdphoto3.wdp" Type="http://schemas.microsoft.com/office/2007/relationships/hdphoto"/></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0.xml"/><Relationship Id="rId4" Type="http://schemas.openxmlformats.org/officeDocument/2006/relationships/image" Target="../media/image48.png"/></Relationships>
</file>

<file path=ppt/slides/_rels/slide65.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slideLayout" Target="../slideLayouts/slideLayout20.xml"/><Relationship Id="rId6" Type="http://schemas.openxmlformats.org/officeDocument/2006/relationships/image" Target="../media/image52.wmf"/><Relationship Id="rId5" Type="http://schemas.openxmlformats.org/officeDocument/2006/relationships/image" Target="../media/image51.wmf"/><Relationship Id="rId4" Type="http://schemas.openxmlformats.org/officeDocument/2006/relationships/image" Target="../media/image5.png"/></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53.wmf"/><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0.xml"/><Relationship Id="rId1" Type="http://schemas.openxmlformats.org/officeDocument/2006/relationships/vmlDrawing" Target="../drawings/vmlDrawing10.vml"/><Relationship Id="rId6" Type="http://schemas.openxmlformats.org/officeDocument/2006/relationships/image" Target="../media/image56.png"/><Relationship Id="rId5" Type="http://schemas.openxmlformats.org/officeDocument/2006/relationships/image" Target="../media/image5.png"/><Relationship Id="rId4" Type="http://schemas.openxmlformats.org/officeDocument/2006/relationships/image" Target="../media/image55.emf"/></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0.xml"/><Relationship Id="rId1" Type="http://schemas.openxmlformats.org/officeDocument/2006/relationships/slideLayout" Target="../slideLayouts/slideLayout20.xml"/><Relationship Id="rId5" Type="http://schemas.openxmlformats.org/officeDocument/2006/relationships/image" Target="../media/image58.jpeg"/><Relationship Id="rId4" Type="http://schemas.openxmlformats.org/officeDocument/2006/relationships/image" Target="../media/image5.png"/></Relationships>
</file>

<file path=ppt/slides/_rels/slide7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3" Target="../media/image5.png" Type="http://schemas.openxmlformats.org/officeDocument/2006/relationships/image"/><Relationship Id="rId2" Target="../slideLayouts/slideLayout20.xml" Type="http://schemas.openxmlformats.org/officeDocument/2006/relationships/slideLayout"/><Relationship Id="rId6" Target="../media/image60.wmf" Type="http://schemas.openxmlformats.org/officeDocument/2006/relationships/image"/><Relationship Id="rId5" Target="../media/image60.wmf" Type="http://schemas.openxmlformats.org/officeDocument/2006/relationships/image"/><Relationship Id="rId4" Target="../media/image61.png" Type="http://schemas.openxmlformats.org/officeDocument/2006/relationships/image"/></Relationships>
</file>

<file path=ppt/slides/_rels/slide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3" Target="../media/image5.png" Type="http://schemas.openxmlformats.org/officeDocument/2006/relationships/image"/><Relationship Id="rId2" Target="../slideLayouts/slideLayout20.xml" Type="http://schemas.openxmlformats.org/officeDocument/2006/relationships/slideLayout"/><Relationship Id="rId5" Target="../media/image62.wmf" Type="http://schemas.openxmlformats.org/officeDocument/2006/relationships/image"/><Relationship Id="rId4" Target="../media/image62.wmf" Type="http://schemas.openxmlformats.org/officeDocument/2006/relationships/image"/></Relationships>
</file>

<file path=ppt/slides/_rels/slide76.xml.rels><?xml version="1.0" encoding="UTF-8" standalone="yes" ?><Relationships xmlns="http://schemas.openxmlformats.org/package/2006/relationships"><Relationship Id="rId3" Target="../media/image63.wmf" Type="http://schemas.openxmlformats.org/officeDocument/2006/relationships/image"/><Relationship Id="rId2" Target="../slideLayouts/slideLayout20.xml" Type="http://schemas.openxmlformats.org/officeDocument/2006/relationships/slideLayout"/><Relationship Id="rId5" Target="../media/image5.png" Type="http://schemas.openxmlformats.org/officeDocument/2006/relationships/image"/><Relationship Id="rId4" Target="../media/image63.wmf" Type="http://schemas.openxmlformats.org/officeDocument/2006/relationships/image"/></Relationships>
</file>

<file path=ppt/slides/_rels/slide77.xml.rels><?xml version="1.0" encoding="UTF-8" standalone="yes" ?><Relationships xmlns="http://schemas.openxmlformats.org/package/2006/relationships"><Relationship Id="rId8" Target="../media/image66.wmf" Type="http://schemas.openxmlformats.org/officeDocument/2006/relationships/image"/><Relationship Id="rId3" Target="../media/image5.png" Type="http://schemas.openxmlformats.org/officeDocument/2006/relationships/image"/><Relationship Id="rId7" Target="../media/image65.wmf" Type="http://schemas.openxmlformats.org/officeDocument/2006/relationships/image"/><Relationship Id="rId2" Target="../slideLayouts/slideLayout20.xml" Type="http://schemas.openxmlformats.org/officeDocument/2006/relationships/slideLayout"/><Relationship Id="rId6" Target="../media/image65.wmf" Type="http://schemas.openxmlformats.org/officeDocument/2006/relationships/image"/><Relationship Id="rId5" Target="../media/image64.wmf" Type="http://schemas.openxmlformats.org/officeDocument/2006/relationships/image"/><Relationship Id="rId4" Target="../media/image64.wmf" Type="http://schemas.openxmlformats.org/officeDocument/2006/relationships/image"/><Relationship Id="rId9" Target="../media/image66.wmf" Type="http://schemas.openxmlformats.org/officeDocument/2006/relationships/image"/></Relationships>
</file>

<file path=ppt/slides/_rels/slide78.xml.rels><?xml version="1.0" encoding="UTF-8" standalone="yes" ?><Relationships xmlns="http://schemas.openxmlformats.org/package/2006/relationships"><Relationship Id="rId3" Target="../media/image5.png" Type="http://schemas.openxmlformats.org/officeDocument/2006/relationships/image"/><Relationship Id="rId2" Target="../slideLayouts/slideLayout20.xml" Type="http://schemas.openxmlformats.org/officeDocument/2006/relationships/slideLayout"/><Relationship Id="rId5" Target="../media/image63.wmf" Type="http://schemas.openxmlformats.org/officeDocument/2006/relationships/image"/><Relationship Id="rId4" Target="../media/image63.wmf" Type="http://schemas.openxmlformats.org/officeDocument/2006/relationships/image"/></Relationships>
</file>

<file path=ppt/slides/_rels/slide7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5.png"/><Relationship Id="rId1" Type="http://schemas.openxmlformats.org/officeDocument/2006/relationships/slideLayout" Target="../slideLayouts/slideLayout20.xml"/><Relationship Id="rId4" Type="http://schemas.openxmlformats.org/officeDocument/2006/relationships/image" Target="../media/image68.jpeg"/></Relationships>
</file>

<file path=ppt/slides/_rels/slide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3" Target="../media/image70.jpeg" Type="http://schemas.openxmlformats.org/officeDocument/2006/relationships/image"/><Relationship Id="rId2" Target="../media/image5.png" Type="http://schemas.openxmlformats.org/officeDocument/2006/relationships/image"/><Relationship Id="rId1" Target="../slideLayouts/slideLayout20.xml" Type="http://schemas.openxmlformats.org/officeDocument/2006/relationships/slideLayout"/></Relationships>
</file>

<file path=ppt/slides/_rels/slide8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5.png"/><Relationship Id="rId1" Type="http://schemas.openxmlformats.org/officeDocument/2006/relationships/slideLayout" Target="../slideLayouts/slideLayout20.xml"/><Relationship Id="rId4" Type="http://schemas.openxmlformats.org/officeDocument/2006/relationships/image" Target="../media/image7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9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200696" y="1873504"/>
            <a:ext cx="5856514" cy="4773263"/>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46" name="Google Shape;46;p15"/>
          <p:cNvSpPr txBox="1">
            <a:spLocks noGrp="1"/>
          </p:cNvSpPr>
          <p:nvPr>
            <p:ph type="ctrTitle"/>
          </p:nvPr>
        </p:nvSpPr>
        <p:spPr>
          <a:xfrm>
            <a:off x="661958" y="483428"/>
            <a:ext cx="978915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a:t>
            </a:r>
            <a:r>
              <a:rPr lang="en" sz="4400" b="1">
                <a:solidFill>
                  <a:schemeClr val="accent1">
                    <a:lumMod val="50000"/>
                  </a:schemeClr>
                </a:solidFill>
              </a:rPr>
              <a:t>HUẤN </a:t>
            </a:r>
            <a:r>
              <a:rPr lang="en" sz="4400" b="1" smtClean="0">
                <a:solidFill>
                  <a:schemeClr val="accent1">
                    <a:lumMod val="50000"/>
                  </a:schemeClr>
                </a:solidFill>
              </a:rPr>
              <a:t>CHO </a:t>
            </a:r>
            <a:br>
              <a:rPr lang="en" sz="4400" b="1" smtClean="0">
                <a:solidFill>
                  <a:schemeClr val="accent1">
                    <a:lumMod val="50000"/>
                  </a:schemeClr>
                </a:solidFill>
              </a:rPr>
            </a:br>
            <a:r>
              <a:rPr lang="en" sz="4400" b="1" smtClean="0">
                <a:solidFill>
                  <a:schemeClr val="accent1">
                    <a:lumMod val="50000"/>
                  </a:schemeClr>
                </a:solidFill>
              </a:rPr>
              <a:t>DOANH NGHIỆP CÔNG NGHIỆP</a:t>
            </a:r>
            <a:endParaRPr sz="4400" b="1" dirty="0">
              <a:solidFill>
                <a:schemeClr val="accent1">
                  <a:lumMod val="50000"/>
                </a:schemeClr>
              </a:solidFill>
            </a:endParaRPr>
          </a:p>
        </p:txBody>
      </p:sp>
      <p:sp>
        <p:nvSpPr>
          <p:cNvPr id="2" name="TextBox 1">
            <a:extLst>
              <a:ext uri="{FF2B5EF4-FFF2-40B4-BE49-F238E27FC236}">
                <a16:creationId xmlns:a16="http://schemas.microsoft.com/office/drawing/2014/main" id="{211F58B7-9256-20A1-4781-49842EC9AD22}"/>
              </a:ext>
            </a:extLst>
          </p:cNvPr>
          <p:cNvSpPr txBox="1"/>
          <p:nvPr/>
        </p:nvSpPr>
        <p:spPr>
          <a:xfrm>
            <a:off x="661958" y="2833456"/>
            <a:ext cx="5383324"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ko-KR" sz="2000" b="1" i="0" u="none" strike="noStrike" kern="0" cap="none" spc="0" normalizeH="0" baseline="0" noProof="0" smtClean="0">
                <a:ln>
                  <a:noFill/>
                </a:ln>
                <a:solidFill>
                  <a:srgbClr val="0070C0"/>
                </a:solidFill>
                <a:effectLst/>
                <a:uLnTx/>
                <a:uFillTx/>
                <a:latin typeface="Arial"/>
                <a:ea typeface="맑은 고딕" panose="020B0503020000020004" pitchFamily="34" charset="-127"/>
                <a:cs typeface="Arial" pitchFamily="34" charset="0"/>
                <a:sym typeface="Arial"/>
              </a:rPr>
              <a:t>Quản lý Doanh </a:t>
            </a:r>
            <a:r>
              <a:rPr kumimoji="0" lang="en-US" altLang="ko-KR" sz="2000" b="1" i="0" u="none" strike="noStrike" kern="0" cap="none" spc="0" normalizeH="0" baseline="0" noProof="0" dirty="0" err="1">
                <a:ln>
                  <a:noFill/>
                </a:ln>
                <a:solidFill>
                  <a:srgbClr val="0070C0"/>
                </a:solidFill>
                <a:effectLst/>
                <a:uLnTx/>
                <a:uFillTx/>
                <a:latin typeface="Arial"/>
                <a:ea typeface="맑은 고딕" panose="020B0503020000020004" pitchFamily="34" charset="-127"/>
                <a:cs typeface="Arial" pitchFamily="34" charset="0"/>
                <a:sym typeface="Arial"/>
              </a:rPr>
              <a:t>nghiệp</a:t>
            </a:r>
            <a:endParaRPr kumimoji="0" lang="ko-KR" altLang="en-US" sz="2000" b="1" i="0" u="none" strike="noStrike" kern="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6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6" y="3801520"/>
            <a:ext cx="6295163" cy="2323600"/>
          </a:xfrm>
        </p:spPr>
        <p:txBody>
          <a:bodyPr>
            <a:normAutofit/>
          </a:bodyPr>
          <a:lstStyle/>
          <a:p>
            <a:pPr marL="109538" indent="0">
              <a:buClr>
                <a:schemeClr val="accent1">
                  <a:lumMod val="50000"/>
                </a:schemeClr>
              </a:buClr>
            </a:pPr>
            <a:r>
              <a:rPr lang="en-VN" sz="2000" b="1" u="sng">
                <a:solidFill>
                  <a:schemeClr val="accent1">
                    <a:lumMod val="50000"/>
                  </a:schemeClr>
                </a:solidFill>
              </a:rPr>
              <a:t>Module </a:t>
            </a:r>
            <a:r>
              <a:rPr lang="en-US" sz="2000" b="1" u="sng" smtClean="0">
                <a:solidFill>
                  <a:schemeClr val="accent1">
                    <a:lumMod val="50000"/>
                  </a:schemeClr>
                </a:solidFill>
              </a:rPr>
              <a:t>13</a:t>
            </a:r>
            <a:r>
              <a:rPr lang="en-VN" sz="2000" b="1" u="sng" smtClean="0">
                <a:solidFill>
                  <a:schemeClr val="accent1">
                    <a:lumMod val="50000"/>
                  </a:schemeClr>
                </a:solidFill>
              </a:rPr>
              <a:t>:</a:t>
            </a:r>
            <a:r>
              <a:rPr lang="en-US" sz="2000" smtClean="0">
                <a:solidFill>
                  <a:schemeClr val="accent1">
                    <a:lumMod val="50000"/>
                  </a:schemeClr>
                </a:solidFill>
              </a:rPr>
              <a:t> </a:t>
            </a:r>
          </a:p>
          <a:p>
            <a:pPr marL="109538" indent="0" algn="just">
              <a:buClr>
                <a:schemeClr val="accent1">
                  <a:lumMod val="50000"/>
                </a:schemeClr>
              </a:buClr>
            </a:pPr>
            <a:r>
              <a:rPr lang="vi-VN" sz="2000">
                <a:solidFill>
                  <a:schemeClr val="accent1">
                    <a:lumMod val="50000"/>
                  </a:schemeClr>
                </a:solidFill>
              </a:rPr>
              <a:t>Sử dụng năng lượng tiết kiệm và hiệu quả trong lò hơi và hệ thống hơi nước</a:t>
            </a:r>
          </a:p>
        </p:txBody>
      </p:sp>
    </p:spTree>
    <p:extLst>
      <p:ext uri="{BB962C8B-B14F-4D97-AF65-F5344CB8AC3E}">
        <p14:creationId xmlns:p14="http://schemas.microsoft.com/office/powerpoint/2010/main" val="2870124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75FDA540-DF2E-7414-0E10-32D3A7F2FA4B}"/>
              </a:ext>
            </a:extLst>
          </p:cNvPr>
          <p:cNvSpPr txBox="1">
            <a:spLocks noChangeArrowheads="1"/>
          </p:cNvSpPr>
          <p:nvPr/>
        </p:nvSpPr>
        <p:spPr>
          <a:xfrm>
            <a:off x="685800" y="609600"/>
            <a:ext cx="10739230" cy="461666"/>
          </a:xfrm>
          <a:prstGeom prst="rect">
            <a:avLst/>
          </a:prstGeom>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lvl="0" algn="ctr">
              <a:lnSpc>
                <a:spcPct val="100000"/>
              </a:lnSpc>
              <a:spcBef>
                <a:spcPts val="0"/>
              </a:spcBef>
              <a:defRPr/>
            </a:pPr>
            <a:r>
              <a:rPr lang="en-US" altLang="en-US" sz="2800" b="1">
                <a:solidFill>
                  <a:schemeClr val="accent1">
                    <a:lumMod val="50000"/>
                  </a:schemeClr>
                </a:solidFill>
                <a:latin typeface="Arial" panose="020B0604020202020204" pitchFamily="34" charset="0"/>
                <a:ea typeface="+mn-ea"/>
                <a:cs typeface="Arial" panose="020B0604020202020204" pitchFamily="34" charset="0"/>
              </a:rPr>
              <a:t>Quá trình cháy và phát </a:t>
            </a:r>
            <a:r>
              <a:rPr lang="en-US" altLang="en-US" sz="2800" b="1" smtClean="0">
                <a:solidFill>
                  <a:schemeClr val="accent1">
                    <a:lumMod val="50000"/>
                  </a:schemeClr>
                </a:solidFill>
                <a:latin typeface="Arial" panose="020B0604020202020204" pitchFamily="34" charset="0"/>
                <a:ea typeface="+mn-ea"/>
                <a:cs typeface="Arial" panose="020B0604020202020204" pitchFamily="34" charset="0"/>
              </a:rPr>
              <a:t>thải</a:t>
            </a:r>
            <a:endParaRPr lang="en-US" altLang="en-US" sz="2800" b="1">
              <a:solidFill>
                <a:schemeClr val="accent1">
                  <a:lumMod val="50000"/>
                </a:schemeClr>
              </a:solidFill>
              <a:latin typeface="Arial" panose="020B0604020202020204" pitchFamily="34" charset="0"/>
              <a:ea typeface="+mn-ea"/>
              <a:cs typeface="Arial" panose="020B0604020202020204" pitchFamily="34" charset="0"/>
            </a:endParaRPr>
          </a:p>
        </p:txBody>
      </p:sp>
      <p:sp>
        <p:nvSpPr>
          <p:cNvPr id="4" name="Content Placeholder 2">
            <a:extLst>
              <a:ext uri="{FF2B5EF4-FFF2-40B4-BE49-F238E27FC236}">
                <a16:creationId xmlns:a16="http://schemas.microsoft.com/office/drawing/2014/main" id="{665952E6-75FF-D29D-09C4-6A34F7F19E07}"/>
              </a:ext>
            </a:extLst>
          </p:cNvPr>
          <p:cNvSpPr txBox="1">
            <a:spLocks noChangeArrowheads="1"/>
          </p:cNvSpPr>
          <p:nvPr/>
        </p:nvSpPr>
        <p:spPr>
          <a:xfrm>
            <a:off x="685800" y="1071266"/>
            <a:ext cx="10815430" cy="2773362"/>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ts val="300"/>
              </a:spcBef>
              <a:spcAft>
                <a:spcPts val="300"/>
              </a:spcAft>
              <a:buClr>
                <a:schemeClr val="tx1"/>
              </a:buClr>
            </a:pPr>
            <a:r>
              <a:rPr lang="en-US" altLang="en-US" sz="1800">
                <a:solidFill>
                  <a:schemeClr val="tx1"/>
                </a:solidFill>
                <a:latin typeface="Arial" panose="020B0604020202020204" pitchFamily="34" charset="0"/>
                <a:cs typeface="Arial" panose="020B0604020202020204" pitchFamily="34" charset="0"/>
              </a:rPr>
              <a:t>Quá trình cháy của các loại nhiên liệu đều diễn ra với sự tham gia của không khí. </a:t>
            </a:r>
          </a:p>
          <a:p>
            <a:pPr algn="just">
              <a:lnSpc>
                <a:spcPct val="120000"/>
              </a:lnSpc>
              <a:spcBef>
                <a:spcPts val="300"/>
              </a:spcBef>
              <a:spcAft>
                <a:spcPts val="300"/>
              </a:spcAft>
              <a:buClr>
                <a:schemeClr val="tx1"/>
              </a:buClr>
            </a:pPr>
            <a:r>
              <a:rPr lang="en-US" altLang="en-US" sz="1800">
                <a:solidFill>
                  <a:schemeClr val="tx1"/>
                </a:solidFill>
                <a:latin typeface="Arial" panose="020B0604020202020204" pitchFamily="34" charset="0"/>
                <a:cs typeface="Arial" panose="020B0604020202020204" pitchFamily="34" charset="0"/>
              </a:rPr>
              <a:t>Sản phẩm cuối cùng của sự đốt cháy phụ thuộc vào loại nhiên liệu đốt. </a:t>
            </a:r>
          </a:p>
          <a:p>
            <a:pPr lvl="1" algn="just">
              <a:lnSpc>
                <a:spcPct val="120000"/>
              </a:lnSpc>
              <a:spcBef>
                <a:spcPts val="300"/>
              </a:spcBef>
              <a:spcAft>
                <a:spcPts val="300"/>
              </a:spcAft>
              <a:buClr>
                <a:schemeClr val="tx1"/>
              </a:buClr>
            </a:pPr>
            <a:r>
              <a:rPr lang="en-US" altLang="en-US" sz="1800">
                <a:solidFill>
                  <a:schemeClr val="tx1"/>
                </a:solidFill>
                <a:latin typeface="Arial" panose="020B0604020202020204" pitchFamily="34" charset="0"/>
                <a:cs typeface="Arial" panose="020B0604020202020204" pitchFamily="34" charset="0"/>
              </a:rPr>
              <a:t>Khi đốt các nhiên liệu ở dạng khí thì ngọn lửa xanh tự nhiên; </a:t>
            </a:r>
          </a:p>
          <a:p>
            <a:pPr lvl="1" algn="just">
              <a:lnSpc>
                <a:spcPct val="120000"/>
              </a:lnSpc>
              <a:spcBef>
                <a:spcPts val="300"/>
              </a:spcBef>
              <a:spcAft>
                <a:spcPts val="300"/>
              </a:spcAft>
              <a:buClr>
                <a:schemeClr val="tx1"/>
              </a:buClr>
            </a:pPr>
            <a:r>
              <a:rPr lang="en-US" altLang="en-US" sz="1800">
                <a:solidFill>
                  <a:schemeClr val="tx1"/>
                </a:solidFill>
                <a:latin typeface="Arial" panose="020B0604020202020204" pitchFamily="34" charset="0"/>
                <a:cs typeface="Arial" panose="020B0604020202020204" pitchFamily="34" charset="0"/>
              </a:rPr>
              <a:t>Đốt các nhiên liệu dầu thì ngọn lửa thường có màu vàng và phát sinh khói, do có khí CO và muội;</a:t>
            </a:r>
          </a:p>
          <a:p>
            <a:pPr lvl="1" algn="just">
              <a:lnSpc>
                <a:spcPct val="120000"/>
              </a:lnSpc>
              <a:spcBef>
                <a:spcPts val="300"/>
              </a:spcBef>
              <a:spcAft>
                <a:spcPts val="300"/>
              </a:spcAft>
              <a:buClr>
                <a:schemeClr val="tx1"/>
              </a:buClr>
            </a:pPr>
            <a:r>
              <a:rPr lang="en-US" altLang="en-US" sz="1800">
                <a:solidFill>
                  <a:schemeClr val="tx1"/>
                </a:solidFill>
                <a:latin typeface="Arial" panose="020B0604020202020204" pitchFamily="34" charset="0"/>
                <a:cs typeface="Arial" panose="020B0604020202020204" pitchFamily="34" charset="0"/>
              </a:rPr>
              <a:t> Đốt các nhiên liệu than thì ngọn lửa thường có màu vàng rơm, sáng.</a:t>
            </a:r>
            <a:endParaRPr lang="en-US" altLang="en-US" sz="1800" dirty="0">
              <a:solidFill>
                <a:schemeClr val="tx1"/>
              </a:solidFill>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C835486E-3FB2-1F94-FF44-4072164D345F}"/>
              </a:ext>
            </a:extLst>
          </p:cNvPr>
          <p:cNvSpPr txBox="1">
            <a:spLocks noChangeArrowheads="1"/>
          </p:cNvSpPr>
          <p:nvPr/>
        </p:nvSpPr>
        <p:spPr>
          <a:xfrm>
            <a:off x="652818" y="3576409"/>
            <a:ext cx="10896599" cy="2652714"/>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lvl="1" indent="-285750" algn="just">
              <a:lnSpc>
                <a:spcPct val="120000"/>
              </a:lnSpc>
              <a:spcBef>
                <a:spcPts val="300"/>
              </a:spcBef>
              <a:spcAft>
                <a:spcPts val="300"/>
              </a:spcAft>
              <a:buClr>
                <a:schemeClr val="tx1"/>
              </a:buClr>
            </a:pPr>
            <a:r>
              <a:rPr lang="en-US" altLang="en-US" sz="1800">
                <a:solidFill>
                  <a:schemeClr val="tx1"/>
                </a:solidFill>
                <a:latin typeface="Arial" panose="020B0604020202020204" pitchFamily="34" charset="0"/>
                <a:cs typeface="Arial" panose="020B0604020202020204" pitchFamily="34" charset="0"/>
              </a:rPr>
              <a:t>Hiệu suất của bất cứ thiết bị sử dụng nhiên liệu nào cũng đều phụ thuộc vào hiệu suất của quá trình đốt cháy;</a:t>
            </a:r>
          </a:p>
          <a:p>
            <a:pPr marL="285750" lvl="1" indent="-285750" algn="just">
              <a:lnSpc>
                <a:spcPct val="120000"/>
              </a:lnSpc>
              <a:spcBef>
                <a:spcPts val="300"/>
              </a:spcBef>
              <a:spcAft>
                <a:spcPts val="300"/>
              </a:spcAft>
              <a:buClr>
                <a:schemeClr val="tx1"/>
              </a:buClr>
            </a:pPr>
            <a:r>
              <a:rPr lang="en-US" altLang="en-US" sz="1800" u="sng">
                <a:solidFill>
                  <a:schemeClr val="tx1"/>
                </a:solidFill>
                <a:latin typeface="Arial" panose="020B0604020202020204" pitchFamily="34" charset="0"/>
                <a:cs typeface="Arial" panose="020B0604020202020204" pitchFamily="34" charset="0"/>
              </a:rPr>
              <a:t>Lượng </a:t>
            </a:r>
            <a:r>
              <a:rPr lang="en-US" altLang="en-US" sz="1800" u="sng">
                <a:solidFill>
                  <a:schemeClr val="tx1"/>
                </a:solidFill>
                <a:latin typeface="Arial" panose="020B0604020202020204" pitchFamily="34" charset="0"/>
              </a:rPr>
              <a:t>không khí lý thuyết</a:t>
            </a:r>
            <a:r>
              <a:rPr lang="en-US" altLang="en-US" sz="1800">
                <a:solidFill>
                  <a:schemeClr val="tx1"/>
                </a:solidFill>
                <a:latin typeface="Arial" panose="020B0604020202020204" pitchFamily="34" charset="0"/>
              </a:rPr>
              <a:t> là lượng không khí </a:t>
            </a:r>
            <a:r>
              <a:rPr lang="en-US" altLang="en-US" sz="1800" u="sng">
                <a:solidFill>
                  <a:schemeClr val="tx1"/>
                </a:solidFill>
                <a:latin typeface="Arial" panose="020B0604020202020204" pitchFamily="34" charset="0"/>
              </a:rPr>
              <a:t>tối thiểu cần thiết</a:t>
            </a:r>
            <a:r>
              <a:rPr lang="en-US" altLang="en-US" sz="1800">
                <a:solidFill>
                  <a:schemeClr val="tx1"/>
                </a:solidFill>
                <a:latin typeface="Arial" panose="020B0604020202020204" pitchFamily="34" charset="0"/>
              </a:rPr>
              <a:t> để đốt cháy hoàn toàn 1 kg nhiên liệu hoặc 1 N.m</a:t>
            </a:r>
            <a:r>
              <a:rPr lang="en-US" altLang="en-US" sz="1800" baseline="30000">
                <a:solidFill>
                  <a:schemeClr val="tx1"/>
                </a:solidFill>
                <a:latin typeface="Arial" panose="020B0604020202020204" pitchFamily="34" charset="0"/>
              </a:rPr>
              <a:t>3</a:t>
            </a:r>
            <a:r>
              <a:rPr lang="en-US" altLang="en-US" sz="1800">
                <a:solidFill>
                  <a:schemeClr val="tx1"/>
                </a:solidFill>
                <a:latin typeface="Arial" panose="020B0604020202020204" pitchFamily="34" charset="0"/>
              </a:rPr>
              <a:t> khí đốt;</a:t>
            </a:r>
            <a:endParaRPr lang="en-US" altLang="en-US" sz="1800">
              <a:solidFill>
                <a:schemeClr val="tx1"/>
              </a:solidFill>
              <a:latin typeface="Arial" panose="020B0604020202020204" pitchFamily="34" charset="0"/>
              <a:cs typeface="Arial" panose="020B0604020202020204" pitchFamily="34" charset="0"/>
            </a:endParaRPr>
          </a:p>
          <a:p>
            <a:pPr marL="285750" lvl="1" indent="-285750" algn="just">
              <a:lnSpc>
                <a:spcPct val="120000"/>
              </a:lnSpc>
              <a:spcBef>
                <a:spcPts val="300"/>
              </a:spcBef>
              <a:spcAft>
                <a:spcPts val="300"/>
              </a:spcAft>
              <a:buClr>
                <a:schemeClr val="tx1"/>
              </a:buClr>
            </a:pPr>
            <a:r>
              <a:rPr lang="en-US" altLang="en-US" sz="1800">
                <a:solidFill>
                  <a:schemeClr val="tx1"/>
                </a:solidFill>
                <a:latin typeface="Arial" panose="020B0604020202020204" pitchFamily="34" charset="0"/>
                <a:cs typeface="Arial" panose="020B0604020202020204" pitchFamily="34" charset="0"/>
              </a:rPr>
              <a:t>Trong thực tế lượng không khí cấp cho quá trình cháy phải luôn lớn hơn lượng không khí lý thuyết </a:t>
            </a:r>
            <a:r>
              <a:rPr lang="en-US" altLang="en-US" sz="1800" u="sng">
                <a:solidFill>
                  <a:schemeClr val="tx1"/>
                </a:solidFill>
                <a:latin typeface="Arial" panose="020B0604020202020204" pitchFamily="34" charset="0"/>
                <a:cs typeface="Arial" panose="020B0604020202020204" pitchFamily="34" charset="0"/>
              </a:rPr>
              <a:t>một lượng nhất định</a:t>
            </a:r>
            <a:r>
              <a:rPr lang="en-US" altLang="en-US" sz="1800">
                <a:solidFill>
                  <a:schemeClr val="tx1"/>
                </a:solidFill>
                <a:latin typeface="Arial" panose="020B0604020202020204" pitchFamily="34" charset="0"/>
                <a:cs typeface="Arial" panose="020B0604020202020204" pitchFamily="34" charset="0"/>
              </a:rPr>
              <a:t> gọi là </a:t>
            </a:r>
            <a:r>
              <a:rPr lang="en-US" altLang="en-US" sz="1800" u="sng">
                <a:solidFill>
                  <a:schemeClr val="tx1"/>
                </a:solidFill>
                <a:latin typeface="Arial" panose="020B0604020202020204" pitchFamily="34" charset="0"/>
                <a:cs typeface="Arial" panose="020B0604020202020204" pitchFamily="34" charset="0"/>
              </a:rPr>
              <a:t>lượng không khí thừa</a:t>
            </a:r>
            <a:r>
              <a:rPr lang="en-US" altLang="en-US" sz="1800">
                <a:solidFill>
                  <a:schemeClr val="tx1"/>
                </a:solidFill>
                <a:latin typeface="Arial" panose="020B0604020202020204" pitchFamily="34" charset="0"/>
                <a:cs typeface="Arial" panose="020B0604020202020204" pitchFamily="34" charset="0"/>
              </a:rPr>
              <a:t>;</a:t>
            </a:r>
          </a:p>
          <a:p>
            <a:pPr marL="457200" marR="0" lvl="1" indent="0" algn="l" defTabSz="914400" rtl="0" eaLnBrk="1" fontAlgn="auto" latinLnBrk="0" hangingPunct="1">
              <a:lnSpc>
                <a:spcPct val="120000"/>
              </a:lnSpc>
              <a:spcBef>
                <a:spcPts val="300"/>
              </a:spcBef>
              <a:spcAft>
                <a:spcPts val="300"/>
              </a:spcAft>
              <a:buClr>
                <a:prstClr val="black"/>
              </a:buClr>
              <a:buSzTx/>
              <a:buNone/>
              <a:tabLst/>
              <a:defRPr/>
            </a:pPr>
            <a:endParaRPr kumimoji="0" lang="en-US" altLang="en-US" sz="1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0320573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CFF929A2-C5E2-BE28-4D54-A68C62AA379F}"/>
              </a:ext>
            </a:extLst>
          </p:cNvPr>
          <p:cNvSpPr txBox="1">
            <a:spLocks noChangeArrowheads="1"/>
          </p:cNvSpPr>
          <p:nvPr/>
        </p:nvSpPr>
        <p:spPr>
          <a:xfrm>
            <a:off x="647700" y="495314"/>
            <a:ext cx="10896600" cy="8004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lvl="0" algn="ctr">
              <a:lnSpc>
                <a:spcPct val="100000"/>
              </a:lnSpc>
              <a:spcBef>
                <a:spcPts val="0"/>
              </a:spcBef>
              <a:defRPr/>
            </a:pPr>
            <a:r>
              <a:rPr lang="en-US" altLang="en-US" sz="2800" b="1">
                <a:solidFill>
                  <a:schemeClr val="accent1">
                    <a:lumMod val="50000"/>
                  </a:schemeClr>
                </a:solidFill>
                <a:latin typeface="Arial" panose="020B0604020202020204" pitchFamily="34" charset="0"/>
                <a:ea typeface="+mn-ea"/>
                <a:cs typeface="Arial" panose="020B0604020202020204" pitchFamily="34" charset="0"/>
              </a:rPr>
              <a:t>Quá trình cháy - Không khí thừa và ý nghĩa</a:t>
            </a:r>
          </a:p>
        </p:txBody>
      </p:sp>
      <p:sp>
        <p:nvSpPr>
          <p:cNvPr id="4" name="Content Placeholder 2">
            <a:extLst>
              <a:ext uri="{FF2B5EF4-FFF2-40B4-BE49-F238E27FC236}">
                <a16:creationId xmlns:a16="http://schemas.microsoft.com/office/drawing/2014/main" id="{C017DDA5-6D9A-2FFD-1E19-4FD24278B76F}"/>
              </a:ext>
            </a:extLst>
          </p:cNvPr>
          <p:cNvSpPr txBox="1">
            <a:spLocks noChangeArrowheads="1"/>
          </p:cNvSpPr>
          <p:nvPr/>
        </p:nvSpPr>
        <p:spPr>
          <a:xfrm>
            <a:off x="647700" y="1448002"/>
            <a:ext cx="10896599" cy="18288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buClr>
                <a:schemeClr val="tx1"/>
              </a:buClr>
            </a:pPr>
            <a:endParaRPr lang="en-US" altLang="en-US" sz="2000">
              <a:solidFill>
                <a:schemeClr val="tx1"/>
              </a:solidFill>
              <a:latin typeface="Arial" panose="020B0604020202020204" pitchFamily="34" charset="0"/>
              <a:cs typeface="Arial" panose="020B0604020202020204" pitchFamily="34" charset="0"/>
            </a:endParaRPr>
          </a:p>
          <a:p>
            <a:pPr algn="just">
              <a:lnSpc>
                <a:spcPct val="100000"/>
              </a:lnSpc>
              <a:buClr>
                <a:schemeClr val="tx1"/>
              </a:buClr>
            </a:pPr>
            <a:r>
              <a:rPr lang="en-US" altLang="en-US" sz="2000">
                <a:solidFill>
                  <a:schemeClr val="tx1"/>
                </a:solidFill>
                <a:latin typeface="Arial" panose="020B0604020202020204" pitchFamily="34" charset="0"/>
                <a:cs typeface="Arial" panose="020B0604020202020204" pitchFamily="34" charset="0"/>
              </a:rPr>
              <a:t>Việc duy trì lượng kk </a:t>
            </a:r>
            <a:r>
              <a:rPr lang="en-US" altLang="en-US" sz="2000" smtClean="0">
                <a:solidFill>
                  <a:schemeClr val="tx1"/>
                </a:solidFill>
                <a:latin typeface="Arial" panose="020B0604020202020204" pitchFamily="34" charset="0"/>
                <a:cs typeface="Arial" panose="020B0604020202020204" pitchFamily="34" charset="0"/>
              </a:rPr>
              <a:t>thừa (kk </a:t>
            </a:r>
            <a:r>
              <a:rPr lang="en-US" altLang="en-US" sz="2000">
                <a:solidFill>
                  <a:schemeClr val="tx1"/>
                </a:solidFill>
                <a:latin typeface="Arial" panose="020B0604020202020204" pitchFamily="34" charset="0"/>
                <a:cs typeface="Arial" panose="020B0604020202020204" pitchFamily="34" charset="0"/>
              </a:rPr>
              <a:t>dư) này sẽ quyết định hiệu suất của quá trình cháy. Lượng KK dư đạt được hiệu suất cháy cao nhất gọi là lượng KK dư tối ưu.</a:t>
            </a:r>
          </a:p>
          <a:p>
            <a:pPr algn="just">
              <a:lnSpc>
                <a:spcPct val="100000"/>
              </a:lnSpc>
              <a:buClr>
                <a:schemeClr val="tx1"/>
              </a:buClr>
            </a:pPr>
            <a:r>
              <a:rPr lang="en-US" altLang="en-US" sz="2000">
                <a:solidFill>
                  <a:schemeClr val="tx1"/>
                </a:solidFill>
                <a:latin typeface="Arial" panose="020B0604020202020204" pitchFamily="34" charset="0"/>
                <a:cs typeface="Arial" panose="020B0604020202020204" pitchFamily="34" charset="0"/>
              </a:rPr>
              <a:t>Lượng không khí thừa (dư) tối ưu phụ thuộc vào loại nhiên liệu và kiểu đốt . </a:t>
            </a:r>
          </a:p>
          <a:p>
            <a:pPr algn="just">
              <a:lnSpc>
                <a:spcPct val="120000"/>
              </a:lnSpc>
              <a:spcBef>
                <a:spcPts val="300"/>
              </a:spcBef>
              <a:spcAft>
                <a:spcPts val="300"/>
              </a:spcAft>
              <a:buClr>
                <a:schemeClr val="tx1"/>
              </a:buClr>
            </a:pPr>
            <a:r>
              <a:rPr lang="en-US" altLang="en-US" sz="2000">
                <a:solidFill>
                  <a:schemeClr val="tx1"/>
                </a:solidFill>
                <a:latin typeface="Arial" panose="020B0604020202020204" pitchFamily="34" charset="0"/>
                <a:cs typeface="Arial" panose="020B0604020202020204" pitchFamily="34" charset="0"/>
              </a:rPr>
              <a:t>Lượng không khí dư vượt quá hoặc giảm xuống dưới mức tối ưu sẽ làm giảm hiệu suất của quá trình cháy.</a:t>
            </a:r>
          </a:p>
        </p:txBody>
      </p:sp>
      <p:sp>
        <p:nvSpPr>
          <p:cNvPr id="9" name="TextBox 8">
            <a:extLst>
              <a:ext uri="{FF2B5EF4-FFF2-40B4-BE49-F238E27FC236}">
                <a16:creationId xmlns:a16="http://schemas.microsoft.com/office/drawing/2014/main" id="{C36944F3-646C-E00C-FE85-B38970A8D9D8}"/>
              </a:ext>
            </a:extLst>
          </p:cNvPr>
          <p:cNvSpPr txBox="1"/>
          <p:nvPr/>
        </p:nvSpPr>
        <p:spPr>
          <a:xfrm>
            <a:off x="647701" y="3429000"/>
            <a:ext cx="10896600" cy="830997"/>
          </a:xfrm>
          <a:prstGeom prst="rect">
            <a:avLst/>
          </a:prstGeom>
          <a:noFill/>
        </p:spPr>
        <p:txBody>
          <a:bodyPr wrap="square">
            <a:spAutoFit/>
          </a:bodyPr>
          <a:lstStyle/>
          <a:p>
            <a:pPr marL="231775" indent="-231775" algn="just">
              <a:lnSpc>
                <a:spcPct val="120000"/>
              </a:lnSpc>
              <a:spcBef>
                <a:spcPts val="300"/>
              </a:spcBef>
              <a:spcAft>
                <a:spcPts val="300"/>
              </a:spcAft>
              <a:buFont typeface="Arial" panose="020B0604020202020204" pitchFamily="34" charset="0"/>
              <a:buChar char="•"/>
            </a:pPr>
            <a:r>
              <a:rPr lang="vi-VN" sz="2000" b="1">
                <a:ea typeface="Times New Roman" panose="02020603050405020304" pitchFamily="18" charset="0"/>
                <a:cs typeface="Arial" panose="020B0604020202020204" pitchFamily="34" charset="0"/>
              </a:rPr>
              <a:t>Hệ số không khí thừa: </a:t>
            </a:r>
            <a:r>
              <a:rPr lang="vi-VN" sz="2000">
                <a:ea typeface="Times New Roman" panose="02020603050405020304" pitchFamily="18" charset="0"/>
                <a:cs typeface="Arial" panose="020B0604020202020204" pitchFamily="34" charset="0"/>
              </a:rPr>
              <a:t>là tỷ số giữa lượng không khí thực tế cấp vào (V</a:t>
            </a:r>
            <a:r>
              <a:rPr lang="vi-VN" sz="2000" baseline="30000">
                <a:ea typeface="Times New Roman" panose="02020603050405020304" pitchFamily="18" charset="0"/>
                <a:cs typeface="Arial" panose="020B0604020202020204" pitchFamily="34" charset="0"/>
              </a:rPr>
              <a:t>tt</a:t>
            </a:r>
            <a:r>
              <a:rPr lang="vi-VN" sz="2000" baseline="-25000">
                <a:ea typeface="Times New Roman" panose="02020603050405020304" pitchFamily="18" charset="0"/>
                <a:cs typeface="Arial" panose="020B0604020202020204" pitchFamily="34" charset="0"/>
              </a:rPr>
              <a:t>kk</a:t>
            </a:r>
            <a:r>
              <a:rPr lang="vi-VN" sz="2000">
                <a:ea typeface="Times New Roman" panose="02020603050405020304" pitchFamily="18" charset="0"/>
                <a:cs typeface="Arial" panose="020B0604020202020204" pitchFamily="34" charset="0"/>
              </a:rPr>
              <a:t> ) với lượng không khí lý thuyết tính toán được ký hiệu là α, theo đó ta có:</a:t>
            </a:r>
            <a:endParaRPr lang="en-US" sz="2000"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11188160" y="5996280"/>
            <a:ext cx="1000211" cy="861720"/>
          </a:xfrm>
          <a:prstGeom prst="rect">
            <a:avLst/>
          </a:prstGeom>
        </p:spPr>
      </p:pic>
      <p:sp>
        <p:nvSpPr>
          <p:cNvPr id="8" name="Content Placeholder 2">
            <a:extLst>
              <a:ext uri="{FF2B5EF4-FFF2-40B4-BE49-F238E27FC236}">
                <a16:creationId xmlns:a16="http://schemas.microsoft.com/office/drawing/2014/main" id="{C0FD9229-62A5-D4A2-AF8C-F07C573C3EF9}"/>
              </a:ext>
            </a:extLst>
          </p:cNvPr>
          <p:cNvSpPr txBox="1">
            <a:spLocks/>
          </p:cNvSpPr>
          <p:nvPr/>
        </p:nvSpPr>
        <p:spPr>
          <a:xfrm>
            <a:off x="2895600" y="4419600"/>
            <a:ext cx="6400800" cy="2133600"/>
          </a:xfrm>
          <a:prstGeom prst="rect">
            <a:avLst/>
          </a:prstGeom>
        </p:spPr>
        <p:txBody>
          <a:bodyPr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06400" indent="-342900">
              <a:buFont typeface="Wingdings" panose="05000000000000000000" pitchFamily="2" charset="2"/>
              <a:buChar char="§"/>
              <a:defRPr/>
            </a:pPr>
            <a:r>
              <a:rPr lang="en-US" sz="2000">
                <a:solidFill>
                  <a:schemeClr val="tx1"/>
                </a:solidFill>
                <a:latin typeface="Arial" panose="020B0604020202020204" pitchFamily="34" charset="0"/>
                <a:cs typeface="Arial" panose="020B0604020202020204" pitchFamily="34" charset="0"/>
                <a:sym typeface="Symbol" pitchFamily="18" charset="2"/>
              </a:rPr>
              <a:t>Hệ số không khí</a:t>
            </a:r>
          </a:p>
          <a:p>
            <a:pPr marL="63500" indent="0" algn="ctr">
              <a:buFont typeface="Arial" panose="020B0604020202020204" pitchFamily="34" charset="0"/>
              <a:buNone/>
              <a:defRPr/>
            </a:pPr>
            <a:r>
              <a:rPr lang="en-US" sz="2000" b="1">
                <a:solidFill>
                  <a:schemeClr val="tx1"/>
                </a:solidFill>
                <a:latin typeface="Arial" panose="020B0604020202020204" pitchFamily="34" charset="0"/>
                <a:cs typeface="Arial" panose="020B0604020202020204" pitchFamily="34" charset="0"/>
                <a:sym typeface="Symbol" pitchFamily="18" charset="2"/>
              </a:rPr>
              <a:t> = V</a:t>
            </a:r>
            <a:r>
              <a:rPr lang="en-US" sz="2000" b="1" baseline="-25000">
                <a:solidFill>
                  <a:schemeClr val="tx1"/>
                </a:solidFill>
                <a:latin typeface="Arial" panose="020B0604020202020204" pitchFamily="34" charset="0"/>
                <a:cs typeface="Arial" panose="020B0604020202020204" pitchFamily="34" charset="0"/>
                <a:sym typeface="Symbol" pitchFamily="18" charset="2"/>
              </a:rPr>
              <a:t>kk </a:t>
            </a:r>
            <a:r>
              <a:rPr lang="en-US" sz="2000" b="1">
                <a:solidFill>
                  <a:schemeClr val="tx1"/>
                </a:solidFill>
                <a:latin typeface="Arial" panose="020B0604020202020204" pitchFamily="34" charset="0"/>
                <a:cs typeface="Arial" panose="020B0604020202020204" pitchFamily="34" charset="0"/>
                <a:sym typeface="Symbol" pitchFamily="18" charset="2"/>
              </a:rPr>
              <a:t>/ V</a:t>
            </a:r>
            <a:r>
              <a:rPr lang="en-US" sz="2000" b="1" baseline="30000">
                <a:solidFill>
                  <a:schemeClr val="tx1"/>
                </a:solidFill>
                <a:latin typeface="Arial" panose="020B0604020202020204" pitchFamily="34" charset="0"/>
                <a:cs typeface="Arial" panose="020B0604020202020204" pitchFamily="34" charset="0"/>
                <a:sym typeface="Symbol" pitchFamily="18" charset="2"/>
              </a:rPr>
              <a:t>o</a:t>
            </a:r>
            <a:r>
              <a:rPr lang="en-US" sz="2000" b="1" baseline="-25000">
                <a:solidFill>
                  <a:schemeClr val="tx1"/>
                </a:solidFill>
                <a:latin typeface="Arial" panose="020B0604020202020204" pitchFamily="34" charset="0"/>
                <a:cs typeface="Arial" panose="020B0604020202020204" pitchFamily="34" charset="0"/>
                <a:sym typeface="Symbol" pitchFamily="18" charset="2"/>
              </a:rPr>
              <a:t>kk</a:t>
            </a:r>
            <a:r>
              <a:rPr lang="en-US" sz="2000" b="1">
                <a:solidFill>
                  <a:schemeClr val="tx1"/>
                </a:solidFill>
                <a:latin typeface="Arial" panose="020B0604020202020204" pitchFamily="34" charset="0"/>
                <a:cs typeface="Arial" panose="020B0604020202020204" pitchFamily="34" charset="0"/>
                <a:sym typeface="Symbol" pitchFamily="18" charset="2"/>
              </a:rPr>
              <a:t> </a:t>
            </a:r>
            <a:endParaRPr lang="en-US" sz="2000">
              <a:solidFill>
                <a:schemeClr val="tx1"/>
              </a:solidFill>
              <a:latin typeface="Arial" panose="020B0604020202020204" pitchFamily="34" charset="0"/>
              <a:cs typeface="Arial" panose="020B0604020202020204" pitchFamily="34" charset="0"/>
            </a:endParaRPr>
          </a:p>
          <a:p>
            <a:pPr>
              <a:buFont typeface="Wingdings" panose="05000000000000000000" pitchFamily="2" charset="2"/>
              <a:buChar char="§"/>
              <a:defRPr/>
            </a:pPr>
            <a:r>
              <a:rPr lang="en-US" sz="2000">
                <a:solidFill>
                  <a:schemeClr val="tx1"/>
                </a:solidFill>
                <a:latin typeface="Arial" panose="020B0604020202020204" pitchFamily="34" charset="0"/>
                <a:cs typeface="Arial" panose="020B0604020202020204" pitchFamily="34" charset="0"/>
              </a:rPr>
              <a:t>Công thức xác định </a:t>
            </a:r>
            <a:r>
              <a:rPr lang="vi-VN" sz="2000" b="1">
                <a:solidFill>
                  <a:schemeClr val="tx1"/>
                </a:solidFill>
                <a:latin typeface="Arial" panose="020B0604020202020204" pitchFamily="34" charset="0"/>
                <a:cs typeface="Arial" panose="020B0604020202020204" pitchFamily="34" charset="0"/>
                <a:sym typeface="Symbol"/>
              </a:rPr>
              <a:t></a:t>
            </a:r>
            <a:r>
              <a:rPr lang="en-US" sz="2000" b="1" i="1" baseline="-25000">
                <a:solidFill>
                  <a:schemeClr val="tx1"/>
                </a:solidFill>
                <a:latin typeface="Arial" panose="020B0604020202020204" pitchFamily="34" charset="0"/>
                <a:cs typeface="Arial" panose="020B0604020202020204" pitchFamily="34" charset="0"/>
              </a:rPr>
              <a:t>vận hành</a:t>
            </a:r>
            <a:r>
              <a:rPr lang="en-US" sz="2000" b="1" i="1">
                <a:solidFill>
                  <a:schemeClr val="tx1"/>
                </a:solidFill>
                <a:latin typeface="Arial" panose="020B0604020202020204" pitchFamily="34" charset="0"/>
                <a:cs typeface="Arial" panose="020B0604020202020204" pitchFamily="34" charset="0"/>
              </a:rPr>
              <a:t> </a:t>
            </a:r>
            <a:endParaRPr lang="en-US" sz="2000" b="1">
              <a:solidFill>
                <a:schemeClr val="tx1"/>
              </a:solidFill>
              <a:latin typeface="Arial" panose="020B0604020202020204" pitchFamily="34" charset="0"/>
              <a:cs typeface="Arial" panose="020B0604020202020204" pitchFamily="34" charset="0"/>
              <a:sym typeface="Symbol"/>
            </a:endParaRPr>
          </a:p>
          <a:p>
            <a:pPr>
              <a:buFont typeface="Arial" panose="020B0604020202020204" pitchFamily="34" charset="0"/>
              <a:buNone/>
              <a:defRPr/>
            </a:pPr>
            <a:r>
              <a:rPr lang="en-US" sz="2000">
                <a:latin typeface="Arial" panose="020B0604020202020204" pitchFamily="34" charset="0"/>
                <a:cs typeface="Arial" panose="020B0604020202020204" pitchFamily="34" charset="0"/>
                <a:sym typeface="Symbol" pitchFamily="18" charset="2"/>
              </a:rPr>
              <a:t>	</a:t>
            </a:r>
            <a:r>
              <a:rPr lang="en-US" sz="2000">
                <a:solidFill>
                  <a:srgbClr val="002060"/>
                </a:solidFill>
                <a:latin typeface="Arial" panose="020B0604020202020204" pitchFamily="34" charset="0"/>
                <a:cs typeface="Arial" panose="020B0604020202020204" pitchFamily="34" charset="0"/>
                <a:sym typeface="Symbol" pitchFamily="18" charset="2"/>
              </a:rPr>
              <a:t>	</a:t>
            </a:r>
            <a:r>
              <a:rPr lang="en-US" sz="2000" b="1">
                <a:solidFill>
                  <a:srgbClr val="002060"/>
                </a:solidFill>
                <a:latin typeface="Arial" panose="020B0604020202020204" pitchFamily="34" charset="0"/>
                <a:cs typeface="Arial" panose="020B0604020202020204" pitchFamily="34" charset="0"/>
                <a:sym typeface="Symbol" pitchFamily="18" charset="2"/>
              </a:rPr>
              <a:t></a:t>
            </a:r>
            <a:r>
              <a:rPr lang="en-US" sz="2000" b="1" baseline="-25000">
                <a:solidFill>
                  <a:srgbClr val="002060"/>
                </a:solidFill>
                <a:latin typeface="Arial" panose="020B0604020202020204" pitchFamily="34" charset="0"/>
                <a:cs typeface="Arial" panose="020B0604020202020204" pitchFamily="34" charset="0"/>
              </a:rPr>
              <a:t> </a:t>
            </a:r>
            <a:r>
              <a:rPr lang="en-US" sz="2000" b="1" i="1" baseline="-25000">
                <a:solidFill>
                  <a:srgbClr val="002060"/>
                </a:solidFill>
                <a:latin typeface="Arial" panose="020B0604020202020204" pitchFamily="34" charset="0"/>
                <a:cs typeface="Arial" panose="020B0604020202020204" pitchFamily="34" charset="0"/>
              </a:rPr>
              <a:t>vận hành</a:t>
            </a:r>
            <a:r>
              <a:rPr lang="en-US" sz="2000" b="1" i="1">
                <a:solidFill>
                  <a:srgbClr val="002060"/>
                </a:solidFill>
                <a:latin typeface="Arial" panose="020B0604020202020204" pitchFamily="34" charset="0"/>
                <a:cs typeface="Arial" panose="020B0604020202020204" pitchFamily="34" charset="0"/>
              </a:rPr>
              <a:t> </a:t>
            </a:r>
            <a:r>
              <a:rPr lang="en-US" sz="2000" b="1">
                <a:solidFill>
                  <a:srgbClr val="002060"/>
                </a:solidFill>
                <a:latin typeface="Arial" panose="020B0604020202020204" pitchFamily="34" charset="0"/>
                <a:cs typeface="Arial" panose="020B0604020202020204" pitchFamily="34" charset="0"/>
              </a:rPr>
              <a:t>= 21/(21 – O</a:t>
            </a:r>
            <a:r>
              <a:rPr lang="en-US" sz="2000" b="1" baseline="-25000">
                <a:solidFill>
                  <a:srgbClr val="002060"/>
                </a:solidFill>
                <a:latin typeface="Arial" panose="020B0604020202020204" pitchFamily="34" charset="0"/>
                <a:cs typeface="Arial" panose="020B0604020202020204" pitchFamily="34" charset="0"/>
              </a:rPr>
              <a:t>2</a:t>
            </a:r>
            <a:r>
              <a:rPr lang="en-US" sz="2000" b="1">
                <a:solidFill>
                  <a:srgbClr val="002060"/>
                </a:solidFill>
                <a:latin typeface="Arial" panose="020B0604020202020204" pitchFamily="34" charset="0"/>
                <a:cs typeface="Arial" panose="020B0604020202020204" pitchFamily="34" charset="0"/>
              </a:rPr>
              <a:t>)	</a:t>
            </a:r>
          </a:p>
          <a:p>
            <a:pPr>
              <a:buFont typeface="Arial" panose="020B0604020202020204" pitchFamily="34" charset="0"/>
              <a:buNone/>
              <a:defRPr/>
            </a:pPr>
            <a:r>
              <a:rPr lang="en-US" sz="2000" b="1">
                <a:solidFill>
                  <a:srgbClr val="002060"/>
                </a:solidFill>
                <a:latin typeface="Arial" panose="020B0604020202020204" pitchFamily="34" charset="0"/>
                <a:cs typeface="Arial" panose="020B0604020202020204" pitchFamily="34" charset="0"/>
              </a:rPr>
              <a:t>  		</a:t>
            </a:r>
            <a:r>
              <a:rPr lang="en-US" sz="2000" b="1">
                <a:solidFill>
                  <a:srgbClr val="002060"/>
                </a:solidFill>
                <a:latin typeface="Arial" panose="020B0604020202020204" pitchFamily="34" charset="0"/>
                <a:cs typeface="Arial" panose="020B0604020202020204" pitchFamily="34" charset="0"/>
                <a:sym typeface="Symbol" pitchFamily="18" charset="2"/>
              </a:rPr>
              <a:t> </a:t>
            </a:r>
            <a:r>
              <a:rPr lang="en-US" sz="2000" b="1" i="1" baseline="-25000">
                <a:solidFill>
                  <a:srgbClr val="002060"/>
                </a:solidFill>
                <a:latin typeface="Arial" panose="020B0604020202020204" pitchFamily="34" charset="0"/>
                <a:cs typeface="Arial" panose="020B0604020202020204" pitchFamily="34" charset="0"/>
              </a:rPr>
              <a:t>vận hành</a:t>
            </a:r>
            <a:r>
              <a:rPr lang="en-US" sz="2000" b="1" i="1">
                <a:solidFill>
                  <a:srgbClr val="002060"/>
                </a:solidFill>
                <a:latin typeface="Arial" panose="020B0604020202020204" pitchFamily="34" charset="0"/>
                <a:cs typeface="Arial" panose="020B0604020202020204" pitchFamily="34" charset="0"/>
                <a:sym typeface="Symbol" pitchFamily="18" charset="2"/>
              </a:rPr>
              <a:t> </a:t>
            </a:r>
            <a:r>
              <a:rPr lang="en-US" sz="2000" b="1">
                <a:solidFill>
                  <a:srgbClr val="002060"/>
                </a:solidFill>
                <a:latin typeface="Arial" panose="020B0604020202020204" pitchFamily="34" charset="0"/>
                <a:cs typeface="Arial" panose="020B0604020202020204" pitchFamily="34" charset="0"/>
                <a:sym typeface="Symbol" pitchFamily="18" charset="2"/>
              </a:rPr>
              <a:t>≈ CO</a:t>
            </a:r>
            <a:r>
              <a:rPr lang="en-US" sz="2000" b="1" baseline="-25000">
                <a:solidFill>
                  <a:srgbClr val="002060"/>
                </a:solidFill>
                <a:latin typeface="Arial" panose="020B0604020202020204" pitchFamily="34" charset="0"/>
                <a:cs typeface="Arial" panose="020B0604020202020204" pitchFamily="34" charset="0"/>
                <a:sym typeface="Symbol" pitchFamily="18" charset="2"/>
              </a:rPr>
              <a:t>2</a:t>
            </a:r>
            <a:r>
              <a:rPr lang="en-US" sz="2000" b="1" baseline="30000">
                <a:solidFill>
                  <a:srgbClr val="002060"/>
                </a:solidFill>
                <a:latin typeface="Arial" panose="020B0604020202020204" pitchFamily="34" charset="0"/>
                <a:cs typeface="Arial" panose="020B0604020202020204" pitchFamily="34" charset="0"/>
                <a:sym typeface="Symbol" pitchFamily="18" charset="2"/>
              </a:rPr>
              <a:t>max </a:t>
            </a:r>
            <a:r>
              <a:rPr lang="en-US" sz="2000" b="1">
                <a:solidFill>
                  <a:srgbClr val="002060"/>
                </a:solidFill>
                <a:latin typeface="Arial" panose="020B0604020202020204" pitchFamily="34" charset="0"/>
                <a:cs typeface="Arial" panose="020B0604020202020204" pitchFamily="34" charset="0"/>
                <a:sym typeface="Symbol" pitchFamily="18" charset="2"/>
              </a:rPr>
              <a:t>/CO</a:t>
            </a:r>
            <a:r>
              <a:rPr lang="en-US" sz="2000" b="1" baseline="-25000">
                <a:solidFill>
                  <a:srgbClr val="002060"/>
                </a:solidFill>
                <a:latin typeface="Arial" panose="020B0604020202020204" pitchFamily="34" charset="0"/>
                <a:cs typeface="Arial" panose="020B0604020202020204" pitchFamily="34" charset="0"/>
                <a:sym typeface="Symbol" pitchFamily="18" charset="2"/>
              </a:rPr>
              <a:t>2</a:t>
            </a:r>
            <a:endParaRPr lang="en-US" sz="20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5980544"/>
      </p:ext>
    </p:extLst>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aphicFrame>
        <p:nvGraphicFramePr>
          <p:cNvPr id="4" name="Object 4">
            <a:extLst>
              <a:ext uri="{FF2B5EF4-FFF2-40B4-BE49-F238E27FC236}">
                <a16:creationId xmlns:a16="http://schemas.microsoft.com/office/drawing/2014/main" id="{1B1A112A-A30B-4D05-72F0-D3AB3056444F}"/>
              </a:ext>
            </a:extLst>
          </p:cNvPr>
          <p:cNvGraphicFramePr>
            <a:graphicFrameLocks noChangeAspect="1"/>
          </p:cNvGraphicFramePr>
          <p:nvPr>
            <p:extLst>
              <p:ext uri="{D42A27DB-BD31-4B8C-83A1-F6EECF244321}">
                <p14:modId xmlns:p14="http://schemas.microsoft.com/office/powerpoint/2010/main" val="330251531"/>
              </p:ext>
            </p:extLst>
          </p:nvPr>
        </p:nvGraphicFramePr>
        <p:xfrm>
          <a:off x="774133" y="1686686"/>
          <a:ext cx="4133601" cy="3065368"/>
        </p:xfrm>
        <a:graphic>
          <a:graphicData uri="http://schemas.openxmlformats.org/presentationml/2006/ole">
            <mc:AlternateContent xmlns:mc="http://schemas.openxmlformats.org/markup-compatibility/2006">
              <mc:Choice xmlns:v="urn:schemas-microsoft-com:vml" Requires="v">
                <p:oleObj imgH="4248221" imgW="5800704" name="Chart" progId="MSGraph.Chart.8" r:id="rId3" spid="_x0000_s1035">
                  <p:embed/>
                </p:oleObj>
              </mc:Choice>
              <mc:Fallback>
                <p:oleObj imgH="4248221" imgW="5800704" name="Chart" progId="MSGraph.Chart.8" r:id="rId3">
                  <p:embed/>
                  <p:pic>
                    <p:nvPicPr>
                      <p:cNvPr id="4" name="Object 4">
                        <a:extLst>
                          <a:ext uri="{FF2B5EF4-FFF2-40B4-BE49-F238E27FC236}">
                            <a16:creationId xmlns:a16="http://schemas.microsoft.com/office/drawing/2014/main" id="{1B1A112A-A30B-4D05-72F0-D3AB3056444F}"/>
                          </a:ext>
                        </a:extLst>
                      </p:cNvPr>
                      <p:cNvPicPr>
                        <a:picLocks noChangeArrowheads="1"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4133" y="1686686"/>
                        <a:ext cx="4133601" cy="3065368"/>
                      </a:xfrm>
                      <a:prstGeom prst="rect">
                        <a:avLst/>
                      </a:prstGeom>
                      <a:solidFill>
                        <a:srgbClr val="FFFFFF"/>
                      </a:solidFill>
                      <a:ln>
                        <a:noFill/>
                      </a:ln>
                    </p:spPr>
                  </p:pic>
                </p:oleObj>
              </mc:Fallback>
            </mc:AlternateContent>
          </a:graphicData>
        </a:graphic>
      </p:graphicFrame>
      <p:sp>
        <p:nvSpPr>
          <p:cNvPr id="5" name="Rectangle 5">
            <a:extLst>
              <a:ext uri="{FF2B5EF4-FFF2-40B4-BE49-F238E27FC236}">
                <a16:creationId xmlns:a16="http://schemas.microsoft.com/office/drawing/2014/main" id="{6DBC1E8C-3115-9119-9825-360FCEEEC80D}"/>
              </a:ext>
            </a:extLst>
          </p:cNvPr>
          <p:cNvSpPr>
            <a:spLocks noChangeArrowheads="1"/>
          </p:cNvSpPr>
          <p:nvPr/>
        </p:nvSpPr>
        <p:spPr bwMode="white">
          <a:xfrm>
            <a:off x="802566" y="4556214"/>
            <a:ext cx="437515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15000"/>
              </a:lnSpc>
              <a:spcBef>
                <a:spcPct val="20000"/>
              </a:spcBef>
              <a:buClr>
                <a:srgbClr val="00783C"/>
              </a:buClr>
              <a:buChar char="•"/>
              <a:defRPr sz="2800">
                <a:solidFill>
                  <a:schemeClr val="tx1"/>
                </a:solidFill>
                <a:latin charset="0" panose="020B0603020202020204" pitchFamily="34" typeface="Trebuchet MS"/>
              </a:defRPr>
            </a:lvl1pPr>
            <a:lvl2pPr indent="-285750" marL="742950">
              <a:spcBef>
                <a:spcPct val="20000"/>
              </a:spcBef>
              <a:buClr>
                <a:srgbClr val="00783C"/>
              </a:buClr>
              <a:buFont charset="2" panose="05000000000000000000" pitchFamily="2" typeface="Wingdings"/>
              <a:buChar char="§"/>
              <a:defRPr sz="2000">
                <a:solidFill>
                  <a:schemeClr val="tx1"/>
                </a:solidFill>
                <a:latin charset="0" panose="020B0603020202020204" pitchFamily="34" typeface="Trebuchet MS"/>
              </a:defRPr>
            </a:lvl2pPr>
            <a:lvl3pPr indent="-228600" marL="1143000">
              <a:spcBef>
                <a:spcPct val="20000"/>
              </a:spcBef>
              <a:buClr>
                <a:srgbClr val="00783C"/>
              </a:buClr>
              <a:buChar char="•"/>
              <a:defRPr sz="2000">
                <a:solidFill>
                  <a:schemeClr val="tx1"/>
                </a:solidFill>
                <a:latin charset="0" panose="020B0603020202020204" pitchFamily="34" typeface="Trebuchet MS"/>
              </a:defRPr>
            </a:lvl3pPr>
            <a:lvl4pPr indent="-228600" marL="1600200">
              <a:spcBef>
                <a:spcPct val="20000"/>
              </a:spcBef>
              <a:buClr>
                <a:srgbClr val="00783C"/>
              </a:buClr>
              <a:buChar char="–"/>
              <a:defRPr sz="2000">
                <a:solidFill>
                  <a:schemeClr val="tx1"/>
                </a:solidFill>
                <a:latin charset="0" panose="020B0603020202020204" pitchFamily="34" typeface="Trebuchet MS"/>
              </a:defRPr>
            </a:lvl4pPr>
            <a:lvl5pPr indent="-228600" marL="2057400">
              <a:spcBef>
                <a:spcPct val="20000"/>
              </a:spcBef>
              <a:buClr>
                <a:srgbClr val="00783C"/>
              </a:buClr>
              <a:buChar char="»"/>
              <a:defRPr sz="2000">
                <a:solidFill>
                  <a:schemeClr val="tx1"/>
                </a:solidFill>
                <a:latin charset="0" panose="020B0603020202020204" pitchFamily="34" typeface="Trebuchet MS"/>
              </a:defRPr>
            </a:lvl5pPr>
            <a:lvl6pPr eaLnBrk="0" fontAlgn="base" hangingPunct="0" indent="-228600" marL="2514600">
              <a:spcBef>
                <a:spcPct val="20000"/>
              </a:spcBef>
              <a:spcAft>
                <a:spcPct val="0"/>
              </a:spcAft>
              <a:buClr>
                <a:srgbClr val="00783C"/>
              </a:buClr>
              <a:buChar char="»"/>
              <a:defRPr sz="2000">
                <a:solidFill>
                  <a:schemeClr val="tx1"/>
                </a:solidFill>
                <a:latin charset="0" panose="020B0603020202020204" pitchFamily="34" typeface="Trebuchet MS"/>
              </a:defRPr>
            </a:lvl6pPr>
            <a:lvl7pPr eaLnBrk="0" fontAlgn="base" hangingPunct="0" indent="-228600" marL="2971800">
              <a:spcBef>
                <a:spcPct val="20000"/>
              </a:spcBef>
              <a:spcAft>
                <a:spcPct val="0"/>
              </a:spcAft>
              <a:buClr>
                <a:srgbClr val="00783C"/>
              </a:buClr>
              <a:buChar char="»"/>
              <a:defRPr sz="2000">
                <a:solidFill>
                  <a:schemeClr val="tx1"/>
                </a:solidFill>
                <a:latin charset="0" panose="020B0603020202020204" pitchFamily="34" typeface="Trebuchet MS"/>
              </a:defRPr>
            </a:lvl7pPr>
            <a:lvl8pPr eaLnBrk="0" fontAlgn="base" hangingPunct="0" indent="-228600" marL="3429000">
              <a:spcBef>
                <a:spcPct val="20000"/>
              </a:spcBef>
              <a:spcAft>
                <a:spcPct val="0"/>
              </a:spcAft>
              <a:buClr>
                <a:srgbClr val="00783C"/>
              </a:buClr>
              <a:buChar char="»"/>
              <a:defRPr sz="2000">
                <a:solidFill>
                  <a:schemeClr val="tx1"/>
                </a:solidFill>
                <a:latin charset="0" panose="020B0603020202020204" pitchFamily="34" typeface="Trebuchet MS"/>
              </a:defRPr>
            </a:lvl8pPr>
            <a:lvl9pPr eaLnBrk="0" fontAlgn="base" hangingPunct="0" indent="-228600" marL="3886200">
              <a:spcBef>
                <a:spcPct val="20000"/>
              </a:spcBef>
              <a:spcAft>
                <a:spcPct val="0"/>
              </a:spcAft>
              <a:buClr>
                <a:srgbClr val="00783C"/>
              </a:buClr>
              <a:buChar char="»"/>
              <a:defRPr sz="2000">
                <a:solidFill>
                  <a:schemeClr val="tx1"/>
                </a:solidFill>
                <a:latin charset="0" panose="020B0603020202020204" pitchFamily="34" typeface="Trebuchet MS"/>
              </a:defRPr>
            </a:lvl9pPr>
          </a:lstStyle>
          <a:p>
            <a:pPr algn="ctr">
              <a:lnSpc>
                <a:spcPct val="100000"/>
              </a:lnSpc>
              <a:spcBef>
                <a:spcPct val="0"/>
              </a:spcBef>
              <a:buClrTx/>
              <a:buNone/>
            </a:pPr>
            <a:r>
              <a:rPr altLang="en-US" lang="en-US" sz="2000">
                <a:latin charset="0" panose="020B0604020202020204" pitchFamily="34" typeface="Arial"/>
                <a:cs charset="0" panose="020B0604020202020204" pitchFamily="34" typeface="Arial"/>
              </a:rPr>
              <a:t>Hệ số không khí </a:t>
            </a:r>
            <a:r>
              <a:rPr altLang="en-US" lang="en-US" sz="2000">
                <a:latin charset="0" panose="020B0604020202020204" pitchFamily="34" typeface="Arial"/>
                <a:cs charset="0" panose="020B0604020202020204" pitchFamily="34" typeface="Arial"/>
                <a:sym charset="2" panose="05050102010706020507" pitchFamily="18" typeface="Symbol"/>
              </a:rPr>
              <a:t></a:t>
            </a:r>
            <a:endParaRPr altLang="en-US" dirty="0" lang="en-US" sz="2000">
              <a:latin charset="0" panose="020B0604020202020204" pitchFamily="34" typeface="Arial"/>
              <a:cs charset="0" panose="020B0604020202020204" pitchFamily="34" typeface="Arial"/>
              <a:sym charset="2" panose="05050102010706020507" pitchFamily="18" typeface="Symbol"/>
            </a:endParaRPr>
          </a:p>
        </p:txBody>
      </p:sp>
      <p:pic>
        <p:nvPicPr>
          <p:cNvPr descr="mang nhiet" id="6" name="Content Placeholder 8">
            <a:extLst>
              <a:ext uri="{FF2B5EF4-FFF2-40B4-BE49-F238E27FC236}">
                <a16:creationId xmlns:a16="http://schemas.microsoft.com/office/drawing/2014/main" id="{2D125BA6-599F-8641-365E-AFC6ACD7CDE9}"/>
              </a:ext>
            </a:extLst>
          </p:cNvPr>
          <p:cNvPicPr>
            <a:picLocks noChangeArrowheads="1" noChangeAspect="1"/>
          </p:cNvPicPr>
          <p:nvPr/>
        </p:nvPicPr>
        <p:blipFill rotWithShape="1">
          <a:blip r:embed="rId5">
            <a:extLst>
              <a:ext uri="{28A0092B-C50C-407E-A947-70E740481C1C}">
                <a14:useLocalDpi xmlns:a14="http://schemas.microsoft.com/office/drawing/2010/main" val="0"/>
              </a:ext>
            </a:extLst>
          </a:blip>
          <a:srcRect b="211"/>
          <a:stretch/>
        </p:blipFill>
        <p:spPr>
          <a:xfrm>
            <a:off x="4768366" y="1945705"/>
            <a:ext cx="3244606" cy="3211603"/>
          </a:xfrm>
          <a:prstGeom prst="rect">
            <a:avLst/>
          </a:prstGeom>
        </p:spPr>
      </p:pic>
      <p:sp>
        <p:nvSpPr>
          <p:cNvPr id="9" name="TextBox 8">
            <a:extLst>
              <a:ext uri="{FF2B5EF4-FFF2-40B4-BE49-F238E27FC236}">
                <a16:creationId xmlns:a16="http://schemas.microsoft.com/office/drawing/2014/main" id="{2B56FEAA-18AE-ED22-65D9-4A8FDD7AD5A2}"/>
              </a:ext>
            </a:extLst>
          </p:cNvPr>
          <p:cNvSpPr txBox="1"/>
          <p:nvPr/>
        </p:nvSpPr>
        <p:spPr>
          <a:xfrm>
            <a:off x="5715000" y="5407099"/>
            <a:ext cx="2071729" cy="400110"/>
          </a:xfrm>
          <a:prstGeom prst="rect">
            <a:avLst/>
          </a:prstGeom>
          <a:noFill/>
        </p:spPr>
        <p:txBody>
          <a:bodyPr wrap="square">
            <a:spAutoFit/>
          </a:bodyPr>
          <a:lstStyle/>
          <a:p>
            <a:r>
              <a:rPr altLang="en-US" i="1" lang="en-US" sz="2000">
                <a:latin charset="0" panose="020B0604020202020204" pitchFamily="34" typeface="Arial"/>
                <a:cs charset="0" panose="020B0604020202020204" pitchFamily="34" typeface="Arial"/>
              </a:rPr>
              <a:t>Chọn </a:t>
            </a:r>
            <a:r>
              <a:rPr altLang="en-US" i="1" lang="en-US" sz="2000">
                <a:latin charset="0" panose="020B0604020202020204" pitchFamily="34" typeface="Arial"/>
                <a:cs charset="0" panose="020B0604020202020204" pitchFamily="34" typeface="Arial"/>
                <a:sym charset="2" panose="05050102010706020507" pitchFamily="18" typeface="Symbol"/>
              </a:rPr>
              <a:t> tối ưu</a:t>
            </a:r>
            <a:endParaRPr i="1" lang="en-US" sz="2000">
              <a:latin charset="0" panose="020B0604020202020204" pitchFamily="34" typeface="Arial"/>
              <a:cs charset="0" panose="020B0604020202020204" pitchFamily="34" typeface="Arial"/>
            </a:endParaRPr>
          </a:p>
        </p:txBody>
      </p:sp>
      <p:pic>
        <p:nvPicPr>
          <p:cNvPr id="8" name="Picture 7"/>
          <p:cNvPicPr>
            <a:picLocks noChangeAspect="1"/>
          </p:cNvPicPr>
          <p:nvPr/>
        </p:nvPicPr>
        <p:blipFill>
          <a:blip r:embed="rId6"/>
          <a:stretch>
            <a:fillRect/>
          </a:stretch>
        </p:blipFill>
        <p:spPr>
          <a:xfrm>
            <a:off x="11188160" y="5996280"/>
            <a:ext cx="1000211" cy="861720"/>
          </a:xfrm>
          <a:prstGeom prst="rect">
            <a:avLst/>
          </a:prstGeom>
        </p:spPr>
      </p:pic>
      <p:sp>
        <p:nvSpPr>
          <p:cNvPr id="10" name="Title 4">
            <a:extLst>
              <a:ext uri="{FF2B5EF4-FFF2-40B4-BE49-F238E27FC236}">
                <a16:creationId xmlns:a16="http://schemas.microsoft.com/office/drawing/2014/main" id="{CFF929A2-C5E2-BE28-4D54-A68C62AA379F}"/>
              </a:ext>
            </a:extLst>
          </p:cNvPr>
          <p:cNvSpPr txBox="1">
            <a:spLocks noChangeArrowheads="1"/>
          </p:cNvSpPr>
          <p:nvPr/>
        </p:nvSpPr>
        <p:spPr>
          <a:xfrm>
            <a:off x="647700" y="495314"/>
            <a:ext cx="10896600" cy="800490"/>
          </a:xfrm>
          <a:prstGeom prst="rect">
            <a:avLst/>
          </a:prstGeom>
        </p:spPr>
        <p:txBody>
          <a:bodyPr anchor="ctr" bIns="45720" lIns="91440" rIns="91440" rtlCol="0" tIns="45720" vert="horz">
            <a:noAutofit/>
          </a:bodyPr>
          <a:lstStyle>
            <a:lvl1pPr algn="l" defTabSz="914400" eaLnBrk="1" hangingPunct="1" latinLnBrk="0" rtl="0">
              <a:lnSpc>
                <a:spcPct val="90000"/>
              </a:lnSpc>
              <a:spcBef>
                <a:spcPct val="0"/>
              </a:spcBef>
              <a:buNone/>
              <a:defRPr kern="1200" sz="4400">
                <a:solidFill>
                  <a:schemeClr val="tx2"/>
                </a:solidFill>
                <a:latin typeface="+mj-lt"/>
                <a:ea typeface="+mj-ea"/>
                <a:cs typeface="+mj-cs"/>
              </a:defRPr>
            </a:lvl1pPr>
          </a:lstStyle>
          <a:p>
            <a:pPr algn="ctr" lvl="0">
              <a:lnSpc>
                <a:spcPct val="100000"/>
              </a:lnSpc>
              <a:spcBef>
                <a:spcPts val="0"/>
              </a:spcBef>
              <a:defRPr/>
            </a:pPr>
            <a:r>
              <a:rPr altLang="en-US" b="1" lang="en-US" sz="2800">
                <a:solidFill>
                  <a:schemeClr val="accent1">
                    <a:lumMod val="50000"/>
                  </a:schemeClr>
                </a:solidFill>
                <a:latin charset="0" panose="020B0604020202020204" pitchFamily="34" typeface="Arial"/>
                <a:ea typeface="+mn-ea"/>
                <a:cs charset="0" panose="020B0604020202020204" pitchFamily="34" typeface="Arial"/>
              </a:rPr>
              <a:t>Quá trình cháy - Không khí thừa và ý nghĩa</a:t>
            </a:r>
          </a:p>
        </p:txBody>
      </p:sp>
      <p:graphicFrame>
        <p:nvGraphicFramePr>
          <p:cNvPr id="11" name="Table 10">
            <a:extLst>
              <a:ext uri="{FF2B5EF4-FFF2-40B4-BE49-F238E27FC236}">
                <a16:creationId xmlns:a16="http://schemas.microsoft.com/office/drawing/2014/main" id="{9DEF770F-22E5-A3A6-74E9-93440A3B0735}"/>
              </a:ext>
            </a:extLst>
          </p:cNvPr>
          <p:cNvGraphicFramePr>
            <a:graphicFrameLocks noGrp="1"/>
          </p:cNvGraphicFramePr>
          <p:nvPr>
            <p:extLst>
              <p:ext uri="{D42A27DB-BD31-4B8C-83A1-F6EECF244321}">
                <p14:modId xmlns:p14="http://schemas.microsoft.com/office/powerpoint/2010/main" val="1368163807"/>
              </p:ext>
            </p:extLst>
          </p:nvPr>
        </p:nvGraphicFramePr>
        <p:xfrm>
          <a:off x="8012973" y="1686686"/>
          <a:ext cx="3531328" cy="3515152"/>
        </p:xfrm>
        <a:graphic>
          <a:graphicData uri="http://schemas.openxmlformats.org/drawingml/2006/table">
            <a:tbl>
              <a:tblPr/>
              <a:tblGrid>
                <a:gridCol w="1766329">
                  <a:extLst>
                    <a:ext uri="{9D8B030D-6E8A-4147-A177-3AD203B41FA5}">
                      <a16:colId xmlns:a16="http://schemas.microsoft.com/office/drawing/2014/main" val="20000"/>
                    </a:ext>
                  </a:extLst>
                </a:gridCol>
                <a:gridCol w="1764999">
                  <a:extLst>
                    <a:ext uri="{9D8B030D-6E8A-4147-A177-3AD203B41FA5}">
                      <a16:colId xmlns:a16="http://schemas.microsoft.com/office/drawing/2014/main" val="20001"/>
                    </a:ext>
                  </a:extLst>
                </a:gridCol>
              </a:tblGrid>
              <a:tr h="682130">
                <a:tc>
                  <a:txBody>
                    <a:bodyPr/>
                    <a:lstStyle/>
                    <a:p>
                      <a:pPr algn="l" defTabSz="914400" eaLnBrk="1" fontAlgn="base" hangingPunct="1" indent="0" latinLnBrk="0" lvl="0" marL="0" marR="0" rtl="0">
                        <a:lnSpc>
                          <a:spcPct val="115000"/>
                        </a:lnSpc>
                        <a:spcBef>
                          <a:spcPct val="0"/>
                        </a:spcBef>
                        <a:spcAft>
                          <a:spcPts val="1000"/>
                        </a:spcAft>
                        <a:buClrTx/>
                        <a:buSzTx/>
                        <a:buFontTx/>
                        <a:buNone/>
                        <a:tabLst/>
                      </a:pPr>
                      <a:r>
                        <a:rPr b="1" baseline="0" cap="none" i="0" kumimoji="0" lang="en-US" normalizeH="0" strike="noStrike" sz="2000" u="none">
                          <a:ln>
                            <a:noFill/>
                          </a:ln>
                          <a:solidFill>
                            <a:schemeClr val="tx1"/>
                          </a:solidFill>
                          <a:effectLst/>
                          <a:latin charset="0" pitchFamily="34" typeface="Arial"/>
                          <a:cs charset="0" pitchFamily="34" typeface="Arial"/>
                        </a:rPr>
                        <a:t>Nhiên liệu </a:t>
                      </a:r>
                      <a:endParaRPr b="0" baseline="0" cap="none" i="0" kumimoji="0" lang="en-US" normalizeH="0" strike="noStrike" sz="2000" u="none">
                        <a:ln>
                          <a:noFill/>
                        </a:ln>
                        <a:solidFill>
                          <a:schemeClr val="tx1"/>
                        </a:solidFill>
                        <a:effectLst/>
                        <a:latin charset="0" pitchFamily="34" typeface="Arial"/>
                        <a:cs charset="0" pitchFamily="34" typeface="Arial"/>
                      </a:endParaRPr>
                    </a:p>
                  </a:txBody>
                  <a:tcPr anchor="ctr" horzOverflow="overflow" marB="36757" marL="73520" marR="73520" marT="36757">
                    <a:lnL>
                      <a:noFill/>
                    </a:lnL>
                    <a:lnR>
                      <a:noFill/>
                    </a:lnR>
                    <a:lnT algn="ctr" cap="flat" cmpd="sng" w="12700">
                      <a:solidFill>
                        <a:srgbClr val="00CC99"/>
                      </a:solidFill>
                      <a:prstDash val="solid"/>
                      <a:round/>
                      <a:headEnd len="med" type="none" w="med"/>
                      <a:tailEnd len="med" type="none" w="med"/>
                    </a:lnT>
                    <a:lnB algn="ctr" cap="flat" cmpd="sng" w="12700">
                      <a:solidFill>
                        <a:srgbClr val="00CC99"/>
                      </a:solidFill>
                      <a:prstDash val="solid"/>
                      <a:round/>
                      <a:headEnd len="med" type="none" w="med"/>
                      <a:tailEnd len="med" type="none" w="med"/>
                    </a:lnB>
                    <a:lnTlToBr>
                      <a:noFill/>
                    </a:lnTlToBr>
                    <a:lnBlToTr>
                      <a:noFill/>
                    </a:lnBlToTr>
                    <a:noFill/>
                  </a:tcPr>
                </a:tc>
                <a:tc>
                  <a:txBody>
                    <a:bodyPr/>
                    <a:lstStyle/>
                    <a:p>
                      <a:pPr algn="l" defTabSz="914400" eaLnBrk="1" fontAlgn="base" hangingPunct="1" indent="0" latinLnBrk="0" lvl="0" marL="0" marR="0" rtl="0">
                        <a:lnSpc>
                          <a:spcPct val="115000"/>
                        </a:lnSpc>
                        <a:spcBef>
                          <a:spcPct val="0"/>
                        </a:spcBef>
                        <a:spcAft>
                          <a:spcPts val="1000"/>
                        </a:spcAft>
                        <a:buClrTx/>
                        <a:buSzTx/>
                        <a:buFontTx/>
                        <a:buNone/>
                        <a:tabLst/>
                      </a:pPr>
                      <a:r>
                        <a:rPr b="1" baseline="0" cap="none" i="0" kumimoji="0" lang="en-US" normalizeH="0" strike="noStrike" sz="2000" u="none">
                          <a:ln>
                            <a:noFill/>
                          </a:ln>
                          <a:solidFill>
                            <a:schemeClr val="tx1"/>
                          </a:solidFill>
                          <a:effectLst/>
                          <a:latin charset="0" pitchFamily="34" typeface="Arial"/>
                          <a:cs charset="0" pitchFamily="34" typeface="Arial"/>
                          <a:sym charset="2" pitchFamily="18" typeface="Symbol"/>
                        </a:rPr>
                        <a:t></a:t>
                      </a:r>
                      <a:r>
                        <a:rPr b="1" baseline="-25000" cap="none" i="0" kumimoji="0" lang="en-US" normalizeH="0" strike="noStrike" sz="2000" u="none">
                          <a:ln>
                            <a:noFill/>
                          </a:ln>
                          <a:solidFill>
                            <a:schemeClr val="tx1"/>
                          </a:solidFill>
                          <a:effectLst/>
                          <a:latin charset="0" pitchFamily="34" typeface="Arial"/>
                          <a:cs charset="0" pitchFamily="34" typeface="Arial"/>
                        </a:rPr>
                        <a:t>tối ưu </a:t>
                      </a:r>
                      <a:endParaRPr b="0" baseline="0" cap="none" i="0" kumimoji="0" lang="en-US" normalizeH="0" strike="noStrike" sz="2000" u="none">
                        <a:ln>
                          <a:noFill/>
                        </a:ln>
                        <a:solidFill>
                          <a:schemeClr val="tx1"/>
                        </a:solidFill>
                        <a:effectLst/>
                        <a:latin charset="0" pitchFamily="34" typeface="Arial"/>
                        <a:cs charset="0" pitchFamily="34" typeface="Arial"/>
                      </a:endParaRPr>
                    </a:p>
                  </a:txBody>
                  <a:tcPr anchor="ctr" horzOverflow="overflow" marB="36757" marL="73520" marR="73520" marT="36757">
                    <a:lnL>
                      <a:noFill/>
                    </a:lnL>
                    <a:lnR>
                      <a:noFill/>
                    </a:lnR>
                    <a:lnT algn="ctr" cap="flat" cmpd="sng" w="12700">
                      <a:solidFill>
                        <a:srgbClr val="00CC99"/>
                      </a:solidFill>
                      <a:prstDash val="solid"/>
                      <a:round/>
                      <a:headEnd len="med" type="none" w="med"/>
                      <a:tailEnd len="med" type="none" w="med"/>
                    </a:lnT>
                    <a:lnB algn="ctr" cap="flat" cmpd="sng" w="12700">
                      <a:solidFill>
                        <a:srgbClr val="00CC99"/>
                      </a:solidFill>
                      <a:prstDash val="solid"/>
                      <a:round/>
                      <a:headEnd len="med" type="none" w="med"/>
                      <a:tailEnd len="med" type="none" w="med"/>
                    </a:lnB>
                    <a:lnTlToBr>
                      <a:noFill/>
                    </a:lnTlToBr>
                    <a:lnBlToTr>
                      <a:noFill/>
                    </a:lnBlToTr>
                    <a:noFill/>
                  </a:tcPr>
                </a:tc>
                <a:extLst>
                  <a:ext uri="{0D108BD9-81ED-4DB2-BD59-A6C34878D82A}">
                    <a16:rowId xmlns:a16="http://schemas.microsoft.com/office/drawing/2014/main" val="10000"/>
                  </a:ext>
                </a:extLst>
              </a:tr>
              <a:tr h="682130">
                <a:tc>
                  <a:txBody>
                    <a:bodyPr/>
                    <a:lstStyle/>
                    <a:p>
                      <a:pPr algn="l" defTabSz="914400" eaLnBrk="1" fontAlgn="base" hangingPunct="1" indent="0" latinLnBrk="0" lvl="0" marL="0" marR="0" rtl="0">
                        <a:lnSpc>
                          <a:spcPct val="115000"/>
                        </a:lnSpc>
                        <a:spcBef>
                          <a:spcPct val="0"/>
                        </a:spcBef>
                        <a:spcAft>
                          <a:spcPts val="1000"/>
                        </a:spcAft>
                        <a:buClrTx/>
                        <a:buSzTx/>
                        <a:buFontTx/>
                        <a:buNone/>
                        <a:tabLst/>
                      </a:pPr>
                      <a:r>
                        <a:rPr b="0" baseline="0" cap="none" i="0" kumimoji="0" lang="en-US" normalizeH="0" strike="noStrike" sz="2000" u="none">
                          <a:ln>
                            <a:noFill/>
                          </a:ln>
                          <a:solidFill>
                            <a:schemeClr val="tx1"/>
                          </a:solidFill>
                          <a:effectLst/>
                          <a:latin charset="0" pitchFamily="34" typeface="Arial"/>
                          <a:cs charset="0" pitchFamily="34" typeface="Arial"/>
                        </a:rPr>
                        <a:t>Khí, Dầu DO </a:t>
                      </a:r>
                    </a:p>
                  </a:txBody>
                  <a:tcPr anchor="ctr" horzOverflow="overflow" marB="36757" marL="73520" marR="73520" marT="36757">
                    <a:lnL>
                      <a:noFill/>
                    </a:lnL>
                    <a:lnR>
                      <a:noFill/>
                    </a:lnR>
                    <a:lnT algn="ctr" cap="flat" cmpd="sng" w="12700">
                      <a:solidFill>
                        <a:srgbClr val="00CC99"/>
                      </a:solidFill>
                      <a:prstDash val="solid"/>
                      <a:round/>
                      <a:headEnd len="med" type="none" w="med"/>
                      <a:tailEnd len="med" type="none" w="med"/>
                    </a:lnT>
                    <a:lnB algn="ctr" cap="flat" cmpd="sng" w="12700">
                      <a:solidFill>
                        <a:srgbClr val="00CC99"/>
                      </a:solidFill>
                      <a:prstDash val="solid"/>
                      <a:round/>
                      <a:headEnd len="med" type="none" w="med"/>
                      <a:tailEnd len="med" type="none" w="med"/>
                    </a:lnB>
                    <a:lnTlToBr>
                      <a:noFill/>
                    </a:lnTlToBr>
                    <a:lnBlToTr>
                      <a:noFill/>
                    </a:lnBlToTr>
                    <a:solidFill>
                      <a:srgbClr val="E7F6EF"/>
                    </a:solidFill>
                  </a:tcPr>
                </a:tc>
                <a:tc>
                  <a:txBody>
                    <a:bodyPr/>
                    <a:lstStyle/>
                    <a:p>
                      <a:pPr algn="l" defTabSz="914400" eaLnBrk="1" fontAlgn="base" hangingPunct="1" indent="0" latinLnBrk="0" lvl="0" marL="0" marR="0" rtl="0">
                        <a:lnSpc>
                          <a:spcPct val="115000"/>
                        </a:lnSpc>
                        <a:spcBef>
                          <a:spcPct val="0"/>
                        </a:spcBef>
                        <a:spcAft>
                          <a:spcPts val="1000"/>
                        </a:spcAft>
                        <a:buClrTx/>
                        <a:buSzTx/>
                        <a:buFontTx/>
                        <a:buNone/>
                        <a:tabLst/>
                      </a:pPr>
                      <a:r>
                        <a:rPr b="0" baseline="0" cap="none" i="0" kumimoji="0" lang="en-US" normalizeH="0" strike="noStrike" sz="2000" u="none">
                          <a:ln>
                            <a:noFill/>
                          </a:ln>
                          <a:solidFill>
                            <a:schemeClr val="tx1"/>
                          </a:solidFill>
                          <a:effectLst/>
                          <a:latin charset="0" pitchFamily="34" typeface="Arial"/>
                          <a:cs charset="0" pitchFamily="34" typeface="Arial"/>
                        </a:rPr>
                        <a:t>1,05 ÷ 1,15 </a:t>
                      </a:r>
                    </a:p>
                  </a:txBody>
                  <a:tcPr anchor="ctr" horzOverflow="overflow" marB="36757" marL="73520" marR="73520" marT="36757">
                    <a:lnL>
                      <a:noFill/>
                    </a:lnL>
                    <a:lnR>
                      <a:noFill/>
                    </a:lnR>
                    <a:lnT algn="ctr" cap="flat" cmpd="sng" w="12700">
                      <a:solidFill>
                        <a:srgbClr val="00CC99"/>
                      </a:solidFill>
                      <a:prstDash val="solid"/>
                      <a:round/>
                      <a:headEnd len="med" type="none" w="med"/>
                      <a:tailEnd len="med" type="none" w="med"/>
                    </a:lnT>
                    <a:lnB algn="ctr" cap="flat" cmpd="sng" w="12700">
                      <a:solidFill>
                        <a:srgbClr val="00CC99"/>
                      </a:solidFill>
                      <a:prstDash val="solid"/>
                      <a:round/>
                      <a:headEnd len="med" type="none" w="med"/>
                      <a:tailEnd len="med" type="none" w="med"/>
                    </a:lnB>
                    <a:lnTlToBr>
                      <a:noFill/>
                    </a:lnTlToBr>
                    <a:lnBlToTr>
                      <a:noFill/>
                    </a:lnBlToTr>
                    <a:solidFill>
                      <a:srgbClr val="E7F6EF"/>
                    </a:solidFill>
                  </a:tcPr>
                </a:tc>
                <a:extLst>
                  <a:ext uri="{0D108BD9-81ED-4DB2-BD59-A6C34878D82A}">
                    <a16:rowId xmlns:a16="http://schemas.microsoft.com/office/drawing/2014/main" val="10001"/>
                  </a:ext>
                </a:extLst>
              </a:tr>
              <a:tr h="682130">
                <a:tc>
                  <a:txBody>
                    <a:bodyPr/>
                    <a:lstStyle/>
                    <a:p>
                      <a:pPr algn="l" defTabSz="914400" eaLnBrk="1" fontAlgn="base" hangingPunct="1" indent="0" latinLnBrk="0" lvl="0" marL="0" marR="0" rtl="0">
                        <a:lnSpc>
                          <a:spcPct val="115000"/>
                        </a:lnSpc>
                        <a:spcBef>
                          <a:spcPct val="0"/>
                        </a:spcBef>
                        <a:spcAft>
                          <a:spcPts val="1000"/>
                        </a:spcAft>
                        <a:buClrTx/>
                        <a:buSzTx/>
                        <a:buFontTx/>
                        <a:buNone/>
                        <a:tabLst/>
                      </a:pPr>
                      <a:r>
                        <a:rPr b="0" baseline="0" cap="none" i="0" kumimoji="0" lang="en-US" normalizeH="0" strike="noStrike" sz="2000" u="none">
                          <a:ln>
                            <a:noFill/>
                          </a:ln>
                          <a:solidFill>
                            <a:schemeClr val="tx1"/>
                          </a:solidFill>
                          <a:effectLst/>
                          <a:latin charset="0" pitchFamily="34" typeface="Arial"/>
                          <a:cs charset="0" pitchFamily="34" typeface="Arial"/>
                        </a:rPr>
                        <a:t>Dầu FO</a:t>
                      </a:r>
                    </a:p>
                  </a:txBody>
                  <a:tcPr anchor="ctr" horzOverflow="overflow" marB="36757" marL="73520" marR="73520" marT="36757">
                    <a:lnL>
                      <a:noFill/>
                    </a:lnL>
                    <a:lnR>
                      <a:noFill/>
                    </a:lnR>
                    <a:lnT algn="ctr" cap="flat" cmpd="sng" w="12700">
                      <a:solidFill>
                        <a:srgbClr val="00CC99"/>
                      </a:solidFill>
                      <a:prstDash val="solid"/>
                      <a:round/>
                      <a:headEnd len="med" type="none" w="med"/>
                      <a:tailEnd len="med" type="none" w="med"/>
                    </a:lnT>
                    <a:lnB>
                      <a:noFill/>
                    </a:lnB>
                    <a:lnTlToBr>
                      <a:noFill/>
                    </a:lnTlToBr>
                    <a:lnBlToTr>
                      <a:noFill/>
                    </a:lnBlToTr>
                    <a:solidFill>
                      <a:srgbClr val="E7F6EF"/>
                    </a:solidFill>
                  </a:tcPr>
                </a:tc>
                <a:tc>
                  <a:txBody>
                    <a:bodyPr/>
                    <a:lstStyle/>
                    <a:p>
                      <a:pPr algn="l" defTabSz="914400" eaLnBrk="1" fontAlgn="base" hangingPunct="1" indent="0" latinLnBrk="0" lvl="0" marL="0" marR="0" rtl="0">
                        <a:lnSpc>
                          <a:spcPct val="115000"/>
                        </a:lnSpc>
                        <a:spcBef>
                          <a:spcPct val="0"/>
                        </a:spcBef>
                        <a:spcAft>
                          <a:spcPts val="1000"/>
                        </a:spcAft>
                        <a:buClrTx/>
                        <a:buSzTx/>
                        <a:buFontTx/>
                        <a:buNone/>
                        <a:tabLst/>
                      </a:pPr>
                      <a:r>
                        <a:rPr b="0" baseline="0" cap="none" i="0" kumimoji="0" lang="en-US" normalizeH="0" strike="noStrike" sz="2000" u="none">
                          <a:ln>
                            <a:noFill/>
                          </a:ln>
                          <a:solidFill>
                            <a:schemeClr val="tx1"/>
                          </a:solidFill>
                          <a:effectLst/>
                          <a:latin charset="0" pitchFamily="34" typeface="Arial"/>
                          <a:cs charset="0" pitchFamily="34" typeface="Arial"/>
                        </a:rPr>
                        <a:t>1,10 ÷ 1,25</a:t>
                      </a:r>
                    </a:p>
                  </a:txBody>
                  <a:tcPr anchor="ctr" horzOverflow="overflow" marB="36757" marL="73520" marR="73520" marT="36757">
                    <a:lnL>
                      <a:noFill/>
                    </a:lnL>
                    <a:lnR>
                      <a:noFill/>
                    </a:lnR>
                    <a:lnT algn="ctr" cap="flat" cmpd="sng" w="12700">
                      <a:solidFill>
                        <a:srgbClr val="00CC99"/>
                      </a:solidFill>
                      <a:prstDash val="solid"/>
                      <a:round/>
                      <a:headEnd len="med" type="none" w="med"/>
                      <a:tailEnd len="med" type="none" w="med"/>
                    </a:lnT>
                    <a:lnB>
                      <a:noFill/>
                    </a:lnB>
                    <a:lnTlToBr>
                      <a:noFill/>
                    </a:lnTlToBr>
                    <a:lnBlToTr>
                      <a:noFill/>
                    </a:lnBlToTr>
                    <a:solidFill>
                      <a:srgbClr val="E7F6EF"/>
                    </a:solidFill>
                  </a:tcPr>
                </a:tc>
                <a:extLst>
                  <a:ext uri="{0D108BD9-81ED-4DB2-BD59-A6C34878D82A}">
                    <a16:rowId xmlns:a16="http://schemas.microsoft.com/office/drawing/2014/main" val="10002"/>
                  </a:ext>
                </a:extLst>
              </a:tr>
              <a:tr h="786632">
                <a:tc>
                  <a:txBody>
                    <a:bodyPr/>
                    <a:lstStyle/>
                    <a:p>
                      <a:pPr algn="l" defTabSz="914400" eaLnBrk="1" fontAlgn="base" hangingPunct="1" indent="0" latinLnBrk="0" lvl="0" marL="0" marR="0" rtl="0">
                        <a:lnSpc>
                          <a:spcPct val="115000"/>
                        </a:lnSpc>
                        <a:spcBef>
                          <a:spcPct val="0"/>
                        </a:spcBef>
                        <a:spcAft>
                          <a:spcPts val="1000"/>
                        </a:spcAft>
                        <a:buClrTx/>
                        <a:buSzTx/>
                        <a:buFontTx/>
                        <a:buNone/>
                        <a:tabLst/>
                      </a:pPr>
                      <a:r>
                        <a:rPr b="0" baseline="0" cap="none" i="0" kumimoji="0" lang="en-US" normalizeH="0" strike="noStrike" sz="2000" u="none">
                          <a:ln>
                            <a:noFill/>
                          </a:ln>
                          <a:solidFill>
                            <a:schemeClr val="tx1"/>
                          </a:solidFill>
                          <a:effectLst/>
                          <a:latin charset="0" pitchFamily="34" typeface="Arial"/>
                          <a:cs charset="0" pitchFamily="34" typeface="Arial"/>
                        </a:rPr>
                        <a:t>Than (đốt trên ghi)</a:t>
                      </a:r>
                    </a:p>
                  </a:txBody>
                  <a:tcPr anchor="ctr" horzOverflow="overflow" marB="36757" marL="73520" marR="73520" marT="36757">
                    <a:lnL>
                      <a:noFill/>
                    </a:lnL>
                    <a:lnR>
                      <a:noFill/>
                    </a:lnR>
                    <a:lnT>
                      <a:noFill/>
                    </a:lnT>
                    <a:lnB>
                      <a:noFill/>
                    </a:lnB>
                    <a:lnTlToBr>
                      <a:noFill/>
                    </a:lnTlToBr>
                    <a:lnBlToTr>
                      <a:noFill/>
                    </a:lnBlToTr>
                    <a:noFill/>
                  </a:tcPr>
                </a:tc>
                <a:tc>
                  <a:txBody>
                    <a:bodyPr/>
                    <a:lstStyle/>
                    <a:p>
                      <a:pPr algn="l" defTabSz="914400" eaLnBrk="1" fontAlgn="base" hangingPunct="1" indent="0" latinLnBrk="0" lvl="0" marL="0" marR="0" rtl="0">
                        <a:lnSpc>
                          <a:spcPct val="115000"/>
                        </a:lnSpc>
                        <a:spcBef>
                          <a:spcPct val="0"/>
                        </a:spcBef>
                        <a:spcAft>
                          <a:spcPts val="1000"/>
                        </a:spcAft>
                        <a:buClrTx/>
                        <a:buSzTx/>
                        <a:buFontTx/>
                        <a:buNone/>
                        <a:tabLst/>
                      </a:pPr>
                      <a:r>
                        <a:rPr b="0" baseline="0" cap="none" i="0" kumimoji="0" lang="en-US" normalizeH="0" strike="noStrike" sz="2000" u="none">
                          <a:ln>
                            <a:noFill/>
                          </a:ln>
                          <a:solidFill>
                            <a:schemeClr val="tx1"/>
                          </a:solidFill>
                          <a:effectLst/>
                          <a:latin charset="0" pitchFamily="34" typeface="Arial"/>
                          <a:cs charset="0" pitchFamily="34" typeface="Arial"/>
                        </a:rPr>
                        <a:t>1,3 ÷ 1,5 </a:t>
                      </a:r>
                    </a:p>
                  </a:txBody>
                  <a:tcPr anchor="ctr" horzOverflow="overflow" marB="36757" marL="73520" marR="73520" marT="36757">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682130">
                <a:tc>
                  <a:txBody>
                    <a:bodyPr/>
                    <a:lstStyle/>
                    <a:p>
                      <a:pPr algn="l" defTabSz="914400" eaLnBrk="1" fontAlgn="base" hangingPunct="1" indent="0" latinLnBrk="0" lvl="0" marL="0" marR="0" rtl="0">
                        <a:lnSpc>
                          <a:spcPct val="115000"/>
                        </a:lnSpc>
                        <a:spcBef>
                          <a:spcPct val="0"/>
                        </a:spcBef>
                        <a:spcAft>
                          <a:spcPts val="1000"/>
                        </a:spcAft>
                        <a:buClrTx/>
                        <a:buSzTx/>
                        <a:buFontTx/>
                        <a:buNone/>
                        <a:tabLst/>
                      </a:pPr>
                      <a:r>
                        <a:rPr b="0" baseline="0" cap="none" i="0" kumimoji="0" lang="en-US" normalizeH="0" strike="noStrike" sz="2000" u="none">
                          <a:ln>
                            <a:noFill/>
                          </a:ln>
                          <a:solidFill>
                            <a:schemeClr val="tx1"/>
                          </a:solidFill>
                          <a:effectLst/>
                          <a:latin charset="0" pitchFamily="34" typeface="Arial"/>
                          <a:cs charset="0" pitchFamily="34" typeface="Arial"/>
                        </a:rPr>
                        <a:t>Củi, trấu </a:t>
                      </a:r>
                    </a:p>
                  </a:txBody>
                  <a:tcPr anchor="ctr" horzOverflow="overflow" marB="36757" marL="73520" marR="73520" marT="36757">
                    <a:lnL>
                      <a:noFill/>
                    </a:lnL>
                    <a:lnR>
                      <a:noFill/>
                    </a:lnR>
                    <a:lnT>
                      <a:noFill/>
                    </a:lnT>
                    <a:lnB algn="ctr" cap="flat" cmpd="sng" w="12700">
                      <a:solidFill>
                        <a:srgbClr val="00CC99"/>
                      </a:solidFill>
                      <a:prstDash val="solid"/>
                      <a:round/>
                      <a:headEnd len="med" type="none" w="med"/>
                      <a:tailEnd len="med" type="none" w="med"/>
                    </a:lnB>
                    <a:lnTlToBr>
                      <a:noFill/>
                    </a:lnTlToBr>
                    <a:lnBlToTr>
                      <a:noFill/>
                    </a:lnBlToTr>
                    <a:solidFill>
                      <a:srgbClr val="E7F6EF"/>
                    </a:solidFill>
                  </a:tcPr>
                </a:tc>
                <a:tc>
                  <a:txBody>
                    <a:bodyPr/>
                    <a:lstStyle/>
                    <a:p>
                      <a:pPr algn="l" defTabSz="914400" eaLnBrk="1" fontAlgn="base" hangingPunct="1" indent="0" latinLnBrk="0" lvl="0" marL="0" marR="0" rtl="0">
                        <a:lnSpc>
                          <a:spcPct val="115000"/>
                        </a:lnSpc>
                        <a:spcBef>
                          <a:spcPct val="0"/>
                        </a:spcBef>
                        <a:spcAft>
                          <a:spcPts val="1000"/>
                        </a:spcAft>
                        <a:buClrTx/>
                        <a:buSzTx/>
                        <a:buFontTx/>
                        <a:buNone/>
                        <a:tabLst/>
                      </a:pPr>
                      <a:r>
                        <a:rPr b="0" baseline="0" cap="none" i="0" kumimoji="0" lang="en-US" normalizeH="0" strike="noStrike" sz="2000" u="none">
                          <a:ln>
                            <a:noFill/>
                          </a:ln>
                          <a:solidFill>
                            <a:schemeClr val="tx1"/>
                          </a:solidFill>
                          <a:effectLst/>
                          <a:latin charset="0" pitchFamily="34" typeface="Arial"/>
                          <a:cs charset="0" pitchFamily="34" typeface="Arial"/>
                        </a:rPr>
                        <a:t>1,5  ÷ 1,6 </a:t>
                      </a:r>
                    </a:p>
                  </a:txBody>
                  <a:tcPr anchor="ctr" horzOverflow="overflow" marB="36757" marL="73520" marR="73520" marT="36757">
                    <a:lnL>
                      <a:noFill/>
                    </a:lnL>
                    <a:lnR>
                      <a:noFill/>
                    </a:lnR>
                    <a:lnT>
                      <a:noFill/>
                    </a:lnT>
                    <a:lnB algn="ctr" cap="flat" cmpd="sng" w="12700">
                      <a:solidFill>
                        <a:srgbClr val="00CC99"/>
                      </a:solidFill>
                      <a:prstDash val="solid"/>
                      <a:round/>
                      <a:headEnd len="med" type="none" w="med"/>
                      <a:tailEnd len="med" type="none" w="med"/>
                    </a:lnB>
                    <a:lnTlToBr>
                      <a:noFill/>
                    </a:lnTlToBr>
                    <a:lnBlToTr>
                      <a:noFill/>
                    </a:lnBlToTr>
                    <a:solidFill>
                      <a:srgbClr val="E7F6EF"/>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17991277"/>
      </p:ext>
    </p:extLst>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D0920FC1-8CAE-6900-CCF3-E79400692CA0}"/>
              </a:ext>
            </a:extLst>
          </p:cNvPr>
          <p:cNvSpPr txBox="1">
            <a:spLocks noChangeArrowheads="1"/>
          </p:cNvSpPr>
          <p:nvPr/>
        </p:nvSpPr>
        <p:spPr>
          <a:xfrm>
            <a:off x="609600" y="439592"/>
            <a:ext cx="11005930" cy="792162"/>
          </a:xfrm>
          <a:prstGeom prst="rect">
            <a:avLst/>
          </a:prstGeom>
          <a:noFill/>
        </p:spPr>
        <p:txBody>
          <a:bodyPr anchor="ctr" bIns="45720" lIns="91440" rIns="91440" rtlCol="0" tIns="45720" vert="horz">
            <a:normAutofit/>
          </a:bodyPr>
          <a:lstStyle>
            <a:lvl1pPr algn="l" defTabSz="914400" eaLnBrk="1" hangingPunct="1" latinLnBrk="0" rtl="0">
              <a:lnSpc>
                <a:spcPct val="90000"/>
              </a:lnSpc>
              <a:spcBef>
                <a:spcPct val="0"/>
              </a:spcBef>
              <a:buNone/>
              <a:defRPr kern="1200" sz="4400">
                <a:solidFill>
                  <a:schemeClr val="tx2"/>
                </a:solidFill>
                <a:latin typeface="+mj-lt"/>
                <a:ea typeface="+mj-ea"/>
                <a:cs typeface="+mj-cs"/>
              </a:defRPr>
            </a:lvl1pPr>
          </a:lstStyle>
          <a:p>
            <a:pPr algn="ctr" lvl="0">
              <a:lnSpc>
                <a:spcPct val="100000"/>
              </a:lnSpc>
              <a:spcBef>
                <a:spcPts val="0"/>
              </a:spcBef>
              <a:defRPr/>
            </a:pPr>
            <a:r>
              <a:rPr altLang="en-US" b="1" lang="en-US" sz="2800">
                <a:solidFill>
                  <a:schemeClr val="accent1">
                    <a:lumMod val="50000"/>
                  </a:schemeClr>
                </a:solidFill>
                <a:latin charset="0" panose="020B0604020202020204" pitchFamily="34" typeface="Arial"/>
                <a:ea typeface="+mn-ea"/>
                <a:cs typeface="+mn-cs"/>
              </a:rPr>
              <a:t>Các tiêu chí lựa chọn nhiên liệu</a:t>
            </a:r>
          </a:p>
        </p:txBody>
      </p:sp>
      <p:sp>
        <p:nvSpPr>
          <p:cNvPr id="3" name="Content Placeholder 2">
            <a:extLst>
              <a:ext uri="{FF2B5EF4-FFF2-40B4-BE49-F238E27FC236}">
                <a16:creationId xmlns:a16="http://schemas.microsoft.com/office/drawing/2014/main" id="{490E02CA-E605-414D-C674-D2BBE825D5A7}"/>
              </a:ext>
            </a:extLst>
          </p:cNvPr>
          <p:cNvSpPr txBox="1">
            <a:spLocks noChangeArrowheads="1"/>
          </p:cNvSpPr>
          <p:nvPr/>
        </p:nvSpPr>
        <p:spPr>
          <a:xfrm>
            <a:off x="576470" y="990600"/>
            <a:ext cx="3352800" cy="4876800"/>
          </a:xfrm>
          <a:prstGeom prst="rect">
            <a:avLst/>
          </a:prstGeom>
        </p:spPr>
        <p:txBody>
          <a:bodyPr anchor="ctr"/>
          <a:lstStyle>
            <a:lvl1pPr algn="l" defTabSz="914400" eaLnBrk="1" hangingPunct="1" indent="-228600" latinLnBrk="0" marL="228600" rtl="0">
              <a:lnSpc>
                <a:spcPct val="90000"/>
              </a:lnSpc>
              <a:spcBef>
                <a:spcPts val="1000"/>
              </a:spcBef>
              <a:buFont charset="0" panose="020B0604020202020204" pitchFamily="34" typeface="Arial"/>
              <a:buChar char="•"/>
              <a:defRPr kern="1200" sz="2800">
                <a:solidFill>
                  <a:schemeClr val="tx1">
                    <a:lumMod val="50000"/>
                    <a:lumOff val="50000"/>
                  </a:schemeClr>
                </a:solidFill>
                <a:latin typeface="+mn-lt"/>
                <a:ea typeface="+mn-ea"/>
                <a:cs typeface="+mn-cs"/>
              </a:defRPr>
            </a:lvl1pPr>
            <a:lvl2pPr algn="l" defTabSz="914400" eaLnBrk="1" hangingPunct="1" indent="-228600" latinLnBrk="0" marL="685800" rtl="0">
              <a:lnSpc>
                <a:spcPct val="90000"/>
              </a:lnSpc>
              <a:spcBef>
                <a:spcPts val="500"/>
              </a:spcBef>
              <a:buFont charset="0" panose="020B0604020202020204" pitchFamily="34" typeface="Arial"/>
              <a:buChar char="•"/>
              <a:defRPr kern="1200" sz="2400">
                <a:solidFill>
                  <a:schemeClr val="tx1">
                    <a:lumMod val="50000"/>
                    <a:lumOff val="50000"/>
                  </a:schemeClr>
                </a:solidFill>
                <a:latin typeface="+mn-lt"/>
                <a:ea typeface="+mn-ea"/>
                <a:cs typeface="+mn-cs"/>
              </a:defRPr>
            </a:lvl2pPr>
            <a:lvl3pPr algn="l" defTabSz="914400" eaLnBrk="1" hangingPunct="1" indent="-228600" latinLnBrk="0" marL="1143000" rtl="0">
              <a:lnSpc>
                <a:spcPct val="90000"/>
              </a:lnSpc>
              <a:spcBef>
                <a:spcPts val="500"/>
              </a:spcBef>
              <a:buFont charset="0" panose="020B0604020202020204" pitchFamily="34" typeface="Arial"/>
              <a:buChar char="•"/>
              <a:defRPr kern="1200" sz="2000">
                <a:solidFill>
                  <a:schemeClr val="tx1">
                    <a:lumMod val="50000"/>
                    <a:lumOff val="50000"/>
                  </a:schemeClr>
                </a:solidFill>
                <a:latin typeface="+mn-lt"/>
                <a:ea typeface="+mn-ea"/>
                <a:cs typeface="+mn-cs"/>
              </a:defRPr>
            </a:lvl3pPr>
            <a:lvl4pPr algn="l" defTabSz="914400" eaLnBrk="1" hangingPunct="1" indent="-228600" latinLnBrk="0" marL="16002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4pPr>
            <a:lvl5pPr algn="l" defTabSz="914400" eaLnBrk="1" hangingPunct="1" indent="-228600" latinLnBrk="0" marL="20574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a:lstStyle>
          <a:p>
            <a:pPr algn="just">
              <a:lnSpc>
                <a:spcPct val="120000"/>
              </a:lnSpc>
              <a:spcBef>
                <a:spcPts val="300"/>
              </a:spcBef>
              <a:spcAft>
                <a:spcPts val="300"/>
              </a:spcAft>
              <a:buClr>
                <a:schemeClr val="tx1"/>
              </a:buClr>
            </a:pPr>
            <a:r>
              <a:rPr altLang="en-US" lang="en-US" sz="1800">
                <a:solidFill>
                  <a:schemeClr val="tx1"/>
                </a:solidFill>
                <a:latin charset="0" panose="020B0604020202020204" pitchFamily="34" typeface="Arial"/>
              </a:rPr>
              <a:t>Lựa chọn đúng loại nhiên liệu có ý nghĩa rất quan trọng. Việc này sẽ phụ thuộc chủ yếu vào chi phí của chúng. </a:t>
            </a:r>
          </a:p>
          <a:p>
            <a:pPr algn="just">
              <a:lnSpc>
                <a:spcPct val="120000"/>
              </a:lnSpc>
              <a:spcBef>
                <a:spcPts val="300"/>
              </a:spcBef>
              <a:spcAft>
                <a:spcPts val="300"/>
              </a:spcAft>
              <a:buClr>
                <a:schemeClr val="tx1"/>
              </a:buClr>
            </a:pPr>
            <a:r>
              <a:rPr altLang="en-US" lang="en-US" sz="1800">
                <a:solidFill>
                  <a:schemeClr val="tx1"/>
                </a:solidFill>
                <a:latin charset="0" panose="020B0604020202020204" pitchFamily="34" typeface="Arial"/>
              </a:rPr>
              <a:t>Mỗi nhiên liệu có một đặc điểm khác nhau và cũng có cấu trúc </a:t>
            </a:r>
            <a:r>
              <a:rPr altLang="en-US" lang="en-US" smtClean="0" sz="1800">
                <a:solidFill>
                  <a:schemeClr val="tx1"/>
                </a:solidFill>
                <a:latin charset="0" panose="020B0604020202020204" pitchFamily="34" typeface="Arial"/>
              </a:rPr>
              <a:t>giá </a:t>
            </a:r>
            <a:r>
              <a:rPr altLang="en-US" lang="en-US" sz="1800">
                <a:solidFill>
                  <a:schemeClr val="tx1"/>
                </a:solidFill>
                <a:latin charset="0" panose="020B0604020202020204" pitchFamily="34" typeface="Arial"/>
              </a:rPr>
              <a:t>khác nhau. </a:t>
            </a:r>
          </a:p>
          <a:p>
            <a:pPr algn="just">
              <a:lnSpc>
                <a:spcPct val="120000"/>
              </a:lnSpc>
              <a:spcBef>
                <a:spcPts val="300"/>
              </a:spcBef>
              <a:spcAft>
                <a:spcPts val="300"/>
              </a:spcAft>
              <a:buClr>
                <a:schemeClr val="tx1"/>
              </a:buClr>
            </a:pPr>
            <a:r>
              <a:rPr altLang="en-US" lang="en-US" sz="1800">
                <a:solidFill>
                  <a:schemeClr val="tx1"/>
                </a:solidFill>
                <a:latin charset="0" panose="020B0604020202020204" pitchFamily="34" typeface="Arial"/>
              </a:rPr>
              <a:t>Để dễ dàng so sánh giữa các nhiên liệu thì một thuật ngữ được đưa ra dùng chung là “</a:t>
            </a:r>
            <a:r>
              <a:rPr altLang="en-US" i="1" lang="en-US" sz="1800">
                <a:solidFill>
                  <a:schemeClr val="tx1"/>
                </a:solidFill>
                <a:latin charset="0" panose="020B0604020202020204" pitchFamily="34" typeface="Arial"/>
              </a:rPr>
              <a:t>chi phí nhiệt</a:t>
            </a:r>
            <a:r>
              <a:rPr altLang="en-US" lang="en-US" sz="1800">
                <a:solidFill>
                  <a:schemeClr val="tx1"/>
                </a:solidFill>
                <a:latin charset="0" panose="020B0604020202020204" pitchFamily="34" typeface="Arial"/>
              </a:rPr>
              <a:t>” </a:t>
            </a:r>
          </a:p>
        </p:txBody>
      </p:sp>
      <p:sp>
        <p:nvSpPr>
          <p:cNvPr id="5" name="Content Placeholder 2">
            <a:extLst>
              <a:ext uri="{FF2B5EF4-FFF2-40B4-BE49-F238E27FC236}">
                <a16:creationId xmlns:a16="http://schemas.microsoft.com/office/drawing/2014/main" id="{BF49DA87-C50A-8915-4AD3-C18D867FD04B}"/>
              </a:ext>
            </a:extLst>
          </p:cNvPr>
          <p:cNvSpPr txBox="1">
            <a:spLocks noChangeArrowheads="1"/>
          </p:cNvSpPr>
          <p:nvPr/>
        </p:nvSpPr>
        <p:spPr>
          <a:xfrm>
            <a:off x="4191000" y="4405459"/>
            <a:ext cx="7424530" cy="1296987"/>
          </a:xfrm>
          <a:prstGeom prst="rect">
            <a:avLst/>
          </a:prstGeom>
        </p:spPr>
        <p:txBody>
          <a:bodyPr/>
          <a:lstStyle>
            <a:lvl1pPr algn="l" defTabSz="914400" eaLnBrk="1" hangingPunct="1" indent="-228600" latinLnBrk="0" marL="228600" rtl="0">
              <a:lnSpc>
                <a:spcPct val="90000"/>
              </a:lnSpc>
              <a:spcBef>
                <a:spcPts val="1000"/>
              </a:spcBef>
              <a:buFont charset="0" panose="020B0604020202020204" pitchFamily="34" typeface="Arial"/>
              <a:buChar char="•"/>
              <a:defRPr kern="1200" sz="2800">
                <a:solidFill>
                  <a:schemeClr val="tx1">
                    <a:lumMod val="50000"/>
                    <a:lumOff val="50000"/>
                  </a:schemeClr>
                </a:solidFill>
                <a:latin typeface="+mn-lt"/>
                <a:ea typeface="+mn-ea"/>
                <a:cs typeface="+mn-cs"/>
              </a:defRPr>
            </a:lvl1pPr>
            <a:lvl2pPr algn="l" defTabSz="914400" eaLnBrk="1" hangingPunct="1" indent="-228600" latinLnBrk="0" marL="685800" rtl="0">
              <a:lnSpc>
                <a:spcPct val="90000"/>
              </a:lnSpc>
              <a:spcBef>
                <a:spcPts val="500"/>
              </a:spcBef>
              <a:buFont charset="0" panose="020B0604020202020204" pitchFamily="34" typeface="Arial"/>
              <a:buChar char="•"/>
              <a:defRPr kern="1200" sz="2400">
                <a:solidFill>
                  <a:schemeClr val="tx1">
                    <a:lumMod val="50000"/>
                    <a:lumOff val="50000"/>
                  </a:schemeClr>
                </a:solidFill>
                <a:latin typeface="+mn-lt"/>
                <a:ea typeface="+mn-ea"/>
                <a:cs typeface="+mn-cs"/>
              </a:defRPr>
            </a:lvl2pPr>
            <a:lvl3pPr algn="l" defTabSz="914400" eaLnBrk="1" hangingPunct="1" indent="-228600" latinLnBrk="0" marL="1143000" rtl="0">
              <a:lnSpc>
                <a:spcPct val="90000"/>
              </a:lnSpc>
              <a:spcBef>
                <a:spcPts val="500"/>
              </a:spcBef>
              <a:buFont charset="0" panose="020B0604020202020204" pitchFamily="34" typeface="Arial"/>
              <a:buChar char="•"/>
              <a:defRPr kern="1200" sz="2000">
                <a:solidFill>
                  <a:schemeClr val="tx1">
                    <a:lumMod val="50000"/>
                    <a:lumOff val="50000"/>
                  </a:schemeClr>
                </a:solidFill>
                <a:latin typeface="+mn-lt"/>
                <a:ea typeface="+mn-ea"/>
                <a:cs typeface="+mn-cs"/>
              </a:defRPr>
            </a:lvl3pPr>
            <a:lvl4pPr algn="l" defTabSz="914400" eaLnBrk="1" hangingPunct="1" indent="-228600" latinLnBrk="0" marL="16002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4pPr>
            <a:lvl5pPr algn="l" defTabSz="914400" eaLnBrk="1" hangingPunct="1" indent="-228600" latinLnBrk="0" marL="20574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a:lstStyle>
          <a:p>
            <a:pPr>
              <a:lnSpc>
                <a:spcPct val="120000"/>
              </a:lnSpc>
              <a:spcBef>
                <a:spcPts val="300"/>
              </a:spcBef>
              <a:spcAft>
                <a:spcPts val="300"/>
              </a:spcAft>
              <a:buFont charset="2" panose="05000000000000000000" pitchFamily="2" typeface="Wingdings"/>
              <a:buChar char="ü"/>
            </a:pPr>
            <a:r>
              <a:rPr altLang="en-US" lang="vi-VN" sz="1800">
                <a:solidFill>
                  <a:schemeClr val="tx1"/>
                </a:solidFill>
                <a:cs charset="0" panose="020B0604020202020204" pitchFamily="34" typeface="Arial"/>
              </a:rPr>
              <a:t>Than có chi phí nhiệt thấp nhất trong các nhiên liệu. Do đó than thường được lựa chọn tại những nơi mà cường độ sử dụng nhiên liệu cao (khoảng hơn 10 tấn/ngày)</a:t>
            </a:r>
          </a:p>
        </p:txBody>
      </p:sp>
      <p:pic>
        <p:nvPicPr>
          <p:cNvPr id="6" name="Picture 5"/>
          <p:cNvPicPr>
            <a:picLocks noChangeAspect="1"/>
          </p:cNvPicPr>
          <p:nvPr/>
        </p:nvPicPr>
        <p:blipFill>
          <a:blip r:embed="rId3"/>
          <a:stretch>
            <a:fillRect/>
          </a:stretch>
        </p:blipFill>
        <p:spPr>
          <a:xfrm>
            <a:off x="11188160" y="5996280"/>
            <a:ext cx="1000211" cy="861720"/>
          </a:xfrm>
          <a:prstGeom prst="rect">
            <a:avLst/>
          </a:prstGeom>
        </p:spPr>
      </p:pic>
      <p:pic>
        <p:nvPicPr>
          <p:cNvPr id="7" name="Object 1"/>
          <p:cNvPicPr>
            <a:picLocks noChangeAspect="1"/>
          </p:cNvPicPr>
          <p:nvPr/>
        </p:nvPicPr>
        <p:blipFill>
          <a:blip r:embed="rId4"/>
          <a:srcRect/>
          <a:stretch>
            <a:fillRect/>
          </a:stretch>
        </p:blipFill>
        <p:spPr bwMode="auto">
          <a:xfrm>
            <a:off x="4050402" y="1612686"/>
            <a:ext cx="7705725" cy="2503488"/>
          </a:xfrm>
          <a:prstGeom prst="rect"/>
          <a:noFill/>
        </p:spPr>
      </p:pic>
    </p:spTree>
    <p:extLst>
      <p:ext uri="{BB962C8B-B14F-4D97-AF65-F5344CB8AC3E}">
        <p14:creationId xmlns:p14="http://schemas.microsoft.com/office/powerpoint/2010/main" val="8736084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
        <p:nvSpPr>
          <p:cNvPr id="5" name="Rounded Rectangle 4"/>
          <p:cNvSpPr/>
          <p:nvPr/>
        </p:nvSpPr>
        <p:spPr>
          <a:xfrm>
            <a:off x="3162300" y="2552699"/>
            <a:ext cx="5867400" cy="175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smtClean="0">
                <a:solidFill>
                  <a:schemeClr val="bg1"/>
                </a:solidFill>
                <a:latin typeface="Arial" panose="020B0604020202020204" pitchFamily="34" charset="0"/>
              </a:rPr>
              <a:t>2. THAM QUAN VỀ LÒ HƠI</a:t>
            </a:r>
            <a:endParaRPr lang="en-US" sz="3200" b="1">
              <a:solidFill>
                <a:schemeClr val="bg1"/>
              </a:solidFill>
              <a:latin typeface="Arial" panose="020B0604020202020204" pitchFamily="34" charset="0"/>
            </a:endParaRPr>
          </a:p>
        </p:txBody>
      </p:sp>
    </p:spTree>
    <p:extLst>
      <p:ext uri="{BB962C8B-B14F-4D97-AF65-F5344CB8AC3E}">
        <p14:creationId xmlns:p14="http://schemas.microsoft.com/office/powerpoint/2010/main" val="3453654384"/>
      </p:ext>
    </p:extLst>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7FE3FB9-B772-E9A1-78D6-5211E894978C}"/>
              </a:ext>
            </a:extLst>
          </p:cNvPr>
          <p:cNvSpPr txBox="1"/>
          <p:nvPr/>
        </p:nvSpPr>
        <p:spPr>
          <a:xfrm>
            <a:off x="675337" y="506722"/>
            <a:ext cx="10993055" cy="545727"/>
          </a:xfrm>
          <a:prstGeom prst="rect">
            <a:avLst/>
          </a:prstGeom>
          <a:noFill/>
        </p:spPr>
        <p:txBody>
          <a:bodyPr wrap="square">
            <a:spAutoFit/>
          </a:bodyPr>
          <a:lstStyle/>
          <a:p>
            <a:pPr algn="ctr">
              <a:lnSpc>
                <a:spcPct val="115000"/>
              </a:lnSpc>
              <a:spcBef>
                <a:spcPts val="300"/>
              </a:spcBef>
              <a:spcAft>
                <a:spcPts val="300"/>
              </a:spcAft>
            </a:pPr>
            <a:r>
              <a:rPr b="1" lang="en-US" smtClean="0" sz="2800">
                <a:solidFill>
                  <a:schemeClr val="accent1">
                    <a:lumMod val="50000"/>
                  </a:schemeClr>
                </a:solidFill>
                <a:effectLst/>
                <a:latin charset="0" panose="020B0604020202020204" pitchFamily="34" typeface="Arial"/>
                <a:ea charset="0" panose="02020603050405020304" pitchFamily="18" typeface="Times New Roman"/>
                <a:cs charset="0" panose="020B0604020202020204" pitchFamily="34" typeface="Arial"/>
              </a:rPr>
              <a:t>Khái niệm về lò hơi</a:t>
            </a:r>
            <a:endParaRPr dirty="0" lang="en-US" sz="2800">
              <a:solidFill>
                <a:schemeClr val="accent1">
                  <a:lumMod val="50000"/>
                </a:schemeClr>
              </a:solidFill>
              <a:effectLst/>
              <a:latin charset="0" panose="020B0604020202020204" pitchFamily="34" typeface="Arial"/>
              <a:ea charset="0" panose="02020603050405020304" pitchFamily="18" typeface="Times New Roman"/>
              <a:cs charset="0" panose="020B0604020202020204" pitchFamily="34" typeface="Arial"/>
            </a:endParaRPr>
          </a:p>
        </p:txBody>
      </p:sp>
      <p:sp>
        <p:nvSpPr>
          <p:cNvPr id="6" name="TextBox 5">
            <a:extLst>
              <a:ext uri="{FF2B5EF4-FFF2-40B4-BE49-F238E27FC236}">
                <a16:creationId xmlns:a16="http://schemas.microsoft.com/office/drawing/2014/main" id="{06F38B49-9B61-3205-FC7D-6CF1EA3946EA}"/>
              </a:ext>
            </a:extLst>
          </p:cNvPr>
          <p:cNvSpPr txBox="1"/>
          <p:nvPr/>
        </p:nvSpPr>
        <p:spPr>
          <a:xfrm>
            <a:off x="588066" y="1557050"/>
            <a:ext cx="6298781" cy="923330"/>
          </a:xfrm>
          <a:prstGeom prst="rect">
            <a:avLst/>
          </a:prstGeom>
          <a:noFill/>
        </p:spPr>
        <p:txBody>
          <a:bodyPr wrap="square">
            <a:spAutoFit/>
          </a:bodyPr>
          <a:lstStyle/>
          <a:p>
            <a:pPr algn="just"/>
            <a:r>
              <a:rPr lang="vi-VN">
                <a:ea charset="0" panose="02020603050405020304" pitchFamily="18" typeface="Times New Roman"/>
                <a:cs charset="0" panose="020B0604020202020204" pitchFamily="34" typeface="Arial"/>
              </a:rPr>
              <a:t>Lò</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hơi</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là</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th</a:t>
            </a:r>
            <a:r>
              <a:rPr lang="vi-VN" spc="10">
                <a:ea charset="0" panose="02020603050405020304" pitchFamily="18" typeface="Times New Roman"/>
                <a:cs charset="0" panose="020B0604020202020204" pitchFamily="34" typeface="Arial"/>
              </a:rPr>
              <a:t>i</a:t>
            </a:r>
            <a:r>
              <a:rPr lang="vi-VN" spc="-5">
                <a:ea charset="0" panose="02020603050405020304" pitchFamily="18" typeface="Times New Roman"/>
                <a:cs charset="0" panose="020B0604020202020204" pitchFamily="34" typeface="Arial"/>
              </a:rPr>
              <a:t>ế</a:t>
            </a:r>
            <a:r>
              <a:rPr lang="vi-VN">
                <a:ea charset="0" panose="02020603050405020304" pitchFamily="18" typeface="Times New Roman"/>
                <a:cs charset="0" panose="020B0604020202020204" pitchFamily="34" typeface="Arial"/>
              </a:rPr>
              <a:t>t</a:t>
            </a:r>
            <a:r>
              <a:rPr lang="vi-VN" spc="1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b</a:t>
            </a:r>
            <a:r>
              <a:rPr lang="vi-VN">
                <a:ea charset="0" panose="02020603050405020304" pitchFamily="18" typeface="Times New Roman"/>
                <a:cs charset="0" panose="020B0604020202020204" pitchFamily="34" typeface="Arial"/>
              </a:rPr>
              <a:t>ị</a:t>
            </a:r>
            <a:r>
              <a:rPr lang="vi-VN" spc="2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trong</a:t>
            </a:r>
            <a:r>
              <a:rPr lang="vi-VN" spc="5">
                <a:ea charset="0" panose="02020603050405020304" pitchFamily="18" typeface="Times New Roman"/>
                <a:cs charset="0" panose="020B0604020202020204" pitchFamily="34" typeface="Arial"/>
              </a:rPr>
              <a:t> </a:t>
            </a:r>
            <a:r>
              <a:rPr lang="vi-VN" spc="10">
                <a:ea charset="0" panose="02020603050405020304" pitchFamily="18" typeface="Times New Roman"/>
                <a:cs charset="0" panose="020B0604020202020204" pitchFamily="34" typeface="Arial"/>
              </a:rPr>
              <a:t>đ</a:t>
            </a:r>
            <a:r>
              <a:rPr lang="vi-VN">
                <a:ea charset="0" panose="02020603050405020304" pitchFamily="18" typeface="Times New Roman"/>
                <a:cs charset="0" panose="020B0604020202020204" pitchFamily="34" typeface="Arial"/>
              </a:rPr>
              <a:t>ó</a:t>
            </a:r>
            <a:r>
              <a:rPr lang="vi-VN" spc="5">
                <a:ea charset="0" panose="02020603050405020304" pitchFamily="18" typeface="Times New Roman"/>
                <a:cs charset="0" panose="020B0604020202020204" pitchFamily="34" typeface="Arial"/>
              </a:rPr>
              <a:t> x</a:t>
            </a:r>
            <a:r>
              <a:rPr lang="vi-VN" spc="-5">
                <a:ea charset="0" panose="02020603050405020304" pitchFamily="18" typeface="Times New Roman"/>
                <a:cs charset="0" panose="020B0604020202020204" pitchFamily="34" typeface="Arial"/>
              </a:rPr>
              <a:t>ả</a:t>
            </a:r>
            <a:r>
              <a:rPr lang="vi-VN">
                <a:ea charset="0" panose="02020603050405020304" pitchFamily="18" typeface="Times New Roman"/>
                <a:cs charset="0" panose="020B0604020202020204" pitchFamily="34" typeface="Arial"/>
              </a:rPr>
              <a:t>y</a:t>
            </a:r>
            <a:r>
              <a:rPr lang="vi-VN" spc="2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ra q</a:t>
            </a:r>
            <a:r>
              <a:rPr lang="vi-VN" spc="10">
                <a:ea charset="0" panose="02020603050405020304" pitchFamily="18" typeface="Times New Roman"/>
                <a:cs charset="0" panose="020B0604020202020204" pitchFamily="34" typeface="Arial"/>
              </a:rPr>
              <a:t>u</a:t>
            </a:r>
            <a:r>
              <a:rPr lang="vi-VN">
                <a:ea charset="0" panose="02020603050405020304" pitchFamily="18" typeface="Times New Roman"/>
                <a:cs charset="0" panose="020B0604020202020204" pitchFamily="34" typeface="Arial"/>
              </a:rPr>
              <a:t>á trình</a:t>
            </a:r>
            <a:r>
              <a:rPr lang="vi-VN" spc="20">
                <a:ea charset="0" panose="02020603050405020304" pitchFamily="18" typeface="Times New Roman"/>
                <a:cs charset="0" panose="020B0604020202020204" pitchFamily="34" typeface="Arial"/>
              </a:rPr>
              <a:t> </a:t>
            </a:r>
            <a:r>
              <a:rPr lang="vi-VN" spc="10">
                <a:ea charset="0" panose="02020603050405020304" pitchFamily="18" typeface="Times New Roman"/>
                <a:cs charset="0" panose="020B0604020202020204" pitchFamily="34" typeface="Arial"/>
              </a:rPr>
              <a:t>đ</a:t>
            </a:r>
            <a:r>
              <a:rPr lang="vi-VN">
                <a:ea charset="0" panose="02020603050405020304" pitchFamily="18" typeface="Times New Roman"/>
                <a:cs charset="0" panose="020B0604020202020204" pitchFamily="34" typeface="Arial"/>
              </a:rPr>
              <a:t>ốt</a:t>
            </a:r>
            <a:r>
              <a:rPr lang="vi-VN" spc="1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spc="10">
                <a:ea charset="0" panose="02020603050405020304" pitchFamily="18" typeface="Times New Roman"/>
                <a:cs charset="0" panose="020B0604020202020204" pitchFamily="34" typeface="Arial"/>
              </a:rPr>
              <a:t>h</a:t>
            </a:r>
            <a:r>
              <a:rPr lang="vi-VN" spc="-5">
                <a:ea charset="0" panose="02020603050405020304" pitchFamily="18" typeface="Times New Roman"/>
                <a:cs charset="0" panose="020B0604020202020204" pitchFamily="34" typeface="Arial"/>
              </a:rPr>
              <a:t>á</a:t>
            </a:r>
            <a:r>
              <a:rPr lang="vi-VN">
                <a:ea charset="0" panose="02020603050405020304" pitchFamily="18" typeface="Times New Roman"/>
                <a:cs charset="0" panose="020B0604020202020204" pitchFamily="34" typeface="Arial"/>
              </a:rPr>
              <a:t>y</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nhiên</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a:t>
            </a:r>
            <a:r>
              <a:rPr lang="vi-VN" spc="15">
                <a:ea charset="0" panose="02020603050405020304" pitchFamily="18" typeface="Times New Roman"/>
                <a:cs charset="0" panose="020B0604020202020204" pitchFamily="34" typeface="Arial"/>
              </a:rPr>
              <a:t>i</a:t>
            </a:r>
            <a:r>
              <a:rPr lang="vi-VN" spc="-5">
                <a:ea charset="0" panose="02020603050405020304" pitchFamily="18" typeface="Times New Roman"/>
                <a:cs charset="0" panose="020B0604020202020204" pitchFamily="34" typeface="Arial"/>
              </a:rPr>
              <a:t>ệ</a:t>
            </a:r>
            <a:r>
              <a:rPr lang="vi-VN">
                <a:ea charset="0" panose="02020603050405020304" pitchFamily="18" typeface="Times New Roman"/>
                <a:cs charset="0" panose="020B0604020202020204" pitchFamily="34" typeface="Arial"/>
              </a:rPr>
              <a:t>u,</a:t>
            </a:r>
            <a:r>
              <a:rPr lang="vi-VN" spc="2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nh</a:t>
            </a:r>
            <a:r>
              <a:rPr lang="vi-VN" spc="5">
                <a:ea charset="0" panose="02020603050405020304" pitchFamily="18" typeface="Times New Roman"/>
                <a:cs charset="0" panose="020B0604020202020204" pitchFamily="34" typeface="Arial"/>
              </a:rPr>
              <a:t>i</a:t>
            </a:r>
            <a:r>
              <a:rPr lang="vi-VN" spc="-5">
                <a:ea charset="0" panose="02020603050405020304" pitchFamily="18" typeface="Times New Roman"/>
                <a:cs charset="0" panose="020B0604020202020204" pitchFamily="34" typeface="Arial"/>
              </a:rPr>
              <a:t>ệ</a:t>
            </a:r>
            <a:r>
              <a:rPr lang="vi-VN">
                <a:ea charset="0" panose="02020603050405020304" pitchFamily="18" typeface="Times New Roman"/>
                <a:cs charset="0" panose="020B0604020202020204" pitchFamily="34" typeface="Arial"/>
              </a:rPr>
              <a:t>t</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lượ</a:t>
            </a:r>
            <a:r>
              <a:rPr lang="vi-VN" spc="10">
                <a:ea charset="0" panose="02020603050405020304" pitchFamily="18" typeface="Times New Roman"/>
                <a:cs charset="0" panose="020B0604020202020204" pitchFamily="34" typeface="Arial"/>
              </a:rPr>
              <a:t>n</a:t>
            </a:r>
            <a:r>
              <a:rPr lang="vi-VN">
                <a:ea charset="0" panose="02020603050405020304" pitchFamily="18" typeface="Times New Roman"/>
                <a:cs charset="0" panose="020B0604020202020204" pitchFamily="34" typeface="Arial"/>
              </a:rPr>
              <a:t>g</a:t>
            </a:r>
            <a:r>
              <a:rPr lang="vi-VN" spc="5">
                <a:ea charset="0" panose="02020603050405020304" pitchFamily="18" typeface="Times New Roman"/>
                <a:cs charset="0" panose="020B0604020202020204" pitchFamily="34" typeface="Arial"/>
              </a:rPr>
              <a:t> t</a:t>
            </a:r>
            <a:r>
              <a:rPr lang="vi-VN">
                <a:ea charset="0" panose="02020603050405020304" pitchFamily="18" typeface="Times New Roman"/>
                <a:cs charset="0" panose="020B0604020202020204" pitchFamily="34" typeface="Arial"/>
              </a:rPr>
              <a:t>ỏa </a:t>
            </a:r>
            <a:r>
              <a:rPr lang="vi-VN" spc="5">
                <a:ea charset="0" panose="02020603050405020304" pitchFamily="18" typeface="Times New Roman"/>
                <a:cs charset="0" panose="020B0604020202020204" pitchFamily="34" typeface="Arial"/>
              </a:rPr>
              <a:t>r</a:t>
            </a:r>
            <a:r>
              <a:rPr lang="vi-VN">
                <a:ea charset="0" panose="02020603050405020304" pitchFamily="18" typeface="Times New Roman"/>
                <a:cs charset="0" panose="020B0604020202020204" pitchFamily="34" typeface="Arial"/>
              </a:rPr>
              <a:t>a </a:t>
            </a:r>
            <a:r>
              <a:rPr lang="vi-VN" spc="20">
                <a:ea charset="0" panose="02020603050405020304" pitchFamily="18" typeface="Times New Roman"/>
                <a:cs charset="0" panose="020B0604020202020204" pitchFamily="34" typeface="Arial"/>
              </a:rPr>
              <a:t>t</a:t>
            </a:r>
            <a:r>
              <a:rPr lang="vi-VN">
                <a:ea charset="0" panose="02020603050405020304" pitchFamily="18" typeface="Times New Roman"/>
                <a:cs charset="0" panose="020B0604020202020204" pitchFamily="34" typeface="Arial"/>
              </a:rPr>
              <a:t>ừ quá trình</a:t>
            </a:r>
            <a:r>
              <a:rPr lang="vi-VN" spc="5">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spc="10">
                <a:ea charset="0" panose="02020603050405020304" pitchFamily="18" typeface="Times New Roman"/>
                <a:cs charset="0" panose="020B0604020202020204" pitchFamily="34" typeface="Arial"/>
              </a:rPr>
              <a:t>h</a:t>
            </a:r>
            <a:r>
              <a:rPr lang="vi-VN" spc="-5">
                <a:ea charset="0" panose="02020603050405020304" pitchFamily="18" typeface="Times New Roman"/>
                <a:cs charset="0" panose="020B0604020202020204" pitchFamily="34" typeface="Arial"/>
              </a:rPr>
              <a:t>á</a:t>
            </a:r>
            <a:r>
              <a:rPr lang="vi-VN">
                <a:ea charset="0" panose="02020603050405020304" pitchFamily="18" typeface="Times New Roman"/>
                <a:cs charset="0" panose="020B0604020202020204" pitchFamily="34" typeface="Arial"/>
              </a:rPr>
              <a:t>y</a:t>
            </a:r>
            <a:r>
              <a:rPr lang="vi-VN" spc="5">
                <a:ea charset="0" panose="02020603050405020304" pitchFamily="18" typeface="Times New Roman"/>
                <a:cs charset="0" panose="020B0604020202020204" pitchFamily="34" typeface="Arial"/>
              </a:rPr>
              <a:t> </a:t>
            </a:r>
            <a:r>
              <a:rPr lang="vi-VN" spc="20">
                <a:ea charset="0" panose="02020603050405020304" pitchFamily="18" typeface="Times New Roman"/>
                <a:cs charset="0" panose="020B0604020202020204" pitchFamily="34" typeface="Arial"/>
              </a:rPr>
              <a:t>s</a:t>
            </a:r>
            <a:r>
              <a:rPr lang="vi-VN">
                <a:ea charset="0" panose="02020603050405020304" pitchFamily="18" typeface="Times New Roman"/>
                <a:cs charset="0" panose="020B0604020202020204" pitchFamily="34" typeface="Arial"/>
              </a:rPr>
              <a:t>ẽ truy</a:t>
            </a:r>
            <a:r>
              <a:rPr lang="vi-VN" spc="-5">
                <a:ea charset="0" panose="02020603050405020304" pitchFamily="18" typeface="Times New Roman"/>
                <a:cs charset="0" panose="020B0604020202020204" pitchFamily="34" typeface="Arial"/>
              </a:rPr>
              <a:t>ề</a:t>
            </a:r>
            <a:r>
              <a:rPr lang="vi-VN">
                <a:ea charset="0" panose="02020603050405020304" pitchFamily="18" typeface="Times New Roman"/>
                <a:cs charset="0" panose="020B0604020202020204" pitchFamily="34" typeface="Arial"/>
              </a:rPr>
              <a:t>n</a:t>
            </a:r>
            <a:r>
              <a:rPr lang="vi-VN" spc="3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ho</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nước</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trong</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lò</a:t>
            </a:r>
            <a:r>
              <a:rPr lang="vi-VN" spc="5">
                <a:ea charset="0" panose="02020603050405020304" pitchFamily="18" typeface="Times New Roman"/>
                <a:cs charset="0" panose="020B0604020202020204" pitchFamily="34" typeface="Arial"/>
              </a:rPr>
              <a:t> </a:t>
            </a:r>
            <a:r>
              <a:rPr lang="vi-VN" spc="20">
                <a:ea charset="0" panose="02020603050405020304" pitchFamily="18" typeface="Times New Roman"/>
                <a:cs charset="0" panose="020B0604020202020204" pitchFamily="34" typeface="Arial"/>
              </a:rPr>
              <a:t>đ</a:t>
            </a:r>
            <a:r>
              <a:rPr lang="vi-VN">
                <a:ea charset="0" panose="02020603050405020304" pitchFamily="18" typeface="Times New Roman"/>
                <a:cs charset="0" panose="020B0604020202020204" pitchFamily="34" typeface="Arial"/>
              </a:rPr>
              <a:t>ể bi</a:t>
            </a:r>
            <a:r>
              <a:rPr lang="vi-VN" spc="5">
                <a:ea charset="0" panose="02020603050405020304" pitchFamily="18" typeface="Times New Roman"/>
                <a:cs charset="0" panose="020B0604020202020204" pitchFamily="34" typeface="Arial"/>
              </a:rPr>
              <a:t>ế</a:t>
            </a:r>
            <a:r>
              <a:rPr lang="vi-VN">
                <a:ea charset="0" panose="02020603050405020304" pitchFamily="18" typeface="Times New Roman"/>
                <a:cs charset="0" panose="020B0604020202020204" pitchFamily="34" typeface="Arial"/>
              </a:rPr>
              <a:t>n</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nước thành</a:t>
            </a:r>
            <a:r>
              <a:rPr lang="vi-VN" spc="1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hơi.</a:t>
            </a:r>
            <a:r>
              <a:rPr lang="vi-VN" spc="10">
                <a:ea charset="0" panose="02020603050405020304" pitchFamily="18" typeface="Times New Roman"/>
                <a:cs charset="0" panose="020B0604020202020204" pitchFamily="34" typeface="Arial"/>
              </a:rPr>
              <a:t> </a:t>
            </a:r>
            <a:endParaRPr dirty="0" lang="en-US">
              <a:latin charset="0" panose="020B0604020202020204" pitchFamily="34" typeface="Arial"/>
              <a:cs charset="0" panose="020B0604020202020204" pitchFamily="34" typeface="Arial"/>
            </a:endParaRPr>
          </a:p>
        </p:txBody>
      </p:sp>
      <p:sp>
        <p:nvSpPr>
          <p:cNvPr id="10" name="TextBox 9">
            <a:extLst>
              <a:ext uri="{FF2B5EF4-FFF2-40B4-BE49-F238E27FC236}">
                <a16:creationId xmlns:a16="http://schemas.microsoft.com/office/drawing/2014/main" id="{82D2A099-4B05-7935-88DF-A1A5372B0974}"/>
              </a:ext>
            </a:extLst>
          </p:cNvPr>
          <p:cNvSpPr txBox="1"/>
          <p:nvPr/>
        </p:nvSpPr>
        <p:spPr>
          <a:xfrm>
            <a:off x="588066" y="3837225"/>
            <a:ext cx="6298781" cy="1366528"/>
          </a:xfrm>
          <a:prstGeom prst="rect">
            <a:avLst/>
          </a:prstGeom>
          <a:noFill/>
        </p:spPr>
        <p:txBody>
          <a:bodyPr wrap="square">
            <a:spAutoFit/>
          </a:bodyPr>
          <a:lstStyle/>
          <a:p>
            <a:pPr algn="just">
              <a:lnSpc>
                <a:spcPct val="115000"/>
              </a:lnSpc>
              <a:spcBef>
                <a:spcPts val="300"/>
              </a:spcBef>
              <a:spcAft>
                <a:spcPts val="300"/>
              </a:spcAft>
            </a:pPr>
            <a:r>
              <a:rPr lang="vi-VN">
                <a:ea charset="0" panose="02020603050405020304" pitchFamily="18" typeface="Times New Roman"/>
                <a:cs charset="0" panose="020B0604020202020204" pitchFamily="34" typeface="Arial"/>
              </a:rPr>
              <a:t>Hơi</a:t>
            </a:r>
            <a:r>
              <a:rPr lang="vi-VN" spc="2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ở</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đ</a:t>
            </a:r>
            <a:r>
              <a:rPr lang="vi-VN" spc="-5">
                <a:ea charset="0" panose="02020603050405020304" pitchFamily="18" typeface="Times New Roman"/>
                <a:cs charset="0" panose="020B0604020202020204" pitchFamily="34" typeface="Arial"/>
              </a:rPr>
              <a:t>â</a:t>
            </a:r>
            <a:r>
              <a:rPr lang="vi-VN">
                <a:ea charset="0" panose="02020603050405020304" pitchFamily="18" typeface="Times New Roman"/>
                <a:cs charset="0" panose="020B0604020202020204" pitchFamily="34" typeface="Arial"/>
              </a:rPr>
              <a:t>y</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th</a:t>
            </a:r>
            <a:r>
              <a:rPr lang="vi-VN" spc="5">
                <a:ea charset="0" panose="02020603050405020304" pitchFamily="18" typeface="Times New Roman"/>
                <a:cs charset="0" panose="020B0604020202020204" pitchFamily="34" typeface="Arial"/>
              </a:rPr>
              <a:t>ư</a:t>
            </a:r>
            <a:r>
              <a:rPr lang="vi-VN">
                <a:ea charset="0" panose="02020603050405020304" pitchFamily="18" typeface="Times New Roman"/>
                <a:cs charset="0" panose="020B0604020202020204" pitchFamily="34" typeface="Arial"/>
              </a:rPr>
              <a:t>ờng</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là hơi</a:t>
            </a:r>
            <a:r>
              <a:rPr lang="vi-VN" spc="-3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b</a:t>
            </a:r>
            <a:r>
              <a:rPr lang="vi-VN" spc="-5">
                <a:ea charset="0" panose="02020603050405020304" pitchFamily="18" typeface="Times New Roman"/>
                <a:cs charset="0" panose="020B0604020202020204" pitchFamily="34" typeface="Arial"/>
              </a:rPr>
              <a:t>ã</a:t>
            </a:r>
            <a:r>
              <a:rPr lang="vi-VN">
                <a:ea charset="0" panose="02020603050405020304" pitchFamily="18" typeface="Times New Roman"/>
                <a:cs charset="0" panose="020B0604020202020204" pitchFamily="34" typeface="Arial"/>
              </a:rPr>
              <a:t>o</a:t>
            </a:r>
            <a:r>
              <a:rPr lang="vi-VN" spc="-3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hòa</a:t>
            </a:r>
            <a:r>
              <a:rPr lang="vi-VN" spc="-3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ó</a:t>
            </a:r>
            <a:r>
              <a:rPr lang="vi-VN" spc="-35">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á</a:t>
            </a:r>
            <a:r>
              <a:rPr lang="vi-VN">
                <a:ea charset="0" panose="02020603050405020304" pitchFamily="18" typeface="Times New Roman"/>
                <a:cs charset="0" panose="020B0604020202020204" pitchFamily="34" typeface="Arial"/>
              </a:rPr>
              <a:t>p</a:t>
            </a:r>
            <a:r>
              <a:rPr lang="vi-VN" spc="-2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suất</a:t>
            </a:r>
            <a:r>
              <a:rPr lang="vi-VN" spc="-3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a:t>
            </a:r>
            <a:r>
              <a:rPr lang="vi-VN" spc="10">
                <a:ea charset="0" panose="02020603050405020304" pitchFamily="18" typeface="Times New Roman"/>
                <a:cs charset="0" panose="020B0604020202020204" pitchFamily="34" typeface="Arial"/>
              </a:rPr>
              <a:t>ơ</a:t>
            </a:r>
            <a:r>
              <a:rPr lang="vi-VN">
                <a:ea charset="0" panose="02020603050405020304" pitchFamily="18" typeface="Times New Roman"/>
                <a:cs charset="0" panose="020B0604020202020204" pitchFamily="34" typeface="Arial"/>
              </a:rPr>
              <a:t>i</a:t>
            </a:r>
            <a:r>
              <a:rPr lang="vi-VN" spc="-3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tương</a:t>
            </a:r>
            <a:r>
              <a:rPr lang="vi-VN" spc="-3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ứng</a:t>
            </a:r>
            <a:r>
              <a:rPr lang="vi-VN" spc="-3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với</a:t>
            </a:r>
            <a:r>
              <a:rPr lang="vi-VN" spc="-3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nh</a:t>
            </a:r>
            <a:r>
              <a:rPr lang="vi-VN" spc="5">
                <a:ea charset="0" panose="02020603050405020304" pitchFamily="18" typeface="Times New Roman"/>
                <a:cs charset="0" panose="020B0604020202020204" pitchFamily="34" typeface="Arial"/>
              </a:rPr>
              <a:t>i</a:t>
            </a:r>
            <a:r>
              <a:rPr lang="vi-VN" spc="-5">
                <a:ea charset="0" panose="02020603050405020304" pitchFamily="18" typeface="Times New Roman"/>
                <a:cs charset="0" panose="020B0604020202020204" pitchFamily="34" typeface="Arial"/>
              </a:rPr>
              <a:t>ệ</a:t>
            </a:r>
            <a:r>
              <a:rPr lang="vi-VN">
                <a:ea charset="0" panose="02020603050405020304" pitchFamily="18" typeface="Times New Roman"/>
                <a:cs charset="0" panose="020B0604020202020204" pitchFamily="34" typeface="Arial"/>
              </a:rPr>
              <a:t>t</a:t>
            </a:r>
            <a:r>
              <a:rPr lang="vi-VN" spc="-3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độ</a:t>
            </a:r>
            <a:r>
              <a:rPr lang="vi-VN" spc="-2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b</a:t>
            </a:r>
            <a:r>
              <a:rPr lang="vi-VN" spc="-5">
                <a:ea charset="0" panose="02020603050405020304" pitchFamily="18" typeface="Times New Roman"/>
                <a:cs charset="0" panose="020B0604020202020204" pitchFamily="34" typeface="Arial"/>
              </a:rPr>
              <a:t>ã</a:t>
            </a:r>
            <a:r>
              <a:rPr lang="vi-VN">
                <a:ea charset="0" panose="02020603050405020304" pitchFamily="18" typeface="Times New Roman"/>
                <a:cs charset="0" panose="020B0604020202020204" pitchFamily="34" typeface="Arial"/>
              </a:rPr>
              <a:t>o</a:t>
            </a:r>
            <a:r>
              <a:rPr lang="vi-VN" spc="-3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hòa</a:t>
            </a:r>
            <a:r>
              <a:rPr lang="vi-VN" spc="-3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cầ</a:t>
            </a:r>
            <a:r>
              <a:rPr lang="vi-VN">
                <a:ea charset="0" panose="02020603050405020304" pitchFamily="18" typeface="Times New Roman"/>
                <a:cs charset="0" panose="020B0604020202020204" pitchFamily="34" typeface="Arial"/>
              </a:rPr>
              <a:t>n</a:t>
            </a:r>
            <a:r>
              <a:rPr lang="vi-VN" spc="-3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th</a:t>
            </a:r>
            <a:r>
              <a:rPr lang="vi-VN" spc="10">
                <a:ea charset="0" panose="02020603050405020304" pitchFamily="18" typeface="Times New Roman"/>
                <a:cs charset="0" panose="020B0604020202020204" pitchFamily="34" typeface="Arial"/>
              </a:rPr>
              <a:t>i</a:t>
            </a:r>
            <a:r>
              <a:rPr lang="vi-VN" spc="-5">
                <a:ea charset="0" panose="02020603050405020304" pitchFamily="18" typeface="Times New Roman"/>
                <a:cs charset="0" panose="020B0604020202020204" pitchFamily="34" typeface="Arial"/>
              </a:rPr>
              <a:t>ế</a:t>
            </a:r>
            <a:r>
              <a:rPr lang="vi-VN">
                <a:ea charset="0" panose="02020603050405020304" pitchFamily="18" typeface="Times New Roman"/>
                <a:cs charset="0" panose="020B0604020202020204" pitchFamily="34" typeface="Arial"/>
              </a:rPr>
              <a:t>t</a:t>
            </a:r>
            <a:r>
              <a:rPr lang="vi-VN" spc="-2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ho</a:t>
            </a:r>
            <a:r>
              <a:rPr lang="vi-VN" spc="-3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quá</a:t>
            </a:r>
            <a:r>
              <a:rPr lang="vi-VN" spc="-3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trình</a:t>
            </a:r>
            <a:r>
              <a:rPr lang="vi-VN" spc="-35">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ông</a:t>
            </a:r>
            <a:r>
              <a:rPr lang="vi-VN" spc="-3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ng</a:t>
            </a:r>
            <a:r>
              <a:rPr lang="vi-VN" spc="5">
                <a:ea charset="0" panose="02020603050405020304" pitchFamily="18" typeface="Times New Roman"/>
                <a:cs charset="0" panose="020B0604020202020204" pitchFamily="34" typeface="Arial"/>
              </a:rPr>
              <a:t>hệ</a:t>
            </a:r>
            <a:r>
              <a:rPr lang="vi-VN">
                <a:ea charset="0" panose="02020603050405020304" pitchFamily="18" typeface="Times New Roman"/>
                <a:cs charset="0" panose="020B0604020202020204" pitchFamily="34" typeface="Arial"/>
              </a:rPr>
              <a:t>. Lo</a:t>
            </a:r>
            <a:r>
              <a:rPr lang="vi-VN" spc="-5">
                <a:ea charset="0" panose="02020603050405020304" pitchFamily="18" typeface="Times New Roman"/>
                <a:cs charset="0" panose="020B0604020202020204" pitchFamily="34" typeface="Arial"/>
              </a:rPr>
              <a:t>ạ</a:t>
            </a:r>
            <a:r>
              <a:rPr lang="vi-VN">
                <a:ea charset="0" panose="02020603050405020304" pitchFamily="18" typeface="Times New Roman"/>
                <a:cs charset="0" panose="020B0604020202020204" pitchFamily="34" typeface="Arial"/>
              </a:rPr>
              <a:t>i</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lò</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hơi</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a:t>
            </a:r>
            <a:r>
              <a:rPr lang="vi-VN" spc="-5">
                <a:ea charset="0" panose="02020603050405020304" pitchFamily="18" typeface="Times New Roman"/>
                <a:cs charset="0" panose="020B0604020202020204" pitchFamily="34" typeface="Arial"/>
              </a:rPr>
              <a:t>à</a:t>
            </a:r>
            <a:r>
              <a:rPr lang="vi-VN">
                <a:ea charset="0" panose="02020603050405020304" pitchFamily="18" typeface="Times New Roman"/>
                <a:cs charset="0" panose="020B0604020202020204" pitchFamily="34" typeface="Arial"/>
              </a:rPr>
              <a:t>y</a:t>
            </a:r>
            <a:r>
              <a:rPr lang="vi-VN" spc="1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đ</a:t>
            </a:r>
            <a:r>
              <a:rPr lang="vi-VN" spc="5">
                <a:ea charset="0" panose="02020603050405020304" pitchFamily="18" typeface="Times New Roman"/>
                <a:cs charset="0" panose="020B0604020202020204" pitchFamily="34" typeface="Arial"/>
              </a:rPr>
              <a:t>ượ</a:t>
            </a:r>
            <a:r>
              <a:rPr lang="vi-VN">
                <a:ea charset="0" panose="02020603050405020304" pitchFamily="18" typeface="Times New Roman"/>
                <a:cs charset="0" panose="020B0604020202020204" pitchFamily="34" typeface="Arial"/>
              </a:rPr>
              <a:t>c</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gọi</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là lò</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a:t>
            </a:r>
            <a:r>
              <a:rPr lang="vi-VN" spc="5">
                <a:ea charset="0" panose="02020603050405020304" pitchFamily="18" typeface="Times New Roman"/>
                <a:cs charset="0" panose="020B0604020202020204" pitchFamily="34" typeface="Arial"/>
              </a:rPr>
              <a:t>ơ</a:t>
            </a:r>
            <a:r>
              <a:rPr lang="vi-VN">
                <a:ea charset="0" panose="02020603050405020304" pitchFamily="18" typeface="Times New Roman"/>
                <a:cs charset="0" panose="020B0604020202020204" pitchFamily="34" typeface="Arial"/>
              </a:rPr>
              <a:t>i</a:t>
            </a:r>
            <a:r>
              <a:rPr lang="vi-VN" spc="15">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ông ngh</a:t>
            </a:r>
            <a:r>
              <a:rPr lang="vi-VN" spc="5">
                <a:ea charset="0" panose="02020603050405020304" pitchFamily="18" typeface="Times New Roman"/>
                <a:cs charset="0" panose="020B0604020202020204" pitchFamily="34" typeface="Arial"/>
              </a:rPr>
              <a:t>i</a:t>
            </a:r>
            <a:r>
              <a:rPr lang="vi-VN" spc="-5">
                <a:ea charset="0" panose="02020603050405020304" pitchFamily="18" typeface="Times New Roman"/>
                <a:cs charset="0" panose="020B0604020202020204" pitchFamily="34" typeface="Arial"/>
              </a:rPr>
              <a:t>ệ</a:t>
            </a:r>
            <a:r>
              <a:rPr lang="vi-VN">
                <a:ea charset="0" panose="02020603050405020304" pitchFamily="18" typeface="Times New Roman"/>
                <a:cs charset="0" panose="020B0604020202020204" pitchFamily="34" typeface="Arial"/>
              </a:rPr>
              <a:t>p,</a:t>
            </a:r>
            <a:r>
              <a:rPr lang="vi-VN" spc="15">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ó </a:t>
            </a:r>
            <a:r>
              <a:rPr lang="vi-VN" spc="-5">
                <a:ea charset="0" panose="02020603050405020304" pitchFamily="18" typeface="Times New Roman"/>
                <a:cs charset="0" panose="020B0604020202020204" pitchFamily="34" typeface="Arial"/>
              </a:rPr>
              <a:t>á</a:t>
            </a:r>
            <a:r>
              <a:rPr lang="vi-VN">
                <a:ea charset="0" panose="02020603050405020304" pitchFamily="18" typeface="Times New Roman"/>
                <a:cs charset="0" panose="020B0604020202020204" pitchFamily="34" typeface="Arial"/>
              </a:rPr>
              <a:t>p s</a:t>
            </a:r>
            <a:r>
              <a:rPr lang="vi-VN" spc="20">
                <a:ea charset="0" panose="02020603050405020304" pitchFamily="18" typeface="Times New Roman"/>
                <a:cs charset="0" panose="020B0604020202020204" pitchFamily="34" typeface="Arial"/>
              </a:rPr>
              <a:t>u</a:t>
            </a:r>
            <a:r>
              <a:rPr lang="vi-VN" spc="-5">
                <a:ea charset="0" panose="02020603050405020304" pitchFamily="18" typeface="Times New Roman"/>
                <a:cs charset="0" panose="020B0604020202020204" pitchFamily="34" typeface="Arial"/>
              </a:rPr>
              <a:t>ấ</a:t>
            </a:r>
            <a:r>
              <a:rPr lang="vi-VN">
                <a:ea charset="0" panose="02020603050405020304" pitchFamily="18" typeface="Times New Roman"/>
                <a:cs charset="0" panose="020B0604020202020204" pitchFamily="34" typeface="Arial"/>
              </a:rPr>
              <a:t>t</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hơi</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a:t>
            </a:r>
            <a:r>
              <a:rPr lang="vi-VN" spc="10">
                <a:ea charset="0" panose="02020603050405020304" pitchFamily="18" typeface="Times New Roman"/>
                <a:cs charset="0" panose="020B0604020202020204" pitchFamily="34" typeface="Arial"/>
              </a:rPr>
              <a:t>h</a:t>
            </a:r>
            <a:r>
              <a:rPr lang="vi-VN" spc="-5">
                <a:ea charset="0" panose="02020603050405020304" pitchFamily="18" typeface="Times New Roman"/>
                <a:cs charset="0" panose="020B0604020202020204" pitchFamily="34" typeface="Arial"/>
              </a:rPr>
              <a:t>ấ</a:t>
            </a:r>
            <a:r>
              <a:rPr lang="vi-VN">
                <a:ea charset="0" panose="02020603050405020304" pitchFamily="18" typeface="Times New Roman"/>
                <a:cs charset="0" panose="020B0604020202020204" pitchFamily="34" typeface="Arial"/>
              </a:rPr>
              <a:t>p, </a:t>
            </a:r>
            <a:r>
              <a:rPr lang="vi-VN" spc="15">
                <a:ea charset="0" panose="02020603050405020304" pitchFamily="18" typeface="Times New Roman"/>
                <a:cs charset="0" panose="020B0604020202020204" pitchFamily="34" typeface="Arial"/>
              </a:rPr>
              <a:t>s</a:t>
            </a:r>
            <a:r>
              <a:rPr lang="vi-VN" spc="-5">
                <a:ea charset="0" panose="02020603050405020304" pitchFamily="18" typeface="Times New Roman"/>
                <a:cs charset="0" panose="020B0604020202020204" pitchFamily="34" typeface="Arial"/>
              </a:rPr>
              <a:t>ả</a:t>
            </a:r>
            <a:r>
              <a:rPr lang="vi-VN">
                <a:ea charset="0" panose="02020603050405020304" pitchFamily="18" typeface="Times New Roman"/>
                <a:cs charset="0" panose="020B0604020202020204" pitchFamily="34" typeface="Arial"/>
              </a:rPr>
              <a:t>n </a:t>
            </a:r>
            <a:r>
              <a:rPr lang="vi-VN" spc="15">
                <a:ea charset="0" panose="02020603050405020304" pitchFamily="18" typeface="Times New Roman"/>
                <a:cs charset="0" panose="020B0604020202020204" pitchFamily="34" typeface="Arial"/>
              </a:rPr>
              <a:t>l</a:t>
            </a:r>
            <a:r>
              <a:rPr lang="vi-VN">
                <a:ea charset="0" panose="02020603050405020304" pitchFamily="18" typeface="Times New Roman"/>
                <a:cs charset="0" panose="020B0604020202020204" pitchFamily="34" typeface="Arial"/>
              </a:rPr>
              <a:t>ượng nhỏ. </a:t>
            </a:r>
            <a:endParaRPr dirty="0" lang="en-GB">
              <a:latin charset="0" panose="020B0604020202020204" pitchFamily="34" typeface="Arial"/>
              <a:ea charset="0" panose="02020603050405020304" pitchFamily="18" typeface="Times New Roman"/>
              <a:cs charset="0" panose="020B0604020202020204" pitchFamily="34" typeface="Arial"/>
            </a:endParaRPr>
          </a:p>
        </p:txBody>
      </p:sp>
      <p:sp>
        <p:nvSpPr>
          <p:cNvPr id="12" name="TextBox 11">
            <a:extLst>
              <a:ext uri="{FF2B5EF4-FFF2-40B4-BE49-F238E27FC236}">
                <a16:creationId xmlns:a16="http://schemas.microsoft.com/office/drawing/2014/main" id="{C74E5E18-3ECC-59C9-D2EC-3B9FAA5BA17B}"/>
              </a:ext>
            </a:extLst>
          </p:cNvPr>
          <p:cNvSpPr txBox="1"/>
          <p:nvPr/>
        </p:nvSpPr>
        <p:spPr>
          <a:xfrm>
            <a:off x="588066" y="2463016"/>
            <a:ext cx="6298781" cy="1366528"/>
          </a:xfrm>
          <a:prstGeom prst="rect">
            <a:avLst/>
          </a:prstGeom>
          <a:noFill/>
        </p:spPr>
        <p:txBody>
          <a:bodyPr wrap="square">
            <a:spAutoFit/>
          </a:bodyPr>
          <a:lstStyle/>
          <a:p>
            <a:pPr algn="just">
              <a:lnSpc>
                <a:spcPct val="115000"/>
              </a:lnSpc>
              <a:spcBef>
                <a:spcPts val="300"/>
              </a:spcBef>
              <a:spcAft>
                <a:spcPts val="300"/>
              </a:spcAft>
            </a:pPr>
            <a:r>
              <a:rPr lang="vi-VN">
                <a:ea charset="0" panose="02020603050405020304" pitchFamily="18" typeface="Times New Roman"/>
                <a:cs charset="0" panose="020B0604020202020204" pitchFamily="34" typeface="Arial"/>
              </a:rPr>
              <a:t>Lò hơi</a:t>
            </a:r>
            <a:r>
              <a:rPr lang="vi-VN" spc="5">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huy</a:t>
            </a:r>
            <a:r>
              <a:rPr lang="vi-VN" spc="-5">
                <a:ea charset="0" panose="02020603050405020304" pitchFamily="18" typeface="Times New Roman"/>
                <a:cs charset="0" panose="020B0604020202020204" pitchFamily="34" typeface="Arial"/>
              </a:rPr>
              <a:t>ể</a:t>
            </a:r>
            <a:r>
              <a:rPr lang="vi-VN">
                <a:ea charset="0" panose="02020603050405020304" pitchFamily="18" typeface="Times New Roman"/>
                <a:cs charset="0" panose="020B0604020202020204" pitchFamily="34" typeface="Arial"/>
              </a:rPr>
              <a:t>n</a:t>
            </a:r>
            <a:r>
              <a:rPr lang="vi-VN" spc="1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hóa</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a:t>
            </a:r>
            <a:r>
              <a:rPr lang="vi-VN" spc="-5">
                <a:ea charset="0" panose="02020603050405020304" pitchFamily="18" typeface="Times New Roman"/>
                <a:cs charset="0" panose="020B0604020202020204" pitchFamily="34" typeface="Arial"/>
              </a:rPr>
              <a:t>ă</a:t>
            </a:r>
            <a:r>
              <a:rPr lang="vi-VN">
                <a:ea charset="0" panose="02020603050405020304" pitchFamily="18" typeface="Times New Roman"/>
                <a:cs charset="0" panose="020B0604020202020204" pitchFamily="34" typeface="Arial"/>
              </a:rPr>
              <a:t>ng</a:t>
            </a:r>
            <a:r>
              <a:rPr lang="vi-VN" spc="2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lượng</a:t>
            </a:r>
            <a:r>
              <a:rPr lang="vi-VN" spc="5">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spc="10">
                <a:ea charset="0" panose="02020603050405020304" pitchFamily="18" typeface="Times New Roman"/>
                <a:cs charset="0" panose="020B0604020202020204" pitchFamily="34" typeface="Arial"/>
              </a:rPr>
              <a:t>ủ</a:t>
            </a:r>
            <a:r>
              <a:rPr lang="vi-VN">
                <a:ea charset="0" panose="02020603050405020304" pitchFamily="18" typeface="Times New Roman"/>
                <a:cs charset="0" panose="020B0604020202020204" pitchFamily="34" typeface="Arial"/>
              </a:rPr>
              <a:t>a nhiên</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a:t>
            </a:r>
            <a:r>
              <a:rPr lang="vi-VN" spc="5">
                <a:ea charset="0" panose="02020603050405020304" pitchFamily="18" typeface="Times New Roman"/>
                <a:cs charset="0" panose="020B0604020202020204" pitchFamily="34" typeface="Arial"/>
              </a:rPr>
              <a:t>i</a:t>
            </a:r>
            <a:r>
              <a:rPr lang="vi-VN" spc="-5">
                <a:ea charset="0" panose="02020603050405020304" pitchFamily="18" typeface="Times New Roman"/>
                <a:cs charset="0" panose="020B0604020202020204" pitchFamily="34" typeface="Arial"/>
              </a:rPr>
              <a:t>ệ</a:t>
            </a:r>
            <a:r>
              <a:rPr lang="vi-VN">
                <a:ea charset="0" panose="02020603050405020304" pitchFamily="18" typeface="Times New Roman"/>
                <a:cs charset="0" panose="020B0604020202020204" pitchFamily="34" typeface="Arial"/>
              </a:rPr>
              <a:t>u</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a:t>
            </a:r>
            <a:r>
              <a:rPr lang="vi-VN" spc="15">
                <a:ea charset="0" panose="02020603050405020304" pitchFamily="18" typeface="Times New Roman"/>
                <a:cs charset="0" panose="020B0604020202020204" pitchFamily="34" typeface="Arial"/>
              </a:rPr>
              <a:t>h</a:t>
            </a:r>
            <a:r>
              <a:rPr lang="vi-VN" spc="-5">
                <a:ea charset="0" panose="02020603050405020304" pitchFamily="18" typeface="Times New Roman"/>
                <a:cs charset="0" panose="020B0604020202020204" pitchFamily="34" typeface="Arial"/>
              </a:rPr>
              <a:t>à</a:t>
            </a:r>
            <a:r>
              <a:rPr lang="vi-VN">
                <a:ea charset="0" panose="02020603050405020304" pitchFamily="18" typeface="Times New Roman"/>
                <a:cs charset="0" panose="020B0604020202020204" pitchFamily="34" typeface="Arial"/>
              </a:rPr>
              <a:t>nh</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hơi</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nướ</a:t>
            </a:r>
            <a:r>
              <a:rPr lang="vi-VN" spc="10">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a:t>
            </a:r>
            <a:r>
              <a:rPr lang="vi-VN" spc="1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a:t>
            </a:r>
            <a:r>
              <a:rPr lang="vi-VN" spc="-5">
                <a:ea charset="0" panose="02020603050405020304" pitchFamily="18" typeface="Times New Roman"/>
                <a:cs charset="0" panose="020B0604020202020204" pitchFamily="34" typeface="Arial"/>
              </a:rPr>
              <a:t>r</a:t>
            </a:r>
            <a:r>
              <a:rPr lang="vi-VN">
                <a:ea charset="0" panose="02020603050405020304" pitchFamily="18" typeface="Times New Roman"/>
                <a:cs charset="0" panose="020B0604020202020204" pitchFamily="34" typeface="Arial"/>
              </a:rPr>
              <a:t>ong</a:t>
            </a:r>
            <a:r>
              <a:rPr lang="vi-VN" spc="1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su</a:t>
            </a:r>
            <a:r>
              <a:rPr lang="vi-VN" spc="10">
                <a:ea charset="0" panose="02020603050405020304" pitchFamily="18" typeface="Times New Roman"/>
                <a:cs charset="0" panose="020B0604020202020204" pitchFamily="34" typeface="Arial"/>
              </a:rPr>
              <a:t>ố</a:t>
            </a:r>
            <a:r>
              <a:rPr lang="vi-VN">
                <a:ea charset="0" panose="02020603050405020304" pitchFamily="18" typeface="Times New Roman"/>
                <a:cs charset="0" panose="020B0604020202020204" pitchFamily="34" typeface="Arial"/>
              </a:rPr>
              <a:t>t</a:t>
            </a:r>
            <a:r>
              <a:rPr lang="vi-VN" spc="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quá trình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huy</a:t>
            </a:r>
            <a:r>
              <a:rPr lang="vi-VN" spc="-5">
                <a:ea charset="0" panose="02020603050405020304" pitchFamily="18" typeface="Times New Roman"/>
                <a:cs charset="0" panose="020B0604020202020204" pitchFamily="34" typeface="Arial"/>
              </a:rPr>
              <a:t>ể</a:t>
            </a:r>
            <a:r>
              <a:rPr lang="vi-VN">
                <a:ea charset="0" panose="02020603050405020304" pitchFamily="18" typeface="Times New Roman"/>
                <a:cs charset="0" panose="020B0604020202020204" pitchFamily="34" typeface="Arial"/>
              </a:rPr>
              <a:t>n</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hó</a:t>
            </a:r>
            <a:r>
              <a:rPr lang="vi-VN" spc="-5">
                <a:ea charset="0" panose="02020603050405020304" pitchFamily="18" typeface="Times New Roman"/>
                <a:cs charset="0" panose="020B0604020202020204" pitchFamily="34" typeface="Arial"/>
              </a:rPr>
              <a:t>a</a:t>
            </a:r>
            <a:r>
              <a:rPr lang="vi-VN">
                <a:ea charset="0" panose="02020603050405020304" pitchFamily="18" typeface="Times New Roman"/>
                <a:cs charset="0" panose="020B0604020202020204" pitchFamily="34" typeface="Arial"/>
              </a:rPr>
              <a:t>,</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luôn</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tồn</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tại</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một</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lượng</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tổn</a:t>
            </a:r>
            <a:r>
              <a:rPr lang="vi-VN" spc="-2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thất</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nhiệt</a:t>
            </a:r>
            <a:r>
              <a:rPr lang="vi-VN" spc="-2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nh</a:t>
            </a:r>
            <a:r>
              <a:rPr lang="vi-VN" spc="-5">
                <a:ea charset="0" panose="02020603050405020304" pitchFamily="18" typeface="Times New Roman"/>
                <a:cs charset="0" panose="020B0604020202020204" pitchFamily="34" typeface="Arial"/>
              </a:rPr>
              <a:t>ấ</a:t>
            </a:r>
            <a:r>
              <a:rPr lang="vi-VN">
                <a:ea charset="0" panose="02020603050405020304" pitchFamily="18" typeface="Times New Roman"/>
                <a:cs charset="0" panose="020B0604020202020204" pitchFamily="34" typeface="Arial"/>
              </a:rPr>
              <a:t>t</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định,</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trong</a:t>
            </a:r>
            <a:r>
              <a:rPr lang="vi-VN" spc="-1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đó,</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tổn</a:t>
            </a:r>
            <a:r>
              <a:rPr lang="vi-VN" spc="-10">
                <a:ea charset="0" panose="02020603050405020304" pitchFamily="18" typeface="Times New Roman"/>
                <a:cs charset="0" panose="020B0604020202020204" pitchFamily="34" typeface="Arial"/>
              </a:rPr>
              <a:t> t</a:t>
            </a:r>
            <a:r>
              <a:rPr lang="vi-VN">
                <a:ea charset="0" panose="02020603050405020304" pitchFamily="18" typeface="Times New Roman"/>
                <a:cs charset="0" panose="020B0604020202020204" pitchFamily="34" typeface="Arial"/>
              </a:rPr>
              <a:t>h</a:t>
            </a:r>
            <a:r>
              <a:rPr lang="vi-VN" spc="-5">
                <a:ea charset="0" panose="02020603050405020304" pitchFamily="18" typeface="Times New Roman"/>
                <a:cs charset="0" panose="020B0604020202020204" pitchFamily="34" typeface="Arial"/>
              </a:rPr>
              <a:t>ấ</a:t>
            </a:r>
            <a:r>
              <a:rPr lang="vi-VN">
                <a:ea charset="0" panose="02020603050405020304" pitchFamily="18" typeface="Times New Roman"/>
                <a:cs charset="0" panose="020B0604020202020204" pitchFamily="34" typeface="Arial"/>
              </a:rPr>
              <a:t>t</a:t>
            </a:r>
            <a:r>
              <a:rPr lang="vi-VN" spc="-1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hủ</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y</a:t>
            </a:r>
            <a:r>
              <a:rPr lang="vi-VN" spc="-5">
                <a:ea charset="0" panose="02020603050405020304" pitchFamily="18" typeface="Times New Roman"/>
                <a:cs charset="0" panose="020B0604020202020204" pitchFamily="34" typeface="Arial"/>
              </a:rPr>
              <a:t>ế</a:t>
            </a:r>
            <a:r>
              <a:rPr lang="vi-VN">
                <a:ea charset="0" panose="02020603050405020304" pitchFamily="18" typeface="Times New Roman"/>
                <a:cs charset="0" panose="020B0604020202020204" pitchFamily="34" typeface="Arial"/>
              </a:rPr>
              <a:t>u</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là</a:t>
            </a:r>
            <a:r>
              <a:rPr lang="vi-VN" spc="-1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tổn thất từ khí </a:t>
            </a:r>
            <a:r>
              <a:rPr lang="vi-VN" spc="5">
                <a:ea charset="0" panose="02020603050405020304" pitchFamily="18" typeface="Times New Roman"/>
                <a:cs charset="0" panose="020B0604020202020204" pitchFamily="34" typeface="Arial"/>
              </a:rPr>
              <a:t>t</a:t>
            </a:r>
            <a:r>
              <a:rPr lang="vi-VN">
                <a:ea charset="0" panose="02020603050405020304" pitchFamily="18" typeface="Times New Roman"/>
                <a:cs charset="0" panose="020B0604020202020204" pitchFamily="34" typeface="Arial"/>
              </a:rPr>
              <a:t>h</a:t>
            </a:r>
            <a:r>
              <a:rPr lang="vi-VN" spc="-5">
                <a:ea charset="0" panose="02020603050405020304" pitchFamily="18" typeface="Times New Roman"/>
                <a:cs charset="0" panose="020B0604020202020204" pitchFamily="34" typeface="Arial"/>
              </a:rPr>
              <a:t>ả</a:t>
            </a:r>
            <a:r>
              <a:rPr lang="vi-VN">
                <a:ea charset="0" panose="02020603050405020304" pitchFamily="18" typeface="Times New Roman"/>
                <a:cs charset="0" panose="020B0604020202020204" pitchFamily="34" typeface="Arial"/>
              </a:rPr>
              <a:t>i </a:t>
            </a:r>
            <a:r>
              <a:rPr lang="vi-VN" spc="5">
                <a:ea charset="0" panose="02020603050405020304" pitchFamily="18" typeface="Times New Roman"/>
                <a:cs charset="0" panose="020B0604020202020204" pitchFamily="34" typeface="Arial"/>
              </a:rPr>
              <a:t>l</a:t>
            </a:r>
            <a:r>
              <a:rPr lang="vi-VN">
                <a:ea charset="0" panose="02020603050405020304" pitchFamily="18" typeface="Times New Roman"/>
                <a:cs charset="0" panose="020B0604020202020204" pitchFamily="34" typeface="Arial"/>
              </a:rPr>
              <a:t>ò hơ</a:t>
            </a:r>
            <a:r>
              <a:rPr lang="vi-VN" spc="10">
                <a:ea charset="0" panose="02020603050405020304" pitchFamily="18" typeface="Times New Roman"/>
                <a:cs charset="0" panose="020B0604020202020204" pitchFamily="34" typeface="Arial"/>
              </a:rPr>
              <a:t>i</a:t>
            </a:r>
            <a:r>
              <a:rPr lang="vi-VN">
                <a:ea charset="0" panose="02020603050405020304" pitchFamily="18" typeface="Times New Roman"/>
                <a:cs charset="0" panose="020B0604020202020204" pitchFamily="34" typeface="Arial"/>
              </a:rPr>
              <a:t>.</a:t>
            </a:r>
            <a:endParaRPr dirty="0" lang="en-US">
              <a:latin charset="0" panose="020B0604020202020204" pitchFamily="34" typeface="Arial"/>
              <a:ea charset="0" panose="02020603050405020304" pitchFamily="18" typeface="Times New Roman"/>
              <a:cs charset="0" panose="020B0604020202020204" pitchFamily="34" typeface="Arial"/>
            </a:endParaRPr>
          </a:p>
        </p:txBody>
      </p:sp>
      <p:pic>
        <p:nvPicPr>
          <p:cNvPr id="17" name="Picture 16">
            <a:extLst>
              <a:ext uri="{FF2B5EF4-FFF2-40B4-BE49-F238E27FC236}">
                <a16:creationId xmlns:a16="http://schemas.microsoft.com/office/drawing/2014/main" id="{E98D62DB-943E-49D7-FFF4-FAE659017846}"/>
              </a:ext>
            </a:extLst>
          </p:cNvPr>
          <p:cNvPicPr>
            <a:picLocks noChangeAspect="1"/>
          </p:cNvPicPr>
          <p:nvPr/>
        </p:nvPicPr>
        <p:blipFill rotWithShape="1">
          <a:blip r:embed="rId2"/>
          <a:srcRect b="1" t="67"/>
          <a:stretch/>
        </p:blipFill>
        <p:spPr>
          <a:xfrm>
            <a:off x="7154895" y="1672076"/>
            <a:ext cx="4426226" cy="2922899"/>
          </a:xfrm>
          <a:prstGeom prst="rect">
            <a:avLst/>
          </a:prstGeom>
        </p:spPr>
      </p:pic>
      <p:sp>
        <p:nvSpPr>
          <p:cNvPr id="19" name="TextBox 18">
            <a:extLst>
              <a:ext uri="{FF2B5EF4-FFF2-40B4-BE49-F238E27FC236}">
                <a16:creationId xmlns:a16="http://schemas.microsoft.com/office/drawing/2014/main" id="{5AB4D1B6-FFF6-CCBF-4C20-E878589A02B8}"/>
              </a:ext>
            </a:extLst>
          </p:cNvPr>
          <p:cNvSpPr txBox="1"/>
          <p:nvPr/>
        </p:nvSpPr>
        <p:spPr>
          <a:xfrm>
            <a:off x="6991301" y="4560222"/>
            <a:ext cx="4753413" cy="338554"/>
          </a:xfrm>
          <a:prstGeom prst="rect">
            <a:avLst/>
          </a:prstGeom>
          <a:noFill/>
        </p:spPr>
        <p:txBody>
          <a:bodyPr wrap="square">
            <a:spAutoFit/>
          </a:bodyPr>
          <a:lstStyle/>
          <a:p>
            <a:r>
              <a:rPr b="1" i="1" lang="en-US" spc="5" sz="1600">
                <a:latin charset="0" panose="020B0604020202020204" pitchFamily="34" typeface="Arial"/>
                <a:ea charset="0" panose="02020603050405020304" pitchFamily="18" typeface="Times New Roman"/>
              </a:rPr>
              <a:t>B</a:t>
            </a:r>
            <a:r>
              <a:rPr b="1" i="1" lang="en-US" sz="1600">
                <a:latin charset="0" panose="020B0604020202020204" pitchFamily="34" typeface="Arial"/>
                <a:ea charset="0" panose="02020603050405020304" pitchFamily="18" typeface="Times New Roman"/>
              </a:rPr>
              <a:t>i</a:t>
            </a:r>
            <a:r>
              <a:rPr b="1" i="1" lang="en-US" spc="-5" sz="1600">
                <a:latin charset="0" panose="020B0604020202020204" pitchFamily="34" typeface="Arial"/>
                <a:ea charset="0" panose="02020603050405020304" pitchFamily="18" typeface="Times New Roman"/>
              </a:rPr>
              <a:t>ể</a:t>
            </a:r>
            <a:r>
              <a:rPr b="1" i="1" lang="en-US" sz="1600">
                <a:latin charset="0" panose="020B0604020202020204" pitchFamily="34" typeface="Arial"/>
                <a:ea charset="0" panose="02020603050405020304" pitchFamily="18" typeface="Times New Roman"/>
              </a:rPr>
              <a:t>u đồ quá</a:t>
            </a:r>
            <a:r>
              <a:rPr b="1" i="1" lang="en-US" spc="-5" sz="1600">
                <a:latin charset="0" panose="020B0604020202020204" pitchFamily="34" typeface="Arial"/>
                <a:ea charset="0" panose="02020603050405020304" pitchFamily="18" typeface="Times New Roman"/>
              </a:rPr>
              <a:t> </a:t>
            </a:r>
            <a:r>
              <a:rPr b="1" i="1" lang="en-US" sz="1600">
                <a:latin charset="0" panose="020B0604020202020204" pitchFamily="34" typeface="Arial"/>
                <a:ea charset="0" panose="02020603050405020304" pitchFamily="18" typeface="Times New Roman"/>
              </a:rPr>
              <a:t>tr</a:t>
            </a:r>
            <a:r>
              <a:rPr b="1" i="1" lang="en-US" spc="-10" sz="1600">
                <a:latin charset="0" panose="020B0604020202020204" pitchFamily="34" typeface="Arial"/>
                <a:ea charset="0" panose="02020603050405020304" pitchFamily="18" typeface="Times New Roman"/>
              </a:rPr>
              <a:t>ì</a:t>
            </a:r>
            <a:r>
              <a:rPr b="1" i="1" lang="en-US" sz="1600">
                <a:latin charset="0" panose="020B0604020202020204" pitchFamily="34" typeface="Arial"/>
                <a:ea charset="0" panose="02020603050405020304" pitchFamily="18" typeface="Times New Roman"/>
              </a:rPr>
              <a:t>nh </a:t>
            </a:r>
            <a:r>
              <a:rPr b="1" i="1" lang="en-US" spc="-5" sz="1600">
                <a:latin charset="0" panose="020B0604020202020204" pitchFamily="34" typeface="Arial"/>
                <a:ea charset="0" panose="02020603050405020304" pitchFamily="18" typeface="Times New Roman"/>
              </a:rPr>
              <a:t>c</a:t>
            </a:r>
            <a:r>
              <a:rPr b="1" i="1" lang="en-US" sz="1600">
                <a:latin charset="0" panose="020B0604020202020204" pitchFamily="34" typeface="Arial"/>
                <a:ea charset="0" panose="02020603050405020304" pitchFamily="18" typeface="Times New Roman"/>
              </a:rPr>
              <a:t>huy</a:t>
            </a:r>
            <a:r>
              <a:rPr b="1" i="1" lang="en-US" spc="-5" sz="1600">
                <a:latin charset="0" panose="020B0604020202020204" pitchFamily="34" typeface="Arial"/>
                <a:ea charset="0" panose="02020603050405020304" pitchFamily="18" typeface="Times New Roman"/>
              </a:rPr>
              <a:t>ể</a:t>
            </a:r>
            <a:r>
              <a:rPr b="1" i="1" lang="en-US" sz="1600">
                <a:latin charset="0" panose="020B0604020202020204" pitchFamily="34" typeface="Arial"/>
                <a:ea charset="0" panose="02020603050405020304" pitchFamily="18" typeface="Times New Roman"/>
              </a:rPr>
              <a:t>n hóa</a:t>
            </a:r>
            <a:r>
              <a:rPr b="1" i="1" lang="en-US" spc="-5" sz="1600">
                <a:latin charset="0" panose="020B0604020202020204" pitchFamily="34" typeface="Arial"/>
                <a:ea charset="0" panose="02020603050405020304" pitchFamily="18" typeface="Times New Roman"/>
              </a:rPr>
              <a:t> </a:t>
            </a:r>
            <a:r>
              <a:rPr b="1" i="1" lang="en-US" spc="10" sz="1600">
                <a:latin charset="0" panose="020B0604020202020204" pitchFamily="34" typeface="Arial"/>
                <a:ea charset="0" panose="02020603050405020304" pitchFamily="18" typeface="Times New Roman"/>
              </a:rPr>
              <a:t>n</a:t>
            </a:r>
            <a:r>
              <a:rPr b="1" i="1" lang="en-US" spc="-5" sz="1600">
                <a:latin charset="0" panose="020B0604020202020204" pitchFamily="34" typeface="Arial"/>
                <a:ea charset="0" panose="02020603050405020304" pitchFamily="18" typeface="Times New Roman"/>
              </a:rPr>
              <a:t>ă</a:t>
            </a:r>
            <a:r>
              <a:rPr b="1" i="1" lang="en-US" sz="1600">
                <a:latin charset="0" panose="020B0604020202020204" pitchFamily="34" typeface="Arial"/>
                <a:ea charset="0" panose="02020603050405020304" pitchFamily="18" typeface="Times New Roman"/>
              </a:rPr>
              <a:t>ng l</a:t>
            </a:r>
            <a:r>
              <a:rPr b="1" i="1" lang="en-US" spc="5" sz="1600">
                <a:latin charset="0" panose="020B0604020202020204" pitchFamily="34" typeface="Arial"/>
                <a:ea charset="0" panose="02020603050405020304" pitchFamily="18" typeface="Times New Roman"/>
              </a:rPr>
              <a:t>ư</a:t>
            </a:r>
            <a:r>
              <a:rPr b="1" i="1" lang="en-US" sz="1600">
                <a:latin charset="0" panose="020B0604020202020204" pitchFamily="34" typeface="Arial"/>
                <a:ea charset="0" panose="02020603050405020304" pitchFamily="18" typeface="Times New Roman"/>
              </a:rPr>
              <a:t>ợng hơi</a:t>
            </a:r>
            <a:endParaRPr b="1" dirty="0" i="1" lang="en-US" sz="1600">
              <a:latin charset="0" panose="020B0604020202020204" pitchFamily="34" typeface="Arial"/>
            </a:endParaRPr>
          </a:p>
        </p:txBody>
      </p:sp>
      <p:sp>
        <p:nvSpPr>
          <p:cNvPr id="5" name="TextBox 4">
            <a:extLst>
              <a:ext uri="{FF2B5EF4-FFF2-40B4-BE49-F238E27FC236}">
                <a16:creationId xmlns:a16="http://schemas.microsoft.com/office/drawing/2014/main" id="{C84B5A32-C478-5091-7B7B-3CC20E8E252F}"/>
              </a:ext>
            </a:extLst>
          </p:cNvPr>
          <p:cNvSpPr txBox="1"/>
          <p:nvPr/>
        </p:nvSpPr>
        <p:spPr>
          <a:xfrm>
            <a:off x="588066" y="5229868"/>
            <a:ext cx="10993055" cy="702372"/>
          </a:xfrm>
          <a:prstGeom prst="rect">
            <a:avLst/>
          </a:prstGeom>
          <a:noFill/>
        </p:spPr>
        <p:txBody>
          <a:bodyPr wrap="square">
            <a:spAutoFit/>
          </a:bodyPr>
          <a:lstStyle/>
          <a:p>
            <a:pPr algn="just">
              <a:lnSpc>
                <a:spcPct val="115000"/>
              </a:lnSpc>
              <a:spcBef>
                <a:spcPts val="300"/>
              </a:spcBef>
              <a:spcAft>
                <a:spcPts val="300"/>
              </a:spcAft>
            </a:pPr>
            <a:r>
              <a:rPr lang="vi-VN">
                <a:ea charset="0" panose="02020603050405020304" pitchFamily="18" typeface="Times New Roman"/>
                <a:cs charset="0" panose="020B0604020202020204" pitchFamily="34" typeface="Arial"/>
              </a:rPr>
              <a:t>T</a:t>
            </a:r>
            <a:r>
              <a:rPr lang="vi-VN" spc="-5">
                <a:ea charset="0" panose="02020603050405020304" pitchFamily="18" typeface="Times New Roman"/>
                <a:cs charset="0" panose="020B0604020202020204" pitchFamily="34" typeface="Arial"/>
              </a:rPr>
              <a:t>r</a:t>
            </a:r>
            <a:r>
              <a:rPr lang="vi-VN">
                <a:ea charset="0" panose="02020603050405020304" pitchFamily="18" typeface="Times New Roman"/>
                <a:cs charset="0" panose="020B0604020202020204" pitchFamily="34" typeface="Arial"/>
              </a:rPr>
              <a:t>o</a:t>
            </a:r>
            <a:r>
              <a:rPr lang="vi-VN" spc="10">
                <a:ea charset="0" panose="02020603050405020304" pitchFamily="18" typeface="Times New Roman"/>
                <a:cs charset="0" panose="020B0604020202020204" pitchFamily="34" typeface="Arial"/>
              </a:rPr>
              <a:t>n</a:t>
            </a:r>
            <a:r>
              <a:rPr lang="vi-VN">
                <a:ea charset="0" panose="02020603050405020304" pitchFamily="18" typeface="Times New Roman"/>
                <a:cs charset="0" panose="020B0604020202020204" pitchFamily="34" typeface="Arial"/>
              </a:rPr>
              <a:t>g nhà</a:t>
            </a:r>
            <a:r>
              <a:rPr lang="vi-VN" spc="-3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máy</a:t>
            </a:r>
            <a:r>
              <a:rPr lang="vi-VN" spc="-2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đi</a:t>
            </a:r>
            <a:r>
              <a:rPr lang="vi-VN" spc="-5">
                <a:ea charset="0" panose="02020603050405020304" pitchFamily="18" typeface="Times New Roman"/>
                <a:cs charset="0" panose="020B0604020202020204" pitchFamily="34" typeface="Arial"/>
              </a:rPr>
              <a:t>ệ</a:t>
            </a:r>
            <a:r>
              <a:rPr lang="vi-VN">
                <a:ea charset="0" panose="02020603050405020304" pitchFamily="18" typeface="Times New Roman"/>
                <a:cs charset="0" panose="020B0604020202020204" pitchFamily="34" typeface="Arial"/>
              </a:rPr>
              <a:t>n,</a:t>
            </a:r>
            <a:r>
              <a:rPr lang="vi-VN" spc="-2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lò</a:t>
            </a:r>
            <a:r>
              <a:rPr lang="vi-VN" spc="-2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hơi</a:t>
            </a:r>
            <a:r>
              <a:rPr lang="vi-VN" spc="-2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s</a:t>
            </a:r>
            <a:r>
              <a:rPr lang="vi-VN" spc="-5">
                <a:ea charset="0" panose="02020603050405020304" pitchFamily="18" typeface="Times New Roman"/>
                <a:cs charset="0" panose="020B0604020202020204" pitchFamily="34" typeface="Arial"/>
              </a:rPr>
              <a:t>ả</a:t>
            </a:r>
            <a:r>
              <a:rPr lang="vi-VN">
                <a:ea charset="0" panose="02020603050405020304" pitchFamily="18" typeface="Times New Roman"/>
                <a:cs charset="0" panose="020B0604020202020204" pitchFamily="34" typeface="Arial"/>
              </a:rPr>
              <a:t>n</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xu</a:t>
            </a:r>
            <a:r>
              <a:rPr lang="vi-VN" spc="-5">
                <a:ea charset="0" panose="02020603050405020304" pitchFamily="18" typeface="Times New Roman"/>
                <a:cs charset="0" panose="020B0604020202020204" pitchFamily="34" typeface="Arial"/>
              </a:rPr>
              <a:t>ấ</a:t>
            </a:r>
            <a:r>
              <a:rPr lang="vi-VN">
                <a:ea charset="0" panose="02020603050405020304" pitchFamily="18" typeface="Times New Roman"/>
                <a:cs charset="0" panose="020B0604020202020204" pitchFamily="34" typeface="Arial"/>
              </a:rPr>
              <a:t>t</a:t>
            </a:r>
            <a:r>
              <a:rPr lang="vi-VN" spc="-2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ra</a:t>
            </a:r>
            <a:r>
              <a:rPr lang="vi-VN" spc="-3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hơi</a:t>
            </a:r>
            <a:r>
              <a:rPr lang="vi-VN" spc="-2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để</a:t>
            </a:r>
            <a:r>
              <a:rPr lang="vi-VN" spc="-30">
                <a:ea charset="0" panose="02020603050405020304" pitchFamily="18" typeface="Times New Roman"/>
                <a:cs charset="0" panose="020B0604020202020204" pitchFamily="34" typeface="Arial"/>
              </a:rPr>
              <a:t> </a:t>
            </a:r>
            <a:r>
              <a:rPr lang="vi-VN" spc="15">
                <a:ea charset="0" panose="02020603050405020304" pitchFamily="18" typeface="Times New Roman"/>
                <a:cs charset="0" panose="020B0604020202020204" pitchFamily="34" typeface="Arial"/>
              </a:rPr>
              <a:t>l</a:t>
            </a:r>
            <a:r>
              <a:rPr lang="vi-VN" spc="-5">
                <a:ea charset="0" panose="02020603050405020304" pitchFamily="18" typeface="Times New Roman"/>
                <a:cs charset="0" panose="020B0604020202020204" pitchFamily="34" typeface="Arial"/>
              </a:rPr>
              <a:t>à</a:t>
            </a:r>
            <a:r>
              <a:rPr lang="vi-VN">
                <a:ea charset="0" panose="02020603050405020304" pitchFamily="18" typeface="Times New Roman"/>
                <a:cs charset="0" panose="020B0604020202020204" pitchFamily="34" typeface="Arial"/>
              </a:rPr>
              <a:t>m</a:t>
            </a:r>
            <a:r>
              <a:rPr lang="vi-VN" spc="-2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qu</a:t>
            </a:r>
            <a:r>
              <a:rPr lang="vi-VN" spc="-5">
                <a:ea charset="0" panose="02020603050405020304" pitchFamily="18" typeface="Times New Roman"/>
                <a:cs charset="0" panose="020B0604020202020204" pitchFamily="34" typeface="Arial"/>
              </a:rPr>
              <a:t>a</a:t>
            </a:r>
            <a:r>
              <a:rPr lang="vi-VN">
                <a:ea charset="0" panose="02020603050405020304" pitchFamily="18" typeface="Times New Roman"/>
                <a:cs charset="0" panose="020B0604020202020204" pitchFamily="34" typeface="Arial"/>
              </a:rPr>
              <a:t>y</a:t>
            </a:r>
            <a:r>
              <a:rPr lang="vi-VN" spc="-25">
                <a:ea charset="0" panose="02020603050405020304" pitchFamily="18" typeface="Times New Roman"/>
                <a:cs charset="0" panose="020B0604020202020204" pitchFamily="34" typeface="Arial"/>
              </a:rPr>
              <a:t> </a:t>
            </a:r>
            <a:r>
              <a:rPr lang="vi-VN" spc="15">
                <a:ea charset="0" panose="02020603050405020304" pitchFamily="18" typeface="Times New Roman"/>
                <a:cs charset="0" panose="020B0604020202020204" pitchFamily="34" typeface="Arial"/>
              </a:rPr>
              <a:t>t</a:t>
            </a:r>
            <a:r>
              <a:rPr lang="vi-VN">
                <a:ea charset="0" panose="02020603050405020304" pitchFamily="18" typeface="Times New Roman"/>
                <a:cs charset="0" panose="020B0604020202020204" pitchFamily="34" typeface="Arial"/>
              </a:rPr>
              <a:t>u</a:t>
            </a:r>
            <a:r>
              <a:rPr lang="vi-VN" spc="-5">
                <a:ea charset="0" panose="02020603050405020304" pitchFamily="18" typeface="Times New Roman"/>
                <a:cs charset="0" panose="020B0604020202020204" pitchFamily="34" typeface="Arial"/>
              </a:rPr>
              <a:t>a</a:t>
            </a:r>
            <a:r>
              <a:rPr lang="vi-VN">
                <a:ea charset="0" panose="02020603050405020304" pitchFamily="18" typeface="Times New Roman"/>
                <a:cs charset="0" panose="020B0604020202020204" pitchFamily="34" typeface="Arial"/>
              </a:rPr>
              <a:t>bin,</a:t>
            </a:r>
            <a:r>
              <a:rPr lang="vi-VN" spc="-2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p</a:t>
            </a:r>
            <a:r>
              <a:rPr lang="vi-VN" spc="5">
                <a:ea charset="0" panose="02020603050405020304" pitchFamily="18" typeface="Times New Roman"/>
                <a:cs charset="0" panose="020B0604020202020204" pitchFamily="34" typeface="Arial"/>
              </a:rPr>
              <a:t>h</a:t>
            </a:r>
            <a:r>
              <a:rPr lang="vi-VN">
                <a:ea charset="0" panose="02020603050405020304" pitchFamily="18" typeface="Times New Roman"/>
                <a:cs charset="0" panose="020B0604020202020204" pitchFamily="34" typeface="Arial"/>
              </a:rPr>
              <a:t>ục</a:t>
            </a:r>
            <a:r>
              <a:rPr lang="vi-VN" spc="-3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v</a:t>
            </a:r>
            <a:r>
              <a:rPr lang="vi-VN">
                <a:ea charset="0" panose="02020603050405020304" pitchFamily="18" typeface="Times New Roman"/>
                <a:cs charset="0" panose="020B0604020202020204" pitchFamily="34" typeface="Arial"/>
              </a:rPr>
              <a:t>ụ</a:t>
            </a:r>
            <a:r>
              <a:rPr lang="vi-VN" spc="-25">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ho</a:t>
            </a:r>
            <a:r>
              <a:rPr lang="vi-VN" spc="-2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q</a:t>
            </a:r>
            <a:r>
              <a:rPr lang="vi-VN" spc="10">
                <a:ea charset="0" panose="02020603050405020304" pitchFamily="18" typeface="Times New Roman"/>
                <a:cs charset="0" panose="020B0604020202020204" pitchFamily="34" typeface="Arial"/>
              </a:rPr>
              <a:t>u</a:t>
            </a:r>
            <a:r>
              <a:rPr lang="vi-VN">
                <a:ea charset="0" panose="02020603050405020304" pitchFamily="18" typeface="Times New Roman"/>
                <a:cs charset="0" panose="020B0604020202020204" pitchFamily="34" typeface="Arial"/>
              </a:rPr>
              <a:t>á</a:t>
            </a:r>
            <a:r>
              <a:rPr lang="vi-VN" spc="-3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t</a:t>
            </a:r>
            <a:r>
              <a:rPr lang="vi-VN" spc="10">
                <a:ea charset="0" panose="02020603050405020304" pitchFamily="18" typeface="Times New Roman"/>
                <a:cs charset="0" panose="020B0604020202020204" pitchFamily="34" typeface="Arial"/>
              </a:rPr>
              <a:t>r</a:t>
            </a:r>
            <a:r>
              <a:rPr lang="vi-VN">
                <a:ea charset="0" panose="02020603050405020304" pitchFamily="18" typeface="Times New Roman"/>
                <a:cs charset="0" panose="020B0604020202020204" pitchFamily="34" typeface="Arial"/>
              </a:rPr>
              <a:t>ình</a:t>
            </a:r>
            <a:r>
              <a:rPr lang="vi-VN" spc="-2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s</a:t>
            </a:r>
            <a:r>
              <a:rPr lang="vi-VN" spc="-5">
                <a:ea charset="0" panose="02020603050405020304" pitchFamily="18" typeface="Times New Roman"/>
                <a:cs charset="0" panose="020B0604020202020204" pitchFamily="34" typeface="Arial"/>
              </a:rPr>
              <a:t>ả</a:t>
            </a:r>
            <a:r>
              <a:rPr lang="vi-VN">
                <a:ea charset="0" panose="02020603050405020304" pitchFamily="18" typeface="Times New Roman"/>
                <a:cs charset="0" panose="020B0604020202020204" pitchFamily="34" typeface="Arial"/>
              </a:rPr>
              <a:t>n</a:t>
            </a:r>
            <a:r>
              <a:rPr lang="vi-VN" spc="-2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xu</a:t>
            </a:r>
            <a:r>
              <a:rPr lang="vi-VN" spc="-5">
                <a:ea charset="0" panose="02020603050405020304" pitchFamily="18" typeface="Times New Roman"/>
                <a:cs charset="0" panose="020B0604020202020204" pitchFamily="34" typeface="Arial"/>
              </a:rPr>
              <a:t>ấ</a:t>
            </a:r>
            <a:r>
              <a:rPr lang="vi-VN">
                <a:ea charset="0" panose="02020603050405020304" pitchFamily="18" typeface="Times New Roman"/>
                <a:cs charset="0" panose="020B0604020202020204" pitchFamily="34" typeface="Arial"/>
              </a:rPr>
              <a:t>t</a:t>
            </a:r>
            <a:r>
              <a:rPr lang="vi-VN" spc="-2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đi</a:t>
            </a:r>
            <a:r>
              <a:rPr lang="vi-VN" spc="-5">
                <a:ea charset="0" panose="02020603050405020304" pitchFamily="18" typeface="Times New Roman"/>
                <a:cs charset="0" panose="020B0604020202020204" pitchFamily="34" typeface="Arial"/>
              </a:rPr>
              <a:t>ệ</a:t>
            </a:r>
            <a:r>
              <a:rPr lang="vi-VN">
                <a:ea charset="0" panose="02020603050405020304" pitchFamily="18" typeface="Times New Roman"/>
                <a:cs charset="0" panose="020B0604020202020204" pitchFamily="34" typeface="Arial"/>
              </a:rPr>
              <a:t>n n</a:t>
            </a:r>
            <a:r>
              <a:rPr lang="vi-VN" spc="-5">
                <a:ea charset="0" panose="02020603050405020304" pitchFamily="18" typeface="Times New Roman"/>
                <a:cs charset="0" panose="020B0604020202020204" pitchFamily="34" typeface="Arial"/>
              </a:rPr>
              <a:t>ă</a:t>
            </a:r>
            <a:r>
              <a:rPr lang="vi-VN">
                <a:ea charset="0" panose="02020603050405020304" pitchFamily="18" typeface="Times New Roman"/>
                <a:cs charset="0" panose="020B0604020202020204" pitchFamily="34" typeface="Arial"/>
              </a:rPr>
              <a:t>ng,</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đòi</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hỏi</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ph</a:t>
            </a:r>
            <a:r>
              <a:rPr lang="vi-VN" spc="-5">
                <a:ea charset="0" panose="02020603050405020304" pitchFamily="18" typeface="Times New Roman"/>
                <a:cs charset="0" panose="020B0604020202020204" pitchFamily="34" typeface="Arial"/>
              </a:rPr>
              <a:t>ả</a:t>
            </a:r>
            <a:r>
              <a:rPr lang="vi-VN">
                <a:ea charset="0" panose="02020603050405020304" pitchFamily="18" typeface="Times New Roman"/>
                <a:cs charset="0" panose="020B0604020202020204" pitchFamily="34" typeface="Arial"/>
              </a:rPr>
              <a:t>i</a:t>
            </a:r>
            <a:r>
              <a:rPr lang="vi-VN" spc="-1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ó</a:t>
            </a:r>
            <a:r>
              <a:rPr lang="vi-VN" spc="-1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ô</a:t>
            </a:r>
            <a:r>
              <a:rPr lang="vi-VN" spc="-10">
                <a:ea charset="0" panose="02020603050405020304" pitchFamily="18" typeface="Times New Roman"/>
                <a:cs charset="0" panose="020B0604020202020204" pitchFamily="34" typeface="Arial"/>
              </a:rPr>
              <a:t>n</a:t>
            </a:r>
            <a:r>
              <a:rPr lang="vi-VN">
                <a:ea charset="0" panose="02020603050405020304" pitchFamily="18" typeface="Times New Roman"/>
                <a:cs charset="0" panose="020B0604020202020204" pitchFamily="34" typeface="Arial"/>
              </a:rPr>
              <a:t>g</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s</a:t>
            </a:r>
            <a:r>
              <a:rPr lang="vi-VN" spc="5">
                <a:ea charset="0" panose="02020603050405020304" pitchFamily="18" typeface="Times New Roman"/>
                <a:cs charset="0" panose="020B0604020202020204" pitchFamily="34" typeface="Arial"/>
              </a:rPr>
              <a:t>u</a:t>
            </a:r>
            <a:r>
              <a:rPr lang="vi-VN" spc="-5">
                <a:ea charset="0" panose="02020603050405020304" pitchFamily="18" typeface="Times New Roman"/>
                <a:cs charset="0" panose="020B0604020202020204" pitchFamily="34" typeface="Arial"/>
              </a:rPr>
              <a:t>ấ</a:t>
            </a:r>
            <a:r>
              <a:rPr lang="vi-VN">
                <a:ea charset="0" panose="02020603050405020304" pitchFamily="18" typeface="Times New Roman"/>
                <a:cs charset="0" panose="020B0604020202020204" pitchFamily="34" typeface="Arial"/>
              </a:rPr>
              <a:t>t</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lớn,</a:t>
            </a:r>
            <a:r>
              <a:rPr lang="vi-VN" spc="-10">
                <a:ea charset="0" panose="02020603050405020304" pitchFamily="18" typeface="Times New Roman"/>
                <a:cs charset="0" panose="020B0604020202020204" pitchFamily="34" typeface="Arial"/>
              </a:rPr>
              <a:t> h</a:t>
            </a:r>
            <a:r>
              <a:rPr lang="vi-VN">
                <a:ea charset="0" panose="02020603050405020304" pitchFamily="18" typeface="Times New Roman"/>
                <a:cs charset="0" panose="020B0604020202020204" pitchFamily="34" typeface="Arial"/>
              </a:rPr>
              <a:t>ơi</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là</a:t>
            </a:r>
            <a:r>
              <a:rPr lang="vi-VN" spc="-1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h</a:t>
            </a:r>
            <a:r>
              <a:rPr lang="vi-VN" spc="-10">
                <a:ea charset="0" panose="02020603050405020304" pitchFamily="18" typeface="Times New Roman"/>
                <a:cs charset="0" panose="020B0604020202020204" pitchFamily="34" typeface="Arial"/>
              </a:rPr>
              <a:t>ơ</a:t>
            </a:r>
            <a:r>
              <a:rPr lang="vi-VN">
                <a:ea charset="0" panose="02020603050405020304" pitchFamily="18" typeface="Times New Roman"/>
                <a:cs charset="0" panose="020B0604020202020204" pitchFamily="34" typeface="Arial"/>
              </a:rPr>
              <a:t>i</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quá</a:t>
            </a:r>
            <a:r>
              <a:rPr lang="vi-VN" spc="-3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nh</a:t>
            </a:r>
            <a:r>
              <a:rPr lang="vi-VN" spc="5">
                <a:ea charset="0" panose="02020603050405020304" pitchFamily="18" typeface="Times New Roman"/>
                <a:cs charset="0" panose="020B0604020202020204" pitchFamily="34" typeface="Arial"/>
              </a:rPr>
              <a:t>i</a:t>
            </a:r>
            <a:r>
              <a:rPr lang="vi-VN" spc="-5">
                <a:ea charset="0" panose="02020603050405020304" pitchFamily="18" typeface="Times New Roman"/>
                <a:cs charset="0" panose="020B0604020202020204" pitchFamily="34" typeface="Arial"/>
              </a:rPr>
              <a:t>ệ</a:t>
            </a:r>
            <a:r>
              <a:rPr lang="vi-VN">
                <a:ea charset="0" panose="02020603050405020304" pitchFamily="18" typeface="Times New Roman"/>
                <a:cs charset="0" panose="020B0604020202020204" pitchFamily="34" typeface="Arial"/>
              </a:rPr>
              <a:t>t</a:t>
            </a:r>
            <a:r>
              <a:rPr lang="vi-VN" spc="-1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t>
            </a:r>
            <a:r>
              <a:rPr lang="vi-VN">
                <a:ea charset="0" panose="02020603050405020304" pitchFamily="18" typeface="Times New Roman"/>
                <a:cs charset="0" panose="020B0604020202020204" pitchFamily="34" typeface="Arial"/>
              </a:rPr>
              <a:t>ó</a:t>
            </a:r>
            <a:r>
              <a:rPr lang="vi-VN" spc="-1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á</a:t>
            </a:r>
            <a:r>
              <a:rPr lang="vi-VN">
                <a:ea charset="0" panose="02020603050405020304" pitchFamily="18" typeface="Times New Roman"/>
                <a:cs charset="0" panose="020B0604020202020204" pitchFamily="34" typeface="Arial"/>
              </a:rPr>
              <a:t>p</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s</a:t>
            </a:r>
            <a:r>
              <a:rPr lang="vi-VN" spc="5">
                <a:ea charset="0" panose="02020603050405020304" pitchFamily="18" typeface="Times New Roman"/>
                <a:cs charset="0" panose="020B0604020202020204" pitchFamily="34" typeface="Arial"/>
              </a:rPr>
              <a:t>u</a:t>
            </a:r>
            <a:r>
              <a:rPr lang="vi-VN" spc="-5">
                <a:ea charset="0" panose="02020603050405020304" pitchFamily="18" typeface="Times New Roman"/>
                <a:cs charset="0" panose="020B0604020202020204" pitchFamily="34" typeface="Arial"/>
              </a:rPr>
              <a:t>ấ</a:t>
            </a:r>
            <a:r>
              <a:rPr lang="vi-VN">
                <a:ea charset="0" panose="02020603050405020304" pitchFamily="18" typeface="Times New Roman"/>
                <a:cs charset="0" panose="020B0604020202020204" pitchFamily="34" typeface="Arial"/>
              </a:rPr>
              <a:t>t</a:t>
            </a:r>
            <a:r>
              <a:rPr lang="vi-VN" spc="-1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và</a:t>
            </a:r>
            <a:r>
              <a:rPr lang="vi-VN" spc="-15">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nhi</a:t>
            </a:r>
            <a:r>
              <a:rPr lang="vi-VN" spc="-5">
                <a:ea charset="0" panose="02020603050405020304" pitchFamily="18" typeface="Times New Roman"/>
                <a:cs charset="0" panose="020B0604020202020204" pitchFamily="34" typeface="Arial"/>
              </a:rPr>
              <a:t>ệ</a:t>
            </a:r>
            <a:r>
              <a:rPr lang="vi-VN">
                <a:ea charset="0" panose="02020603050405020304" pitchFamily="18" typeface="Times New Roman"/>
                <a:cs charset="0" panose="020B0604020202020204" pitchFamily="34" typeface="Arial"/>
              </a:rPr>
              <a:t>t</a:t>
            </a:r>
            <a:r>
              <a:rPr lang="vi-VN" spc="-20">
                <a:ea charset="0" panose="02020603050405020304" pitchFamily="18" typeface="Times New Roman"/>
                <a:cs charset="0" panose="020B0604020202020204" pitchFamily="34" typeface="Arial"/>
              </a:rPr>
              <a:t> </a:t>
            </a:r>
            <a:r>
              <a:rPr lang="vi-VN">
                <a:ea charset="0" panose="02020603050405020304" pitchFamily="18" typeface="Times New Roman"/>
                <a:cs charset="0" panose="020B0604020202020204" pitchFamily="34" typeface="Arial"/>
              </a:rPr>
              <a:t>độ</a:t>
            </a:r>
            <a:r>
              <a:rPr lang="vi-VN" spc="-10">
                <a:ea charset="0" panose="02020603050405020304" pitchFamily="18" typeface="Times New Roman"/>
                <a:cs charset="0" panose="020B0604020202020204" pitchFamily="34" typeface="Arial"/>
              </a:rPr>
              <a:t> </a:t>
            </a:r>
            <a:r>
              <a:rPr lang="vi-VN" spc="-5">
                <a:ea charset="0" panose="02020603050405020304" pitchFamily="18" typeface="Times New Roman"/>
                <a:cs charset="0" panose="020B0604020202020204" pitchFamily="34" typeface="Arial"/>
              </a:rPr>
              <a:t>ca</a:t>
            </a:r>
            <a:r>
              <a:rPr lang="vi-VN">
                <a:ea charset="0" panose="02020603050405020304" pitchFamily="18" typeface="Times New Roman"/>
                <a:cs charset="0" panose="020B0604020202020204" pitchFamily="34" typeface="Arial"/>
              </a:rPr>
              <a:t>o.</a:t>
            </a:r>
            <a:r>
              <a:rPr lang="vi-VN" spc="-10">
                <a:ea charset="0" panose="02020603050405020304" pitchFamily="18" typeface="Times New Roman"/>
                <a:cs charset="0" panose="020B0604020202020204" pitchFamily="34" typeface="Arial"/>
              </a:rPr>
              <a:t> </a:t>
            </a:r>
            <a:endParaRPr dirty="0" lang="en-US">
              <a:latin charset="0" panose="020B0604020202020204" pitchFamily="34" typeface="Arial"/>
              <a:ea charset="0" panose="02020603050405020304" pitchFamily="18" typeface="Times New Roman"/>
              <a:cs charset="0" panose="020B0604020202020204" pitchFamily="34" typeface="Arial"/>
            </a:endParaRPr>
          </a:p>
        </p:txBody>
      </p:sp>
      <p:pic>
        <p:nvPicPr>
          <p:cNvPr id="9" name="Picture 8"/>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1055172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A461341-E734-C67F-473A-DC2218C683FF}"/>
              </a:ext>
            </a:extLst>
          </p:cNvPr>
          <p:cNvSpPr txBox="1"/>
          <p:nvPr/>
        </p:nvSpPr>
        <p:spPr>
          <a:xfrm>
            <a:off x="685800" y="609600"/>
            <a:ext cx="10820400"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1" i="0" u="none" strike="noStrike" kern="1200" cap="none" spc="0" normalizeH="0" baseline="0" noProof="0" smtClean="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Phân</a:t>
            </a:r>
            <a:r>
              <a:rPr kumimoji="0" lang="en-US" altLang="en-US" sz="2800" b="1" i="0" u="none" strike="noStrike" kern="1200" cap="none" spc="0" normalizeH="0" noProof="0" smtClean="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loại lò hơi</a:t>
            </a:r>
            <a:endParaRPr kumimoji="0" lang="en-U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p:txBody>
      </p:sp>
      <p:sp>
        <p:nvSpPr>
          <p:cNvPr id="7" name="Content Placeholder 2">
            <a:extLst>
              <a:ext uri="{FF2B5EF4-FFF2-40B4-BE49-F238E27FC236}">
                <a16:creationId xmlns:a16="http://schemas.microsoft.com/office/drawing/2014/main" id="{3AEA96F8-3F45-BFA3-7F3B-5C703F6D60C0}"/>
              </a:ext>
            </a:extLst>
          </p:cNvPr>
          <p:cNvSpPr txBox="1">
            <a:spLocks/>
          </p:cNvSpPr>
          <p:nvPr/>
        </p:nvSpPr>
        <p:spPr>
          <a:xfrm>
            <a:off x="685800" y="1752600"/>
            <a:ext cx="8229600" cy="19812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02962"/>
              </a:buClr>
              <a:buSzPct val="100000"/>
            </a:pPr>
            <a:r>
              <a:rPr lang="en-US" altLang="en-US" sz="2400">
                <a:solidFill>
                  <a:schemeClr val="tx1"/>
                </a:solidFill>
                <a:latin typeface="Arial" panose="020B0604020202020204" pitchFamily="34" charset="0"/>
                <a:cs typeface="Arial" panose="020B0604020202020204" pitchFamily="34" charset="0"/>
              </a:rPr>
              <a:t>Theo nhiên liệu sử dụng</a:t>
            </a:r>
          </a:p>
          <a:p>
            <a:pPr>
              <a:buClr>
                <a:srgbClr val="002962"/>
              </a:buClr>
              <a:buSzPct val="100000"/>
            </a:pPr>
            <a:r>
              <a:rPr lang="en-US" altLang="en-US" sz="2400">
                <a:solidFill>
                  <a:schemeClr val="tx1"/>
                </a:solidFill>
                <a:latin typeface="Arial" panose="020B0604020202020204" pitchFamily="34" charset="0"/>
                <a:cs typeface="Arial" panose="020B0604020202020204" pitchFamily="34" charset="0"/>
              </a:rPr>
              <a:t>Theo bố trí lắp đặt</a:t>
            </a:r>
          </a:p>
          <a:p>
            <a:pPr>
              <a:buClr>
                <a:srgbClr val="002962"/>
              </a:buClr>
              <a:buSzPct val="100000"/>
            </a:pPr>
            <a:r>
              <a:rPr lang="en-US" altLang="en-US" sz="2400">
                <a:solidFill>
                  <a:schemeClr val="tx1"/>
                </a:solidFill>
                <a:latin typeface="Arial" panose="020B0604020202020204" pitchFamily="34" charset="0"/>
                <a:cs typeface="Arial" panose="020B0604020202020204" pitchFamily="34" charset="0"/>
              </a:rPr>
              <a:t>Theo </a:t>
            </a:r>
            <a:r>
              <a:rPr lang="vi-VN" sz="2400">
                <a:solidFill>
                  <a:schemeClr val="tx1"/>
                </a:solidFill>
                <a:cs typeface="Arial" panose="020B0604020202020204" pitchFamily="34" charset="0"/>
              </a:rPr>
              <a:t>cấu trúc hệ thống nhận nhiệt sinh hơi</a:t>
            </a:r>
            <a:endParaRPr lang="en-US" altLang="en-US" sz="2400">
              <a:solidFill>
                <a:schemeClr val="tx1"/>
              </a:solidFill>
              <a:latin typeface="Arial" panose="020B0604020202020204" pitchFamily="34" charset="0"/>
              <a:cs typeface="Arial" panose="020B0604020202020204" pitchFamily="34" charset="0"/>
            </a:endParaRPr>
          </a:p>
          <a:p>
            <a:pPr>
              <a:buClr>
                <a:srgbClr val="002962"/>
              </a:buClr>
              <a:buSzPct val="100000"/>
            </a:pPr>
            <a:r>
              <a:rPr lang="en-US" altLang="en-US" sz="2400">
                <a:solidFill>
                  <a:schemeClr val="tx1"/>
                </a:solidFill>
                <a:latin typeface="Arial" panose="020B0604020202020204" pitchFamily="34" charset="0"/>
                <a:cs typeface="Arial" panose="020B0604020202020204" pitchFamily="34" charset="0"/>
              </a:rPr>
              <a:t>Các phân loại khác (công suất, thông số hơi,…)</a:t>
            </a:r>
            <a:endParaRPr lang="en-US" altLang="en-US" sz="2400"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74788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C89AA950-F3FE-827B-8553-24BE42030024}"/>
              </a:ext>
            </a:extLst>
          </p:cNvPr>
          <p:cNvSpPr txBox="1"/>
          <p:nvPr/>
        </p:nvSpPr>
        <p:spPr>
          <a:xfrm>
            <a:off x="8717733" y="5662206"/>
            <a:ext cx="1858977" cy="369332"/>
          </a:xfrm>
          <a:prstGeom prst="rect">
            <a:avLst/>
          </a:prstGeom>
          <a:noFill/>
        </p:spPr>
        <p:txBody>
          <a:bodyPr wrap="square">
            <a:spAutoFit/>
          </a:bodyPr>
          <a:lstStyle/>
          <a:p>
            <a:r>
              <a:rPr lang="vi-VN" b="1">
                <a:ea typeface="Times New Roman" panose="02020603050405020304" pitchFamily="18" charset="0"/>
                <a:cs typeface="Arial" panose="020B0604020202020204" pitchFamily="34" charset="0"/>
              </a:rPr>
              <a:t>Lò hơi ống </a:t>
            </a:r>
            <a:r>
              <a:rPr lang="vi-VN" b="1" spc="5">
                <a:ea typeface="Times New Roman" panose="02020603050405020304" pitchFamily="18" charset="0"/>
                <a:cs typeface="Arial" panose="020B0604020202020204" pitchFamily="34" charset="0"/>
              </a:rPr>
              <a:t>l</a:t>
            </a:r>
            <a:r>
              <a:rPr lang="vi-VN" b="1">
                <a:ea typeface="Times New Roman" panose="02020603050405020304" pitchFamily="18" charset="0"/>
                <a:cs typeface="Arial" panose="020B0604020202020204" pitchFamily="34" charset="0"/>
              </a:rPr>
              <a:t>ửa</a:t>
            </a:r>
            <a:endParaRPr lang="en-US" b="1"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DF4EE46B-E32F-E804-629D-71BCC1C20150}"/>
              </a:ext>
            </a:extLst>
          </p:cNvPr>
          <p:cNvSpPr txBox="1"/>
          <p:nvPr/>
        </p:nvSpPr>
        <p:spPr>
          <a:xfrm>
            <a:off x="499270" y="1780456"/>
            <a:ext cx="6887817" cy="4257576"/>
          </a:xfrm>
          <a:prstGeom prst="rect">
            <a:avLst/>
          </a:prstGeom>
          <a:noFill/>
        </p:spPr>
        <p:txBody>
          <a:bodyPr wrap="square">
            <a:spAutoFit/>
          </a:bodyPr>
          <a:lstStyle/>
          <a:p>
            <a:pPr algn="just">
              <a:spcBef>
                <a:spcPts val="200"/>
              </a:spcBef>
              <a:spcAft>
                <a:spcPts val="200"/>
              </a:spcAft>
            </a:pPr>
            <a:r>
              <a:rPr lang="en-US" altLang="en-US" b="1">
                <a:latin typeface="Arial" panose="020B0604020202020204" pitchFamily="34" charset="0"/>
                <a:cs typeface="Arial" panose="020B0604020202020204" pitchFamily="34" charset="0"/>
              </a:rPr>
              <a:t>Ưu điểm:</a:t>
            </a:r>
          </a:p>
          <a:p>
            <a:pPr marL="800100" lvl="1" indent="-342900" algn="just">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Kết cấu đơn giản, dễ chế tạo, giá thành không cao.</a:t>
            </a:r>
          </a:p>
          <a:p>
            <a:pPr marL="800100" lvl="1" indent="-342900" algn="just">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Lắp đặt nhanh. Dễ sử dụng</a:t>
            </a:r>
          </a:p>
          <a:p>
            <a:pPr marL="800100" lvl="1" indent="-342900" algn="just">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Vệ sinh &amp; sửa chữa ống lửa không khó.</a:t>
            </a:r>
          </a:p>
          <a:p>
            <a:pPr marL="800100" lvl="1" indent="-342900" algn="just">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Thể tích chứa nước lớn: áp suất ổn định</a:t>
            </a:r>
          </a:p>
          <a:p>
            <a:pPr marL="800100" lvl="1" indent="-342900" algn="just">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Yêu cầu chất lượng nước cấp vừa phải</a:t>
            </a:r>
          </a:p>
          <a:p>
            <a:pPr algn="just">
              <a:spcBef>
                <a:spcPts val="200"/>
              </a:spcBef>
              <a:spcAft>
                <a:spcPts val="200"/>
              </a:spcAft>
            </a:pPr>
            <a:r>
              <a:rPr lang="en-US" altLang="en-US" b="1">
                <a:latin typeface="Arial" panose="020B0604020202020204" pitchFamily="34" charset="0"/>
                <a:cs typeface="Arial" panose="020B0604020202020204" pitchFamily="34" charset="0"/>
              </a:rPr>
              <a:t>Khuyết điểm:</a:t>
            </a:r>
          </a:p>
          <a:p>
            <a:pPr marL="800100" lvl="1" indent="-342900" algn="just">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Không phù hợp cho nhiên liệu rắn</a:t>
            </a:r>
          </a:p>
          <a:p>
            <a:pPr marL="800100" lvl="1" indent="-342900" algn="just">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Công suất và áp suất bị giới hạn</a:t>
            </a:r>
          </a:p>
          <a:p>
            <a:pPr marL="800100" lvl="1" indent="-342900" algn="just">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Tuần hoàn của nước trong lò kém</a:t>
            </a:r>
          </a:p>
          <a:p>
            <a:pPr marL="800100" lvl="1" indent="-342900" algn="just">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Khởi động chậm</a:t>
            </a:r>
          </a:p>
          <a:p>
            <a:pPr marL="800100" lvl="1" indent="-342900" algn="just">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Dễ hư hỏng ống lửa và mặt sàng khi bị cạn nước hoặc đóng cáu</a:t>
            </a:r>
          </a:p>
        </p:txBody>
      </p:sp>
      <p:sp>
        <p:nvSpPr>
          <p:cNvPr id="8" name="TextBox 7">
            <a:extLst>
              <a:ext uri="{FF2B5EF4-FFF2-40B4-BE49-F238E27FC236}">
                <a16:creationId xmlns:a16="http://schemas.microsoft.com/office/drawing/2014/main" id="{8E70EC46-3B70-6540-846F-1CB9C4D4FF9D}"/>
              </a:ext>
            </a:extLst>
          </p:cNvPr>
          <p:cNvSpPr txBox="1"/>
          <p:nvPr/>
        </p:nvSpPr>
        <p:spPr>
          <a:xfrm>
            <a:off x="499270" y="1318791"/>
            <a:ext cx="6137412"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2400" b="1" i="0" u="none" strike="noStrike" kern="1200" cap="none" spc="0" normalizeH="0" baseline="0" noProof="0" smtClean="0">
                <a:ln>
                  <a:noFill/>
                </a:ln>
                <a:effectLst/>
                <a:uLnTx/>
                <a:uFillTx/>
                <a:latin typeface="Arial" panose="020B0604020202020204" pitchFamily="34" charset="0"/>
                <a:ea typeface="Times New Roman" panose="02020603050405020304" pitchFamily="18" charset="0"/>
                <a:cs typeface="+mn-cs"/>
              </a:rPr>
              <a:t>Lò</a:t>
            </a:r>
            <a:r>
              <a:rPr kumimoji="0" lang="en-US" sz="2400" b="1" i="0" u="none" strike="noStrike" kern="1200" cap="none" spc="0" normalizeH="0" noProof="0" smtClean="0">
                <a:ln>
                  <a:noFill/>
                </a:ln>
                <a:effectLst/>
                <a:uLnTx/>
                <a:uFillTx/>
                <a:latin typeface="Arial" panose="020B0604020202020204" pitchFamily="34" charset="0"/>
                <a:ea typeface="Times New Roman" panose="02020603050405020304" pitchFamily="18" charset="0"/>
                <a:cs typeface="+mn-cs"/>
              </a:rPr>
              <a:t> hơi ống lửa</a:t>
            </a:r>
            <a:endParaRPr kumimoji="0" lang="en-US" sz="22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5D9DA574-349E-5660-2683-A46AEF1D036C}"/>
              </a:ext>
            </a:extLst>
          </p:cNvPr>
          <p:cNvSpPr txBox="1"/>
          <p:nvPr/>
        </p:nvSpPr>
        <p:spPr>
          <a:xfrm>
            <a:off x="0" y="668178"/>
            <a:ext cx="12188370" cy="523220"/>
          </a:xfrm>
          <a:prstGeom prst="rect">
            <a:avLst/>
          </a:prstGeom>
          <a:noFill/>
        </p:spPr>
        <p:txBody>
          <a:bodyPr wrap="square">
            <a:spAutoFit/>
          </a:bodyPr>
          <a:lstStyle/>
          <a:p>
            <a:pPr algn="ctr"/>
            <a:r>
              <a:rPr lang="vi-VN" sz="2800" b="1">
                <a:solidFill>
                  <a:schemeClr val="accent1">
                    <a:lumMod val="50000"/>
                  </a:schemeClr>
                </a:solidFill>
                <a:ea typeface="Times New Roman" panose="02020603050405020304" pitchFamily="18" charset="0"/>
                <a:cs typeface="Arial" panose="020B0604020202020204" pitchFamily="34" charset="0"/>
              </a:rPr>
              <a:t>Phân loại theo phương thức nhận nhiệt sinh hơi</a:t>
            </a:r>
          </a:p>
        </p:txBody>
      </p:sp>
      <p:pic>
        <p:nvPicPr>
          <p:cNvPr id="7" name="Picture 6"/>
          <p:cNvPicPr>
            <a:picLocks noChangeAspect="1"/>
          </p:cNvPicPr>
          <p:nvPr/>
        </p:nvPicPr>
        <p:blipFill>
          <a:blip r:embed="rId3"/>
          <a:stretch>
            <a:fillRect/>
          </a:stretch>
        </p:blipFill>
        <p:spPr>
          <a:xfrm>
            <a:off x="11188160" y="5996280"/>
            <a:ext cx="1000211" cy="861720"/>
          </a:xfrm>
          <a:prstGeom prst="rect">
            <a:avLst/>
          </a:prstGeom>
        </p:spPr>
      </p:pic>
      <p:pic>
        <p:nvPicPr>
          <p:cNvPr id="3" name="Picture 2"/>
          <p:cNvPicPr>
            <a:picLocks noChangeAspect="1"/>
          </p:cNvPicPr>
          <p:nvPr/>
        </p:nvPicPr>
        <p:blipFill>
          <a:blip r:embed="rId4"/>
          <a:stretch>
            <a:fillRect/>
          </a:stretch>
        </p:blipFill>
        <p:spPr>
          <a:xfrm>
            <a:off x="7764376" y="1676690"/>
            <a:ext cx="3765693" cy="3806330"/>
          </a:xfrm>
          <a:prstGeom prst="rect">
            <a:avLst/>
          </a:prstGeom>
        </p:spPr>
      </p:pic>
    </p:spTree>
    <p:extLst>
      <p:ext uri="{BB962C8B-B14F-4D97-AF65-F5344CB8AC3E}">
        <p14:creationId xmlns:p14="http://schemas.microsoft.com/office/powerpoint/2010/main" val="10300642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451ABB-3A95-3561-8B79-9F86856ED28D}"/>
              </a:ext>
            </a:extLst>
          </p:cNvPr>
          <p:cNvSpPr txBox="1"/>
          <p:nvPr/>
        </p:nvSpPr>
        <p:spPr>
          <a:xfrm>
            <a:off x="8224706" y="5485779"/>
            <a:ext cx="2646293" cy="369332"/>
          </a:xfrm>
          <a:prstGeom prst="rect">
            <a:avLst/>
          </a:prstGeom>
          <a:noFill/>
        </p:spPr>
        <p:txBody>
          <a:bodyPr wrap="square">
            <a:spAutoFit/>
          </a:bodyPr>
          <a:lstStyle/>
          <a:p>
            <a:r>
              <a:rPr lang="vi-VN" b="1">
                <a:ea typeface="Times New Roman" panose="02020603050405020304" pitchFamily="18" charset="0"/>
                <a:cs typeface="Arial" panose="020B0604020202020204" pitchFamily="34" charset="0"/>
              </a:rPr>
              <a:t>Lò hơi ống n</a:t>
            </a:r>
            <a:r>
              <a:rPr lang="vi-VN" b="1" spc="-10">
                <a:ea typeface="Times New Roman" panose="02020603050405020304" pitchFamily="18" charset="0"/>
                <a:cs typeface="Arial" panose="020B0604020202020204" pitchFamily="34" charset="0"/>
              </a:rPr>
              <a:t>ư</a:t>
            </a:r>
            <a:r>
              <a:rPr lang="vi-VN" b="1">
                <a:ea typeface="Times New Roman" panose="02020603050405020304" pitchFamily="18" charset="0"/>
                <a:cs typeface="Arial" panose="020B0604020202020204" pitchFamily="34" charset="0"/>
              </a:rPr>
              <a:t>ớc</a:t>
            </a:r>
            <a:endParaRPr lang="en-US" b="1"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7CDFD71-73B1-D17C-B3B4-4F881EB25A52}"/>
              </a:ext>
            </a:extLst>
          </p:cNvPr>
          <p:cNvSpPr txBox="1"/>
          <p:nvPr/>
        </p:nvSpPr>
        <p:spPr>
          <a:xfrm>
            <a:off x="592094" y="1403749"/>
            <a:ext cx="6566043" cy="1609671"/>
          </a:xfrm>
          <a:prstGeom prst="rect">
            <a:avLst/>
          </a:prstGeom>
          <a:noFill/>
        </p:spPr>
        <p:txBody>
          <a:bodyPr wrap="square">
            <a:spAutoFit/>
          </a:bodyPr>
          <a:lstStyle/>
          <a:p>
            <a:pPr marL="342900" indent="-342900" algn="just">
              <a:lnSpc>
                <a:spcPct val="120000"/>
              </a:lnSpc>
              <a:spcAft>
                <a:spcPts val="600"/>
              </a:spcAft>
              <a:buFont typeface="Wingdings" panose="05000000000000000000" pitchFamily="2" charset="2"/>
              <a:buChar char="v"/>
            </a:pPr>
            <a:r>
              <a:rPr lang="en-US" sz="2400" b="1" spc="5" smtClean="0">
                <a:effectLst/>
                <a:latin typeface="Arial" panose="020B0604020202020204" pitchFamily="34" charset="0"/>
                <a:ea typeface="Times New Roman" panose="02020603050405020304" pitchFamily="18" charset="0"/>
                <a:cs typeface="Arial" panose="020B0604020202020204" pitchFamily="34" charset="0"/>
              </a:rPr>
              <a:t>Lò hơi ống nước:</a:t>
            </a:r>
            <a:endParaRPr lang="en-GB" sz="2400" b="1" spc="3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20000"/>
              </a:lnSpc>
            </a:pPr>
            <a:r>
              <a:rPr lang="vi-VN">
                <a:ea typeface="Times New Roman" panose="02020603050405020304" pitchFamily="18" charset="0"/>
                <a:cs typeface="Arial" panose="020B0604020202020204" pitchFamily="34" charset="0"/>
              </a:rPr>
              <a:t>Lo</a:t>
            </a:r>
            <a:r>
              <a:rPr lang="vi-VN" spc="-5">
                <a:ea typeface="Times New Roman" panose="02020603050405020304" pitchFamily="18" charset="0"/>
                <a:cs typeface="Arial" panose="020B0604020202020204" pitchFamily="34" charset="0"/>
              </a:rPr>
              <a:t>ạ</a:t>
            </a:r>
            <a:r>
              <a:rPr lang="vi-VN">
                <a:ea typeface="Times New Roman" panose="02020603050405020304" pitchFamily="18" charset="0"/>
                <a:cs typeface="Arial" panose="020B0604020202020204" pitchFamily="34" charset="0"/>
              </a:rPr>
              <a:t>i</a:t>
            </a:r>
            <a:r>
              <a:rPr lang="vi-VN" spc="2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lò</a:t>
            </a:r>
            <a:r>
              <a:rPr lang="vi-VN" spc="3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hơi</a:t>
            </a:r>
            <a:r>
              <a:rPr lang="vi-VN" spc="2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a:t>
            </a:r>
            <a:r>
              <a:rPr lang="vi-VN" spc="-5">
                <a:ea typeface="Times New Roman" panose="02020603050405020304" pitchFamily="18" charset="0"/>
                <a:cs typeface="Arial" panose="020B0604020202020204" pitchFamily="34" charset="0"/>
              </a:rPr>
              <a:t>à</a:t>
            </a:r>
            <a:r>
              <a:rPr lang="vi-VN">
                <a:ea typeface="Times New Roman" panose="02020603050405020304" pitchFamily="18" charset="0"/>
                <a:cs typeface="Arial" panose="020B0604020202020204" pitchFamily="34" charset="0"/>
              </a:rPr>
              <a:t>y</a:t>
            </a:r>
            <a:r>
              <a:rPr lang="vi-VN" spc="2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th</a:t>
            </a:r>
            <a:r>
              <a:rPr lang="vi-VN" spc="10">
                <a:ea typeface="Times New Roman" panose="02020603050405020304" pitchFamily="18" charset="0"/>
                <a:cs typeface="Arial" panose="020B0604020202020204" pitchFamily="34" charset="0"/>
              </a:rPr>
              <a:t>ư</a:t>
            </a:r>
            <a:r>
              <a:rPr lang="vi-VN">
                <a:ea typeface="Times New Roman" panose="02020603050405020304" pitchFamily="18" charset="0"/>
                <a:cs typeface="Arial" panose="020B0604020202020204" pitchFamily="34" charset="0"/>
              </a:rPr>
              <a:t>ờng</a:t>
            </a:r>
            <a:r>
              <a:rPr lang="vi-VN" spc="2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đư</a:t>
            </a:r>
            <a:r>
              <a:rPr lang="vi-VN" spc="15">
                <a:ea typeface="Times New Roman" panose="02020603050405020304" pitchFamily="18" charset="0"/>
                <a:cs typeface="Arial" panose="020B0604020202020204" pitchFamily="34" charset="0"/>
              </a:rPr>
              <a:t>ợ</a:t>
            </a:r>
            <a:r>
              <a:rPr lang="vi-VN">
                <a:ea typeface="Times New Roman" panose="02020603050405020304" pitchFamily="18" charset="0"/>
                <a:cs typeface="Arial" panose="020B0604020202020204" pitchFamily="34" charset="0"/>
              </a:rPr>
              <a:t>c</a:t>
            </a:r>
            <a:r>
              <a:rPr lang="vi-VN" spc="20">
                <a:ea typeface="Times New Roman" panose="02020603050405020304" pitchFamily="18" charset="0"/>
                <a:cs typeface="Arial" panose="020B0604020202020204" pitchFamily="34" charset="0"/>
              </a:rPr>
              <a:t> thiết kế với bình chứa nước lớn gọi là bao hơi tách biệt với các ống cho phép nước đi bên trong dùng để trao đổi nhiệt với khói nóng bên ngoài. </a:t>
            </a:r>
            <a:endParaRPr lang="en-US"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971BB475-33FC-501D-40CA-6CD4B7F05AF1}"/>
              </a:ext>
            </a:extLst>
          </p:cNvPr>
          <p:cNvSpPr txBox="1"/>
          <p:nvPr/>
        </p:nvSpPr>
        <p:spPr>
          <a:xfrm>
            <a:off x="592094" y="2902621"/>
            <a:ext cx="6535336" cy="1421928"/>
          </a:xfrm>
          <a:prstGeom prst="rect">
            <a:avLst/>
          </a:prstGeom>
          <a:noFill/>
        </p:spPr>
        <p:txBody>
          <a:bodyPr wrap="square">
            <a:spAutoFit/>
          </a:bodyPr>
          <a:lstStyle/>
          <a:p>
            <a:pPr algn="just">
              <a:lnSpc>
                <a:spcPct val="120000"/>
              </a:lnSpc>
            </a:pPr>
            <a:r>
              <a:rPr lang="vi-VN" spc="20">
                <a:ea typeface="Times New Roman" panose="02020603050405020304" pitchFamily="18" charset="0"/>
                <a:cs typeface="Arial" panose="020B0604020202020204" pitchFamily="34" charset="0"/>
              </a:rPr>
              <a:t>Cấu trúc của lò hơi ống nước cho phép thiết kế các dàn ống trao đổi nhiệt với các định dạng khác nhau bao gồm các chùm ống nối giữa hai bao hơi trên và dưới; các dàn ống được bố trí thành một buồng đốt có trao đổi nhiệt. </a:t>
            </a:r>
            <a:endParaRPr lang="en-US"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5BEDA0C5-BF34-EE24-A3FB-E19E75F31E4D}"/>
              </a:ext>
            </a:extLst>
          </p:cNvPr>
          <p:cNvSpPr txBox="1"/>
          <p:nvPr/>
        </p:nvSpPr>
        <p:spPr>
          <a:xfrm>
            <a:off x="592094" y="4324549"/>
            <a:ext cx="6583241" cy="1020921"/>
          </a:xfrm>
          <a:prstGeom prst="rect">
            <a:avLst/>
          </a:prstGeom>
          <a:noFill/>
        </p:spPr>
        <p:txBody>
          <a:bodyPr wrap="square">
            <a:spAutoFit/>
          </a:bodyPr>
          <a:lstStyle/>
          <a:p>
            <a:pPr algn="just">
              <a:lnSpc>
                <a:spcPct val="115000"/>
              </a:lnSpc>
              <a:spcBef>
                <a:spcPts val="300"/>
              </a:spcBef>
              <a:spcAft>
                <a:spcPts val="300"/>
              </a:spcAft>
            </a:pPr>
            <a:r>
              <a:rPr lang="vi-VN" spc="20">
                <a:ea typeface="Times New Roman" panose="02020603050405020304" pitchFamily="18" charset="0"/>
                <a:cs typeface="Arial" panose="020B0604020202020204" pitchFamily="34" charset="0"/>
              </a:rPr>
              <a:t>Lò hơi ống nước có thể có nhiều loại hình thiết kế với các công suất từ nhỏ đến lớn, sử dụng được các loại hình nhiên liệu rắn, lỏng, khí.</a:t>
            </a:r>
            <a:endParaRPr lang="en-US" dirty="0">
              <a:latin typeface="Arial" panose="020B0604020202020204" pitchFamily="34" charset="0"/>
              <a:ea typeface="Times New Roman" panose="02020603050405020304" pitchFamily="18" charset="0"/>
              <a:cs typeface="Arial" panose="020B0604020202020204" pitchFamily="34" charset="0"/>
            </a:endParaRPr>
          </a:p>
        </p:txBody>
      </p:sp>
      <p:pic>
        <p:nvPicPr>
          <p:cNvPr id="9" name="Picture 8"/>
          <p:cNvPicPr>
            <a:picLocks noChangeAspect="1"/>
          </p:cNvPicPr>
          <p:nvPr/>
        </p:nvPicPr>
        <p:blipFill>
          <a:blip r:embed="rId2"/>
          <a:stretch>
            <a:fillRect/>
          </a:stretch>
        </p:blipFill>
        <p:spPr>
          <a:xfrm>
            <a:off x="11188160" y="5996280"/>
            <a:ext cx="1000211" cy="861720"/>
          </a:xfrm>
          <a:prstGeom prst="rect">
            <a:avLst/>
          </a:prstGeom>
        </p:spPr>
      </p:pic>
      <p:pic>
        <p:nvPicPr>
          <p:cNvPr id="2" name="Picture 1"/>
          <p:cNvPicPr>
            <a:picLocks noChangeAspect="1"/>
          </p:cNvPicPr>
          <p:nvPr/>
        </p:nvPicPr>
        <p:blipFill>
          <a:blip r:embed="rId3"/>
          <a:stretch>
            <a:fillRect/>
          </a:stretch>
        </p:blipFill>
        <p:spPr>
          <a:xfrm>
            <a:off x="7302335" y="1412848"/>
            <a:ext cx="4491037" cy="4072931"/>
          </a:xfrm>
          <a:prstGeom prst="rect">
            <a:avLst/>
          </a:prstGeom>
        </p:spPr>
      </p:pic>
      <p:sp>
        <p:nvSpPr>
          <p:cNvPr id="11" name="TextBox 10">
            <a:extLst>
              <a:ext uri="{FF2B5EF4-FFF2-40B4-BE49-F238E27FC236}">
                <a16:creationId xmlns:a16="http://schemas.microsoft.com/office/drawing/2014/main" id="{5D9DA574-349E-5660-2683-A46AEF1D036C}"/>
              </a:ext>
            </a:extLst>
          </p:cNvPr>
          <p:cNvSpPr txBox="1"/>
          <p:nvPr/>
        </p:nvSpPr>
        <p:spPr>
          <a:xfrm>
            <a:off x="0" y="668178"/>
            <a:ext cx="12188370" cy="523220"/>
          </a:xfrm>
          <a:prstGeom prst="rect">
            <a:avLst/>
          </a:prstGeom>
          <a:noFill/>
        </p:spPr>
        <p:txBody>
          <a:bodyPr wrap="square">
            <a:spAutoFit/>
          </a:bodyPr>
          <a:lstStyle/>
          <a:p>
            <a:pPr algn="ctr"/>
            <a:r>
              <a:rPr lang="vi-VN" sz="2800" b="1">
                <a:solidFill>
                  <a:schemeClr val="accent1">
                    <a:lumMod val="50000"/>
                  </a:schemeClr>
                </a:solidFill>
                <a:ea typeface="Times New Roman" panose="02020603050405020304" pitchFamily="18" charset="0"/>
                <a:cs typeface="Arial" panose="020B0604020202020204" pitchFamily="34" charset="0"/>
              </a:rPr>
              <a:t>Phân loại theo phương thức nhận nhiệt sinh hơi</a:t>
            </a:r>
          </a:p>
        </p:txBody>
      </p:sp>
    </p:spTree>
    <p:extLst>
      <p:ext uri="{BB962C8B-B14F-4D97-AF65-F5344CB8AC3E}">
        <p14:creationId xmlns:p14="http://schemas.microsoft.com/office/powerpoint/2010/main" val="5555090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DE017B-57C6-A01C-A2C7-56897EE69C78}"/>
              </a:ext>
            </a:extLst>
          </p:cNvPr>
          <p:cNvSpPr txBox="1"/>
          <p:nvPr/>
        </p:nvSpPr>
        <p:spPr>
          <a:xfrm>
            <a:off x="114300" y="565459"/>
            <a:ext cx="12039600" cy="523220"/>
          </a:xfrm>
          <a:prstGeom prst="rect">
            <a:avLst/>
          </a:prstGeom>
          <a:noFill/>
        </p:spPr>
        <p:txBody>
          <a:bodyPr wrap="square">
            <a:spAutoFit/>
          </a:bodyPr>
          <a:lstStyle/>
          <a:p>
            <a:pPr algn="ctr"/>
            <a:r>
              <a:rPr lang="vi-VN" sz="2800" b="1">
                <a:solidFill>
                  <a:schemeClr val="accent1">
                    <a:lumMod val="50000"/>
                  </a:schemeClr>
                </a:solidFill>
                <a:ea typeface="Times New Roman" panose="02020603050405020304" pitchFamily="18" charset="0"/>
                <a:cs typeface="Arial" panose="020B0604020202020204" pitchFamily="34" charset="0"/>
              </a:rPr>
              <a:t>Phân loại theo phương pháp đốt và cấu trúc buồng lửa</a:t>
            </a:r>
          </a:p>
        </p:txBody>
      </p:sp>
      <p:sp>
        <p:nvSpPr>
          <p:cNvPr id="5" name="TextBox 4">
            <a:extLst>
              <a:ext uri="{FF2B5EF4-FFF2-40B4-BE49-F238E27FC236}">
                <a16:creationId xmlns:a16="http://schemas.microsoft.com/office/drawing/2014/main" id="{4C4061A1-412B-0116-29CF-50DF402CF82A}"/>
              </a:ext>
            </a:extLst>
          </p:cNvPr>
          <p:cNvSpPr txBox="1"/>
          <p:nvPr/>
        </p:nvSpPr>
        <p:spPr>
          <a:xfrm>
            <a:off x="647700" y="1382217"/>
            <a:ext cx="10896600" cy="707886"/>
          </a:xfrm>
          <a:prstGeom prst="rect">
            <a:avLst/>
          </a:prstGeom>
          <a:noFill/>
        </p:spPr>
        <p:txBody>
          <a:bodyPr wrap="square">
            <a:spAutoFit/>
          </a:bodyPr>
          <a:lstStyle/>
          <a:p>
            <a:pPr marL="342900" indent="-342900" algn="just">
              <a:buFont typeface="Wingdings" panose="05000000000000000000" pitchFamily="2" charset="2"/>
              <a:buChar char="v"/>
            </a:pPr>
            <a:r>
              <a:rPr lang="vi-VN" sz="2000" b="1" spc="5">
                <a:ea typeface="Times New Roman" panose="02020603050405020304" pitchFamily="18" charset="0"/>
                <a:cs typeface="Arial" panose="020B0604020202020204" pitchFamily="34" charset="0"/>
              </a:rPr>
              <a:t>L</a:t>
            </a:r>
            <a:r>
              <a:rPr lang="vi-VN" sz="2000" b="1">
                <a:ea typeface="Times New Roman" panose="02020603050405020304" pitchFamily="18" charset="0"/>
                <a:cs typeface="Arial" panose="020B0604020202020204" pitchFamily="34" charset="0"/>
              </a:rPr>
              <a:t>ò</a:t>
            </a:r>
            <a:r>
              <a:rPr lang="vi-VN" sz="2000" b="1" spc="5">
                <a:ea typeface="Times New Roman" panose="02020603050405020304" pitchFamily="18" charset="0"/>
                <a:cs typeface="Arial" panose="020B0604020202020204" pitchFamily="34" charset="0"/>
              </a:rPr>
              <a:t> </a:t>
            </a:r>
            <a:r>
              <a:rPr lang="vi-VN" sz="2000" b="1">
                <a:ea typeface="Times New Roman" panose="02020603050405020304" pitchFamily="18" charset="0"/>
                <a:cs typeface="Arial" panose="020B0604020202020204" pitchFamily="34" charset="0"/>
              </a:rPr>
              <a:t>h</a:t>
            </a:r>
            <a:r>
              <a:rPr lang="vi-VN" sz="2000" b="1" spc="-5">
                <a:ea typeface="Times New Roman" panose="02020603050405020304" pitchFamily="18" charset="0"/>
                <a:cs typeface="Arial" panose="020B0604020202020204" pitchFamily="34" charset="0"/>
              </a:rPr>
              <a:t>ơ</a:t>
            </a:r>
            <a:r>
              <a:rPr lang="vi-VN" sz="2000" b="1">
                <a:ea typeface="Times New Roman" panose="02020603050405020304" pitchFamily="18" charset="0"/>
                <a:cs typeface="Arial" panose="020B0604020202020204" pitchFamily="34" charset="0"/>
              </a:rPr>
              <a:t>i</a:t>
            </a:r>
            <a:r>
              <a:rPr lang="vi-VN" sz="2000" b="1" spc="5">
                <a:ea typeface="Times New Roman" panose="02020603050405020304" pitchFamily="18" charset="0"/>
                <a:cs typeface="Arial" panose="020B0604020202020204" pitchFamily="34" charset="0"/>
              </a:rPr>
              <a:t> </a:t>
            </a:r>
            <a:r>
              <a:rPr lang="vi-VN" sz="2000" b="1">
                <a:ea typeface="Times New Roman" panose="02020603050405020304" pitchFamily="18" charset="0"/>
                <a:cs typeface="Arial" panose="020B0604020202020204" pitchFamily="34" charset="0"/>
              </a:rPr>
              <a:t>ghi</a:t>
            </a:r>
            <a:r>
              <a:rPr lang="vi-VN" sz="2000" b="1" spc="5">
                <a:ea typeface="Times New Roman" panose="02020603050405020304" pitchFamily="18" charset="0"/>
                <a:cs typeface="Arial" panose="020B0604020202020204" pitchFamily="34" charset="0"/>
              </a:rPr>
              <a:t> </a:t>
            </a:r>
            <a:r>
              <a:rPr lang="vi-VN" sz="2000" b="1">
                <a:ea typeface="Times New Roman" panose="02020603050405020304" pitchFamily="18" charset="0"/>
                <a:cs typeface="Arial" panose="020B0604020202020204" pitchFamily="34" charset="0"/>
              </a:rPr>
              <a:t>cố</a:t>
            </a:r>
            <a:r>
              <a:rPr lang="vi-VN" sz="2000" b="1" spc="5">
                <a:ea typeface="Times New Roman" panose="02020603050405020304" pitchFamily="18" charset="0"/>
                <a:cs typeface="Arial" panose="020B0604020202020204" pitchFamily="34" charset="0"/>
              </a:rPr>
              <a:t> đ</a:t>
            </a:r>
            <a:r>
              <a:rPr lang="vi-VN" sz="2000" b="1">
                <a:ea typeface="Times New Roman" panose="02020603050405020304" pitchFamily="18" charset="0"/>
                <a:cs typeface="Arial" panose="020B0604020202020204" pitchFamily="34" charset="0"/>
              </a:rPr>
              <a:t>ịnh: </a:t>
            </a:r>
            <a:r>
              <a:rPr lang="vi-VN" sz="2000">
                <a:ea typeface="Times New Roman" panose="02020603050405020304" pitchFamily="18" charset="0"/>
                <a:cs typeface="Arial" panose="020B0604020202020204" pitchFamily="34" charset="0"/>
              </a:rPr>
              <a:t>Lò có cấu trúc buồng đốt với ghi cố định cho phép nhi</a:t>
            </a:r>
            <a:r>
              <a:rPr lang="vi-VN" sz="2000" spc="-5">
                <a:ea typeface="Times New Roman" panose="02020603050405020304" pitchFamily="18" charset="0"/>
                <a:cs typeface="Arial" panose="020B0604020202020204" pitchFamily="34" charset="0"/>
              </a:rPr>
              <a:t>ê</a:t>
            </a:r>
            <a:r>
              <a:rPr lang="vi-VN" sz="2000">
                <a:ea typeface="Times New Roman" panose="02020603050405020304" pitchFamily="18" charset="0"/>
                <a:cs typeface="Arial" panose="020B0604020202020204" pitchFamily="34" charset="0"/>
              </a:rPr>
              <a:t>n</a:t>
            </a:r>
            <a:r>
              <a:rPr lang="vi-VN" sz="2000" spc="5">
                <a:ea typeface="Times New Roman" panose="02020603050405020304" pitchFamily="18" charset="0"/>
                <a:cs typeface="Arial" panose="020B0604020202020204" pitchFamily="34" charset="0"/>
              </a:rPr>
              <a:t> </a:t>
            </a:r>
            <a:r>
              <a:rPr lang="vi-VN" sz="2000">
                <a:ea typeface="Times New Roman" panose="02020603050405020304" pitchFamily="18" charset="0"/>
                <a:cs typeface="Arial" panose="020B0604020202020204" pitchFamily="34" charset="0"/>
              </a:rPr>
              <a:t>l</a:t>
            </a:r>
            <a:r>
              <a:rPr lang="vi-VN" sz="2000" spc="5">
                <a:ea typeface="Times New Roman" panose="02020603050405020304" pitchFamily="18" charset="0"/>
                <a:cs typeface="Arial" panose="020B0604020202020204" pitchFamily="34" charset="0"/>
              </a:rPr>
              <a:t>iệ</a:t>
            </a:r>
            <a:r>
              <a:rPr lang="vi-VN" sz="2000">
                <a:ea typeface="Times New Roman" panose="02020603050405020304" pitchFamily="18" charset="0"/>
                <a:cs typeface="Arial" panose="020B0604020202020204" pitchFamily="34" charset="0"/>
              </a:rPr>
              <a:t>u</a:t>
            </a:r>
            <a:r>
              <a:rPr lang="vi-VN" sz="2000" spc="5">
                <a:ea typeface="Times New Roman" panose="02020603050405020304" pitchFamily="18" charset="0"/>
                <a:cs typeface="Arial" panose="020B0604020202020204" pitchFamily="34" charset="0"/>
              </a:rPr>
              <a:t> </a:t>
            </a:r>
            <a:r>
              <a:rPr lang="vi-VN" sz="2000" spc="-5">
                <a:ea typeface="Times New Roman" panose="02020603050405020304" pitchFamily="18" charset="0"/>
                <a:cs typeface="Arial" panose="020B0604020202020204" pitchFamily="34" charset="0"/>
              </a:rPr>
              <a:t>cấ</a:t>
            </a:r>
            <a:r>
              <a:rPr lang="vi-VN" sz="2000">
                <a:ea typeface="Times New Roman" panose="02020603050405020304" pitchFamily="18" charset="0"/>
                <a:cs typeface="Arial" panose="020B0604020202020204" pitchFamily="34" charset="0"/>
              </a:rPr>
              <a:t>p vào tr</a:t>
            </a:r>
            <a:r>
              <a:rPr lang="vi-VN" sz="2000" spc="-5">
                <a:ea typeface="Times New Roman" panose="02020603050405020304" pitchFamily="18" charset="0"/>
                <a:cs typeface="Arial" panose="020B0604020202020204" pitchFamily="34" charset="0"/>
              </a:rPr>
              <a:t>ê</a:t>
            </a:r>
            <a:r>
              <a:rPr lang="vi-VN" sz="2000">
                <a:ea typeface="Times New Roman" panose="02020603050405020304" pitchFamily="18" charset="0"/>
                <a:cs typeface="Arial" panose="020B0604020202020204" pitchFamily="34" charset="0"/>
              </a:rPr>
              <a:t>n </a:t>
            </a:r>
            <a:r>
              <a:rPr lang="vi-VN" sz="2000" spc="10">
                <a:ea typeface="Times New Roman" panose="02020603050405020304" pitchFamily="18" charset="0"/>
                <a:cs typeface="Arial" panose="020B0604020202020204" pitchFamily="34" charset="0"/>
              </a:rPr>
              <a:t>b</a:t>
            </a:r>
            <a:r>
              <a:rPr lang="vi-VN" sz="2000">
                <a:ea typeface="Times New Roman" panose="02020603050405020304" pitchFamily="18" charset="0"/>
                <a:cs typeface="Arial" panose="020B0604020202020204" pitchFamily="34" charset="0"/>
              </a:rPr>
              <a:t>ề</a:t>
            </a:r>
            <a:r>
              <a:rPr lang="vi-VN" sz="2000" spc="-5">
                <a:ea typeface="Times New Roman" panose="02020603050405020304" pitchFamily="18" charset="0"/>
                <a:cs typeface="Arial" panose="020B0604020202020204" pitchFamily="34" charset="0"/>
              </a:rPr>
              <a:t> </a:t>
            </a:r>
            <a:r>
              <a:rPr lang="vi-VN" sz="2000">
                <a:ea typeface="Times New Roman" panose="02020603050405020304" pitchFamily="18" charset="0"/>
                <a:cs typeface="Arial" panose="020B0604020202020204" pitchFamily="34" charset="0"/>
              </a:rPr>
              <a:t>m</a:t>
            </a:r>
            <a:r>
              <a:rPr lang="vi-VN" sz="2000" spc="-5">
                <a:ea typeface="Times New Roman" panose="02020603050405020304" pitchFamily="18" charset="0"/>
                <a:cs typeface="Arial" panose="020B0604020202020204" pitchFamily="34" charset="0"/>
              </a:rPr>
              <a:t>ặ</a:t>
            </a:r>
            <a:r>
              <a:rPr lang="vi-VN" sz="2000">
                <a:ea typeface="Times New Roman" panose="02020603050405020304" pitchFamily="18" charset="0"/>
                <a:cs typeface="Arial" panose="020B0604020202020204" pitchFamily="34" charset="0"/>
              </a:rPr>
              <a:t>t gh</a:t>
            </a:r>
            <a:r>
              <a:rPr lang="vi-VN" sz="2000" spc="5">
                <a:ea typeface="Times New Roman" panose="02020603050405020304" pitchFamily="18" charset="0"/>
                <a:cs typeface="Arial" panose="020B0604020202020204" pitchFamily="34" charset="0"/>
              </a:rPr>
              <a:t>i</a:t>
            </a:r>
            <a:r>
              <a:rPr lang="vi-VN" sz="2000">
                <a:ea typeface="Times New Roman" panose="02020603050405020304" pitchFamily="18" charset="0"/>
                <a:cs typeface="Arial" panose="020B0604020202020204" pitchFamily="34" charset="0"/>
              </a:rPr>
              <a:t>, gió</a:t>
            </a:r>
            <a:r>
              <a:rPr lang="vi-VN" sz="2000" spc="-5">
                <a:ea typeface="Times New Roman" panose="02020603050405020304" pitchFamily="18" charset="0"/>
                <a:cs typeface="Arial" panose="020B0604020202020204" pitchFamily="34" charset="0"/>
              </a:rPr>
              <a:t> </a:t>
            </a:r>
            <a:r>
              <a:rPr lang="vi-VN" sz="2000">
                <a:ea typeface="Times New Roman" panose="02020603050405020304" pitchFamily="18" charset="0"/>
                <a:cs typeface="Arial" panose="020B0604020202020204" pitchFamily="34" charset="0"/>
              </a:rPr>
              <a:t>được</a:t>
            </a:r>
            <a:r>
              <a:rPr lang="vi-VN" sz="2000" spc="-5">
                <a:ea typeface="Times New Roman" panose="02020603050405020304" pitchFamily="18" charset="0"/>
                <a:cs typeface="Arial" panose="020B0604020202020204" pitchFamily="34" charset="0"/>
              </a:rPr>
              <a:t> </a:t>
            </a:r>
            <a:r>
              <a:rPr lang="vi-VN" sz="2000" spc="5">
                <a:ea typeface="Times New Roman" panose="02020603050405020304" pitchFamily="18" charset="0"/>
                <a:cs typeface="Arial" panose="020B0604020202020204" pitchFamily="34" charset="0"/>
              </a:rPr>
              <a:t>c</a:t>
            </a:r>
            <a:r>
              <a:rPr lang="vi-VN" sz="2000" spc="-5">
                <a:ea typeface="Times New Roman" panose="02020603050405020304" pitchFamily="18" charset="0"/>
                <a:cs typeface="Arial" panose="020B0604020202020204" pitchFamily="34" charset="0"/>
              </a:rPr>
              <a:t>ấ</a:t>
            </a:r>
            <a:r>
              <a:rPr lang="vi-VN" sz="2000">
                <a:ea typeface="Times New Roman" panose="02020603050405020304" pitchFamily="18" charset="0"/>
                <a:cs typeface="Arial" panose="020B0604020202020204" pitchFamily="34" charset="0"/>
              </a:rPr>
              <a:t>p từ dưới ghi phục vụ cho quá trình cháy nhiên liệu. </a:t>
            </a:r>
            <a:endParaRPr lang="en-US" sz="2000" dirty="0">
              <a:latin typeface="Arial" panose="020B0604020202020204" pitchFamily="34" charset="0"/>
              <a:cs typeface="Arial" panose="020B0604020202020204" pitchFamily="34" charset="0"/>
            </a:endParaRPr>
          </a:p>
        </p:txBody>
      </p:sp>
      <p:pic>
        <p:nvPicPr>
          <p:cNvPr id="11" name="Picture 10"/>
          <p:cNvPicPr>
            <a:picLocks noChangeAspect="1"/>
          </p:cNvPicPr>
          <p:nvPr/>
        </p:nvPicPr>
        <p:blipFill>
          <a:blip r:embed="rId3"/>
          <a:stretch>
            <a:fillRect/>
          </a:stretch>
        </p:blipFill>
        <p:spPr>
          <a:xfrm>
            <a:off x="11188160" y="5996280"/>
            <a:ext cx="1000211" cy="861720"/>
          </a:xfrm>
          <a:prstGeom prst="rect">
            <a:avLst/>
          </a:prstGeom>
        </p:spPr>
      </p:pic>
      <p:pic>
        <p:nvPicPr>
          <p:cNvPr id="13" name="Picture 12" descr="7-2">
            <a:extLst>
              <a:ext uri="{FF2B5EF4-FFF2-40B4-BE49-F238E27FC236}">
                <a16:creationId xmlns:a16="http://schemas.microsoft.com/office/drawing/2014/main" id="{0A770551-A83C-4611-B687-FB8B0435548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 y="2336515"/>
            <a:ext cx="3260492" cy="3411703"/>
          </a:xfrm>
          <a:prstGeom prst="rect">
            <a:avLst/>
          </a:prstGeom>
          <a:noFill/>
          <a:ln>
            <a:noFill/>
          </a:ln>
        </p:spPr>
      </p:pic>
      <p:sp>
        <p:nvSpPr>
          <p:cNvPr id="15" name="TextBox 14">
            <a:extLst>
              <a:ext uri="{FF2B5EF4-FFF2-40B4-BE49-F238E27FC236}">
                <a16:creationId xmlns:a16="http://schemas.microsoft.com/office/drawing/2014/main" id="{7CEA32F8-97C3-A211-0E71-3428D7D028B8}"/>
              </a:ext>
            </a:extLst>
          </p:cNvPr>
          <p:cNvSpPr txBox="1"/>
          <p:nvPr/>
        </p:nvSpPr>
        <p:spPr>
          <a:xfrm>
            <a:off x="4267200" y="3200400"/>
            <a:ext cx="3048000" cy="2308324"/>
          </a:xfrm>
          <a:prstGeom prst="rect">
            <a:avLst/>
          </a:prstGeom>
          <a:noFill/>
        </p:spPr>
        <p:txBody>
          <a:bodyPr wrap="square">
            <a:spAutoFit/>
          </a:bodyPr>
          <a:lstStyle/>
          <a:p>
            <a:pPr algn="just"/>
            <a:r>
              <a:rPr lang="pt-BR" sz="1600" i="1" dirty="0">
                <a:effectLst/>
                <a:latin typeface="Arial" panose="020B0604020202020204" pitchFamily="34" charset="0"/>
                <a:ea typeface="Times New Roman" panose="02020603050405020304" pitchFamily="18" charset="0"/>
                <a:cs typeface="Arial" panose="020B0604020202020204" pitchFamily="34" charset="0"/>
              </a:rPr>
              <a:t>1. Cửa lò;</a:t>
            </a:r>
          </a:p>
          <a:p>
            <a:pPr algn="just"/>
            <a:r>
              <a:rPr lang="pt-BR" sz="1600" i="1" dirty="0">
                <a:effectLst/>
                <a:latin typeface="Arial" panose="020B0604020202020204" pitchFamily="34" charset="0"/>
                <a:ea typeface="Times New Roman" panose="02020603050405020304" pitchFamily="18" charset="0"/>
                <a:cs typeface="Arial" panose="020B0604020202020204" pitchFamily="34" charset="0"/>
              </a:rPr>
              <a:t>2. Cánh ghi</a:t>
            </a:r>
            <a:r>
              <a:rPr lang="pt-BR" sz="1600" i="1">
                <a:effectLst/>
                <a:latin typeface="Arial" panose="020B0604020202020204" pitchFamily="34" charset="0"/>
                <a:ea typeface="Times New Roman" panose="02020603050405020304" pitchFamily="18" charset="0"/>
                <a:cs typeface="Arial" panose="020B0604020202020204" pitchFamily="34" charset="0"/>
              </a:rPr>
              <a:t>; </a:t>
            </a:r>
            <a:endParaRPr lang="pt-BR" sz="1600" i="1" smtClean="0">
              <a:effectLst/>
              <a:latin typeface="Arial" panose="020B0604020202020204" pitchFamily="34" charset="0"/>
              <a:ea typeface="Times New Roman" panose="02020603050405020304" pitchFamily="18" charset="0"/>
              <a:cs typeface="Arial" panose="020B0604020202020204" pitchFamily="34" charset="0"/>
            </a:endParaRPr>
          </a:p>
          <a:p>
            <a:pPr algn="just"/>
            <a:r>
              <a:rPr lang="pt-BR" sz="1600" i="1" smtClean="0">
                <a:effectLst/>
                <a:latin typeface="Arial" panose="020B0604020202020204" pitchFamily="34" charset="0"/>
                <a:ea typeface="Times New Roman" panose="02020603050405020304" pitchFamily="18" charset="0"/>
                <a:cs typeface="Arial" panose="020B0604020202020204" pitchFamily="34" charset="0"/>
              </a:rPr>
              <a:t>3</a:t>
            </a:r>
            <a:r>
              <a:rPr lang="pt-BR" sz="1600" i="1" dirty="0">
                <a:effectLst/>
                <a:latin typeface="Arial" panose="020B0604020202020204" pitchFamily="34" charset="0"/>
                <a:ea typeface="Times New Roman" panose="02020603050405020304" pitchFamily="18" charset="0"/>
                <a:cs typeface="Arial" panose="020B0604020202020204" pitchFamily="34" charset="0"/>
              </a:rPr>
              <a:t>. Mặt ghi</a:t>
            </a:r>
            <a:r>
              <a:rPr lang="pt-BR" sz="1600" i="1">
                <a:effectLst/>
                <a:latin typeface="Arial" panose="020B0604020202020204" pitchFamily="34" charset="0"/>
                <a:ea typeface="Times New Roman" panose="02020603050405020304" pitchFamily="18" charset="0"/>
                <a:cs typeface="Arial" panose="020B0604020202020204" pitchFamily="34" charset="0"/>
              </a:rPr>
              <a:t>; </a:t>
            </a:r>
            <a:endParaRPr lang="pt-BR" sz="1600" i="1" smtClean="0">
              <a:effectLst/>
              <a:latin typeface="Arial" panose="020B0604020202020204" pitchFamily="34" charset="0"/>
              <a:ea typeface="Times New Roman" panose="02020603050405020304" pitchFamily="18" charset="0"/>
              <a:cs typeface="Arial" panose="020B0604020202020204" pitchFamily="34" charset="0"/>
            </a:endParaRPr>
          </a:p>
          <a:p>
            <a:pPr algn="just"/>
            <a:r>
              <a:rPr lang="pt-BR" sz="1600" i="1" smtClean="0">
                <a:effectLst/>
                <a:latin typeface="Arial" panose="020B0604020202020204" pitchFamily="34" charset="0"/>
                <a:ea typeface="Times New Roman" panose="02020603050405020304" pitchFamily="18" charset="0"/>
                <a:cs typeface="Arial" panose="020B0604020202020204" pitchFamily="34" charset="0"/>
              </a:rPr>
              <a:t>4</a:t>
            </a:r>
            <a:r>
              <a:rPr lang="pt-BR" sz="1600" i="1" dirty="0">
                <a:effectLst/>
                <a:latin typeface="Arial" panose="020B0604020202020204" pitchFamily="34" charset="0"/>
                <a:ea typeface="Times New Roman" panose="02020603050405020304" pitchFamily="18" charset="0"/>
                <a:cs typeface="Arial" panose="020B0604020202020204" pitchFamily="34" charset="0"/>
              </a:rPr>
              <a:t>. Không gian buồng lửa; </a:t>
            </a:r>
          </a:p>
          <a:p>
            <a:pPr algn="just"/>
            <a:r>
              <a:rPr lang="pt-BR" sz="1600" i="1" dirty="0">
                <a:effectLst/>
                <a:latin typeface="Arial" panose="020B0604020202020204" pitchFamily="34" charset="0"/>
                <a:ea typeface="Times New Roman" panose="02020603050405020304" pitchFamily="18" charset="0"/>
                <a:cs typeface="Arial" panose="020B0604020202020204" pitchFamily="34" charset="0"/>
              </a:rPr>
              <a:t>5. Cuốn lò</a:t>
            </a:r>
            <a:r>
              <a:rPr lang="pt-BR" sz="1600" i="1">
                <a:effectLst/>
                <a:latin typeface="Arial" panose="020B0604020202020204" pitchFamily="34" charset="0"/>
                <a:ea typeface="Times New Roman" panose="02020603050405020304" pitchFamily="18" charset="0"/>
                <a:cs typeface="Arial" panose="020B0604020202020204" pitchFamily="34" charset="0"/>
              </a:rPr>
              <a:t>; </a:t>
            </a:r>
            <a:endParaRPr lang="pt-BR" sz="1600" i="1" smtClean="0">
              <a:effectLst/>
              <a:latin typeface="Arial" panose="020B0604020202020204" pitchFamily="34" charset="0"/>
              <a:ea typeface="Times New Roman" panose="02020603050405020304" pitchFamily="18" charset="0"/>
              <a:cs typeface="Arial" panose="020B0604020202020204" pitchFamily="34" charset="0"/>
            </a:endParaRPr>
          </a:p>
          <a:p>
            <a:pPr algn="just"/>
            <a:r>
              <a:rPr lang="pt-BR" sz="1600" i="1" smtClean="0">
                <a:effectLst/>
                <a:latin typeface="Arial" panose="020B0604020202020204" pitchFamily="34" charset="0"/>
                <a:ea typeface="Times New Roman" panose="02020603050405020304" pitchFamily="18" charset="0"/>
                <a:cs typeface="Arial" panose="020B0604020202020204" pitchFamily="34" charset="0"/>
              </a:rPr>
              <a:t>6</a:t>
            </a:r>
            <a:r>
              <a:rPr lang="pt-BR" sz="1600" i="1" dirty="0">
                <a:effectLst/>
                <a:latin typeface="Arial" panose="020B0604020202020204" pitchFamily="34" charset="0"/>
                <a:ea typeface="Times New Roman" panose="02020603050405020304" pitchFamily="18" charset="0"/>
                <a:cs typeface="Arial" panose="020B0604020202020204" pitchFamily="34" charset="0"/>
              </a:rPr>
              <a:t>. Buồng phân phối </a:t>
            </a:r>
            <a:r>
              <a:rPr lang="pt-BR" sz="1600" i="1">
                <a:effectLst/>
                <a:latin typeface="Arial" panose="020B0604020202020204" pitchFamily="34" charset="0"/>
                <a:ea typeface="Times New Roman" panose="02020603050405020304" pitchFamily="18" charset="0"/>
                <a:cs typeface="Arial" panose="020B0604020202020204" pitchFamily="34" charset="0"/>
              </a:rPr>
              <a:t>không </a:t>
            </a:r>
            <a:r>
              <a:rPr lang="pt-BR" sz="1600" i="1" smtClean="0">
                <a:effectLst/>
                <a:latin typeface="Arial" panose="020B0604020202020204" pitchFamily="34" charset="0"/>
                <a:ea typeface="Times New Roman" panose="02020603050405020304" pitchFamily="18" charset="0"/>
                <a:cs typeface="Arial" panose="020B0604020202020204" pitchFamily="34" charset="0"/>
              </a:rPr>
              <a:t>khí;</a:t>
            </a:r>
          </a:p>
          <a:p>
            <a:pPr algn="just"/>
            <a:r>
              <a:rPr lang="pt-BR" sz="1600" i="1" smtClean="0">
                <a:latin typeface="Arial" panose="020B0604020202020204" pitchFamily="34" charset="0"/>
                <a:ea typeface="Times New Roman" panose="02020603050405020304" pitchFamily="18" charset="0"/>
                <a:cs typeface="Arial" panose="020B0604020202020204" pitchFamily="34" charset="0"/>
              </a:rPr>
              <a:t>7. Ống dẫn không khí;</a:t>
            </a:r>
          </a:p>
          <a:p>
            <a:pPr algn="just"/>
            <a:r>
              <a:rPr lang="pt-BR" sz="1600" i="1" smtClean="0">
                <a:effectLst/>
                <a:latin typeface="Arial" panose="020B0604020202020204" pitchFamily="34" charset="0"/>
                <a:ea typeface="Times New Roman" panose="02020603050405020304" pitchFamily="18" charset="0"/>
                <a:cs typeface="Arial" panose="020B0604020202020204" pitchFamily="34" charset="0"/>
              </a:rPr>
              <a:t>8. Phễu tro xỉ</a:t>
            </a:r>
            <a:endParaRPr lang="pt-BR" sz="1600" i="1" dirty="0">
              <a:effectLst/>
              <a:latin typeface="Arial" panose="020B0604020202020204" pitchFamily="34" charset="0"/>
              <a:ea typeface="Times New Roman" panose="02020603050405020304" pitchFamily="18" charset="0"/>
              <a:cs typeface="Arial" panose="020B0604020202020204" pitchFamily="34" charset="0"/>
            </a:endParaRPr>
          </a:p>
          <a:p>
            <a:pPr algn="just"/>
            <a:r>
              <a:rPr lang="pt-BR" sz="1600" i="1" dirty="0">
                <a:effectLst/>
                <a:latin typeface="Arial" panose="020B0604020202020204" pitchFamily="34" charset="0"/>
                <a:ea typeface="Times New Roman" panose="02020603050405020304" pitchFamily="18" charset="0"/>
                <a:cs typeface="Arial" panose="020B0604020202020204" pitchFamily="34" charset="0"/>
              </a:rPr>
              <a:t>9. Lỗ thải xỉ</a:t>
            </a:r>
            <a:endParaRPr lang="en-US" sz="1600" i="1" dirty="0">
              <a:latin typeface="Arial" panose="020B0604020202020204" pitchFamily="34" charset="0"/>
              <a:cs typeface="Arial" panose="020B0604020202020204" pitchFamily="34" charset="0"/>
            </a:endParaRPr>
          </a:p>
        </p:txBody>
      </p:sp>
      <p:pic>
        <p:nvPicPr>
          <p:cNvPr id="16" name="Picture 15" descr="Oil &amp; Gas Fired Stainless Steel Fix Grate Boiler, Rs 35000 /piece Steam &amp;  Power Engineers | ID: 21124409588">
            <a:extLst>
              <a:ext uri="{FF2B5EF4-FFF2-40B4-BE49-F238E27FC236}">
                <a16:creationId xmlns:a16="http://schemas.microsoft.com/office/drawing/2014/main" id="{4FE20037-D441-4A89-BAFA-2038FCF1CB2A}"/>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62960" y="2100390"/>
            <a:ext cx="2871060" cy="1532222"/>
          </a:xfrm>
          <a:prstGeom prst="rect">
            <a:avLst/>
          </a:prstGeom>
          <a:noFill/>
          <a:ln>
            <a:noFill/>
          </a:ln>
        </p:spPr>
      </p:pic>
      <p:pic>
        <p:nvPicPr>
          <p:cNvPr id="17" name="Picture 16" descr="Nguyên Nhân Khiến Ghi Lò Hơi Bị Hư Hỏng">
            <a:extLst>
              <a:ext uri="{FF2B5EF4-FFF2-40B4-BE49-F238E27FC236}">
                <a16:creationId xmlns:a16="http://schemas.microsoft.com/office/drawing/2014/main" id="{683367AC-9FD6-455B-9010-46FDE4426E2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62960" y="3663376"/>
            <a:ext cx="2871060" cy="2394432"/>
          </a:xfrm>
          <a:prstGeom prst="rect">
            <a:avLst/>
          </a:prstGeom>
          <a:noFill/>
        </p:spPr>
      </p:pic>
      <p:sp>
        <p:nvSpPr>
          <p:cNvPr id="18" name="TextBox 17">
            <a:extLst>
              <a:ext uri="{FF2B5EF4-FFF2-40B4-BE49-F238E27FC236}">
                <a16:creationId xmlns:a16="http://schemas.microsoft.com/office/drawing/2014/main" id="{51C2815B-37B9-E6A9-A412-EB11B3DDA7B6}"/>
              </a:ext>
            </a:extLst>
          </p:cNvPr>
          <p:cNvSpPr txBox="1"/>
          <p:nvPr/>
        </p:nvSpPr>
        <p:spPr>
          <a:xfrm>
            <a:off x="7162800" y="6057808"/>
            <a:ext cx="4953000" cy="369332"/>
          </a:xfrm>
          <a:prstGeom prst="rect">
            <a:avLst/>
          </a:prstGeom>
          <a:noFill/>
        </p:spPr>
        <p:txBody>
          <a:bodyPr wrap="square">
            <a:spAutoFit/>
          </a:bodyPr>
          <a:lstStyle/>
          <a:p>
            <a:r>
              <a:rPr lang="pt-BR" sz="1800" dirty="0">
                <a:effectLst/>
                <a:latin typeface="Arial" panose="020B0604020202020204" pitchFamily="34" charset="0"/>
                <a:ea typeface="Times New Roman" panose="02020603050405020304" pitchFamily="18" charset="0"/>
                <a:cs typeface="Arial" panose="020B0604020202020204" pitchFamily="34" charset="0"/>
              </a:rPr>
              <a:t>Ghi</a:t>
            </a:r>
            <a:r>
              <a:rPr lang="vi-VN" sz="1800" dirty="0">
                <a:effectLst/>
                <a:latin typeface="Arial" panose="020B0604020202020204" pitchFamily="34" charset="0"/>
                <a:ea typeface="Times New Roman" panose="02020603050405020304" pitchFamily="18" charset="0"/>
                <a:cs typeface="Arial" panose="020B0604020202020204" pitchFamily="34" charset="0"/>
              </a:rPr>
              <a:t> cố định được ghép bởi các thanh ghi</a:t>
            </a:r>
            <a:endParaRPr lang="en-US"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CBE96D14-C702-F2C5-714A-2A916918346F}"/>
              </a:ext>
            </a:extLst>
          </p:cNvPr>
          <p:cNvSpPr txBox="1"/>
          <p:nvPr/>
        </p:nvSpPr>
        <p:spPr>
          <a:xfrm>
            <a:off x="705978" y="5743348"/>
            <a:ext cx="3390900" cy="400110"/>
          </a:xfrm>
          <a:prstGeom prst="rect">
            <a:avLst/>
          </a:prstGeom>
          <a:noFill/>
        </p:spPr>
        <p:txBody>
          <a:bodyPr wrap="square">
            <a:spAutoFit/>
          </a:bodyPr>
          <a:lstStyle/>
          <a:p>
            <a:r>
              <a:rPr lang="vi-VN" sz="2000" dirty="0">
                <a:effectLst/>
                <a:latin typeface="Arial" panose="020B0604020202020204" pitchFamily="34" charset="0"/>
                <a:ea typeface="Times New Roman" panose="02020603050405020304" pitchFamily="18" charset="0"/>
                <a:cs typeface="Arial" panose="020B0604020202020204" pitchFamily="34" charset="0"/>
              </a:rPr>
              <a:t>Buồng lửa ghi cố định </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5264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EBAF3D0-7891-142C-F616-D09373166448}"/>
              </a:ext>
            </a:extLst>
          </p:cNvPr>
          <p:cNvSpPr txBox="1"/>
          <p:nvPr/>
        </p:nvSpPr>
        <p:spPr>
          <a:xfrm>
            <a:off x="762001" y="685800"/>
            <a:ext cx="10744200"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smtClean="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NỘI</a:t>
            </a:r>
            <a:r>
              <a:rPr kumimoji="0" lang="en-US" sz="3200" b="1" i="0" u="none" strike="noStrike" kern="1200" cap="none" spc="0" normalizeH="0" noProof="0" smtClean="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DUNG</a:t>
            </a:r>
            <a:endParaRPr kumimoji="0" lang="en-US" sz="32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p:txBody>
      </p:sp>
      <p:sp>
        <p:nvSpPr>
          <p:cNvPr id="3" name="Content Placeholder 2">
            <a:extLst>
              <a:ext uri="{FF2B5EF4-FFF2-40B4-BE49-F238E27FC236}">
                <a16:creationId xmlns:a16="http://schemas.microsoft.com/office/drawing/2014/main" id="{45D7194C-9419-DD17-CA8D-6FE4330EEDF8}"/>
              </a:ext>
            </a:extLst>
          </p:cNvPr>
          <p:cNvSpPr txBox="1">
            <a:spLocks/>
          </p:cNvSpPr>
          <p:nvPr/>
        </p:nvSpPr>
        <p:spPr>
          <a:xfrm>
            <a:off x="914400" y="1447800"/>
            <a:ext cx="8686800" cy="2971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400">
                <a:solidFill>
                  <a:schemeClr val="tx1"/>
                </a:solidFill>
                <a:latin typeface="Arial" panose="020B0604020202020204" pitchFamily="34" charset="0"/>
                <a:cs typeface="Arial" panose="020B0604020202020204" pitchFamily="34" charset="0"/>
              </a:rPr>
              <a:t>Tổng quan về nhiên liệu, quá trình cháy</a:t>
            </a:r>
          </a:p>
          <a:p>
            <a:r>
              <a:rPr lang="en-US" altLang="en-US" sz="2400">
                <a:solidFill>
                  <a:schemeClr val="tx1"/>
                </a:solidFill>
                <a:latin typeface="Arial" panose="020B0604020202020204" pitchFamily="34" charset="0"/>
                <a:cs typeface="Arial" panose="020B0604020202020204" pitchFamily="34" charset="0"/>
              </a:rPr>
              <a:t>Tổng quan về lò hơi công nghiệp</a:t>
            </a:r>
          </a:p>
          <a:p>
            <a:r>
              <a:rPr lang="en-US" altLang="en-US" sz="2400">
                <a:solidFill>
                  <a:schemeClr val="tx1"/>
                </a:solidFill>
                <a:latin typeface="Arial" panose="020B0604020202020204" pitchFamily="34" charset="0"/>
                <a:cs typeface="Arial" panose="020B0604020202020204" pitchFamily="34" charset="0"/>
              </a:rPr>
              <a:t>Cơ hội tiết kiệm năng lượng cho lò hơi</a:t>
            </a:r>
          </a:p>
          <a:p>
            <a:r>
              <a:rPr lang="en-US" altLang="en-US" sz="2400">
                <a:solidFill>
                  <a:schemeClr val="tx1"/>
                </a:solidFill>
                <a:latin typeface="Arial" panose="020B0604020202020204" pitchFamily="34" charset="0"/>
                <a:cs typeface="Arial" panose="020B0604020202020204" pitchFamily="34" charset="0"/>
              </a:rPr>
              <a:t>Tổng quan về hệ thống phân phối hơi</a:t>
            </a:r>
          </a:p>
          <a:p>
            <a:r>
              <a:rPr lang="en-US" altLang="en-US" sz="2400">
                <a:solidFill>
                  <a:schemeClr val="tx1"/>
                </a:solidFill>
                <a:latin typeface="Arial" panose="020B0604020202020204" pitchFamily="34" charset="0"/>
                <a:cs typeface="Arial" panose="020B0604020202020204" pitchFamily="34" charset="0"/>
              </a:rPr>
              <a:t>Cơ hội tiết kiệm năng lượng cho hệ thống phân phối hơi</a:t>
            </a:r>
          </a:p>
          <a:p>
            <a:r>
              <a:rPr lang="en-US" altLang="en-US" sz="2400">
                <a:solidFill>
                  <a:schemeClr val="tx1"/>
                </a:solidFill>
                <a:latin typeface="Arial" panose="020B0604020202020204" pitchFamily="34" charset="0"/>
                <a:cs typeface="Arial" panose="020B0604020202020204" pitchFamily="34" charset="0"/>
              </a:rPr>
              <a:t>Các ví dụ áp dụng</a:t>
            </a:r>
          </a:p>
          <a:p>
            <a:pPr marL="0" indent="0">
              <a:buNone/>
            </a:pPr>
            <a:endParaRPr lang="en-US" altLang="en-US" sz="240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797074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E7E05D-DFA7-F632-FE01-A073099295A6}"/>
              </a:ext>
            </a:extLst>
          </p:cNvPr>
          <p:cNvSpPr txBox="1"/>
          <p:nvPr/>
        </p:nvSpPr>
        <p:spPr>
          <a:xfrm>
            <a:off x="609600" y="1508240"/>
            <a:ext cx="4144465" cy="3416320"/>
          </a:xfrm>
          <a:prstGeom prst="rect">
            <a:avLst/>
          </a:prstGeom>
          <a:noFill/>
        </p:spPr>
        <p:txBody>
          <a:bodyPr wrap="square">
            <a:spAutoFit/>
          </a:bodyPr>
          <a:lstStyle/>
          <a:p>
            <a:pPr marL="285750" indent="-285750" algn="just">
              <a:lnSpc>
                <a:spcPct val="120000"/>
              </a:lnSpc>
              <a:spcBef>
                <a:spcPts val="300"/>
              </a:spcBef>
              <a:spcAft>
                <a:spcPts val="300"/>
              </a:spcAft>
              <a:buFont typeface="Wingdings" panose="05000000000000000000" pitchFamily="2" charset="2"/>
              <a:buChar char="v"/>
            </a:pPr>
            <a:r>
              <a:rPr lang="vi-VN" sz="2000" b="1" spc="5">
                <a:ea typeface="Times New Roman" panose="02020603050405020304" pitchFamily="18" charset="0"/>
                <a:cs typeface="Arial" panose="020B0604020202020204" pitchFamily="34" charset="0"/>
              </a:rPr>
              <a:t>L</a:t>
            </a:r>
            <a:r>
              <a:rPr lang="vi-VN" sz="2000" b="1">
                <a:ea typeface="Times New Roman" panose="02020603050405020304" pitchFamily="18" charset="0"/>
                <a:cs typeface="Arial" panose="020B0604020202020204" pitchFamily="34" charset="0"/>
              </a:rPr>
              <a:t>ò</a:t>
            </a:r>
            <a:r>
              <a:rPr lang="vi-VN" sz="2000" b="1" spc="5">
                <a:ea typeface="Times New Roman" panose="02020603050405020304" pitchFamily="18" charset="0"/>
                <a:cs typeface="Arial" panose="020B0604020202020204" pitchFamily="34" charset="0"/>
              </a:rPr>
              <a:t> </a:t>
            </a:r>
            <a:r>
              <a:rPr lang="vi-VN" sz="2000" b="1">
                <a:ea typeface="Times New Roman" panose="02020603050405020304" pitchFamily="18" charset="0"/>
                <a:cs typeface="Arial" panose="020B0604020202020204" pitchFamily="34" charset="0"/>
              </a:rPr>
              <a:t>h</a:t>
            </a:r>
            <a:r>
              <a:rPr lang="vi-VN" sz="2000" b="1" spc="-5">
                <a:ea typeface="Times New Roman" panose="02020603050405020304" pitchFamily="18" charset="0"/>
                <a:cs typeface="Arial" panose="020B0604020202020204" pitchFamily="34" charset="0"/>
              </a:rPr>
              <a:t>ơ</a:t>
            </a:r>
            <a:r>
              <a:rPr lang="vi-VN" sz="2000" b="1">
                <a:ea typeface="Times New Roman" panose="02020603050405020304" pitchFamily="18" charset="0"/>
                <a:cs typeface="Arial" panose="020B0604020202020204" pitchFamily="34" charset="0"/>
              </a:rPr>
              <a:t>i</a:t>
            </a:r>
            <a:r>
              <a:rPr lang="vi-VN" sz="2000" b="1" spc="10">
                <a:ea typeface="Times New Roman" panose="02020603050405020304" pitchFamily="18" charset="0"/>
                <a:cs typeface="Arial" panose="020B0604020202020204" pitchFamily="34" charset="0"/>
              </a:rPr>
              <a:t> </a:t>
            </a:r>
            <a:r>
              <a:rPr lang="vi-VN" sz="2000" b="1">
                <a:ea typeface="Times New Roman" panose="02020603050405020304" pitchFamily="18" charset="0"/>
                <a:cs typeface="Arial" panose="020B0604020202020204" pitchFamily="34" charset="0"/>
              </a:rPr>
              <a:t>ghi</a:t>
            </a:r>
            <a:r>
              <a:rPr lang="vi-VN" sz="2000" b="1" spc="10">
                <a:ea typeface="Times New Roman" panose="02020603050405020304" pitchFamily="18" charset="0"/>
                <a:cs typeface="Arial" panose="020B0604020202020204" pitchFamily="34" charset="0"/>
              </a:rPr>
              <a:t> </a:t>
            </a:r>
            <a:r>
              <a:rPr lang="vi-VN" sz="2000" b="1" spc="-5">
                <a:ea typeface="Times New Roman" panose="02020603050405020304" pitchFamily="18" charset="0"/>
                <a:cs typeface="Arial" panose="020B0604020202020204" pitchFamily="34" charset="0"/>
              </a:rPr>
              <a:t>x</a:t>
            </a:r>
            <a:r>
              <a:rPr lang="vi-VN" sz="2000" b="1">
                <a:ea typeface="Times New Roman" panose="02020603050405020304" pitchFamily="18" charset="0"/>
                <a:cs typeface="Arial" panose="020B0604020202020204" pitchFamily="34" charset="0"/>
              </a:rPr>
              <a:t>ích:</a:t>
            </a:r>
            <a:r>
              <a:rPr lang="vi-VN" sz="2000" b="1" spc="5">
                <a:ea typeface="Times New Roman" panose="02020603050405020304" pitchFamily="18" charset="0"/>
                <a:cs typeface="Arial" panose="020B0604020202020204" pitchFamily="34" charset="0"/>
              </a:rPr>
              <a:t> </a:t>
            </a:r>
            <a:r>
              <a:rPr lang="vi-VN" sz="2000" spc="5">
                <a:ea typeface="Times New Roman" panose="02020603050405020304" pitchFamily="18" charset="0"/>
                <a:cs typeface="Arial" panose="020B0604020202020204" pitchFamily="34" charset="0"/>
              </a:rPr>
              <a:t>là loại hình lò hơi có buồng đốt với ghi xích chuyển động được theo đó nhiên liệu có thể được đưa vào phễu từ một phía của ghi xích và được ghi xích chuyển động đưa vào buồng đốt. Quá trình di chuyển giúp nhiên liệu được cháy kiệt khi ra khỏi buồng đốt </a:t>
            </a:r>
            <a:endParaRPr lang="en-US" sz="2000" dirty="0">
              <a:latin typeface="Arial" panose="020B0604020202020204" pitchFamily="34" charset="0"/>
              <a:cs typeface="Arial" panose="020B0604020202020204" pitchFamily="34" charset="0"/>
            </a:endParaRPr>
          </a:p>
        </p:txBody>
      </p:sp>
      <p:pic>
        <p:nvPicPr>
          <p:cNvPr id="4" name="Picture 3" descr="bi-drum water tube biomass boiler">
            <a:extLst>
              <a:ext uri="{FF2B5EF4-FFF2-40B4-BE49-F238E27FC236}">
                <a16:creationId xmlns:a16="http://schemas.microsoft.com/office/drawing/2014/main" id="{E7108D6C-1A35-4213-A73E-80F4FC046BF6}"/>
              </a:ext>
            </a:extLst>
          </p:cNvPr>
          <p:cNvPicPr>
            <a:picLocks noChangeAspect="1"/>
          </p:cNvPicPr>
          <p:nvPr/>
        </p:nvPicPr>
        <p:blipFill>
          <a:blip r:embed="rId2">
            <a:lum bright="-40000" contrast="60000"/>
          </a:blip>
          <a:srcRect/>
          <a:stretch>
            <a:fillRect/>
          </a:stretch>
        </p:blipFill>
        <p:spPr bwMode="auto">
          <a:xfrm>
            <a:off x="4895387" y="1676400"/>
            <a:ext cx="6792878" cy="3639602"/>
          </a:xfrm>
          <a:prstGeom prst="rect">
            <a:avLst/>
          </a:prstGeom>
          <a:noFill/>
          <a:ln w="9525">
            <a:noFill/>
            <a:miter lim="800000"/>
            <a:headEnd/>
            <a:tailEnd/>
          </a:ln>
        </p:spPr>
      </p:pic>
      <p:sp>
        <p:nvSpPr>
          <p:cNvPr id="6" name="TextBox 5">
            <a:extLst>
              <a:ext uri="{FF2B5EF4-FFF2-40B4-BE49-F238E27FC236}">
                <a16:creationId xmlns:a16="http://schemas.microsoft.com/office/drawing/2014/main" id="{1F7558B3-116D-B07E-1EFE-E5B95DE793AF}"/>
              </a:ext>
            </a:extLst>
          </p:cNvPr>
          <p:cNvSpPr txBox="1"/>
          <p:nvPr/>
        </p:nvSpPr>
        <p:spPr>
          <a:xfrm>
            <a:off x="8291826" y="5481546"/>
            <a:ext cx="1893920" cy="400110"/>
          </a:xfrm>
          <a:prstGeom prst="rect">
            <a:avLst/>
          </a:prstGeom>
          <a:noFill/>
        </p:spPr>
        <p:txBody>
          <a:bodyPr wrap="square">
            <a:spAutoFit/>
          </a:bodyPr>
          <a:lstStyle/>
          <a:p>
            <a:r>
              <a:rPr lang="vi-VN" sz="2000" i="1">
                <a:ea typeface="Times New Roman" panose="02020603050405020304" pitchFamily="18" charset="0"/>
                <a:cs typeface="Arial" panose="020B0604020202020204" pitchFamily="34" charset="0"/>
              </a:rPr>
              <a:t>Lò hơi ghi</a:t>
            </a:r>
            <a:r>
              <a:rPr lang="vi-VN" sz="2000" i="1" spc="5">
                <a:ea typeface="Times New Roman" panose="02020603050405020304" pitchFamily="18" charset="0"/>
                <a:cs typeface="Arial" panose="020B0604020202020204" pitchFamily="34" charset="0"/>
              </a:rPr>
              <a:t> </a:t>
            </a:r>
            <a:r>
              <a:rPr lang="vi-VN" sz="2000" i="1" spc="-10">
                <a:ea typeface="Times New Roman" panose="02020603050405020304" pitchFamily="18" charset="0"/>
                <a:cs typeface="Arial" panose="020B0604020202020204" pitchFamily="34" charset="0"/>
              </a:rPr>
              <a:t>x</a:t>
            </a:r>
            <a:r>
              <a:rPr lang="vi-VN" sz="2000" i="1">
                <a:ea typeface="Times New Roman" panose="02020603050405020304" pitchFamily="18" charset="0"/>
                <a:cs typeface="Arial" panose="020B0604020202020204" pitchFamily="34" charset="0"/>
              </a:rPr>
              <a:t>ích</a:t>
            </a:r>
            <a:endParaRPr lang="en-US" sz="2000" i="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11188160" y="5996280"/>
            <a:ext cx="1000211" cy="861720"/>
          </a:xfrm>
          <a:prstGeom prst="rect">
            <a:avLst/>
          </a:prstGeom>
        </p:spPr>
      </p:pic>
      <p:sp>
        <p:nvSpPr>
          <p:cNvPr id="8" name="TextBox 7">
            <a:extLst>
              <a:ext uri="{FF2B5EF4-FFF2-40B4-BE49-F238E27FC236}">
                <a16:creationId xmlns:a16="http://schemas.microsoft.com/office/drawing/2014/main" id="{69DE017B-57C6-A01C-A2C7-56897EE69C78}"/>
              </a:ext>
            </a:extLst>
          </p:cNvPr>
          <p:cNvSpPr txBox="1"/>
          <p:nvPr/>
        </p:nvSpPr>
        <p:spPr>
          <a:xfrm>
            <a:off x="114300" y="565459"/>
            <a:ext cx="12039600" cy="523220"/>
          </a:xfrm>
          <a:prstGeom prst="rect">
            <a:avLst/>
          </a:prstGeom>
          <a:noFill/>
        </p:spPr>
        <p:txBody>
          <a:bodyPr wrap="square">
            <a:spAutoFit/>
          </a:bodyPr>
          <a:lstStyle/>
          <a:p>
            <a:pPr algn="ctr"/>
            <a:r>
              <a:rPr lang="vi-VN" sz="2800" b="1">
                <a:solidFill>
                  <a:schemeClr val="accent1">
                    <a:lumMod val="50000"/>
                  </a:schemeClr>
                </a:solidFill>
                <a:ea typeface="Times New Roman" panose="02020603050405020304" pitchFamily="18" charset="0"/>
                <a:cs typeface="Arial" panose="020B0604020202020204" pitchFamily="34" charset="0"/>
              </a:rPr>
              <a:t>Phân loại theo phương pháp đốt và cấu trúc buồng lửa</a:t>
            </a:r>
          </a:p>
        </p:txBody>
      </p:sp>
    </p:spTree>
    <p:extLst>
      <p:ext uri="{BB962C8B-B14F-4D97-AF65-F5344CB8AC3E}">
        <p14:creationId xmlns:p14="http://schemas.microsoft.com/office/powerpoint/2010/main" val="2101246776"/>
      </p:ext>
    </p:extLst>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9CBE909-D922-340A-A641-B99E98705167}"/>
              </a:ext>
            </a:extLst>
          </p:cNvPr>
          <p:cNvSpPr txBox="1"/>
          <p:nvPr/>
        </p:nvSpPr>
        <p:spPr>
          <a:xfrm>
            <a:off x="609600" y="1225288"/>
            <a:ext cx="6553200" cy="4478149"/>
          </a:xfrm>
          <a:prstGeom prst="rect">
            <a:avLst/>
          </a:prstGeom>
          <a:noFill/>
        </p:spPr>
        <p:txBody>
          <a:bodyPr wrap="square">
            <a:spAutoFit/>
          </a:bodyPr>
          <a:lstStyle/>
          <a:p>
            <a:pPr algn="just" indent="-342900" marL="342900">
              <a:lnSpc>
                <a:spcPct val="125000"/>
              </a:lnSpc>
              <a:spcBef>
                <a:spcPts val="300"/>
              </a:spcBef>
              <a:spcAft>
                <a:spcPts val="300"/>
              </a:spcAft>
              <a:buFont charset="2" panose="05000000000000000000" pitchFamily="2" typeface="Wingdings"/>
              <a:buChar char="v"/>
            </a:pPr>
            <a:r>
              <a:rPr b="1" lang="vi-VN" spc="5" sz="2000">
                <a:ea charset="0" panose="02020603050405020304" pitchFamily="18" typeface="Times New Roman"/>
                <a:cs charset="0" panose="020B0604020202020204" pitchFamily="34" typeface="Arial"/>
              </a:rPr>
              <a:t>L</a:t>
            </a:r>
            <a:r>
              <a:rPr b="1" lang="vi-VN" sz="2000">
                <a:ea charset="0" panose="02020603050405020304" pitchFamily="18" typeface="Times New Roman"/>
                <a:cs charset="0" panose="020B0604020202020204" pitchFamily="34" typeface="Arial"/>
              </a:rPr>
              <a:t>ò</a:t>
            </a:r>
            <a:r>
              <a:rPr b="1" lang="vi-VN" spc="25" sz="2000">
                <a:ea charset="0" panose="02020603050405020304" pitchFamily="18" typeface="Times New Roman"/>
                <a:cs charset="0" panose="020B0604020202020204" pitchFamily="34" typeface="Arial"/>
              </a:rPr>
              <a:t> </a:t>
            </a:r>
            <a:r>
              <a:rPr b="1" lang="vi-VN" sz="2000">
                <a:ea charset="0" panose="02020603050405020304" pitchFamily="18" typeface="Times New Roman"/>
                <a:cs charset="0" panose="020B0604020202020204" pitchFamily="34" typeface="Arial"/>
              </a:rPr>
              <a:t>h</a:t>
            </a:r>
            <a:r>
              <a:rPr b="1" lang="vi-VN" spc="-5" sz="2000">
                <a:ea charset="0" panose="02020603050405020304" pitchFamily="18" typeface="Times New Roman"/>
                <a:cs charset="0" panose="020B0604020202020204" pitchFamily="34" typeface="Arial"/>
              </a:rPr>
              <a:t>ơ</a:t>
            </a:r>
            <a:r>
              <a:rPr b="1" lang="vi-VN" sz="2000">
                <a:ea charset="0" panose="02020603050405020304" pitchFamily="18" typeface="Times New Roman"/>
                <a:cs charset="0" panose="020B0604020202020204" pitchFamily="34" typeface="Arial"/>
              </a:rPr>
              <a:t>i</a:t>
            </a:r>
            <a:r>
              <a:rPr b="1" lang="vi-VN" spc="25" sz="2000">
                <a:ea charset="0" panose="02020603050405020304" pitchFamily="18" typeface="Times New Roman"/>
                <a:cs charset="0" panose="020B0604020202020204" pitchFamily="34" typeface="Arial"/>
              </a:rPr>
              <a:t> </a:t>
            </a:r>
            <a:r>
              <a:rPr b="1" lang="vi-VN" spc="5" sz="2000">
                <a:ea charset="0" panose="02020603050405020304" pitchFamily="18" typeface="Times New Roman"/>
                <a:cs charset="0" panose="020B0604020202020204" pitchFamily="34" typeface="Arial"/>
              </a:rPr>
              <a:t>t</a:t>
            </a:r>
            <a:r>
              <a:rPr b="1" lang="vi-VN" sz="2000">
                <a:ea charset="0" panose="02020603050405020304" pitchFamily="18" typeface="Times New Roman"/>
                <a:cs charset="0" panose="020B0604020202020204" pitchFamily="34" typeface="Arial"/>
              </a:rPr>
              <a:t>ầng</a:t>
            </a:r>
            <a:r>
              <a:rPr b="1" lang="vi-VN" spc="25" sz="2000">
                <a:ea charset="0" panose="02020603050405020304" pitchFamily="18" typeface="Times New Roman"/>
                <a:cs charset="0" panose="020B0604020202020204" pitchFamily="34" typeface="Arial"/>
              </a:rPr>
              <a:t> </a:t>
            </a:r>
            <a:r>
              <a:rPr b="1" lang="vi-VN" sz="2000">
                <a:ea charset="0" panose="02020603050405020304" pitchFamily="18" typeface="Times New Roman"/>
                <a:cs charset="0" panose="020B0604020202020204" pitchFamily="34" typeface="Arial"/>
              </a:rPr>
              <a:t>sôi: </a:t>
            </a:r>
            <a:endParaRPr b="1" lang="en-GB" sz="2000">
              <a:latin charset="0" panose="020B0604020202020204" pitchFamily="34" typeface="Arial"/>
              <a:ea charset="0" panose="02020603050405020304" pitchFamily="18" typeface="Times New Roman"/>
              <a:cs charset="0" panose="020B0604020202020204" pitchFamily="34" typeface="Arial"/>
            </a:endParaRPr>
          </a:p>
          <a:p>
            <a:pPr algn="just">
              <a:lnSpc>
                <a:spcPct val="125000"/>
              </a:lnSpc>
              <a:spcBef>
                <a:spcPts val="300"/>
              </a:spcBef>
              <a:spcAft>
                <a:spcPts val="300"/>
              </a:spcAft>
            </a:pPr>
            <a:r>
              <a:rPr lang="vi-VN" sz="2000">
                <a:ea charset="0" panose="02020603050405020304" pitchFamily="18" typeface="Times New Roman"/>
                <a:cs charset="0" panose="020B0604020202020204" pitchFamily="34" typeface="Arial"/>
              </a:rPr>
              <a:t>Lò có cấu trúc ghi với các nấm gió giúp việc thổi gió lên với tốc độ cao làm cho nhiên liệu bị thổi bay lơ lửng trong buồng đốt gọi là chế độ sôi (fluidization). Để có chế độ sôi và nhiệt độ ổn định trong buồng đốt, một lượng hạt trơ dưới dạng cát, xỉ hạt nhỏ có thể được đưa vào và duy trì trong đó bên cạnh việc cấp nhiên liệu. </a:t>
            </a:r>
            <a:endParaRPr lang="en-US" sz="2000">
              <a:latin charset="0" panose="020B0604020202020204" pitchFamily="34" typeface="Arial"/>
              <a:ea charset="0" panose="02020603050405020304" pitchFamily="18" typeface="Times New Roman"/>
              <a:cs charset="0" panose="020B0604020202020204" pitchFamily="34" typeface="Arial"/>
            </a:endParaRPr>
          </a:p>
          <a:p>
            <a:pPr algn="just">
              <a:lnSpc>
                <a:spcPct val="125000"/>
              </a:lnSpc>
              <a:spcBef>
                <a:spcPts val="300"/>
              </a:spcBef>
              <a:spcAft>
                <a:spcPts val="300"/>
              </a:spcAft>
            </a:pPr>
            <a:r>
              <a:rPr lang="vi-VN" sz="2000">
                <a:ea charset="0" panose="02020603050405020304" pitchFamily="18" typeface="Times New Roman"/>
                <a:cs charset="0" panose="020B0604020202020204" pitchFamily="34" typeface="Arial"/>
              </a:rPr>
              <a:t>Lò hơi tầng sôi có ưu điểm lớn về khả năng đốt đa nhiên liệu, hiệu quả của quá trình cháy cao với hệ số không khí thừa thấp, nhiệt độ buồng đốt thấp (840 – 900 </a:t>
            </a:r>
            <a:r>
              <a:rPr baseline="30000" lang="vi-VN" sz="2000">
                <a:ea charset="0" panose="02020603050405020304" pitchFamily="18" typeface="Times New Roman"/>
                <a:cs charset="0" panose="020B0604020202020204" pitchFamily="34" typeface="Arial"/>
              </a:rPr>
              <a:t>o</a:t>
            </a:r>
            <a:r>
              <a:rPr lang="vi-VN" sz="2000">
                <a:ea charset="0" panose="02020603050405020304" pitchFamily="18" typeface="Times New Roman"/>
                <a:cs charset="0" panose="020B0604020202020204" pitchFamily="34" typeface="Arial"/>
              </a:rPr>
              <a:t>C) giúp giảm phát thải NOx. </a:t>
            </a:r>
            <a:endParaRPr dirty="0" lang="en-US" sz="2000">
              <a:latin charset="0" panose="020B0604020202020204" pitchFamily="34" typeface="Arial"/>
              <a:ea charset="0" panose="02020603050405020304" pitchFamily="18" typeface="Times New Roman"/>
              <a:cs charset="0" panose="020B0604020202020204" pitchFamily="34" typeface="Arial"/>
            </a:endParaRPr>
          </a:p>
        </p:txBody>
      </p:sp>
      <p:sp>
        <p:nvSpPr>
          <p:cNvPr id="9" name="TextBox 8">
            <a:extLst>
              <a:ext uri="{FF2B5EF4-FFF2-40B4-BE49-F238E27FC236}">
                <a16:creationId xmlns:a16="http://schemas.microsoft.com/office/drawing/2014/main" id="{DFFDC485-B667-92C3-7F2A-6E953ED8F593}"/>
              </a:ext>
            </a:extLst>
          </p:cNvPr>
          <p:cNvSpPr txBox="1"/>
          <p:nvPr/>
        </p:nvSpPr>
        <p:spPr>
          <a:xfrm>
            <a:off x="8610600" y="4146850"/>
            <a:ext cx="2895600" cy="400110"/>
          </a:xfrm>
          <a:prstGeom prst="rect">
            <a:avLst/>
          </a:prstGeom>
          <a:noFill/>
        </p:spPr>
        <p:txBody>
          <a:bodyPr wrap="square">
            <a:spAutoFit/>
          </a:bodyPr>
          <a:lstStyle/>
          <a:p>
            <a:r>
              <a:rPr i="1" lang="vi-VN" sz="2000">
                <a:ea charset="0" panose="02020603050405020304" pitchFamily="18" typeface="Times New Roman"/>
                <a:cs charset="0" panose="020B0604020202020204" pitchFamily="34" typeface="Arial"/>
              </a:rPr>
              <a:t>Lò hơi tầng sôi</a:t>
            </a:r>
            <a:endParaRPr dirty="0" i="1" lang="en-US" sz="2000">
              <a:latin charset="0" panose="020B0604020202020204" pitchFamily="34" typeface="Arial"/>
              <a:cs charset="0" panose="020B0604020202020204" pitchFamily="34" typeface="Arial"/>
            </a:endParaRPr>
          </a:p>
        </p:txBody>
      </p:sp>
      <p:pic>
        <p:nvPicPr>
          <p:cNvPr id="5" name="Picture 4">
            <a:extLst>
              <a:ext uri="{FF2B5EF4-FFF2-40B4-BE49-F238E27FC236}">
                <a16:creationId xmlns:a16="http://schemas.microsoft.com/office/drawing/2014/main" id="{FFD43E44-B5EB-93B5-2076-E71C1C02B0A2}"/>
              </a:ext>
            </a:extLst>
          </p:cNvPr>
          <p:cNvPicPr>
            <a:picLocks noChangeAspect="1"/>
          </p:cNvPicPr>
          <p:nvPr/>
        </p:nvPicPr>
        <p:blipFill rotWithShape="1">
          <a:blip r:embed="rId2"/>
          <a:srcRect b="29" l="2" r="118"/>
          <a:stretch/>
        </p:blipFill>
        <p:spPr>
          <a:xfrm>
            <a:off x="7312982" y="1570534"/>
            <a:ext cx="4269418" cy="2469171"/>
          </a:xfrm>
          <a:prstGeom prst="rect">
            <a:avLst/>
          </a:prstGeom>
        </p:spPr>
      </p:pic>
      <p:pic>
        <p:nvPicPr>
          <p:cNvPr id="6" name="Picture 5"/>
          <p:cNvPicPr>
            <a:picLocks noChangeAspect="1"/>
          </p:cNvPicPr>
          <p:nvPr/>
        </p:nvPicPr>
        <p:blipFill>
          <a:blip r:embed="rId3"/>
          <a:stretch>
            <a:fillRect/>
          </a:stretch>
        </p:blipFill>
        <p:spPr>
          <a:xfrm>
            <a:off x="11188160" y="5996280"/>
            <a:ext cx="1000211" cy="861720"/>
          </a:xfrm>
          <a:prstGeom prst="rect">
            <a:avLst/>
          </a:prstGeom>
        </p:spPr>
      </p:pic>
      <p:sp>
        <p:nvSpPr>
          <p:cNvPr id="7" name="TextBox 6">
            <a:extLst>
              <a:ext uri="{FF2B5EF4-FFF2-40B4-BE49-F238E27FC236}">
                <a16:creationId xmlns:a16="http://schemas.microsoft.com/office/drawing/2014/main" id="{69DE017B-57C6-A01C-A2C7-56897EE69C78}"/>
              </a:ext>
            </a:extLst>
          </p:cNvPr>
          <p:cNvSpPr txBox="1"/>
          <p:nvPr/>
        </p:nvSpPr>
        <p:spPr>
          <a:xfrm>
            <a:off x="114300" y="565459"/>
            <a:ext cx="12039600" cy="523220"/>
          </a:xfrm>
          <a:prstGeom prst="rect">
            <a:avLst/>
          </a:prstGeom>
          <a:noFill/>
        </p:spPr>
        <p:txBody>
          <a:bodyPr wrap="square">
            <a:spAutoFit/>
          </a:bodyPr>
          <a:lstStyle/>
          <a:p>
            <a:pPr algn="ctr"/>
            <a:r>
              <a:rPr b="1" lang="vi-VN" sz="2800">
                <a:solidFill>
                  <a:schemeClr val="accent1">
                    <a:lumMod val="50000"/>
                  </a:schemeClr>
                </a:solidFill>
                <a:ea charset="0" panose="02020603050405020304" pitchFamily="18" typeface="Times New Roman"/>
                <a:cs charset="0" panose="020B0604020202020204" pitchFamily="34" typeface="Arial"/>
              </a:rPr>
              <a:t>Phân loại theo phương pháp đốt và cấu trúc buồng lửa</a:t>
            </a:r>
          </a:p>
        </p:txBody>
      </p:sp>
    </p:spTree>
    <p:extLst>
      <p:ext uri="{BB962C8B-B14F-4D97-AF65-F5344CB8AC3E}">
        <p14:creationId xmlns:p14="http://schemas.microsoft.com/office/powerpoint/2010/main" val="20063966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81932-8CF4-92E6-EC5E-98AB1184E187}"/>
              </a:ext>
            </a:extLst>
          </p:cNvPr>
          <p:cNvSpPr txBox="1">
            <a:spLocks/>
          </p:cNvSpPr>
          <p:nvPr/>
        </p:nvSpPr>
        <p:spPr>
          <a:xfrm>
            <a:off x="904875" y="502255"/>
            <a:ext cx="10477500" cy="71893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en-US" altLang="en-US" sz="2800" b="1" smtClean="0">
                <a:solidFill>
                  <a:schemeClr val="accent1">
                    <a:lumMod val="50000"/>
                  </a:schemeClr>
                </a:solidFill>
                <a:latin typeface="Arial" panose="020B0604020202020204" pitchFamily="34" charset="0"/>
                <a:cs typeface="Arial" panose="020B0604020202020204" pitchFamily="34" charset="0"/>
              </a:rPr>
              <a:t>LỰA CHỌN LÒ HƠI</a:t>
            </a:r>
            <a:endParaRPr lang="en-US" altLang="en-US" sz="2800" b="1" dirty="0">
              <a:solidFill>
                <a:schemeClr val="accent1">
                  <a:lumMod val="50000"/>
                </a:schemeClr>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2"/>
          <a:stretch>
            <a:fillRect/>
          </a:stretch>
        </p:blipFill>
        <p:spPr>
          <a:xfrm>
            <a:off x="11188160" y="5996280"/>
            <a:ext cx="1000211" cy="861720"/>
          </a:xfrm>
          <a:prstGeom prst="rect">
            <a:avLst/>
          </a:prstGeom>
        </p:spPr>
      </p:pic>
      <p:graphicFrame>
        <p:nvGraphicFramePr>
          <p:cNvPr id="7" name="Table 6">
            <a:extLst>
              <a:ext uri="{FF2B5EF4-FFF2-40B4-BE49-F238E27FC236}">
                <a16:creationId xmlns:a16="http://schemas.microsoft.com/office/drawing/2014/main" id="{2FAEAABD-D958-D676-3877-7E769559C707}"/>
              </a:ext>
            </a:extLst>
          </p:cNvPr>
          <p:cNvGraphicFramePr>
            <a:graphicFrameLocks noGrp="1"/>
          </p:cNvGraphicFramePr>
          <p:nvPr>
            <p:extLst>
              <p:ext uri="{D42A27DB-BD31-4B8C-83A1-F6EECF244321}">
                <p14:modId xmlns:p14="http://schemas.microsoft.com/office/powerpoint/2010/main" val="1677717491"/>
              </p:ext>
            </p:extLst>
          </p:nvPr>
        </p:nvGraphicFramePr>
        <p:xfrm>
          <a:off x="904875" y="1612277"/>
          <a:ext cx="10283285" cy="3950324"/>
        </p:xfrm>
        <a:graphic>
          <a:graphicData uri="http://schemas.openxmlformats.org/drawingml/2006/table">
            <a:tbl>
              <a:tblPr/>
              <a:tblGrid>
                <a:gridCol w="1901208">
                  <a:extLst>
                    <a:ext uri="{9D8B030D-6E8A-4147-A177-3AD203B41FA5}">
                      <a16:colId xmlns:a16="http://schemas.microsoft.com/office/drawing/2014/main" val="3656939567"/>
                    </a:ext>
                  </a:extLst>
                </a:gridCol>
                <a:gridCol w="2939442">
                  <a:extLst>
                    <a:ext uri="{9D8B030D-6E8A-4147-A177-3AD203B41FA5}">
                      <a16:colId xmlns:a16="http://schemas.microsoft.com/office/drawing/2014/main" val="1358304392"/>
                    </a:ext>
                  </a:extLst>
                </a:gridCol>
                <a:gridCol w="5442635">
                  <a:extLst>
                    <a:ext uri="{9D8B030D-6E8A-4147-A177-3AD203B41FA5}">
                      <a16:colId xmlns:a16="http://schemas.microsoft.com/office/drawing/2014/main" val="1363763976"/>
                    </a:ext>
                  </a:extLst>
                </a:gridCol>
              </a:tblGrid>
              <a:tr h="1115742">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Lò</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hơi</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ống</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lửa</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Blip>
                          <a:blip r:embed="rId3"/>
                        </a:buBlip>
                        <a:tabLst/>
                      </a:pPr>
                      <a:r>
                        <a:rPr kumimoji="0" 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rPr>
                        <a:t>Đốt dầu, khí</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Blip>
                          <a:blip r:embed="rId3"/>
                        </a:buBlip>
                        <a:tabLst/>
                      </a:pPr>
                      <a:r>
                        <a:rPr kumimoji="0" 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rPr>
                        <a:t>Đốt than, củi</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rPr>
                        <a:t>Công suất nhỏ và vừa</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rPr>
                        <a:t>Chế độ vận hành 3 ca</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rPr>
                        <a:t>HT sử dụng hơi: thiết bị lớn</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extLst>
                  <a:ext uri="{0D108BD9-81ED-4DB2-BD59-A6C34878D82A}">
                    <a16:rowId xmlns:a16="http://schemas.microsoft.com/office/drawing/2014/main" val="584572246"/>
                  </a:ext>
                </a:extLst>
              </a:tr>
              <a:tr h="1417291">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Lò</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hơi</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ống</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nước</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đứng</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rPr>
                        <a:t>Đốt dầu DO, khí</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Công</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suất</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nhỏ</a:t>
                      </a:r>
                      <a:endPar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Không</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vận</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hành</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3 ca</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HT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sử</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dụng</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hơi</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nhiều</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thiết</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bị</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nhỏ</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cần</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hơi</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nhanh</a:t>
                      </a:r>
                      <a:endPar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extLst>
                  <a:ext uri="{0D108BD9-81ED-4DB2-BD59-A6C34878D82A}">
                    <a16:rowId xmlns:a16="http://schemas.microsoft.com/office/drawing/2014/main" val="2610910962"/>
                  </a:ext>
                </a:extLst>
              </a:tr>
              <a:tr h="1417291">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rPr>
                        <a:t>Lò hơi ống nước cong, có bao hơi</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Blip>
                          <a:blip r:embed="rId3"/>
                        </a:buBlip>
                        <a:tabLst/>
                      </a:pPr>
                      <a:r>
                        <a:rPr kumimoji="0" 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rPr>
                        <a:t>Đốt mọi loại nhiên liên liệu</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Blip>
                          <a:blip r:embed="rId3"/>
                        </a:buBlip>
                        <a:tabLst/>
                      </a:pPr>
                      <a:r>
                        <a:rPr kumimoji="0" 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rPr>
                        <a:t>Rất phù hợp cho nh/ liệu rắn</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Công</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suất</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trung</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bình</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lớn</a:t>
                      </a:r>
                      <a:endPar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Chế</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độ</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vận</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hành</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3 ca</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HT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sử</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dụng</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hơi</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thiết</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bị</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lớn</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cần</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áp</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suất</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cao</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hơi</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quá</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nhiệt</a:t>
                      </a:r>
                      <a:endPar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extLst>
                  <a:ext uri="{0D108BD9-81ED-4DB2-BD59-A6C34878D82A}">
                    <a16:rowId xmlns:a16="http://schemas.microsoft.com/office/drawing/2014/main" val="4192421631"/>
                  </a:ext>
                </a:extLst>
              </a:tr>
            </a:tbl>
          </a:graphicData>
        </a:graphic>
      </p:graphicFrame>
    </p:spTree>
    <p:extLst>
      <p:ext uri="{BB962C8B-B14F-4D97-AF65-F5344CB8AC3E}">
        <p14:creationId xmlns:p14="http://schemas.microsoft.com/office/powerpoint/2010/main" val="1068677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F3BD3256-2D1F-189F-4F20-D56E506E9DB5}"/>
              </a:ext>
            </a:extLst>
          </p:cNvPr>
          <p:cNvSpPr txBox="1">
            <a:spLocks/>
          </p:cNvSpPr>
          <p:nvPr/>
        </p:nvSpPr>
        <p:spPr>
          <a:xfrm>
            <a:off x="914400" y="586582"/>
            <a:ext cx="10273760" cy="563562"/>
          </a:xfrm>
          <a:prstGeom prst="rect">
            <a:avLst/>
          </a:prstGeom>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vi-VN" altLang="en-US" sz="2800" b="1">
                <a:solidFill>
                  <a:schemeClr val="accent1">
                    <a:lumMod val="50000"/>
                  </a:schemeClr>
                </a:solidFill>
                <a:latin typeface="Arial" panose="020B0604020202020204" pitchFamily="34" charset="0"/>
                <a:cs typeface="Arial" panose="020B0604020202020204" pitchFamily="34" charset="0"/>
              </a:rPr>
              <a:t>Thông số kỹ thuật của lò hơi</a:t>
            </a:r>
          </a:p>
        </p:txBody>
      </p:sp>
      <p:sp>
        <p:nvSpPr>
          <p:cNvPr id="3" name="Content Placeholder 7">
            <a:extLst>
              <a:ext uri="{FF2B5EF4-FFF2-40B4-BE49-F238E27FC236}">
                <a16:creationId xmlns:a16="http://schemas.microsoft.com/office/drawing/2014/main" id="{800CEC7A-23A6-CAA4-423D-E790DE925C08}"/>
              </a:ext>
            </a:extLst>
          </p:cNvPr>
          <p:cNvSpPr txBox="1">
            <a:spLocks/>
          </p:cNvSpPr>
          <p:nvPr/>
        </p:nvSpPr>
        <p:spPr>
          <a:xfrm>
            <a:off x="914400" y="1600200"/>
            <a:ext cx="10654748" cy="45259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08000" indent="-508000">
              <a:spcBef>
                <a:spcPts val="1800"/>
              </a:spcBef>
              <a:spcAft>
                <a:spcPts val="1200"/>
              </a:spcAft>
              <a:buNone/>
              <a:defRPr/>
            </a:pPr>
            <a:r>
              <a:rPr lang="en-US" sz="2400" b="1">
                <a:solidFill>
                  <a:schemeClr val="tx1"/>
                </a:solidFill>
                <a:cs typeface="Arial" panose="020B0604020202020204" pitchFamily="34" charset="0"/>
              </a:rPr>
              <a:t>p</a:t>
            </a:r>
            <a:r>
              <a:rPr lang="en-US" sz="2400">
                <a:solidFill>
                  <a:schemeClr val="tx1"/>
                </a:solidFill>
                <a:cs typeface="Arial" panose="020B0604020202020204" pitchFamily="34" charset="0"/>
              </a:rPr>
              <a:t>	: áp suất  [kG/cm</a:t>
            </a:r>
            <a:r>
              <a:rPr lang="en-US" sz="2400" baseline="30000">
                <a:solidFill>
                  <a:schemeClr val="tx1"/>
                </a:solidFill>
                <a:cs typeface="Arial" panose="020B0604020202020204" pitchFamily="34" charset="0"/>
              </a:rPr>
              <a:t>2</a:t>
            </a:r>
            <a:r>
              <a:rPr lang="en-US" sz="2400">
                <a:solidFill>
                  <a:schemeClr val="tx1"/>
                </a:solidFill>
                <a:cs typeface="Arial" panose="020B0604020202020204" pitchFamily="34" charset="0"/>
              </a:rPr>
              <a:t> ; at; bar; MPa]</a:t>
            </a:r>
          </a:p>
          <a:p>
            <a:pPr marL="508000" indent="-508000">
              <a:spcBef>
                <a:spcPts val="1800"/>
              </a:spcBef>
              <a:spcAft>
                <a:spcPts val="1200"/>
              </a:spcAft>
              <a:buNone/>
              <a:defRPr/>
            </a:pPr>
            <a:r>
              <a:rPr lang="en-US" sz="2400" b="1">
                <a:solidFill>
                  <a:schemeClr val="tx1"/>
                </a:solidFill>
                <a:cs typeface="Arial" panose="020B0604020202020204" pitchFamily="34" charset="0"/>
              </a:rPr>
              <a:t>t</a:t>
            </a:r>
            <a:r>
              <a:rPr lang="en-US" sz="2400">
                <a:solidFill>
                  <a:schemeClr val="tx1"/>
                </a:solidFill>
                <a:cs typeface="Arial" panose="020B0604020202020204" pitchFamily="34" charset="0"/>
              </a:rPr>
              <a:t>	:</a:t>
            </a:r>
            <a:r>
              <a:rPr lang="vi-VN" sz="2400" b="1">
                <a:solidFill>
                  <a:schemeClr val="tx1"/>
                </a:solidFill>
                <a:cs typeface="Arial" panose="020B0604020202020204" pitchFamily="34" charset="0"/>
              </a:rPr>
              <a:t> </a:t>
            </a:r>
            <a:r>
              <a:rPr lang="en-US" sz="2400">
                <a:solidFill>
                  <a:schemeClr val="tx1"/>
                </a:solidFill>
                <a:cs typeface="Arial" panose="020B0604020202020204" pitchFamily="34" charset="0"/>
              </a:rPr>
              <a:t>N</a:t>
            </a:r>
            <a:r>
              <a:rPr lang="vi-VN" sz="2400">
                <a:solidFill>
                  <a:schemeClr val="tx1"/>
                </a:solidFill>
                <a:cs typeface="Arial" panose="020B0604020202020204" pitchFamily="34" charset="0"/>
              </a:rPr>
              <a:t>hiệt độ</a:t>
            </a:r>
            <a:r>
              <a:rPr lang="vi-VN" sz="2400" b="1">
                <a:solidFill>
                  <a:schemeClr val="tx1"/>
                </a:solidFill>
                <a:cs typeface="Arial" panose="020B0604020202020204" pitchFamily="34" charset="0"/>
              </a:rPr>
              <a:t> </a:t>
            </a:r>
            <a:r>
              <a:rPr lang="en-US" sz="2400" b="1">
                <a:solidFill>
                  <a:schemeClr val="tx1"/>
                </a:solidFill>
                <a:cs typeface="Arial" panose="020B0604020202020204" pitchFamily="34" charset="0"/>
              </a:rPr>
              <a:t> </a:t>
            </a:r>
            <a:r>
              <a:rPr lang="vi-VN" sz="2400">
                <a:solidFill>
                  <a:schemeClr val="tx1"/>
                </a:solidFill>
                <a:cs typeface="Arial" panose="020B0604020202020204" pitchFamily="34" charset="0"/>
              </a:rPr>
              <a:t>[</a:t>
            </a:r>
            <a:r>
              <a:rPr lang="vi-VN" sz="2400" baseline="30000">
                <a:solidFill>
                  <a:schemeClr val="tx1"/>
                </a:solidFill>
                <a:cs typeface="Arial" panose="020B0604020202020204" pitchFamily="34" charset="0"/>
              </a:rPr>
              <a:t>o</a:t>
            </a:r>
            <a:r>
              <a:rPr lang="vi-VN" sz="2400">
                <a:solidFill>
                  <a:schemeClr val="tx1"/>
                </a:solidFill>
                <a:cs typeface="Arial" panose="020B0604020202020204" pitchFamily="34" charset="0"/>
              </a:rPr>
              <a:t>C]</a:t>
            </a:r>
            <a:r>
              <a:rPr lang="en-US" sz="2400">
                <a:solidFill>
                  <a:schemeClr val="tx1"/>
                </a:solidFill>
                <a:cs typeface="Arial" panose="020B0604020202020204" pitchFamily="34" charset="0"/>
              </a:rPr>
              <a:t> – nếu sản xuất hơi quá nhiệt</a:t>
            </a:r>
          </a:p>
          <a:p>
            <a:pPr marL="508000" indent="-508000">
              <a:spcBef>
                <a:spcPts val="1800"/>
              </a:spcBef>
              <a:spcAft>
                <a:spcPts val="1200"/>
              </a:spcAft>
              <a:buNone/>
              <a:defRPr/>
            </a:pPr>
            <a:r>
              <a:rPr lang="vi-VN" sz="2400" b="1">
                <a:solidFill>
                  <a:schemeClr val="tx1"/>
                </a:solidFill>
                <a:cs typeface="Arial" panose="020B0604020202020204" pitchFamily="34" charset="0"/>
              </a:rPr>
              <a:t>D </a:t>
            </a:r>
            <a:r>
              <a:rPr lang="en-US" sz="2400">
                <a:solidFill>
                  <a:schemeClr val="tx1"/>
                </a:solidFill>
                <a:cs typeface="Arial" panose="020B0604020202020204" pitchFamily="34" charset="0"/>
              </a:rPr>
              <a:t>	: </a:t>
            </a:r>
            <a:r>
              <a:rPr lang="vi-VN" sz="2400">
                <a:solidFill>
                  <a:schemeClr val="tx1"/>
                </a:solidFill>
                <a:cs typeface="Arial" panose="020B0604020202020204" pitchFamily="34" charset="0"/>
              </a:rPr>
              <a:t>Sản lượng hơi</a:t>
            </a:r>
            <a:r>
              <a:rPr lang="en-US" sz="2400">
                <a:solidFill>
                  <a:schemeClr val="tx1"/>
                </a:solidFill>
                <a:cs typeface="Arial" panose="020B0604020202020204" pitchFamily="34" charset="0"/>
              </a:rPr>
              <a:t> (SLH) </a:t>
            </a:r>
            <a:r>
              <a:rPr lang="vi-VN" sz="2400">
                <a:solidFill>
                  <a:schemeClr val="tx1"/>
                </a:solidFill>
                <a:cs typeface="Arial" panose="020B0604020202020204" pitchFamily="34" charset="0"/>
              </a:rPr>
              <a:t>[kg/h; t/h</a:t>
            </a:r>
            <a:r>
              <a:rPr lang="en-US" sz="2400">
                <a:solidFill>
                  <a:schemeClr val="tx1"/>
                </a:solidFill>
                <a:cs typeface="Arial" panose="020B0604020202020204" pitchFamily="34" charset="0"/>
              </a:rPr>
              <a:t>; BHP</a:t>
            </a:r>
            <a:r>
              <a:rPr lang="vi-VN" sz="2400">
                <a:solidFill>
                  <a:schemeClr val="tx1"/>
                </a:solidFill>
                <a:cs typeface="Arial" panose="020B0604020202020204" pitchFamily="34" charset="0"/>
              </a:rPr>
              <a:t>]</a:t>
            </a:r>
          </a:p>
          <a:p>
            <a:pPr marL="1828800" lvl="1" indent="-1544638">
              <a:lnSpc>
                <a:spcPct val="110000"/>
              </a:lnSpc>
              <a:spcBef>
                <a:spcPct val="0"/>
              </a:spcBef>
              <a:buFont typeface="Wingdings" panose="05000000000000000000" pitchFamily="2" charset="2"/>
              <a:buNone/>
              <a:defRPr/>
            </a:pPr>
            <a:r>
              <a:rPr lang="vi-VN" b="1">
                <a:solidFill>
                  <a:schemeClr val="tx1"/>
                </a:solidFill>
                <a:cs typeface="Arial" panose="020B0604020202020204" pitchFamily="34" charset="0"/>
              </a:rPr>
              <a:t>D</a:t>
            </a:r>
            <a:r>
              <a:rPr lang="en-US" b="1" baseline="-25000">
                <a:solidFill>
                  <a:schemeClr val="tx1"/>
                </a:solidFill>
                <a:cs typeface="Arial" panose="020B0604020202020204" pitchFamily="34" charset="0"/>
              </a:rPr>
              <a:t>đm</a:t>
            </a:r>
            <a:r>
              <a:rPr lang="en-US" baseline="-25000">
                <a:solidFill>
                  <a:schemeClr val="tx1"/>
                </a:solidFill>
                <a:cs typeface="Arial" panose="020B0604020202020204" pitchFamily="34" charset="0"/>
              </a:rPr>
              <a:t>	</a:t>
            </a:r>
            <a:r>
              <a:rPr lang="vi-VN">
                <a:solidFill>
                  <a:schemeClr val="tx1"/>
                </a:solidFill>
                <a:cs typeface="Arial" panose="020B0604020202020204" pitchFamily="34" charset="0"/>
              </a:rPr>
              <a:t>: SLH</a:t>
            </a:r>
            <a:r>
              <a:rPr lang="en-US">
                <a:solidFill>
                  <a:schemeClr val="tx1"/>
                </a:solidFill>
                <a:cs typeface="Arial" panose="020B0604020202020204" pitchFamily="34" charset="0"/>
              </a:rPr>
              <a:t> </a:t>
            </a:r>
            <a:r>
              <a:rPr lang="vi-VN">
                <a:solidFill>
                  <a:schemeClr val="tx1"/>
                </a:solidFill>
                <a:cs typeface="Arial" panose="020B0604020202020204" pitchFamily="34" charset="0"/>
              </a:rPr>
              <a:t>lớn nhất mà </a:t>
            </a:r>
            <a:r>
              <a:rPr lang="en-US">
                <a:solidFill>
                  <a:schemeClr val="tx1"/>
                </a:solidFill>
                <a:cs typeface="Arial" panose="020B0604020202020204" pitchFamily="34" charset="0"/>
              </a:rPr>
              <a:t>lò </a:t>
            </a:r>
            <a:r>
              <a:rPr lang="vi-VN">
                <a:solidFill>
                  <a:schemeClr val="tx1"/>
                </a:solidFill>
                <a:cs typeface="Arial" panose="020B0604020202020204" pitchFamily="34" charset="0"/>
              </a:rPr>
              <a:t>có thể làm việc</a:t>
            </a:r>
            <a:r>
              <a:rPr lang="en-US">
                <a:solidFill>
                  <a:schemeClr val="tx1"/>
                </a:solidFill>
                <a:cs typeface="Arial" panose="020B0604020202020204" pitchFamily="34" charset="0"/>
              </a:rPr>
              <a:t> </a:t>
            </a:r>
            <a:r>
              <a:rPr lang="vi-VN">
                <a:solidFill>
                  <a:schemeClr val="tx1"/>
                </a:solidFill>
                <a:cs typeface="Arial" panose="020B0604020202020204" pitchFamily="34" charset="0"/>
              </a:rPr>
              <a:t>lâu dài ở thông số </a:t>
            </a:r>
            <a:r>
              <a:rPr lang="en-US">
                <a:solidFill>
                  <a:schemeClr val="tx1"/>
                </a:solidFill>
                <a:cs typeface="Arial" panose="020B0604020202020204" pitchFamily="34" charset="0"/>
              </a:rPr>
              <a:t>(p, t) </a:t>
            </a:r>
            <a:r>
              <a:rPr lang="vi-VN">
                <a:solidFill>
                  <a:schemeClr val="tx1"/>
                </a:solidFill>
                <a:cs typeface="Arial" panose="020B0604020202020204" pitchFamily="34" charset="0"/>
              </a:rPr>
              <a:t>thiết kế </a:t>
            </a:r>
            <a:endParaRPr lang="en-US">
              <a:solidFill>
                <a:schemeClr val="tx1"/>
              </a:solidFill>
              <a:cs typeface="Arial" panose="020B0604020202020204" pitchFamily="34" charset="0"/>
            </a:endParaRPr>
          </a:p>
          <a:p>
            <a:pPr marL="1828800" lvl="1" indent="-1544638">
              <a:lnSpc>
                <a:spcPct val="110000"/>
              </a:lnSpc>
              <a:spcBef>
                <a:spcPct val="0"/>
              </a:spcBef>
              <a:buNone/>
              <a:defRPr/>
            </a:pPr>
            <a:r>
              <a:rPr lang="en-US" b="1">
                <a:solidFill>
                  <a:schemeClr val="tx1"/>
                </a:solidFill>
                <a:cs typeface="Arial" panose="020B0604020202020204" pitchFamily="34" charset="0"/>
              </a:rPr>
              <a:t>D</a:t>
            </a:r>
            <a:r>
              <a:rPr lang="en-US" b="1" baseline="-25000">
                <a:solidFill>
                  <a:schemeClr val="tx1"/>
                </a:solidFill>
                <a:cs typeface="Arial" panose="020B0604020202020204" pitchFamily="34" charset="0"/>
              </a:rPr>
              <a:t>quy ước </a:t>
            </a:r>
            <a:r>
              <a:rPr lang="en-US" b="1">
                <a:solidFill>
                  <a:schemeClr val="tx1"/>
                </a:solidFill>
                <a:cs typeface="Arial" panose="020B0604020202020204" pitchFamily="34" charset="0"/>
              </a:rPr>
              <a:t>	</a:t>
            </a:r>
            <a:r>
              <a:rPr lang="en-US">
                <a:solidFill>
                  <a:schemeClr val="tx1"/>
                </a:solidFill>
                <a:cs typeface="Arial" panose="020B0604020202020204" pitchFamily="34" charset="0"/>
              </a:rPr>
              <a:t>: </a:t>
            </a:r>
            <a:r>
              <a:rPr lang="vi-VN">
                <a:solidFill>
                  <a:schemeClr val="tx1"/>
                </a:solidFill>
                <a:cs typeface="Arial" panose="020B0604020202020204" pitchFamily="34" charset="0"/>
              </a:rPr>
              <a:t>SLH sinh ra tại 100 </a:t>
            </a:r>
            <a:r>
              <a:rPr lang="vi-VN" baseline="30000">
                <a:solidFill>
                  <a:schemeClr val="tx1"/>
                </a:solidFill>
                <a:cs typeface="Arial" panose="020B0604020202020204" pitchFamily="34" charset="0"/>
              </a:rPr>
              <a:t>o</a:t>
            </a:r>
            <a:r>
              <a:rPr lang="vi-VN">
                <a:solidFill>
                  <a:schemeClr val="tx1"/>
                </a:solidFill>
                <a:cs typeface="Arial" panose="020B0604020202020204" pitchFamily="34" charset="0"/>
              </a:rPr>
              <a:t>C nếu nhiệt độ nước cấp cũng là 100 </a:t>
            </a:r>
            <a:r>
              <a:rPr lang="vi-VN" baseline="30000">
                <a:solidFill>
                  <a:schemeClr val="tx1"/>
                </a:solidFill>
                <a:cs typeface="Arial" panose="020B0604020202020204" pitchFamily="34" charset="0"/>
              </a:rPr>
              <a:t>o</a:t>
            </a:r>
            <a:r>
              <a:rPr lang="vi-VN">
                <a:solidFill>
                  <a:schemeClr val="tx1"/>
                </a:solidFill>
                <a:cs typeface="Arial" panose="020B0604020202020204" pitchFamily="34" charset="0"/>
              </a:rPr>
              <a:t>C </a:t>
            </a:r>
          </a:p>
          <a:p>
            <a:pPr marL="1255713" lvl="1" indent="-971550">
              <a:lnSpc>
                <a:spcPct val="110000"/>
              </a:lnSpc>
              <a:spcBef>
                <a:spcPct val="0"/>
              </a:spcBef>
              <a:buFont typeface="Wingdings" panose="05000000000000000000" pitchFamily="2" charset="2"/>
              <a:buNone/>
              <a:defRPr/>
            </a:pPr>
            <a:r>
              <a:rPr lang="en-US" b="1">
                <a:solidFill>
                  <a:schemeClr val="tx1"/>
                </a:solidFill>
                <a:cs typeface="Arial" panose="020B0604020202020204" pitchFamily="34" charset="0"/>
              </a:rPr>
              <a:t>D</a:t>
            </a:r>
            <a:r>
              <a:rPr lang="en-US" b="1" baseline="-25000">
                <a:solidFill>
                  <a:schemeClr val="tx1"/>
                </a:solidFill>
                <a:cs typeface="Arial" panose="020B0604020202020204" pitchFamily="34" charset="0"/>
              </a:rPr>
              <a:t>kt</a:t>
            </a:r>
            <a:r>
              <a:rPr lang="en-US" baseline="-25000">
                <a:solidFill>
                  <a:schemeClr val="tx1"/>
                </a:solidFill>
                <a:cs typeface="Arial" panose="020B0604020202020204" pitchFamily="34" charset="0"/>
              </a:rPr>
              <a:t>		</a:t>
            </a:r>
            <a:r>
              <a:rPr lang="en-US">
                <a:solidFill>
                  <a:schemeClr val="tx1"/>
                </a:solidFill>
                <a:cs typeface="Arial" panose="020B0604020202020204" pitchFamily="34" charset="0"/>
              </a:rPr>
              <a:t>:</a:t>
            </a:r>
            <a:r>
              <a:rPr lang="vi-VN">
                <a:solidFill>
                  <a:schemeClr val="tx1"/>
                </a:solidFill>
                <a:cs typeface="Arial" panose="020B0604020202020204" pitchFamily="34" charset="0"/>
              </a:rPr>
              <a:t>SLH ứng với </a:t>
            </a:r>
            <a:r>
              <a:rPr lang="en-US">
                <a:solidFill>
                  <a:schemeClr val="tx1"/>
                </a:solidFill>
                <a:cs typeface="Arial" panose="020B0604020202020204" pitchFamily="34" charset="0"/>
              </a:rPr>
              <a:t>khi lò </a:t>
            </a:r>
            <a:r>
              <a:rPr lang="vi-VN">
                <a:solidFill>
                  <a:schemeClr val="tx1"/>
                </a:solidFill>
                <a:cs typeface="Arial" panose="020B0604020202020204" pitchFamily="34" charset="0"/>
              </a:rPr>
              <a:t>đạt hiệu suất cao nhất.</a:t>
            </a:r>
            <a:endParaRPr lang="en-US">
              <a:solidFill>
                <a:schemeClr val="tx1"/>
              </a:solidFill>
              <a:cs typeface="Arial" panose="020B0604020202020204" pitchFamily="34" charset="0"/>
            </a:endParaRPr>
          </a:p>
          <a:p>
            <a:pPr marL="1255713" lvl="1" indent="-971550">
              <a:lnSpc>
                <a:spcPct val="110000"/>
              </a:lnSpc>
              <a:spcBef>
                <a:spcPct val="0"/>
              </a:spcBef>
              <a:buNone/>
              <a:defRPr/>
            </a:pPr>
            <a:r>
              <a:rPr lang="en-US">
                <a:solidFill>
                  <a:schemeClr val="tx1"/>
                </a:solidFill>
                <a:cs typeface="Arial" panose="020B0604020202020204" pitchFamily="34" charset="0"/>
              </a:rPr>
              <a:t>		</a:t>
            </a:r>
            <a:r>
              <a:rPr lang="vi-VN">
                <a:solidFill>
                  <a:schemeClr val="tx1"/>
                </a:solidFill>
                <a:cs typeface="Arial" panose="020B0604020202020204" pitchFamily="34" charset="0"/>
              </a:rPr>
              <a:t>Thường  D</a:t>
            </a:r>
            <a:r>
              <a:rPr lang="vi-VN" baseline="-25000">
                <a:solidFill>
                  <a:schemeClr val="tx1"/>
                </a:solidFill>
                <a:cs typeface="Arial" panose="020B0604020202020204" pitchFamily="34" charset="0"/>
              </a:rPr>
              <a:t>kt</a:t>
            </a:r>
            <a:r>
              <a:rPr lang="vi-VN">
                <a:solidFill>
                  <a:schemeClr val="tx1"/>
                </a:solidFill>
                <a:cs typeface="Arial" panose="020B0604020202020204" pitchFamily="34" charset="0"/>
              </a:rPr>
              <a:t> = (0,8 ÷ 0,9)</a:t>
            </a:r>
            <a:r>
              <a:rPr lang="en-US">
                <a:solidFill>
                  <a:schemeClr val="tx1"/>
                </a:solidFill>
                <a:cs typeface="Arial" panose="020B0604020202020204" pitchFamily="34" charset="0"/>
              </a:rPr>
              <a:t>.</a:t>
            </a:r>
            <a:r>
              <a:rPr lang="vi-VN">
                <a:solidFill>
                  <a:schemeClr val="tx1"/>
                </a:solidFill>
                <a:cs typeface="Arial" panose="020B0604020202020204" pitchFamily="34" charset="0"/>
              </a:rPr>
              <a:t>D</a:t>
            </a:r>
            <a:r>
              <a:rPr lang="vi-VN" baseline="-25000">
                <a:solidFill>
                  <a:schemeClr val="tx1"/>
                </a:solidFill>
                <a:cs typeface="Arial" panose="020B0604020202020204" pitchFamily="34" charset="0"/>
              </a:rPr>
              <a:t>đm</a:t>
            </a:r>
            <a:endParaRPr lang="vi-VN" dirty="0">
              <a:solidFill>
                <a:schemeClr val="tx1"/>
              </a:solidFill>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533504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left)">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left)">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left)">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wipe(left)">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wipe(left)">
                                      <p:cBhvr>
                                        <p:cTn id="4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78EC0A-2EB2-06FA-580F-7EA5B40443EE}"/>
              </a:ext>
            </a:extLst>
          </p:cNvPr>
          <p:cNvSpPr txBox="1"/>
          <p:nvPr/>
        </p:nvSpPr>
        <p:spPr>
          <a:xfrm>
            <a:off x="685800" y="611700"/>
            <a:ext cx="10820400" cy="584775"/>
          </a:xfrm>
          <a:prstGeom prst="rect">
            <a:avLst/>
          </a:prstGeom>
          <a:noFill/>
        </p:spPr>
        <p:txBody>
          <a:bodyPr wrap="square">
            <a:spAutoFit/>
          </a:bodyPr>
          <a:lstStyle/>
          <a:p>
            <a:pPr algn="ctr">
              <a:lnSpc>
                <a:spcPct val="100000"/>
              </a:lnSpc>
              <a:spcBef>
                <a:spcPct val="0"/>
              </a:spcBef>
              <a:buClrTx/>
              <a:buFontTx/>
              <a:buNone/>
            </a:pPr>
            <a:r>
              <a:rPr lang="vi-VN" altLang="en-US" sz="3200" b="1">
                <a:solidFill>
                  <a:schemeClr val="accent1">
                    <a:lumMod val="50000"/>
                  </a:schemeClr>
                </a:solidFill>
                <a:ea typeface="Arial Unicode MS" pitchFamily="34" charset="-128"/>
                <a:cs typeface="Arial" panose="020B0604020202020204" pitchFamily="34" charset="0"/>
              </a:rPr>
              <a:t>Đặc điểm của hơi nước bão hoà</a:t>
            </a:r>
          </a:p>
        </p:txBody>
      </p:sp>
      <p:sp>
        <p:nvSpPr>
          <p:cNvPr id="3" name="TextBox 2">
            <a:extLst>
              <a:ext uri="{FF2B5EF4-FFF2-40B4-BE49-F238E27FC236}">
                <a16:creationId xmlns:a16="http://schemas.microsoft.com/office/drawing/2014/main" id="{5EE12035-A76E-98C3-26F4-08C4DB3E02A5}"/>
              </a:ext>
            </a:extLst>
          </p:cNvPr>
          <p:cNvSpPr txBox="1"/>
          <p:nvPr/>
        </p:nvSpPr>
        <p:spPr>
          <a:xfrm>
            <a:off x="685800" y="1447800"/>
            <a:ext cx="10820400" cy="2240613"/>
          </a:xfrm>
          <a:prstGeom prst="rect">
            <a:avLst/>
          </a:prstGeom>
          <a:noFill/>
        </p:spPr>
        <p:txBody>
          <a:bodyPr wrap="square">
            <a:spAutoFit/>
          </a:bodyPr>
          <a:lstStyle/>
          <a:p>
            <a:pPr marL="285750" indent="-285750" algn="just">
              <a:lnSpc>
                <a:spcPct val="120000"/>
              </a:lnSpc>
              <a:spcBef>
                <a:spcPts val="300"/>
              </a:spcBef>
              <a:spcAft>
                <a:spcPts val="300"/>
              </a:spcAft>
              <a:buSzPts val="2400"/>
              <a:buFont typeface="Arial" panose="020B0604020202020204" pitchFamily="34" charset="0"/>
              <a:buChar char="•"/>
            </a:pPr>
            <a:r>
              <a:rPr lang="en-US" smtClean="0">
                <a:solidFill>
                  <a:srgbClr val="000000"/>
                </a:solidFill>
                <a:cs typeface="Arial" panose="020B0604020202020204" pitchFamily="34" charset="0"/>
              </a:rPr>
              <a:t> </a:t>
            </a:r>
            <a:r>
              <a:rPr lang="vi-VN" smtClean="0">
                <a:solidFill>
                  <a:srgbClr val="000000"/>
                </a:solidFill>
                <a:cs typeface="Arial" panose="020B0604020202020204" pitchFamily="34" charset="0"/>
              </a:rPr>
              <a:t>Nhiệt </a:t>
            </a:r>
            <a:r>
              <a:rPr lang="vi-VN">
                <a:solidFill>
                  <a:srgbClr val="000000"/>
                </a:solidFill>
                <a:cs typeface="Arial" panose="020B0604020202020204" pitchFamily="34" charset="0"/>
              </a:rPr>
              <a:t>độ nước sôi và bốc hơi gọi là nhiệt độ bão hòa, </a:t>
            </a:r>
            <a:r>
              <a:rPr lang="vi-VN" b="1" i="1">
                <a:solidFill>
                  <a:srgbClr val="000000"/>
                </a:solidFill>
                <a:cs typeface="Arial" panose="020B0604020202020204" pitchFamily="34" charset="0"/>
              </a:rPr>
              <a:t>t</a:t>
            </a:r>
            <a:r>
              <a:rPr lang="vi-VN" b="1" i="1" baseline="-25000">
                <a:solidFill>
                  <a:srgbClr val="000000"/>
                </a:solidFill>
                <a:cs typeface="Arial" panose="020B0604020202020204" pitchFamily="34" charset="0"/>
              </a:rPr>
              <a:t>s</a:t>
            </a:r>
            <a:r>
              <a:rPr lang="vi-VN">
                <a:solidFill>
                  <a:srgbClr val="000000"/>
                </a:solidFill>
                <a:cs typeface="Arial" panose="020B0604020202020204" pitchFamily="34" charset="0"/>
              </a:rPr>
              <a:t>. Ở một áp suất nhất định thì  nước sôi ở một nhiệt độ </a:t>
            </a:r>
            <a:r>
              <a:rPr lang="vi-VN" b="1" i="1">
                <a:solidFill>
                  <a:srgbClr val="000000"/>
                </a:solidFill>
                <a:cs typeface="Arial" panose="020B0604020202020204" pitchFamily="34" charset="0"/>
              </a:rPr>
              <a:t>t</a:t>
            </a:r>
            <a:r>
              <a:rPr lang="vi-VN" b="1" i="1" baseline="-25000">
                <a:solidFill>
                  <a:srgbClr val="000000"/>
                </a:solidFill>
                <a:cs typeface="Arial" panose="020B0604020202020204" pitchFamily="34" charset="0"/>
              </a:rPr>
              <a:t>s</a:t>
            </a:r>
            <a:r>
              <a:rPr lang="vi-VN">
                <a:solidFill>
                  <a:srgbClr val="000000"/>
                </a:solidFill>
                <a:cs typeface="Arial" panose="020B0604020202020204" pitchFamily="34" charset="0"/>
              </a:rPr>
              <a:t> tương ứng. </a:t>
            </a:r>
          </a:p>
          <a:p>
            <a:pPr marL="285750" indent="-285750" algn="just">
              <a:lnSpc>
                <a:spcPct val="120000"/>
              </a:lnSpc>
              <a:spcBef>
                <a:spcPts val="300"/>
              </a:spcBef>
              <a:spcAft>
                <a:spcPts val="300"/>
              </a:spcAft>
              <a:buSzPts val="2400"/>
              <a:buFont typeface="Arial" panose="020B0604020202020204" pitchFamily="34" charset="0"/>
              <a:buChar char="•"/>
            </a:pPr>
            <a:r>
              <a:rPr lang="vi-VN">
                <a:solidFill>
                  <a:srgbClr val="000000"/>
                </a:solidFill>
                <a:cs typeface="Arial" panose="020B0604020202020204" pitchFamily="34" charset="0"/>
              </a:rPr>
              <a:t> Khi hơi nước cấp nhiệt cho công nghệ ở p = const., thì nhiệt độ ngưng tụ cũng không đổi ≡  t</a:t>
            </a:r>
            <a:r>
              <a:rPr lang="vi-VN" baseline="-25000">
                <a:solidFill>
                  <a:srgbClr val="000000"/>
                </a:solidFill>
                <a:cs typeface="Arial" panose="020B0604020202020204" pitchFamily="34" charset="0"/>
              </a:rPr>
              <a:t>s</a:t>
            </a:r>
            <a:r>
              <a:rPr lang="vi-VN">
                <a:solidFill>
                  <a:srgbClr val="000000"/>
                </a:solidFill>
                <a:cs typeface="Arial" panose="020B0604020202020204" pitchFamily="34" charset="0"/>
              </a:rPr>
              <a:t>  =&gt;  chế độ nhiệt ổn định.</a:t>
            </a:r>
          </a:p>
          <a:p>
            <a:pPr marL="285750" indent="-285750" algn="just">
              <a:lnSpc>
                <a:spcPct val="120000"/>
              </a:lnSpc>
              <a:spcBef>
                <a:spcPts val="300"/>
              </a:spcBef>
              <a:spcAft>
                <a:spcPts val="300"/>
              </a:spcAft>
              <a:buSzPts val="2400"/>
              <a:buFont typeface="Arial" panose="020B0604020202020204" pitchFamily="34" charset="0"/>
              <a:buChar char="•"/>
            </a:pPr>
            <a:r>
              <a:rPr lang="vi-VN">
                <a:solidFill>
                  <a:srgbClr val="000000"/>
                </a:solidFill>
                <a:cs typeface="Arial" panose="020B0604020202020204" pitchFamily="34" charset="0"/>
              </a:rPr>
              <a:t> NHIỆT ẨN (r, kJ/kg) : lượng nhiệt cần cấp cho 1kg nước sôi chuyển thành hơi bão hòa khô; và cũng chính là nhiệt do 1kg hơi đó nhả ra khi ngưng tụ hoàn toàn</a:t>
            </a:r>
            <a:endParaRPr lang="vi-VN" dirty="0">
              <a:solidFill>
                <a:srgbClr val="000000"/>
              </a:solidFill>
              <a:cs typeface="Arial" panose="020B0604020202020204" pitchFamily="34" charset="0"/>
            </a:endParaRPr>
          </a:p>
        </p:txBody>
      </p:sp>
      <p:pic>
        <p:nvPicPr>
          <p:cNvPr id="7" name="Picture 6"/>
          <p:cNvPicPr>
            <a:picLocks noChangeAspect="1"/>
          </p:cNvPicPr>
          <p:nvPr/>
        </p:nvPicPr>
        <p:blipFill>
          <a:blip r:embed="rId2"/>
          <a:stretch>
            <a:fillRect/>
          </a:stretch>
        </p:blipFill>
        <p:spPr>
          <a:xfrm>
            <a:off x="11188160" y="5996280"/>
            <a:ext cx="1000211" cy="861720"/>
          </a:xfrm>
          <a:prstGeom prst="rect">
            <a:avLst/>
          </a:prstGeom>
        </p:spPr>
      </p:pic>
      <p:graphicFrame>
        <p:nvGraphicFramePr>
          <p:cNvPr id="8" name="Table 7">
            <a:extLst>
              <a:ext uri="{FF2B5EF4-FFF2-40B4-BE49-F238E27FC236}">
                <a16:creationId xmlns:a16="http://schemas.microsoft.com/office/drawing/2014/main" id="{E3FD3A28-63A9-4C18-0D04-26E502B54707}"/>
              </a:ext>
            </a:extLst>
          </p:cNvPr>
          <p:cNvGraphicFramePr>
            <a:graphicFrameLocks noGrp="1"/>
          </p:cNvGraphicFramePr>
          <p:nvPr>
            <p:extLst>
              <p:ext uri="{D42A27DB-BD31-4B8C-83A1-F6EECF244321}">
                <p14:modId xmlns:p14="http://schemas.microsoft.com/office/powerpoint/2010/main" val="3118569298"/>
              </p:ext>
            </p:extLst>
          </p:nvPr>
        </p:nvGraphicFramePr>
        <p:xfrm>
          <a:off x="1104901" y="3901606"/>
          <a:ext cx="9982198" cy="1524000"/>
        </p:xfrm>
        <a:graphic>
          <a:graphicData uri="http://schemas.openxmlformats.org/drawingml/2006/table">
            <a:tbl>
              <a:tblPr/>
              <a:tblGrid>
                <a:gridCol w="2454965">
                  <a:extLst>
                    <a:ext uri="{9D8B030D-6E8A-4147-A177-3AD203B41FA5}">
                      <a16:colId xmlns:a16="http://schemas.microsoft.com/office/drawing/2014/main" val="3001188851"/>
                    </a:ext>
                  </a:extLst>
                </a:gridCol>
                <a:gridCol w="851392">
                  <a:extLst>
                    <a:ext uri="{9D8B030D-6E8A-4147-A177-3AD203B41FA5}">
                      <a16:colId xmlns:a16="http://schemas.microsoft.com/office/drawing/2014/main" val="815451357"/>
                    </a:ext>
                  </a:extLst>
                </a:gridCol>
                <a:gridCol w="912720">
                  <a:extLst>
                    <a:ext uri="{9D8B030D-6E8A-4147-A177-3AD203B41FA5}">
                      <a16:colId xmlns:a16="http://schemas.microsoft.com/office/drawing/2014/main" val="1619083456"/>
                    </a:ext>
                  </a:extLst>
                </a:gridCol>
                <a:gridCol w="986674">
                  <a:extLst>
                    <a:ext uri="{9D8B030D-6E8A-4147-A177-3AD203B41FA5}">
                      <a16:colId xmlns:a16="http://schemas.microsoft.com/office/drawing/2014/main" val="1311900412"/>
                    </a:ext>
                  </a:extLst>
                </a:gridCol>
                <a:gridCol w="983068">
                  <a:extLst>
                    <a:ext uri="{9D8B030D-6E8A-4147-A177-3AD203B41FA5}">
                      <a16:colId xmlns:a16="http://schemas.microsoft.com/office/drawing/2014/main" val="619273929"/>
                    </a:ext>
                  </a:extLst>
                </a:gridCol>
                <a:gridCol w="983067">
                  <a:extLst>
                    <a:ext uri="{9D8B030D-6E8A-4147-A177-3AD203B41FA5}">
                      <a16:colId xmlns:a16="http://schemas.microsoft.com/office/drawing/2014/main" val="902709264"/>
                    </a:ext>
                  </a:extLst>
                </a:gridCol>
                <a:gridCol w="891075">
                  <a:extLst>
                    <a:ext uri="{9D8B030D-6E8A-4147-A177-3AD203B41FA5}">
                      <a16:colId xmlns:a16="http://schemas.microsoft.com/office/drawing/2014/main" val="1651979330"/>
                    </a:ext>
                  </a:extLst>
                </a:gridCol>
                <a:gridCol w="936170">
                  <a:extLst>
                    <a:ext uri="{9D8B030D-6E8A-4147-A177-3AD203B41FA5}">
                      <a16:colId xmlns:a16="http://schemas.microsoft.com/office/drawing/2014/main" val="2770396942"/>
                    </a:ext>
                  </a:extLst>
                </a:gridCol>
                <a:gridCol w="983067">
                  <a:extLst>
                    <a:ext uri="{9D8B030D-6E8A-4147-A177-3AD203B41FA5}">
                      <a16:colId xmlns:a16="http://schemas.microsoft.com/office/drawing/2014/main" val="2045866914"/>
                    </a:ext>
                  </a:extLst>
                </a:gridCol>
              </a:tblGrid>
              <a:tr h="461211">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rtl="0"/>
                      <a:r>
                        <a:rPr lang="vi-VN" sz="1800" b="1" i="0" u="none" strike="noStrike" kern="1200" baseline="0">
                          <a:solidFill>
                            <a:schemeClr val="tx1"/>
                          </a:solidFill>
                          <a:latin typeface="Arial" panose="020B0604020202020204" pitchFamily="34" charset="0"/>
                          <a:ea typeface="+mn-ea"/>
                          <a:cs typeface="Arial" panose="020B0604020202020204" pitchFamily="34" charset="0"/>
                        </a:rPr>
                        <a:t>Áp suất (dư), bar</a:t>
                      </a:r>
                      <a:endParaRPr lang="vi-VN" sz="1800" b="0" i="0" u="none" strike="noStrike" kern="1200" baseline="0">
                        <a:solidFill>
                          <a:schemeClr val="tx1"/>
                        </a:solidFill>
                        <a:latin typeface="Arial" panose="020B0604020202020204" pitchFamily="34" charset="0"/>
                        <a:ea typeface="+mn-ea"/>
                        <a:cs typeface="Arial" panose="020B0604020202020204" pitchFamily="34" charset="0"/>
                      </a:endParaRPr>
                    </a:p>
                  </a:txBody>
                  <a:tcPr marT="27666" marB="27666" anchor="ct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0</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txBody>
                  <a:tcPr marT="27666" marB="27666"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1</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txBody>
                  <a:tcPr marT="27666" marB="27666"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txBody>
                  <a:tcPr marT="27666" marB="27666"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rgbClr val="0033CC"/>
                          </a:solidFill>
                          <a:effectLst/>
                          <a:latin typeface="Arial" panose="020B0604020202020204" pitchFamily="34" charset="0"/>
                          <a:ea typeface="Batang"/>
                          <a:cs typeface="Arial" panose="020B0604020202020204" pitchFamily="34" charset="0"/>
                        </a:rPr>
                        <a:t>3</a:t>
                      </a:r>
                      <a:endParaRPr kumimoji="0" lang="en-US" sz="1800" b="0" i="0" u="none" strike="noStrike" cap="none" normalizeH="0" baseline="0">
                        <a:ln>
                          <a:noFill/>
                        </a:ln>
                        <a:solidFill>
                          <a:srgbClr val="0033CC"/>
                        </a:solidFill>
                        <a:effectLst/>
                        <a:latin typeface="Arial" panose="020B0604020202020204" pitchFamily="34" charset="0"/>
                        <a:ea typeface="Batang"/>
                        <a:cs typeface="Arial" panose="020B0604020202020204" pitchFamily="34" charset="0"/>
                      </a:endParaRPr>
                    </a:p>
                  </a:txBody>
                  <a:tcPr marT="27666" marB="27666"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4</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txBody>
                  <a:tcPr marT="27666" marB="27666"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6</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txBody>
                  <a:tcPr marT="27666" marB="27666"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rgbClr val="CC0099"/>
                          </a:solidFill>
                          <a:effectLst/>
                          <a:latin typeface="Arial" panose="020B0604020202020204" pitchFamily="34" charset="0"/>
                          <a:ea typeface="Batang"/>
                          <a:cs typeface="Arial" panose="020B0604020202020204" pitchFamily="34" charset="0"/>
                        </a:rPr>
                        <a:t>8</a:t>
                      </a:r>
                      <a:endParaRPr kumimoji="0" lang="en-US" sz="1800" b="0" i="0" u="none" strike="noStrike" cap="none" normalizeH="0" baseline="0">
                        <a:ln>
                          <a:noFill/>
                        </a:ln>
                        <a:solidFill>
                          <a:srgbClr val="CC0099"/>
                        </a:solidFill>
                        <a:effectLst/>
                        <a:latin typeface="Arial" panose="020B0604020202020204" pitchFamily="34" charset="0"/>
                        <a:ea typeface="Batang"/>
                        <a:cs typeface="Arial" panose="020B0604020202020204" pitchFamily="34" charset="0"/>
                      </a:endParaRPr>
                    </a:p>
                  </a:txBody>
                  <a:tcPr marT="27666" marB="27666"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10</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txBody>
                  <a:tcPr marT="27666" marB="27666" anchor="ct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644830894"/>
                  </a:ext>
                </a:extLst>
              </a:tr>
              <a:tr h="1062789">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rtl="0"/>
                      <a:r>
                        <a:rPr lang="en-US" sz="1800" b="1" i="0" u="none" strike="noStrike" kern="1200" baseline="0">
                          <a:solidFill>
                            <a:schemeClr val="tx1"/>
                          </a:solidFill>
                          <a:latin typeface="Arial" panose="020B0604020202020204" pitchFamily="34" charset="0"/>
                          <a:ea typeface="+mn-ea"/>
                          <a:cs typeface="Arial" panose="020B0604020202020204" pitchFamily="34" charset="0"/>
                        </a:rPr>
                        <a:t>Nhiệt độ, </a:t>
                      </a:r>
                      <a:r>
                        <a:rPr lang="en-US" sz="1800" b="1" i="0" u="none" strike="noStrike" kern="1200" baseline="30000">
                          <a:solidFill>
                            <a:schemeClr val="tx1"/>
                          </a:solidFill>
                          <a:latin typeface="Arial" panose="020B0604020202020204" pitchFamily="34" charset="0"/>
                          <a:ea typeface="+mn-ea"/>
                          <a:cs typeface="Arial" panose="020B0604020202020204" pitchFamily="34" charset="0"/>
                        </a:rPr>
                        <a:t>o</a:t>
                      </a:r>
                      <a:r>
                        <a:rPr lang="en-US" sz="1800" b="1" i="0" u="none" strike="noStrike" kern="1200" baseline="0">
                          <a:solidFill>
                            <a:schemeClr val="tx1"/>
                          </a:solidFill>
                          <a:latin typeface="Arial" panose="020B0604020202020204" pitchFamily="34" charset="0"/>
                          <a:ea typeface="+mn-ea"/>
                          <a:cs typeface="Arial" panose="020B0604020202020204" pitchFamily="34" charset="0"/>
                        </a:rPr>
                        <a:t>C</a:t>
                      </a:r>
                    </a:p>
                    <a:p>
                      <a:pPr rtl="0"/>
                      <a:r>
                        <a:rPr lang="en-US" sz="1800" b="1" i="0" u="none" strike="noStrike" kern="1200" baseline="0">
                          <a:solidFill>
                            <a:schemeClr val="tx1"/>
                          </a:solidFill>
                          <a:latin typeface="Arial" panose="020B0604020202020204" pitchFamily="34" charset="0"/>
                          <a:ea typeface="+mn-ea"/>
                          <a:cs typeface="Arial" panose="020B0604020202020204" pitchFamily="34" charset="0"/>
                        </a:rPr>
                        <a:t>Entanpi, kJ/kg</a:t>
                      </a:r>
                      <a:endParaRPr lang="en-US" sz="1800" b="0" i="0" u="none" strike="noStrike" kern="1200" baseline="0">
                        <a:solidFill>
                          <a:schemeClr val="tx1"/>
                        </a:solidFill>
                        <a:latin typeface="Arial" panose="020B0604020202020204" pitchFamily="34" charset="0"/>
                        <a:ea typeface="+mn-ea"/>
                        <a:cs typeface="Arial" panose="020B0604020202020204" pitchFamily="34" charset="0"/>
                      </a:endParaRPr>
                    </a:p>
                    <a:p>
                      <a:pPr rtl="0"/>
                      <a:r>
                        <a:rPr lang="en-US" sz="1800" b="1" i="0" u="none" strike="noStrike" kern="1200" baseline="0">
                          <a:solidFill>
                            <a:schemeClr val="tx1"/>
                          </a:solidFill>
                          <a:latin typeface="Arial" panose="020B0604020202020204" pitchFamily="34" charset="0"/>
                          <a:ea typeface="+mn-ea"/>
                          <a:cs typeface="Arial" panose="020B0604020202020204" pitchFamily="34" charset="0"/>
                        </a:rPr>
                        <a:t>Nhiệt ẩn, kJ/kg</a:t>
                      </a:r>
                      <a:endParaRPr lang="en-US" sz="1800" b="0" i="0" u="none" strike="noStrike" kern="1200" baseline="0">
                        <a:solidFill>
                          <a:schemeClr val="tx1"/>
                        </a:solidFill>
                        <a:latin typeface="Arial" panose="020B0604020202020204" pitchFamily="34" charset="0"/>
                        <a:ea typeface="+mn-ea"/>
                        <a:cs typeface="Arial" panose="020B0604020202020204" pitchFamily="34" charset="0"/>
                      </a:endParaRPr>
                    </a:p>
                  </a:txBody>
                  <a:tcPr marT="27666" marB="27666"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100</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2675</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2257</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txBody>
                  <a:tcPr marT="27666" marB="27666"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120,4</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2707</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2201</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txBody>
                  <a:tcPr marT="27666" marB="27666"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133,7</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2725</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2163</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txBody>
                  <a:tcPr marT="27666" marB="27666"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rgbClr val="0033CC"/>
                          </a:solidFill>
                          <a:effectLst/>
                          <a:latin typeface="Arial" panose="020B0604020202020204" pitchFamily="34" charset="0"/>
                          <a:ea typeface="Batang"/>
                          <a:cs typeface="Arial" panose="020B0604020202020204" pitchFamily="34" charset="0"/>
                        </a:rPr>
                        <a:t>143,6</a:t>
                      </a:r>
                      <a:endParaRPr kumimoji="0" lang="en-US" sz="1800" b="0" i="0" u="none" strike="noStrike" cap="none" normalizeH="0" baseline="0">
                        <a:ln>
                          <a:noFill/>
                        </a:ln>
                        <a:solidFill>
                          <a:srgbClr val="0033CC"/>
                        </a:solidFill>
                        <a:effectLst/>
                        <a:latin typeface="Arial" panose="020B0604020202020204" pitchFamily="34" charset="0"/>
                        <a:ea typeface="Batang"/>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rgbClr val="0033CC"/>
                          </a:solidFill>
                          <a:effectLst/>
                          <a:latin typeface="Arial" panose="020B0604020202020204" pitchFamily="34" charset="0"/>
                          <a:ea typeface="Batang"/>
                          <a:cs typeface="Arial" panose="020B0604020202020204" pitchFamily="34" charset="0"/>
                        </a:rPr>
                        <a:t>2738</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rgbClr val="0033CC"/>
                          </a:solidFill>
                          <a:effectLst/>
                          <a:latin typeface="Arial" panose="020B0604020202020204" pitchFamily="34" charset="0"/>
                          <a:ea typeface="Batang"/>
                          <a:cs typeface="Arial" panose="020B0604020202020204" pitchFamily="34" charset="0"/>
                        </a:rPr>
                        <a:t>2133</a:t>
                      </a:r>
                      <a:endParaRPr kumimoji="0" lang="en-US" sz="1800" b="0" i="0" u="none" strike="noStrike" cap="none" normalizeH="0" baseline="0">
                        <a:ln>
                          <a:noFill/>
                        </a:ln>
                        <a:solidFill>
                          <a:srgbClr val="0033CC"/>
                        </a:solidFill>
                        <a:effectLst/>
                        <a:latin typeface="Arial" panose="020B0604020202020204" pitchFamily="34" charset="0"/>
                        <a:ea typeface="Batang"/>
                        <a:cs typeface="Arial" panose="020B0604020202020204" pitchFamily="34" charset="0"/>
                      </a:endParaRPr>
                    </a:p>
                  </a:txBody>
                  <a:tcPr marT="27666" marB="27666"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152</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2749</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2108</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txBody>
                  <a:tcPr marT="27666" marB="27666"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165</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2764</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2066</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txBody>
                  <a:tcPr marT="27666" marB="27666"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rgbClr val="CC0099"/>
                          </a:solidFill>
                          <a:effectLst/>
                          <a:latin typeface="Arial" panose="020B0604020202020204" pitchFamily="34" charset="0"/>
                          <a:ea typeface="Batang"/>
                          <a:cs typeface="Arial" panose="020B0604020202020204" pitchFamily="34" charset="0"/>
                        </a:rPr>
                        <a:t>175,4</a:t>
                      </a:r>
                      <a:endParaRPr kumimoji="0" lang="en-US" sz="1800" b="0" i="0" u="none" strike="noStrike" cap="none" normalizeH="0" baseline="0">
                        <a:ln>
                          <a:noFill/>
                        </a:ln>
                        <a:solidFill>
                          <a:srgbClr val="CC0099"/>
                        </a:solidFill>
                        <a:effectLst/>
                        <a:latin typeface="Arial" panose="020B0604020202020204" pitchFamily="34" charset="0"/>
                        <a:ea typeface="Batang"/>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rgbClr val="CC0099"/>
                          </a:solidFill>
                          <a:effectLst/>
                          <a:latin typeface="Arial" panose="020B0604020202020204" pitchFamily="34" charset="0"/>
                          <a:ea typeface="Batang"/>
                          <a:cs typeface="Arial" panose="020B0604020202020204" pitchFamily="34" charset="0"/>
                        </a:rPr>
                        <a:t>2774</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rgbClr val="CC0099"/>
                          </a:solidFill>
                          <a:effectLst/>
                          <a:latin typeface="Arial" panose="020B0604020202020204" pitchFamily="34" charset="0"/>
                          <a:ea typeface="Batang"/>
                          <a:cs typeface="Arial" panose="020B0604020202020204" pitchFamily="34" charset="0"/>
                        </a:rPr>
                        <a:t>2030</a:t>
                      </a:r>
                      <a:endParaRPr kumimoji="0" lang="en-US" sz="1800" b="0" i="0" u="none" strike="noStrike" cap="none" normalizeH="0" baseline="0">
                        <a:ln>
                          <a:noFill/>
                        </a:ln>
                        <a:solidFill>
                          <a:srgbClr val="CC0099"/>
                        </a:solidFill>
                        <a:effectLst/>
                        <a:latin typeface="Arial" panose="020B0604020202020204" pitchFamily="34" charset="0"/>
                        <a:ea typeface="Batang"/>
                        <a:cs typeface="Arial" panose="020B0604020202020204" pitchFamily="34" charset="0"/>
                      </a:endParaRPr>
                    </a:p>
                  </a:txBody>
                  <a:tcPr marT="27666" marB="27666"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184,1</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2781</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rPr>
                        <a:t>2000</a:t>
                      </a:r>
                      <a:endParaRPr kumimoji="0" lang="en-US" sz="1800" b="0" i="0" u="none" strike="noStrike" cap="none" normalizeH="0" baseline="0">
                        <a:ln>
                          <a:noFill/>
                        </a:ln>
                        <a:solidFill>
                          <a:schemeClr val="tx1"/>
                        </a:solidFill>
                        <a:effectLst/>
                        <a:latin typeface="Arial" panose="020B0604020202020204" pitchFamily="34" charset="0"/>
                        <a:ea typeface="Batang"/>
                        <a:cs typeface="Arial" panose="020B0604020202020204" pitchFamily="34" charset="0"/>
                      </a:endParaRPr>
                    </a:p>
                  </a:txBody>
                  <a:tcPr marT="27666" marB="27666"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57942933"/>
                  </a:ext>
                </a:extLst>
              </a:tr>
            </a:tbl>
          </a:graphicData>
        </a:graphic>
      </p:graphicFrame>
    </p:spTree>
    <p:extLst>
      <p:ext uri="{BB962C8B-B14F-4D97-AF65-F5344CB8AC3E}">
        <p14:creationId xmlns:p14="http://schemas.microsoft.com/office/powerpoint/2010/main" val="30479103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9971789-B675-B8E6-A5E0-291F64B40ABE}"/>
              </a:ext>
            </a:extLst>
          </p:cNvPr>
          <p:cNvSpPr txBox="1"/>
          <p:nvPr/>
        </p:nvSpPr>
        <p:spPr>
          <a:xfrm>
            <a:off x="933450" y="598127"/>
            <a:ext cx="10325100" cy="523220"/>
          </a:xfrm>
          <a:prstGeom prst="rect">
            <a:avLst/>
          </a:prstGeom>
          <a:noFill/>
        </p:spPr>
        <p:txBody>
          <a:bodyPr wrap="square">
            <a:spAutoFit/>
          </a:bodyPr>
          <a:lstStyle/>
          <a:p>
            <a:pPr algn="ctr"/>
            <a:r>
              <a:rPr lang="vi-VN" sz="2800" b="1">
                <a:solidFill>
                  <a:schemeClr val="accent1">
                    <a:lumMod val="50000"/>
                  </a:schemeClr>
                </a:solidFill>
                <a:ea typeface="Times New Roman" panose="02020603050405020304" pitchFamily="18" charset="0"/>
                <a:cs typeface="Arial" panose="020B0604020202020204" pitchFamily="34" charset="0"/>
              </a:rPr>
              <a:t>Cân bằng nhiệt và xác định hiệu suất của lò hơi</a:t>
            </a:r>
          </a:p>
        </p:txBody>
      </p:sp>
      <p:sp>
        <p:nvSpPr>
          <p:cNvPr id="5" name="TextBox 4">
            <a:extLst>
              <a:ext uri="{FF2B5EF4-FFF2-40B4-BE49-F238E27FC236}">
                <a16:creationId xmlns:a16="http://schemas.microsoft.com/office/drawing/2014/main" id="{10F4BA87-1AA7-9AA1-40AD-672F55EDF3F5}"/>
              </a:ext>
            </a:extLst>
          </p:cNvPr>
          <p:cNvSpPr txBox="1"/>
          <p:nvPr/>
        </p:nvSpPr>
        <p:spPr>
          <a:xfrm>
            <a:off x="609600" y="1600200"/>
            <a:ext cx="10896600" cy="3062377"/>
          </a:xfrm>
          <a:prstGeom prst="rect">
            <a:avLst/>
          </a:prstGeom>
          <a:noFill/>
        </p:spPr>
        <p:txBody>
          <a:bodyPr wrap="square">
            <a:spAutoFit/>
          </a:bodyPr>
          <a:lstStyle/>
          <a:p>
            <a:pPr algn="just">
              <a:lnSpc>
                <a:spcPct val="120000"/>
              </a:lnSpc>
              <a:spcBef>
                <a:spcPts val="300"/>
              </a:spcBef>
              <a:spcAft>
                <a:spcPts val="300"/>
              </a:spcAft>
            </a:pPr>
            <a:r>
              <a:rPr lang="vi-VN" sz="2000">
                <a:ea typeface="Times New Roman" panose="02020603050405020304" pitchFamily="18" charset="0"/>
                <a:cs typeface="Arial" panose="020B0604020202020204" pitchFamily="34" charset="0"/>
              </a:rPr>
              <a:t>Theo tiêu chuẩn </a:t>
            </a:r>
            <a:r>
              <a:rPr lang="vi-VN" sz="2000" b="1">
                <a:ea typeface="Times New Roman" panose="02020603050405020304" pitchFamily="18" charset="0"/>
                <a:cs typeface="Arial" panose="020B0604020202020204" pitchFamily="34" charset="0"/>
              </a:rPr>
              <a:t>TCVN 8630-2019</a:t>
            </a:r>
            <a:r>
              <a:rPr lang="en-GB" sz="2000" b="1">
                <a:ea typeface="Times New Roman" panose="02020603050405020304" pitchFamily="18" charset="0"/>
                <a:cs typeface="Arial" panose="020B0604020202020204" pitchFamily="34" charset="0"/>
              </a:rPr>
              <a:t>:</a:t>
            </a:r>
            <a:r>
              <a:rPr lang="vi-VN" sz="2000" b="1">
                <a:ea typeface="Times New Roman" panose="02020603050405020304" pitchFamily="18" charset="0"/>
                <a:cs typeface="Arial" panose="020B0604020202020204" pitchFamily="34" charset="0"/>
              </a:rPr>
              <a:t> </a:t>
            </a:r>
            <a:r>
              <a:rPr lang="vi-VN" sz="2000">
                <a:ea typeface="Times New Roman" panose="02020603050405020304" pitchFamily="18" charset="0"/>
                <a:cs typeface="Arial" panose="020B0604020202020204" pitchFamily="34" charset="0"/>
              </a:rPr>
              <a:t>nồi hơi – hiệu suất năng lượng và phương pháp xác định, mức hiệu suất năng lượng của nồi hơi gồm </a:t>
            </a:r>
            <a:r>
              <a:rPr lang="vi-VN" sz="2000" b="1">
                <a:ea typeface="Times New Roman" panose="02020603050405020304" pitchFamily="18" charset="0"/>
                <a:cs typeface="Arial" panose="020B0604020202020204" pitchFamily="34" charset="0"/>
              </a:rPr>
              <a:t>5 mức</a:t>
            </a:r>
            <a:r>
              <a:rPr lang="vi-VN" sz="2000">
                <a:ea typeface="Times New Roman" panose="02020603050405020304" pitchFamily="18" charset="0"/>
                <a:cs typeface="Arial" panose="020B0604020202020204" pitchFamily="34" charset="0"/>
              </a:rPr>
              <a:t>. Trong đó:</a:t>
            </a:r>
            <a:endParaRPr lang="en-US" sz="2000">
              <a:ea typeface="Times New Roman" panose="02020603050405020304" pitchFamily="18" charset="0"/>
              <a:cs typeface="Arial" panose="020B0604020202020204" pitchFamily="34" charset="0"/>
            </a:endParaRPr>
          </a:p>
          <a:p>
            <a:pPr algn="just">
              <a:lnSpc>
                <a:spcPct val="120000"/>
              </a:lnSpc>
              <a:spcBef>
                <a:spcPts val="300"/>
              </a:spcBef>
              <a:spcAft>
                <a:spcPts val="300"/>
              </a:spcAft>
            </a:pPr>
            <a:r>
              <a:rPr lang="vi-VN" sz="2000">
                <a:solidFill>
                  <a:srgbClr val="000000"/>
                </a:solidFill>
                <a:ea typeface="Times New Roman" panose="02020603050405020304" pitchFamily="18" charset="0"/>
                <a:cs typeface="Arial" panose="020B0604020202020204" pitchFamily="34" charset="0"/>
              </a:rPr>
              <a:t>– Mức 1: mức tiết kiệm năng lượng loại 1.</a:t>
            </a:r>
            <a:endParaRPr lang="en-US" sz="2000">
              <a:ea typeface="Times New Roman" panose="02020603050405020304" pitchFamily="18" charset="0"/>
              <a:cs typeface="Arial" panose="020B0604020202020204" pitchFamily="34" charset="0"/>
            </a:endParaRPr>
          </a:p>
          <a:p>
            <a:pPr algn="just">
              <a:lnSpc>
                <a:spcPct val="120000"/>
              </a:lnSpc>
              <a:spcBef>
                <a:spcPts val="300"/>
              </a:spcBef>
              <a:spcAft>
                <a:spcPts val="300"/>
              </a:spcAft>
            </a:pPr>
            <a:r>
              <a:rPr lang="vi-VN" sz="2000">
                <a:solidFill>
                  <a:srgbClr val="000000"/>
                </a:solidFill>
                <a:ea typeface="Times New Roman" panose="02020603050405020304" pitchFamily="18" charset="0"/>
                <a:cs typeface="Arial" panose="020B0604020202020204" pitchFamily="34" charset="0"/>
              </a:rPr>
              <a:t>– Mức 2: mức tiết kiệm năng lượng loại 2.</a:t>
            </a:r>
            <a:endParaRPr lang="en-US" sz="2000">
              <a:ea typeface="Times New Roman" panose="02020603050405020304" pitchFamily="18" charset="0"/>
              <a:cs typeface="Arial" panose="020B0604020202020204" pitchFamily="34" charset="0"/>
            </a:endParaRPr>
          </a:p>
          <a:p>
            <a:pPr algn="just">
              <a:lnSpc>
                <a:spcPct val="120000"/>
              </a:lnSpc>
              <a:spcBef>
                <a:spcPts val="300"/>
              </a:spcBef>
              <a:spcAft>
                <a:spcPts val="300"/>
              </a:spcAft>
            </a:pPr>
            <a:r>
              <a:rPr lang="vi-VN" sz="2000">
                <a:solidFill>
                  <a:srgbClr val="000000"/>
                </a:solidFill>
                <a:ea typeface="Times New Roman" panose="02020603050405020304" pitchFamily="18" charset="0"/>
                <a:cs typeface="Arial" panose="020B0604020202020204" pitchFamily="34" charset="0"/>
              </a:rPr>
              <a:t>– Mức 3: mức tối thiểu áp dụng cho các nồi hơi mới và vận hành không quá 2 năm.</a:t>
            </a:r>
            <a:endParaRPr lang="en-US" sz="2000">
              <a:ea typeface="Times New Roman" panose="02020603050405020304" pitchFamily="18" charset="0"/>
              <a:cs typeface="Arial" panose="020B0604020202020204" pitchFamily="34" charset="0"/>
            </a:endParaRPr>
          </a:p>
          <a:p>
            <a:pPr algn="just">
              <a:lnSpc>
                <a:spcPct val="120000"/>
              </a:lnSpc>
              <a:spcBef>
                <a:spcPts val="300"/>
              </a:spcBef>
              <a:spcAft>
                <a:spcPts val="300"/>
              </a:spcAft>
            </a:pPr>
            <a:r>
              <a:rPr lang="vi-VN" sz="2000">
                <a:solidFill>
                  <a:srgbClr val="000000"/>
                </a:solidFill>
                <a:ea typeface="Times New Roman" panose="02020603050405020304" pitchFamily="18" charset="0"/>
                <a:cs typeface="Arial" panose="020B0604020202020204" pitchFamily="34" charset="0"/>
              </a:rPr>
              <a:t>– Mức 4: mức tối thiểu áp dụng cho các nồi hơi đã vận hành từ trên 2 năm đến dưới 10 năm.</a:t>
            </a:r>
            <a:endParaRPr lang="en-US" sz="2000">
              <a:ea typeface="Times New Roman" panose="02020603050405020304" pitchFamily="18" charset="0"/>
              <a:cs typeface="Arial" panose="020B0604020202020204" pitchFamily="34" charset="0"/>
            </a:endParaRPr>
          </a:p>
          <a:p>
            <a:pPr algn="just">
              <a:lnSpc>
                <a:spcPct val="120000"/>
              </a:lnSpc>
              <a:spcBef>
                <a:spcPts val="300"/>
              </a:spcBef>
              <a:spcAft>
                <a:spcPts val="300"/>
              </a:spcAft>
            </a:pPr>
            <a:r>
              <a:rPr lang="vi-VN" sz="2000">
                <a:solidFill>
                  <a:srgbClr val="000000"/>
                </a:solidFill>
                <a:ea typeface="Times New Roman" panose="02020603050405020304" pitchFamily="18" charset="0"/>
                <a:cs typeface="Arial" panose="020B0604020202020204" pitchFamily="34" charset="0"/>
              </a:rPr>
              <a:t>– Mức 5: mức tối thiểu áp dụng cho các nồi hơi đã vận hành từ 10 năm trở lên.</a:t>
            </a:r>
            <a:endParaRPr lang="en-US" sz="2000" dirty="0">
              <a:ea typeface="Times New Roman" panose="02020603050405020304" pitchFamily="18"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1715492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BA72F62-0EFC-9BD5-2968-221C5D769C6A}"/>
              </a:ext>
            </a:extLst>
          </p:cNvPr>
          <p:cNvSpPr txBox="1"/>
          <p:nvPr/>
        </p:nvSpPr>
        <p:spPr>
          <a:xfrm>
            <a:off x="571500" y="594459"/>
            <a:ext cx="11049000" cy="523220"/>
          </a:xfrm>
          <a:prstGeom prst="rect">
            <a:avLst/>
          </a:prstGeom>
          <a:noFill/>
        </p:spPr>
        <p:txBody>
          <a:bodyPr wrap="square">
            <a:spAutoFit/>
          </a:bodyPr>
          <a:lstStyle/>
          <a:p>
            <a:pPr algn="ctr"/>
            <a:r>
              <a:rPr lang="vi-VN" sz="2800" b="1">
                <a:solidFill>
                  <a:schemeClr val="accent1">
                    <a:lumMod val="50000"/>
                  </a:schemeClr>
                </a:solidFill>
                <a:ea typeface="Times New Roman" panose="02020603050405020304" pitchFamily="18" charset="0"/>
                <a:cs typeface="Arial" panose="020B0604020202020204" pitchFamily="34" charset="0"/>
              </a:rPr>
              <a:t>Các giá trị thông số cơ bản và công suất lò hơi</a:t>
            </a:r>
          </a:p>
        </p:txBody>
      </p:sp>
      <p:pic>
        <p:nvPicPr>
          <p:cNvPr id="5" name="Picture 4"/>
          <p:cNvPicPr>
            <a:picLocks noChangeAspect="1"/>
          </p:cNvPicPr>
          <p:nvPr/>
        </p:nvPicPr>
        <p:blipFill>
          <a:blip r:embed="rId2"/>
          <a:stretch>
            <a:fillRect/>
          </a:stretch>
        </p:blipFill>
        <p:spPr>
          <a:xfrm>
            <a:off x="11191789" y="5996280"/>
            <a:ext cx="1000211" cy="861720"/>
          </a:xfrm>
          <a:prstGeom prst="rect">
            <a:avLst/>
          </a:prstGeom>
        </p:spPr>
      </p:pic>
      <p:graphicFrame>
        <p:nvGraphicFramePr>
          <p:cNvPr id="6" name="Table 5">
            <a:extLst>
              <a:ext uri="{FF2B5EF4-FFF2-40B4-BE49-F238E27FC236}">
                <a16:creationId xmlns:a16="http://schemas.microsoft.com/office/drawing/2014/main" id="{2D94D8D9-12B6-43E0-B3BE-B40AD5BC6137}"/>
              </a:ext>
            </a:extLst>
          </p:cNvPr>
          <p:cNvGraphicFramePr>
            <a:graphicFrameLocks noGrp="1"/>
          </p:cNvGraphicFramePr>
          <p:nvPr>
            <p:extLst>
              <p:ext uri="{D42A27DB-BD31-4B8C-83A1-F6EECF244321}">
                <p14:modId xmlns:p14="http://schemas.microsoft.com/office/powerpoint/2010/main" val="4176468072"/>
              </p:ext>
            </p:extLst>
          </p:nvPr>
        </p:nvGraphicFramePr>
        <p:xfrm>
          <a:off x="602341" y="1318827"/>
          <a:ext cx="11036302" cy="4700973"/>
        </p:xfrm>
        <a:graphic>
          <a:graphicData uri="http://schemas.openxmlformats.org/drawingml/2006/table">
            <a:tbl>
              <a:tblPr firstRow="1" firstCol="1" bandRow="1">
                <a:tableStyleId>{5940675A-B579-460E-94D1-54222C63F5DA}</a:tableStyleId>
              </a:tblPr>
              <a:tblGrid>
                <a:gridCol w="2242577">
                  <a:extLst>
                    <a:ext uri="{9D8B030D-6E8A-4147-A177-3AD203B41FA5}">
                      <a16:colId xmlns:a16="http://schemas.microsoft.com/office/drawing/2014/main" val="711107854"/>
                    </a:ext>
                  </a:extLst>
                </a:gridCol>
                <a:gridCol w="2242577">
                  <a:extLst>
                    <a:ext uri="{9D8B030D-6E8A-4147-A177-3AD203B41FA5}">
                      <a16:colId xmlns:a16="http://schemas.microsoft.com/office/drawing/2014/main" val="858249861"/>
                    </a:ext>
                  </a:extLst>
                </a:gridCol>
                <a:gridCol w="2125591">
                  <a:extLst>
                    <a:ext uri="{9D8B030D-6E8A-4147-A177-3AD203B41FA5}">
                      <a16:colId xmlns:a16="http://schemas.microsoft.com/office/drawing/2014/main" val="3366634481"/>
                    </a:ext>
                  </a:extLst>
                </a:gridCol>
                <a:gridCol w="2425778">
                  <a:extLst>
                    <a:ext uri="{9D8B030D-6E8A-4147-A177-3AD203B41FA5}">
                      <a16:colId xmlns:a16="http://schemas.microsoft.com/office/drawing/2014/main" val="1541674545"/>
                    </a:ext>
                  </a:extLst>
                </a:gridCol>
                <a:gridCol w="1999779">
                  <a:extLst>
                    <a:ext uri="{9D8B030D-6E8A-4147-A177-3AD203B41FA5}">
                      <a16:colId xmlns:a16="http://schemas.microsoft.com/office/drawing/2014/main" val="1457983484"/>
                    </a:ext>
                  </a:extLst>
                </a:gridCol>
              </a:tblGrid>
              <a:tr h="183640">
                <a:tc rowSpan="3">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Chủng</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loại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nhiên</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liệu</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rowSpan="3">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hiệu</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suất</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năng</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lượng</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gridSpan="3">
                  <a:txBody>
                    <a:bodyPr/>
                    <a:lstStyle/>
                    <a:p>
                      <a:pPr algn="ctr">
                        <a:lnSpc>
                          <a:spcPct val="125000"/>
                        </a:lnSpc>
                        <a:spcBef>
                          <a:spcPts val="300"/>
                        </a:spcBef>
                        <a:spcAft>
                          <a:spcPts val="300"/>
                        </a:spcAft>
                      </a:pPr>
                      <a:r>
                        <a:rPr lang="fr-FR" sz="1000" dirty="0" err="1">
                          <a:effectLst/>
                          <a:latin typeface="Arial" panose="020B0604020202020204" pitchFamily="34" charset="0"/>
                          <a:cs typeface="Arial" panose="020B0604020202020204" pitchFamily="34" charset="0"/>
                        </a:rPr>
                        <a:t>Công</a:t>
                      </a:r>
                      <a:r>
                        <a:rPr lang="fr-FR" sz="1000" dirty="0">
                          <a:effectLst/>
                          <a:latin typeface="Arial" panose="020B0604020202020204" pitchFamily="34" charset="0"/>
                          <a:cs typeface="Arial" panose="020B0604020202020204" pitchFamily="34" charset="0"/>
                        </a:rPr>
                        <a:t> </a:t>
                      </a:r>
                      <a:r>
                        <a:rPr lang="fr-FR" sz="1000" dirty="0" err="1">
                          <a:effectLst/>
                          <a:latin typeface="Arial" panose="020B0604020202020204" pitchFamily="34" charset="0"/>
                          <a:cs typeface="Arial" panose="020B0604020202020204" pitchFamily="34" charset="0"/>
                        </a:rPr>
                        <a:t>suất</a:t>
                      </a:r>
                      <a:r>
                        <a:rPr lang="fr-FR" sz="1000" dirty="0">
                          <a:effectLst/>
                          <a:latin typeface="Arial" panose="020B0604020202020204" pitchFamily="34" charset="0"/>
                          <a:cs typeface="Arial" panose="020B0604020202020204" pitchFamily="34" charset="0"/>
                        </a:rPr>
                        <a:t> </a:t>
                      </a:r>
                      <a:r>
                        <a:rPr lang="fr-FR" sz="1000" dirty="0" err="1">
                          <a:effectLst/>
                          <a:latin typeface="Arial" panose="020B0604020202020204" pitchFamily="34" charset="0"/>
                          <a:cs typeface="Arial" panose="020B0604020202020204" pitchFamily="34" charset="0"/>
                        </a:rPr>
                        <a:t>nồi</a:t>
                      </a:r>
                      <a:r>
                        <a:rPr lang="fr-FR" sz="1000" dirty="0">
                          <a:effectLst/>
                          <a:latin typeface="Arial" panose="020B0604020202020204" pitchFamily="34" charset="0"/>
                          <a:cs typeface="Arial" panose="020B0604020202020204" pitchFamily="34" charset="0"/>
                        </a:rPr>
                        <a:t> </a:t>
                      </a:r>
                      <a:r>
                        <a:rPr lang="fr-FR" sz="1000" dirty="0" err="1">
                          <a:effectLst/>
                          <a:latin typeface="Arial" panose="020B0604020202020204" pitchFamily="34" charset="0"/>
                          <a:cs typeface="Arial" panose="020B0604020202020204" pitchFamily="34" charset="0"/>
                        </a:rPr>
                        <a:t>hơi</a:t>
                      </a:r>
                      <a:r>
                        <a:rPr lang="fr-FR" sz="1000" dirty="0">
                          <a:effectLst/>
                          <a:latin typeface="Arial" panose="020B0604020202020204" pitchFamily="34" charset="0"/>
                          <a:cs typeface="Arial" panose="020B0604020202020204" pitchFamily="34" charset="0"/>
                        </a:rPr>
                        <a:t> D, t/h</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3973754"/>
                  </a:ext>
                </a:extLst>
              </a:tr>
              <a:tr h="183640">
                <a:tc vMerge="1">
                  <a:txBody>
                    <a:bodyPr/>
                    <a:lstStyle/>
                    <a:p>
                      <a:endParaRPr lang="en-US"/>
                    </a:p>
                  </a:txBody>
                  <a:tcPr/>
                </a:tc>
                <a:tc vMerge="1">
                  <a:txBody>
                    <a:bodyPr/>
                    <a:lstStyle/>
                    <a:p>
                      <a:endParaRPr lang="en-US"/>
                    </a:p>
                  </a:txBody>
                  <a:tcP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D &lt; 3</a:t>
                      </a:r>
                      <a:r>
                        <a:rPr lang="vi-VN" sz="1000" baseline="30000" dirty="0">
                          <a:effectLst/>
                          <a:latin typeface="Arial" panose="020B0604020202020204" pitchFamily="34" charset="0"/>
                          <a:cs typeface="Arial" panose="020B0604020202020204" pitchFamily="34" charset="0"/>
                        </a:rPr>
                        <a:t>(1)</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3 </a:t>
                      </a:r>
                      <a:r>
                        <a:rPr lang="en-US" sz="1000" dirty="0">
                          <a:effectLst/>
                          <a:latin typeface="Arial" panose="020B0604020202020204" pitchFamily="34" charset="0"/>
                          <a:cs typeface="Arial" panose="020B0604020202020204" pitchFamily="34" charset="0"/>
                          <a:sym typeface="Symbol" panose="05050102010706020507" pitchFamily="18" charset="2"/>
                        </a:rPr>
                        <a:t></a:t>
                      </a:r>
                      <a:r>
                        <a:rPr lang="en-US" sz="1000" dirty="0">
                          <a:effectLst/>
                          <a:latin typeface="Arial" panose="020B0604020202020204" pitchFamily="34" charset="0"/>
                          <a:cs typeface="Arial" panose="020B0604020202020204" pitchFamily="34" charset="0"/>
                        </a:rPr>
                        <a:t> D </a:t>
                      </a:r>
                      <a:r>
                        <a:rPr lang="en-US" sz="1000" dirty="0">
                          <a:effectLst/>
                          <a:latin typeface="Arial" panose="020B0604020202020204" pitchFamily="34" charset="0"/>
                          <a:cs typeface="Arial" panose="020B0604020202020204" pitchFamily="34" charset="0"/>
                          <a:sym typeface="Symbol" panose="05050102010706020507" pitchFamily="18" charset="2"/>
                        </a:rPr>
                        <a:t></a:t>
                      </a:r>
                      <a:r>
                        <a:rPr lang="en-US" sz="1000" dirty="0">
                          <a:effectLst/>
                          <a:latin typeface="Arial" panose="020B0604020202020204" pitchFamily="34" charset="0"/>
                          <a:cs typeface="Arial" panose="020B0604020202020204" pitchFamily="34" charset="0"/>
                        </a:rPr>
                        <a:t> 15 </a:t>
                      </a:r>
                      <a:r>
                        <a:rPr lang="vi-VN" sz="1000" baseline="30000" dirty="0">
                          <a:effectLst/>
                          <a:latin typeface="Arial" panose="020B0604020202020204" pitchFamily="34" charset="0"/>
                          <a:cs typeface="Arial" panose="020B0604020202020204" pitchFamily="34" charset="0"/>
                        </a:rPr>
                        <a:t>(2)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D &gt; 15 </a:t>
                      </a:r>
                      <a:r>
                        <a:rPr lang="vi-VN" sz="1000" baseline="30000" dirty="0">
                          <a:effectLst/>
                          <a:latin typeface="Arial" panose="020B0604020202020204" pitchFamily="34" charset="0"/>
                          <a:cs typeface="Arial" panose="020B0604020202020204" pitchFamily="34" charset="0"/>
                        </a:rPr>
                        <a:t>(3)</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302248439"/>
                  </a:ext>
                </a:extLst>
              </a:tr>
              <a:tr h="183640">
                <a:tc vMerge="1">
                  <a:txBody>
                    <a:bodyPr/>
                    <a:lstStyle/>
                    <a:p>
                      <a:endParaRPr lang="en-US"/>
                    </a:p>
                  </a:txBody>
                  <a:tcPr/>
                </a:tc>
                <a:tc vMerge="1">
                  <a:txBody>
                    <a:bodyPr/>
                    <a:lstStyle/>
                    <a:p>
                      <a:endParaRPr lang="en-US"/>
                    </a:p>
                  </a:txBody>
                  <a:tcPr/>
                </a:tc>
                <a:tc gridSpan="3">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Hiệu</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suất</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năng</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lượng</a:t>
                      </a:r>
                      <a:r>
                        <a:rPr lang="en-US" sz="1000" dirty="0">
                          <a:effectLst/>
                          <a:latin typeface="Arial" panose="020B0604020202020204" pitchFamily="34" charset="0"/>
                          <a:cs typeface="Arial" panose="020B0604020202020204" pitchFamily="34" charset="0"/>
                        </a:rPr>
                        <a:t> %</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14973200"/>
                  </a:ext>
                </a:extLst>
              </a:tr>
              <a:tr h="165473">
                <a:tc rowSpan="5">
                  <a:txBody>
                    <a:bodyPr/>
                    <a:lstStyle/>
                    <a:p>
                      <a:pPr algn="just">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Than</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1</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76</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2206268219"/>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73</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78</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23568015"/>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3</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70</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78</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2455936285"/>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4</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68</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1674223216"/>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65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70</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254540096"/>
                  </a:ext>
                </a:extLst>
              </a:tr>
              <a:tr h="165473">
                <a:tc rowSpan="5">
                  <a:txBody>
                    <a:bodyPr/>
                    <a:lstStyle/>
                    <a:p>
                      <a:pPr algn="just">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Nhiên</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liệu</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sinh</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khối</a:t>
                      </a:r>
                      <a:r>
                        <a:rPr lang="en-US" sz="1000" dirty="0">
                          <a:effectLst/>
                          <a:latin typeface="Arial" panose="020B0604020202020204" pitchFamily="34" charset="0"/>
                          <a:cs typeface="Arial" panose="020B0604020202020204" pitchFamily="34" charset="0"/>
                        </a:rPr>
                        <a:t> </a:t>
                      </a:r>
                      <a:r>
                        <a:rPr lang="vi-VN" sz="1000" baseline="30000" dirty="0">
                          <a:effectLst/>
                          <a:latin typeface="Arial" panose="020B0604020202020204" pitchFamily="34" charset="0"/>
                          <a:cs typeface="Arial" panose="020B0604020202020204" pitchFamily="34" charset="0"/>
                        </a:rPr>
                        <a:t>(4)</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1</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78</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4013565838"/>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73</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76</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78</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2119769902"/>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3</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70</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73</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3348132419"/>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4</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68</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70</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3090883700"/>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65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68</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70</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530684638"/>
                  </a:ext>
                </a:extLst>
              </a:tr>
              <a:tr h="165473">
                <a:tc rowSpan="5">
                  <a:txBody>
                    <a:bodyPr/>
                    <a:lstStyle/>
                    <a:p>
                      <a:pPr algn="just">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Dầu</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1</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88</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90</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92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3100484644"/>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84</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88</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90</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1955989296"/>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3</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smtClean="0">
                          <a:effectLst/>
                          <a:latin typeface="Arial" panose="020B0604020202020204" pitchFamily="34" charset="0"/>
                          <a:cs typeface="Arial" panose="020B0604020202020204" pitchFamily="34" charset="0"/>
                        </a:rPr>
                        <a:t>82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88</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3561372532"/>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4</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80</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3675753858"/>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78</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80</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2099162823"/>
                  </a:ext>
                </a:extLst>
              </a:tr>
              <a:tr h="165473">
                <a:tc rowSpan="5">
                  <a:txBody>
                    <a:bodyPr/>
                    <a:lstStyle/>
                    <a:p>
                      <a:pPr algn="just">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Khí</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đốt</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1</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88</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91</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94</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645721527"/>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89</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92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1903510131"/>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3</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82</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87</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90</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3139191147"/>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4</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81</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87</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44542727"/>
                  </a:ext>
                </a:extLst>
              </a:tr>
              <a:tr h="165473">
                <a:tc vMerge="1">
                  <a:txBody>
                    <a:bodyPr/>
                    <a:lstStyle/>
                    <a:p>
                      <a:endParaRPr lang="en-US"/>
                    </a:p>
                  </a:txBody>
                  <a:tcPr/>
                </a:tc>
                <a:tc>
                  <a:txBody>
                    <a:bodyPr/>
                    <a:lstStyle/>
                    <a:p>
                      <a:pPr algn="ctr">
                        <a:lnSpc>
                          <a:spcPct val="125000"/>
                        </a:lnSpc>
                        <a:spcBef>
                          <a:spcPts val="300"/>
                        </a:spcBef>
                        <a:spcAft>
                          <a:spcPts val="300"/>
                        </a:spcAft>
                      </a:pPr>
                      <a:r>
                        <a:rPr lang="en-US" sz="1000" dirty="0" err="1">
                          <a:effectLst/>
                          <a:latin typeface="Arial" panose="020B0604020202020204" pitchFamily="34" charset="0"/>
                          <a:cs typeface="Arial" panose="020B0604020202020204" pitchFamily="34" charset="0"/>
                        </a:rPr>
                        <a:t>Mức</a:t>
                      </a:r>
                      <a:r>
                        <a:rPr lang="en-US" sz="1000" dirty="0">
                          <a:effectLst/>
                          <a:latin typeface="Arial" panose="020B0604020202020204" pitchFamily="34" charset="0"/>
                          <a:cs typeface="Arial" panose="020B0604020202020204" pitchFamily="34" charset="0"/>
                        </a:rPr>
                        <a:t> 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80</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83</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tc>
                  <a:txBody>
                    <a:bodyPr/>
                    <a:lstStyle/>
                    <a:p>
                      <a:pPr algn="ctr">
                        <a:lnSpc>
                          <a:spcPct val="125000"/>
                        </a:lnSpc>
                        <a:spcBef>
                          <a:spcPts val="300"/>
                        </a:spcBef>
                        <a:spcAft>
                          <a:spcPts val="300"/>
                        </a:spcAft>
                      </a:pPr>
                      <a:r>
                        <a:rPr lang="en-US" sz="1000" dirty="0">
                          <a:effectLst/>
                          <a:latin typeface="Arial" panose="020B0604020202020204" pitchFamily="34" charset="0"/>
                          <a:cs typeface="Arial" panose="020B0604020202020204" pitchFamily="34" charset="0"/>
                        </a:rPr>
                        <a:t>85</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nchor="ctr"/>
                </a:tc>
                <a:extLst>
                  <a:ext uri="{0D108BD9-81ED-4DB2-BD59-A6C34878D82A}">
                    <a16:rowId xmlns:a16="http://schemas.microsoft.com/office/drawing/2014/main" val="2689302795"/>
                  </a:ext>
                </a:extLst>
              </a:tr>
              <a:tr h="128520">
                <a:tc gridSpan="5">
                  <a:txBody>
                    <a:bodyPr/>
                    <a:lstStyle/>
                    <a:p>
                      <a:pPr algn="just">
                        <a:lnSpc>
                          <a:spcPct val="120000"/>
                        </a:lnSpc>
                        <a:spcBef>
                          <a:spcPts val="0"/>
                        </a:spcBef>
                        <a:spcAft>
                          <a:spcPts val="0"/>
                        </a:spcAft>
                      </a:pPr>
                      <a:r>
                        <a:rPr lang="en-US" sz="1000" dirty="0" err="1">
                          <a:effectLst/>
                          <a:latin typeface="Arial" panose="020B0604020202020204" pitchFamily="34" charset="0"/>
                          <a:cs typeface="Arial" panose="020B0604020202020204" pitchFamily="34" charset="0"/>
                        </a:rPr>
                        <a:t>Chú</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thích</a:t>
                      </a:r>
                      <a:r>
                        <a:rPr lang="en-US" sz="1000" dirty="0">
                          <a:effectLst/>
                          <a:latin typeface="Arial" panose="020B0604020202020204" pitchFamily="34" charset="0"/>
                          <a:cs typeface="Arial" panose="020B0604020202020204" pitchFamily="34" charset="0"/>
                        </a:rPr>
                        <a:t>:</a:t>
                      </a:r>
                      <a:r>
                        <a:rPr lang="en-US" sz="1000" baseline="30000" dirty="0">
                          <a:effectLst/>
                          <a:latin typeface="Arial" panose="020B0604020202020204" pitchFamily="34" charset="0"/>
                          <a:cs typeface="Arial" panose="020B0604020202020204" pitchFamily="34" charset="0"/>
                        </a:rPr>
                        <a:t> </a:t>
                      </a:r>
                      <a:endParaRPr lang="en-US" sz="1000" dirty="0">
                        <a:effectLst/>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20000"/>
                        </a:lnSpc>
                        <a:spcBef>
                          <a:spcPts val="0"/>
                        </a:spcBef>
                        <a:spcAft>
                          <a:spcPts val="0"/>
                        </a:spcAft>
                        <a:buClrTx/>
                        <a:buSzTx/>
                        <a:buFontTx/>
                        <a:buNone/>
                        <a:tabLst/>
                        <a:defRPr/>
                      </a:pPr>
                      <a:r>
                        <a:rPr lang="vi-VN" sz="1000" baseline="30000" dirty="0">
                          <a:effectLst/>
                          <a:latin typeface="Arial" panose="020B0604020202020204" pitchFamily="34" charset="0"/>
                          <a:cs typeface="Arial" panose="020B0604020202020204" pitchFamily="34" charset="0"/>
                        </a:rPr>
                        <a:t>(</a:t>
                      </a:r>
                      <a:r>
                        <a:rPr lang="en-US" sz="1000" baseline="30000" dirty="0">
                          <a:effectLst/>
                          <a:latin typeface="Arial" panose="020B0604020202020204" pitchFamily="34" charset="0"/>
                          <a:cs typeface="Arial" panose="020B0604020202020204" pitchFamily="34" charset="0"/>
                        </a:rPr>
                        <a:t>1)</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Không</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bắt</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buộc</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trang</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bị</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bộ</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phận</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thu</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hồi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nhiệt</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khói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thải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của</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chính</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nồi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hơi</a:t>
                      </a:r>
                      <a:r>
                        <a:rPr lang="en-US" sz="1000" dirty="0">
                          <a:effectLst/>
                          <a:latin typeface="Arial" panose="020B0604020202020204" pitchFamily="34" charset="0"/>
                          <a:cs typeface="Arial" panose="020B0604020202020204" pitchFamily="34" charset="0"/>
                        </a:rPr>
                        <a:t>;  </a:t>
                      </a:r>
                      <a:r>
                        <a:rPr lang="vi-VN" sz="1000" baseline="30000" dirty="0">
                          <a:effectLst/>
                          <a:latin typeface="Arial" panose="020B0604020202020204" pitchFamily="34" charset="0"/>
                          <a:cs typeface="Arial" panose="020B0604020202020204" pitchFamily="34" charset="0"/>
                        </a:rPr>
                        <a:t>(</a:t>
                      </a:r>
                      <a:r>
                        <a:rPr lang="en-US" sz="1000" baseline="30000" dirty="0">
                          <a:effectLst/>
                          <a:latin typeface="Arial" panose="020B0604020202020204" pitchFamily="34" charset="0"/>
                          <a:cs typeface="Arial" panose="020B0604020202020204" pitchFamily="34" charset="0"/>
                        </a:rPr>
                        <a:t>2)</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Khuyến</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khích</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trang</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bị</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bộ</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phận</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thu</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hồi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nhiệt</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khói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thải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của</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chính</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nồi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hơi</a:t>
                      </a:r>
                      <a:r>
                        <a:rPr lang="en-US" sz="1000" dirty="0">
                          <a:effectLst/>
                          <a:latin typeface="Arial" panose="020B0604020202020204" pitchFamily="34" charset="0"/>
                          <a:cs typeface="Arial" panose="020B0604020202020204" pitchFamily="34" charset="0"/>
                        </a:rPr>
                        <a:t>;  </a:t>
                      </a:r>
                    </a:p>
                    <a:p>
                      <a:pPr marL="0" marR="0" lvl="0" indent="0" algn="just" defTabSz="914400" rtl="0" eaLnBrk="1" fontAlgn="auto" latinLnBrk="0" hangingPunct="1">
                        <a:lnSpc>
                          <a:spcPct val="120000"/>
                        </a:lnSpc>
                        <a:spcBef>
                          <a:spcPts val="0"/>
                        </a:spcBef>
                        <a:spcAft>
                          <a:spcPts val="0"/>
                        </a:spcAft>
                        <a:buClrTx/>
                        <a:buSzTx/>
                        <a:buFontTx/>
                        <a:buNone/>
                        <a:tabLst/>
                        <a:defRPr/>
                      </a:pPr>
                      <a:r>
                        <a:rPr lang="vi-VN" sz="1000" baseline="30000" dirty="0">
                          <a:effectLst/>
                          <a:latin typeface="Arial" panose="020B0604020202020204" pitchFamily="34" charset="0"/>
                          <a:cs typeface="Arial" panose="020B0604020202020204" pitchFamily="34" charset="0"/>
                        </a:rPr>
                        <a:t>(</a:t>
                      </a:r>
                      <a:r>
                        <a:rPr lang="en-US" sz="1000" baseline="30000" dirty="0">
                          <a:effectLst/>
                          <a:latin typeface="Arial" panose="020B0604020202020204" pitchFamily="34" charset="0"/>
                          <a:cs typeface="Arial" panose="020B0604020202020204" pitchFamily="34" charset="0"/>
                        </a:rPr>
                        <a:t>3)</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Bắt</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buộc</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trang</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bị</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bộ</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phận</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thu</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hồi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nhiệt</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khói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thải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của</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chính</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nồi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hơi</a:t>
                      </a:r>
                      <a:r>
                        <a:rPr lang="en-US" sz="1000" dirty="0">
                          <a:effectLst/>
                          <a:latin typeface="Arial" panose="020B0604020202020204" pitchFamily="34" charset="0"/>
                          <a:cs typeface="Arial" panose="020B0604020202020204" pitchFamily="34" charset="0"/>
                        </a:rPr>
                        <a:t>. </a:t>
                      </a:r>
                    </a:p>
                    <a:p>
                      <a:pPr algn="just">
                        <a:lnSpc>
                          <a:spcPct val="120000"/>
                        </a:lnSpc>
                        <a:spcBef>
                          <a:spcPts val="0"/>
                        </a:spcBef>
                        <a:spcAft>
                          <a:spcPts val="0"/>
                        </a:spcAft>
                      </a:pPr>
                      <a:r>
                        <a:rPr lang="vi-VN" sz="1000" baseline="30000" dirty="0">
                          <a:effectLst/>
                          <a:latin typeface="Arial" panose="020B0604020202020204" pitchFamily="34" charset="0"/>
                          <a:cs typeface="Arial" panose="020B0604020202020204" pitchFamily="34" charset="0"/>
                        </a:rPr>
                        <a:t>(</a:t>
                      </a:r>
                      <a:r>
                        <a:rPr lang="en-US" sz="1000" baseline="30000" dirty="0">
                          <a:effectLst/>
                          <a:latin typeface="Arial" panose="020B0604020202020204" pitchFamily="34" charset="0"/>
                          <a:cs typeface="Arial" panose="020B0604020202020204" pitchFamily="34" charset="0"/>
                        </a:rPr>
                        <a:t>4)</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Nhiên</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liệu</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sinh</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khối</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là</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trấu</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mùn</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cưa</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dăm</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bào</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bã</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mía</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gỗ</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nén</a:t>
                      </a:r>
                      <a:r>
                        <a:rPr lang="en-US" sz="1000" dirty="0">
                          <a:effectLst/>
                          <a:latin typeface="Arial" panose="020B0604020202020204" pitchFamily="34" charset="0"/>
                          <a:cs typeface="Arial" panose="020B0604020202020204" pitchFamily="34" charset="0"/>
                        </a:rPr>
                        <a:t> ... </a:t>
                      </a:r>
                      <a:r>
                        <a:rPr lang="en-US" sz="1000" dirty="0" err="1">
                          <a:effectLst/>
                          <a:latin typeface="Arial" panose="020B0604020202020204" pitchFamily="34" charset="0"/>
                          <a:cs typeface="Arial" panose="020B0604020202020204" pitchFamily="34" charset="0"/>
                        </a:rPr>
                        <a:t>và</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không</a:t>
                      </a:r>
                      <a:r>
                        <a:rPr lang="en-US" sz="1000" dirty="0">
                          <a:effectLst/>
                          <a:latin typeface="Arial" panose="020B0604020202020204" pitchFamily="34" charset="0"/>
                          <a:cs typeface="Arial" panose="020B0604020202020204" pitchFamily="34" charset="0"/>
                        </a:rPr>
                        <a:t> bao </a:t>
                      </a:r>
                      <a:r>
                        <a:rPr lang="en-US" sz="1000" dirty="0" err="1">
                          <a:effectLst/>
                          <a:latin typeface="Arial" panose="020B0604020202020204" pitchFamily="34" charset="0"/>
                          <a:cs typeface="Arial" panose="020B0604020202020204" pitchFamily="34" charset="0"/>
                        </a:rPr>
                        <a:t>gồm</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rác</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sinh</a:t>
                      </a:r>
                      <a:r>
                        <a:rPr lang="en-US" sz="1000" dirty="0">
                          <a:effectLst/>
                          <a:latin typeface="Arial" panose="020B0604020202020204" pitchFamily="34" charset="0"/>
                          <a:cs typeface="Arial" panose="020B0604020202020204" pitchFamily="34" charset="0"/>
                        </a:rPr>
                        <a:t> </a:t>
                      </a:r>
                      <a:r>
                        <a:rPr lang="en-US" sz="1000" dirty="0" err="1">
                          <a:effectLst/>
                          <a:latin typeface="Arial" panose="020B0604020202020204" pitchFamily="34" charset="0"/>
                          <a:cs typeface="Arial" panose="020B0604020202020204" pitchFamily="34" charset="0"/>
                        </a:rPr>
                        <a:t>hoạt</a:t>
                      </a:r>
                      <a:r>
                        <a:rPr lang="en-US" sz="1000" dirty="0">
                          <a:effectLst/>
                          <a:latin typeface="Arial" panose="020B0604020202020204" pitchFamily="34" charset="0"/>
                          <a:cs typeface="Arial" panose="020B0604020202020204" pitchFamily="34" charset="0"/>
                        </a:rPr>
                        <a:t>.</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49485" marR="49485"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42435699"/>
                  </a:ext>
                </a:extLst>
              </a:tr>
            </a:tbl>
          </a:graphicData>
        </a:graphic>
      </p:graphicFrame>
    </p:spTree>
    <p:extLst>
      <p:ext uri="{BB962C8B-B14F-4D97-AF65-F5344CB8AC3E}">
        <p14:creationId xmlns:p14="http://schemas.microsoft.com/office/powerpoint/2010/main" val="502969347"/>
      </p:ext>
    </p:extLst>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EBA1471-5D11-97B8-AFFE-60777F454583}"/>
              </a:ext>
            </a:extLst>
          </p:cNvPr>
          <p:cNvSpPr txBox="1"/>
          <p:nvPr/>
        </p:nvSpPr>
        <p:spPr>
          <a:xfrm>
            <a:off x="765727" y="643019"/>
            <a:ext cx="10660545" cy="523220"/>
          </a:xfrm>
          <a:prstGeom prst="rect">
            <a:avLst/>
          </a:prstGeom>
          <a:noFill/>
        </p:spPr>
        <p:txBody>
          <a:bodyPr wrap="square">
            <a:spAutoFit/>
          </a:bodyPr>
          <a:lstStyle/>
          <a:p>
            <a:pPr algn="ctr"/>
            <a:r>
              <a:rPr b="1" lang="vi-VN" sz="2800">
                <a:solidFill>
                  <a:schemeClr val="accent1">
                    <a:lumMod val="50000"/>
                  </a:schemeClr>
                </a:solidFill>
                <a:ea charset="0" panose="02020603050405020304" pitchFamily="18" typeface="Times New Roman"/>
                <a:cs charset="0" panose="020B0604020202020204" pitchFamily="34" typeface="Arial"/>
              </a:rPr>
              <a:t>Cân bằng nhiệt và xác định hiệu suất của lò hơi</a:t>
            </a:r>
          </a:p>
        </p:txBody>
      </p:sp>
      <p:pic>
        <p:nvPicPr>
          <p:cNvPr id="8" name="Picture 7"/>
          <p:cNvPicPr>
            <a:picLocks noChangeAspect="1"/>
          </p:cNvPicPr>
          <p:nvPr/>
        </p:nvPicPr>
        <p:blipFill>
          <a:blip r:embed="rId4"/>
          <a:stretch>
            <a:fillRect/>
          </a:stretch>
        </p:blipFill>
        <p:spPr>
          <a:xfrm>
            <a:off x="11188160" y="5996280"/>
            <a:ext cx="1000211" cy="861720"/>
          </a:xfrm>
          <a:prstGeom prst="rect">
            <a:avLst/>
          </a:prstGeom>
        </p:spPr>
      </p:pic>
      <p:sp>
        <p:nvSpPr>
          <p:cNvPr id="10" name="Content Placeholder 4">
            <a:extLst>
              <a:ext uri="{FF2B5EF4-FFF2-40B4-BE49-F238E27FC236}">
                <a16:creationId xmlns:a16="http://schemas.microsoft.com/office/drawing/2014/main" id="{B7704413-86A7-FA87-36B5-36A9BCD7F823}"/>
              </a:ext>
            </a:extLst>
          </p:cNvPr>
          <p:cNvSpPr txBox="1">
            <a:spLocks/>
          </p:cNvSpPr>
          <p:nvPr/>
        </p:nvSpPr>
        <p:spPr>
          <a:xfrm>
            <a:off x="609600" y="1402196"/>
            <a:ext cx="8521159" cy="3352800"/>
          </a:xfrm>
          <a:prstGeom prst="rect">
            <a:avLst/>
          </a:prstGeom>
        </p:spPr>
        <p:txBody>
          <a:bodyPr rtlCol="0">
            <a:noAutofit/>
          </a:bodyPr>
          <a:lstStyle>
            <a:lvl1pPr algn="l" defTabSz="914400" eaLnBrk="1" hangingPunct="1" indent="-228600" latinLnBrk="0" marL="228600" rtl="0">
              <a:lnSpc>
                <a:spcPct val="90000"/>
              </a:lnSpc>
              <a:spcBef>
                <a:spcPts val="1000"/>
              </a:spcBef>
              <a:buFont charset="0" panose="020B0604020202020204" pitchFamily="34" typeface="Arial"/>
              <a:buChar char="•"/>
              <a:defRPr kern="1200" sz="2800">
                <a:solidFill>
                  <a:schemeClr val="tx1">
                    <a:lumMod val="50000"/>
                    <a:lumOff val="50000"/>
                  </a:schemeClr>
                </a:solidFill>
                <a:latin typeface="+mn-lt"/>
                <a:ea typeface="+mn-ea"/>
                <a:cs typeface="+mn-cs"/>
              </a:defRPr>
            </a:lvl1pPr>
            <a:lvl2pPr algn="l" defTabSz="914400" eaLnBrk="1" hangingPunct="1" indent="-228600" latinLnBrk="0" marL="685800" rtl="0">
              <a:lnSpc>
                <a:spcPct val="90000"/>
              </a:lnSpc>
              <a:spcBef>
                <a:spcPts val="500"/>
              </a:spcBef>
              <a:buFont charset="0" panose="020B0604020202020204" pitchFamily="34" typeface="Arial"/>
              <a:buChar char="•"/>
              <a:defRPr kern="1200" sz="2400">
                <a:solidFill>
                  <a:schemeClr val="tx1">
                    <a:lumMod val="50000"/>
                    <a:lumOff val="50000"/>
                  </a:schemeClr>
                </a:solidFill>
                <a:latin typeface="+mn-lt"/>
                <a:ea typeface="+mn-ea"/>
                <a:cs typeface="+mn-cs"/>
              </a:defRPr>
            </a:lvl2pPr>
            <a:lvl3pPr algn="l" defTabSz="914400" eaLnBrk="1" hangingPunct="1" indent="-228600" latinLnBrk="0" marL="1143000" rtl="0">
              <a:lnSpc>
                <a:spcPct val="90000"/>
              </a:lnSpc>
              <a:spcBef>
                <a:spcPts val="500"/>
              </a:spcBef>
              <a:buFont charset="0" panose="020B0604020202020204" pitchFamily="34" typeface="Arial"/>
              <a:buChar char="•"/>
              <a:defRPr kern="1200" sz="2000">
                <a:solidFill>
                  <a:schemeClr val="tx1">
                    <a:lumMod val="50000"/>
                    <a:lumOff val="50000"/>
                  </a:schemeClr>
                </a:solidFill>
                <a:latin typeface="+mn-lt"/>
                <a:ea typeface="+mn-ea"/>
                <a:cs typeface="+mn-cs"/>
              </a:defRPr>
            </a:lvl3pPr>
            <a:lvl4pPr algn="l" defTabSz="914400" eaLnBrk="1" hangingPunct="1" indent="-228600" latinLnBrk="0" marL="16002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4pPr>
            <a:lvl5pPr algn="l" defTabSz="914400" eaLnBrk="1" hangingPunct="1" indent="-228600" latinLnBrk="0" marL="20574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a:lstStyle>
          <a:p>
            <a:pPr>
              <a:buFont charset="0" typeface="Arial"/>
              <a:buChar char="►"/>
              <a:defRPr/>
            </a:pPr>
            <a:r>
              <a:rPr b="1" dirty="0" lang="en-US" sz="2000">
                <a:solidFill>
                  <a:schemeClr val="tx1"/>
                </a:solidFill>
                <a:latin charset="0" panose="020B0604020202020204" pitchFamily="34" typeface="Arial"/>
                <a:cs charset="0" panose="020B0604020202020204" pitchFamily="34" typeface="Arial"/>
              </a:rPr>
              <a:t>C</a:t>
            </a:r>
            <a:r>
              <a:rPr b="1" dirty="0" lang="vi-VN" sz="2000">
                <a:solidFill>
                  <a:schemeClr val="tx1"/>
                </a:solidFill>
                <a:latin charset="0" panose="020B0604020202020204" pitchFamily="34" typeface="Arial"/>
                <a:cs charset="0" panose="020B0604020202020204" pitchFamily="34" typeface="Arial"/>
              </a:rPr>
              <a:t>ân bằng nhiệt</a:t>
            </a:r>
            <a:r>
              <a:rPr b="1" dirty="0" lang="en-US" sz="2000">
                <a:solidFill>
                  <a:schemeClr val="tx1"/>
                </a:solidFill>
                <a:latin charset="0" panose="020B0604020202020204" pitchFamily="34" typeface="Arial"/>
                <a:cs charset="0" panose="020B0604020202020204" pitchFamily="34" typeface="Arial"/>
              </a:rPr>
              <a:t> ở </a:t>
            </a:r>
            <a:r>
              <a:rPr b="1" dirty="0" err="1" lang="en-US" sz="2000">
                <a:solidFill>
                  <a:schemeClr val="tx1"/>
                </a:solidFill>
                <a:latin charset="0" panose="020B0604020202020204" pitchFamily="34" typeface="Arial"/>
                <a:cs charset="0" panose="020B0604020202020204" pitchFamily="34" typeface="Arial"/>
              </a:rPr>
              <a:t>lò</a:t>
            </a:r>
            <a:r>
              <a:rPr b="1" dirty="0" lang="en-US" sz="2000">
                <a:solidFill>
                  <a:schemeClr val="tx1"/>
                </a:solidFill>
                <a:latin charset="0" panose="020B0604020202020204" pitchFamily="34" typeface="Arial"/>
                <a:cs charset="0" panose="020B0604020202020204" pitchFamily="34" typeface="Arial"/>
              </a:rPr>
              <a:t> </a:t>
            </a:r>
            <a:r>
              <a:rPr b="1" dirty="0" err="1" lang="en-US" sz="2000">
                <a:solidFill>
                  <a:schemeClr val="tx1"/>
                </a:solidFill>
                <a:latin charset="0" panose="020B0604020202020204" pitchFamily="34" typeface="Arial"/>
                <a:cs charset="0" panose="020B0604020202020204" pitchFamily="34" typeface="Arial"/>
              </a:rPr>
              <a:t>hơi</a:t>
            </a:r>
            <a:endParaRPr b="1" dirty="0" lang="vi-VN" sz="2000">
              <a:solidFill>
                <a:schemeClr val="tx1"/>
              </a:solidFill>
              <a:latin charset="0" panose="020B0604020202020204" pitchFamily="34" typeface="Arial"/>
              <a:cs charset="0" panose="020B0604020202020204" pitchFamily="34" typeface="Arial"/>
            </a:endParaRPr>
          </a:p>
          <a:p>
            <a:pPr indent="571500">
              <a:buFont charset="0" panose="020B0604020202020204" pitchFamily="34" typeface="Arial"/>
              <a:buNone/>
              <a:defRPr/>
            </a:pPr>
            <a:r>
              <a:rPr dirty="0" lang="vi-VN" sz="2000">
                <a:solidFill>
                  <a:srgbClr val="C00000"/>
                </a:solidFill>
                <a:latin charset="0" panose="020B0604020202020204" pitchFamily="34" typeface="Arial"/>
                <a:cs charset="0" panose="020B0604020202020204" pitchFamily="34" typeface="Arial"/>
              </a:rPr>
              <a:t>Q</a:t>
            </a:r>
            <a:r>
              <a:rPr baseline="-25000" dirty="0" lang="vi-VN" sz="2000">
                <a:solidFill>
                  <a:srgbClr val="C00000"/>
                </a:solidFill>
                <a:latin charset="0" panose="020B0604020202020204" pitchFamily="34" typeface="Arial"/>
                <a:cs charset="0" panose="020B0604020202020204" pitchFamily="34" typeface="Arial"/>
              </a:rPr>
              <a:t>đv</a:t>
            </a:r>
            <a:r>
              <a:rPr dirty="0" lang="vi-VN" sz="2000">
                <a:solidFill>
                  <a:srgbClr val="C00000"/>
                </a:solidFill>
                <a:latin charset="0" panose="020B0604020202020204" pitchFamily="34" typeface="Arial"/>
                <a:cs charset="0" panose="020B0604020202020204" pitchFamily="34" typeface="Arial"/>
              </a:rPr>
              <a:t> </a:t>
            </a:r>
            <a:r>
              <a:rPr dirty="0" lang="en-US" sz="2000">
                <a:solidFill>
                  <a:srgbClr val="C00000"/>
                </a:solidFill>
                <a:latin charset="0" panose="020B0604020202020204" pitchFamily="34" typeface="Arial"/>
                <a:cs charset="0" panose="020B0604020202020204" pitchFamily="34" typeface="Arial"/>
              </a:rPr>
              <a:t> </a:t>
            </a:r>
            <a:r>
              <a:rPr dirty="0" lang="vi-VN" sz="2000">
                <a:solidFill>
                  <a:srgbClr val="C00000"/>
                </a:solidFill>
                <a:latin charset="0" panose="020B0604020202020204" pitchFamily="34" typeface="Arial"/>
                <a:cs charset="0" panose="020B0604020202020204" pitchFamily="34" typeface="Arial"/>
              </a:rPr>
              <a:t>= Q</a:t>
            </a:r>
            <a:r>
              <a:rPr baseline="-25000" dirty="0" lang="vi-VN" sz="2000">
                <a:solidFill>
                  <a:srgbClr val="C00000"/>
                </a:solidFill>
                <a:latin charset="0" panose="020B0604020202020204" pitchFamily="34" typeface="Arial"/>
                <a:cs charset="0" panose="020B0604020202020204" pitchFamily="34" typeface="Arial"/>
              </a:rPr>
              <a:t>có ích</a:t>
            </a:r>
            <a:r>
              <a:rPr dirty="0" lang="vi-VN" sz="2000">
                <a:solidFill>
                  <a:srgbClr val="C00000"/>
                </a:solidFill>
                <a:latin charset="0" panose="020B0604020202020204" pitchFamily="34" typeface="Arial"/>
                <a:cs charset="0" panose="020B0604020202020204" pitchFamily="34" typeface="Arial"/>
              </a:rPr>
              <a:t> + Các tổn thất</a:t>
            </a:r>
            <a:endParaRPr dirty="0" lang="en-US" sz="2000">
              <a:solidFill>
                <a:srgbClr val="C00000"/>
              </a:solidFill>
              <a:latin charset="0" panose="020B0604020202020204" pitchFamily="34" typeface="Arial"/>
              <a:cs charset="0" panose="020B0604020202020204" pitchFamily="34" typeface="Arial"/>
            </a:endParaRPr>
          </a:p>
          <a:p>
            <a:pPr indent="571500">
              <a:buFont charset="0" panose="020B0604020202020204" pitchFamily="34" typeface="Arial"/>
              <a:buNone/>
              <a:defRPr/>
            </a:pPr>
            <a:r>
              <a:rPr dirty="0" err="1" lang="es-ES" sz="2000">
                <a:solidFill>
                  <a:srgbClr val="C00000"/>
                </a:solidFill>
                <a:latin charset="0" panose="020B0604020202020204" pitchFamily="34" typeface="Arial"/>
                <a:cs charset="0" panose="020B0604020202020204" pitchFamily="34" typeface="Arial"/>
              </a:rPr>
              <a:t>Q</a:t>
            </a:r>
            <a:r>
              <a:rPr baseline="-25000" dirty="0" err="1" lang="es-ES" sz="2000">
                <a:solidFill>
                  <a:srgbClr val="C00000"/>
                </a:solidFill>
                <a:latin charset="0" panose="020B0604020202020204" pitchFamily="34" typeface="Arial"/>
                <a:cs charset="0" panose="020B0604020202020204" pitchFamily="34" typeface="Arial"/>
              </a:rPr>
              <a:t>đv</a:t>
            </a:r>
            <a:r>
              <a:rPr dirty="0" lang="es-ES" sz="2000">
                <a:solidFill>
                  <a:srgbClr val="C00000"/>
                </a:solidFill>
                <a:latin charset="0" panose="020B0604020202020204" pitchFamily="34" typeface="Arial"/>
                <a:cs charset="0" panose="020B0604020202020204" pitchFamily="34" typeface="Arial"/>
              </a:rPr>
              <a:t>  = Q</a:t>
            </a:r>
            <a:r>
              <a:rPr baseline="-25000" dirty="0" lang="es-ES" sz="2000">
                <a:solidFill>
                  <a:srgbClr val="C00000"/>
                </a:solidFill>
                <a:latin charset="0" panose="020B0604020202020204" pitchFamily="34" typeface="Arial"/>
                <a:cs charset="0" panose="020B0604020202020204" pitchFamily="34" typeface="Arial"/>
              </a:rPr>
              <a:t>1</a:t>
            </a:r>
            <a:r>
              <a:rPr dirty="0" lang="es-ES" sz="2000">
                <a:solidFill>
                  <a:srgbClr val="C00000"/>
                </a:solidFill>
                <a:latin charset="0" panose="020B0604020202020204" pitchFamily="34" typeface="Arial"/>
                <a:cs charset="0" panose="020B0604020202020204" pitchFamily="34" typeface="Arial"/>
              </a:rPr>
              <a:t> + Q</a:t>
            </a:r>
            <a:r>
              <a:rPr baseline="-25000" dirty="0" lang="es-ES" sz="2000">
                <a:solidFill>
                  <a:srgbClr val="C00000"/>
                </a:solidFill>
                <a:latin charset="0" panose="020B0604020202020204" pitchFamily="34" typeface="Arial"/>
                <a:cs charset="0" panose="020B0604020202020204" pitchFamily="34" typeface="Arial"/>
              </a:rPr>
              <a:t>2</a:t>
            </a:r>
            <a:r>
              <a:rPr dirty="0" lang="es-ES" sz="2000">
                <a:solidFill>
                  <a:srgbClr val="C00000"/>
                </a:solidFill>
                <a:latin charset="0" panose="020B0604020202020204" pitchFamily="34" typeface="Arial"/>
                <a:cs charset="0" panose="020B0604020202020204" pitchFamily="34" typeface="Arial"/>
              </a:rPr>
              <a:t> + Q</a:t>
            </a:r>
            <a:r>
              <a:rPr baseline="-25000" dirty="0" lang="es-ES" sz="2000">
                <a:solidFill>
                  <a:srgbClr val="C00000"/>
                </a:solidFill>
                <a:latin charset="0" panose="020B0604020202020204" pitchFamily="34" typeface="Arial"/>
                <a:cs charset="0" panose="020B0604020202020204" pitchFamily="34" typeface="Arial"/>
              </a:rPr>
              <a:t>3 </a:t>
            </a:r>
            <a:r>
              <a:rPr dirty="0" lang="es-ES" sz="2000">
                <a:solidFill>
                  <a:srgbClr val="C00000"/>
                </a:solidFill>
                <a:latin charset="0" panose="020B0604020202020204" pitchFamily="34" typeface="Arial"/>
                <a:cs charset="0" panose="020B0604020202020204" pitchFamily="34" typeface="Arial"/>
              </a:rPr>
              <a:t>+ Q</a:t>
            </a:r>
            <a:r>
              <a:rPr baseline="-25000" dirty="0" lang="es-ES" sz="2000">
                <a:solidFill>
                  <a:srgbClr val="C00000"/>
                </a:solidFill>
                <a:latin charset="0" panose="020B0604020202020204" pitchFamily="34" typeface="Arial"/>
                <a:cs charset="0" panose="020B0604020202020204" pitchFamily="34" typeface="Arial"/>
              </a:rPr>
              <a:t>4 </a:t>
            </a:r>
            <a:r>
              <a:rPr dirty="0" lang="es-ES" sz="2000">
                <a:solidFill>
                  <a:srgbClr val="C00000"/>
                </a:solidFill>
                <a:latin charset="0" panose="020B0604020202020204" pitchFamily="34" typeface="Arial"/>
                <a:cs charset="0" panose="020B0604020202020204" pitchFamily="34" typeface="Arial"/>
              </a:rPr>
              <a:t>+ Q</a:t>
            </a:r>
            <a:r>
              <a:rPr baseline="-25000" dirty="0" lang="es-ES" sz="2000">
                <a:solidFill>
                  <a:srgbClr val="C00000"/>
                </a:solidFill>
                <a:latin charset="0" panose="020B0604020202020204" pitchFamily="34" typeface="Arial"/>
                <a:cs charset="0" panose="020B0604020202020204" pitchFamily="34" typeface="Arial"/>
              </a:rPr>
              <a:t>5</a:t>
            </a:r>
            <a:r>
              <a:rPr dirty="0" lang="es-ES" sz="2000">
                <a:solidFill>
                  <a:srgbClr val="C00000"/>
                </a:solidFill>
                <a:latin charset="0" panose="020B0604020202020204" pitchFamily="34" typeface="Arial"/>
                <a:cs charset="0" panose="020B0604020202020204" pitchFamily="34" typeface="Arial"/>
              </a:rPr>
              <a:t> + Q</a:t>
            </a:r>
            <a:r>
              <a:rPr baseline="-25000" dirty="0" lang="es-ES" sz="2000">
                <a:solidFill>
                  <a:srgbClr val="C00000"/>
                </a:solidFill>
                <a:latin charset="0" panose="020B0604020202020204" pitchFamily="34" typeface="Arial"/>
                <a:cs charset="0" panose="020B0604020202020204" pitchFamily="34" typeface="Arial"/>
              </a:rPr>
              <a:t>6</a:t>
            </a:r>
          </a:p>
          <a:p>
            <a:pPr>
              <a:buFont charset="0" typeface="Arial"/>
              <a:buChar char="►"/>
              <a:defRPr/>
            </a:pPr>
            <a:r>
              <a:rPr b="1" dirty="0" lang="vi-VN" sz="2000">
                <a:solidFill>
                  <a:schemeClr val="tx1"/>
                </a:solidFill>
                <a:latin charset="0" panose="020B0604020202020204" pitchFamily="34" typeface="Arial"/>
                <a:cs charset="0" panose="020B0604020202020204" pitchFamily="34" typeface="Arial"/>
              </a:rPr>
              <a:t>Hiệu suất nhiệt</a:t>
            </a:r>
            <a:endParaRPr b="1" dirty="0" lang="en-US" sz="2000">
              <a:solidFill>
                <a:schemeClr val="tx1"/>
              </a:solidFill>
              <a:latin charset="0" panose="020B0604020202020204" pitchFamily="34" typeface="Arial"/>
              <a:cs charset="0" panose="020B0604020202020204" pitchFamily="34" typeface="Arial"/>
            </a:endParaRPr>
          </a:p>
          <a:p>
            <a:pPr indent="627063">
              <a:buFont charset="0" panose="020B0604020202020204" pitchFamily="34" typeface="Arial"/>
              <a:buNone/>
              <a:defRPr/>
            </a:pPr>
            <a:r>
              <a:rPr dirty="0" lang="el-GR" sz="2000">
                <a:solidFill>
                  <a:srgbClr val="C00000"/>
                </a:solidFill>
                <a:latin charset="0" panose="020B0604020202020204" pitchFamily="34" typeface="Arial"/>
                <a:cs charset="0" panose="020B0604020202020204" pitchFamily="34" typeface="Arial"/>
                <a:sym charset="2" pitchFamily="18" typeface="Symbol"/>
              </a:rPr>
              <a:t>η</a:t>
            </a:r>
            <a:r>
              <a:rPr baseline="-25000" dirty="0" lang="en-US" sz="2000">
                <a:solidFill>
                  <a:srgbClr val="C00000"/>
                </a:solidFill>
                <a:latin charset="0" panose="020B0604020202020204" pitchFamily="34" typeface="Arial"/>
                <a:cs charset="0" panose="020B0604020202020204" pitchFamily="34" typeface="Arial"/>
                <a:sym charset="2" pitchFamily="18" typeface="Symbol"/>
              </a:rPr>
              <a:t>t  </a:t>
            </a:r>
            <a:r>
              <a:rPr dirty="0" lang="en-US" sz="2000">
                <a:solidFill>
                  <a:srgbClr val="C00000"/>
                </a:solidFill>
                <a:latin charset="0" panose="020B0604020202020204" pitchFamily="34" typeface="Arial"/>
                <a:cs charset="0" panose="020B0604020202020204" pitchFamily="34" typeface="Arial"/>
                <a:sym charset="2" pitchFamily="18" typeface="Symbol"/>
              </a:rPr>
              <a:t>= Q</a:t>
            </a:r>
            <a:r>
              <a:rPr baseline="-25000" dirty="0" lang="en-US" sz="2000">
                <a:solidFill>
                  <a:srgbClr val="C00000"/>
                </a:solidFill>
                <a:latin charset="0" panose="020B0604020202020204" pitchFamily="34" typeface="Arial"/>
                <a:cs charset="0" panose="020B0604020202020204" pitchFamily="34" typeface="Arial"/>
                <a:sym charset="2" pitchFamily="18" typeface="Symbol"/>
              </a:rPr>
              <a:t>1</a:t>
            </a:r>
            <a:r>
              <a:rPr dirty="0" lang="en-US" sz="2000">
                <a:solidFill>
                  <a:srgbClr val="C00000"/>
                </a:solidFill>
                <a:latin charset="0" panose="020B0604020202020204" pitchFamily="34" typeface="Arial"/>
                <a:cs charset="0" panose="020B0604020202020204" pitchFamily="34" typeface="Arial"/>
                <a:sym charset="2" pitchFamily="18" typeface="Symbol"/>
              </a:rPr>
              <a:t> / Q</a:t>
            </a:r>
            <a:r>
              <a:rPr baseline="-25000" dirty="0" lang="vi-VN" sz="2000">
                <a:solidFill>
                  <a:srgbClr val="C00000"/>
                </a:solidFill>
                <a:latin charset="0" panose="020B0604020202020204" pitchFamily="34" typeface="Arial"/>
                <a:cs charset="0" panose="020B0604020202020204" pitchFamily="34" typeface="Arial"/>
              </a:rPr>
              <a:t>đv</a:t>
            </a:r>
            <a:r>
              <a:rPr dirty="0" lang="vi-VN" sz="2000">
                <a:solidFill>
                  <a:srgbClr val="C00000"/>
                </a:solidFill>
                <a:latin charset="0" panose="020B0604020202020204" pitchFamily="34" typeface="Arial"/>
                <a:cs charset="0" panose="020B0604020202020204" pitchFamily="34" typeface="Arial"/>
              </a:rPr>
              <a:t> </a:t>
            </a:r>
            <a:r>
              <a:rPr dirty="0" lang="en-US" sz="2000">
                <a:solidFill>
                  <a:srgbClr val="C00000"/>
                </a:solidFill>
                <a:latin charset="0" panose="020B0604020202020204" pitchFamily="34" typeface="Arial"/>
                <a:cs charset="0" panose="020B0604020202020204" pitchFamily="34" typeface="Arial"/>
                <a:sym charset="2" pitchFamily="18" typeface="Symbol"/>
              </a:rPr>
              <a:t> = q</a:t>
            </a:r>
            <a:r>
              <a:rPr baseline="-25000" dirty="0" lang="en-US" sz="2000">
                <a:solidFill>
                  <a:srgbClr val="C00000"/>
                </a:solidFill>
                <a:latin charset="0" panose="020B0604020202020204" pitchFamily="34" typeface="Arial"/>
                <a:cs charset="0" panose="020B0604020202020204" pitchFamily="34" typeface="Arial"/>
                <a:sym charset="2" pitchFamily="18" typeface="Symbol"/>
              </a:rPr>
              <a:t>1</a:t>
            </a:r>
            <a:r>
              <a:rPr dirty="0" lang="en-US" sz="2000">
                <a:solidFill>
                  <a:srgbClr val="C00000"/>
                </a:solidFill>
                <a:latin charset="0" panose="020B0604020202020204" pitchFamily="34" typeface="Arial"/>
                <a:cs charset="0" panose="020B0604020202020204" pitchFamily="34" typeface="Arial"/>
                <a:sym charset="2" pitchFamily="18" typeface="Symbol"/>
              </a:rPr>
              <a:t> </a:t>
            </a:r>
            <a:r>
              <a:rPr dirty="0" lang="en-US" sz="2000">
                <a:solidFill>
                  <a:srgbClr val="0000CC"/>
                </a:solidFill>
                <a:latin charset="0" panose="020B0604020202020204" pitchFamily="34" typeface="Arial"/>
                <a:cs charset="0" panose="020B0604020202020204" pitchFamily="34" typeface="Arial"/>
                <a:sym charset="2" pitchFamily="18" typeface="Symbol"/>
              </a:rPr>
              <a:t>(</a:t>
            </a:r>
            <a:r>
              <a:rPr dirty="0" err="1" lang="en-US" sz="2000">
                <a:solidFill>
                  <a:srgbClr val="0000CC"/>
                </a:solidFill>
                <a:latin charset="0" panose="020B0604020202020204" pitchFamily="34" typeface="Arial"/>
                <a:cs charset="0" panose="020B0604020202020204" pitchFamily="34" typeface="Arial"/>
                <a:sym charset="2" pitchFamily="18" typeface="Symbol"/>
              </a:rPr>
              <a:t>cân</a:t>
            </a:r>
            <a:r>
              <a:rPr dirty="0" lang="en-US" sz="2000">
                <a:solidFill>
                  <a:srgbClr val="0000CC"/>
                </a:solidFill>
                <a:latin charset="0" panose="020B0604020202020204" pitchFamily="34" typeface="Arial"/>
                <a:cs charset="0" panose="020B0604020202020204" pitchFamily="34" typeface="Arial"/>
                <a:sym charset="2" pitchFamily="18" typeface="Symbol"/>
              </a:rPr>
              <a:t> </a:t>
            </a:r>
            <a:r>
              <a:rPr dirty="0" err="1" lang="en-US" sz="2000">
                <a:solidFill>
                  <a:srgbClr val="0000CC"/>
                </a:solidFill>
                <a:latin charset="0" panose="020B0604020202020204" pitchFamily="34" typeface="Arial"/>
                <a:cs charset="0" panose="020B0604020202020204" pitchFamily="34" typeface="Arial"/>
                <a:sym charset="2" pitchFamily="18" typeface="Symbol"/>
              </a:rPr>
              <a:t>bằng</a:t>
            </a:r>
            <a:r>
              <a:rPr dirty="0" lang="en-US" sz="2000">
                <a:solidFill>
                  <a:srgbClr val="0000CC"/>
                </a:solidFill>
                <a:latin charset="0" panose="020B0604020202020204" pitchFamily="34" typeface="Arial"/>
                <a:cs charset="0" panose="020B0604020202020204" pitchFamily="34" typeface="Arial"/>
                <a:sym charset="2" pitchFamily="18" typeface="Symbol"/>
              </a:rPr>
              <a:t> </a:t>
            </a:r>
            <a:r>
              <a:rPr dirty="0" err="1" lang="en-US" sz="2000">
                <a:solidFill>
                  <a:srgbClr val="0000CC"/>
                </a:solidFill>
                <a:latin charset="0" panose="020B0604020202020204" pitchFamily="34" typeface="Arial"/>
                <a:cs charset="0" panose="020B0604020202020204" pitchFamily="34" typeface="Arial"/>
                <a:sym charset="2" pitchFamily="18" typeface="Symbol"/>
              </a:rPr>
              <a:t>thuận</a:t>
            </a:r>
            <a:r>
              <a:rPr dirty="0" lang="en-US" sz="2000">
                <a:solidFill>
                  <a:srgbClr val="0000CC"/>
                </a:solidFill>
                <a:latin charset="0" panose="020B0604020202020204" pitchFamily="34" typeface="Arial"/>
                <a:cs charset="0" panose="020B0604020202020204" pitchFamily="34" typeface="Arial"/>
                <a:sym charset="2" pitchFamily="18" typeface="Symbol"/>
              </a:rPr>
              <a:t>)</a:t>
            </a:r>
          </a:p>
          <a:p>
            <a:pPr indent="627063">
              <a:buFont charset="2" pitchFamily="18" typeface="Symbol"/>
              <a:buNone/>
              <a:defRPr/>
            </a:pPr>
            <a:r>
              <a:rPr dirty="0" lang="en-US" sz="2000">
                <a:solidFill>
                  <a:srgbClr val="C00000"/>
                </a:solidFill>
                <a:latin charset="0" panose="020B0604020202020204" pitchFamily="34" typeface="Arial"/>
                <a:cs charset="0" panose="020B0604020202020204" pitchFamily="34" typeface="Arial"/>
                <a:sym charset="2" pitchFamily="18" typeface="Symbol"/>
              </a:rPr>
              <a:t>    = 100 – (q</a:t>
            </a:r>
            <a:r>
              <a:rPr baseline="-25000" dirty="0" lang="en-US" sz="2000">
                <a:solidFill>
                  <a:srgbClr val="C00000"/>
                </a:solidFill>
                <a:latin charset="0" panose="020B0604020202020204" pitchFamily="34" typeface="Arial"/>
                <a:cs charset="0" panose="020B0604020202020204" pitchFamily="34" typeface="Arial"/>
                <a:sym charset="2" pitchFamily="18" typeface="Symbol"/>
              </a:rPr>
              <a:t>2</a:t>
            </a:r>
            <a:r>
              <a:rPr dirty="0" lang="en-US" sz="2000">
                <a:solidFill>
                  <a:srgbClr val="C00000"/>
                </a:solidFill>
                <a:latin charset="0" panose="020B0604020202020204" pitchFamily="34" typeface="Arial"/>
                <a:cs charset="0" panose="020B0604020202020204" pitchFamily="34" typeface="Arial"/>
                <a:sym charset="2" pitchFamily="18" typeface="Symbol"/>
              </a:rPr>
              <a:t> + q</a:t>
            </a:r>
            <a:r>
              <a:rPr baseline="-25000" dirty="0" lang="en-US" sz="2000">
                <a:solidFill>
                  <a:srgbClr val="C00000"/>
                </a:solidFill>
                <a:latin charset="0" panose="020B0604020202020204" pitchFamily="34" typeface="Arial"/>
                <a:cs charset="0" panose="020B0604020202020204" pitchFamily="34" typeface="Arial"/>
                <a:sym charset="2" pitchFamily="18" typeface="Symbol"/>
              </a:rPr>
              <a:t>3</a:t>
            </a:r>
            <a:r>
              <a:rPr dirty="0" lang="en-US" sz="2000">
                <a:solidFill>
                  <a:srgbClr val="C00000"/>
                </a:solidFill>
                <a:latin charset="0" panose="020B0604020202020204" pitchFamily="34" typeface="Arial"/>
                <a:cs charset="0" panose="020B0604020202020204" pitchFamily="34" typeface="Arial"/>
                <a:sym charset="2" pitchFamily="18" typeface="Symbol"/>
              </a:rPr>
              <a:t> + q</a:t>
            </a:r>
            <a:r>
              <a:rPr baseline="-25000" dirty="0" lang="en-US" sz="2000">
                <a:solidFill>
                  <a:srgbClr val="C00000"/>
                </a:solidFill>
                <a:latin charset="0" panose="020B0604020202020204" pitchFamily="34" typeface="Arial"/>
                <a:cs charset="0" panose="020B0604020202020204" pitchFamily="34" typeface="Arial"/>
                <a:sym charset="2" pitchFamily="18" typeface="Symbol"/>
              </a:rPr>
              <a:t>4</a:t>
            </a:r>
            <a:r>
              <a:rPr dirty="0" lang="en-US" sz="2000">
                <a:solidFill>
                  <a:srgbClr val="C00000"/>
                </a:solidFill>
                <a:latin charset="0" panose="020B0604020202020204" pitchFamily="34" typeface="Arial"/>
                <a:cs charset="0" panose="020B0604020202020204" pitchFamily="34" typeface="Arial"/>
                <a:sym charset="2" pitchFamily="18" typeface="Symbol"/>
              </a:rPr>
              <a:t> + q</a:t>
            </a:r>
            <a:r>
              <a:rPr baseline="-25000" dirty="0" lang="en-US" sz="2000">
                <a:solidFill>
                  <a:srgbClr val="C00000"/>
                </a:solidFill>
                <a:latin charset="0" panose="020B0604020202020204" pitchFamily="34" typeface="Arial"/>
                <a:cs charset="0" panose="020B0604020202020204" pitchFamily="34" typeface="Arial"/>
                <a:sym charset="2" pitchFamily="18" typeface="Symbol"/>
              </a:rPr>
              <a:t>5</a:t>
            </a:r>
            <a:r>
              <a:rPr dirty="0" lang="en-US" sz="2000">
                <a:solidFill>
                  <a:srgbClr val="C00000"/>
                </a:solidFill>
                <a:latin charset="0" panose="020B0604020202020204" pitchFamily="34" typeface="Arial"/>
                <a:cs charset="0" panose="020B0604020202020204" pitchFamily="34" typeface="Arial"/>
                <a:sym charset="2" pitchFamily="18" typeface="Symbol"/>
              </a:rPr>
              <a:t> + q</a:t>
            </a:r>
            <a:r>
              <a:rPr baseline="-25000" dirty="0" lang="en-US" sz="2000">
                <a:solidFill>
                  <a:srgbClr val="C00000"/>
                </a:solidFill>
                <a:latin charset="0" panose="020B0604020202020204" pitchFamily="34" typeface="Arial"/>
                <a:cs charset="0" panose="020B0604020202020204" pitchFamily="34" typeface="Arial"/>
                <a:sym charset="2" pitchFamily="18" typeface="Symbol"/>
              </a:rPr>
              <a:t>6</a:t>
            </a:r>
            <a:r>
              <a:rPr dirty="0" lang="en-US" sz="2000">
                <a:solidFill>
                  <a:srgbClr val="C00000"/>
                </a:solidFill>
                <a:latin charset="0" panose="020B0604020202020204" pitchFamily="34" typeface="Arial"/>
                <a:cs charset="0" panose="020B0604020202020204" pitchFamily="34" typeface="Arial"/>
                <a:sym charset="2" pitchFamily="18" typeface="Symbol"/>
              </a:rPr>
              <a:t>), % </a:t>
            </a:r>
            <a:r>
              <a:rPr dirty="0" lang="en-US" sz="2000">
                <a:solidFill>
                  <a:srgbClr val="0000CC"/>
                </a:solidFill>
                <a:latin charset="0" panose="020B0604020202020204" pitchFamily="34" typeface="Arial"/>
                <a:cs charset="0" panose="020B0604020202020204" pitchFamily="34" typeface="Arial"/>
                <a:sym charset="2" pitchFamily="18" typeface="Symbol"/>
              </a:rPr>
              <a:t>(</a:t>
            </a:r>
            <a:r>
              <a:rPr dirty="0" err="1" lang="en-US" sz="2000">
                <a:solidFill>
                  <a:srgbClr val="0000CC"/>
                </a:solidFill>
                <a:latin charset="0" panose="020B0604020202020204" pitchFamily="34" typeface="Arial"/>
                <a:cs charset="0" panose="020B0604020202020204" pitchFamily="34" typeface="Arial"/>
                <a:sym charset="2" pitchFamily="18" typeface="Symbol"/>
              </a:rPr>
              <a:t>cân</a:t>
            </a:r>
            <a:r>
              <a:rPr dirty="0" lang="en-US" sz="2000">
                <a:solidFill>
                  <a:srgbClr val="0000CC"/>
                </a:solidFill>
                <a:latin charset="0" panose="020B0604020202020204" pitchFamily="34" typeface="Arial"/>
                <a:cs charset="0" panose="020B0604020202020204" pitchFamily="34" typeface="Arial"/>
                <a:sym charset="2" pitchFamily="18" typeface="Symbol"/>
              </a:rPr>
              <a:t> </a:t>
            </a:r>
            <a:r>
              <a:rPr dirty="0" err="1" lang="en-US" sz="2000">
                <a:solidFill>
                  <a:srgbClr val="0000CC"/>
                </a:solidFill>
                <a:latin charset="0" panose="020B0604020202020204" pitchFamily="34" typeface="Arial"/>
                <a:cs charset="0" panose="020B0604020202020204" pitchFamily="34" typeface="Arial"/>
                <a:sym charset="2" pitchFamily="18" typeface="Symbol"/>
              </a:rPr>
              <a:t>bằng</a:t>
            </a:r>
            <a:r>
              <a:rPr dirty="0" lang="en-US" sz="2000">
                <a:solidFill>
                  <a:srgbClr val="0000CC"/>
                </a:solidFill>
                <a:latin charset="0" panose="020B0604020202020204" pitchFamily="34" typeface="Arial"/>
                <a:cs charset="0" panose="020B0604020202020204" pitchFamily="34" typeface="Arial"/>
                <a:sym charset="2" pitchFamily="18" typeface="Symbol"/>
              </a:rPr>
              <a:t> </a:t>
            </a:r>
            <a:r>
              <a:rPr dirty="0" err="1" lang="en-US" sz="2000">
                <a:solidFill>
                  <a:srgbClr val="0000CC"/>
                </a:solidFill>
                <a:latin charset="0" panose="020B0604020202020204" pitchFamily="34" typeface="Arial"/>
                <a:cs charset="0" panose="020B0604020202020204" pitchFamily="34" typeface="Arial"/>
                <a:sym charset="2" pitchFamily="18" typeface="Symbol"/>
              </a:rPr>
              <a:t>nghịch</a:t>
            </a:r>
            <a:r>
              <a:rPr dirty="0" lang="en-US" sz="2000">
                <a:solidFill>
                  <a:srgbClr val="0000CC"/>
                </a:solidFill>
                <a:latin charset="0" panose="020B0604020202020204" pitchFamily="34" typeface="Arial"/>
                <a:cs charset="0" panose="020B0604020202020204" pitchFamily="34" typeface="Arial"/>
                <a:sym charset="2" pitchFamily="18" typeface="Symbol"/>
              </a:rPr>
              <a:t>)</a:t>
            </a:r>
          </a:p>
          <a:p>
            <a:pPr>
              <a:buFont charset="0" panose="020B0604020202020204" pitchFamily="34" typeface="Arial"/>
              <a:buNone/>
              <a:defRPr/>
            </a:pPr>
            <a:r>
              <a:rPr dirty="0" i="1" lang="en-US" sz="2000">
                <a:solidFill>
                  <a:schemeClr val="tx1"/>
                </a:solidFill>
                <a:latin charset="0" panose="020B0604020202020204" pitchFamily="34" typeface="Arial"/>
                <a:cs charset="0" panose="020B0604020202020204" pitchFamily="34" typeface="Arial"/>
                <a:sym charset="2" pitchFamily="18" typeface="Symbol"/>
              </a:rPr>
              <a:t>Trong </a:t>
            </a:r>
            <a:r>
              <a:rPr dirty="0" err="1" i="1" lang="en-US" sz="2000">
                <a:solidFill>
                  <a:schemeClr val="tx1"/>
                </a:solidFill>
                <a:latin charset="0" panose="020B0604020202020204" pitchFamily="34" typeface="Arial"/>
                <a:cs charset="0" panose="020B0604020202020204" pitchFamily="34" typeface="Arial"/>
                <a:sym charset="2" pitchFamily="18" typeface="Symbol"/>
              </a:rPr>
              <a:t>đó</a:t>
            </a:r>
            <a:endParaRPr dirty="0" i="1" lang="en-US" sz="2000">
              <a:solidFill>
                <a:schemeClr val="tx1"/>
              </a:solidFill>
              <a:latin charset="0" panose="020B0604020202020204" pitchFamily="34" typeface="Arial"/>
              <a:cs charset="0" panose="020B0604020202020204" pitchFamily="34" typeface="Arial"/>
              <a:sym charset="2" pitchFamily="18" typeface="Symbol"/>
            </a:endParaRPr>
          </a:p>
          <a:p>
            <a:pPr indent="508000" lvl="1" marL="466725">
              <a:buFont charset="2" pitchFamily="18" typeface="Symbol"/>
              <a:buNone/>
              <a:defRPr/>
            </a:pPr>
            <a:r>
              <a:rPr dirty="0" lang="en-US" sz="2000">
                <a:solidFill>
                  <a:srgbClr val="C00000"/>
                </a:solidFill>
                <a:latin charset="0" panose="020B0604020202020204" pitchFamily="34" typeface="Arial"/>
                <a:cs charset="0" panose="020B0604020202020204" pitchFamily="34" typeface="Arial"/>
                <a:sym charset="2" pitchFamily="18" typeface="Symbol"/>
              </a:rPr>
              <a:t>Q</a:t>
            </a:r>
            <a:r>
              <a:rPr baseline="-25000" dirty="0" lang="en-US" sz="2000">
                <a:solidFill>
                  <a:srgbClr val="C00000"/>
                </a:solidFill>
                <a:latin charset="0" panose="020B0604020202020204" pitchFamily="34" typeface="Arial"/>
                <a:cs charset="0" panose="020B0604020202020204" pitchFamily="34" typeface="Arial"/>
                <a:sym charset="2" pitchFamily="18" typeface="Symbol"/>
              </a:rPr>
              <a:t>1</a:t>
            </a:r>
            <a:r>
              <a:rPr dirty="0" lang="en-US" sz="2000">
                <a:solidFill>
                  <a:srgbClr val="C00000"/>
                </a:solidFill>
                <a:latin charset="0" panose="020B0604020202020204" pitchFamily="34" typeface="Arial"/>
                <a:cs charset="0" panose="020B0604020202020204" pitchFamily="34" typeface="Arial"/>
                <a:sym charset="2" pitchFamily="18" typeface="Symbol"/>
              </a:rPr>
              <a:t> = D(</a:t>
            </a:r>
            <a:r>
              <a:rPr dirty="0" err="1" lang="en-US" sz="2000">
                <a:solidFill>
                  <a:srgbClr val="C00000"/>
                </a:solidFill>
                <a:latin charset="0" panose="020B0604020202020204" pitchFamily="34" typeface="Arial"/>
                <a:cs charset="0" panose="020B0604020202020204" pitchFamily="34" typeface="Arial"/>
                <a:sym charset="2" pitchFamily="18" typeface="Symbol"/>
              </a:rPr>
              <a:t>i</a:t>
            </a:r>
            <a:r>
              <a:rPr baseline="-25000" dirty="0" err="1" lang="en-US" sz="2000">
                <a:solidFill>
                  <a:srgbClr val="C00000"/>
                </a:solidFill>
                <a:latin charset="0" panose="020B0604020202020204" pitchFamily="34" typeface="Arial"/>
                <a:cs charset="0" panose="020B0604020202020204" pitchFamily="34" typeface="Arial"/>
                <a:sym charset="2" pitchFamily="18" typeface="Symbol"/>
              </a:rPr>
              <a:t>h</a:t>
            </a:r>
            <a:r>
              <a:rPr dirty="0" lang="en-US" sz="2000">
                <a:solidFill>
                  <a:srgbClr val="C00000"/>
                </a:solidFill>
                <a:latin charset="0" panose="020B0604020202020204" pitchFamily="34" typeface="Arial"/>
                <a:cs charset="0" panose="020B0604020202020204" pitchFamily="34" typeface="Arial"/>
                <a:sym charset="2" pitchFamily="18" typeface="Symbol"/>
              </a:rPr>
              <a:t> – </a:t>
            </a:r>
            <a:r>
              <a:rPr dirty="0" err="1" lang="en-US" sz="2000">
                <a:solidFill>
                  <a:srgbClr val="C00000"/>
                </a:solidFill>
                <a:latin charset="0" panose="020B0604020202020204" pitchFamily="34" typeface="Arial"/>
                <a:cs charset="0" panose="020B0604020202020204" pitchFamily="34" typeface="Arial"/>
                <a:sym charset="2" pitchFamily="18" typeface="Symbol"/>
              </a:rPr>
              <a:t>i</a:t>
            </a:r>
            <a:r>
              <a:rPr baseline="-25000" dirty="0" err="1" lang="en-US" sz="2000">
                <a:solidFill>
                  <a:srgbClr val="C00000"/>
                </a:solidFill>
                <a:latin charset="0" panose="020B0604020202020204" pitchFamily="34" typeface="Arial"/>
                <a:cs charset="0" panose="020B0604020202020204" pitchFamily="34" typeface="Arial"/>
                <a:sym charset="2" pitchFamily="18" typeface="Symbol"/>
              </a:rPr>
              <a:t>nc</a:t>
            </a:r>
            <a:r>
              <a:rPr dirty="0" lang="en-US" sz="2000">
                <a:solidFill>
                  <a:srgbClr val="C00000"/>
                </a:solidFill>
                <a:latin charset="0" panose="020B0604020202020204" pitchFamily="34" typeface="Arial"/>
                <a:cs charset="0" panose="020B0604020202020204" pitchFamily="34" typeface="Arial"/>
                <a:sym charset="2" pitchFamily="18" typeface="Symbol"/>
              </a:rPr>
              <a:t>)               </a:t>
            </a:r>
            <a:r>
              <a:rPr dirty="0" err="1" lang="en-US" sz="2000">
                <a:solidFill>
                  <a:srgbClr val="C00000"/>
                </a:solidFill>
                <a:latin charset="0" panose="020B0604020202020204" pitchFamily="34" typeface="Arial"/>
                <a:cs charset="0" panose="020B0604020202020204" pitchFamily="34" typeface="Arial"/>
                <a:sym charset="2" pitchFamily="18" typeface="Symbol"/>
              </a:rPr>
              <a:t>Q</a:t>
            </a:r>
            <a:r>
              <a:rPr baseline="-25000" dirty="0" err="1" lang="en-US" sz="2000">
                <a:solidFill>
                  <a:srgbClr val="C00000"/>
                </a:solidFill>
                <a:latin charset="0" panose="020B0604020202020204" pitchFamily="34" typeface="Arial"/>
                <a:cs charset="0" panose="020B0604020202020204" pitchFamily="34" typeface="Arial"/>
                <a:sym charset="2" pitchFamily="18" typeface="Symbol"/>
              </a:rPr>
              <a:t>đv</a:t>
            </a:r>
            <a:r>
              <a:rPr dirty="0" lang="en-US" sz="2000">
                <a:solidFill>
                  <a:srgbClr val="C00000"/>
                </a:solidFill>
                <a:latin charset="0" panose="020B0604020202020204" pitchFamily="34" typeface="Arial"/>
                <a:cs charset="0" panose="020B0604020202020204" pitchFamily="34" typeface="Arial"/>
                <a:sym charset="2" pitchFamily="18" typeface="Symbol"/>
              </a:rPr>
              <a:t> = </a:t>
            </a:r>
            <a:r>
              <a:rPr dirty="0" err="1" lang="en-US" sz="2000">
                <a:solidFill>
                  <a:srgbClr val="C00000"/>
                </a:solidFill>
                <a:latin charset="0" panose="020B0604020202020204" pitchFamily="34" typeface="Arial"/>
                <a:cs charset="0" panose="020B0604020202020204" pitchFamily="34" typeface="Arial"/>
                <a:sym charset="2" pitchFamily="18" typeface="Symbol"/>
              </a:rPr>
              <a:t>BQ</a:t>
            </a:r>
            <a:r>
              <a:rPr baseline="-25000" dirty="0" err="1" lang="en-US" sz="2000">
                <a:solidFill>
                  <a:srgbClr val="C00000"/>
                </a:solidFill>
                <a:latin charset="0" panose="020B0604020202020204" pitchFamily="34" typeface="Arial"/>
                <a:cs charset="0" panose="020B0604020202020204" pitchFamily="34" typeface="Arial"/>
                <a:sym charset="2" pitchFamily="18" typeface="Symbol"/>
              </a:rPr>
              <a:t>th</a:t>
            </a:r>
            <a:r>
              <a:rPr dirty="0" lang="en-US" sz="2000">
                <a:solidFill>
                  <a:srgbClr val="C00000"/>
                </a:solidFill>
                <a:latin charset="0" panose="020B0604020202020204" pitchFamily="34" typeface="Arial"/>
                <a:cs charset="0" panose="020B0604020202020204" pitchFamily="34" typeface="Arial"/>
                <a:sym charset="2" pitchFamily="18" typeface="Symbol"/>
              </a:rPr>
              <a:t> </a:t>
            </a:r>
          </a:p>
        </p:txBody>
      </p:sp>
      <p:pic>
        <p:nvPicPr>
          <p:cNvPr id="11" name="Object 10"/>
          <p:cNvPicPr>
            <a:picLocks noChangeAspect="1"/>
          </p:cNvPicPr>
          <p:nvPr/>
        </p:nvPicPr>
        <p:blipFill>
          <a:blip r:embed="rId5"/>
          <a:srcRect/>
          <a:stretch>
            <a:fillRect/>
          </a:stretch>
        </p:blipFill>
        <p:spPr bwMode="auto">
          <a:xfrm>
            <a:off x="8229600" y="2484964"/>
            <a:ext cx="1940663" cy="955655"/>
          </a:xfrm>
          <a:prstGeom prst="rect"/>
          <a:noFill/>
        </p:spPr>
      </p:pic>
      <p:sp>
        <p:nvSpPr>
          <p:cNvPr id="12" name="TextBox 11">
            <a:extLst>
              <a:ext uri="{FF2B5EF4-FFF2-40B4-BE49-F238E27FC236}">
                <a16:creationId xmlns:a16="http://schemas.microsoft.com/office/drawing/2014/main" id="{638EA7B0-6FCD-B354-648D-8744B25B0099}"/>
              </a:ext>
            </a:extLst>
          </p:cNvPr>
          <p:cNvSpPr txBox="1"/>
          <p:nvPr/>
        </p:nvSpPr>
        <p:spPr>
          <a:xfrm>
            <a:off x="609600" y="4575206"/>
            <a:ext cx="10816672" cy="784830"/>
          </a:xfrm>
          <a:prstGeom prst="rect">
            <a:avLst/>
          </a:prstGeom>
          <a:noFill/>
        </p:spPr>
        <p:txBody>
          <a:bodyPr wrap="square">
            <a:spAutoFit/>
          </a:bodyPr>
          <a:lstStyle/>
          <a:p>
            <a:pPr algn="just">
              <a:lnSpc>
                <a:spcPct val="125000"/>
              </a:lnSpc>
              <a:spcBef>
                <a:spcPts val="300"/>
              </a:spcBef>
              <a:spcAft>
                <a:spcPts val="300"/>
              </a:spcAft>
            </a:pPr>
            <a:r>
              <a:rPr dirty="0" lang="en-US" sz="1800">
                <a:effectLst/>
                <a:latin charset="0" panose="020B0604020202020204" pitchFamily="34" typeface="Arial"/>
                <a:ea charset="0" panose="02020603050405020304" pitchFamily="18" typeface="Times New Roman"/>
                <a:cs charset="0" panose="020B0604020202020204" pitchFamily="34" typeface="Arial"/>
              </a:rPr>
              <a:t>D</a:t>
            </a:r>
            <a:r>
              <a:rPr dirty="0" lang="en-US" spc="4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là</a:t>
            </a:r>
            <a:r>
              <a:rPr dirty="0" lang="en-US" spc="4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pc="10" sz="1800">
                <a:effectLst/>
                <a:latin charset="0" panose="020B0604020202020204" pitchFamily="34" typeface="Arial"/>
                <a:ea charset="0" panose="02020603050405020304" pitchFamily="18" typeface="Times New Roman"/>
                <a:cs charset="0" panose="020B0604020202020204" pitchFamily="34" typeface="Arial"/>
              </a:rPr>
              <a:t>s</a:t>
            </a:r>
            <a:r>
              <a:rPr dirty="0" err="1" lang="en-US" spc="-5" sz="1800">
                <a:effectLst/>
                <a:latin charset="0" panose="020B0604020202020204" pitchFamily="34" typeface="Arial"/>
                <a:ea charset="0" panose="02020603050405020304" pitchFamily="18" typeface="Times New Roman"/>
                <a:cs charset="0" panose="020B0604020202020204" pitchFamily="34" typeface="Arial"/>
              </a:rPr>
              <a:t>ả</a:t>
            </a:r>
            <a:r>
              <a:rPr dirty="0" err="1" lang="en-US" sz="1800">
                <a:effectLst/>
                <a:latin charset="0" panose="020B0604020202020204" pitchFamily="34" typeface="Arial"/>
                <a:ea charset="0" panose="02020603050405020304" pitchFamily="18" typeface="Times New Roman"/>
                <a:cs charset="0" panose="020B0604020202020204" pitchFamily="34" typeface="Arial"/>
              </a:rPr>
              <a:t>n</a:t>
            </a:r>
            <a:r>
              <a:rPr dirty="0" lang="en-US" spc="4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lượ</a:t>
            </a:r>
            <a:r>
              <a:rPr dirty="0" err="1" lang="en-US" spc="-10" sz="1800">
                <a:effectLst/>
                <a:latin charset="0" panose="020B0604020202020204" pitchFamily="34" typeface="Arial"/>
                <a:ea charset="0" panose="02020603050405020304" pitchFamily="18" typeface="Times New Roman"/>
                <a:cs charset="0" panose="020B0604020202020204" pitchFamily="34" typeface="Arial"/>
              </a:rPr>
              <a:t>n</a:t>
            </a:r>
            <a:r>
              <a:rPr dirty="0" err="1" lang="en-US" sz="1800">
                <a:effectLst/>
                <a:latin charset="0" panose="020B0604020202020204" pitchFamily="34" typeface="Arial"/>
                <a:ea charset="0" panose="02020603050405020304" pitchFamily="18" typeface="Times New Roman"/>
                <a:cs charset="0" panose="020B0604020202020204" pitchFamily="34" typeface="Arial"/>
              </a:rPr>
              <a:t>g</a:t>
            </a:r>
            <a:r>
              <a:rPr dirty="0" lang="en-US" spc="4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hơi</a:t>
            </a:r>
            <a:r>
              <a:rPr dirty="0" lang="en-US" spc="50" sz="1800">
                <a:effectLst/>
                <a:latin charset="0" panose="020B0604020202020204" pitchFamily="34" typeface="Arial"/>
                <a:ea charset="0" panose="02020603050405020304" pitchFamily="18" typeface="Times New Roman"/>
                <a:cs charset="0" panose="020B0604020202020204" pitchFamily="34" typeface="Arial"/>
              </a:rPr>
              <a:t> </a:t>
            </a:r>
            <a:r>
              <a:rPr dirty="0" lang="en-US" sz="1800">
                <a:effectLst/>
                <a:latin charset="0" panose="020B0604020202020204" pitchFamily="34" typeface="Arial"/>
                <a:ea charset="0" panose="02020603050405020304" pitchFamily="18" typeface="Times New Roman"/>
                <a:cs charset="0" panose="020B0604020202020204" pitchFamily="34" typeface="Arial"/>
              </a:rPr>
              <a:t>(kg/h</a:t>
            </a:r>
            <a:r>
              <a:rPr dirty="0" lang="en-US" spc="-5" sz="1800">
                <a:effectLst/>
                <a:latin charset="0" panose="020B0604020202020204" pitchFamily="34" typeface="Arial"/>
                <a:ea charset="0" panose="02020603050405020304" pitchFamily="18" typeface="Times New Roman"/>
                <a:cs charset="0" panose="020B0604020202020204" pitchFamily="34" typeface="Arial"/>
              </a:rPr>
              <a:t>)</a:t>
            </a:r>
            <a:r>
              <a:rPr dirty="0" lang="en-US" sz="1800">
                <a:effectLst/>
                <a:latin charset="0" panose="020B0604020202020204" pitchFamily="34" typeface="Arial"/>
                <a:ea charset="0" panose="02020603050405020304" pitchFamily="18" typeface="Times New Roman"/>
                <a:cs charset="0" panose="020B0604020202020204" pitchFamily="34" typeface="Arial"/>
              </a:rPr>
              <a:t>;</a:t>
            </a:r>
            <a:r>
              <a:rPr dirty="0" lang="en-US" spc="50"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pc="-5" sz="1800">
                <a:effectLst/>
                <a:latin charset="0" panose="020B0604020202020204" pitchFamily="34" typeface="Arial"/>
                <a:ea charset="0" panose="02020603050405020304" pitchFamily="18" typeface="Times New Roman"/>
                <a:cs charset="0" panose="020B0604020202020204" pitchFamily="34" typeface="Arial"/>
              </a:rPr>
              <a:t>i</a:t>
            </a:r>
            <a:r>
              <a:rPr dirty="0" err="1" lang="en-US" spc="5" sz="1050">
                <a:effectLst/>
                <a:latin charset="0" panose="020B0604020202020204" pitchFamily="34" typeface="Arial"/>
                <a:ea charset="0" panose="02020603050405020304" pitchFamily="18" typeface="Times New Roman"/>
                <a:cs charset="0" panose="020B0604020202020204" pitchFamily="34" typeface="Arial"/>
              </a:rPr>
              <a:t>h</a:t>
            </a:r>
            <a:r>
              <a:rPr dirty="0" err="1" lang="en-US" spc="-5" sz="1050">
                <a:effectLst/>
                <a:latin charset="0" panose="020B0604020202020204" pitchFamily="34" typeface="Arial"/>
                <a:ea charset="0" panose="02020603050405020304" pitchFamily="18" typeface="Times New Roman"/>
                <a:cs charset="0" panose="020B0604020202020204" pitchFamily="34" typeface="Arial"/>
              </a:rPr>
              <a:t>ơ</a:t>
            </a:r>
            <a:r>
              <a:rPr dirty="0" err="1" lang="en-US" sz="1050">
                <a:effectLst/>
                <a:latin charset="0" panose="020B0604020202020204" pitchFamily="34" typeface="Arial"/>
                <a:ea charset="0" panose="02020603050405020304" pitchFamily="18" typeface="Times New Roman"/>
                <a:cs charset="0" panose="020B0604020202020204" pitchFamily="34" typeface="Arial"/>
              </a:rPr>
              <a:t>i</a:t>
            </a:r>
            <a:r>
              <a:rPr dirty="0" lang="en-US" spc="155" sz="105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và</a:t>
            </a:r>
            <a:r>
              <a:rPr dirty="0" lang="en-US" spc="40"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pc="-10" sz="1800">
                <a:effectLst/>
                <a:latin charset="0" panose="020B0604020202020204" pitchFamily="34" typeface="Arial"/>
                <a:ea charset="0" panose="02020603050405020304" pitchFamily="18" typeface="Times New Roman"/>
                <a:cs charset="0" panose="020B0604020202020204" pitchFamily="34" typeface="Arial"/>
              </a:rPr>
              <a:t>i</a:t>
            </a:r>
            <a:r>
              <a:rPr dirty="0" err="1" lang="en-US" spc="5" sz="1050">
                <a:effectLst/>
                <a:latin charset="0" panose="020B0604020202020204" pitchFamily="34" typeface="Arial"/>
                <a:ea charset="0" panose="02020603050405020304" pitchFamily="18" typeface="Times New Roman"/>
                <a:cs charset="0" panose="020B0604020202020204" pitchFamily="34" typeface="Arial"/>
              </a:rPr>
              <a:t>n</a:t>
            </a:r>
            <a:r>
              <a:rPr dirty="0" err="1" lang="en-US" sz="1050">
                <a:effectLst/>
                <a:latin charset="0" panose="020B0604020202020204" pitchFamily="34" typeface="Arial"/>
                <a:ea charset="0" panose="02020603050405020304" pitchFamily="18" typeface="Times New Roman"/>
                <a:cs charset="0" panose="020B0604020202020204" pitchFamily="34" typeface="Arial"/>
              </a:rPr>
              <a:t>c</a:t>
            </a:r>
            <a:r>
              <a:rPr dirty="0" lang="en-US" spc="140" sz="105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t</a:t>
            </a:r>
            <a:r>
              <a:rPr dirty="0" err="1" lang="en-US" spc="-10" sz="1800">
                <a:effectLst/>
                <a:latin charset="0" panose="020B0604020202020204" pitchFamily="34" typeface="Arial"/>
                <a:ea charset="0" panose="02020603050405020304" pitchFamily="18" typeface="Times New Roman"/>
                <a:cs charset="0" panose="020B0604020202020204" pitchFamily="34" typeface="Arial"/>
              </a:rPr>
              <a:t>ư</a:t>
            </a:r>
            <a:r>
              <a:rPr dirty="0" err="1" lang="en-US" sz="1800">
                <a:effectLst/>
                <a:latin charset="0" panose="020B0604020202020204" pitchFamily="34" typeface="Arial"/>
                <a:ea charset="0" panose="02020603050405020304" pitchFamily="18" typeface="Times New Roman"/>
                <a:cs charset="0" panose="020B0604020202020204" pitchFamily="34" typeface="Arial"/>
              </a:rPr>
              <a:t>ơng</a:t>
            </a:r>
            <a:r>
              <a:rPr dirty="0" lang="en-US" spc="50"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ứng</a:t>
            </a:r>
            <a:r>
              <a:rPr dirty="0" lang="en-US" spc="4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là</a:t>
            </a:r>
            <a:r>
              <a:rPr dirty="0" lang="en-US" spc="45" sz="1800">
                <a:effectLst/>
                <a:latin charset="0" panose="020B0604020202020204" pitchFamily="34" typeface="Arial"/>
                <a:ea charset="0" panose="02020603050405020304" pitchFamily="18" typeface="Times New Roman"/>
                <a:cs charset="0" panose="020B0604020202020204" pitchFamily="34" typeface="Arial"/>
              </a:rPr>
              <a:t> </a:t>
            </a:r>
            <a:r>
              <a:rPr dirty="0" lang="en-US" spc="-5" sz="1800">
                <a:effectLst/>
                <a:latin charset="0" panose="020B0604020202020204" pitchFamily="34" typeface="Arial"/>
                <a:ea charset="0" panose="02020603050405020304" pitchFamily="18" typeface="Times New Roman"/>
                <a:cs charset="0" panose="020B0604020202020204" pitchFamily="34" typeface="Arial"/>
              </a:rPr>
              <a:t>enthalpy</a:t>
            </a:r>
            <a:r>
              <a:rPr dirty="0" lang="en-US" spc="4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của</a:t>
            </a:r>
            <a:r>
              <a:rPr dirty="0" lang="en-US" spc="40"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hơi</a:t>
            </a:r>
            <a:r>
              <a:rPr dirty="0" lang="en-US" spc="50"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và</a:t>
            </a:r>
            <a:r>
              <a:rPr dirty="0" lang="en-US" spc="40"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n</a:t>
            </a:r>
            <a:r>
              <a:rPr dirty="0" err="1" lang="en-US" spc="5" sz="1800">
                <a:effectLst/>
                <a:latin charset="0" panose="020B0604020202020204" pitchFamily="34" typeface="Arial"/>
                <a:ea charset="0" panose="02020603050405020304" pitchFamily="18" typeface="Times New Roman"/>
                <a:cs charset="0" panose="020B0604020202020204" pitchFamily="34" typeface="Arial"/>
              </a:rPr>
              <a:t>ư</a:t>
            </a:r>
            <a:r>
              <a:rPr dirty="0" err="1" lang="en-US" sz="1800">
                <a:effectLst/>
                <a:latin charset="0" panose="020B0604020202020204" pitchFamily="34" typeface="Arial"/>
                <a:ea charset="0" panose="02020603050405020304" pitchFamily="18" typeface="Times New Roman"/>
                <a:cs charset="0" panose="020B0604020202020204" pitchFamily="34" typeface="Arial"/>
              </a:rPr>
              <a:t>ớc</a:t>
            </a:r>
            <a:r>
              <a:rPr dirty="0" lang="en-US"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pc="-5" sz="1800">
                <a:effectLst/>
                <a:latin charset="0" panose="020B0604020202020204" pitchFamily="34" typeface="Arial"/>
                <a:ea charset="0" panose="02020603050405020304" pitchFamily="18" typeface="Times New Roman"/>
                <a:cs charset="0" panose="020B0604020202020204" pitchFamily="34" typeface="Arial"/>
              </a:rPr>
              <a:t>cấ</a:t>
            </a:r>
            <a:r>
              <a:rPr dirty="0" err="1" lang="en-US" sz="1800">
                <a:effectLst/>
                <a:latin charset="0" panose="020B0604020202020204" pitchFamily="34" typeface="Arial"/>
                <a:ea charset="0" panose="02020603050405020304" pitchFamily="18" typeface="Times New Roman"/>
                <a:cs charset="0" panose="020B0604020202020204" pitchFamily="34" typeface="Arial"/>
              </a:rPr>
              <a:t>p</a:t>
            </a:r>
            <a:r>
              <a:rPr dirty="0" lang="en-US" spc="-35" sz="1800">
                <a:effectLst/>
                <a:latin charset="0" panose="020B0604020202020204" pitchFamily="34" typeface="Arial"/>
                <a:ea charset="0" panose="02020603050405020304" pitchFamily="18" typeface="Times New Roman"/>
                <a:cs charset="0" panose="020B0604020202020204" pitchFamily="34" typeface="Arial"/>
              </a:rPr>
              <a:t> </a:t>
            </a:r>
            <a:r>
              <a:rPr dirty="0" lang="en-US" sz="1800">
                <a:effectLst/>
                <a:latin charset="0" panose="020B0604020202020204" pitchFamily="34" typeface="Arial"/>
                <a:ea charset="0" panose="02020603050405020304" pitchFamily="18" typeface="Times New Roman"/>
                <a:cs charset="0" panose="020B0604020202020204" pitchFamily="34" typeface="Arial"/>
              </a:rPr>
              <a:t>(kJ/kg</a:t>
            </a:r>
            <a:r>
              <a:rPr dirty="0" lang="en-US" spc="-5" sz="1800">
                <a:effectLst/>
                <a:latin charset="0" panose="020B0604020202020204" pitchFamily="34" typeface="Arial"/>
                <a:ea charset="0" panose="02020603050405020304" pitchFamily="18" typeface="Times New Roman"/>
                <a:cs charset="0" panose="020B0604020202020204" pitchFamily="34" typeface="Arial"/>
              </a:rPr>
              <a:t>)</a:t>
            </a:r>
            <a:r>
              <a:rPr dirty="0" lang="en-US" sz="1800">
                <a:effectLst/>
                <a:latin charset="0" panose="020B0604020202020204" pitchFamily="34" typeface="Arial"/>
                <a:ea charset="0" panose="02020603050405020304" pitchFamily="18" typeface="Times New Roman"/>
                <a:cs charset="0" panose="020B0604020202020204" pitchFamily="34" typeface="Arial"/>
              </a:rPr>
              <a:t>;</a:t>
            </a:r>
            <a:r>
              <a:rPr dirty="0" lang="en-US" spc="-35" sz="1800">
                <a:effectLst/>
                <a:latin charset="0" panose="020B0604020202020204" pitchFamily="34" typeface="Arial"/>
                <a:ea charset="0" panose="02020603050405020304" pitchFamily="18" typeface="Times New Roman"/>
                <a:cs charset="0" panose="020B0604020202020204" pitchFamily="34" typeface="Arial"/>
              </a:rPr>
              <a:t> </a:t>
            </a:r>
            <a:r>
              <a:rPr dirty="0" lang="en-US" sz="1800">
                <a:effectLst/>
                <a:latin charset="0" panose="020B0604020202020204" pitchFamily="34" typeface="Arial"/>
                <a:ea charset="0" panose="02020603050405020304" pitchFamily="18" typeface="Times New Roman"/>
                <a:cs charset="0" panose="020B0604020202020204" pitchFamily="34" typeface="Arial"/>
              </a:rPr>
              <a:t>B</a:t>
            </a:r>
            <a:r>
              <a:rPr dirty="0" lang="en-US" spc="-3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là</a:t>
            </a:r>
            <a:r>
              <a:rPr dirty="0" lang="en-US" spc="-40"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lư</a:t>
            </a:r>
            <a:r>
              <a:rPr dirty="0" err="1" lang="en-US" spc="5" sz="1800">
                <a:effectLst/>
                <a:latin charset="0" panose="020B0604020202020204" pitchFamily="34" typeface="Arial"/>
                <a:ea charset="0" panose="02020603050405020304" pitchFamily="18" typeface="Times New Roman"/>
                <a:cs charset="0" panose="020B0604020202020204" pitchFamily="34" typeface="Arial"/>
              </a:rPr>
              <a:t>ợ</a:t>
            </a:r>
            <a:r>
              <a:rPr dirty="0" err="1" lang="en-US" sz="1800">
                <a:effectLst/>
                <a:latin charset="0" panose="020B0604020202020204" pitchFamily="34" typeface="Arial"/>
                <a:ea charset="0" panose="02020603050405020304" pitchFamily="18" typeface="Times New Roman"/>
                <a:cs charset="0" panose="020B0604020202020204" pitchFamily="34" typeface="Arial"/>
              </a:rPr>
              <a:t>ng</a:t>
            </a:r>
            <a:r>
              <a:rPr dirty="0" lang="en-US" spc="-3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pc="10" sz="1800">
                <a:effectLst/>
                <a:latin charset="0" panose="020B0604020202020204" pitchFamily="34" typeface="Arial"/>
                <a:ea charset="0" panose="02020603050405020304" pitchFamily="18" typeface="Times New Roman"/>
                <a:cs charset="0" panose="020B0604020202020204" pitchFamily="34" typeface="Arial"/>
              </a:rPr>
              <a:t>n</a:t>
            </a:r>
            <a:r>
              <a:rPr dirty="0" err="1" lang="en-US" sz="1800">
                <a:effectLst/>
                <a:latin charset="0" panose="020B0604020202020204" pitchFamily="34" typeface="Arial"/>
                <a:ea charset="0" panose="02020603050405020304" pitchFamily="18" typeface="Times New Roman"/>
                <a:cs charset="0" panose="020B0604020202020204" pitchFamily="34" typeface="Arial"/>
              </a:rPr>
              <a:t>hiên</a:t>
            </a:r>
            <a:r>
              <a:rPr dirty="0" lang="en-US" spc="-40"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l</a:t>
            </a:r>
            <a:r>
              <a:rPr dirty="0" err="1" lang="en-US" spc="5" sz="1800">
                <a:effectLst/>
                <a:latin charset="0" panose="020B0604020202020204" pitchFamily="34" typeface="Arial"/>
                <a:ea charset="0" panose="02020603050405020304" pitchFamily="18" typeface="Times New Roman"/>
                <a:cs charset="0" panose="020B0604020202020204" pitchFamily="34" typeface="Arial"/>
              </a:rPr>
              <a:t>i</a:t>
            </a:r>
            <a:r>
              <a:rPr dirty="0" err="1" lang="en-US" spc="-5" sz="1800">
                <a:effectLst/>
                <a:latin charset="0" panose="020B0604020202020204" pitchFamily="34" typeface="Arial"/>
                <a:ea charset="0" panose="02020603050405020304" pitchFamily="18" typeface="Times New Roman"/>
                <a:cs charset="0" panose="020B0604020202020204" pitchFamily="34" typeface="Arial"/>
              </a:rPr>
              <a:t>ệ</a:t>
            </a:r>
            <a:r>
              <a:rPr dirty="0" err="1" lang="en-US" sz="1800">
                <a:effectLst/>
                <a:latin charset="0" panose="020B0604020202020204" pitchFamily="34" typeface="Arial"/>
                <a:ea charset="0" panose="02020603050405020304" pitchFamily="18" typeface="Times New Roman"/>
                <a:cs charset="0" panose="020B0604020202020204" pitchFamily="34" typeface="Arial"/>
              </a:rPr>
              <a:t>u</a:t>
            </a:r>
            <a:r>
              <a:rPr dirty="0" lang="en-US" spc="-3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t</a:t>
            </a:r>
            <a:r>
              <a:rPr dirty="0" err="1" lang="en-US" spc="5" sz="1800">
                <a:effectLst/>
                <a:latin charset="0" panose="020B0604020202020204" pitchFamily="34" typeface="Arial"/>
                <a:ea charset="0" panose="02020603050405020304" pitchFamily="18" typeface="Times New Roman"/>
                <a:cs charset="0" panose="020B0604020202020204" pitchFamily="34" typeface="Arial"/>
              </a:rPr>
              <a:t>i</a:t>
            </a:r>
            <a:r>
              <a:rPr dirty="0" err="1" lang="en-US" spc="-5" sz="1800">
                <a:effectLst/>
                <a:latin charset="0" panose="020B0604020202020204" pitchFamily="34" typeface="Arial"/>
                <a:ea charset="0" panose="02020603050405020304" pitchFamily="18" typeface="Times New Roman"/>
                <a:cs charset="0" panose="020B0604020202020204" pitchFamily="34" typeface="Arial"/>
              </a:rPr>
              <a:t>ê</a:t>
            </a:r>
            <a:r>
              <a:rPr dirty="0" err="1" lang="en-US" sz="1800">
                <a:effectLst/>
                <a:latin charset="0" panose="020B0604020202020204" pitchFamily="34" typeface="Arial"/>
                <a:ea charset="0" panose="02020603050405020304" pitchFamily="18" typeface="Times New Roman"/>
                <a:cs charset="0" panose="020B0604020202020204" pitchFamily="34" typeface="Arial"/>
              </a:rPr>
              <a:t>u</a:t>
            </a:r>
            <a:r>
              <a:rPr dirty="0" lang="en-US" spc="-35" sz="1800">
                <a:effectLst/>
                <a:latin charset="0" panose="020B0604020202020204" pitchFamily="34" typeface="Arial"/>
                <a:ea charset="0" panose="02020603050405020304" pitchFamily="18" typeface="Times New Roman"/>
                <a:cs charset="0" panose="020B0604020202020204" pitchFamily="34" typeface="Arial"/>
              </a:rPr>
              <a:t> </a:t>
            </a:r>
            <a:r>
              <a:rPr dirty="0" lang="en-US" sz="1800">
                <a:effectLst/>
                <a:latin charset="0" panose="020B0604020202020204" pitchFamily="34" typeface="Arial"/>
                <a:ea charset="0" panose="02020603050405020304" pitchFamily="18" typeface="Times New Roman"/>
                <a:cs charset="0" panose="020B0604020202020204" pitchFamily="34" typeface="Arial"/>
              </a:rPr>
              <a:t>h</a:t>
            </a:r>
            <a:r>
              <a:rPr dirty="0" lang="en-US" spc="-5" sz="1800">
                <a:effectLst/>
                <a:latin charset="0" panose="020B0604020202020204" pitchFamily="34" typeface="Arial"/>
                <a:ea charset="0" panose="02020603050405020304" pitchFamily="18" typeface="Times New Roman"/>
                <a:cs charset="0" panose="020B0604020202020204" pitchFamily="34" typeface="Arial"/>
              </a:rPr>
              <a:t>a</a:t>
            </a:r>
            <a:r>
              <a:rPr dirty="0" lang="en-US" sz="1800">
                <a:effectLst/>
                <a:latin charset="0" panose="020B0604020202020204" pitchFamily="34" typeface="Arial"/>
                <a:ea charset="0" panose="02020603050405020304" pitchFamily="18" typeface="Times New Roman"/>
                <a:cs charset="0" panose="020B0604020202020204" pitchFamily="34" typeface="Arial"/>
              </a:rPr>
              <a:t>o</a:t>
            </a:r>
            <a:r>
              <a:rPr dirty="0" lang="en-US" spc="-3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trong</a:t>
            </a:r>
            <a:r>
              <a:rPr dirty="0" lang="en-US" spc="-3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pc="20" sz="1800">
                <a:effectLst/>
                <a:latin charset="0" panose="020B0604020202020204" pitchFamily="34" typeface="Arial"/>
                <a:ea charset="0" panose="02020603050405020304" pitchFamily="18" typeface="Times New Roman"/>
                <a:cs charset="0" panose="020B0604020202020204" pitchFamily="34" typeface="Arial"/>
              </a:rPr>
              <a:t>m</a:t>
            </a:r>
            <a:r>
              <a:rPr dirty="0" err="1" lang="en-US" sz="1800">
                <a:effectLst/>
                <a:latin charset="0" panose="020B0604020202020204" pitchFamily="34" typeface="Arial"/>
                <a:ea charset="0" panose="02020603050405020304" pitchFamily="18" typeface="Times New Roman"/>
                <a:cs charset="0" panose="020B0604020202020204" pitchFamily="34" typeface="Arial"/>
              </a:rPr>
              <a:t>ột</a:t>
            </a:r>
            <a:r>
              <a:rPr dirty="0" lang="en-US" spc="-3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giờ</a:t>
            </a:r>
            <a:r>
              <a:rPr dirty="0" lang="en-US" spc="-35" sz="1800">
                <a:effectLst/>
                <a:latin charset="0" panose="020B0604020202020204" pitchFamily="34" typeface="Arial"/>
                <a:ea charset="0" panose="02020603050405020304" pitchFamily="18" typeface="Times New Roman"/>
                <a:cs charset="0" panose="020B0604020202020204" pitchFamily="34" typeface="Arial"/>
              </a:rPr>
              <a:t> </a:t>
            </a:r>
            <a:r>
              <a:rPr dirty="0" lang="en-US" sz="1800">
                <a:effectLst/>
                <a:latin charset="0" panose="020B0604020202020204" pitchFamily="34" typeface="Arial"/>
                <a:ea charset="0" panose="02020603050405020304" pitchFamily="18" typeface="Times New Roman"/>
                <a:cs charset="0" panose="020B0604020202020204" pitchFamily="34" typeface="Arial"/>
              </a:rPr>
              <a:t>(kg/h</a:t>
            </a:r>
            <a:r>
              <a:rPr dirty="0" lang="en-US" spc="-5" sz="1800">
                <a:effectLst/>
                <a:latin charset="0" panose="020B0604020202020204" pitchFamily="34" typeface="Arial"/>
                <a:ea charset="0" panose="02020603050405020304" pitchFamily="18" typeface="Times New Roman"/>
                <a:cs charset="0" panose="020B0604020202020204" pitchFamily="34" typeface="Arial"/>
              </a:rPr>
              <a:t>)</a:t>
            </a:r>
            <a:r>
              <a:rPr dirty="0" lang="en-US"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Q</a:t>
            </a:r>
            <a:r>
              <a:rPr baseline="-25000" dirty="0" err="1" lang="en-US" sz="1800">
                <a:effectLst/>
                <a:latin charset="0" panose="020B0604020202020204" pitchFamily="34" typeface="Arial"/>
                <a:ea charset="0" panose="02020603050405020304" pitchFamily="18" typeface="Times New Roman"/>
                <a:cs charset="0" panose="020B0604020202020204" pitchFamily="34" typeface="Arial"/>
              </a:rPr>
              <a:t>t</a:t>
            </a:r>
            <a:r>
              <a:rPr baseline="30000" dirty="0" err="1" lang="en-US" sz="1800">
                <a:effectLst/>
                <a:latin charset="0" panose="020B0604020202020204" pitchFamily="34" typeface="Arial"/>
                <a:ea charset="0" panose="02020603050405020304" pitchFamily="18" typeface="Times New Roman"/>
                <a:cs charset="0" panose="020B0604020202020204" pitchFamily="34" typeface="Arial"/>
              </a:rPr>
              <a:t>lv</a:t>
            </a:r>
            <a:r>
              <a:rPr dirty="0" lang="vi-VN" sz="1800">
                <a:effectLst/>
                <a:latin charset="0" panose="020B0604020202020204" pitchFamily="34" typeface="Arial"/>
                <a:ea charset="0" panose="02020603050405020304" pitchFamily="18" typeface="Times New Roman"/>
                <a:cs charset="0" panose="020B0604020202020204" pitchFamily="34" typeface="Arial"/>
              </a:rPr>
              <a:t> là nhiệt trị thấp làm việc (kJ/kg). </a:t>
            </a:r>
            <a:endParaRPr dirty="0" lang="en-US" sz="1800">
              <a:effectLst/>
              <a:latin charset="0" panose="020B0604020202020204" pitchFamily="34" typeface="Arial"/>
              <a:ea charset="0" panose="02020603050405020304" pitchFamily="18" typeface="Times New Roman"/>
              <a:cs charset="0" panose="020B0604020202020204" pitchFamily="34" typeface="Arial"/>
            </a:endParaRPr>
          </a:p>
        </p:txBody>
      </p:sp>
      <p:sp>
        <p:nvSpPr>
          <p:cNvPr id="13" name="TextBox 12">
            <a:extLst>
              <a:ext uri="{FF2B5EF4-FFF2-40B4-BE49-F238E27FC236}">
                <a16:creationId xmlns:a16="http://schemas.microsoft.com/office/drawing/2014/main" id="{84447BF8-5CEF-80AD-AC11-35E5624503C2}"/>
              </a:ext>
            </a:extLst>
          </p:cNvPr>
          <p:cNvSpPr txBox="1"/>
          <p:nvPr/>
        </p:nvSpPr>
        <p:spPr>
          <a:xfrm>
            <a:off x="609600" y="5326053"/>
            <a:ext cx="10816672" cy="754053"/>
          </a:xfrm>
          <a:prstGeom prst="rect">
            <a:avLst/>
          </a:prstGeom>
          <a:noFill/>
        </p:spPr>
        <p:txBody>
          <a:bodyPr wrap="square">
            <a:spAutoFit/>
          </a:bodyPr>
          <a:lstStyle/>
          <a:p>
            <a:pPr algn="just">
              <a:lnSpc>
                <a:spcPct val="125000"/>
              </a:lnSpc>
              <a:spcBef>
                <a:spcPts val="300"/>
              </a:spcBef>
              <a:spcAft>
                <a:spcPts val="300"/>
              </a:spcAft>
            </a:pPr>
            <a:r>
              <a:rPr dirty="0" err="1" lang="fr-FR">
                <a:effectLst/>
                <a:latin charset="0" panose="020B0604020202020204" pitchFamily="34" typeface="Arial"/>
                <a:ea charset="0" panose="02020603050405020304" pitchFamily="18" typeface="Times New Roman"/>
                <a:cs charset="0" panose="020B0604020202020204" pitchFamily="34" typeface="Arial"/>
              </a:rPr>
              <a:t>Q</a:t>
            </a:r>
            <a:r>
              <a:rPr baseline="-25000" dirty="0" err="1" lang="fr-FR" spc="5">
                <a:effectLst/>
                <a:latin charset="0" panose="020B0604020202020204" pitchFamily="34" typeface="Arial"/>
                <a:ea charset="0" panose="02020603050405020304" pitchFamily="18" typeface="Times New Roman"/>
                <a:cs charset="0" panose="020B0604020202020204" pitchFamily="34" typeface="Arial"/>
              </a:rPr>
              <a:t>đ</a:t>
            </a:r>
            <a:r>
              <a:rPr baseline="-25000" dirty="0" err="1" lang="fr-FR">
                <a:effectLst/>
                <a:latin charset="0" panose="020B0604020202020204" pitchFamily="34" typeface="Arial"/>
                <a:ea charset="0" panose="02020603050405020304" pitchFamily="18" typeface="Times New Roman"/>
                <a:cs charset="0" panose="020B0604020202020204" pitchFamily="34" typeface="Arial"/>
              </a:rPr>
              <a:t>v</a:t>
            </a:r>
            <a:r>
              <a:rPr dirty="0" lang="fr-FR" spc="95">
                <a:effectLst/>
                <a:latin charset="0" panose="020B0604020202020204" pitchFamily="34" typeface="Arial"/>
                <a:ea charset="0" panose="02020603050405020304" pitchFamily="18" typeface="Times New Roman"/>
                <a:cs charset="0" panose="020B0604020202020204" pitchFamily="34" typeface="Arial"/>
              </a:rPr>
              <a:t> </a:t>
            </a:r>
            <a:r>
              <a:rPr dirty="0" lang="fr-FR">
                <a:effectLst/>
                <a:latin charset="0" panose="020B0604020202020204" pitchFamily="34" typeface="Arial"/>
                <a:ea charset="0" panose="02020603050405020304" pitchFamily="18" typeface="Times New Roman"/>
                <a:cs charset="0" panose="020B0604020202020204" pitchFamily="34" typeface="Arial"/>
              </a:rPr>
              <a:t>là</a:t>
            </a:r>
            <a:r>
              <a:rPr dirty="0" lang="fr-FR" spc="-15">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lượng</a:t>
            </a:r>
            <a:r>
              <a:rPr dirty="0" lang="fr-FR" spc="-10">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nh</a:t>
            </a:r>
            <a:r>
              <a:rPr dirty="0" err="1" lang="fr-FR" spc="5">
                <a:effectLst/>
                <a:latin charset="0" panose="020B0604020202020204" pitchFamily="34" typeface="Arial"/>
                <a:ea charset="0" panose="02020603050405020304" pitchFamily="18" typeface="Times New Roman"/>
                <a:cs charset="0" panose="020B0604020202020204" pitchFamily="34" typeface="Arial"/>
              </a:rPr>
              <a:t>i</a:t>
            </a:r>
            <a:r>
              <a:rPr dirty="0" err="1" lang="fr-FR" spc="-5">
                <a:effectLst/>
                <a:latin charset="0" panose="020B0604020202020204" pitchFamily="34" typeface="Arial"/>
                <a:ea charset="0" panose="02020603050405020304" pitchFamily="18" typeface="Times New Roman"/>
                <a:cs charset="0" panose="020B0604020202020204" pitchFamily="34" typeface="Arial"/>
              </a:rPr>
              <a:t>ệ</a:t>
            </a:r>
            <a:r>
              <a:rPr dirty="0" err="1" lang="fr-FR">
                <a:effectLst/>
                <a:latin charset="0" panose="020B0604020202020204" pitchFamily="34" typeface="Arial"/>
                <a:ea charset="0" panose="02020603050405020304" pitchFamily="18" typeface="Times New Roman"/>
                <a:cs charset="0" panose="020B0604020202020204" pitchFamily="34" typeface="Arial"/>
              </a:rPr>
              <a:t>t</a:t>
            </a:r>
            <a:r>
              <a:rPr dirty="0" lang="fr-FR" spc="-10">
                <a:effectLst/>
                <a:latin charset="0" panose="020B0604020202020204" pitchFamily="34" typeface="Arial"/>
                <a:ea charset="0" panose="02020603050405020304" pitchFamily="18" typeface="Times New Roman"/>
                <a:cs charset="0" panose="020B0604020202020204" pitchFamily="34" typeface="Arial"/>
              </a:rPr>
              <a:t> </a:t>
            </a:r>
            <a:r>
              <a:rPr dirty="0" lang="fr-FR">
                <a:effectLst/>
                <a:latin charset="0" panose="020B0604020202020204" pitchFamily="34" typeface="Arial"/>
                <a:ea charset="0" panose="02020603050405020304" pitchFamily="18" typeface="Times New Roman"/>
                <a:cs charset="0" panose="020B0604020202020204" pitchFamily="34" typeface="Arial"/>
              </a:rPr>
              <a:t>do</a:t>
            </a:r>
            <a:r>
              <a:rPr dirty="0" lang="fr-FR" spc="-10">
                <a:effectLst/>
                <a:latin charset="0" panose="020B0604020202020204" pitchFamily="34" typeface="Arial"/>
                <a:ea charset="0" panose="02020603050405020304" pitchFamily="18" typeface="Times New Roman"/>
                <a:cs charset="0" panose="020B0604020202020204" pitchFamily="34" typeface="Arial"/>
              </a:rPr>
              <a:t> </a:t>
            </a:r>
            <a:r>
              <a:rPr dirty="0" lang="fr-FR">
                <a:effectLst/>
                <a:latin charset="0" panose="020B0604020202020204" pitchFamily="34" typeface="Arial"/>
                <a:ea charset="0" panose="02020603050405020304" pitchFamily="18" typeface="Times New Roman"/>
                <a:cs charset="0" panose="020B0604020202020204" pitchFamily="34" typeface="Arial"/>
              </a:rPr>
              <a:t>1</a:t>
            </a:r>
            <a:r>
              <a:rPr dirty="0" lang="fr-FR" spc="-10">
                <a:effectLst/>
                <a:latin charset="0" panose="020B0604020202020204" pitchFamily="34" typeface="Arial"/>
                <a:ea charset="0" panose="02020603050405020304" pitchFamily="18" typeface="Times New Roman"/>
                <a:cs charset="0" panose="020B0604020202020204" pitchFamily="34" typeface="Arial"/>
              </a:rPr>
              <a:t> k</a:t>
            </a:r>
            <a:r>
              <a:rPr dirty="0" lang="fr-FR">
                <a:effectLst/>
                <a:latin charset="0" panose="020B0604020202020204" pitchFamily="34" typeface="Arial"/>
                <a:ea charset="0" panose="02020603050405020304" pitchFamily="18" typeface="Times New Roman"/>
                <a:cs charset="0" panose="020B0604020202020204" pitchFamily="34" typeface="Arial"/>
              </a:rPr>
              <a:t>g</a:t>
            </a:r>
            <a:r>
              <a:rPr dirty="0" lang="fr-FR" spc="-10">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nhiên</a:t>
            </a:r>
            <a:r>
              <a:rPr dirty="0" lang="fr-FR" spc="-15">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l</a:t>
            </a:r>
            <a:r>
              <a:rPr dirty="0" err="1" lang="fr-FR" spc="5">
                <a:effectLst/>
                <a:latin charset="0" panose="020B0604020202020204" pitchFamily="34" typeface="Arial"/>
                <a:ea charset="0" panose="02020603050405020304" pitchFamily="18" typeface="Times New Roman"/>
                <a:cs charset="0" panose="020B0604020202020204" pitchFamily="34" typeface="Arial"/>
              </a:rPr>
              <a:t>i</a:t>
            </a:r>
            <a:r>
              <a:rPr dirty="0" err="1" lang="fr-FR" spc="-5">
                <a:effectLst/>
                <a:latin charset="0" panose="020B0604020202020204" pitchFamily="34" typeface="Arial"/>
                <a:ea charset="0" panose="02020603050405020304" pitchFamily="18" typeface="Times New Roman"/>
                <a:cs charset="0" panose="020B0604020202020204" pitchFamily="34" typeface="Arial"/>
              </a:rPr>
              <a:t>ệ</a:t>
            </a:r>
            <a:r>
              <a:rPr dirty="0" err="1" lang="fr-FR">
                <a:effectLst/>
                <a:latin charset="0" panose="020B0604020202020204" pitchFamily="34" typeface="Arial"/>
                <a:ea charset="0" panose="02020603050405020304" pitchFamily="18" typeface="Times New Roman"/>
                <a:cs charset="0" panose="020B0604020202020204" pitchFamily="34" typeface="Arial"/>
              </a:rPr>
              <a:t>u</a:t>
            </a:r>
            <a:r>
              <a:rPr dirty="0" lang="fr-FR" spc="-10">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r</a:t>
            </a:r>
            <a:r>
              <a:rPr dirty="0" err="1" lang="fr-FR" spc="-5">
                <a:effectLst/>
                <a:latin charset="0" panose="020B0604020202020204" pitchFamily="34" typeface="Arial"/>
                <a:ea charset="0" panose="02020603050405020304" pitchFamily="18" typeface="Times New Roman"/>
                <a:cs charset="0" panose="020B0604020202020204" pitchFamily="34" typeface="Arial"/>
              </a:rPr>
              <a:t>ắ</a:t>
            </a:r>
            <a:r>
              <a:rPr dirty="0" err="1" lang="fr-FR">
                <a:effectLst/>
                <a:latin charset="0" panose="020B0604020202020204" pitchFamily="34" typeface="Arial"/>
                <a:ea charset="0" panose="02020603050405020304" pitchFamily="18" typeface="Times New Roman"/>
                <a:cs charset="0" panose="020B0604020202020204" pitchFamily="34" typeface="Arial"/>
              </a:rPr>
              <a:t>n</a:t>
            </a:r>
            <a:r>
              <a:rPr dirty="0" lang="fr-FR" spc="-10">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ho</a:t>
            </a:r>
            <a:r>
              <a:rPr dirty="0" err="1" lang="fr-FR" spc="5">
                <a:effectLst/>
                <a:latin charset="0" panose="020B0604020202020204" pitchFamily="34" typeface="Arial"/>
                <a:ea charset="0" panose="02020603050405020304" pitchFamily="18" typeface="Times New Roman"/>
                <a:cs charset="0" panose="020B0604020202020204" pitchFamily="34" typeface="Arial"/>
              </a:rPr>
              <a:t>ặ</a:t>
            </a:r>
            <a:r>
              <a:rPr dirty="0" err="1" lang="fr-FR">
                <a:effectLst/>
                <a:latin charset="0" panose="020B0604020202020204" pitchFamily="34" typeface="Arial"/>
                <a:ea charset="0" panose="02020603050405020304" pitchFamily="18" typeface="Times New Roman"/>
                <a:cs charset="0" panose="020B0604020202020204" pitchFamily="34" typeface="Arial"/>
              </a:rPr>
              <a:t>c</a:t>
            </a:r>
            <a:r>
              <a:rPr dirty="0" lang="fr-FR" spc="-15">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lỏ</a:t>
            </a:r>
            <a:r>
              <a:rPr dirty="0" err="1" lang="fr-FR" spc="10">
                <a:effectLst/>
                <a:latin charset="0" panose="020B0604020202020204" pitchFamily="34" typeface="Arial"/>
                <a:ea charset="0" panose="02020603050405020304" pitchFamily="18" typeface="Times New Roman"/>
                <a:cs charset="0" panose="020B0604020202020204" pitchFamily="34" typeface="Arial"/>
              </a:rPr>
              <a:t>n</a:t>
            </a:r>
            <a:r>
              <a:rPr dirty="0" err="1" lang="fr-FR">
                <a:effectLst/>
                <a:latin charset="0" panose="020B0604020202020204" pitchFamily="34" typeface="Arial"/>
                <a:ea charset="0" panose="02020603050405020304" pitchFamily="18" typeface="Times New Roman"/>
                <a:cs charset="0" panose="020B0604020202020204" pitchFamily="34" typeface="Arial"/>
              </a:rPr>
              <a:t>g</a:t>
            </a:r>
            <a:r>
              <a:rPr dirty="0" lang="fr-FR" spc="-10">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h</a:t>
            </a:r>
            <a:r>
              <a:rPr dirty="0" err="1" lang="fr-FR" spc="-5">
                <a:effectLst/>
                <a:latin charset="0" panose="020B0604020202020204" pitchFamily="34" typeface="Arial"/>
                <a:ea charset="0" panose="02020603050405020304" pitchFamily="18" typeface="Times New Roman"/>
                <a:cs charset="0" panose="020B0604020202020204" pitchFamily="34" typeface="Arial"/>
              </a:rPr>
              <a:t>a</a:t>
            </a:r>
            <a:r>
              <a:rPr dirty="0" err="1" lang="fr-FR">
                <a:effectLst/>
                <a:latin charset="0" panose="020B0604020202020204" pitchFamily="34" typeface="Arial"/>
                <a:ea charset="0" panose="02020603050405020304" pitchFamily="18" typeface="Times New Roman"/>
                <a:cs charset="0" panose="020B0604020202020204" pitchFamily="34" typeface="Arial"/>
              </a:rPr>
              <a:t>y</a:t>
            </a:r>
            <a:r>
              <a:rPr dirty="0" lang="fr-FR" spc="-10">
                <a:effectLst/>
                <a:latin charset="0" panose="020B0604020202020204" pitchFamily="34" typeface="Arial"/>
                <a:ea charset="0" panose="02020603050405020304" pitchFamily="18" typeface="Times New Roman"/>
                <a:cs charset="0" panose="020B0604020202020204" pitchFamily="34" typeface="Arial"/>
              </a:rPr>
              <a:t> </a:t>
            </a:r>
            <a:r>
              <a:rPr dirty="0" lang="fr-FR">
                <a:effectLst/>
                <a:latin charset="0" panose="020B0604020202020204" pitchFamily="34" typeface="Arial"/>
                <a:ea charset="0" panose="02020603050405020304" pitchFamily="18" typeface="Times New Roman"/>
                <a:cs charset="0" panose="020B0604020202020204" pitchFamily="34" typeface="Arial"/>
              </a:rPr>
              <a:t>1</a:t>
            </a:r>
            <a:r>
              <a:rPr dirty="0" lang="fr-FR" spc="-10">
                <a:effectLst/>
                <a:latin charset="0" panose="020B0604020202020204" pitchFamily="34" typeface="Arial"/>
                <a:ea charset="0" panose="02020603050405020304" pitchFamily="18" typeface="Times New Roman"/>
                <a:cs charset="0" panose="020B0604020202020204" pitchFamily="34" typeface="Arial"/>
              </a:rPr>
              <a:t> </a:t>
            </a:r>
            <a:r>
              <a:rPr dirty="0" lang="fr-FR" spc="5">
                <a:effectLst/>
                <a:latin charset="0" panose="020B0604020202020204" pitchFamily="34" typeface="Arial"/>
                <a:ea charset="0" panose="02020603050405020304" pitchFamily="18" typeface="Times New Roman"/>
                <a:cs charset="0" panose="020B0604020202020204" pitchFamily="34" typeface="Arial"/>
              </a:rPr>
              <a:t>m3</a:t>
            </a:r>
            <a:r>
              <a:rPr baseline="-25000" dirty="0" lang="fr-FR">
                <a:effectLst/>
                <a:latin charset="0" panose="020B0604020202020204" pitchFamily="34" typeface="Arial"/>
                <a:ea charset="0" panose="02020603050405020304" pitchFamily="18" typeface="Times New Roman"/>
                <a:cs charset="0" panose="020B0604020202020204" pitchFamily="34" typeface="Arial"/>
              </a:rPr>
              <a:t>tc</a:t>
            </a:r>
            <a:r>
              <a:rPr dirty="0" lang="fr-FR" spc="-15">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nhiên</a:t>
            </a:r>
            <a:r>
              <a:rPr dirty="0" lang="fr-FR" spc="-15">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l</a:t>
            </a:r>
            <a:r>
              <a:rPr dirty="0" err="1" lang="fr-FR" spc="5">
                <a:effectLst/>
                <a:latin charset="0" panose="020B0604020202020204" pitchFamily="34" typeface="Arial"/>
                <a:ea charset="0" panose="02020603050405020304" pitchFamily="18" typeface="Times New Roman"/>
                <a:cs charset="0" panose="020B0604020202020204" pitchFamily="34" typeface="Arial"/>
              </a:rPr>
              <a:t>i</a:t>
            </a:r>
            <a:r>
              <a:rPr dirty="0" err="1" lang="fr-FR" spc="-5">
                <a:effectLst/>
                <a:latin charset="0" panose="020B0604020202020204" pitchFamily="34" typeface="Arial"/>
                <a:ea charset="0" panose="02020603050405020304" pitchFamily="18" typeface="Times New Roman"/>
                <a:cs charset="0" panose="020B0604020202020204" pitchFamily="34" typeface="Arial"/>
              </a:rPr>
              <a:t>ệ</a:t>
            </a:r>
            <a:r>
              <a:rPr dirty="0" err="1" lang="fr-FR">
                <a:effectLst/>
                <a:latin charset="0" panose="020B0604020202020204" pitchFamily="34" typeface="Arial"/>
                <a:ea charset="0" panose="02020603050405020304" pitchFamily="18" typeface="Times New Roman"/>
                <a:cs charset="0" panose="020B0604020202020204" pitchFamily="34" typeface="Arial"/>
              </a:rPr>
              <a:t>u</a:t>
            </a:r>
            <a:r>
              <a:rPr dirty="0" lang="fr-FR" spc="-10">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khí</a:t>
            </a:r>
            <a:r>
              <a:rPr dirty="0" lang="fr-FR" spc="-10">
                <a:effectLst/>
                <a:latin charset="0" panose="020B0604020202020204" pitchFamily="34" typeface="Arial"/>
                <a:ea charset="0" panose="02020603050405020304" pitchFamily="18" typeface="Times New Roman"/>
                <a:cs charset="0" panose="020B0604020202020204" pitchFamily="34" typeface="Arial"/>
              </a:rPr>
              <a:t> </a:t>
            </a:r>
            <a:r>
              <a:rPr dirty="0" err="1" lang="fr-FR" spc="-5">
                <a:effectLst/>
                <a:latin charset="0" panose="020B0604020202020204" pitchFamily="34" typeface="Arial"/>
                <a:ea charset="0" panose="02020603050405020304" pitchFamily="18" typeface="Times New Roman"/>
                <a:cs charset="0" panose="020B0604020202020204" pitchFamily="34" typeface="Arial"/>
              </a:rPr>
              <a:t>cấ</a:t>
            </a:r>
            <a:r>
              <a:rPr dirty="0" err="1" lang="fr-FR">
                <a:effectLst/>
                <a:latin charset="0" panose="020B0604020202020204" pitchFamily="34" typeface="Arial"/>
                <a:ea charset="0" panose="02020603050405020304" pitchFamily="18" typeface="Times New Roman"/>
                <a:cs charset="0" panose="020B0604020202020204" pitchFamily="34" typeface="Arial"/>
              </a:rPr>
              <a:t>p</a:t>
            </a:r>
            <a:r>
              <a:rPr dirty="0" lang="fr-FR">
                <a:effectLst/>
                <a:latin charset="0" panose="020B0604020202020204" pitchFamily="34" typeface="Arial"/>
                <a:ea charset="0" panose="02020603050405020304" pitchFamily="18" typeface="Times New Roman"/>
                <a:cs charset="0" panose="020B0604020202020204" pitchFamily="34" typeface="Arial"/>
              </a:rPr>
              <a:t> </a:t>
            </a:r>
            <a:r>
              <a:rPr dirty="0" err="1" lang="fr-FR" spc="-5">
                <a:effectLst/>
                <a:latin charset="0" panose="020B0604020202020204" pitchFamily="34" typeface="Arial"/>
                <a:ea charset="0" panose="02020603050405020304" pitchFamily="18" typeface="Times New Roman"/>
                <a:cs charset="0" panose="020B0604020202020204" pitchFamily="34" typeface="Arial"/>
              </a:rPr>
              <a:t>c</a:t>
            </a:r>
            <a:r>
              <a:rPr dirty="0" err="1" lang="fr-FR">
                <a:effectLst/>
                <a:latin charset="0" panose="020B0604020202020204" pitchFamily="34" typeface="Arial"/>
                <a:ea charset="0" panose="02020603050405020304" pitchFamily="18" typeface="Times New Roman"/>
                <a:cs charset="0" panose="020B0604020202020204" pitchFamily="34" typeface="Arial"/>
              </a:rPr>
              <a:t>ho</a:t>
            </a:r>
            <a:r>
              <a:rPr dirty="0" lang="fr-FR">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lò</a:t>
            </a:r>
            <a:r>
              <a:rPr dirty="0" lang="fr-FR">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hơi</a:t>
            </a:r>
            <a:r>
              <a:rPr dirty="0" lang="fr-FR">
                <a:effectLst/>
                <a:latin charset="0" panose="020B0604020202020204" pitchFamily="34" typeface="Arial"/>
                <a:ea charset="0" panose="02020603050405020304" pitchFamily="18" typeface="Times New Roman"/>
                <a:cs charset="0" panose="020B0604020202020204" pitchFamily="34" typeface="Arial"/>
              </a:rPr>
              <a:t>;</a:t>
            </a:r>
            <a:endParaRPr dirty="0" lang="en-US">
              <a:effectLst/>
              <a:latin charset="0" panose="020B0604020202020204" pitchFamily="34" typeface="Arial"/>
              <a:ea charset="0" panose="02020603050405020304" pitchFamily="18" typeface="Times New Roman"/>
              <a:cs charset="0" panose="020B0604020202020204" pitchFamily="34" typeface="Arial"/>
            </a:endParaRPr>
          </a:p>
          <a:p>
            <a:r>
              <a:rPr dirty="0" lang="fr-FR">
                <a:effectLst/>
                <a:latin charset="0" panose="020B0604020202020204" pitchFamily="34" typeface="Arial"/>
                <a:ea charset="0" panose="02020603050405020304" pitchFamily="18" typeface="Times New Roman"/>
                <a:cs charset="0" panose="020B0604020202020204" pitchFamily="34" typeface="Arial"/>
              </a:rPr>
              <a:t>Q</a:t>
            </a:r>
            <a:r>
              <a:rPr baseline="-25000" dirty="0" lang="fr-FR">
                <a:effectLst/>
                <a:latin charset="0" panose="020B0604020202020204" pitchFamily="34" typeface="Arial"/>
                <a:ea charset="0" panose="02020603050405020304" pitchFamily="18" typeface="Times New Roman"/>
                <a:cs charset="0" panose="020B0604020202020204" pitchFamily="34" typeface="Arial"/>
              </a:rPr>
              <a:t>1</a:t>
            </a:r>
            <a:r>
              <a:rPr dirty="0" lang="fr-FR" spc="105">
                <a:effectLst/>
                <a:latin charset="0" panose="020B0604020202020204" pitchFamily="34" typeface="Arial"/>
                <a:ea charset="0" panose="02020603050405020304" pitchFamily="18" typeface="Times New Roman"/>
                <a:cs charset="0" panose="020B0604020202020204" pitchFamily="34" typeface="Arial"/>
              </a:rPr>
              <a:t> </a:t>
            </a:r>
            <a:r>
              <a:rPr dirty="0" lang="fr-FR">
                <a:effectLst/>
                <a:latin charset="0" panose="020B0604020202020204" pitchFamily="34" typeface="Arial"/>
                <a:ea charset="0" panose="02020603050405020304" pitchFamily="18" typeface="Times New Roman"/>
                <a:cs charset="0" panose="020B0604020202020204" pitchFamily="34" typeface="Arial"/>
              </a:rPr>
              <a:t>là </a:t>
            </a:r>
            <a:r>
              <a:rPr dirty="0" err="1" lang="fr-FR">
                <a:effectLst/>
                <a:latin charset="0" panose="020B0604020202020204" pitchFamily="34" typeface="Arial"/>
                <a:ea charset="0" panose="02020603050405020304" pitchFamily="18" typeface="Times New Roman"/>
                <a:cs charset="0" panose="020B0604020202020204" pitchFamily="34" typeface="Arial"/>
              </a:rPr>
              <a:t>nhi</a:t>
            </a:r>
            <a:r>
              <a:rPr dirty="0" err="1" lang="fr-FR" spc="-5">
                <a:effectLst/>
                <a:latin charset="0" panose="020B0604020202020204" pitchFamily="34" typeface="Arial"/>
                <a:ea charset="0" panose="02020603050405020304" pitchFamily="18" typeface="Times New Roman"/>
                <a:cs charset="0" panose="020B0604020202020204" pitchFamily="34" typeface="Arial"/>
              </a:rPr>
              <a:t>ệ</a:t>
            </a:r>
            <a:r>
              <a:rPr dirty="0" err="1" lang="fr-FR">
                <a:effectLst/>
                <a:latin charset="0" panose="020B0604020202020204" pitchFamily="34" typeface="Arial"/>
                <a:ea charset="0" panose="02020603050405020304" pitchFamily="18" typeface="Times New Roman"/>
                <a:cs charset="0" panose="020B0604020202020204" pitchFamily="34" typeface="Arial"/>
              </a:rPr>
              <a:t>t</a:t>
            </a:r>
            <a:r>
              <a:rPr dirty="0" lang="fr-FR">
                <a:effectLst/>
                <a:latin charset="0" panose="020B0604020202020204" pitchFamily="34" typeface="Arial"/>
                <a:ea charset="0" panose="02020603050405020304" pitchFamily="18" typeface="Times New Roman"/>
                <a:cs charset="0" panose="020B0604020202020204" pitchFamily="34" typeface="Arial"/>
              </a:rPr>
              <a:t> </a:t>
            </a:r>
            <a:r>
              <a:rPr dirty="0" err="1" lang="fr-FR" spc="5">
                <a:effectLst/>
                <a:latin charset="0" panose="020B0604020202020204" pitchFamily="34" typeface="Arial"/>
                <a:ea charset="0" panose="02020603050405020304" pitchFamily="18" typeface="Times New Roman"/>
                <a:cs charset="0" panose="020B0604020202020204" pitchFamily="34" typeface="Arial"/>
              </a:rPr>
              <a:t>l</a:t>
            </a:r>
            <a:r>
              <a:rPr dirty="0" err="1" lang="fr-FR">
                <a:effectLst/>
                <a:latin charset="0" panose="020B0604020202020204" pitchFamily="34" typeface="Arial"/>
                <a:ea charset="0" panose="02020603050405020304" pitchFamily="18" typeface="Times New Roman"/>
                <a:cs charset="0" panose="020B0604020202020204" pitchFamily="34" typeface="Arial"/>
              </a:rPr>
              <a:t>ư</a:t>
            </a:r>
            <a:r>
              <a:rPr dirty="0" err="1" lang="fr-FR" spc="5">
                <a:effectLst/>
                <a:latin charset="0" panose="020B0604020202020204" pitchFamily="34" typeface="Arial"/>
                <a:ea charset="0" panose="02020603050405020304" pitchFamily="18" typeface="Times New Roman"/>
                <a:cs charset="0" panose="020B0604020202020204" pitchFamily="34" typeface="Arial"/>
              </a:rPr>
              <a:t>ợ</a:t>
            </a:r>
            <a:r>
              <a:rPr dirty="0" err="1" lang="fr-FR">
                <a:effectLst/>
                <a:latin charset="0" panose="020B0604020202020204" pitchFamily="34" typeface="Arial"/>
                <a:ea charset="0" panose="02020603050405020304" pitchFamily="18" typeface="Times New Roman"/>
                <a:cs charset="0" panose="020B0604020202020204" pitchFamily="34" typeface="Arial"/>
              </a:rPr>
              <a:t>ng</a:t>
            </a:r>
            <a:r>
              <a:rPr dirty="0" lang="fr-FR">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sử</a:t>
            </a:r>
            <a:r>
              <a:rPr dirty="0" lang="fr-FR">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dụng</a:t>
            </a:r>
            <a:r>
              <a:rPr dirty="0" lang="fr-FR">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hữu</a:t>
            </a:r>
            <a:r>
              <a:rPr dirty="0" lang="fr-FR">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ích</a:t>
            </a:r>
            <a:r>
              <a:rPr dirty="0" lang="fr-FR">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để</a:t>
            </a:r>
            <a:r>
              <a:rPr dirty="0" lang="fr-FR" spc="-5">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sinh</a:t>
            </a:r>
            <a:r>
              <a:rPr dirty="0" lang="fr-FR">
                <a:effectLst/>
                <a:latin charset="0" panose="020B0604020202020204" pitchFamily="34" typeface="Arial"/>
                <a:ea charset="0" panose="02020603050405020304" pitchFamily="18" typeface="Times New Roman"/>
                <a:cs charset="0" panose="020B0604020202020204" pitchFamily="34" typeface="Arial"/>
              </a:rPr>
              <a:t> </a:t>
            </a:r>
            <a:r>
              <a:rPr dirty="0" err="1" lang="fr-FR">
                <a:effectLst/>
                <a:latin charset="0" panose="020B0604020202020204" pitchFamily="34" typeface="Arial"/>
                <a:ea charset="0" panose="02020603050405020304" pitchFamily="18" typeface="Times New Roman"/>
                <a:cs charset="0" panose="020B0604020202020204" pitchFamily="34" typeface="Arial"/>
              </a:rPr>
              <a:t>hơi</a:t>
            </a:r>
            <a:r>
              <a:rPr dirty="0" lang="fr-FR">
                <a:effectLst/>
                <a:latin charset="0" panose="020B0604020202020204" pitchFamily="34" typeface="Arial"/>
                <a:ea charset="0" panose="02020603050405020304" pitchFamily="18" typeface="Times New Roman"/>
                <a:cs charset="0" panose="020B0604020202020204" pitchFamily="34" typeface="Arial"/>
              </a:rPr>
              <a:t> (kJ/kg, kJ/</a:t>
            </a:r>
            <a:r>
              <a:rPr dirty="0" lang="fr-FR" spc="10">
                <a:effectLst/>
                <a:latin charset="0" panose="020B0604020202020204" pitchFamily="34" typeface="Arial"/>
                <a:ea charset="0" panose="02020603050405020304" pitchFamily="18" typeface="Times New Roman"/>
                <a:cs charset="0" panose="020B0604020202020204" pitchFamily="34" typeface="Arial"/>
              </a:rPr>
              <a:t>m</a:t>
            </a:r>
            <a:r>
              <a:rPr dirty="0" lang="fr-FR" spc="5">
                <a:effectLst/>
                <a:latin charset="0" panose="020B0604020202020204" pitchFamily="34" typeface="Arial"/>
                <a:ea charset="0" panose="02020603050405020304" pitchFamily="18" typeface="Times New Roman"/>
                <a:cs charset="0" panose="020B0604020202020204" pitchFamily="34" typeface="Arial"/>
              </a:rPr>
              <a:t>3</a:t>
            </a:r>
            <a:r>
              <a:rPr baseline="-25000" dirty="0" lang="fr-FR">
                <a:effectLst/>
                <a:latin charset="0" panose="020B0604020202020204" pitchFamily="34" typeface="Arial"/>
                <a:ea charset="0" panose="02020603050405020304" pitchFamily="18" typeface="Times New Roman"/>
                <a:cs charset="0" panose="020B0604020202020204" pitchFamily="34" typeface="Arial"/>
              </a:rPr>
              <a:t>tc</a:t>
            </a:r>
            <a:r>
              <a:rPr dirty="0" lang="fr-FR" spc="-5">
                <a:effectLst/>
                <a:latin charset="0" panose="020B0604020202020204" pitchFamily="34" typeface="Arial"/>
                <a:ea charset="0" panose="02020603050405020304" pitchFamily="18" typeface="Times New Roman"/>
                <a:cs charset="0" panose="020B0604020202020204" pitchFamily="34" typeface="Arial"/>
              </a:rPr>
              <a:t>)</a:t>
            </a:r>
            <a:r>
              <a:rPr dirty="0" lang="fr-FR">
                <a:effectLst/>
                <a:latin charset="0" panose="020B0604020202020204" pitchFamily="34" typeface="Arial"/>
                <a:ea charset="0" panose="02020603050405020304" pitchFamily="18" typeface="Times New Roman"/>
                <a:cs charset="0" panose="020B0604020202020204" pitchFamily="34" typeface="Arial"/>
              </a:rPr>
              <a:t>;</a:t>
            </a:r>
            <a:endParaRPr dirty="0" lang="en-US">
              <a:latin charset="0" panose="020B0604020202020204" pitchFamily="34" typeface="Arial"/>
              <a:cs charset="0" panose="020B0604020202020204" pitchFamily="34" typeface="Arial"/>
            </a:endParaRPr>
          </a:p>
        </p:txBody>
      </p:sp>
    </p:spTree>
    <p:extLst>
      <p:ext uri="{BB962C8B-B14F-4D97-AF65-F5344CB8AC3E}">
        <p14:creationId xmlns:p14="http://schemas.microsoft.com/office/powerpoint/2010/main" val="21544040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A0D91-D555-4AD1-D14F-E0E914677BCA}"/>
              </a:ext>
            </a:extLst>
          </p:cNvPr>
          <p:cNvSpPr txBox="1">
            <a:spLocks/>
          </p:cNvSpPr>
          <p:nvPr/>
        </p:nvSpPr>
        <p:spPr>
          <a:xfrm>
            <a:off x="647700" y="609600"/>
            <a:ext cx="10896600" cy="563563"/>
          </a:xfrm>
          <a:prstGeom prst="rect">
            <a:avLst/>
          </a:prstGeom>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vi-VN" altLang="en-US" sz="2800" b="1">
                <a:solidFill>
                  <a:schemeClr val="accent1">
                    <a:lumMod val="50000"/>
                  </a:schemeClr>
                </a:solidFill>
                <a:latin typeface="Arial" panose="020B0604020202020204" pitchFamily="34" charset="0"/>
                <a:cs typeface="Arial" panose="020B0604020202020204" pitchFamily="34" charset="0"/>
              </a:rPr>
              <a:t>Các loại tổn thất trong lò hơi</a:t>
            </a:r>
          </a:p>
        </p:txBody>
      </p:sp>
      <p:pic>
        <p:nvPicPr>
          <p:cNvPr id="6" name="Picture 5"/>
          <p:cNvPicPr>
            <a:picLocks noChangeAspect="1"/>
          </p:cNvPicPr>
          <p:nvPr/>
        </p:nvPicPr>
        <p:blipFill>
          <a:blip r:embed="rId3"/>
          <a:stretch>
            <a:fillRect/>
          </a:stretch>
        </p:blipFill>
        <p:spPr>
          <a:xfrm>
            <a:off x="11188160" y="5996280"/>
            <a:ext cx="1000211" cy="861720"/>
          </a:xfrm>
          <a:prstGeom prst="rect">
            <a:avLst/>
          </a:prstGeom>
        </p:spPr>
      </p:pic>
      <p:sp>
        <p:nvSpPr>
          <p:cNvPr id="8" name="TextBox 7">
            <a:extLst>
              <a:ext uri="{FF2B5EF4-FFF2-40B4-BE49-F238E27FC236}">
                <a16:creationId xmlns:a16="http://schemas.microsoft.com/office/drawing/2014/main" id="{BC00584B-AB8D-A855-5DB6-9C63F233D138}"/>
              </a:ext>
            </a:extLst>
          </p:cNvPr>
          <p:cNvSpPr txBox="1"/>
          <p:nvPr/>
        </p:nvSpPr>
        <p:spPr>
          <a:xfrm>
            <a:off x="647700" y="1447800"/>
            <a:ext cx="10515600" cy="1746632"/>
          </a:xfrm>
          <a:prstGeom prst="rect">
            <a:avLst/>
          </a:prstGeom>
          <a:noFill/>
        </p:spPr>
        <p:txBody>
          <a:bodyPr wrap="square">
            <a:spAutoFit/>
          </a:bodyPr>
          <a:lstStyle/>
          <a:p>
            <a:pPr marL="342900" indent="-342900" algn="just">
              <a:lnSpc>
                <a:spcPct val="125000"/>
              </a:lnSpc>
              <a:spcBef>
                <a:spcPts val="300"/>
              </a:spcBef>
              <a:spcAft>
                <a:spcPts val="300"/>
              </a:spcAft>
              <a:buFont typeface="Arial" panose="020B0604020202020204" pitchFamily="34" charset="0"/>
              <a:buChar char="•"/>
            </a:pPr>
            <a:r>
              <a:rPr lang="fr-FR" sz="1500" dirty="0">
                <a:effectLst/>
                <a:latin typeface="Arial" panose="020B0604020202020204" pitchFamily="34" charset="0"/>
                <a:ea typeface="Times New Roman" panose="02020603050405020304" pitchFamily="18" charset="0"/>
                <a:cs typeface="Arial" panose="020B0604020202020204" pitchFamily="34" charset="0"/>
              </a:rPr>
              <a:t>Q</a:t>
            </a:r>
            <a:r>
              <a:rPr lang="fr-FR" sz="1500" baseline="-25000" dirty="0">
                <a:effectLst/>
                <a:latin typeface="Arial" panose="020B0604020202020204" pitchFamily="34" charset="0"/>
                <a:ea typeface="Times New Roman" panose="02020603050405020304" pitchFamily="18" charset="0"/>
                <a:cs typeface="Arial" panose="020B0604020202020204" pitchFamily="34" charset="0"/>
              </a:rPr>
              <a:t>2</a:t>
            </a:r>
            <a:r>
              <a:rPr lang="fr-FR" sz="1500" spc="105"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Tổn</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ấ</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nh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i</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ệ</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spc="-1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do </a:t>
            </a:r>
            <a:r>
              <a:rPr lang="fr-FR" sz="1500" dirty="0" err="1">
                <a:effectLst/>
                <a:latin typeface="Arial" panose="020B0604020202020204" pitchFamily="34" charset="0"/>
                <a:ea typeface="Times New Roman" panose="02020603050405020304" pitchFamily="18" charset="0"/>
                <a:cs typeface="Arial" panose="020B0604020202020204" pitchFamily="34" charset="0"/>
              </a:rPr>
              <a:t>khói</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th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ả</a:t>
            </a:r>
            <a:r>
              <a:rPr lang="fr-FR" sz="1500" dirty="0" err="1">
                <a:effectLst/>
                <a:latin typeface="Arial" panose="020B0604020202020204" pitchFamily="34" charset="0"/>
                <a:ea typeface="Times New Roman" panose="02020603050405020304" pitchFamily="18" charset="0"/>
                <a:cs typeface="Arial" panose="020B0604020202020204" pitchFamily="34" charset="0"/>
              </a:rPr>
              <a:t>i</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m</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a</a:t>
            </a:r>
            <a:r>
              <a:rPr lang="fr-FR" sz="1500" dirty="0" err="1">
                <a:effectLst/>
                <a:latin typeface="Arial" panose="020B0604020202020204" pitchFamily="34" charset="0"/>
                <a:ea typeface="Times New Roman" panose="02020603050405020304" pitchFamily="18" charset="0"/>
                <a:cs typeface="Arial" panose="020B0604020202020204" pitchFamily="34" charset="0"/>
              </a:rPr>
              <a:t>ng</a:t>
            </a:r>
            <a:r>
              <a:rPr lang="fr-FR" sz="1500" dirty="0">
                <a:effectLst/>
                <a:latin typeface="Arial" panose="020B0604020202020204" pitchFamily="34" charset="0"/>
                <a:ea typeface="Times New Roman" panose="02020603050405020304" pitchFamily="18" charset="0"/>
                <a:cs typeface="Arial" panose="020B0604020202020204" pitchFamily="34" charset="0"/>
              </a:rPr>
              <a:t> ra</a:t>
            </a:r>
            <a:r>
              <a:rPr lang="fr-FR" sz="1500" spc="-1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n</a:t>
            </a:r>
            <a:r>
              <a:rPr lang="fr-FR" sz="1500" spc="10" dirty="0" err="1">
                <a:effectLst/>
                <a:latin typeface="Arial" panose="020B0604020202020204" pitchFamily="34" charset="0"/>
                <a:ea typeface="Times New Roman" panose="02020603050405020304" pitchFamily="18" charset="0"/>
                <a:cs typeface="Arial" panose="020B0604020202020204" pitchFamily="34" charset="0"/>
              </a:rPr>
              <a:t>g</a:t>
            </a:r>
            <a:r>
              <a:rPr lang="fr-FR" sz="1500" dirty="0" err="1">
                <a:effectLst/>
                <a:latin typeface="Arial" panose="020B0604020202020204" pitchFamily="34" charset="0"/>
                <a:ea typeface="Times New Roman" panose="02020603050405020304" pitchFamily="18" charset="0"/>
                <a:cs typeface="Arial" panose="020B0604020202020204" pitchFamily="34" charset="0"/>
              </a:rPr>
              <a:t>o</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à</a:t>
            </a:r>
            <a:r>
              <a:rPr lang="fr-FR" sz="1500" dirty="0" err="1">
                <a:effectLst/>
                <a:latin typeface="Arial" panose="020B0604020202020204" pitchFamily="34" charset="0"/>
                <a:ea typeface="Times New Roman" panose="02020603050405020304" pitchFamily="18" charset="0"/>
                <a:cs typeface="Arial" panose="020B0604020202020204" pitchFamily="34" charset="0"/>
              </a:rPr>
              <a:t>i</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l</a:t>
            </a:r>
            <a:r>
              <a:rPr lang="fr-FR" sz="1500" dirty="0" err="1">
                <a:effectLst/>
                <a:latin typeface="Arial" panose="020B0604020202020204" pitchFamily="34" charset="0"/>
                <a:ea typeface="Times New Roman" panose="02020603050405020304" pitchFamily="18" charset="0"/>
                <a:cs typeface="Arial" panose="020B0604020202020204" pitchFamily="34" charset="0"/>
              </a:rPr>
              <a:t>ò</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hơi</a:t>
            </a:r>
            <a:r>
              <a:rPr lang="fr-FR" sz="1500" dirty="0">
                <a:effectLst/>
                <a:latin typeface="Arial" panose="020B0604020202020204" pitchFamily="34" charset="0"/>
                <a:ea typeface="Times New Roman" panose="02020603050405020304" pitchFamily="18" charset="0"/>
                <a:cs typeface="Arial" panose="020B0604020202020204" pitchFamily="34" charset="0"/>
              </a:rPr>
              <a:t> (kJ/kg, k</a:t>
            </a:r>
            <a:r>
              <a:rPr lang="fr-FR" sz="1500" spc="5" dirty="0">
                <a:effectLst/>
                <a:latin typeface="Arial" panose="020B0604020202020204" pitchFamily="34" charset="0"/>
                <a:ea typeface="Times New Roman" panose="02020603050405020304" pitchFamily="18" charset="0"/>
                <a:cs typeface="Arial" panose="020B0604020202020204" pitchFamily="34" charset="0"/>
              </a:rPr>
              <a:t>J</a:t>
            </a:r>
            <a:r>
              <a:rPr lang="fr-FR" sz="1500" dirty="0">
                <a:effectLst/>
                <a:latin typeface="Arial" panose="020B0604020202020204" pitchFamily="34" charset="0"/>
                <a:ea typeface="Times New Roman" panose="02020603050405020304" pitchFamily="18" charset="0"/>
                <a:cs typeface="Arial" panose="020B0604020202020204" pitchFamily="34" charset="0"/>
              </a:rPr>
              <a:t>/</a:t>
            </a:r>
            <a:r>
              <a:rPr lang="fr-FR" sz="1500" spc="15" dirty="0">
                <a:effectLst/>
                <a:latin typeface="Arial" panose="020B0604020202020204" pitchFamily="34" charset="0"/>
                <a:ea typeface="Times New Roman" panose="02020603050405020304" pitchFamily="18" charset="0"/>
                <a:cs typeface="Arial" panose="020B0604020202020204" pitchFamily="34" charset="0"/>
              </a:rPr>
              <a:t>m</a:t>
            </a:r>
            <a:r>
              <a:rPr lang="fr-FR" sz="1500" spc="-5" dirty="0">
                <a:effectLst/>
                <a:latin typeface="Arial" panose="020B0604020202020204" pitchFamily="34" charset="0"/>
                <a:ea typeface="Times New Roman" panose="02020603050405020304" pitchFamily="18" charset="0"/>
                <a:cs typeface="Arial" panose="020B0604020202020204" pitchFamily="34" charset="0"/>
              </a:rPr>
              <a:t>3</a:t>
            </a:r>
            <a:r>
              <a:rPr lang="fr-FR" sz="1500" baseline="-25000" dirty="0">
                <a:effectLst/>
                <a:latin typeface="Arial" panose="020B0604020202020204" pitchFamily="34" charset="0"/>
                <a:ea typeface="Times New Roman" panose="02020603050405020304" pitchFamily="18" charset="0"/>
                <a:cs typeface="Arial" panose="020B0604020202020204" pitchFamily="34" charset="0"/>
              </a:rPr>
              <a:t>tc</a:t>
            </a:r>
            <a:r>
              <a:rPr lang="fr-FR" sz="1500" spc="-5" dirty="0">
                <a:effectLst/>
                <a:latin typeface="Arial" panose="020B0604020202020204" pitchFamily="34" charset="0"/>
                <a:ea typeface="Times New Roman" panose="02020603050405020304" pitchFamily="18" charset="0"/>
                <a:cs typeface="Arial" panose="020B0604020202020204" pitchFamily="34" charset="0"/>
              </a:rPr>
              <a:t>)</a:t>
            </a:r>
            <a:r>
              <a:rPr lang="fr-FR" sz="1500" dirty="0">
                <a:effectLst/>
                <a:latin typeface="Arial" panose="020B0604020202020204" pitchFamily="34" charset="0"/>
                <a:ea typeface="Times New Roman" panose="02020603050405020304" pitchFamily="18" charset="0"/>
                <a:cs typeface="Arial" panose="020B0604020202020204" pitchFamily="34" charset="0"/>
              </a:rPr>
              <a:t>;</a:t>
            </a:r>
            <a:endParaRPr lang="en-US" sz="15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just">
              <a:lnSpc>
                <a:spcPct val="125000"/>
              </a:lnSpc>
              <a:spcBef>
                <a:spcPts val="300"/>
              </a:spcBef>
              <a:spcAft>
                <a:spcPts val="300"/>
              </a:spcAft>
              <a:buFont typeface="Arial" panose="020B0604020202020204" pitchFamily="34" charset="0"/>
              <a:buChar char="•"/>
            </a:pPr>
            <a:r>
              <a:rPr lang="fr-FR" sz="1500" dirty="0">
                <a:effectLst/>
                <a:latin typeface="Arial" panose="020B0604020202020204" pitchFamily="34" charset="0"/>
                <a:ea typeface="Times New Roman" panose="02020603050405020304" pitchFamily="18" charset="0"/>
                <a:cs typeface="Arial" panose="020B0604020202020204" pitchFamily="34" charset="0"/>
              </a:rPr>
              <a:t>Q</a:t>
            </a:r>
            <a:r>
              <a:rPr lang="fr-FR" sz="1500" baseline="-25000" dirty="0">
                <a:effectLst/>
                <a:latin typeface="Arial" panose="020B0604020202020204" pitchFamily="34" charset="0"/>
                <a:ea typeface="Times New Roman" panose="02020603050405020304" pitchFamily="18" charset="0"/>
                <a:cs typeface="Arial" panose="020B0604020202020204" pitchFamily="34" charset="0"/>
              </a:rPr>
              <a:t>3</a:t>
            </a:r>
            <a:r>
              <a:rPr lang="fr-FR" sz="1500" spc="105"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Tổn</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ấ</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nh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i</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ệ</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spc="-1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do </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c</a:t>
            </a:r>
            <a:r>
              <a:rPr lang="fr-FR" sz="1500" dirty="0" err="1">
                <a:effectLst/>
                <a:latin typeface="Arial" panose="020B0604020202020204" pitchFamily="34" charset="0"/>
                <a:ea typeface="Times New Roman" panose="02020603050405020304" pitchFamily="18" charset="0"/>
                <a:cs typeface="Arial" panose="020B0604020202020204" pitchFamily="34" charset="0"/>
              </a:rPr>
              <a:t>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á</a:t>
            </a:r>
            <a:r>
              <a:rPr lang="fr-FR" sz="1500" dirty="0" err="1">
                <a:effectLst/>
                <a:latin typeface="Arial" panose="020B0604020202020204" pitchFamily="34" charset="0"/>
                <a:ea typeface="Times New Roman" panose="02020603050405020304" pitchFamily="18" charset="0"/>
                <a:cs typeface="Arial" panose="020B0604020202020204" pitchFamily="34" charset="0"/>
              </a:rPr>
              <a:t>y</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không</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ho</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à</a:t>
            </a:r>
            <a:r>
              <a:rPr lang="fr-FR" sz="1500" dirty="0" err="1">
                <a:effectLst/>
                <a:latin typeface="Arial" panose="020B0604020202020204" pitchFamily="34" charset="0"/>
                <a:ea typeface="Times New Roman" panose="02020603050405020304" pitchFamily="18" charset="0"/>
                <a:cs typeface="Arial" panose="020B0604020202020204" pitchFamily="34" charset="0"/>
              </a:rPr>
              <a:t>n</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to</a:t>
            </a:r>
            <a:r>
              <a:rPr lang="fr-FR" sz="1500" spc="10" dirty="0" err="1">
                <a:effectLst/>
                <a:latin typeface="Arial" panose="020B0604020202020204" pitchFamily="34" charset="0"/>
                <a:ea typeface="Times New Roman" panose="02020603050405020304" pitchFamily="18" charset="0"/>
                <a:cs typeface="Arial" panose="020B0604020202020204" pitchFamily="34" charset="0"/>
              </a:rPr>
              <a:t>à</a:t>
            </a:r>
            <a:r>
              <a:rPr lang="fr-FR" sz="1500" dirty="0" err="1">
                <a:effectLst/>
                <a:latin typeface="Arial" panose="020B0604020202020204" pitchFamily="34" charset="0"/>
                <a:ea typeface="Times New Roman" panose="02020603050405020304" pitchFamily="18" charset="0"/>
                <a:cs typeface="Arial" panose="020B0604020202020204" pitchFamily="34" charset="0"/>
              </a:rPr>
              <a:t>n</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v</a:t>
            </a:r>
            <a:r>
              <a:rPr lang="fr-FR" sz="1500" dirty="0" err="1">
                <a:effectLst/>
                <a:latin typeface="Arial" panose="020B0604020202020204" pitchFamily="34" charset="0"/>
                <a:ea typeface="Times New Roman" panose="02020603050405020304" pitchFamily="18" charset="0"/>
                <a:cs typeface="Arial" panose="020B0604020202020204" pitchFamily="34" charset="0"/>
              </a:rPr>
              <a:t>ề</a:t>
            </a:r>
            <a:r>
              <a:rPr lang="fr-FR" sz="1500" spc="-5"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mặt</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hóa</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học</a:t>
            </a:r>
            <a:r>
              <a:rPr lang="fr-FR" sz="1500" spc="-5"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(kJ/kg,</a:t>
            </a:r>
            <a:r>
              <a:rPr lang="fr-FR" sz="1500" spc="1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kJ/</a:t>
            </a:r>
            <a:r>
              <a:rPr lang="fr-FR" sz="1500" spc="10" dirty="0">
                <a:effectLst/>
                <a:latin typeface="Arial" panose="020B0604020202020204" pitchFamily="34" charset="0"/>
                <a:ea typeface="Times New Roman" panose="02020603050405020304" pitchFamily="18" charset="0"/>
                <a:cs typeface="Arial" panose="020B0604020202020204" pitchFamily="34" charset="0"/>
              </a:rPr>
              <a:t>m</a:t>
            </a:r>
            <a:r>
              <a:rPr lang="fr-FR" sz="1500" spc="5" dirty="0">
                <a:effectLst/>
                <a:latin typeface="Arial" panose="020B0604020202020204" pitchFamily="34" charset="0"/>
                <a:ea typeface="Times New Roman" panose="02020603050405020304" pitchFamily="18" charset="0"/>
                <a:cs typeface="Arial" panose="020B0604020202020204" pitchFamily="34" charset="0"/>
              </a:rPr>
              <a:t>3</a:t>
            </a:r>
            <a:r>
              <a:rPr lang="fr-FR" sz="1500" baseline="-25000" dirty="0">
                <a:effectLst/>
                <a:latin typeface="Arial" panose="020B0604020202020204" pitchFamily="34" charset="0"/>
                <a:ea typeface="Times New Roman" panose="02020603050405020304" pitchFamily="18" charset="0"/>
                <a:cs typeface="Arial" panose="020B0604020202020204" pitchFamily="34" charset="0"/>
              </a:rPr>
              <a:t>tc</a:t>
            </a:r>
            <a:r>
              <a:rPr lang="fr-FR" sz="1500" spc="-5" dirty="0">
                <a:effectLst/>
                <a:latin typeface="Arial" panose="020B0604020202020204" pitchFamily="34" charset="0"/>
                <a:ea typeface="Times New Roman" panose="02020603050405020304" pitchFamily="18" charset="0"/>
                <a:cs typeface="Arial" panose="020B0604020202020204" pitchFamily="34" charset="0"/>
              </a:rPr>
              <a:t>)</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endParaRPr lang="en-US" sz="15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just">
              <a:lnSpc>
                <a:spcPct val="125000"/>
              </a:lnSpc>
              <a:spcBef>
                <a:spcPts val="300"/>
              </a:spcBef>
              <a:spcAft>
                <a:spcPts val="300"/>
              </a:spcAft>
              <a:buFont typeface="Arial" panose="020B0604020202020204" pitchFamily="34" charset="0"/>
              <a:buChar char="•"/>
            </a:pPr>
            <a:r>
              <a:rPr lang="fr-FR" sz="1500" dirty="0">
                <a:effectLst/>
                <a:latin typeface="Arial" panose="020B0604020202020204" pitchFamily="34" charset="0"/>
                <a:ea typeface="Times New Roman" panose="02020603050405020304" pitchFamily="18" charset="0"/>
                <a:cs typeface="Arial" panose="020B0604020202020204" pitchFamily="34" charset="0"/>
              </a:rPr>
              <a:t>Q</a:t>
            </a:r>
            <a:r>
              <a:rPr lang="fr-FR" sz="1500" baseline="-25000" dirty="0">
                <a:effectLst/>
                <a:latin typeface="Arial" panose="020B0604020202020204" pitchFamily="34" charset="0"/>
                <a:ea typeface="Times New Roman" panose="02020603050405020304" pitchFamily="18" charset="0"/>
                <a:cs typeface="Arial" panose="020B0604020202020204" pitchFamily="34" charset="0"/>
              </a:rPr>
              <a:t>4</a:t>
            </a:r>
            <a:r>
              <a:rPr lang="fr-FR" sz="1500" spc="105"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Tổn</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ấ</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nh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i</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ệ</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spc="-1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do </a:t>
            </a:r>
            <a:r>
              <a:rPr lang="fr-FR" sz="1500" dirty="0" err="1">
                <a:effectLst/>
                <a:latin typeface="Arial" panose="020B0604020202020204" pitchFamily="34" charset="0"/>
                <a:ea typeface="Times New Roman" panose="02020603050405020304" pitchFamily="18" charset="0"/>
                <a:cs typeface="Arial" panose="020B0604020202020204" pitchFamily="34" charset="0"/>
              </a:rPr>
              <a:t>không</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c</a:t>
            </a:r>
            <a:r>
              <a:rPr lang="fr-FR" sz="1500" dirty="0" err="1">
                <a:effectLst/>
                <a:latin typeface="Arial" panose="020B0604020202020204" pitchFamily="34" charset="0"/>
                <a:ea typeface="Times New Roman" panose="02020603050405020304" pitchFamily="18" charset="0"/>
                <a:cs typeface="Arial" panose="020B0604020202020204" pitchFamily="34" charset="0"/>
              </a:rPr>
              <a:t>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á</a:t>
            </a:r>
            <a:r>
              <a:rPr lang="fr-FR" sz="1500" dirty="0" err="1">
                <a:effectLst/>
                <a:latin typeface="Arial" panose="020B0604020202020204" pitchFamily="34" charset="0"/>
                <a:ea typeface="Times New Roman" panose="02020603050405020304" pitchFamily="18" charset="0"/>
                <a:cs typeface="Arial" panose="020B0604020202020204" pitchFamily="34" charset="0"/>
              </a:rPr>
              <a:t>y</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ho</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à</a:t>
            </a:r>
            <a:r>
              <a:rPr lang="fr-FR" sz="1500" dirty="0" err="1">
                <a:effectLst/>
                <a:latin typeface="Arial" panose="020B0604020202020204" pitchFamily="34" charset="0"/>
                <a:ea typeface="Times New Roman" panose="02020603050405020304" pitchFamily="18" charset="0"/>
                <a:cs typeface="Arial" panose="020B0604020202020204" pitchFamily="34" charset="0"/>
              </a:rPr>
              <a:t>n</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to</a:t>
            </a:r>
            <a:r>
              <a:rPr lang="fr-FR" sz="1500" spc="10" dirty="0" err="1">
                <a:effectLst/>
                <a:latin typeface="Arial" panose="020B0604020202020204" pitchFamily="34" charset="0"/>
                <a:ea typeface="Times New Roman" panose="02020603050405020304" pitchFamily="18" charset="0"/>
                <a:cs typeface="Arial" panose="020B0604020202020204" pitchFamily="34" charset="0"/>
              </a:rPr>
              <a:t>à</a:t>
            </a:r>
            <a:r>
              <a:rPr lang="fr-FR" sz="1500" dirty="0" err="1">
                <a:effectLst/>
                <a:latin typeface="Arial" panose="020B0604020202020204" pitchFamily="34" charset="0"/>
                <a:ea typeface="Times New Roman" panose="02020603050405020304" pitchFamily="18" charset="0"/>
                <a:cs typeface="Arial" panose="020B0604020202020204" pitchFamily="34" charset="0"/>
              </a:rPr>
              <a:t>n</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v</a:t>
            </a:r>
            <a:r>
              <a:rPr lang="fr-FR" sz="1500" dirty="0" err="1">
                <a:effectLst/>
                <a:latin typeface="Arial" panose="020B0604020202020204" pitchFamily="34" charset="0"/>
                <a:ea typeface="Times New Roman" panose="02020603050405020304" pitchFamily="18" charset="0"/>
                <a:cs typeface="Arial" panose="020B0604020202020204" pitchFamily="34" charset="0"/>
              </a:rPr>
              <a:t>ề</a:t>
            </a:r>
            <a:r>
              <a:rPr lang="fr-FR" sz="1500" spc="-5"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mặt</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cơ</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học</a:t>
            </a:r>
            <a:r>
              <a:rPr lang="fr-FR" sz="1500" spc="-5"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(kJ/kg, </a:t>
            </a:r>
            <a:r>
              <a:rPr lang="fr-FR" sz="1500" spc="10" dirty="0">
                <a:effectLst/>
                <a:latin typeface="Arial" panose="020B0604020202020204" pitchFamily="34" charset="0"/>
                <a:ea typeface="Times New Roman" panose="02020603050405020304" pitchFamily="18" charset="0"/>
                <a:cs typeface="Arial" panose="020B0604020202020204" pitchFamily="34" charset="0"/>
              </a:rPr>
              <a:t>k</a:t>
            </a:r>
            <a:r>
              <a:rPr lang="fr-FR" sz="1500" dirty="0">
                <a:effectLst/>
                <a:latin typeface="Arial" panose="020B0604020202020204" pitchFamily="34" charset="0"/>
                <a:ea typeface="Times New Roman" panose="02020603050405020304" pitchFamily="18" charset="0"/>
                <a:cs typeface="Arial" panose="020B0604020202020204" pitchFamily="34" charset="0"/>
              </a:rPr>
              <a:t>J/</a:t>
            </a:r>
            <a:r>
              <a:rPr lang="fr-FR" sz="1500" spc="10" dirty="0">
                <a:effectLst/>
                <a:latin typeface="Arial" panose="020B0604020202020204" pitchFamily="34" charset="0"/>
                <a:ea typeface="Times New Roman" panose="02020603050405020304" pitchFamily="18" charset="0"/>
                <a:cs typeface="Arial" panose="020B0604020202020204" pitchFamily="34" charset="0"/>
              </a:rPr>
              <a:t>m</a:t>
            </a:r>
            <a:r>
              <a:rPr lang="fr-FR" sz="1500" spc="5" dirty="0">
                <a:effectLst/>
                <a:latin typeface="Arial" panose="020B0604020202020204" pitchFamily="34" charset="0"/>
                <a:ea typeface="Times New Roman" panose="02020603050405020304" pitchFamily="18" charset="0"/>
                <a:cs typeface="Arial" panose="020B0604020202020204" pitchFamily="34" charset="0"/>
              </a:rPr>
              <a:t>3</a:t>
            </a:r>
            <a:r>
              <a:rPr lang="fr-FR" sz="1500" baseline="-25000" dirty="0">
                <a:effectLst/>
                <a:latin typeface="Arial" panose="020B0604020202020204" pitchFamily="34" charset="0"/>
                <a:ea typeface="Times New Roman" panose="02020603050405020304" pitchFamily="18" charset="0"/>
                <a:cs typeface="Arial" panose="020B0604020202020204" pitchFamily="34" charset="0"/>
              </a:rPr>
              <a:t>tc</a:t>
            </a:r>
            <a:r>
              <a:rPr lang="fr-FR" sz="1500" spc="-5" dirty="0">
                <a:effectLst/>
                <a:latin typeface="Arial" panose="020B0604020202020204" pitchFamily="34" charset="0"/>
                <a:ea typeface="Times New Roman" panose="02020603050405020304" pitchFamily="18" charset="0"/>
                <a:cs typeface="Arial" panose="020B0604020202020204" pitchFamily="34" charset="0"/>
              </a:rPr>
              <a:t>)</a:t>
            </a:r>
            <a:r>
              <a:rPr lang="fr-FR" sz="1500" dirty="0">
                <a:effectLst/>
                <a:latin typeface="Arial" panose="020B0604020202020204" pitchFamily="34" charset="0"/>
                <a:ea typeface="Times New Roman" panose="02020603050405020304" pitchFamily="18" charset="0"/>
                <a:cs typeface="Arial" panose="020B0604020202020204" pitchFamily="34" charset="0"/>
              </a:rPr>
              <a:t>;</a:t>
            </a:r>
            <a:endParaRPr lang="en-US" sz="15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just">
              <a:lnSpc>
                <a:spcPct val="125000"/>
              </a:lnSpc>
              <a:spcBef>
                <a:spcPts val="300"/>
              </a:spcBef>
              <a:spcAft>
                <a:spcPts val="300"/>
              </a:spcAft>
              <a:buFont typeface="Arial" panose="020B0604020202020204" pitchFamily="34" charset="0"/>
              <a:buChar char="•"/>
            </a:pPr>
            <a:r>
              <a:rPr lang="fr-FR" sz="1500" dirty="0">
                <a:effectLst/>
                <a:latin typeface="Arial" panose="020B0604020202020204" pitchFamily="34" charset="0"/>
                <a:ea typeface="Times New Roman" panose="02020603050405020304" pitchFamily="18" charset="0"/>
                <a:cs typeface="Arial" panose="020B0604020202020204" pitchFamily="34" charset="0"/>
              </a:rPr>
              <a:t>Q</a:t>
            </a:r>
            <a:r>
              <a:rPr lang="fr-FR" sz="1500" baseline="-25000" dirty="0">
                <a:effectLst/>
                <a:latin typeface="Arial" panose="020B0604020202020204" pitchFamily="34" charset="0"/>
                <a:ea typeface="Times New Roman" panose="02020603050405020304" pitchFamily="18" charset="0"/>
                <a:cs typeface="Arial" panose="020B0604020202020204" pitchFamily="34" charset="0"/>
              </a:rPr>
              <a:t>5</a:t>
            </a:r>
            <a:r>
              <a:rPr lang="fr-FR" sz="1500" spc="105"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Tổn</a:t>
            </a:r>
            <a:r>
              <a:rPr lang="fr-FR" sz="1500" spc="-1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ấ</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nh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i</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ệ</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spc="-1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do </a:t>
            </a:r>
            <a:r>
              <a:rPr lang="fr-FR" sz="1500" dirty="0" err="1">
                <a:effectLst/>
                <a:latin typeface="Arial" panose="020B0604020202020204" pitchFamily="34" charset="0"/>
                <a:ea typeface="Times New Roman" panose="02020603050405020304" pitchFamily="18" charset="0"/>
                <a:cs typeface="Arial" panose="020B0604020202020204" pitchFamily="34" charset="0"/>
              </a:rPr>
              <a:t>tỏa</a:t>
            </a:r>
            <a:r>
              <a:rPr lang="fr-FR" sz="1500" spc="-5"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nh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i</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ệ</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t</a:t>
            </a:r>
            <a:r>
              <a:rPr lang="fr-FR" sz="1500" dirty="0" err="1">
                <a:effectLst/>
                <a:latin typeface="Arial" panose="020B0604020202020204" pitchFamily="34" charset="0"/>
                <a:ea typeface="Times New Roman" panose="02020603050405020304" pitchFamily="18" charset="0"/>
                <a:cs typeface="Arial" panose="020B0604020202020204" pitchFamily="34" charset="0"/>
              </a:rPr>
              <a:t>ừ</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m</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ặ</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ngo</a:t>
            </a:r>
            <a:r>
              <a:rPr lang="fr-FR" sz="1500" spc="-15" dirty="0" err="1">
                <a:effectLst/>
                <a:latin typeface="Arial" panose="020B0604020202020204" pitchFamily="34" charset="0"/>
                <a:ea typeface="Times New Roman" panose="02020603050405020304" pitchFamily="18" charset="0"/>
                <a:cs typeface="Arial" panose="020B0604020202020204" pitchFamily="34" charset="0"/>
              </a:rPr>
              <a:t>à</a:t>
            </a:r>
            <a:r>
              <a:rPr lang="fr-FR" sz="1500" dirty="0" err="1">
                <a:effectLst/>
                <a:latin typeface="Arial" panose="020B0604020202020204" pitchFamily="34" charset="0"/>
                <a:ea typeface="Times New Roman" panose="02020603050405020304" pitchFamily="18" charset="0"/>
                <a:cs typeface="Arial" panose="020B0604020202020204" pitchFamily="34" charset="0"/>
              </a:rPr>
              <a:t>i</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t</a:t>
            </a:r>
            <a:r>
              <a:rPr lang="fr-FR" sz="1500" dirty="0" err="1">
                <a:effectLst/>
                <a:latin typeface="Arial" panose="020B0604020202020204" pitchFamily="34" charset="0"/>
                <a:ea typeface="Times New Roman" panose="02020603050405020304" pitchFamily="18" charset="0"/>
                <a:cs typeface="Arial" panose="020B0604020202020204" pitchFamily="34" charset="0"/>
              </a:rPr>
              <a:t>ường</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lò</a:t>
            </a:r>
            <a:r>
              <a:rPr lang="fr-FR" sz="1500" dirty="0">
                <a:effectLst/>
                <a:latin typeface="Arial" panose="020B0604020202020204" pitchFamily="34" charset="0"/>
                <a:ea typeface="Times New Roman" panose="02020603050405020304" pitchFamily="18" charset="0"/>
                <a:cs typeface="Arial" panose="020B0604020202020204" pitchFamily="34" charset="0"/>
              </a:rPr>
              <a:t> ra</a:t>
            </a:r>
            <a:r>
              <a:rPr lang="fr-FR" sz="1500" spc="-5"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không</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khí</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spc="-10" dirty="0" err="1">
                <a:effectLst/>
                <a:latin typeface="Arial" panose="020B0604020202020204" pitchFamily="34" charset="0"/>
                <a:ea typeface="Times New Roman" panose="02020603050405020304" pitchFamily="18" charset="0"/>
                <a:cs typeface="Arial" panose="020B0604020202020204" pitchFamily="34" charset="0"/>
              </a:rPr>
              <a:t>x</a:t>
            </a:r>
            <a:r>
              <a:rPr lang="fr-FR" sz="1500" dirty="0" err="1">
                <a:effectLst/>
                <a:latin typeface="Arial" panose="020B0604020202020204" pitchFamily="34" charset="0"/>
                <a:ea typeface="Times New Roman" panose="02020603050405020304" pitchFamily="18" charset="0"/>
                <a:cs typeface="Arial" panose="020B0604020202020204" pitchFamily="34" charset="0"/>
              </a:rPr>
              <a:t>ung</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qu</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a</a:t>
            </a:r>
            <a:r>
              <a:rPr lang="fr-FR" sz="1500" dirty="0" err="1">
                <a:effectLst/>
                <a:latin typeface="Arial" panose="020B0604020202020204" pitchFamily="34" charset="0"/>
                <a:ea typeface="Times New Roman" panose="02020603050405020304" pitchFamily="18" charset="0"/>
                <a:cs typeface="Arial" panose="020B0604020202020204" pitchFamily="34" charset="0"/>
              </a:rPr>
              <a:t>nh</a:t>
            </a:r>
            <a:r>
              <a:rPr lang="fr-FR" sz="1500" dirty="0">
                <a:effectLst/>
                <a:latin typeface="Arial" panose="020B0604020202020204" pitchFamily="34" charset="0"/>
                <a:ea typeface="Times New Roman" panose="02020603050405020304" pitchFamily="18" charset="0"/>
                <a:cs typeface="Arial" panose="020B0604020202020204" pitchFamily="34" charset="0"/>
              </a:rPr>
              <a:t> (kJ/kg, kJ/</a:t>
            </a:r>
            <a:r>
              <a:rPr lang="fr-FR" sz="1500" spc="5" dirty="0">
                <a:effectLst/>
                <a:latin typeface="Arial" panose="020B0604020202020204" pitchFamily="34" charset="0"/>
                <a:ea typeface="Times New Roman" panose="02020603050405020304" pitchFamily="18" charset="0"/>
                <a:cs typeface="Arial" panose="020B0604020202020204" pitchFamily="34" charset="0"/>
              </a:rPr>
              <a:t>m3</a:t>
            </a:r>
            <a:r>
              <a:rPr lang="fr-FR" sz="1500" dirty="0">
                <a:effectLst/>
                <a:latin typeface="Arial" panose="020B0604020202020204" pitchFamily="34" charset="0"/>
                <a:ea typeface="Times New Roman" panose="02020603050405020304" pitchFamily="18" charset="0"/>
                <a:cs typeface="Arial" panose="020B0604020202020204" pitchFamily="34" charset="0"/>
              </a:rPr>
              <a:t>tc</a:t>
            </a:r>
            <a:r>
              <a:rPr lang="fr-FR" sz="1500" spc="-5" dirty="0">
                <a:effectLst/>
                <a:latin typeface="Arial" panose="020B0604020202020204" pitchFamily="34" charset="0"/>
                <a:ea typeface="Times New Roman" panose="02020603050405020304" pitchFamily="18" charset="0"/>
                <a:cs typeface="Arial" panose="020B0604020202020204" pitchFamily="34" charset="0"/>
              </a:rPr>
              <a:t>)</a:t>
            </a:r>
            <a:r>
              <a:rPr lang="fr-FR" sz="1500" dirty="0">
                <a:effectLst/>
                <a:latin typeface="Arial" panose="020B0604020202020204" pitchFamily="34" charset="0"/>
                <a:ea typeface="Times New Roman" panose="02020603050405020304" pitchFamily="18" charset="0"/>
                <a:cs typeface="Arial" panose="020B0604020202020204" pitchFamily="34" charset="0"/>
              </a:rPr>
              <a:t>;</a:t>
            </a:r>
            <a:endParaRPr lang="en-US" sz="15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Arial" panose="020B0604020202020204" pitchFamily="34" charset="0"/>
              <a:buChar char="•"/>
            </a:pPr>
            <a:r>
              <a:rPr lang="fr-FR" sz="1500" dirty="0">
                <a:effectLst/>
                <a:latin typeface="Arial" panose="020B0604020202020204" pitchFamily="34" charset="0"/>
                <a:ea typeface="Times New Roman" panose="02020603050405020304" pitchFamily="18" charset="0"/>
                <a:cs typeface="Arial" panose="020B0604020202020204" pitchFamily="34" charset="0"/>
              </a:rPr>
              <a:t>Q</a:t>
            </a:r>
            <a:r>
              <a:rPr lang="fr-FR" sz="1500" baseline="-25000" dirty="0">
                <a:effectLst/>
                <a:latin typeface="Arial" panose="020B0604020202020204" pitchFamily="34" charset="0"/>
                <a:ea typeface="Times New Roman" panose="02020603050405020304" pitchFamily="18" charset="0"/>
                <a:cs typeface="Arial" panose="020B0604020202020204" pitchFamily="34" charset="0"/>
              </a:rPr>
              <a:t>6</a:t>
            </a:r>
            <a:r>
              <a:rPr lang="fr-FR" sz="1500" spc="105"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Tổn</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ấ</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nh</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i</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ệ</a:t>
            </a:r>
            <a:r>
              <a:rPr lang="fr-FR" sz="1500" dirty="0" err="1">
                <a:effectLst/>
                <a:latin typeface="Arial" panose="020B0604020202020204" pitchFamily="34" charset="0"/>
                <a:ea typeface="Times New Roman" panose="02020603050405020304" pitchFamily="18" charset="0"/>
                <a:cs typeface="Arial" panose="020B0604020202020204" pitchFamily="34" charset="0"/>
              </a:rPr>
              <a:t>t</a:t>
            </a:r>
            <a:r>
              <a:rPr lang="fr-FR" sz="1500" spc="-1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a:effectLst/>
                <a:latin typeface="Arial" panose="020B0604020202020204" pitchFamily="34" charset="0"/>
                <a:ea typeface="Times New Roman" panose="02020603050405020304" pitchFamily="18" charset="0"/>
                <a:cs typeface="Arial" panose="020B0604020202020204" pitchFamily="34" charset="0"/>
              </a:rPr>
              <a:t>do </a:t>
            </a:r>
            <a:r>
              <a:rPr lang="fr-FR" sz="1500" dirty="0" err="1">
                <a:effectLst/>
                <a:latin typeface="Arial" panose="020B0604020202020204" pitchFamily="34" charset="0"/>
                <a:ea typeface="Times New Roman" panose="02020603050405020304" pitchFamily="18" charset="0"/>
                <a:cs typeface="Arial" panose="020B0604020202020204" pitchFamily="34" charset="0"/>
              </a:rPr>
              <a:t>tro</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xỉ</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nóng</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dirty="0" err="1">
                <a:effectLst/>
                <a:latin typeface="Arial" panose="020B0604020202020204" pitchFamily="34" charset="0"/>
                <a:ea typeface="Times New Roman" panose="02020603050405020304" pitchFamily="18" charset="0"/>
                <a:cs typeface="Arial" panose="020B0604020202020204" pitchFamily="34" charset="0"/>
              </a:rPr>
              <a:t>mang</a:t>
            </a:r>
            <a:r>
              <a:rPr lang="fr-FR" sz="1500" dirty="0">
                <a:effectLst/>
                <a:latin typeface="Arial" panose="020B0604020202020204" pitchFamily="34" charset="0"/>
                <a:ea typeface="Times New Roman" panose="02020603050405020304" pitchFamily="18" charset="0"/>
                <a:cs typeface="Arial" panose="020B0604020202020204" pitchFamily="34" charset="0"/>
              </a:rPr>
              <a:t> </a:t>
            </a:r>
            <a:r>
              <a:rPr lang="fr-FR" sz="1500" spc="-5" dirty="0">
                <a:effectLst/>
                <a:latin typeface="Arial" panose="020B0604020202020204" pitchFamily="34" charset="0"/>
                <a:ea typeface="Times New Roman" panose="02020603050405020304" pitchFamily="18" charset="0"/>
                <a:cs typeface="Arial" panose="020B0604020202020204" pitchFamily="34" charset="0"/>
              </a:rPr>
              <a:t>r</a:t>
            </a:r>
            <a:r>
              <a:rPr lang="fr-FR" sz="1500" dirty="0">
                <a:effectLst/>
                <a:latin typeface="Arial" panose="020B0604020202020204" pitchFamily="34" charset="0"/>
                <a:ea typeface="Times New Roman" panose="02020603050405020304" pitchFamily="18" charset="0"/>
                <a:cs typeface="Arial" panose="020B0604020202020204" pitchFamily="34" charset="0"/>
              </a:rPr>
              <a:t>a</a:t>
            </a:r>
            <a:r>
              <a:rPr lang="fr-FR" sz="1500" spc="-5" dirty="0">
                <a:effectLst/>
                <a:latin typeface="Arial" panose="020B0604020202020204" pitchFamily="34" charset="0"/>
                <a:ea typeface="Times New Roman" panose="02020603050405020304" pitchFamily="18" charset="0"/>
                <a:cs typeface="Arial" panose="020B0604020202020204" pitchFamily="34" charset="0"/>
              </a:rPr>
              <a:t> </a:t>
            </a:r>
            <a:r>
              <a:rPr lang="fr-FR" sz="1500" spc="10" dirty="0" err="1">
                <a:effectLst/>
                <a:latin typeface="Arial" panose="020B0604020202020204" pitchFamily="34" charset="0"/>
                <a:ea typeface="Times New Roman" panose="02020603050405020304" pitchFamily="18" charset="0"/>
                <a:cs typeface="Arial" panose="020B0604020202020204" pitchFamily="34" charset="0"/>
              </a:rPr>
              <a:t>n</a:t>
            </a:r>
            <a:r>
              <a:rPr lang="fr-FR" sz="1500" dirty="0" err="1">
                <a:effectLst/>
                <a:latin typeface="Arial" panose="020B0604020202020204" pitchFamily="34" charset="0"/>
                <a:ea typeface="Times New Roman" panose="02020603050405020304" pitchFamily="18" charset="0"/>
                <a:cs typeface="Arial" panose="020B0604020202020204" pitchFamily="34" charset="0"/>
              </a:rPr>
              <a:t>go</a:t>
            </a:r>
            <a:r>
              <a:rPr lang="fr-FR" sz="1500" spc="-5" dirty="0" err="1">
                <a:effectLst/>
                <a:latin typeface="Arial" panose="020B0604020202020204" pitchFamily="34" charset="0"/>
                <a:ea typeface="Times New Roman" panose="02020603050405020304" pitchFamily="18" charset="0"/>
                <a:cs typeface="Arial" panose="020B0604020202020204" pitchFamily="34" charset="0"/>
              </a:rPr>
              <a:t>à</a:t>
            </a:r>
            <a:r>
              <a:rPr lang="fr-FR" sz="1500" dirty="0" err="1">
                <a:effectLst/>
                <a:latin typeface="Arial" panose="020B0604020202020204" pitchFamily="34" charset="0"/>
                <a:ea typeface="Times New Roman" panose="02020603050405020304" pitchFamily="18" charset="0"/>
                <a:cs typeface="Arial" panose="020B0604020202020204" pitchFamily="34" charset="0"/>
              </a:rPr>
              <a:t>i</a:t>
            </a:r>
            <a:r>
              <a:rPr lang="fr-FR" sz="1500" dirty="0">
                <a:effectLst/>
                <a:latin typeface="Arial" panose="020B0604020202020204" pitchFamily="34" charset="0"/>
                <a:ea typeface="Times New Roman" panose="02020603050405020304" pitchFamily="18" charset="0"/>
                <a:cs typeface="Arial" panose="020B0604020202020204" pitchFamily="34" charset="0"/>
              </a:rPr>
              <a:t> (kJ/kg, kJ</a:t>
            </a:r>
            <a:r>
              <a:rPr lang="fr-FR" sz="1500" spc="5" dirty="0">
                <a:effectLst/>
                <a:latin typeface="Arial" panose="020B0604020202020204" pitchFamily="34" charset="0"/>
                <a:ea typeface="Times New Roman" panose="02020603050405020304" pitchFamily="18" charset="0"/>
                <a:cs typeface="Arial" panose="020B0604020202020204" pitchFamily="34" charset="0"/>
              </a:rPr>
              <a:t>/</a:t>
            </a:r>
            <a:r>
              <a:rPr lang="fr-FR" sz="1500" spc="10" dirty="0">
                <a:effectLst/>
                <a:latin typeface="Arial" panose="020B0604020202020204" pitchFamily="34" charset="0"/>
                <a:ea typeface="Times New Roman" panose="02020603050405020304" pitchFamily="18" charset="0"/>
                <a:cs typeface="Arial" panose="020B0604020202020204" pitchFamily="34" charset="0"/>
              </a:rPr>
              <a:t>m</a:t>
            </a:r>
            <a:r>
              <a:rPr lang="fr-FR" sz="1500" spc="5" dirty="0">
                <a:effectLst/>
                <a:latin typeface="Arial" panose="020B0604020202020204" pitchFamily="34" charset="0"/>
                <a:ea typeface="Times New Roman" panose="02020603050405020304" pitchFamily="18" charset="0"/>
                <a:cs typeface="Arial" panose="020B0604020202020204" pitchFamily="34" charset="0"/>
              </a:rPr>
              <a:t>3</a:t>
            </a:r>
            <a:r>
              <a:rPr lang="fr-FR" sz="1500" baseline="-25000" dirty="0">
                <a:effectLst/>
                <a:latin typeface="Arial" panose="020B0604020202020204" pitchFamily="34" charset="0"/>
                <a:ea typeface="Times New Roman" panose="02020603050405020304" pitchFamily="18" charset="0"/>
                <a:cs typeface="Arial" panose="020B0604020202020204" pitchFamily="34" charset="0"/>
              </a:rPr>
              <a:t>tc</a:t>
            </a:r>
            <a:r>
              <a:rPr lang="fr-FR" sz="1500" spc="-5" dirty="0">
                <a:effectLst/>
                <a:latin typeface="Arial" panose="020B0604020202020204" pitchFamily="34" charset="0"/>
                <a:ea typeface="Times New Roman" panose="02020603050405020304" pitchFamily="18" charset="0"/>
                <a:cs typeface="Arial" panose="020B0604020202020204" pitchFamily="34" charset="0"/>
              </a:rPr>
              <a:t>)</a:t>
            </a:r>
            <a:r>
              <a:rPr lang="fr-FR" sz="1500" dirty="0">
                <a:effectLst/>
                <a:latin typeface="Arial" panose="020B0604020202020204" pitchFamily="34" charset="0"/>
                <a:ea typeface="Times New Roman" panose="02020603050405020304" pitchFamily="18" charset="0"/>
                <a:cs typeface="Arial" panose="020B0604020202020204" pitchFamily="34" charset="0"/>
              </a:rPr>
              <a:t>.</a:t>
            </a:r>
            <a:endParaRPr lang="en-US" sz="15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FA862157-753A-119E-3354-A53CF0C459E3}"/>
              </a:ext>
            </a:extLst>
          </p:cNvPr>
          <p:cNvSpPr txBox="1"/>
          <p:nvPr/>
        </p:nvSpPr>
        <p:spPr>
          <a:xfrm>
            <a:off x="647700" y="3194432"/>
            <a:ext cx="10896600" cy="2765052"/>
          </a:xfrm>
          <a:prstGeom prst="rect">
            <a:avLst/>
          </a:prstGeom>
          <a:noFill/>
        </p:spPr>
        <p:txBody>
          <a:bodyPr wrap="square">
            <a:spAutoFit/>
          </a:bodyPr>
          <a:lstStyle/>
          <a:p>
            <a:pPr marL="285750" indent="-285750">
              <a:lnSpc>
                <a:spcPct val="120000"/>
              </a:lnSpc>
              <a:spcBef>
                <a:spcPts val="200"/>
              </a:spcBef>
              <a:spcAft>
                <a:spcPts val="200"/>
              </a:spcAft>
              <a:buFont typeface="Wingdings" panose="05000000000000000000" pitchFamily="2" charset="2"/>
              <a:buChar char="§"/>
            </a:pPr>
            <a:r>
              <a:rPr lang="vi-VN" sz="1500" spc="-10" dirty="0">
                <a:effectLst/>
                <a:latin typeface="Arial" panose="020B0604020202020204" pitchFamily="34" charset="0"/>
                <a:ea typeface="Times New Roman" panose="02020603050405020304" pitchFamily="18" charset="0"/>
                <a:cs typeface="Arial" panose="020B0604020202020204" pitchFamily="34" charset="0"/>
              </a:rPr>
              <a:t>q</a:t>
            </a:r>
            <a:r>
              <a:rPr lang="vi-VN" sz="1500" dirty="0">
                <a:effectLst/>
                <a:latin typeface="Arial" panose="020B0604020202020204" pitchFamily="34" charset="0"/>
                <a:ea typeface="Times New Roman" panose="02020603050405020304" pitchFamily="18" charset="0"/>
                <a:cs typeface="Arial" panose="020B0604020202020204" pitchFamily="34" charset="0"/>
              </a:rPr>
              <a:t>2</a:t>
            </a:r>
            <a:r>
              <a:rPr lang="vi-VN" sz="1500" spc="8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phụ</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thuộc</a:t>
            </a:r>
            <a:r>
              <a:rPr lang="vi-VN" sz="1500" spc="-1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v</a:t>
            </a:r>
            <a:r>
              <a:rPr lang="vi-VN" sz="1500" spc="-5" dirty="0">
                <a:effectLst/>
                <a:latin typeface="Arial" panose="020B0604020202020204" pitchFamily="34" charset="0"/>
                <a:ea typeface="Times New Roman" panose="02020603050405020304" pitchFamily="18" charset="0"/>
                <a:cs typeface="Arial" panose="020B0604020202020204" pitchFamily="34" charset="0"/>
              </a:rPr>
              <a:t>à</a:t>
            </a:r>
            <a:r>
              <a:rPr lang="vi-VN" sz="1500" dirty="0">
                <a:effectLst/>
                <a:latin typeface="Arial" panose="020B0604020202020204" pitchFamily="34" charset="0"/>
                <a:ea typeface="Times New Roman" panose="02020603050405020304" pitchFamily="18" charset="0"/>
                <a:cs typeface="Arial" panose="020B0604020202020204" pitchFamily="34" charset="0"/>
              </a:rPr>
              <a:t>o</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nh</a:t>
            </a:r>
            <a:r>
              <a:rPr lang="vi-VN" sz="1500" spc="5" dirty="0">
                <a:effectLst/>
                <a:latin typeface="Arial" panose="020B0604020202020204" pitchFamily="34" charset="0"/>
                <a:ea typeface="Times New Roman" panose="02020603050405020304" pitchFamily="18" charset="0"/>
                <a:cs typeface="Arial" panose="020B0604020202020204" pitchFamily="34" charset="0"/>
              </a:rPr>
              <a:t>i</a:t>
            </a:r>
            <a:r>
              <a:rPr lang="vi-VN" sz="1500" spc="-5" dirty="0">
                <a:effectLst/>
                <a:latin typeface="Arial" panose="020B0604020202020204" pitchFamily="34" charset="0"/>
                <a:ea typeface="Times New Roman" panose="02020603050405020304" pitchFamily="18" charset="0"/>
                <a:cs typeface="Arial" panose="020B0604020202020204" pitchFamily="34" charset="0"/>
              </a:rPr>
              <a:t>ệ</a:t>
            </a:r>
            <a:r>
              <a:rPr lang="vi-VN" sz="1500" dirty="0">
                <a:effectLst/>
                <a:latin typeface="Arial" panose="020B0604020202020204" pitchFamily="34" charset="0"/>
                <a:ea typeface="Times New Roman" panose="02020603050405020304" pitchFamily="18" charset="0"/>
                <a:cs typeface="Arial" panose="020B0604020202020204" pitchFamily="34" charset="0"/>
              </a:rPr>
              <a:t>t</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độ</a:t>
            </a:r>
            <a:r>
              <a:rPr lang="vi-VN" sz="1500" spc="-10" dirty="0">
                <a:effectLst/>
                <a:latin typeface="Arial" panose="020B0604020202020204" pitchFamily="34" charset="0"/>
                <a:ea typeface="Times New Roman" panose="02020603050405020304" pitchFamily="18" charset="0"/>
                <a:cs typeface="Arial" panose="020B0604020202020204" pitchFamily="34" charset="0"/>
              </a:rPr>
              <a:t> k</a:t>
            </a:r>
            <a:r>
              <a:rPr lang="vi-VN" sz="1500" dirty="0">
                <a:effectLst/>
                <a:latin typeface="Arial" panose="020B0604020202020204" pitchFamily="34" charset="0"/>
                <a:ea typeface="Times New Roman" panose="02020603050405020304" pitchFamily="18" charset="0"/>
                <a:cs typeface="Arial" panose="020B0604020202020204" pitchFamily="34" charset="0"/>
              </a:rPr>
              <a:t>hói</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thoát</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và</a:t>
            </a:r>
            <a:r>
              <a:rPr lang="vi-VN" sz="1500" spc="-1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d</a:t>
            </a:r>
            <a:r>
              <a:rPr lang="vi-VN" sz="1500" spc="-5" dirty="0">
                <a:effectLst/>
                <a:latin typeface="Arial" panose="020B0604020202020204" pitchFamily="34" charset="0"/>
                <a:ea typeface="Times New Roman" panose="02020603050405020304" pitchFamily="18" charset="0"/>
                <a:cs typeface="Arial" panose="020B0604020202020204" pitchFamily="34" charset="0"/>
              </a:rPr>
              <a:t>a</a:t>
            </a:r>
            <a:r>
              <a:rPr lang="vi-VN" sz="1500" dirty="0">
                <a:effectLst/>
                <a:latin typeface="Arial" panose="020B0604020202020204" pitchFamily="34" charset="0"/>
                <a:ea typeface="Times New Roman" panose="02020603050405020304" pitchFamily="18" charset="0"/>
                <a:cs typeface="Arial" panose="020B0604020202020204" pitchFamily="34" charset="0"/>
              </a:rPr>
              <a:t>o</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spc="5" dirty="0">
                <a:effectLst/>
                <a:latin typeface="Arial" panose="020B0604020202020204" pitchFamily="34" charset="0"/>
                <a:ea typeface="Times New Roman" panose="02020603050405020304" pitchFamily="18" charset="0"/>
                <a:cs typeface="Arial" panose="020B0604020202020204" pitchFamily="34" charset="0"/>
              </a:rPr>
              <a:t>đ</a:t>
            </a:r>
            <a:r>
              <a:rPr lang="vi-VN" sz="1500" dirty="0">
                <a:effectLst/>
                <a:latin typeface="Arial" panose="020B0604020202020204" pitchFamily="34" charset="0"/>
                <a:ea typeface="Times New Roman" panose="02020603050405020304" pitchFamily="18" charset="0"/>
                <a:cs typeface="Arial" panose="020B0604020202020204" pitchFamily="34" charset="0"/>
              </a:rPr>
              <a:t>ộng</a:t>
            </a:r>
            <a:r>
              <a:rPr lang="vi-VN" sz="1500" spc="-2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trong</a:t>
            </a:r>
            <a:r>
              <a:rPr lang="vi-VN" sz="1500" spc="-1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kho</a:t>
            </a:r>
            <a:r>
              <a:rPr lang="vi-VN" sz="1500" spc="-5" dirty="0">
                <a:effectLst/>
                <a:latin typeface="Arial" panose="020B0604020202020204" pitchFamily="34" charset="0"/>
                <a:ea typeface="Times New Roman" panose="02020603050405020304" pitchFamily="18" charset="0"/>
                <a:cs typeface="Arial" panose="020B0604020202020204" pitchFamily="34" charset="0"/>
              </a:rPr>
              <a:t>ả</a:t>
            </a:r>
            <a:r>
              <a:rPr lang="vi-VN" sz="1500" dirty="0">
                <a:effectLst/>
                <a:latin typeface="Arial" panose="020B0604020202020204" pitchFamily="34" charset="0"/>
                <a:ea typeface="Times New Roman" panose="02020603050405020304" pitchFamily="18" charset="0"/>
                <a:cs typeface="Arial" panose="020B0604020202020204" pitchFamily="34" charset="0"/>
              </a:rPr>
              <a:t>ng</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4 ÷ 7% tùy thuộc</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v</a:t>
            </a:r>
            <a:r>
              <a:rPr lang="vi-VN" sz="1500" spc="-5" dirty="0">
                <a:effectLst/>
                <a:latin typeface="Arial" panose="020B0604020202020204" pitchFamily="34" charset="0"/>
                <a:ea typeface="Times New Roman" panose="02020603050405020304" pitchFamily="18" charset="0"/>
                <a:cs typeface="Arial" panose="020B0604020202020204" pitchFamily="34" charset="0"/>
              </a:rPr>
              <a:t>à</a:t>
            </a:r>
            <a:r>
              <a:rPr lang="vi-VN" sz="1500" dirty="0">
                <a:effectLst/>
                <a:latin typeface="Arial" panose="020B0604020202020204" pitchFamily="34" charset="0"/>
                <a:ea typeface="Times New Roman" panose="02020603050405020304" pitchFamily="18" charset="0"/>
                <a:cs typeface="Arial" panose="020B0604020202020204" pitchFamily="34" charset="0"/>
              </a:rPr>
              <a:t>o lo</a:t>
            </a:r>
            <a:r>
              <a:rPr lang="vi-VN" sz="1500" spc="-5" dirty="0">
                <a:effectLst/>
                <a:latin typeface="Arial" panose="020B0604020202020204" pitchFamily="34" charset="0"/>
                <a:ea typeface="Times New Roman" panose="02020603050405020304" pitchFamily="18" charset="0"/>
                <a:cs typeface="Arial" panose="020B0604020202020204" pitchFamily="34" charset="0"/>
              </a:rPr>
              <a:t>ạ</a:t>
            </a:r>
            <a:r>
              <a:rPr lang="vi-VN" sz="1500" dirty="0">
                <a:effectLst/>
                <a:latin typeface="Arial" panose="020B0604020202020204" pitchFamily="34" charset="0"/>
                <a:ea typeface="Times New Roman" panose="02020603050405020304" pitchFamily="18" charset="0"/>
                <a:cs typeface="Arial" panose="020B0604020202020204" pitchFamily="34" charset="0"/>
              </a:rPr>
              <a:t>i </a:t>
            </a:r>
            <a:r>
              <a:rPr lang="vi-VN" sz="1500" spc="5" dirty="0">
                <a:effectLst/>
                <a:latin typeface="Arial" panose="020B0604020202020204" pitchFamily="34" charset="0"/>
                <a:ea typeface="Times New Roman" panose="02020603050405020304" pitchFamily="18" charset="0"/>
                <a:cs typeface="Arial" panose="020B0604020202020204" pitchFamily="34" charset="0"/>
              </a:rPr>
              <a:t>l</a:t>
            </a:r>
            <a:r>
              <a:rPr lang="vi-VN" sz="1500" dirty="0">
                <a:effectLst/>
                <a:latin typeface="Arial" panose="020B0604020202020204" pitchFamily="34" charset="0"/>
                <a:ea typeface="Times New Roman" panose="02020603050405020304" pitchFamily="18" charset="0"/>
                <a:cs typeface="Arial" panose="020B0604020202020204" pitchFamily="34" charset="0"/>
              </a:rPr>
              <a:t>ò hơi và </a:t>
            </a:r>
            <a:r>
              <a:rPr lang="vi-VN" sz="1500" spc="-5" dirty="0">
                <a:effectLst/>
                <a:latin typeface="Arial" panose="020B0604020202020204" pitchFamily="34" charset="0"/>
                <a:ea typeface="Times New Roman" panose="02020603050405020304" pitchFamily="18" charset="0"/>
                <a:cs typeface="Arial" panose="020B0604020202020204" pitchFamily="34" charset="0"/>
              </a:rPr>
              <a:t>c</a:t>
            </a:r>
            <a:r>
              <a:rPr lang="vi-VN" sz="1500" spc="5" dirty="0">
                <a:effectLst/>
                <a:latin typeface="Arial" panose="020B0604020202020204" pitchFamily="34" charset="0"/>
                <a:ea typeface="Times New Roman" panose="02020603050405020304" pitchFamily="18" charset="0"/>
                <a:cs typeface="Arial" panose="020B0604020202020204" pitchFamily="34" charset="0"/>
              </a:rPr>
              <a:t>h</a:t>
            </a:r>
            <a:r>
              <a:rPr lang="vi-VN" sz="1500" spc="-5" dirty="0">
                <a:effectLst/>
                <a:latin typeface="Arial" panose="020B0604020202020204" pitchFamily="34" charset="0"/>
                <a:ea typeface="Times New Roman" panose="02020603050405020304" pitchFamily="18" charset="0"/>
                <a:cs typeface="Arial" panose="020B0604020202020204" pitchFamily="34" charset="0"/>
              </a:rPr>
              <a:t>ấ</a:t>
            </a:r>
            <a:r>
              <a:rPr lang="vi-VN" sz="1500" dirty="0">
                <a:effectLst/>
                <a:latin typeface="Arial" panose="020B0604020202020204" pitchFamily="34" charset="0"/>
                <a:ea typeface="Times New Roman" panose="02020603050405020304" pitchFamily="18" charset="0"/>
                <a:cs typeface="Arial" panose="020B0604020202020204" pitchFamily="34" charset="0"/>
              </a:rPr>
              <a:t>t </a:t>
            </a:r>
            <a:r>
              <a:rPr lang="vi-VN" sz="1500" spc="5" dirty="0">
                <a:effectLst/>
                <a:latin typeface="Arial" panose="020B0604020202020204" pitchFamily="34" charset="0"/>
                <a:ea typeface="Times New Roman" panose="02020603050405020304" pitchFamily="18" charset="0"/>
                <a:cs typeface="Arial" panose="020B0604020202020204" pitchFamily="34" charset="0"/>
              </a:rPr>
              <a:t>l</a:t>
            </a:r>
            <a:r>
              <a:rPr lang="vi-VN" sz="1500" dirty="0">
                <a:effectLst/>
                <a:latin typeface="Arial" panose="020B0604020202020204" pitchFamily="34" charset="0"/>
                <a:ea typeface="Times New Roman" panose="02020603050405020304" pitchFamily="18" charset="0"/>
                <a:cs typeface="Arial" panose="020B0604020202020204" pitchFamily="34" charset="0"/>
              </a:rPr>
              <a:t>ượng nhiên l</a:t>
            </a:r>
            <a:r>
              <a:rPr lang="vi-VN" sz="1500" spc="5" dirty="0">
                <a:effectLst/>
                <a:latin typeface="Arial" panose="020B0604020202020204" pitchFamily="34" charset="0"/>
                <a:ea typeface="Times New Roman" panose="02020603050405020304" pitchFamily="18" charset="0"/>
                <a:cs typeface="Arial" panose="020B0604020202020204" pitchFamily="34" charset="0"/>
              </a:rPr>
              <a:t>i</a:t>
            </a:r>
            <a:r>
              <a:rPr lang="vi-VN" sz="1500" spc="-5" dirty="0">
                <a:effectLst/>
                <a:latin typeface="Arial" panose="020B0604020202020204" pitchFamily="34" charset="0"/>
                <a:ea typeface="Times New Roman" panose="02020603050405020304" pitchFamily="18" charset="0"/>
                <a:cs typeface="Arial" panose="020B0604020202020204" pitchFamily="34" charset="0"/>
              </a:rPr>
              <a:t>ệ</a:t>
            </a:r>
            <a:r>
              <a:rPr lang="vi-VN" sz="1500" dirty="0">
                <a:effectLst/>
                <a:latin typeface="Arial" panose="020B0604020202020204" pitchFamily="34" charset="0"/>
                <a:ea typeface="Times New Roman" panose="02020603050405020304" pitchFamily="18" charset="0"/>
                <a:cs typeface="Arial" panose="020B0604020202020204" pitchFamily="34" charset="0"/>
              </a:rPr>
              <a:t>u.</a:t>
            </a:r>
            <a:endParaRPr lang="en-GB" sz="1500" dirty="0">
              <a:effectLst/>
              <a:latin typeface="Arial" panose="020B0604020202020204" pitchFamily="34" charset="0"/>
              <a:ea typeface="Times New Roman" panose="02020603050405020304" pitchFamily="18" charset="0"/>
              <a:cs typeface="Arial" panose="020B0604020202020204" pitchFamily="34" charset="0"/>
            </a:endParaRPr>
          </a:p>
          <a:p>
            <a:pPr marL="285750" indent="-285750">
              <a:lnSpc>
                <a:spcPct val="120000"/>
              </a:lnSpc>
              <a:spcBef>
                <a:spcPts val="200"/>
              </a:spcBef>
              <a:spcAft>
                <a:spcPts val="200"/>
              </a:spcAft>
              <a:buFont typeface="Wingdings" panose="05000000000000000000" pitchFamily="2" charset="2"/>
              <a:buChar char="§"/>
            </a:pPr>
            <a:r>
              <a:rPr lang="vi-VN" sz="1500" dirty="0">
                <a:effectLst/>
                <a:latin typeface="Arial" panose="020B0604020202020204" pitchFamily="34" charset="0"/>
                <a:ea typeface="Times New Roman" panose="02020603050405020304" pitchFamily="18" charset="0"/>
                <a:cs typeface="Arial" panose="020B0604020202020204" pitchFamily="34" charset="0"/>
              </a:rPr>
              <a:t>q3 phụ</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th</a:t>
            </a:r>
            <a:r>
              <a:rPr lang="vi-VN" sz="1500" spc="5" dirty="0">
                <a:effectLst/>
                <a:latin typeface="Arial" panose="020B0604020202020204" pitchFamily="34" charset="0"/>
                <a:ea typeface="Times New Roman" panose="02020603050405020304" pitchFamily="18" charset="0"/>
                <a:cs typeface="Arial" panose="020B0604020202020204" pitchFamily="34" charset="0"/>
              </a:rPr>
              <a:t>u</a:t>
            </a:r>
            <a:r>
              <a:rPr lang="vi-VN" sz="1500" dirty="0">
                <a:effectLst/>
                <a:latin typeface="Arial" panose="020B0604020202020204" pitchFamily="34" charset="0"/>
                <a:ea typeface="Times New Roman" panose="02020603050405020304" pitchFamily="18" charset="0"/>
                <a:cs typeface="Arial" panose="020B0604020202020204" pitchFamily="34" charset="0"/>
              </a:rPr>
              <a:t>ộc v</a:t>
            </a:r>
            <a:r>
              <a:rPr lang="vi-VN" sz="1500" spc="-5" dirty="0">
                <a:effectLst/>
                <a:latin typeface="Arial" panose="020B0604020202020204" pitchFamily="34" charset="0"/>
                <a:ea typeface="Times New Roman" panose="02020603050405020304" pitchFamily="18" charset="0"/>
                <a:cs typeface="Arial" panose="020B0604020202020204" pitchFamily="34" charset="0"/>
              </a:rPr>
              <a:t>à</a:t>
            </a:r>
            <a:r>
              <a:rPr lang="vi-VN" sz="1500" dirty="0">
                <a:effectLst/>
                <a:latin typeface="Arial" panose="020B0604020202020204" pitchFamily="34" charset="0"/>
                <a:ea typeface="Times New Roman" panose="02020603050405020304" pitchFamily="18" charset="0"/>
                <a:cs typeface="Arial" panose="020B0604020202020204" pitchFamily="34" charset="0"/>
              </a:rPr>
              <a:t>o</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d</a:t>
            </a:r>
            <a:r>
              <a:rPr lang="vi-VN" sz="1500" spc="-5" dirty="0">
                <a:effectLst/>
                <a:latin typeface="Arial" panose="020B0604020202020204" pitchFamily="34" charset="0"/>
                <a:ea typeface="Times New Roman" panose="02020603050405020304" pitchFamily="18" charset="0"/>
                <a:cs typeface="Arial" panose="020B0604020202020204" pitchFamily="34" charset="0"/>
              </a:rPr>
              <a:t>ạ</a:t>
            </a:r>
            <a:r>
              <a:rPr lang="vi-VN" sz="1500" dirty="0">
                <a:effectLst/>
                <a:latin typeface="Arial" panose="020B0604020202020204" pitchFamily="34" charset="0"/>
                <a:ea typeface="Times New Roman" panose="02020603050405020304" pitchFamily="18" charset="0"/>
                <a:cs typeface="Arial" panose="020B0604020202020204" pitchFamily="34" charset="0"/>
              </a:rPr>
              <a:t>ng</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nhiên l</a:t>
            </a:r>
            <a:r>
              <a:rPr lang="vi-VN" sz="1500" spc="10" dirty="0">
                <a:effectLst/>
                <a:latin typeface="Arial" panose="020B0604020202020204" pitchFamily="34" charset="0"/>
                <a:ea typeface="Times New Roman" panose="02020603050405020304" pitchFamily="18" charset="0"/>
                <a:cs typeface="Arial" panose="020B0604020202020204" pitchFamily="34" charset="0"/>
              </a:rPr>
              <a:t>i</a:t>
            </a:r>
            <a:r>
              <a:rPr lang="vi-VN" sz="1500" spc="-5" dirty="0">
                <a:effectLst/>
                <a:latin typeface="Arial" panose="020B0604020202020204" pitchFamily="34" charset="0"/>
                <a:ea typeface="Times New Roman" panose="02020603050405020304" pitchFamily="18" charset="0"/>
                <a:cs typeface="Arial" panose="020B0604020202020204" pitchFamily="34" charset="0"/>
              </a:rPr>
              <a:t>ệ</a:t>
            </a:r>
            <a:r>
              <a:rPr lang="vi-VN" sz="1500" dirty="0">
                <a:effectLst/>
                <a:latin typeface="Arial" panose="020B0604020202020204" pitchFamily="34" charset="0"/>
                <a:ea typeface="Times New Roman" panose="02020603050405020304" pitchFamily="18" charset="0"/>
                <a:cs typeface="Arial" panose="020B0604020202020204" pitchFamily="34" charset="0"/>
              </a:rPr>
              <a:t>u</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và phương</a:t>
            </a:r>
            <a:r>
              <a:rPr lang="vi-VN" sz="1500" spc="10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ph</a:t>
            </a:r>
            <a:r>
              <a:rPr lang="vi-VN" sz="1500" spc="-5" dirty="0">
                <a:effectLst/>
                <a:latin typeface="Arial" panose="020B0604020202020204" pitchFamily="34" charset="0"/>
                <a:ea typeface="Times New Roman" panose="02020603050405020304" pitchFamily="18" charset="0"/>
                <a:cs typeface="Arial" panose="020B0604020202020204" pitchFamily="34" charset="0"/>
              </a:rPr>
              <a:t>á</a:t>
            </a:r>
            <a:r>
              <a:rPr lang="vi-VN" sz="1500" dirty="0">
                <a:effectLst/>
                <a:latin typeface="Arial" panose="020B0604020202020204" pitchFamily="34" charset="0"/>
                <a:ea typeface="Times New Roman" panose="02020603050405020304" pitchFamily="18" charset="0"/>
                <a:cs typeface="Arial" panose="020B0604020202020204" pitchFamily="34" charset="0"/>
              </a:rPr>
              <a:t>p</a:t>
            </a:r>
            <a:r>
              <a:rPr lang="vi-VN" sz="1500" spc="10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đốt.</a:t>
            </a:r>
            <a:r>
              <a:rPr lang="vi-VN" sz="1500" spc="10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q3  được</a:t>
            </a:r>
            <a:r>
              <a:rPr lang="vi-VN" sz="1500" spc="10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x</a:t>
            </a:r>
            <a:r>
              <a:rPr lang="vi-VN" sz="1500" spc="-5" dirty="0">
                <a:effectLst/>
                <a:latin typeface="Arial" panose="020B0604020202020204" pitchFamily="34" charset="0"/>
                <a:ea typeface="Times New Roman" panose="02020603050405020304" pitchFamily="18" charset="0"/>
                <a:cs typeface="Arial" panose="020B0604020202020204" pitchFamily="34" charset="0"/>
              </a:rPr>
              <a:t>á</a:t>
            </a:r>
            <a:r>
              <a:rPr lang="vi-VN" sz="1500" dirty="0">
                <a:effectLst/>
                <a:latin typeface="Arial" panose="020B0604020202020204" pitchFamily="34" charset="0"/>
                <a:ea typeface="Times New Roman" panose="02020603050405020304" pitchFamily="18" charset="0"/>
                <a:cs typeface="Arial" panose="020B0604020202020204" pitchFamily="34" charset="0"/>
              </a:rPr>
              <a:t>c</a:t>
            </a:r>
            <a:r>
              <a:rPr lang="vi-VN" sz="1500" spc="10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đ</a:t>
            </a:r>
            <a:r>
              <a:rPr lang="vi-VN" sz="1500" spc="5" dirty="0">
                <a:effectLst/>
                <a:latin typeface="Arial" panose="020B0604020202020204" pitchFamily="34" charset="0"/>
                <a:ea typeface="Times New Roman" panose="02020603050405020304" pitchFamily="18" charset="0"/>
                <a:cs typeface="Arial" panose="020B0604020202020204" pitchFamily="34" charset="0"/>
              </a:rPr>
              <a:t>ị</a:t>
            </a:r>
            <a:r>
              <a:rPr lang="vi-VN" sz="1500" dirty="0">
                <a:effectLst/>
                <a:latin typeface="Arial" panose="020B0604020202020204" pitchFamily="34" charset="0"/>
                <a:ea typeface="Times New Roman" panose="02020603050405020304" pitchFamily="18" charset="0"/>
                <a:cs typeface="Arial" panose="020B0604020202020204" pitchFamily="34" charset="0"/>
              </a:rPr>
              <a:t>nh</a:t>
            </a:r>
            <a:r>
              <a:rPr lang="vi-VN" sz="1500" spc="10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thô</a:t>
            </a:r>
            <a:r>
              <a:rPr lang="vi-VN" sz="1500" spc="-10" dirty="0">
                <a:effectLst/>
                <a:latin typeface="Arial" panose="020B0604020202020204" pitchFamily="34" charset="0"/>
                <a:ea typeface="Times New Roman" panose="02020603050405020304" pitchFamily="18" charset="0"/>
                <a:cs typeface="Arial" panose="020B0604020202020204" pitchFamily="34" charset="0"/>
              </a:rPr>
              <a:t>n</a:t>
            </a:r>
            <a:r>
              <a:rPr lang="vi-VN" sz="1500" dirty="0">
                <a:effectLst/>
                <a:latin typeface="Arial" panose="020B0604020202020204" pitchFamily="34" charset="0"/>
                <a:ea typeface="Times New Roman" panose="02020603050405020304" pitchFamily="18" charset="0"/>
                <a:cs typeface="Arial" panose="020B0604020202020204" pitchFamily="34" charset="0"/>
              </a:rPr>
              <a:t>g</a:t>
            </a:r>
            <a:r>
              <a:rPr lang="vi-VN" sz="1500" spc="10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qua</a:t>
            </a:r>
            <a:r>
              <a:rPr lang="vi-VN" sz="1500" spc="10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thành</a:t>
            </a:r>
            <a:r>
              <a:rPr lang="vi-VN" sz="1500" spc="10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p</a:t>
            </a:r>
            <a:r>
              <a:rPr lang="vi-VN" sz="1500" spc="10" dirty="0">
                <a:effectLst/>
                <a:latin typeface="Arial" panose="020B0604020202020204" pitchFamily="34" charset="0"/>
                <a:ea typeface="Times New Roman" panose="02020603050405020304" pitchFamily="18" charset="0"/>
                <a:cs typeface="Arial" panose="020B0604020202020204" pitchFamily="34" charset="0"/>
              </a:rPr>
              <a:t>h</a:t>
            </a:r>
            <a:r>
              <a:rPr lang="vi-VN" sz="1500" spc="-5" dirty="0">
                <a:effectLst/>
                <a:latin typeface="Arial" panose="020B0604020202020204" pitchFamily="34" charset="0"/>
                <a:ea typeface="Times New Roman" panose="02020603050405020304" pitchFamily="18" charset="0"/>
                <a:cs typeface="Arial" panose="020B0604020202020204" pitchFamily="34" charset="0"/>
              </a:rPr>
              <a:t>ầ</a:t>
            </a:r>
            <a:r>
              <a:rPr lang="vi-VN" sz="1500" dirty="0">
                <a:effectLst/>
                <a:latin typeface="Arial" panose="020B0604020202020204" pitchFamily="34" charset="0"/>
                <a:ea typeface="Times New Roman" panose="02020603050405020304" pitchFamily="18" charset="0"/>
                <a:cs typeface="Arial" panose="020B0604020202020204" pitchFamily="34" charset="0"/>
              </a:rPr>
              <a:t>n</a:t>
            </a:r>
            <a:r>
              <a:rPr lang="vi-VN" sz="1500" spc="10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khí</a:t>
            </a:r>
            <a:r>
              <a:rPr lang="vi-VN" sz="1500" spc="95" dirty="0">
                <a:effectLst/>
                <a:latin typeface="Arial" panose="020B0604020202020204" pitchFamily="34" charset="0"/>
                <a:ea typeface="Times New Roman" panose="02020603050405020304" pitchFamily="18" charset="0"/>
                <a:cs typeface="Arial" panose="020B0604020202020204" pitchFamily="34" charset="0"/>
              </a:rPr>
              <a:t> </a:t>
            </a:r>
            <a:r>
              <a:rPr lang="vi-VN" sz="1500" spc="-10" dirty="0">
                <a:effectLst/>
                <a:latin typeface="Arial" panose="020B0604020202020204" pitchFamily="34" charset="0"/>
                <a:ea typeface="Times New Roman" panose="02020603050405020304" pitchFamily="18" charset="0"/>
                <a:cs typeface="Arial" panose="020B0604020202020204" pitchFamily="34" charset="0"/>
              </a:rPr>
              <a:t>C</a:t>
            </a:r>
            <a:r>
              <a:rPr lang="vi-VN" sz="1500" dirty="0">
                <a:effectLst/>
                <a:latin typeface="Arial" panose="020B0604020202020204" pitchFamily="34" charset="0"/>
                <a:ea typeface="Times New Roman" panose="02020603050405020304" pitchFamily="18" charset="0"/>
                <a:cs typeface="Arial" panose="020B0604020202020204" pitchFamily="34" charset="0"/>
              </a:rPr>
              <a:t>O</a:t>
            </a:r>
            <a:r>
              <a:rPr lang="vi-VN" sz="1500" spc="10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và</a:t>
            </a:r>
            <a:r>
              <a:rPr lang="vi-VN" sz="1500" spc="10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th</a:t>
            </a:r>
            <a:r>
              <a:rPr lang="vi-VN" sz="1500" spc="5" dirty="0">
                <a:effectLst/>
                <a:latin typeface="Arial" panose="020B0604020202020204" pitchFamily="34" charset="0"/>
                <a:ea typeface="Times New Roman" panose="02020603050405020304" pitchFamily="18" charset="0"/>
                <a:cs typeface="Arial" panose="020B0604020202020204" pitchFamily="34" charset="0"/>
              </a:rPr>
              <a:t>ườ</a:t>
            </a:r>
            <a:r>
              <a:rPr lang="vi-VN" sz="1500" dirty="0">
                <a:effectLst/>
                <a:latin typeface="Arial" panose="020B0604020202020204" pitchFamily="34" charset="0"/>
                <a:ea typeface="Times New Roman" panose="02020603050405020304" pitchFamily="18" charset="0"/>
                <a:cs typeface="Arial" panose="020B0604020202020204" pitchFamily="34" charset="0"/>
              </a:rPr>
              <a:t>ng</a:t>
            </a:r>
            <a:r>
              <a:rPr lang="vi-VN" sz="1500" spc="10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nhỏ (thông thường kho</a:t>
            </a:r>
            <a:r>
              <a:rPr lang="vi-VN" sz="1500" spc="-5" dirty="0">
                <a:effectLst/>
                <a:latin typeface="Arial" panose="020B0604020202020204" pitchFamily="34" charset="0"/>
                <a:ea typeface="Times New Roman" panose="02020603050405020304" pitchFamily="18" charset="0"/>
                <a:cs typeface="Arial" panose="020B0604020202020204" pitchFamily="34" charset="0"/>
              </a:rPr>
              <a:t>ả</a:t>
            </a:r>
            <a:r>
              <a:rPr lang="vi-VN" sz="1500" dirty="0">
                <a:effectLst/>
                <a:latin typeface="Arial" panose="020B0604020202020204" pitchFamily="34" charset="0"/>
                <a:ea typeface="Times New Roman" panose="02020603050405020304" pitchFamily="18" charset="0"/>
                <a:cs typeface="Arial" panose="020B0604020202020204" pitchFamily="34" charset="0"/>
              </a:rPr>
              <a:t>ng 0 ÷ 1,5%)</a:t>
            </a:r>
            <a:r>
              <a:rPr lang="en-GB" sz="1500" dirty="0">
                <a:effectLst/>
                <a:latin typeface="Arial" panose="020B0604020202020204" pitchFamily="34" charset="0"/>
                <a:ea typeface="Times New Roman" panose="02020603050405020304" pitchFamily="18" charset="0"/>
                <a:cs typeface="Arial" panose="020B0604020202020204" pitchFamily="34" charset="0"/>
              </a:rPr>
              <a:t>.</a:t>
            </a:r>
          </a:p>
          <a:p>
            <a:pPr marL="285750" indent="-285750">
              <a:lnSpc>
                <a:spcPct val="120000"/>
              </a:lnSpc>
              <a:spcBef>
                <a:spcPts val="200"/>
              </a:spcBef>
              <a:spcAft>
                <a:spcPts val="200"/>
              </a:spcAft>
              <a:buFont typeface="Wingdings" panose="05000000000000000000" pitchFamily="2" charset="2"/>
              <a:buChar char="§"/>
            </a:pPr>
            <a:r>
              <a:rPr lang="vi-VN" sz="1500" dirty="0">
                <a:effectLst/>
                <a:latin typeface="Arial" panose="020B0604020202020204" pitchFamily="34" charset="0"/>
                <a:ea typeface="Times New Roman" panose="02020603050405020304" pitchFamily="18" charset="0"/>
                <a:cs typeface="Arial" panose="020B0604020202020204" pitchFamily="34" charset="0"/>
              </a:rPr>
              <a:t>q4</a:t>
            </a:r>
            <a:r>
              <a:rPr lang="vi-VN" sz="1500" spc="9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x</a:t>
            </a:r>
            <a:r>
              <a:rPr lang="vi-VN" sz="1500" spc="-5" dirty="0">
                <a:effectLst/>
                <a:latin typeface="Arial" panose="020B0604020202020204" pitchFamily="34" charset="0"/>
                <a:ea typeface="Times New Roman" panose="02020603050405020304" pitchFamily="18" charset="0"/>
                <a:cs typeface="Arial" panose="020B0604020202020204" pitchFamily="34" charset="0"/>
              </a:rPr>
              <a:t>ả</a:t>
            </a:r>
            <a:r>
              <a:rPr lang="vi-VN" sz="1500" dirty="0">
                <a:effectLst/>
                <a:latin typeface="Arial" panose="020B0604020202020204" pitchFamily="34" charset="0"/>
                <a:ea typeface="Times New Roman" panose="02020603050405020304" pitchFamily="18" charset="0"/>
                <a:cs typeface="Arial" panose="020B0604020202020204" pitchFamily="34" charset="0"/>
              </a:rPr>
              <a:t>y</a:t>
            </a:r>
            <a:r>
              <a:rPr lang="vi-VN" sz="1500" spc="-2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ra</a:t>
            </a:r>
            <a:r>
              <a:rPr lang="vi-VN" sz="1500" spc="-2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do</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spc="5" dirty="0">
                <a:effectLst/>
                <a:latin typeface="Arial" panose="020B0604020202020204" pitchFamily="34" charset="0"/>
                <a:ea typeface="Times New Roman" panose="02020603050405020304" pitchFamily="18" charset="0"/>
                <a:cs typeface="Arial" panose="020B0604020202020204" pitchFamily="34" charset="0"/>
              </a:rPr>
              <a:t>m</a:t>
            </a:r>
            <a:r>
              <a:rPr lang="vi-VN" sz="1500" dirty="0">
                <a:effectLst/>
                <a:latin typeface="Arial" panose="020B0604020202020204" pitchFamily="34" charset="0"/>
                <a:ea typeface="Times New Roman" panose="02020603050405020304" pitchFamily="18" charset="0"/>
                <a:cs typeface="Arial" panose="020B0604020202020204" pitchFamily="34" charset="0"/>
              </a:rPr>
              <a:t>ột</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lượng</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nhỏ</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nhi</a:t>
            </a:r>
            <a:r>
              <a:rPr lang="vi-VN" sz="1500" spc="-15" dirty="0">
                <a:effectLst/>
                <a:latin typeface="Arial" panose="020B0604020202020204" pitchFamily="34" charset="0"/>
                <a:ea typeface="Times New Roman" panose="02020603050405020304" pitchFamily="18" charset="0"/>
                <a:cs typeface="Arial" panose="020B0604020202020204" pitchFamily="34" charset="0"/>
              </a:rPr>
              <a:t>ê</a:t>
            </a:r>
            <a:r>
              <a:rPr lang="vi-VN" sz="1500" dirty="0">
                <a:effectLst/>
                <a:latin typeface="Arial" panose="020B0604020202020204" pitchFamily="34" charset="0"/>
                <a:ea typeface="Times New Roman" panose="02020603050405020304" pitchFamily="18" charset="0"/>
                <a:cs typeface="Arial" panose="020B0604020202020204" pitchFamily="34" charset="0"/>
              </a:rPr>
              <a:t>n</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l</a:t>
            </a:r>
            <a:r>
              <a:rPr lang="vi-VN" sz="1500" spc="5" dirty="0">
                <a:effectLst/>
                <a:latin typeface="Arial" panose="020B0604020202020204" pitchFamily="34" charset="0"/>
                <a:ea typeface="Times New Roman" panose="02020603050405020304" pitchFamily="18" charset="0"/>
                <a:cs typeface="Arial" panose="020B0604020202020204" pitchFamily="34" charset="0"/>
              </a:rPr>
              <a:t>i</a:t>
            </a:r>
            <a:r>
              <a:rPr lang="vi-VN" sz="1500" spc="-5" dirty="0">
                <a:effectLst/>
                <a:latin typeface="Arial" panose="020B0604020202020204" pitchFamily="34" charset="0"/>
                <a:ea typeface="Times New Roman" panose="02020603050405020304" pitchFamily="18" charset="0"/>
                <a:cs typeface="Arial" panose="020B0604020202020204" pitchFamily="34" charset="0"/>
              </a:rPr>
              <a:t>ệ</a:t>
            </a:r>
            <a:r>
              <a:rPr lang="vi-VN" sz="1500" dirty="0">
                <a:effectLst/>
                <a:latin typeface="Arial" panose="020B0604020202020204" pitchFamily="34" charset="0"/>
                <a:ea typeface="Times New Roman" panose="02020603050405020304" pitchFamily="18" charset="0"/>
                <a:cs typeface="Arial" panose="020B0604020202020204" pitchFamily="34" charset="0"/>
              </a:rPr>
              <a:t>u</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đưa v</a:t>
            </a:r>
            <a:r>
              <a:rPr lang="vi-VN" sz="1500" spc="-5" dirty="0">
                <a:effectLst/>
                <a:latin typeface="Arial" panose="020B0604020202020204" pitchFamily="34" charset="0"/>
                <a:ea typeface="Times New Roman" panose="02020603050405020304" pitchFamily="18" charset="0"/>
                <a:cs typeface="Arial" panose="020B0604020202020204" pitchFamily="34" charset="0"/>
              </a:rPr>
              <a:t>à</a:t>
            </a:r>
            <a:r>
              <a:rPr lang="vi-VN" sz="1500" dirty="0">
                <a:effectLst/>
                <a:latin typeface="Arial" panose="020B0604020202020204" pitchFamily="34" charset="0"/>
                <a:ea typeface="Times New Roman" panose="02020603050405020304" pitchFamily="18" charset="0"/>
                <a:cs typeface="Arial" panose="020B0604020202020204" pitchFamily="34" charset="0"/>
              </a:rPr>
              <a:t>o</a:t>
            </a:r>
            <a:r>
              <a:rPr lang="vi-VN" sz="1500" spc="-2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buồng</a:t>
            </a:r>
            <a:r>
              <a:rPr lang="vi-VN" sz="1500" spc="-2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đốt</a:t>
            </a:r>
            <a:r>
              <a:rPr lang="vi-VN" sz="1500" spc="-20" dirty="0">
                <a:effectLst/>
                <a:latin typeface="Arial" panose="020B0604020202020204" pitchFamily="34" charset="0"/>
                <a:ea typeface="Times New Roman" panose="02020603050405020304" pitchFamily="18" charset="0"/>
                <a:cs typeface="Arial" panose="020B0604020202020204" pitchFamily="34" charset="0"/>
              </a:rPr>
              <a:t> </a:t>
            </a:r>
            <a:r>
              <a:rPr lang="vi-VN" sz="1500" spc="5" dirty="0">
                <a:effectLst/>
                <a:latin typeface="Arial" panose="020B0604020202020204" pitchFamily="34" charset="0"/>
                <a:ea typeface="Times New Roman" panose="02020603050405020304" pitchFamily="18" charset="0"/>
                <a:cs typeface="Arial" panose="020B0604020202020204" pitchFamily="34" charset="0"/>
              </a:rPr>
              <a:t>b</a:t>
            </a:r>
            <a:r>
              <a:rPr lang="vi-VN" sz="1500" dirty="0">
                <a:effectLst/>
                <a:latin typeface="Arial" panose="020B0604020202020204" pitchFamily="34" charset="0"/>
                <a:ea typeface="Times New Roman" panose="02020603050405020304" pitchFamily="18" charset="0"/>
                <a:cs typeface="Arial" panose="020B0604020202020204" pitchFamily="34" charset="0"/>
              </a:rPr>
              <a:t>ị</a:t>
            </a:r>
            <a:r>
              <a:rPr lang="vi-VN" sz="1500" spc="-2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đưa</a:t>
            </a:r>
            <a:r>
              <a:rPr lang="vi-VN" sz="1500" spc="-3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ra</a:t>
            </a:r>
            <a:r>
              <a:rPr lang="vi-VN" sz="1500" spc="-3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ng</a:t>
            </a:r>
            <a:r>
              <a:rPr lang="vi-VN" sz="1500" spc="-10" dirty="0">
                <a:effectLst/>
                <a:latin typeface="Arial" panose="020B0604020202020204" pitchFamily="34" charset="0"/>
                <a:ea typeface="Times New Roman" panose="02020603050405020304" pitchFamily="18" charset="0"/>
                <a:cs typeface="Arial" panose="020B0604020202020204" pitchFamily="34" charset="0"/>
              </a:rPr>
              <a:t>o</a:t>
            </a:r>
            <a:r>
              <a:rPr lang="vi-VN" sz="1500" spc="-5" dirty="0">
                <a:effectLst/>
                <a:latin typeface="Arial" panose="020B0604020202020204" pitchFamily="34" charset="0"/>
                <a:ea typeface="Times New Roman" panose="02020603050405020304" pitchFamily="18" charset="0"/>
                <a:cs typeface="Arial" panose="020B0604020202020204" pitchFamily="34" charset="0"/>
              </a:rPr>
              <a:t>à</a:t>
            </a:r>
            <a:r>
              <a:rPr lang="vi-VN" sz="1500" dirty="0">
                <a:effectLst/>
                <a:latin typeface="Arial" panose="020B0604020202020204" pitchFamily="34" charset="0"/>
                <a:ea typeface="Times New Roman" panose="02020603050405020304" pitchFamily="18" charset="0"/>
                <a:cs typeface="Arial" panose="020B0604020202020204" pitchFamily="34" charset="0"/>
              </a:rPr>
              <a:t>i</a:t>
            </a:r>
            <a:r>
              <a:rPr lang="vi-VN" sz="1500" spc="-2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(lọt</a:t>
            </a:r>
            <a:r>
              <a:rPr lang="vi-VN" sz="1500" spc="-2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ghi,</a:t>
            </a:r>
            <a:r>
              <a:rPr lang="vi-VN" sz="1500" spc="-2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b</a:t>
            </a:r>
            <a:r>
              <a:rPr lang="vi-VN" sz="1500" spc="-5" dirty="0">
                <a:effectLst/>
                <a:latin typeface="Arial" panose="020B0604020202020204" pitchFamily="34" charset="0"/>
                <a:ea typeface="Times New Roman" panose="02020603050405020304" pitchFamily="18" charset="0"/>
                <a:cs typeface="Arial" panose="020B0604020202020204" pitchFamily="34" charset="0"/>
              </a:rPr>
              <a:t>a</a:t>
            </a:r>
            <a:r>
              <a:rPr lang="vi-VN" sz="1500" dirty="0">
                <a:effectLst/>
                <a:latin typeface="Arial" panose="020B0604020202020204" pitchFamily="34" charset="0"/>
                <a:ea typeface="Times New Roman" panose="02020603050405020304" pitchFamily="18" charset="0"/>
                <a:cs typeface="Arial" panose="020B0604020202020204" pitchFamily="34" charset="0"/>
              </a:rPr>
              <a:t>y</a:t>
            </a:r>
            <a:r>
              <a:rPr lang="vi-VN" sz="1500" spc="-2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theo</a:t>
            </a:r>
            <a:r>
              <a:rPr lang="vi-VN" sz="1500" spc="-2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khói</a:t>
            </a:r>
            <a:r>
              <a:rPr lang="vi-VN" sz="1500" spc="-35" dirty="0">
                <a:effectLst/>
                <a:latin typeface="Arial" panose="020B0604020202020204" pitchFamily="34" charset="0"/>
                <a:ea typeface="Times New Roman" panose="02020603050405020304" pitchFamily="18" charset="0"/>
                <a:cs typeface="Arial" panose="020B0604020202020204" pitchFamily="34" charset="0"/>
              </a:rPr>
              <a:t> </a:t>
            </a:r>
            <a:r>
              <a:rPr lang="vi-VN" sz="1500" spc="-10" dirty="0">
                <a:effectLst/>
                <a:latin typeface="Arial" panose="020B0604020202020204" pitchFamily="34" charset="0"/>
                <a:ea typeface="Times New Roman" panose="02020603050405020304" pitchFamily="18" charset="0"/>
                <a:cs typeface="Arial" panose="020B0604020202020204" pitchFamily="34" charset="0"/>
              </a:rPr>
              <a:t>t</a:t>
            </a:r>
            <a:r>
              <a:rPr lang="vi-VN" sz="1500" spc="5" dirty="0">
                <a:effectLst/>
                <a:latin typeface="Arial" panose="020B0604020202020204" pitchFamily="34" charset="0"/>
                <a:ea typeface="Times New Roman" panose="02020603050405020304" pitchFamily="18" charset="0"/>
                <a:cs typeface="Arial" panose="020B0604020202020204" pitchFamily="34" charset="0"/>
              </a:rPr>
              <a:t>h</a:t>
            </a:r>
            <a:r>
              <a:rPr lang="vi-VN" sz="1500" spc="-5" dirty="0">
                <a:effectLst/>
                <a:latin typeface="Arial" panose="020B0604020202020204" pitchFamily="34" charset="0"/>
                <a:ea typeface="Times New Roman" panose="02020603050405020304" pitchFamily="18" charset="0"/>
                <a:cs typeface="Arial" panose="020B0604020202020204" pitchFamily="34" charset="0"/>
              </a:rPr>
              <a:t>ả</a:t>
            </a:r>
            <a:r>
              <a:rPr lang="vi-VN" sz="1500" dirty="0">
                <a:effectLst/>
                <a:latin typeface="Arial" panose="020B0604020202020204" pitchFamily="34" charset="0"/>
                <a:ea typeface="Times New Roman" panose="02020603050405020304" pitchFamily="18" charset="0"/>
                <a:cs typeface="Arial" panose="020B0604020202020204" pitchFamily="34" charset="0"/>
              </a:rPr>
              <a:t>i…).</a:t>
            </a:r>
            <a:r>
              <a:rPr lang="en-GB" sz="1500" dirty="0">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q4</a:t>
            </a:r>
            <a:r>
              <a:rPr lang="vi-VN" sz="1500" spc="7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p</a:t>
            </a:r>
            <a:r>
              <a:rPr lang="vi-VN" sz="1500" spc="10" dirty="0">
                <a:effectLst/>
                <a:latin typeface="Arial" panose="020B0604020202020204" pitchFamily="34" charset="0"/>
                <a:ea typeface="Times New Roman" panose="02020603050405020304" pitchFamily="18" charset="0"/>
                <a:cs typeface="Arial" panose="020B0604020202020204" pitchFamily="34" charset="0"/>
              </a:rPr>
              <a:t>h</a:t>
            </a:r>
            <a:r>
              <a:rPr lang="vi-VN" sz="1500" dirty="0">
                <a:effectLst/>
                <a:latin typeface="Arial" panose="020B0604020202020204" pitchFamily="34" charset="0"/>
                <a:ea typeface="Times New Roman" panose="02020603050405020304" pitchFamily="18" charset="0"/>
                <a:cs typeface="Arial" panose="020B0604020202020204" pitchFamily="34" charset="0"/>
              </a:rPr>
              <a:t>ụ</a:t>
            </a:r>
            <a:r>
              <a:rPr lang="vi-VN" sz="1500" spc="-3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thuộc</a:t>
            </a:r>
            <a:r>
              <a:rPr lang="vi-VN" sz="1500" spc="-4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v</a:t>
            </a:r>
            <a:r>
              <a:rPr lang="vi-VN" sz="1500" spc="-5" dirty="0">
                <a:effectLst/>
                <a:latin typeface="Arial" panose="020B0604020202020204" pitchFamily="34" charset="0"/>
                <a:ea typeface="Times New Roman" panose="02020603050405020304" pitchFamily="18" charset="0"/>
                <a:cs typeface="Arial" panose="020B0604020202020204" pitchFamily="34" charset="0"/>
              </a:rPr>
              <a:t>à</a:t>
            </a:r>
            <a:r>
              <a:rPr lang="vi-VN" sz="1500" dirty="0">
                <a:effectLst/>
                <a:latin typeface="Arial" panose="020B0604020202020204" pitchFamily="34" charset="0"/>
                <a:ea typeface="Times New Roman" panose="02020603050405020304" pitchFamily="18" charset="0"/>
                <a:cs typeface="Arial" panose="020B0604020202020204" pitchFamily="34" charset="0"/>
              </a:rPr>
              <a:t>o</a:t>
            </a:r>
            <a:r>
              <a:rPr lang="vi-VN" sz="1500" spc="-25" dirty="0">
                <a:effectLst/>
                <a:latin typeface="Arial" panose="020B0604020202020204" pitchFamily="34" charset="0"/>
                <a:ea typeface="Times New Roman" panose="02020603050405020304" pitchFamily="18" charset="0"/>
                <a:cs typeface="Arial" panose="020B0604020202020204" pitchFamily="34" charset="0"/>
              </a:rPr>
              <a:t> </a:t>
            </a:r>
            <a:r>
              <a:rPr lang="vi-VN" sz="1500" spc="-5" dirty="0">
                <a:effectLst/>
                <a:latin typeface="Arial" panose="020B0604020202020204" pitchFamily="34" charset="0"/>
                <a:ea typeface="Times New Roman" panose="02020603050405020304" pitchFamily="18" charset="0"/>
                <a:cs typeface="Arial" panose="020B0604020202020204" pitchFamily="34" charset="0"/>
              </a:rPr>
              <a:t>c</a:t>
            </a:r>
            <a:r>
              <a:rPr lang="vi-VN" sz="1500" dirty="0">
                <a:effectLst/>
                <a:latin typeface="Arial" panose="020B0604020202020204" pitchFamily="34" charset="0"/>
                <a:ea typeface="Times New Roman" panose="02020603050405020304" pitchFamily="18" charset="0"/>
                <a:cs typeface="Arial" panose="020B0604020202020204" pitchFamily="34" charset="0"/>
              </a:rPr>
              <a:t>h</a:t>
            </a:r>
            <a:r>
              <a:rPr lang="vi-VN" sz="1500" spc="-5" dirty="0">
                <a:effectLst/>
                <a:latin typeface="Arial" panose="020B0604020202020204" pitchFamily="34" charset="0"/>
                <a:ea typeface="Times New Roman" panose="02020603050405020304" pitchFamily="18" charset="0"/>
                <a:cs typeface="Arial" panose="020B0604020202020204" pitchFamily="34" charset="0"/>
              </a:rPr>
              <a:t>ấ</a:t>
            </a:r>
            <a:r>
              <a:rPr lang="vi-VN" sz="1500" dirty="0">
                <a:effectLst/>
                <a:latin typeface="Arial" panose="020B0604020202020204" pitchFamily="34" charset="0"/>
                <a:ea typeface="Times New Roman" panose="02020603050405020304" pitchFamily="18" charset="0"/>
                <a:cs typeface="Arial" panose="020B0604020202020204" pitchFamily="34" charset="0"/>
              </a:rPr>
              <a:t>t lượng nhiên li</a:t>
            </a:r>
            <a:r>
              <a:rPr lang="vi-VN" sz="1500" spc="-5" dirty="0">
                <a:effectLst/>
                <a:latin typeface="Arial" panose="020B0604020202020204" pitchFamily="34" charset="0"/>
                <a:ea typeface="Times New Roman" panose="02020603050405020304" pitchFamily="18" charset="0"/>
                <a:cs typeface="Arial" panose="020B0604020202020204" pitchFamily="34" charset="0"/>
              </a:rPr>
              <a:t>ệ</a:t>
            </a:r>
            <a:r>
              <a:rPr lang="vi-VN" sz="1500" dirty="0">
                <a:effectLst/>
                <a:latin typeface="Arial" panose="020B0604020202020204" pitchFamily="34" charset="0"/>
                <a:ea typeface="Times New Roman" panose="02020603050405020304" pitchFamily="18" charset="0"/>
                <a:cs typeface="Arial" panose="020B0604020202020204" pitchFamily="34" charset="0"/>
              </a:rPr>
              <a:t>u và</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c</a:t>
            </a:r>
            <a:r>
              <a:rPr lang="vi-VN" sz="1500" spc="-5" dirty="0">
                <a:effectLst/>
                <a:latin typeface="Arial" panose="020B0604020202020204" pitchFamily="34" charset="0"/>
                <a:ea typeface="Times New Roman" panose="02020603050405020304" pitchFamily="18" charset="0"/>
                <a:cs typeface="Arial" panose="020B0604020202020204" pitchFamily="34" charset="0"/>
              </a:rPr>
              <a:t>ấ</a:t>
            </a:r>
            <a:r>
              <a:rPr lang="vi-VN" sz="1500" dirty="0">
                <a:effectLst/>
                <a:latin typeface="Arial" panose="020B0604020202020204" pitchFamily="34" charset="0"/>
                <a:ea typeface="Times New Roman" panose="02020603050405020304" pitchFamily="18" charset="0"/>
                <a:cs typeface="Arial" panose="020B0604020202020204" pitchFamily="34" charset="0"/>
              </a:rPr>
              <a:t>u </a:t>
            </a:r>
            <a:r>
              <a:rPr lang="vi-VN" sz="1500" spc="15" dirty="0">
                <a:effectLst/>
                <a:latin typeface="Arial" panose="020B0604020202020204" pitchFamily="34" charset="0"/>
                <a:ea typeface="Times New Roman" panose="02020603050405020304" pitchFamily="18" charset="0"/>
                <a:cs typeface="Arial" panose="020B0604020202020204" pitchFamily="34" charset="0"/>
              </a:rPr>
              <a:t>t</a:t>
            </a:r>
            <a:r>
              <a:rPr lang="vi-VN" sz="1500" dirty="0">
                <a:effectLst/>
                <a:latin typeface="Arial" panose="020B0604020202020204" pitchFamily="34" charset="0"/>
                <a:ea typeface="Times New Roman" panose="02020603050405020304" pitchFamily="18" charset="0"/>
                <a:cs typeface="Arial" panose="020B0604020202020204" pitchFamily="34" charset="0"/>
              </a:rPr>
              <a:t>rúc</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buồng đốt. </a:t>
            </a:r>
            <a:r>
              <a:rPr lang="en-GB" sz="1500" dirty="0">
                <a:effectLst/>
                <a:latin typeface="Arial" panose="020B0604020202020204" pitchFamily="34" charset="0"/>
                <a:ea typeface="Times New Roman" panose="02020603050405020304" pitchFamily="18" charset="0"/>
                <a:cs typeface="Arial" panose="020B0604020202020204" pitchFamily="34" charset="0"/>
              </a:rPr>
              <a:t>L</a:t>
            </a:r>
            <a:r>
              <a:rPr lang="vi-VN" sz="1500" dirty="0">
                <a:effectLst/>
                <a:latin typeface="Arial" panose="020B0604020202020204" pitchFamily="34" charset="0"/>
                <a:ea typeface="Times New Roman" panose="02020603050405020304" pitchFamily="18" charset="0"/>
                <a:cs typeface="Arial" panose="020B0604020202020204" pitchFamily="34" charset="0"/>
              </a:rPr>
              <a:t>ò </a:t>
            </a:r>
            <a:r>
              <a:rPr lang="vi-VN" sz="1500" spc="5" dirty="0">
                <a:effectLst/>
                <a:latin typeface="Arial" panose="020B0604020202020204" pitchFamily="34" charset="0"/>
                <a:ea typeface="Times New Roman" panose="02020603050405020304" pitchFamily="18" charset="0"/>
                <a:cs typeface="Arial" panose="020B0604020202020204" pitchFamily="34" charset="0"/>
              </a:rPr>
              <a:t>đ</a:t>
            </a:r>
            <a:r>
              <a:rPr lang="vi-VN" sz="1500" dirty="0">
                <a:effectLst/>
                <a:latin typeface="Arial" panose="020B0604020202020204" pitchFamily="34" charset="0"/>
                <a:ea typeface="Times New Roman" panose="02020603050405020304" pitchFamily="18" charset="0"/>
                <a:cs typeface="Arial" panose="020B0604020202020204" pitchFamily="34" charset="0"/>
              </a:rPr>
              <a:t>ốt </a:t>
            </a:r>
            <a:r>
              <a:rPr lang="vi-VN" sz="1500" spc="5" dirty="0">
                <a:effectLst/>
                <a:latin typeface="Arial" panose="020B0604020202020204" pitchFamily="34" charset="0"/>
                <a:ea typeface="Times New Roman" panose="02020603050405020304" pitchFamily="18" charset="0"/>
                <a:cs typeface="Arial" panose="020B0604020202020204" pitchFamily="34" charset="0"/>
              </a:rPr>
              <a:t>t</a:t>
            </a:r>
            <a:r>
              <a:rPr lang="vi-VN" sz="1500" dirty="0">
                <a:effectLst/>
                <a:latin typeface="Arial" panose="020B0604020202020204" pitchFamily="34" charset="0"/>
                <a:ea typeface="Times New Roman" panose="02020603050405020304" pitchFamily="18" charset="0"/>
                <a:cs typeface="Arial" panose="020B0604020202020204" pitchFamily="34" charset="0"/>
              </a:rPr>
              <a:t>h</a:t>
            </a:r>
            <a:r>
              <a:rPr lang="vi-VN" sz="1500" spc="-5" dirty="0">
                <a:effectLst/>
                <a:latin typeface="Arial" panose="020B0604020202020204" pitchFamily="34" charset="0"/>
                <a:ea typeface="Times New Roman" panose="02020603050405020304" pitchFamily="18" charset="0"/>
                <a:cs typeface="Arial" panose="020B0604020202020204" pitchFamily="34" charset="0"/>
              </a:rPr>
              <a:t>a</a:t>
            </a:r>
            <a:r>
              <a:rPr lang="vi-VN" sz="1500" dirty="0">
                <a:effectLst/>
                <a:latin typeface="Arial" panose="020B0604020202020204" pitchFamily="34" charset="0"/>
                <a:ea typeface="Times New Roman" panose="02020603050405020304" pitchFamily="18" charset="0"/>
                <a:cs typeface="Arial" panose="020B0604020202020204" pitchFamily="34" charset="0"/>
              </a:rPr>
              <a:t>n </a:t>
            </a:r>
            <a:r>
              <a:rPr lang="vi-VN" sz="1500" spc="5" dirty="0">
                <a:effectLst/>
                <a:latin typeface="Arial" panose="020B0604020202020204" pitchFamily="34" charset="0"/>
                <a:ea typeface="Times New Roman" panose="02020603050405020304" pitchFamily="18" charset="0"/>
                <a:cs typeface="Arial" panose="020B0604020202020204" pitchFamily="34" charset="0"/>
              </a:rPr>
              <a:t>b</a:t>
            </a:r>
            <a:r>
              <a:rPr lang="vi-VN" sz="1500" dirty="0">
                <a:effectLst/>
                <a:latin typeface="Arial" panose="020B0604020202020204" pitchFamily="34" charset="0"/>
                <a:ea typeface="Times New Roman" panose="02020603050405020304" pitchFamily="18" charset="0"/>
                <a:cs typeface="Arial" panose="020B0604020202020204" pitchFamily="34" charset="0"/>
              </a:rPr>
              <a:t>ột, q4</a:t>
            </a:r>
            <a:r>
              <a:rPr lang="vi-VN" sz="1500" spc="10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n</a:t>
            </a:r>
            <a:r>
              <a:rPr lang="vi-VN" sz="1500" spc="-5" dirty="0">
                <a:effectLst/>
                <a:latin typeface="Arial" panose="020B0604020202020204" pitchFamily="34" charset="0"/>
                <a:ea typeface="Times New Roman" panose="02020603050405020304" pitchFamily="18" charset="0"/>
                <a:cs typeface="Arial" panose="020B0604020202020204" pitchFamily="34" charset="0"/>
              </a:rPr>
              <a:t>ằ</a:t>
            </a:r>
            <a:r>
              <a:rPr lang="vi-VN" sz="1500" dirty="0">
                <a:effectLst/>
                <a:latin typeface="Arial" panose="020B0604020202020204" pitchFamily="34" charset="0"/>
                <a:ea typeface="Times New Roman" panose="02020603050405020304" pitchFamily="18" charset="0"/>
                <a:cs typeface="Arial" panose="020B0604020202020204" pitchFamily="34" charset="0"/>
              </a:rPr>
              <a:t>m </a:t>
            </a:r>
            <a:r>
              <a:rPr lang="vi-VN" sz="1500" spc="5" dirty="0">
                <a:effectLst/>
                <a:latin typeface="Arial" panose="020B0604020202020204" pitchFamily="34" charset="0"/>
                <a:ea typeface="Times New Roman" panose="02020603050405020304" pitchFamily="18" charset="0"/>
                <a:cs typeface="Arial" panose="020B0604020202020204" pitchFamily="34" charset="0"/>
              </a:rPr>
              <a:t>t</a:t>
            </a:r>
            <a:r>
              <a:rPr lang="vi-VN" sz="1500" dirty="0">
                <a:effectLst/>
                <a:latin typeface="Arial" panose="020B0604020202020204" pitchFamily="34" charset="0"/>
                <a:ea typeface="Times New Roman" panose="02020603050405020304" pitchFamily="18" charset="0"/>
                <a:cs typeface="Arial" panose="020B0604020202020204" pitchFamily="34" charset="0"/>
              </a:rPr>
              <a:t>rong</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kh</a:t>
            </a:r>
            <a:r>
              <a:rPr lang="vi-VN" sz="1500" spc="5" dirty="0">
                <a:effectLst/>
                <a:latin typeface="Arial" panose="020B0604020202020204" pitchFamily="34" charset="0"/>
                <a:ea typeface="Times New Roman" panose="02020603050405020304" pitchFamily="18" charset="0"/>
                <a:cs typeface="Arial" panose="020B0604020202020204" pitchFamily="34" charset="0"/>
              </a:rPr>
              <a:t>o</a:t>
            </a:r>
            <a:r>
              <a:rPr lang="vi-VN" sz="1500" spc="-5" dirty="0">
                <a:effectLst/>
                <a:latin typeface="Arial" panose="020B0604020202020204" pitchFamily="34" charset="0"/>
                <a:ea typeface="Times New Roman" panose="02020603050405020304" pitchFamily="18" charset="0"/>
                <a:cs typeface="Arial" panose="020B0604020202020204" pitchFamily="34" charset="0"/>
              </a:rPr>
              <a:t>ả</a:t>
            </a:r>
            <a:r>
              <a:rPr lang="vi-VN" sz="1500" dirty="0">
                <a:effectLst/>
                <a:latin typeface="Arial" panose="020B0604020202020204" pitchFamily="34" charset="0"/>
                <a:ea typeface="Times New Roman" panose="02020603050405020304" pitchFamily="18" charset="0"/>
                <a:cs typeface="Arial" panose="020B0604020202020204" pitchFamily="34" charset="0"/>
              </a:rPr>
              <a:t>ng từ 0,5 ÷ 5%.</a:t>
            </a:r>
            <a:endParaRPr lang="en-US" sz="1500" dirty="0">
              <a:effectLst/>
              <a:latin typeface="Arial" panose="020B0604020202020204" pitchFamily="34" charset="0"/>
              <a:ea typeface="Times New Roman" panose="02020603050405020304" pitchFamily="18" charset="0"/>
              <a:cs typeface="Arial" panose="020B0604020202020204" pitchFamily="34" charset="0"/>
            </a:endParaRPr>
          </a:p>
          <a:p>
            <a:pPr marL="285750" indent="-285750">
              <a:lnSpc>
                <a:spcPct val="120000"/>
              </a:lnSpc>
              <a:spcBef>
                <a:spcPts val="200"/>
              </a:spcBef>
              <a:spcAft>
                <a:spcPts val="200"/>
              </a:spcAft>
              <a:buFont typeface="Wingdings" panose="05000000000000000000" pitchFamily="2" charset="2"/>
              <a:buChar char="§"/>
            </a:pPr>
            <a:r>
              <a:rPr lang="vi-VN" sz="1500" dirty="0">
                <a:effectLst/>
                <a:latin typeface="Arial" panose="020B0604020202020204" pitchFamily="34" charset="0"/>
                <a:ea typeface="Times New Roman" panose="02020603050405020304" pitchFamily="18" charset="0"/>
                <a:cs typeface="Arial" panose="020B0604020202020204" pitchFamily="34" charset="0"/>
              </a:rPr>
              <a:t>q5 p</a:t>
            </a:r>
            <a:r>
              <a:rPr lang="vi-VN" sz="1500" spc="5" dirty="0">
                <a:effectLst/>
                <a:latin typeface="Arial" panose="020B0604020202020204" pitchFamily="34" charset="0"/>
                <a:ea typeface="Times New Roman" panose="02020603050405020304" pitchFamily="18" charset="0"/>
                <a:cs typeface="Arial" panose="020B0604020202020204" pitchFamily="34" charset="0"/>
              </a:rPr>
              <a:t>h</a:t>
            </a:r>
            <a:r>
              <a:rPr lang="vi-VN" sz="1500" dirty="0">
                <a:effectLst/>
                <a:latin typeface="Arial" panose="020B0604020202020204" pitchFamily="34" charset="0"/>
                <a:ea typeface="Times New Roman" panose="02020603050405020304" pitchFamily="18" charset="0"/>
                <a:cs typeface="Arial" panose="020B0604020202020204" pitchFamily="34" charset="0"/>
              </a:rPr>
              <a:t>ụ</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thuộc</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v</a:t>
            </a:r>
            <a:r>
              <a:rPr lang="vi-VN" sz="1500" spc="-5" dirty="0">
                <a:effectLst/>
                <a:latin typeface="Arial" panose="020B0604020202020204" pitchFamily="34" charset="0"/>
                <a:ea typeface="Times New Roman" panose="02020603050405020304" pitchFamily="18" charset="0"/>
                <a:cs typeface="Arial" panose="020B0604020202020204" pitchFamily="34" charset="0"/>
              </a:rPr>
              <a:t>à</a:t>
            </a:r>
            <a:r>
              <a:rPr lang="vi-VN" sz="1500" dirty="0">
                <a:effectLst/>
                <a:latin typeface="Arial" panose="020B0604020202020204" pitchFamily="34" charset="0"/>
                <a:ea typeface="Times New Roman" panose="02020603050405020304" pitchFamily="18" charset="0"/>
                <a:cs typeface="Arial" panose="020B0604020202020204" pitchFamily="34" charset="0"/>
              </a:rPr>
              <a:t>o</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d</a:t>
            </a:r>
            <a:r>
              <a:rPr lang="vi-VN" sz="1500" spc="10" dirty="0">
                <a:effectLst/>
                <a:latin typeface="Arial" panose="020B0604020202020204" pitchFamily="34" charset="0"/>
                <a:ea typeface="Times New Roman" panose="02020603050405020304" pitchFamily="18" charset="0"/>
                <a:cs typeface="Arial" panose="020B0604020202020204" pitchFamily="34" charset="0"/>
              </a:rPr>
              <a:t>i</a:t>
            </a:r>
            <a:r>
              <a:rPr lang="vi-VN" sz="1500" spc="-5" dirty="0">
                <a:effectLst/>
                <a:latin typeface="Arial" panose="020B0604020202020204" pitchFamily="34" charset="0"/>
                <a:ea typeface="Times New Roman" panose="02020603050405020304" pitchFamily="18" charset="0"/>
                <a:cs typeface="Arial" panose="020B0604020202020204" pitchFamily="34" charset="0"/>
              </a:rPr>
              <a:t>ệ</a:t>
            </a:r>
            <a:r>
              <a:rPr lang="vi-VN" sz="1500" dirty="0">
                <a:effectLst/>
                <a:latin typeface="Arial" panose="020B0604020202020204" pitchFamily="34" charset="0"/>
                <a:ea typeface="Times New Roman" panose="02020603050405020304" pitchFamily="18" charset="0"/>
                <a:cs typeface="Arial" panose="020B0604020202020204" pitchFamily="34" charset="0"/>
              </a:rPr>
              <a:t>n</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a:t>
            </a:r>
            <a:r>
              <a:rPr lang="vi-VN" sz="1500" spc="5" dirty="0">
                <a:effectLst/>
                <a:latin typeface="Arial" panose="020B0604020202020204" pitchFamily="34" charset="0"/>
                <a:ea typeface="Times New Roman" panose="02020603050405020304" pitchFamily="18" charset="0"/>
                <a:cs typeface="Arial" panose="020B0604020202020204" pitchFamily="34" charset="0"/>
              </a:rPr>
              <a:t>í</a:t>
            </a:r>
            <a:r>
              <a:rPr lang="vi-VN" sz="1500" spc="-5" dirty="0">
                <a:effectLst/>
                <a:latin typeface="Arial" panose="020B0604020202020204" pitchFamily="34" charset="0"/>
                <a:ea typeface="Times New Roman" panose="02020603050405020304" pitchFamily="18" charset="0"/>
                <a:cs typeface="Arial" panose="020B0604020202020204" pitchFamily="34" charset="0"/>
              </a:rPr>
              <a:t>c</a:t>
            </a:r>
            <a:r>
              <a:rPr lang="vi-VN" sz="1500" dirty="0">
                <a:effectLst/>
                <a:latin typeface="Arial" panose="020B0604020202020204" pitchFamily="34" charset="0"/>
                <a:ea typeface="Times New Roman" panose="02020603050405020304" pitchFamily="18" charset="0"/>
                <a:cs typeface="Arial" panose="020B0604020202020204" pitchFamily="34" charset="0"/>
              </a:rPr>
              <a:t>h</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spc="5" dirty="0">
                <a:effectLst/>
                <a:latin typeface="Arial" panose="020B0604020202020204" pitchFamily="34" charset="0"/>
                <a:ea typeface="Times New Roman" panose="02020603050405020304" pitchFamily="18" charset="0"/>
                <a:cs typeface="Arial" panose="020B0604020202020204" pitchFamily="34" charset="0"/>
              </a:rPr>
              <a:t>b</a:t>
            </a:r>
            <a:r>
              <a:rPr lang="vi-VN" sz="1500" dirty="0">
                <a:effectLst/>
                <a:latin typeface="Arial" panose="020B0604020202020204" pitchFamily="34" charset="0"/>
                <a:ea typeface="Times New Roman" panose="02020603050405020304" pitchFamily="18" charset="0"/>
                <a:cs typeface="Arial" panose="020B0604020202020204" pitchFamily="34" charset="0"/>
              </a:rPr>
              <a:t>ề</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m</a:t>
            </a:r>
            <a:r>
              <a:rPr lang="vi-VN" sz="1500" spc="-5" dirty="0">
                <a:effectLst/>
                <a:latin typeface="Arial" panose="020B0604020202020204" pitchFamily="34" charset="0"/>
                <a:ea typeface="Times New Roman" panose="02020603050405020304" pitchFamily="18" charset="0"/>
                <a:cs typeface="Arial" panose="020B0604020202020204" pitchFamily="34" charset="0"/>
              </a:rPr>
              <a:t>ặ</a:t>
            </a:r>
            <a:r>
              <a:rPr lang="vi-VN" sz="1500" dirty="0">
                <a:effectLst/>
                <a:latin typeface="Arial" panose="020B0604020202020204" pitchFamily="34" charset="0"/>
                <a:ea typeface="Times New Roman" panose="02020603050405020304" pitchFamily="18" charset="0"/>
                <a:cs typeface="Arial" panose="020B0604020202020204" pitchFamily="34" charset="0"/>
              </a:rPr>
              <a:t>t</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b</a:t>
            </a:r>
            <a:r>
              <a:rPr lang="vi-VN" sz="1500" spc="5" dirty="0">
                <a:effectLst/>
                <a:latin typeface="Arial" panose="020B0604020202020204" pitchFamily="34" charset="0"/>
                <a:ea typeface="Times New Roman" panose="02020603050405020304" pitchFamily="18" charset="0"/>
                <a:cs typeface="Arial" panose="020B0604020202020204" pitchFamily="34" charset="0"/>
              </a:rPr>
              <a:t>ê</a:t>
            </a:r>
            <a:r>
              <a:rPr lang="vi-VN" sz="1500" dirty="0">
                <a:effectLst/>
                <a:latin typeface="Arial" panose="020B0604020202020204" pitchFamily="34" charset="0"/>
                <a:ea typeface="Times New Roman" panose="02020603050405020304" pitchFamily="18" charset="0"/>
                <a:cs typeface="Arial" panose="020B0604020202020204" pitchFamily="34" charset="0"/>
              </a:rPr>
              <a:t>n</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ngo</a:t>
            </a:r>
            <a:r>
              <a:rPr lang="vi-VN" sz="1500" spc="-5" dirty="0">
                <a:effectLst/>
                <a:latin typeface="Arial" panose="020B0604020202020204" pitchFamily="34" charset="0"/>
                <a:ea typeface="Times New Roman" panose="02020603050405020304" pitchFamily="18" charset="0"/>
                <a:cs typeface="Arial" panose="020B0604020202020204" pitchFamily="34" charset="0"/>
              </a:rPr>
              <a:t>à</a:t>
            </a:r>
            <a:r>
              <a:rPr lang="vi-VN" sz="1500" dirty="0">
                <a:effectLst/>
                <a:latin typeface="Arial" panose="020B0604020202020204" pitchFamily="34" charset="0"/>
                <a:ea typeface="Times New Roman" panose="02020603050405020304" pitchFamily="18" charset="0"/>
                <a:cs typeface="Arial" panose="020B0604020202020204" pitchFamily="34" charset="0"/>
              </a:rPr>
              <a:t>i</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lò hơi</a:t>
            </a:r>
            <a:r>
              <a:rPr lang="vi-VN" sz="1500" spc="5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và</a:t>
            </a:r>
            <a:r>
              <a:rPr lang="vi-VN" sz="1500" spc="45" dirty="0">
                <a:effectLst/>
                <a:latin typeface="Arial" panose="020B0604020202020204" pitchFamily="34" charset="0"/>
                <a:ea typeface="Times New Roman" panose="02020603050405020304" pitchFamily="18" charset="0"/>
                <a:cs typeface="Arial" panose="020B0604020202020204" pitchFamily="34" charset="0"/>
              </a:rPr>
              <a:t> </a:t>
            </a:r>
            <a:r>
              <a:rPr lang="vi-VN" sz="1500" spc="-5" dirty="0">
                <a:effectLst/>
                <a:latin typeface="Arial" panose="020B0604020202020204" pitchFamily="34" charset="0"/>
                <a:ea typeface="Times New Roman" panose="02020603050405020304" pitchFamily="18" charset="0"/>
                <a:cs typeface="Arial" panose="020B0604020202020204" pitchFamily="34" charset="0"/>
              </a:rPr>
              <a:t>c</a:t>
            </a:r>
            <a:r>
              <a:rPr lang="vi-VN" sz="1500" spc="10" dirty="0">
                <a:effectLst/>
                <a:latin typeface="Arial" panose="020B0604020202020204" pitchFamily="34" charset="0"/>
                <a:ea typeface="Times New Roman" panose="02020603050405020304" pitchFamily="18" charset="0"/>
                <a:cs typeface="Arial" panose="020B0604020202020204" pitchFamily="34" charset="0"/>
              </a:rPr>
              <a:t>h</a:t>
            </a:r>
            <a:r>
              <a:rPr lang="vi-VN" sz="1500" spc="-5" dirty="0">
                <a:effectLst/>
                <a:latin typeface="Arial" panose="020B0604020202020204" pitchFamily="34" charset="0"/>
                <a:ea typeface="Times New Roman" panose="02020603050405020304" pitchFamily="18" charset="0"/>
                <a:cs typeface="Arial" panose="020B0604020202020204" pitchFamily="34" charset="0"/>
              </a:rPr>
              <a:t>ê</a:t>
            </a:r>
            <a:r>
              <a:rPr lang="vi-VN" sz="1500" dirty="0">
                <a:effectLst/>
                <a:latin typeface="Arial" panose="020B0604020202020204" pitchFamily="34" charset="0"/>
                <a:ea typeface="Times New Roman" panose="02020603050405020304" pitchFamily="18" charset="0"/>
                <a:cs typeface="Arial" panose="020B0604020202020204" pitchFamily="34" charset="0"/>
              </a:rPr>
              <a:t>nh</a:t>
            </a:r>
            <a:r>
              <a:rPr lang="vi-VN" sz="1500" spc="45" dirty="0">
                <a:effectLst/>
                <a:latin typeface="Arial" panose="020B0604020202020204" pitchFamily="34" charset="0"/>
                <a:ea typeface="Times New Roman" panose="02020603050405020304" pitchFamily="18" charset="0"/>
                <a:cs typeface="Arial" panose="020B0604020202020204" pitchFamily="34" charset="0"/>
              </a:rPr>
              <a:t> </a:t>
            </a:r>
            <a:r>
              <a:rPr lang="vi-VN" sz="1500" spc="5" dirty="0">
                <a:effectLst/>
                <a:latin typeface="Arial" panose="020B0604020202020204" pitchFamily="34" charset="0"/>
                <a:ea typeface="Times New Roman" panose="02020603050405020304" pitchFamily="18" charset="0"/>
                <a:cs typeface="Arial" panose="020B0604020202020204" pitchFamily="34" charset="0"/>
              </a:rPr>
              <a:t>lệ</a:t>
            </a:r>
            <a:r>
              <a:rPr lang="vi-VN" sz="1500" spc="-5" dirty="0">
                <a:effectLst/>
                <a:latin typeface="Arial" panose="020B0604020202020204" pitchFamily="34" charset="0"/>
                <a:ea typeface="Times New Roman" panose="02020603050405020304" pitchFamily="18" charset="0"/>
                <a:cs typeface="Arial" panose="020B0604020202020204" pitchFamily="34" charset="0"/>
              </a:rPr>
              <a:t>c</a:t>
            </a:r>
            <a:r>
              <a:rPr lang="vi-VN" sz="1500" dirty="0">
                <a:effectLst/>
                <a:latin typeface="Arial" panose="020B0604020202020204" pitchFamily="34" charset="0"/>
                <a:ea typeface="Times New Roman" panose="02020603050405020304" pitchFamily="18" charset="0"/>
                <a:cs typeface="Arial" panose="020B0604020202020204" pitchFamily="34" charset="0"/>
              </a:rPr>
              <a:t>h</a:t>
            </a:r>
            <a:r>
              <a:rPr lang="vi-VN" sz="1500" spc="4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nh</a:t>
            </a:r>
            <a:r>
              <a:rPr lang="vi-VN" sz="1500" spc="5" dirty="0">
                <a:effectLst/>
                <a:latin typeface="Arial" panose="020B0604020202020204" pitchFamily="34" charset="0"/>
                <a:ea typeface="Times New Roman" panose="02020603050405020304" pitchFamily="18" charset="0"/>
                <a:cs typeface="Arial" panose="020B0604020202020204" pitchFamily="34" charset="0"/>
              </a:rPr>
              <a:t>i</a:t>
            </a:r>
            <a:r>
              <a:rPr lang="vi-VN" sz="1500" spc="-5" dirty="0">
                <a:effectLst/>
                <a:latin typeface="Arial" panose="020B0604020202020204" pitchFamily="34" charset="0"/>
                <a:ea typeface="Times New Roman" panose="02020603050405020304" pitchFamily="18" charset="0"/>
                <a:cs typeface="Arial" panose="020B0604020202020204" pitchFamily="34" charset="0"/>
              </a:rPr>
              <a:t>ệ</a:t>
            </a:r>
            <a:r>
              <a:rPr lang="vi-VN" sz="1500" dirty="0">
                <a:effectLst/>
                <a:latin typeface="Arial" panose="020B0604020202020204" pitchFamily="34" charset="0"/>
                <a:ea typeface="Times New Roman" panose="02020603050405020304" pitchFamily="18" charset="0"/>
                <a:cs typeface="Arial" panose="020B0604020202020204" pitchFamily="34" charset="0"/>
              </a:rPr>
              <a:t>t</a:t>
            </a:r>
            <a:r>
              <a:rPr lang="vi-VN" sz="1500" spc="7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độ</a:t>
            </a:r>
            <a:r>
              <a:rPr lang="vi-VN" sz="1500" spc="5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giữa</a:t>
            </a:r>
            <a:r>
              <a:rPr lang="vi-VN" sz="1500" spc="40" dirty="0">
                <a:effectLst/>
                <a:latin typeface="Arial" panose="020B0604020202020204" pitchFamily="34" charset="0"/>
                <a:ea typeface="Times New Roman" panose="02020603050405020304" pitchFamily="18" charset="0"/>
                <a:cs typeface="Arial" panose="020B0604020202020204" pitchFamily="34" charset="0"/>
              </a:rPr>
              <a:t> </a:t>
            </a:r>
            <a:r>
              <a:rPr lang="vi-VN" sz="1500" spc="15" dirty="0">
                <a:effectLst/>
                <a:latin typeface="Arial" panose="020B0604020202020204" pitchFamily="34" charset="0"/>
                <a:ea typeface="Times New Roman" panose="02020603050405020304" pitchFamily="18" charset="0"/>
                <a:cs typeface="Arial" panose="020B0604020202020204" pitchFamily="34" charset="0"/>
              </a:rPr>
              <a:t>b</a:t>
            </a:r>
            <a:r>
              <a:rPr lang="vi-VN" sz="1500" dirty="0">
                <a:effectLst/>
                <a:latin typeface="Arial" panose="020B0604020202020204" pitchFamily="34" charset="0"/>
                <a:ea typeface="Times New Roman" panose="02020603050405020304" pitchFamily="18" charset="0"/>
                <a:cs typeface="Arial" panose="020B0604020202020204" pitchFamily="34" charset="0"/>
              </a:rPr>
              <a:t>ề</a:t>
            </a:r>
            <a:r>
              <a:rPr lang="vi-VN" sz="1500" spc="4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m</a:t>
            </a:r>
            <a:r>
              <a:rPr lang="vi-VN" sz="1500" spc="-5" dirty="0">
                <a:effectLst/>
                <a:latin typeface="Arial" panose="020B0604020202020204" pitchFamily="34" charset="0"/>
                <a:ea typeface="Times New Roman" panose="02020603050405020304" pitchFamily="18" charset="0"/>
                <a:cs typeface="Arial" panose="020B0604020202020204" pitchFamily="34" charset="0"/>
              </a:rPr>
              <a:t>ặ</a:t>
            </a:r>
            <a:r>
              <a:rPr lang="vi-VN" sz="1500" dirty="0">
                <a:effectLst/>
                <a:latin typeface="Arial" panose="020B0604020202020204" pitchFamily="34" charset="0"/>
                <a:ea typeface="Times New Roman" panose="02020603050405020304" pitchFamily="18" charset="0"/>
                <a:cs typeface="Arial" panose="020B0604020202020204" pitchFamily="34" charset="0"/>
              </a:rPr>
              <a:t>t</a:t>
            </a:r>
            <a:r>
              <a:rPr lang="vi-VN" sz="1500" spc="5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lò</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hơi</a:t>
            </a:r>
            <a:r>
              <a:rPr lang="vi-VN" sz="1500" spc="5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và</a:t>
            </a:r>
            <a:r>
              <a:rPr lang="vi-VN" sz="1500" spc="5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không</a:t>
            </a:r>
            <a:r>
              <a:rPr lang="vi-VN" sz="1500" spc="4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khí</a:t>
            </a:r>
            <a:r>
              <a:rPr lang="vi-VN" sz="1500" spc="5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xung</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qu</a:t>
            </a:r>
            <a:r>
              <a:rPr lang="vi-VN" sz="1500" spc="-5" dirty="0">
                <a:effectLst/>
                <a:latin typeface="Arial" panose="020B0604020202020204" pitchFamily="34" charset="0"/>
                <a:ea typeface="Times New Roman" panose="02020603050405020304" pitchFamily="18" charset="0"/>
                <a:cs typeface="Arial" panose="020B0604020202020204" pitchFamily="34" charset="0"/>
              </a:rPr>
              <a:t>a</a:t>
            </a:r>
            <a:r>
              <a:rPr lang="vi-VN" sz="1500" dirty="0">
                <a:effectLst/>
                <a:latin typeface="Arial" panose="020B0604020202020204" pitchFamily="34" charset="0"/>
                <a:ea typeface="Times New Roman" panose="02020603050405020304" pitchFamily="18" charset="0"/>
                <a:cs typeface="Arial" panose="020B0604020202020204" pitchFamily="34" charset="0"/>
              </a:rPr>
              <a:t>nh.</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q5</a:t>
            </a:r>
            <a:r>
              <a:rPr lang="vi-VN" sz="1500" spc="15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thường không lớn, trong kho</a:t>
            </a:r>
            <a:r>
              <a:rPr lang="vi-VN" sz="1500" spc="-5" dirty="0">
                <a:effectLst/>
                <a:latin typeface="Arial" panose="020B0604020202020204" pitchFamily="34" charset="0"/>
                <a:ea typeface="Times New Roman" panose="02020603050405020304" pitchFamily="18" charset="0"/>
                <a:cs typeface="Arial" panose="020B0604020202020204" pitchFamily="34" charset="0"/>
              </a:rPr>
              <a:t>ả</a:t>
            </a:r>
            <a:r>
              <a:rPr lang="vi-VN" sz="1500" dirty="0">
                <a:effectLst/>
                <a:latin typeface="Arial" panose="020B0604020202020204" pitchFamily="34" charset="0"/>
                <a:ea typeface="Times New Roman" panose="02020603050405020304" pitchFamily="18" charset="0"/>
                <a:cs typeface="Arial" panose="020B0604020202020204" pitchFamily="34" charset="0"/>
              </a:rPr>
              <a:t>ng từ 0,2 ÷ 0,5</a:t>
            </a:r>
            <a:r>
              <a:rPr lang="vi-VN" sz="1500" spc="-5" dirty="0">
                <a:effectLst/>
                <a:latin typeface="Arial" panose="020B0604020202020204" pitchFamily="34" charset="0"/>
                <a:ea typeface="Times New Roman" panose="02020603050405020304" pitchFamily="18" charset="0"/>
                <a:cs typeface="Arial" panose="020B0604020202020204" pitchFamily="34" charset="0"/>
              </a:rPr>
              <a:t>%</a:t>
            </a:r>
            <a:r>
              <a:rPr lang="vi-VN" sz="1500" dirty="0">
                <a:effectLst/>
                <a:latin typeface="Arial" panose="020B0604020202020204" pitchFamily="34" charset="0"/>
                <a:ea typeface="Times New Roman" panose="02020603050405020304" pitchFamily="18" charset="0"/>
                <a:cs typeface="Arial" panose="020B0604020202020204" pitchFamily="34" charset="0"/>
              </a:rPr>
              <a:t>.</a:t>
            </a:r>
            <a:endParaRPr lang="en-US" sz="1500" dirty="0">
              <a:effectLst/>
              <a:latin typeface="Arial" panose="020B0604020202020204" pitchFamily="34" charset="0"/>
              <a:ea typeface="Times New Roman" panose="02020603050405020304" pitchFamily="18" charset="0"/>
              <a:cs typeface="Arial" panose="020B0604020202020204" pitchFamily="34" charset="0"/>
            </a:endParaRPr>
          </a:p>
          <a:p>
            <a:pPr marL="285750" indent="-285750">
              <a:lnSpc>
                <a:spcPct val="120000"/>
              </a:lnSpc>
              <a:spcBef>
                <a:spcPts val="200"/>
              </a:spcBef>
              <a:spcAft>
                <a:spcPts val="200"/>
              </a:spcAft>
              <a:buFont typeface="Wingdings" panose="05000000000000000000" pitchFamily="2" charset="2"/>
              <a:buChar char="§"/>
            </a:pPr>
            <a:r>
              <a:rPr lang="en-GB" sz="1500" dirty="0">
                <a:latin typeface="Arial" panose="020B0604020202020204" pitchFamily="34" charset="0"/>
                <a:ea typeface="Times New Roman" panose="02020603050405020304" pitchFamily="18" charset="0"/>
                <a:cs typeface="Arial" panose="020B0604020202020204" pitchFamily="34" charset="0"/>
              </a:rPr>
              <a:t>q</a:t>
            </a:r>
            <a:r>
              <a:rPr lang="en-GB" sz="1500" dirty="0">
                <a:effectLst/>
                <a:latin typeface="Arial" panose="020B0604020202020204" pitchFamily="34" charset="0"/>
                <a:ea typeface="Times New Roman" panose="02020603050405020304" pitchFamily="18" charset="0"/>
                <a:cs typeface="Arial" panose="020B0604020202020204" pitchFamily="34" charset="0"/>
              </a:rPr>
              <a:t>6 </a:t>
            </a:r>
            <a:r>
              <a:rPr lang="vi-VN" sz="1500" dirty="0">
                <a:effectLst/>
                <a:latin typeface="Arial" panose="020B0604020202020204" pitchFamily="34" charset="0"/>
                <a:ea typeface="Times New Roman" panose="02020603050405020304" pitchFamily="18" charset="0"/>
                <a:cs typeface="Arial" panose="020B0604020202020204" pitchFamily="34" charset="0"/>
              </a:rPr>
              <a:t>không</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spc="10" dirty="0">
                <a:effectLst/>
                <a:latin typeface="Arial" panose="020B0604020202020204" pitchFamily="34" charset="0"/>
                <a:ea typeface="Times New Roman" panose="02020603050405020304" pitchFamily="18" charset="0"/>
                <a:cs typeface="Arial" panose="020B0604020202020204" pitchFamily="34" charset="0"/>
              </a:rPr>
              <a:t>l</a:t>
            </a:r>
            <a:r>
              <a:rPr lang="vi-VN" sz="1500" dirty="0">
                <a:effectLst/>
                <a:latin typeface="Arial" panose="020B0604020202020204" pitchFamily="34" charset="0"/>
                <a:ea typeface="Times New Roman" panose="02020603050405020304" pitchFamily="18" charset="0"/>
                <a:cs typeface="Arial" panose="020B0604020202020204" pitchFamily="34" charset="0"/>
              </a:rPr>
              <a:t>ớn,</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kho</a:t>
            </a:r>
            <a:r>
              <a:rPr lang="vi-VN" sz="1500" spc="-5" dirty="0">
                <a:effectLst/>
                <a:latin typeface="Arial" panose="020B0604020202020204" pitchFamily="34" charset="0"/>
                <a:ea typeface="Times New Roman" panose="02020603050405020304" pitchFamily="18" charset="0"/>
                <a:cs typeface="Arial" panose="020B0604020202020204" pitchFamily="34" charset="0"/>
              </a:rPr>
              <a:t>ả</a:t>
            </a:r>
            <a:r>
              <a:rPr lang="vi-VN" sz="1500" dirty="0">
                <a:effectLst/>
                <a:latin typeface="Arial" panose="020B0604020202020204" pitchFamily="34" charset="0"/>
                <a:ea typeface="Times New Roman" panose="02020603050405020304" pitchFamily="18" charset="0"/>
                <a:cs typeface="Arial" panose="020B0604020202020204" pitchFamily="34" charset="0"/>
              </a:rPr>
              <a:t>ng</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0,5 ÷ 2%</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khi</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spc="5" dirty="0">
                <a:effectLst/>
                <a:latin typeface="Arial" panose="020B0604020202020204" pitchFamily="34" charset="0"/>
                <a:ea typeface="Times New Roman" panose="02020603050405020304" pitchFamily="18" charset="0"/>
                <a:cs typeface="Arial" panose="020B0604020202020204" pitchFamily="34" charset="0"/>
              </a:rPr>
              <a:t>đ</a:t>
            </a:r>
            <a:r>
              <a:rPr lang="vi-VN" sz="1500" dirty="0">
                <a:effectLst/>
                <a:latin typeface="Arial" panose="020B0604020202020204" pitchFamily="34" charset="0"/>
                <a:ea typeface="Times New Roman" panose="02020603050405020304" pitchFamily="18" charset="0"/>
                <a:cs typeface="Arial" panose="020B0604020202020204" pitchFamily="34" charset="0"/>
              </a:rPr>
              <a:t>ốt</a:t>
            </a:r>
            <a:r>
              <a:rPr lang="vi-VN" sz="1500" spc="1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nhiên</a:t>
            </a:r>
            <a:r>
              <a:rPr lang="vi-VN" sz="1500" spc="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l</a:t>
            </a:r>
            <a:r>
              <a:rPr lang="vi-VN" sz="1500" spc="10" dirty="0">
                <a:effectLst/>
                <a:latin typeface="Arial" panose="020B0604020202020204" pitchFamily="34" charset="0"/>
                <a:ea typeface="Times New Roman" panose="02020603050405020304" pitchFamily="18" charset="0"/>
                <a:cs typeface="Arial" panose="020B0604020202020204" pitchFamily="34" charset="0"/>
              </a:rPr>
              <a:t>i</a:t>
            </a:r>
            <a:r>
              <a:rPr lang="vi-VN" sz="1500" spc="-5" dirty="0">
                <a:effectLst/>
                <a:latin typeface="Arial" panose="020B0604020202020204" pitchFamily="34" charset="0"/>
                <a:ea typeface="Times New Roman" panose="02020603050405020304" pitchFamily="18" charset="0"/>
                <a:cs typeface="Arial" panose="020B0604020202020204" pitchFamily="34" charset="0"/>
              </a:rPr>
              <a:t>ệ</a:t>
            </a:r>
            <a:r>
              <a:rPr lang="vi-VN" sz="1500" dirty="0">
                <a:effectLst/>
                <a:latin typeface="Arial" panose="020B0604020202020204" pitchFamily="34" charset="0"/>
                <a:ea typeface="Times New Roman" panose="02020603050405020304" pitchFamily="18" charset="0"/>
                <a:cs typeface="Arial" panose="020B0604020202020204" pitchFamily="34" charset="0"/>
              </a:rPr>
              <a:t>u </a:t>
            </a:r>
            <a:r>
              <a:rPr lang="vi-VN" sz="1500" spc="-5" dirty="0">
                <a:effectLst/>
                <a:latin typeface="Arial" panose="020B0604020202020204" pitchFamily="34" charset="0"/>
                <a:ea typeface="Times New Roman" panose="02020603050405020304" pitchFamily="18" charset="0"/>
                <a:cs typeface="Arial" panose="020B0604020202020204" pitchFamily="34" charset="0"/>
              </a:rPr>
              <a:t>rắ</a:t>
            </a:r>
            <a:r>
              <a:rPr lang="vi-VN" sz="1500" dirty="0">
                <a:effectLst/>
                <a:latin typeface="Arial" panose="020B0604020202020204" pitchFamily="34" charset="0"/>
                <a:ea typeface="Times New Roman" panose="02020603050405020304" pitchFamily="18" charset="0"/>
                <a:cs typeface="Arial" panose="020B0604020202020204" pitchFamily="34" charset="0"/>
              </a:rPr>
              <a:t>n</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và</a:t>
            </a:r>
            <a:r>
              <a:rPr lang="vi-VN" sz="1500" spc="5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a:t>
            </a:r>
            <a:r>
              <a:rPr lang="vi-VN" sz="1500" spc="5" dirty="0">
                <a:effectLst/>
                <a:latin typeface="Arial" panose="020B0604020202020204" pitchFamily="34" charset="0"/>
                <a:ea typeface="Times New Roman" panose="02020603050405020304" pitchFamily="18" charset="0"/>
                <a:cs typeface="Arial" panose="020B0604020202020204" pitchFamily="34" charset="0"/>
              </a:rPr>
              <a:t>h</a:t>
            </a:r>
            <a:r>
              <a:rPr lang="vi-VN" sz="1500" spc="-5" dirty="0">
                <a:effectLst/>
                <a:latin typeface="Arial" panose="020B0604020202020204" pitchFamily="34" charset="0"/>
                <a:ea typeface="Times New Roman" panose="02020603050405020304" pitchFamily="18" charset="0"/>
                <a:cs typeface="Arial" panose="020B0604020202020204" pitchFamily="34" charset="0"/>
              </a:rPr>
              <a:t>ả</a:t>
            </a:r>
            <a:r>
              <a:rPr lang="vi-VN" sz="1500" dirty="0">
                <a:effectLst/>
                <a:latin typeface="Arial" panose="020B0604020202020204" pitchFamily="34" charset="0"/>
                <a:ea typeface="Times New Roman" panose="02020603050405020304" pitchFamily="18" charset="0"/>
                <a:cs typeface="Arial" panose="020B0604020202020204" pitchFamily="34" charset="0"/>
              </a:rPr>
              <a:t>i</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xỉ</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lỏng.</a:t>
            </a:r>
            <a:r>
              <a:rPr lang="en-GB" sz="150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Khi</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a:t>
            </a:r>
            <a:r>
              <a:rPr lang="vi-VN" sz="1500" spc="10" dirty="0">
                <a:effectLst/>
                <a:latin typeface="Arial" panose="020B0604020202020204" pitchFamily="34" charset="0"/>
                <a:ea typeface="Times New Roman" panose="02020603050405020304" pitchFamily="18" charset="0"/>
                <a:cs typeface="Arial" panose="020B0604020202020204" pitchFamily="34" charset="0"/>
              </a:rPr>
              <a:t>h</a:t>
            </a:r>
            <a:r>
              <a:rPr lang="vi-VN" sz="1500" spc="-5" dirty="0">
                <a:effectLst/>
                <a:latin typeface="Arial" panose="020B0604020202020204" pitchFamily="34" charset="0"/>
                <a:ea typeface="Times New Roman" panose="02020603050405020304" pitchFamily="18" charset="0"/>
                <a:cs typeface="Arial" panose="020B0604020202020204" pitchFamily="34" charset="0"/>
              </a:rPr>
              <a:t>ả</a:t>
            </a:r>
            <a:r>
              <a:rPr lang="vi-VN" sz="1500" dirty="0">
                <a:effectLst/>
                <a:latin typeface="Arial" panose="020B0604020202020204" pitchFamily="34" charset="0"/>
                <a:ea typeface="Times New Roman" panose="02020603050405020304" pitchFamily="18" charset="0"/>
                <a:cs typeface="Arial" panose="020B0604020202020204" pitchFamily="34" charset="0"/>
              </a:rPr>
              <a:t>i</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tro</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xỉ</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ở</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thể</a:t>
            </a:r>
            <a:r>
              <a:rPr lang="vi-VN" sz="1500" spc="5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r</a:t>
            </a:r>
            <a:r>
              <a:rPr lang="vi-VN" sz="1500" spc="-5" dirty="0">
                <a:effectLst/>
                <a:latin typeface="Arial" panose="020B0604020202020204" pitchFamily="34" charset="0"/>
                <a:ea typeface="Times New Roman" panose="02020603050405020304" pitchFamily="18" charset="0"/>
                <a:cs typeface="Arial" panose="020B0604020202020204" pitchFamily="34" charset="0"/>
              </a:rPr>
              <a:t>ắ</a:t>
            </a:r>
            <a:r>
              <a:rPr lang="vi-VN" sz="1500" dirty="0">
                <a:effectLst/>
                <a:latin typeface="Arial" panose="020B0604020202020204" pitchFamily="34" charset="0"/>
                <a:ea typeface="Times New Roman" panose="02020603050405020304" pitchFamily="18" charset="0"/>
                <a:cs typeface="Arial" panose="020B0604020202020204" pitchFamily="34" charset="0"/>
              </a:rPr>
              <a:t>n</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a:t>
            </a:r>
            <a:r>
              <a:rPr lang="vi-VN" sz="1500" spc="5" dirty="0">
                <a:effectLst/>
                <a:latin typeface="Arial" panose="020B0604020202020204" pitchFamily="34" charset="0"/>
                <a:ea typeface="Times New Roman" panose="02020603050405020304" pitchFamily="18" charset="0"/>
                <a:cs typeface="Arial" panose="020B0604020202020204" pitchFamily="34" charset="0"/>
              </a:rPr>
              <a:t>h</a:t>
            </a:r>
            <a:r>
              <a:rPr lang="vi-VN" sz="1500" dirty="0">
                <a:effectLst/>
                <a:latin typeface="Arial" panose="020B0604020202020204" pitchFamily="34" charset="0"/>
                <a:ea typeface="Times New Roman" panose="02020603050405020304" pitchFamily="18" charset="0"/>
                <a:cs typeface="Arial" panose="020B0604020202020204" pitchFamily="34" charset="0"/>
              </a:rPr>
              <a:t>ì</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người</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ta</a:t>
            </a:r>
            <a:r>
              <a:rPr lang="vi-VN" sz="1500" spc="55" dirty="0">
                <a:effectLst/>
                <a:latin typeface="Arial" panose="020B0604020202020204" pitchFamily="34" charset="0"/>
                <a:ea typeface="Times New Roman" panose="02020603050405020304" pitchFamily="18" charset="0"/>
                <a:cs typeface="Arial" panose="020B0604020202020204" pitchFamily="34" charset="0"/>
              </a:rPr>
              <a:t> </a:t>
            </a:r>
            <a:r>
              <a:rPr lang="vi-VN" sz="1500" spc="-5" dirty="0">
                <a:effectLst/>
                <a:latin typeface="Arial" panose="020B0604020202020204" pitchFamily="34" charset="0"/>
                <a:ea typeface="Times New Roman" panose="02020603050405020304" pitchFamily="18" charset="0"/>
                <a:cs typeface="Arial" panose="020B0604020202020204" pitchFamily="34" charset="0"/>
              </a:rPr>
              <a:t>c</a:t>
            </a:r>
            <a:r>
              <a:rPr lang="vi-VN" sz="1500" dirty="0">
                <a:effectLst/>
                <a:latin typeface="Arial" panose="020B0604020202020204" pitchFamily="34" charset="0"/>
                <a:ea typeface="Times New Roman" panose="02020603050405020304" pitchFamily="18" charset="0"/>
                <a:cs typeface="Arial" panose="020B0604020202020204" pitchFamily="34" charset="0"/>
              </a:rPr>
              <a:t>hỉ</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a:t>
            </a:r>
            <a:r>
              <a:rPr lang="vi-VN" sz="1500" spc="5" dirty="0">
                <a:effectLst/>
                <a:latin typeface="Arial" panose="020B0604020202020204" pitchFamily="34" charset="0"/>
                <a:ea typeface="Times New Roman" panose="02020603050405020304" pitchFamily="18" charset="0"/>
                <a:cs typeface="Arial" panose="020B0604020202020204" pitchFamily="34" charset="0"/>
              </a:rPr>
              <a:t>í</a:t>
            </a:r>
            <a:r>
              <a:rPr lang="vi-VN" sz="1500" dirty="0">
                <a:effectLst/>
                <a:latin typeface="Arial" panose="020B0604020202020204" pitchFamily="34" charset="0"/>
                <a:ea typeface="Times New Roman" panose="02020603050405020304" pitchFamily="18" charset="0"/>
                <a:cs typeface="Arial" panose="020B0604020202020204" pitchFamily="34" charset="0"/>
              </a:rPr>
              <a:t>nh</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spc="10" dirty="0">
                <a:effectLst/>
                <a:latin typeface="Arial" panose="020B0604020202020204" pitchFamily="34" charset="0"/>
                <a:ea typeface="Times New Roman" panose="02020603050405020304" pitchFamily="18" charset="0"/>
                <a:cs typeface="Arial" panose="020B0604020202020204" pitchFamily="34" charset="0"/>
              </a:rPr>
              <a:t>t</a:t>
            </a:r>
            <a:r>
              <a:rPr lang="vi-VN" sz="1500" dirty="0">
                <a:effectLst/>
                <a:latin typeface="Arial" panose="020B0604020202020204" pitchFamily="34" charset="0"/>
                <a:ea typeface="Times New Roman" panose="02020603050405020304" pitchFamily="18" charset="0"/>
                <a:cs typeface="Arial" panose="020B0604020202020204" pitchFamily="34" charset="0"/>
              </a:rPr>
              <a:t>ổn</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a:t>
            </a:r>
            <a:r>
              <a:rPr lang="vi-VN" sz="1500" spc="5" dirty="0">
                <a:effectLst/>
                <a:latin typeface="Arial" panose="020B0604020202020204" pitchFamily="34" charset="0"/>
                <a:ea typeface="Times New Roman" panose="02020603050405020304" pitchFamily="18" charset="0"/>
                <a:cs typeface="Arial" panose="020B0604020202020204" pitchFamily="34" charset="0"/>
              </a:rPr>
              <a:t>h</a:t>
            </a:r>
            <a:r>
              <a:rPr lang="vi-VN" sz="1500" spc="-5" dirty="0">
                <a:effectLst/>
                <a:latin typeface="Arial" panose="020B0604020202020204" pitchFamily="34" charset="0"/>
                <a:ea typeface="Times New Roman" panose="02020603050405020304" pitchFamily="18" charset="0"/>
                <a:cs typeface="Arial" panose="020B0604020202020204" pitchFamily="34" charset="0"/>
              </a:rPr>
              <a:t>ấ</a:t>
            </a:r>
            <a:r>
              <a:rPr lang="vi-VN" sz="1500" dirty="0">
                <a:effectLst/>
                <a:latin typeface="Arial" panose="020B0604020202020204" pitchFamily="34" charset="0"/>
                <a:ea typeface="Times New Roman" panose="02020603050405020304" pitchFamily="18" charset="0"/>
                <a:cs typeface="Arial" panose="020B0604020202020204" pitchFamily="34" charset="0"/>
              </a:rPr>
              <a:t>t</a:t>
            </a:r>
            <a:r>
              <a:rPr lang="vi-VN" sz="1500" spc="5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q6</a:t>
            </a:r>
            <a:r>
              <a:rPr lang="vi-VN" sz="1500" spc="165"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khi</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độ</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dirty="0">
                <a:effectLst/>
                <a:latin typeface="Arial" panose="020B0604020202020204" pitchFamily="34" charset="0"/>
                <a:ea typeface="Times New Roman" panose="02020603050405020304" pitchFamily="18" charset="0"/>
                <a:cs typeface="Arial" panose="020B0604020202020204" pitchFamily="34" charset="0"/>
              </a:rPr>
              <a:t>tro</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vi-VN" sz="1500" spc="-5" dirty="0">
                <a:effectLst/>
                <a:latin typeface="Arial" panose="020B0604020202020204" pitchFamily="34" charset="0"/>
                <a:ea typeface="Times New Roman" panose="02020603050405020304" pitchFamily="18" charset="0"/>
                <a:cs typeface="Arial" panose="020B0604020202020204" pitchFamily="34" charset="0"/>
              </a:rPr>
              <a:t>c</a:t>
            </a:r>
            <a:r>
              <a:rPr lang="vi-VN" sz="1500" dirty="0">
                <a:effectLst/>
                <a:latin typeface="Arial" panose="020B0604020202020204" pitchFamily="34" charset="0"/>
                <a:ea typeface="Times New Roman" panose="02020603050405020304" pitchFamily="18" charset="0"/>
                <a:cs typeface="Arial" panose="020B0604020202020204" pitchFamily="34" charset="0"/>
              </a:rPr>
              <a:t>ủa nhiên li</a:t>
            </a:r>
            <a:r>
              <a:rPr lang="vi-VN" sz="1500" spc="-5" dirty="0">
                <a:effectLst/>
                <a:latin typeface="Arial" panose="020B0604020202020204" pitchFamily="34" charset="0"/>
                <a:ea typeface="Times New Roman" panose="02020603050405020304" pitchFamily="18" charset="0"/>
                <a:cs typeface="Arial" panose="020B0604020202020204" pitchFamily="34" charset="0"/>
              </a:rPr>
              <a:t>ệ</a:t>
            </a:r>
            <a:r>
              <a:rPr lang="vi-VN" sz="1500" dirty="0">
                <a:effectLst/>
                <a:latin typeface="Arial" panose="020B0604020202020204" pitchFamily="34" charset="0"/>
                <a:ea typeface="Times New Roman" panose="02020603050405020304" pitchFamily="18" charset="0"/>
                <a:cs typeface="Arial" panose="020B0604020202020204" pitchFamily="34" charset="0"/>
              </a:rPr>
              <a:t>u </a:t>
            </a:r>
            <a:r>
              <a:rPr lang="vi-VN" sz="1500" spc="-5" dirty="0">
                <a:effectLst/>
                <a:latin typeface="Arial" panose="020B0604020202020204" pitchFamily="34" charset="0"/>
                <a:ea typeface="Times New Roman" panose="02020603050405020304" pitchFamily="18" charset="0"/>
                <a:cs typeface="Arial" panose="020B0604020202020204" pitchFamily="34" charset="0"/>
              </a:rPr>
              <a:t>ca</a:t>
            </a:r>
            <a:r>
              <a:rPr lang="vi-VN" sz="1500" dirty="0">
                <a:effectLst/>
                <a:latin typeface="Arial" panose="020B0604020202020204" pitchFamily="34" charset="0"/>
                <a:ea typeface="Times New Roman" panose="02020603050405020304" pitchFamily="18" charset="0"/>
                <a:cs typeface="Arial" panose="020B0604020202020204" pitchFamily="34" charset="0"/>
              </a:rPr>
              <a:t>o.</a:t>
            </a:r>
            <a:r>
              <a:rPr lang="vi-VN" sz="1500" spc="60" dirty="0">
                <a:effectLst/>
                <a:latin typeface="Arial" panose="020B0604020202020204" pitchFamily="34" charset="0"/>
                <a:ea typeface="Times New Roman" panose="02020603050405020304" pitchFamily="18" charset="0"/>
                <a:cs typeface="Arial" panose="020B0604020202020204" pitchFamily="34" charset="0"/>
              </a:rPr>
              <a:t> </a:t>
            </a:r>
            <a:r>
              <a:rPr lang="en-GB" sz="1500" spc="105" dirty="0">
                <a:latin typeface="Arial" panose="020B0604020202020204" pitchFamily="34" charset="0"/>
                <a:ea typeface="Times New Roman" panose="02020603050405020304" pitchFamily="18" charset="0"/>
                <a:cs typeface="Arial" panose="020B0604020202020204" pitchFamily="34" charset="0"/>
              </a:rPr>
              <a:t> </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9130495"/>
      </p:ext>
    </p:extLst>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7">
            <a:extLst>
              <a:ext uri="{FF2B5EF4-FFF2-40B4-BE49-F238E27FC236}">
                <a16:creationId xmlns:a16="http://schemas.microsoft.com/office/drawing/2014/main" id="{7A2BE83B-8B53-0123-9D9B-A23DAA104E24}"/>
              </a:ext>
            </a:extLst>
          </p:cNvPr>
          <p:cNvSpPr txBox="1">
            <a:spLocks/>
          </p:cNvSpPr>
          <p:nvPr/>
        </p:nvSpPr>
        <p:spPr>
          <a:xfrm>
            <a:off x="685800" y="636645"/>
            <a:ext cx="10820400" cy="563562"/>
          </a:xfrm>
          <a:prstGeom prst="rect">
            <a:avLst/>
          </a:prstGeom>
        </p:spPr>
        <p:txBody>
          <a:bodyPr/>
          <a:lstStyle>
            <a:lvl1pPr algn="l" defTabSz="914400" eaLnBrk="1" hangingPunct="1" latinLnBrk="0" rtl="0">
              <a:lnSpc>
                <a:spcPct val="90000"/>
              </a:lnSpc>
              <a:spcBef>
                <a:spcPct val="0"/>
              </a:spcBef>
              <a:buNone/>
              <a:defRPr kern="1200" sz="4400">
                <a:solidFill>
                  <a:schemeClr val="tx2"/>
                </a:solidFill>
                <a:latin typeface="+mj-lt"/>
                <a:ea typeface="+mj-ea"/>
                <a:cs typeface="+mj-cs"/>
              </a:defRPr>
            </a:lvl1pPr>
          </a:lstStyle>
          <a:p>
            <a:pPr algn="ctr"/>
            <a:r>
              <a:rPr altLang="en-US" b="1" lang="en-GB" sz="2800">
                <a:solidFill>
                  <a:schemeClr val="accent1">
                    <a:lumMod val="50000"/>
                  </a:schemeClr>
                </a:solidFill>
                <a:latin charset="0" panose="020B0604020202020204" pitchFamily="34" typeface="Arial"/>
                <a:cs charset="0" panose="020B0604020202020204" pitchFamily="34" typeface="Arial"/>
              </a:rPr>
              <a:t>Tổn thất nhiệt do khói thải – q2 , %</a:t>
            </a:r>
          </a:p>
        </p:txBody>
      </p:sp>
      <p:pic>
        <p:nvPicPr>
          <p:cNvPr id="22" name="Picture 21"/>
          <p:cNvPicPr>
            <a:picLocks noChangeAspect="1"/>
          </p:cNvPicPr>
          <p:nvPr/>
        </p:nvPicPr>
        <p:blipFill>
          <a:blip r:embed="rId4"/>
          <a:stretch>
            <a:fillRect/>
          </a:stretch>
        </p:blipFill>
        <p:spPr>
          <a:xfrm>
            <a:off x="11177423" y="5952881"/>
            <a:ext cx="1000211" cy="861720"/>
          </a:xfrm>
          <a:prstGeom prst="rect">
            <a:avLst/>
          </a:prstGeom>
        </p:spPr>
      </p:pic>
      <p:grpSp>
        <p:nvGrpSpPr>
          <p:cNvPr id="24" name="Group 6">
            <a:extLst>
              <a:ext uri="{FF2B5EF4-FFF2-40B4-BE49-F238E27FC236}">
                <a16:creationId xmlns:a16="http://schemas.microsoft.com/office/drawing/2014/main" id="{26717BF0-350A-56FB-382C-988AE8C3AD2B}"/>
              </a:ext>
            </a:extLst>
          </p:cNvPr>
          <p:cNvGrpSpPr>
            <a:grpSpLocks/>
          </p:cNvGrpSpPr>
          <p:nvPr/>
        </p:nvGrpSpPr>
        <p:grpSpPr bwMode="auto">
          <a:xfrm>
            <a:off x="5973016" y="1540092"/>
            <a:ext cx="5525441" cy="771088"/>
            <a:chOff x="0" y="9494"/>
            <a:chExt cx="8229600" cy="1029600"/>
          </a:xfrm>
        </p:grpSpPr>
        <p:sp>
          <p:nvSpPr>
            <p:cNvPr id="26" name="Rounded Rectangle 17">
              <a:extLst>
                <a:ext uri="{FF2B5EF4-FFF2-40B4-BE49-F238E27FC236}">
                  <a16:creationId xmlns:a16="http://schemas.microsoft.com/office/drawing/2014/main" id="{D9087FB4-373F-2552-CF4D-5D2BB394AD34}"/>
                </a:ext>
              </a:extLst>
            </p:cNvPr>
            <p:cNvSpPr/>
            <p:nvPr/>
          </p:nvSpPr>
          <p:spPr>
            <a:xfrm>
              <a:off x="0" y="9494"/>
              <a:ext cx="8229600" cy="1029600"/>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sz="2400">
                <a:latin charset="0" panose="020B0604020202020204" pitchFamily="34" typeface="Arial"/>
                <a:cs charset="0" panose="020B0604020202020204" pitchFamily="34" typeface="Arial"/>
              </a:endParaRPr>
            </a:p>
          </p:txBody>
        </p:sp>
        <p:sp>
          <p:nvSpPr>
            <p:cNvPr id="27" name="Rounded Rectangle 4">
              <a:extLst>
                <a:ext uri="{FF2B5EF4-FFF2-40B4-BE49-F238E27FC236}">
                  <a16:creationId xmlns:a16="http://schemas.microsoft.com/office/drawing/2014/main" id="{93487816-4F47-9731-FE95-10B3DD7025DA}"/>
                </a:ext>
              </a:extLst>
            </p:cNvPr>
            <p:cNvSpPr/>
            <p:nvPr/>
          </p:nvSpPr>
          <p:spPr>
            <a:xfrm>
              <a:off x="50800" y="60260"/>
              <a:ext cx="8128000" cy="928068"/>
            </a:xfrm>
            <a:prstGeom prst="rect">
              <a:avLst/>
            </a:prstGeom>
          </p:spPr>
          <p:style>
            <a:lnRef idx="0">
              <a:scrgbClr b="0" g="0" r="0"/>
            </a:lnRef>
            <a:fillRef idx="0">
              <a:scrgbClr b="0" g="0" r="0"/>
            </a:fillRef>
            <a:effectRef idx="0">
              <a:scrgbClr b="0" g="0" r="0"/>
            </a:effectRef>
            <a:fontRef idx="minor">
              <a:schemeClr val="lt1"/>
            </a:fontRef>
          </p:style>
          <p:txBody>
            <a:bodyPr anchor="ctr" bIns="137160" lIns="137160" rIns="137160" spcCol="1270" tIns="137160"/>
            <a:lstStyle/>
            <a:p>
              <a:pPr defTabSz="1600200" eaLnBrk="1" hangingPunct="1">
                <a:lnSpc>
                  <a:spcPct val="90000"/>
                </a:lnSpc>
                <a:spcAft>
                  <a:spcPct val="35000"/>
                </a:spcAft>
                <a:defRPr/>
              </a:pPr>
              <a:r>
                <a:rPr err="1" lang="en-US" sz="2000">
                  <a:latin charset="0" panose="020B0604020202020204" pitchFamily="34" typeface="Arial"/>
                  <a:cs charset="0" panose="020B0604020202020204" pitchFamily="34" typeface="Arial"/>
                </a:rPr>
                <a:t>Lượng</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khói</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thải</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tăng</a:t>
              </a:r>
              <a:endParaRPr lang="en-US" sz="2000">
                <a:latin charset="0" panose="020B0604020202020204" pitchFamily="34" typeface="Arial"/>
                <a:cs charset="0" panose="020B0604020202020204" pitchFamily="34" typeface="Arial"/>
              </a:endParaRPr>
            </a:p>
          </p:txBody>
        </p:sp>
      </p:grpSp>
      <p:grpSp>
        <p:nvGrpSpPr>
          <p:cNvPr id="28" name="Group 7">
            <a:extLst>
              <a:ext uri="{FF2B5EF4-FFF2-40B4-BE49-F238E27FC236}">
                <a16:creationId xmlns:a16="http://schemas.microsoft.com/office/drawing/2014/main" id="{7B2F658D-2492-BA3C-3B34-BB6E0A4F0B73}"/>
              </a:ext>
            </a:extLst>
          </p:cNvPr>
          <p:cNvGrpSpPr>
            <a:grpSpLocks/>
          </p:cNvGrpSpPr>
          <p:nvPr/>
        </p:nvGrpSpPr>
        <p:grpSpPr bwMode="auto">
          <a:xfrm>
            <a:off x="5953817" y="2372590"/>
            <a:ext cx="4495800" cy="383309"/>
            <a:chOff x="0" y="1039094"/>
            <a:chExt cx="8229600" cy="910800"/>
          </a:xfrm>
        </p:grpSpPr>
        <p:sp>
          <p:nvSpPr>
            <p:cNvPr id="29" name="Rectangle 28">
              <a:extLst>
                <a:ext uri="{FF2B5EF4-FFF2-40B4-BE49-F238E27FC236}">
                  <a16:creationId xmlns:a16="http://schemas.microsoft.com/office/drawing/2014/main" id="{0C62F59A-09A2-283E-38CE-3604CBF153E7}"/>
                </a:ext>
              </a:extLst>
            </p:cNvPr>
            <p:cNvSpPr/>
            <p:nvPr/>
          </p:nvSpPr>
          <p:spPr>
            <a:xfrm>
              <a:off x="0" y="1039094"/>
              <a:ext cx="8229600" cy="9108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sz="2200">
                <a:latin charset="0" panose="020B0604020202020204" pitchFamily="34" typeface="Arial"/>
                <a:cs charset="0" panose="020B0604020202020204" pitchFamily="34" typeface="Arial"/>
              </a:endParaRPr>
            </a:p>
          </p:txBody>
        </p:sp>
        <p:sp>
          <p:nvSpPr>
            <p:cNvPr id="30" name="Rectangle 29">
              <a:extLst>
                <a:ext uri="{FF2B5EF4-FFF2-40B4-BE49-F238E27FC236}">
                  <a16:creationId xmlns:a16="http://schemas.microsoft.com/office/drawing/2014/main" id="{3A6A1915-2491-4063-2ECB-765C0A9D5071}"/>
                </a:ext>
              </a:extLst>
            </p:cNvPr>
            <p:cNvSpPr/>
            <p:nvPr/>
          </p:nvSpPr>
          <p:spPr>
            <a:xfrm>
              <a:off x="0" y="1039094"/>
              <a:ext cx="8229600" cy="910800"/>
            </a:xfrm>
            <a:prstGeom prst="rect">
              <a:avLst/>
            </a:prstGeom>
          </p:spPr>
          <p:style>
            <a:lnRef idx="0">
              <a:scrgbClr b="0" g="0" r="0"/>
            </a:lnRef>
            <a:fillRef idx="0">
              <a:scrgbClr b="0" g="0" r="0"/>
            </a:fillRef>
            <a:effectRef idx="0">
              <a:scrgbClr b="0" g="0" r="0"/>
            </a:effectRef>
            <a:fontRef idx="minor">
              <a:schemeClr val="tx1">
                <a:hueOff val="0"/>
                <a:satOff val="0"/>
                <a:lumOff val="0"/>
                <a:alphaOff val="0"/>
              </a:schemeClr>
            </a:fontRef>
          </p:style>
          <p:txBody>
            <a:bodyPr bIns="40640" lIns="261290" rIns="227584" spcCol="1270" tIns="40640"/>
            <a:lstStyle/>
            <a:p>
              <a:pPr defTabSz="1422400" eaLnBrk="1" hangingPunct="1" indent="-285750" lvl="1" marL="285750">
                <a:lnSpc>
                  <a:spcPct val="90000"/>
                </a:lnSpc>
                <a:spcAft>
                  <a:spcPct val="20000"/>
                </a:spcAft>
                <a:buFontTx/>
                <a:buChar char="••"/>
                <a:defRPr/>
              </a:pPr>
              <a:r>
                <a:rPr err="1" lang="en-US" sz="2000">
                  <a:latin charset="0" panose="020B0604020202020204" pitchFamily="34" typeface="Arial"/>
                  <a:cs charset="0" panose="020B0604020202020204" pitchFamily="34" typeface="Arial"/>
                </a:rPr>
                <a:t>Đốt</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dư</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gió</a:t>
              </a:r>
              <a:endParaRPr lang="en-US" sz="2000">
                <a:latin charset="0" panose="020B0604020202020204" pitchFamily="34" typeface="Arial"/>
                <a:cs charset="0" panose="020B0604020202020204" pitchFamily="34" typeface="Arial"/>
              </a:endParaRPr>
            </a:p>
          </p:txBody>
        </p:sp>
      </p:grpSp>
      <p:grpSp>
        <p:nvGrpSpPr>
          <p:cNvPr id="31" name="Group 8">
            <a:extLst>
              <a:ext uri="{FF2B5EF4-FFF2-40B4-BE49-F238E27FC236}">
                <a16:creationId xmlns:a16="http://schemas.microsoft.com/office/drawing/2014/main" id="{C4E2FC09-A16A-135A-670B-4E143A34C61D}"/>
              </a:ext>
            </a:extLst>
          </p:cNvPr>
          <p:cNvGrpSpPr/>
          <p:nvPr/>
        </p:nvGrpSpPr>
        <p:grpSpPr>
          <a:xfrm>
            <a:off x="5957529" y="2866355"/>
            <a:ext cx="5540928" cy="794346"/>
            <a:chOff x="0" y="1949894"/>
            <a:chExt cx="8229600" cy="1029600"/>
          </a:xfrm>
          <a:solidFill>
            <a:schemeClr val="accent6">
              <a:lumMod val="75000"/>
            </a:schemeClr>
          </a:solidFill>
        </p:grpSpPr>
        <p:sp>
          <p:nvSpPr>
            <p:cNvPr id="32" name="Rounded Rectangle 13">
              <a:extLst>
                <a:ext uri="{FF2B5EF4-FFF2-40B4-BE49-F238E27FC236}">
                  <a16:creationId xmlns:a16="http://schemas.microsoft.com/office/drawing/2014/main" id="{C70ABFFD-ACA1-A7D6-F4DD-A96153E446E7}"/>
                </a:ext>
              </a:extLst>
            </p:cNvPr>
            <p:cNvSpPr/>
            <p:nvPr/>
          </p:nvSpPr>
          <p:spPr>
            <a:xfrm>
              <a:off x="0" y="1949894"/>
              <a:ext cx="8229600" cy="1029600"/>
            </a:xfrm>
            <a:prstGeom prst="roundRect">
              <a:avLst/>
            </a:prstGeom>
            <a:solidFill>
              <a:srgbClr val="8BB96C"/>
            </a:solidFill>
          </p:spPr>
          <p:style>
            <a:lnRef idx="2">
              <a:schemeClr val="lt1">
                <a:hueOff val="0"/>
                <a:satOff val="0"/>
                <a:lumOff val="0"/>
                <a:alphaOff val="0"/>
              </a:schemeClr>
            </a:lnRef>
            <a:fillRef idx="1">
              <a:schemeClr val="accent2">
                <a:hueOff val="4681519"/>
                <a:satOff val="-5839"/>
                <a:lumOff val="1373"/>
                <a:alphaOff val="0"/>
              </a:schemeClr>
            </a:fillRef>
            <a:effectRef idx="0">
              <a:schemeClr val="accent2">
                <a:hueOff val="4681519"/>
                <a:satOff val="-5839"/>
                <a:lumOff val="1373"/>
                <a:alphaOff val="0"/>
              </a:schemeClr>
            </a:effectRef>
            <a:fontRef idx="minor">
              <a:schemeClr val="lt1"/>
            </a:fontRef>
          </p:style>
          <p:txBody>
            <a:bodyPr/>
            <a:lstStyle/>
            <a:p>
              <a:endParaRPr dirty="0" lang="en-US">
                <a:latin charset="0" panose="020B0604020202020204" pitchFamily="34" typeface="Arial"/>
              </a:endParaRPr>
            </a:p>
          </p:txBody>
        </p:sp>
        <p:sp>
          <p:nvSpPr>
            <p:cNvPr id="33" name="Rounded Rectangle 8">
              <a:extLst>
                <a:ext uri="{FF2B5EF4-FFF2-40B4-BE49-F238E27FC236}">
                  <a16:creationId xmlns:a16="http://schemas.microsoft.com/office/drawing/2014/main" id="{AFCB8660-5CFF-95AE-B7BB-4420AA1C10C1}"/>
                </a:ext>
              </a:extLst>
            </p:cNvPr>
            <p:cNvSpPr/>
            <p:nvPr/>
          </p:nvSpPr>
          <p:spPr>
            <a:xfrm>
              <a:off x="50261" y="2059457"/>
              <a:ext cx="8129079" cy="734943"/>
            </a:xfrm>
            <a:prstGeom prst="rect">
              <a:avLst/>
            </a:prstGeom>
            <a:solidFill>
              <a:srgbClr val="8BB96C"/>
            </a:solidFill>
          </p:spPr>
          <p:style>
            <a:lnRef idx="0">
              <a:scrgbClr b="0" g="0" r="0"/>
            </a:lnRef>
            <a:fillRef idx="0">
              <a:scrgbClr b="0" g="0" r="0"/>
            </a:fillRef>
            <a:effectRef idx="0">
              <a:scrgbClr b="0" g="0" r="0"/>
            </a:effectRef>
            <a:fontRef idx="minor">
              <a:schemeClr val="lt1"/>
            </a:fontRef>
          </p:style>
          <p:txBody>
            <a:bodyPr anchor="ctr" bIns="137160" lIns="137160" rIns="137160" spcCol="1270" tIns="137160"/>
            <a:lstStyle/>
            <a:p>
              <a:pPr defTabSz="1600200" eaLnBrk="1" hangingPunct="1">
                <a:lnSpc>
                  <a:spcPct val="90000"/>
                </a:lnSpc>
                <a:spcAft>
                  <a:spcPct val="35000"/>
                </a:spcAft>
                <a:defRPr/>
              </a:pPr>
              <a:r>
                <a:rPr err="1" lang="en-US" sz="2000">
                  <a:latin charset="0" panose="020B0604020202020204" pitchFamily="34" typeface="Arial"/>
                  <a:cs charset="0" panose="020B0604020202020204" pitchFamily="34" typeface="Arial"/>
                </a:rPr>
                <a:t>Nhiệt</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độ</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khói</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thải</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t</a:t>
              </a:r>
              <a:r>
                <a:rPr baseline="-25000" err="1" lang="en-US" sz="2000">
                  <a:latin charset="0" panose="020B0604020202020204" pitchFamily="34" typeface="Arial"/>
                  <a:cs charset="0" panose="020B0604020202020204" pitchFamily="34" typeface="Arial"/>
                </a:rPr>
                <a:t>th</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cao</a:t>
              </a:r>
              <a:r>
                <a:rPr lang="en-US" sz="2000">
                  <a:latin charset="0" panose="020B0604020202020204" pitchFamily="34" typeface="Arial"/>
                  <a:cs charset="0" panose="020B0604020202020204" pitchFamily="34" typeface="Arial"/>
                </a:rPr>
                <a:t> </a:t>
              </a:r>
            </a:p>
          </p:txBody>
        </p:sp>
      </p:grpSp>
      <p:grpSp>
        <p:nvGrpSpPr>
          <p:cNvPr id="34" name="Group 10">
            <a:extLst>
              <a:ext uri="{FF2B5EF4-FFF2-40B4-BE49-F238E27FC236}">
                <a16:creationId xmlns:a16="http://schemas.microsoft.com/office/drawing/2014/main" id="{D55D25AB-C8EB-8EBE-1448-3FC686586CF3}"/>
              </a:ext>
            </a:extLst>
          </p:cNvPr>
          <p:cNvGrpSpPr>
            <a:grpSpLocks/>
          </p:cNvGrpSpPr>
          <p:nvPr/>
        </p:nvGrpSpPr>
        <p:grpSpPr bwMode="auto">
          <a:xfrm>
            <a:off x="5965272" y="3962400"/>
            <a:ext cx="5540928" cy="1536700"/>
            <a:chOff x="0" y="2979494"/>
            <a:chExt cx="8229600" cy="1536975"/>
          </a:xfrm>
        </p:grpSpPr>
        <p:sp>
          <p:nvSpPr>
            <p:cNvPr id="35" name="Rectangle 34">
              <a:extLst>
                <a:ext uri="{FF2B5EF4-FFF2-40B4-BE49-F238E27FC236}">
                  <a16:creationId xmlns:a16="http://schemas.microsoft.com/office/drawing/2014/main" id="{24630D73-13F4-FACC-66FE-A2990B6BB88F}"/>
                </a:ext>
              </a:extLst>
            </p:cNvPr>
            <p:cNvSpPr/>
            <p:nvPr/>
          </p:nvSpPr>
          <p:spPr>
            <a:xfrm>
              <a:off x="0" y="2979494"/>
              <a:ext cx="8229600" cy="153697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sz="2200">
                <a:latin charset="0" panose="020B0604020202020204" pitchFamily="34" typeface="Arial"/>
                <a:cs charset="0" panose="020B0604020202020204" pitchFamily="34" typeface="Arial"/>
              </a:endParaRPr>
            </a:p>
          </p:txBody>
        </p:sp>
        <p:sp>
          <p:nvSpPr>
            <p:cNvPr id="36" name="Rectangle 35">
              <a:extLst>
                <a:ext uri="{FF2B5EF4-FFF2-40B4-BE49-F238E27FC236}">
                  <a16:creationId xmlns:a16="http://schemas.microsoft.com/office/drawing/2014/main" id="{431DC151-613B-2C74-CEF1-8454C9AC281A}"/>
                </a:ext>
              </a:extLst>
            </p:cNvPr>
            <p:cNvSpPr/>
            <p:nvPr/>
          </p:nvSpPr>
          <p:spPr>
            <a:xfrm>
              <a:off x="0" y="2979494"/>
              <a:ext cx="8167443" cy="1536975"/>
            </a:xfrm>
            <a:prstGeom prst="rect">
              <a:avLst/>
            </a:prstGeom>
          </p:spPr>
          <p:style>
            <a:lnRef idx="0">
              <a:scrgbClr b="0" g="0" r="0"/>
            </a:lnRef>
            <a:fillRef idx="0">
              <a:scrgbClr b="0" g="0" r="0"/>
            </a:fillRef>
            <a:effectRef idx="0">
              <a:scrgbClr b="0" g="0" r="0"/>
            </a:effectRef>
            <a:fontRef idx="minor">
              <a:schemeClr val="tx1">
                <a:hueOff val="0"/>
                <a:satOff val="0"/>
                <a:lumOff val="0"/>
                <a:alphaOff val="0"/>
              </a:schemeClr>
            </a:fontRef>
          </p:style>
          <p:txBody>
            <a:bodyPr bIns="40640" lIns="261290" rIns="227584" spcCol="1270" tIns="40640"/>
            <a:lstStyle/>
            <a:p>
              <a:pPr defTabSz="1422400" eaLnBrk="1" hangingPunct="1" indent="-285750" lvl="1" marL="285750">
                <a:lnSpc>
                  <a:spcPct val="90000"/>
                </a:lnSpc>
                <a:spcAft>
                  <a:spcPct val="20000"/>
                </a:spcAft>
                <a:buFontTx/>
                <a:buChar char="••"/>
                <a:defRPr/>
              </a:pPr>
              <a:r>
                <a:rPr err="1" lang="en-US" sz="2000">
                  <a:latin charset="0" panose="020B0604020202020204" pitchFamily="34" typeface="Arial"/>
                  <a:cs charset="0" panose="020B0604020202020204" pitchFamily="34" typeface="Arial"/>
                </a:rPr>
                <a:t>Lượng</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nhiên</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liệu</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đốt</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nhiều</a:t>
              </a:r>
              <a:endParaRPr lang="en-US" sz="2000">
                <a:latin charset="0" panose="020B0604020202020204" pitchFamily="34" typeface="Arial"/>
                <a:cs charset="0" panose="020B0604020202020204" pitchFamily="34" typeface="Arial"/>
              </a:endParaRPr>
            </a:p>
            <a:p>
              <a:pPr defTabSz="1422400" eaLnBrk="1" hangingPunct="1" indent="-285750" lvl="1" marL="285750">
                <a:lnSpc>
                  <a:spcPct val="90000"/>
                </a:lnSpc>
                <a:spcAft>
                  <a:spcPct val="20000"/>
                </a:spcAft>
                <a:buFontTx/>
                <a:buChar char="••"/>
                <a:defRPr/>
              </a:pPr>
              <a:r>
                <a:rPr err="1" lang="en-US" sz="2000">
                  <a:latin charset="0" panose="020B0604020202020204" pitchFamily="34" typeface="Arial"/>
                  <a:cs charset="0" panose="020B0604020202020204" pitchFamily="34" typeface="Arial"/>
                </a:rPr>
                <a:t>Đốt</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dư</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gió</a:t>
              </a:r>
              <a:endParaRPr lang="en-US" sz="2000">
                <a:latin charset="0" panose="020B0604020202020204" pitchFamily="34" typeface="Arial"/>
                <a:cs charset="0" panose="020B0604020202020204" pitchFamily="34" typeface="Arial"/>
              </a:endParaRPr>
            </a:p>
            <a:p>
              <a:pPr defTabSz="1422400" eaLnBrk="1" hangingPunct="1" indent="-285750" lvl="1" marL="285750">
                <a:lnSpc>
                  <a:spcPct val="90000"/>
                </a:lnSpc>
                <a:spcAft>
                  <a:spcPct val="20000"/>
                </a:spcAft>
                <a:buFontTx/>
                <a:buChar char="••"/>
                <a:defRPr/>
              </a:pPr>
              <a:r>
                <a:rPr err="1" lang="en-US" sz="2000">
                  <a:latin charset="0" panose="020B0604020202020204" pitchFamily="34" typeface="Arial"/>
                  <a:cs charset="0" panose="020B0604020202020204" pitchFamily="34" typeface="Arial"/>
                </a:rPr>
                <a:t>Bám</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bẩn</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bề</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mặt</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truyền</a:t>
              </a:r>
              <a:r>
                <a:rPr lang="en-US" sz="2000">
                  <a:latin charset="0" panose="020B0604020202020204" pitchFamily="34" typeface="Arial"/>
                  <a:cs charset="0" panose="020B0604020202020204" pitchFamily="34" typeface="Arial"/>
                </a:rPr>
                <a:t> </a:t>
              </a:r>
              <a:r>
                <a:rPr err="1" lang="en-US" sz="2000">
                  <a:latin charset="0" panose="020B0604020202020204" pitchFamily="34" typeface="Arial"/>
                  <a:cs charset="0" panose="020B0604020202020204" pitchFamily="34" typeface="Arial"/>
                </a:rPr>
                <a:t>nhiệt</a:t>
              </a:r>
              <a:r>
                <a:rPr lang="en-US" sz="2000">
                  <a:latin charset="0" panose="020B0604020202020204" pitchFamily="34" typeface="Arial"/>
                  <a:cs charset="0" panose="020B0604020202020204" pitchFamily="34" typeface="Arial"/>
                </a:rPr>
                <a:t> </a:t>
              </a:r>
            </a:p>
          </p:txBody>
        </p:sp>
      </p:grpSp>
      <p:sp>
        <p:nvSpPr>
          <p:cNvPr id="37" name="TextBox 36">
            <a:extLst>
              <a:ext uri="{FF2B5EF4-FFF2-40B4-BE49-F238E27FC236}">
                <a16:creationId xmlns:a16="http://schemas.microsoft.com/office/drawing/2014/main" id="{3EBAB6E4-909A-ABE3-D263-30C51F84EB93}"/>
              </a:ext>
            </a:extLst>
          </p:cNvPr>
          <p:cNvSpPr txBox="1"/>
          <p:nvPr/>
        </p:nvSpPr>
        <p:spPr>
          <a:xfrm>
            <a:off x="543617" y="1622558"/>
            <a:ext cx="5525441" cy="383823"/>
          </a:xfrm>
          <a:prstGeom prst="rect">
            <a:avLst/>
          </a:prstGeom>
          <a:noFill/>
        </p:spPr>
        <p:txBody>
          <a:bodyPr wrap="square">
            <a:spAutoFit/>
          </a:bodyPr>
          <a:lstStyle/>
          <a:p>
            <a:pPr algn="just">
              <a:lnSpc>
                <a:spcPct val="115000"/>
              </a:lnSpc>
              <a:spcBef>
                <a:spcPts val="300"/>
              </a:spcBef>
              <a:spcAft>
                <a:spcPts val="300"/>
              </a:spcAft>
            </a:pPr>
            <a:r>
              <a:rPr dirty="0" lang="vi-VN" sz="1800">
                <a:effectLst/>
                <a:latin charset="0" panose="020B0604020202020204" pitchFamily="34" typeface="Arial"/>
                <a:ea charset="0" panose="02020603050405020304" pitchFamily="18" typeface="Times New Roman"/>
                <a:cs charset="0" panose="020B0604020202020204" pitchFamily="34" typeface="Arial"/>
              </a:rPr>
              <a:t>Tổn th</a:t>
            </a:r>
            <a:r>
              <a:rPr dirty="0" lang="vi-VN" spc="-5" sz="1800">
                <a:effectLst/>
                <a:latin charset="0" panose="020B0604020202020204" pitchFamily="34" typeface="Arial"/>
                <a:ea charset="0" panose="02020603050405020304" pitchFamily="18" typeface="Times New Roman"/>
                <a:cs charset="0" panose="020B0604020202020204" pitchFamily="34" typeface="Arial"/>
              </a:rPr>
              <a:t>ấ</a:t>
            </a:r>
            <a:r>
              <a:rPr dirty="0" lang="vi-VN" sz="1800">
                <a:effectLst/>
                <a:latin charset="0" panose="020B0604020202020204" pitchFamily="34" typeface="Arial"/>
                <a:ea charset="0" panose="02020603050405020304" pitchFamily="18" typeface="Times New Roman"/>
                <a:cs charset="0" panose="020B0604020202020204" pitchFamily="34" typeface="Arial"/>
              </a:rPr>
              <a:t>t nh</a:t>
            </a:r>
            <a:r>
              <a:rPr dirty="0" lang="vi-VN" spc="5" sz="1800">
                <a:effectLst/>
                <a:latin charset="0" panose="020B0604020202020204" pitchFamily="34" typeface="Arial"/>
                <a:ea charset="0" panose="02020603050405020304" pitchFamily="18" typeface="Times New Roman"/>
                <a:cs charset="0" panose="020B0604020202020204" pitchFamily="34" typeface="Arial"/>
              </a:rPr>
              <a:t>i</a:t>
            </a:r>
            <a:r>
              <a:rPr dirty="0" lang="vi-VN" spc="-5" sz="1800">
                <a:effectLst/>
                <a:latin charset="0" panose="020B0604020202020204" pitchFamily="34" typeface="Arial"/>
                <a:ea charset="0" panose="02020603050405020304" pitchFamily="18" typeface="Times New Roman"/>
                <a:cs charset="0" panose="020B0604020202020204" pitchFamily="34" typeface="Arial"/>
              </a:rPr>
              <a:t>ệ</a:t>
            </a:r>
            <a:r>
              <a:rPr dirty="0" lang="vi-VN" sz="1800">
                <a:effectLst/>
                <a:latin charset="0" panose="020B0604020202020204" pitchFamily="34" typeface="Arial"/>
                <a:ea charset="0" panose="02020603050405020304" pitchFamily="18" typeface="Times New Roman"/>
                <a:cs charset="0" panose="020B0604020202020204" pitchFamily="34" typeface="Arial"/>
              </a:rPr>
              <a:t>t do khói</a:t>
            </a:r>
            <a:r>
              <a:rPr dirty="0" lang="vi-VN" spc="5" sz="1800">
                <a:effectLst/>
                <a:latin charset="0" panose="020B0604020202020204" pitchFamily="34" typeface="Arial"/>
                <a:ea charset="0" panose="02020603050405020304" pitchFamily="18" typeface="Times New Roman"/>
                <a:cs charset="0" panose="020B0604020202020204" pitchFamily="34" typeface="Arial"/>
              </a:rPr>
              <a:t> </a:t>
            </a:r>
            <a:r>
              <a:rPr dirty="0" lang="vi-VN" sz="1800">
                <a:effectLst/>
                <a:latin charset="0" panose="020B0604020202020204" pitchFamily="34" typeface="Arial"/>
                <a:ea charset="0" panose="02020603050405020304" pitchFamily="18" typeface="Times New Roman"/>
                <a:cs charset="0" panose="020B0604020202020204" pitchFamily="34" typeface="Arial"/>
              </a:rPr>
              <a:t>t</a:t>
            </a:r>
            <a:r>
              <a:rPr dirty="0" lang="vi-VN" spc="5" sz="1800">
                <a:effectLst/>
                <a:latin charset="0" panose="020B0604020202020204" pitchFamily="34" typeface="Arial"/>
                <a:ea charset="0" panose="02020603050405020304" pitchFamily="18" typeface="Times New Roman"/>
                <a:cs charset="0" panose="020B0604020202020204" pitchFamily="34" typeface="Arial"/>
              </a:rPr>
              <a:t>h</a:t>
            </a:r>
            <a:r>
              <a:rPr dirty="0" lang="vi-VN" spc="-5" sz="1800">
                <a:effectLst/>
                <a:latin charset="0" panose="020B0604020202020204" pitchFamily="34" typeface="Arial"/>
                <a:ea charset="0" panose="02020603050405020304" pitchFamily="18" typeface="Times New Roman"/>
                <a:cs charset="0" panose="020B0604020202020204" pitchFamily="34" typeface="Arial"/>
              </a:rPr>
              <a:t>ả</a:t>
            </a:r>
            <a:r>
              <a:rPr dirty="0" lang="vi-VN" sz="1800">
                <a:effectLst/>
                <a:latin charset="0" panose="020B0604020202020204" pitchFamily="34" typeface="Arial"/>
                <a:ea charset="0" panose="02020603050405020304" pitchFamily="18" typeface="Times New Roman"/>
                <a:cs charset="0" panose="020B0604020202020204" pitchFamily="34" typeface="Arial"/>
              </a:rPr>
              <a:t>i</a:t>
            </a:r>
            <a:r>
              <a:rPr dirty="0" lang="vi-VN" spc="-5" sz="1800">
                <a:effectLst/>
                <a:latin charset="0" panose="020B0604020202020204" pitchFamily="34" typeface="Arial"/>
                <a:ea charset="0" panose="02020603050405020304" pitchFamily="18" typeface="Times New Roman"/>
                <a:cs charset="0" panose="020B0604020202020204" pitchFamily="34" typeface="Arial"/>
              </a:rPr>
              <a:t> </a:t>
            </a:r>
            <a:r>
              <a:rPr dirty="0" lang="vi-VN" sz="1800">
                <a:effectLst/>
                <a:latin charset="0" panose="020B0604020202020204" pitchFamily="34" typeface="Arial"/>
                <a:ea charset="0" panose="02020603050405020304" pitchFamily="18" typeface="Times New Roman"/>
                <a:cs charset="0" panose="020B0604020202020204" pitchFamily="34" typeface="Arial"/>
              </a:rPr>
              <a:t>x</a:t>
            </a:r>
            <a:r>
              <a:rPr dirty="0" lang="vi-VN" spc="-5" sz="1800">
                <a:effectLst/>
                <a:latin charset="0" panose="020B0604020202020204" pitchFamily="34" typeface="Arial"/>
                <a:ea charset="0" panose="02020603050405020304" pitchFamily="18" typeface="Times New Roman"/>
                <a:cs charset="0" panose="020B0604020202020204" pitchFamily="34" typeface="Arial"/>
              </a:rPr>
              <a:t>á</a:t>
            </a:r>
            <a:r>
              <a:rPr dirty="0" lang="vi-VN" sz="1800">
                <a:effectLst/>
                <a:latin charset="0" panose="020B0604020202020204" pitchFamily="34" typeface="Arial"/>
                <a:ea charset="0" panose="02020603050405020304" pitchFamily="18" typeface="Times New Roman"/>
                <a:cs charset="0" panose="020B0604020202020204" pitchFamily="34" typeface="Arial"/>
              </a:rPr>
              <a:t>c</a:t>
            </a:r>
            <a:r>
              <a:rPr dirty="0" lang="vi-VN" spc="-5" sz="1800">
                <a:effectLst/>
                <a:latin charset="0" panose="020B0604020202020204" pitchFamily="34" typeface="Arial"/>
                <a:ea charset="0" panose="02020603050405020304" pitchFamily="18" typeface="Times New Roman"/>
                <a:cs charset="0" panose="020B0604020202020204" pitchFamily="34" typeface="Arial"/>
              </a:rPr>
              <a:t> </a:t>
            </a:r>
            <a:r>
              <a:rPr dirty="0" lang="vi-VN" sz="1800">
                <a:effectLst/>
                <a:latin charset="0" panose="020B0604020202020204" pitchFamily="34" typeface="Arial"/>
                <a:ea charset="0" panose="02020603050405020304" pitchFamily="18" typeface="Times New Roman"/>
                <a:cs charset="0" panose="020B0604020202020204" pitchFamily="34" typeface="Arial"/>
              </a:rPr>
              <a:t>định theo</a:t>
            </a:r>
            <a:r>
              <a:rPr dirty="0" lang="vi-VN" spc="10" sz="1800">
                <a:effectLst/>
                <a:latin charset="0" panose="020B0604020202020204" pitchFamily="34" typeface="Arial"/>
                <a:ea charset="0" panose="02020603050405020304" pitchFamily="18" typeface="Times New Roman"/>
                <a:cs charset="0" panose="020B0604020202020204" pitchFamily="34" typeface="Arial"/>
              </a:rPr>
              <a:t> </a:t>
            </a:r>
            <a:r>
              <a:rPr dirty="0" lang="vi-VN" spc="-5" sz="1800">
                <a:effectLst/>
                <a:latin charset="0" panose="020B0604020202020204" pitchFamily="34" typeface="Arial"/>
                <a:ea charset="0" panose="02020603050405020304" pitchFamily="18" typeface="Times New Roman"/>
                <a:cs charset="0" panose="020B0604020202020204" pitchFamily="34" typeface="Arial"/>
              </a:rPr>
              <a:t>c</a:t>
            </a:r>
            <a:r>
              <a:rPr dirty="0" lang="vi-VN" spc="10" sz="1800">
                <a:effectLst/>
                <a:latin charset="0" panose="020B0604020202020204" pitchFamily="34" typeface="Arial"/>
                <a:ea charset="0" panose="02020603050405020304" pitchFamily="18" typeface="Times New Roman"/>
                <a:cs charset="0" panose="020B0604020202020204" pitchFamily="34" typeface="Arial"/>
              </a:rPr>
              <a:t>ô</a:t>
            </a:r>
            <a:r>
              <a:rPr dirty="0" lang="vi-VN" sz="1800">
                <a:effectLst/>
                <a:latin charset="0" panose="020B0604020202020204" pitchFamily="34" typeface="Arial"/>
                <a:ea charset="0" panose="02020603050405020304" pitchFamily="18" typeface="Times New Roman"/>
                <a:cs charset="0" panose="020B0604020202020204" pitchFamily="34" typeface="Arial"/>
              </a:rPr>
              <a:t>ng t</a:t>
            </a:r>
            <a:r>
              <a:rPr dirty="0" lang="vi-VN" spc="5" sz="1800">
                <a:effectLst/>
                <a:latin charset="0" panose="020B0604020202020204" pitchFamily="34" typeface="Arial"/>
                <a:ea charset="0" panose="02020603050405020304" pitchFamily="18" typeface="Times New Roman"/>
                <a:cs charset="0" panose="020B0604020202020204" pitchFamily="34" typeface="Arial"/>
              </a:rPr>
              <a:t>h</a:t>
            </a:r>
            <a:r>
              <a:rPr dirty="0" lang="vi-VN" sz="1800">
                <a:effectLst/>
                <a:latin charset="0" panose="020B0604020202020204" pitchFamily="34" typeface="Arial"/>
                <a:ea charset="0" panose="02020603050405020304" pitchFamily="18" typeface="Times New Roman"/>
                <a:cs charset="0" panose="020B0604020202020204" pitchFamily="34" typeface="Arial"/>
              </a:rPr>
              <a:t>ứ</a:t>
            </a:r>
            <a:r>
              <a:rPr dirty="0" lang="vi-VN" spc="-5" sz="1800">
                <a:effectLst/>
                <a:latin charset="0" panose="020B0604020202020204" pitchFamily="34" typeface="Arial"/>
                <a:ea charset="0" panose="02020603050405020304" pitchFamily="18" typeface="Times New Roman"/>
                <a:cs charset="0" panose="020B0604020202020204" pitchFamily="34" typeface="Arial"/>
              </a:rPr>
              <a:t>c:</a:t>
            </a:r>
            <a:endParaRPr dirty="0" lang="en-US" sz="1800">
              <a:effectLst/>
              <a:latin charset="0" panose="020B0604020202020204" pitchFamily="34" typeface="Arial"/>
              <a:ea charset="0" panose="02020603050405020304" pitchFamily="18" typeface="Times New Roman"/>
              <a:cs charset="0" panose="020B0604020202020204" pitchFamily="34" typeface="Arial"/>
            </a:endParaRPr>
          </a:p>
        </p:txBody>
      </p:sp>
      <p:pic>
        <p:nvPicPr>
          <p:cNvPr id="38" name="Picture 2">
            <a:extLst>
              <a:ext uri="{FF2B5EF4-FFF2-40B4-BE49-F238E27FC236}">
                <a16:creationId xmlns:a16="http://schemas.microsoft.com/office/drawing/2014/main" id="{D513F920-FFD0-8493-4F16-122ADF0D624F}"/>
              </a:ext>
            </a:extLst>
          </p:cNvPr>
          <p:cNvPicPr>
            <a:picLocks noChangeArrowheads="1" noChangeAspect="1"/>
          </p:cNvPicPr>
          <p:nvPr/>
        </p:nvPicPr>
        <p:blipFill>
          <a:blip cstate="hqprint" r:embed="rId5">
            <a:extLst>
              <a:ext uri="{28A0092B-C50C-407E-A947-70E740481C1C}">
                <a14:useLocalDpi xmlns:a14="http://schemas.microsoft.com/office/drawing/2010/main" val="0"/>
              </a:ext>
            </a:extLst>
          </a:blip>
          <a:srcRect/>
          <a:stretch>
            <a:fillRect/>
          </a:stretch>
        </p:blipFill>
        <p:spPr bwMode="auto">
          <a:xfrm>
            <a:off x="543617" y="2067791"/>
            <a:ext cx="2910309" cy="383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8">
            <a:extLst>
              <a:ext uri="{FF2B5EF4-FFF2-40B4-BE49-F238E27FC236}">
                <a16:creationId xmlns:a16="http://schemas.microsoft.com/office/drawing/2014/main" id="{DE31DFF7-0B04-7F07-7F18-B8ED062EC6B3}"/>
              </a:ext>
            </a:extLst>
          </p:cNvPr>
          <p:cNvSpPr txBox="1"/>
          <p:nvPr/>
        </p:nvSpPr>
        <p:spPr>
          <a:xfrm>
            <a:off x="3439217" y="2081768"/>
            <a:ext cx="2127082" cy="369332"/>
          </a:xfrm>
          <a:prstGeom prst="rect">
            <a:avLst/>
          </a:prstGeom>
          <a:noFill/>
        </p:spPr>
        <p:txBody>
          <a:bodyPr wrap="square">
            <a:spAutoFit/>
          </a:bodyPr>
          <a:lstStyle/>
          <a:p>
            <a:r>
              <a:rPr dirty="0" lang="vi-VN" sz="1800">
                <a:effectLst/>
                <a:latin charset="0" panose="020B0604020202020204" pitchFamily="34" typeface="Arial"/>
                <a:ea charset="0" panose="02020603050405020304" pitchFamily="18" typeface="Times New Roman"/>
              </a:rPr>
              <a:t>(kJ/kg nhiên liệu)</a:t>
            </a:r>
            <a:endParaRPr dirty="0" lang="en-US">
              <a:latin charset="0" panose="020B0604020202020204" pitchFamily="34" typeface="Arial"/>
            </a:endParaRPr>
          </a:p>
        </p:txBody>
      </p:sp>
      <p:pic>
        <p:nvPicPr>
          <p:cNvPr id="40" name="Object 39"/>
          <p:cNvPicPr>
            <a:picLocks noChangeAspect="1"/>
          </p:cNvPicPr>
          <p:nvPr/>
        </p:nvPicPr>
        <p:blipFill>
          <a:blip r:embed="rId6"/>
          <a:srcRect/>
          <a:stretch>
            <a:fillRect/>
          </a:stretch>
        </p:blipFill>
        <p:spPr bwMode="auto">
          <a:xfrm>
            <a:off x="878423" y="2945346"/>
            <a:ext cx="3212754" cy="636364"/>
          </a:xfrm>
          <a:prstGeom prst="rect"/>
          <a:noFill/>
        </p:spPr>
      </p:pic>
      <p:sp>
        <p:nvSpPr>
          <p:cNvPr id="41" name="TextBox 40">
            <a:extLst>
              <a:ext uri="{FF2B5EF4-FFF2-40B4-BE49-F238E27FC236}">
                <a16:creationId xmlns:a16="http://schemas.microsoft.com/office/drawing/2014/main" id="{A08F8257-3D95-B58D-E174-F464E8E92FEA}"/>
              </a:ext>
            </a:extLst>
          </p:cNvPr>
          <p:cNvSpPr txBox="1"/>
          <p:nvPr/>
        </p:nvSpPr>
        <p:spPr>
          <a:xfrm>
            <a:off x="4125017" y="2996168"/>
            <a:ext cx="578583" cy="369332"/>
          </a:xfrm>
          <a:prstGeom prst="rect">
            <a:avLst/>
          </a:prstGeom>
          <a:noFill/>
        </p:spPr>
        <p:txBody>
          <a:bodyPr wrap="square">
            <a:spAutoFit/>
          </a:bodyPr>
          <a:lstStyle/>
          <a:p>
            <a:r>
              <a:rPr dirty="0" lang="vi-VN" sz="1800">
                <a:effectLst/>
                <a:latin charset="0" panose="020B0604020202020204" pitchFamily="34" typeface="Arial"/>
                <a:ea charset="0" panose="02020603050405020304" pitchFamily="18" typeface="Times New Roman"/>
              </a:rPr>
              <a:t>(%)</a:t>
            </a:r>
            <a:endParaRPr dirty="0" lang="en-US">
              <a:latin charset="0" panose="020B0604020202020204" pitchFamily="34" typeface="Arial"/>
            </a:endParaRPr>
          </a:p>
        </p:txBody>
      </p:sp>
      <p:sp>
        <p:nvSpPr>
          <p:cNvPr id="42" name="TextBox 41">
            <a:extLst>
              <a:ext uri="{FF2B5EF4-FFF2-40B4-BE49-F238E27FC236}">
                <a16:creationId xmlns:a16="http://schemas.microsoft.com/office/drawing/2014/main" id="{22A3098A-A20C-4868-C8F9-D06965109A6C}"/>
              </a:ext>
            </a:extLst>
          </p:cNvPr>
          <p:cNvSpPr txBox="1"/>
          <p:nvPr/>
        </p:nvSpPr>
        <p:spPr>
          <a:xfrm>
            <a:off x="543617" y="3806913"/>
            <a:ext cx="4951605" cy="2419509"/>
          </a:xfrm>
          <a:prstGeom prst="rect">
            <a:avLst/>
          </a:prstGeom>
          <a:noFill/>
        </p:spPr>
        <p:txBody>
          <a:bodyPr wrap="square">
            <a:spAutoFit/>
          </a:bodyPr>
          <a:lstStyle/>
          <a:p>
            <a:pPr algn="just">
              <a:lnSpc>
                <a:spcPct val="107000"/>
              </a:lnSpc>
              <a:spcBef>
                <a:spcPts val="300"/>
              </a:spcBef>
              <a:spcAft>
                <a:spcPts val="300"/>
              </a:spcAft>
            </a:pPr>
            <a:r>
              <a:rPr dirty="0" lang="vi-VN" spc="-15" sz="1600">
                <a:effectLst/>
                <a:latin charset="0" panose="020B0604020202020204" pitchFamily="34" typeface="Arial"/>
                <a:ea charset="0" panose="02020603050405020304" pitchFamily="18" typeface="Times New Roman"/>
              </a:rPr>
              <a:t>V</a:t>
            </a:r>
            <a:r>
              <a:rPr baseline="-25000" dirty="0" lang="vi-VN" spc="-15" sz="1600">
                <a:effectLst/>
                <a:latin charset="0" panose="020B0604020202020204" pitchFamily="34" typeface="Arial"/>
                <a:ea charset="0" panose="02020603050405020304" pitchFamily="18" typeface="Times New Roman"/>
              </a:rPr>
              <a:t>kk</a:t>
            </a:r>
            <a:r>
              <a:rPr dirty="0" lang="vi-VN" spc="-15" sz="1600">
                <a:effectLst/>
                <a:latin charset="0" panose="020B0604020202020204" pitchFamily="34" typeface="Arial"/>
                <a:ea charset="0" panose="02020603050405020304" pitchFamily="18" typeface="Times New Roman"/>
              </a:rPr>
              <a:t> = αV</a:t>
            </a:r>
            <a:r>
              <a:rPr baseline="30000" dirty="0" lang="vi-VN" spc="-15" sz="1600">
                <a:effectLst/>
                <a:latin charset="0" panose="020B0604020202020204" pitchFamily="34" typeface="Arial"/>
                <a:ea charset="0" panose="02020603050405020304" pitchFamily="18" typeface="Times New Roman"/>
              </a:rPr>
              <a:t>0</a:t>
            </a:r>
            <a:r>
              <a:rPr baseline="-25000" dirty="0" lang="vi-VN" spc="-15" sz="1600">
                <a:effectLst/>
                <a:latin charset="0" panose="020B0604020202020204" pitchFamily="34" typeface="Arial"/>
                <a:ea charset="0" panose="02020603050405020304" pitchFamily="18" typeface="Times New Roman"/>
              </a:rPr>
              <a:t>kk</a:t>
            </a:r>
            <a:r>
              <a:rPr dirty="0" lang="vi-VN" spc="-15" sz="1600">
                <a:effectLst/>
                <a:latin charset="0" panose="020B0604020202020204" pitchFamily="34" typeface="Arial"/>
                <a:ea charset="0" panose="02020603050405020304" pitchFamily="18" typeface="Times New Roman"/>
              </a:rPr>
              <a:t> là thể tích không khí được đưa vào quá trình cháy trong lò; </a:t>
            </a:r>
            <a:endParaRPr dirty="0" lang="en-US" sz="1600">
              <a:effectLst/>
              <a:latin charset="0" panose="020B0604020202020204" pitchFamily="34" typeface="Arial"/>
              <a:ea charset="0" panose="02020603050405020304" pitchFamily="18" typeface="Times New Roman"/>
            </a:endParaRPr>
          </a:p>
          <a:p>
            <a:pPr algn="just">
              <a:lnSpc>
                <a:spcPct val="107000"/>
              </a:lnSpc>
              <a:spcBef>
                <a:spcPts val="300"/>
              </a:spcBef>
              <a:spcAft>
                <a:spcPts val="300"/>
              </a:spcAft>
            </a:pPr>
            <a:r>
              <a:rPr dirty="0" lang="vi-VN" spc="-15" sz="1600">
                <a:effectLst/>
                <a:latin charset="0" panose="020B0604020202020204" pitchFamily="34" typeface="Arial"/>
                <a:ea charset="0" panose="02020603050405020304" pitchFamily="18" typeface="Times New Roman"/>
              </a:rPr>
              <a:t>(ct)</a:t>
            </a:r>
            <a:r>
              <a:rPr baseline="-25000" dirty="0" lang="vi-VN" spc="-15" sz="1600">
                <a:effectLst/>
                <a:latin charset="0" panose="020B0604020202020204" pitchFamily="34" typeface="Arial"/>
                <a:ea charset="0" panose="02020603050405020304" pitchFamily="18" typeface="Times New Roman"/>
              </a:rPr>
              <a:t>kkl</a:t>
            </a:r>
            <a:r>
              <a:rPr dirty="0" lang="vi-VN" spc="-15" sz="1600">
                <a:effectLst/>
                <a:latin charset="0" panose="020B0604020202020204" pitchFamily="34" typeface="Arial"/>
                <a:ea charset="0" panose="02020603050405020304" pitchFamily="18" typeface="Times New Roman"/>
              </a:rPr>
              <a:t> là giá trị (ct) không khí cấp vào lò ở nhiệt độ môi trường;</a:t>
            </a:r>
            <a:endParaRPr dirty="0" lang="en-US" sz="1600">
              <a:effectLst/>
              <a:latin charset="0" panose="020B0604020202020204" pitchFamily="34" typeface="Arial"/>
              <a:ea charset="0" panose="02020603050405020304" pitchFamily="18" typeface="Times New Roman"/>
            </a:endParaRPr>
          </a:p>
          <a:p>
            <a:pPr algn="just">
              <a:lnSpc>
                <a:spcPct val="107000"/>
              </a:lnSpc>
              <a:spcBef>
                <a:spcPts val="300"/>
              </a:spcBef>
              <a:spcAft>
                <a:spcPts val="300"/>
              </a:spcAft>
            </a:pPr>
            <a:r>
              <a:rPr dirty="0" lang="vi-VN" spc="-15" sz="1600">
                <a:effectLst/>
                <a:latin charset="0" panose="020B0604020202020204" pitchFamily="34" typeface="Arial"/>
                <a:ea charset="0" panose="02020603050405020304" pitchFamily="18" typeface="Times New Roman"/>
              </a:rPr>
              <a:t>Q</a:t>
            </a:r>
            <a:r>
              <a:rPr baseline="-25000" dirty="0" lang="vi-VN" spc="-15" sz="1600">
                <a:effectLst/>
                <a:latin charset="0" panose="020B0604020202020204" pitchFamily="34" typeface="Arial"/>
                <a:ea charset="0" panose="02020603050405020304" pitchFamily="18" typeface="Times New Roman"/>
              </a:rPr>
              <a:t>t</a:t>
            </a:r>
            <a:r>
              <a:rPr baseline="30000" dirty="0" lang="vi-VN" spc="-15" sz="1600">
                <a:effectLst/>
                <a:latin charset="0" panose="020B0604020202020204" pitchFamily="34" typeface="Arial"/>
                <a:ea charset="0" panose="02020603050405020304" pitchFamily="18" typeface="Times New Roman"/>
              </a:rPr>
              <a:t>lv</a:t>
            </a:r>
            <a:r>
              <a:rPr dirty="0" lang="vi-VN" spc="-15" sz="1600">
                <a:effectLst/>
                <a:latin charset="0" panose="020B0604020202020204" pitchFamily="34" typeface="Arial"/>
                <a:ea charset="0" panose="02020603050405020304" pitchFamily="18" typeface="Times New Roman"/>
              </a:rPr>
              <a:t>: Nhiệt trị thấp làm việc của nhiên liệu tương đương với </a:t>
            </a:r>
            <a:r>
              <a:rPr dirty="0" lang="vi-VN" sz="1600">
                <a:effectLst/>
                <a:latin charset="0" panose="020B0604020202020204" pitchFamily="34" typeface="Arial"/>
                <a:ea charset="0" panose="02020603050405020304" pitchFamily="18" typeface="Times New Roman"/>
              </a:rPr>
              <a:t>q</a:t>
            </a:r>
            <a:r>
              <a:rPr baseline="-25000" dirty="0" lang="vi-VN" sz="1600">
                <a:effectLst/>
                <a:latin charset="0" panose="020B0604020202020204" pitchFamily="34" typeface="Arial"/>
                <a:ea charset="0" panose="02020603050405020304" pitchFamily="18" typeface="Times New Roman"/>
              </a:rPr>
              <a:t>p.net.m</a:t>
            </a:r>
            <a:r>
              <a:rPr dirty="0" lang="vi-VN" sz="1600">
                <a:effectLst/>
                <a:latin charset="0" panose="020B0604020202020204" pitchFamily="34" typeface="Arial"/>
                <a:ea charset="0" panose="02020603050405020304" pitchFamily="18" typeface="Times New Roman"/>
              </a:rPr>
              <a:t> hay Q</a:t>
            </a:r>
            <a:r>
              <a:rPr baseline="-25000" dirty="0" lang="vi-VN" sz="1600">
                <a:effectLst/>
                <a:latin charset="0" panose="020B0604020202020204" pitchFamily="34" typeface="Arial"/>
                <a:ea charset="0" panose="02020603050405020304" pitchFamily="18" typeface="Times New Roman"/>
              </a:rPr>
              <a:t>dv</a:t>
            </a:r>
            <a:r>
              <a:rPr dirty="0" lang="vi-VN" sz="1600">
                <a:effectLst/>
                <a:latin charset="0" panose="020B0604020202020204" pitchFamily="34" typeface="Arial"/>
                <a:ea charset="0" panose="02020603050405020304" pitchFamily="18" typeface="Times New Roman"/>
              </a:rPr>
              <a:t>;</a:t>
            </a:r>
            <a:r>
              <a:rPr baseline="-25000" dirty="0" lang="vi-VN" sz="1600">
                <a:effectLst/>
                <a:latin charset="0" panose="020B0604020202020204" pitchFamily="34" typeface="Arial"/>
                <a:ea charset="0" panose="02020603050405020304" pitchFamily="18" typeface="Times New Roman"/>
              </a:rPr>
              <a:t> </a:t>
            </a:r>
            <a:endParaRPr dirty="0" lang="en-US" sz="1600">
              <a:effectLst/>
              <a:latin charset="0" panose="020B0604020202020204" pitchFamily="34" typeface="Arial"/>
              <a:ea charset="0" panose="02020603050405020304" pitchFamily="18" typeface="Times New Roman"/>
            </a:endParaRPr>
          </a:p>
          <a:p>
            <a:r>
              <a:rPr dirty="0" lang="vi-VN" spc="40" sz="1600">
                <a:effectLst/>
                <a:latin charset="0" panose="020B0604020202020204" pitchFamily="34" typeface="Arial"/>
                <a:ea charset="0" panose="02040503050406030204" pitchFamily="18" typeface="Cambria Math"/>
              </a:rPr>
              <a:t>q</a:t>
            </a:r>
            <a:r>
              <a:rPr baseline="-25000" dirty="0" lang="vi-VN" spc="40" sz="1600">
                <a:effectLst/>
                <a:latin charset="0" panose="020B0604020202020204" pitchFamily="34" typeface="Arial"/>
                <a:ea charset="0" panose="02040503050406030204" pitchFamily="18" typeface="Cambria Math"/>
              </a:rPr>
              <a:t>4</a:t>
            </a:r>
            <a:r>
              <a:rPr dirty="0" lang="vi-VN" spc="175" sz="1050">
                <a:effectLst/>
                <a:latin charset="0" panose="020B0604020202020204" pitchFamily="34" typeface="Arial"/>
                <a:ea charset="0" panose="02040503050406030204" pitchFamily="18" typeface="Cambria Math"/>
              </a:rPr>
              <a:t> </a:t>
            </a:r>
            <a:r>
              <a:rPr dirty="0" lang="vi-VN" sz="1600">
                <a:effectLst/>
                <a:latin charset="0" panose="020B0604020202020204" pitchFamily="34" typeface="Arial"/>
                <a:ea charset="0" panose="02020603050405020304" pitchFamily="18" typeface="Times New Roman"/>
              </a:rPr>
              <a:t>là tổn th</a:t>
            </a:r>
            <a:r>
              <a:rPr dirty="0" lang="vi-VN" spc="-5" sz="1600">
                <a:effectLst/>
                <a:latin charset="0" panose="020B0604020202020204" pitchFamily="34" typeface="Arial"/>
                <a:ea charset="0" panose="02020603050405020304" pitchFamily="18" typeface="Times New Roman"/>
              </a:rPr>
              <a:t>ấ</a:t>
            </a:r>
            <a:r>
              <a:rPr dirty="0" lang="vi-VN" sz="1600">
                <a:effectLst/>
                <a:latin charset="0" panose="020B0604020202020204" pitchFamily="34" typeface="Arial"/>
                <a:ea charset="0" panose="02020603050405020304" pitchFamily="18" typeface="Times New Roman"/>
              </a:rPr>
              <a:t>t nh</a:t>
            </a:r>
            <a:r>
              <a:rPr dirty="0" lang="vi-VN" spc="10" sz="1600">
                <a:effectLst/>
                <a:latin charset="0" panose="020B0604020202020204" pitchFamily="34" typeface="Arial"/>
                <a:ea charset="0" panose="02020603050405020304" pitchFamily="18" typeface="Times New Roman"/>
              </a:rPr>
              <a:t>i</a:t>
            </a:r>
            <a:r>
              <a:rPr dirty="0" lang="vi-VN" spc="-5" sz="1600">
                <a:effectLst/>
                <a:latin charset="0" panose="020B0604020202020204" pitchFamily="34" typeface="Arial"/>
                <a:ea charset="0" panose="02020603050405020304" pitchFamily="18" typeface="Times New Roman"/>
              </a:rPr>
              <a:t>ệ</a:t>
            </a:r>
            <a:r>
              <a:rPr dirty="0" lang="vi-VN" sz="1600">
                <a:effectLst/>
                <a:latin charset="0" panose="020B0604020202020204" pitchFamily="34" typeface="Arial"/>
                <a:ea charset="0" panose="02020603050405020304" pitchFamily="18" typeface="Times New Roman"/>
              </a:rPr>
              <a:t>t do ch</a:t>
            </a:r>
            <a:r>
              <a:rPr dirty="0" lang="vi-VN" spc="-5" sz="1600">
                <a:effectLst/>
                <a:latin charset="0" panose="020B0604020202020204" pitchFamily="34" typeface="Arial"/>
                <a:ea charset="0" panose="02020603050405020304" pitchFamily="18" typeface="Times New Roman"/>
              </a:rPr>
              <a:t>á</a:t>
            </a:r>
            <a:r>
              <a:rPr dirty="0" lang="vi-VN" sz="1600">
                <a:effectLst/>
                <a:latin charset="0" panose="020B0604020202020204" pitchFamily="34" typeface="Arial"/>
                <a:ea charset="0" panose="02020603050405020304" pitchFamily="18" typeface="Times New Roman"/>
              </a:rPr>
              <a:t>y</a:t>
            </a:r>
            <a:r>
              <a:rPr dirty="0" lang="vi-VN" spc="10" sz="1600">
                <a:effectLst/>
                <a:latin charset="0" panose="020B0604020202020204" pitchFamily="34" typeface="Arial"/>
                <a:ea charset="0" panose="02020603050405020304" pitchFamily="18" typeface="Times New Roman"/>
              </a:rPr>
              <a:t> </a:t>
            </a:r>
            <a:r>
              <a:rPr dirty="0" lang="vi-VN" sz="1600">
                <a:effectLst/>
                <a:latin charset="0" panose="020B0604020202020204" pitchFamily="34" typeface="Arial"/>
                <a:ea charset="0" panose="02020603050405020304" pitchFamily="18" typeface="Times New Roman"/>
              </a:rPr>
              <a:t>không ho</a:t>
            </a:r>
            <a:r>
              <a:rPr dirty="0" lang="vi-VN" spc="-5" sz="1600">
                <a:effectLst/>
                <a:latin charset="0" panose="020B0604020202020204" pitchFamily="34" typeface="Arial"/>
                <a:ea charset="0" panose="02020603050405020304" pitchFamily="18" typeface="Times New Roman"/>
              </a:rPr>
              <a:t>à</a:t>
            </a:r>
            <a:r>
              <a:rPr dirty="0" lang="vi-VN" sz="1600">
                <a:effectLst/>
                <a:latin charset="0" panose="020B0604020202020204" pitchFamily="34" typeface="Arial"/>
                <a:ea charset="0" panose="02020603050405020304" pitchFamily="18" typeface="Times New Roman"/>
              </a:rPr>
              <a:t>n toàn về</a:t>
            </a:r>
            <a:r>
              <a:rPr dirty="0" lang="vi-VN" spc="-5" sz="1600">
                <a:effectLst/>
                <a:latin charset="0" panose="020B0604020202020204" pitchFamily="34" typeface="Arial"/>
                <a:ea charset="0" panose="02020603050405020304" pitchFamily="18" typeface="Times New Roman"/>
              </a:rPr>
              <a:t> c</a:t>
            </a:r>
            <a:r>
              <a:rPr dirty="0" lang="vi-VN" sz="1600">
                <a:effectLst/>
                <a:latin charset="0" panose="020B0604020202020204" pitchFamily="34" typeface="Arial"/>
                <a:ea charset="0" panose="02020603050405020304" pitchFamily="18" typeface="Times New Roman"/>
              </a:rPr>
              <a:t>ơ </a:t>
            </a:r>
            <a:r>
              <a:rPr dirty="0" lang="vi-VN" spc="15" sz="1600">
                <a:effectLst/>
                <a:latin charset="0" panose="020B0604020202020204" pitchFamily="34" typeface="Arial"/>
                <a:ea charset="0" panose="02020603050405020304" pitchFamily="18" typeface="Times New Roman"/>
              </a:rPr>
              <a:t>h</a:t>
            </a:r>
            <a:r>
              <a:rPr dirty="0" lang="vi-VN" sz="1600">
                <a:effectLst/>
                <a:latin charset="0" panose="020B0604020202020204" pitchFamily="34" typeface="Arial"/>
                <a:ea charset="0" panose="02020603050405020304" pitchFamily="18" typeface="Times New Roman"/>
              </a:rPr>
              <a:t>ọc</a:t>
            </a:r>
            <a:r>
              <a:rPr dirty="0" lang="vi-VN" spc="-5" sz="1600">
                <a:effectLst/>
                <a:latin charset="0" panose="020B0604020202020204" pitchFamily="34" typeface="Arial"/>
                <a:ea charset="0" panose="02020603050405020304" pitchFamily="18" typeface="Times New Roman"/>
              </a:rPr>
              <a:t> </a:t>
            </a:r>
            <a:r>
              <a:rPr dirty="0" lang="vi-VN" sz="1600">
                <a:effectLst/>
                <a:latin charset="0" panose="020B0604020202020204" pitchFamily="34" typeface="Arial"/>
                <a:ea charset="0" panose="02020603050405020304" pitchFamily="18" typeface="Times New Roman"/>
              </a:rPr>
              <a:t>(</a:t>
            </a:r>
            <a:r>
              <a:rPr dirty="0" lang="vi-VN" spc="-5" sz="1600">
                <a:effectLst/>
                <a:latin charset="0" panose="020B0604020202020204" pitchFamily="34" typeface="Arial"/>
                <a:ea charset="0" panose="02020603050405020304" pitchFamily="18" typeface="Times New Roman"/>
              </a:rPr>
              <a:t>%</a:t>
            </a:r>
            <a:r>
              <a:rPr dirty="0" lang="vi-VN" sz="1600">
                <a:effectLst/>
                <a:latin charset="0" panose="020B0604020202020204" pitchFamily="34" typeface="Arial"/>
                <a:ea charset="0" panose="02020603050405020304" pitchFamily="18" typeface="Times New Roman"/>
              </a:rPr>
              <a:t>).</a:t>
            </a:r>
            <a:endParaRPr dirty="0" lang="en-US" sz="1600">
              <a:latin charset="0" panose="020B0604020202020204" pitchFamily="34" typeface="Arial"/>
            </a:endParaRPr>
          </a:p>
        </p:txBody>
      </p:sp>
    </p:spTree>
    <p:extLst>
      <p:ext uri="{BB962C8B-B14F-4D97-AF65-F5344CB8AC3E}">
        <p14:creationId xmlns:p14="http://schemas.microsoft.com/office/powerpoint/2010/main" val="385908842"/>
      </p:ext>
    </p:ext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1" presetSubtype="0">
                                  <p:stCondLst>
                                    <p:cond delay="0"/>
                                  </p:stCondLst>
                                  <p:childTnLst>
                                    <p:set>
                                      <p:cBhvr>
                                        <p:cTn dur="1" fill="hold" id="6">
                                          <p:stCondLst>
                                            <p:cond delay="0"/>
                                          </p:stCondLst>
                                        </p:cTn>
                                        <p:tgtEl>
                                          <p:spTgt spid="24"/>
                                        </p:tgtEl>
                                        <p:attrNameLst>
                                          <p:attrName>style.visibility</p:attrName>
                                        </p:attrNameLst>
                                      </p:cBhvr>
                                      <p:to>
                                        <p:strVal val="visible"/>
                                      </p:to>
                                    </p:set>
                                  </p:childTnLst>
                                </p:cTn>
                              </p:par>
                              <p:par>
                                <p:cTn fill="hold" id="7" nodeType="withEffect" presetClass="entr" presetID="1" presetSubtype="0">
                                  <p:stCondLst>
                                    <p:cond delay="0"/>
                                  </p:stCondLst>
                                  <p:childTnLst>
                                    <p:set>
                                      <p:cBhvr>
                                        <p:cTn dur="1" fill="hold" id="8">
                                          <p:stCondLst>
                                            <p:cond delay="0"/>
                                          </p:stCondLst>
                                        </p:cTn>
                                        <p:tgtEl>
                                          <p:spTgt spid="31"/>
                                        </p:tgtEl>
                                        <p:attrNameLst>
                                          <p:attrName>style.visibility</p:attrName>
                                        </p:attrNameLst>
                                      </p:cBhvr>
                                      <p:to>
                                        <p:strVal val="visible"/>
                                      </p:to>
                                    </p:set>
                                  </p:childTnLst>
                                </p:cTn>
                              </p:par>
                            </p:childTnLst>
                          </p:cTn>
                        </p:par>
                      </p:childTnLst>
                    </p:cTn>
                  </p:par>
                  <p:par>
                    <p:cTn fill="hold" id="9">
                      <p:stCondLst>
                        <p:cond delay="indefinite"/>
                      </p:stCondLst>
                      <p:childTnLst>
                        <p:par>
                          <p:cTn fill="hold" id="10">
                            <p:stCondLst>
                              <p:cond delay="0"/>
                            </p:stCondLst>
                            <p:childTnLst>
                              <p:par>
                                <p:cTn fill="hold" id="11" nodeType="clickEffect" presetClass="entr" presetID="1" presetSubtype="0">
                                  <p:stCondLst>
                                    <p:cond delay="0"/>
                                  </p:stCondLst>
                                  <p:childTnLst>
                                    <p:set>
                                      <p:cBhvr>
                                        <p:cTn dur="1" fill="hold" id="12">
                                          <p:stCondLst>
                                            <p:cond delay="0"/>
                                          </p:stCondLst>
                                        </p:cTn>
                                        <p:tgtEl>
                                          <p:spTgt spid="28"/>
                                        </p:tgtEl>
                                        <p:attrNameLst>
                                          <p:attrName>style.visibility</p:attrName>
                                        </p:attrNameLst>
                                      </p:cBhvr>
                                      <p:to>
                                        <p:strVal val="visible"/>
                                      </p:to>
                                    </p:set>
                                  </p:childTnLst>
                                </p:cTn>
                              </p:par>
                            </p:childTnLst>
                          </p:cTn>
                        </p:par>
                      </p:childTnLst>
                    </p:cTn>
                  </p:par>
                  <p:par>
                    <p:cTn fill="hold" id="13">
                      <p:stCondLst>
                        <p:cond delay="indefinite"/>
                      </p:stCondLst>
                      <p:childTnLst>
                        <p:par>
                          <p:cTn fill="hold" id="14">
                            <p:stCondLst>
                              <p:cond delay="0"/>
                            </p:stCondLst>
                            <p:childTnLst>
                              <p:par>
                                <p:cTn fill="hold" id="15" nodeType="clickEffect" presetClass="entr" presetID="1" presetSubtype="0">
                                  <p:stCondLst>
                                    <p:cond delay="0"/>
                                  </p:stCondLst>
                                  <p:childTnLst>
                                    <p:set>
                                      <p:cBhvr>
                                        <p:cTn dur="1" fill="hold" id="16">
                                          <p:stCondLst>
                                            <p:cond delay="0"/>
                                          </p:stCondLst>
                                        </p:cTn>
                                        <p:tgtEl>
                                          <p:spTgt spid="34"/>
                                        </p:tgtEl>
                                        <p:attrNameLst>
                                          <p:attrName>style.visibility</p:attrName>
                                        </p:attrNameLst>
                                      </p:cBhvr>
                                      <p:to>
                                        <p:strVal val="visible"/>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1188160" y="5996280"/>
            <a:ext cx="1000211" cy="861720"/>
          </a:xfrm>
          <a:prstGeom prst="rect">
            <a:avLst/>
          </a:prstGeom>
        </p:spPr>
      </p:pic>
      <p:sp>
        <p:nvSpPr>
          <p:cNvPr id="4" name="Rounded Rectangle 3"/>
          <p:cNvSpPr/>
          <p:nvPr/>
        </p:nvSpPr>
        <p:spPr>
          <a:xfrm>
            <a:off x="3162300" y="2552699"/>
            <a:ext cx="5867400" cy="175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a:solidFill>
                  <a:schemeClr val="bg1"/>
                </a:solidFill>
                <a:latin typeface="Arial" panose="020B0604020202020204" pitchFamily="34" charset="0"/>
              </a:rPr>
              <a:t>1. TỔNG QUAN VỀ NHIÊN LIỆU, QUÁ TRÌNH </a:t>
            </a:r>
            <a:r>
              <a:rPr lang="en-US" sz="3200" b="1" smtClean="0">
                <a:solidFill>
                  <a:schemeClr val="bg1"/>
                </a:solidFill>
                <a:latin typeface="Arial" panose="020B0604020202020204" pitchFamily="34" charset="0"/>
              </a:rPr>
              <a:t>CHÁY</a:t>
            </a:r>
            <a:endParaRPr lang="en-US" sz="3200" b="1">
              <a:solidFill>
                <a:schemeClr val="bg1"/>
              </a:solidFill>
              <a:latin typeface="Arial" panose="020B0604020202020204" pitchFamily="34" charset="0"/>
            </a:endParaRPr>
          </a:p>
        </p:txBody>
      </p:sp>
    </p:spTree>
    <p:extLst>
      <p:ext uri="{BB962C8B-B14F-4D97-AF65-F5344CB8AC3E}">
        <p14:creationId xmlns:p14="http://schemas.microsoft.com/office/powerpoint/2010/main" val="1245241319"/>
      </p:ext>
    </p:extLst>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7">
            <a:extLst>
              <a:ext uri="{FF2B5EF4-FFF2-40B4-BE49-F238E27FC236}">
                <a16:creationId xmlns:a16="http://schemas.microsoft.com/office/drawing/2014/main" id="{A45305DC-90D6-29BD-5F87-88012E0DA4B1}"/>
              </a:ext>
            </a:extLst>
          </p:cNvPr>
          <p:cNvSpPr txBox="1">
            <a:spLocks/>
          </p:cNvSpPr>
          <p:nvPr/>
        </p:nvSpPr>
        <p:spPr>
          <a:xfrm>
            <a:off x="786019" y="641699"/>
            <a:ext cx="10619961" cy="563562"/>
          </a:xfrm>
          <a:prstGeom prst="rect">
            <a:avLst/>
          </a:prstGeom>
        </p:spPr>
        <p:txBody>
          <a:bodyPr/>
          <a:lstStyle>
            <a:lvl1pPr algn="l" defTabSz="914400" eaLnBrk="1" hangingPunct="1" latinLnBrk="0" rtl="0">
              <a:lnSpc>
                <a:spcPct val="90000"/>
              </a:lnSpc>
              <a:spcBef>
                <a:spcPct val="0"/>
              </a:spcBef>
              <a:buNone/>
              <a:defRPr kern="1200" sz="4400">
                <a:solidFill>
                  <a:schemeClr val="tx2"/>
                </a:solidFill>
                <a:latin typeface="+mj-lt"/>
                <a:ea typeface="+mj-ea"/>
                <a:cs typeface="+mj-cs"/>
              </a:defRPr>
            </a:lvl1pPr>
          </a:lstStyle>
          <a:p>
            <a:pPr algn="ctr"/>
            <a:r>
              <a:rPr altLang="en-US" b="1" lang="en-GB" sz="2800">
                <a:solidFill>
                  <a:schemeClr val="accent1">
                    <a:lumMod val="50000"/>
                  </a:schemeClr>
                </a:solidFill>
                <a:latin charset="0" panose="020B0604020202020204" pitchFamily="34" typeface="Arial"/>
                <a:cs charset="0" panose="020B0604020202020204" pitchFamily="34" typeface="Arial"/>
              </a:rPr>
              <a:t>Tổn thất do cháy không hoàn toàn về hóa học, q3 , % </a:t>
            </a:r>
          </a:p>
        </p:txBody>
      </p:sp>
      <p:pic>
        <p:nvPicPr>
          <p:cNvPr id="9" name="Picture 8"/>
          <p:cNvPicPr>
            <a:picLocks noChangeAspect="1"/>
          </p:cNvPicPr>
          <p:nvPr/>
        </p:nvPicPr>
        <p:blipFill>
          <a:blip r:embed="rId4"/>
          <a:stretch>
            <a:fillRect/>
          </a:stretch>
        </p:blipFill>
        <p:spPr>
          <a:xfrm>
            <a:off x="11188160" y="5996280"/>
            <a:ext cx="1000211" cy="861720"/>
          </a:xfrm>
          <a:prstGeom prst="rect">
            <a:avLst/>
          </a:prstGeom>
        </p:spPr>
      </p:pic>
      <p:sp>
        <p:nvSpPr>
          <p:cNvPr id="11" name="Content Placeholder 8">
            <a:extLst>
              <a:ext uri="{FF2B5EF4-FFF2-40B4-BE49-F238E27FC236}">
                <a16:creationId xmlns:a16="http://schemas.microsoft.com/office/drawing/2014/main" id="{7A24AB42-2928-058E-C62C-7FB0984AFE17}"/>
              </a:ext>
            </a:extLst>
          </p:cNvPr>
          <p:cNvSpPr txBox="1">
            <a:spLocks/>
          </p:cNvSpPr>
          <p:nvPr/>
        </p:nvSpPr>
        <p:spPr>
          <a:xfrm>
            <a:off x="732183" y="2784220"/>
            <a:ext cx="10313503" cy="1938338"/>
          </a:xfrm>
          <a:prstGeom prst="rect">
            <a:avLst/>
          </a:prstGeom>
        </p:spPr>
        <p:txBody>
          <a:bodyPr/>
          <a:lstStyle>
            <a:lvl1pPr algn="l" defTabSz="914400" eaLnBrk="1" hangingPunct="1" indent="-228600" latinLnBrk="0" marL="228600" rtl="0">
              <a:lnSpc>
                <a:spcPct val="90000"/>
              </a:lnSpc>
              <a:spcBef>
                <a:spcPts val="1000"/>
              </a:spcBef>
              <a:buFont charset="0" panose="020B0604020202020204" pitchFamily="34" typeface="Arial"/>
              <a:buChar char="•"/>
              <a:defRPr kern="1200" sz="2800">
                <a:solidFill>
                  <a:schemeClr val="tx1">
                    <a:lumMod val="50000"/>
                    <a:lumOff val="50000"/>
                  </a:schemeClr>
                </a:solidFill>
                <a:latin typeface="+mn-lt"/>
                <a:ea typeface="+mn-ea"/>
                <a:cs typeface="+mn-cs"/>
              </a:defRPr>
            </a:lvl1pPr>
            <a:lvl2pPr algn="l" defTabSz="914400" eaLnBrk="1" hangingPunct="1" indent="-228600" latinLnBrk="0" marL="685800" rtl="0">
              <a:lnSpc>
                <a:spcPct val="90000"/>
              </a:lnSpc>
              <a:spcBef>
                <a:spcPts val="500"/>
              </a:spcBef>
              <a:buFont charset="0" panose="020B0604020202020204" pitchFamily="34" typeface="Arial"/>
              <a:buChar char="•"/>
              <a:defRPr kern="1200" sz="2400">
                <a:solidFill>
                  <a:schemeClr val="tx1">
                    <a:lumMod val="50000"/>
                    <a:lumOff val="50000"/>
                  </a:schemeClr>
                </a:solidFill>
                <a:latin typeface="+mn-lt"/>
                <a:ea typeface="+mn-ea"/>
                <a:cs typeface="+mn-cs"/>
              </a:defRPr>
            </a:lvl2pPr>
            <a:lvl3pPr algn="l" defTabSz="914400" eaLnBrk="1" hangingPunct="1" indent="-228600" latinLnBrk="0" marL="1143000" rtl="0">
              <a:lnSpc>
                <a:spcPct val="90000"/>
              </a:lnSpc>
              <a:spcBef>
                <a:spcPts val="500"/>
              </a:spcBef>
              <a:buFont charset="0" panose="020B0604020202020204" pitchFamily="34" typeface="Arial"/>
              <a:buChar char="•"/>
              <a:defRPr kern="1200" sz="2000">
                <a:solidFill>
                  <a:schemeClr val="tx1">
                    <a:lumMod val="50000"/>
                    <a:lumOff val="50000"/>
                  </a:schemeClr>
                </a:solidFill>
                <a:latin typeface="+mn-lt"/>
                <a:ea typeface="+mn-ea"/>
                <a:cs typeface="+mn-cs"/>
              </a:defRPr>
            </a:lvl3pPr>
            <a:lvl4pPr algn="l" defTabSz="914400" eaLnBrk="1" hangingPunct="1" indent="-228600" latinLnBrk="0" marL="16002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4pPr>
            <a:lvl5pPr algn="l" defTabSz="914400" eaLnBrk="1" hangingPunct="1" indent="-228600" latinLnBrk="0" marL="20574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a:lstStyle>
          <a:p>
            <a:pPr>
              <a:buFont charset="2" panose="05000000000000000000" pitchFamily="2" typeface="Wingdings"/>
              <a:buChar char="v"/>
            </a:pPr>
            <a:r>
              <a:rPr altLang="en-US" b="1" dirty="0" lang="en-US" sz="2000">
                <a:solidFill>
                  <a:schemeClr val="tx1"/>
                </a:solidFill>
                <a:latin charset="0" panose="020B0604020202020204" pitchFamily="34" typeface="Arial"/>
                <a:cs charset="0" panose="020B0604020202020204" pitchFamily="34" typeface="Arial"/>
              </a:rPr>
              <a:t> </a:t>
            </a:r>
            <a:r>
              <a:rPr altLang="en-US" b="1" dirty="0" err="1" lang="en-US" sz="2000">
                <a:solidFill>
                  <a:schemeClr val="tx1"/>
                </a:solidFill>
                <a:latin charset="0" panose="020B0604020202020204" pitchFamily="34" typeface="Arial"/>
                <a:cs charset="0" panose="020B0604020202020204" pitchFamily="34" typeface="Arial"/>
              </a:rPr>
              <a:t>Nguyên</a:t>
            </a:r>
            <a:r>
              <a:rPr altLang="en-US" b="1" dirty="0" lang="en-US" sz="2000">
                <a:solidFill>
                  <a:schemeClr val="tx1"/>
                </a:solidFill>
                <a:latin charset="0" panose="020B0604020202020204" pitchFamily="34" typeface="Arial"/>
                <a:cs charset="0" panose="020B0604020202020204" pitchFamily="34" typeface="Arial"/>
              </a:rPr>
              <a:t> </a:t>
            </a:r>
            <a:r>
              <a:rPr altLang="en-US" b="1" dirty="0" err="1" lang="en-US" sz="2000">
                <a:solidFill>
                  <a:schemeClr val="tx1"/>
                </a:solidFill>
                <a:latin charset="0" panose="020B0604020202020204" pitchFamily="34" typeface="Arial"/>
                <a:cs charset="0" panose="020B0604020202020204" pitchFamily="34" typeface="Arial"/>
              </a:rPr>
              <a:t>nhân</a:t>
            </a:r>
            <a:r>
              <a:rPr altLang="en-US" b="1" dirty="0" lang="en-US" sz="2000">
                <a:solidFill>
                  <a:schemeClr val="tx1"/>
                </a:solidFill>
                <a:latin charset="0" panose="020B0604020202020204" pitchFamily="34" typeface="Arial"/>
                <a:cs charset="0" panose="020B0604020202020204" pitchFamily="34" typeface="Arial"/>
              </a:rPr>
              <a:t> </a:t>
            </a:r>
            <a:r>
              <a:rPr altLang="en-US" b="1" dirty="0" err="1" lang="en-US" sz="2000">
                <a:solidFill>
                  <a:schemeClr val="tx1"/>
                </a:solidFill>
                <a:latin charset="0" panose="020B0604020202020204" pitchFamily="34" typeface="Arial"/>
                <a:cs charset="0" panose="020B0604020202020204" pitchFamily="34" typeface="Arial"/>
              </a:rPr>
              <a:t>gia</a:t>
            </a:r>
            <a:r>
              <a:rPr altLang="en-US" b="1" dirty="0" lang="en-US" sz="2000">
                <a:solidFill>
                  <a:schemeClr val="tx1"/>
                </a:solidFill>
                <a:latin charset="0" panose="020B0604020202020204" pitchFamily="34" typeface="Arial"/>
                <a:cs charset="0" panose="020B0604020202020204" pitchFamily="34" typeface="Arial"/>
              </a:rPr>
              <a:t> </a:t>
            </a:r>
            <a:r>
              <a:rPr altLang="en-US" b="1" dirty="0" err="1" lang="en-US" sz="2000">
                <a:solidFill>
                  <a:schemeClr val="tx1"/>
                </a:solidFill>
                <a:latin charset="0" panose="020B0604020202020204" pitchFamily="34" typeface="Arial"/>
                <a:cs charset="0" panose="020B0604020202020204" pitchFamily="34" typeface="Arial"/>
              </a:rPr>
              <a:t>tăng</a:t>
            </a:r>
            <a:r>
              <a:rPr altLang="en-US" b="1" dirty="0" lang="en-US" sz="2000">
                <a:solidFill>
                  <a:schemeClr val="tx1"/>
                </a:solidFill>
                <a:latin charset="0" panose="020B0604020202020204" pitchFamily="34" typeface="Arial"/>
                <a:cs charset="0" panose="020B0604020202020204" pitchFamily="34" typeface="Arial"/>
              </a:rPr>
              <a:t> q3:</a:t>
            </a:r>
          </a:p>
          <a:p>
            <a:pPr lvl="1"/>
            <a:r>
              <a:rPr altLang="en-US" dirty="0" err="1" lang="en-US" sz="2000">
                <a:solidFill>
                  <a:schemeClr val="tx1"/>
                </a:solidFill>
                <a:latin charset="0" panose="020B0604020202020204" pitchFamily="34" typeface="Arial"/>
                <a:cs charset="0" panose="020B0604020202020204" pitchFamily="34" typeface="Arial"/>
              </a:rPr>
              <a:t>Thiếu</a:t>
            </a:r>
            <a:r>
              <a:rPr altLang="en-US" dirty="0" lang="en-US" sz="2000">
                <a:solidFill>
                  <a:schemeClr val="tx1"/>
                </a:solidFill>
                <a:latin charset="0" panose="020B0604020202020204" pitchFamily="34" typeface="Arial"/>
                <a:cs charset="0" panose="020B0604020202020204" pitchFamily="34" typeface="Arial"/>
              </a:rPr>
              <a:t> </a:t>
            </a:r>
            <a:r>
              <a:rPr altLang="en-US" dirty="0" err="1" lang="en-US" sz="2000">
                <a:solidFill>
                  <a:schemeClr val="tx1"/>
                </a:solidFill>
                <a:latin charset="0" panose="020B0604020202020204" pitchFamily="34" typeface="Arial"/>
                <a:cs charset="0" panose="020B0604020202020204" pitchFamily="34" typeface="Arial"/>
              </a:rPr>
              <a:t>gió</a:t>
            </a:r>
            <a:r>
              <a:rPr altLang="en-US" dirty="0" lang="en-US" sz="2000">
                <a:solidFill>
                  <a:schemeClr val="tx1"/>
                </a:solidFill>
                <a:latin charset="0" panose="020B0604020202020204" pitchFamily="34" typeface="Arial"/>
                <a:cs charset="0" panose="020B0604020202020204" pitchFamily="34" typeface="Arial"/>
              </a:rPr>
              <a:t> </a:t>
            </a:r>
          </a:p>
          <a:p>
            <a:pPr lvl="1"/>
            <a:r>
              <a:rPr altLang="en-US" dirty="0" err="1" lang="en-US" sz="2000">
                <a:solidFill>
                  <a:schemeClr val="tx1"/>
                </a:solidFill>
                <a:latin charset="0" panose="020B0604020202020204" pitchFamily="34" typeface="Arial"/>
                <a:cs charset="0" panose="020B0604020202020204" pitchFamily="34" typeface="Arial"/>
              </a:rPr>
              <a:t>Nhiệt</a:t>
            </a:r>
            <a:r>
              <a:rPr altLang="en-US" dirty="0" lang="en-US" sz="2000">
                <a:solidFill>
                  <a:schemeClr val="tx1"/>
                </a:solidFill>
                <a:latin charset="0" panose="020B0604020202020204" pitchFamily="34" typeface="Arial"/>
                <a:cs charset="0" panose="020B0604020202020204" pitchFamily="34" typeface="Arial"/>
              </a:rPr>
              <a:t> </a:t>
            </a:r>
            <a:r>
              <a:rPr altLang="en-US" dirty="0" err="1" lang="en-US" sz="2000">
                <a:solidFill>
                  <a:schemeClr val="tx1"/>
                </a:solidFill>
                <a:latin charset="0" panose="020B0604020202020204" pitchFamily="34" typeface="Arial"/>
                <a:cs charset="0" panose="020B0604020202020204" pitchFamily="34" typeface="Arial"/>
              </a:rPr>
              <a:t>độ</a:t>
            </a:r>
            <a:r>
              <a:rPr altLang="en-US" dirty="0" lang="en-US" sz="2000">
                <a:solidFill>
                  <a:schemeClr val="tx1"/>
                </a:solidFill>
                <a:latin charset="0" panose="020B0604020202020204" pitchFamily="34" typeface="Arial"/>
                <a:cs charset="0" panose="020B0604020202020204" pitchFamily="34" typeface="Arial"/>
              </a:rPr>
              <a:t> </a:t>
            </a:r>
            <a:r>
              <a:rPr altLang="en-US" dirty="0" err="1" lang="en-US" sz="2000">
                <a:solidFill>
                  <a:schemeClr val="tx1"/>
                </a:solidFill>
                <a:latin charset="0" panose="020B0604020202020204" pitchFamily="34" typeface="Arial"/>
                <a:cs charset="0" panose="020B0604020202020204" pitchFamily="34" typeface="Arial"/>
              </a:rPr>
              <a:t>buồng</a:t>
            </a:r>
            <a:r>
              <a:rPr altLang="en-US" dirty="0" lang="en-US" sz="2000">
                <a:solidFill>
                  <a:schemeClr val="tx1"/>
                </a:solidFill>
                <a:latin charset="0" panose="020B0604020202020204" pitchFamily="34" typeface="Arial"/>
                <a:cs charset="0" panose="020B0604020202020204" pitchFamily="34" typeface="Arial"/>
              </a:rPr>
              <a:t> </a:t>
            </a:r>
            <a:r>
              <a:rPr altLang="en-US" dirty="0" err="1" lang="en-US" sz="2000">
                <a:solidFill>
                  <a:schemeClr val="tx1"/>
                </a:solidFill>
                <a:latin charset="0" panose="020B0604020202020204" pitchFamily="34" typeface="Arial"/>
                <a:cs charset="0" panose="020B0604020202020204" pitchFamily="34" typeface="Arial"/>
              </a:rPr>
              <a:t>lửa</a:t>
            </a:r>
            <a:r>
              <a:rPr altLang="en-US" dirty="0" lang="en-US" sz="2000">
                <a:solidFill>
                  <a:schemeClr val="tx1"/>
                </a:solidFill>
                <a:latin charset="0" panose="020B0604020202020204" pitchFamily="34" typeface="Arial"/>
                <a:cs charset="0" panose="020B0604020202020204" pitchFamily="34" typeface="Arial"/>
              </a:rPr>
              <a:t> </a:t>
            </a:r>
            <a:r>
              <a:rPr altLang="en-US" dirty="0" err="1" lang="en-US" sz="2000">
                <a:solidFill>
                  <a:schemeClr val="tx1"/>
                </a:solidFill>
                <a:latin charset="0" panose="020B0604020202020204" pitchFamily="34" typeface="Arial"/>
                <a:cs charset="0" panose="020B0604020202020204" pitchFamily="34" typeface="Arial"/>
              </a:rPr>
              <a:t>thấp</a:t>
            </a:r>
            <a:endParaRPr altLang="en-US" dirty="0" lang="en-US" sz="2000">
              <a:solidFill>
                <a:schemeClr val="tx1"/>
              </a:solidFill>
              <a:latin charset="0" panose="020B0604020202020204" pitchFamily="34" typeface="Arial"/>
              <a:cs charset="0" panose="020B0604020202020204" pitchFamily="34" typeface="Arial"/>
            </a:endParaRPr>
          </a:p>
          <a:p>
            <a:pPr lvl="1"/>
            <a:r>
              <a:rPr altLang="en-US" dirty="0" err="1" lang="en-US" sz="2000">
                <a:solidFill>
                  <a:schemeClr val="tx1"/>
                </a:solidFill>
                <a:latin charset="0" panose="020B0604020202020204" pitchFamily="34" typeface="Arial"/>
                <a:cs charset="0" panose="020B0604020202020204" pitchFamily="34" typeface="Arial"/>
              </a:rPr>
              <a:t>Hòa</a:t>
            </a:r>
            <a:r>
              <a:rPr altLang="en-US" dirty="0" lang="en-US" sz="2000">
                <a:solidFill>
                  <a:schemeClr val="tx1"/>
                </a:solidFill>
                <a:latin charset="0" panose="020B0604020202020204" pitchFamily="34" typeface="Arial"/>
                <a:cs charset="0" panose="020B0604020202020204" pitchFamily="34" typeface="Arial"/>
              </a:rPr>
              <a:t> </a:t>
            </a:r>
            <a:r>
              <a:rPr altLang="en-US" dirty="0" err="1" lang="en-US" sz="2000">
                <a:solidFill>
                  <a:schemeClr val="tx1"/>
                </a:solidFill>
                <a:latin charset="0" panose="020B0604020202020204" pitchFamily="34" typeface="Arial"/>
                <a:cs charset="0" panose="020B0604020202020204" pitchFamily="34" typeface="Arial"/>
              </a:rPr>
              <a:t>trộn</a:t>
            </a:r>
            <a:r>
              <a:rPr altLang="en-US" dirty="0" lang="en-US" sz="2000">
                <a:solidFill>
                  <a:schemeClr val="tx1"/>
                </a:solidFill>
                <a:latin charset="0" panose="020B0604020202020204" pitchFamily="34" typeface="Arial"/>
                <a:cs charset="0" panose="020B0604020202020204" pitchFamily="34" typeface="Arial"/>
              </a:rPr>
              <a:t> </a:t>
            </a:r>
            <a:r>
              <a:rPr altLang="en-US" dirty="0" err="1" lang="en-US" sz="2000">
                <a:solidFill>
                  <a:schemeClr val="tx1"/>
                </a:solidFill>
                <a:latin charset="0" panose="020B0604020202020204" pitchFamily="34" typeface="Arial"/>
                <a:cs charset="0" panose="020B0604020202020204" pitchFamily="34" typeface="Arial"/>
              </a:rPr>
              <a:t>không</a:t>
            </a:r>
            <a:r>
              <a:rPr altLang="en-US" dirty="0" lang="en-US" sz="2000">
                <a:solidFill>
                  <a:schemeClr val="tx1"/>
                </a:solidFill>
                <a:latin charset="0" panose="020B0604020202020204" pitchFamily="34" typeface="Arial"/>
                <a:cs charset="0" panose="020B0604020202020204" pitchFamily="34" typeface="Arial"/>
              </a:rPr>
              <a:t> </a:t>
            </a:r>
            <a:r>
              <a:rPr altLang="en-US" dirty="0" err="1" lang="en-US" sz="2000">
                <a:solidFill>
                  <a:schemeClr val="tx1"/>
                </a:solidFill>
                <a:latin charset="0" panose="020B0604020202020204" pitchFamily="34" typeface="Arial"/>
                <a:cs charset="0" panose="020B0604020202020204" pitchFamily="34" typeface="Arial"/>
              </a:rPr>
              <a:t>khí</a:t>
            </a:r>
            <a:r>
              <a:rPr altLang="en-US" dirty="0" lang="en-US" sz="2000">
                <a:solidFill>
                  <a:schemeClr val="tx1"/>
                </a:solidFill>
                <a:latin charset="0" panose="020B0604020202020204" pitchFamily="34" typeface="Arial"/>
                <a:cs charset="0" panose="020B0604020202020204" pitchFamily="34" typeface="Arial"/>
              </a:rPr>
              <a:t> / </a:t>
            </a:r>
            <a:r>
              <a:rPr altLang="en-US" dirty="0" err="1" lang="en-US" sz="2000">
                <a:solidFill>
                  <a:schemeClr val="tx1"/>
                </a:solidFill>
                <a:latin charset="0" panose="020B0604020202020204" pitchFamily="34" typeface="Arial"/>
                <a:cs charset="0" panose="020B0604020202020204" pitchFamily="34" typeface="Arial"/>
              </a:rPr>
              <a:t>nhiên</a:t>
            </a:r>
            <a:r>
              <a:rPr altLang="en-US" dirty="0" lang="en-US" sz="2000">
                <a:solidFill>
                  <a:schemeClr val="tx1"/>
                </a:solidFill>
                <a:latin charset="0" panose="020B0604020202020204" pitchFamily="34" typeface="Arial"/>
                <a:cs charset="0" panose="020B0604020202020204" pitchFamily="34" typeface="Arial"/>
              </a:rPr>
              <a:t> </a:t>
            </a:r>
            <a:r>
              <a:rPr altLang="en-US" dirty="0" err="1" lang="en-US" sz="2000">
                <a:solidFill>
                  <a:schemeClr val="tx1"/>
                </a:solidFill>
                <a:latin charset="0" panose="020B0604020202020204" pitchFamily="34" typeface="Arial"/>
                <a:cs charset="0" panose="020B0604020202020204" pitchFamily="34" typeface="Arial"/>
              </a:rPr>
              <a:t>liệu</a:t>
            </a:r>
            <a:r>
              <a:rPr altLang="en-US" dirty="0" lang="en-US" sz="2000">
                <a:solidFill>
                  <a:schemeClr val="tx1"/>
                </a:solidFill>
                <a:latin charset="0" panose="020B0604020202020204" pitchFamily="34" typeface="Arial"/>
                <a:cs charset="0" panose="020B0604020202020204" pitchFamily="34" typeface="Arial"/>
              </a:rPr>
              <a:t> </a:t>
            </a:r>
            <a:r>
              <a:rPr altLang="en-US" dirty="0" err="1" lang="en-US" sz="2000">
                <a:solidFill>
                  <a:schemeClr val="tx1"/>
                </a:solidFill>
                <a:latin charset="0" panose="020B0604020202020204" pitchFamily="34" typeface="Arial"/>
                <a:cs charset="0" panose="020B0604020202020204" pitchFamily="34" typeface="Arial"/>
              </a:rPr>
              <a:t>không</a:t>
            </a:r>
            <a:r>
              <a:rPr altLang="en-US" dirty="0" lang="en-US" sz="2000">
                <a:solidFill>
                  <a:schemeClr val="tx1"/>
                </a:solidFill>
                <a:latin charset="0" panose="020B0604020202020204" pitchFamily="34" typeface="Arial"/>
                <a:cs charset="0" panose="020B0604020202020204" pitchFamily="34" typeface="Arial"/>
              </a:rPr>
              <a:t> </a:t>
            </a:r>
            <a:r>
              <a:rPr altLang="en-US" dirty="0" err="1" lang="en-US" sz="2000">
                <a:solidFill>
                  <a:schemeClr val="tx1"/>
                </a:solidFill>
                <a:latin charset="0" panose="020B0604020202020204" pitchFamily="34" typeface="Arial"/>
                <a:cs charset="0" panose="020B0604020202020204" pitchFamily="34" typeface="Arial"/>
              </a:rPr>
              <a:t>đều</a:t>
            </a:r>
            <a:endParaRPr altLang="en-US" dirty="0" lang="en-US" sz="2000">
              <a:solidFill>
                <a:schemeClr val="tx1"/>
              </a:solidFill>
              <a:latin charset="0" panose="020B0604020202020204" pitchFamily="34" typeface="Arial"/>
              <a:cs charset="0" panose="020B0604020202020204" pitchFamily="34" typeface="Arial"/>
            </a:endParaRPr>
          </a:p>
          <a:p>
            <a:pPr indent="0" marL="0">
              <a:buNone/>
            </a:pPr>
            <a:endParaRPr altLang="en-US" dirty="0" lang="en-US" sz="2000">
              <a:solidFill>
                <a:schemeClr val="tx1"/>
              </a:solidFill>
              <a:latin charset="0" panose="020B0604020202020204" pitchFamily="34" typeface="Arial"/>
              <a:cs charset="0" panose="020B0604020202020204" pitchFamily="34" typeface="Arial"/>
            </a:endParaRPr>
          </a:p>
        </p:txBody>
      </p:sp>
      <p:sp>
        <p:nvSpPr>
          <p:cNvPr id="13" name="TextBox 12">
            <a:extLst>
              <a:ext uri="{FF2B5EF4-FFF2-40B4-BE49-F238E27FC236}">
                <a16:creationId xmlns:a16="http://schemas.microsoft.com/office/drawing/2014/main" id="{680C88B9-CFD1-FB2F-70D2-E477046A3FB2}"/>
              </a:ext>
            </a:extLst>
          </p:cNvPr>
          <p:cNvSpPr txBox="1"/>
          <p:nvPr/>
        </p:nvSpPr>
        <p:spPr>
          <a:xfrm>
            <a:off x="760618" y="1556129"/>
            <a:ext cx="10645362" cy="1015663"/>
          </a:xfrm>
          <a:prstGeom prst="rect">
            <a:avLst/>
          </a:prstGeom>
          <a:noFill/>
        </p:spPr>
        <p:txBody>
          <a:bodyPr wrap="square">
            <a:spAutoFit/>
          </a:bodyPr>
          <a:lstStyle/>
          <a:p>
            <a:pPr algn="just" indent="-342900" marL="342900">
              <a:buFont charset="2" panose="05000000000000000000" pitchFamily="2" typeface="Wingdings"/>
              <a:buChar char="v"/>
            </a:pPr>
            <a:r>
              <a:rPr dirty="0" lang="vi-VN" sz="2000">
                <a:effectLst/>
                <a:latin charset="0" panose="020B0604020202020204" pitchFamily="34" typeface="Arial"/>
                <a:ea charset="0" panose="02020603050405020304" pitchFamily="18" typeface="Times New Roman"/>
                <a:cs charset="0" panose="020B0604020202020204" pitchFamily="34" typeface="Arial"/>
              </a:rPr>
              <a:t>Khi nhiên li</a:t>
            </a:r>
            <a:r>
              <a:rPr dirty="0" lang="vi-VN" spc="-5" sz="2000">
                <a:effectLst/>
                <a:latin charset="0" panose="020B0604020202020204" pitchFamily="34" typeface="Arial"/>
                <a:ea charset="0" panose="02020603050405020304" pitchFamily="18" typeface="Times New Roman"/>
                <a:cs charset="0" panose="020B0604020202020204" pitchFamily="34" typeface="Arial"/>
              </a:rPr>
              <a:t>ệ</a:t>
            </a:r>
            <a:r>
              <a:rPr dirty="0" lang="vi-VN" sz="2000">
                <a:effectLst/>
                <a:latin charset="0" panose="020B0604020202020204" pitchFamily="34" typeface="Arial"/>
                <a:ea charset="0" panose="02020603050405020304" pitchFamily="18" typeface="Times New Roman"/>
                <a:cs charset="0" panose="020B0604020202020204" pitchFamily="34" typeface="Arial"/>
              </a:rPr>
              <a:t>u</a:t>
            </a:r>
            <a:r>
              <a:rPr dirty="0" lang="vi-VN" spc="10" sz="2000">
                <a:effectLst/>
                <a:latin charset="0" panose="020B0604020202020204" pitchFamily="34" typeface="Arial"/>
                <a:ea charset="0" panose="02020603050405020304" pitchFamily="18" typeface="Times New Roman"/>
                <a:cs charset="0" panose="020B0604020202020204" pitchFamily="34" typeface="Arial"/>
              </a:rPr>
              <a:t> </a:t>
            </a:r>
            <a:r>
              <a:rPr dirty="0" lang="vi-VN" spc="-5" sz="2000">
                <a:effectLst/>
                <a:latin charset="0" panose="020B0604020202020204" pitchFamily="34" typeface="Arial"/>
                <a:ea charset="0" panose="02020603050405020304" pitchFamily="18" typeface="Times New Roman"/>
                <a:cs charset="0" panose="020B0604020202020204" pitchFamily="34" typeface="Arial"/>
              </a:rPr>
              <a:t>c</a:t>
            </a:r>
            <a:r>
              <a:rPr dirty="0" lang="vi-VN" sz="2000">
                <a:effectLst/>
                <a:latin charset="0" panose="020B0604020202020204" pitchFamily="34" typeface="Arial"/>
                <a:ea charset="0" panose="02020603050405020304" pitchFamily="18" typeface="Times New Roman"/>
                <a:cs charset="0" panose="020B0604020202020204" pitchFamily="34" typeface="Arial"/>
              </a:rPr>
              <a:t>h</a:t>
            </a:r>
            <a:r>
              <a:rPr dirty="0" lang="vi-VN" spc="-5" sz="2000">
                <a:effectLst/>
                <a:latin charset="0" panose="020B0604020202020204" pitchFamily="34" typeface="Arial"/>
                <a:ea charset="0" panose="02020603050405020304" pitchFamily="18" typeface="Times New Roman"/>
                <a:cs charset="0" panose="020B0604020202020204" pitchFamily="34" typeface="Arial"/>
              </a:rPr>
              <a:t>á</a:t>
            </a:r>
            <a:r>
              <a:rPr dirty="0" lang="vi-VN" sz="2000">
                <a:effectLst/>
                <a:latin charset="0" panose="020B0604020202020204" pitchFamily="34" typeface="Arial"/>
                <a:ea charset="0" panose="02020603050405020304" pitchFamily="18" typeface="Times New Roman"/>
                <a:cs charset="0" panose="020B0604020202020204" pitchFamily="34" typeface="Arial"/>
              </a:rPr>
              <a:t>y</a:t>
            </a:r>
            <a:r>
              <a:rPr dirty="0" lang="vi-VN" spc="10"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khô</a:t>
            </a:r>
            <a:r>
              <a:rPr dirty="0" lang="vi-VN" spc="10" sz="2000">
                <a:effectLst/>
                <a:latin charset="0" panose="020B0604020202020204" pitchFamily="34" typeface="Arial"/>
                <a:ea charset="0" panose="02020603050405020304" pitchFamily="18" typeface="Times New Roman"/>
                <a:cs charset="0" panose="020B0604020202020204" pitchFamily="34" typeface="Arial"/>
              </a:rPr>
              <a:t>n</a:t>
            </a:r>
            <a:r>
              <a:rPr dirty="0" lang="vi-VN" sz="2000">
                <a:effectLst/>
                <a:latin charset="0" panose="020B0604020202020204" pitchFamily="34" typeface="Arial"/>
                <a:ea charset="0" panose="02020603050405020304" pitchFamily="18" typeface="Times New Roman"/>
                <a:cs charset="0" panose="020B0604020202020204" pitchFamily="34" typeface="Arial"/>
              </a:rPr>
              <a:t>g ho</a:t>
            </a:r>
            <a:r>
              <a:rPr dirty="0" lang="vi-VN" spc="-5" sz="2000">
                <a:effectLst/>
                <a:latin charset="0" panose="020B0604020202020204" pitchFamily="34" typeface="Arial"/>
                <a:ea charset="0" panose="02020603050405020304" pitchFamily="18" typeface="Times New Roman"/>
                <a:cs charset="0" panose="020B0604020202020204" pitchFamily="34" typeface="Arial"/>
              </a:rPr>
              <a:t>à</a:t>
            </a:r>
            <a:r>
              <a:rPr dirty="0" lang="vi-VN" sz="2000">
                <a:effectLst/>
                <a:latin charset="0" panose="020B0604020202020204" pitchFamily="34" typeface="Arial"/>
                <a:ea charset="0" panose="02020603050405020304" pitchFamily="18" typeface="Times New Roman"/>
                <a:cs charset="0" panose="020B0604020202020204" pitchFamily="34" typeface="Arial"/>
              </a:rPr>
              <a:t>n t</a:t>
            </a:r>
            <a:r>
              <a:rPr dirty="0" lang="vi-VN" spc="15" sz="2000">
                <a:effectLst/>
                <a:latin charset="0" panose="020B0604020202020204" pitchFamily="34" typeface="Arial"/>
                <a:ea charset="0" panose="02020603050405020304" pitchFamily="18" typeface="Times New Roman"/>
                <a:cs charset="0" panose="020B0604020202020204" pitchFamily="34" typeface="Arial"/>
              </a:rPr>
              <a:t>o</a:t>
            </a:r>
            <a:r>
              <a:rPr dirty="0" lang="vi-VN" spc="-5" sz="2000">
                <a:effectLst/>
                <a:latin charset="0" panose="020B0604020202020204" pitchFamily="34" typeface="Arial"/>
                <a:ea charset="0" panose="02020603050405020304" pitchFamily="18" typeface="Times New Roman"/>
                <a:cs charset="0" panose="020B0604020202020204" pitchFamily="34" typeface="Arial"/>
              </a:rPr>
              <a:t>à</a:t>
            </a:r>
            <a:r>
              <a:rPr dirty="0" lang="vi-VN" sz="2000">
                <a:effectLst/>
                <a:latin charset="0" panose="020B0604020202020204" pitchFamily="34" typeface="Arial"/>
                <a:ea charset="0" panose="02020603050405020304" pitchFamily="18" typeface="Times New Roman"/>
                <a:cs charset="0" panose="020B0604020202020204" pitchFamily="34" typeface="Arial"/>
              </a:rPr>
              <a:t>n thì</a:t>
            </a:r>
            <a:r>
              <a:rPr dirty="0" lang="vi-VN" spc="5"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trong</a:t>
            </a:r>
            <a:r>
              <a:rPr dirty="0" lang="vi-VN" spc="10"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kh</a:t>
            </a:r>
            <a:r>
              <a:rPr dirty="0" lang="vi-VN" spc="10" sz="2000">
                <a:effectLst/>
                <a:latin charset="0" panose="020B0604020202020204" pitchFamily="34" typeface="Arial"/>
                <a:ea charset="0" panose="02020603050405020304" pitchFamily="18" typeface="Times New Roman"/>
                <a:cs charset="0" panose="020B0604020202020204" pitchFamily="34" typeface="Arial"/>
              </a:rPr>
              <a:t>ó</a:t>
            </a:r>
            <a:r>
              <a:rPr dirty="0" lang="vi-VN" sz="2000">
                <a:effectLst/>
                <a:latin charset="0" panose="020B0604020202020204" pitchFamily="34" typeface="Arial"/>
                <a:ea charset="0" panose="02020603050405020304" pitchFamily="18" typeface="Times New Roman"/>
                <a:cs charset="0" panose="020B0604020202020204" pitchFamily="34" typeface="Arial"/>
              </a:rPr>
              <a:t>i còn</a:t>
            </a:r>
            <a:r>
              <a:rPr dirty="0" lang="vi-VN" spc="10" sz="2000">
                <a:effectLst/>
                <a:latin charset="0" panose="020B0604020202020204" pitchFamily="34" typeface="Arial"/>
                <a:ea charset="0" panose="02020603050405020304" pitchFamily="18" typeface="Times New Roman"/>
                <a:cs charset="0" panose="020B0604020202020204" pitchFamily="34" typeface="Arial"/>
              </a:rPr>
              <a:t> </a:t>
            </a:r>
            <a:r>
              <a:rPr dirty="0" lang="vi-VN" spc="-5" sz="2000">
                <a:effectLst/>
                <a:latin charset="0" panose="020B0604020202020204" pitchFamily="34" typeface="Arial"/>
                <a:ea charset="0" panose="02020603050405020304" pitchFamily="18" typeface="Times New Roman"/>
                <a:cs charset="0" panose="020B0604020202020204" pitchFamily="34" typeface="Arial"/>
              </a:rPr>
              <a:t>c</a:t>
            </a:r>
            <a:r>
              <a:rPr dirty="0" lang="vi-VN" sz="2000">
                <a:effectLst/>
                <a:latin charset="0" panose="020B0604020202020204" pitchFamily="34" typeface="Arial"/>
                <a:ea charset="0" panose="02020603050405020304" pitchFamily="18" typeface="Times New Roman"/>
                <a:cs charset="0" panose="020B0604020202020204" pitchFamily="34" typeface="Arial"/>
              </a:rPr>
              <a:t>ó</a:t>
            </a:r>
            <a:r>
              <a:rPr dirty="0" lang="en-GB" sz="2000">
                <a:effectLst/>
                <a:latin charset="0" panose="020B0604020202020204" pitchFamily="34" typeface="Arial"/>
                <a:ea charset="0" panose="02020603050405020304" pitchFamily="18" typeface="Times New Roman"/>
                <a:cs charset="0" panose="020B0604020202020204" pitchFamily="34" typeface="Arial"/>
              </a:rPr>
              <a:t> </a:t>
            </a:r>
            <a:r>
              <a:rPr dirty="0" err="1" lang="en-GB" sz="2000">
                <a:effectLst/>
                <a:latin charset="0" panose="020B0604020202020204" pitchFamily="34" typeface="Arial"/>
                <a:ea charset="0" panose="02020603050405020304" pitchFamily="18" typeface="Times New Roman"/>
                <a:cs charset="0" panose="020B0604020202020204" pitchFamily="34" typeface="Arial"/>
              </a:rPr>
              <a:t>các</a:t>
            </a:r>
            <a:r>
              <a:rPr dirty="0" lang="en-GB" sz="2000">
                <a:effectLst/>
                <a:latin charset="0" panose="020B0604020202020204" pitchFamily="34" typeface="Arial"/>
                <a:ea charset="0" panose="02020603050405020304" pitchFamily="18" typeface="Times New Roman"/>
                <a:cs charset="0" panose="020B0604020202020204" pitchFamily="34" typeface="Arial"/>
              </a:rPr>
              <a:t> </a:t>
            </a:r>
            <a:r>
              <a:rPr dirty="0" err="1" lang="en-GB" sz="2000">
                <a:effectLst/>
                <a:latin charset="0" panose="020B0604020202020204" pitchFamily="34" typeface="Arial"/>
                <a:ea charset="0" panose="02020603050405020304" pitchFamily="18" typeface="Times New Roman"/>
                <a:cs charset="0" panose="020B0604020202020204" pitchFamily="34" typeface="Arial"/>
              </a:rPr>
              <a:t>khí</a:t>
            </a:r>
            <a:r>
              <a:rPr dirty="0" lang="vi-VN" sz="2000">
                <a:effectLst/>
                <a:latin charset="0" panose="020B0604020202020204" pitchFamily="34" typeface="Arial"/>
                <a:ea charset="0" panose="02020603050405020304" pitchFamily="18" typeface="Times New Roman"/>
                <a:cs charset="0" panose="020B0604020202020204" pitchFamily="34" typeface="Arial"/>
              </a:rPr>
              <a:t> CO,</a:t>
            </a:r>
            <a:r>
              <a:rPr dirty="0" lang="vi-VN" spc="-50"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H</a:t>
            </a:r>
            <a:r>
              <a:rPr dirty="0" lang="vi-VN" spc="5" sz="2000">
                <a:effectLst/>
                <a:latin charset="0" panose="020B0604020202020204" pitchFamily="34" typeface="Arial"/>
                <a:ea charset="0" panose="02020603050405020304" pitchFamily="18" typeface="Times New Roman"/>
                <a:cs charset="0" panose="020B0604020202020204" pitchFamily="34" typeface="Arial"/>
              </a:rPr>
              <a:t>2</a:t>
            </a:r>
            <a:r>
              <a:rPr dirty="0" lang="vi-VN" sz="2000">
                <a:effectLst/>
                <a:latin charset="0" panose="020B0604020202020204" pitchFamily="34" typeface="Arial"/>
                <a:ea charset="0" panose="02020603050405020304" pitchFamily="18" typeface="Times New Roman"/>
                <a:cs charset="0" panose="020B0604020202020204" pitchFamily="34" typeface="Arial"/>
              </a:rPr>
              <a:t>,</a:t>
            </a:r>
            <a:r>
              <a:rPr dirty="0" lang="vi-VN" spc="-50"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CH</a:t>
            </a:r>
            <a:r>
              <a:rPr baseline="-25000" dirty="0" lang="vi-VN" sz="2000">
                <a:effectLst/>
                <a:latin charset="0" panose="020B0604020202020204" pitchFamily="34" typeface="Arial"/>
                <a:ea charset="0" panose="02020603050405020304" pitchFamily="18" typeface="Times New Roman"/>
                <a:cs charset="0" panose="020B0604020202020204" pitchFamily="34" typeface="Arial"/>
              </a:rPr>
              <a:t>4</a:t>
            </a:r>
            <a:r>
              <a:rPr dirty="0" lang="vi-VN" sz="2000">
                <a:effectLst/>
                <a:latin charset="0" panose="020B0604020202020204" pitchFamily="34" typeface="Arial"/>
                <a:ea charset="0" panose="02020603050405020304" pitchFamily="18" typeface="Times New Roman"/>
                <a:cs charset="0" panose="020B0604020202020204" pitchFamily="34" typeface="Arial"/>
              </a:rPr>
              <a:t>, C</a:t>
            </a:r>
            <a:r>
              <a:rPr baseline="-25000" dirty="0" lang="vi-VN" sz="2000">
                <a:effectLst/>
                <a:latin charset="0" panose="020B0604020202020204" pitchFamily="34" typeface="Arial"/>
                <a:ea charset="0" panose="02020603050405020304" pitchFamily="18" typeface="Times New Roman"/>
                <a:cs charset="0" panose="020B0604020202020204" pitchFamily="34" typeface="Arial"/>
              </a:rPr>
              <a:t>x</a:t>
            </a:r>
            <a:r>
              <a:rPr dirty="0" lang="vi-VN" sz="2000">
                <a:effectLst/>
                <a:latin charset="0" panose="020B0604020202020204" pitchFamily="34" typeface="Arial"/>
                <a:ea charset="0" panose="02020603050405020304" pitchFamily="18" typeface="Times New Roman"/>
                <a:cs charset="0" panose="020B0604020202020204" pitchFamily="34" typeface="Arial"/>
              </a:rPr>
              <a:t>H</a:t>
            </a:r>
            <a:r>
              <a:rPr baseline="-25000" dirty="0" lang="vi-VN" sz="2000">
                <a:effectLst/>
                <a:latin charset="0" panose="020B0604020202020204" pitchFamily="34" typeface="Arial"/>
                <a:ea charset="0" panose="02020603050405020304" pitchFamily="18" typeface="Times New Roman"/>
                <a:cs charset="0" panose="020B0604020202020204" pitchFamily="34" typeface="Arial"/>
              </a:rPr>
              <a:t>y</a:t>
            </a:r>
            <a:r>
              <a:rPr dirty="0" lang="vi-VN" sz="2000">
                <a:effectLst/>
                <a:latin charset="0" panose="020B0604020202020204" pitchFamily="34" typeface="Arial"/>
                <a:ea charset="0" panose="02020603050405020304" pitchFamily="18" typeface="Times New Roman"/>
                <a:cs charset="0" panose="020B0604020202020204" pitchFamily="34" typeface="Arial"/>
              </a:rPr>
              <a:t>.</a:t>
            </a:r>
            <a:r>
              <a:rPr dirty="0" lang="vi-VN" spc="-50"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Nhữ</a:t>
            </a:r>
            <a:r>
              <a:rPr dirty="0" lang="vi-VN" spc="-10" sz="2000">
                <a:effectLst/>
                <a:latin charset="0" panose="020B0604020202020204" pitchFamily="34" typeface="Arial"/>
                <a:ea charset="0" panose="02020603050405020304" pitchFamily="18" typeface="Times New Roman"/>
                <a:cs charset="0" panose="020B0604020202020204" pitchFamily="34" typeface="Arial"/>
              </a:rPr>
              <a:t>n</a:t>
            </a:r>
            <a:r>
              <a:rPr dirty="0" lang="vi-VN" sz="2000">
                <a:effectLst/>
                <a:latin charset="0" panose="020B0604020202020204" pitchFamily="34" typeface="Arial"/>
                <a:ea charset="0" panose="02020603050405020304" pitchFamily="18" typeface="Times New Roman"/>
                <a:cs charset="0" panose="020B0604020202020204" pitchFamily="34" typeface="Arial"/>
              </a:rPr>
              <a:t>g</a:t>
            </a:r>
            <a:r>
              <a:rPr dirty="0" lang="vi-VN" spc="-50"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khí</a:t>
            </a:r>
            <a:r>
              <a:rPr dirty="0" lang="vi-VN" spc="-45"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n</a:t>
            </a:r>
            <a:r>
              <a:rPr dirty="0" lang="vi-VN" spc="-5" sz="2000">
                <a:effectLst/>
                <a:latin charset="0" panose="020B0604020202020204" pitchFamily="34" typeface="Arial"/>
                <a:ea charset="0" panose="02020603050405020304" pitchFamily="18" typeface="Times New Roman"/>
                <a:cs charset="0" panose="020B0604020202020204" pitchFamily="34" typeface="Arial"/>
              </a:rPr>
              <a:t>à</a:t>
            </a:r>
            <a:r>
              <a:rPr dirty="0" lang="vi-VN" sz="2000">
                <a:effectLst/>
                <a:latin charset="0" panose="020B0604020202020204" pitchFamily="34" typeface="Arial"/>
                <a:ea charset="0" panose="02020603050405020304" pitchFamily="18" typeface="Times New Roman"/>
                <a:cs charset="0" panose="020B0604020202020204" pitchFamily="34" typeface="Arial"/>
              </a:rPr>
              <a:t>y</a:t>
            </a:r>
            <a:r>
              <a:rPr dirty="0" lang="vi-VN" spc="-50" sz="2000">
                <a:effectLst/>
                <a:latin charset="0" panose="020B0604020202020204" pitchFamily="34" typeface="Arial"/>
                <a:ea charset="0" panose="02020603050405020304" pitchFamily="18" typeface="Times New Roman"/>
                <a:cs charset="0" panose="020B0604020202020204" pitchFamily="34" typeface="Arial"/>
              </a:rPr>
              <a:t> </a:t>
            </a:r>
            <a:r>
              <a:rPr dirty="0" lang="vi-VN" spc="-5" sz="2000">
                <a:effectLst/>
                <a:latin charset="0" panose="020B0604020202020204" pitchFamily="34" typeface="Arial"/>
                <a:ea charset="0" panose="02020603050405020304" pitchFamily="18" typeface="Times New Roman"/>
                <a:cs charset="0" panose="020B0604020202020204" pitchFamily="34" typeface="Arial"/>
              </a:rPr>
              <a:t>c</a:t>
            </a:r>
            <a:r>
              <a:rPr dirty="0" lang="vi-VN" sz="2000">
                <a:effectLst/>
                <a:latin charset="0" panose="020B0604020202020204" pitchFamily="34" typeface="Arial"/>
                <a:ea charset="0" panose="02020603050405020304" pitchFamily="18" typeface="Times New Roman"/>
                <a:cs charset="0" panose="020B0604020202020204" pitchFamily="34" typeface="Arial"/>
              </a:rPr>
              <a:t>ó</a:t>
            </a:r>
            <a:r>
              <a:rPr dirty="0" lang="vi-VN" spc="-50"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t</a:t>
            </a:r>
            <a:r>
              <a:rPr dirty="0" lang="vi-VN" spc="5" sz="2000">
                <a:effectLst/>
                <a:latin charset="0" panose="020B0604020202020204" pitchFamily="34" typeface="Arial"/>
                <a:ea charset="0" panose="02020603050405020304" pitchFamily="18" typeface="Times New Roman"/>
                <a:cs charset="0" panose="020B0604020202020204" pitchFamily="34" typeface="Arial"/>
              </a:rPr>
              <a:t>h</a:t>
            </a:r>
            <a:r>
              <a:rPr dirty="0" lang="vi-VN" sz="2000">
                <a:effectLst/>
                <a:latin charset="0" panose="020B0604020202020204" pitchFamily="34" typeface="Arial"/>
                <a:ea charset="0" panose="02020603050405020304" pitchFamily="18" typeface="Times New Roman"/>
                <a:cs charset="0" panose="020B0604020202020204" pitchFamily="34" typeface="Arial"/>
              </a:rPr>
              <a:t>ể</a:t>
            </a:r>
            <a:r>
              <a:rPr dirty="0" lang="vi-VN" spc="-55" sz="2000">
                <a:effectLst/>
                <a:latin charset="0" panose="020B0604020202020204" pitchFamily="34" typeface="Arial"/>
                <a:ea charset="0" panose="02020603050405020304" pitchFamily="18" typeface="Times New Roman"/>
                <a:cs charset="0" panose="020B0604020202020204" pitchFamily="34" typeface="Arial"/>
              </a:rPr>
              <a:t> </a:t>
            </a:r>
            <a:r>
              <a:rPr dirty="0" lang="vi-VN" spc="-5" sz="2000">
                <a:effectLst/>
                <a:latin charset="0" panose="020B0604020202020204" pitchFamily="34" typeface="Arial"/>
                <a:ea charset="0" panose="02020603050405020304" pitchFamily="18" typeface="Times New Roman"/>
                <a:cs charset="0" panose="020B0604020202020204" pitchFamily="34" typeface="Arial"/>
              </a:rPr>
              <a:t>c</a:t>
            </a:r>
            <a:r>
              <a:rPr dirty="0" lang="vi-VN" spc="10" sz="2000">
                <a:effectLst/>
                <a:latin charset="0" panose="020B0604020202020204" pitchFamily="34" typeface="Arial"/>
                <a:ea charset="0" panose="02020603050405020304" pitchFamily="18" typeface="Times New Roman"/>
                <a:cs charset="0" panose="020B0604020202020204" pitchFamily="34" typeface="Arial"/>
              </a:rPr>
              <a:t>h</a:t>
            </a:r>
            <a:r>
              <a:rPr dirty="0" lang="vi-VN" spc="-5" sz="2000">
                <a:effectLst/>
                <a:latin charset="0" panose="020B0604020202020204" pitchFamily="34" typeface="Arial"/>
                <a:ea charset="0" panose="02020603050405020304" pitchFamily="18" typeface="Times New Roman"/>
                <a:cs charset="0" panose="020B0604020202020204" pitchFamily="34" typeface="Arial"/>
              </a:rPr>
              <a:t>á</a:t>
            </a:r>
            <a:r>
              <a:rPr dirty="0" lang="vi-VN" sz="2000">
                <a:effectLst/>
                <a:latin charset="0" panose="020B0604020202020204" pitchFamily="34" typeface="Arial"/>
                <a:ea charset="0" panose="02020603050405020304" pitchFamily="18" typeface="Times New Roman"/>
                <a:cs charset="0" panose="020B0604020202020204" pitchFamily="34" typeface="Arial"/>
              </a:rPr>
              <a:t>y</a:t>
            </a:r>
            <a:r>
              <a:rPr dirty="0" lang="vi-VN" spc="-35"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và</a:t>
            </a:r>
            <a:r>
              <a:rPr dirty="0" lang="vi-VN" spc="-55"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sinh</a:t>
            </a:r>
            <a:r>
              <a:rPr dirty="0" lang="vi-VN" spc="-45"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nh</a:t>
            </a:r>
            <a:r>
              <a:rPr dirty="0" lang="vi-VN" spc="5" sz="2000">
                <a:effectLst/>
                <a:latin charset="0" panose="020B0604020202020204" pitchFamily="34" typeface="Arial"/>
                <a:ea charset="0" panose="02020603050405020304" pitchFamily="18" typeface="Times New Roman"/>
                <a:cs charset="0" panose="020B0604020202020204" pitchFamily="34" typeface="Arial"/>
              </a:rPr>
              <a:t>i</a:t>
            </a:r>
            <a:r>
              <a:rPr dirty="0" lang="vi-VN" spc="-5" sz="2000">
                <a:effectLst/>
                <a:latin charset="0" panose="020B0604020202020204" pitchFamily="34" typeface="Arial"/>
                <a:ea charset="0" panose="02020603050405020304" pitchFamily="18" typeface="Times New Roman"/>
                <a:cs charset="0" panose="020B0604020202020204" pitchFamily="34" typeface="Arial"/>
              </a:rPr>
              <a:t>ệ</a:t>
            </a:r>
            <a:r>
              <a:rPr dirty="0" lang="vi-VN" sz="2000">
                <a:effectLst/>
                <a:latin charset="0" panose="020B0604020202020204" pitchFamily="34" typeface="Arial"/>
                <a:ea charset="0" panose="02020603050405020304" pitchFamily="18" typeface="Times New Roman"/>
                <a:cs charset="0" panose="020B0604020202020204" pitchFamily="34" typeface="Arial"/>
              </a:rPr>
              <a:t>t</a:t>
            </a:r>
            <a:r>
              <a:rPr dirty="0" lang="vi-VN" spc="-45"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đượ</a:t>
            </a:r>
            <a:r>
              <a:rPr dirty="0" lang="vi-VN" spc="-5" sz="2000">
                <a:effectLst/>
                <a:latin charset="0" panose="020B0604020202020204" pitchFamily="34" typeface="Arial"/>
                <a:ea charset="0" panose="02020603050405020304" pitchFamily="18" typeface="Times New Roman"/>
                <a:cs charset="0" panose="020B0604020202020204" pitchFamily="34" typeface="Arial"/>
              </a:rPr>
              <a:t>c</a:t>
            </a:r>
            <a:r>
              <a:rPr dirty="0" lang="vi-VN" sz="2000">
                <a:effectLst/>
                <a:latin charset="0" panose="020B0604020202020204" pitchFamily="34" typeface="Arial"/>
                <a:ea charset="0" panose="02020603050405020304" pitchFamily="18" typeface="Times New Roman"/>
                <a:cs charset="0" panose="020B0604020202020204" pitchFamily="34" typeface="Arial"/>
              </a:rPr>
              <a:t>,</a:t>
            </a:r>
            <a:r>
              <a:rPr dirty="0" lang="vi-VN" spc="-50"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như</a:t>
            </a:r>
            <a:r>
              <a:rPr dirty="0" lang="vi-VN" spc="10" sz="2000">
                <a:effectLst/>
                <a:latin charset="0" panose="020B0604020202020204" pitchFamily="34" typeface="Arial"/>
                <a:ea charset="0" panose="02020603050405020304" pitchFamily="18" typeface="Times New Roman"/>
                <a:cs charset="0" panose="020B0604020202020204" pitchFamily="34" typeface="Arial"/>
              </a:rPr>
              <a:t>n</a:t>
            </a:r>
            <a:r>
              <a:rPr dirty="0" lang="vi-VN" sz="2000">
                <a:effectLst/>
                <a:latin charset="0" panose="020B0604020202020204" pitchFamily="34" typeface="Arial"/>
                <a:ea charset="0" panose="02020603050405020304" pitchFamily="18" typeface="Times New Roman"/>
                <a:cs charset="0" panose="020B0604020202020204" pitchFamily="34" typeface="Arial"/>
              </a:rPr>
              <a:t>g</a:t>
            </a:r>
            <a:r>
              <a:rPr dirty="0" lang="vi-VN" spc="-50"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bị</a:t>
            </a:r>
            <a:r>
              <a:rPr dirty="0" lang="vi-VN" spc="-45"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th</a:t>
            </a:r>
            <a:r>
              <a:rPr dirty="0" lang="vi-VN" spc="-5" sz="2000">
                <a:effectLst/>
                <a:latin charset="0" panose="020B0604020202020204" pitchFamily="34" typeface="Arial"/>
                <a:ea charset="0" panose="02020603050405020304" pitchFamily="18" typeface="Times New Roman"/>
                <a:cs charset="0" panose="020B0604020202020204" pitchFamily="34" typeface="Arial"/>
              </a:rPr>
              <a:t>ả</a:t>
            </a:r>
            <a:r>
              <a:rPr dirty="0" lang="vi-VN" sz="2000">
                <a:effectLst/>
                <a:latin charset="0" panose="020B0604020202020204" pitchFamily="34" typeface="Arial"/>
                <a:ea charset="0" panose="02020603050405020304" pitchFamily="18" typeface="Times New Roman"/>
                <a:cs charset="0" panose="020B0604020202020204" pitchFamily="34" typeface="Arial"/>
              </a:rPr>
              <a:t>i</a:t>
            </a:r>
            <a:r>
              <a:rPr dirty="0" lang="vi-VN" spc="-45"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ra</a:t>
            </a:r>
            <a:r>
              <a:rPr dirty="0" lang="vi-VN" spc="-55"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ngo</a:t>
            </a:r>
            <a:r>
              <a:rPr dirty="0" lang="vi-VN" spc="-5" sz="2000">
                <a:effectLst/>
                <a:latin charset="0" panose="020B0604020202020204" pitchFamily="34" typeface="Arial"/>
                <a:ea charset="0" panose="02020603050405020304" pitchFamily="18" typeface="Times New Roman"/>
                <a:cs charset="0" panose="020B0604020202020204" pitchFamily="34" typeface="Arial"/>
              </a:rPr>
              <a:t>à</a:t>
            </a:r>
            <a:r>
              <a:rPr dirty="0" lang="vi-VN" sz="2000">
                <a:effectLst/>
                <a:latin charset="0" panose="020B0604020202020204" pitchFamily="34" typeface="Arial"/>
                <a:ea charset="0" panose="02020603050405020304" pitchFamily="18" typeface="Times New Roman"/>
                <a:cs charset="0" panose="020B0604020202020204" pitchFamily="34" typeface="Arial"/>
              </a:rPr>
              <a:t>i, làm </a:t>
            </a:r>
            <a:r>
              <a:rPr dirty="0" lang="vi-VN" spc="5" sz="2000">
                <a:effectLst/>
                <a:latin charset="0" panose="020B0604020202020204" pitchFamily="34" typeface="Arial"/>
                <a:ea charset="0" panose="02020603050405020304" pitchFamily="18" typeface="Times New Roman"/>
                <a:cs charset="0" panose="020B0604020202020204" pitchFamily="34" typeface="Arial"/>
              </a:rPr>
              <a:t>m</a:t>
            </a:r>
            <a:r>
              <a:rPr dirty="0" lang="vi-VN" spc="-5" sz="2000">
                <a:effectLst/>
                <a:latin charset="0" panose="020B0604020202020204" pitchFamily="34" typeface="Arial"/>
                <a:ea charset="0" panose="02020603050405020304" pitchFamily="18" typeface="Times New Roman"/>
                <a:cs charset="0" panose="020B0604020202020204" pitchFamily="34" typeface="Arial"/>
              </a:rPr>
              <a:t>ấ</a:t>
            </a:r>
            <a:r>
              <a:rPr dirty="0" lang="vi-VN" sz="2000">
                <a:effectLst/>
                <a:latin charset="0" panose="020B0604020202020204" pitchFamily="34" typeface="Arial"/>
                <a:ea charset="0" panose="02020603050405020304" pitchFamily="18" typeface="Times New Roman"/>
                <a:cs charset="0" panose="020B0604020202020204" pitchFamily="34" typeface="Arial"/>
              </a:rPr>
              <a:t>t</a:t>
            </a:r>
            <a:r>
              <a:rPr dirty="0" lang="vi-VN" spc="5"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đi</a:t>
            </a:r>
            <a:r>
              <a:rPr dirty="0" lang="vi-VN" spc="5" sz="2000">
                <a:effectLst/>
                <a:latin charset="0" panose="020B0604020202020204" pitchFamily="34" typeface="Arial"/>
                <a:ea charset="0" panose="02020603050405020304" pitchFamily="18" typeface="Times New Roman"/>
                <a:cs charset="0" panose="020B0604020202020204" pitchFamily="34" typeface="Arial"/>
              </a:rPr>
              <a:t> m</a:t>
            </a:r>
            <a:r>
              <a:rPr dirty="0" lang="vi-VN" sz="2000">
                <a:effectLst/>
                <a:latin charset="0" panose="020B0604020202020204" pitchFamily="34" typeface="Arial"/>
                <a:ea charset="0" panose="02020603050405020304" pitchFamily="18" typeface="Times New Roman"/>
                <a:cs charset="0" panose="020B0604020202020204" pitchFamily="34" typeface="Arial"/>
              </a:rPr>
              <a:t>ột</a:t>
            </a:r>
            <a:r>
              <a:rPr dirty="0" lang="vi-VN" spc="5" sz="2000">
                <a:effectLst/>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lượng nh</a:t>
            </a:r>
            <a:r>
              <a:rPr dirty="0" lang="vi-VN" spc="5" sz="2000">
                <a:effectLst/>
                <a:latin charset="0" panose="020B0604020202020204" pitchFamily="34" typeface="Arial"/>
                <a:ea charset="0" panose="02020603050405020304" pitchFamily="18" typeface="Times New Roman"/>
                <a:cs charset="0" panose="020B0604020202020204" pitchFamily="34" typeface="Arial"/>
              </a:rPr>
              <a:t>i</a:t>
            </a:r>
            <a:r>
              <a:rPr dirty="0" lang="vi-VN" spc="-5" sz="2000">
                <a:effectLst/>
                <a:latin charset="0" panose="020B0604020202020204" pitchFamily="34" typeface="Arial"/>
                <a:ea charset="0" panose="02020603050405020304" pitchFamily="18" typeface="Times New Roman"/>
                <a:cs charset="0" panose="020B0604020202020204" pitchFamily="34" typeface="Arial"/>
              </a:rPr>
              <a:t>ệ</a:t>
            </a:r>
            <a:r>
              <a:rPr dirty="0" lang="vi-VN" sz="2000">
                <a:effectLst/>
                <a:latin charset="0" panose="020B0604020202020204" pitchFamily="34" typeface="Arial"/>
                <a:ea charset="0" panose="02020603050405020304" pitchFamily="18" typeface="Times New Roman"/>
                <a:cs charset="0" panose="020B0604020202020204" pitchFamily="34" typeface="Arial"/>
              </a:rPr>
              <a:t>t.</a:t>
            </a:r>
            <a:r>
              <a:rPr dirty="0" lang="vi-VN" spc="5" sz="2000">
                <a:effectLst/>
                <a:latin charset="0" panose="020B0604020202020204" pitchFamily="34" typeface="Arial"/>
                <a:ea charset="0" panose="02020603050405020304" pitchFamily="18" typeface="Times New Roman"/>
                <a:cs charset="0" panose="020B0604020202020204" pitchFamily="34" typeface="Arial"/>
              </a:rPr>
              <a:t> </a:t>
            </a:r>
            <a:endParaRPr dirty="0" lang="en-US" sz="2000">
              <a:latin charset="0" panose="020B0604020202020204" pitchFamily="34" typeface="Arial"/>
              <a:cs charset="0" panose="020B0604020202020204" pitchFamily="34" typeface="Arial"/>
            </a:endParaRPr>
          </a:p>
        </p:txBody>
      </p:sp>
      <p:sp>
        <p:nvSpPr>
          <p:cNvPr id="14" name="TextBox 13">
            <a:extLst>
              <a:ext uri="{FF2B5EF4-FFF2-40B4-BE49-F238E27FC236}">
                <a16:creationId xmlns:a16="http://schemas.microsoft.com/office/drawing/2014/main" id="{DC75EBAD-D970-7D5A-C807-60C34165FD43}"/>
              </a:ext>
            </a:extLst>
          </p:cNvPr>
          <p:cNvSpPr txBox="1"/>
          <p:nvPr/>
        </p:nvSpPr>
        <p:spPr>
          <a:xfrm>
            <a:off x="760618" y="4332541"/>
            <a:ext cx="5029200" cy="400110"/>
          </a:xfrm>
          <a:prstGeom prst="rect">
            <a:avLst/>
          </a:prstGeom>
          <a:noFill/>
        </p:spPr>
        <p:txBody>
          <a:bodyPr wrap="square">
            <a:spAutoFit/>
          </a:bodyPr>
          <a:lstStyle/>
          <a:p>
            <a:r>
              <a:rPr dirty="0" lang="vi-VN" sz="2000">
                <a:effectLst/>
                <a:latin charset="0" panose="020B0604020202020204" pitchFamily="34" typeface="Arial"/>
                <a:ea charset="0" panose="02020603050405020304" pitchFamily="18" typeface="Times New Roman"/>
                <a:cs charset="0" panose="020B0604020202020204" pitchFamily="34" typeface="Arial"/>
              </a:rPr>
              <a:t>q</a:t>
            </a:r>
            <a:r>
              <a:rPr baseline="-25000" dirty="0" lang="vi-VN" sz="2000">
                <a:effectLst/>
                <a:latin charset="0" panose="020B0604020202020204" pitchFamily="34" typeface="Arial"/>
                <a:ea charset="0" panose="02020603050405020304" pitchFamily="18" typeface="Times New Roman"/>
                <a:cs charset="0" panose="020B0604020202020204" pitchFamily="34" typeface="Arial"/>
              </a:rPr>
              <a:t>3</a:t>
            </a:r>
            <a:r>
              <a:rPr dirty="0" lang="vi-VN" sz="2000">
                <a:effectLst/>
                <a:latin charset="0" panose="020B0604020202020204" pitchFamily="34" typeface="Arial"/>
                <a:ea charset="0" panose="02020603050405020304" pitchFamily="18" typeface="Times New Roman"/>
                <a:cs charset="0" panose="020B0604020202020204" pitchFamily="34" typeface="Arial"/>
              </a:rPr>
              <a:t> </a:t>
            </a:r>
            <a:r>
              <a:rPr dirty="0" err="1" lang="en-GB" sz="2000">
                <a:latin charset="0" panose="020B0604020202020204" pitchFamily="34" typeface="Arial"/>
                <a:ea charset="0" panose="02020603050405020304" pitchFamily="18" typeface="Times New Roman"/>
                <a:cs charset="0" panose="020B0604020202020204" pitchFamily="34" typeface="Arial"/>
              </a:rPr>
              <a:t>được</a:t>
            </a:r>
            <a:r>
              <a:rPr dirty="0" lang="en-GB" sz="2000">
                <a:latin charset="0" panose="020B0604020202020204" pitchFamily="34" typeface="Arial"/>
                <a:ea charset="0" panose="02020603050405020304" pitchFamily="18" typeface="Times New Roman"/>
                <a:cs charset="0" panose="020B0604020202020204" pitchFamily="34" typeface="Arial"/>
              </a:rPr>
              <a:t> </a:t>
            </a:r>
            <a:r>
              <a:rPr dirty="0" lang="vi-VN" sz="2000">
                <a:effectLst/>
                <a:latin charset="0" panose="020B0604020202020204" pitchFamily="34" typeface="Arial"/>
                <a:ea charset="0" panose="02020603050405020304" pitchFamily="18" typeface="Times New Roman"/>
                <a:cs charset="0" panose="020B0604020202020204" pitchFamily="34" typeface="Arial"/>
              </a:rPr>
              <a:t>tính theo công thức sau:</a:t>
            </a:r>
            <a:endParaRPr dirty="0" lang="en-US" sz="2000">
              <a:latin charset="0" panose="020B0604020202020204" pitchFamily="34" typeface="Arial"/>
              <a:cs charset="0" panose="020B0604020202020204" pitchFamily="34" typeface="Arial"/>
            </a:endParaRPr>
          </a:p>
        </p:txBody>
      </p:sp>
      <p:pic>
        <p:nvPicPr>
          <p:cNvPr id="15" name="Object 14"/>
          <p:cNvPicPr>
            <a:picLocks noChangeAspect="1"/>
          </p:cNvPicPr>
          <p:nvPr/>
        </p:nvPicPr>
        <p:blipFill>
          <a:blip r:embed="rId5"/>
          <a:srcRect/>
          <a:stretch>
            <a:fillRect/>
          </a:stretch>
        </p:blipFill>
        <p:spPr bwMode="auto">
          <a:xfrm>
            <a:off x="4343400" y="4794206"/>
            <a:ext cx="2438400" cy="808122"/>
          </a:xfrm>
          <a:prstGeom prst="rect"/>
          <a:noFill/>
        </p:spPr>
      </p:pic>
      <p:sp>
        <p:nvSpPr>
          <p:cNvPr id="16" name="TextBox 15">
            <a:extLst>
              <a:ext uri="{FF2B5EF4-FFF2-40B4-BE49-F238E27FC236}">
                <a16:creationId xmlns:a16="http://schemas.microsoft.com/office/drawing/2014/main" id="{F2F5ADAF-A73B-A10E-76DA-2F8874F4D7B9}"/>
              </a:ext>
            </a:extLst>
          </p:cNvPr>
          <p:cNvSpPr txBox="1"/>
          <p:nvPr/>
        </p:nvSpPr>
        <p:spPr>
          <a:xfrm>
            <a:off x="760618" y="5814756"/>
            <a:ext cx="10465214" cy="383182"/>
          </a:xfrm>
          <a:prstGeom prst="rect">
            <a:avLst/>
          </a:prstGeom>
          <a:noFill/>
        </p:spPr>
        <p:txBody>
          <a:bodyPr wrap="square">
            <a:spAutoFit/>
          </a:bodyPr>
          <a:lstStyle/>
          <a:p>
            <a:pPr algn="just">
              <a:lnSpc>
                <a:spcPct val="105000"/>
              </a:lnSpc>
              <a:spcBef>
                <a:spcPts val="300"/>
              </a:spcBef>
              <a:spcAft>
                <a:spcPts val="300"/>
              </a:spcAft>
            </a:pPr>
            <a:r>
              <a:rPr i="1" lang="vi-VN" smtClean="0">
                <a:effectLst/>
                <a:latin charset="0" panose="020B0604020202020204" pitchFamily="34" typeface="Arial"/>
                <a:ea charset="0" panose="02020603050405020304" pitchFamily="18" typeface="Times New Roman"/>
                <a:cs charset="0" panose="020B0604020202020204" pitchFamily="34" typeface="Arial"/>
              </a:rPr>
              <a:t>Trong đó: CO</a:t>
            </a:r>
            <a:r>
              <a:rPr lang="vi-VN" smtClean="0">
                <a:effectLst/>
                <a:latin charset="0" panose="020B0604020202020204" pitchFamily="34" typeface="Arial"/>
                <a:ea charset="0" panose="02020603050405020304" pitchFamily="18" typeface="Times New Roman"/>
                <a:cs charset="0" panose="020B0604020202020204" pitchFamily="34" typeface="Arial"/>
              </a:rPr>
              <a:t> là tỷ lệ khí CO trong khói, được xác định từ thiết bị phân tích khói khi thí nghiệm, %.</a:t>
            </a:r>
            <a:endParaRPr dirty="0" lang="en-US">
              <a:effectLst/>
              <a:latin charset="0" panose="020B0604020202020204" pitchFamily="34" typeface="Arial"/>
              <a:ea charset="0" panose="02020603050405020304" pitchFamily="18" typeface="Times New Roman"/>
              <a:cs charset="0" panose="020B0604020202020204" pitchFamily="34" typeface="Arial"/>
            </a:endParaRPr>
          </a:p>
        </p:txBody>
      </p:sp>
    </p:spTree>
    <p:extLst>
      <p:ext uri="{BB962C8B-B14F-4D97-AF65-F5344CB8AC3E}">
        <p14:creationId xmlns:p14="http://schemas.microsoft.com/office/powerpoint/2010/main" val="4009296333"/>
      </p:ext>
    </p:extLst>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846C0B-97AC-207D-44E0-AE61EA74C831}"/>
              </a:ext>
            </a:extLst>
          </p:cNvPr>
          <p:cNvSpPr txBox="1"/>
          <p:nvPr/>
        </p:nvSpPr>
        <p:spPr>
          <a:xfrm>
            <a:off x="609601" y="650794"/>
            <a:ext cx="10972800" cy="523220"/>
          </a:xfrm>
          <a:prstGeom prst="rect">
            <a:avLst/>
          </a:prstGeom>
          <a:noFill/>
        </p:spPr>
        <p:txBody>
          <a:bodyPr wrap="square">
            <a:spAutoFit/>
          </a:bodyPr>
          <a:lstStyle/>
          <a:p>
            <a:pPr algn="ctr"/>
            <a:r>
              <a:rPr b="1" lang="vi-VN" spc="5" sz="2800">
                <a:solidFill>
                  <a:schemeClr val="accent1">
                    <a:lumMod val="50000"/>
                  </a:schemeClr>
                </a:solidFill>
                <a:ea charset="0" panose="02020603050405020304" pitchFamily="18" typeface="Times New Roman"/>
                <a:cs charset="0" panose="020B0604020202020204" pitchFamily="34" typeface="Arial"/>
              </a:rPr>
              <a:t>Tổn thất nhiệt do cháy không hoàn toàn về mặt cơ học q4 (%)</a:t>
            </a:r>
          </a:p>
        </p:txBody>
      </p:sp>
      <p:pic>
        <p:nvPicPr>
          <p:cNvPr id="10" name="Picture 9"/>
          <p:cNvPicPr>
            <a:picLocks noChangeAspect="1"/>
          </p:cNvPicPr>
          <p:nvPr/>
        </p:nvPicPr>
        <p:blipFill>
          <a:blip r:embed="rId3"/>
          <a:stretch>
            <a:fillRect/>
          </a:stretch>
        </p:blipFill>
        <p:spPr>
          <a:xfrm>
            <a:off x="11182709" y="5996280"/>
            <a:ext cx="1000211" cy="861720"/>
          </a:xfrm>
          <a:prstGeom prst="rect">
            <a:avLst/>
          </a:prstGeom>
        </p:spPr>
      </p:pic>
      <p:sp>
        <p:nvSpPr>
          <p:cNvPr id="13" name="TextBox 12">
            <a:extLst>
              <a:ext uri="{FF2B5EF4-FFF2-40B4-BE49-F238E27FC236}">
                <a16:creationId xmlns:a16="http://schemas.microsoft.com/office/drawing/2014/main" id="{5DE8FA8B-0699-E209-CBF5-10F7D23E4AD0}"/>
              </a:ext>
            </a:extLst>
          </p:cNvPr>
          <p:cNvSpPr txBox="1"/>
          <p:nvPr/>
        </p:nvSpPr>
        <p:spPr>
          <a:xfrm>
            <a:off x="609601" y="1295400"/>
            <a:ext cx="10972800" cy="646331"/>
          </a:xfrm>
          <a:prstGeom prst="rect">
            <a:avLst/>
          </a:prstGeom>
          <a:noFill/>
        </p:spPr>
        <p:txBody>
          <a:bodyPr wrap="square">
            <a:spAutoFit/>
          </a:bodyPr>
          <a:lstStyle/>
          <a:p>
            <a:pPr indent="-285750" marL="285750">
              <a:buFont charset="2" panose="05000000000000000000" pitchFamily="2" typeface="Wingdings"/>
              <a:buChar char="v"/>
            </a:pPr>
            <a:r>
              <a:rPr dirty="0" lang="vi-VN" spc="-10">
                <a:effectLst/>
                <a:latin charset="0" panose="020B0604020202020204" pitchFamily="34" typeface="Arial"/>
                <a:ea charset="0" panose="02020603050405020304" pitchFamily="18" typeface="Times New Roman"/>
                <a:cs charset="0" panose="020B0604020202020204" pitchFamily="34" typeface="Arial"/>
              </a:rPr>
              <a:t>Nhiên liệu cấp vào lò sẽ có một phần chưa kịp cháy đã bị thải ra ngoài theo các đường: </a:t>
            </a:r>
            <a:r>
              <a:rPr dirty="0" lang="vi-VN">
                <a:effectLst/>
                <a:latin charset="0" panose="020B0604020202020204" pitchFamily="34" typeface="Arial"/>
                <a:ea charset="0" panose="02020603050405020304" pitchFamily="18" typeface="Times New Roman"/>
                <a:cs charset="0" panose="020B0604020202020204" pitchFamily="34" typeface="Arial"/>
              </a:rPr>
              <a:t>bay theo khói, lọt qua ghi lò hoặc dính với xỉ rơi xuống đáy buồng lửa cùng với xỉ gây nên tổn thất nhiệt.</a:t>
            </a:r>
            <a:endParaRPr dirty="0" lang="en-US">
              <a:latin charset="0" panose="020B0604020202020204" pitchFamily="34" typeface="Arial"/>
              <a:cs charset="0" panose="020B0604020202020204" pitchFamily="34" typeface="Arial"/>
            </a:endParaRPr>
          </a:p>
        </p:txBody>
      </p:sp>
      <p:pic>
        <p:nvPicPr>
          <p:cNvPr id="15" name="Object 14"/>
          <p:cNvPicPr>
            <a:picLocks noChangeAspect="1"/>
          </p:cNvPicPr>
          <p:nvPr/>
        </p:nvPicPr>
        <p:blipFill>
          <a:blip r:embed="rId4"/>
          <a:srcRect/>
          <a:stretch>
            <a:fillRect/>
          </a:stretch>
        </p:blipFill>
        <p:spPr bwMode="auto">
          <a:xfrm>
            <a:off x="1013791" y="2344803"/>
            <a:ext cx="4424426" cy="919622"/>
          </a:xfrm>
          <a:prstGeom prst="rect"/>
          <a:noFill/>
        </p:spPr>
      </p:pic>
      <p:sp>
        <p:nvSpPr>
          <p:cNvPr id="17" name="TextBox 16">
            <a:extLst>
              <a:ext uri="{FF2B5EF4-FFF2-40B4-BE49-F238E27FC236}">
                <a16:creationId xmlns:a16="http://schemas.microsoft.com/office/drawing/2014/main" id="{E2C97EAB-1B99-8DE8-D2F9-BE6DC035685F}"/>
              </a:ext>
            </a:extLst>
          </p:cNvPr>
          <p:cNvSpPr txBox="1"/>
          <p:nvPr/>
        </p:nvSpPr>
        <p:spPr>
          <a:xfrm>
            <a:off x="5708231" y="2121425"/>
            <a:ext cx="6255169" cy="1134157"/>
          </a:xfrm>
          <a:prstGeom prst="rect">
            <a:avLst/>
          </a:prstGeom>
          <a:noFill/>
        </p:spPr>
        <p:txBody>
          <a:bodyPr wrap="square">
            <a:spAutoFit/>
          </a:bodyPr>
          <a:lstStyle/>
          <a:p>
            <a:pPr algn="just">
              <a:lnSpc>
                <a:spcPct val="115000"/>
              </a:lnSpc>
              <a:spcBef>
                <a:spcPts val="300"/>
              </a:spcBef>
              <a:spcAft>
                <a:spcPts val="300"/>
              </a:spcAft>
            </a:pPr>
            <a:r>
              <a:rPr dirty="0" i="1" lang="vi-VN" sz="1400">
                <a:effectLst/>
                <a:latin charset="0" panose="020B0604020202020204" pitchFamily="34" typeface="Arial"/>
                <a:ea charset="0" panose="02020603050405020304" pitchFamily="18" typeface="Times New Roman"/>
                <a:cs charset="0" panose="020B0604020202020204" pitchFamily="34" typeface="Arial"/>
              </a:rPr>
              <a:t>Trong đó:</a:t>
            </a:r>
            <a:endParaRPr dirty="0" i="1" lang="en-US" sz="1400">
              <a:effectLst/>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300"/>
              </a:spcBef>
              <a:spcAft>
                <a:spcPts val="300"/>
              </a:spcAft>
            </a:pPr>
            <a:r>
              <a:rPr dirty="0" i="1" lang="vi-VN" sz="1400">
                <a:effectLst/>
                <a:latin charset="0" panose="020B0604020202020204" pitchFamily="34" typeface="Arial"/>
                <a:ea charset="0" panose="02020603050405020304" pitchFamily="18" typeface="Times New Roman"/>
                <a:cs charset="0" panose="020B0604020202020204" pitchFamily="34" typeface="Arial"/>
              </a:rPr>
              <a:t>C</a:t>
            </a:r>
            <a:r>
              <a:rPr baseline="-25000" dirty="0" i="1" lang="vi-VN" sz="1400">
                <a:effectLst/>
                <a:latin charset="0" panose="020B0604020202020204" pitchFamily="34" typeface="Arial"/>
                <a:ea charset="0" panose="02020603050405020304" pitchFamily="18" typeface="Times New Roman"/>
                <a:cs charset="0" panose="020B0604020202020204" pitchFamily="34" typeface="Arial"/>
              </a:rPr>
              <a:t>x</a:t>
            </a:r>
            <a:r>
              <a:rPr dirty="0" lang="vi-VN" sz="1400">
                <a:effectLst/>
                <a:latin charset="0" panose="020B0604020202020204" pitchFamily="34" typeface="Arial"/>
                <a:ea charset="0" panose="02020603050405020304" pitchFamily="18" typeface="Times New Roman"/>
                <a:cs charset="0" panose="020B0604020202020204" pitchFamily="34" typeface="Arial"/>
              </a:rPr>
              <a:t>, </a:t>
            </a:r>
            <a:r>
              <a:rPr dirty="0" i="1" lang="vi-VN" sz="1400">
                <a:effectLst/>
                <a:latin charset="0" panose="020B0604020202020204" pitchFamily="34" typeface="Arial"/>
                <a:ea charset="0" panose="02020603050405020304" pitchFamily="18" typeface="Times New Roman"/>
                <a:cs charset="0" panose="020B0604020202020204" pitchFamily="34" typeface="Arial"/>
              </a:rPr>
              <a:t>C</a:t>
            </a:r>
            <a:r>
              <a:rPr baseline="-25000" dirty="0" i="1" lang="vi-VN" sz="1400">
                <a:effectLst/>
                <a:latin charset="0" panose="020B0604020202020204" pitchFamily="34" typeface="Arial"/>
                <a:ea charset="0" panose="02020603050405020304" pitchFamily="18" typeface="Times New Roman"/>
                <a:cs charset="0" panose="020B0604020202020204" pitchFamily="34" typeface="Arial"/>
              </a:rPr>
              <a:t>b</a:t>
            </a:r>
            <a:r>
              <a:rPr dirty="0" lang="vi-VN" sz="1400">
                <a:effectLst/>
                <a:latin charset="0" panose="020B0604020202020204" pitchFamily="34" typeface="Arial"/>
                <a:ea charset="0" panose="02020603050405020304" pitchFamily="18" typeface="Times New Roman"/>
                <a:cs charset="0" panose="020B0604020202020204" pitchFamily="34" typeface="Arial"/>
              </a:rPr>
              <a:t> , </a:t>
            </a:r>
            <a:r>
              <a:rPr dirty="0" i="1" lang="vi-VN" sz="1400">
                <a:effectLst/>
                <a:latin charset="0" panose="020B0604020202020204" pitchFamily="34" typeface="Arial"/>
                <a:ea charset="0" panose="02020603050405020304" pitchFamily="18" typeface="Times New Roman"/>
                <a:cs charset="0" panose="020B0604020202020204" pitchFamily="34" typeface="Arial"/>
              </a:rPr>
              <a:t>C</a:t>
            </a:r>
            <a:r>
              <a:rPr baseline="-25000" dirty="0" i="1" lang="vi-VN" sz="1400">
                <a:effectLst/>
                <a:latin charset="0" panose="020B0604020202020204" pitchFamily="34" typeface="Arial"/>
                <a:ea charset="0" panose="02020603050405020304" pitchFamily="18" typeface="Times New Roman"/>
                <a:cs charset="0" panose="020B0604020202020204" pitchFamily="34" typeface="Arial"/>
              </a:rPr>
              <a:t>l</a:t>
            </a:r>
            <a:r>
              <a:rPr dirty="0" lang="vi-VN" sz="1400">
                <a:effectLst/>
                <a:latin charset="0" panose="020B0604020202020204" pitchFamily="34" typeface="Arial"/>
                <a:ea charset="0" panose="02020603050405020304" pitchFamily="18" typeface="Times New Roman"/>
                <a:cs charset="0" panose="020B0604020202020204" pitchFamily="34" typeface="Arial"/>
              </a:rPr>
              <a:t> là tỷ lệ phần trăm carbon trong xỉ, tro bay và than lọt, %;</a:t>
            </a:r>
            <a:endParaRPr dirty="0" lang="en-US" sz="1400">
              <a:effectLst/>
              <a:latin charset="0" panose="020B0604020202020204" pitchFamily="34" typeface="Arial"/>
              <a:ea charset="0" panose="02020603050405020304" pitchFamily="18" typeface="Times New Roman"/>
              <a:cs charset="0" panose="020B0604020202020204" pitchFamily="34" typeface="Arial"/>
            </a:endParaRPr>
          </a:p>
          <a:p>
            <a:r>
              <a:rPr dirty="0" i="1" lang="vi-VN" sz="1400">
                <a:effectLst/>
                <a:latin charset="0" panose="020B0604020202020204" pitchFamily="34" typeface="Arial"/>
                <a:ea charset="0" panose="02020603050405020304" pitchFamily="18" typeface="Times New Roman"/>
                <a:cs charset="0" panose="020B0604020202020204" pitchFamily="34" typeface="Arial"/>
              </a:rPr>
              <a:t>a</a:t>
            </a:r>
            <a:r>
              <a:rPr baseline="-25000" dirty="0" i="1" lang="vi-VN" sz="1400">
                <a:effectLst/>
                <a:latin charset="0" panose="020B0604020202020204" pitchFamily="34" typeface="Arial"/>
                <a:ea charset="0" panose="02020603050405020304" pitchFamily="18" typeface="Times New Roman"/>
                <a:cs charset="0" panose="020B0604020202020204" pitchFamily="34" typeface="Arial"/>
              </a:rPr>
              <a:t>x</a:t>
            </a:r>
            <a:r>
              <a:rPr dirty="0" lang="vi-VN" sz="1400">
                <a:effectLst/>
                <a:latin charset="0" panose="020B0604020202020204" pitchFamily="34" typeface="Arial"/>
                <a:ea charset="0" panose="02020603050405020304" pitchFamily="18" typeface="Times New Roman"/>
                <a:cs charset="0" panose="020B0604020202020204" pitchFamily="34" typeface="Arial"/>
              </a:rPr>
              <a:t>, </a:t>
            </a:r>
            <a:r>
              <a:rPr dirty="0" i="1" lang="vi-VN" sz="1400">
                <a:effectLst/>
                <a:latin charset="0" panose="020B0604020202020204" pitchFamily="34" typeface="Arial"/>
                <a:ea charset="0" panose="02020603050405020304" pitchFamily="18" typeface="Times New Roman"/>
                <a:cs charset="0" panose="020B0604020202020204" pitchFamily="34" typeface="Arial"/>
              </a:rPr>
              <a:t>a</a:t>
            </a:r>
            <a:r>
              <a:rPr baseline="-25000" dirty="0" i="1" lang="vi-VN" sz="1400">
                <a:effectLst/>
                <a:latin charset="0" panose="020B0604020202020204" pitchFamily="34" typeface="Arial"/>
                <a:ea charset="0" panose="02020603050405020304" pitchFamily="18" typeface="Times New Roman"/>
                <a:cs charset="0" panose="020B0604020202020204" pitchFamily="34" typeface="Arial"/>
              </a:rPr>
              <a:t>b</a:t>
            </a:r>
            <a:r>
              <a:rPr dirty="0" lang="vi-VN" sz="1400">
                <a:effectLst/>
                <a:latin charset="0" panose="020B0604020202020204" pitchFamily="34" typeface="Arial"/>
                <a:ea charset="0" panose="02020603050405020304" pitchFamily="18" typeface="Times New Roman"/>
                <a:cs charset="0" panose="020B0604020202020204" pitchFamily="34" typeface="Arial"/>
              </a:rPr>
              <a:t> , </a:t>
            </a:r>
            <a:r>
              <a:rPr dirty="0" i="1" lang="vi-VN" sz="1400">
                <a:effectLst/>
                <a:latin charset="0" panose="020B0604020202020204" pitchFamily="34" typeface="Arial"/>
                <a:ea charset="0" panose="02020603050405020304" pitchFamily="18" typeface="Times New Roman"/>
                <a:cs charset="0" panose="020B0604020202020204" pitchFamily="34" typeface="Arial"/>
              </a:rPr>
              <a:t>a</a:t>
            </a:r>
            <a:r>
              <a:rPr baseline="-25000" dirty="0" i="1" lang="vi-VN" sz="1400">
                <a:effectLst/>
                <a:latin charset="0" panose="020B0604020202020204" pitchFamily="34" typeface="Arial"/>
                <a:ea charset="0" panose="02020603050405020304" pitchFamily="18" typeface="Times New Roman"/>
                <a:cs charset="0" panose="020B0604020202020204" pitchFamily="34" typeface="Arial"/>
              </a:rPr>
              <a:t>l</a:t>
            </a:r>
            <a:r>
              <a:rPr dirty="0" lang="vi-VN" sz="1400">
                <a:effectLst/>
                <a:latin charset="0" panose="020B0604020202020204" pitchFamily="34" typeface="Arial"/>
                <a:ea charset="0" panose="02020603050405020304" pitchFamily="18" typeface="Times New Roman"/>
                <a:cs charset="0" panose="020B0604020202020204" pitchFamily="34" typeface="Arial"/>
              </a:rPr>
              <a:t>	 là tỷ lệ độ tro của nhiên liệu phân phối theo đường xỉ, đường tro bay và than lọt </a:t>
            </a:r>
            <a:endParaRPr dirty="0" lang="en-US" sz="1400">
              <a:latin charset="0" panose="020B0604020202020204" pitchFamily="34" typeface="Arial"/>
              <a:cs charset="0" panose="020B0604020202020204" pitchFamily="34" typeface="Arial"/>
            </a:endParaRPr>
          </a:p>
        </p:txBody>
      </p:sp>
      <p:graphicFrame>
        <p:nvGraphicFramePr>
          <p:cNvPr id="18" name="Table 17">
            <a:extLst>
              <a:ext uri="{FF2B5EF4-FFF2-40B4-BE49-F238E27FC236}">
                <a16:creationId xmlns:a16="http://schemas.microsoft.com/office/drawing/2014/main" id="{B36D7D1B-05DA-8E96-0DEF-303AFB5AF781}"/>
              </a:ext>
            </a:extLst>
          </p:cNvPr>
          <p:cNvGraphicFramePr>
            <a:graphicFrameLocks noGrp="1"/>
          </p:cNvGraphicFramePr>
          <p:nvPr>
            <p:extLst>
              <p:ext uri="{D42A27DB-BD31-4B8C-83A1-F6EECF244321}">
                <p14:modId xmlns:p14="http://schemas.microsoft.com/office/powerpoint/2010/main" val="1816558232"/>
              </p:ext>
            </p:extLst>
          </p:nvPr>
        </p:nvGraphicFramePr>
        <p:xfrm>
          <a:off x="2743201" y="3707564"/>
          <a:ext cx="6400799" cy="2164733"/>
        </p:xfrm>
        <a:graphic>
          <a:graphicData uri="http://schemas.openxmlformats.org/drawingml/2006/table">
            <a:tbl>
              <a:tblPr bandRow="1" firstCol="1" firstRow="1">
                <a:tableStyleId>{5940675A-B579-460E-94D1-54222C63F5DA}</a:tableStyleId>
              </a:tblPr>
              <a:tblGrid>
                <a:gridCol w="1966326">
                  <a:extLst>
                    <a:ext uri="{9D8B030D-6E8A-4147-A177-3AD203B41FA5}">
                      <a16:colId xmlns:a16="http://schemas.microsoft.com/office/drawing/2014/main" val="3650604244"/>
                    </a:ext>
                  </a:extLst>
                </a:gridCol>
                <a:gridCol w="1548994">
                  <a:extLst>
                    <a:ext uri="{9D8B030D-6E8A-4147-A177-3AD203B41FA5}">
                      <a16:colId xmlns:a16="http://schemas.microsoft.com/office/drawing/2014/main" val="2350089224"/>
                    </a:ext>
                  </a:extLst>
                </a:gridCol>
                <a:gridCol w="1478584">
                  <a:extLst>
                    <a:ext uri="{9D8B030D-6E8A-4147-A177-3AD203B41FA5}">
                      <a16:colId xmlns:a16="http://schemas.microsoft.com/office/drawing/2014/main" val="1557413061"/>
                    </a:ext>
                  </a:extLst>
                </a:gridCol>
                <a:gridCol w="1406895">
                  <a:extLst>
                    <a:ext uri="{9D8B030D-6E8A-4147-A177-3AD203B41FA5}">
                      <a16:colId xmlns:a16="http://schemas.microsoft.com/office/drawing/2014/main" val="2051963070"/>
                    </a:ext>
                  </a:extLst>
                </a:gridCol>
              </a:tblGrid>
              <a:tr h="287855">
                <a:tc rowSpan="2">
                  <a:txBody>
                    <a:bodyPr/>
                    <a:lstStyle/>
                    <a:p>
                      <a:pPr algn="ctr">
                        <a:lnSpc>
                          <a:spcPct val="107000"/>
                        </a:lnSpc>
                        <a:spcBef>
                          <a:spcPts val="300"/>
                        </a:spcBef>
                        <a:spcAft>
                          <a:spcPts val="300"/>
                        </a:spcAft>
                      </a:pPr>
                      <a:r>
                        <a:rPr dirty="0" err="1" lang="en-US" sz="1600">
                          <a:effectLst/>
                          <a:latin charset="0" panose="020B0604020202020204" pitchFamily="34" typeface="Arial"/>
                          <a:cs charset="0" panose="020B0604020202020204" pitchFamily="34" typeface="Arial"/>
                        </a:rPr>
                        <a:t>Phương</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thức</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đốt</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gridSpan="3">
                  <a:txBody>
                    <a:bodyPr/>
                    <a:lstStyle/>
                    <a:p>
                      <a:pPr algn="ctr">
                        <a:lnSpc>
                          <a:spcPct val="107000"/>
                        </a:lnSpc>
                        <a:spcBef>
                          <a:spcPts val="300"/>
                        </a:spcBef>
                        <a:spcAft>
                          <a:spcPts val="300"/>
                        </a:spcAft>
                      </a:pPr>
                      <a:r>
                        <a:rPr dirty="0" err="1" lang="en-US" sz="1600">
                          <a:effectLst/>
                          <a:latin charset="0" panose="020B0604020202020204" pitchFamily="34" typeface="Arial"/>
                          <a:cs charset="0" panose="020B0604020202020204" pitchFamily="34" typeface="Arial"/>
                        </a:rPr>
                        <a:t>Chủng</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loại</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68580" marR="68580" marT="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42925587"/>
                  </a:ext>
                </a:extLst>
              </a:tr>
              <a:tr h="271007">
                <a:tc vMerge="1">
                  <a:txBody>
                    <a:bodyPr/>
                    <a:lstStyle/>
                    <a:p>
                      <a:endParaRPr lang="en-US"/>
                    </a:p>
                  </a:txBody>
                  <a:tcPr/>
                </a:tc>
                <a:tc>
                  <a:txBody>
                    <a:bodyPr/>
                    <a:lstStyle/>
                    <a:p>
                      <a:pPr algn="ctr">
                        <a:lnSpc>
                          <a:spcPct val="107000"/>
                        </a:lnSpc>
                        <a:spcBef>
                          <a:spcPts val="300"/>
                        </a:spcBef>
                        <a:spcAft>
                          <a:spcPts val="300"/>
                        </a:spcAft>
                      </a:pPr>
                      <a:r>
                        <a:rPr dirty="0" err="1" lang="en-US" sz="1600">
                          <a:effectLst/>
                          <a:latin charset="0" panose="020B0604020202020204" pitchFamily="34" typeface="Arial"/>
                          <a:cs charset="0" panose="020B0604020202020204" pitchFamily="34" typeface="Arial"/>
                        </a:rPr>
                        <a:t>Xỉ</a:t>
                      </a:r>
                      <a:r>
                        <a:rPr dirty="0" lang="en-US" sz="1600">
                          <a:effectLst/>
                          <a:latin charset="0" panose="020B0604020202020204" pitchFamily="34" typeface="Arial"/>
                          <a:cs charset="0" panose="020B0604020202020204" pitchFamily="34" typeface="Arial"/>
                        </a:rPr>
                        <a:t>, </a:t>
                      </a:r>
                      <a:r>
                        <a:rPr dirty="0" err="1" lang="fr-FR" sz="1600">
                          <a:effectLst/>
                          <a:latin charset="0" panose="020B0604020202020204" pitchFamily="34" typeface="Arial"/>
                          <a:cs charset="0" panose="020B0604020202020204" pitchFamily="34" typeface="Arial"/>
                        </a:rPr>
                        <a:t>a</a:t>
                      </a:r>
                      <a:r>
                        <a:rPr baseline="-25000" dirty="0" err="1" lang="fr-FR" sz="1600">
                          <a:effectLst/>
                          <a:latin charset="0" panose="020B0604020202020204" pitchFamily="34" typeface="Arial"/>
                          <a:cs charset="0" panose="020B0604020202020204" pitchFamily="34" typeface="Arial"/>
                        </a:rPr>
                        <a:t>x</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err="1" lang="en-US" sz="1600">
                          <a:effectLst/>
                          <a:latin charset="0" panose="020B0604020202020204" pitchFamily="34" typeface="Arial"/>
                          <a:cs charset="0" panose="020B0604020202020204" pitchFamily="34" typeface="Arial"/>
                        </a:rPr>
                        <a:t>Tro</a:t>
                      </a:r>
                      <a:r>
                        <a:rPr dirty="0" lang="en-US" sz="1600">
                          <a:effectLst/>
                          <a:latin charset="0" panose="020B0604020202020204" pitchFamily="34" typeface="Arial"/>
                          <a:cs charset="0" panose="020B0604020202020204" pitchFamily="34" typeface="Arial"/>
                        </a:rPr>
                        <a:t> bay, </a:t>
                      </a:r>
                      <a:r>
                        <a:rPr dirty="0" lang="fr-FR" sz="1600">
                          <a:effectLst/>
                          <a:latin charset="0" panose="020B0604020202020204" pitchFamily="34" typeface="Arial"/>
                          <a:cs charset="0" panose="020B0604020202020204" pitchFamily="34" typeface="Arial"/>
                        </a:rPr>
                        <a:t>a</a:t>
                      </a:r>
                      <a:r>
                        <a:rPr baseline="-25000" dirty="0" lang="fr-FR" sz="1600">
                          <a:effectLst/>
                          <a:latin charset="0" panose="020B0604020202020204" pitchFamily="34" typeface="Arial"/>
                          <a:cs charset="0" panose="020B0604020202020204" pitchFamily="34" typeface="Arial"/>
                        </a:rPr>
                        <a:t>b</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Than </a:t>
                      </a:r>
                      <a:r>
                        <a:rPr dirty="0" err="1" lang="en-US" sz="1600">
                          <a:effectLst/>
                          <a:latin charset="0" panose="020B0604020202020204" pitchFamily="34" typeface="Arial"/>
                          <a:cs charset="0" panose="020B0604020202020204" pitchFamily="34" typeface="Arial"/>
                        </a:rPr>
                        <a:t>lọt</a:t>
                      </a:r>
                      <a:r>
                        <a:rPr dirty="0" lang="en-US" sz="1600">
                          <a:effectLst/>
                          <a:latin charset="0" panose="020B0604020202020204" pitchFamily="34" typeface="Arial"/>
                          <a:cs charset="0" panose="020B0604020202020204" pitchFamily="34" typeface="Arial"/>
                        </a:rPr>
                        <a:t>, </a:t>
                      </a:r>
                      <a:r>
                        <a:rPr dirty="0" lang="fr-FR" sz="1600">
                          <a:effectLst/>
                          <a:latin charset="0" panose="020B0604020202020204" pitchFamily="34" typeface="Arial"/>
                          <a:cs charset="0" panose="020B0604020202020204" pitchFamily="34" typeface="Arial"/>
                        </a:rPr>
                        <a:t>a</a:t>
                      </a:r>
                      <a:r>
                        <a:rPr baseline="-25000" dirty="0" lang="fr-FR" sz="1600">
                          <a:effectLst/>
                          <a:latin charset="0" panose="020B0604020202020204" pitchFamily="34" typeface="Arial"/>
                          <a:cs charset="0" panose="020B0604020202020204" pitchFamily="34" typeface="Arial"/>
                        </a:rPr>
                        <a:t>l</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extLst>
                  <a:ext uri="{0D108BD9-81ED-4DB2-BD59-A6C34878D82A}">
                    <a16:rowId xmlns:a16="http://schemas.microsoft.com/office/drawing/2014/main" val="3247159088"/>
                  </a:ext>
                </a:extLst>
              </a:tr>
              <a:tr h="271007">
                <a:tc>
                  <a:txBody>
                    <a:bodyPr/>
                    <a:lstStyle/>
                    <a:p>
                      <a:pPr algn="just">
                        <a:lnSpc>
                          <a:spcPct val="107000"/>
                        </a:lnSpc>
                        <a:spcBef>
                          <a:spcPts val="300"/>
                        </a:spcBef>
                        <a:spcAft>
                          <a:spcPts val="300"/>
                        </a:spcAft>
                      </a:pPr>
                      <a:r>
                        <a:rPr dirty="0" err="1" lang="en-US" sz="1600">
                          <a:effectLst/>
                          <a:latin charset="0" panose="020B0604020202020204" pitchFamily="34" typeface="Arial"/>
                          <a:cs charset="0" panose="020B0604020202020204" pitchFamily="34" typeface="Arial"/>
                        </a:rPr>
                        <a:t>Ghi</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dồn</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cấp</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0,75 – 0,85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0,20 – 0,10</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0,05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extLst>
                  <a:ext uri="{0D108BD9-81ED-4DB2-BD59-A6C34878D82A}">
                    <a16:rowId xmlns:a16="http://schemas.microsoft.com/office/drawing/2014/main" val="4133944130"/>
                  </a:ext>
                </a:extLst>
              </a:tr>
              <a:tr h="271007">
                <a:tc>
                  <a:txBody>
                    <a:bodyPr/>
                    <a:lstStyle/>
                    <a:p>
                      <a:pPr algn="just">
                        <a:lnSpc>
                          <a:spcPct val="107000"/>
                        </a:lnSpc>
                        <a:spcBef>
                          <a:spcPts val="300"/>
                        </a:spcBef>
                        <a:spcAft>
                          <a:spcPts val="300"/>
                        </a:spcAft>
                      </a:pPr>
                      <a:r>
                        <a:rPr dirty="0" err="1" lang="en-US" sz="1600">
                          <a:effectLst/>
                          <a:latin charset="0" panose="020B0604020202020204" pitchFamily="34" typeface="Arial"/>
                          <a:cs charset="0" panose="020B0604020202020204" pitchFamily="34" typeface="Arial"/>
                        </a:rPr>
                        <a:t>Ghi</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xích</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0,75 – 0,85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0,20 – 0,10</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0,05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extLst>
                  <a:ext uri="{0D108BD9-81ED-4DB2-BD59-A6C34878D82A}">
                    <a16:rowId xmlns:a16="http://schemas.microsoft.com/office/drawing/2014/main" val="2255101165"/>
                  </a:ext>
                </a:extLst>
              </a:tr>
              <a:tr h="490710">
                <a:tc>
                  <a:txBody>
                    <a:bodyPr/>
                    <a:lstStyle/>
                    <a:p>
                      <a:pPr algn="just">
                        <a:lnSpc>
                          <a:spcPct val="107000"/>
                        </a:lnSpc>
                        <a:spcBef>
                          <a:spcPts val="300"/>
                        </a:spcBef>
                        <a:spcAft>
                          <a:spcPts val="300"/>
                        </a:spcAft>
                      </a:pPr>
                      <a:r>
                        <a:rPr dirty="0" err="1" lang="en-US" sz="1600">
                          <a:effectLst/>
                          <a:latin charset="0" panose="020B0604020202020204" pitchFamily="34" typeface="Arial"/>
                          <a:cs charset="0" panose="020B0604020202020204" pitchFamily="34" typeface="Arial"/>
                        </a:rPr>
                        <a:t>Ghi</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có</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cơ</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cấu</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hất</a:t>
                      </a:r>
                      <a:r>
                        <a:rPr dirty="0" lang="en-US" sz="1600">
                          <a:effectLst/>
                          <a:latin charset="0" panose="020B0604020202020204" pitchFamily="34" typeface="Arial"/>
                          <a:cs charset="0" panose="020B0604020202020204" pitchFamily="34" typeface="Arial"/>
                        </a:rPr>
                        <a:t> than</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0,65 – 0,75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0,30 – 0,20</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0,05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extLst>
                  <a:ext uri="{0D108BD9-81ED-4DB2-BD59-A6C34878D82A}">
                    <a16:rowId xmlns:a16="http://schemas.microsoft.com/office/drawing/2014/main" val="3729454826"/>
                  </a:ext>
                </a:extLst>
              </a:tr>
              <a:tr h="271007">
                <a:tc>
                  <a:txBody>
                    <a:bodyPr/>
                    <a:lstStyle/>
                    <a:p>
                      <a:pPr algn="just">
                        <a:lnSpc>
                          <a:spcPct val="107000"/>
                        </a:lnSpc>
                        <a:spcBef>
                          <a:spcPts val="300"/>
                        </a:spcBef>
                        <a:spcAft>
                          <a:spcPts val="300"/>
                        </a:spcAft>
                      </a:pPr>
                      <a:r>
                        <a:rPr dirty="0" err="1" lang="en-US" sz="1600">
                          <a:effectLst/>
                          <a:latin charset="0" panose="020B0604020202020204" pitchFamily="34" typeface="Arial"/>
                          <a:cs charset="0" panose="020B0604020202020204" pitchFamily="34" typeface="Arial"/>
                        </a:rPr>
                        <a:t>Lớp</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sôi</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0,50 – 0,60</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0,50 – 0,40</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extLst>
                  <a:ext uri="{0D108BD9-81ED-4DB2-BD59-A6C34878D82A}">
                    <a16:rowId xmlns:a16="http://schemas.microsoft.com/office/drawing/2014/main" val="2474468599"/>
                  </a:ext>
                </a:extLst>
              </a:tr>
              <a:tr h="271007">
                <a:tc>
                  <a:txBody>
                    <a:bodyPr/>
                    <a:lstStyle/>
                    <a:p>
                      <a:pPr algn="just">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Phun than</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0,10 – 0,20</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0,90 – 0,80</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07000"/>
                        </a:lnSpc>
                        <a:spcBef>
                          <a:spcPts val="300"/>
                        </a:spcBef>
                        <a:spcAft>
                          <a:spcPts val="300"/>
                        </a:spcAft>
                      </a:pPr>
                      <a:r>
                        <a:rPr dirty="0" lang="en-US" sz="1600">
                          <a:effectLst/>
                          <a:latin charset="0" panose="020B0604020202020204" pitchFamily="34" typeface="Arial"/>
                          <a:cs charset="0" panose="020B0604020202020204" pitchFamily="34" typeface="Arial"/>
                        </a:rPr>
                        <a:t>–</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extLst>
                  <a:ext uri="{0D108BD9-81ED-4DB2-BD59-A6C34878D82A}">
                    <a16:rowId xmlns:a16="http://schemas.microsoft.com/office/drawing/2014/main" val="3078896876"/>
                  </a:ext>
                </a:extLst>
              </a:tr>
            </a:tbl>
          </a:graphicData>
        </a:graphic>
      </p:graphicFrame>
      <p:sp>
        <p:nvSpPr>
          <p:cNvPr id="19" name="TextBox 18">
            <a:extLst>
              <a:ext uri="{FF2B5EF4-FFF2-40B4-BE49-F238E27FC236}">
                <a16:creationId xmlns:a16="http://schemas.microsoft.com/office/drawing/2014/main" id="{A8F922FE-49E4-3EF3-63CA-CCC02086A8C7}"/>
              </a:ext>
            </a:extLst>
          </p:cNvPr>
          <p:cNvSpPr txBox="1"/>
          <p:nvPr/>
        </p:nvSpPr>
        <p:spPr>
          <a:xfrm>
            <a:off x="4081526" y="3352772"/>
            <a:ext cx="3253410" cy="338554"/>
          </a:xfrm>
          <a:prstGeom prst="rect">
            <a:avLst/>
          </a:prstGeom>
          <a:noFill/>
        </p:spPr>
        <p:txBody>
          <a:bodyPr wrap="square">
            <a:spAutoFit/>
          </a:bodyPr>
          <a:lstStyle/>
          <a:p>
            <a:r>
              <a:rPr dirty="0" lang="vi-VN" sz="1600">
                <a:effectLst/>
                <a:latin charset="0" panose="020B0604020202020204" pitchFamily="34" typeface="Arial"/>
                <a:ea charset="0" panose="02020603050405020304" pitchFamily="18" typeface="Times New Roman"/>
                <a:cs charset="0" panose="020B0604020202020204" pitchFamily="34" typeface="Arial"/>
              </a:rPr>
              <a:t>Tỷ lệ độ tro của nhiên liệu </a:t>
            </a:r>
            <a:endParaRPr dirty="0" lang="en-US" sz="1600">
              <a:latin charset="0" panose="020B0604020202020204" pitchFamily="34" typeface="Arial"/>
              <a:cs charset="0" panose="020B0604020202020204" pitchFamily="34" typeface="Arial"/>
            </a:endParaRPr>
          </a:p>
        </p:txBody>
      </p:sp>
      <p:sp>
        <p:nvSpPr>
          <p:cNvPr id="20" name="TextBox 19">
            <a:extLst>
              <a:ext uri="{FF2B5EF4-FFF2-40B4-BE49-F238E27FC236}">
                <a16:creationId xmlns:a16="http://schemas.microsoft.com/office/drawing/2014/main" id="{B73ADF85-8EDC-4AB4-9933-9667B3588F99}"/>
              </a:ext>
            </a:extLst>
          </p:cNvPr>
          <p:cNvSpPr txBox="1"/>
          <p:nvPr/>
        </p:nvSpPr>
        <p:spPr>
          <a:xfrm>
            <a:off x="609601" y="5875704"/>
            <a:ext cx="11049000" cy="336631"/>
          </a:xfrm>
          <a:prstGeom prst="rect">
            <a:avLst/>
          </a:prstGeom>
          <a:noFill/>
        </p:spPr>
        <p:txBody>
          <a:bodyPr wrap="square">
            <a:spAutoFit/>
          </a:bodyPr>
          <a:lstStyle/>
          <a:p>
            <a:pPr algn="just">
              <a:lnSpc>
                <a:spcPct val="107000"/>
              </a:lnSpc>
              <a:spcBef>
                <a:spcPts val="600"/>
              </a:spcBef>
              <a:spcAft>
                <a:spcPts val="300"/>
              </a:spcAft>
            </a:pPr>
            <a:r>
              <a:rPr dirty="0" err="1" i="1" lang="en-US" sz="1600">
                <a:effectLst/>
                <a:latin charset="0" panose="020B0604020202020204" pitchFamily="34" typeface="Arial"/>
                <a:ea charset="0" panose="02020603050405020304" pitchFamily="18" typeface="Times New Roman"/>
              </a:rPr>
              <a:t>Chú</a:t>
            </a:r>
            <a:r>
              <a:rPr dirty="0" i="1" lang="en-US" sz="1600">
                <a:effectLst/>
                <a:latin charset="0" panose="020B0604020202020204" pitchFamily="34" typeface="Arial"/>
                <a:ea charset="0" panose="02020603050405020304" pitchFamily="18" typeface="Times New Roman"/>
              </a:rPr>
              <a:t> </a:t>
            </a:r>
            <a:r>
              <a:rPr dirty="0" err="1" i="1" lang="en-US" sz="1600">
                <a:effectLst/>
                <a:latin charset="0" panose="020B0604020202020204" pitchFamily="34" typeface="Arial"/>
                <a:ea charset="0" panose="02020603050405020304" pitchFamily="18" typeface="Times New Roman"/>
              </a:rPr>
              <a:t>thích</a:t>
            </a:r>
            <a:r>
              <a:rPr dirty="0" i="1" lang="en-US" sz="1600">
                <a:effectLst/>
                <a:latin charset="0" panose="020B0604020202020204" pitchFamily="34" typeface="Arial"/>
                <a:ea charset="0" panose="02020603050405020304" pitchFamily="18" typeface="Times New Roman"/>
              </a:rPr>
              <a:t>: </a:t>
            </a:r>
            <a:r>
              <a:rPr dirty="0" lang="en-US" sz="1600">
                <a:effectLst/>
                <a:latin charset="0" panose="020B0604020202020204" pitchFamily="34" typeface="Arial"/>
                <a:ea charset="0" panose="02020603050405020304" pitchFamily="18" typeface="Times New Roman"/>
              </a:rPr>
              <a:t>Khi </a:t>
            </a:r>
            <a:r>
              <a:rPr dirty="0" err="1" lang="en-US" sz="1600">
                <a:effectLst/>
                <a:latin charset="0" panose="020B0604020202020204" pitchFamily="34" typeface="Arial"/>
                <a:ea charset="0" panose="02020603050405020304" pitchFamily="18" typeface="Times New Roman"/>
              </a:rPr>
              <a:t>lựa</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chọn</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cần</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đáp</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ứng</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điều</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kiện</a:t>
            </a:r>
            <a:r>
              <a:rPr dirty="0" lang="en-US" sz="1600">
                <a:effectLst/>
                <a:latin charset="0" panose="020B0604020202020204" pitchFamily="34" typeface="Arial"/>
                <a:ea charset="0" panose="02020603050405020304" pitchFamily="18" typeface="Times New Roman"/>
              </a:rPr>
              <a:t> a</a:t>
            </a:r>
            <a:r>
              <a:rPr baseline="-25000" dirty="0" lang="en-US" sz="1600">
                <a:effectLst/>
                <a:latin charset="0" panose="020B0604020202020204" pitchFamily="34" typeface="Arial"/>
                <a:ea charset="0" panose="02020603050405020304" pitchFamily="18" typeface="Times New Roman"/>
              </a:rPr>
              <a:t>x </a:t>
            </a:r>
            <a:r>
              <a:rPr dirty="0" lang="en-US" sz="1600">
                <a:effectLst/>
                <a:latin charset="0" panose="020B0604020202020204" pitchFamily="34" typeface="Arial"/>
                <a:ea charset="0" panose="02020603050405020304" pitchFamily="18" typeface="Times New Roman"/>
              </a:rPr>
              <a:t>+ a</a:t>
            </a:r>
            <a:r>
              <a:rPr baseline="-25000" dirty="0" lang="en-US" sz="1600">
                <a:effectLst/>
                <a:latin charset="0" panose="020B0604020202020204" pitchFamily="34" typeface="Arial"/>
                <a:ea charset="0" panose="02020603050405020304" pitchFamily="18" typeface="Times New Roman"/>
              </a:rPr>
              <a:t>b</a:t>
            </a:r>
            <a:r>
              <a:rPr dirty="0" lang="en-US" sz="1600">
                <a:effectLst/>
                <a:latin charset="0" panose="020B0604020202020204" pitchFamily="34" typeface="Arial"/>
                <a:ea charset="0" panose="02020603050405020304" pitchFamily="18" typeface="Times New Roman"/>
              </a:rPr>
              <a:t> + a</a:t>
            </a:r>
            <a:r>
              <a:rPr baseline="-25000" dirty="0" lang="en-US" sz="1600">
                <a:effectLst/>
                <a:latin charset="0" panose="020B0604020202020204" pitchFamily="34" typeface="Arial"/>
                <a:ea charset="0" panose="02020603050405020304" pitchFamily="18" typeface="Times New Roman"/>
              </a:rPr>
              <a:t>l</a:t>
            </a:r>
            <a:r>
              <a:rPr dirty="0" lang="en-US" sz="1600">
                <a:effectLst/>
                <a:latin charset="0" panose="020B0604020202020204" pitchFamily="34" typeface="Arial"/>
                <a:ea charset="0" panose="02020603050405020304" pitchFamily="18" typeface="Times New Roman"/>
              </a:rPr>
              <a:t> = 1. </a:t>
            </a:r>
            <a:r>
              <a:rPr dirty="0" err="1" lang="en-US" sz="1600">
                <a:effectLst/>
                <a:latin charset="0" panose="020B0604020202020204" pitchFamily="34" typeface="Arial"/>
                <a:ea charset="0" panose="02020603050405020304" pitchFamily="18" typeface="Times New Roman"/>
              </a:rPr>
              <a:t>Đối</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với</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nồi</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hơi</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đốt</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dầu</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và</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đốt</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khí</a:t>
            </a:r>
            <a:r>
              <a:rPr dirty="0" lang="en-US" sz="1600">
                <a:effectLst/>
                <a:latin charset="0" panose="020B0604020202020204" pitchFamily="34" typeface="Arial"/>
                <a:ea charset="0" panose="02020603050405020304" pitchFamily="18" typeface="Times New Roman"/>
              </a:rPr>
              <a:t> </a:t>
            </a:r>
            <a:r>
              <a:rPr dirty="0" err="1" lang="en-US" sz="1600">
                <a:effectLst/>
                <a:latin charset="0" panose="020B0604020202020204" pitchFamily="34" typeface="Arial"/>
                <a:ea charset="0" panose="02020603050405020304" pitchFamily="18" typeface="Times New Roman"/>
              </a:rPr>
              <a:t>thì</a:t>
            </a:r>
            <a:r>
              <a:rPr dirty="0" lang="en-US" sz="1600">
                <a:effectLst/>
                <a:latin charset="0" panose="020B0604020202020204" pitchFamily="34" typeface="Arial"/>
                <a:ea charset="0" panose="02020603050405020304" pitchFamily="18" typeface="Times New Roman"/>
              </a:rPr>
              <a:t> q</a:t>
            </a:r>
            <a:r>
              <a:rPr baseline="-25000" dirty="0" lang="en-US" sz="1600">
                <a:effectLst/>
                <a:latin charset="0" panose="020B0604020202020204" pitchFamily="34" typeface="Arial"/>
                <a:ea charset="0" panose="02020603050405020304" pitchFamily="18" typeface="Times New Roman"/>
              </a:rPr>
              <a:t>4</a:t>
            </a:r>
            <a:r>
              <a:rPr dirty="0" lang="en-US" sz="1600">
                <a:effectLst/>
                <a:latin charset="0" panose="020B0604020202020204" pitchFamily="34" typeface="Arial"/>
                <a:ea charset="0" panose="02020603050405020304" pitchFamily="18" typeface="Times New Roman"/>
              </a:rPr>
              <a:t> = 0.</a:t>
            </a:r>
            <a:endParaRPr dirty="0" lang="en-US" sz="1600">
              <a:latin charset="0" panose="020B0604020202020204" pitchFamily="34" typeface="Arial"/>
            </a:endParaRPr>
          </a:p>
        </p:txBody>
      </p:sp>
    </p:spTree>
    <p:extLst>
      <p:ext uri="{BB962C8B-B14F-4D97-AF65-F5344CB8AC3E}">
        <p14:creationId xmlns:p14="http://schemas.microsoft.com/office/powerpoint/2010/main" val="31142949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descr="Rectangle: Click to edit Master text styles&#10;Second level&#10;Third level&#10;Fourth level&#10;Fifth level">
            <a:extLst>
              <a:ext uri="{FF2B5EF4-FFF2-40B4-BE49-F238E27FC236}">
                <a16:creationId xmlns:a16="http://schemas.microsoft.com/office/drawing/2014/main" id="{9A30F9B6-A713-1D9F-AC27-C4AA82EE48D9}"/>
              </a:ext>
            </a:extLst>
          </p:cNvPr>
          <p:cNvSpPr>
            <a:spLocks noChangeArrowheads="1"/>
          </p:cNvSpPr>
          <p:nvPr/>
        </p:nvSpPr>
        <p:spPr bwMode="auto">
          <a:xfrm>
            <a:off x="609601" y="1524000"/>
            <a:ext cx="9385839"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buClr>
                <a:schemeClr val="tx1"/>
              </a:buClr>
              <a:buSzPct val="100000"/>
              <a:buFont typeface="Wingdings" panose="05000000000000000000" pitchFamily="2" charset="2"/>
              <a:buChar char="v"/>
            </a:pPr>
            <a:r>
              <a:rPr lang="en-US" altLang="en-US" sz="2000" b="1">
                <a:latin typeface="Arial" panose="020B0604020202020204" pitchFamily="34" charset="0"/>
                <a:cs typeface="Arial" panose="020B0604020202020204" pitchFamily="34" charset="0"/>
              </a:rPr>
              <a:t>Nguyên nhân gia tăng q4</a:t>
            </a:r>
          </a:p>
          <a:p>
            <a:pPr marL="601350" lvl="1" algn="just">
              <a:lnSpc>
                <a:spcPct val="120000"/>
              </a:lnSpc>
              <a:spcBef>
                <a:spcPts val="200"/>
              </a:spcBef>
              <a:spcAft>
                <a:spcPts val="200"/>
              </a:spcAft>
              <a:buClr>
                <a:schemeClr val="tx1"/>
              </a:buClr>
              <a:buSzPct val="100000"/>
            </a:pPr>
            <a:r>
              <a:rPr lang="en-US" altLang="en-US">
                <a:latin typeface="Arial" panose="020B0604020202020204" pitchFamily="34" charset="0"/>
                <a:cs typeface="Arial" panose="020B0604020202020204" pitchFamily="34" charset="0"/>
              </a:rPr>
              <a:t>Do cỡ than không đều. Hạt nhỏ: bị lọt; cục lớn: cháy không tới lõi than</a:t>
            </a:r>
          </a:p>
          <a:p>
            <a:pPr marL="601350" lvl="1" algn="just">
              <a:lnSpc>
                <a:spcPct val="120000"/>
              </a:lnSpc>
              <a:spcBef>
                <a:spcPts val="200"/>
              </a:spcBef>
              <a:spcAft>
                <a:spcPts val="200"/>
              </a:spcAft>
              <a:buClr>
                <a:schemeClr val="tx1"/>
              </a:buClr>
              <a:buSzPct val="100000"/>
            </a:pPr>
            <a:r>
              <a:rPr lang="en-US" altLang="en-US">
                <a:latin typeface="Arial" panose="020B0604020202020204" pitchFamily="34" charset="0"/>
                <a:cs typeface="Arial" panose="020B0604020202020204" pitchFamily="34" charset="0"/>
              </a:rPr>
              <a:t>Khe hở ghi lò lớn hơn cỡ than đang dùng</a:t>
            </a:r>
          </a:p>
          <a:p>
            <a:pPr marL="601350" lvl="1" algn="just">
              <a:lnSpc>
                <a:spcPct val="120000"/>
              </a:lnSpc>
              <a:spcBef>
                <a:spcPts val="200"/>
              </a:spcBef>
              <a:spcAft>
                <a:spcPts val="200"/>
              </a:spcAft>
              <a:buClr>
                <a:schemeClr val="tx1"/>
              </a:buClr>
              <a:buSzPct val="100000"/>
            </a:pPr>
            <a:r>
              <a:rPr lang="en-US" altLang="en-US">
                <a:latin typeface="Arial" panose="020B0604020202020204" pitchFamily="34" charset="0"/>
                <a:cs typeface="Arial" panose="020B0604020202020204" pitchFamily="34" charset="0"/>
              </a:rPr>
              <a:t>Ghi bị cong vênh</a:t>
            </a:r>
          </a:p>
          <a:p>
            <a:pPr marL="601350" lvl="1" algn="just">
              <a:lnSpc>
                <a:spcPct val="120000"/>
              </a:lnSpc>
              <a:spcBef>
                <a:spcPts val="200"/>
              </a:spcBef>
              <a:spcAft>
                <a:spcPts val="200"/>
              </a:spcAft>
              <a:buClr>
                <a:schemeClr val="tx1"/>
              </a:buClr>
              <a:buSzPct val="100000"/>
            </a:pPr>
            <a:r>
              <a:rPr lang="en-US" altLang="en-US">
                <a:latin typeface="Arial" panose="020B0604020202020204" pitchFamily="34" charset="0"/>
                <a:cs typeface="Arial" panose="020B0604020202020204" pitchFamily="34" charset="0"/>
              </a:rPr>
              <a:t>Thải xỉ có lẫn than ra khỏi buồng đốt</a:t>
            </a:r>
          </a:p>
          <a:p>
            <a:pPr marL="601350" lvl="1" algn="just">
              <a:lnSpc>
                <a:spcPct val="120000"/>
              </a:lnSpc>
              <a:spcBef>
                <a:spcPts val="200"/>
              </a:spcBef>
              <a:spcAft>
                <a:spcPts val="200"/>
              </a:spcAft>
              <a:buClr>
                <a:schemeClr val="tx1"/>
              </a:buClr>
              <a:buSzPct val="100000"/>
            </a:pPr>
            <a:r>
              <a:rPr lang="en-US" altLang="en-US">
                <a:latin typeface="Arial" panose="020B0604020202020204" pitchFamily="34" charset="0"/>
                <a:cs typeface="Arial" panose="020B0604020202020204" pitchFamily="34" charset="0"/>
              </a:rPr>
              <a:t>Kiểu ghi xích không tương thích với than đá VN</a:t>
            </a:r>
            <a:endParaRPr lang="en-US" altLang="en-US"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
        <p:nvSpPr>
          <p:cNvPr id="5" name="TextBox 4">
            <a:extLst>
              <a:ext uri="{FF2B5EF4-FFF2-40B4-BE49-F238E27FC236}">
                <a16:creationId xmlns:a16="http://schemas.microsoft.com/office/drawing/2014/main" id="{85846C0B-97AC-207D-44E0-AE61EA74C831}"/>
              </a:ext>
            </a:extLst>
          </p:cNvPr>
          <p:cNvSpPr txBox="1"/>
          <p:nvPr/>
        </p:nvSpPr>
        <p:spPr>
          <a:xfrm>
            <a:off x="609601" y="650794"/>
            <a:ext cx="10972800" cy="523220"/>
          </a:xfrm>
          <a:prstGeom prst="rect">
            <a:avLst/>
          </a:prstGeom>
          <a:noFill/>
        </p:spPr>
        <p:txBody>
          <a:bodyPr wrap="square">
            <a:spAutoFit/>
          </a:bodyPr>
          <a:lstStyle/>
          <a:p>
            <a:pPr algn="ctr"/>
            <a:r>
              <a:rPr lang="vi-VN" sz="2800" b="1" spc="5">
                <a:solidFill>
                  <a:schemeClr val="accent1">
                    <a:lumMod val="50000"/>
                  </a:schemeClr>
                </a:solidFill>
                <a:ea typeface="Times New Roman" panose="02020603050405020304" pitchFamily="18" charset="0"/>
                <a:cs typeface="Arial" panose="020B0604020202020204" pitchFamily="34" charset="0"/>
              </a:rPr>
              <a:t>Tổn thất nhiệt do cháy không hoàn toàn về mặt cơ học q4 (%)</a:t>
            </a:r>
          </a:p>
        </p:txBody>
      </p:sp>
    </p:spTree>
    <p:extLst>
      <p:ext uri="{BB962C8B-B14F-4D97-AF65-F5344CB8AC3E}">
        <p14:creationId xmlns:p14="http://schemas.microsoft.com/office/powerpoint/2010/main" val="1877120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additive="base">
                                        <p:cTn id="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anim calcmode="lin" valueType="num">
                                      <p:cBhvr additive="base">
                                        <p:cTn id="11"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anim calcmode="lin" valueType="num">
                                      <p:cBhvr additive="base">
                                        <p:cTn id="15"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anim calcmode="lin" valueType="num">
                                      <p:cBhvr additive="base">
                                        <p:cTn id="19"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xEl>
                                              <p:pRg st="4" end="4"/>
                                            </p:txEl>
                                          </p:spTgt>
                                        </p:tgtEl>
                                        <p:attrNameLst>
                                          <p:attrName>style.visibility</p:attrName>
                                        </p:attrNameLst>
                                      </p:cBhvr>
                                      <p:to>
                                        <p:strVal val="visible"/>
                                      </p:to>
                                    </p:set>
                                    <p:anim calcmode="lin" valueType="num">
                                      <p:cBhvr additive="base">
                                        <p:cTn id="23"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7">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7">
                                            <p:txEl>
                                              <p:pRg st="5" end="5"/>
                                            </p:txEl>
                                          </p:spTgt>
                                        </p:tgtEl>
                                        <p:attrNameLst>
                                          <p:attrName>style.visibility</p:attrName>
                                        </p:attrNameLst>
                                      </p:cBhvr>
                                      <p:to>
                                        <p:strVal val="visible"/>
                                      </p:to>
                                    </p:set>
                                    <p:anim calcmode="lin" valueType="num">
                                      <p:cBhvr additive="base">
                                        <p:cTn id="27" dur="500" fill="hold"/>
                                        <p:tgtEl>
                                          <p:spTgt spid="17">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4478F55-B53A-2ED8-077F-B30F4E237FF3}"/>
              </a:ext>
            </a:extLst>
          </p:cNvPr>
          <p:cNvSpPr txBox="1"/>
          <p:nvPr/>
        </p:nvSpPr>
        <p:spPr>
          <a:xfrm>
            <a:off x="1" y="605135"/>
            <a:ext cx="12188370" cy="523220"/>
          </a:xfrm>
          <a:prstGeom prst="rect">
            <a:avLst/>
          </a:prstGeom>
          <a:noFill/>
        </p:spPr>
        <p:txBody>
          <a:bodyPr wrap="square">
            <a:spAutoFit/>
          </a:bodyPr>
          <a:lstStyle/>
          <a:p>
            <a:pPr algn="ctr"/>
            <a:r>
              <a:rPr lang="vi-VN" sz="2800" b="1" spc="5">
                <a:solidFill>
                  <a:schemeClr val="accent1">
                    <a:lumMod val="50000"/>
                  </a:schemeClr>
                </a:solidFill>
                <a:ea typeface="Times New Roman" panose="02020603050405020304" pitchFamily="18" charset="0"/>
                <a:cs typeface="Arial" panose="020B0604020202020204" pitchFamily="34" charset="0"/>
              </a:rPr>
              <a:t>Tổn thất nhiệt do tỏa nhiệt ra môi trường xung quanh q5 , %</a:t>
            </a:r>
          </a:p>
        </p:txBody>
      </p:sp>
      <p:sp>
        <p:nvSpPr>
          <p:cNvPr id="7" name="TextBox 6">
            <a:extLst>
              <a:ext uri="{FF2B5EF4-FFF2-40B4-BE49-F238E27FC236}">
                <a16:creationId xmlns:a16="http://schemas.microsoft.com/office/drawing/2014/main" id="{482DFE16-FC5E-1158-67FD-4C2F39EDCF94}"/>
              </a:ext>
            </a:extLst>
          </p:cNvPr>
          <p:cNvSpPr txBox="1"/>
          <p:nvPr/>
        </p:nvSpPr>
        <p:spPr>
          <a:xfrm>
            <a:off x="533400" y="1524000"/>
            <a:ext cx="11049000" cy="3139321"/>
          </a:xfrm>
          <a:prstGeom prst="rect">
            <a:avLst/>
          </a:prstGeom>
          <a:noFill/>
        </p:spPr>
        <p:txBody>
          <a:bodyPr wrap="square">
            <a:spAutoFit/>
          </a:bodyPr>
          <a:lstStyle/>
          <a:p>
            <a:pPr>
              <a:lnSpc>
                <a:spcPct val="120000"/>
              </a:lnSpc>
              <a:spcBef>
                <a:spcPts val="300"/>
              </a:spcBef>
              <a:spcAft>
                <a:spcPts val="300"/>
              </a:spcAft>
            </a:pPr>
            <a:r>
              <a:rPr lang="vi-VN" sz="2000" b="1">
                <a:solidFill>
                  <a:srgbClr val="000000"/>
                </a:solidFill>
              </a:rPr>
              <a:t>Tổn thất do bức xạ, đối lưu từ bề mặt bên ngoài của lò hơi ra môi trường xung quanh; Q</a:t>
            </a:r>
            <a:r>
              <a:rPr lang="vi-VN" sz="2000" b="1" baseline="-25000">
                <a:solidFill>
                  <a:srgbClr val="000000"/>
                </a:solidFill>
              </a:rPr>
              <a:t>5</a:t>
            </a:r>
            <a:endParaRPr lang="vi-VN" sz="2000" b="1">
              <a:solidFill>
                <a:srgbClr val="000000"/>
              </a:solidFill>
            </a:endParaRPr>
          </a:p>
          <a:p>
            <a:pPr lvl="1" algn="ctr">
              <a:lnSpc>
                <a:spcPct val="120000"/>
              </a:lnSpc>
              <a:spcBef>
                <a:spcPts val="300"/>
              </a:spcBef>
              <a:spcAft>
                <a:spcPts val="300"/>
              </a:spcAft>
            </a:pPr>
            <a:r>
              <a:rPr lang="en-US" sz="2000" b="1" i="1">
                <a:solidFill>
                  <a:srgbClr val="FF0000"/>
                </a:solidFill>
              </a:rPr>
              <a:t>Q</a:t>
            </a:r>
            <a:r>
              <a:rPr lang="en-US" sz="2000" b="1" i="1" baseline="-25000">
                <a:solidFill>
                  <a:srgbClr val="FF0000"/>
                </a:solidFill>
              </a:rPr>
              <a:t>5</a:t>
            </a:r>
            <a:r>
              <a:rPr lang="en-US" sz="2000" b="1" i="1">
                <a:solidFill>
                  <a:srgbClr val="FF0000"/>
                </a:solidFill>
              </a:rPr>
              <a:t> = (h</a:t>
            </a:r>
            <a:r>
              <a:rPr lang="en-US" sz="2000" b="1" i="1" baseline="-25000">
                <a:solidFill>
                  <a:srgbClr val="FF0000"/>
                </a:solidFill>
              </a:rPr>
              <a:t>bx</a:t>
            </a:r>
            <a:r>
              <a:rPr lang="en-US" sz="2000" b="1" i="1">
                <a:solidFill>
                  <a:srgbClr val="FF0000"/>
                </a:solidFill>
              </a:rPr>
              <a:t> + h</a:t>
            </a:r>
            <a:r>
              <a:rPr lang="en-US" sz="2000" b="1" i="1" baseline="-25000">
                <a:solidFill>
                  <a:srgbClr val="FF0000"/>
                </a:solidFill>
              </a:rPr>
              <a:t>đl </a:t>
            </a:r>
            <a:r>
              <a:rPr lang="en-US" sz="2000" b="1" i="1">
                <a:solidFill>
                  <a:srgbClr val="FF0000"/>
                </a:solidFill>
              </a:rPr>
              <a:t>)* (A/F) * (t</a:t>
            </a:r>
            <a:r>
              <a:rPr lang="en-US" sz="2000" b="1" i="1" baseline="-25000">
                <a:solidFill>
                  <a:srgbClr val="FF0000"/>
                </a:solidFill>
              </a:rPr>
              <a:t>w </a:t>
            </a:r>
            <a:r>
              <a:rPr lang="en-US" sz="2000" b="1" i="1" baseline="30000">
                <a:solidFill>
                  <a:srgbClr val="FF0000"/>
                </a:solidFill>
              </a:rPr>
              <a:t>–</a:t>
            </a:r>
            <a:r>
              <a:rPr lang="en-US" sz="2000" b="1" i="1">
                <a:solidFill>
                  <a:srgbClr val="FF0000"/>
                </a:solidFill>
              </a:rPr>
              <a:t> t</a:t>
            </a:r>
            <a:r>
              <a:rPr lang="en-US" sz="2000" b="1" i="1" baseline="-25000">
                <a:solidFill>
                  <a:srgbClr val="FF0000"/>
                </a:solidFill>
              </a:rPr>
              <a:t>a </a:t>
            </a:r>
            <a:r>
              <a:rPr lang="en-US" sz="2000" b="1" i="1">
                <a:solidFill>
                  <a:srgbClr val="FF0000"/>
                </a:solidFill>
              </a:rPr>
              <a:t>)</a:t>
            </a:r>
            <a:r>
              <a:rPr lang="en-US" sz="2000" b="1" i="1" baseline="-25000">
                <a:solidFill>
                  <a:srgbClr val="FF0000"/>
                </a:solidFill>
              </a:rPr>
              <a:t>, </a:t>
            </a:r>
            <a:r>
              <a:rPr lang="en-US" sz="2000" b="1" i="1">
                <a:solidFill>
                  <a:srgbClr val="FF0000"/>
                </a:solidFill>
              </a:rPr>
              <a:t>kJ/kg	</a:t>
            </a:r>
            <a:r>
              <a:rPr lang="en-US" sz="2000" b="1" i="1" baseline="-25000">
                <a:solidFill>
                  <a:srgbClr val="800000"/>
                </a:solidFill>
              </a:rPr>
              <a:t>	</a:t>
            </a:r>
          </a:p>
          <a:p>
            <a:pPr lvl="1">
              <a:lnSpc>
                <a:spcPct val="120000"/>
              </a:lnSpc>
              <a:spcBef>
                <a:spcPts val="300"/>
              </a:spcBef>
              <a:spcAft>
                <a:spcPts val="300"/>
              </a:spcAft>
            </a:pPr>
            <a:r>
              <a:rPr lang="en-GB" sz="2000">
                <a:solidFill>
                  <a:srgbClr val="000000"/>
                </a:solidFill>
              </a:rPr>
              <a:t>T</a:t>
            </a:r>
            <a:r>
              <a:rPr lang="vi-VN" sz="2000">
                <a:solidFill>
                  <a:srgbClr val="000000"/>
                </a:solidFill>
              </a:rPr>
              <a:t>rong đó: </a:t>
            </a:r>
            <a:endParaRPr lang="en-GB" sz="2000">
              <a:solidFill>
                <a:srgbClr val="000000"/>
              </a:solidFill>
            </a:endParaRPr>
          </a:p>
          <a:p>
            <a:pPr lvl="1">
              <a:lnSpc>
                <a:spcPct val="120000"/>
              </a:lnSpc>
              <a:spcBef>
                <a:spcPts val="300"/>
              </a:spcBef>
              <a:spcAft>
                <a:spcPts val="300"/>
              </a:spcAft>
            </a:pPr>
            <a:r>
              <a:rPr lang="vi-VN" sz="2000">
                <a:solidFill>
                  <a:srgbClr val="000000"/>
                </a:solidFill>
              </a:rPr>
              <a:t>h</a:t>
            </a:r>
            <a:r>
              <a:rPr lang="vi-VN" sz="2000" baseline="-25000">
                <a:solidFill>
                  <a:srgbClr val="000000"/>
                </a:solidFill>
              </a:rPr>
              <a:t>bx</a:t>
            </a:r>
            <a:r>
              <a:rPr lang="vi-VN" sz="2000" baseline="30000">
                <a:solidFill>
                  <a:srgbClr val="000000"/>
                </a:solidFill>
              </a:rPr>
              <a:t>, </a:t>
            </a:r>
            <a:r>
              <a:rPr lang="vi-VN" sz="2000">
                <a:solidFill>
                  <a:srgbClr val="000000"/>
                </a:solidFill>
              </a:rPr>
              <a:t>h</a:t>
            </a:r>
            <a:r>
              <a:rPr lang="vi-VN" sz="2000" baseline="-25000">
                <a:solidFill>
                  <a:srgbClr val="000000"/>
                </a:solidFill>
              </a:rPr>
              <a:t>đl</a:t>
            </a:r>
            <a:r>
              <a:rPr lang="vi-VN" sz="2000">
                <a:solidFill>
                  <a:srgbClr val="000000"/>
                </a:solidFill>
              </a:rPr>
              <a:t> : hệ số trao đổi nhiệt bức xạ và đối lưu của bề mặt lò</a:t>
            </a:r>
          </a:p>
          <a:p>
            <a:pPr lvl="1">
              <a:lnSpc>
                <a:spcPct val="120000"/>
              </a:lnSpc>
              <a:spcBef>
                <a:spcPts val="300"/>
              </a:spcBef>
              <a:spcAft>
                <a:spcPts val="300"/>
              </a:spcAft>
            </a:pPr>
            <a:r>
              <a:rPr lang="vi-VN" sz="2000">
                <a:solidFill>
                  <a:srgbClr val="000000"/>
                </a:solidFill>
              </a:rPr>
              <a:t>A: tổng diện tích bề mặt tường lò tiếp xúc với không khí, m</a:t>
            </a:r>
            <a:r>
              <a:rPr lang="vi-VN" sz="2000" baseline="30000">
                <a:solidFill>
                  <a:srgbClr val="000000"/>
                </a:solidFill>
              </a:rPr>
              <a:t>2</a:t>
            </a:r>
          </a:p>
          <a:p>
            <a:pPr lvl="1">
              <a:lnSpc>
                <a:spcPct val="120000"/>
              </a:lnSpc>
              <a:spcBef>
                <a:spcPts val="300"/>
              </a:spcBef>
              <a:spcAft>
                <a:spcPts val="300"/>
              </a:spcAft>
            </a:pPr>
            <a:r>
              <a:rPr lang="vi-VN" sz="2000">
                <a:solidFill>
                  <a:srgbClr val="000000"/>
                </a:solidFill>
              </a:rPr>
              <a:t>F: lượng nhiên liệu tiêu thụ, kg/hr</a:t>
            </a:r>
          </a:p>
          <a:p>
            <a:pPr lvl="1">
              <a:lnSpc>
                <a:spcPct val="120000"/>
              </a:lnSpc>
              <a:spcBef>
                <a:spcPts val="300"/>
              </a:spcBef>
              <a:spcAft>
                <a:spcPts val="300"/>
              </a:spcAft>
            </a:pPr>
            <a:r>
              <a:rPr lang="vi-VN" sz="2000">
                <a:solidFill>
                  <a:srgbClr val="000000"/>
                </a:solidFill>
              </a:rPr>
              <a:t>t</a:t>
            </a:r>
            <a:r>
              <a:rPr lang="vi-VN" sz="2000" baseline="-25000">
                <a:solidFill>
                  <a:srgbClr val="000000"/>
                </a:solidFill>
              </a:rPr>
              <a:t>w</a:t>
            </a:r>
            <a:r>
              <a:rPr lang="vi-VN" sz="2000">
                <a:solidFill>
                  <a:srgbClr val="000000"/>
                </a:solidFill>
              </a:rPr>
              <a:t>, t</a:t>
            </a:r>
            <a:r>
              <a:rPr lang="vi-VN" sz="2000" baseline="-25000">
                <a:solidFill>
                  <a:srgbClr val="000000"/>
                </a:solidFill>
              </a:rPr>
              <a:t>a</a:t>
            </a:r>
            <a:r>
              <a:rPr lang="vi-VN" sz="2000">
                <a:solidFill>
                  <a:srgbClr val="000000"/>
                </a:solidFill>
              </a:rPr>
              <a:t>: nhiệt độ vách lò và môi trường xung quanh,</a:t>
            </a:r>
            <a:r>
              <a:rPr lang="vi-VN" sz="2000" baseline="30000">
                <a:solidFill>
                  <a:srgbClr val="000000"/>
                </a:solidFill>
              </a:rPr>
              <a:t>o</a:t>
            </a:r>
            <a:r>
              <a:rPr lang="vi-VN" sz="2000">
                <a:solidFill>
                  <a:srgbClr val="000000"/>
                </a:solidFill>
              </a:rPr>
              <a:t>C</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333829944"/>
      </p:ext>
    </p:extLst>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B3AC23-DD8A-4D2F-F97F-347055771369}"/>
              </a:ext>
            </a:extLst>
          </p:cNvPr>
          <p:cNvSpPr txBox="1"/>
          <p:nvPr/>
        </p:nvSpPr>
        <p:spPr>
          <a:xfrm>
            <a:off x="617798" y="1600200"/>
            <a:ext cx="5249602" cy="1486561"/>
          </a:xfrm>
          <a:prstGeom prst="rect">
            <a:avLst/>
          </a:prstGeom>
          <a:noFill/>
        </p:spPr>
        <p:txBody>
          <a:bodyPr wrap="square">
            <a:spAutoFit/>
          </a:bodyPr>
          <a:lstStyle/>
          <a:p>
            <a:pPr algn="just">
              <a:lnSpc>
                <a:spcPct val="107000"/>
              </a:lnSpc>
              <a:spcBef>
                <a:spcPts val="300"/>
              </a:spcBef>
              <a:spcAft>
                <a:spcPts val="300"/>
              </a:spcAft>
            </a:pPr>
            <a:r>
              <a:rPr lang="en-US" sz="2000">
                <a:latin charset="0" panose="020B0604020202020204" pitchFamily="34" typeface="Arial"/>
                <a:ea charset="0" panose="02020603050405020304" pitchFamily="18" typeface="Times New Roman"/>
                <a:cs charset="0" panose="020B0604020202020204" pitchFamily="34" typeface="Arial"/>
              </a:rPr>
              <a:t>– Khi lò hơi làm việc ở phụ tải định mức, thì q</a:t>
            </a:r>
            <a:r>
              <a:rPr baseline="-25000" lang="en-US" sz="2000">
                <a:latin charset="0" panose="020B0604020202020204" pitchFamily="34" typeface="Arial"/>
                <a:ea charset="0" panose="02020603050405020304" pitchFamily="18" typeface="Times New Roman"/>
                <a:cs charset="0" panose="020B0604020202020204" pitchFamily="34" typeface="Arial"/>
              </a:rPr>
              <a:t>5</a:t>
            </a:r>
            <a:r>
              <a:rPr lang="en-US" sz="2000">
                <a:latin charset="0" panose="020B0604020202020204" pitchFamily="34" typeface="Arial"/>
                <a:ea charset="0" panose="02020603050405020304" pitchFamily="18" typeface="Times New Roman"/>
                <a:cs charset="0" panose="020B0604020202020204" pitchFamily="34" typeface="Arial"/>
              </a:rPr>
              <a:t> được xác định theo đồ thị.</a:t>
            </a:r>
          </a:p>
          <a:p>
            <a:pPr algn="just">
              <a:lnSpc>
                <a:spcPct val="107000"/>
              </a:lnSpc>
              <a:spcBef>
                <a:spcPts val="300"/>
              </a:spcBef>
              <a:spcAft>
                <a:spcPts val="300"/>
              </a:spcAft>
            </a:pPr>
            <a:r>
              <a:rPr lang="en-US" sz="2000">
                <a:latin charset="0" panose="020B0604020202020204" pitchFamily="34" typeface="Arial"/>
                <a:ea charset="0" panose="02020603050405020304" pitchFamily="18" typeface="Times New Roman"/>
                <a:cs charset="0" panose="020B0604020202020204" pitchFamily="34" typeface="Arial"/>
              </a:rPr>
              <a:t>– Khi lò hơi làm việc ở phụ tải khác với phụ tải định mức thì q</a:t>
            </a:r>
            <a:r>
              <a:rPr baseline="-25000" lang="en-US" sz="2000">
                <a:latin charset="0" panose="020B0604020202020204" pitchFamily="34" typeface="Arial"/>
                <a:ea charset="0" panose="02020603050405020304" pitchFamily="18" typeface="Times New Roman"/>
                <a:cs charset="0" panose="020B0604020202020204" pitchFamily="34" typeface="Arial"/>
              </a:rPr>
              <a:t>5</a:t>
            </a:r>
            <a:r>
              <a:rPr lang="en-US" sz="2000">
                <a:latin charset="0" panose="020B0604020202020204" pitchFamily="34" typeface="Arial"/>
                <a:ea charset="0" panose="02020603050405020304" pitchFamily="18" typeface="Times New Roman"/>
                <a:cs charset="0" panose="020B0604020202020204" pitchFamily="34" typeface="Arial"/>
              </a:rPr>
              <a:t> được xác định như sau:</a:t>
            </a:r>
            <a:endParaRPr dirty="0" lang="en-US" sz="2000">
              <a:latin charset="0" panose="020B0604020202020204" pitchFamily="34" typeface="Arial"/>
              <a:ea charset="0" panose="02020603050405020304" pitchFamily="18" typeface="Times New Roman"/>
              <a:cs charset="0" panose="020B0604020202020204" pitchFamily="34" typeface="Arial"/>
            </a:endParaRPr>
          </a:p>
        </p:txBody>
      </p:sp>
      <p:sp>
        <p:nvSpPr>
          <p:cNvPr id="7" name="Rectangle 2">
            <a:extLst>
              <a:ext uri="{FF2B5EF4-FFF2-40B4-BE49-F238E27FC236}">
                <a16:creationId xmlns:a16="http://schemas.microsoft.com/office/drawing/2014/main" id="{7AA6062A-3F41-F674-1E50-C633BC272461}"/>
              </a:ext>
            </a:extLst>
          </p:cNvPr>
          <p:cNvSpPr>
            <a:spLocks noChangeArrowheads="1"/>
          </p:cNvSpPr>
          <p:nvPr/>
        </p:nvSpPr>
        <p:spPr bwMode="auto">
          <a:xfrm>
            <a:off x="-23191" y="-22110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45720" compatLnSpc="1" lIns="91440" numCol="1" rIns="91440" tIns="45720" vert="horz" wrap="none">
            <a:prstTxWarp prst="textNoShape">
              <a:avLst/>
            </a:prstTxWarp>
            <a:spAutoFit/>
          </a:bodyPr>
          <a:lstStyle/>
          <a:p>
            <a:endParaRPr dirty="0" lang="en-US">
              <a:latin charset="0" panose="020B0604020202020204" pitchFamily="34" typeface="Arial"/>
            </a:endParaRPr>
          </a:p>
        </p:txBody>
      </p:sp>
      <p:pic>
        <p:nvPicPr>
          <p:cNvPr id="8" name="Object 7"/>
          <p:cNvPicPr>
            <a:picLocks noChangeAspect="1"/>
          </p:cNvPicPr>
          <p:nvPr/>
        </p:nvPicPr>
        <p:blipFill>
          <a:blip r:embed="rId3"/>
          <a:srcRect/>
          <a:stretch>
            <a:fillRect/>
          </a:stretch>
        </p:blipFill>
        <p:spPr bwMode="auto">
          <a:xfrm>
            <a:off x="2585238" y="3206176"/>
            <a:ext cx="1184025" cy="761942"/>
          </a:xfrm>
          <a:prstGeom prst="rect"/>
          <a:noFill/>
        </p:spPr>
      </p:pic>
      <p:sp>
        <p:nvSpPr>
          <p:cNvPr id="18" name="TextBox 17">
            <a:extLst>
              <a:ext uri="{FF2B5EF4-FFF2-40B4-BE49-F238E27FC236}">
                <a16:creationId xmlns:a16="http://schemas.microsoft.com/office/drawing/2014/main" id="{93674673-CC77-CC40-78B9-9AF104D93390}"/>
              </a:ext>
            </a:extLst>
          </p:cNvPr>
          <p:cNvSpPr txBox="1"/>
          <p:nvPr/>
        </p:nvSpPr>
        <p:spPr>
          <a:xfrm>
            <a:off x="617798" y="4067009"/>
            <a:ext cx="5249602" cy="1015663"/>
          </a:xfrm>
          <a:prstGeom prst="rect">
            <a:avLst/>
          </a:prstGeom>
          <a:noFill/>
        </p:spPr>
        <p:txBody>
          <a:bodyPr wrap="square">
            <a:spAutoFit/>
          </a:bodyPr>
          <a:lstStyle/>
          <a:p>
            <a:pPr algn="just"/>
            <a:r>
              <a:rPr lang="en-US" sz="2000">
                <a:latin charset="0" panose="020B0604020202020204" pitchFamily="34" typeface="Arial"/>
                <a:ea charset="0" panose="02020603050405020304" pitchFamily="18" typeface="Times New Roman"/>
                <a:cs charset="0" panose="020B0604020202020204" pitchFamily="34" typeface="Arial"/>
              </a:rPr>
              <a:t>Trong đó, q</a:t>
            </a:r>
            <a:r>
              <a:rPr baseline="-25000" lang="en-US" sz="2000">
                <a:latin charset="0" panose="020B0604020202020204" pitchFamily="34" typeface="Arial"/>
                <a:ea charset="0" panose="02020603050405020304" pitchFamily="18" typeface="Times New Roman"/>
                <a:cs charset="0" panose="020B0604020202020204" pitchFamily="34" typeface="Arial"/>
              </a:rPr>
              <a:t>5 </a:t>
            </a:r>
            <a:r>
              <a:rPr lang="en-US" smtClean="0" sz="2000">
                <a:latin charset="0" panose="020B0604020202020204" pitchFamily="34" typeface="Arial"/>
                <a:ea charset="0" panose="02020603050405020304" pitchFamily="18" typeface="Times New Roman"/>
                <a:cs charset="0" panose="020B0604020202020204" pitchFamily="34" typeface="Arial"/>
              </a:rPr>
              <a:t>, là </a:t>
            </a:r>
            <a:r>
              <a:rPr lang="en-US" sz="2000">
                <a:latin charset="0" panose="020B0604020202020204" pitchFamily="34" typeface="Arial"/>
                <a:ea charset="0" panose="02020603050405020304" pitchFamily="18" typeface="Times New Roman"/>
                <a:cs charset="0" panose="020B0604020202020204" pitchFamily="34" typeface="Arial"/>
              </a:rPr>
              <a:t>tổn thất ứng với phụ tải định mức D và phụ tải thực tế D</a:t>
            </a:r>
            <a:r>
              <a:rPr baseline="-25000" lang="en-US" sz="2000">
                <a:latin charset="0" panose="020B0604020202020204" pitchFamily="34" typeface="Arial"/>
                <a:ea charset="0" panose="02020603050405020304" pitchFamily="18" typeface="Times New Roman"/>
                <a:cs charset="0" panose="020B0604020202020204" pitchFamily="34" typeface="Arial"/>
              </a:rPr>
              <a:t>x</a:t>
            </a:r>
            <a:r>
              <a:rPr lang="en-US" sz="2000">
                <a:latin charset="0" panose="020B0604020202020204" pitchFamily="34" typeface="Arial"/>
                <a:ea charset="0" panose="02020603050405020304" pitchFamily="18" typeface="Times New Roman"/>
                <a:cs charset="0" panose="020B0604020202020204" pitchFamily="34" typeface="Arial"/>
              </a:rPr>
              <a:t> trong thời gian thử nghiệm.</a:t>
            </a:r>
            <a:endParaRPr dirty="0" lang="en-US" sz="2000">
              <a:latin charset="0" panose="020B0604020202020204" pitchFamily="34" typeface="Arial"/>
              <a:cs charset="0" panose="020B0604020202020204" pitchFamily="34" typeface="Arial"/>
            </a:endParaRPr>
          </a:p>
        </p:txBody>
      </p:sp>
      <p:pic>
        <p:nvPicPr>
          <p:cNvPr descr="A graph with lines and numbers&#10;&#10;Description automatically generated" id="19" name="Picture 18">
            <a:extLst>
              <a:ext uri="{FF2B5EF4-FFF2-40B4-BE49-F238E27FC236}">
                <a16:creationId xmlns:a16="http://schemas.microsoft.com/office/drawing/2014/main" id="{EE56F395-93CA-719F-447D-18E308EC0C96}"/>
              </a:ext>
            </a:extLst>
          </p:cNvPr>
          <p:cNvPicPr>
            <a:picLocks noChangeAspect="1"/>
          </p:cNvPicPr>
          <p:nvPr/>
        </p:nvPicPr>
        <p:blipFill>
          <a:blip r:embed="rId5"/>
          <a:stretch>
            <a:fillRect/>
          </a:stretch>
        </p:blipFill>
        <p:spPr>
          <a:xfrm>
            <a:off x="6049702" y="1676400"/>
            <a:ext cx="6075954" cy="3059553"/>
          </a:xfrm>
          <a:prstGeom prst="rect">
            <a:avLst/>
          </a:prstGeom>
        </p:spPr>
      </p:pic>
      <p:sp>
        <p:nvSpPr>
          <p:cNvPr id="21" name="TextBox 20">
            <a:extLst>
              <a:ext uri="{FF2B5EF4-FFF2-40B4-BE49-F238E27FC236}">
                <a16:creationId xmlns:a16="http://schemas.microsoft.com/office/drawing/2014/main" id="{8DD31363-E43A-32C8-7C9B-E61B21527B7E}"/>
              </a:ext>
            </a:extLst>
          </p:cNvPr>
          <p:cNvSpPr txBox="1"/>
          <p:nvPr/>
        </p:nvSpPr>
        <p:spPr>
          <a:xfrm>
            <a:off x="6096001" y="4953000"/>
            <a:ext cx="5791200" cy="923330"/>
          </a:xfrm>
          <a:prstGeom prst="rect">
            <a:avLst/>
          </a:prstGeom>
          <a:noFill/>
        </p:spPr>
        <p:txBody>
          <a:bodyPr wrap="square">
            <a:spAutoFit/>
          </a:bodyPr>
          <a:lstStyle/>
          <a:p>
            <a:r>
              <a:rPr b="1" lang="fr-FR">
                <a:latin charset="0" panose="020B0604020202020204" pitchFamily="34" typeface="Arial"/>
                <a:ea charset="0" panose="02020603050405020304" pitchFamily="18" typeface="Times New Roman"/>
                <a:cs charset="0" panose="020B0604020202020204" pitchFamily="34" typeface="Arial"/>
              </a:rPr>
              <a:t>Đồ thị xác định tổn thất q</a:t>
            </a:r>
            <a:r>
              <a:rPr b="1" baseline="-25000" lang="fr-FR">
                <a:latin charset="0" panose="020B0604020202020204" pitchFamily="34" typeface="Arial"/>
                <a:ea charset="0" panose="02020603050405020304" pitchFamily="18" typeface="Times New Roman"/>
                <a:cs charset="0" panose="020B0604020202020204" pitchFamily="34" typeface="Arial"/>
              </a:rPr>
              <a:t>5</a:t>
            </a:r>
            <a:r>
              <a:rPr b="1" lang="fr-FR">
                <a:latin charset="0" panose="020B0604020202020204" pitchFamily="34" typeface="Arial"/>
                <a:ea charset="0" panose="02020603050405020304" pitchFamily="18" typeface="Times New Roman"/>
                <a:cs charset="0" panose="020B0604020202020204" pitchFamily="34" typeface="Arial"/>
              </a:rPr>
              <a:t> theo sản lượng D.</a:t>
            </a:r>
            <a:r>
              <a:rPr lang="fr-FR">
                <a:latin charset="0" panose="020B0604020202020204" pitchFamily="34" typeface="Arial"/>
                <a:ea charset="0" panose="02020603050405020304" pitchFamily="18" typeface="Times New Roman"/>
                <a:cs charset="0" panose="020B0604020202020204" pitchFamily="34" typeface="Arial"/>
              </a:rPr>
              <a:t/>
            </a:r>
            <a:br>
              <a:rPr lang="fr-FR">
                <a:latin charset="0" panose="020B0604020202020204" pitchFamily="34" typeface="Arial"/>
                <a:ea charset="0" panose="02020603050405020304" pitchFamily="18" typeface="Times New Roman"/>
                <a:cs charset="0" panose="020B0604020202020204" pitchFamily="34" typeface="Arial"/>
              </a:rPr>
            </a:br>
            <a:r>
              <a:rPr lang="fr-FR">
                <a:latin charset="0" panose="020B0604020202020204" pitchFamily="34" typeface="Arial"/>
                <a:ea charset="0" panose="02020603050405020304" pitchFamily="18" typeface="Times New Roman"/>
                <a:cs charset="0" panose="020B0604020202020204" pitchFamily="34" typeface="Arial"/>
              </a:rPr>
              <a:t>(1 – đối với nồi hơi có bề mặt đốt phần đuôi; 2 – đối với nồi hơi không có bề mặt đốt phần đuôi)</a:t>
            </a:r>
            <a:endParaRPr dirty="0" lang="en-US">
              <a:latin charset="0" panose="020B0604020202020204" pitchFamily="34" typeface="Arial"/>
              <a:cs charset="0" panose="020B0604020202020204" pitchFamily="34" typeface="Arial"/>
            </a:endParaRPr>
          </a:p>
        </p:txBody>
      </p:sp>
      <p:pic>
        <p:nvPicPr>
          <p:cNvPr id="10" name="Picture 9"/>
          <p:cNvPicPr>
            <a:picLocks noChangeAspect="1"/>
          </p:cNvPicPr>
          <p:nvPr/>
        </p:nvPicPr>
        <p:blipFill>
          <a:blip r:embed="rId6"/>
          <a:stretch>
            <a:fillRect/>
          </a:stretch>
        </p:blipFill>
        <p:spPr>
          <a:xfrm>
            <a:off x="11188160" y="5996280"/>
            <a:ext cx="1000211" cy="861720"/>
          </a:xfrm>
          <a:prstGeom prst="rect">
            <a:avLst/>
          </a:prstGeom>
        </p:spPr>
      </p:pic>
      <p:sp>
        <p:nvSpPr>
          <p:cNvPr id="11" name="TextBox 10">
            <a:extLst>
              <a:ext uri="{FF2B5EF4-FFF2-40B4-BE49-F238E27FC236}">
                <a16:creationId xmlns:a16="http://schemas.microsoft.com/office/drawing/2014/main" id="{14478F55-B53A-2ED8-077F-B30F4E237FF3}"/>
              </a:ext>
            </a:extLst>
          </p:cNvPr>
          <p:cNvSpPr txBox="1"/>
          <p:nvPr/>
        </p:nvSpPr>
        <p:spPr>
          <a:xfrm>
            <a:off x="1" y="605135"/>
            <a:ext cx="12188370" cy="523220"/>
          </a:xfrm>
          <a:prstGeom prst="rect">
            <a:avLst/>
          </a:prstGeom>
          <a:noFill/>
        </p:spPr>
        <p:txBody>
          <a:bodyPr wrap="square">
            <a:spAutoFit/>
          </a:bodyPr>
          <a:lstStyle/>
          <a:p>
            <a:pPr algn="ctr"/>
            <a:r>
              <a:rPr b="1" lang="vi-VN" spc="5" sz="2800">
                <a:solidFill>
                  <a:schemeClr val="accent1">
                    <a:lumMod val="50000"/>
                  </a:schemeClr>
                </a:solidFill>
                <a:ea charset="0" panose="02020603050405020304" pitchFamily="18" typeface="Times New Roman"/>
                <a:cs charset="0" panose="020B0604020202020204" pitchFamily="34" typeface="Arial"/>
              </a:rPr>
              <a:t>Tổn thất nhiệt do tỏa nhiệt ra môi trường xung quanh q5 , %</a:t>
            </a:r>
          </a:p>
        </p:txBody>
      </p:sp>
    </p:spTree>
    <p:extLst>
      <p:ext uri="{BB962C8B-B14F-4D97-AF65-F5344CB8AC3E}">
        <p14:creationId xmlns:p14="http://schemas.microsoft.com/office/powerpoint/2010/main" val="33111580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07954A7-5A4A-CCE8-B717-D99E348FF8CD}"/>
              </a:ext>
            </a:extLst>
          </p:cNvPr>
          <p:cNvSpPr txBox="1"/>
          <p:nvPr/>
        </p:nvSpPr>
        <p:spPr>
          <a:xfrm>
            <a:off x="533401" y="1600200"/>
            <a:ext cx="3276599" cy="1870512"/>
          </a:xfrm>
          <a:prstGeom prst="rect">
            <a:avLst/>
          </a:prstGeom>
          <a:noFill/>
        </p:spPr>
        <p:txBody>
          <a:bodyPr wrap="square">
            <a:spAutoFit/>
          </a:bodyPr>
          <a:lstStyle/>
          <a:p>
            <a:pPr algn="just">
              <a:lnSpc>
                <a:spcPct val="107000"/>
              </a:lnSpc>
              <a:spcBef>
                <a:spcPts val="300"/>
              </a:spcBef>
              <a:spcAft>
                <a:spcPts val="300"/>
              </a:spcAft>
            </a:pPr>
            <a:r>
              <a:rPr lang="fr-FR">
                <a:latin typeface="Arial" panose="020B0604020202020204" pitchFamily="34" charset="0"/>
                <a:ea typeface="Times New Roman" panose="02020603050405020304" pitchFamily="18" charset="0"/>
              </a:rPr>
              <a:t>Khi xác định tổn thất q</a:t>
            </a:r>
            <a:r>
              <a:rPr lang="fr-FR" baseline="-25000">
                <a:latin typeface="Arial" panose="020B0604020202020204" pitchFamily="34" charset="0"/>
                <a:ea typeface="Times New Roman" panose="02020603050405020304" pitchFamily="18" charset="0"/>
              </a:rPr>
              <a:t>5</a:t>
            </a:r>
            <a:r>
              <a:rPr lang="fr-FR">
                <a:latin typeface="Arial" panose="020B0604020202020204" pitchFamily="34" charset="0"/>
                <a:ea typeface="Times New Roman" panose="02020603050405020304" pitchFamily="18" charset="0"/>
              </a:rPr>
              <a:t> theo đồ thị trên, do công suất nồi hơi tính theo triệu kcal/h nên không cần hiệu chỉnh theo phụ tải nồi hơi (khi không phải là phụ tải định mức). </a:t>
            </a:r>
            <a:endParaRPr lang="en-US" dirty="0">
              <a:latin typeface="Arial" panose="020B0604020202020204" pitchFamily="34" charset="0"/>
              <a:ea typeface="Times New Roman" panose="02020603050405020304" pitchFamily="18" charset="0"/>
            </a:endParaRPr>
          </a:p>
        </p:txBody>
      </p:sp>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sp>
        <p:nvSpPr>
          <p:cNvPr id="7" name="TextBox 6">
            <a:extLst>
              <a:ext uri="{FF2B5EF4-FFF2-40B4-BE49-F238E27FC236}">
                <a16:creationId xmlns:a16="http://schemas.microsoft.com/office/drawing/2014/main" id="{CFAAD37D-8DE3-29BA-D295-11D312DAE567}"/>
              </a:ext>
            </a:extLst>
          </p:cNvPr>
          <p:cNvSpPr txBox="1"/>
          <p:nvPr/>
        </p:nvSpPr>
        <p:spPr>
          <a:xfrm>
            <a:off x="4648200" y="6242474"/>
            <a:ext cx="8880611" cy="369332"/>
          </a:xfrm>
          <a:prstGeom prst="rect">
            <a:avLst/>
          </a:prstGeom>
          <a:noFill/>
        </p:spPr>
        <p:txBody>
          <a:bodyPr wrap="square">
            <a:spAutoFit/>
          </a:bodyPr>
          <a:lstStyle/>
          <a:p>
            <a:r>
              <a:rPr lang="fr-FR" b="1">
                <a:latin typeface="Arial" panose="020B0604020202020204" pitchFamily="34" charset="0"/>
                <a:ea typeface="Times New Roman" panose="02020603050405020304" pitchFamily="18" charset="0"/>
                <a:cs typeface="Arial" panose="020B0604020202020204" pitchFamily="34" charset="0"/>
              </a:rPr>
              <a:t>Đồ thị xác định tổn thất nhiệt ra môi trường xung quanh.</a:t>
            </a:r>
            <a:endParaRPr lang="en-US" b="1" dirty="0">
              <a:latin typeface="Arial" panose="020B0604020202020204" pitchFamily="34" charset="0"/>
              <a:cs typeface="Arial" panose="020B0604020202020204" pitchFamily="34" charset="0"/>
            </a:endParaRPr>
          </a:p>
        </p:txBody>
      </p:sp>
      <p:pic>
        <p:nvPicPr>
          <p:cNvPr id="5" name="Picture 4" descr="A graph with lines and a ruler&#10;&#10;Description automatically generated">
            <a:extLst>
              <a:ext uri="{FF2B5EF4-FFF2-40B4-BE49-F238E27FC236}">
                <a16:creationId xmlns:a16="http://schemas.microsoft.com/office/drawing/2014/main" id="{9A1893B6-84AF-5252-800E-E8F9833B669C}"/>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4049315" y="1434206"/>
            <a:ext cx="7574496" cy="4809474"/>
          </a:xfrm>
          <a:prstGeom prst="rect">
            <a:avLst/>
          </a:prstGeom>
        </p:spPr>
      </p:pic>
      <p:sp>
        <p:nvSpPr>
          <p:cNvPr id="8" name="TextBox 7">
            <a:extLst>
              <a:ext uri="{FF2B5EF4-FFF2-40B4-BE49-F238E27FC236}">
                <a16:creationId xmlns:a16="http://schemas.microsoft.com/office/drawing/2014/main" id="{14478F55-B53A-2ED8-077F-B30F4E237FF3}"/>
              </a:ext>
            </a:extLst>
          </p:cNvPr>
          <p:cNvSpPr txBox="1"/>
          <p:nvPr/>
        </p:nvSpPr>
        <p:spPr>
          <a:xfrm>
            <a:off x="1" y="605135"/>
            <a:ext cx="12188370" cy="523220"/>
          </a:xfrm>
          <a:prstGeom prst="rect">
            <a:avLst/>
          </a:prstGeom>
          <a:noFill/>
        </p:spPr>
        <p:txBody>
          <a:bodyPr wrap="square">
            <a:spAutoFit/>
          </a:bodyPr>
          <a:lstStyle/>
          <a:p>
            <a:pPr algn="ctr"/>
            <a:r>
              <a:rPr lang="vi-VN" sz="2800" b="1" spc="5">
                <a:solidFill>
                  <a:schemeClr val="accent1">
                    <a:lumMod val="50000"/>
                  </a:schemeClr>
                </a:solidFill>
                <a:ea typeface="Times New Roman" panose="02020603050405020304" pitchFamily="18" charset="0"/>
                <a:cs typeface="Arial" panose="020B0604020202020204" pitchFamily="34" charset="0"/>
              </a:rPr>
              <a:t>Tổn thất nhiệt do tỏa nhiệt ra môi trường xung quanh q5 , %</a:t>
            </a:r>
          </a:p>
        </p:txBody>
      </p:sp>
    </p:spTree>
    <p:extLst>
      <p:ext uri="{BB962C8B-B14F-4D97-AF65-F5344CB8AC3E}">
        <p14:creationId xmlns:p14="http://schemas.microsoft.com/office/powerpoint/2010/main" val="3699075857"/>
      </p:ext>
    </p:extLst>
  </p:cSld>
  <p:clrMapOvr>
    <a:masterClrMapping/>
  </p:clrMapOvr>
</p:sld>
</file>

<file path=ppt/slides/slide3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8870CB9-DA41-7003-26DB-39D7EF8FCAE8}"/>
              </a:ext>
            </a:extLst>
          </p:cNvPr>
          <p:cNvSpPr txBox="1"/>
          <p:nvPr/>
        </p:nvSpPr>
        <p:spPr>
          <a:xfrm>
            <a:off x="748748" y="551932"/>
            <a:ext cx="10470735" cy="561885"/>
          </a:xfrm>
          <a:prstGeom prst="rect">
            <a:avLst/>
          </a:prstGeom>
          <a:noFill/>
        </p:spPr>
        <p:txBody>
          <a:bodyPr wrap="square">
            <a:spAutoFit/>
          </a:bodyPr>
          <a:lstStyle/>
          <a:p>
            <a:pPr algn="ctr">
              <a:lnSpc>
                <a:spcPct val="120000"/>
              </a:lnSpc>
              <a:spcBef>
                <a:spcPts val="300"/>
              </a:spcBef>
              <a:spcAft>
                <a:spcPts val="300"/>
              </a:spcAft>
            </a:pPr>
            <a:r>
              <a:rPr b="1" lang="vi-VN" spc="5" sz="2800">
                <a:solidFill>
                  <a:schemeClr val="accent1">
                    <a:lumMod val="50000"/>
                  </a:schemeClr>
                </a:solidFill>
                <a:ea charset="0" panose="02020603050405020304" pitchFamily="18" typeface="Times New Roman"/>
                <a:cs charset="0" panose="020B0604020202020204" pitchFamily="34" typeface="Arial"/>
              </a:rPr>
              <a:t>Tổn thất nhiệt do xỉ mang ra ngoài lò hơi q6</a:t>
            </a:r>
          </a:p>
        </p:txBody>
      </p:sp>
      <p:sp>
        <p:nvSpPr>
          <p:cNvPr id="5" name="TextBox 4">
            <a:extLst>
              <a:ext uri="{FF2B5EF4-FFF2-40B4-BE49-F238E27FC236}">
                <a16:creationId xmlns:a16="http://schemas.microsoft.com/office/drawing/2014/main" id="{8484E4A1-DEAA-D0FD-66FF-85218D36D7FC}"/>
              </a:ext>
            </a:extLst>
          </p:cNvPr>
          <p:cNvSpPr txBox="1"/>
          <p:nvPr/>
        </p:nvSpPr>
        <p:spPr>
          <a:xfrm>
            <a:off x="748748" y="1304456"/>
            <a:ext cx="10668000" cy="1166410"/>
          </a:xfrm>
          <a:prstGeom prst="rect">
            <a:avLst/>
          </a:prstGeom>
          <a:noFill/>
        </p:spPr>
        <p:txBody>
          <a:bodyPr wrap="square">
            <a:spAutoFit/>
          </a:bodyPr>
          <a:lstStyle/>
          <a:p>
            <a:pPr algn="just" indent="-285750" marL="285750">
              <a:lnSpc>
                <a:spcPct val="120000"/>
              </a:lnSpc>
              <a:spcBef>
                <a:spcPts val="300"/>
              </a:spcBef>
              <a:spcAft>
                <a:spcPts val="300"/>
              </a:spcAft>
              <a:buFont charset="2" panose="05000000000000000000" pitchFamily="2" typeface="Wingdings"/>
              <a:buChar char="v"/>
            </a:pPr>
            <a:r>
              <a:rPr lang="fr-FR" spc="-5" sz="2000">
                <a:latin charset="0" panose="020B0604020202020204" pitchFamily="34" typeface="Arial"/>
                <a:ea charset="0" panose="02020603050405020304" pitchFamily="18" typeface="Times New Roman"/>
                <a:cs charset="0" panose="020B0604020202020204" pitchFamily="34" typeface="Arial"/>
              </a:rPr>
              <a:t>X</a:t>
            </a:r>
            <a:r>
              <a:rPr lang="fr-FR" sz="2000">
                <a:latin charset="0" panose="020B0604020202020204" pitchFamily="34" typeface="Arial"/>
                <a:ea charset="0" panose="02020603050405020304" pitchFamily="18" typeface="Times New Roman"/>
                <a:cs charset="0" panose="020B0604020202020204" pitchFamily="34" typeface="Arial"/>
              </a:rPr>
              <a:t>ỉ</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sinh</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ra</a:t>
            </a:r>
            <a:r>
              <a:rPr lang="fr-FR" spc="-2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từ</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nhiên</a:t>
            </a:r>
            <a:r>
              <a:rPr lang="fr-FR" spc="-1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l</a:t>
            </a:r>
            <a:r>
              <a:rPr lang="fr-FR" spc="5" sz="2000">
                <a:latin charset="0" panose="020B0604020202020204" pitchFamily="34" typeface="Arial"/>
                <a:ea charset="0" panose="02020603050405020304" pitchFamily="18" typeface="Times New Roman"/>
                <a:cs charset="0" panose="020B0604020202020204" pitchFamily="34" typeface="Arial"/>
              </a:rPr>
              <a:t>i</a:t>
            </a:r>
            <a:r>
              <a:rPr lang="fr-FR" spc="-5" sz="2000">
                <a:latin charset="0" panose="020B0604020202020204" pitchFamily="34" typeface="Arial"/>
                <a:ea charset="0" panose="02020603050405020304" pitchFamily="18" typeface="Times New Roman"/>
                <a:cs charset="0" panose="020B0604020202020204" pitchFamily="34" typeface="Arial"/>
              </a:rPr>
              <a:t>ệ</a:t>
            </a:r>
            <a:r>
              <a:rPr lang="fr-FR" sz="2000">
                <a:latin charset="0" panose="020B0604020202020204" pitchFamily="34" typeface="Arial"/>
                <a:ea charset="0" panose="02020603050405020304" pitchFamily="18" typeface="Times New Roman"/>
                <a:cs charset="0" panose="020B0604020202020204" pitchFamily="34" typeface="Arial"/>
              </a:rPr>
              <a:t>u</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trong</a:t>
            </a:r>
            <a:r>
              <a:rPr lang="fr-FR" spc="-1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quá</a:t>
            </a:r>
            <a:r>
              <a:rPr lang="fr-FR" spc="-1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trình</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pc="-5" sz="2000">
                <a:latin charset="0" panose="020B0604020202020204" pitchFamily="34" typeface="Arial"/>
                <a:ea charset="0" panose="02020603050405020304" pitchFamily="18" typeface="Times New Roman"/>
                <a:cs charset="0" panose="020B0604020202020204" pitchFamily="34" typeface="Arial"/>
              </a:rPr>
              <a:t>c</a:t>
            </a:r>
            <a:r>
              <a:rPr lang="fr-FR" sz="2000">
                <a:latin charset="0" panose="020B0604020202020204" pitchFamily="34" typeface="Arial"/>
                <a:ea charset="0" panose="02020603050405020304" pitchFamily="18" typeface="Times New Roman"/>
                <a:cs charset="0" panose="020B0604020202020204" pitchFamily="34" typeface="Arial"/>
              </a:rPr>
              <a:t>h</a:t>
            </a:r>
            <a:r>
              <a:rPr lang="fr-FR" spc="-5" sz="2000">
                <a:latin charset="0" panose="020B0604020202020204" pitchFamily="34" typeface="Arial"/>
                <a:ea charset="0" panose="02020603050405020304" pitchFamily="18" typeface="Times New Roman"/>
                <a:cs charset="0" panose="020B0604020202020204" pitchFamily="34" typeface="Arial"/>
              </a:rPr>
              <a:t>á</a:t>
            </a:r>
            <a:r>
              <a:rPr lang="fr-FR" sz="2000">
                <a:latin charset="0" panose="020B0604020202020204" pitchFamily="34" typeface="Arial"/>
                <a:ea charset="0" panose="02020603050405020304" pitchFamily="18" typeface="Times New Roman"/>
                <a:cs charset="0" panose="020B0604020202020204" pitchFamily="34" typeface="Arial"/>
              </a:rPr>
              <a:t>y,</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được</a:t>
            </a:r>
            <a:r>
              <a:rPr lang="fr-FR" spc="-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th</a:t>
            </a:r>
            <a:r>
              <a:rPr lang="fr-FR" spc="-5" sz="2000">
                <a:latin charset="0" panose="020B0604020202020204" pitchFamily="34" typeface="Arial"/>
                <a:ea charset="0" panose="02020603050405020304" pitchFamily="18" typeface="Times New Roman"/>
                <a:cs charset="0" panose="020B0604020202020204" pitchFamily="34" typeface="Arial"/>
              </a:rPr>
              <a:t>ả</a:t>
            </a:r>
            <a:r>
              <a:rPr lang="fr-FR" sz="2000">
                <a:latin charset="0" panose="020B0604020202020204" pitchFamily="34" typeface="Arial"/>
                <a:ea charset="0" panose="02020603050405020304" pitchFamily="18" typeface="Times New Roman"/>
                <a:cs charset="0" panose="020B0604020202020204" pitchFamily="34" typeface="Arial"/>
              </a:rPr>
              <a:t>i</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ra</a:t>
            </a:r>
            <a:r>
              <a:rPr lang="fr-FR" spc="-2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k</a:t>
            </a:r>
            <a:r>
              <a:rPr lang="fr-FR" spc="5" sz="2000">
                <a:latin charset="0" panose="020B0604020202020204" pitchFamily="34" typeface="Arial"/>
                <a:ea charset="0" panose="02020603050405020304" pitchFamily="18" typeface="Times New Roman"/>
                <a:cs charset="0" panose="020B0604020202020204" pitchFamily="34" typeface="Arial"/>
              </a:rPr>
              <a:t>h</a:t>
            </a:r>
            <a:r>
              <a:rPr lang="fr-FR" sz="2000">
                <a:latin charset="0" panose="020B0604020202020204" pitchFamily="34" typeface="Arial"/>
                <a:ea charset="0" panose="02020603050405020304" pitchFamily="18" typeface="Times New Roman"/>
                <a:cs charset="0" panose="020B0604020202020204" pitchFamily="34" typeface="Arial"/>
              </a:rPr>
              <a:t>ỏi</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lò</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ở</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nhi</a:t>
            </a:r>
            <a:r>
              <a:rPr lang="fr-FR" spc="-5" sz="2000">
                <a:latin charset="0" panose="020B0604020202020204" pitchFamily="34" typeface="Arial"/>
                <a:ea charset="0" panose="02020603050405020304" pitchFamily="18" typeface="Times New Roman"/>
                <a:cs charset="0" panose="020B0604020202020204" pitchFamily="34" typeface="Arial"/>
              </a:rPr>
              <a:t>ệ</a:t>
            </a:r>
            <a:r>
              <a:rPr lang="fr-FR" sz="2000">
                <a:latin charset="0" panose="020B0604020202020204" pitchFamily="34" typeface="Arial"/>
                <a:ea charset="0" panose="02020603050405020304" pitchFamily="18" typeface="Times New Roman"/>
                <a:cs charset="0" panose="020B0604020202020204" pitchFamily="34" typeface="Arial"/>
              </a:rPr>
              <a:t>t</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độ</a:t>
            </a:r>
            <a:r>
              <a:rPr lang="fr-FR" spc="-25" sz="2000">
                <a:latin charset="0" panose="020B0604020202020204" pitchFamily="34" typeface="Arial"/>
                <a:ea charset="0" panose="02020603050405020304" pitchFamily="18" typeface="Times New Roman"/>
                <a:cs charset="0" panose="020B0604020202020204" pitchFamily="34" typeface="Arial"/>
              </a:rPr>
              <a:t> </a:t>
            </a:r>
            <a:r>
              <a:rPr lang="fr-FR" spc="-5" sz="2000">
                <a:latin charset="0" panose="020B0604020202020204" pitchFamily="34" typeface="Arial"/>
                <a:ea charset="0" panose="02020603050405020304" pitchFamily="18" typeface="Times New Roman"/>
                <a:cs charset="0" panose="020B0604020202020204" pitchFamily="34" typeface="Arial"/>
              </a:rPr>
              <a:t>ca</a:t>
            </a:r>
            <a:r>
              <a:rPr lang="fr-FR" sz="2000">
                <a:latin charset="0" panose="020B0604020202020204" pitchFamily="34" typeface="Arial"/>
                <a:ea charset="0" panose="02020603050405020304" pitchFamily="18" typeface="Times New Roman"/>
                <a:cs charset="0" panose="020B0604020202020204" pitchFamily="34" typeface="Arial"/>
              </a:rPr>
              <a:t>o.</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Đối với</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lò</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hơi</a:t>
            </a:r>
            <a:r>
              <a:rPr lang="fr-FR" spc="4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t</a:t>
            </a:r>
            <a:r>
              <a:rPr lang="fr-FR" spc="5" sz="2000">
                <a:latin charset="0" panose="020B0604020202020204" pitchFamily="34" typeface="Arial"/>
                <a:ea charset="0" panose="02020603050405020304" pitchFamily="18" typeface="Times New Roman"/>
                <a:cs charset="0" panose="020B0604020202020204" pitchFamily="34" typeface="Arial"/>
              </a:rPr>
              <a:t>h</a:t>
            </a:r>
            <a:r>
              <a:rPr lang="fr-FR" spc="-5" sz="2000">
                <a:latin charset="0" panose="020B0604020202020204" pitchFamily="34" typeface="Arial"/>
                <a:ea charset="0" panose="02020603050405020304" pitchFamily="18" typeface="Times New Roman"/>
                <a:cs charset="0" panose="020B0604020202020204" pitchFamily="34" typeface="Arial"/>
              </a:rPr>
              <a:t>ả</a:t>
            </a:r>
            <a:r>
              <a:rPr lang="fr-FR" sz="2000">
                <a:latin charset="0" panose="020B0604020202020204" pitchFamily="34" typeface="Arial"/>
                <a:ea charset="0" panose="02020603050405020304" pitchFamily="18" typeface="Times New Roman"/>
                <a:cs charset="0" panose="020B0604020202020204" pitchFamily="34" typeface="Arial"/>
              </a:rPr>
              <a:t>i</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xỉ</a:t>
            </a:r>
            <a:r>
              <a:rPr lang="fr-FR" spc="4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khô,</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n</a:t>
            </a:r>
            <a:r>
              <a:rPr lang="fr-FR" spc="10" sz="2000">
                <a:latin charset="0" panose="020B0604020202020204" pitchFamily="34" typeface="Arial"/>
                <a:ea charset="0" panose="02020603050405020304" pitchFamily="18" typeface="Times New Roman"/>
                <a:cs charset="0" panose="020B0604020202020204" pitchFamily="34" typeface="Arial"/>
              </a:rPr>
              <a:t>hi</a:t>
            </a:r>
            <a:r>
              <a:rPr lang="fr-FR" spc="-5" sz="2000">
                <a:latin charset="0" panose="020B0604020202020204" pitchFamily="34" typeface="Arial"/>
                <a:ea charset="0" panose="02020603050405020304" pitchFamily="18" typeface="Times New Roman"/>
                <a:cs charset="0" panose="020B0604020202020204" pitchFamily="34" typeface="Arial"/>
              </a:rPr>
              <a:t>ệ</a:t>
            </a:r>
            <a:r>
              <a:rPr lang="fr-FR" sz="2000">
                <a:latin charset="0" panose="020B0604020202020204" pitchFamily="34" typeface="Arial"/>
                <a:ea charset="0" panose="02020603050405020304" pitchFamily="18" typeface="Times New Roman"/>
                <a:cs charset="0" panose="020B0604020202020204" pitchFamily="34" typeface="Arial"/>
              </a:rPr>
              <a:t>t</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độ</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xỉ</a:t>
            </a:r>
            <a:r>
              <a:rPr lang="fr-FR" spc="40" sz="2000">
                <a:latin charset="0" panose="020B0604020202020204" pitchFamily="34" typeface="Arial"/>
                <a:ea charset="0" panose="02020603050405020304" pitchFamily="18" typeface="Times New Roman"/>
                <a:cs charset="0" panose="020B0604020202020204" pitchFamily="34" typeface="Arial"/>
              </a:rPr>
              <a:t> </a:t>
            </a:r>
            <a:r>
              <a:rPr lang="fr-FR" spc="5" sz="2000">
                <a:latin charset="0" panose="020B0604020202020204" pitchFamily="34" typeface="Arial"/>
                <a:ea charset="0" panose="02020603050405020304" pitchFamily="18" typeface="Times New Roman"/>
                <a:cs charset="0" panose="020B0604020202020204" pitchFamily="34" typeface="Arial"/>
              </a:rPr>
              <a:t>r</a:t>
            </a:r>
            <a:r>
              <a:rPr lang="fr-FR" sz="2000">
                <a:latin charset="0" panose="020B0604020202020204" pitchFamily="34" typeface="Arial"/>
                <a:ea charset="0" panose="02020603050405020304" pitchFamily="18" typeface="Times New Roman"/>
                <a:cs charset="0" panose="020B0604020202020204" pitchFamily="34" typeface="Arial"/>
              </a:rPr>
              <a:t>a</a:t>
            </a:r>
            <a:r>
              <a:rPr lang="fr-FR" spc="3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khỏi</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lò</a:t>
            </a:r>
            <a:r>
              <a:rPr lang="fr-FR" spc="5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kh</a:t>
            </a:r>
            <a:r>
              <a:rPr lang="fr-FR" spc="5" sz="2000">
                <a:latin charset="0" panose="020B0604020202020204" pitchFamily="34" typeface="Arial"/>
                <a:ea charset="0" panose="02020603050405020304" pitchFamily="18" typeface="Times New Roman"/>
                <a:cs charset="0" panose="020B0604020202020204" pitchFamily="34" typeface="Arial"/>
              </a:rPr>
              <a:t>oả</a:t>
            </a:r>
            <a:r>
              <a:rPr lang="fr-FR" sz="2000">
                <a:latin charset="0" panose="020B0604020202020204" pitchFamily="34" typeface="Arial"/>
                <a:ea charset="0" panose="02020603050405020304" pitchFamily="18" typeface="Times New Roman"/>
                <a:cs charset="0" panose="020B0604020202020204" pitchFamily="34" typeface="Arial"/>
              </a:rPr>
              <a:t>ng</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600 </a:t>
            </a:r>
            <a:r>
              <a:rPr lang="fr-FR" spc="-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80</a:t>
            </a:r>
            <a:r>
              <a:rPr lang="fr-FR" spc="10" sz="2000">
                <a:latin charset="0" panose="020B0604020202020204" pitchFamily="34" typeface="Arial"/>
                <a:ea charset="0" panose="02020603050405020304" pitchFamily="18" typeface="Times New Roman"/>
                <a:cs charset="0" panose="020B0604020202020204" pitchFamily="34" typeface="Arial"/>
              </a:rPr>
              <a:t>0 </a:t>
            </a:r>
            <a:r>
              <a:rPr lang="fr-FR" sz="2000">
                <a:latin charset="0" panose="020B0604020202020204" pitchFamily="34" typeface="Arial"/>
                <a:ea charset="0" panose="02040503050406030204" pitchFamily="18" typeface="Cambria Math"/>
                <a:cs charset="0" panose="020B0604020202020204" pitchFamily="34" typeface="Arial"/>
              </a:rPr>
              <a:t>℃</a:t>
            </a:r>
            <a:r>
              <a:rPr lang="fr-FR" sz="2000">
                <a:latin charset="0" panose="020B0604020202020204" pitchFamily="34" typeface="Arial"/>
                <a:ea charset="0" panose="02020603050405020304" pitchFamily="18" typeface="Times New Roman"/>
                <a:cs charset="0" panose="020B0604020202020204" pitchFamily="34" typeface="Arial"/>
              </a:rPr>
              <a:t>,</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đối</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với</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lò</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pc="10" sz="2000">
                <a:latin charset="0" panose="020B0604020202020204" pitchFamily="34" typeface="Arial"/>
                <a:ea charset="0" panose="02020603050405020304" pitchFamily="18" typeface="Times New Roman"/>
                <a:cs charset="0" panose="020B0604020202020204" pitchFamily="34" typeface="Arial"/>
              </a:rPr>
              <a:t>h</a:t>
            </a:r>
            <a:r>
              <a:rPr lang="fr-FR" sz="2000">
                <a:latin charset="0" panose="020B0604020202020204" pitchFamily="34" typeface="Arial"/>
                <a:ea charset="0" panose="02020603050405020304" pitchFamily="18" typeface="Times New Roman"/>
                <a:cs charset="0" panose="020B0604020202020204" pitchFamily="34" typeface="Arial"/>
              </a:rPr>
              <a:t>ơi</a:t>
            </a:r>
            <a:r>
              <a:rPr lang="fr-FR" spc="4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t</a:t>
            </a:r>
            <a:r>
              <a:rPr lang="fr-FR" spc="5" sz="2000">
                <a:latin charset="0" panose="020B0604020202020204" pitchFamily="34" typeface="Arial"/>
                <a:ea charset="0" panose="02020603050405020304" pitchFamily="18" typeface="Times New Roman"/>
                <a:cs charset="0" panose="020B0604020202020204" pitchFamily="34" typeface="Arial"/>
              </a:rPr>
              <a:t>h</a:t>
            </a:r>
            <a:r>
              <a:rPr lang="fr-FR" spc="-5" sz="2000">
                <a:latin charset="0" panose="020B0604020202020204" pitchFamily="34" typeface="Arial"/>
                <a:ea charset="0" panose="02020603050405020304" pitchFamily="18" typeface="Times New Roman"/>
                <a:cs charset="0" panose="020B0604020202020204" pitchFamily="34" typeface="Arial"/>
              </a:rPr>
              <a:t>ả</a:t>
            </a:r>
            <a:r>
              <a:rPr lang="fr-FR" sz="2000">
                <a:latin charset="0" panose="020B0604020202020204" pitchFamily="34" typeface="Arial"/>
                <a:ea charset="0" panose="02020603050405020304" pitchFamily="18" typeface="Times New Roman"/>
                <a:cs charset="0" panose="020B0604020202020204" pitchFamily="34" typeface="Arial"/>
              </a:rPr>
              <a:t>i</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pc="5" sz="2000">
                <a:latin charset="0" panose="020B0604020202020204" pitchFamily="34" typeface="Arial"/>
                <a:ea charset="0" panose="02020603050405020304" pitchFamily="18" typeface="Times New Roman"/>
                <a:cs charset="0" panose="020B0604020202020204" pitchFamily="34" typeface="Arial"/>
              </a:rPr>
              <a:t>x</a:t>
            </a:r>
            <a:r>
              <a:rPr lang="fr-FR" sz="2000">
                <a:latin charset="0" panose="020B0604020202020204" pitchFamily="34" typeface="Arial"/>
                <a:ea charset="0" panose="02020603050405020304" pitchFamily="18" typeface="Times New Roman"/>
                <a:cs charset="0" panose="020B0604020202020204" pitchFamily="34" typeface="Arial"/>
              </a:rPr>
              <a:t>ỉ</a:t>
            </a:r>
            <a:r>
              <a:rPr lang="fr-FR" spc="4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lỏng, nhi</a:t>
            </a:r>
            <a:r>
              <a:rPr lang="fr-FR" spc="-5" sz="2000">
                <a:latin charset="0" panose="020B0604020202020204" pitchFamily="34" typeface="Arial"/>
                <a:ea charset="0" panose="02020603050405020304" pitchFamily="18" typeface="Times New Roman"/>
                <a:cs charset="0" panose="020B0604020202020204" pitchFamily="34" typeface="Arial"/>
              </a:rPr>
              <a:t>ệ</a:t>
            </a:r>
            <a:r>
              <a:rPr lang="fr-FR" sz="2000">
                <a:latin charset="0" panose="020B0604020202020204" pitchFamily="34" typeface="Arial"/>
                <a:ea charset="0" panose="02020603050405020304" pitchFamily="18" typeface="Times New Roman"/>
                <a:cs charset="0" panose="020B0604020202020204" pitchFamily="34" typeface="Arial"/>
              </a:rPr>
              <a:t>t</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độ</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xỉ</a:t>
            </a:r>
            <a:r>
              <a:rPr lang="fr-FR" spc="4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kho</a:t>
            </a:r>
            <a:r>
              <a:rPr lang="fr-FR" spc="-5" sz="2000">
                <a:latin charset="0" panose="020B0604020202020204" pitchFamily="34" typeface="Arial"/>
                <a:ea charset="0" panose="02020603050405020304" pitchFamily="18" typeface="Times New Roman"/>
                <a:cs charset="0" panose="020B0604020202020204" pitchFamily="34" typeface="Arial"/>
              </a:rPr>
              <a:t>ả</a:t>
            </a:r>
            <a:r>
              <a:rPr lang="fr-FR" sz="2000">
                <a:latin charset="0" panose="020B0604020202020204" pitchFamily="34" typeface="Arial"/>
                <a:ea charset="0" panose="02020603050405020304" pitchFamily="18" typeface="Times New Roman"/>
                <a:cs charset="0" panose="020B0604020202020204" pitchFamily="34" typeface="Arial"/>
              </a:rPr>
              <a:t>ng</a:t>
            </a:r>
            <a:r>
              <a:rPr lang="fr-FR" spc="4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130</a:t>
            </a:r>
            <a:r>
              <a:rPr lang="fr-FR" spc="5" sz="2000">
                <a:latin charset="0" panose="020B0604020202020204" pitchFamily="34" typeface="Arial"/>
                <a:ea charset="0" panose="02020603050405020304" pitchFamily="18" typeface="Times New Roman"/>
                <a:cs charset="0" panose="020B0604020202020204" pitchFamily="34" typeface="Arial"/>
              </a:rPr>
              <a:t>0 </a:t>
            </a:r>
            <a:r>
              <a:rPr lang="fr-FR" spc="1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1400 </a:t>
            </a:r>
            <a:r>
              <a:rPr lang="fr-FR" spc="-5" sz="2000">
                <a:latin charset="0" panose="020B0604020202020204" pitchFamily="34" typeface="Arial"/>
                <a:ea charset="0" panose="02040503050406030204" pitchFamily="18" typeface="Cambria Math"/>
                <a:cs charset="0" panose="020B0604020202020204" pitchFamily="34" typeface="Arial"/>
              </a:rPr>
              <a:t>℃</a:t>
            </a:r>
            <a:r>
              <a:rPr lang="fr-FR" sz="2000">
                <a:latin charset="0" panose="020B0604020202020204" pitchFamily="34" typeface="Arial"/>
                <a:ea charset="0" panose="02020603050405020304" pitchFamily="18" typeface="Times New Roman"/>
                <a:cs charset="0" panose="020B0604020202020204" pitchFamily="34" typeface="Arial"/>
              </a:rPr>
              <a:t>,</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trong</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khi</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nh</a:t>
            </a:r>
            <a:r>
              <a:rPr lang="fr-FR" spc="10" sz="2000">
                <a:latin charset="0" panose="020B0604020202020204" pitchFamily="34" typeface="Arial"/>
                <a:ea charset="0" panose="02020603050405020304" pitchFamily="18" typeface="Times New Roman"/>
                <a:cs charset="0" panose="020B0604020202020204" pitchFamily="34" typeface="Arial"/>
              </a:rPr>
              <a:t>i</a:t>
            </a:r>
            <a:r>
              <a:rPr lang="fr-FR" spc="-5" sz="2000">
                <a:latin charset="0" panose="020B0604020202020204" pitchFamily="34" typeface="Arial"/>
                <a:ea charset="0" panose="02020603050405020304" pitchFamily="18" typeface="Times New Roman"/>
                <a:cs charset="0" panose="020B0604020202020204" pitchFamily="34" typeface="Arial"/>
              </a:rPr>
              <a:t>ệ</a:t>
            </a:r>
            <a:r>
              <a:rPr lang="fr-FR" sz="2000">
                <a:latin charset="0" panose="020B0604020202020204" pitchFamily="34" typeface="Arial"/>
                <a:ea charset="0" panose="02020603050405020304" pitchFamily="18" typeface="Times New Roman"/>
                <a:cs charset="0" panose="020B0604020202020204" pitchFamily="34" typeface="Arial"/>
              </a:rPr>
              <a:t>t</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độ</a:t>
            </a:r>
            <a:r>
              <a:rPr lang="fr-FR" spc="60" sz="2000">
                <a:latin charset="0" panose="020B0604020202020204" pitchFamily="34" typeface="Arial"/>
                <a:ea charset="0" panose="02020603050405020304" pitchFamily="18" typeface="Times New Roman"/>
                <a:cs charset="0" panose="020B0604020202020204" pitchFamily="34" typeface="Arial"/>
              </a:rPr>
              <a:t> </a:t>
            </a:r>
            <a:r>
              <a:rPr lang="fr-FR" spc="-5" sz="2000">
                <a:latin charset="0" panose="020B0604020202020204" pitchFamily="34" typeface="Arial"/>
                <a:ea charset="0" panose="02020603050405020304" pitchFamily="18" typeface="Times New Roman"/>
                <a:cs charset="0" panose="020B0604020202020204" pitchFamily="34" typeface="Arial"/>
              </a:rPr>
              <a:t>c</a:t>
            </a:r>
            <a:r>
              <a:rPr lang="fr-FR" sz="2000">
                <a:latin charset="0" panose="020B0604020202020204" pitchFamily="34" typeface="Arial"/>
                <a:ea charset="0" panose="02020603050405020304" pitchFamily="18" typeface="Times New Roman"/>
                <a:cs charset="0" panose="020B0604020202020204" pitchFamily="34" typeface="Arial"/>
              </a:rPr>
              <a:t>ủa</a:t>
            </a:r>
            <a:r>
              <a:rPr lang="fr-FR" spc="30"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nhiên</a:t>
            </a:r>
            <a:r>
              <a:rPr lang="fr-FR" spc="4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l</a:t>
            </a:r>
            <a:r>
              <a:rPr lang="fr-FR" spc="10" sz="2000">
                <a:latin charset="0" panose="020B0604020202020204" pitchFamily="34" typeface="Arial"/>
                <a:ea charset="0" panose="02020603050405020304" pitchFamily="18" typeface="Times New Roman"/>
                <a:cs charset="0" panose="020B0604020202020204" pitchFamily="34" typeface="Arial"/>
              </a:rPr>
              <a:t>i</a:t>
            </a:r>
            <a:r>
              <a:rPr lang="fr-FR" spc="-5" sz="2000">
                <a:latin charset="0" panose="020B0604020202020204" pitchFamily="34" typeface="Arial"/>
                <a:ea charset="0" panose="02020603050405020304" pitchFamily="18" typeface="Times New Roman"/>
                <a:cs charset="0" panose="020B0604020202020204" pitchFamily="34" typeface="Arial"/>
              </a:rPr>
              <a:t>ệ</a:t>
            </a:r>
            <a:r>
              <a:rPr lang="fr-FR" sz="2000">
                <a:latin charset="0" panose="020B0604020202020204" pitchFamily="34" typeface="Arial"/>
                <a:ea charset="0" panose="02020603050405020304" pitchFamily="18" typeface="Times New Roman"/>
                <a:cs charset="0" panose="020B0604020202020204" pitchFamily="34" typeface="Arial"/>
              </a:rPr>
              <a:t>u</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v</a:t>
            </a:r>
            <a:r>
              <a:rPr lang="fr-FR" spc="-5" sz="2000">
                <a:latin charset="0" panose="020B0604020202020204" pitchFamily="34" typeface="Arial"/>
                <a:ea charset="0" panose="02020603050405020304" pitchFamily="18" typeface="Times New Roman"/>
                <a:cs charset="0" panose="020B0604020202020204" pitchFamily="34" typeface="Arial"/>
              </a:rPr>
              <a:t>à</a:t>
            </a:r>
            <a:r>
              <a:rPr lang="fr-FR" sz="2000">
                <a:latin charset="0" panose="020B0604020202020204" pitchFamily="34" typeface="Arial"/>
                <a:ea charset="0" panose="02020603050405020304" pitchFamily="18" typeface="Times New Roman"/>
                <a:cs charset="0" panose="020B0604020202020204" pitchFamily="34" typeface="Arial"/>
              </a:rPr>
              <a:t>o</a:t>
            </a:r>
            <a:r>
              <a:rPr lang="fr-FR" spc="4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lò</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k</a:t>
            </a:r>
            <a:r>
              <a:rPr lang="fr-FR" spc="10" sz="2000">
                <a:latin charset="0" panose="020B0604020202020204" pitchFamily="34" typeface="Arial"/>
                <a:ea charset="0" panose="02020603050405020304" pitchFamily="18" typeface="Times New Roman"/>
                <a:cs charset="0" panose="020B0604020202020204" pitchFamily="34" typeface="Arial"/>
              </a:rPr>
              <a:t>h</a:t>
            </a:r>
            <a:r>
              <a:rPr lang="fr-FR" spc="5" sz="2000">
                <a:latin charset="0" panose="020B0604020202020204" pitchFamily="34" typeface="Arial"/>
                <a:ea charset="0" panose="02020603050405020304" pitchFamily="18" typeface="Times New Roman"/>
                <a:cs charset="0" panose="020B0604020202020204" pitchFamily="34" typeface="Arial"/>
              </a:rPr>
              <a:t>o</a:t>
            </a:r>
            <a:r>
              <a:rPr lang="fr-FR" spc="-5" sz="2000">
                <a:latin charset="0" panose="020B0604020202020204" pitchFamily="34" typeface="Arial"/>
                <a:ea charset="0" panose="02020603050405020304" pitchFamily="18" typeface="Times New Roman"/>
                <a:cs charset="0" panose="020B0604020202020204" pitchFamily="34" typeface="Arial"/>
              </a:rPr>
              <a:t>ả</a:t>
            </a:r>
            <a:r>
              <a:rPr lang="fr-FR" sz="2000">
                <a:latin charset="0" panose="020B0604020202020204" pitchFamily="34" typeface="Arial"/>
                <a:ea charset="0" panose="02020603050405020304" pitchFamily="18" typeface="Times New Roman"/>
                <a:cs charset="0" panose="020B0604020202020204" pitchFamily="34" typeface="Arial"/>
              </a:rPr>
              <a:t>ng</a:t>
            </a:r>
            <a:r>
              <a:rPr lang="fr-FR" spc="3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2</a:t>
            </a:r>
            <a:r>
              <a:rPr lang="fr-FR" spc="5" sz="2000">
                <a:latin charset="0" panose="020B0604020202020204" pitchFamily="34" typeface="Arial"/>
                <a:ea charset="0" panose="02020603050405020304" pitchFamily="18" typeface="Times New Roman"/>
                <a:cs charset="0" panose="020B0604020202020204" pitchFamily="34" typeface="Arial"/>
              </a:rPr>
              <a:t>0 </a:t>
            </a:r>
            <a:r>
              <a:rPr lang="fr-FR" spc="-5" sz="2000">
                <a:latin charset="0" panose="020B0604020202020204" pitchFamily="34" typeface="Arial"/>
                <a:ea charset="0" panose="02020603050405020304" pitchFamily="18" typeface="Times New Roman"/>
                <a:cs charset="0" panose="020B0604020202020204" pitchFamily="34" typeface="Arial"/>
              </a:rPr>
              <a:t>– </a:t>
            </a:r>
            <a:r>
              <a:rPr lang="fr-FR" sz="2000">
                <a:latin charset="0" panose="020B0604020202020204" pitchFamily="34" typeface="Arial"/>
                <a:ea charset="0" panose="02020603050405020304" pitchFamily="18" typeface="Times New Roman"/>
                <a:cs charset="0" panose="020B0604020202020204" pitchFamily="34" typeface="Arial"/>
              </a:rPr>
              <a:t>3</a:t>
            </a:r>
            <a:r>
              <a:rPr lang="fr-FR" spc="10" sz="2000">
                <a:latin charset="0" panose="020B0604020202020204" pitchFamily="34" typeface="Arial"/>
                <a:ea charset="0" panose="02020603050405020304" pitchFamily="18" typeface="Times New Roman"/>
                <a:cs charset="0" panose="020B0604020202020204" pitchFamily="34" typeface="Arial"/>
              </a:rPr>
              <a:t>5 </a:t>
            </a:r>
            <a:r>
              <a:rPr lang="fr-FR" spc="-5" sz="2000">
                <a:latin charset="0" panose="020B0604020202020204" pitchFamily="34" typeface="Arial"/>
                <a:ea charset="0" panose="02040503050406030204" pitchFamily="18" typeface="Cambria Math"/>
                <a:cs charset="0" panose="020B0604020202020204" pitchFamily="34" typeface="Arial"/>
              </a:rPr>
              <a:t>℃</a:t>
            </a:r>
            <a:r>
              <a:rPr lang="fr-FR" sz="2000">
                <a:latin charset="0" panose="020B0604020202020204" pitchFamily="34" typeface="Arial"/>
                <a:ea charset="0" panose="02020603050405020304" pitchFamily="18" typeface="Times New Roman"/>
                <a:cs charset="0" panose="020B0604020202020204" pitchFamily="34" typeface="Arial"/>
              </a:rPr>
              <a:t>.</a:t>
            </a:r>
            <a:endParaRPr dirty="0" lang="en-US" sz="2000">
              <a:latin charset="0" panose="020B0604020202020204" pitchFamily="34" typeface="Arial"/>
              <a:ea charset="0" panose="02020603050405020304" pitchFamily="18" typeface="Times New Roman"/>
              <a:cs charset="0" panose="020B0604020202020204" pitchFamily="34" typeface="Arial"/>
            </a:endParaRPr>
          </a:p>
        </p:txBody>
      </p:sp>
      <p:pic>
        <p:nvPicPr>
          <p:cNvPr id="7" name="Object 6"/>
          <p:cNvPicPr>
            <a:picLocks noChangeAspect="1"/>
          </p:cNvPicPr>
          <p:nvPr/>
        </p:nvPicPr>
        <p:blipFill>
          <a:blip r:embed="rId3"/>
          <a:srcRect/>
          <a:stretch>
            <a:fillRect/>
          </a:stretch>
        </p:blipFill>
        <p:spPr bwMode="auto">
          <a:xfrm>
            <a:off x="1224031" y="3222820"/>
            <a:ext cx="1768476" cy="914400"/>
          </a:xfrm>
          <a:prstGeom prst="rect"/>
          <a:noFill/>
        </p:spPr>
      </p:pic>
      <p:sp>
        <p:nvSpPr>
          <p:cNvPr id="9" name="TextBox 8">
            <a:extLst>
              <a:ext uri="{FF2B5EF4-FFF2-40B4-BE49-F238E27FC236}">
                <a16:creationId xmlns:a16="http://schemas.microsoft.com/office/drawing/2014/main" id="{0B8EC3A3-E37A-6850-CEC2-8C865BC54AC5}"/>
              </a:ext>
            </a:extLst>
          </p:cNvPr>
          <p:cNvSpPr txBox="1"/>
          <p:nvPr/>
        </p:nvSpPr>
        <p:spPr>
          <a:xfrm>
            <a:off x="3068707" y="3051134"/>
            <a:ext cx="588893" cy="369332"/>
          </a:xfrm>
          <a:prstGeom prst="rect">
            <a:avLst/>
          </a:prstGeom>
          <a:noFill/>
        </p:spPr>
        <p:txBody>
          <a:bodyPr wrap="square">
            <a:spAutoFit/>
          </a:bodyPr>
          <a:lstStyle/>
          <a:p>
            <a:r>
              <a:rPr dirty="0" lang="fr-FR" sz="1800">
                <a:effectLst/>
                <a:latin charset="0" panose="020B0604020202020204" pitchFamily="34" typeface="Arial"/>
                <a:ea charset="0" panose="02020603050405020304" pitchFamily="18" typeface="Times New Roman"/>
              </a:rPr>
              <a:t> %</a:t>
            </a:r>
            <a:endParaRPr dirty="0" lang="en-US">
              <a:latin charset="0" panose="020B0604020202020204" pitchFamily="34" typeface="Arial"/>
            </a:endParaRPr>
          </a:p>
        </p:txBody>
      </p:sp>
      <p:sp>
        <p:nvSpPr>
          <p:cNvPr id="11" name="TextBox 10">
            <a:extLst>
              <a:ext uri="{FF2B5EF4-FFF2-40B4-BE49-F238E27FC236}">
                <a16:creationId xmlns:a16="http://schemas.microsoft.com/office/drawing/2014/main" id="{1B320622-B19D-E3A5-E268-DE0BEA5E2D93}"/>
              </a:ext>
            </a:extLst>
          </p:cNvPr>
          <p:cNvSpPr txBox="1"/>
          <p:nvPr/>
        </p:nvSpPr>
        <p:spPr>
          <a:xfrm>
            <a:off x="3657600" y="2877423"/>
            <a:ext cx="7391400" cy="1548373"/>
          </a:xfrm>
          <a:prstGeom prst="rect">
            <a:avLst/>
          </a:prstGeom>
          <a:noFill/>
        </p:spPr>
        <p:txBody>
          <a:bodyPr wrap="square">
            <a:spAutoFit/>
          </a:bodyPr>
          <a:lstStyle/>
          <a:p>
            <a:pPr algn="just">
              <a:lnSpc>
                <a:spcPct val="120000"/>
              </a:lnSpc>
              <a:spcBef>
                <a:spcPts val="300"/>
              </a:spcBef>
              <a:spcAft>
                <a:spcPts val="300"/>
              </a:spcAft>
            </a:pPr>
            <a:r>
              <a:rPr lang="fr-FR" sz="1600">
                <a:latin charset="0" panose="020B0604020202020204" pitchFamily="34" typeface="Arial"/>
                <a:ea charset="0" panose="02020603050405020304" pitchFamily="18" typeface="Times New Roman"/>
                <a:cs charset="0" panose="020B0604020202020204" pitchFamily="34" typeface="Arial"/>
              </a:rPr>
              <a:t>Trong đó:</a:t>
            </a:r>
            <a:endParaRPr lang="en-US" sz="1600">
              <a:latin charset="0" panose="020B0604020202020204" pitchFamily="34" typeface="Arial"/>
              <a:ea charset="0" panose="02020603050405020304" pitchFamily="18" typeface="Times New Roman"/>
              <a:cs charset="0" panose="020B0604020202020204" pitchFamily="34" typeface="Arial"/>
            </a:endParaRPr>
          </a:p>
          <a:p>
            <a:pPr algn="just">
              <a:lnSpc>
                <a:spcPct val="120000"/>
              </a:lnSpc>
              <a:spcBef>
                <a:spcPts val="300"/>
              </a:spcBef>
              <a:spcAft>
                <a:spcPts val="300"/>
              </a:spcAft>
            </a:pPr>
            <a:r>
              <a:rPr lang="fr-FR" sz="1600">
                <a:latin charset="0" panose="020B0604020202020204" pitchFamily="34" typeface="Arial"/>
                <a:ea charset="0" panose="02020603050405020304" pitchFamily="18" typeface="Times New Roman"/>
                <a:cs charset="0" panose="020B0604020202020204" pitchFamily="34" typeface="Arial"/>
              </a:rPr>
              <a:t>a</a:t>
            </a:r>
            <a:r>
              <a:rPr baseline="-25000" lang="fr-FR" sz="1600">
                <a:latin charset="0" panose="020B0604020202020204" pitchFamily="34" typeface="Arial"/>
                <a:ea charset="0" panose="02020603050405020304" pitchFamily="18" typeface="Times New Roman"/>
                <a:cs charset="0" panose="020B0604020202020204" pitchFamily="34" typeface="Arial"/>
              </a:rPr>
              <a:t>x</a:t>
            </a:r>
            <a:r>
              <a:rPr lang="fr-FR" sz="1600">
                <a:latin charset="0" panose="020B0604020202020204" pitchFamily="34" typeface="Arial"/>
                <a:ea charset="0" panose="02020603050405020304" pitchFamily="18" typeface="Times New Roman"/>
                <a:cs charset="0" panose="020B0604020202020204" pitchFamily="34" typeface="Arial"/>
              </a:rPr>
              <a:t> - tỷ lệ độ tro của nhiên liệu phân phối theo đường xỉ;</a:t>
            </a:r>
            <a:endParaRPr lang="en-US" sz="1600">
              <a:latin charset="0" panose="020B0604020202020204" pitchFamily="34" typeface="Arial"/>
              <a:ea charset="0" panose="02020603050405020304" pitchFamily="18" typeface="Times New Roman"/>
              <a:cs charset="0" panose="020B0604020202020204" pitchFamily="34" typeface="Arial"/>
            </a:endParaRPr>
          </a:p>
          <a:p>
            <a:pPr algn="just">
              <a:lnSpc>
                <a:spcPct val="120000"/>
              </a:lnSpc>
              <a:spcBef>
                <a:spcPts val="300"/>
              </a:spcBef>
              <a:spcAft>
                <a:spcPts val="300"/>
              </a:spcAft>
            </a:pPr>
            <a:r>
              <a:rPr lang="fr-FR" sz="1600">
                <a:latin charset="0" panose="020B0604020202020204" pitchFamily="34" typeface="Arial"/>
                <a:ea charset="0" panose="02020603050405020304" pitchFamily="18" typeface="Times New Roman"/>
                <a:cs charset="0" panose="020B0604020202020204" pitchFamily="34" typeface="Arial"/>
              </a:rPr>
              <a:t>t</a:t>
            </a:r>
            <a:r>
              <a:rPr baseline="-25000" lang="fr-FR" sz="1600">
                <a:latin charset="0" panose="020B0604020202020204" pitchFamily="34" typeface="Arial"/>
                <a:ea charset="0" panose="02020603050405020304" pitchFamily="18" typeface="Times New Roman"/>
                <a:cs charset="0" panose="020B0604020202020204" pitchFamily="34" typeface="Arial"/>
              </a:rPr>
              <a:t>x</a:t>
            </a:r>
            <a:r>
              <a:rPr lang="fr-FR" sz="1600">
                <a:latin charset="0" panose="020B0604020202020204" pitchFamily="34" typeface="Arial"/>
                <a:ea charset="0" panose="02020603050405020304" pitchFamily="18" typeface="Times New Roman"/>
                <a:cs charset="0" panose="020B0604020202020204" pitchFamily="34" typeface="Arial"/>
              </a:rPr>
              <a:t> - nhiệt độ của xỉ thải ra khỏi lò, </a:t>
            </a:r>
            <a:r>
              <a:rPr baseline="30000" lang="fr-FR" sz="1600">
                <a:latin charset="0" panose="020B0604020202020204" pitchFamily="34" typeface="Arial"/>
                <a:ea charset="0" panose="02020603050405020304" pitchFamily="18" typeface="Times New Roman"/>
                <a:cs charset="0" panose="020B0604020202020204" pitchFamily="34" typeface="Arial"/>
              </a:rPr>
              <a:t>o</a:t>
            </a:r>
            <a:r>
              <a:rPr lang="fr-FR" sz="1600">
                <a:latin charset="0" panose="020B0604020202020204" pitchFamily="34" typeface="Arial"/>
                <a:ea charset="0" panose="02020603050405020304" pitchFamily="18" typeface="Times New Roman"/>
                <a:cs charset="0" panose="020B0604020202020204" pitchFamily="34" typeface="Arial"/>
              </a:rPr>
              <a:t>C;</a:t>
            </a:r>
            <a:endParaRPr lang="en-US" sz="1600">
              <a:latin charset="0" panose="020B0604020202020204" pitchFamily="34" typeface="Arial"/>
              <a:ea charset="0" panose="02020603050405020304" pitchFamily="18" typeface="Times New Roman"/>
              <a:cs charset="0" panose="020B0604020202020204" pitchFamily="34" typeface="Arial"/>
            </a:endParaRPr>
          </a:p>
          <a:p>
            <a:pPr algn="just">
              <a:lnSpc>
                <a:spcPct val="120000"/>
              </a:lnSpc>
              <a:spcBef>
                <a:spcPts val="300"/>
              </a:spcBef>
              <a:spcAft>
                <a:spcPts val="300"/>
              </a:spcAft>
            </a:pPr>
            <a:r>
              <a:rPr lang="fr-FR" sz="1600">
                <a:latin charset="0" panose="020B0604020202020204" pitchFamily="34" typeface="Arial"/>
                <a:ea charset="0" panose="02020603050405020304" pitchFamily="18" typeface="Times New Roman"/>
                <a:cs charset="0" panose="020B0604020202020204" pitchFamily="34" typeface="Arial"/>
              </a:rPr>
              <a:t>c</a:t>
            </a:r>
            <a:r>
              <a:rPr baseline="-25000" lang="fr-FR" sz="1600">
                <a:latin charset="0" panose="020B0604020202020204" pitchFamily="34" typeface="Arial"/>
                <a:ea charset="0" panose="02020603050405020304" pitchFamily="18" typeface="Times New Roman"/>
                <a:cs charset="0" panose="020B0604020202020204" pitchFamily="34" typeface="Arial"/>
              </a:rPr>
              <a:t>x</a:t>
            </a:r>
            <a:r>
              <a:rPr lang="fr-FR" sz="1600">
                <a:latin charset="0" panose="020B0604020202020204" pitchFamily="34" typeface="Arial"/>
                <a:ea charset="0" panose="02020603050405020304" pitchFamily="18" typeface="Times New Roman"/>
                <a:cs charset="0" panose="020B0604020202020204" pitchFamily="34" typeface="Arial"/>
              </a:rPr>
              <a:t> - nhiệt dung riêng của xỉ tra bảng, kJ/kg </a:t>
            </a:r>
            <a:r>
              <a:rPr baseline="30000" lang="fr-FR" sz="1600">
                <a:latin charset="0" panose="020B0604020202020204" pitchFamily="34" typeface="Arial"/>
                <a:ea charset="0" panose="02020603050405020304" pitchFamily="18" typeface="Times New Roman"/>
                <a:cs charset="0" panose="020B0604020202020204" pitchFamily="34" typeface="Arial"/>
              </a:rPr>
              <a:t>o</a:t>
            </a:r>
            <a:r>
              <a:rPr lang="fr-FR" sz="1600">
                <a:latin charset="0" panose="020B0604020202020204" pitchFamily="34" typeface="Arial"/>
                <a:ea charset="0" panose="02020603050405020304" pitchFamily="18" typeface="Times New Roman"/>
                <a:cs charset="0" panose="020B0604020202020204" pitchFamily="34" typeface="Arial"/>
              </a:rPr>
              <a:t>C.</a:t>
            </a:r>
            <a:endParaRPr dirty="0" lang="en-US" sz="1600">
              <a:latin charset="0" panose="020B0604020202020204" pitchFamily="34" typeface="Arial"/>
              <a:ea charset="0" panose="02020603050405020304" pitchFamily="18" typeface="Times New Roman"/>
              <a:cs charset="0" panose="020B0604020202020204" pitchFamily="34" typeface="Arial"/>
            </a:endParaRPr>
          </a:p>
        </p:txBody>
      </p:sp>
      <p:sp>
        <p:nvSpPr>
          <p:cNvPr id="13" name="TextBox 12">
            <a:extLst>
              <a:ext uri="{FF2B5EF4-FFF2-40B4-BE49-F238E27FC236}">
                <a16:creationId xmlns:a16="http://schemas.microsoft.com/office/drawing/2014/main" id="{7909261A-07CB-AFCC-CB92-E29C9DE483B6}"/>
              </a:ext>
            </a:extLst>
          </p:cNvPr>
          <p:cNvSpPr txBox="1"/>
          <p:nvPr/>
        </p:nvSpPr>
        <p:spPr>
          <a:xfrm>
            <a:off x="748748" y="4518497"/>
            <a:ext cx="10560187" cy="830997"/>
          </a:xfrm>
          <a:prstGeom prst="rect">
            <a:avLst/>
          </a:prstGeom>
          <a:noFill/>
        </p:spPr>
        <p:txBody>
          <a:bodyPr wrap="square">
            <a:spAutoFit/>
          </a:bodyPr>
          <a:lstStyle/>
          <a:p>
            <a:pPr algn="just">
              <a:lnSpc>
                <a:spcPct val="120000"/>
              </a:lnSpc>
              <a:spcBef>
                <a:spcPts val="300"/>
              </a:spcBef>
              <a:spcAft>
                <a:spcPts val="300"/>
              </a:spcAft>
            </a:pPr>
            <a:r>
              <a:rPr lang="vi-VN" sz="2000">
                <a:ea charset="0" panose="02020603050405020304" pitchFamily="18" typeface="Times New Roman"/>
                <a:cs charset="0" panose="020B0604020202020204" pitchFamily="34" typeface="Arial"/>
              </a:rPr>
              <a:t>Tổn</a:t>
            </a:r>
            <a:r>
              <a:rPr lang="vi-VN" spc="-2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th</a:t>
            </a:r>
            <a:r>
              <a:rPr lang="vi-VN" spc="-5" sz="2000">
                <a:ea charset="0" panose="02020603050405020304" pitchFamily="18" typeface="Times New Roman"/>
                <a:cs charset="0" panose="020B0604020202020204" pitchFamily="34" typeface="Arial"/>
              </a:rPr>
              <a:t>ấ</a:t>
            </a:r>
            <a:r>
              <a:rPr lang="vi-VN" sz="2000">
                <a:ea charset="0" panose="02020603050405020304" pitchFamily="18" typeface="Times New Roman"/>
                <a:cs charset="0" panose="020B0604020202020204" pitchFamily="34" typeface="Arial"/>
              </a:rPr>
              <a:t>t</a:t>
            </a:r>
            <a:r>
              <a:rPr lang="vi-VN" spc="-20"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q6</a:t>
            </a:r>
            <a:r>
              <a:rPr lang="vi-VN" spc="80"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phụ</a:t>
            </a:r>
            <a:r>
              <a:rPr lang="vi-VN" spc="-20"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thuộc</a:t>
            </a:r>
            <a:r>
              <a:rPr lang="vi-VN" spc="-30"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v</a:t>
            </a:r>
            <a:r>
              <a:rPr lang="vi-VN" spc="-15" sz="2000">
                <a:ea charset="0" panose="02020603050405020304" pitchFamily="18" typeface="Times New Roman"/>
                <a:cs charset="0" panose="020B0604020202020204" pitchFamily="34" typeface="Arial"/>
              </a:rPr>
              <a:t>à</a:t>
            </a:r>
            <a:r>
              <a:rPr lang="vi-VN" sz="2000">
                <a:ea charset="0" panose="02020603050405020304" pitchFamily="18" typeface="Times New Roman"/>
                <a:cs charset="0" panose="020B0604020202020204" pitchFamily="34" typeface="Arial"/>
              </a:rPr>
              <a:t>o</a:t>
            </a:r>
            <a:r>
              <a:rPr lang="vi-VN" spc="-2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độ</a:t>
            </a:r>
            <a:r>
              <a:rPr lang="vi-VN" spc="-2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tro</a:t>
            </a:r>
            <a:r>
              <a:rPr lang="vi-VN" spc="-25" sz="2000">
                <a:ea charset="0" panose="02020603050405020304" pitchFamily="18" typeface="Times New Roman"/>
                <a:cs charset="0" panose="020B0604020202020204" pitchFamily="34" typeface="Arial"/>
              </a:rPr>
              <a:t> </a:t>
            </a:r>
            <a:r>
              <a:rPr lang="vi-VN" spc="-5" sz="2000">
                <a:ea charset="0" panose="02020603050405020304" pitchFamily="18" typeface="Times New Roman"/>
                <a:cs charset="0" panose="020B0604020202020204" pitchFamily="34" typeface="Arial"/>
              </a:rPr>
              <a:t>c</a:t>
            </a:r>
            <a:r>
              <a:rPr lang="vi-VN" sz="2000">
                <a:ea charset="0" panose="02020603050405020304" pitchFamily="18" typeface="Times New Roman"/>
                <a:cs charset="0" panose="020B0604020202020204" pitchFamily="34" typeface="Arial"/>
              </a:rPr>
              <a:t>ủa</a:t>
            </a:r>
            <a:r>
              <a:rPr lang="vi-VN" spc="-30"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nhiên</a:t>
            </a:r>
            <a:r>
              <a:rPr lang="vi-VN" spc="-2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l</a:t>
            </a:r>
            <a:r>
              <a:rPr lang="vi-VN" spc="5" sz="2000">
                <a:ea charset="0" panose="02020603050405020304" pitchFamily="18" typeface="Times New Roman"/>
                <a:cs charset="0" panose="020B0604020202020204" pitchFamily="34" typeface="Arial"/>
              </a:rPr>
              <a:t>i</a:t>
            </a:r>
            <a:r>
              <a:rPr lang="vi-VN" spc="-5" sz="2000">
                <a:ea charset="0" panose="02020603050405020304" pitchFamily="18" typeface="Times New Roman"/>
                <a:cs charset="0" panose="020B0604020202020204" pitchFamily="34" typeface="Arial"/>
              </a:rPr>
              <a:t>ệ</a:t>
            </a:r>
            <a:r>
              <a:rPr lang="vi-VN" sz="2000">
                <a:ea charset="0" panose="02020603050405020304" pitchFamily="18" typeface="Times New Roman"/>
                <a:cs charset="0" panose="020B0604020202020204" pitchFamily="34" typeface="Arial"/>
              </a:rPr>
              <a:t>u, v</a:t>
            </a:r>
            <a:r>
              <a:rPr lang="vi-VN" spc="5" sz="2000">
                <a:ea charset="0" panose="02020603050405020304" pitchFamily="18" typeface="Times New Roman"/>
                <a:cs charset="0" panose="020B0604020202020204" pitchFamily="34" typeface="Arial"/>
              </a:rPr>
              <a:t>à</a:t>
            </a:r>
            <a:r>
              <a:rPr lang="vi-VN" sz="2000">
                <a:ea charset="0" panose="02020603050405020304" pitchFamily="18" typeface="Times New Roman"/>
                <a:cs charset="0" panose="020B0604020202020204" pitchFamily="34" typeface="Arial"/>
              </a:rPr>
              <a:t>o</a:t>
            </a:r>
            <a:r>
              <a:rPr lang="vi-VN" spc="-2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phương</a:t>
            </a:r>
            <a:r>
              <a:rPr lang="vi-VN" spc="-2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ph</a:t>
            </a:r>
            <a:r>
              <a:rPr lang="vi-VN" spc="-5" sz="2000">
                <a:ea charset="0" panose="02020603050405020304" pitchFamily="18" typeface="Times New Roman"/>
                <a:cs charset="0" panose="020B0604020202020204" pitchFamily="34" typeface="Arial"/>
              </a:rPr>
              <a:t>á</a:t>
            </a:r>
            <a:r>
              <a:rPr lang="vi-VN" sz="2000">
                <a:ea charset="0" panose="02020603050405020304" pitchFamily="18" typeface="Times New Roman"/>
                <a:cs charset="0" panose="020B0604020202020204" pitchFamily="34" typeface="Arial"/>
              </a:rPr>
              <a:t>p</a:t>
            </a:r>
            <a:r>
              <a:rPr lang="vi-VN" spc="-2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t</a:t>
            </a:r>
            <a:r>
              <a:rPr lang="vi-VN" spc="5" sz="2000">
                <a:ea charset="0" panose="02020603050405020304" pitchFamily="18" typeface="Times New Roman"/>
                <a:cs charset="0" panose="020B0604020202020204" pitchFamily="34" typeface="Arial"/>
              </a:rPr>
              <a:t>h</a:t>
            </a:r>
            <a:r>
              <a:rPr lang="vi-VN" spc="-5" sz="2000">
                <a:ea charset="0" panose="02020603050405020304" pitchFamily="18" typeface="Times New Roman"/>
                <a:cs charset="0" panose="020B0604020202020204" pitchFamily="34" typeface="Arial"/>
              </a:rPr>
              <a:t>ả</a:t>
            </a:r>
            <a:r>
              <a:rPr lang="vi-VN" sz="2000">
                <a:ea charset="0" panose="02020603050405020304" pitchFamily="18" typeface="Times New Roman"/>
                <a:cs charset="0" panose="020B0604020202020204" pitchFamily="34" typeface="Arial"/>
              </a:rPr>
              <a:t>i</a:t>
            </a:r>
            <a:r>
              <a:rPr lang="vi-VN" spc="-20"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xỉ</a:t>
            </a:r>
            <a:r>
              <a:rPr lang="vi-VN" spc="-20"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ra</a:t>
            </a:r>
            <a:r>
              <a:rPr lang="vi-VN" spc="-30"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khỏi</a:t>
            </a:r>
            <a:r>
              <a:rPr lang="vi-VN" spc="-20"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buồng lử</a:t>
            </a:r>
            <a:r>
              <a:rPr lang="vi-VN" spc="-5" sz="2000">
                <a:ea charset="0" panose="02020603050405020304" pitchFamily="18" typeface="Times New Roman"/>
                <a:cs charset="0" panose="020B0604020202020204" pitchFamily="34" typeface="Arial"/>
              </a:rPr>
              <a:t>a</a:t>
            </a:r>
            <a:r>
              <a:rPr lang="vi-VN" sz="2000">
                <a:ea charset="0" panose="02020603050405020304" pitchFamily="18" typeface="Times New Roman"/>
                <a:cs charset="0" panose="020B0604020202020204" pitchFamily="34" typeface="Arial"/>
              </a:rPr>
              <a:t>.</a:t>
            </a:r>
            <a:r>
              <a:rPr lang="vi-VN" spc="3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Đối</a:t>
            </a:r>
            <a:r>
              <a:rPr lang="vi-VN" spc="3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với</a:t>
            </a:r>
            <a:r>
              <a:rPr lang="vi-VN" spc="3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nhiên</a:t>
            </a:r>
            <a:r>
              <a:rPr lang="vi-VN" spc="30"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l</a:t>
            </a:r>
            <a:r>
              <a:rPr lang="vi-VN" spc="10" sz="2000">
                <a:ea charset="0" panose="02020603050405020304" pitchFamily="18" typeface="Times New Roman"/>
                <a:cs charset="0" panose="020B0604020202020204" pitchFamily="34" typeface="Arial"/>
              </a:rPr>
              <a:t>i</a:t>
            </a:r>
            <a:r>
              <a:rPr lang="vi-VN" spc="-5" sz="2000">
                <a:ea charset="0" panose="02020603050405020304" pitchFamily="18" typeface="Times New Roman"/>
                <a:cs charset="0" panose="020B0604020202020204" pitchFamily="34" typeface="Arial"/>
              </a:rPr>
              <a:t>ệ</a:t>
            </a:r>
            <a:r>
              <a:rPr lang="vi-VN" sz="2000">
                <a:ea charset="0" panose="02020603050405020304" pitchFamily="18" typeface="Times New Roman"/>
                <a:cs charset="0" panose="020B0604020202020204" pitchFamily="34" typeface="Arial"/>
              </a:rPr>
              <a:t>u</a:t>
            </a:r>
            <a:r>
              <a:rPr lang="vi-VN" spc="35" sz="2000">
                <a:ea charset="0" panose="02020603050405020304" pitchFamily="18" typeface="Times New Roman"/>
                <a:cs charset="0" panose="020B0604020202020204" pitchFamily="34" typeface="Arial"/>
              </a:rPr>
              <a:t> </a:t>
            </a:r>
            <a:r>
              <a:rPr lang="vi-VN" spc="-15" sz="2000">
                <a:ea charset="0" panose="02020603050405020304" pitchFamily="18" typeface="Times New Roman"/>
                <a:cs charset="0" panose="020B0604020202020204" pitchFamily="34" typeface="Arial"/>
              </a:rPr>
              <a:t>c</a:t>
            </a:r>
            <a:r>
              <a:rPr lang="vi-VN" spc="-5" sz="2000">
                <a:ea charset="0" panose="02020603050405020304" pitchFamily="18" typeface="Times New Roman"/>
                <a:cs charset="0" panose="020B0604020202020204" pitchFamily="34" typeface="Arial"/>
              </a:rPr>
              <a:t>à</a:t>
            </a:r>
            <a:r>
              <a:rPr lang="vi-VN" sz="2000">
                <a:ea charset="0" panose="02020603050405020304" pitchFamily="18" typeface="Times New Roman"/>
                <a:cs charset="0" panose="020B0604020202020204" pitchFamily="34" typeface="Arial"/>
              </a:rPr>
              <a:t>ng</a:t>
            </a:r>
            <a:r>
              <a:rPr lang="vi-VN" spc="3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nh</a:t>
            </a:r>
            <a:r>
              <a:rPr lang="vi-VN" spc="5" sz="2000">
                <a:ea charset="0" panose="02020603050405020304" pitchFamily="18" typeface="Times New Roman"/>
                <a:cs charset="0" panose="020B0604020202020204" pitchFamily="34" typeface="Arial"/>
              </a:rPr>
              <a:t>i</a:t>
            </a:r>
            <a:r>
              <a:rPr lang="vi-VN" spc="-5" sz="2000">
                <a:ea charset="0" panose="02020603050405020304" pitchFamily="18" typeface="Times New Roman"/>
                <a:cs charset="0" panose="020B0604020202020204" pitchFamily="34" typeface="Arial"/>
              </a:rPr>
              <a:t>ề</a:t>
            </a:r>
            <a:r>
              <a:rPr lang="vi-VN" sz="2000">
                <a:ea charset="0" panose="02020603050405020304" pitchFamily="18" typeface="Times New Roman"/>
                <a:cs charset="0" panose="020B0604020202020204" pitchFamily="34" typeface="Arial"/>
              </a:rPr>
              <a:t>u</a:t>
            </a:r>
            <a:r>
              <a:rPr lang="vi-VN" spc="3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tro</a:t>
            </a:r>
            <a:r>
              <a:rPr lang="vi-VN" spc="35" sz="2000">
                <a:ea charset="0" panose="02020603050405020304" pitchFamily="18" typeface="Times New Roman"/>
                <a:cs charset="0" panose="020B0604020202020204" pitchFamily="34" typeface="Arial"/>
              </a:rPr>
              <a:t> </a:t>
            </a:r>
            <a:r>
              <a:rPr lang="vi-VN" sz="2000">
                <a:ea charset="0" panose="02020603050405020304" pitchFamily="18" typeface="Times New Roman"/>
                <a:cs charset="0" panose="020B0604020202020204" pitchFamily="34" typeface="Arial"/>
              </a:rPr>
              <a:t>thì</a:t>
            </a:r>
            <a:r>
              <a:rPr lang="vi-VN" spc="40" sz="2000">
                <a:ea charset="0" panose="02020603050405020304" pitchFamily="18" typeface="Times New Roman"/>
                <a:cs charset="0" panose="020B0604020202020204" pitchFamily="34" typeface="Arial"/>
              </a:rPr>
              <a:t> </a:t>
            </a:r>
            <a:r>
              <a:rPr lang="vi-VN" spc="5" sz="2000">
                <a:ea charset="0" panose="02020603050405020304" pitchFamily="18" typeface="Times New Roman"/>
                <a:cs charset="0" panose="020B0604020202020204" pitchFamily="34" typeface="Arial"/>
              </a:rPr>
              <a:t>q</a:t>
            </a:r>
            <a:r>
              <a:rPr lang="vi-VN" sz="2000">
                <a:ea charset="0" panose="02020603050405020304" pitchFamily="18" typeface="Times New Roman"/>
                <a:cs charset="0" panose="020B0604020202020204" pitchFamily="34" typeface="Arial"/>
              </a:rPr>
              <a:t>6</a:t>
            </a:r>
            <a:r>
              <a:rPr lang="vi-VN" spc="130" sz="2000">
                <a:ea charset="0" panose="02020603050405020304" pitchFamily="18" typeface="Times New Roman"/>
                <a:cs charset="0" panose="020B0604020202020204" pitchFamily="34" typeface="Arial"/>
              </a:rPr>
              <a:t> </a:t>
            </a:r>
            <a:r>
              <a:rPr lang="vi-VN" spc="-5" sz="2000">
                <a:ea charset="0" panose="02020603050405020304" pitchFamily="18" typeface="Times New Roman"/>
                <a:cs charset="0" panose="020B0604020202020204" pitchFamily="34" typeface="Arial"/>
              </a:rPr>
              <a:t>cà</a:t>
            </a:r>
            <a:r>
              <a:rPr lang="vi-VN" sz="2000">
                <a:ea charset="0" panose="02020603050405020304" pitchFamily="18" typeface="Times New Roman"/>
                <a:cs charset="0" panose="020B0604020202020204" pitchFamily="34" typeface="Arial"/>
              </a:rPr>
              <a:t>ng</a:t>
            </a:r>
            <a:r>
              <a:rPr lang="vi-VN" spc="35" sz="2000">
                <a:ea charset="0" panose="02020603050405020304" pitchFamily="18" typeface="Times New Roman"/>
                <a:cs charset="0" panose="020B0604020202020204" pitchFamily="34" typeface="Arial"/>
              </a:rPr>
              <a:t> </a:t>
            </a:r>
            <a:r>
              <a:rPr lang="vi-VN" spc="5" sz="2000">
                <a:ea charset="0" panose="02020603050405020304" pitchFamily="18" typeface="Times New Roman"/>
                <a:cs charset="0" panose="020B0604020202020204" pitchFamily="34" typeface="Arial"/>
              </a:rPr>
              <a:t>l</a:t>
            </a:r>
            <a:r>
              <a:rPr lang="vi-VN" sz="2000">
                <a:ea charset="0" panose="02020603050405020304" pitchFamily="18" typeface="Times New Roman"/>
                <a:cs charset="0" panose="020B0604020202020204" pitchFamily="34" typeface="Arial"/>
              </a:rPr>
              <a:t>ớn.</a:t>
            </a:r>
            <a:endParaRPr dirty="0" lang="en-US" sz="2000">
              <a:latin charset="0" panose="020B0604020202020204" pitchFamily="34" typeface="Arial"/>
              <a:ea charset="0" panose="02020603050405020304" pitchFamily="18" typeface="Times New Roman"/>
              <a:cs charset="0" panose="020B0604020202020204" pitchFamily="34" typeface="Arial"/>
            </a:endParaRPr>
          </a:p>
        </p:txBody>
      </p:sp>
      <p:pic>
        <p:nvPicPr>
          <p:cNvPr id="10" name="Picture 9"/>
          <p:cNvPicPr>
            <a:picLocks noChangeAspect="1"/>
          </p:cNvPicPr>
          <p:nvPr/>
        </p:nvPicPr>
        <p:blipFill>
          <a:blip r:embed="rId5"/>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6181223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sp>
        <p:nvSpPr>
          <p:cNvPr id="7" name="TextBox 6">
            <a:extLst>
              <a:ext uri="{FF2B5EF4-FFF2-40B4-BE49-F238E27FC236}">
                <a16:creationId xmlns:a16="http://schemas.microsoft.com/office/drawing/2014/main" id="{98870CB9-DA41-7003-26DB-39D7EF8FCAE8}"/>
              </a:ext>
            </a:extLst>
          </p:cNvPr>
          <p:cNvSpPr txBox="1"/>
          <p:nvPr/>
        </p:nvSpPr>
        <p:spPr>
          <a:xfrm>
            <a:off x="748748" y="551932"/>
            <a:ext cx="10470735" cy="561885"/>
          </a:xfrm>
          <a:prstGeom prst="rect">
            <a:avLst/>
          </a:prstGeom>
          <a:noFill/>
        </p:spPr>
        <p:txBody>
          <a:bodyPr wrap="square">
            <a:spAutoFit/>
          </a:bodyPr>
          <a:lstStyle/>
          <a:p>
            <a:pPr algn="ctr">
              <a:lnSpc>
                <a:spcPct val="120000"/>
              </a:lnSpc>
              <a:spcBef>
                <a:spcPts val="300"/>
              </a:spcBef>
              <a:spcAft>
                <a:spcPts val="300"/>
              </a:spcAft>
            </a:pPr>
            <a:r>
              <a:rPr lang="vi-VN" sz="2800" b="1" spc="5">
                <a:solidFill>
                  <a:schemeClr val="accent1">
                    <a:lumMod val="50000"/>
                  </a:schemeClr>
                </a:solidFill>
                <a:ea typeface="Times New Roman" panose="02020603050405020304" pitchFamily="18" charset="0"/>
                <a:cs typeface="Arial" panose="020B0604020202020204" pitchFamily="34" charset="0"/>
              </a:rPr>
              <a:t>Tổn thất nhiệt do xỉ mang ra ngoài lò hơi q6</a:t>
            </a:r>
          </a:p>
        </p:txBody>
      </p:sp>
      <p:graphicFrame>
        <p:nvGraphicFramePr>
          <p:cNvPr id="8" name="Table 7">
            <a:extLst>
              <a:ext uri="{FF2B5EF4-FFF2-40B4-BE49-F238E27FC236}">
                <a16:creationId xmlns:a16="http://schemas.microsoft.com/office/drawing/2014/main" id="{F68A2F1E-CE1F-574A-47CD-182B26044088}"/>
              </a:ext>
            </a:extLst>
          </p:cNvPr>
          <p:cNvGraphicFramePr>
            <a:graphicFrameLocks noGrp="1"/>
          </p:cNvGraphicFramePr>
          <p:nvPr>
            <p:extLst>
              <p:ext uri="{D42A27DB-BD31-4B8C-83A1-F6EECF244321}">
                <p14:modId xmlns:p14="http://schemas.microsoft.com/office/powerpoint/2010/main" val="1066598123"/>
              </p:ext>
            </p:extLst>
          </p:nvPr>
        </p:nvGraphicFramePr>
        <p:xfrm>
          <a:off x="1828801" y="2194256"/>
          <a:ext cx="8458198" cy="3429001"/>
        </p:xfrm>
        <a:graphic>
          <a:graphicData uri="http://schemas.openxmlformats.org/drawingml/2006/table">
            <a:tbl>
              <a:tblPr firstRow="1" firstCol="1" bandRow="1">
                <a:tableStyleId>{5940675A-B579-460E-94D1-54222C63F5DA}</a:tableStyleId>
              </a:tblPr>
              <a:tblGrid>
                <a:gridCol w="1285746">
                  <a:extLst>
                    <a:ext uri="{9D8B030D-6E8A-4147-A177-3AD203B41FA5}">
                      <a16:colId xmlns:a16="http://schemas.microsoft.com/office/drawing/2014/main" val="177745408"/>
                    </a:ext>
                  </a:extLst>
                </a:gridCol>
                <a:gridCol w="1580176">
                  <a:extLst>
                    <a:ext uri="{9D8B030D-6E8A-4147-A177-3AD203B41FA5}">
                      <a16:colId xmlns:a16="http://schemas.microsoft.com/office/drawing/2014/main" val="1591994993"/>
                    </a:ext>
                  </a:extLst>
                </a:gridCol>
                <a:gridCol w="1258981">
                  <a:extLst>
                    <a:ext uri="{9D8B030D-6E8A-4147-A177-3AD203B41FA5}">
                      <a16:colId xmlns:a16="http://schemas.microsoft.com/office/drawing/2014/main" val="1758440652"/>
                    </a:ext>
                  </a:extLst>
                </a:gridCol>
                <a:gridCol w="1580176">
                  <a:extLst>
                    <a:ext uri="{9D8B030D-6E8A-4147-A177-3AD203B41FA5}">
                      <a16:colId xmlns:a16="http://schemas.microsoft.com/office/drawing/2014/main" val="504489277"/>
                    </a:ext>
                  </a:extLst>
                </a:gridCol>
                <a:gridCol w="1172943">
                  <a:extLst>
                    <a:ext uri="{9D8B030D-6E8A-4147-A177-3AD203B41FA5}">
                      <a16:colId xmlns:a16="http://schemas.microsoft.com/office/drawing/2014/main" val="893058816"/>
                    </a:ext>
                  </a:extLst>
                </a:gridCol>
                <a:gridCol w="1580176">
                  <a:extLst>
                    <a:ext uri="{9D8B030D-6E8A-4147-A177-3AD203B41FA5}">
                      <a16:colId xmlns:a16="http://schemas.microsoft.com/office/drawing/2014/main" val="644759728"/>
                    </a:ext>
                  </a:extLst>
                </a:gridCol>
              </a:tblGrid>
              <a:tr h="1069021">
                <a:tc>
                  <a:txBody>
                    <a:bodyPr/>
                    <a:lstStyle/>
                    <a:p>
                      <a:pPr algn="ctr">
                        <a:lnSpc>
                          <a:spcPct val="120000"/>
                        </a:lnSpc>
                        <a:spcBef>
                          <a:spcPts val="300"/>
                        </a:spcBef>
                        <a:spcAft>
                          <a:spcPts val="300"/>
                        </a:spcAft>
                      </a:pPr>
                      <a:r>
                        <a:rPr lang="fr-FR" sz="1800" dirty="0" err="1">
                          <a:effectLst/>
                          <a:latin typeface="Arial" panose="020B0604020202020204" pitchFamily="34" charset="0"/>
                          <a:cs typeface="Arial" panose="020B0604020202020204" pitchFamily="34" charset="0"/>
                        </a:rPr>
                        <a:t>Nhiệt</a:t>
                      </a:r>
                      <a:r>
                        <a:rPr lang="fr-FR" sz="1800" dirty="0">
                          <a:effectLst/>
                          <a:latin typeface="Arial" panose="020B0604020202020204" pitchFamily="34" charset="0"/>
                          <a:cs typeface="Arial" panose="020B0604020202020204" pitchFamily="34" charset="0"/>
                        </a:rPr>
                        <a:t> </a:t>
                      </a:r>
                      <a:r>
                        <a:rPr lang="fr-FR" sz="1800" dirty="0" err="1">
                          <a:effectLst/>
                          <a:latin typeface="Arial" panose="020B0604020202020204" pitchFamily="34" charset="0"/>
                          <a:cs typeface="Arial" panose="020B0604020202020204" pitchFamily="34" charset="0"/>
                        </a:rPr>
                        <a:t>độ</a:t>
                      </a:r>
                      <a:r>
                        <a:rPr lang="fr-FR" sz="1800" dirty="0">
                          <a:effectLst/>
                          <a:latin typeface="Arial" panose="020B0604020202020204" pitchFamily="34" charset="0"/>
                          <a:cs typeface="Arial" panose="020B0604020202020204" pitchFamily="34" charset="0"/>
                        </a:rPr>
                        <a:t>, </a:t>
                      </a:r>
                      <a:r>
                        <a:rPr lang="fr-FR" sz="1800" baseline="30000" dirty="0" err="1">
                          <a:effectLst/>
                          <a:latin typeface="Arial" panose="020B0604020202020204" pitchFamily="34" charset="0"/>
                          <a:cs typeface="Arial" panose="020B0604020202020204" pitchFamily="34" charset="0"/>
                        </a:rPr>
                        <a:t>o</a:t>
                      </a:r>
                      <a:r>
                        <a:rPr lang="fr-FR" sz="1800" dirty="0" err="1">
                          <a:effectLst/>
                          <a:latin typeface="Arial" panose="020B0604020202020204" pitchFamily="34" charset="0"/>
                          <a:cs typeface="Arial" panose="020B0604020202020204" pitchFamily="34" charset="0"/>
                        </a:rPr>
                        <a:t>C</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err="1">
                          <a:effectLst/>
                          <a:latin typeface="Arial" panose="020B0604020202020204" pitchFamily="34" charset="0"/>
                          <a:cs typeface="Arial" panose="020B0604020202020204" pitchFamily="34" charset="0"/>
                        </a:rPr>
                        <a:t>Nhiệt</a:t>
                      </a:r>
                      <a:r>
                        <a:rPr lang="en-US" sz="1800" dirty="0">
                          <a:effectLst/>
                          <a:latin typeface="Arial" panose="020B0604020202020204" pitchFamily="34" charset="0"/>
                          <a:cs typeface="Arial" panose="020B0604020202020204" pitchFamily="34" charset="0"/>
                        </a:rPr>
                        <a:t> dung </a:t>
                      </a:r>
                      <a:r>
                        <a:rPr lang="en-US" sz="1800" dirty="0" err="1">
                          <a:effectLst/>
                          <a:latin typeface="Arial" panose="020B0604020202020204" pitchFamily="34" charset="0"/>
                          <a:cs typeface="Arial" panose="020B0604020202020204" pitchFamily="34" charset="0"/>
                        </a:rPr>
                        <a:t>riêng</a:t>
                      </a:r>
                      <a:r>
                        <a:rPr lang="en-US" sz="1800" dirty="0">
                          <a:effectLst/>
                          <a:latin typeface="Arial" panose="020B0604020202020204" pitchFamily="34" charset="0"/>
                          <a:cs typeface="Arial" panose="020B0604020202020204" pitchFamily="34" charset="0"/>
                        </a:rPr>
                        <a:t>, kJ/kg </a:t>
                      </a:r>
                      <a:r>
                        <a:rPr lang="en-US" sz="1800" baseline="30000" dirty="0" err="1">
                          <a:effectLst/>
                          <a:latin typeface="Arial" panose="020B0604020202020204" pitchFamily="34" charset="0"/>
                          <a:cs typeface="Arial" panose="020B0604020202020204" pitchFamily="34" charset="0"/>
                        </a:rPr>
                        <a:t>o</a:t>
                      </a:r>
                      <a:r>
                        <a:rPr lang="en-US" sz="1800" dirty="0" err="1">
                          <a:effectLst/>
                          <a:latin typeface="Arial" panose="020B0604020202020204" pitchFamily="34" charset="0"/>
                          <a:cs typeface="Arial" panose="020B0604020202020204" pitchFamily="34" charset="0"/>
                        </a:rPr>
                        <a:t>C</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fr-FR" sz="1800" dirty="0" err="1">
                          <a:effectLst/>
                          <a:latin typeface="Arial" panose="020B0604020202020204" pitchFamily="34" charset="0"/>
                          <a:cs typeface="Arial" panose="020B0604020202020204" pitchFamily="34" charset="0"/>
                        </a:rPr>
                        <a:t>Nhiệt</a:t>
                      </a:r>
                      <a:r>
                        <a:rPr lang="fr-FR" sz="1800" dirty="0">
                          <a:effectLst/>
                          <a:latin typeface="Arial" panose="020B0604020202020204" pitchFamily="34" charset="0"/>
                          <a:cs typeface="Arial" panose="020B0604020202020204" pitchFamily="34" charset="0"/>
                        </a:rPr>
                        <a:t> </a:t>
                      </a:r>
                      <a:r>
                        <a:rPr lang="fr-FR" sz="1800" dirty="0" err="1">
                          <a:effectLst/>
                          <a:latin typeface="Arial" panose="020B0604020202020204" pitchFamily="34" charset="0"/>
                          <a:cs typeface="Arial" panose="020B0604020202020204" pitchFamily="34" charset="0"/>
                        </a:rPr>
                        <a:t>độ</a:t>
                      </a:r>
                      <a:r>
                        <a:rPr lang="fr-FR" sz="1800" dirty="0">
                          <a:effectLst/>
                          <a:latin typeface="Arial" panose="020B0604020202020204" pitchFamily="34" charset="0"/>
                          <a:cs typeface="Arial" panose="020B0604020202020204" pitchFamily="34" charset="0"/>
                        </a:rPr>
                        <a:t>, </a:t>
                      </a:r>
                      <a:r>
                        <a:rPr lang="fr-FR" sz="1800" baseline="30000" dirty="0" err="1">
                          <a:effectLst/>
                          <a:latin typeface="Arial" panose="020B0604020202020204" pitchFamily="34" charset="0"/>
                          <a:cs typeface="Arial" panose="020B0604020202020204" pitchFamily="34" charset="0"/>
                        </a:rPr>
                        <a:t>o</a:t>
                      </a:r>
                      <a:r>
                        <a:rPr lang="fr-FR" sz="1800" dirty="0" err="1">
                          <a:effectLst/>
                          <a:latin typeface="Arial" panose="020B0604020202020204" pitchFamily="34" charset="0"/>
                          <a:cs typeface="Arial" panose="020B0604020202020204" pitchFamily="34" charset="0"/>
                        </a:rPr>
                        <a:t>C</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err="1">
                          <a:effectLst/>
                          <a:latin typeface="Arial" panose="020B0604020202020204" pitchFamily="34" charset="0"/>
                          <a:cs typeface="Arial" panose="020B0604020202020204" pitchFamily="34" charset="0"/>
                        </a:rPr>
                        <a:t>Nhiệt</a:t>
                      </a:r>
                      <a:r>
                        <a:rPr lang="en-US" sz="1800" dirty="0">
                          <a:effectLst/>
                          <a:latin typeface="Arial" panose="020B0604020202020204" pitchFamily="34" charset="0"/>
                          <a:cs typeface="Arial" panose="020B0604020202020204" pitchFamily="34" charset="0"/>
                        </a:rPr>
                        <a:t> dung </a:t>
                      </a:r>
                      <a:r>
                        <a:rPr lang="en-US" sz="1800" dirty="0" err="1">
                          <a:effectLst/>
                          <a:latin typeface="Arial" panose="020B0604020202020204" pitchFamily="34" charset="0"/>
                          <a:cs typeface="Arial" panose="020B0604020202020204" pitchFamily="34" charset="0"/>
                        </a:rPr>
                        <a:t>riêng</a:t>
                      </a:r>
                      <a:r>
                        <a:rPr lang="en-US" sz="1800" dirty="0">
                          <a:effectLst/>
                          <a:latin typeface="Arial" panose="020B0604020202020204" pitchFamily="34" charset="0"/>
                          <a:cs typeface="Arial" panose="020B0604020202020204" pitchFamily="34" charset="0"/>
                        </a:rPr>
                        <a:t>, kJ/kg </a:t>
                      </a:r>
                      <a:r>
                        <a:rPr lang="en-US" sz="1800" baseline="30000" dirty="0" err="1">
                          <a:effectLst/>
                          <a:latin typeface="Arial" panose="020B0604020202020204" pitchFamily="34" charset="0"/>
                          <a:cs typeface="Arial" panose="020B0604020202020204" pitchFamily="34" charset="0"/>
                        </a:rPr>
                        <a:t>o</a:t>
                      </a:r>
                      <a:r>
                        <a:rPr lang="en-US" sz="1800" dirty="0" err="1">
                          <a:effectLst/>
                          <a:latin typeface="Arial" panose="020B0604020202020204" pitchFamily="34" charset="0"/>
                          <a:cs typeface="Arial" panose="020B0604020202020204" pitchFamily="34" charset="0"/>
                        </a:rPr>
                        <a:t>C</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fr-FR" sz="1800" dirty="0" err="1">
                          <a:effectLst/>
                          <a:latin typeface="Arial" panose="020B0604020202020204" pitchFamily="34" charset="0"/>
                          <a:cs typeface="Arial" panose="020B0604020202020204" pitchFamily="34" charset="0"/>
                        </a:rPr>
                        <a:t>Nhiệt</a:t>
                      </a:r>
                      <a:r>
                        <a:rPr lang="fr-FR" sz="1800" dirty="0">
                          <a:effectLst/>
                          <a:latin typeface="Arial" panose="020B0604020202020204" pitchFamily="34" charset="0"/>
                          <a:cs typeface="Arial" panose="020B0604020202020204" pitchFamily="34" charset="0"/>
                        </a:rPr>
                        <a:t> </a:t>
                      </a:r>
                      <a:r>
                        <a:rPr lang="fr-FR" sz="1800" dirty="0" err="1">
                          <a:effectLst/>
                          <a:latin typeface="Arial" panose="020B0604020202020204" pitchFamily="34" charset="0"/>
                          <a:cs typeface="Arial" panose="020B0604020202020204" pitchFamily="34" charset="0"/>
                        </a:rPr>
                        <a:t>độ</a:t>
                      </a:r>
                      <a:r>
                        <a:rPr lang="fr-FR" sz="1800" dirty="0">
                          <a:effectLst/>
                          <a:latin typeface="Arial" panose="020B0604020202020204" pitchFamily="34" charset="0"/>
                          <a:cs typeface="Arial" panose="020B0604020202020204" pitchFamily="34" charset="0"/>
                        </a:rPr>
                        <a:t>, </a:t>
                      </a:r>
                      <a:r>
                        <a:rPr lang="fr-FR" sz="1800" baseline="30000" dirty="0" err="1">
                          <a:effectLst/>
                          <a:latin typeface="Arial" panose="020B0604020202020204" pitchFamily="34" charset="0"/>
                          <a:cs typeface="Arial" panose="020B0604020202020204" pitchFamily="34" charset="0"/>
                        </a:rPr>
                        <a:t>o</a:t>
                      </a:r>
                      <a:r>
                        <a:rPr lang="fr-FR" sz="1800" dirty="0" err="1">
                          <a:effectLst/>
                          <a:latin typeface="Arial" panose="020B0604020202020204" pitchFamily="34" charset="0"/>
                          <a:cs typeface="Arial" panose="020B0604020202020204" pitchFamily="34" charset="0"/>
                        </a:rPr>
                        <a:t>C</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err="1">
                          <a:effectLst/>
                          <a:latin typeface="Arial" panose="020B0604020202020204" pitchFamily="34" charset="0"/>
                          <a:cs typeface="Arial" panose="020B0604020202020204" pitchFamily="34" charset="0"/>
                        </a:rPr>
                        <a:t>Nhiệt</a:t>
                      </a:r>
                      <a:r>
                        <a:rPr lang="en-US" sz="1800" dirty="0">
                          <a:effectLst/>
                          <a:latin typeface="Arial" panose="020B0604020202020204" pitchFamily="34" charset="0"/>
                          <a:cs typeface="Arial" panose="020B0604020202020204" pitchFamily="34" charset="0"/>
                        </a:rPr>
                        <a:t> dung </a:t>
                      </a:r>
                      <a:r>
                        <a:rPr lang="en-US" sz="1800" dirty="0" err="1">
                          <a:effectLst/>
                          <a:latin typeface="Arial" panose="020B0604020202020204" pitchFamily="34" charset="0"/>
                          <a:cs typeface="Arial" panose="020B0604020202020204" pitchFamily="34" charset="0"/>
                        </a:rPr>
                        <a:t>riêng</a:t>
                      </a:r>
                      <a:r>
                        <a:rPr lang="en-US" sz="1800" dirty="0">
                          <a:effectLst/>
                          <a:latin typeface="Arial" panose="020B0604020202020204" pitchFamily="34" charset="0"/>
                          <a:cs typeface="Arial" panose="020B0604020202020204" pitchFamily="34" charset="0"/>
                        </a:rPr>
                        <a:t>, kJ/kg </a:t>
                      </a:r>
                      <a:r>
                        <a:rPr lang="en-US" sz="1800" baseline="30000" dirty="0" err="1">
                          <a:effectLst/>
                          <a:latin typeface="Arial" panose="020B0604020202020204" pitchFamily="34" charset="0"/>
                          <a:cs typeface="Arial" panose="020B0604020202020204" pitchFamily="34" charset="0"/>
                        </a:rPr>
                        <a:t>o</a:t>
                      </a:r>
                      <a:r>
                        <a:rPr lang="en-US" sz="1800" dirty="0" err="1">
                          <a:effectLst/>
                          <a:latin typeface="Arial" panose="020B0604020202020204" pitchFamily="34" charset="0"/>
                          <a:cs typeface="Arial" panose="020B0604020202020204" pitchFamily="34" charset="0"/>
                        </a:rPr>
                        <a:t>C</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929386409"/>
                  </a:ext>
                </a:extLst>
              </a:tr>
              <a:tr h="337140">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0,805</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800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0,957</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1500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1,117</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28284502"/>
                  </a:ext>
                </a:extLst>
              </a:tr>
              <a:tr h="337140">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200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0,844</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900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0,970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1600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1,117</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89675346"/>
                  </a:ext>
                </a:extLst>
              </a:tr>
              <a:tr h="337140">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300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0,876</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1000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0,983</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1700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1,214</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435814453"/>
                  </a:ext>
                </a:extLst>
              </a:tr>
              <a:tr h="337140">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400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0,900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1100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0,995</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1800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1,214</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650615227"/>
                  </a:ext>
                </a:extLst>
              </a:tr>
              <a:tr h="337140">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500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0,915</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1200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1,002</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1900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1,254</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472809477"/>
                  </a:ext>
                </a:extLst>
              </a:tr>
              <a:tr h="337140">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600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0,933</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1300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1,004</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2000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1,254</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263159282"/>
                  </a:ext>
                </a:extLst>
              </a:tr>
              <a:tr h="337140">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700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0,954</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1400</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1,113</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800" dirty="0">
                          <a:effectLst/>
                          <a:latin typeface="Arial" panose="020B0604020202020204" pitchFamily="34" charset="0"/>
                          <a:cs typeface="Arial" panose="020B0604020202020204" pitchFamily="34" charset="0"/>
                        </a:rPr>
                        <a:t>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053116481"/>
                  </a:ext>
                </a:extLst>
              </a:tr>
            </a:tbl>
          </a:graphicData>
        </a:graphic>
      </p:graphicFrame>
      <p:sp>
        <p:nvSpPr>
          <p:cNvPr id="9" name="TextBox 8">
            <a:extLst>
              <a:ext uri="{FF2B5EF4-FFF2-40B4-BE49-F238E27FC236}">
                <a16:creationId xmlns:a16="http://schemas.microsoft.com/office/drawing/2014/main" id="{2125D34C-E44E-DFF6-5A11-B5FEF4ED4296}"/>
              </a:ext>
            </a:extLst>
          </p:cNvPr>
          <p:cNvSpPr txBox="1"/>
          <p:nvPr/>
        </p:nvSpPr>
        <p:spPr>
          <a:xfrm>
            <a:off x="4193415" y="1600200"/>
            <a:ext cx="3581400" cy="400110"/>
          </a:xfrm>
          <a:prstGeom prst="rect">
            <a:avLst/>
          </a:prstGeom>
          <a:noFill/>
        </p:spPr>
        <p:txBody>
          <a:bodyPr wrap="square">
            <a:spAutoFit/>
          </a:bodyPr>
          <a:lstStyle/>
          <a:p>
            <a:pPr algn="ctr"/>
            <a:r>
              <a:rPr lang="fr-FR" sz="2000" b="1" dirty="0" err="1">
                <a:effectLst/>
                <a:latin typeface="Arial" panose="020B0604020202020204" pitchFamily="34" charset="0"/>
                <a:ea typeface="Times New Roman" panose="02020603050405020304" pitchFamily="18" charset="0"/>
                <a:cs typeface="Arial" panose="020B0604020202020204" pitchFamily="34" charset="0"/>
              </a:rPr>
              <a:t>Nhiệt</a:t>
            </a:r>
            <a:r>
              <a:rPr lang="fr-FR" sz="2000" b="1" dirty="0">
                <a:effectLst/>
                <a:latin typeface="Arial" panose="020B0604020202020204" pitchFamily="34" charset="0"/>
                <a:ea typeface="Times New Roman" panose="02020603050405020304" pitchFamily="18" charset="0"/>
                <a:cs typeface="Arial" panose="020B0604020202020204" pitchFamily="34" charset="0"/>
              </a:rPr>
              <a:t> </a:t>
            </a:r>
            <a:r>
              <a:rPr lang="fr-FR" sz="2000" b="1" dirty="0" err="1">
                <a:effectLst/>
                <a:latin typeface="Arial" panose="020B0604020202020204" pitchFamily="34" charset="0"/>
                <a:ea typeface="Times New Roman" panose="02020603050405020304" pitchFamily="18" charset="0"/>
                <a:cs typeface="Arial" panose="020B0604020202020204" pitchFamily="34" charset="0"/>
              </a:rPr>
              <a:t>dung</a:t>
            </a:r>
            <a:r>
              <a:rPr lang="fr-FR" sz="2000" b="1" dirty="0">
                <a:effectLst/>
                <a:latin typeface="Arial" panose="020B0604020202020204" pitchFamily="34" charset="0"/>
                <a:ea typeface="Times New Roman" panose="02020603050405020304" pitchFamily="18" charset="0"/>
                <a:cs typeface="Arial" panose="020B0604020202020204" pitchFamily="34" charset="0"/>
              </a:rPr>
              <a:t> </a:t>
            </a:r>
            <a:r>
              <a:rPr lang="fr-FR" sz="2000" b="1" dirty="0" err="1">
                <a:effectLst/>
                <a:latin typeface="Arial" panose="020B0604020202020204" pitchFamily="34" charset="0"/>
                <a:ea typeface="Times New Roman" panose="02020603050405020304" pitchFamily="18" charset="0"/>
                <a:cs typeface="Arial" panose="020B0604020202020204" pitchFamily="34" charset="0"/>
              </a:rPr>
              <a:t>riêng</a:t>
            </a:r>
            <a:r>
              <a:rPr lang="fr-FR" sz="2000" b="1" dirty="0">
                <a:effectLst/>
                <a:latin typeface="Arial" panose="020B0604020202020204" pitchFamily="34" charset="0"/>
                <a:ea typeface="Times New Roman" panose="02020603050405020304" pitchFamily="18" charset="0"/>
                <a:cs typeface="Arial" panose="020B0604020202020204" pitchFamily="34" charset="0"/>
              </a:rPr>
              <a:t> </a:t>
            </a:r>
            <a:r>
              <a:rPr lang="fr-FR" sz="2000" b="1" dirty="0" err="1">
                <a:effectLst/>
                <a:latin typeface="Arial" panose="020B0604020202020204" pitchFamily="34" charset="0"/>
                <a:ea typeface="Times New Roman" panose="02020603050405020304" pitchFamily="18" charset="0"/>
                <a:cs typeface="Arial" panose="020B0604020202020204" pitchFamily="34" charset="0"/>
              </a:rPr>
              <a:t>của</a:t>
            </a:r>
            <a:r>
              <a:rPr lang="fr-FR" sz="2000" b="1" dirty="0">
                <a:effectLst/>
                <a:latin typeface="Arial" panose="020B0604020202020204" pitchFamily="34" charset="0"/>
                <a:ea typeface="Times New Roman" panose="02020603050405020304" pitchFamily="18" charset="0"/>
                <a:cs typeface="Arial" panose="020B0604020202020204" pitchFamily="34" charset="0"/>
              </a:rPr>
              <a:t> </a:t>
            </a:r>
            <a:r>
              <a:rPr lang="fr-FR" sz="2000" b="1" dirty="0" err="1">
                <a:effectLst/>
                <a:latin typeface="Arial" panose="020B0604020202020204" pitchFamily="34" charset="0"/>
                <a:ea typeface="Times New Roman" panose="02020603050405020304" pitchFamily="18" charset="0"/>
                <a:cs typeface="Arial" panose="020B0604020202020204" pitchFamily="34" charset="0"/>
              </a:rPr>
              <a:t>xỉ</a:t>
            </a:r>
            <a:endParaRPr 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50881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
        <p:nvSpPr>
          <p:cNvPr id="5" name="Rounded Rectangle 4"/>
          <p:cNvSpPr/>
          <p:nvPr/>
        </p:nvSpPr>
        <p:spPr>
          <a:xfrm>
            <a:off x="3162300" y="2552699"/>
            <a:ext cx="5867400" cy="175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smtClean="0">
                <a:solidFill>
                  <a:schemeClr val="bg1"/>
                </a:solidFill>
                <a:latin typeface="Arial" panose="020B0604020202020204" pitchFamily="34" charset="0"/>
              </a:rPr>
              <a:t>3. </a:t>
            </a:r>
            <a:r>
              <a:rPr lang="vi-VN" sz="3200" b="1">
                <a:solidFill>
                  <a:schemeClr val="bg1"/>
                </a:solidFill>
              </a:rPr>
              <a:t>CƠ HỘI TIẾT KIỆM NĂNG LƯỢNG CHO LÒ </a:t>
            </a:r>
            <a:r>
              <a:rPr lang="vi-VN" sz="3200" b="1" smtClean="0">
                <a:solidFill>
                  <a:schemeClr val="bg1"/>
                </a:solidFill>
              </a:rPr>
              <a:t>HƠI</a:t>
            </a:r>
            <a:endParaRPr lang="vi-VN" sz="3200" b="1">
              <a:solidFill>
                <a:schemeClr val="bg1"/>
              </a:solidFill>
            </a:endParaRPr>
          </a:p>
        </p:txBody>
      </p:sp>
    </p:spTree>
    <p:extLst>
      <p:ext uri="{BB962C8B-B14F-4D97-AF65-F5344CB8AC3E}">
        <p14:creationId xmlns:p14="http://schemas.microsoft.com/office/powerpoint/2010/main" val="24672924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E38CE87-BA08-B0BB-F4DF-4B55C32E2094}"/>
              </a:ext>
            </a:extLst>
          </p:cNvPr>
          <p:cNvSpPr txBox="1"/>
          <p:nvPr/>
        </p:nvSpPr>
        <p:spPr>
          <a:xfrm>
            <a:off x="647700" y="1375970"/>
            <a:ext cx="10896600" cy="4106060"/>
          </a:xfrm>
          <a:prstGeom prst="rect">
            <a:avLst/>
          </a:prstGeom>
          <a:noFill/>
        </p:spPr>
        <p:txBody>
          <a:bodyPr wrap="square">
            <a:spAutoFit/>
          </a:bodyPr>
          <a:lstStyle/>
          <a:p>
            <a:pPr marL="342900" indent="-342900" algn="just">
              <a:lnSpc>
                <a:spcPct val="130000"/>
              </a:lnSpc>
              <a:spcBef>
                <a:spcPts val="300"/>
              </a:spcBef>
              <a:spcAft>
                <a:spcPts val="300"/>
              </a:spcAft>
              <a:buFont typeface="Wingdings" panose="05000000000000000000" pitchFamily="2" charset="2"/>
              <a:buChar char="q"/>
            </a:pPr>
            <a:r>
              <a:rPr lang="en-US" sz="2200">
                <a:latin typeface="Arial" panose="020B0604020202020204" pitchFamily="34" charset="0"/>
                <a:ea typeface="Times New Roman" panose="02020603050405020304" pitchFamily="18" charset="0"/>
                <a:cs typeface="Arial" panose="020B0604020202020204" pitchFamily="34" charset="0"/>
              </a:rPr>
              <a:t>Gi</a:t>
            </a:r>
            <a:r>
              <a:rPr lang="en-US" sz="2200" spc="-5">
                <a:latin typeface="Arial" panose="020B0604020202020204" pitchFamily="34" charset="0"/>
                <a:ea typeface="Times New Roman" panose="02020603050405020304" pitchFamily="18" charset="0"/>
                <a:cs typeface="Arial" panose="020B0604020202020204" pitchFamily="34" charset="0"/>
              </a:rPr>
              <a:t>ả</a:t>
            </a:r>
            <a:r>
              <a:rPr lang="en-US" sz="2200">
                <a:latin typeface="Arial" panose="020B0604020202020204" pitchFamily="34" charset="0"/>
                <a:ea typeface="Times New Roman" panose="02020603050405020304" pitchFamily="18" charset="0"/>
                <a:cs typeface="Arial" panose="020B0604020202020204" pitchFamily="34" charset="0"/>
              </a:rPr>
              <a:t>m </a:t>
            </a:r>
            <a:r>
              <a:rPr lang="en-US" sz="2200" spc="5">
                <a:latin typeface="Arial" panose="020B0604020202020204" pitchFamily="34" charset="0"/>
                <a:ea typeface="Times New Roman" panose="02020603050405020304" pitchFamily="18" charset="0"/>
                <a:cs typeface="Arial" panose="020B0604020202020204" pitchFamily="34" charset="0"/>
              </a:rPr>
              <a:t>t</a:t>
            </a:r>
            <a:r>
              <a:rPr lang="en-US" sz="2200">
                <a:latin typeface="Arial" panose="020B0604020202020204" pitchFamily="34" charset="0"/>
                <a:ea typeface="Times New Roman" panose="02020603050405020304" pitchFamily="18" charset="0"/>
                <a:cs typeface="Arial" panose="020B0604020202020204" pitchFamily="34" charset="0"/>
              </a:rPr>
              <a:t>h</a:t>
            </a:r>
            <a:r>
              <a:rPr lang="en-US" sz="2200" spc="5">
                <a:latin typeface="Arial" panose="020B0604020202020204" pitchFamily="34" charset="0"/>
                <a:ea typeface="Times New Roman" panose="02020603050405020304" pitchFamily="18" charset="0"/>
                <a:cs typeface="Arial" panose="020B0604020202020204" pitchFamily="34" charset="0"/>
              </a:rPr>
              <a:t>i</a:t>
            </a:r>
            <a:r>
              <a:rPr lang="en-US" sz="2200" spc="-5">
                <a:latin typeface="Arial" panose="020B0604020202020204" pitchFamily="34" charset="0"/>
                <a:ea typeface="Times New Roman" panose="02020603050405020304" pitchFamily="18" charset="0"/>
                <a:cs typeface="Arial" panose="020B0604020202020204" pitchFamily="34" charset="0"/>
              </a:rPr>
              <a:t>ể</a:t>
            </a:r>
            <a:r>
              <a:rPr lang="en-US" sz="2200">
                <a:latin typeface="Arial" panose="020B0604020202020204" pitchFamily="34" charset="0"/>
                <a:ea typeface="Times New Roman" panose="02020603050405020304" pitchFamily="18" charset="0"/>
                <a:cs typeface="Arial" panose="020B0604020202020204" pitchFamily="34" charset="0"/>
              </a:rPr>
              <a:t>u không khí d</a:t>
            </a:r>
            <a:r>
              <a:rPr lang="en-US" sz="2200" spc="5">
                <a:latin typeface="Arial" panose="020B0604020202020204" pitchFamily="34" charset="0"/>
                <a:ea typeface="Times New Roman" panose="02020603050405020304" pitchFamily="18" charset="0"/>
                <a:cs typeface="Arial" panose="020B0604020202020204" pitchFamily="34" charset="0"/>
              </a:rPr>
              <a:t>ư</a:t>
            </a:r>
            <a:r>
              <a:rPr lang="en-US" sz="2200">
                <a:latin typeface="Arial" panose="020B0604020202020204" pitchFamily="34" charset="0"/>
                <a:ea typeface="Times New Roman" panose="02020603050405020304" pitchFamily="18" charset="0"/>
                <a:cs typeface="Arial" panose="020B0604020202020204" pitchFamily="34" charset="0"/>
              </a:rPr>
              <a:t>.</a:t>
            </a:r>
          </a:p>
          <a:p>
            <a:pPr marL="342900" indent="-342900" algn="just">
              <a:lnSpc>
                <a:spcPct val="130000"/>
              </a:lnSpc>
              <a:spcBef>
                <a:spcPts val="300"/>
              </a:spcBef>
              <a:spcAft>
                <a:spcPts val="300"/>
              </a:spcAft>
              <a:buFont typeface="Wingdings" panose="05000000000000000000" pitchFamily="2" charset="2"/>
              <a:buChar char="q"/>
            </a:pPr>
            <a:r>
              <a:rPr lang="en-US" sz="2200">
                <a:latin typeface="Arial" panose="020B0604020202020204" pitchFamily="34" charset="0"/>
                <a:ea typeface="Times New Roman" panose="02020603050405020304" pitchFamily="18" charset="0"/>
                <a:cs typeface="Arial" panose="020B0604020202020204" pitchFamily="34" charset="0"/>
              </a:rPr>
              <a:t>L</a:t>
            </a:r>
            <a:r>
              <a:rPr lang="en-US" sz="2200" spc="-5">
                <a:latin typeface="Arial" panose="020B0604020202020204" pitchFamily="34" charset="0"/>
                <a:ea typeface="Times New Roman" panose="02020603050405020304" pitchFamily="18" charset="0"/>
                <a:cs typeface="Arial" panose="020B0604020202020204" pitchFamily="34" charset="0"/>
              </a:rPr>
              <a:t>ắ</a:t>
            </a:r>
            <a:r>
              <a:rPr lang="en-US" sz="2200">
                <a:latin typeface="Arial" panose="020B0604020202020204" pitchFamily="34" charset="0"/>
                <a:ea typeface="Times New Roman" panose="02020603050405020304" pitchFamily="18" charset="0"/>
                <a:cs typeface="Arial" panose="020B0604020202020204" pitchFamily="34" charset="0"/>
              </a:rPr>
              <a:t>p đ</a:t>
            </a:r>
            <a:r>
              <a:rPr lang="en-US" sz="2200" spc="-5">
                <a:latin typeface="Arial" panose="020B0604020202020204" pitchFamily="34" charset="0"/>
                <a:ea typeface="Times New Roman" panose="02020603050405020304" pitchFamily="18" charset="0"/>
                <a:cs typeface="Arial" panose="020B0604020202020204" pitchFamily="34" charset="0"/>
              </a:rPr>
              <a:t>ặ</a:t>
            </a:r>
            <a:r>
              <a:rPr lang="en-US" sz="2200">
                <a:latin typeface="Arial" panose="020B0604020202020204" pitchFamily="34" charset="0"/>
                <a:ea typeface="Times New Roman" panose="02020603050405020304" pitchFamily="18" charset="0"/>
                <a:cs typeface="Arial" panose="020B0604020202020204" pitchFamily="34" charset="0"/>
              </a:rPr>
              <a:t>t </a:t>
            </a:r>
            <a:r>
              <a:rPr lang="en-US" sz="2200" spc="5">
                <a:latin typeface="Arial" panose="020B0604020202020204" pitchFamily="34" charset="0"/>
                <a:ea typeface="Times New Roman" panose="02020603050405020304" pitchFamily="18" charset="0"/>
                <a:cs typeface="Arial" panose="020B0604020202020204" pitchFamily="34" charset="0"/>
              </a:rPr>
              <a:t>t</a:t>
            </a:r>
            <a:r>
              <a:rPr lang="en-US" sz="2200">
                <a:latin typeface="Arial" panose="020B0604020202020204" pitchFamily="34" charset="0"/>
                <a:ea typeface="Times New Roman" panose="02020603050405020304" pitchFamily="18" charset="0"/>
                <a:cs typeface="Arial" panose="020B0604020202020204" pitchFamily="34" charset="0"/>
              </a:rPr>
              <a:t>h</a:t>
            </a:r>
            <a:r>
              <a:rPr lang="en-US" sz="2200" spc="5">
                <a:latin typeface="Arial" panose="020B0604020202020204" pitchFamily="34" charset="0"/>
                <a:ea typeface="Times New Roman" panose="02020603050405020304" pitchFamily="18" charset="0"/>
                <a:cs typeface="Arial" panose="020B0604020202020204" pitchFamily="34" charset="0"/>
              </a:rPr>
              <a:t>i</a:t>
            </a:r>
            <a:r>
              <a:rPr lang="en-US" sz="2200" spc="-5">
                <a:latin typeface="Arial" panose="020B0604020202020204" pitchFamily="34" charset="0"/>
                <a:ea typeface="Times New Roman" panose="02020603050405020304" pitchFamily="18" charset="0"/>
                <a:cs typeface="Arial" panose="020B0604020202020204" pitchFamily="34" charset="0"/>
              </a:rPr>
              <a:t>ế</a:t>
            </a:r>
            <a:r>
              <a:rPr lang="en-US" sz="2200">
                <a:latin typeface="Arial" panose="020B0604020202020204" pitchFamily="34" charset="0"/>
                <a:ea typeface="Times New Roman" panose="02020603050405020304" pitchFamily="18" charset="0"/>
                <a:cs typeface="Arial" panose="020B0604020202020204" pitchFamily="34" charset="0"/>
              </a:rPr>
              <a:t>t </a:t>
            </a:r>
            <a:r>
              <a:rPr lang="en-US" sz="2200" spc="5">
                <a:latin typeface="Arial" panose="020B0604020202020204" pitchFamily="34" charset="0"/>
                <a:ea typeface="Times New Roman" panose="02020603050405020304" pitchFamily="18" charset="0"/>
                <a:cs typeface="Arial" panose="020B0604020202020204" pitchFamily="34" charset="0"/>
              </a:rPr>
              <a:t>b</a:t>
            </a:r>
            <a:r>
              <a:rPr lang="en-US" sz="2200">
                <a:latin typeface="Arial" panose="020B0604020202020204" pitchFamily="34" charset="0"/>
                <a:ea typeface="Times New Roman" panose="02020603050405020304" pitchFamily="18" charset="0"/>
                <a:cs typeface="Arial" panose="020B0604020202020204" pitchFamily="34" charset="0"/>
              </a:rPr>
              <a:t>ị thu hồi nh</a:t>
            </a:r>
            <a:r>
              <a:rPr lang="en-US" sz="2200" spc="5">
                <a:latin typeface="Arial" panose="020B0604020202020204" pitchFamily="34" charset="0"/>
                <a:ea typeface="Times New Roman" panose="02020603050405020304" pitchFamily="18" charset="0"/>
                <a:cs typeface="Arial" panose="020B0604020202020204" pitchFamily="34" charset="0"/>
              </a:rPr>
              <a:t>i</a:t>
            </a:r>
            <a:r>
              <a:rPr lang="en-US" sz="2200" spc="-5">
                <a:latin typeface="Arial" panose="020B0604020202020204" pitchFamily="34" charset="0"/>
                <a:ea typeface="Times New Roman" panose="02020603050405020304" pitchFamily="18" charset="0"/>
                <a:cs typeface="Arial" panose="020B0604020202020204" pitchFamily="34" charset="0"/>
              </a:rPr>
              <a:t>ệ</a:t>
            </a:r>
            <a:r>
              <a:rPr lang="en-US" sz="2200">
                <a:latin typeface="Arial" panose="020B0604020202020204" pitchFamily="34" charset="0"/>
                <a:ea typeface="Times New Roman" panose="02020603050405020304" pitchFamily="18" charset="0"/>
                <a:cs typeface="Arial" panose="020B0604020202020204" pitchFamily="34" charset="0"/>
              </a:rPr>
              <a:t>t.</a:t>
            </a:r>
          </a:p>
          <a:p>
            <a:pPr marL="342900" indent="-342900" algn="just">
              <a:lnSpc>
                <a:spcPct val="130000"/>
              </a:lnSpc>
              <a:spcBef>
                <a:spcPts val="300"/>
              </a:spcBef>
              <a:spcAft>
                <a:spcPts val="300"/>
              </a:spcAft>
              <a:buFont typeface="Wingdings" panose="05000000000000000000" pitchFamily="2" charset="2"/>
              <a:buChar char="q"/>
            </a:pPr>
            <a:r>
              <a:rPr lang="en-US" sz="2200">
                <a:latin typeface="Arial" panose="020B0604020202020204" pitchFamily="34" charset="0"/>
                <a:ea typeface="Times New Roman" panose="02020603050405020304" pitchFamily="18" charset="0"/>
                <a:cs typeface="Arial" panose="020B0604020202020204" pitchFamily="34" charset="0"/>
              </a:rPr>
              <a:t>L</a:t>
            </a:r>
            <a:r>
              <a:rPr lang="en-US" sz="2200" spc="-5">
                <a:latin typeface="Arial" panose="020B0604020202020204" pitchFamily="34" charset="0"/>
                <a:ea typeface="Times New Roman" panose="02020603050405020304" pitchFamily="18" charset="0"/>
                <a:cs typeface="Arial" panose="020B0604020202020204" pitchFamily="34" charset="0"/>
              </a:rPr>
              <a:t>à</a:t>
            </a:r>
            <a:r>
              <a:rPr lang="en-US" sz="2200">
                <a:latin typeface="Arial" panose="020B0604020202020204" pitchFamily="34" charset="0"/>
                <a:ea typeface="Times New Roman" panose="02020603050405020304" pitchFamily="18" charset="0"/>
                <a:cs typeface="Arial" panose="020B0604020202020204" pitchFamily="34" charset="0"/>
              </a:rPr>
              <a:t>m </a:t>
            </a:r>
            <a:r>
              <a:rPr lang="en-US" sz="2200" spc="5">
                <a:latin typeface="Arial" panose="020B0604020202020204" pitchFamily="34" charset="0"/>
                <a:ea typeface="Times New Roman" panose="02020603050405020304" pitchFamily="18" charset="0"/>
                <a:cs typeface="Arial" panose="020B0604020202020204" pitchFamily="34" charset="0"/>
              </a:rPr>
              <a:t>s</a:t>
            </a:r>
            <a:r>
              <a:rPr lang="en-US" sz="2200" spc="-5">
                <a:latin typeface="Arial" panose="020B0604020202020204" pitchFamily="34" charset="0"/>
                <a:ea typeface="Times New Roman" panose="02020603050405020304" pitchFamily="18" charset="0"/>
                <a:cs typeface="Arial" panose="020B0604020202020204" pitchFamily="34" charset="0"/>
              </a:rPr>
              <a:t>ạc</a:t>
            </a:r>
            <a:r>
              <a:rPr lang="en-US" sz="2200">
                <a:latin typeface="Arial" panose="020B0604020202020204" pitchFamily="34" charset="0"/>
                <a:ea typeface="Times New Roman" panose="02020603050405020304" pitchFamily="18" charset="0"/>
                <a:cs typeface="Arial" panose="020B0604020202020204" pitchFamily="34" charset="0"/>
              </a:rPr>
              <a:t>h bề </a:t>
            </a:r>
            <a:r>
              <a:rPr lang="en-US" sz="2200" spc="15">
                <a:latin typeface="Arial" panose="020B0604020202020204" pitchFamily="34" charset="0"/>
                <a:ea typeface="Times New Roman" panose="02020603050405020304" pitchFamily="18" charset="0"/>
                <a:cs typeface="Arial" panose="020B0604020202020204" pitchFamily="34" charset="0"/>
              </a:rPr>
              <a:t>m</a:t>
            </a:r>
            <a:r>
              <a:rPr lang="en-US" sz="2200" spc="-5">
                <a:latin typeface="Arial" panose="020B0604020202020204" pitchFamily="34" charset="0"/>
                <a:ea typeface="Times New Roman" panose="02020603050405020304" pitchFamily="18" charset="0"/>
                <a:cs typeface="Arial" panose="020B0604020202020204" pitchFamily="34" charset="0"/>
              </a:rPr>
              <a:t>ặ</a:t>
            </a:r>
            <a:r>
              <a:rPr lang="en-US" sz="2200">
                <a:latin typeface="Arial" panose="020B0604020202020204" pitchFamily="34" charset="0"/>
                <a:ea typeface="Times New Roman" panose="02020603050405020304" pitchFamily="18" charset="0"/>
                <a:cs typeface="Arial" panose="020B0604020202020204" pitchFamily="34" charset="0"/>
              </a:rPr>
              <a:t>t truy</a:t>
            </a:r>
            <a:r>
              <a:rPr lang="en-US" sz="2200" spc="-5">
                <a:latin typeface="Arial" panose="020B0604020202020204" pitchFamily="34" charset="0"/>
                <a:ea typeface="Times New Roman" panose="02020603050405020304" pitchFamily="18" charset="0"/>
                <a:cs typeface="Arial" panose="020B0604020202020204" pitchFamily="34" charset="0"/>
              </a:rPr>
              <a:t>ề</a:t>
            </a:r>
            <a:r>
              <a:rPr lang="en-US" sz="2200">
                <a:latin typeface="Arial" panose="020B0604020202020204" pitchFamily="34" charset="0"/>
                <a:ea typeface="Times New Roman" panose="02020603050405020304" pitchFamily="18" charset="0"/>
                <a:cs typeface="Arial" panose="020B0604020202020204" pitchFamily="34" charset="0"/>
              </a:rPr>
              <a:t>n</a:t>
            </a:r>
            <a:r>
              <a:rPr lang="en-US" sz="2200" spc="10">
                <a:latin typeface="Arial" panose="020B0604020202020204" pitchFamily="34" charset="0"/>
                <a:ea typeface="Times New Roman" panose="02020603050405020304" pitchFamily="18" charset="0"/>
                <a:cs typeface="Arial" panose="020B0604020202020204" pitchFamily="34" charset="0"/>
              </a:rPr>
              <a:t> </a:t>
            </a:r>
            <a:r>
              <a:rPr lang="en-US" sz="2200">
                <a:latin typeface="Arial" panose="020B0604020202020204" pitchFamily="34" charset="0"/>
                <a:ea typeface="Times New Roman" panose="02020603050405020304" pitchFamily="18" charset="0"/>
                <a:cs typeface="Arial" panose="020B0604020202020204" pitchFamily="34" charset="0"/>
              </a:rPr>
              <a:t>nh</a:t>
            </a:r>
            <a:r>
              <a:rPr lang="en-US" sz="2200" spc="5">
                <a:latin typeface="Arial" panose="020B0604020202020204" pitchFamily="34" charset="0"/>
                <a:ea typeface="Times New Roman" panose="02020603050405020304" pitchFamily="18" charset="0"/>
                <a:cs typeface="Arial" panose="020B0604020202020204" pitchFamily="34" charset="0"/>
              </a:rPr>
              <a:t>i</a:t>
            </a:r>
            <a:r>
              <a:rPr lang="en-US" sz="2200" spc="-5">
                <a:latin typeface="Arial" panose="020B0604020202020204" pitchFamily="34" charset="0"/>
                <a:ea typeface="Times New Roman" panose="02020603050405020304" pitchFamily="18" charset="0"/>
                <a:cs typeface="Arial" panose="020B0604020202020204" pitchFamily="34" charset="0"/>
              </a:rPr>
              <a:t>ệ</a:t>
            </a:r>
            <a:r>
              <a:rPr lang="en-US" sz="2200">
                <a:latin typeface="Arial" panose="020B0604020202020204" pitchFamily="34" charset="0"/>
                <a:ea typeface="Times New Roman" panose="02020603050405020304" pitchFamily="18" charset="0"/>
                <a:cs typeface="Arial" panose="020B0604020202020204" pitchFamily="34" charset="0"/>
              </a:rPr>
              <a:t>t của</a:t>
            </a:r>
            <a:r>
              <a:rPr lang="en-US" sz="2200" spc="-5">
                <a:latin typeface="Arial" panose="020B0604020202020204" pitchFamily="34" charset="0"/>
                <a:ea typeface="Times New Roman" panose="02020603050405020304" pitchFamily="18" charset="0"/>
                <a:cs typeface="Arial" panose="020B0604020202020204" pitchFamily="34" charset="0"/>
              </a:rPr>
              <a:t> </a:t>
            </a:r>
            <a:r>
              <a:rPr lang="en-US" sz="2200">
                <a:latin typeface="Arial" panose="020B0604020202020204" pitchFamily="34" charset="0"/>
                <a:ea typeface="Times New Roman" panose="02020603050405020304" pitchFamily="18" charset="0"/>
                <a:cs typeface="Arial" panose="020B0604020202020204" pitchFamily="34" charset="0"/>
              </a:rPr>
              <a:t>lò hơi.</a:t>
            </a:r>
          </a:p>
          <a:p>
            <a:pPr marL="342900" indent="-342900" algn="just">
              <a:lnSpc>
                <a:spcPct val="130000"/>
              </a:lnSpc>
              <a:spcBef>
                <a:spcPts val="300"/>
              </a:spcBef>
              <a:spcAft>
                <a:spcPts val="300"/>
              </a:spcAft>
              <a:buFont typeface="Wingdings" panose="05000000000000000000" pitchFamily="2" charset="2"/>
              <a:buChar char="q"/>
            </a:pPr>
            <a:r>
              <a:rPr lang="en-US" sz="2200" spc="5">
                <a:latin typeface="Arial" panose="020B0604020202020204" pitchFamily="34" charset="0"/>
                <a:ea typeface="Times New Roman" panose="02020603050405020304" pitchFamily="18" charset="0"/>
                <a:cs typeface="Arial" panose="020B0604020202020204" pitchFamily="34" charset="0"/>
              </a:rPr>
              <a:t>C</a:t>
            </a:r>
            <a:r>
              <a:rPr lang="en-US" sz="2200" spc="-5">
                <a:latin typeface="Arial" panose="020B0604020202020204" pitchFamily="34" charset="0"/>
                <a:ea typeface="Times New Roman" panose="02020603050405020304" pitchFamily="18" charset="0"/>
                <a:cs typeface="Arial" panose="020B0604020202020204" pitchFamily="34" charset="0"/>
              </a:rPr>
              <a:t>ả</a:t>
            </a:r>
            <a:r>
              <a:rPr lang="en-US" sz="2200">
                <a:latin typeface="Arial" panose="020B0604020202020204" pitchFamily="34" charset="0"/>
                <a:ea typeface="Times New Roman" panose="02020603050405020304" pitchFamily="18" charset="0"/>
                <a:cs typeface="Arial" panose="020B0604020202020204" pitchFamily="34" charset="0"/>
              </a:rPr>
              <a:t>i </a:t>
            </a:r>
            <a:r>
              <a:rPr lang="en-US" sz="2200" spc="5">
                <a:latin typeface="Arial" panose="020B0604020202020204" pitchFamily="34" charset="0"/>
                <a:ea typeface="Times New Roman" panose="02020603050405020304" pitchFamily="18" charset="0"/>
                <a:cs typeface="Arial" panose="020B0604020202020204" pitchFamily="34" charset="0"/>
              </a:rPr>
              <a:t>t</a:t>
            </a:r>
            <a:r>
              <a:rPr lang="en-US" sz="2200">
                <a:latin typeface="Arial" panose="020B0604020202020204" pitchFamily="34" charset="0"/>
                <a:ea typeface="Times New Roman" panose="02020603050405020304" pitchFamily="18" charset="0"/>
                <a:cs typeface="Arial" panose="020B0604020202020204" pitchFamily="34" charset="0"/>
              </a:rPr>
              <a:t>h</a:t>
            </a:r>
            <a:r>
              <a:rPr lang="en-US" sz="2200" spc="5">
                <a:latin typeface="Arial" panose="020B0604020202020204" pitchFamily="34" charset="0"/>
                <a:ea typeface="Times New Roman" panose="02020603050405020304" pitchFamily="18" charset="0"/>
                <a:cs typeface="Arial" panose="020B0604020202020204" pitchFamily="34" charset="0"/>
              </a:rPr>
              <a:t>i</a:t>
            </a:r>
            <a:r>
              <a:rPr lang="en-US" sz="2200" spc="-5">
                <a:latin typeface="Arial" panose="020B0604020202020204" pitchFamily="34" charset="0"/>
                <a:ea typeface="Times New Roman" panose="02020603050405020304" pitchFamily="18" charset="0"/>
                <a:cs typeface="Arial" panose="020B0604020202020204" pitchFamily="34" charset="0"/>
              </a:rPr>
              <a:t>ệ</a:t>
            </a:r>
            <a:r>
              <a:rPr lang="en-US" sz="2200">
                <a:latin typeface="Arial" panose="020B0604020202020204" pitchFamily="34" charset="0"/>
                <a:ea typeface="Times New Roman" panose="02020603050405020304" pitchFamily="18" charset="0"/>
                <a:cs typeface="Arial" panose="020B0604020202020204" pitchFamily="34" charset="0"/>
              </a:rPr>
              <a:t>n xử lý nướ</a:t>
            </a:r>
            <a:r>
              <a:rPr lang="en-US" sz="2200" spc="-5">
                <a:latin typeface="Arial" panose="020B0604020202020204" pitchFamily="34" charset="0"/>
                <a:ea typeface="Times New Roman" panose="02020603050405020304" pitchFamily="18" charset="0"/>
                <a:cs typeface="Arial" panose="020B0604020202020204" pitchFamily="34" charset="0"/>
              </a:rPr>
              <a:t>c.</a:t>
            </a:r>
            <a:endParaRPr lang="en-US" sz="2200">
              <a:latin typeface="Arial" panose="020B0604020202020204" pitchFamily="34" charset="0"/>
              <a:ea typeface="Times New Roman" panose="02020603050405020304" pitchFamily="18" charset="0"/>
              <a:cs typeface="Arial" panose="020B0604020202020204" pitchFamily="34" charset="0"/>
            </a:endParaRPr>
          </a:p>
          <a:p>
            <a:pPr marL="342900" indent="-342900" algn="just">
              <a:lnSpc>
                <a:spcPct val="130000"/>
              </a:lnSpc>
              <a:spcBef>
                <a:spcPts val="300"/>
              </a:spcBef>
              <a:spcAft>
                <a:spcPts val="300"/>
              </a:spcAft>
              <a:buFont typeface="Wingdings" panose="05000000000000000000" pitchFamily="2" charset="2"/>
              <a:buChar char="q"/>
            </a:pPr>
            <a:r>
              <a:rPr lang="en-US" sz="2200">
                <a:latin typeface="Arial" panose="020B0604020202020204" pitchFamily="34" charset="0"/>
                <a:ea typeface="Times New Roman" panose="02020603050405020304" pitchFamily="18" charset="0"/>
                <a:cs typeface="Arial" panose="020B0604020202020204" pitchFamily="34" charset="0"/>
              </a:rPr>
              <a:t>Gi</a:t>
            </a:r>
            <a:r>
              <a:rPr lang="en-US" sz="2200" spc="-5">
                <a:latin typeface="Arial" panose="020B0604020202020204" pitchFamily="34" charset="0"/>
                <a:ea typeface="Times New Roman" panose="02020603050405020304" pitchFamily="18" charset="0"/>
                <a:cs typeface="Arial" panose="020B0604020202020204" pitchFamily="34" charset="0"/>
              </a:rPr>
              <a:t>ả</a:t>
            </a:r>
            <a:r>
              <a:rPr lang="en-US" sz="2200">
                <a:latin typeface="Arial" panose="020B0604020202020204" pitchFamily="34" charset="0"/>
                <a:ea typeface="Times New Roman" panose="02020603050405020304" pitchFamily="18" charset="0"/>
                <a:cs typeface="Arial" panose="020B0604020202020204" pitchFamily="34" charset="0"/>
              </a:rPr>
              <a:t>m </a:t>
            </a:r>
            <a:r>
              <a:rPr lang="en-US" sz="2200" spc="5">
                <a:latin typeface="Arial" panose="020B0604020202020204" pitchFamily="34" charset="0"/>
                <a:ea typeface="Times New Roman" panose="02020603050405020304" pitchFamily="18" charset="0"/>
                <a:cs typeface="Arial" panose="020B0604020202020204" pitchFamily="34" charset="0"/>
              </a:rPr>
              <a:t>t</a:t>
            </a:r>
            <a:r>
              <a:rPr lang="en-US" sz="2200">
                <a:latin typeface="Arial" panose="020B0604020202020204" pitchFamily="34" charset="0"/>
                <a:ea typeface="Times New Roman" panose="02020603050405020304" pitchFamily="18" charset="0"/>
                <a:cs typeface="Arial" panose="020B0604020202020204" pitchFamily="34" charset="0"/>
              </a:rPr>
              <a:t>h</a:t>
            </a:r>
            <a:r>
              <a:rPr lang="en-US" sz="2200" spc="5">
                <a:latin typeface="Arial" panose="020B0604020202020204" pitchFamily="34" charset="0"/>
                <a:ea typeface="Times New Roman" panose="02020603050405020304" pitchFamily="18" charset="0"/>
                <a:cs typeface="Arial" panose="020B0604020202020204" pitchFamily="34" charset="0"/>
              </a:rPr>
              <a:t>i</a:t>
            </a:r>
            <a:r>
              <a:rPr lang="en-US" sz="2200" spc="-5">
                <a:latin typeface="Arial" panose="020B0604020202020204" pitchFamily="34" charset="0"/>
                <a:ea typeface="Times New Roman" panose="02020603050405020304" pitchFamily="18" charset="0"/>
                <a:cs typeface="Arial" panose="020B0604020202020204" pitchFamily="34" charset="0"/>
              </a:rPr>
              <a:t>ể</a:t>
            </a:r>
            <a:r>
              <a:rPr lang="en-US" sz="2200">
                <a:latin typeface="Arial" panose="020B0604020202020204" pitchFamily="34" charset="0"/>
                <a:ea typeface="Times New Roman" panose="02020603050405020304" pitchFamily="18" charset="0"/>
                <a:cs typeface="Arial" panose="020B0604020202020204" pitchFamily="34" charset="0"/>
              </a:rPr>
              <a:t>u </a:t>
            </a:r>
            <a:r>
              <a:rPr lang="en-US" sz="2200" spc="5">
                <a:latin typeface="Arial" panose="020B0604020202020204" pitchFamily="34" charset="0"/>
                <a:ea typeface="Times New Roman" panose="02020603050405020304" pitchFamily="18" charset="0"/>
                <a:cs typeface="Arial" panose="020B0604020202020204" pitchFamily="34" charset="0"/>
              </a:rPr>
              <a:t>x</a:t>
            </a:r>
            <a:r>
              <a:rPr lang="en-US" sz="2200">
                <a:latin typeface="Arial" panose="020B0604020202020204" pitchFamily="34" charset="0"/>
                <a:ea typeface="Times New Roman" panose="02020603050405020304" pitchFamily="18" charset="0"/>
                <a:cs typeface="Arial" panose="020B0604020202020204" pitchFamily="34" charset="0"/>
              </a:rPr>
              <a:t>ả</a:t>
            </a:r>
            <a:r>
              <a:rPr lang="en-US" sz="2200" spc="-5">
                <a:latin typeface="Arial" panose="020B0604020202020204" pitchFamily="34" charset="0"/>
                <a:ea typeface="Times New Roman" panose="02020603050405020304" pitchFamily="18" charset="0"/>
                <a:cs typeface="Arial" panose="020B0604020202020204" pitchFamily="34" charset="0"/>
              </a:rPr>
              <a:t> </a:t>
            </a:r>
            <a:r>
              <a:rPr lang="en-US" sz="2200">
                <a:latin typeface="Arial" panose="020B0604020202020204" pitchFamily="34" charset="0"/>
                <a:ea typeface="Times New Roman" panose="02020603050405020304" pitchFamily="18" charset="0"/>
                <a:cs typeface="Arial" panose="020B0604020202020204" pitchFamily="34" charset="0"/>
              </a:rPr>
              <a:t>lò b</a:t>
            </a:r>
            <a:r>
              <a:rPr lang="en-US" sz="2200" spc="-5">
                <a:latin typeface="Arial" panose="020B0604020202020204" pitchFamily="34" charset="0"/>
                <a:ea typeface="Times New Roman" panose="02020603050405020304" pitchFamily="18" charset="0"/>
                <a:cs typeface="Arial" panose="020B0604020202020204" pitchFamily="34" charset="0"/>
              </a:rPr>
              <a:t>ằ</a:t>
            </a:r>
            <a:r>
              <a:rPr lang="en-US" sz="2200">
                <a:latin typeface="Arial" panose="020B0604020202020204" pitchFamily="34" charset="0"/>
                <a:ea typeface="Times New Roman" panose="02020603050405020304" pitchFamily="18" charset="0"/>
                <a:cs typeface="Arial" panose="020B0604020202020204" pitchFamily="34" charset="0"/>
              </a:rPr>
              <a:t>ng v</a:t>
            </a:r>
            <a:r>
              <a:rPr lang="en-US" sz="2200" spc="15">
                <a:latin typeface="Arial" panose="020B0604020202020204" pitchFamily="34" charset="0"/>
                <a:ea typeface="Times New Roman" panose="02020603050405020304" pitchFamily="18" charset="0"/>
                <a:cs typeface="Arial" panose="020B0604020202020204" pitchFamily="34" charset="0"/>
              </a:rPr>
              <a:t>i</a:t>
            </a:r>
            <a:r>
              <a:rPr lang="en-US" sz="2200" spc="-5">
                <a:latin typeface="Arial" panose="020B0604020202020204" pitchFamily="34" charset="0"/>
                <a:ea typeface="Times New Roman" panose="02020603050405020304" pitchFamily="18" charset="0"/>
                <a:cs typeface="Arial" panose="020B0604020202020204" pitchFamily="34" charset="0"/>
              </a:rPr>
              <a:t>ệ</a:t>
            </a:r>
            <a:r>
              <a:rPr lang="en-US" sz="2200">
                <a:latin typeface="Arial" panose="020B0604020202020204" pitchFamily="34" charset="0"/>
                <a:ea typeface="Times New Roman" panose="02020603050405020304" pitchFamily="18" charset="0"/>
                <a:cs typeface="Arial" panose="020B0604020202020204" pitchFamily="34" charset="0"/>
              </a:rPr>
              <a:t>c</a:t>
            </a:r>
            <a:r>
              <a:rPr lang="en-US" sz="2200" spc="-5">
                <a:latin typeface="Arial" panose="020B0604020202020204" pitchFamily="34" charset="0"/>
                <a:ea typeface="Times New Roman" panose="02020603050405020304" pitchFamily="18" charset="0"/>
                <a:cs typeface="Arial" panose="020B0604020202020204" pitchFamily="34" charset="0"/>
              </a:rPr>
              <a:t> </a:t>
            </a:r>
            <a:r>
              <a:rPr lang="en-US" sz="2200" spc="5">
                <a:latin typeface="Arial" panose="020B0604020202020204" pitchFamily="34" charset="0"/>
                <a:ea typeface="Times New Roman" panose="02020603050405020304" pitchFamily="18" charset="0"/>
                <a:cs typeface="Arial" panose="020B0604020202020204" pitchFamily="34" charset="0"/>
              </a:rPr>
              <a:t>c</a:t>
            </a:r>
            <a:r>
              <a:rPr lang="en-US" sz="2200" spc="-5">
                <a:latin typeface="Arial" panose="020B0604020202020204" pitchFamily="34" charset="0"/>
                <a:ea typeface="Times New Roman" panose="02020603050405020304" pitchFamily="18" charset="0"/>
                <a:cs typeface="Arial" panose="020B0604020202020204" pitchFamily="34" charset="0"/>
              </a:rPr>
              <a:t>à</a:t>
            </a:r>
            <a:r>
              <a:rPr lang="en-US" sz="2200">
                <a:latin typeface="Arial" panose="020B0604020202020204" pitchFamily="34" charset="0"/>
                <a:ea typeface="Times New Roman" panose="02020603050405020304" pitchFamily="18" charset="0"/>
                <a:cs typeface="Arial" panose="020B0604020202020204" pitchFamily="34" charset="0"/>
              </a:rPr>
              <a:t>i </a:t>
            </a:r>
            <a:r>
              <a:rPr lang="en-US" sz="2200" spc="5">
                <a:latin typeface="Arial" panose="020B0604020202020204" pitchFamily="34" charset="0"/>
                <a:ea typeface="Times New Roman" panose="02020603050405020304" pitchFamily="18" charset="0"/>
                <a:cs typeface="Arial" panose="020B0604020202020204" pitchFamily="34" charset="0"/>
              </a:rPr>
              <a:t>đ</a:t>
            </a:r>
            <a:r>
              <a:rPr lang="en-US" sz="2200" spc="-5">
                <a:latin typeface="Arial" panose="020B0604020202020204" pitchFamily="34" charset="0"/>
                <a:ea typeface="Times New Roman" panose="02020603050405020304" pitchFamily="18" charset="0"/>
                <a:cs typeface="Arial" panose="020B0604020202020204" pitchFamily="34" charset="0"/>
              </a:rPr>
              <a:t>ặ</a:t>
            </a:r>
            <a:r>
              <a:rPr lang="en-US" sz="2200">
                <a:latin typeface="Arial" panose="020B0604020202020204" pitchFamily="34" charset="0"/>
                <a:ea typeface="Times New Roman" panose="02020603050405020304" pitchFamily="18" charset="0"/>
                <a:cs typeface="Arial" panose="020B0604020202020204" pitchFamily="34" charset="0"/>
              </a:rPr>
              <a:t>t </a:t>
            </a:r>
            <a:r>
              <a:rPr lang="en-US" sz="2200" spc="5">
                <a:latin typeface="Arial" panose="020B0604020202020204" pitchFamily="34" charset="0"/>
                <a:ea typeface="Times New Roman" panose="02020603050405020304" pitchFamily="18" charset="0"/>
                <a:cs typeface="Arial" panose="020B0604020202020204" pitchFamily="34" charset="0"/>
              </a:rPr>
              <a:t>b</a:t>
            </a:r>
            <a:r>
              <a:rPr lang="en-US" sz="2200">
                <a:latin typeface="Arial" panose="020B0604020202020204" pitchFamily="34" charset="0"/>
                <a:ea typeface="Times New Roman" panose="02020603050405020304" pitchFamily="18" charset="0"/>
                <a:cs typeface="Arial" panose="020B0604020202020204" pitchFamily="34" charset="0"/>
              </a:rPr>
              <a:t>ộ đi</a:t>
            </a:r>
            <a:r>
              <a:rPr lang="en-US" sz="2200" spc="-5">
                <a:latin typeface="Arial" panose="020B0604020202020204" pitchFamily="34" charset="0"/>
                <a:ea typeface="Times New Roman" panose="02020603050405020304" pitchFamily="18" charset="0"/>
                <a:cs typeface="Arial" panose="020B0604020202020204" pitchFamily="34" charset="0"/>
              </a:rPr>
              <a:t>ề</a:t>
            </a:r>
            <a:r>
              <a:rPr lang="en-US" sz="2200">
                <a:latin typeface="Arial" panose="020B0604020202020204" pitchFamily="34" charset="0"/>
                <a:ea typeface="Times New Roman" panose="02020603050405020304" pitchFamily="18" charset="0"/>
                <a:cs typeface="Arial" panose="020B0604020202020204" pitchFamily="34" charset="0"/>
              </a:rPr>
              <a:t>u khi</a:t>
            </a:r>
            <a:r>
              <a:rPr lang="en-US" sz="2200" spc="-5">
                <a:latin typeface="Arial" panose="020B0604020202020204" pitchFamily="34" charset="0"/>
                <a:ea typeface="Times New Roman" panose="02020603050405020304" pitchFamily="18" charset="0"/>
                <a:cs typeface="Arial" panose="020B0604020202020204" pitchFamily="34" charset="0"/>
              </a:rPr>
              <a:t>ể</a:t>
            </a:r>
            <a:r>
              <a:rPr lang="en-US" sz="2200">
                <a:latin typeface="Arial" panose="020B0604020202020204" pitchFamily="34" charset="0"/>
                <a:ea typeface="Times New Roman" panose="02020603050405020304" pitchFamily="18" charset="0"/>
                <a:cs typeface="Arial" panose="020B0604020202020204" pitchFamily="34" charset="0"/>
              </a:rPr>
              <a:t>n </a:t>
            </a:r>
            <a:r>
              <a:rPr lang="en-US" sz="2200" spc="10">
                <a:latin typeface="Arial" panose="020B0604020202020204" pitchFamily="34" charset="0"/>
                <a:ea typeface="Times New Roman" panose="02020603050405020304" pitchFamily="18" charset="0"/>
                <a:cs typeface="Arial" panose="020B0604020202020204" pitchFamily="34" charset="0"/>
              </a:rPr>
              <a:t>x</a:t>
            </a:r>
            <a:r>
              <a:rPr lang="en-US" sz="2200">
                <a:latin typeface="Arial" panose="020B0604020202020204" pitchFamily="34" charset="0"/>
                <a:ea typeface="Times New Roman" panose="02020603050405020304" pitchFamily="18" charset="0"/>
                <a:cs typeface="Arial" panose="020B0604020202020204" pitchFamily="34" charset="0"/>
              </a:rPr>
              <a:t>ả</a:t>
            </a:r>
            <a:r>
              <a:rPr lang="en-US" sz="2200" spc="-5">
                <a:latin typeface="Arial" panose="020B0604020202020204" pitchFamily="34" charset="0"/>
                <a:ea typeface="Times New Roman" panose="02020603050405020304" pitchFamily="18" charset="0"/>
                <a:cs typeface="Arial" panose="020B0604020202020204" pitchFamily="34" charset="0"/>
              </a:rPr>
              <a:t> </a:t>
            </a:r>
            <a:r>
              <a:rPr lang="en-US" sz="2200">
                <a:latin typeface="Arial" panose="020B0604020202020204" pitchFamily="34" charset="0"/>
                <a:ea typeface="Times New Roman" panose="02020603050405020304" pitchFamily="18" charset="0"/>
                <a:cs typeface="Arial" panose="020B0604020202020204" pitchFamily="34" charset="0"/>
              </a:rPr>
              <a:t>lò </a:t>
            </a:r>
            <a:r>
              <a:rPr lang="en-US" sz="2200" spc="5">
                <a:latin typeface="Arial" panose="020B0604020202020204" pitchFamily="34" charset="0"/>
                <a:ea typeface="Times New Roman" panose="02020603050405020304" pitchFamily="18" charset="0"/>
                <a:cs typeface="Arial" panose="020B0604020202020204" pitchFamily="34" charset="0"/>
              </a:rPr>
              <a:t>t</a:t>
            </a:r>
            <a:r>
              <a:rPr lang="en-US" sz="2200">
                <a:latin typeface="Arial" panose="020B0604020202020204" pitchFamily="34" charset="0"/>
                <a:ea typeface="Times New Roman" panose="02020603050405020304" pitchFamily="18" charset="0"/>
                <a:cs typeface="Arial" panose="020B0604020202020204" pitchFamily="34" charset="0"/>
              </a:rPr>
              <a:t>ự động.</a:t>
            </a:r>
          </a:p>
          <a:p>
            <a:pPr marL="342900" indent="-342900" algn="just">
              <a:lnSpc>
                <a:spcPct val="130000"/>
              </a:lnSpc>
              <a:spcBef>
                <a:spcPts val="300"/>
              </a:spcBef>
              <a:spcAft>
                <a:spcPts val="300"/>
              </a:spcAft>
              <a:buFont typeface="Wingdings" panose="05000000000000000000" pitchFamily="2" charset="2"/>
              <a:buChar char="q"/>
            </a:pPr>
            <a:r>
              <a:rPr lang="en-US" sz="2200">
                <a:latin typeface="Arial" panose="020B0604020202020204" pitchFamily="34" charset="0"/>
                <a:ea typeface="Times New Roman" panose="02020603050405020304" pitchFamily="18" charset="0"/>
                <a:cs typeface="Arial" panose="020B0604020202020204" pitchFamily="34" charset="0"/>
              </a:rPr>
              <a:t>Thu hồi nh</a:t>
            </a:r>
            <a:r>
              <a:rPr lang="en-US" sz="2200" spc="5">
                <a:latin typeface="Arial" panose="020B0604020202020204" pitchFamily="34" charset="0"/>
                <a:ea typeface="Times New Roman" panose="02020603050405020304" pitchFamily="18" charset="0"/>
                <a:cs typeface="Arial" panose="020B0604020202020204" pitchFamily="34" charset="0"/>
              </a:rPr>
              <a:t>i</a:t>
            </a:r>
            <a:r>
              <a:rPr lang="en-US" sz="2200">
                <a:latin typeface="Arial" panose="020B0604020202020204" pitchFamily="34" charset="0"/>
                <a:ea typeface="Times New Roman" panose="02020603050405020304" pitchFamily="18" charset="0"/>
                <a:cs typeface="Arial" panose="020B0604020202020204" pitchFamily="34" charset="0"/>
              </a:rPr>
              <a:t>ệt </a:t>
            </a:r>
            <a:r>
              <a:rPr lang="en-US" sz="2200" spc="5">
                <a:latin typeface="Arial" panose="020B0604020202020204" pitchFamily="34" charset="0"/>
                <a:ea typeface="Times New Roman" panose="02020603050405020304" pitchFamily="18" charset="0"/>
                <a:cs typeface="Arial" panose="020B0604020202020204" pitchFamily="34" charset="0"/>
              </a:rPr>
              <a:t>t</a:t>
            </a:r>
            <a:r>
              <a:rPr lang="en-US" sz="2200">
                <a:latin typeface="Arial" panose="020B0604020202020204" pitchFamily="34" charset="0"/>
                <a:ea typeface="Times New Roman" panose="02020603050405020304" pitchFamily="18" charset="0"/>
                <a:cs typeface="Arial" panose="020B0604020202020204" pitchFamily="34" charset="0"/>
              </a:rPr>
              <a:t>ừ xả</a:t>
            </a:r>
            <a:r>
              <a:rPr lang="en-US" sz="2200" spc="-5">
                <a:latin typeface="Arial" panose="020B0604020202020204" pitchFamily="34" charset="0"/>
                <a:ea typeface="Times New Roman" panose="02020603050405020304" pitchFamily="18" charset="0"/>
                <a:cs typeface="Arial" panose="020B0604020202020204" pitchFamily="34" charset="0"/>
              </a:rPr>
              <a:t> </a:t>
            </a:r>
            <a:r>
              <a:rPr lang="en-US" sz="2200">
                <a:latin typeface="Arial" panose="020B0604020202020204" pitchFamily="34" charset="0"/>
                <a:ea typeface="Times New Roman" panose="02020603050405020304" pitchFamily="18" charset="0"/>
                <a:cs typeface="Arial" panose="020B0604020202020204" pitchFamily="34" charset="0"/>
              </a:rPr>
              <a:t>lò hơi.</a:t>
            </a:r>
          </a:p>
          <a:p>
            <a:pPr marL="342900" indent="-342900" algn="just">
              <a:lnSpc>
                <a:spcPct val="130000"/>
              </a:lnSpc>
              <a:spcBef>
                <a:spcPts val="300"/>
              </a:spcBef>
              <a:spcAft>
                <a:spcPts val="300"/>
              </a:spcAft>
              <a:buFont typeface="Wingdings" panose="05000000000000000000" pitchFamily="2" charset="2"/>
              <a:buChar char="q"/>
            </a:pPr>
            <a:r>
              <a:rPr lang="en-US" sz="2200" spc="5">
                <a:latin typeface="Arial" panose="020B0604020202020204" pitchFamily="34" charset="0"/>
                <a:ea typeface="Times New Roman" panose="02020603050405020304" pitchFamily="18" charset="0"/>
                <a:cs typeface="Arial" panose="020B0604020202020204" pitchFamily="34" charset="0"/>
              </a:rPr>
              <a:t>B</a:t>
            </a:r>
            <a:r>
              <a:rPr lang="en-US" sz="2200">
                <a:latin typeface="Arial" panose="020B0604020202020204" pitchFamily="34" charset="0"/>
                <a:ea typeface="Times New Roman" panose="02020603050405020304" pitchFamily="18" charset="0"/>
                <a:cs typeface="Arial" panose="020B0604020202020204" pitchFamily="34" charset="0"/>
              </a:rPr>
              <a:t>ổ sung ho</a:t>
            </a:r>
            <a:r>
              <a:rPr lang="en-US" sz="2200" spc="-5">
                <a:latin typeface="Arial" panose="020B0604020202020204" pitchFamily="34" charset="0"/>
                <a:ea typeface="Times New Roman" panose="02020603050405020304" pitchFamily="18" charset="0"/>
                <a:cs typeface="Arial" panose="020B0604020202020204" pitchFamily="34" charset="0"/>
              </a:rPr>
              <a:t>ặ</a:t>
            </a:r>
            <a:r>
              <a:rPr lang="en-US" sz="2200">
                <a:latin typeface="Arial" panose="020B0604020202020204" pitchFamily="34" charset="0"/>
                <a:ea typeface="Times New Roman" panose="02020603050405020304" pitchFamily="18" charset="0"/>
                <a:cs typeface="Arial" panose="020B0604020202020204" pitchFamily="34" charset="0"/>
              </a:rPr>
              <a:t>c</a:t>
            </a:r>
            <a:r>
              <a:rPr lang="en-US" sz="2200" spc="-5">
                <a:latin typeface="Arial" panose="020B0604020202020204" pitchFamily="34" charset="0"/>
                <a:ea typeface="Times New Roman" panose="02020603050405020304" pitchFamily="18" charset="0"/>
                <a:cs typeface="Arial" panose="020B0604020202020204" pitchFamily="34" charset="0"/>
              </a:rPr>
              <a:t> </a:t>
            </a:r>
            <a:r>
              <a:rPr lang="en-US" sz="2200">
                <a:latin typeface="Arial" panose="020B0604020202020204" pitchFamily="34" charset="0"/>
                <a:ea typeface="Times New Roman" panose="02020603050405020304" pitchFamily="18" charset="0"/>
                <a:cs typeface="Arial" panose="020B0604020202020204" pitchFamily="34" charset="0"/>
              </a:rPr>
              <a:t>khôi p</a:t>
            </a:r>
            <a:r>
              <a:rPr lang="en-US" sz="2200" spc="5">
                <a:latin typeface="Arial" panose="020B0604020202020204" pitchFamily="34" charset="0"/>
                <a:ea typeface="Times New Roman" panose="02020603050405020304" pitchFamily="18" charset="0"/>
                <a:cs typeface="Arial" panose="020B0604020202020204" pitchFamily="34" charset="0"/>
              </a:rPr>
              <a:t>h</a:t>
            </a:r>
            <a:r>
              <a:rPr lang="en-US" sz="2200">
                <a:latin typeface="Arial" panose="020B0604020202020204" pitchFamily="34" charset="0"/>
                <a:ea typeface="Times New Roman" panose="02020603050405020304" pitchFamily="18" charset="0"/>
                <a:cs typeface="Arial" panose="020B0604020202020204" pitchFamily="34" charset="0"/>
              </a:rPr>
              <a:t>ục</a:t>
            </a:r>
            <a:r>
              <a:rPr lang="en-US" sz="2200" spc="5">
                <a:latin typeface="Arial" panose="020B0604020202020204" pitchFamily="34" charset="0"/>
                <a:ea typeface="Times New Roman" panose="02020603050405020304" pitchFamily="18" charset="0"/>
                <a:cs typeface="Arial" panose="020B0604020202020204" pitchFamily="34" charset="0"/>
              </a:rPr>
              <a:t> </a:t>
            </a:r>
            <a:r>
              <a:rPr lang="en-US" sz="2200">
                <a:latin typeface="Arial" panose="020B0604020202020204" pitchFamily="34" charset="0"/>
                <a:ea typeface="Times New Roman" panose="02020603050405020304" pitchFamily="18" charset="0"/>
                <a:cs typeface="Arial" panose="020B0604020202020204" pitchFamily="34" charset="0"/>
              </a:rPr>
              <a:t>v</a:t>
            </a:r>
            <a:r>
              <a:rPr lang="en-US" sz="2200" spc="-5">
                <a:latin typeface="Arial" panose="020B0604020202020204" pitchFamily="34" charset="0"/>
                <a:ea typeface="Times New Roman" panose="02020603050405020304" pitchFamily="18" charset="0"/>
                <a:cs typeface="Arial" panose="020B0604020202020204" pitchFamily="34" charset="0"/>
              </a:rPr>
              <a:t>ậ</a:t>
            </a:r>
            <a:r>
              <a:rPr lang="en-US" sz="2200">
                <a:latin typeface="Arial" panose="020B0604020202020204" pitchFamily="34" charset="0"/>
                <a:ea typeface="Times New Roman" panose="02020603050405020304" pitchFamily="18" charset="0"/>
                <a:cs typeface="Arial" panose="020B0604020202020204" pitchFamily="34" charset="0"/>
              </a:rPr>
              <a:t>t </a:t>
            </a:r>
            <a:r>
              <a:rPr lang="en-US" sz="2200" spc="5">
                <a:latin typeface="Arial" panose="020B0604020202020204" pitchFamily="34" charset="0"/>
                <a:ea typeface="Times New Roman" panose="02020603050405020304" pitchFamily="18" charset="0"/>
                <a:cs typeface="Arial" panose="020B0604020202020204" pitchFamily="34" charset="0"/>
              </a:rPr>
              <a:t>li</a:t>
            </a:r>
            <a:r>
              <a:rPr lang="en-US" sz="2200" spc="-5">
                <a:latin typeface="Arial" panose="020B0604020202020204" pitchFamily="34" charset="0"/>
                <a:ea typeface="Times New Roman" panose="02020603050405020304" pitchFamily="18" charset="0"/>
                <a:cs typeface="Arial" panose="020B0604020202020204" pitchFamily="34" charset="0"/>
              </a:rPr>
              <a:t>ệ</a:t>
            </a:r>
            <a:r>
              <a:rPr lang="en-US" sz="2200">
                <a:latin typeface="Arial" panose="020B0604020202020204" pitchFamily="34" charset="0"/>
                <a:ea typeface="Times New Roman" panose="02020603050405020304" pitchFamily="18" charset="0"/>
                <a:cs typeface="Arial" panose="020B0604020202020204" pitchFamily="34" charset="0"/>
              </a:rPr>
              <a:t>u </a:t>
            </a:r>
            <a:r>
              <a:rPr lang="en-US" sz="2200" spc="-5">
                <a:latin typeface="Arial" panose="020B0604020202020204" pitchFamily="34" charset="0"/>
                <a:ea typeface="Times New Roman" panose="02020603050405020304" pitchFamily="18" charset="0"/>
                <a:cs typeface="Arial" panose="020B0604020202020204" pitchFamily="34" charset="0"/>
              </a:rPr>
              <a:t>c</a:t>
            </a:r>
            <a:r>
              <a:rPr lang="en-US" sz="2200">
                <a:latin typeface="Arial" panose="020B0604020202020204" pitchFamily="34" charset="0"/>
                <a:ea typeface="Times New Roman" panose="02020603050405020304" pitchFamily="18" charset="0"/>
                <a:cs typeface="Arial" panose="020B0604020202020204" pitchFamily="34" charset="0"/>
              </a:rPr>
              <a:t>hịu lửa</a:t>
            </a:r>
            <a:r>
              <a:rPr lang="en-US" sz="2200" spc="-5">
                <a:latin typeface="Arial" panose="020B0604020202020204" pitchFamily="34" charset="0"/>
                <a:ea typeface="Times New Roman" panose="02020603050405020304" pitchFamily="18" charset="0"/>
                <a:cs typeface="Arial" panose="020B0604020202020204" pitchFamily="34" charset="0"/>
              </a:rPr>
              <a:t> </a:t>
            </a:r>
            <a:r>
              <a:rPr lang="en-US" sz="2200">
                <a:latin typeface="Arial" panose="020B0604020202020204" pitchFamily="34" charset="0"/>
                <a:ea typeface="Times New Roman" panose="02020603050405020304" pitchFamily="18" charset="0"/>
                <a:cs typeface="Arial" panose="020B0604020202020204" pitchFamily="34" charset="0"/>
              </a:rPr>
              <a:t>lò hơi.</a:t>
            </a:r>
          </a:p>
          <a:p>
            <a:pPr marL="342900" indent="-342900">
              <a:lnSpc>
                <a:spcPct val="130000"/>
              </a:lnSpc>
              <a:spcBef>
                <a:spcPts val="300"/>
              </a:spcBef>
              <a:spcAft>
                <a:spcPts val="300"/>
              </a:spcAft>
              <a:buFont typeface="Wingdings" panose="05000000000000000000" pitchFamily="2" charset="2"/>
              <a:buChar char="q"/>
            </a:pPr>
            <a:r>
              <a:rPr lang="en-US" sz="2200">
                <a:latin typeface="Arial" panose="020B0604020202020204" pitchFamily="34" charset="0"/>
                <a:ea typeface="Times New Roman" panose="02020603050405020304" pitchFamily="18" charset="0"/>
                <a:cs typeface="Arial" panose="020B0604020202020204" pitchFamily="34" charset="0"/>
              </a:rPr>
              <a:t>Tìm k</a:t>
            </a:r>
            <a:r>
              <a:rPr lang="en-US" sz="2200" spc="5">
                <a:latin typeface="Arial" panose="020B0604020202020204" pitchFamily="34" charset="0"/>
                <a:ea typeface="Times New Roman" panose="02020603050405020304" pitchFamily="18" charset="0"/>
                <a:cs typeface="Arial" panose="020B0604020202020204" pitchFamily="34" charset="0"/>
              </a:rPr>
              <a:t>i</a:t>
            </a:r>
            <a:r>
              <a:rPr lang="en-US" sz="2200" spc="-5">
                <a:latin typeface="Arial" panose="020B0604020202020204" pitchFamily="34" charset="0"/>
                <a:ea typeface="Times New Roman" panose="02020603050405020304" pitchFamily="18" charset="0"/>
                <a:cs typeface="Arial" panose="020B0604020202020204" pitchFamily="34" charset="0"/>
              </a:rPr>
              <a:t>ế</a:t>
            </a:r>
            <a:r>
              <a:rPr lang="en-US" sz="2200">
                <a:latin typeface="Arial" panose="020B0604020202020204" pitchFamily="34" charset="0"/>
                <a:ea typeface="Times New Roman" panose="02020603050405020304" pitchFamily="18" charset="0"/>
                <a:cs typeface="Arial" panose="020B0604020202020204" pitchFamily="34" charset="0"/>
              </a:rPr>
              <a:t>m cơ hội chuy</a:t>
            </a:r>
            <a:r>
              <a:rPr lang="en-US" sz="2200" spc="-5">
                <a:latin typeface="Arial" panose="020B0604020202020204" pitchFamily="34" charset="0"/>
                <a:ea typeface="Times New Roman" panose="02020603050405020304" pitchFamily="18" charset="0"/>
                <a:cs typeface="Arial" panose="020B0604020202020204" pitchFamily="34" charset="0"/>
              </a:rPr>
              <a:t>ể</a:t>
            </a:r>
            <a:r>
              <a:rPr lang="en-US" sz="2200">
                <a:latin typeface="Arial" panose="020B0604020202020204" pitchFamily="34" charset="0"/>
                <a:ea typeface="Times New Roman" panose="02020603050405020304" pitchFamily="18" charset="0"/>
                <a:cs typeface="Arial" panose="020B0604020202020204" pitchFamily="34" charset="0"/>
              </a:rPr>
              <a:t>n đổi nh</a:t>
            </a:r>
            <a:r>
              <a:rPr lang="en-US" sz="2200" spc="5">
                <a:latin typeface="Arial" panose="020B0604020202020204" pitchFamily="34" charset="0"/>
                <a:ea typeface="Times New Roman" panose="02020603050405020304" pitchFamily="18" charset="0"/>
                <a:cs typeface="Arial" panose="020B0604020202020204" pitchFamily="34" charset="0"/>
              </a:rPr>
              <a:t>i</a:t>
            </a:r>
            <a:r>
              <a:rPr lang="en-US" sz="2200" spc="-5">
                <a:latin typeface="Arial" panose="020B0604020202020204" pitchFamily="34" charset="0"/>
                <a:ea typeface="Times New Roman" panose="02020603050405020304" pitchFamily="18" charset="0"/>
                <a:cs typeface="Arial" panose="020B0604020202020204" pitchFamily="34" charset="0"/>
              </a:rPr>
              <a:t>ê</a:t>
            </a:r>
            <a:r>
              <a:rPr lang="en-US" sz="2200">
                <a:latin typeface="Arial" panose="020B0604020202020204" pitchFamily="34" charset="0"/>
                <a:ea typeface="Times New Roman" panose="02020603050405020304" pitchFamily="18" charset="0"/>
                <a:cs typeface="Arial" panose="020B0604020202020204" pitchFamily="34" charset="0"/>
              </a:rPr>
              <a:t>n l</a:t>
            </a:r>
            <a:r>
              <a:rPr lang="en-US" sz="2200" spc="10">
                <a:latin typeface="Arial" panose="020B0604020202020204" pitchFamily="34" charset="0"/>
                <a:ea typeface="Times New Roman" panose="02020603050405020304" pitchFamily="18" charset="0"/>
                <a:cs typeface="Arial" panose="020B0604020202020204" pitchFamily="34" charset="0"/>
              </a:rPr>
              <a:t>i</a:t>
            </a:r>
            <a:r>
              <a:rPr lang="en-US" sz="2200" spc="-5">
                <a:latin typeface="Arial" panose="020B0604020202020204" pitchFamily="34" charset="0"/>
                <a:ea typeface="Times New Roman" panose="02020603050405020304" pitchFamily="18" charset="0"/>
                <a:cs typeface="Arial" panose="020B0604020202020204" pitchFamily="34" charset="0"/>
              </a:rPr>
              <a:t>ệ</a:t>
            </a:r>
            <a:r>
              <a:rPr lang="en-US" sz="2200">
                <a:latin typeface="Arial" panose="020B0604020202020204" pitchFamily="34" charset="0"/>
                <a:ea typeface="Times New Roman" panose="02020603050405020304" pitchFamily="18" charset="0"/>
                <a:cs typeface="Arial" panose="020B0604020202020204" pitchFamily="34" charset="0"/>
              </a:rPr>
              <a:t>u.</a:t>
            </a:r>
            <a:endParaRPr lang="en-US" sz="22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93DCE04-D740-B3CA-F867-36103354BE8A}"/>
              </a:ext>
            </a:extLst>
          </p:cNvPr>
          <p:cNvSpPr txBox="1"/>
          <p:nvPr/>
        </p:nvSpPr>
        <p:spPr>
          <a:xfrm>
            <a:off x="3630" y="685800"/>
            <a:ext cx="12188370" cy="523220"/>
          </a:xfrm>
          <a:prstGeom prst="rect">
            <a:avLst/>
          </a:prstGeom>
          <a:noFill/>
        </p:spPr>
        <p:txBody>
          <a:bodyPr wrap="square">
            <a:spAutoFit/>
          </a:bodyPr>
          <a:lstStyle/>
          <a:p>
            <a:pPr algn="ctr"/>
            <a:r>
              <a:rPr lang="vi-VN" sz="2800" b="1">
                <a:solidFill>
                  <a:schemeClr val="accent1">
                    <a:lumMod val="50000"/>
                  </a:schemeClr>
                </a:solidFill>
              </a:rPr>
              <a:t>CƠ HỘI TIẾT KIỆM NĂNG LƯỢNG CHO LÒ HƠI</a:t>
            </a:r>
          </a:p>
        </p:txBody>
      </p:sp>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774666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27748E9-294E-3325-D66B-FF0AF4B9B640}"/>
              </a:ext>
            </a:extLst>
          </p:cNvPr>
          <p:cNvSpPr txBox="1"/>
          <p:nvPr/>
        </p:nvSpPr>
        <p:spPr>
          <a:xfrm>
            <a:off x="815009" y="1443090"/>
            <a:ext cx="10515600" cy="1965795"/>
          </a:xfrm>
          <a:prstGeom prst="rect">
            <a:avLst/>
          </a:prstGeom>
          <a:noFill/>
        </p:spPr>
        <p:txBody>
          <a:bodyPr wrap="square">
            <a:spAutoFit/>
          </a:bodyPr>
          <a:lstStyle/>
          <a:p>
            <a:pPr algn="just">
              <a:lnSpc>
                <a:spcPct val="115000"/>
              </a:lnSpc>
              <a:spcBef>
                <a:spcPts val="300"/>
              </a:spcBef>
              <a:spcAft>
                <a:spcPts val="300"/>
              </a:spcAft>
            </a:pPr>
            <a:r>
              <a:rPr lang="vi-VN" b="1" i="1">
                <a:ea typeface="Times New Roman" panose="02020603050405020304" pitchFamily="18" charset="0"/>
                <a:cs typeface="Arial" panose="020B0604020202020204" pitchFamily="34" charset="0"/>
              </a:rPr>
              <a:t>Khái niệm về nhiên liệu</a:t>
            </a:r>
            <a:r>
              <a:rPr lang="en-GB" b="1" i="1">
                <a:latin typeface="Arial" panose="020B0604020202020204" pitchFamily="34" charset="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Nhi</a:t>
            </a:r>
            <a:r>
              <a:rPr lang="vi-VN" spc="-5">
                <a:ea typeface="Times New Roman" panose="02020603050405020304" pitchFamily="18" charset="0"/>
                <a:cs typeface="Arial" panose="020B0604020202020204" pitchFamily="34" charset="0"/>
              </a:rPr>
              <a:t>ê</a:t>
            </a:r>
            <a:r>
              <a:rPr lang="vi-VN">
                <a:ea typeface="Times New Roman" panose="02020603050405020304" pitchFamily="18" charset="0"/>
                <a:cs typeface="Arial" panose="020B0604020202020204" pitchFamily="34" charset="0"/>
              </a:rPr>
              <a:t>n</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l</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ệ</a:t>
            </a:r>
            <a:r>
              <a:rPr lang="vi-VN">
                <a:ea typeface="Times New Roman" panose="02020603050405020304" pitchFamily="18" charset="0"/>
                <a:cs typeface="Arial" panose="020B0604020202020204" pitchFamily="34" charset="0"/>
              </a:rPr>
              <a:t>u</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là</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a:t>
            </a:r>
            <a:r>
              <a:rPr lang="vi-VN" spc="15">
                <a:ea typeface="Times New Roman" panose="02020603050405020304" pitchFamily="18" charset="0"/>
                <a:cs typeface="Arial" panose="020B0604020202020204" pitchFamily="34" charset="0"/>
              </a:rPr>
              <a:t>h</a:t>
            </a:r>
            <a:r>
              <a:rPr lang="vi-VN">
                <a:ea typeface="Times New Roman" panose="02020603050405020304" pitchFamily="18" charset="0"/>
                <a:cs typeface="Arial" panose="020B0604020202020204" pitchFamily="34" charset="0"/>
              </a:rPr>
              <a:t>ững</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v</a:t>
            </a:r>
            <a:r>
              <a:rPr lang="vi-VN" spc="-5">
                <a:ea typeface="Times New Roman" panose="02020603050405020304" pitchFamily="18" charset="0"/>
                <a:cs typeface="Arial" panose="020B0604020202020204" pitchFamily="34" charset="0"/>
              </a:rPr>
              <a:t>ậ</a:t>
            </a:r>
            <a:r>
              <a:rPr lang="vi-VN">
                <a:ea typeface="Times New Roman" panose="02020603050405020304" pitchFamily="18" charset="0"/>
                <a:cs typeface="Arial" panose="020B0604020202020204" pitchFamily="34" charset="0"/>
              </a:rPr>
              <a:t>t</a:t>
            </a:r>
            <a:r>
              <a:rPr lang="vi-VN" spc="20">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c</a:t>
            </a:r>
            <a:r>
              <a:rPr lang="vi-VN">
                <a:ea typeface="Times New Roman" panose="02020603050405020304" pitchFamily="18" charset="0"/>
                <a:cs typeface="Arial" panose="020B0604020202020204" pitchFamily="34" charset="0"/>
              </a:rPr>
              <a:t>h</a:t>
            </a:r>
            <a:r>
              <a:rPr lang="vi-VN" spc="-5">
                <a:ea typeface="Times New Roman" panose="02020603050405020304" pitchFamily="18" charset="0"/>
                <a:cs typeface="Arial" panose="020B0604020202020204" pitchFamily="34" charset="0"/>
              </a:rPr>
              <a:t>ấ</a:t>
            </a:r>
            <a:r>
              <a:rPr lang="vi-VN">
                <a:ea typeface="Times New Roman" panose="02020603050405020304" pitchFamily="18" charset="0"/>
                <a:cs typeface="Arial" panose="020B0604020202020204" pitchFamily="34" charset="0"/>
              </a:rPr>
              <a:t>t</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khi</a:t>
            </a:r>
            <a:r>
              <a:rPr lang="vi-VN" spc="10">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c</a:t>
            </a:r>
            <a:r>
              <a:rPr lang="vi-VN" spc="10">
                <a:ea typeface="Times New Roman" panose="02020603050405020304" pitchFamily="18" charset="0"/>
                <a:cs typeface="Arial" panose="020B0604020202020204" pitchFamily="34" charset="0"/>
              </a:rPr>
              <a:t>h</a:t>
            </a:r>
            <a:r>
              <a:rPr lang="vi-VN" spc="-5">
                <a:ea typeface="Times New Roman" panose="02020603050405020304" pitchFamily="18" charset="0"/>
                <a:cs typeface="Arial" panose="020B0604020202020204" pitchFamily="34" charset="0"/>
              </a:rPr>
              <a:t>á</a:t>
            </a:r>
            <a:r>
              <a:rPr lang="vi-VN">
                <a:ea typeface="Times New Roman" panose="02020603050405020304" pitchFamily="18" charset="0"/>
                <a:cs typeface="Arial" panose="020B0604020202020204" pitchFamily="34" charset="0"/>
              </a:rPr>
              <a:t>y</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ph</a:t>
            </a:r>
            <a:r>
              <a:rPr lang="vi-VN" spc="-5">
                <a:ea typeface="Times New Roman" panose="02020603050405020304" pitchFamily="18" charset="0"/>
                <a:cs typeface="Arial" panose="020B0604020202020204" pitchFamily="34" charset="0"/>
              </a:rPr>
              <a:t>á</a:t>
            </a:r>
            <a:r>
              <a:rPr lang="vi-VN">
                <a:ea typeface="Times New Roman" panose="02020603050405020304" pitchFamily="18" charset="0"/>
                <a:cs typeface="Arial" panose="020B0604020202020204" pitchFamily="34" charset="0"/>
              </a:rPr>
              <a:t>t</a:t>
            </a:r>
            <a:r>
              <a:rPr lang="vi-VN" spc="2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ra</a:t>
            </a:r>
            <a:r>
              <a:rPr lang="vi-VN" spc="10">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á</a:t>
            </a:r>
            <a:r>
              <a:rPr lang="vi-VN" spc="10">
                <a:ea typeface="Times New Roman" panose="02020603050405020304" pitchFamily="18" charset="0"/>
                <a:cs typeface="Arial" panose="020B0604020202020204" pitchFamily="34" charset="0"/>
              </a:rPr>
              <a:t>n</a:t>
            </a:r>
            <a:r>
              <a:rPr lang="vi-VN">
                <a:ea typeface="Times New Roman" panose="02020603050405020304" pitchFamily="18" charset="0"/>
                <a:cs typeface="Arial" panose="020B0604020202020204" pitchFamily="34" charset="0"/>
              </a:rPr>
              <a:t>h</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s</a:t>
            </a:r>
            <a:r>
              <a:rPr lang="vi-VN" spc="-5">
                <a:ea typeface="Times New Roman" panose="02020603050405020304" pitchFamily="18" charset="0"/>
                <a:cs typeface="Arial" panose="020B0604020202020204" pitchFamily="34" charset="0"/>
              </a:rPr>
              <a:t>á</a:t>
            </a:r>
            <a:r>
              <a:rPr lang="vi-VN">
                <a:ea typeface="Times New Roman" panose="02020603050405020304" pitchFamily="18" charset="0"/>
                <a:cs typeface="Arial" panose="020B0604020202020204" pitchFamily="34" charset="0"/>
              </a:rPr>
              <a:t>ng</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và nh</a:t>
            </a:r>
            <a:r>
              <a:rPr lang="vi-VN" spc="30">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ệ</a:t>
            </a:r>
            <a:r>
              <a:rPr lang="vi-VN">
                <a:ea typeface="Times New Roman" panose="02020603050405020304" pitchFamily="18" charset="0"/>
                <a:cs typeface="Arial" panose="020B0604020202020204" pitchFamily="34" charset="0"/>
              </a:rPr>
              <a:t>t</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a:t>
            </a:r>
            <a:r>
              <a:rPr lang="vi-VN" spc="-5">
                <a:ea typeface="Times New Roman" panose="02020603050405020304" pitchFamily="18" charset="0"/>
                <a:cs typeface="Arial" panose="020B0604020202020204" pitchFamily="34" charset="0"/>
              </a:rPr>
              <a:t>ă</a:t>
            </a:r>
            <a:r>
              <a:rPr lang="vi-VN">
                <a:ea typeface="Times New Roman" panose="02020603050405020304" pitchFamily="18" charset="0"/>
                <a:cs typeface="Arial" panose="020B0604020202020204" pitchFamily="34" charset="0"/>
              </a:rPr>
              <a:t>ng. </a:t>
            </a:r>
            <a:endParaRPr lang="en-GB">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300"/>
              </a:spcBef>
              <a:spcAft>
                <a:spcPts val="300"/>
              </a:spcAft>
            </a:pPr>
            <a:r>
              <a:rPr lang="vi-VN">
                <a:ea typeface="Times New Roman" panose="02020603050405020304" pitchFamily="18" charset="0"/>
                <a:cs typeface="Arial" panose="020B0604020202020204" pitchFamily="34" charset="0"/>
              </a:rPr>
              <a:t>Nhiên liệu có ba dạng thù hình bao gồm: </a:t>
            </a:r>
            <a:endParaRPr lang="en-US">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300"/>
              </a:spcBef>
              <a:spcAft>
                <a:spcPts val="300"/>
              </a:spcAft>
            </a:pPr>
            <a:r>
              <a:rPr lang="vi-VN">
                <a:ea typeface="Times New Roman" panose="02020603050405020304" pitchFamily="18" charset="0"/>
                <a:cs typeface="Arial" panose="020B0604020202020204" pitchFamily="34" charset="0"/>
              </a:rPr>
              <a:t>–</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Nhiên liệu khí (khí thiên nhiên, khí đồng hành, khí sinh học (biogas), khí hóa,</a:t>
            </a:r>
            <a:r>
              <a:rPr lang="en-GB">
                <a:latin typeface="Arial" panose="020B0604020202020204" pitchFamily="34" charset="0"/>
                <a:ea typeface="Times New Roman" panose="02020603050405020304" pitchFamily="18" charset="0"/>
                <a:cs typeface="Arial" panose="020B0604020202020204" pitchFamily="34" charset="0"/>
              </a:rPr>
              <a:t> LPG</a:t>
            </a:r>
            <a:r>
              <a:rPr lang="vi-VN">
                <a:ea typeface="Times New Roman" panose="02020603050405020304" pitchFamily="18" charset="0"/>
                <a:cs typeface="Arial" panose="020B0604020202020204" pitchFamily="34" charset="0"/>
              </a:rPr>
              <a:t> v.v.);</a:t>
            </a:r>
            <a:endParaRPr lang="en-US">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300"/>
              </a:spcBef>
              <a:spcAft>
                <a:spcPts val="300"/>
              </a:spcAft>
            </a:pPr>
            <a:r>
              <a:rPr lang="vi-VN">
                <a:ea typeface="Times New Roman" panose="02020603050405020304" pitchFamily="18" charset="0"/>
                <a:cs typeface="Arial" panose="020B0604020202020204" pitchFamily="34" charset="0"/>
              </a:rPr>
              <a:t>–</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Nhi</a:t>
            </a:r>
            <a:r>
              <a:rPr lang="vi-VN" spc="-5">
                <a:ea typeface="Times New Roman" panose="02020603050405020304" pitchFamily="18" charset="0"/>
                <a:cs typeface="Arial" panose="020B0604020202020204" pitchFamily="34" charset="0"/>
              </a:rPr>
              <a:t>ê</a:t>
            </a:r>
            <a:r>
              <a:rPr lang="vi-VN">
                <a:ea typeface="Times New Roman" panose="02020603050405020304" pitchFamily="18" charset="0"/>
                <a:cs typeface="Arial" panose="020B0604020202020204" pitchFamily="34" charset="0"/>
              </a:rPr>
              <a:t>n l</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ệ</a:t>
            </a:r>
            <a:r>
              <a:rPr lang="vi-VN">
                <a:ea typeface="Times New Roman" panose="02020603050405020304" pitchFamily="18" charset="0"/>
                <a:cs typeface="Arial" panose="020B0604020202020204" pitchFamily="34" charset="0"/>
              </a:rPr>
              <a:t>u l</a:t>
            </a:r>
            <a:r>
              <a:rPr lang="vi-VN" spc="5">
                <a:ea typeface="Times New Roman" panose="02020603050405020304" pitchFamily="18" charset="0"/>
                <a:cs typeface="Arial" panose="020B0604020202020204" pitchFamily="34" charset="0"/>
              </a:rPr>
              <a:t>ỏ</a:t>
            </a:r>
            <a:r>
              <a:rPr lang="vi-VN">
                <a:ea typeface="Times New Roman" panose="02020603050405020304" pitchFamily="18" charset="0"/>
                <a:cs typeface="Arial" panose="020B0604020202020204" pitchFamily="34" charset="0"/>
              </a:rPr>
              <a:t>ng (</a:t>
            </a:r>
            <a:r>
              <a:rPr lang="vi-VN" spc="-5">
                <a:ea typeface="Times New Roman" panose="02020603050405020304" pitchFamily="18" charset="0"/>
                <a:cs typeface="Arial" panose="020B0604020202020204" pitchFamily="34" charset="0"/>
              </a:rPr>
              <a:t>dầ</a:t>
            </a:r>
            <a:r>
              <a:rPr lang="vi-VN">
                <a:ea typeface="Times New Roman" panose="02020603050405020304" pitchFamily="18" charset="0"/>
                <a:cs typeface="Arial" panose="020B0604020202020204" pitchFamily="34" charset="0"/>
              </a:rPr>
              <a:t>u </a:t>
            </a:r>
            <a:r>
              <a:rPr lang="vi-VN" spc="10">
                <a:ea typeface="Times New Roman" panose="02020603050405020304" pitchFamily="18" charset="0"/>
                <a:cs typeface="Arial" panose="020B0604020202020204" pitchFamily="34" charset="0"/>
              </a:rPr>
              <a:t>D</a:t>
            </a:r>
            <a:r>
              <a:rPr lang="vi-VN">
                <a:ea typeface="Times New Roman" panose="02020603050405020304" pitchFamily="18" charset="0"/>
                <a:cs typeface="Arial" panose="020B0604020202020204" pitchFamily="34" charset="0"/>
              </a:rPr>
              <a:t>O, d</a:t>
            </a:r>
            <a:r>
              <a:rPr lang="vi-VN" spc="-5">
                <a:ea typeface="Times New Roman" panose="02020603050405020304" pitchFamily="18" charset="0"/>
                <a:cs typeface="Arial" panose="020B0604020202020204" pitchFamily="34" charset="0"/>
              </a:rPr>
              <a:t>ầ</a:t>
            </a:r>
            <a:r>
              <a:rPr lang="vi-VN">
                <a:ea typeface="Times New Roman" panose="02020603050405020304" pitchFamily="18" charset="0"/>
                <a:cs typeface="Arial" panose="020B0604020202020204" pitchFamily="34" charset="0"/>
              </a:rPr>
              <a:t>u </a:t>
            </a:r>
            <a:r>
              <a:rPr lang="vi-VN" spc="-5">
                <a:ea typeface="Times New Roman" panose="02020603050405020304" pitchFamily="18" charset="0"/>
                <a:cs typeface="Arial" panose="020B0604020202020204" pitchFamily="34" charset="0"/>
              </a:rPr>
              <a:t>F</a:t>
            </a:r>
            <a:r>
              <a:rPr lang="vi-VN" spc="10">
                <a:ea typeface="Times New Roman" panose="02020603050405020304" pitchFamily="18" charset="0"/>
                <a:cs typeface="Arial" panose="020B0604020202020204" pitchFamily="34" charset="0"/>
              </a:rPr>
              <a:t>O</a:t>
            </a:r>
            <a:r>
              <a:rPr lang="vi-VN">
                <a:ea typeface="Times New Roman" panose="02020603050405020304" pitchFamily="18" charset="0"/>
                <a:cs typeface="Arial" panose="020B0604020202020204" pitchFamily="34" charset="0"/>
              </a:rPr>
              <a:t>);</a:t>
            </a:r>
            <a:endParaRPr lang="en-US">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300"/>
              </a:spcBef>
              <a:spcAft>
                <a:spcPts val="300"/>
              </a:spcAft>
            </a:pPr>
            <a:r>
              <a:rPr lang="vi-VN">
                <a:ea typeface="Times New Roman" panose="02020603050405020304" pitchFamily="18" charset="0"/>
                <a:cs typeface="Arial" panose="020B0604020202020204" pitchFamily="34" charset="0"/>
              </a:rPr>
              <a:t>–</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Nhi</a:t>
            </a:r>
            <a:r>
              <a:rPr lang="vi-VN" spc="-5">
                <a:ea typeface="Times New Roman" panose="02020603050405020304" pitchFamily="18" charset="0"/>
                <a:cs typeface="Arial" panose="020B0604020202020204" pitchFamily="34" charset="0"/>
              </a:rPr>
              <a:t>ê</a:t>
            </a:r>
            <a:r>
              <a:rPr lang="vi-VN">
                <a:ea typeface="Times New Roman" panose="02020603050405020304" pitchFamily="18" charset="0"/>
                <a:cs typeface="Arial" panose="020B0604020202020204" pitchFamily="34" charset="0"/>
              </a:rPr>
              <a:t>n l</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ệ</a:t>
            </a:r>
            <a:r>
              <a:rPr lang="vi-VN">
                <a:ea typeface="Times New Roman" panose="02020603050405020304" pitchFamily="18" charset="0"/>
                <a:cs typeface="Arial" panose="020B0604020202020204" pitchFamily="34" charset="0"/>
              </a:rPr>
              <a:t>u </a:t>
            </a:r>
            <a:r>
              <a:rPr lang="vi-VN" spc="-5">
                <a:ea typeface="Times New Roman" panose="02020603050405020304" pitchFamily="18" charset="0"/>
                <a:cs typeface="Arial" panose="020B0604020202020204" pitchFamily="34" charset="0"/>
              </a:rPr>
              <a:t>r</a:t>
            </a:r>
            <a:r>
              <a:rPr lang="vi-VN">
                <a:ea typeface="Times New Roman" panose="02020603050405020304" pitchFamily="18" charset="0"/>
                <a:cs typeface="Arial" panose="020B0604020202020204" pitchFamily="34" charset="0"/>
              </a:rPr>
              <a:t>ắn</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(than, củi, trấu, vỏ điều và các loại phụ phẩm nông nghiệp khác, v.v.).</a:t>
            </a:r>
            <a:endParaRPr lang="en-US" dirty="0">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ACB7DF3B-E3E6-80CC-FBB0-C66E5347EBD1}"/>
              </a:ext>
            </a:extLst>
          </p:cNvPr>
          <p:cNvSpPr txBox="1"/>
          <p:nvPr/>
        </p:nvSpPr>
        <p:spPr>
          <a:xfrm>
            <a:off x="815009" y="3657600"/>
            <a:ext cx="10210800" cy="2207399"/>
          </a:xfrm>
          <a:prstGeom prst="rect">
            <a:avLst/>
          </a:prstGeom>
          <a:noFill/>
        </p:spPr>
        <p:txBody>
          <a:bodyPr wrap="square">
            <a:spAutoFit/>
          </a:bodyPr>
          <a:lstStyle/>
          <a:p>
            <a:pPr algn="just">
              <a:lnSpc>
                <a:spcPct val="115000"/>
              </a:lnSpc>
              <a:spcBef>
                <a:spcPts val="300"/>
              </a:spcBef>
              <a:spcAft>
                <a:spcPts val="300"/>
              </a:spcAft>
              <a:tabLst>
                <a:tab pos="4242435" algn="l"/>
              </a:tabLst>
            </a:pPr>
            <a:r>
              <a:rPr lang="vi-VN" b="1" i="1">
                <a:ea typeface="Times New Roman" panose="02020603050405020304" pitchFamily="18" charset="0"/>
                <a:cs typeface="Arial" panose="020B0604020202020204" pitchFamily="34" charset="0"/>
              </a:rPr>
              <a:t>Thành phần nhiên liệu:	</a:t>
            </a:r>
            <a:endParaRPr lang="en-US">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300"/>
              </a:spcBef>
              <a:spcAft>
                <a:spcPts val="300"/>
              </a:spcAft>
            </a:pPr>
            <a:r>
              <a:rPr lang="vi-VN">
                <a:ea typeface="Times New Roman" panose="02020603050405020304" pitchFamily="18" charset="0"/>
                <a:cs typeface="Arial" panose="020B0604020202020204" pitchFamily="34" charset="0"/>
              </a:rPr>
              <a:t>Đối với nhiên liệu rắn, thành phần nhiên liệu được chia thành:</a:t>
            </a:r>
            <a:endParaRPr lang="en-US">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300"/>
              </a:spcBef>
              <a:spcAft>
                <a:spcPts val="300"/>
              </a:spcAft>
            </a:pPr>
            <a:r>
              <a:rPr lang="vi-VN">
                <a:ea typeface="Times New Roman" panose="02020603050405020304" pitchFamily="18" charset="0"/>
                <a:cs typeface="Arial" panose="020B0604020202020204" pitchFamily="34" charset="0"/>
              </a:rPr>
              <a:t> – </a:t>
            </a:r>
            <a:r>
              <a:rPr lang="vi-VN" b="1">
                <a:ea typeface="Times New Roman" panose="02020603050405020304" pitchFamily="18" charset="0"/>
                <a:cs typeface="Arial" panose="020B0604020202020204" pitchFamily="34" charset="0"/>
              </a:rPr>
              <a:t>Thành phần hóa học</a:t>
            </a:r>
            <a:r>
              <a:rPr lang="en-GB" b="1">
                <a:latin typeface="Arial" panose="020B0604020202020204" pitchFamily="34" charset="0"/>
                <a:ea typeface="Times New Roman" panose="02020603050405020304" pitchFamily="18" charset="0"/>
                <a:cs typeface="Arial" panose="020B0604020202020204" pitchFamily="34" charset="0"/>
              </a:rPr>
              <a:t>:</a:t>
            </a:r>
            <a:r>
              <a:rPr lang="vi-VN" b="1">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C, H, S, O, N, tro, ẩm</a:t>
            </a:r>
            <a:r>
              <a:rPr lang="en-GB">
                <a:latin typeface="Arial" panose="020B0604020202020204" pitchFamily="34" charset="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C, H, S là các thành phần cháy sinh ra nhiệt lượng còn O, N là thành phần không sinh nhiệt lượng</a:t>
            </a:r>
            <a:r>
              <a:rPr lang="en-GB">
                <a:latin typeface="Arial" panose="020B0604020202020204" pitchFamily="34" charset="0"/>
                <a:ea typeface="Times New Roman" panose="02020603050405020304" pitchFamily="18" charset="0"/>
                <a:cs typeface="Arial" panose="020B0604020202020204" pitchFamily="34" charset="0"/>
              </a:rPr>
              <a:t>)</a:t>
            </a:r>
            <a:r>
              <a:rPr lang="vi-VN">
                <a:ea typeface="Times New Roman" panose="02020603050405020304" pitchFamily="18" charset="0"/>
                <a:cs typeface="Arial" panose="020B0604020202020204" pitchFamily="34" charset="0"/>
              </a:rPr>
              <a:t>.</a:t>
            </a:r>
            <a:endParaRPr lang="en-GB">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300"/>
              </a:spcBef>
              <a:spcAft>
                <a:spcPts val="300"/>
              </a:spcAft>
            </a:pPr>
            <a:r>
              <a:rPr lang="vi-VN">
                <a:ea typeface="Times New Roman" panose="02020603050405020304" pitchFamily="18" charset="0"/>
                <a:cs typeface="Arial" panose="020B0604020202020204" pitchFamily="34" charset="0"/>
              </a:rPr>
              <a:t>– </a:t>
            </a:r>
            <a:r>
              <a:rPr lang="vi-VN" b="1">
                <a:ea typeface="Times New Roman" panose="02020603050405020304" pitchFamily="18" charset="0"/>
                <a:cs typeface="Arial" panose="020B0604020202020204" pitchFamily="34" charset="0"/>
              </a:rPr>
              <a:t>Thành phần công nghệ</a:t>
            </a:r>
            <a:r>
              <a:rPr lang="en-GB" b="1">
                <a:latin typeface="Arial" panose="020B0604020202020204" pitchFamily="34" charset="0"/>
                <a:ea typeface="Times New Roman" panose="02020603050405020304" pitchFamily="18" charset="0"/>
                <a:cs typeface="Arial" panose="020B0604020202020204" pitchFamily="34" charset="0"/>
              </a:rPr>
              <a:t>:</a:t>
            </a:r>
            <a:r>
              <a:rPr lang="vi-VN" b="1">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cốc, chất bốc, tro, ẩm </a:t>
            </a:r>
            <a:r>
              <a:rPr lang="en-GB">
                <a:latin typeface="Arial" panose="020B0604020202020204" pitchFamily="34" charset="0"/>
                <a:ea typeface="Times New Roman" panose="02020603050405020304" pitchFamily="18" charset="0"/>
                <a:cs typeface="Arial" panose="020B0604020202020204" pitchFamily="34" charset="0"/>
              </a:rPr>
              <a:t>(</a:t>
            </a:r>
            <a:r>
              <a:rPr lang="vi-VN">
                <a:ea typeface="Times New Roman" panose="02020603050405020304" pitchFamily="18" charset="0"/>
                <a:cs typeface="Arial" panose="020B0604020202020204" pitchFamily="34" charset="0"/>
              </a:rPr>
              <a:t>tỷ lệ của mỗi thành phần có ảnh hưởng đến đặc tính cháy của nhiên liệu</a:t>
            </a:r>
            <a:r>
              <a:rPr lang="en-GB">
                <a:latin typeface="Arial" panose="020B0604020202020204" pitchFamily="34" charset="0"/>
                <a:ea typeface="Times New Roman" panose="02020603050405020304" pitchFamily="18" charset="0"/>
                <a:cs typeface="Arial" panose="020B0604020202020204" pitchFamily="34" charset="0"/>
              </a:rPr>
              <a:t>)</a:t>
            </a:r>
            <a:r>
              <a:rPr lang="vi-VN">
                <a:ea typeface="Times New Roman" panose="02020603050405020304" pitchFamily="18" charset="0"/>
                <a:cs typeface="Arial" panose="020B0604020202020204" pitchFamily="34" charset="0"/>
              </a:rPr>
              <a:t>. </a:t>
            </a:r>
            <a:endParaRPr lang="en-US" dirty="0">
              <a:latin typeface="Arial" panose="020B0604020202020204" pitchFamily="34" charset="0"/>
              <a:ea typeface="Times New Roman" panose="02020603050405020304" pitchFamily="18"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
        <p:nvSpPr>
          <p:cNvPr id="3" name="TextBox 2">
            <a:extLst>
              <a:ext uri="{FF2B5EF4-FFF2-40B4-BE49-F238E27FC236}">
                <a16:creationId xmlns:a16="http://schemas.microsoft.com/office/drawing/2014/main" id="{6FE0F6CF-9B02-BFEC-E446-7CB36954A16A}"/>
              </a:ext>
            </a:extLst>
          </p:cNvPr>
          <p:cNvSpPr txBox="1"/>
          <p:nvPr/>
        </p:nvSpPr>
        <p:spPr>
          <a:xfrm>
            <a:off x="586409" y="609600"/>
            <a:ext cx="10972799" cy="523220"/>
          </a:xfrm>
          <a:prstGeom prst="rect">
            <a:avLst/>
          </a:prstGeom>
          <a:noFill/>
        </p:spPr>
        <p:txBody>
          <a:bodyPr wrap="square">
            <a:spAutoFit/>
          </a:bodyPr>
          <a:lstStyle/>
          <a:p>
            <a:pPr algn="ctr"/>
            <a:r>
              <a:rPr lang="en-US" sz="2800" b="1">
                <a:solidFill>
                  <a:schemeClr val="accent1">
                    <a:lumMod val="50000"/>
                  </a:schemeClr>
                </a:solidFill>
                <a:latin typeface="Arial" panose="020B0604020202020204" pitchFamily="34" charset="0"/>
              </a:rPr>
              <a:t>TỔNG QUAN VỀ NHIÊN LIỆU, QUÁ TRÌNH CHÁY</a:t>
            </a:r>
            <a:endParaRPr lang="en-US" sz="2800" dirty="0">
              <a:solidFill>
                <a:schemeClr val="accent1">
                  <a:lumMod val="50000"/>
                </a:schemeClr>
              </a:solidFill>
            </a:endParaRPr>
          </a:p>
        </p:txBody>
      </p:sp>
    </p:spTree>
    <p:extLst>
      <p:ext uri="{BB962C8B-B14F-4D97-AF65-F5344CB8AC3E}">
        <p14:creationId xmlns:p14="http://schemas.microsoft.com/office/powerpoint/2010/main" val="41471240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B625CF-0D8A-459E-554E-B84256C4387D}"/>
              </a:ext>
            </a:extLst>
          </p:cNvPr>
          <p:cNvSpPr txBox="1"/>
          <p:nvPr/>
        </p:nvSpPr>
        <p:spPr>
          <a:xfrm>
            <a:off x="836544" y="659781"/>
            <a:ext cx="10744200" cy="523220"/>
          </a:xfrm>
          <a:prstGeom prst="rect">
            <a:avLst/>
          </a:prstGeom>
          <a:noFill/>
        </p:spPr>
        <p:txBody>
          <a:bodyPr wrap="square">
            <a:spAutoFit/>
          </a:bodyPr>
          <a:lstStyle/>
          <a:p>
            <a:pPr algn="ctr"/>
            <a:r>
              <a:rPr lang="vi-VN" sz="2800" b="1">
                <a:solidFill>
                  <a:schemeClr val="accent1">
                    <a:lumMod val="50000"/>
                  </a:schemeClr>
                </a:solidFill>
                <a:ea typeface="Times New Roman" panose="02020603050405020304" pitchFamily="18" charset="0"/>
                <a:cs typeface="Arial" panose="020B0604020202020204" pitchFamily="34" charset="0"/>
              </a:rPr>
              <a:t>Giảm thiểu không khí dư</a:t>
            </a:r>
          </a:p>
        </p:txBody>
      </p:sp>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sp>
        <p:nvSpPr>
          <p:cNvPr id="8" name="TextBox 7">
            <a:extLst>
              <a:ext uri="{FF2B5EF4-FFF2-40B4-BE49-F238E27FC236}">
                <a16:creationId xmlns:a16="http://schemas.microsoft.com/office/drawing/2014/main" id="{1C98C17A-1ACE-78F9-9954-61C2444A4FB8}"/>
              </a:ext>
            </a:extLst>
          </p:cNvPr>
          <p:cNvSpPr txBox="1"/>
          <p:nvPr/>
        </p:nvSpPr>
        <p:spPr>
          <a:xfrm>
            <a:off x="533400" y="1410666"/>
            <a:ext cx="11047344" cy="1838965"/>
          </a:xfrm>
          <a:prstGeom prst="rect">
            <a:avLst/>
          </a:prstGeom>
          <a:noFill/>
        </p:spPr>
        <p:txBody>
          <a:bodyPr wrap="square">
            <a:spAutoFit/>
          </a:bodyPr>
          <a:lstStyle/>
          <a:p>
            <a:pPr marL="285750" indent="-285750" algn="just">
              <a:lnSpc>
                <a:spcPct val="115000"/>
              </a:lnSpc>
              <a:spcBef>
                <a:spcPts val="300"/>
              </a:spcBef>
              <a:spcAft>
                <a:spcPts val="300"/>
              </a:spcAft>
              <a:buFont typeface="Arial" panose="020B0604020202020204" pitchFamily="34" charset="0"/>
              <a:buChar char="•"/>
            </a:pPr>
            <a:r>
              <a:rPr lang="en-GB" sz="1800" dirty="0">
                <a:effectLst/>
                <a:latin typeface="Arial" panose="020B0604020202020204" pitchFamily="34" charset="0"/>
                <a:ea typeface="Times New Roman" panose="02020603050405020304" pitchFamily="18" charset="0"/>
                <a:cs typeface="Arial" panose="020B0604020202020204" pitchFamily="34" charset="0"/>
              </a:rPr>
              <a:t>T</a:t>
            </a:r>
            <a:r>
              <a:rPr lang="vi-VN" sz="1800" spc="5" dirty="0">
                <a:effectLst/>
                <a:latin typeface="Arial" panose="020B0604020202020204" pitchFamily="34" charset="0"/>
                <a:ea typeface="Times New Roman" panose="02020603050405020304" pitchFamily="18" charset="0"/>
                <a:cs typeface="Arial" panose="020B0604020202020204" pitchFamily="34" charset="0"/>
              </a:rPr>
              <a:t>h</a:t>
            </a:r>
            <a:r>
              <a:rPr lang="vi-VN" sz="1800" dirty="0">
                <a:effectLst/>
                <a:latin typeface="Arial" panose="020B0604020202020204" pitchFamily="34" charset="0"/>
                <a:ea typeface="Times New Roman" panose="02020603050405020304" pitchFamily="18" charset="0"/>
                <a:cs typeface="Arial" panose="020B0604020202020204" pitchFamily="34" charset="0"/>
              </a:rPr>
              <a:t>ực</a:t>
            </a:r>
            <a:r>
              <a:rPr lang="vi-VN" sz="1800" spc="-1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t</a:t>
            </a:r>
            <a:r>
              <a:rPr lang="vi-VN" sz="1800" spc="-5" dirty="0">
                <a:effectLst/>
                <a:latin typeface="Arial" panose="020B0604020202020204" pitchFamily="34" charset="0"/>
                <a:ea typeface="Times New Roman" panose="02020603050405020304" pitchFamily="18" charset="0"/>
                <a:cs typeface="Arial" panose="020B0604020202020204" pitchFamily="34" charset="0"/>
              </a:rPr>
              <a:t>ế</a:t>
            </a:r>
            <a:r>
              <a:rPr lang="vi-VN" sz="1800" dirty="0">
                <a:effectLst/>
                <a:latin typeface="Arial" panose="020B0604020202020204" pitchFamily="34" charset="0"/>
                <a:ea typeface="Times New Roman" panose="02020603050405020304" pitchFamily="18" charset="0"/>
                <a:cs typeface="Arial" panose="020B0604020202020204" pitchFamily="34" charset="0"/>
              </a:rPr>
              <a:t>,</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lượng</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không</a:t>
            </a:r>
            <a:r>
              <a:rPr lang="vi-VN" sz="1800" spc="-2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khí</a:t>
            </a:r>
            <a:r>
              <a:rPr lang="vi-VN" sz="1800" spc="-20" dirty="0">
                <a:effectLst/>
                <a:latin typeface="Arial" panose="020B0604020202020204" pitchFamily="34" charset="0"/>
                <a:ea typeface="Times New Roman" panose="02020603050405020304" pitchFamily="18" charset="0"/>
                <a:cs typeface="Arial" panose="020B0604020202020204" pitchFamily="34" charset="0"/>
              </a:rPr>
              <a:t> </a:t>
            </a:r>
            <a:r>
              <a:rPr lang="vi-VN" sz="1800" spc="-5" dirty="0">
                <a:effectLst/>
                <a:latin typeface="Arial" panose="020B0604020202020204" pitchFamily="34" charset="0"/>
                <a:ea typeface="Times New Roman" panose="02020603050405020304" pitchFamily="18" charset="0"/>
                <a:cs typeface="Arial" panose="020B0604020202020204" pitchFamily="34" charset="0"/>
              </a:rPr>
              <a:t>cấ</a:t>
            </a:r>
            <a:r>
              <a:rPr lang="vi-VN" sz="1800" dirty="0">
                <a:effectLst/>
                <a:latin typeface="Arial" panose="020B0604020202020204" pitchFamily="34" charset="0"/>
                <a:ea typeface="Times New Roman" panose="02020603050405020304" pitchFamily="18" charset="0"/>
                <a:cs typeface="Arial" panose="020B0604020202020204" pitchFamily="34" charset="0"/>
              </a:rPr>
              <a:t>p</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thực</a:t>
            </a:r>
            <a:r>
              <a:rPr lang="vi-VN" sz="1800" spc="-15" dirty="0">
                <a:effectLst/>
                <a:latin typeface="Arial" panose="020B0604020202020204" pitchFamily="34" charset="0"/>
                <a:ea typeface="Times New Roman" panose="02020603050405020304" pitchFamily="18" charset="0"/>
                <a:cs typeface="Arial" panose="020B0604020202020204" pitchFamily="34" charset="0"/>
              </a:rPr>
              <a:t> </a:t>
            </a:r>
            <a:r>
              <a:rPr lang="vi-VN" sz="1800" spc="-5" dirty="0">
                <a:effectLst/>
                <a:latin typeface="Arial" panose="020B0604020202020204" pitchFamily="34" charset="0"/>
                <a:ea typeface="Times New Roman" panose="02020603050405020304" pitchFamily="18" charset="0"/>
                <a:cs typeface="Arial" panose="020B0604020202020204" pitchFamily="34" charset="0"/>
              </a:rPr>
              <a:t>c</a:t>
            </a:r>
            <a:r>
              <a:rPr lang="vi-VN" sz="1800" dirty="0">
                <a:effectLst/>
                <a:latin typeface="Arial" panose="020B0604020202020204" pitchFamily="34" charset="0"/>
                <a:ea typeface="Times New Roman" panose="02020603050405020304" pitchFamily="18" charset="0"/>
                <a:cs typeface="Arial" panose="020B0604020202020204" pitchFamily="34" charset="0"/>
              </a:rPr>
              <a:t>ho</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b</a:t>
            </a:r>
            <a:r>
              <a:rPr lang="vi-VN" sz="1800" spc="5" dirty="0">
                <a:effectLst/>
                <a:latin typeface="Arial" panose="020B0604020202020204" pitchFamily="34" charset="0"/>
                <a:ea typeface="Times New Roman" panose="02020603050405020304" pitchFamily="18" charset="0"/>
                <a:cs typeface="Arial" panose="020B0604020202020204" pitchFamily="34" charset="0"/>
              </a:rPr>
              <a:t>u</a:t>
            </a:r>
            <a:r>
              <a:rPr lang="vi-VN" sz="1800" dirty="0">
                <a:effectLst/>
                <a:latin typeface="Arial" panose="020B0604020202020204" pitchFamily="34" charset="0"/>
                <a:ea typeface="Times New Roman" panose="02020603050405020304" pitchFamily="18" charset="0"/>
                <a:cs typeface="Arial" panose="020B0604020202020204" pitchFamily="34" charset="0"/>
              </a:rPr>
              <a:t>ồng</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đốt</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spc="-15" dirty="0">
                <a:effectLst/>
                <a:latin typeface="Arial" panose="020B0604020202020204" pitchFamily="34" charset="0"/>
                <a:ea typeface="Times New Roman" panose="02020603050405020304" pitchFamily="18" charset="0"/>
                <a:cs typeface="Arial" panose="020B0604020202020204" pitchFamily="34" charset="0"/>
              </a:rPr>
              <a:t>c</a:t>
            </a:r>
            <a:r>
              <a:rPr lang="vi-VN" sz="1800" spc="-5" dirty="0">
                <a:effectLst/>
                <a:latin typeface="Arial" panose="020B0604020202020204" pitchFamily="34" charset="0"/>
                <a:ea typeface="Times New Roman" panose="02020603050405020304" pitchFamily="18" charset="0"/>
                <a:cs typeface="Arial" panose="020B0604020202020204" pitchFamily="34" charset="0"/>
              </a:rPr>
              <a:t>ầ</a:t>
            </a:r>
            <a:r>
              <a:rPr lang="vi-VN" sz="1800" dirty="0">
                <a:effectLst/>
                <a:latin typeface="Arial" panose="020B0604020202020204" pitchFamily="34" charset="0"/>
                <a:ea typeface="Times New Roman" panose="02020603050405020304" pitchFamily="18" charset="0"/>
                <a:cs typeface="Arial" panose="020B0604020202020204" pitchFamily="34" charset="0"/>
              </a:rPr>
              <a:t>n</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th</a:t>
            </a:r>
            <a:r>
              <a:rPr lang="vi-VN" sz="1800" spc="5" dirty="0">
                <a:effectLst/>
                <a:latin typeface="Arial" panose="020B0604020202020204" pitchFamily="34" charset="0"/>
                <a:ea typeface="Times New Roman" panose="02020603050405020304" pitchFamily="18" charset="0"/>
                <a:cs typeface="Arial" panose="020B0604020202020204" pitchFamily="34" charset="0"/>
              </a:rPr>
              <a:t>i</a:t>
            </a:r>
            <a:r>
              <a:rPr lang="vi-VN" sz="1800" spc="-5" dirty="0">
                <a:effectLst/>
                <a:latin typeface="Arial" panose="020B0604020202020204" pitchFamily="34" charset="0"/>
                <a:ea typeface="Times New Roman" panose="02020603050405020304" pitchFamily="18" charset="0"/>
                <a:cs typeface="Arial" panose="020B0604020202020204" pitchFamily="34" charset="0"/>
              </a:rPr>
              <a:t>ế</a:t>
            </a:r>
            <a:r>
              <a:rPr lang="vi-VN" sz="1800" dirty="0">
                <a:effectLst/>
                <a:latin typeface="Arial" panose="020B0604020202020204" pitchFamily="34" charset="0"/>
                <a:ea typeface="Times New Roman" panose="02020603050405020304" pitchFamily="18" charset="0"/>
                <a:cs typeface="Arial" panose="020B0604020202020204" pitchFamily="34" charset="0"/>
              </a:rPr>
              <a:t>t</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spc="5" dirty="0">
                <a:effectLst/>
                <a:latin typeface="Arial" panose="020B0604020202020204" pitchFamily="34" charset="0"/>
                <a:ea typeface="Times New Roman" panose="02020603050405020304" pitchFamily="18" charset="0"/>
                <a:cs typeface="Arial" panose="020B0604020202020204" pitchFamily="34" charset="0"/>
              </a:rPr>
              <a:t>l</a:t>
            </a:r>
            <a:r>
              <a:rPr lang="vi-VN" sz="1800" dirty="0">
                <a:effectLst/>
                <a:latin typeface="Arial" panose="020B0604020202020204" pitchFamily="34" charset="0"/>
                <a:ea typeface="Times New Roman" panose="02020603050405020304" pitchFamily="18" charset="0"/>
                <a:cs typeface="Arial" panose="020B0604020202020204" pitchFamily="34" charset="0"/>
              </a:rPr>
              <a:t>ớn</a:t>
            </a:r>
            <a:r>
              <a:rPr lang="vi-VN" sz="1800" spc="-10" dirty="0">
                <a:effectLst/>
                <a:latin typeface="Arial" panose="020B0604020202020204" pitchFamily="34" charset="0"/>
                <a:ea typeface="Times New Roman" panose="02020603050405020304" pitchFamily="18" charset="0"/>
                <a:cs typeface="Arial" panose="020B0604020202020204" pitchFamily="34" charset="0"/>
              </a:rPr>
              <a:t> h</a:t>
            </a:r>
            <a:r>
              <a:rPr lang="vi-VN" sz="1800" dirty="0">
                <a:effectLst/>
                <a:latin typeface="Arial" panose="020B0604020202020204" pitchFamily="34" charset="0"/>
                <a:ea typeface="Times New Roman" panose="02020603050405020304" pitchFamily="18" charset="0"/>
                <a:cs typeface="Arial" panose="020B0604020202020204" pitchFamily="34" charset="0"/>
              </a:rPr>
              <a:t>ơn lượng</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không</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khí</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lý</a:t>
            </a:r>
            <a:r>
              <a:rPr lang="vi-VN" sz="1800" spc="-2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thu</a:t>
            </a:r>
            <a:r>
              <a:rPr lang="vi-VN" sz="1800" spc="5" dirty="0">
                <a:effectLst/>
                <a:latin typeface="Arial" panose="020B0604020202020204" pitchFamily="34" charset="0"/>
                <a:ea typeface="Times New Roman" panose="02020603050405020304" pitchFamily="18" charset="0"/>
                <a:cs typeface="Arial" panose="020B0604020202020204" pitchFamily="34" charset="0"/>
              </a:rPr>
              <a:t>y</a:t>
            </a:r>
            <a:r>
              <a:rPr lang="vi-VN" sz="1800" spc="-5" dirty="0">
                <a:effectLst/>
                <a:latin typeface="Arial" panose="020B0604020202020204" pitchFamily="34" charset="0"/>
                <a:ea typeface="Times New Roman" panose="02020603050405020304" pitchFamily="18" charset="0"/>
                <a:cs typeface="Arial" panose="020B0604020202020204" pitchFamily="34" charset="0"/>
              </a:rPr>
              <a:t>ế</a:t>
            </a:r>
            <a:r>
              <a:rPr lang="vi-VN" sz="1800" dirty="0">
                <a:effectLst/>
                <a:latin typeface="Arial" panose="020B0604020202020204" pitchFamily="34" charset="0"/>
                <a:ea typeface="Times New Roman" panose="02020603050405020304" pitchFamily="18" charset="0"/>
                <a:cs typeface="Arial" panose="020B0604020202020204" pitchFamily="34" charset="0"/>
              </a:rPr>
              <a:t>t</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để</a:t>
            </a:r>
            <a:r>
              <a:rPr lang="vi-VN" sz="1800" spc="-1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giúp</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đốt</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spc="-5" dirty="0">
                <a:effectLst/>
                <a:latin typeface="Arial" panose="020B0604020202020204" pitchFamily="34" charset="0"/>
                <a:ea typeface="Times New Roman" panose="02020603050405020304" pitchFamily="18" charset="0"/>
                <a:cs typeface="Arial" panose="020B0604020202020204" pitchFamily="34" charset="0"/>
              </a:rPr>
              <a:t>c</a:t>
            </a:r>
            <a:r>
              <a:rPr lang="vi-VN" sz="1800" dirty="0">
                <a:effectLst/>
                <a:latin typeface="Arial" panose="020B0604020202020204" pitchFamily="34" charset="0"/>
                <a:ea typeface="Times New Roman" panose="02020603050405020304" pitchFamily="18" charset="0"/>
                <a:cs typeface="Arial" panose="020B0604020202020204" pitchFamily="34" charset="0"/>
              </a:rPr>
              <a:t>h</a:t>
            </a:r>
            <a:r>
              <a:rPr lang="vi-VN" sz="1800" spc="-5" dirty="0">
                <a:effectLst/>
                <a:latin typeface="Arial" panose="020B0604020202020204" pitchFamily="34" charset="0"/>
                <a:ea typeface="Times New Roman" panose="02020603050405020304" pitchFamily="18" charset="0"/>
                <a:cs typeface="Arial" panose="020B0604020202020204" pitchFamily="34" charset="0"/>
              </a:rPr>
              <a:t>á</a:t>
            </a:r>
            <a:r>
              <a:rPr lang="vi-VN" sz="1800" dirty="0">
                <a:effectLst/>
                <a:latin typeface="Arial" panose="020B0604020202020204" pitchFamily="34" charset="0"/>
                <a:ea typeface="Times New Roman" panose="02020603050405020304" pitchFamily="18" charset="0"/>
                <a:cs typeface="Arial" panose="020B0604020202020204" pitchFamily="34" charset="0"/>
              </a:rPr>
              <a:t>y</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ho</a:t>
            </a:r>
            <a:r>
              <a:rPr lang="vi-VN" sz="1800" spc="-5" dirty="0">
                <a:effectLst/>
                <a:latin typeface="Arial" panose="020B0604020202020204" pitchFamily="34" charset="0"/>
                <a:ea typeface="Times New Roman" panose="02020603050405020304" pitchFamily="18" charset="0"/>
                <a:cs typeface="Arial" panose="020B0604020202020204" pitchFamily="34" charset="0"/>
              </a:rPr>
              <a:t>à</a:t>
            </a:r>
            <a:r>
              <a:rPr lang="vi-VN" sz="1800" dirty="0">
                <a:effectLst/>
                <a:latin typeface="Arial" panose="020B0604020202020204" pitchFamily="34" charset="0"/>
                <a:ea typeface="Times New Roman" panose="02020603050405020304" pitchFamily="18" charset="0"/>
                <a:cs typeface="Arial" panose="020B0604020202020204" pitchFamily="34" charset="0"/>
              </a:rPr>
              <a:t>n</a:t>
            </a:r>
            <a:r>
              <a:rPr lang="vi-VN" sz="1800" spc="-10" dirty="0">
                <a:effectLst/>
                <a:latin typeface="Arial" panose="020B0604020202020204" pitchFamily="34" charset="0"/>
                <a:ea typeface="Times New Roman" panose="02020603050405020304" pitchFamily="18" charset="0"/>
                <a:cs typeface="Arial" panose="020B0604020202020204" pitchFamily="34" charset="0"/>
              </a:rPr>
              <a:t> t</a:t>
            </a:r>
            <a:r>
              <a:rPr lang="vi-VN" sz="1800" dirty="0">
                <a:effectLst/>
                <a:latin typeface="Arial" panose="020B0604020202020204" pitchFamily="34" charset="0"/>
                <a:ea typeface="Times New Roman" panose="02020603050405020304" pitchFamily="18" charset="0"/>
                <a:cs typeface="Arial" panose="020B0604020202020204" pitchFamily="34" charset="0"/>
              </a:rPr>
              <a:t>o</a:t>
            </a:r>
            <a:r>
              <a:rPr lang="vi-VN" sz="1800" spc="-5" dirty="0">
                <a:effectLst/>
                <a:latin typeface="Arial" panose="020B0604020202020204" pitchFamily="34" charset="0"/>
                <a:ea typeface="Times New Roman" panose="02020603050405020304" pitchFamily="18" charset="0"/>
                <a:cs typeface="Arial" panose="020B0604020202020204" pitchFamily="34" charset="0"/>
              </a:rPr>
              <a:t>à</a:t>
            </a:r>
            <a:r>
              <a:rPr lang="vi-VN" sz="1800" dirty="0">
                <a:effectLst/>
                <a:latin typeface="Arial" panose="020B0604020202020204" pitchFamily="34" charset="0"/>
                <a:ea typeface="Times New Roman" panose="02020603050405020304" pitchFamily="18" charset="0"/>
                <a:cs typeface="Arial" panose="020B0604020202020204" pitchFamily="34" charset="0"/>
              </a:rPr>
              <a:t>n</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khối</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lượng</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nhiên</a:t>
            </a:r>
            <a:r>
              <a:rPr lang="vi-VN" sz="1800" spc="-1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l</a:t>
            </a:r>
            <a:r>
              <a:rPr lang="vi-VN" sz="1800" spc="10" dirty="0">
                <a:effectLst/>
                <a:latin typeface="Arial" panose="020B0604020202020204" pitchFamily="34" charset="0"/>
                <a:ea typeface="Times New Roman" panose="02020603050405020304" pitchFamily="18" charset="0"/>
                <a:cs typeface="Arial" panose="020B0604020202020204" pitchFamily="34" charset="0"/>
              </a:rPr>
              <a:t>i</a:t>
            </a:r>
            <a:r>
              <a:rPr lang="vi-VN" sz="1800" spc="-15" dirty="0">
                <a:effectLst/>
                <a:latin typeface="Arial" panose="020B0604020202020204" pitchFamily="34" charset="0"/>
                <a:ea typeface="Times New Roman" panose="02020603050405020304" pitchFamily="18" charset="0"/>
                <a:cs typeface="Arial" panose="020B0604020202020204" pitchFamily="34" charset="0"/>
              </a:rPr>
              <a:t>ệ</a:t>
            </a:r>
            <a:r>
              <a:rPr lang="vi-VN" sz="1800" dirty="0">
                <a:effectLst/>
                <a:latin typeface="Arial" panose="020B0604020202020204" pitchFamily="34" charset="0"/>
                <a:ea typeface="Times New Roman" panose="02020603050405020304" pitchFamily="18" charset="0"/>
                <a:cs typeface="Arial" panose="020B0604020202020204" pitchFamily="34" charset="0"/>
              </a:rPr>
              <a:t>u,</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do</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đó</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spc="-5" dirty="0">
                <a:effectLst/>
                <a:latin typeface="Arial" panose="020B0604020202020204" pitchFamily="34" charset="0"/>
                <a:ea typeface="Times New Roman" panose="02020603050405020304" pitchFamily="18" charset="0"/>
                <a:cs typeface="Arial" panose="020B0604020202020204" pitchFamily="34" charset="0"/>
              </a:rPr>
              <a:t>c</a:t>
            </a:r>
            <a:r>
              <a:rPr lang="vi-VN" sz="1800" dirty="0">
                <a:effectLst/>
                <a:latin typeface="Arial" panose="020B0604020202020204" pitchFamily="34" charset="0"/>
                <a:ea typeface="Times New Roman" panose="02020603050405020304" pitchFamily="18" charset="0"/>
                <a:cs typeface="Arial" panose="020B0604020202020204" pitchFamily="34" charset="0"/>
              </a:rPr>
              <a:t>ó</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lượng không</a:t>
            </a:r>
            <a:r>
              <a:rPr lang="vi-VN" sz="1800" spc="-3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khí</a:t>
            </a:r>
            <a:r>
              <a:rPr lang="vi-VN" sz="1800" spc="-3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dư.</a:t>
            </a:r>
            <a:r>
              <a:rPr lang="vi-VN" sz="1800" spc="-40" dirty="0">
                <a:effectLst/>
                <a:latin typeface="Arial" panose="020B0604020202020204" pitchFamily="34" charset="0"/>
                <a:ea typeface="Times New Roman" panose="02020603050405020304" pitchFamily="18" charset="0"/>
                <a:cs typeface="Arial" panose="020B0604020202020204" pitchFamily="34" charset="0"/>
              </a:rPr>
              <a:t> </a:t>
            </a:r>
            <a:endParaRPr lang="en-GB" sz="1800" spc="-40" dirty="0">
              <a:effectLst/>
              <a:latin typeface="Arial" panose="020B0604020202020204" pitchFamily="34" charset="0"/>
              <a:ea typeface="Times New Roman" panose="02020603050405020304" pitchFamily="18" charset="0"/>
              <a:cs typeface="Arial" panose="020B0604020202020204" pitchFamily="34" charset="0"/>
            </a:endParaRPr>
          </a:p>
          <a:p>
            <a:pPr marL="285750" indent="-285750" algn="just">
              <a:lnSpc>
                <a:spcPct val="115000"/>
              </a:lnSpc>
              <a:spcBef>
                <a:spcPts val="300"/>
              </a:spcBef>
              <a:spcAft>
                <a:spcPts val="300"/>
              </a:spcAft>
              <a:buFont typeface="Arial" panose="020B0604020202020204" pitchFamily="34" charset="0"/>
              <a:buChar char="•"/>
            </a:pPr>
            <a:r>
              <a:rPr lang="vi-VN" sz="1800" dirty="0">
                <a:effectLst/>
                <a:latin typeface="Arial" panose="020B0604020202020204" pitchFamily="34" charset="0"/>
                <a:ea typeface="Times New Roman" panose="02020603050405020304" pitchFamily="18" charset="0"/>
                <a:cs typeface="Arial" panose="020B0604020202020204" pitchFamily="34" charset="0"/>
              </a:rPr>
              <a:t>Tuy</a:t>
            </a:r>
            <a:r>
              <a:rPr lang="vi-VN" sz="1800" spc="-5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nhiên,</a:t>
            </a:r>
            <a:r>
              <a:rPr lang="vi-VN" sz="1800" spc="-5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v</a:t>
            </a:r>
            <a:r>
              <a:rPr lang="vi-VN" sz="1800" spc="5" dirty="0">
                <a:effectLst/>
                <a:latin typeface="Arial" panose="020B0604020202020204" pitchFamily="34" charset="0"/>
                <a:ea typeface="Times New Roman" panose="02020603050405020304" pitchFamily="18" charset="0"/>
                <a:cs typeface="Arial" panose="020B0604020202020204" pitchFamily="34" charset="0"/>
              </a:rPr>
              <a:t>i</a:t>
            </a:r>
            <a:r>
              <a:rPr lang="vi-VN" sz="1800" spc="-5" dirty="0">
                <a:effectLst/>
                <a:latin typeface="Arial" panose="020B0604020202020204" pitchFamily="34" charset="0"/>
                <a:ea typeface="Times New Roman" panose="02020603050405020304" pitchFamily="18" charset="0"/>
                <a:cs typeface="Arial" panose="020B0604020202020204" pitchFamily="34" charset="0"/>
              </a:rPr>
              <a:t>ệ</a:t>
            </a:r>
            <a:r>
              <a:rPr lang="vi-VN" sz="1800" dirty="0">
                <a:effectLst/>
                <a:latin typeface="Arial" panose="020B0604020202020204" pitchFamily="34" charset="0"/>
                <a:ea typeface="Times New Roman" panose="02020603050405020304" pitchFamily="18" charset="0"/>
                <a:cs typeface="Arial" panose="020B0604020202020204" pitchFamily="34" charset="0"/>
              </a:rPr>
              <a:t>c</a:t>
            </a:r>
            <a:r>
              <a:rPr lang="vi-VN" sz="1800" spc="-4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bổ</a:t>
            </a:r>
            <a:r>
              <a:rPr lang="vi-VN" sz="1800" spc="-3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sung</a:t>
            </a:r>
            <a:r>
              <a:rPr lang="vi-VN" sz="1800" spc="-3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quá</a:t>
            </a:r>
            <a:r>
              <a:rPr lang="vi-VN" sz="1800" spc="-4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nh</a:t>
            </a:r>
            <a:r>
              <a:rPr lang="vi-VN" sz="1800" spc="5" dirty="0">
                <a:effectLst/>
                <a:latin typeface="Arial" panose="020B0604020202020204" pitchFamily="34" charset="0"/>
                <a:ea typeface="Times New Roman" panose="02020603050405020304" pitchFamily="18" charset="0"/>
                <a:cs typeface="Arial" panose="020B0604020202020204" pitchFamily="34" charset="0"/>
              </a:rPr>
              <a:t>i</a:t>
            </a:r>
            <a:r>
              <a:rPr lang="vi-VN" sz="1800" spc="-5" dirty="0">
                <a:effectLst/>
                <a:latin typeface="Arial" panose="020B0604020202020204" pitchFamily="34" charset="0"/>
                <a:ea typeface="Times New Roman" panose="02020603050405020304" pitchFamily="18" charset="0"/>
                <a:cs typeface="Arial" panose="020B0604020202020204" pitchFamily="34" charset="0"/>
              </a:rPr>
              <a:t>ề</a:t>
            </a:r>
            <a:r>
              <a:rPr lang="vi-VN" sz="1800" dirty="0">
                <a:effectLst/>
                <a:latin typeface="Arial" panose="020B0604020202020204" pitchFamily="34" charset="0"/>
                <a:ea typeface="Times New Roman" panose="02020603050405020304" pitchFamily="18" charset="0"/>
                <a:cs typeface="Arial" panose="020B0604020202020204" pitchFamily="34" charset="0"/>
              </a:rPr>
              <a:t>u</a:t>
            </a:r>
            <a:r>
              <a:rPr lang="vi-VN" sz="1800" spc="-35" dirty="0">
                <a:effectLst/>
                <a:latin typeface="Arial" panose="020B0604020202020204" pitchFamily="34" charset="0"/>
                <a:ea typeface="Times New Roman" panose="02020603050405020304" pitchFamily="18" charset="0"/>
                <a:cs typeface="Arial" panose="020B0604020202020204" pitchFamily="34" charset="0"/>
              </a:rPr>
              <a:t> </a:t>
            </a:r>
            <a:r>
              <a:rPr lang="vi-VN" sz="1800" spc="-10" dirty="0">
                <a:effectLst/>
                <a:latin typeface="Arial" panose="020B0604020202020204" pitchFamily="34" charset="0"/>
                <a:ea typeface="Times New Roman" panose="02020603050405020304" pitchFamily="18" charset="0"/>
                <a:cs typeface="Arial" panose="020B0604020202020204" pitchFamily="34" charset="0"/>
              </a:rPr>
              <a:t>k</a:t>
            </a:r>
            <a:r>
              <a:rPr lang="vi-VN" sz="1800" dirty="0">
                <a:effectLst/>
                <a:latin typeface="Arial" panose="020B0604020202020204" pitchFamily="34" charset="0"/>
                <a:ea typeface="Times New Roman" panose="02020603050405020304" pitchFamily="18" charset="0"/>
                <a:cs typeface="Arial" panose="020B0604020202020204" pitchFamily="34" charset="0"/>
              </a:rPr>
              <a:t>hông</a:t>
            </a:r>
            <a:r>
              <a:rPr lang="vi-VN" sz="1800" spc="-3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khí</a:t>
            </a:r>
            <a:r>
              <a:rPr lang="vi-VN" sz="1800" spc="-3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d</a:t>
            </a:r>
            <a:r>
              <a:rPr lang="vi-VN" sz="1800" spc="-5" dirty="0">
                <a:effectLst/>
                <a:latin typeface="Arial" panose="020B0604020202020204" pitchFamily="34" charset="0"/>
                <a:ea typeface="Times New Roman" panose="02020603050405020304" pitchFamily="18" charset="0"/>
                <a:cs typeface="Arial" panose="020B0604020202020204" pitchFamily="34" charset="0"/>
              </a:rPr>
              <a:t>ẫ</a:t>
            </a:r>
            <a:r>
              <a:rPr lang="vi-VN" sz="1800" dirty="0">
                <a:effectLst/>
                <a:latin typeface="Arial" panose="020B0604020202020204" pitchFamily="34" charset="0"/>
                <a:ea typeface="Times New Roman" panose="02020603050405020304" pitchFamily="18" charset="0"/>
                <a:cs typeface="Arial" panose="020B0604020202020204" pitchFamily="34" charset="0"/>
              </a:rPr>
              <a:t>n</a:t>
            </a:r>
            <a:r>
              <a:rPr lang="vi-VN" sz="1800" spc="-35" dirty="0">
                <a:effectLst/>
                <a:latin typeface="Arial" panose="020B0604020202020204" pitchFamily="34" charset="0"/>
                <a:ea typeface="Times New Roman" panose="02020603050405020304" pitchFamily="18" charset="0"/>
                <a:cs typeface="Arial" panose="020B0604020202020204" pitchFamily="34" charset="0"/>
              </a:rPr>
              <a:t> </a:t>
            </a:r>
            <a:r>
              <a:rPr lang="vi-VN" sz="1800" spc="5" dirty="0">
                <a:effectLst/>
                <a:latin typeface="Arial" panose="020B0604020202020204" pitchFamily="34" charset="0"/>
                <a:ea typeface="Times New Roman" panose="02020603050405020304" pitchFamily="18" charset="0"/>
                <a:cs typeface="Arial" panose="020B0604020202020204" pitchFamily="34" charset="0"/>
              </a:rPr>
              <a:t>đ</a:t>
            </a:r>
            <a:r>
              <a:rPr lang="vi-VN" sz="1800" spc="-5" dirty="0">
                <a:effectLst/>
                <a:latin typeface="Arial" panose="020B0604020202020204" pitchFamily="34" charset="0"/>
                <a:ea typeface="Times New Roman" panose="02020603050405020304" pitchFamily="18" charset="0"/>
                <a:cs typeface="Arial" panose="020B0604020202020204" pitchFamily="34" charset="0"/>
              </a:rPr>
              <a:t>ế</a:t>
            </a:r>
            <a:r>
              <a:rPr lang="vi-VN" sz="1800" dirty="0">
                <a:effectLst/>
                <a:latin typeface="Arial" panose="020B0604020202020204" pitchFamily="34" charset="0"/>
                <a:ea typeface="Times New Roman" panose="02020603050405020304" pitchFamily="18" charset="0"/>
                <a:cs typeface="Arial" panose="020B0604020202020204" pitchFamily="34" charset="0"/>
              </a:rPr>
              <a:t>n</a:t>
            </a:r>
            <a:r>
              <a:rPr lang="vi-VN" sz="1800" spc="-3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tăng</a:t>
            </a:r>
            <a:r>
              <a:rPr lang="vi-VN" sz="1800" spc="-4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t</a:t>
            </a:r>
            <a:r>
              <a:rPr lang="vi-VN" sz="1800" spc="-10" dirty="0">
                <a:effectLst/>
                <a:latin typeface="Arial" panose="020B0604020202020204" pitchFamily="34" charset="0"/>
                <a:ea typeface="Times New Roman" panose="02020603050405020304" pitchFamily="18" charset="0"/>
                <a:cs typeface="Arial" panose="020B0604020202020204" pitchFamily="34" charset="0"/>
              </a:rPr>
              <a:t>ổ</a:t>
            </a:r>
            <a:r>
              <a:rPr lang="vi-VN" sz="1800" dirty="0">
                <a:effectLst/>
                <a:latin typeface="Arial" panose="020B0604020202020204" pitchFamily="34" charset="0"/>
                <a:ea typeface="Times New Roman" panose="02020603050405020304" pitchFamily="18" charset="0"/>
                <a:cs typeface="Arial" panose="020B0604020202020204" pitchFamily="34" charset="0"/>
              </a:rPr>
              <a:t>n</a:t>
            </a:r>
            <a:r>
              <a:rPr lang="vi-VN" sz="1800" spc="-3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th</a:t>
            </a:r>
            <a:r>
              <a:rPr lang="vi-VN" sz="1800" spc="-5" dirty="0">
                <a:effectLst/>
                <a:latin typeface="Arial" panose="020B0604020202020204" pitchFamily="34" charset="0"/>
                <a:ea typeface="Times New Roman" panose="02020603050405020304" pitchFamily="18" charset="0"/>
                <a:cs typeface="Arial" panose="020B0604020202020204" pitchFamily="34" charset="0"/>
              </a:rPr>
              <a:t>ấ</a:t>
            </a:r>
            <a:r>
              <a:rPr lang="vi-VN" sz="1800" dirty="0">
                <a:effectLst/>
                <a:latin typeface="Arial" panose="020B0604020202020204" pitchFamily="34" charset="0"/>
                <a:ea typeface="Times New Roman" panose="02020603050405020304" pitchFamily="18" charset="0"/>
                <a:cs typeface="Arial" panose="020B0604020202020204" pitchFamily="34" charset="0"/>
              </a:rPr>
              <a:t>t</a:t>
            </a:r>
            <a:r>
              <a:rPr lang="vi-VN" sz="1800" spc="-3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nhi</a:t>
            </a:r>
            <a:r>
              <a:rPr lang="vi-VN" sz="1800" spc="-5" dirty="0">
                <a:effectLst/>
                <a:latin typeface="Arial" panose="020B0604020202020204" pitchFamily="34" charset="0"/>
                <a:ea typeface="Times New Roman" panose="02020603050405020304" pitchFamily="18" charset="0"/>
                <a:cs typeface="Arial" panose="020B0604020202020204" pitchFamily="34" charset="0"/>
              </a:rPr>
              <a:t>ệ</a:t>
            </a:r>
            <a:r>
              <a:rPr lang="vi-VN" sz="1800" dirty="0">
                <a:effectLst/>
                <a:latin typeface="Arial" panose="020B0604020202020204" pitchFamily="34" charset="0"/>
                <a:ea typeface="Times New Roman" panose="02020603050405020304" pitchFamily="18" charset="0"/>
                <a:cs typeface="Arial" panose="020B0604020202020204" pitchFamily="34" charset="0"/>
              </a:rPr>
              <a:t>t</a:t>
            </a:r>
            <a:r>
              <a:rPr lang="vi-VN" sz="1800" spc="-3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n</a:t>
            </a:r>
            <a:r>
              <a:rPr lang="vi-VN" sz="1800" spc="-5" dirty="0">
                <a:effectLst/>
                <a:latin typeface="Arial" panose="020B0604020202020204" pitchFamily="34" charset="0"/>
                <a:ea typeface="Times New Roman" panose="02020603050405020304" pitchFamily="18" charset="0"/>
                <a:cs typeface="Arial" panose="020B0604020202020204" pitchFamily="34" charset="0"/>
              </a:rPr>
              <a:t>ă</a:t>
            </a:r>
            <a:r>
              <a:rPr lang="vi-VN" sz="1800" dirty="0">
                <a:effectLst/>
                <a:latin typeface="Arial" panose="020B0604020202020204" pitchFamily="34" charset="0"/>
                <a:ea typeface="Times New Roman" panose="02020603050405020304" pitchFamily="18" charset="0"/>
                <a:cs typeface="Arial" panose="020B0604020202020204" pitchFamily="34" charset="0"/>
              </a:rPr>
              <a:t>ng. </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a:p>
            <a:pPr marL="285750" indent="-285750" algn="just">
              <a:lnSpc>
                <a:spcPct val="115000"/>
              </a:lnSpc>
              <a:spcBef>
                <a:spcPts val="300"/>
              </a:spcBef>
              <a:spcAft>
                <a:spcPts val="300"/>
              </a:spcAft>
              <a:buFont typeface="Arial" panose="020B0604020202020204" pitchFamily="34" charset="0"/>
              <a:buChar char="•"/>
            </a:pPr>
            <a:r>
              <a:rPr lang="vi-VN" sz="1800" dirty="0">
                <a:effectLst/>
                <a:latin typeface="Arial" panose="020B0604020202020204" pitchFamily="34" charset="0"/>
                <a:ea typeface="Times New Roman" panose="02020603050405020304" pitchFamily="18" charset="0"/>
                <a:cs typeface="Arial" panose="020B0604020202020204" pitchFamily="34" charset="0"/>
              </a:rPr>
              <a:t>Để</a:t>
            </a:r>
            <a:r>
              <a:rPr lang="vi-VN" sz="1800" spc="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qu</a:t>
            </a:r>
            <a:r>
              <a:rPr lang="vi-VN" sz="1800" spc="-5" dirty="0">
                <a:effectLst/>
                <a:latin typeface="Arial" panose="020B0604020202020204" pitchFamily="34" charset="0"/>
                <a:ea typeface="Times New Roman" panose="02020603050405020304" pitchFamily="18" charset="0"/>
                <a:cs typeface="Arial" panose="020B0604020202020204" pitchFamily="34" charset="0"/>
              </a:rPr>
              <a:t>ả</a:t>
            </a:r>
            <a:r>
              <a:rPr lang="vi-VN" sz="1800" dirty="0">
                <a:effectLst/>
                <a:latin typeface="Arial" panose="020B0604020202020204" pitchFamily="34" charset="0"/>
                <a:ea typeface="Times New Roman" panose="02020603050405020304" pitchFamily="18" charset="0"/>
                <a:cs typeface="Arial" panose="020B0604020202020204" pitchFamily="34" charset="0"/>
              </a:rPr>
              <a:t>n</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lý</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quá</a:t>
            </a:r>
            <a:r>
              <a:rPr lang="vi-VN" sz="1800" spc="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trình</a:t>
            </a:r>
            <a:r>
              <a:rPr lang="vi-VN" sz="1800" spc="15" dirty="0">
                <a:effectLst/>
                <a:latin typeface="Arial" panose="020B0604020202020204" pitchFamily="34" charset="0"/>
                <a:ea typeface="Times New Roman" panose="02020603050405020304" pitchFamily="18" charset="0"/>
                <a:cs typeface="Arial" panose="020B0604020202020204" pitchFamily="34" charset="0"/>
              </a:rPr>
              <a:t> </a:t>
            </a:r>
            <a:r>
              <a:rPr lang="vi-VN" sz="1800" spc="-5" dirty="0">
                <a:effectLst/>
                <a:latin typeface="Arial" panose="020B0604020202020204" pitchFamily="34" charset="0"/>
                <a:ea typeface="Times New Roman" panose="02020603050405020304" pitchFamily="18" charset="0"/>
                <a:cs typeface="Arial" panose="020B0604020202020204" pitchFamily="34" charset="0"/>
              </a:rPr>
              <a:t>c</a:t>
            </a:r>
            <a:r>
              <a:rPr lang="vi-VN" sz="1800" dirty="0">
                <a:effectLst/>
                <a:latin typeface="Arial" panose="020B0604020202020204" pitchFamily="34" charset="0"/>
                <a:ea typeface="Times New Roman" panose="02020603050405020304" pitchFamily="18" charset="0"/>
                <a:cs typeface="Arial" panose="020B0604020202020204" pitchFamily="34" charset="0"/>
              </a:rPr>
              <a:t>h</a:t>
            </a:r>
            <a:r>
              <a:rPr lang="vi-VN" sz="1800" spc="-5" dirty="0">
                <a:effectLst/>
                <a:latin typeface="Arial" panose="020B0604020202020204" pitchFamily="34" charset="0"/>
                <a:ea typeface="Times New Roman" panose="02020603050405020304" pitchFamily="18" charset="0"/>
                <a:cs typeface="Arial" panose="020B0604020202020204" pitchFamily="34" charset="0"/>
              </a:rPr>
              <a:t>á</a:t>
            </a:r>
            <a:r>
              <a:rPr lang="vi-VN" sz="1800" dirty="0">
                <a:effectLst/>
                <a:latin typeface="Arial" panose="020B0604020202020204" pitchFamily="34" charset="0"/>
                <a:ea typeface="Times New Roman" panose="02020603050405020304" pitchFamily="18" charset="0"/>
                <a:cs typeface="Arial" panose="020B0604020202020204" pitchFamily="34" charset="0"/>
              </a:rPr>
              <a:t>y</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tốt</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spc="-5" dirty="0">
                <a:effectLst/>
                <a:latin typeface="Arial" panose="020B0604020202020204" pitchFamily="34" charset="0"/>
                <a:ea typeface="Times New Roman" panose="02020603050405020304" pitchFamily="18" charset="0"/>
                <a:cs typeface="Arial" panose="020B0604020202020204" pitchFamily="34" charset="0"/>
              </a:rPr>
              <a:t>cầ</a:t>
            </a:r>
            <a:r>
              <a:rPr lang="vi-VN" sz="1800" dirty="0">
                <a:effectLst/>
                <a:latin typeface="Arial" panose="020B0604020202020204" pitchFamily="34" charset="0"/>
                <a:ea typeface="Times New Roman" panose="02020603050405020304" pitchFamily="18" charset="0"/>
                <a:cs typeface="Arial" panose="020B0604020202020204" pitchFamily="34" charset="0"/>
              </a:rPr>
              <a:t>n</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spc="-5" dirty="0">
                <a:effectLst/>
                <a:latin typeface="Arial" panose="020B0604020202020204" pitchFamily="34" charset="0"/>
                <a:ea typeface="Times New Roman" panose="02020603050405020304" pitchFamily="18" charset="0"/>
                <a:cs typeface="Arial" panose="020B0604020202020204" pitchFamily="34" charset="0"/>
              </a:rPr>
              <a:t>c</a:t>
            </a:r>
            <a:r>
              <a:rPr lang="vi-VN" sz="1800" dirty="0">
                <a:effectLst/>
                <a:latin typeface="Arial" panose="020B0604020202020204" pitchFamily="34" charset="0"/>
                <a:ea typeface="Times New Roman" panose="02020603050405020304" pitchFamily="18" charset="0"/>
                <a:cs typeface="Arial" panose="020B0604020202020204" pitchFamily="34" charset="0"/>
              </a:rPr>
              <a:t>ó</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phư</a:t>
            </a:r>
            <a:r>
              <a:rPr lang="vi-VN" sz="1800" spc="5" dirty="0">
                <a:effectLst/>
                <a:latin typeface="Arial" panose="020B0604020202020204" pitchFamily="34" charset="0"/>
                <a:ea typeface="Times New Roman" panose="02020603050405020304" pitchFamily="18" charset="0"/>
                <a:cs typeface="Arial" panose="020B0604020202020204" pitchFamily="34" charset="0"/>
              </a:rPr>
              <a:t>ơ</a:t>
            </a:r>
            <a:r>
              <a:rPr lang="vi-VN" sz="1800" dirty="0">
                <a:effectLst/>
                <a:latin typeface="Arial" panose="020B0604020202020204" pitchFamily="34" charset="0"/>
                <a:ea typeface="Times New Roman" panose="02020603050405020304" pitchFamily="18" charset="0"/>
                <a:cs typeface="Arial" panose="020B0604020202020204" pitchFamily="34" charset="0"/>
              </a:rPr>
              <a:t>ng</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ph</a:t>
            </a:r>
            <a:r>
              <a:rPr lang="vi-VN" sz="1800" spc="-5" dirty="0">
                <a:effectLst/>
                <a:latin typeface="Arial" panose="020B0604020202020204" pitchFamily="34" charset="0"/>
                <a:ea typeface="Times New Roman" panose="02020603050405020304" pitchFamily="18" charset="0"/>
                <a:cs typeface="Arial" panose="020B0604020202020204" pitchFamily="34" charset="0"/>
              </a:rPr>
              <a:t>á</a:t>
            </a:r>
            <a:r>
              <a:rPr lang="vi-VN" sz="1800" dirty="0">
                <a:effectLst/>
                <a:latin typeface="Arial" panose="020B0604020202020204" pitchFamily="34" charset="0"/>
                <a:ea typeface="Times New Roman" panose="02020603050405020304" pitchFamily="18" charset="0"/>
                <a:cs typeface="Arial" panose="020B0604020202020204" pitchFamily="34" charset="0"/>
              </a:rPr>
              <a:t>p</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k</a:t>
            </a:r>
            <a:r>
              <a:rPr lang="vi-VN" sz="1800" spc="5" dirty="0">
                <a:effectLst/>
                <a:latin typeface="Arial" panose="020B0604020202020204" pitchFamily="34" charset="0"/>
                <a:ea typeface="Times New Roman" panose="02020603050405020304" pitchFamily="18" charset="0"/>
                <a:cs typeface="Arial" panose="020B0604020202020204" pitchFamily="34" charset="0"/>
              </a:rPr>
              <a:t>i</a:t>
            </a:r>
            <a:r>
              <a:rPr lang="vi-VN" sz="1800" spc="-5" dirty="0">
                <a:effectLst/>
                <a:latin typeface="Arial" panose="020B0604020202020204" pitchFamily="34" charset="0"/>
                <a:ea typeface="Times New Roman" panose="02020603050405020304" pitchFamily="18" charset="0"/>
                <a:cs typeface="Arial" panose="020B0604020202020204" pitchFamily="34" charset="0"/>
              </a:rPr>
              <a:t>ể</a:t>
            </a:r>
            <a:r>
              <a:rPr lang="vi-VN" sz="1800" dirty="0">
                <a:effectLst/>
                <a:latin typeface="Arial" panose="020B0604020202020204" pitchFamily="34" charset="0"/>
                <a:ea typeface="Times New Roman" panose="02020603050405020304" pitchFamily="18" charset="0"/>
                <a:cs typeface="Arial" panose="020B0604020202020204" pitchFamily="34" charset="0"/>
              </a:rPr>
              <a:t>m</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so</a:t>
            </a:r>
            <a:r>
              <a:rPr lang="vi-VN" sz="1800" spc="-5" dirty="0">
                <a:effectLst/>
                <a:latin typeface="Arial" panose="020B0604020202020204" pitchFamily="34" charset="0"/>
                <a:ea typeface="Times New Roman" panose="02020603050405020304" pitchFamily="18" charset="0"/>
                <a:cs typeface="Arial" panose="020B0604020202020204" pitchFamily="34" charset="0"/>
              </a:rPr>
              <a:t>á</a:t>
            </a:r>
            <a:r>
              <a:rPr lang="vi-VN" sz="1800" dirty="0">
                <a:effectLst/>
                <a:latin typeface="Arial" panose="020B0604020202020204" pitchFamily="34" charset="0"/>
                <a:ea typeface="Times New Roman" panose="02020603050405020304" pitchFamily="18" charset="0"/>
                <a:cs typeface="Arial" panose="020B0604020202020204" pitchFamily="34" charset="0"/>
              </a:rPr>
              <a:t>t</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quá</a:t>
            </a:r>
            <a:r>
              <a:rPr lang="vi-VN" sz="1800" spc="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trình</a:t>
            </a:r>
            <a:r>
              <a:rPr lang="vi-VN" sz="1800" spc="10" dirty="0">
                <a:effectLst/>
                <a:latin typeface="Arial" panose="020B0604020202020204" pitchFamily="34" charset="0"/>
                <a:ea typeface="Times New Roman" panose="02020603050405020304" pitchFamily="18" charset="0"/>
                <a:cs typeface="Arial" panose="020B0604020202020204" pitchFamily="34" charset="0"/>
              </a:rPr>
              <a:t> đ</a:t>
            </a:r>
            <a:r>
              <a:rPr lang="vi-VN" sz="1800" dirty="0">
                <a:effectLst/>
                <a:latin typeface="Arial" panose="020B0604020202020204" pitchFamily="34" charset="0"/>
                <a:ea typeface="Times New Roman" panose="02020603050405020304" pitchFamily="18" charset="0"/>
                <a:cs typeface="Arial" panose="020B0604020202020204" pitchFamily="34" charset="0"/>
              </a:rPr>
              <a:t>ốt và</a:t>
            </a:r>
            <a:r>
              <a:rPr lang="vi-VN" sz="1800" spc="5" dirty="0">
                <a:effectLst/>
                <a:latin typeface="Arial" panose="020B0604020202020204" pitchFamily="34" charset="0"/>
                <a:ea typeface="Times New Roman" panose="02020603050405020304" pitchFamily="18" charset="0"/>
                <a:cs typeface="Arial" panose="020B0604020202020204" pitchFamily="34" charset="0"/>
              </a:rPr>
              <a:t> </a:t>
            </a:r>
            <a:r>
              <a:rPr lang="vi-VN" sz="1800" spc="-5" dirty="0">
                <a:effectLst/>
                <a:latin typeface="Arial" panose="020B0604020202020204" pitchFamily="34" charset="0"/>
                <a:ea typeface="Times New Roman" panose="02020603050405020304" pitchFamily="18" charset="0"/>
                <a:cs typeface="Arial" panose="020B0604020202020204" pitchFamily="34" charset="0"/>
              </a:rPr>
              <a:t>cầ</a:t>
            </a:r>
            <a:r>
              <a:rPr lang="vi-VN" sz="1800" dirty="0">
                <a:effectLst/>
                <a:latin typeface="Arial" panose="020B0604020202020204" pitchFamily="34" charset="0"/>
                <a:ea typeface="Times New Roman" panose="02020603050405020304" pitchFamily="18" charset="0"/>
                <a:cs typeface="Arial" panose="020B0604020202020204" pitchFamily="34" charset="0"/>
              </a:rPr>
              <a:t>n</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t</a:t>
            </a:r>
            <a:r>
              <a:rPr lang="vi-VN" sz="1800" spc="5" dirty="0">
                <a:effectLst/>
                <a:latin typeface="Arial" panose="020B0604020202020204" pitchFamily="34" charset="0"/>
                <a:ea typeface="Times New Roman" panose="02020603050405020304" pitchFamily="18" charset="0"/>
                <a:cs typeface="Arial" panose="020B0604020202020204" pitchFamily="34" charset="0"/>
              </a:rPr>
              <a:t>h</a:t>
            </a:r>
            <a:r>
              <a:rPr lang="vi-VN" sz="1800" dirty="0">
                <a:effectLst/>
                <a:latin typeface="Arial" panose="020B0604020202020204" pitchFamily="34" charset="0"/>
                <a:ea typeface="Times New Roman" panose="02020603050405020304" pitchFamily="18" charset="0"/>
                <a:cs typeface="Arial" panose="020B0604020202020204" pitchFamily="34" charset="0"/>
              </a:rPr>
              <a:t>ực</a:t>
            </a:r>
            <a:r>
              <a:rPr lang="vi-VN" sz="1800" spc="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h</a:t>
            </a:r>
            <a:r>
              <a:rPr lang="vi-VN" sz="1800" spc="5" dirty="0">
                <a:effectLst/>
                <a:latin typeface="Arial" panose="020B0604020202020204" pitchFamily="34" charset="0"/>
                <a:ea typeface="Times New Roman" panose="02020603050405020304" pitchFamily="18" charset="0"/>
                <a:cs typeface="Arial" panose="020B0604020202020204" pitchFamily="34" charset="0"/>
              </a:rPr>
              <a:t>i</a:t>
            </a:r>
            <a:r>
              <a:rPr lang="vi-VN" sz="1800" spc="-5" dirty="0">
                <a:effectLst/>
                <a:latin typeface="Arial" panose="020B0604020202020204" pitchFamily="34" charset="0"/>
                <a:ea typeface="Times New Roman" panose="02020603050405020304" pitchFamily="18" charset="0"/>
                <a:cs typeface="Arial" panose="020B0604020202020204" pitchFamily="34" charset="0"/>
              </a:rPr>
              <a:t>ệ</a:t>
            </a:r>
            <a:r>
              <a:rPr lang="vi-VN" sz="1800" dirty="0">
                <a:effectLst/>
                <a:latin typeface="Arial" panose="020B0604020202020204" pitchFamily="34" charset="0"/>
                <a:ea typeface="Times New Roman" panose="02020603050405020304" pitchFamily="18" charset="0"/>
                <a:cs typeface="Arial" panose="020B0604020202020204" pitchFamily="34" charset="0"/>
              </a:rPr>
              <a:t>n đo lường </a:t>
            </a:r>
            <a:r>
              <a:rPr lang="vi-VN" sz="1800" spc="-5" dirty="0">
                <a:effectLst/>
                <a:latin typeface="Arial" panose="020B0604020202020204" pitchFamily="34" charset="0"/>
                <a:ea typeface="Times New Roman" panose="02020603050405020304" pitchFamily="18" charset="0"/>
                <a:cs typeface="Arial" panose="020B0604020202020204" pitchFamily="34" charset="0"/>
              </a:rPr>
              <a:t>cá</a:t>
            </a:r>
            <a:r>
              <a:rPr lang="vi-VN" sz="1800" dirty="0">
                <a:effectLst/>
                <a:latin typeface="Arial" panose="020B0604020202020204" pitchFamily="34" charset="0"/>
                <a:ea typeface="Times New Roman" panose="02020603050405020304" pitchFamily="18" charset="0"/>
                <a:cs typeface="Arial" panose="020B0604020202020204" pitchFamily="34" charset="0"/>
              </a:rPr>
              <a:t>c</a:t>
            </a:r>
            <a:r>
              <a:rPr lang="vi-VN" sz="1800" spc="-5" dirty="0">
                <a:effectLst/>
                <a:latin typeface="Arial" panose="020B0604020202020204" pitchFamily="34" charset="0"/>
                <a:ea typeface="Times New Roman" panose="02020603050405020304" pitchFamily="18" charset="0"/>
                <a:cs typeface="Arial" panose="020B0604020202020204" pitchFamily="34" charset="0"/>
              </a:rPr>
              <a:t> c</a:t>
            </a:r>
            <a:r>
              <a:rPr lang="vi-VN" sz="1800" dirty="0">
                <a:effectLst/>
                <a:latin typeface="Arial" panose="020B0604020202020204" pitchFamily="34" charset="0"/>
                <a:ea typeface="Times New Roman" panose="02020603050405020304" pitchFamily="18" charset="0"/>
                <a:cs typeface="Arial" panose="020B0604020202020204" pitchFamily="34" charset="0"/>
              </a:rPr>
              <a:t>hỉ số</a:t>
            </a:r>
            <a:r>
              <a:rPr lang="vi-VN" sz="1800" spc="10"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của</a:t>
            </a:r>
            <a:r>
              <a:rPr lang="vi-VN" sz="1800" spc="-5" dirty="0">
                <a:effectLst/>
                <a:latin typeface="Arial" panose="020B0604020202020204" pitchFamily="34" charset="0"/>
                <a:ea typeface="Times New Roman" panose="02020603050405020304" pitchFamily="18" charset="0"/>
                <a:cs typeface="Arial" panose="020B0604020202020204" pitchFamily="34" charset="0"/>
              </a:rPr>
              <a:t> </a:t>
            </a:r>
            <a:r>
              <a:rPr lang="vi-VN" sz="1800" spc="10" dirty="0">
                <a:effectLst/>
                <a:latin typeface="Arial" panose="020B0604020202020204" pitchFamily="34" charset="0"/>
                <a:ea typeface="Times New Roman" panose="02020603050405020304" pitchFamily="18" charset="0"/>
                <a:cs typeface="Arial" panose="020B0604020202020204" pitchFamily="34" charset="0"/>
              </a:rPr>
              <a:t>q</a:t>
            </a:r>
            <a:r>
              <a:rPr lang="vi-VN" sz="1800" dirty="0">
                <a:effectLst/>
                <a:latin typeface="Arial" panose="020B0604020202020204" pitchFamily="34" charset="0"/>
                <a:ea typeface="Times New Roman" panose="02020603050405020304" pitchFamily="18" charset="0"/>
                <a:cs typeface="Arial" panose="020B0604020202020204" pitchFamily="34" charset="0"/>
              </a:rPr>
              <a:t>uá</a:t>
            </a:r>
            <a:r>
              <a:rPr lang="vi-VN" sz="1800" spc="-5" dirty="0">
                <a:effectLst/>
                <a:latin typeface="Arial" panose="020B0604020202020204" pitchFamily="34" charset="0"/>
                <a:ea typeface="Times New Roman" panose="02020603050405020304" pitchFamily="18" charset="0"/>
                <a:cs typeface="Arial" panose="020B0604020202020204" pitchFamily="34" charset="0"/>
              </a:rPr>
              <a:t> </a:t>
            </a:r>
            <a:r>
              <a:rPr lang="vi-VN" sz="1800" dirty="0">
                <a:effectLst/>
                <a:latin typeface="Arial" panose="020B0604020202020204" pitchFamily="34" charset="0"/>
                <a:ea typeface="Times New Roman" panose="02020603050405020304" pitchFamily="18" charset="0"/>
                <a:cs typeface="Arial" panose="020B0604020202020204" pitchFamily="34" charset="0"/>
              </a:rPr>
              <a:t>trình </a:t>
            </a:r>
            <a:r>
              <a:rPr lang="vi-VN" sz="1800" spc="-5" dirty="0">
                <a:effectLst/>
                <a:latin typeface="Arial" panose="020B0604020202020204" pitchFamily="34" charset="0"/>
                <a:ea typeface="Times New Roman" panose="02020603050405020304" pitchFamily="18" charset="0"/>
                <a:cs typeface="Arial" panose="020B0604020202020204" pitchFamily="34" charset="0"/>
              </a:rPr>
              <a:t>c</a:t>
            </a:r>
            <a:r>
              <a:rPr lang="vi-VN" sz="1800" dirty="0">
                <a:effectLst/>
                <a:latin typeface="Arial" panose="020B0604020202020204" pitchFamily="34" charset="0"/>
                <a:ea typeface="Times New Roman" panose="02020603050405020304" pitchFamily="18" charset="0"/>
                <a:cs typeface="Arial" panose="020B0604020202020204" pitchFamily="34" charset="0"/>
              </a:rPr>
              <a:t>h</a:t>
            </a:r>
            <a:r>
              <a:rPr lang="vi-VN" sz="1800" spc="-5" dirty="0">
                <a:effectLst/>
                <a:latin typeface="Arial" panose="020B0604020202020204" pitchFamily="34" charset="0"/>
                <a:ea typeface="Times New Roman" panose="02020603050405020304" pitchFamily="18" charset="0"/>
                <a:cs typeface="Arial" panose="020B0604020202020204" pitchFamily="34" charset="0"/>
              </a:rPr>
              <a:t>á</a:t>
            </a:r>
            <a:r>
              <a:rPr lang="vi-VN" sz="1800" dirty="0">
                <a:effectLst/>
                <a:latin typeface="Arial" panose="020B0604020202020204" pitchFamily="34" charset="0"/>
                <a:ea typeface="Times New Roman" panose="02020603050405020304" pitchFamily="18" charset="0"/>
                <a:cs typeface="Arial" panose="020B0604020202020204" pitchFamily="34" charset="0"/>
              </a:rPr>
              <a:t>y.</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0" name="TextBox 9">
            <a:extLst>
              <a:ext uri="{FF2B5EF4-FFF2-40B4-BE49-F238E27FC236}">
                <a16:creationId xmlns:a16="http://schemas.microsoft.com/office/drawing/2014/main" id="{957BFB63-72D0-1802-E024-C7B78F827A66}"/>
              </a:ext>
            </a:extLst>
          </p:cNvPr>
          <p:cNvSpPr txBox="1"/>
          <p:nvPr/>
        </p:nvSpPr>
        <p:spPr>
          <a:xfrm>
            <a:off x="533400" y="3310146"/>
            <a:ext cx="11047344" cy="1391407"/>
          </a:xfrm>
          <a:prstGeom prst="rect">
            <a:avLst/>
          </a:prstGeom>
          <a:noFill/>
        </p:spPr>
        <p:txBody>
          <a:bodyPr wrap="square">
            <a:spAutoFit/>
          </a:bodyPr>
          <a:lstStyle/>
          <a:p>
            <a:pPr marL="285750" indent="-285750" algn="just">
              <a:lnSpc>
                <a:spcPct val="120000"/>
              </a:lnSpc>
              <a:buFont typeface="Arial" panose="020B0604020202020204" pitchFamily="34" charset="0"/>
              <a:buChar char="•"/>
            </a:pPr>
            <a:r>
              <a:rPr lang="en-GB" dirty="0">
                <a:effectLst/>
                <a:latin typeface="Arial" panose="020B0604020202020204" pitchFamily="34" charset="0"/>
                <a:ea typeface="Times New Roman" panose="02020603050405020304" pitchFamily="18" charset="0"/>
                <a:cs typeface="Arial" panose="020B0604020202020204" pitchFamily="34" charset="0"/>
              </a:rPr>
              <a:t>N</a:t>
            </a:r>
            <a:r>
              <a:rPr lang="vi-VN" dirty="0">
                <a:effectLst/>
                <a:latin typeface="Arial" panose="020B0604020202020204" pitchFamily="34" charset="0"/>
                <a:ea typeface="Times New Roman" panose="02020603050405020304" pitchFamily="18" charset="0"/>
                <a:cs typeface="Arial" panose="020B0604020202020204" pitchFamily="34" charset="0"/>
              </a:rPr>
              <a:t>hiên</a:t>
            </a:r>
            <a:r>
              <a:rPr lang="vi-VN" spc="-1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ệ</a:t>
            </a:r>
            <a:r>
              <a:rPr lang="vi-VN" dirty="0">
                <a:effectLst/>
                <a:latin typeface="Arial" panose="020B0604020202020204" pitchFamily="34" charset="0"/>
                <a:ea typeface="Times New Roman" panose="02020603050405020304" pitchFamily="18" charset="0"/>
                <a:cs typeface="Arial" panose="020B0604020202020204" pitchFamily="34" charset="0"/>
              </a:rPr>
              <a:t>u</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thường</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được</a:t>
            </a:r>
            <a:r>
              <a:rPr lang="vi-VN" spc="-1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đi</a:t>
            </a:r>
            <a:r>
              <a:rPr lang="vi-VN" spc="-5" dirty="0">
                <a:effectLst/>
                <a:latin typeface="Arial" panose="020B0604020202020204" pitchFamily="34" charset="0"/>
                <a:ea typeface="Times New Roman" panose="02020603050405020304" pitchFamily="18" charset="0"/>
                <a:cs typeface="Arial" panose="020B0604020202020204" pitchFamily="34" charset="0"/>
              </a:rPr>
              <a:t>ề</a:t>
            </a:r>
            <a:r>
              <a:rPr lang="vi-VN" dirty="0">
                <a:effectLst/>
                <a:latin typeface="Arial" panose="020B0604020202020204" pitchFamily="34" charset="0"/>
                <a:ea typeface="Times New Roman" panose="02020603050405020304" pitchFamily="18" charset="0"/>
                <a:cs typeface="Arial" panose="020B0604020202020204" pitchFamily="34" charset="0"/>
              </a:rPr>
              <a:t>u</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khi</a:t>
            </a:r>
            <a:r>
              <a:rPr lang="vi-VN" spc="-5" dirty="0">
                <a:effectLst/>
                <a:latin typeface="Arial" panose="020B0604020202020204" pitchFamily="34" charset="0"/>
                <a:ea typeface="Times New Roman" panose="02020603050405020304" pitchFamily="18" charset="0"/>
                <a:cs typeface="Arial" panose="020B0604020202020204" pitchFamily="34" charset="0"/>
              </a:rPr>
              <a:t>ể</a:t>
            </a:r>
            <a:r>
              <a:rPr lang="vi-VN" dirty="0">
                <a:effectLst/>
                <a:latin typeface="Arial" panose="020B0604020202020204" pitchFamily="34" charset="0"/>
                <a:ea typeface="Times New Roman" panose="02020603050405020304" pitchFamily="18" charset="0"/>
                <a:cs typeface="Arial" panose="020B0604020202020204" pitchFamily="34" charset="0"/>
              </a:rPr>
              <a:t>n</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b</a:t>
            </a:r>
            <a:r>
              <a:rPr lang="vi-VN" spc="-5" dirty="0">
                <a:effectLst/>
                <a:latin typeface="Arial" panose="020B0604020202020204" pitchFamily="34" charset="0"/>
                <a:ea typeface="Times New Roman" panose="02020603050405020304" pitchFamily="18" charset="0"/>
                <a:cs typeface="Arial" panose="020B0604020202020204" pitchFamily="34" charset="0"/>
              </a:rPr>
              <a:t>ằ</a:t>
            </a:r>
            <a:r>
              <a:rPr lang="vi-VN" dirty="0">
                <a:effectLst/>
                <a:latin typeface="Arial" panose="020B0604020202020204" pitchFamily="34" charset="0"/>
                <a:ea typeface="Times New Roman" panose="02020603050405020304" pitchFamily="18" charset="0"/>
                <a:cs typeface="Arial" panose="020B0604020202020204" pitchFamily="34" charset="0"/>
              </a:rPr>
              <a:t>ng</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spc="-5"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p</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s</a:t>
            </a:r>
            <a:r>
              <a:rPr lang="vi-VN" spc="5" dirty="0">
                <a:effectLst/>
                <a:latin typeface="Arial" panose="020B0604020202020204" pitchFamily="34" charset="0"/>
                <a:ea typeface="Times New Roman" panose="02020603050405020304" pitchFamily="18" charset="0"/>
                <a:cs typeface="Arial" panose="020B0604020202020204" pitchFamily="34" charset="0"/>
              </a:rPr>
              <a:t>u</a:t>
            </a:r>
            <a:r>
              <a:rPr lang="vi-VN" spc="-5" dirty="0">
                <a:effectLst/>
                <a:latin typeface="Arial" panose="020B0604020202020204" pitchFamily="34" charset="0"/>
                <a:ea typeface="Times New Roman" panose="02020603050405020304" pitchFamily="18" charset="0"/>
                <a:cs typeface="Arial" panose="020B0604020202020204" pitchFamily="34" charset="0"/>
              </a:rPr>
              <a:t>ấ</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hơi</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a:t>
            </a:r>
            <a:r>
              <a:rPr lang="vi-VN" spc="-5" dirty="0">
                <a:effectLst/>
                <a:latin typeface="Arial" panose="020B0604020202020204" pitchFamily="34" charset="0"/>
                <a:ea typeface="Times New Roman" panose="02020603050405020304" pitchFamily="18" charset="0"/>
                <a:cs typeface="Arial" panose="020B0604020202020204" pitchFamily="34" charset="0"/>
              </a:rPr>
              <a:t>ầ</a:t>
            </a:r>
            <a:r>
              <a:rPr lang="vi-VN" dirty="0">
                <a:effectLst/>
                <a:latin typeface="Arial" panose="020B0604020202020204" pitchFamily="34" charset="0"/>
                <a:ea typeface="Times New Roman" panose="02020603050405020304" pitchFamily="18" charset="0"/>
                <a:cs typeface="Arial" panose="020B0604020202020204" pitchFamily="34" charset="0"/>
              </a:rPr>
              <a:t>u r</a:t>
            </a:r>
            <a:r>
              <a:rPr lang="vi-VN" spc="-10" dirty="0">
                <a:effectLst/>
                <a:latin typeface="Arial" panose="020B0604020202020204" pitchFamily="34" charset="0"/>
                <a:ea typeface="Times New Roman" panose="02020603050405020304" pitchFamily="18" charset="0"/>
                <a:cs typeface="Arial" panose="020B0604020202020204" pitchFamily="34" charset="0"/>
              </a:rPr>
              <a:t>a</a:t>
            </a:r>
            <a:r>
              <a:rPr lang="vi-VN" dirty="0">
                <a:effectLst/>
                <a:latin typeface="Arial" panose="020B0604020202020204" pitchFamily="34" charset="0"/>
                <a:ea typeface="Times New Roman" panose="02020603050405020304" pitchFamily="18" charset="0"/>
                <a:cs typeface="Arial" panose="020B0604020202020204" pitchFamily="34" charset="0"/>
              </a:rPr>
              <a:t>.</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a:t>
            </a:r>
            <a:r>
              <a:rPr lang="vi-VN" spc="-5" dirty="0">
                <a:effectLst/>
                <a:latin typeface="Arial" panose="020B0604020202020204" pitchFamily="34" charset="0"/>
                <a:ea typeface="Times New Roman" panose="02020603050405020304" pitchFamily="18" charset="0"/>
                <a:cs typeface="Arial" panose="020B0604020202020204" pitchFamily="34" charset="0"/>
              </a:rPr>
              <a:t>ế</a:t>
            </a:r>
            <a:r>
              <a:rPr lang="vi-VN" dirty="0">
                <a:effectLst/>
                <a:latin typeface="Arial" panose="020B0604020202020204" pitchFamily="34" charset="0"/>
                <a:ea typeface="Times New Roman" panose="02020603050405020304" pitchFamily="18" charset="0"/>
                <a:cs typeface="Arial" panose="020B0604020202020204" pitchFamily="34" charset="0"/>
              </a:rPr>
              <a:t>u</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spc="-5"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p su</a:t>
            </a:r>
            <a:r>
              <a:rPr lang="vi-VN" spc="-5" dirty="0">
                <a:effectLst/>
                <a:latin typeface="Arial" panose="020B0604020202020204" pitchFamily="34" charset="0"/>
                <a:ea typeface="Times New Roman" panose="02020603050405020304" pitchFamily="18" charset="0"/>
                <a:cs typeface="Arial" panose="020B0604020202020204" pitchFamily="34" charset="0"/>
              </a:rPr>
              <a:t>ấ</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hơi</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gi</a:t>
            </a:r>
            <a:r>
              <a:rPr lang="vi-VN" spc="-5" dirty="0">
                <a:effectLst/>
                <a:latin typeface="Arial" panose="020B0604020202020204" pitchFamily="34" charset="0"/>
                <a:ea typeface="Times New Roman" panose="02020603050405020304" pitchFamily="18" charset="0"/>
                <a:cs typeface="Arial" panose="020B0604020202020204" pitchFamily="34" charset="0"/>
              </a:rPr>
              <a:t>ả</a:t>
            </a:r>
            <a:r>
              <a:rPr lang="vi-VN" dirty="0">
                <a:effectLst/>
                <a:latin typeface="Arial" panose="020B0604020202020204" pitchFamily="34" charset="0"/>
                <a:ea typeface="Times New Roman" panose="02020603050405020304" pitchFamily="18" charset="0"/>
                <a:cs typeface="Arial" panose="020B0604020202020204" pitchFamily="34" charset="0"/>
              </a:rPr>
              <a:t>m,</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bộ điều</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k</a:t>
            </a:r>
            <a:r>
              <a:rPr lang="vi-VN" spc="10" dirty="0">
                <a:effectLst/>
                <a:latin typeface="Arial" panose="020B0604020202020204" pitchFamily="34" charset="0"/>
                <a:ea typeface="Times New Roman" panose="02020603050405020304" pitchFamily="18" charset="0"/>
                <a:cs typeface="Arial" panose="020B0604020202020204" pitchFamily="34" charset="0"/>
              </a:rPr>
              <a:t>h</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ể</a:t>
            </a:r>
            <a:r>
              <a:rPr lang="vi-VN" dirty="0">
                <a:effectLst/>
                <a:latin typeface="Arial" panose="020B0604020202020204" pitchFamily="34" charset="0"/>
                <a:ea typeface="Times New Roman" panose="02020603050405020304" pitchFamily="18" charset="0"/>
                <a:cs typeface="Arial" panose="020B0604020202020204" pitchFamily="34" charset="0"/>
              </a:rPr>
              <a:t>n</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lưu</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lượng</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nh</a:t>
            </a:r>
            <a:r>
              <a:rPr lang="vi-VN" spc="1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ê</a:t>
            </a:r>
            <a:r>
              <a:rPr lang="vi-VN" dirty="0">
                <a:effectLst/>
                <a:latin typeface="Arial" panose="020B0604020202020204" pitchFamily="34" charset="0"/>
                <a:ea typeface="Times New Roman" panose="02020603050405020304" pitchFamily="18" charset="0"/>
                <a:cs typeface="Arial" panose="020B0604020202020204" pitchFamily="34" charset="0"/>
              </a:rPr>
              <a:t>n</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a:t>
            </a:r>
            <a:r>
              <a:rPr lang="vi-VN" spc="10"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ệ</a:t>
            </a:r>
            <a:r>
              <a:rPr lang="vi-VN" dirty="0">
                <a:effectLst/>
                <a:latin typeface="Arial" panose="020B0604020202020204" pitchFamily="34" charset="0"/>
                <a:ea typeface="Times New Roman" panose="02020603050405020304" pitchFamily="18" charset="0"/>
                <a:cs typeface="Arial" panose="020B0604020202020204" pitchFamily="34" charset="0"/>
              </a:rPr>
              <a:t>u</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spc="15" dirty="0">
                <a:effectLst/>
                <a:latin typeface="Arial" panose="020B0604020202020204" pitchFamily="34" charset="0"/>
                <a:ea typeface="Times New Roman" panose="02020603050405020304" pitchFamily="18" charset="0"/>
                <a:cs typeface="Arial" panose="020B0604020202020204" pitchFamily="34" charset="0"/>
              </a:rPr>
              <a:t>s</a:t>
            </a:r>
            <a:r>
              <a:rPr lang="vi-VN" dirty="0">
                <a:effectLst/>
                <a:latin typeface="Arial" panose="020B0604020202020204" pitchFamily="34" charset="0"/>
                <a:ea typeface="Times New Roman" panose="02020603050405020304" pitchFamily="18" charset="0"/>
                <a:cs typeface="Arial" panose="020B0604020202020204" pitchFamily="34" charset="0"/>
              </a:rPr>
              <a:t>ẽ</a:t>
            </a:r>
            <a:r>
              <a:rPr lang="vi-VN" spc="-1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làm</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tăng</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lưu</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a:t>
            </a:r>
            <a:r>
              <a:rPr lang="vi-VN" spc="5" dirty="0">
                <a:effectLst/>
                <a:latin typeface="Arial" panose="020B0604020202020204" pitchFamily="34" charset="0"/>
                <a:ea typeface="Times New Roman" panose="02020603050405020304" pitchFamily="18" charset="0"/>
                <a:cs typeface="Arial" panose="020B0604020202020204" pitchFamily="34" charset="0"/>
              </a:rPr>
              <a:t>ư</a:t>
            </a:r>
            <a:r>
              <a:rPr lang="vi-VN" dirty="0">
                <a:effectLst/>
                <a:latin typeface="Arial" panose="020B0604020202020204" pitchFamily="34" charset="0"/>
                <a:ea typeface="Times New Roman" panose="02020603050405020304" pitchFamily="18" charset="0"/>
                <a:cs typeface="Arial" panose="020B0604020202020204" pitchFamily="34" charset="0"/>
              </a:rPr>
              <a:t>ợng nhiên</a:t>
            </a:r>
            <a:r>
              <a:rPr lang="vi-VN" spc="-1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ệ</a:t>
            </a:r>
            <a:r>
              <a:rPr lang="vi-VN" dirty="0">
                <a:effectLst/>
                <a:latin typeface="Arial" panose="020B0604020202020204" pitchFamily="34" charset="0"/>
                <a:ea typeface="Times New Roman" panose="02020603050405020304" pitchFamily="18" charset="0"/>
                <a:cs typeface="Arial" panose="020B0604020202020204" pitchFamily="34" charset="0"/>
              </a:rPr>
              <a:t>u</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spc="10" dirty="0">
                <a:effectLst/>
                <a:latin typeface="Arial" panose="020B0604020202020204" pitchFamily="34" charset="0"/>
                <a:ea typeface="Times New Roman" panose="02020603050405020304" pitchFamily="18" charset="0"/>
                <a:cs typeface="Arial" panose="020B0604020202020204" pitchFamily="34" charset="0"/>
              </a:rPr>
              <a:t>đ</a:t>
            </a:r>
            <a:r>
              <a:rPr lang="vi-VN" dirty="0">
                <a:effectLst/>
                <a:latin typeface="Arial" panose="020B0604020202020204" pitchFamily="34" charset="0"/>
                <a:ea typeface="Times New Roman" panose="02020603050405020304" pitchFamily="18" charset="0"/>
                <a:cs typeface="Arial" panose="020B0604020202020204" pitchFamily="34" charset="0"/>
              </a:rPr>
              <a:t>ể</a:t>
            </a:r>
            <a:r>
              <a:rPr lang="vi-VN" spc="-1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lò</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h</a:t>
            </a:r>
            <a:r>
              <a:rPr lang="vi-VN" spc="10" dirty="0">
                <a:effectLst/>
                <a:latin typeface="Arial" panose="020B0604020202020204" pitchFamily="34" charset="0"/>
                <a:ea typeface="Times New Roman" panose="02020603050405020304" pitchFamily="18" charset="0"/>
                <a:cs typeface="Arial" panose="020B0604020202020204" pitchFamily="34" charset="0"/>
              </a:rPr>
              <a:t>ơ</a:t>
            </a:r>
            <a:r>
              <a:rPr lang="vi-VN" dirty="0">
                <a:effectLst/>
                <a:latin typeface="Arial" panose="020B0604020202020204" pitchFamily="34" charset="0"/>
                <a:ea typeface="Times New Roman" panose="02020603050405020304" pitchFamily="18" charset="0"/>
                <a:cs typeface="Arial" panose="020B0604020202020204" pitchFamily="34" charset="0"/>
              </a:rPr>
              <a:t>i t</a:t>
            </a:r>
            <a:r>
              <a:rPr lang="vi-VN" spc="-5" dirty="0">
                <a:effectLst/>
                <a:latin typeface="Arial" panose="020B0604020202020204" pitchFamily="34" charset="0"/>
                <a:ea typeface="Times New Roman" panose="02020603050405020304" pitchFamily="18" charset="0"/>
                <a:cs typeface="Arial" panose="020B0604020202020204" pitchFamily="34" charset="0"/>
              </a:rPr>
              <a:t>ạ</a:t>
            </a:r>
            <a:r>
              <a:rPr lang="vi-VN" dirty="0">
                <a:effectLst/>
                <a:latin typeface="Arial" panose="020B0604020202020204" pitchFamily="34" charset="0"/>
                <a:ea typeface="Times New Roman" panose="02020603050405020304" pitchFamily="18" charset="0"/>
                <a:cs typeface="Arial" panose="020B0604020202020204" pitchFamily="34" charset="0"/>
              </a:rPr>
              <a:t>o ra nh</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ề</a:t>
            </a:r>
            <a:r>
              <a:rPr lang="vi-VN" dirty="0">
                <a:effectLst/>
                <a:latin typeface="Arial" panose="020B0604020202020204" pitchFamily="34" charset="0"/>
                <a:ea typeface="Times New Roman" panose="02020603050405020304" pitchFamily="18" charset="0"/>
                <a:cs typeface="Arial" panose="020B0604020202020204" pitchFamily="34" charset="0"/>
              </a:rPr>
              <a:t>u hơi h</a:t>
            </a:r>
            <a:r>
              <a:rPr lang="vi-VN" spc="5" dirty="0">
                <a:effectLst/>
                <a:latin typeface="Arial" panose="020B0604020202020204" pitchFamily="34" charset="0"/>
                <a:ea typeface="Times New Roman" panose="02020603050405020304" pitchFamily="18" charset="0"/>
                <a:cs typeface="Arial" panose="020B0604020202020204" pitchFamily="34" charset="0"/>
              </a:rPr>
              <a:t>ơ</a:t>
            </a:r>
            <a:r>
              <a:rPr lang="vi-VN" dirty="0">
                <a:effectLst/>
                <a:latin typeface="Arial" panose="020B0604020202020204" pitchFamily="34" charset="0"/>
                <a:ea typeface="Times New Roman" panose="02020603050405020304" pitchFamily="18" charset="0"/>
                <a:cs typeface="Arial" panose="020B0604020202020204" pitchFamily="34" charset="0"/>
              </a:rPr>
              <a:t>n,</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giúp khôi</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p</a:t>
            </a:r>
            <a:r>
              <a:rPr lang="vi-VN" spc="5" dirty="0">
                <a:effectLst/>
                <a:latin typeface="Arial" panose="020B0604020202020204" pitchFamily="34" charset="0"/>
                <a:ea typeface="Times New Roman" panose="02020603050405020304" pitchFamily="18" charset="0"/>
                <a:cs typeface="Arial" panose="020B0604020202020204" pitchFamily="34" charset="0"/>
              </a:rPr>
              <a:t>h</a:t>
            </a:r>
            <a:r>
              <a:rPr lang="vi-VN" dirty="0">
                <a:effectLst/>
                <a:latin typeface="Arial" panose="020B0604020202020204" pitchFamily="34" charset="0"/>
                <a:ea typeface="Times New Roman" panose="02020603050405020304" pitchFamily="18" charset="0"/>
                <a:cs typeface="Arial" panose="020B0604020202020204" pitchFamily="34" charset="0"/>
              </a:rPr>
              <a:t>ục</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spc="-5"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p s</a:t>
            </a:r>
            <a:r>
              <a:rPr lang="vi-VN" spc="5" dirty="0">
                <a:effectLst/>
                <a:latin typeface="Arial" panose="020B0604020202020204" pitchFamily="34" charset="0"/>
                <a:ea typeface="Times New Roman" panose="02020603050405020304" pitchFamily="18" charset="0"/>
                <a:cs typeface="Arial" panose="020B0604020202020204" pitchFamily="34" charset="0"/>
              </a:rPr>
              <a:t>u</a:t>
            </a:r>
            <a:r>
              <a:rPr lang="vi-VN" spc="-5" dirty="0">
                <a:effectLst/>
                <a:latin typeface="Arial" panose="020B0604020202020204" pitchFamily="34" charset="0"/>
                <a:ea typeface="Times New Roman" panose="02020603050405020304" pitchFamily="18" charset="0"/>
                <a:cs typeface="Arial" panose="020B0604020202020204" pitchFamily="34" charset="0"/>
              </a:rPr>
              <a:t>ấ</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1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hơi </a:t>
            </a:r>
            <a:r>
              <a:rPr lang="vi-VN" spc="15" dirty="0">
                <a:effectLst/>
                <a:latin typeface="Arial" panose="020B0604020202020204" pitchFamily="34" charset="0"/>
                <a:ea typeface="Times New Roman" panose="02020603050405020304" pitchFamily="18" charset="0"/>
                <a:cs typeface="Arial" panose="020B0604020202020204" pitchFamily="34" charset="0"/>
              </a:rPr>
              <a:t>v</a:t>
            </a:r>
            <a:r>
              <a:rPr lang="vi-VN" dirty="0">
                <a:effectLst/>
                <a:latin typeface="Arial" panose="020B0604020202020204" pitchFamily="34" charset="0"/>
                <a:ea typeface="Times New Roman" panose="02020603050405020304" pitchFamily="18" charset="0"/>
                <a:cs typeface="Arial" panose="020B0604020202020204" pitchFamily="34" charset="0"/>
              </a:rPr>
              <a:t>ề</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đi</a:t>
            </a:r>
            <a:r>
              <a:rPr lang="vi-VN" spc="-5" dirty="0">
                <a:effectLst/>
                <a:latin typeface="Arial" panose="020B0604020202020204" pitchFamily="34" charset="0"/>
                <a:ea typeface="Times New Roman" panose="02020603050405020304" pitchFamily="18" charset="0"/>
                <a:cs typeface="Arial" panose="020B0604020202020204" pitchFamily="34" charset="0"/>
              </a:rPr>
              <a:t>ể</a:t>
            </a:r>
            <a:r>
              <a:rPr lang="vi-VN" dirty="0">
                <a:effectLst/>
                <a:latin typeface="Arial" panose="020B0604020202020204" pitchFamily="34" charset="0"/>
                <a:ea typeface="Times New Roman" panose="02020603050405020304" pitchFamily="18" charset="0"/>
                <a:cs typeface="Arial" panose="020B0604020202020204" pitchFamily="34" charset="0"/>
              </a:rPr>
              <a:t>m</a:t>
            </a:r>
            <a:r>
              <a:rPr lang="vi-VN" spc="15" dirty="0">
                <a:effectLst/>
                <a:latin typeface="Arial" panose="020B0604020202020204" pitchFamily="34" charset="0"/>
                <a:ea typeface="Times New Roman" panose="02020603050405020304" pitchFamily="18" charset="0"/>
                <a:cs typeface="Arial" panose="020B0604020202020204" pitchFamily="34" charset="0"/>
              </a:rPr>
              <a:t> </a:t>
            </a:r>
            <a:r>
              <a:rPr lang="vi-VN" spc="-5" dirty="0">
                <a:effectLst/>
                <a:latin typeface="Arial" panose="020B0604020202020204" pitchFamily="34" charset="0"/>
                <a:ea typeface="Times New Roman" panose="02020603050405020304" pitchFamily="18" charset="0"/>
                <a:cs typeface="Arial" panose="020B0604020202020204" pitchFamily="34" charset="0"/>
              </a:rPr>
              <a:t>cà</a:t>
            </a:r>
            <a:r>
              <a:rPr lang="vi-VN" dirty="0">
                <a:effectLst/>
                <a:latin typeface="Arial" panose="020B0604020202020204" pitchFamily="34" charset="0"/>
                <a:ea typeface="Times New Roman" panose="02020603050405020304" pitchFamily="18" charset="0"/>
                <a:cs typeface="Arial" panose="020B0604020202020204" pitchFamily="34" charset="0"/>
              </a:rPr>
              <a:t>i đặt.</a:t>
            </a:r>
            <a:r>
              <a:rPr lang="vi-VN" spc="1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Ng</a:t>
            </a:r>
            <a:r>
              <a:rPr lang="vi-VN" spc="-5" dirty="0">
                <a:effectLst/>
                <a:latin typeface="Arial" panose="020B0604020202020204" pitchFamily="34" charset="0"/>
                <a:ea typeface="Times New Roman" panose="02020603050405020304" pitchFamily="18" charset="0"/>
                <a:cs typeface="Arial" panose="020B0604020202020204" pitchFamily="34" charset="0"/>
              </a:rPr>
              <a:t>ư</a:t>
            </a:r>
            <a:r>
              <a:rPr lang="vi-VN" dirty="0">
                <a:effectLst/>
                <a:latin typeface="Arial" panose="020B0604020202020204" pitchFamily="34" charset="0"/>
                <a:ea typeface="Times New Roman" panose="02020603050405020304" pitchFamily="18" charset="0"/>
                <a:cs typeface="Arial" panose="020B0604020202020204" pitchFamily="34" charset="0"/>
              </a:rPr>
              <a:t>ợc</a:t>
            </a:r>
            <a:r>
              <a:rPr lang="vi-VN" spc="5" dirty="0">
                <a:effectLst/>
                <a:latin typeface="Arial" panose="020B0604020202020204" pitchFamily="34" charset="0"/>
                <a:ea typeface="Times New Roman" panose="02020603050405020304" pitchFamily="18" charset="0"/>
                <a:cs typeface="Arial" panose="020B0604020202020204" pitchFamily="34" charset="0"/>
              </a:rPr>
              <a:t> l</a:t>
            </a:r>
            <a:r>
              <a:rPr lang="vi-VN" spc="-5" dirty="0">
                <a:effectLst/>
                <a:latin typeface="Arial" panose="020B0604020202020204" pitchFamily="34" charset="0"/>
                <a:ea typeface="Times New Roman" panose="02020603050405020304" pitchFamily="18" charset="0"/>
                <a:cs typeface="Arial" panose="020B0604020202020204" pitchFamily="34" charset="0"/>
              </a:rPr>
              <a:t>ạ</a:t>
            </a:r>
            <a:r>
              <a:rPr lang="vi-VN" spc="15" dirty="0">
                <a:effectLst/>
                <a:latin typeface="Arial" panose="020B0604020202020204" pitchFamily="34" charset="0"/>
                <a:ea typeface="Times New Roman" panose="02020603050405020304" pitchFamily="18" charset="0"/>
                <a:cs typeface="Arial" panose="020B0604020202020204" pitchFamily="34" charset="0"/>
              </a:rPr>
              <a:t>i</a:t>
            </a:r>
            <a:r>
              <a:rPr lang="vi-VN" dirty="0">
                <a:effectLst/>
                <a:latin typeface="Arial" panose="020B0604020202020204" pitchFamily="34" charset="0"/>
                <a:ea typeface="Times New Roman" panose="02020603050405020304" pitchFamily="18" charset="0"/>
                <a:cs typeface="Arial" panose="020B0604020202020204" pitchFamily="34" charset="0"/>
              </a:rPr>
              <a:t>, n</a:t>
            </a:r>
            <a:r>
              <a:rPr lang="vi-VN" spc="-5" dirty="0">
                <a:effectLst/>
                <a:latin typeface="Arial" panose="020B0604020202020204" pitchFamily="34" charset="0"/>
                <a:ea typeface="Times New Roman" panose="02020603050405020304" pitchFamily="18" charset="0"/>
                <a:cs typeface="Arial" panose="020B0604020202020204" pitchFamily="34" charset="0"/>
              </a:rPr>
              <a:t>ế</a:t>
            </a:r>
            <a:r>
              <a:rPr lang="vi-VN" dirty="0">
                <a:effectLst/>
                <a:latin typeface="Arial" panose="020B0604020202020204" pitchFamily="34" charset="0"/>
                <a:ea typeface="Times New Roman" panose="02020603050405020304" pitchFamily="18" charset="0"/>
                <a:cs typeface="Arial" panose="020B0604020202020204" pitchFamily="34" charset="0"/>
              </a:rPr>
              <a:t>u</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spc="-5"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p s</a:t>
            </a:r>
            <a:r>
              <a:rPr lang="vi-VN" spc="5" dirty="0">
                <a:effectLst/>
                <a:latin typeface="Arial" panose="020B0604020202020204" pitchFamily="34" charset="0"/>
                <a:ea typeface="Times New Roman" panose="02020603050405020304" pitchFamily="18" charset="0"/>
                <a:cs typeface="Arial" panose="020B0604020202020204" pitchFamily="34" charset="0"/>
              </a:rPr>
              <a:t>u</a:t>
            </a:r>
            <a:r>
              <a:rPr lang="vi-VN" spc="-5" dirty="0">
                <a:effectLst/>
                <a:latin typeface="Arial" panose="020B0604020202020204" pitchFamily="34" charset="0"/>
                <a:ea typeface="Times New Roman" panose="02020603050405020304" pitchFamily="18" charset="0"/>
                <a:cs typeface="Arial" panose="020B0604020202020204" pitchFamily="34" charset="0"/>
              </a:rPr>
              <a:t>ấ</a:t>
            </a:r>
            <a:r>
              <a:rPr lang="vi-VN" dirty="0">
                <a:effectLst/>
                <a:latin typeface="Arial" panose="020B0604020202020204" pitchFamily="34" charset="0"/>
                <a:ea typeface="Times New Roman" panose="02020603050405020304" pitchFamily="18" charset="0"/>
                <a:cs typeface="Arial" panose="020B0604020202020204" pitchFamily="34" charset="0"/>
              </a:rPr>
              <a:t>t hơi tăng l</a:t>
            </a:r>
            <a:r>
              <a:rPr lang="vi-VN" spc="-5" dirty="0">
                <a:effectLst/>
                <a:latin typeface="Arial" panose="020B0604020202020204" pitchFamily="34" charset="0"/>
                <a:ea typeface="Times New Roman" panose="02020603050405020304" pitchFamily="18" charset="0"/>
                <a:cs typeface="Arial" panose="020B0604020202020204" pitchFamily="34" charset="0"/>
              </a:rPr>
              <a:t>ê</a:t>
            </a:r>
            <a:r>
              <a:rPr lang="vi-VN" dirty="0">
                <a:effectLst/>
                <a:latin typeface="Arial" panose="020B0604020202020204" pitchFamily="34" charset="0"/>
                <a:ea typeface="Times New Roman" panose="02020603050405020304" pitchFamily="18" charset="0"/>
                <a:cs typeface="Arial" panose="020B0604020202020204" pitchFamily="34" charset="0"/>
              </a:rPr>
              <a:t>n, dòng nhiên l</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ệ</a:t>
            </a:r>
            <a:r>
              <a:rPr lang="vi-VN" dirty="0">
                <a:effectLst/>
                <a:latin typeface="Arial" panose="020B0604020202020204" pitchFamily="34" charset="0"/>
                <a:ea typeface="Times New Roman" panose="02020603050405020304" pitchFamily="18" charset="0"/>
                <a:cs typeface="Arial" panose="020B0604020202020204" pitchFamily="34" charset="0"/>
              </a:rPr>
              <a:t>u</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sẽ</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bị gi</a:t>
            </a:r>
            <a:r>
              <a:rPr lang="vi-VN" spc="-5" dirty="0">
                <a:effectLst/>
                <a:latin typeface="Arial" panose="020B0604020202020204" pitchFamily="34" charset="0"/>
                <a:ea typeface="Times New Roman" panose="02020603050405020304" pitchFamily="18" charset="0"/>
                <a:cs typeface="Arial" panose="020B0604020202020204" pitchFamily="34" charset="0"/>
              </a:rPr>
              <a:t>ả</a:t>
            </a:r>
            <a:r>
              <a:rPr lang="vi-VN" dirty="0">
                <a:effectLst/>
                <a:latin typeface="Arial" panose="020B0604020202020204" pitchFamily="34" charset="0"/>
                <a:ea typeface="Times New Roman" panose="02020603050405020304" pitchFamily="18" charset="0"/>
                <a:cs typeface="Arial" panose="020B0604020202020204" pitchFamily="34" charset="0"/>
              </a:rPr>
              <a:t>m và</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làm g</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ả</a:t>
            </a:r>
            <a:r>
              <a:rPr lang="vi-VN" dirty="0">
                <a:effectLst/>
                <a:latin typeface="Arial" panose="020B0604020202020204" pitchFamily="34" charset="0"/>
                <a:ea typeface="Times New Roman" panose="02020603050405020304" pitchFamily="18" charset="0"/>
                <a:cs typeface="Arial" panose="020B0604020202020204" pitchFamily="34" charset="0"/>
              </a:rPr>
              <a:t>m </a:t>
            </a:r>
            <a:r>
              <a:rPr lang="vi-VN" spc="5" dirty="0">
                <a:effectLst/>
                <a:latin typeface="Arial" panose="020B0604020202020204" pitchFamily="34" charset="0"/>
                <a:ea typeface="Times New Roman" panose="02020603050405020304" pitchFamily="18" charset="0"/>
                <a:cs typeface="Arial" panose="020B0604020202020204" pitchFamily="34" charset="0"/>
              </a:rPr>
              <a:t>s</a:t>
            </a:r>
            <a:r>
              <a:rPr lang="vi-VN" spc="-5" dirty="0">
                <a:effectLst/>
                <a:latin typeface="Arial" panose="020B0604020202020204" pitchFamily="34" charset="0"/>
                <a:ea typeface="Times New Roman" panose="02020603050405020304" pitchFamily="18" charset="0"/>
                <a:cs typeface="Arial" panose="020B0604020202020204" pitchFamily="34" charset="0"/>
              </a:rPr>
              <a:t>ả</a:t>
            </a:r>
            <a:r>
              <a:rPr lang="vi-VN" dirty="0">
                <a:effectLst/>
                <a:latin typeface="Arial" panose="020B0604020202020204" pitchFamily="34" charset="0"/>
                <a:ea typeface="Times New Roman" panose="02020603050405020304" pitchFamily="18" charset="0"/>
                <a:cs typeface="Arial" panose="020B0604020202020204" pitchFamily="34" charset="0"/>
              </a:rPr>
              <a:t>n lượng hơi.</a:t>
            </a:r>
            <a:endParaRPr lang="en-US"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32A90EE7-5AC8-C05D-9300-3204EB377A27}"/>
              </a:ext>
            </a:extLst>
          </p:cNvPr>
          <p:cNvSpPr txBox="1"/>
          <p:nvPr/>
        </p:nvSpPr>
        <p:spPr>
          <a:xfrm>
            <a:off x="533400" y="4876800"/>
            <a:ext cx="8822635" cy="1228093"/>
          </a:xfrm>
          <a:prstGeom prst="rect">
            <a:avLst/>
          </a:prstGeom>
          <a:noFill/>
        </p:spPr>
        <p:txBody>
          <a:bodyPr wrap="square">
            <a:spAutoFit/>
          </a:bodyPr>
          <a:lstStyle/>
          <a:p>
            <a:pPr marL="342900" indent="-342900" algn="just">
              <a:lnSpc>
                <a:spcPct val="122000"/>
              </a:lnSpc>
              <a:spcBef>
                <a:spcPts val="300"/>
              </a:spcBef>
              <a:spcAft>
                <a:spcPts val="300"/>
              </a:spcAft>
              <a:buFont typeface="Arial" panose="020B0604020202020204" pitchFamily="34" charset="0"/>
              <a:buChar char="•"/>
            </a:pPr>
            <a:r>
              <a:rPr lang="vi-VN" dirty="0">
                <a:effectLst/>
                <a:latin typeface="Arial" panose="020B0604020202020204" pitchFamily="34" charset="0"/>
                <a:ea typeface="Times New Roman" panose="02020603050405020304" pitchFamily="18" charset="0"/>
                <a:cs typeface="Arial" panose="020B0604020202020204" pitchFamily="34" charset="0"/>
              </a:rPr>
              <a:t>Có</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h</a:t>
            </a:r>
            <a:r>
              <a:rPr lang="vi-VN" spc="-5" dirty="0">
                <a:effectLst/>
                <a:latin typeface="Arial" panose="020B0604020202020204" pitchFamily="34" charset="0"/>
                <a:ea typeface="Times New Roman" panose="02020603050405020304" pitchFamily="18" charset="0"/>
                <a:cs typeface="Arial" panose="020B0604020202020204" pitchFamily="34" charset="0"/>
              </a:rPr>
              <a:t>a</a:t>
            </a:r>
            <a:r>
              <a:rPr lang="vi-VN" dirty="0">
                <a:effectLst/>
                <a:latin typeface="Arial" panose="020B0604020202020204" pitchFamily="34" charset="0"/>
                <a:ea typeface="Times New Roman" panose="02020603050405020304" pitchFamily="18" charset="0"/>
                <a:cs typeface="Arial" panose="020B0604020202020204" pitchFamily="34" charset="0"/>
              </a:rPr>
              <a:t>i</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hình</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15" dirty="0">
                <a:effectLst/>
                <a:latin typeface="Arial" panose="020B0604020202020204" pitchFamily="34" charset="0"/>
                <a:ea typeface="Times New Roman" panose="02020603050405020304" pitchFamily="18" charset="0"/>
                <a:cs typeface="Arial" panose="020B0604020202020204" pitchFamily="34" charset="0"/>
              </a:rPr>
              <a:t>h</a:t>
            </a:r>
            <a:r>
              <a:rPr lang="vi-VN" dirty="0">
                <a:effectLst/>
                <a:latin typeface="Arial" panose="020B0604020202020204" pitchFamily="34" charset="0"/>
                <a:ea typeface="Times New Roman" panose="02020603050405020304" pitchFamily="18" charset="0"/>
                <a:cs typeface="Arial" panose="020B0604020202020204" pitchFamily="34" charset="0"/>
              </a:rPr>
              <a:t>ức </a:t>
            </a:r>
            <a:r>
              <a:rPr lang="vi-VN" spc="-5" dirty="0">
                <a:effectLst/>
                <a:latin typeface="Arial" panose="020B0604020202020204" pitchFamily="34" charset="0"/>
                <a:ea typeface="Times New Roman" panose="02020603050405020304" pitchFamily="18" charset="0"/>
                <a:cs typeface="Arial" panose="020B0604020202020204" pitchFamily="34" charset="0"/>
              </a:rPr>
              <a:t>c</a:t>
            </a:r>
            <a:r>
              <a:rPr lang="vi-VN" dirty="0">
                <a:effectLst/>
                <a:latin typeface="Arial" panose="020B0604020202020204" pitchFamily="34" charset="0"/>
                <a:ea typeface="Times New Roman" panose="02020603050405020304" pitchFamily="18" charset="0"/>
                <a:cs typeface="Arial" panose="020B0604020202020204" pitchFamily="34" charset="0"/>
              </a:rPr>
              <a:t>hính</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spc="15" dirty="0">
                <a:effectLst/>
                <a:latin typeface="Arial" panose="020B0604020202020204" pitchFamily="34" charset="0"/>
                <a:ea typeface="Times New Roman" panose="02020603050405020304" pitchFamily="18" charset="0"/>
                <a:cs typeface="Arial" panose="020B0604020202020204" pitchFamily="34" charset="0"/>
              </a:rPr>
              <a:t>đ</a:t>
            </a:r>
            <a:r>
              <a:rPr lang="vi-VN" dirty="0">
                <a:effectLst/>
                <a:latin typeface="Arial" panose="020B0604020202020204" pitchFamily="34" charset="0"/>
                <a:ea typeface="Times New Roman" panose="02020603050405020304" pitchFamily="18" charset="0"/>
                <a:cs typeface="Arial" panose="020B0604020202020204" pitchFamily="34" charset="0"/>
              </a:rPr>
              <a:t>ể ki</a:t>
            </a:r>
            <a:r>
              <a:rPr lang="vi-VN" spc="-5" dirty="0">
                <a:effectLst/>
                <a:latin typeface="Arial" panose="020B0604020202020204" pitchFamily="34" charset="0"/>
                <a:ea typeface="Times New Roman" panose="02020603050405020304" pitchFamily="18" charset="0"/>
                <a:cs typeface="Arial" panose="020B0604020202020204" pitchFamily="34" charset="0"/>
              </a:rPr>
              <a:t>ể</a:t>
            </a:r>
            <a:r>
              <a:rPr lang="vi-VN" dirty="0">
                <a:effectLst/>
                <a:latin typeface="Arial" panose="020B0604020202020204" pitchFamily="34" charset="0"/>
                <a:ea typeface="Times New Roman" panose="02020603050405020304" pitchFamily="18" charset="0"/>
                <a:cs typeface="Arial" panose="020B0604020202020204" pitchFamily="34" charset="0"/>
              </a:rPr>
              <a:t>m</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so</a:t>
            </a:r>
            <a:r>
              <a:rPr lang="vi-VN" spc="-5"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q</a:t>
            </a:r>
            <a:r>
              <a:rPr lang="vi-VN" spc="10" dirty="0">
                <a:effectLst/>
                <a:latin typeface="Arial" panose="020B0604020202020204" pitchFamily="34" charset="0"/>
                <a:ea typeface="Times New Roman" panose="02020603050405020304" pitchFamily="18" charset="0"/>
                <a:cs typeface="Arial" panose="020B0604020202020204" pitchFamily="34" charset="0"/>
              </a:rPr>
              <a:t>u</a:t>
            </a:r>
            <a:r>
              <a:rPr lang="vi-VN" dirty="0">
                <a:effectLst/>
                <a:latin typeface="Arial" panose="020B0604020202020204" pitchFamily="34" charset="0"/>
                <a:ea typeface="Times New Roman" panose="02020603050405020304" pitchFamily="18" charset="0"/>
                <a:cs typeface="Arial" panose="020B0604020202020204" pitchFamily="34" charset="0"/>
              </a:rPr>
              <a:t>á trình </a:t>
            </a:r>
            <a:r>
              <a:rPr lang="vi-VN" spc="-5" dirty="0">
                <a:effectLst/>
                <a:latin typeface="Arial" panose="020B0604020202020204" pitchFamily="34" charset="0"/>
                <a:ea typeface="Times New Roman" panose="02020603050405020304" pitchFamily="18" charset="0"/>
                <a:cs typeface="Arial" panose="020B0604020202020204" pitchFamily="34" charset="0"/>
              </a:rPr>
              <a:t>c</a:t>
            </a:r>
            <a:r>
              <a:rPr lang="vi-VN" dirty="0">
                <a:effectLst/>
                <a:latin typeface="Arial" panose="020B0604020202020204" pitchFamily="34" charset="0"/>
                <a:ea typeface="Times New Roman" panose="02020603050405020304" pitchFamily="18" charset="0"/>
                <a:cs typeface="Arial" panose="020B0604020202020204" pitchFamily="34" charset="0"/>
              </a:rPr>
              <a:t>h</a:t>
            </a:r>
            <a:r>
              <a:rPr lang="vi-VN" spc="-5"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y:</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marL="800100" lvl="1" indent="-342900" algn="just">
              <a:lnSpc>
                <a:spcPct val="122000"/>
              </a:lnSpc>
              <a:spcBef>
                <a:spcPts val="300"/>
              </a:spcBef>
              <a:spcAft>
                <a:spcPts val="300"/>
              </a:spcAft>
              <a:buFont typeface="Arial" panose="020B0604020202020204" pitchFamily="34" charset="0"/>
              <a:buChar char="•"/>
            </a:pPr>
            <a:r>
              <a:rPr lang="vi-VN" dirty="0">
                <a:effectLst/>
                <a:latin typeface="Arial" panose="020B0604020202020204" pitchFamily="34" charset="0"/>
                <a:ea typeface="Times New Roman" panose="02020603050405020304" pitchFamily="18" charset="0"/>
                <a:cs typeface="Arial" panose="020B0604020202020204" pitchFamily="34" charset="0"/>
              </a:rPr>
              <a:t>Đi</a:t>
            </a:r>
            <a:r>
              <a:rPr lang="vi-VN" spc="-5" dirty="0">
                <a:effectLst/>
                <a:latin typeface="Arial" panose="020B0604020202020204" pitchFamily="34" charset="0"/>
                <a:ea typeface="Times New Roman" panose="02020603050405020304" pitchFamily="18" charset="0"/>
                <a:cs typeface="Arial" panose="020B0604020202020204" pitchFamily="34" charset="0"/>
              </a:rPr>
              <a:t>ề</a:t>
            </a:r>
            <a:r>
              <a:rPr lang="vi-VN" dirty="0">
                <a:effectLst/>
                <a:latin typeface="Arial" panose="020B0604020202020204" pitchFamily="34" charset="0"/>
                <a:ea typeface="Times New Roman" panose="02020603050405020304" pitchFamily="18" charset="0"/>
                <a:cs typeface="Arial" panose="020B0604020202020204" pitchFamily="34" charset="0"/>
              </a:rPr>
              <a:t>u khi</a:t>
            </a:r>
            <a:r>
              <a:rPr lang="vi-VN" spc="-5" dirty="0">
                <a:effectLst/>
                <a:latin typeface="Arial" panose="020B0604020202020204" pitchFamily="34" charset="0"/>
                <a:ea typeface="Times New Roman" panose="02020603050405020304" pitchFamily="18" charset="0"/>
                <a:cs typeface="Arial" panose="020B0604020202020204" pitchFamily="34" charset="0"/>
              </a:rPr>
              <a:t>ể</a:t>
            </a:r>
            <a:r>
              <a:rPr lang="vi-VN" dirty="0">
                <a:effectLst/>
                <a:latin typeface="Arial" panose="020B0604020202020204" pitchFamily="34" charset="0"/>
                <a:ea typeface="Times New Roman" panose="02020603050405020304" pitchFamily="18" charset="0"/>
                <a:cs typeface="Arial" panose="020B0604020202020204" pitchFamily="34" charset="0"/>
              </a:rPr>
              <a:t>n </a:t>
            </a:r>
            <a:r>
              <a:rPr lang="vi-VN" spc="5" dirty="0">
                <a:effectLst/>
                <a:latin typeface="Arial" panose="020B0604020202020204" pitchFamily="34" charset="0"/>
                <a:ea typeface="Times New Roman" panose="02020603050405020304" pitchFamily="18" charset="0"/>
                <a:cs typeface="Arial" panose="020B0604020202020204" pitchFamily="34" charset="0"/>
              </a:rPr>
              <a:t>đ</a:t>
            </a:r>
            <a:r>
              <a:rPr lang="vi-VN" dirty="0">
                <a:effectLst/>
                <a:latin typeface="Arial" panose="020B0604020202020204" pitchFamily="34" charset="0"/>
                <a:ea typeface="Times New Roman" panose="02020603050405020304" pitchFamily="18" charset="0"/>
                <a:cs typeface="Arial" panose="020B0604020202020204" pitchFamily="34" charset="0"/>
              </a:rPr>
              <a:t>ịnh vị.</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marL="800100" lvl="1" indent="-342900" algn="just">
              <a:lnSpc>
                <a:spcPct val="122000"/>
              </a:lnSpc>
              <a:spcBef>
                <a:spcPts val="300"/>
              </a:spcBef>
              <a:spcAft>
                <a:spcPts val="300"/>
              </a:spcAft>
              <a:buFont typeface="Arial" panose="020B0604020202020204" pitchFamily="34" charset="0"/>
              <a:buChar char="•"/>
            </a:pPr>
            <a:r>
              <a:rPr lang="vi-VN" dirty="0">
                <a:effectLst/>
                <a:latin typeface="Arial" panose="020B0604020202020204" pitchFamily="34" charset="0"/>
                <a:ea typeface="Times New Roman" panose="02020603050405020304" pitchFamily="18" charset="0"/>
                <a:cs typeface="Arial" panose="020B0604020202020204" pitchFamily="34" charset="0"/>
              </a:rPr>
              <a:t>Đi</a:t>
            </a:r>
            <a:r>
              <a:rPr lang="vi-VN" spc="-5" dirty="0">
                <a:effectLst/>
                <a:latin typeface="Arial" panose="020B0604020202020204" pitchFamily="34" charset="0"/>
                <a:ea typeface="Times New Roman" panose="02020603050405020304" pitchFamily="18" charset="0"/>
                <a:cs typeface="Arial" panose="020B0604020202020204" pitchFamily="34" charset="0"/>
              </a:rPr>
              <a:t>ề</a:t>
            </a:r>
            <a:r>
              <a:rPr lang="vi-VN" dirty="0">
                <a:effectLst/>
                <a:latin typeface="Arial" panose="020B0604020202020204" pitchFamily="34" charset="0"/>
                <a:ea typeface="Times New Roman" panose="02020603050405020304" pitchFamily="18" charset="0"/>
                <a:cs typeface="Arial" panose="020B0604020202020204" pitchFamily="34" charset="0"/>
              </a:rPr>
              <a:t>u khi</a:t>
            </a:r>
            <a:r>
              <a:rPr lang="vi-VN" spc="-5" dirty="0">
                <a:effectLst/>
                <a:latin typeface="Arial" panose="020B0604020202020204" pitchFamily="34" charset="0"/>
                <a:ea typeface="Times New Roman" panose="02020603050405020304" pitchFamily="18" charset="0"/>
                <a:cs typeface="Arial" panose="020B0604020202020204" pitchFamily="34" charset="0"/>
              </a:rPr>
              <a:t>ể</a:t>
            </a:r>
            <a:r>
              <a:rPr lang="vi-VN" dirty="0">
                <a:effectLst/>
                <a:latin typeface="Arial" panose="020B0604020202020204" pitchFamily="34" charset="0"/>
                <a:ea typeface="Times New Roman" panose="02020603050405020304" pitchFamily="18" charset="0"/>
                <a:cs typeface="Arial" panose="020B0604020202020204" pitchFamily="34" charset="0"/>
              </a:rPr>
              <a:t>n tự động.</a:t>
            </a:r>
            <a:endParaRPr lang="en-US"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6328166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57B9988-8DF8-40E0-30BA-5CBC5EB37AE4}"/>
              </a:ext>
            </a:extLst>
          </p:cNvPr>
          <p:cNvSpPr txBox="1"/>
          <p:nvPr/>
        </p:nvSpPr>
        <p:spPr>
          <a:xfrm>
            <a:off x="685800" y="533400"/>
            <a:ext cx="10790583" cy="568361"/>
          </a:xfrm>
          <a:prstGeom prst="rect">
            <a:avLst/>
          </a:prstGeom>
          <a:noFill/>
        </p:spPr>
        <p:txBody>
          <a:bodyPr wrap="square">
            <a:spAutoFit/>
          </a:bodyPr>
          <a:lstStyle/>
          <a:p>
            <a:pPr algn="ctr">
              <a:lnSpc>
                <a:spcPct val="122000"/>
              </a:lnSpc>
              <a:spcBef>
                <a:spcPts val="300"/>
              </a:spcBef>
              <a:spcAft>
                <a:spcPts val="300"/>
              </a:spcAft>
            </a:pPr>
            <a:r>
              <a:rPr lang="en-US" sz="2800" b="1" smtClean="0">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Điều khiển định vị</a:t>
            </a:r>
            <a:endParaRPr lang="en-US" sz="28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6" name="TextBox 5">
            <a:extLst>
              <a:ext uri="{FF2B5EF4-FFF2-40B4-BE49-F238E27FC236}">
                <a16:creationId xmlns:a16="http://schemas.microsoft.com/office/drawing/2014/main" id="{127C0109-A902-2168-0F18-0FFCB39A8469}"/>
              </a:ext>
            </a:extLst>
          </p:cNvPr>
          <p:cNvSpPr txBox="1"/>
          <p:nvPr/>
        </p:nvSpPr>
        <p:spPr>
          <a:xfrm>
            <a:off x="7620000" y="4781237"/>
            <a:ext cx="3352800" cy="369332"/>
          </a:xfrm>
          <a:prstGeom prst="rect">
            <a:avLst/>
          </a:prstGeom>
          <a:noFill/>
        </p:spPr>
        <p:txBody>
          <a:bodyPr wrap="square">
            <a:spAutoFit/>
          </a:bodyPr>
          <a:lstStyle/>
          <a:p>
            <a:r>
              <a:rPr lang="en-US" b="1">
                <a:latin typeface="Arial" panose="020B0604020202020204" pitchFamily="34" charset="0"/>
                <a:ea typeface="Times New Roman" panose="02020603050405020304" pitchFamily="18" charset="0"/>
                <a:cs typeface="Arial" panose="020B0604020202020204" pitchFamily="34" charset="0"/>
              </a:rPr>
              <a:t>Hệ</a:t>
            </a:r>
            <a:r>
              <a:rPr lang="en-US" b="1" spc="-5">
                <a:latin typeface="Arial" panose="020B0604020202020204" pitchFamily="34" charset="0"/>
                <a:ea typeface="Times New Roman" panose="02020603050405020304" pitchFamily="18" charset="0"/>
                <a:cs typeface="Arial" panose="020B0604020202020204" pitchFamily="34" charset="0"/>
              </a:rPr>
              <a:t> </a:t>
            </a:r>
            <a:r>
              <a:rPr lang="en-US" b="1">
                <a:latin typeface="Arial" panose="020B0604020202020204" pitchFamily="34" charset="0"/>
                <a:ea typeface="Times New Roman" panose="02020603050405020304" pitchFamily="18" charset="0"/>
                <a:cs typeface="Arial" panose="020B0604020202020204" pitchFamily="34" charset="0"/>
              </a:rPr>
              <a:t>thống đ</a:t>
            </a:r>
            <a:r>
              <a:rPr lang="en-US" b="1" spc="5">
                <a:latin typeface="Arial" panose="020B0604020202020204" pitchFamily="34" charset="0"/>
                <a:ea typeface="Times New Roman" panose="02020603050405020304" pitchFamily="18" charset="0"/>
                <a:cs typeface="Arial" panose="020B0604020202020204" pitchFamily="34" charset="0"/>
              </a:rPr>
              <a:t>i</a:t>
            </a:r>
            <a:r>
              <a:rPr lang="en-US" b="1" spc="-5">
                <a:latin typeface="Arial" panose="020B0604020202020204" pitchFamily="34" charset="0"/>
                <a:ea typeface="Times New Roman" panose="02020603050405020304" pitchFamily="18" charset="0"/>
                <a:cs typeface="Arial" panose="020B0604020202020204" pitchFamily="34" charset="0"/>
              </a:rPr>
              <a:t>ề</a:t>
            </a:r>
            <a:r>
              <a:rPr lang="en-US" b="1">
                <a:latin typeface="Arial" panose="020B0604020202020204" pitchFamily="34" charset="0"/>
                <a:ea typeface="Times New Roman" panose="02020603050405020304" pitchFamily="18" charset="0"/>
                <a:cs typeface="Arial" panose="020B0604020202020204" pitchFamily="34" charset="0"/>
              </a:rPr>
              <a:t>u khiển định vị</a:t>
            </a:r>
            <a:r>
              <a:rPr lang="en-US" b="1" spc="10">
                <a:latin typeface="Arial" panose="020B0604020202020204" pitchFamily="34" charset="0"/>
                <a:ea typeface="Times New Roman" panose="02020603050405020304" pitchFamily="18" charset="0"/>
                <a:cs typeface="Arial" panose="020B0604020202020204" pitchFamily="34" charset="0"/>
              </a:rPr>
              <a:t> </a:t>
            </a:r>
            <a:endParaRPr lang="en-US" b="1"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2E31F796-F1ED-E827-7D50-825A7E03EC16}"/>
              </a:ext>
            </a:extLst>
          </p:cNvPr>
          <p:cNvSpPr txBox="1"/>
          <p:nvPr/>
        </p:nvSpPr>
        <p:spPr>
          <a:xfrm>
            <a:off x="685800" y="1524000"/>
            <a:ext cx="5456583" cy="4639090"/>
          </a:xfrm>
          <a:prstGeom prst="rect">
            <a:avLst/>
          </a:prstGeom>
          <a:noFill/>
        </p:spPr>
        <p:txBody>
          <a:bodyPr wrap="square">
            <a:spAutoFit/>
          </a:bodyPr>
          <a:lstStyle/>
          <a:p>
            <a:pPr marL="285750" indent="-285750" algn="just">
              <a:lnSpc>
                <a:spcPct val="122000"/>
              </a:lnSpc>
              <a:spcBef>
                <a:spcPts val="300"/>
              </a:spcBef>
              <a:spcAft>
                <a:spcPts val="300"/>
              </a:spcAft>
              <a:buFont typeface="Arial" panose="020B0604020202020204" pitchFamily="34" charset="0"/>
              <a:buChar char="•"/>
            </a:pPr>
            <a:r>
              <a:rPr lang="vi-VN">
                <a:ea typeface="Times New Roman" panose="02020603050405020304" pitchFamily="18" charset="0"/>
                <a:cs typeface="Arial" panose="020B0604020202020204" pitchFamily="34" charset="0"/>
              </a:rPr>
              <a:t>Đi</a:t>
            </a:r>
            <a:r>
              <a:rPr lang="vi-VN" spc="-5">
                <a:ea typeface="Times New Roman" panose="02020603050405020304" pitchFamily="18" charset="0"/>
                <a:cs typeface="Arial" panose="020B0604020202020204" pitchFamily="34" charset="0"/>
              </a:rPr>
              <a:t>ề</a:t>
            </a:r>
            <a:r>
              <a:rPr lang="vi-VN">
                <a:ea typeface="Times New Roman" panose="02020603050405020304" pitchFamily="18" charset="0"/>
                <a:cs typeface="Arial" panose="020B0604020202020204" pitchFamily="34" charset="0"/>
              </a:rPr>
              <a:t>u</a:t>
            </a:r>
            <a:r>
              <a:rPr lang="vi-VN" spc="-2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khi</a:t>
            </a:r>
            <a:r>
              <a:rPr lang="vi-VN" spc="-5">
                <a:ea typeface="Times New Roman" panose="02020603050405020304" pitchFamily="18" charset="0"/>
                <a:cs typeface="Arial" panose="020B0604020202020204" pitchFamily="34" charset="0"/>
              </a:rPr>
              <a:t>ể</a:t>
            </a:r>
            <a:r>
              <a:rPr lang="vi-VN">
                <a:ea typeface="Times New Roman" panose="02020603050405020304" pitchFamily="18" charset="0"/>
                <a:cs typeface="Arial" panose="020B0604020202020204" pitchFamily="34" charset="0"/>
              </a:rPr>
              <a:t>n</a:t>
            </a:r>
            <a:r>
              <a:rPr lang="vi-VN" spc="-2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lưu</a:t>
            </a:r>
            <a:r>
              <a:rPr lang="vi-VN" spc="-1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l</a:t>
            </a:r>
            <a:r>
              <a:rPr lang="vi-VN" spc="5">
                <a:ea typeface="Times New Roman" panose="02020603050405020304" pitchFamily="18" charset="0"/>
                <a:cs typeface="Arial" panose="020B0604020202020204" pitchFamily="34" charset="0"/>
              </a:rPr>
              <a:t>ư</a:t>
            </a:r>
            <a:r>
              <a:rPr lang="vi-VN">
                <a:ea typeface="Times New Roman" panose="02020603050405020304" pitchFamily="18" charset="0"/>
                <a:cs typeface="Arial" panose="020B0604020202020204" pitchFamily="34" charset="0"/>
              </a:rPr>
              <a:t>ợng</a:t>
            </a:r>
            <a:r>
              <a:rPr lang="vi-VN" spc="-2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khí</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đốt</a:t>
            </a:r>
            <a:r>
              <a:rPr lang="vi-VN" spc="-2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được</a:t>
            </a:r>
            <a:r>
              <a:rPr lang="vi-VN" spc="-3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t</a:t>
            </a:r>
            <a:r>
              <a:rPr lang="vi-VN" spc="5">
                <a:ea typeface="Times New Roman" panose="02020603050405020304" pitchFamily="18" charset="0"/>
                <a:cs typeface="Arial" panose="020B0604020202020204" pitchFamily="34" charset="0"/>
              </a:rPr>
              <a:t>h</a:t>
            </a:r>
            <a:r>
              <a:rPr lang="vi-VN" spc="10">
                <a:ea typeface="Times New Roman" panose="02020603050405020304" pitchFamily="18" charset="0"/>
                <a:cs typeface="Arial" panose="020B0604020202020204" pitchFamily="34" charset="0"/>
              </a:rPr>
              <a:t>ự</a:t>
            </a:r>
            <a:r>
              <a:rPr lang="vi-VN">
                <a:ea typeface="Times New Roman" panose="02020603050405020304" pitchFamily="18" charset="0"/>
                <a:cs typeface="Arial" panose="020B0604020202020204" pitchFamily="34" charset="0"/>
              </a:rPr>
              <a:t>c</a:t>
            </a:r>
            <a:r>
              <a:rPr lang="vi-VN" spc="-3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hi</a:t>
            </a:r>
            <a:r>
              <a:rPr lang="vi-VN" spc="-5">
                <a:ea typeface="Times New Roman" panose="02020603050405020304" pitchFamily="18" charset="0"/>
                <a:cs typeface="Arial" panose="020B0604020202020204" pitchFamily="34" charset="0"/>
              </a:rPr>
              <a:t>ệ</a:t>
            </a:r>
            <a:r>
              <a:rPr lang="vi-VN">
                <a:ea typeface="Times New Roman" panose="02020603050405020304" pitchFamily="18" charset="0"/>
                <a:cs typeface="Arial" panose="020B0604020202020204" pitchFamily="34" charset="0"/>
              </a:rPr>
              <a:t>n</a:t>
            </a:r>
            <a:r>
              <a:rPr lang="vi-VN" spc="-1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b</a:t>
            </a:r>
            <a:r>
              <a:rPr lang="vi-VN" spc="-5">
                <a:ea typeface="Times New Roman" panose="02020603050405020304" pitchFamily="18" charset="0"/>
                <a:cs typeface="Arial" panose="020B0604020202020204" pitchFamily="34" charset="0"/>
              </a:rPr>
              <a:t>ằ</a:t>
            </a:r>
            <a:r>
              <a:rPr lang="vi-VN">
                <a:ea typeface="Times New Roman" panose="02020603050405020304" pitchFamily="18" charset="0"/>
                <a:cs typeface="Arial" panose="020B0604020202020204" pitchFamily="34" charset="0"/>
              </a:rPr>
              <a:t>ng</a:t>
            </a:r>
            <a:r>
              <a:rPr lang="vi-VN" spc="-10">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các</a:t>
            </a:r>
            <a:r>
              <a:rPr lang="vi-VN">
                <a:ea typeface="Times New Roman" panose="02020603050405020304" pitchFamily="18" charset="0"/>
                <a:cs typeface="Arial" panose="020B0604020202020204" pitchFamily="34" charset="0"/>
              </a:rPr>
              <a:t>h</a:t>
            </a:r>
            <a:r>
              <a:rPr lang="vi-VN" spc="-1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l</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ê</a:t>
            </a:r>
            <a:r>
              <a:rPr lang="vi-VN">
                <a:ea typeface="Times New Roman" panose="02020603050405020304" pitchFamily="18" charset="0"/>
                <a:cs typeface="Arial" panose="020B0604020202020204" pitchFamily="34" charset="0"/>
              </a:rPr>
              <a:t>n</a:t>
            </a:r>
            <a:r>
              <a:rPr lang="vi-VN" spc="-25">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k</a:t>
            </a:r>
            <a:r>
              <a:rPr lang="vi-VN" spc="-5">
                <a:ea typeface="Times New Roman" panose="02020603050405020304" pitchFamily="18" charset="0"/>
                <a:cs typeface="Arial" panose="020B0604020202020204" pitchFamily="34" charset="0"/>
              </a:rPr>
              <a:t>ế</a:t>
            </a:r>
            <a:r>
              <a:rPr lang="vi-VN">
                <a:ea typeface="Times New Roman" panose="02020603050405020304" pitchFamily="18" charset="0"/>
                <a:cs typeface="Arial" panose="020B0604020202020204" pitchFamily="34" charset="0"/>
              </a:rPr>
              <a:t>t</a:t>
            </a:r>
            <a:r>
              <a:rPr lang="vi-VN" spc="-20">
                <a:ea typeface="Times New Roman" panose="02020603050405020304" pitchFamily="18" charset="0"/>
                <a:cs typeface="Arial" panose="020B0604020202020204" pitchFamily="34" charset="0"/>
              </a:rPr>
              <a:t> </a:t>
            </a:r>
            <a:r>
              <a:rPr lang="vi-VN" spc="10">
                <a:ea typeface="Times New Roman" panose="02020603050405020304" pitchFamily="18" charset="0"/>
                <a:cs typeface="Arial" panose="020B0604020202020204" pitchFamily="34" charset="0"/>
              </a:rPr>
              <a:t>d</a:t>
            </a:r>
            <a:r>
              <a:rPr lang="vi-VN" spc="-5">
                <a:ea typeface="Times New Roman" panose="02020603050405020304" pitchFamily="18" charset="0"/>
                <a:cs typeface="Arial" panose="020B0604020202020204" pitchFamily="34" charset="0"/>
              </a:rPr>
              <a:t>ạ</a:t>
            </a:r>
            <a:r>
              <a:rPr lang="vi-VN">
                <a:ea typeface="Times New Roman" panose="02020603050405020304" pitchFamily="18" charset="0"/>
                <a:cs typeface="Arial" panose="020B0604020202020204" pitchFamily="34" charset="0"/>
              </a:rPr>
              <a:t>ng</a:t>
            </a:r>
            <a:r>
              <a:rPr lang="vi-VN" spc="-25">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c</a:t>
            </a:r>
            <a:r>
              <a:rPr lang="vi-VN">
                <a:ea typeface="Times New Roman" panose="02020603050405020304" pitchFamily="18" charset="0"/>
                <a:cs typeface="Arial" panose="020B0604020202020204" pitchFamily="34" charset="0"/>
              </a:rPr>
              <a:t>ơ</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học</a:t>
            </a:r>
            <a:r>
              <a:rPr lang="vi-VN" spc="-2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g</a:t>
            </a:r>
            <a:r>
              <a:rPr lang="vi-VN" spc="5">
                <a:ea typeface="Times New Roman" panose="02020603050405020304" pitchFamily="18" charset="0"/>
                <a:cs typeface="Arial" panose="020B0604020202020204" pitchFamily="34" charset="0"/>
              </a:rPr>
              <a:t>i</a:t>
            </a:r>
            <a:r>
              <a:rPr lang="vi-VN">
                <a:ea typeface="Times New Roman" panose="02020603050405020304" pitchFamily="18" charset="0"/>
                <a:cs typeface="Arial" panose="020B0604020202020204" pitchFamily="34" charset="0"/>
              </a:rPr>
              <a:t>ữa</a:t>
            </a:r>
            <a:r>
              <a:rPr lang="vi-VN" spc="-3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th</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ế</a:t>
            </a:r>
            <a:r>
              <a:rPr lang="vi-VN">
                <a:ea typeface="Times New Roman" panose="02020603050405020304" pitchFamily="18" charset="0"/>
                <a:cs typeface="Arial" panose="020B0604020202020204" pitchFamily="34" charset="0"/>
              </a:rPr>
              <a:t>t bị đi</a:t>
            </a:r>
            <a:r>
              <a:rPr lang="vi-VN" spc="-5">
                <a:ea typeface="Times New Roman" panose="02020603050405020304" pitchFamily="18" charset="0"/>
                <a:cs typeface="Arial" panose="020B0604020202020204" pitchFamily="34" charset="0"/>
              </a:rPr>
              <a:t>ề</a:t>
            </a:r>
            <a:r>
              <a:rPr lang="vi-VN">
                <a:ea typeface="Times New Roman" panose="02020603050405020304" pitchFamily="18" charset="0"/>
                <a:cs typeface="Arial" panose="020B0604020202020204" pitchFamily="34" charset="0"/>
              </a:rPr>
              <a:t>u khi</a:t>
            </a:r>
            <a:r>
              <a:rPr lang="vi-VN" spc="-5">
                <a:ea typeface="Times New Roman" panose="02020603050405020304" pitchFamily="18" charset="0"/>
                <a:cs typeface="Arial" panose="020B0604020202020204" pitchFamily="34" charset="0"/>
              </a:rPr>
              <a:t>ể</a:t>
            </a:r>
            <a:r>
              <a:rPr lang="vi-VN">
                <a:ea typeface="Times New Roman" panose="02020603050405020304" pitchFamily="18" charset="0"/>
                <a:cs typeface="Arial" panose="020B0604020202020204" pitchFamily="34" charset="0"/>
              </a:rPr>
              <a:t>n lưu lư</a:t>
            </a:r>
            <a:r>
              <a:rPr lang="vi-VN" spc="5">
                <a:ea typeface="Times New Roman" panose="02020603050405020304" pitchFamily="18" charset="0"/>
                <a:cs typeface="Arial" panose="020B0604020202020204" pitchFamily="34" charset="0"/>
              </a:rPr>
              <a:t>ợ</a:t>
            </a:r>
            <a:r>
              <a:rPr lang="vi-VN">
                <a:ea typeface="Times New Roman" panose="02020603050405020304" pitchFamily="18" charset="0"/>
                <a:cs typeface="Arial" panose="020B0604020202020204" pitchFamily="34" charset="0"/>
              </a:rPr>
              <a:t>ng </a:t>
            </a:r>
            <a:r>
              <a:rPr lang="vi-VN" spc="-10">
                <a:ea typeface="Times New Roman" panose="02020603050405020304" pitchFamily="18" charset="0"/>
                <a:cs typeface="Arial" panose="020B0604020202020204" pitchFamily="34" charset="0"/>
              </a:rPr>
              <a:t>k</a:t>
            </a:r>
            <a:r>
              <a:rPr lang="vi-VN">
                <a:ea typeface="Times New Roman" panose="02020603050405020304" pitchFamily="18" charset="0"/>
                <a:cs typeface="Arial" panose="020B0604020202020204" pitchFamily="34" charset="0"/>
              </a:rPr>
              <a:t>hí (v</a:t>
            </a:r>
            <a:r>
              <a:rPr lang="vi-VN" spc="-5">
                <a:ea typeface="Times New Roman" panose="02020603050405020304" pitchFamily="18" charset="0"/>
                <a:cs typeface="Arial" panose="020B0604020202020204" pitchFamily="34" charset="0"/>
              </a:rPr>
              <a:t>a</a:t>
            </a:r>
            <a:r>
              <a:rPr lang="vi-VN">
                <a:ea typeface="Times New Roman" panose="02020603050405020304" pitchFamily="18" charset="0"/>
                <a:cs typeface="Arial" panose="020B0604020202020204" pitchFamily="34" charset="0"/>
              </a:rPr>
              <a:t>n đi</a:t>
            </a:r>
            <a:r>
              <a:rPr lang="vi-VN" spc="-5">
                <a:ea typeface="Times New Roman" panose="02020603050405020304" pitchFamily="18" charset="0"/>
                <a:cs typeface="Arial" panose="020B0604020202020204" pitchFamily="34" charset="0"/>
              </a:rPr>
              <a:t>ề</a:t>
            </a:r>
            <a:r>
              <a:rPr lang="vi-VN">
                <a:ea typeface="Times New Roman" panose="02020603050405020304" pitchFamily="18" charset="0"/>
                <a:cs typeface="Arial" panose="020B0604020202020204" pitchFamily="34" charset="0"/>
              </a:rPr>
              <a:t>u t</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ế</a:t>
            </a:r>
            <a:r>
              <a:rPr lang="vi-VN">
                <a:ea typeface="Times New Roman" panose="02020603050405020304" pitchFamily="18" charset="0"/>
                <a:cs typeface="Arial" panose="020B0604020202020204" pitchFamily="34" charset="0"/>
              </a:rPr>
              <a:t>t) với </a:t>
            </a:r>
            <a:r>
              <a:rPr lang="vi-VN" spc="5">
                <a:ea typeface="Times New Roman" panose="02020603050405020304" pitchFamily="18" charset="0"/>
                <a:cs typeface="Arial" panose="020B0604020202020204" pitchFamily="34" charset="0"/>
              </a:rPr>
              <a:t>t</a:t>
            </a:r>
            <a:r>
              <a:rPr lang="vi-VN">
                <a:ea typeface="Times New Roman" panose="02020603050405020304" pitchFamily="18" charset="0"/>
                <a:cs typeface="Arial" panose="020B0604020202020204" pitchFamily="34" charset="0"/>
              </a:rPr>
              <a:t>h</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ế</a:t>
            </a:r>
            <a:r>
              <a:rPr lang="vi-VN">
                <a:ea typeface="Times New Roman" panose="02020603050405020304" pitchFamily="18" charset="0"/>
                <a:cs typeface="Arial" panose="020B0604020202020204" pitchFamily="34" charset="0"/>
              </a:rPr>
              <a:t>t</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bị đi</a:t>
            </a:r>
            <a:r>
              <a:rPr lang="vi-VN" spc="-5">
                <a:ea typeface="Times New Roman" panose="02020603050405020304" pitchFamily="18" charset="0"/>
                <a:cs typeface="Arial" panose="020B0604020202020204" pitchFamily="34" charset="0"/>
              </a:rPr>
              <a:t>ề</a:t>
            </a:r>
            <a:r>
              <a:rPr lang="vi-VN">
                <a:ea typeface="Times New Roman" panose="02020603050405020304" pitchFamily="18" charset="0"/>
                <a:cs typeface="Arial" panose="020B0604020202020204" pitchFamily="34" charset="0"/>
              </a:rPr>
              <a:t>u khiển lưu lượng</a:t>
            </a:r>
            <a:r>
              <a:rPr lang="vi-VN" spc="-2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nhiên li</a:t>
            </a:r>
            <a:r>
              <a:rPr lang="vi-VN" spc="-5">
                <a:ea typeface="Times New Roman" panose="02020603050405020304" pitchFamily="18" charset="0"/>
                <a:cs typeface="Arial" panose="020B0604020202020204" pitchFamily="34" charset="0"/>
              </a:rPr>
              <a:t>ệ</a:t>
            </a:r>
            <a:r>
              <a:rPr lang="vi-VN">
                <a:ea typeface="Times New Roman" panose="02020603050405020304" pitchFamily="18" charset="0"/>
                <a:cs typeface="Arial" panose="020B0604020202020204" pitchFamily="34" charset="0"/>
              </a:rPr>
              <a:t>u</a:t>
            </a:r>
            <a:r>
              <a:rPr lang="en-GB">
                <a:latin typeface="Arial" panose="020B0604020202020204" pitchFamily="34" charset="0"/>
                <a:ea typeface="Times New Roman" panose="02020603050405020304" pitchFamily="18" charset="0"/>
                <a:cs typeface="Arial" panose="020B0604020202020204" pitchFamily="34" charset="0"/>
              </a:rPr>
              <a:t>.</a:t>
            </a:r>
          </a:p>
          <a:p>
            <a:pPr marL="285750" indent="-285750" algn="just">
              <a:lnSpc>
                <a:spcPct val="122000"/>
              </a:lnSpc>
              <a:spcBef>
                <a:spcPts val="300"/>
              </a:spcBef>
              <a:spcAft>
                <a:spcPts val="300"/>
              </a:spcAft>
              <a:buFont typeface="Arial" panose="020B0604020202020204" pitchFamily="34" charset="0"/>
              <a:buChar char="•"/>
            </a:pPr>
            <a:r>
              <a:rPr lang="vi-VN">
                <a:ea typeface="Times New Roman" panose="02020603050405020304" pitchFamily="18" charset="0"/>
                <a:cs typeface="Arial" panose="020B0604020202020204" pitchFamily="34" charset="0"/>
              </a:rPr>
              <a:t>C</a:t>
            </a:r>
            <a:r>
              <a:rPr lang="vi-VN" spc="-5">
                <a:ea typeface="Times New Roman" panose="02020603050405020304" pitchFamily="18" charset="0"/>
                <a:cs typeface="Arial" panose="020B0604020202020204" pitchFamily="34" charset="0"/>
              </a:rPr>
              <a:t>á</a:t>
            </a:r>
            <a:r>
              <a:rPr lang="vi-VN">
                <a:ea typeface="Times New Roman" panose="02020603050405020304" pitchFamily="18" charset="0"/>
                <a:cs typeface="Arial" panose="020B0604020202020204" pitchFamily="34" charset="0"/>
              </a:rPr>
              <a:t>c</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ph</a:t>
            </a:r>
            <a:r>
              <a:rPr lang="vi-VN" spc="5">
                <a:ea typeface="Times New Roman" panose="02020603050405020304" pitchFamily="18" charset="0"/>
                <a:cs typeface="Arial" panose="020B0604020202020204" pitchFamily="34" charset="0"/>
              </a:rPr>
              <a:t>é</a:t>
            </a:r>
            <a:r>
              <a:rPr lang="vi-VN">
                <a:ea typeface="Times New Roman" panose="02020603050405020304" pitchFamily="18" charset="0"/>
                <a:cs typeface="Arial" panose="020B0604020202020204" pitchFamily="34" charset="0"/>
              </a:rPr>
              <a:t>p</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đo</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oxy</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và </a:t>
            </a:r>
            <a:r>
              <a:rPr lang="vi-VN" spc="-5">
                <a:ea typeface="Times New Roman" panose="02020603050405020304" pitchFamily="18" charset="0"/>
                <a:cs typeface="Arial" panose="020B0604020202020204" pitchFamily="34" charset="0"/>
              </a:rPr>
              <a:t>c</a:t>
            </a:r>
            <a:r>
              <a:rPr lang="vi-VN" spc="20">
                <a:ea typeface="Times New Roman" panose="02020603050405020304" pitchFamily="18" charset="0"/>
                <a:cs typeface="Arial" panose="020B0604020202020204" pitchFamily="34" charset="0"/>
              </a:rPr>
              <a:t>h</a:t>
            </a:r>
            <a:r>
              <a:rPr lang="vi-VN" spc="-5">
                <a:ea typeface="Times New Roman" panose="02020603050405020304" pitchFamily="18" charset="0"/>
                <a:cs typeface="Arial" panose="020B0604020202020204" pitchFamily="34" charset="0"/>
              </a:rPr>
              <a:t>ấ</a:t>
            </a:r>
            <a:r>
              <a:rPr lang="vi-VN">
                <a:ea typeface="Times New Roman" panose="02020603050405020304" pitchFamily="18" charset="0"/>
                <a:cs typeface="Arial" panose="020B0604020202020204" pitchFamily="34" charset="0"/>
              </a:rPr>
              <a:t>t </a:t>
            </a:r>
            <a:r>
              <a:rPr lang="vi-VN" spc="-5">
                <a:ea typeface="Times New Roman" panose="02020603050405020304" pitchFamily="18" charset="0"/>
                <a:cs typeface="Arial" panose="020B0604020202020204" pitchFamily="34" charset="0"/>
              </a:rPr>
              <a:t>c</a:t>
            </a:r>
            <a:r>
              <a:rPr lang="vi-VN">
                <a:ea typeface="Times New Roman" panose="02020603050405020304" pitchFamily="18" charset="0"/>
                <a:cs typeface="Arial" panose="020B0604020202020204" pitchFamily="34" charset="0"/>
              </a:rPr>
              <a:t>h</a:t>
            </a:r>
            <a:r>
              <a:rPr lang="vi-VN" spc="-5">
                <a:ea typeface="Times New Roman" panose="02020603050405020304" pitchFamily="18" charset="0"/>
                <a:cs typeface="Arial" panose="020B0604020202020204" pitchFamily="34" charset="0"/>
              </a:rPr>
              <a:t>á</a:t>
            </a:r>
            <a:r>
              <a:rPr lang="vi-VN">
                <a:ea typeface="Times New Roman" panose="02020603050405020304" pitchFamily="18" charset="0"/>
                <a:cs typeface="Arial" panose="020B0604020202020204" pitchFamily="34" charset="0"/>
              </a:rPr>
              <a:t>y</a:t>
            </a:r>
            <a:r>
              <a:rPr lang="vi-VN" spc="-10">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c</a:t>
            </a:r>
            <a:r>
              <a:rPr lang="vi-VN">
                <a:ea typeface="Times New Roman" panose="02020603050405020304" pitchFamily="18" charset="0"/>
                <a:cs typeface="Arial" panose="020B0604020202020204" pitchFamily="34" charset="0"/>
              </a:rPr>
              <a:t>hỉ</a:t>
            </a:r>
            <a:r>
              <a:rPr lang="vi-VN" spc="-10">
                <a:ea typeface="Times New Roman" panose="02020603050405020304" pitchFamily="18" charset="0"/>
                <a:cs typeface="Arial" panose="020B0604020202020204" pitchFamily="34" charset="0"/>
              </a:rPr>
              <a:t> </a:t>
            </a:r>
            <a:r>
              <a:rPr lang="vi-VN" spc="10">
                <a:ea typeface="Times New Roman" panose="02020603050405020304" pitchFamily="18" charset="0"/>
                <a:cs typeface="Arial" panose="020B0604020202020204" pitchFamily="34" charset="0"/>
              </a:rPr>
              <a:t>đ</a:t>
            </a:r>
            <a:r>
              <a:rPr lang="vi-VN" spc="-5">
                <a:ea typeface="Times New Roman" panose="02020603050405020304" pitchFamily="18" charset="0"/>
                <a:cs typeface="Arial" panose="020B0604020202020204" pitchFamily="34" charset="0"/>
              </a:rPr>
              <a:t>ư</a:t>
            </a:r>
            <a:r>
              <a:rPr lang="vi-VN">
                <a:ea typeface="Times New Roman" panose="02020603050405020304" pitchFamily="18" charset="0"/>
                <a:cs typeface="Arial" panose="020B0604020202020204" pitchFamily="34" charset="0"/>
              </a:rPr>
              <a:t>ợc</a:t>
            </a:r>
            <a:r>
              <a:rPr lang="vi-VN" spc="-1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thực</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h</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ệ</a:t>
            </a:r>
            <a:r>
              <a:rPr lang="vi-VN">
                <a:ea typeface="Times New Roman" panose="02020603050405020304" pitchFamily="18" charset="0"/>
                <a:cs typeface="Arial" panose="020B0604020202020204" pitchFamily="34" charset="0"/>
              </a:rPr>
              <a:t>n định</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kỳ</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để</a:t>
            </a:r>
            <a:r>
              <a:rPr lang="vi-VN" spc="-1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th</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ế</a:t>
            </a:r>
            <a:r>
              <a:rPr lang="vi-VN">
                <a:ea typeface="Times New Roman" panose="02020603050405020304" pitchFamily="18" charset="0"/>
                <a:cs typeface="Arial" panose="020B0604020202020204" pitchFamily="34" charset="0"/>
              </a:rPr>
              <a:t>t</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l</a:t>
            </a:r>
            <a:r>
              <a:rPr lang="vi-VN" spc="-5">
                <a:ea typeface="Times New Roman" panose="02020603050405020304" pitchFamily="18" charset="0"/>
                <a:cs typeface="Arial" panose="020B0604020202020204" pitchFamily="34" charset="0"/>
              </a:rPr>
              <a:t>ậ</a:t>
            </a:r>
            <a:r>
              <a:rPr lang="vi-VN">
                <a:ea typeface="Times New Roman" panose="02020603050405020304" pitchFamily="18" charset="0"/>
                <a:cs typeface="Arial" panose="020B0604020202020204" pitchFamily="34" charset="0"/>
              </a:rPr>
              <a:t>p</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mối</a:t>
            </a:r>
            <a:r>
              <a:rPr lang="vi-VN" spc="-10">
                <a:ea typeface="Times New Roman" panose="02020603050405020304" pitchFamily="18" charset="0"/>
                <a:cs typeface="Arial" panose="020B0604020202020204" pitchFamily="34" charset="0"/>
              </a:rPr>
              <a:t> </a:t>
            </a:r>
            <a:r>
              <a:rPr lang="vi-VN" spc="10">
                <a:ea typeface="Times New Roman" panose="02020603050405020304" pitchFamily="18" charset="0"/>
                <a:cs typeface="Arial" panose="020B0604020202020204" pitchFamily="34" charset="0"/>
              </a:rPr>
              <a:t>q</a:t>
            </a:r>
            <a:r>
              <a:rPr lang="vi-VN">
                <a:ea typeface="Times New Roman" panose="02020603050405020304" pitchFamily="18" charset="0"/>
                <a:cs typeface="Arial" panose="020B0604020202020204" pitchFamily="34" charset="0"/>
              </a:rPr>
              <a:t>u</a:t>
            </a:r>
            <a:r>
              <a:rPr lang="vi-VN" spc="-5">
                <a:ea typeface="Times New Roman" panose="02020603050405020304" pitchFamily="18" charset="0"/>
                <a:cs typeface="Arial" panose="020B0604020202020204" pitchFamily="34" charset="0"/>
              </a:rPr>
              <a:t>a</a:t>
            </a:r>
            <a:r>
              <a:rPr lang="vi-VN">
                <a:ea typeface="Times New Roman" panose="02020603050405020304" pitchFamily="18" charset="0"/>
                <a:cs typeface="Arial" panose="020B0604020202020204" pitchFamily="34" charset="0"/>
              </a:rPr>
              <a:t>n</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hệ</a:t>
            </a:r>
            <a:r>
              <a:rPr lang="vi-VN" spc="-15">
                <a:ea typeface="Times New Roman" panose="02020603050405020304" pitchFamily="18" charset="0"/>
                <a:cs typeface="Arial" panose="020B0604020202020204" pitchFamily="34" charset="0"/>
              </a:rPr>
              <a:t> </a:t>
            </a:r>
            <a:r>
              <a:rPr lang="vi-VN" spc="10">
                <a:ea typeface="Times New Roman" panose="02020603050405020304" pitchFamily="18" charset="0"/>
                <a:cs typeface="Arial" panose="020B0604020202020204" pitchFamily="34" charset="0"/>
              </a:rPr>
              <a:t>v</a:t>
            </a:r>
            <a:r>
              <a:rPr lang="vi-VN">
                <a:ea typeface="Times New Roman" panose="02020603050405020304" pitchFamily="18" charset="0"/>
                <a:cs typeface="Arial" panose="020B0604020202020204" pitchFamily="34" charset="0"/>
              </a:rPr>
              <a:t>ề</a:t>
            </a:r>
            <a:r>
              <a:rPr lang="vi-VN" spc="-1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vị</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trí</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a:t>
            </a:r>
            <a:r>
              <a:rPr lang="vi-VN" spc="5">
                <a:ea typeface="Times New Roman" panose="02020603050405020304" pitchFamily="18" charset="0"/>
                <a:cs typeface="Arial" panose="020B0604020202020204" pitchFamily="34" charset="0"/>
              </a:rPr>
              <a:t>h</a:t>
            </a:r>
            <a:r>
              <a:rPr lang="vi-VN" spc="-5">
                <a:ea typeface="Times New Roman" panose="02020603050405020304" pitchFamily="18" charset="0"/>
                <a:cs typeface="Arial" panose="020B0604020202020204" pitchFamily="34" charset="0"/>
              </a:rPr>
              <a:t>a</a:t>
            </a:r>
            <a:r>
              <a:rPr lang="vi-VN">
                <a:ea typeface="Times New Roman" panose="02020603050405020304" pitchFamily="18" charset="0"/>
                <a:cs typeface="Arial" panose="020B0604020202020204" pitchFamily="34" charset="0"/>
              </a:rPr>
              <a:t>y</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định vị)</a:t>
            </a:r>
            <a:r>
              <a:rPr lang="vi-VN" spc="-1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giữa</a:t>
            </a:r>
            <a:r>
              <a:rPr lang="vi-VN" spc="-1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bộ</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đi</a:t>
            </a:r>
            <a:r>
              <a:rPr lang="vi-VN" spc="-5">
                <a:ea typeface="Times New Roman" panose="02020603050405020304" pitchFamily="18" charset="0"/>
                <a:cs typeface="Arial" panose="020B0604020202020204" pitchFamily="34" charset="0"/>
              </a:rPr>
              <a:t>ề</a:t>
            </a:r>
            <a:r>
              <a:rPr lang="vi-VN">
                <a:ea typeface="Times New Roman" panose="02020603050405020304" pitchFamily="18" charset="0"/>
                <a:cs typeface="Arial" panose="020B0604020202020204" pitchFamily="34" charset="0"/>
              </a:rPr>
              <a:t>u khi</a:t>
            </a:r>
            <a:r>
              <a:rPr lang="vi-VN" spc="-5">
                <a:ea typeface="Times New Roman" panose="02020603050405020304" pitchFamily="18" charset="0"/>
                <a:cs typeface="Arial" panose="020B0604020202020204" pitchFamily="34" charset="0"/>
              </a:rPr>
              <a:t>ể</a:t>
            </a:r>
            <a:r>
              <a:rPr lang="vi-VN">
                <a:ea typeface="Times New Roman" panose="02020603050405020304" pitchFamily="18" charset="0"/>
                <a:cs typeface="Arial" panose="020B0604020202020204" pitchFamily="34" charset="0"/>
              </a:rPr>
              <a:t>n nhiên li</a:t>
            </a:r>
            <a:r>
              <a:rPr lang="vi-VN" spc="-5">
                <a:ea typeface="Times New Roman" panose="02020603050405020304" pitchFamily="18" charset="0"/>
                <a:cs typeface="Arial" panose="020B0604020202020204" pitchFamily="34" charset="0"/>
              </a:rPr>
              <a:t>ệ</a:t>
            </a:r>
            <a:r>
              <a:rPr lang="vi-VN">
                <a:ea typeface="Times New Roman" panose="02020603050405020304" pitchFamily="18" charset="0"/>
                <a:cs typeface="Arial" panose="020B0604020202020204" pitchFamily="34" charset="0"/>
              </a:rPr>
              <a:t>u và</a:t>
            </a:r>
            <a:r>
              <a:rPr lang="vi-VN" spc="-5">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b</a:t>
            </a:r>
            <a:r>
              <a:rPr lang="vi-VN">
                <a:ea typeface="Times New Roman" panose="02020603050405020304" pitchFamily="18" charset="0"/>
                <a:cs typeface="Arial" panose="020B0604020202020204" pitchFamily="34" charset="0"/>
              </a:rPr>
              <a:t>ộ đ</a:t>
            </a:r>
            <a:r>
              <a:rPr lang="vi-VN" spc="1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ề</a:t>
            </a:r>
            <a:r>
              <a:rPr lang="vi-VN">
                <a:ea typeface="Times New Roman" panose="02020603050405020304" pitchFamily="18" charset="0"/>
                <a:cs typeface="Arial" panose="020B0604020202020204" pitchFamily="34" charset="0"/>
              </a:rPr>
              <a:t>u khi</a:t>
            </a:r>
            <a:r>
              <a:rPr lang="vi-VN" spc="-5">
                <a:ea typeface="Times New Roman" panose="02020603050405020304" pitchFamily="18" charset="0"/>
                <a:cs typeface="Arial" panose="020B0604020202020204" pitchFamily="34" charset="0"/>
              </a:rPr>
              <a:t>ể</a:t>
            </a:r>
            <a:r>
              <a:rPr lang="vi-VN">
                <a:ea typeface="Times New Roman" panose="02020603050405020304" pitchFamily="18" charset="0"/>
                <a:cs typeface="Arial" panose="020B0604020202020204" pitchFamily="34" charset="0"/>
              </a:rPr>
              <a:t>n không khí.</a:t>
            </a:r>
            <a:endParaRPr lang="en-US">
              <a:latin typeface="Arial" panose="020B0604020202020204" pitchFamily="34" charset="0"/>
              <a:ea typeface="Times New Roman" panose="02020603050405020304" pitchFamily="18" charset="0"/>
              <a:cs typeface="Arial" panose="020B0604020202020204" pitchFamily="34" charset="0"/>
            </a:endParaRPr>
          </a:p>
          <a:p>
            <a:pPr marL="285750" indent="-285750" algn="just">
              <a:lnSpc>
                <a:spcPct val="122000"/>
              </a:lnSpc>
              <a:spcBef>
                <a:spcPts val="300"/>
              </a:spcBef>
              <a:spcAft>
                <a:spcPts val="300"/>
              </a:spcAft>
              <a:buFont typeface="Arial" panose="020B0604020202020204" pitchFamily="34" charset="0"/>
              <a:buChar char="•"/>
            </a:pPr>
            <a:r>
              <a:rPr lang="vi-VN">
                <a:ea typeface="Times New Roman" panose="02020603050405020304" pitchFamily="18" charset="0"/>
                <a:cs typeface="Arial" panose="020B0604020202020204" pitchFamily="34" charset="0"/>
              </a:rPr>
              <a:t>Đi</a:t>
            </a:r>
            <a:r>
              <a:rPr lang="vi-VN" spc="-5">
                <a:ea typeface="Times New Roman" panose="02020603050405020304" pitchFamily="18" charset="0"/>
                <a:cs typeface="Arial" panose="020B0604020202020204" pitchFamily="34" charset="0"/>
              </a:rPr>
              <a:t>ề</a:t>
            </a:r>
            <a:r>
              <a:rPr lang="vi-VN">
                <a:ea typeface="Times New Roman" panose="02020603050405020304" pitchFamily="18" charset="0"/>
                <a:cs typeface="Arial" panose="020B0604020202020204" pitchFamily="34" charset="0"/>
              </a:rPr>
              <a:t>u</a:t>
            </a:r>
            <a:r>
              <a:rPr lang="vi-VN" spc="5">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c</a:t>
            </a:r>
            <a:r>
              <a:rPr lang="vi-VN">
                <a:ea typeface="Times New Roman" panose="02020603050405020304" pitchFamily="18" charset="0"/>
                <a:cs typeface="Arial" panose="020B0604020202020204" pitchFamily="34" charset="0"/>
              </a:rPr>
              <a:t>hỉnh</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lò</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hơi</a:t>
            </a:r>
            <a:r>
              <a:rPr lang="vi-VN" spc="5">
                <a:ea typeface="Times New Roman" panose="02020603050405020304" pitchFamily="18" charset="0"/>
                <a:cs typeface="Arial" panose="020B0604020202020204" pitchFamily="34" charset="0"/>
              </a:rPr>
              <a:t> </a:t>
            </a:r>
            <a:r>
              <a:rPr lang="vi-VN" spc="10">
                <a:ea typeface="Times New Roman" panose="02020603050405020304" pitchFamily="18" charset="0"/>
                <a:cs typeface="Arial" panose="020B0604020202020204" pitchFamily="34" charset="0"/>
              </a:rPr>
              <a:t>t</a:t>
            </a:r>
            <a:r>
              <a:rPr lang="vi-VN">
                <a:ea typeface="Times New Roman" panose="02020603050405020304" pitchFamily="18" charset="0"/>
                <a:cs typeface="Arial" panose="020B0604020202020204" pitchFamily="34" charset="0"/>
              </a:rPr>
              <a:t>ốt</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nh</a:t>
            </a:r>
            <a:r>
              <a:rPr lang="vi-VN" spc="5">
                <a:ea typeface="Times New Roman" panose="02020603050405020304" pitchFamily="18" charset="0"/>
                <a:cs typeface="Arial" panose="020B0604020202020204" pitchFamily="34" charset="0"/>
              </a:rPr>
              <a:t>ấ</a:t>
            </a:r>
            <a:r>
              <a:rPr lang="vi-VN">
                <a:ea typeface="Times New Roman" panose="02020603050405020304" pitchFamily="18" charset="0"/>
                <a:cs typeface="Arial" panose="020B0604020202020204" pitchFamily="34" charset="0"/>
              </a:rPr>
              <a:t>t</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a:t>
            </a:r>
            <a:r>
              <a:rPr lang="vi-VN" spc="-5">
                <a:ea typeface="Times New Roman" panose="02020603050405020304" pitchFamily="18" charset="0"/>
                <a:cs typeface="Arial" panose="020B0604020202020204" pitchFamily="34" charset="0"/>
              </a:rPr>
              <a:t>ê</a:t>
            </a:r>
            <a:r>
              <a:rPr lang="vi-VN">
                <a:ea typeface="Times New Roman" panose="02020603050405020304" pitchFamily="18" charset="0"/>
                <a:cs typeface="Arial" panose="020B0604020202020204" pitchFamily="34" charset="0"/>
              </a:rPr>
              <a:t>n</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được t</a:t>
            </a:r>
            <a:r>
              <a:rPr lang="vi-VN" spc="5">
                <a:ea typeface="Times New Roman" panose="02020603050405020304" pitchFamily="18" charset="0"/>
                <a:cs typeface="Arial" panose="020B0604020202020204" pitchFamily="34" charset="0"/>
              </a:rPr>
              <a:t>h</a:t>
            </a:r>
            <a:r>
              <a:rPr lang="vi-VN" spc="10">
                <a:ea typeface="Times New Roman" panose="02020603050405020304" pitchFamily="18" charset="0"/>
                <a:cs typeface="Arial" panose="020B0604020202020204" pitchFamily="34" charset="0"/>
              </a:rPr>
              <a:t>ự</a:t>
            </a:r>
            <a:r>
              <a:rPr lang="vi-VN">
                <a:ea typeface="Times New Roman" panose="02020603050405020304" pitchFamily="18" charset="0"/>
                <a:cs typeface="Arial" panose="020B0604020202020204" pitchFamily="34" charset="0"/>
              </a:rPr>
              <a:t>c h</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ệ</a:t>
            </a:r>
            <a:r>
              <a:rPr lang="vi-VN">
                <a:ea typeface="Times New Roman" panose="02020603050405020304" pitchFamily="18" charset="0"/>
                <a:cs typeface="Arial" panose="020B0604020202020204" pitchFamily="34" charset="0"/>
              </a:rPr>
              <a:t>n</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đị</a:t>
            </a:r>
            <a:r>
              <a:rPr lang="vi-VN" spc="10">
                <a:ea typeface="Times New Roman" panose="02020603050405020304" pitchFamily="18" charset="0"/>
                <a:cs typeface="Arial" panose="020B0604020202020204" pitchFamily="34" charset="0"/>
              </a:rPr>
              <a:t>n</a:t>
            </a:r>
            <a:r>
              <a:rPr lang="vi-VN">
                <a:ea typeface="Times New Roman" panose="02020603050405020304" pitchFamily="18" charset="0"/>
                <a:cs typeface="Arial" panose="020B0604020202020204" pitchFamily="34" charset="0"/>
              </a:rPr>
              <a:t>h</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kỳ</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để th</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ế</a:t>
            </a:r>
            <a:r>
              <a:rPr lang="vi-VN">
                <a:ea typeface="Times New Roman" panose="02020603050405020304" pitchFamily="18" charset="0"/>
                <a:cs typeface="Arial" panose="020B0604020202020204" pitchFamily="34" charset="0"/>
              </a:rPr>
              <a:t>t</a:t>
            </a:r>
            <a:r>
              <a:rPr lang="vi-VN" spc="5">
                <a:ea typeface="Times New Roman" panose="02020603050405020304" pitchFamily="18" charset="0"/>
                <a:cs typeface="Arial" panose="020B0604020202020204" pitchFamily="34" charset="0"/>
              </a:rPr>
              <a:t> l</a:t>
            </a:r>
            <a:r>
              <a:rPr lang="vi-VN" spc="-5">
                <a:ea typeface="Times New Roman" panose="02020603050405020304" pitchFamily="18" charset="0"/>
                <a:cs typeface="Arial" panose="020B0604020202020204" pitchFamily="34" charset="0"/>
              </a:rPr>
              <a:t>ậ</a:t>
            </a:r>
            <a:r>
              <a:rPr lang="vi-VN">
                <a:ea typeface="Times New Roman" panose="02020603050405020304" pitchFamily="18" charset="0"/>
                <a:cs typeface="Arial" panose="020B0604020202020204" pitchFamily="34" charset="0"/>
              </a:rPr>
              <a:t>p</a:t>
            </a:r>
            <a:r>
              <a:rPr lang="vi-VN" spc="15">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l</a:t>
            </a:r>
            <a:r>
              <a:rPr lang="vi-VN" spc="-5">
                <a:ea typeface="Times New Roman" panose="02020603050405020304" pitchFamily="18" charset="0"/>
                <a:cs typeface="Arial" panose="020B0604020202020204" pitchFamily="34" charset="0"/>
              </a:rPr>
              <a:t>ạ</a:t>
            </a:r>
            <a:r>
              <a:rPr lang="vi-VN">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 m</a:t>
            </a:r>
            <a:r>
              <a:rPr lang="vi-VN">
                <a:ea typeface="Times New Roman" panose="02020603050405020304" pitchFamily="18" charset="0"/>
                <a:cs typeface="Arial" panose="020B0604020202020204" pitchFamily="34" charset="0"/>
              </a:rPr>
              <a:t>ối</a:t>
            </a:r>
            <a:r>
              <a:rPr lang="vi-VN" spc="1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qu</a:t>
            </a:r>
            <a:r>
              <a:rPr lang="vi-VN" spc="-5">
                <a:ea typeface="Times New Roman" panose="02020603050405020304" pitchFamily="18" charset="0"/>
                <a:cs typeface="Arial" panose="020B0604020202020204" pitchFamily="34" charset="0"/>
              </a:rPr>
              <a:t>a</a:t>
            </a:r>
            <a:r>
              <a:rPr lang="vi-VN">
                <a:ea typeface="Times New Roman" panose="02020603050405020304" pitchFamily="18" charset="0"/>
                <a:cs typeface="Arial" panose="020B0604020202020204" pitchFamily="34" charset="0"/>
              </a:rPr>
              <a:t>n</a:t>
            </a:r>
            <a:r>
              <a:rPr lang="vi-VN" spc="5">
                <a:ea typeface="Times New Roman" panose="02020603050405020304" pitchFamily="18" charset="0"/>
                <a:cs typeface="Arial" panose="020B0604020202020204" pitchFamily="34" charset="0"/>
              </a:rPr>
              <a:t> h</a:t>
            </a:r>
            <a:r>
              <a:rPr lang="vi-VN">
                <a:ea typeface="Times New Roman" panose="02020603050405020304" pitchFamily="18" charset="0"/>
                <a:cs typeface="Arial" panose="020B0604020202020204" pitchFamily="34" charset="0"/>
              </a:rPr>
              <a:t>ệ </a:t>
            </a:r>
            <a:r>
              <a:rPr lang="vi-VN" spc="10">
                <a:ea typeface="Times New Roman" panose="02020603050405020304" pitchFamily="18" charset="0"/>
                <a:cs typeface="Arial" panose="020B0604020202020204" pitchFamily="34" charset="0"/>
              </a:rPr>
              <a:t>v</a:t>
            </a:r>
            <a:r>
              <a:rPr lang="vi-VN">
                <a:ea typeface="Times New Roman" panose="02020603050405020304" pitchFamily="18" charset="0"/>
                <a:cs typeface="Arial" panose="020B0604020202020204" pitchFamily="34" charset="0"/>
              </a:rPr>
              <a:t>ề vị</a:t>
            </a:r>
            <a:r>
              <a:rPr lang="vi-VN" spc="1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trí</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g</a:t>
            </a:r>
            <a:r>
              <a:rPr lang="vi-VN" spc="5">
                <a:ea typeface="Times New Roman" panose="02020603050405020304" pitchFamily="18" charset="0"/>
                <a:cs typeface="Arial" panose="020B0604020202020204" pitchFamily="34" charset="0"/>
              </a:rPr>
              <a:t>i</a:t>
            </a:r>
            <a:r>
              <a:rPr lang="vi-VN">
                <a:ea typeface="Times New Roman" panose="02020603050405020304" pitchFamily="18" charset="0"/>
                <a:cs typeface="Arial" panose="020B0604020202020204" pitchFamily="34" charset="0"/>
              </a:rPr>
              <a:t>ữa</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không khí</a:t>
            </a:r>
            <a:r>
              <a:rPr lang="vi-VN" spc="1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và</a:t>
            </a:r>
            <a:r>
              <a:rPr lang="vi-VN" spc="5">
                <a:ea typeface="Times New Roman" panose="02020603050405020304" pitchFamily="18" charset="0"/>
                <a:cs typeface="Arial" panose="020B0604020202020204" pitchFamily="34" charset="0"/>
              </a:rPr>
              <a:t> </a:t>
            </a:r>
            <a:r>
              <a:rPr lang="vi-VN" spc="-10">
                <a:ea typeface="Times New Roman" panose="02020603050405020304" pitchFamily="18" charset="0"/>
                <a:cs typeface="Arial" panose="020B0604020202020204" pitchFamily="34" charset="0"/>
              </a:rPr>
              <a:t>n</a:t>
            </a:r>
            <a:r>
              <a:rPr lang="vi-VN">
                <a:ea typeface="Times New Roman" panose="02020603050405020304" pitchFamily="18" charset="0"/>
                <a:cs typeface="Arial" panose="020B0604020202020204" pitchFamily="34" charset="0"/>
              </a:rPr>
              <a:t>hiên</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l</a:t>
            </a:r>
            <a:r>
              <a:rPr lang="vi-VN" spc="1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ệ</a:t>
            </a:r>
            <a:r>
              <a:rPr lang="vi-VN">
                <a:ea typeface="Times New Roman" panose="02020603050405020304" pitchFamily="18" charset="0"/>
                <a:cs typeface="Arial" panose="020B0604020202020204" pitchFamily="34" charset="0"/>
              </a:rPr>
              <a:t>u.</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Từ</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đó</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giúp </a:t>
            </a:r>
            <a:r>
              <a:rPr lang="vi-VN" spc="5">
                <a:ea typeface="Times New Roman" panose="02020603050405020304" pitchFamily="18" charset="0"/>
                <a:cs typeface="Arial" panose="020B0604020202020204" pitchFamily="34" charset="0"/>
              </a:rPr>
              <a:t>đ</a:t>
            </a:r>
            <a:r>
              <a:rPr lang="vi-VN" spc="-15">
                <a:ea typeface="Times New Roman" panose="02020603050405020304" pitchFamily="18" charset="0"/>
                <a:cs typeface="Arial" panose="020B0604020202020204" pitchFamily="34" charset="0"/>
              </a:rPr>
              <a:t>ả</a:t>
            </a:r>
            <a:r>
              <a:rPr lang="vi-VN">
                <a:ea typeface="Times New Roman" panose="02020603050405020304" pitchFamily="18" charset="0"/>
                <a:cs typeface="Arial" panose="020B0604020202020204" pitchFamily="34" charset="0"/>
              </a:rPr>
              <a:t>m</a:t>
            </a:r>
            <a:r>
              <a:rPr lang="vi-VN" spc="1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b</a:t>
            </a:r>
            <a:r>
              <a:rPr lang="vi-VN" spc="-5">
                <a:ea typeface="Times New Roman" panose="02020603050405020304" pitchFamily="18" charset="0"/>
                <a:cs typeface="Arial" panose="020B0604020202020204" pitchFamily="34" charset="0"/>
              </a:rPr>
              <a:t>ả</a:t>
            </a:r>
            <a:r>
              <a:rPr lang="vi-VN">
                <a:ea typeface="Times New Roman" panose="02020603050405020304" pitchFamily="18" charset="0"/>
                <a:cs typeface="Arial" panose="020B0604020202020204" pitchFamily="34" charset="0"/>
              </a:rPr>
              <a:t>o</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r</a:t>
            </a:r>
            <a:r>
              <a:rPr lang="vi-VN" spc="-5">
                <a:ea typeface="Times New Roman" panose="02020603050405020304" pitchFamily="18" charset="0"/>
                <a:cs typeface="Arial" panose="020B0604020202020204" pitchFamily="34" charset="0"/>
              </a:rPr>
              <a:t>ằ</a:t>
            </a:r>
            <a:r>
              <a:rPr lang="vi-VN">
                <a:ea typeface="Times New Roman" panose="02020603050405020304" pitchFamily="18" charset="0"/>
                <a:cs typeface="Arial" panose="020B0604020202020204" pitchFamily="34" charset="0"/>
              </a:rPr>
              <a:t>ng,</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không</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khí</a:t>
            </a:r>
            <a:r>
              <a:rPr lang="vi-VN" spc="15">
                <a:ea typeface="Times New Roman" panose="02020603050405020304" pitchFamily="18" charset="0"/>
                <a:cs typeface="Arial" panose="020B0604020202020204" pitchFamily="34" charset="0"/>
              </a:rPr>
              <a:t> </a:t>
            </a:r>
            <a:r>
              <a:rPr lang="vi-VN" spc="-15">
                <a:ea typeface="Times New Roman" panose="02020603050405020304" pitchFamily="18" charset="0"/>
                <a:cs typeface="Arial" panose="020B0604020202020204" pitchFamily="34" charset="0"/>
              </a:rPr>
              <a:t>c</a:t>
            </a:r>
            <a:r>
              <a:rPr lang="vi-VN">
                <a:ea typeface="Times New Roman" panose="02020603050405020304" pitchFamily="18" charset="0"/>
                <a:cs typeface="Arial" panose="020B0604020202020204" pitchFamily="34" charset="0"/>
              </a:rPr>
              <a:t>h</a:t>
            </a:r>
            <a:r>
              <a:rPr lang="vi-VN" spc="-5">
                <a:ea typeface="Times New Roman" panose="02020603050405020304" pitchFamily="18" charset="0"/>
                <a:cs typeface="Arial" panose="020B0604020202020204" pitchFamily="34" charset="0"/>
              </a:rPr>
              <a:t>á</a:t>
            </a:r>
            <a:r>
              <a:rPr lang="vi-VN">
                <a:ea typeface="Times New Roman" panose="02020603050405020304" pitchFamily="18" charset="0"/>
                <a:cs typeface="Arial" panose="020B0604020202020204" pitchFamily="34" charset="0"/>
              </a:rPr>
              <a:t>y</a:t>
            </a:r>
            <a:r>
              <a:rPr lang="vi-VN" spc="10">
                <a:ea typeface="Times New Roman" panose="02020603050405020304" pitchFamily="18" charset="0"/>
                <a:cs typeface="Arial" panose="020B0604020202020204" pitchFamily="34" charset="0"/>
              </a:rPr>
              <a:t> s</a:t>
            </a:r>
            <a:r>
              <a:rPr lang="vi-VN">
                <a:ea typeface="Times New Roman" panose="02020603050405020304" pitchFamily="18" charset="0"/>
                <a:cs typeface="Arial" panose="020B0604020202020204" pitchFamily="34" charset="0"/>
              </a:rPr>
              <a:t>ẽ</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đư</a:t>
            </a:r>
            <a:r>
              <a:rPr lang="vi-VN" spc="5">
                <a:ea typeface="Times New Roman" panose="02020603050405020304" pitchFamily="18" charset="0"/>
                <a:cs typeface="Arial" panose="020B0604020202020204" pitchFamily="34" charset="0"/>
              </a:rPr>
              <a:t>ợ</a:t>
            </a:r>
            <a:r>
              <a:rPr lang="vi-VN">
                <a:ea typeface="Times New Roman" panose="02020603050405020304" pitchFamily="18" charset="0"/>
                <a:cs typeface="Arial" panose="020B0604020202020204" pitchFamily="34" charset="0"/>
              </a:rPr>
              <a:t>c</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g</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ả</a:t>
            </a:r>
            <a:r>
              <a:rPr lang="vi-VN">
                <a:ea typeface="Times New Roman" panose="02020603050405020304" pitchFamily="18" charset="0"/>
                <a:cs typeface="Arial" panose="020B0604020202020204" pitchFamily="34" charset="0"/>
              </a:rPr>
              <a:t>m th</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ể</a:t>
            </a:r>
            <a:r>
              <a:rPr lang="vi-VN">
                <a:ea typeface="Times New Roman" panose="02020603050405020304" pitchFamily="18" charset="0"/>
                <a:cs typeface="Arial" panose="020B0604020202020204" pitchFamily="34" charset="0"/>
              </a:rPr>
              <a:t>u b</a:t>
            </a:r>
            <a:r>
              <a:rPr lang="vi-VN" spc="-5">
                <a:ea typeface="Times New Roman" panose="02020603050405020304" pitchFamily="18" charset="0"/>
                <a:cs typeface="Arial" panose="020B0604020202020204" pitchFamily="34" charset="0"/>
              </a:rPr>
              <a:t>ằ</a:t>
            </a:r>
            <a:r>
              <a:rPr lang="vi-VN">
                <a:ea typeface="Times New Roman" panose="02020603050405020304" pitchFamily="18" charset="0"/>
                <a:cs typeface="Arial" panose="020B0604020202020204" pitchFamily="34" charset="0"/>
              </a:rPr>
              <a:t>ng phương ph</a:t>
            </a:r>
            <a:r>
              <a:rPr lang="vi-VN" spc="-5">
                <a:ea typeface="Times New Roman" panose="02020603050405020304" pitchFamily="18" charset="0"/>
                <a:cs typeface="Arial" panose="020B0604020202020204" pitchFamily="34" charset="0"/>
              </a:rPr>
              <a:t>á</a:t>
            </a:r>
            <a:r>
              <a:rPr lang="vi-VN">
                <a:ea typeface="Times New Roman" panose="02020603050405020304" pitchFamily="18" charset="0"/>
                <a:cs typeface="Arial" panose="020B0604020202020204" pitchFamily="34" charset="0"/>
              </a:rPr>
              <a:t>p</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a:t>
            </a:r>
            <a:r>
              <a:rPr lang="vi-VN" spc="5">
                <a:ea typeface="Times New Roman" panose="02020603050405020304" pitchFamily="18" charset="0"/>
                <a:cs typeface="Arial" panose="020B0604020202020204" pitchFamily="34" charset="0"/>
              </a:rPr>
              <a:t>i</a:t>
            </a:r>
            <a:r>
              <a:rPr lang="vi-VN" spc="-5">
                <a:ea typeface="Times New Roman" panose="02020603050405020304" pitchFamily="18" charset="0"/>
                <a:cs typeface="Arial" panose="020B0604020202020204" pitchFamily="34" charset="0"/>
              </a:rPr>
              <a:t>ề</a:t>
            </a:r>
            <a:r>
              <a:rPr lang="vi-VN">
                <a:ea typeface="Times New Roman" panose="02020603050405020304" pitchFamily="18" charset="0"/>
                <a:cs typeface="Arial" panose="020B0604020202020204" pitchFamily="34" charset="0"/>
              </a:rPr>
              <a:t>u khi</a:t>
            </a:r>
            <a:r>
              <a:rPr lang="vi-VN" spc="-5">
                <a:ea typeface="Times New Roman" panose="02020603050405020304" pitchFamily="18" charset="0"/>
                <a:cs typeface="Arial" panose="020B0604020202020204" pitchFamily="34" charset="0"/>
              </a:rPr>
              <a:t>ể</a:t>
            </a:r>
            <a:r>
              <a:rPr lang="vi-VN">
                <a:ea typeface="Times New Roman" panose="02020603050405020304" pitchFamily="18" charset="0"/>
                <a:cs typeface="Arial" panose="020B0604020202020204" pitchFamily="34" charset="0"/>
              </a:rPr>
              <a:t>n định vị.</a:t>
            </a:r>
            <a:endParaRPr lang="en-US" dirty="0">
              <a:latin typeface="Arial" panose="020B0604020202020204" pitchFamily="34" charset="0"/>
              <a:ea typeface="Times New Roman" panose="02020603050405020304" pitchFamily="18"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11188160" y="5996280"/>
            <a:ext cx="1000211" cy="861720"/>
          </a:xfrm>
          <a:prstGeom prst="rect">
            <a:avLst/>
          </a:prstGeom>
        </p:spPr>
      </p:pic>
      <p:pic>
        <p:nvPicPr>
          <p:cNvPr id="9" name="Picture 8" descr="A diagram of a machine&#10;&#10;Description automatically generated">
            <a:extLst>
              <a:ext uri="{FF2B5EF4-FFF2-40B4-BE49-F238E27FC236}">
                <a16:creationId xmlns:a16="http://schemas.microsoft.com/office/drawing/2014/main" id="{C79A0F1B-ED7D-C817-F0E6-EF02E84E6A2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1560" y="1453512"/>
            <a:ext cx="5174823" cy="3158445"/>
          </a:xfrm>
          <a:prstGeom prst="rect">
            <a:avLst/>
          </a:prstGeom>
          <a:noFill/>
          <a:ln>
            <a:noFill/>
          </a:ln>
        </p:spPr>
      </p:pic>
    </p:spTree>
    <p:extLst>
      <p:ext uri="{BB962C8B-B14F-4D97-AF65-F5344CB8AC3E}">
        <p14:creationId xmlns:p14="http://schemas.microsoft.com/office/powerpoint/2010/main" val="34322532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46EA8A-7C90-8E9E-59F9-23DFC3818C9F}"/>
              </a:ext>
            </a:extLst>
          </p:cNvPr>
          <p:cNvSpPr txBox="1"/>
          <p:nvPr/>
        </p:nvSpPr>
        <p:spPr>
          <a:xfrm>
            <a:off x="533400" y="597397"/>
            <a:ext cx="11049000" cy="568361"/>
          </a:xfrm>
          <a:prstGeom prst="rect">
            <a:avLst/>
          </a:prstGeom>
          <a:noFill/>
        </p:spPr>
        <p:txBody>
          <a:bodyPr wrap="square">
            <a:spAutoFit/>
          </a:bodyPr>
          <a:lstStyle/>
          <a:p>
            <a:pPr algn="ctr">
              <a:lnSpc>
                <a:spcPct val="122000"/>
              </a:lnSpc>
              <a:spcBef>
                <a:spcPts val="300"/>
              </a:spcBef>
              <a:spcAft>
                <a:spcPts val="300"/>
              </a:spcAft>
            </a:pPr>
            <a:r>
              <a:rPr lang="en-US" sz="2800" b="1" smtClean="0">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Điều khiển tự động</a:t>
            </a:r>
            <a:endParaRPr lang="en-US" sz="28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6" name="TextBox 5">
            <a:extLst>
              <a:ext uri="{FF2B5EF4-FFF2-40B4-BE49-F238E27FC236}">
                <a16:creationId xmlns:a16="http://schemas.microsoft.com/office/drawing/2014/main" id="{89514E23-9659-8A1C-B80B-BF6ECD07C6DC}"/>
              </a:ext>
            </a:extLst>
          </p:cNvPr>
          <p:cNvSpPr txBox="1"/>
          <p:nvPr/>
        </p:nvSpPr>
        <p:spPr>
          <a:xfrm>
            <a:off x="7494652" y="4481301"/>
            <a:ext cx="3715757" cy="338554"/>
          </a:xfrm>
          <a:prstGeom prst="rect">
            <a:avLst/>
          </a:prstGeom>
          <a:noFill/>
        </p:spPr>
        <p:txBody>
          <a:bodyPr wrap="square">
            <a:spAutoFit/>
          </a:bodyPr>
          <a:lstStyle/>
          <a:p>
            <a:r>
              <a:rPr lang="en-GB" sz="1600">
                <a:latin typeface="Arial" panose="020B0604020202020204" pitchFamily="34" charset="0"/>
                <a:ea typeface="Times New Roman" panose="02020603050405020304" pitchFamily="18" charset="0"/>
                <a:cs typeface="Arial" panose="020B0604020202020204" pitchFamily="34" charset="0"/>
              </a:rPr>
              <a:t>Hệ thống điều khiển giảm oxy tự động</a:t>
            </a:r>
          </a:p>
        </p:txBody>
      </p:sp>
      <p:sp>
        <p:nvSpPr>
          <p:cNvPr id="8" name="TextBox 7">
            <a:extLst>
              <a:ext uri="{FF2B5EF4-FFF2-40B4-BE49-F238E27FC236}">
                <a16:creationId xmlns:a16="http://schemas.microsoft.com/office/drawing/2014/main" id="{8F344E45-929B-B438-2D77-73367C90F5A8}"/>
              </a:ext>
            </a:extLst>
          </p:cNvPr>
          <p:cNvSpPr txBox="1"/>
          <p:nvPr/>
        </p:nvSpPr>
        <p:spPr>
          <a:xfrm>
            <a:off x="609600" y="1219200"/>
            <a:ext cx="6364356" cy="3931397"/>
          </a:xfrm>
          <a:prstGeom prst="rect">
            <a:avLst/>
          </a:prstGeom>
          <a:noFill/>
        </p:spPr>
        <p:txBody>
          <a:bodyPr wrap="square">
            <a:spAutoFit/>
          </a:bodyPr>
          <a:lstStyle/>
          <a:p>
            <a:pPr marL="285750" indent="-285750" algn="just">
              <a:lnSpc>
                <a:spcPct val="122000"/>
              </a:lnSpc>
              <a:spcBef>
                <a:spcPts val="300"/>
              </a:spcBef>
              <a:spcAft>
                <a:spcPts val="300"/>
              </a:spcAf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L</a:t>
            </a:r>
            <a:r>
              <a:rPr lang="en-US" spc="10">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u lượng khí </a:t>
            </a:r>
            <a:r>
              <a:rPr lang="en-US" spc="5">
                <a:latin typeface="Arial" panose="020B0604020202020204" pitchFamily="34" charset="0"/>
                <a:ea typeface="Times New Roman" panose="02020603050405020304" pitchFamily="18" charset="0"/>
                <a:cs typeface="Arial" panose="020B0604020202020204" pitchFamily="34" charset="0"/>
              </a:rPr>
              <a:t>đ</a:t>
            </a:r>
            <a:r>
              <a:rPr lang="en-US">
                <a:latin typeface="Arial" panose="020B0604020202020204" pitchFamily="34" charset="0"/>
                <a:ea typeface="Times New Roman" panose="02020603050405020304" pitchFamily="18" charset="0"/>
                <a:cs typeface="Arial" panose="020B0604020202020204" pitchFamily="34" charset="0"/>
              </a:rPr>
              <a:t>ốt được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m soát </a:t>
            </a:r>
            <a:r>
              <a:rPr lang="en-US" spc="5">
                <a:latin typeface="Arial" panose="020B0604020202020204" pitchFamily="34" charset="0"/>
                <a:ea typeface="Times New Roman" panose="02020603050405020304" pitchFamily="18" charset="0"/>
                <a:cs typeface="Arial" panose="020B0604020202020204" pitchFamily="34" charset="0"/>
              </a:rPr>
              <a:t>b</a:t>
            </a:r>
            <a:r>
              <a:rPr lang="en-US">
                <a:latin typeface="Arial" panose="020B0604020202020204" pitchFamily="34" charset="0"/>
                <a:ea typeface="Times New Roman" panose="02020603050405020304" pitchFamily="18" charset="0"/>
                <a:cs typeface="Arial" panose="020B0604020202020204" pitchFamily="34" charset="0"/>
              </a:rPr>
              <a:t>ởi sự</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hợp</a:t>
            </a:r>
            <a:r>
              <a:rPr lang="en-US" spc="-5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10">
                <a:latin typeface="Arial" panose="020B0604020202020204" pitchFamily="34" charset="0"/>
                <a:ea typeface="Times New Roman" panose="02020603050405020304" pitchFamily="18" charset="0"/>
                <a:cs typeface="Arial" panose="020B0604020202020204" pitchFamily="34" charset="0"/>
              </a:rPr>
              <a:t>ủ</a:t>
            </a:r>
            <a:r>
              <a:rPr lang="en-US">
                <a:latin typeface="Arial" panose="020B0604020202020204" pitchFamily="34" charset="0"/>
                <a:ea typeface="Times New Roman" panose="02020603050405020304" pitchFamily="18" charset="0"/>
                <a:cs typeface="Arial" panose="020B0604020202020204" pitchFamily="34" charset="0"/>
              </a:rPr>
              <a:t>a</a:t>
            </a:r>
            <a:r>
              <a:rPr lang="en-US" spc="-5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a:t>
            </a:r>
            <a:r>
              <a:rPr lang="en-US" spc="1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m</a:t>
            </a:r>
            <a:r>
              <a:rPr lang="en-US" spc="-4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s</a:t>
            </a:r>
            <a:r>
              <a:rPr lang="en-US">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t</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lưu</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lượng</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nhiên</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50">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v</a:t>
            </a:r>
            <a:r>
              <a:rPr lang="en-US">
                <a:latin typeface="Arial" panose="020B0604020202020204" pitchFamily="34" charset="0"/>
                <a:ea typeface="Times New Roman" panose="02020603050405020304" pitchFamily="18" charset="0"/>
                <a:cs typeface="Arial" panose="020B0604020202020204" pitchFamily="34" charset="0"/>
              </a:rPr>
              <a:t>à</a:t>
            </a:r>
            <a:r>
              <a:rPr lang="en-US" spc="-5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bộ</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theo</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dõi</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oxy</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khí</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i</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trong</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ống</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khói. </a:t>
            </a:r>
          </a:p>
          <a:p>
            <a:pPr marL="285750" indent="-285750" algn="just">
              <a:lnSpc>
                <a:spcPct val="122000"/>
              </a:lnSpc>
              <a:spcBef>
                <a:spcPts val="300"/>
              </a:spcBef>
              <a:spcAft>
                <a:spcPts val="300"/>
              </a:spcAf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Dựa</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đường</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ặ</a:t>
            </a:r>
            <a:r>
              <a:rPr lang="en-US">
                <a:latin typeface="Arial" panose="020B0604020202020204" pitchFamily="34" charset="0"/>
                <a:ea typeface="Times New Roman" panose="02020603050405020304" pitchFamily="18" charset="0"/>
                <a:cs typeface="Arial" panose="020B0604020202020204" pitchFamily="34" charset="0"/>
              </a:rPr>
              <a:t>c</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í</a:t>
            </a:r>
            <a:r>
              <a:rPr lang="en-US">
                <a:latin typeface="Arial" panose="020B0604020202020204" pitchFamily="34" charset="0"/>
                <a:ea typeface="Times New Roman" panose="02020603050405020304" pitchFamily="18" charset="0"/>
                <a:cs typeface="Arial" panose="020B0604020202020204" pitchFamily="34" charset="0"/>
              </a:rPr>
              <a:t>nh</a:t>
            </a:r>
            <a:r>
              <a:rPr lang="en-US" spc="2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y</a:t>
            </a:r>
            <a:r>
              <a:rPr lang="en-US" spc="1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nhiên liệu</a:t>
            </a:r>
            <a:r>
              <a:rPr lang="en-US">
                <a:latin typeface="Arial" panose="020B0604020202020204" pitchFamily="34" charset="0"/>
                <a:ea typeface="Times New Roman" panose="02020603050405020304" pitchFamily="18" charset="0"/>
                <a:cs typeface="Arial" panose="020B0604020202020204" pitchFamily="34" charset="0"/>
              </a:rPr>
              <a:t>,</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bị</a:t>
            </a:r>
            <a:r>
              <a:rPr lang="en-US" spc="1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đ</a:t>
            </a:r>
            <a:r>
              <a:rPr lang="en-US">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 kh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n</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lưu</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ợng không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khí</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được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ung</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p</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í</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dựa tr</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n</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lưu</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lượng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nhiên li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như</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ờng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hợp</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của</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phương</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p</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n định</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vị.</a:t>
            </a:r>
            <a:r>
              <a:rPr lang="en-US" spc="-10">
                <a:latin typeface="Arial" panose="020B0604020202020204" pitchFamily="34" charset="0"/>
                <a:ea typeface="Times New Roman" panose="02020603050405020304" pitchFamily="18" charset="0"/>
                <a:cs typeface="Arial" panose="020B0604020202020204" pitchFamily="34" charset="0"/>
              </a:rPr>
              <a:t> </a:t>
            </a:r>
          </a:p>
          <a:p>
            <a:pPr marL="285750" indent="-285750" algn="just">
              <a:lnSpc>
                <a:spcPct val="122000"/>
              </a:lnSpc>
              <a:spcBef>
                <a:spcPts val="300"/>
              </a:spcBef>
              <a:spcAft>
                <a:spcPts val="300"/>
              </a:spcAf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Oxy</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a:t>
            </a:r>
            <a:r>
              <a:rPr lang="en-US" spc="10">
                <a:latin typeface="Arial" panose="020B0604020202020204" pitchFamily="34" charset="0"/>
                <a:ea typeface="Times New Roman" panose="02020603050405020304" pitchFamily="18" charset="0"/>
                <a:cs typeface="Arial" panose="020B0604020202020204" pitchFamily="34" charset="0"/>
              </a:rPr>
              <a:t>o</a:t>
            </a:r>
            <a:r>
              <a:rPr lang="en-US">
                <a:latin typeface="Arial" panose="020B0604020202020204" pitchFamily="34" charset="0"/>
                <a:ea typeface="Times New Roman" panose="02020603050405020304" pitchFamily="18" charset="0"/>
                <a:cs typeface="Arial" panose="020B0604020202020204" pitchFamily="34" charset="0"/>
              </a:rPr>
              <a:t>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khí</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được đo</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t</a:t>
            </a:r>
            <a:r>
              <a:rPr lang="en-US">
                <a:latin typeface="Arial" panose="020B0604020202020204" pitchFamily="34" charset="0"/>
                <a:ea typeface="Times New Roman" panose="02020603050405020304" pitchFamily="18" charset="0"/>
                <a:cs typeface="Arial" panose="020B0604020202020204" pitchFamily="34" charset="0"/>
              </a:rPr>
              <a:t>ụ</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do</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đó</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h</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p</a:t>
            </a:r>
            <a:r>
              <a:rPr lang="en-US" spc="5">
                <a:latin typeface="Arial" panose="020B0604020202020204" pitchFamily="34" charset="0"/>
                <a:ea typeface="Times New Roman" panose="02020603050405020304" pitchFamily="18" charset="0"/>
                <a:cs typeface="Arial" panose="020B0604020202020204" pitchFamily="34" charset="0"/>
              </a:rPr>
              <a:t> m</a:t>
            </a:r>
            <a:r>
              <a:rPr lang="en-US">
                <a:latin typeface="Arial" panose="020B0604020202020204" pitchFamily="34" charset="0"/>
                <a:ea typeface="Times New Roman" panose="02020603050405020304" pitchFamily="18" charset="0"/>
                <a:cs typeface="Arial" panose="020B0604020202020204" pitchFamily="34" charset="0"/>
              </a:rPr>
              <a:t>ối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qu</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hệ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ặ</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hẽ</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để gi</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t>
            </a:r>
            <a:r>
              <a:rPr lang="en-US" spc="5">
                <a:latin typeface="Arial" panose="020B0604020202020204" pitchFamily="34" charset="0"/>
                <a:ea typeface="Times New Roman" panose="02020603050405020304" pitchFamily="18" charset="0"/>
                <a:cs typeface="Arial" panose="020B0604020202020204" pitchFamily="34" charset="0"/>
              </a:rPr>
              <a:t>i</a:t>
            </a:r>
            <a:r>
              <a:rPr lang="en-US">
                <a:latin typeface="Arial" panose="020B0604020202020204" pitchFamily="34" charset="0"/>
                <a:ea typeface="Times New Roman" panose="02020603050405020304" pitchFamily="18" charset="0"/>
                <a:cs typeface="Arial" panose="020B0604020202020204" pitchFamily="34" charset="0"/>
              </a:rPr>
              <a:t>ểu</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lượng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ông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khí</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dư t</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ừ</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P</a:t>
            </a:r>
            <a:r>
              <a:rPr lang="en-US">
                <a:latin typeface="Arial" panose="020B0604020202020204" pitchFamily="34" charset="0"/>
                <a:ea typeface="Times New Roman" panose="02020603050405020304" pitchFamily="18" charset="0"/>
                <a:cs typeface="Arial" panose="020B0604020202020204" pitchFamily="34" charset="0"/>
              </a:rPr>
              <a:t>hương</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p</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m</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oxy</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tự</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động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y</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quả</a:t>
            </a:r>
            <a:r>
              <a:rPr lang="en-US" spc="-3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so</a:t>
            </a:r>
            <a:r>
              <a:rPr lang="en-US" spc="-2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v</a:t>
            </a:r>
            <a:r>
              <a:rPr lang="en-US">
                <a:latin typeface="Arial" panose="020B0604020202020204" pitchFamily="34" charset="0"/>
                <a:ea typeface="Times New Roman" panose="02020603050405020304" pitchFamily="18" charset="0"/>
                <a:cs typeface="Arial" panose="020B0604020202020204" pitchFamily="34" charset="0"/>
              </a:rPr>
              <a:t>ới</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phương ph</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p</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n định vị.</a:t>
            </a:r>
            <a:endParaRPr lang="en-US" dirty="0">
              <a:latin typeface="Arial" panose="020B0604020202020204" pitchFamily="34" charset="0"/>
              <a:ea typeface="Times New Roman" panose="02020603050405020304" pitchFamily="18" charset="0"/>
              <a:cs typeface="Arial" panose="020B0604020202020204" pitchFamily="34" charset="0"/>
            </a:endParaRPr>
          </a:p>
        </p:txBody>
      </p:sp>
      <p:sp>
        <p:nvSpPr>
          <p:cNvPr id="10" name="TextBox 9">
            <a:extLst>
              <a:ext uri="{FF2B5EF4-FFF2-40B4-BE49-F238E27FC236}">
                <a16:creationId xmlns:a16="http://schemas.microsoft.com/office/drawing/2014/main" id="{B8237BF3-A86E-FD20-E0C1-6B3F7223712E}"/>
              </a:ext>
            </a:extLst>
          </p:cNvPr>
          <p:cNvSpPr txBox="1"/>
          <p:nvPr/>
        </p:nvSpPr>
        <p:spPr>
          <a:xfrm>
            <a:off x="609600" y="5099145"/>
            <a:ext cx="11121505" cy="1106072"/>
          </a:xfrm>
          <a:prstGeom prst="rect">
            <a:avLst/>
          </a:prstGeom>
          <a:noFill/>
        </p:spPr>
        <p:txBody>
          <a:bodyPr wrap="square">
            <a:spAutoFit/>
          </a:bodyPr>
          <a:lstStyle/>
          <a:p>
            <a:pPr marL="342900" indent="-342900" algn="just">
              <a:lnSpc>
                <a:spcPct val="122000"/>
              </a:lnSpc>
              <a:spcBef>
                <a:spcPts val="300"/>
              </a:spcBef>
              <a:spcAft>
                <a:spcPts val="300"/>
              </a:spcAf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Đi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n</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m</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oxy</a:t>
            </a:r>
            <a:r>
              <a:rPr lang="en-US" spc="-3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ự</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động có thể</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được</a:t>
            </a:r>
            <a:r>
              <a:rPr lang="en-US" spc="-5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k</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hợp</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với</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qu</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t</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đốt</a:t>
            </a:r>
            <a:r>
              <a:rPr lang="en-US" spc="-4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ư</a:t>
            </a:r>
            <a:r>
              <a:rPr lang="en-US" spc="5">
                <a:latin typeface="Arial" panose="020B0604020202020204" pitchFamily="34" charset="0"/>
                <a:ea typeface="Times New Roman" panose="02020603050405020304" pitchFamily="18" charset="0"/>
                <a:cs typeface="Arial" panose="020B0604020202020204" pitchFamily="34" charset="0"/>
              </a:rPr>
              <a:t>ỡ</a:t>
            </a:r>
            <a:r>
              <a:rPr lang="en-US">
                <a:latin typeface="Arial" panose="020B0604020202020204" pitchFamily="34" charset="0"/>
                <a:ea typeface="Times New Roman" panose="02020603050405020304" pitchFamily="18" charset="0"/>
                <a:cs typeface="Arial" panose="020B0604020202020204" pitchFamily="34" charset="0"/>
              </a:rPr>
              <a:t>ng</a:t>
            </a:r>
            <a:r>
              <a:rPr lang="en-US" spc="-50">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b</a:t>
            </a:r>
            <a:r>
              <a:rPr lang="en-US">
                <a:latin typeface="Arial" panose="020B0604020202020204" pitchFamily="34" charset="0"/>
                <a:ea typeface="Times New Roman" panose="02020603050405020304" pitchFamily="18" charset="0"/>
                <a:cs typeface="Arial" panose="020B0604020202020204" pitchFamily="34" charset="0"/>
              </a:rPr>
              <a:t>ức</a:t>
            </a:r>
            <a:r>
              <a:rPr lang="en-US" spc="-5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a:t>
            </a:r>
            <a:r>
              <a:rPr lang="en-US" spc="15">
                <a:latin typeface="Arial" panose="020B0604020202020204" pitchFamily="34" charset="0"/>
                <a:ea typeface="Times New Roman" panose="02020603050405020304" pitchFamily="18" charset="0"/>
                <a:cs typeface="Arial" panose="020B0604020202020204" pitchFamily="34" charset="0"/>
              </a:rPr>
              <a:t>ợ</a:t>
            </a:r>
            <a:r>
              <a:rPr lang="en-US">
                <a:latin typeface="Arial" panose="020B0604020202020204" pitchFamily="34" charset="0"/>
                <a:ea typeface="Times New Roman" panose="02020603050405020304" pitchFamily="18" charset="0"/>
                <a:cs typeface="Arial" panose="020B0604020202020204" pitchFamily="34" charset="0"/>
              </a:rPr>
              <a:t>c</a:t>
            </a:r>
            <a:r>
              <a:rPr lang="en-US" spc="-4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n</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thay đổi</a:t>
            </a:r>
            <a:r>
              <a:rPr lang="en-US" spc="1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ốc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độ</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a:t>
            </a:r>
            <a:r>
              <a:rPr lang="en-US" spc="-5">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S</a:t>
            </a:r>
            <a:r>
              <a:rPr lang="en-US">
                <a:latin typeface="Arial" panose="020B0604020202020204" pitchFamily="34" charset="0"/>
                <a:ea typeface="Times New Roman" panose="02020603050405020304" pitchFamily="18" charset="0"/>
                <a:cs typeface="Arial" panose="020B0604020202020204" pitchFamily="34" charset="0"/>
              </a:rPr>
              <a:t>D)</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dẫn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1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m n</a:t>
            </a:r>
            <a:r>
              <a:rPr lang="en-US" spc="-5">
                <a:latin typeface="Arial" panose="020B0604020202020204" pitchFamily="34" charset="0"/>
                <a:ea typeface="Times New Roman" panose="02020603050405020304" pitchFamily="18" charset="0"/>
                <a:cs typeface="Arial" panose="020B0604020202020204" pitchFamily="34" charset="0"/>
              </a:rPr>
              <a:t>ă</a:t>
            </a:r>
            <a:r>
              <a:rPr lang="en-US">
                <a:latin typeface="Arial" panose="020B0604020202020204" pitchFamily="34" charset="0"/>
                <a:ea typeface="Times New Roman" panose="02020603050405020304" pitchFamily="18" charset="0"/>
                <a:cs typeface="Arial" panose="020B0604020202020204" pitchFamily="34" charset="0"/>
              </a:rPr>
              <a:t>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ợng</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so</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v</a:t>
            </a:r>
            <a:r>
              <a:rPr lang="en-US">
                <a:latin typeface="Arial" panose="020B0604020202020204" pitchFamily="34" charset="0"/>
                <a:ea typeface="Times New Roman" panose="02020603050405020304" pitchFamily="18" charset="0"/>
                <a:cs typeface="Arial" panose="020B0604020202020204" pitchFamily="34" charset="0"/>
              </a:rPr>
              <a:t>ới</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 kh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ằ</a:t>
            </a:r>
            <a:r>
              <a:rPr lang="en-US">
                <a:latin typeface="Arial" panose="020B0604020202020204" pitchFamily="34" charset="0"/>
                <a:ea typeface="Times New Roman" panose="02020603050405020304" pitchFamily="18" charset="0"/>
                <a:cs typeface="Arial" panose="020B0604020202020204" pitchFamily="34" charset="0"/>
              </a:rPr>
              <a:t>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 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 trong phương ph</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p đ</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 khi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n định v</a:t>
            </a:r>
            <a:r>
              <a:rPr lang="en-US" spc="5">
                <a:latin typeface="Arial" panose="020B0604020202020204" pitchFamily="34" charset="0"/>
                <a:ea typeface="Times New Roman" panose="02020603050405020304" pitchFamily="18" charset="0"/>
                <a:cs typeface="Arial" panose="020B0604020202020204" pitchFamily="34" charset="0"/>
              </a:rPr>
              <a:t>ị</a:t>
            </a:r>
            <a:r>
              <a:rPr lang="en-US">
                <a:latin typeface="Arial" panose="020B0604020202020204" pitchFamily="34" charset="0"/>
                <a:ea typeface="Times New Roman" panose="02020603050405020304" pitchFamily="18" charset="0"/>
                <a:cs typeface="Arial" panose="020B0604020202020204" pitchFamily="34" charset="0"/>
              </a:rPr>
              <a:t>.</a:t>
            </a:r>
            <a:endParaRPr lang="en-US" dirty="0">
              <a:latin typeface="Arial" panose="020B0604020202020204" pitchFamily="34" charset="0"/>
              <a:ea typeface="Times New Roman" panose="02020603050405020304" pitchFamily="18" charset="0"/>
              <a:cs typeface="Arial" panose="020B0604020202020204" pitchFamily="34" charset="0"/>
            </a:endParaRPr>
          </a:p>
        </p:txBody>
      </p:sp>
      <p:pic>
        <p:nvPicPr>
          <p:cNvPr id="7" name="Picture 6"/>
          <p:cNvPicPr>
            <a:picLocks noChangeAspect="1"/>
          </p:cNvPicPr>
          <p:nvPr/>
        </p:nvPicPr>
        <p:blipFill>
          <a:blip r:embed="rId2"/>
          <a:stretch>
            <a:fillRect/>
          </a:stretch>
        </p:blipFill>
        <p:spPr>
          <a:xfrm>
            <a:off x="11188160" y="5996280"/>
            <a:ext cx="1000211" cy="861720"/>
          </a:xfrm>
          <a:prstGeom prst="rect">
            <a:avLst/>
          </a:prstGeom>
        </p:spPr>
      </p:pic>
      <p:pic>
        <p:nvPicPr>
          <p:cNvPr id="9" name="Picture 8" descr="A diagram of a machine&#10;&#10;Description automatically generated">
            <a:extLst>
              <a:ext uri="{FF2B5EF4-FFF2-40B4-BE49-F238E27FC236}">
                <a16:creationId xmlns:a16="http://schemas.microsoft.com/office/drawing/2014/main" id="{F94718FF-D341-5D09-A52E-59A9BB3792C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73956" y="1490759"/>
            <a:ext cx="4757149" cy="2975153"/>
          </a:xfrm>
          <a:prstGeom prst="rect">
            <a:avLst/>
          </a:prstGeom>
          <a:noFill/>
          <a:ln>
            <a:noFill/>
          </a:ln>
        </p:spPr>
      </p:pic>
    </p:spTree>
    <p:extLst>
      <p:ext uri="{BB962C8B-B14F-4D97-AF65-F5344CB8AC3E}">
        <p14:creationId xmlns:p14="http://schemas.microsoft.com/office/powerpoint/2010/main" val="7337124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D9D5A6-405B-770D-F98B-ADB3C22E9FB6}"/>
              </a:ext>
            </a:extLst>
          </p:cNvPr>
          <p:cNvSpPr txBox="1"/>
          <p:nvPr/>
        </p:nvSpPr>
        <p:spPr>
          <a:xfrm>
            <a:off x="2057400" y="645129"/>
            <a:ext cx="8229600" cy="523220"/>
          </a:xfrm>
          <a:prstGeom prst="rect">
            <a:avLst/>
          </a:prstGeom>
          <a:noFill/>
        </p:spPr>
        <p:txBody>
          <a:bodyPr wrap="square">
            <a:spAutoFit/>
          </a:bodyPr>
          <a:lstStyle/>
          <a:p>
            <a:pPr algn="ctr"/>
            <a:r>
              <a:rPr lang="en-GB" sz="2800" b="1">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Các thông số điều khiển khói thải</a:t>
            </a:r>
          </a:p>
        </p:txBody>
      </p:sp>
      <p:pic>
        <p:nvPicPr>
          <p:cNvPr id="7" name="Picture 6"/>
          <p:cNvPicPr>
            <a:picLocks noChangeAspect="1"/>
          </p:cNvPicPr>
          <p:nvPr/>
        </p:nvPicPr>
        <p:blipFill>
          <a:blip r:embed="rId2"/>
          <a:stretch>
            <a:fillRect/>
          </a:stretch>
        </p:blipFill>
        <p:spPr>
          <a:xfrm>
            <a:off x="11188160" y="5996280"/>
            <a:ext cx="1000211" cy="861720"/>
          </a:xfrm>
          <a:prstGeom prst="rect">
            <a:avLst/>
          </a:prstGeom>
        </p:spPr>
      </p:pic>
      <p:graphicFrame>
        <p:nvGraphicFramePr>
          <p:cNvPr id="8" name="Table 7">
            <a:extLst>
              <a:ext uri="{FF2B5EF4-FFF2-40B4-BE49-F238E27FC236}">
                <a16:creationId xmlns:a16="http://schemas.microsoft.com/office/drawing/2014/main" id="{91C2C665-20D3-5DB7-044D-DC5CCD372C5B}"/>
              </a:ext>
            </a:extLst>
          </p:cNvPr>
          <p:cNvGraphicFramePr>
            <a:graphicFrameLocks noGrp="1"/>
          </p:cNvGraphicFramePr>
          <p:nvPr>
            <p:extLst>
              <p:ext uri="{D42A27DB-BD31-4B8C-83A1-F6EECF244321}">
                <p14:modId xmlns:p14="http://schemas.microsoft.com/office/powerpoint/2010/main" val="1666283567"/>
              </p:ext>
            </p:extLst>
          </p:nvPr>
        </p:nvGraphicFramePr>
        <p:xfrm>
          <a:off x="1773308" y="1300958"/>
          <a:ext cx="7162804" cy="2284476"/>
        </p:xfrm>
        <a:graphic>
          <a:graphicData uri="http://schemas.openxmlformats.org/drawingml/2006/table">
            <a:tbl>
              <a:tblPr firstRow="1" firstCol="1" bandRow="1">
                <a:tableStyleId>{5940675A-B579-460E-94D1-54222C63F5DA}</a:tableStyleId>
              </a:tblPr>
              <a:tblGrid>
                <a:gridCol w="797936">
                  <a:extLst>
                    <a:ext uri="{9D8B030D-6E8A-4147-A177-3AD203B41FA5}">
                      <a16:colId xmlns:a16="http://schemas.microsoft.com/office/drawing/2014/main" val="1220034362"/>
                    </a:ext>
                  </a:extLst>
                </a:gridCol>
                <a:gridCol w="796504">
                  <a:extLst>
                    <a:ext uri="{9D8B030D-6E8A-4147-A177-3AD203B41FA5}">
                      <a16:colId xmlns:a16="http://schemas.microsoft.com/office/drawing/2014/main" val="2065057675"/>
                    </a:ext>
                  </a:extLst>
                </a:gridCol>
                <a:gridCol w="796504">
                  <a:extLst>
                    <a:ext uri="{9D8B030D-6E8A-4147-A177-3AD203B41FA5}">
                      <a16:colId xmlns:a16="http://schemas.microsoft.com/office/drawing/2014/main" val="75556678"/>
                    </a:ext>
                  </a:extLst>
                </a:gridCol>
                <a:gridCol w="796504">
                  <a:extLst>
                    <a:ext uri="{9D8B030D-6E8A-4147-A177-3AD203B41FA5}">
                      <a16:colId xmlns:a16="http://schemas.microsoft.com/office/drawing/2014/main" val="2826700325"/>
                    </a:ext>
                  </a:extLst>
                </a:gridCol>
                <a:gridCol w="796504">
                  <a:extLst>
                    <a:ext uri="{9D8B030D-6E8A-4147-A177-3AD203B41FA5}">
                      <a16:colId xmlns:a16="http://schemas.microsoft.com/office/drawing/2014/main" val="723520927"/>
                    </a:ext>
                  </a:extLst>
                </a:gridCol>
                <a:gridCol w="796504">
                  <a:extLst>
                    <a:ext uri="{9D8B030D-6E8A-4147-A177-3AD203B41FA5}">
                      <a16:colId xmlns:a16="http://schemas.microsoft.com/office/drawing/2014/main" val="2149985506"/>
                    </a:ext>
                  </a:extLst>
                </a:gridCol>
                <a:gridCol w="796504">
                  <a:extLst>
                    <a:ext uri="{9D8B030D-6E8A-4147-A177-3AD203B41FA5}">
                      <a16:colId xmlns:a16="http://schemas.microsoft.com/office/drawing/2014/main" val="3845267156"/>
                    </a:ext>
                  </a:extLst>
                </a:gridCol>
                <a:gridCol w="796504">
                  <a:extLst>
                    <a:ext uri="{9D8B030D-6E8A-4147-A177-3AD203B41FA5}">
                      <a16:colId xmlns:a16="http://schemas.microsoft.com/office/drawing/2014/main" val="2437339828"/>
                    </a:ext>
                  </a:extLst>
                </a:gridCol>
                <a:gridCol w="789340">
                  <a:extLst>
                    <a:ext uri="{9D8B030D-6E8A-4147-A177-3AD203B41FA5}">
                      <a16:colId xmlns:a16="http://schemas.microsoft.com/office/drawing/2014/main" val="129113614"/>
                    </a:ext>
                  </a:extLst>
                </a:gridCol>
              </a:tblGrid>
              <a:tr h="228392">
                <a:tc rowSpan="3">
                  <a:txBody>
                    <a:bodyPr/>
                    <a:lstStyle/>
                    <a:p>
                      <a:pPr algn="ctr">
                        <a:lnSpc>
                          <a:spcPct val="115000"/>
                        </a:lnSpc>
                        <a:spcBef>
                          <a:spcPts val="300"/>
                        </a:spcBef>
                        <a:spcAft>
                          <a:spcPts val="300"/>
                        </a:spcAft>
                      </a:pPr>
                      <a:r>
                        <a:rPr lang="en-US" sz="1400" dirty="0" err="1">
                          <a:effectLst/>
                          <a:latin typeface="Arial" panose="020B0604020202020204" pitchFamily="34" charset="0"/>
                          <a:cs typeface="Arial" panose="020B0604020202020204" pitchFamily="34" charset="0"/>
                        </a:rPr>
                        <a:t>Nhiên</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liệu</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gridSpan="4">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Thành </a:t>
                      </a:r>
                      <a:r>
                        <a:rPr lang="en-US" sz="1400" dirty="0" err="1">
                          <a:effectLst/>
                          <a:latin typeface="Arial" panose="020B0604020202020204" pitchFamily="34" charset="0"/>
                          <a:cs typeface="Arial" panose="020B0604020202020204" pitchFamily="34" charset="0"/>
                        </a:rPr>
                        <a:t>phần</a:t>
                      </a:r>
                      <a:r>
                        <a:rPr lang="en-US" sz="1400" dirty="0">
                          <a:effectLst/>
                          <a:latin typeface="Arial" panose="020B0604020202020204" pitchFamily="34" charset="0"/>
                          <a:cs typeface="Arial" panose="020B0604020202020204" pitchFamily="34" charset="0"/>
                        </a:rPr>
                        <a:t> oxy </a:t>
                      </a:r>
                      <a:r>
                        <a:rPr lang="en-US" sz="1400" dirty="0" err="1">
                          <a:effectLst/>
                          <a:latin typeface="Arial" panose="020B0604020202020204" pitchFamily="34" charset="0"/>
                          <a:cs typeface="Arial" panose="020B0604020202020204" pitchFamily="34" charset="0"/>
                        </a:rPr>
                        <a:t>trong</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khí</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thải</a:t>
                      </a:r>
                      <a:r>
                        <a:rPr lang="en-US" sz="1400" dirty="0">
                          <a:effectLst/>
                          <a:latin typeface="Arial" panose="020B0604020202020204" pitchFamily="34"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a:lnSpc>
                          <a:spcPct val="115000"/>
                        </a:lnSpc>
                        <a:spcBef>
                          <a:spcPts val="300"/>
                        </a:spcBef>
                        <a:spcAft>
                          <a:spcPts val="300"/>
                        </a:spcAft>
                      </a:pPr>
                      <a:r>
                        <a:rPr lang="en-US" sz="1400" dirty="0" err="1">
                          <a:effectLst/>
                          <a:latin typeface="Arial" panose="020B0604020202020204" pitchFamily="34" charset="0"/>
                          <a:cs typeface="Arial" panose="020B0604020202020204" pitchFamily="34" charset="0"/>
                        </a:rPr>
                        <a:t>Không</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khí</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dư</a:t>
                      </a:r>
                      <a:r>
                        <a:rPr lang="en-US" sz="1400" dirty="0">
                          <a:effectLst/>
                          <a:latin typeface="Arial" panose="020B0604020202020204" pitchFamily="34" charset="0"/>
                          <a:cs typeface="Arial" panose="020B0604020202020204" pitchFamily="34" charset="0"/>
                        </a:rPr>
                        <a:t> (α – 1)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55483732"/>
                  </a:ext>
                </a:extLst>
              </a:tr>
              <a:tr h="228392">
                <a:tc vMerge="1">
                  <a:txBody>
                    <a:bodyPr/>
                    <a:lstStyle/>
                    <a:p>
                      <a:endParaRPr lang="en-US"/>
                    </a:p>
                  </a:txBody>
                  <a:tcPr/>
                </a:tc>
                <a:tc gridSpan="2">
                  <a:txBody>
                    <a:bodyPr/>
                    <a:lstStyle/>
                    <a:p>
                      <a:pPr algn="ctr">
                        <a:lnSpc>
                          <a:spcPct val="115000"/>
                        </a:lnSpc>
                        <a:spcBef>
                          <a:spcPts val="300"/>
                        </a:spcBef>
                        <a:spcAft>
                          <a:spcPts val="300"/>
                        </a:spcAft>
                      </a:pPr>
                      <a:r>
                        <a:rPr lang="en-US" sz="1400" dirty="0" err="1">
                          <a:effectLst/>
                          <a:latin typeface="Arial" panose="020B0604020202020204" pitchFamily="34" charset="0"/>
                          <a:cs typeface="Arial" panose="020B0604020202020204" pitchFamily="34" charset="0"/>
                        </a:rPr>
                        <a:t>Điều</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khiển</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tự</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động</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hMerge="1">
                  <a:txBody>
                    <a:bodyPr/>
                    <a:lstStyle/>
                    <a:p>
                      <a:endParaRPr lang="en-US"/>
                    </a:p>
                  </a:txBody>
                  <a:tcPr/>
                </a:tc>
                <a:tc gridSpan="2">
                  <a:txBody>
                    <a:bodyPr/>
                    <a:lstStyle/>
                    <a:p>
                      <a:pPr algn="ctr">
                        <a:lnSpc>
                          <a:spcPct val="115000"/>
                        </a:lnSpc>
                        <a:spcBef>
                          <a:spcPts val="300"/>
                        </a:spcBef>
                        <a:spcAft>
                          <a:spcPts val="300"/>
                        </a:spcAft>
                      </a:pPr>
                      <a:r>
                        <a:rPr lang="en-US" sz="1400" dirty="0" err="1">
                          <a:effectLst/>
                          <a:latin typeface="Arial" panose="020B0604020202020204" pitchFamily="34" charset="0"/>
                          <a:cs typeface="Arial" panose="020B0604020202020204" pitchFamily="34" charset="0"/>
                        </a:rPr>
                        <a:t>Điều</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khiển</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định</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vị</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hMerge="1">
                  <a:txBody>
                    <a:bodyPr/>
                    <a:lstStyle/>
                    <a:p>
                      <a:endParaRPr lang="en-US"/>
                    </a:p>
                  </a:txBody>
                  <a:tcPr/>
                </a:tc>
                <a:tc gridSpan="2">
                  <a:txBody>
                    <a:bodyPr/>
                    <a:lstStyle/>
                    <a:p>
                      <a:pPr algn="ctr">
                        <a:lnSpc>
                          <a:spcPct val="115000"/>
                        </a:lnSpc>
                        <a:spcBef>
                          <a:spcPts val="300"/>
                        </a:spcBef>
                        <a:spcAft>
                          <a:spcPts val="300"/>
                        </a:spcAft>
                      </a:pPr>
                      <a:r>
                        <a:rPr lang="en-US" sz="1400" dirty="0" err="1">
                          <a:effectLst/>
                          <a:latin typeface="Arial" panose="020B0604020202020204" pitchFamily="34" charset="0"/>
                          <a:cs typeface="Arial" panose="020B0604020202020204" pitchFamily="34" charset="0"/>
                        </a:rPr>
                        <a:t>Điều</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khiển</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tự</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động</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hMerge="1">
                  <a:txBody>
                    <a:bodyPr/>
                    <a:lstStyle/>
                    <a:p>
                      <a:endParaRPr lang="en-US"/>
                    </a:p>
                  </a:txBody>
                  <a:tcPr/>
                </a:tc>
                <a:tc gridSpan="2">
                  <a:txBody>
                    <a:bodyPr/>
                    <a:lstStyle/>
                    <a:p>
                      <a:pPr algn="ctr">
                        <a:lnSpc>
                          <a:spcPct val="115000"/>
                        </a:lnSpc>
                        <a:spcBef>
                          <a:spcPts val="300"/>
                        </a:spcBef>
                        <a:spcAft>
                          <a:spcPts val="300"/>
                        </a:spcAft>
                      </a:pPr>
                      <a:r>
                        <a:rPr lang="en-US" sz="1400" dirty="0" err="1">
                          <a:effectLst/>
                          <a:latin typeface="Arial" panose="020B0604020202020204" pitchFamily="34" charset="0"/>
                          <a:cs typeface="Arial" panose="020B0604020202020204" pitchFamily="34" charset="0"/>
                        </a:rPr>
                        <a:t>Điều</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khiển</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định</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vị</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hMerge="1">
                  <a:txBody>
                    <a:bodyPr/>
                    <a:lstStyle/>
                    <a:p>
                      <a:endParaRPr lang="en-US"/>
                    </a:p>
                  </a:txBody>
                  <a:tcPr/>
                </a:tc>
                <a:extLst>
                  <a:ext uri="{0D108BD9-81ED-4DB2-BD59-A6C34878D82A}">
                    <a16:rowId xmlns:a16="http://schemas.microsoft.com/office/drawing/2014/main" val="2883963828"/>
                  </a:ext>
                </a:extLst>
              </a:tr>
              <a:tr h="228392">
                <a:tc vMerge="1">
                  <a:txBody>
                    <a:bodyPr/>
                    <a:lstStyle/>
                    <a:p>
                      <a:endParaRPr lang="en-US"/>
                    </a:p>
                  </a:txBody>
                  <a:tcP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Min.</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Max.</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Min.</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Max.</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Min.</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Max.</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Min.</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Max.</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extLst>
                  <a:ext uri="{0D108BD9-81ED-4DB2-BD59-A6C34878D82A}">
                    <a16:rowId xmlns:a16="http://schemas.microsoft.com/office/drawing/2014/main" val="3618814105"/>
                  </a:ext>
                </a:extLst>
              </a:tr>
              <a:tr h="448250">
                <a:tc>
                  <a:txBody>
                    <a:bodyPr/>
                    <a:lstStyle/>
                    <a:p>
                      <a:pPr algn="just">
                        <a:lnSpc>
                          <a:spcPct val="115000"/>
                        </a:lnSpc>
                        <a:spcBef>
                          <a:spcPts val="300"/>
                        </a:spcBef>
                        <a:spcAft>
                          <a:spcPts val="300"/>
                        </a:spcAft>
                      </a:pPr>
                      <a:r>
                        <a:rPr lang="en-US" sz="1400" dirty="0" err="1">
                          <a:effectLst/>
                          <a:latin typeface="Arial" panose="020B0604020202020204" pitchFamily="34" charset="0"/>
                          <a:cs typeface="Arial" panose="020B0604020202020204" pitchFamily="34" charset="0"/>
                        </a:rPr>
                        <a:t>Khí</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thiên</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nhiên</a:t>
                      </a:r>
                      <a:r>
                        <a:rPr lang="en-US" sz="1400" dirty="0">
                          <a:effectLst/>
                          <a:latin typeface="Arial" panose="020B0604020202020204" pitchFamily="34"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3,0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3,0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55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extLst>
                  <a:ext uri="{0D108BD9-81ED-4DB2-BD59-A6C34878D82A}">
                    <a16:rowId xmlns:a16="http://schemas.microsoft.com/office/drawing/2014/main" val="2894008222"/>
                  </a:ext>
                </a:extLst>
              </a:tr>
              <a:tr h="228392">
                <a:tc>
                  <a:txBody>
                    <a:bodyPr/>
                    <a:lstStyle/>
                    <a:p>
                      <a:pPr algn="just">
                        <a:lnSpc>
                          <a:spcPct val="115000"/>
                        </a:lnSpc>
                        <a:spcBef>
                          <a:spcPts val="300"/>
                        </a:spcBef>
                        <a:spcAft>
                          <a:spcPts val="300"/>
                        </a:spcAft>
                      </a:pPr>
                      <a:r>
                        <a:rPr lang="en-US" sz="1400" dirty="0" err="1">
                          <a:effectLst/>
                          <a:latin typeface="Arial" panose="020B0604020202020204" pitchFamily="34" charset="0"/>
                          <a:cs typeface="Arial" panose="020B0604020202020204" pitchFamily="34" charset="0"/>
                        </a:rPr>
                        <a:t>Dầu</a:t>
                      </a:r>
                      <a:r>
                        <a:rPr lang="en-US" sz="1400" dirty="0">
                          <a:effectLst/>
                          <a:latin typeface="Arial" panose="020B0604020202020204" pitchFamily="34" charset="0"/>
                          <a:cs typeface="Arial" panose="020B0604020202020204" pitchFamily="34" charset="0"/>
                        </a:rPr>
                        <a:t> #2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3,0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3,0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55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extLst>
                  <a:ext uri="{0D108BD9-81ED-4DB2-BD59-A6C34878D82A}">
                    <a16:rowId xmlns:a16="http://schemas.microsoft.com/office/drawing/2014/main" val="1318981244"/>
                  </a:ext>
                </a:extLst>
              </a:tr>
              <a:tr h="228392">
                <a:tc>
                  <a:txBody>
                    <a:bodyPr/>
                    <a:lstStyle/>
                    <a:p>
                      <a:pPr algn="just">
                        <a:lnSpc>
                          <a:spcPct val="115000"/>
                        </a:lnSpc>
                        <a:spcBef>
                          <a:spcPts val="300"/>
                        </a:spcBef>
                        <a:spcAft>
                          <a:spcPts val="300"/>
                        </a:spcAft>
                      </a:pPr>
                      <a:r>
                        <a:rPr lang="en-US" sz="1400" dirty="0" err="1">
                          <a:effectLst/>
                          <a:latin typeface="Arial" panose="020B0604020202020204" pitchFamily="34" charset="0"/>
                          <a:cs typeface="Arial" panose="020B0604020202020204" pitchFamily="34" charset="0"/>
                        </a:rPr>
                        <a:t>Dầu</a:t>
                      </a:r>
                      <a:r>
                        <a:rPr lang="en-US" sz="1400" dirty="0">
                          <a:effectLst/>
                          <a:latin typeface="Arial" panose="020B0604020202020204" pitchFamily="34" charset="0"/>
                          <a:cs typeface="Arial" panose="020B0604020202020204" pitchFamily="34" charset="0"/>
                        </a:rPr>
                        <a:t> #6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3,5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3,5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8,0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65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extLst>
                  <a:ext uri="{0D108BD9-81ED-4DB2-BD59-A6C34878D82A}">
                    <a16:rowId xmlns:a16="http://schemas.microsoft.com/office/drawing/2014/main" val="3772184882"/>
                  </a:ext>
                </a:extLst>
              </a:tr>
              <a:tr h="228392">
                <a:tc>
                  <a:txBody>
                    <a:bodyPr/>
                    <a:lstStyle/>
                    <a:p>
                      <a:pPr algn="just">
                        <a:lnSpc>
                          <a:spcPct val="115000"/>
                        </a:lnSpc>
                        <a:spcBef>
                          <a:spcPts val="300"/>
                        </a:spcBef>
                        <a:spcAft>
                          <a:spcPts val="300"/>
                        </a:spcAft>
                      </a:pPr>
                      <a:r>
                        <a:rPr lang="en-US" sz="1400" dirty="0" err="1">
                          <a:effectLst/>
                          <a:latin typeface="Arial" panose="020B0604020202020204" pitchFamily="34" charset="0"/>
                          <a:cs typeface="Arial" panose="020B0604020202020204" pitchFamily="34" charset="0"/>
                        </a:rPr>
                        <a:t>Bột</a:t>
                      </a:r>
                      <a:r>
                        <a:rPr lang="en-US" sz="1400" dirty="0">
                          <a:effectLst/>
                          <a:latin typeface="Arial" panose="020B0604020202020204" pitchFamily="34" charset="0"/>
                          <a:cs typeface="Arial" panose="020B0604020202020204" pitchFamily="34" charset="0"/>
                        </a:rPr>
                        <a:t> than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4,0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4,0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50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extLst>
                  <a:ext uri="{0D108BD9-81ED-4DB2-BD59-A6C34878D82A}">
                    <a16:rowId xmlns:a16="http://schemas.microsoft.com/office/drawing/2014/main" val="3627638316"/>
                  </a:ext>
                </a:extLst>
              </a:tr>
              <a:tr h="228392">
                <a:tc>
                  <a:txBody>
                    <a:bodyPr/>
                    <a:lstStyle/>
                    <a:p>
                      <a:pPr algn="just">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Than </a:t>
                      </a:r>
                      <a:r>
                        <a:rPr lang="en-US" sz="1400" dirty="0" err="1">
                          <a:effectLst/>
                          <a:latin typeface="Arial" panose="020B0604020202020204" pitchFamily="34" charset="0"/>
                          <a:cs typeface="Arial" panose="020B0604020202020204" pitchFamily="34" charset="0"/>
                        </a:rPr>
                        <a:t>cục</a:t>
                      </a:r>
                      <a:r>
                        <a:rPr lang="en-US" sz="1400" dirty="0">
                          <a:effectLst/>
                          <a:latin typeface="Arial" panose="020B0604020202020204" pitchFamily="34" charset="0"/>
                          <a:cs typeface="Arial" panose="020B0604020202020204" pitchFamily="34" charset="0"/>
                        </a:rPr>
                        <a:t> </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3,5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5,0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5,0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8,0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32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32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65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tc>
                <a:extLst>
                  <a:ext uri="{0D108BD9-81ED-4DB2-BD59-A6C34878D82A}">
                    <a16:rowId xmlns:a16="http://schemas.microsoft.com/office/drawing/2014/main" val="4004700084"/>
                  </a:ext>
                </a:extLst>
              </a:tr>
            </a:tbl>
          </a:graphicData>
        </a:graphic>
      </p:graphicFrame>
      <p:sp>
        <p:nvSpPr>
          <p:cNvPr id="11" name="TextBox 10">
            <a:extLst>
              <a:ext uri="{FF2B5EF4-FFF2-40B4-BE49-F238E27FC236}">
                <a16:creationId xmlns:a16="http://schemas.microsoft.com/office/drawing/2014/main" id="{03C2948E-9D91-80BA-4FFE-DF90D5791FAD}"/>
              </a:ext>
            </a:extLst>
          </p:cNvPr>
          <p:cNvSpPr txBox="1"/>
          <p:nvPr/>
        </p:nvSpPr>
        <p:spPr>
          <a:xfrm>
            <a:off x="1773308" y="3585434"/>
            <a:ext cx="8000996" cy="338554"/>
          </a:xfrm>
          <a:prstGeom prst="rect">
            <a:avLst/>
          </a:prstGeom>
          <a:noFill/>
        </p:spPr>
        <p:txBody>
          <a:bodyPr wrap="square">
            <a:spAutoFit/>
          </a:bodyPr>
          <a:lstStyle/>
          <a:p>
            <a:r>
              <a:rPr lang="en-US" sz="1600" i="1" spc="-5" dirty="0" err="1">
                <a:effectLst/>
                <a:latin typeface="Arial" panose="020B0604020202020204" pitchFamily="34" charset="0"/>
                <a:ea typeface="Times New Roman" panose="02020603050405020304" pitchFamily="18" charset="0"/>
              </a:rPr>
              <a:t>N</a:t>
            </a:r>
            <a:r>
              <a:rPr lang="en-US" sz="1600" i="1" dirty="0" err="1">
                <a:effectLst/>
                <a:latin typeface="Arial" panose="020B0604020202020204" pitchFamily="34" charset="0"/>
                <a:ea typeface="Times New Roman" panose="02020603050405020304" pitchFamily="18" charset="0"/>
              </a:rPr>
              <a:t>guồn</a:t>
            </a:r>
            <a:r>
              <a:rPr lang="en-US" sz="1600" i="1" dirty="0">
                <a:effectLst/>
                <a:latin typeface="Arial" panose="020B0604020202020204" pitchFamily="34" charset="0"/>
                <a:ea typeface="Times New Roman" panose="02020603050405020304" pitchFamily="18" charset="0"/>
              </a:rPr>
              <a:t>:</a:t>
            </a:r>
            <a:r>
              <a:rPr lang="en-US" sz="1600" i="1" spc="-5" dirty="0">
                <a:effectLst/>
                <a:latin typeface="Arial" panose="020B0604020202020204" pitchFamily="34" charset="0"/>
                <a:ea typeface="Times New Roman" panose="02020603050405020304" pitchFamily="18" charset="0"/>
              </a:rPr>
              <a:t> </a:t>
            </a:r>
            <a:r>
              <a:rPr lang="en-US" sz="1600" i="1" dirty="0">
                <a:effectLst/>
                <a:latin typeface="Arial" panose="020B0604020202020204" pitchFamily="34" charset="0"/>
                <a:ea typeface="Times New Roman" panose="02020603050405020304" pitchFamily="18" charset="0"/>
              </a:rPr>
              <a:t>M</a:t>
            </a:r>
            <a:r>
              <a:rPr lang="en-US" sz="1600" i="1" spc="5" dirty="0">
                <a:effectLst/>
                <a:latin typeface="Arial" panose="020B0604020202020204" pitchFamily="34" charset="0"/>
                <a:ea typeface="Times New Roman" panose="02020603050405020304" pitchFamily="18" charset="0"/>
              </a:rPr>
              <a:t>a</a:t>
            </a:r>
            <a:r>
              <a:rPr lang="en-US" sz="1600" i="1" spc="-10" dirty="0">
                <a:effectLst/>
                <a:latin typeface="Arial" panose="020B0604020202020204" pitchFamily="34" charset="0"/>
                <a:ea typeface="Times New Roman" panose="02020603050405020304" pitchFamily="18" charset="0"/>
              </a:rPr>
              <a:t>n</a:t>
            </a:r>
            <a:r>
              <a:rPr lang="en-US" sz="1600" i="1" dirty="0">
                <a:effectLst/>
                <a:latin typeface="Arial" panose="020B0604020202020204" pitchFamily="34" charset="0"/>
                <a:ea typeface="Times New Roman" panose="02020603050405020304" pitchFamily="18" charset="0"/>
              </a:rPr>
              <a:t>ual</a:t>
            </a:r>
            <a:r>
              <a:rPr lang="en-US" sz="1600" i="1" spc="-5" dirty="0">
                <a:effectLst/>
                <a:latin typeface="Arial" panose="020B0604020202020204" pitchFamily="34" charset="0"/>
                <a:ea typeface="Times New Roman" panose="02020603050405020304" pitchFamily="18" charset="0"/>
              </a:rPr>
              <a:t> </a:t>
            </a:r>
            <a:r>
              <a:rPr lang="en-US" sz="1600" i="1" spc="5" dirty="0">
                <a:effectLst/>
                <a:latin typeface="Arial" panose="020B0604020202020204" pitchFamily="34" charset="0"/>
                <a:ea typeface="Times New Roman" panose="02020603050405020304" pitchFamily="18" charset="0"/>
              </a:rPr>
              <a:t>f</a:t>
            </a:r>
            <a:r>
              <a:rPr lang="en-US" sz="1600" i="1" spc="-10" dirty="0">
                <a:effectLst/>
                <a:latin typeface="Arial" panose="020B0604020202020204" pitchFamily="34" charset="0"/>
                <a:ea typeface="Times New Roman" panose="02020603050405020304" pitchFamily="18" charset="0"/>
              </a:rPr>
              <a:t>o</a:t>
            </a:r>
            <a:r>
              <a:rPr lang="en-US" sz="1600" i="1" dirty="0">
                <a:effectLst/>
                <a:latin typeface="Arial" panose="020B0604020202020204" pitchFamily="34" charset="0"/>
                <a:ea typeface="Times New Roman" panose="02020603050405020304" pitchFamily="18" charset="0"/>
              </a:rPr>
              <a:t>r</a:t>
            </a:r>
            <a:r>
              <a:rPr lang="en-US" sz="1600" i="1" spc="5" dirty="0">
                <a:effectLst/>
                <a:latin typeface="Arial" panose="020B0604020202020204" pitchFamily="34" charset="0"/>
                <a:ea typeface="Times New Roman" panose="02020603050405020304" pitchFamily="18" charset="0"/>
              </a:rPr>
              <a:t> i</a:t>
            </a:r>
            <a:r>
              <a:rPr lang="en-US" sz="1600" i="1" spc="-10" dirty="0">
                <a:effectLst/>
                <a:latin typeface="Arial" panose="020B0604020202020204" pitchFamily="34" charset="0"/>
                <a:ea typeface="Times New Roman" panose="02020603050405020304" pitchFamily="18" charset="0"/>
              </a:rPr>
              <a:t>n</a:t>
            </a:r>
            <a:r>
              <a:rPr lang="en-US" sz="1600" i="1" dirty="0">
                <a:effectLst/>
                <a:latin typeface="Arial" panose="020B0604020202020204" pitchFamily="34" charset="0"/>
                <a:ea typeface="Times New Roman" panose="02020603050405020304" pitchFamily="18" charset="0"/>
              </a:rPr>
              <a:t>du</a:t>
            </a:r>
            <a:r>
              <a:rPr lang="en-US" sz="1600" i="1" spc="-10" dirty="0">
                <a:effectLst/>
                <a:latin typeface="Arial" panose="020B0604020202020204" pitchFamily="34" charset="0"/>
                <a:ea typeface="Times New Roman" panose="02020603050405020304" pitchFamily="18" charset="0"/>
              </a:rPr>
              <a:t>s</a:t>
            </a:r>
            <a:r>
              <a:rPr lang="en-US" sz="1600" i="1" spc="5" dirty="0">
                <a:effectLst/>
                <a:latin typeface="Arial" panose="020B0604020202020204" pitchFamily="34" charset="0"/>
                <a:ea typeface="Times New Roman" panose="02020603050405020304" pitchFamily="18" charset="0"/>
              </a:rPr>
              <a:t>t</a:t>
            </a:r>
            <a:r>
              <a:rPr lang="en-US" sz="1600" i="1" spc="-10" dirty="0">
                <a:effectLst/>
                <a:latin typeface="Arial" panose="020B0604020202020204" pitchFamily="34" charset="0"/>
                <a:ea typeface="Times New Roman" panose="02020603050405020304" pitchFamily="18" charset="0"/>
              </a:rPr>
              <a:t>r</a:t>
            </a:r>
            <a:r>
              <a:rPr lang="en-US" sz="1600" i="1" spc="5" dirty="0">
                <a:effectLst/>
                <a:latin typeface="Arial" panose="020B0604020202020204" pitchFamily="34" charset="0"/>
                <a:ea typeface="Times New Roman" panose="02020603050405020304" pitchFamily="18" charset="0"/>
              </a:rPr>
              <a:t>i</a:t>
            </a:r>
            <a:r>
              <a:rPr lang="en-US" sz="1600" i="1" dirty="0">
                <a:effectLst/>
                <a:latin typeface="Arial" panose="020B0604020202020204" pitchFamily="34" charset="0"/>
                <a:ea typeface="Times New Roman" panose="02020603050405020304" pitchFamily="18" charset="0"/>
              </a:rPr>
              <a:t>al</a:t>
            </a:r>
            <a:r>
              <a:rPr lang="en-US" sz="1600" i="1" spc="-5" dirty="0">
                <a:effectLst/>
                <a:latin typeface="Arial" panose="020B0604020202020204" pitchFamily="34" charset="0"/>
                <a:ea typeface="Times New Roman" panose="02020603050405020304" pitchFamily="18" charset="0"/>
              </a:rPr>
              <a:t> </a:t>
            </a:r>
            <a:r>
              <a:rPr lang="en-US" sz="1600" i="1" dirty="0">
                <a:effectLst/>
                <a:latin typeface="Arial" panose="020B0604020202020204" pitchFamily="34" charset="0"/>
                <a:ea typeface="Times New Roman" panose="02020603050405020304" pitchFamily="18" charset="0"/>
              </a:rPr>
              <a:t>s</a:t>
            </a:r>
            <a:r>
              <a:rPr lang="en-US" sz="1600" i="1" spc="-5" dirty="0">
                <a:effectLst/>
                <a:latin typeface="Arial" panose="020B0604020202020204" pitchFamily="34" charset="0"/>
                <a:ea typeface="Times New Roman" panose="02020603050405020304" pitchFamily="18" charset="0"/>
              </a:rPr>
              <a:t>t</a:t>
            </a:r>
            <a:r>
              <a:rPr lang="en-US" sz="1600" i="1" dirty="0">
                <a:effectLst/>
                <a:latin typeface="Arial" panose="020B0604020202020204" pitchFamily="34" charset="0"/>
                <a:ea typeface="Times New Roman" panose="02020603050405020304" pitchFamily="18" charset="0"/>
              </a:rPr>
              <a:t>e</a:t>
            </a:r>
            <a:r>
              <a:rPr lang="en-US" sz="1600" i="1" spc="-10" dirty="0">
                <a:effectLst/>
                <a:latin typeface="Arial" panose="020B0604020202020204" pitchFamily="34" charset="0"/>
                <a:ea typeface="Times New Roman" panose="02020603050405020304" pitchFamily="18" charset="0"/>
              </a:rPr>
              <a:t>a</a:t>
            </a:r>
            <a:r>
              <a:rPr lang="en-US" sz="1600" i="1" dirty="0">
                <a:effectLst/>
                <a:latin typeface="Arial" panose="020B0604020202020204" pitchFamily="34" charset="0"/>
                <a:ea typeface="Times New Roman" panose="02020603050405020304" pitchFamily="18" charset="0"/>
              </a:rPr>
              <a:t>m</a:t>
            </a:r>
            <a:r>
              <a:rPr lang="en-US" sz="1600" i="1" spc="5" dirty="0">
                <a:effectLst/>
                <a:latin typeface="Arial" panose="020B0604020202020204" pitchFamily="34" charset="0"/>
                <a:ea typeface="Times New Roman" panose="02020603050405020304" pitchFamily="18" charset="0"/>
              </a:rPr>
              <a:t> </a:t>
            </a:r>
            <a:r>
              <a:rPr lang="en-US" sz="1600" i="1" dirty="0">
                <a:effectLst/>
                <a:latin typeface="Arial" panose="020B0604020202020204" pitchFamily="34" charset="0"/>
                <a:ea typeface="Times New Roman" panose="02020603050405020304" pitchFamily="18" charset="0"/>
              </a:rPr>
              <a:t>s</a:t>
            </a:r>
            <a:r>
              <a:rPr lang="en-US" sz="1600" i="1" spc="-10" dirty="0">
                <a:effectLst/>
                <a:latin typeface="Arial" panose="020B0604020202020204" pitchFamily="34" charset="0"/>
                <a:ea typeface="Times New Roman" panose="02020603050405020304" pitchFamily="18" charset="0"/>
              </a:rPr>
              <a:t>y</a:t>
            </a:r>
            <a:r>
              <a:rPr lang="en-US" sz="1600" i="1" dirty="0">
                <a:effectLst/>
                <a:latin typeface="Arial" panose="020B0604020202020204" pitchFamily="34" charset="0"/>
                <a:ea typeface="Times New Roman" panose="02020603050405020304" pitchFamily="18" charset="0"/>
              </a:rPr>
              <a:t>s</a:t>
            </a:r>
            <a:r>
              <a:rPr lang="en-US" sz="1600" i="1" spc="5" dirty="0">
                <a:effectLst/>
                <a:latin typeface="Arial" panose="020B0604020202020204" pitchFamily="34" charset="0"/>
                <a:ea typeface="Times New Roman" panose="02020603050405020304" pitchFamily="18" charset="0"/>
              </a:rPr>
              <a:t>t</a:t>
            </a:r>
            <a:r>
              <a:rPr lang="en-US" sz="1600" i="1" spc="-10" dirty="0">
                <a:effectLst/>
                <a:latin typeface="Arial" panose="020B0604020202020204" pitchFamily="34" charset="0"/>
                <a:ea typeface="Times New Roman" panose="02020603050405020304" pitchFamily="18" charset="0"/>
              </a:rPr>
              <a:t>e</a:t>
            </a:r>
            <a:r>
              <a:rPr lang="en-US" sz="1600" i="1" spc="5" dirty="0">
                <a:effectLst/>
                <a:latin typeface="Arial" panose="020B0604020202020204" pitchFamily="34" charset="0"/>
                <a:ea typeface="Times New Roman" panose="02020603050405020304" pitchFamily="18" charset="0"/>
              </a:rPr>
              <a:t>m</a:t>
            </a:r>
            <a:r>
              <a:rPr lang="en-US" sz="1600" i="1" dirty="0">
                <a:effectLst/>
                <a:latin typeface="Arial" panose="020B0604020202020204" pitchFamily="34" charset="0"/>
                <a:ea typeface="Times New Roman" panose="02020603050405020304" pitchFamily="18" charset="0"/>
              </a:rPr>
              <a:t>s</a:t>
            </a:r>
            <a:r>
              <a:rPr lang="en-US" sz="1600" i="1" spc="20" dirty="0">
                <a:effectLst/>
                <a:latin typeface="Arial" panose="020B0604020202020204" pitchFamily="34" charset="0"/>
                <a:ea typeface="Times New Roman" panose="02020603050405020304" pitchFamily="18" charset="0"/>
              </a:rPr>
              <a:t> </a:t>
            </a:r>
            <a:r>
              <a:rPr lang="en-US" sz="1600" i="1" dirty="0">
                <a:effectLst/>
                <a:latin typeface="Arial" panose="020B0604020202020204" pitchFamily="34" charset="0"/>
                <a:ea typeface="Times New Roman" panose="02020603050405020304" pitchFamily="18" charset="0"/>
              </a:rPr>
              <a:t>–</a:t>
            </a:r>
            <a:r>
              <a:rPr lang="en-US" sz="1600" i="1" spc="-5" dirty="0">
                <a:effectLst/>
                <a:latin typeface="Arial" panose="020B0604020202020204" pitchFamily="34" charset="0"/>
                <a:ea typeface="Times New Roman" panose="02020603050405020304" pitchFamily="18" charset="0"/>
              </a:rPr>
              <a:t> A</a:t>
            </a:r>
            <a:r>
              <a:rPr lang="en-US" sz="1600" i="1" dirty="0">
                <a:effectLst/>
                <a:latin typeface="Arial" panose="020B0604020202020204" pitchFamily="34" charset="0"/>
                <a:ea typeface="Times New Roman" panose="02020603050405020304" pitchFamily="18" charset="0"/>
              </a:rPr>
              <a:t>s</a:t>
            </a:r>
            <a:r>
              <a:rPr lang="en-US" sz="1600" i="1" spc="-5" dirty="0">
                <a:effectLst/>
                <a:latin typeface="Arial" panose="020B0604020202020204" pitchFamily="34" charset="0"/>
                <a:ea typeface="Times New Roman" panose="02020603050405020304" pitchFamily="18" charset="0"/>
              </a:rPr>
              <a:t>s</a:t>
            </a:r>
            <a:r>
              <a:rPr lang="en-US" sz="1600" i="1" dirty="0">
                <a:effectLst/>
                <a:latin typeface="Arial" panose="020B0604020202020204" pitchFamily="34" charset="0"/>
                <a:ea typeface="Times New Roman" panose="02020603050405020304" pitchFamily="18" charset="0"/>
              </a:rPr>
              <a:t>e</a:t>
            </a:r>
            <a:r>
              <a:rPr lang="en-US" sz="1600" i="1" spc="5" dirty="0">
                <a:effectLst/>
                <a:latin typeface="Arial" panose="020B0604020202020204" pitchFamily="34" charset="0"/>
                <a:ea typeface="Times New Roman" panose="02020603050405020304" pitchFamily="18" charset="0"/>
              </a:rPr>
              <a:t>s</a:t>
            </a:r>
            <a:r>
              <a:rPr lang="en-US" sz="1600" i="1" spc="-10" dirty="0">
                <a:effectLst/>
                <a:latin typeface="Arial" panose="020B0604020202020204" pitchFamily="34" charset="0"/>
                <a:ea typeface="Times New Roman" panose="02020603050405020304" pitchFamily="18" charset="0"/>
              </a:rPr>
              <a:t>s</a:t>
            </a:r>
            <a:r>
              <a:rPr lang="en-US" sz="1600" i="1" spc="5" dirty="0">
                <a:effectLst/>
                <a:latin typeface="Arial" panose="020B0604020202020204" pitchFamily="34" charset="0"/>
                <a:ea typeface="Times New Roman" panose="02020603050405020304" pitchFamily="18" charset="0"/>
              </a:rPr>
              <a:t>m</a:t>
            </a:r>
            <a:r>
              <a:rPr lang="en-US" sz="1600" i="1" dirty="0">
                <a:effectLst/>
                <a:latin typeface="Arial" panose="020B0604020202020204" pitchFamily="34" charset="0"/>
                <a:ea typeface="Times New Roman" panose="02020603050405020304" pitchFamily="18" charset="0"/>
              </a:rPr>
              <a:t>e</a:t>
            </a:r>
            <a:r>
              <a:rPr lang="en-US" sz="1600" i="1" spc="-10" dirty="0">
                <a:effectLst/>
                <a:latin typeface="Arial" panose="020B0604020202020204" pitchFamily="34" charset="0"/>
                <a:ea typeface="Times New Roman" panose="02020603050405020304" pitchFamily="18" charset="0"/>
              </a:rPr>
              <a:t>n</a:t>
            </a:r>
            <a:r>
              <a:rPr lang="en-US" sz="1600" i="1" dirty="0">
                <a:effectLst/>
                <a:latin typeface="Arial" panose="020B0604020202020204" pitchFamily="34" charset="0"/>
                <a:ea typeface="Times New Roman" panose="02020603050405020304" pitchFamily="18" charset="0"/>
              </a:rPr>
              <a:t>t</a:t>
            </a:r>
            <a:r>
              <a:rPr lang="en-US" sz="1600" i="1" spc="5" dirty="0">
                <a:effectLst/>
                <a:latin typeface="Arial" panose="020B0604020202020204" pitchFamily="34" charset="0"/>
                <a:ea typeface="Times New Roman" panose="02020603050405020304" pitchFamily="18" charset="0"/>
              </a:rPr>
              <a:t> </a:t>
            </a:r>
            <a:r>
              <a:rPr lang="en-US" sz="1600" i="1" dirty="0">
                <a:effectLst/>
                <a:latin typeface="Arial" panose="020B0604020202020204" pitchFamily="34" charset="0"/>
                <a:ea typeface="Times New Roman" panose="02020603050405020304" pitchFamily="18" charset="0"/>
              </a:rPr>
              <a:t>and</a:t>
            </a:r>
            <a:r>
              <a:rPr lang="en-US" sz="1600" i="1" spc="10" dirty="0">
                <a:effectLst/>
                <a:latin typeface="Arial" panose="020B0604020202020204" pitchFamily="34" charset="0"/>
                <a:ea typeface="Times New Roman" panose="02020603050405020304" pitchFamily="18" charset="0"/>
              </a:rPr>
              <a:t> </a:t>
            </a:r>
            <a:r>
              <a:rPr lang="en-US" sz="1600" i="1" spc="-5" dirty="0">
                <a:effectLst/>
                <a:latin typeface="Arial" panose="020B0604020202020204" pitchFamily="34" charset="0"/>
                <a:ea typeface="Times New Roman" panose="02020603050405020304" pitchFamily="18" charset="0"/>
              </a:rPr>
              <a:t>O</a:t>
            </a:r>
            <a:r>
              <a:rPr lang="en-US" sz="1600" i="1" spc="-10" dirty="0">
                <a:effectLst/>
                <a:latin typeface="Arial" panose="020B0604020202020204" pitchFamily="34" charset="0"/>
                <a:ea typeface="Times New Roman" panose="02020603050405020304" pitchFamily="18" charset="0"/>
              </a:rPr>
              <a:t>p</a:t>
            </a:r>
            <a:r>
              <a:rPr lang="en-US" sz="1600" i="1" spc="-5" dirty="0">
                <a:effectLst/>
                <a:latin typeface="Arial" panose="020B0604020202020204" pitchFamily="34" charset="0"/>
                <a:ea typeface="Times New Roman" panose="02020603050405020304" pitchFamily="18" charset="0"/>
              </a:rPr>
              <a:t>t</a:t>
            </a:r>
            <a:r>
              <a:rPr lang="en-US" sz="1600" i="1" spc="5" dirty="0">
                <a:effectLst/>
                <a:latin typeface="Arial" panose="020B0604020202020204" pitchFamily="34" charset="0"/>
                <a:ea typeface="Times New Roman" panose="02020603050405020304" pitchFamily="18" charset="0"/>
              </a:rPr>
              <a:t>i</a:t>
            </a:r>
            <a:r>
              <a:rPr lang="en-US" sz="1600" i="1" spc="-5" dirty="0">
                <a:effectLst/>
                <a:latin typeface="Arial" panose="020B0604020202020204" pitchFamily="34" charset="0"/>
                <a:ea typeface="Times New Roman" panose="02020603050405020304" pitchFamily="18" charset="0"/>
              </a:rPr>
              <a:t>m</a:t>
            </a:r>
            <a:r>
              <a:rPr lang="en-US" sz="1600" i="1" spc="5" dirty="0">
                <a:effectLst/>
                <a:latin typeface="Arial" panose="020B0604020202020204" pitchFamily="34" charset="0"/>
                <a:ea typeface="Times New Roman" panose="02020603050405020304" pitchFamily="18" charset="0"/>
              </a:rPr>
              <a:t>i</a:t>
            </a:r>
            <a:r>
              <a:rPr lang="en-US" sz="1600" i="1" dirty="0">
                <a:effectLst/>
                <a:latin typeface="Arial" panose="020B0604020202020204" pitchFamily="34" charset="0"/>
                <a:ea typeface="Times New Roman" panose="02020603050405020304" pitchFamily="18" charset="0"/>
              </a:rPr>
              <a:t>z</a:t>
            </a:r>
            <a:r>
              <a:rPr lang="en-US" sz="1600" i="1" spc="-10" dirty="0">
                <a:effectLst/>
                <a:latin typeface="Arial" panose="020B0604020202020204" pitchFamily="34" charset="0"/>
                <a:ea typeface="Times New Roman" panose="02020603050405020304" pitchFamily="18" charset="0"/>
              </a:rPr>
              <a:t>a</a:t>
            </a:r>
            <a:r>
              <a:rPr lang="en-US" sz="1600" i="1" spc="5" dirty="0">
                <a:effectLst/>
                <a:latin typeface="Arial" panose="020B0604020202020204" pitchFamily="34" charset="0"/>
                <a:ea typeface="Times New Roman" panose="02020603050405020304" pitchFamily="18" charset="0"/>
              </a:rPr>
              <a:t>t</a:t>
            </a:r>
            <a:r>
              <a:rPr lang="en-US" sz="1600" i="1" spc="-5" dirty="0">
                <a:effectLst/>
                <a:latin typeface="Arial" panose="020B0604020202020204" pitchFamily="34" charset="0"/>
                <a:ea typeface="Times New Roman" panose="02020603050405020304" pitchFamily="18" charset="0"/>
              </a:rPr>
              <a:t>i</a:t>
            </a:r>
            <a:r>
              <a:rPr lang="en-US" sz="1600" i="1" dirty="0">
                <a:effectLst/>
                <a:latin typeface="Arial" panose="020B0604020202020204" pitchFamily="34" charset="0"/>
                <a:ea typeface="Times New Roman" panose="02020603050405020304" pitchFamily="18" charset="0"/>
              </a:rPr>
              <a:t>on</a:t>
            </a:r>
            <a:r>
              <a:rPr lang="en-US" sz="1600" i="1" spc="5" dirty="0">
                <a:effectLst/>
                <a:latin typeface="Arial" panose="020B0604020202020204" pitchFamily="34" charset="0"/>
                <a:ea typeface="Times New Roman" panose="02020603050405020304" pitchFamily="18" charset="0"/>
              </a:rPr>
              <a:t> </a:t>
            </a:r>
            <a:endParaRPr lang="en-US" sz="1600" dirty="0">
              <a:latin typeface="Arial" panose="020B0604020202020204" pitchFamily="34" charset="0"/>
            </a:endParaRPr>
          </a:p>
        </p:txBody>
      </p:sp>
      <p:graphicFrame>
        <p:nvGraphicFramePr>
          <p:cNvPr id="12" name="Table 11">
            <a:extLst>
              <a:ext uri="{FF2B5EF4-FFF2-40B4-BE49-F238E27FC236}">
                <a16:creationId xmlns:a16="http://schemas.microsoft.com/office/drawing/2014/main" id="{85D81D2E-F64A-0D4F-96B0-90663E30F781}"/>
              </a:ext>
            </a:extLst>
          </p:cNvPr>
          <p:cNvGraphicFramePr>
            <a:graphicFrameLocks noGrp="1"/>
          </p:cNvGraphicFramePr>
          <p:nvPr>
            <p:extLst>
              <p:ext uri="{D42A27DB-BD31-4B8C-83A1-F6EECF244321}">
                <p14:modId xmlns:p14="http://schemas.microsoft.com/office/powerpoint/2010/main" val="1928545810"/>
              </p:ext>
            </p:extLst>
          </p:nvPr>
        </p:nvGraphicFramePr>
        <p:xfrm>
          <a:off x="2590800" y="4471825"/>
          <a:ext cx="8153399" cy="1887247"/>
        </p:xfrm>
        <a:graphic>
          <a:graphicData uri="http://schemas.openxmlformats.org/drawingml/2006/table">
            <a:tbl>
              <a:tblPr firstRow="1" firstCol="1" lastRow="1" lastCol="1" bandRow="1" bandCol="1">
                <a:tableStyleId>{5940675A-B579-460E-94D1-54222C63F5DA}</a:tableStyleId>
              </a:tblPr>
              <a:tblGrid>
                <a:gridCol w="1648617">
                  <a:extLst>
                    <a:ext uri="{9D8B030D-6E8A-4147-A177-3AD203B41FA5}">
                      <a16:colId xmlns:a16="http://schemas.microsoft.com/office/drawing/2014/main" val="2207432030"/>
                    </a:ext>
                  </a:extLst>
                </a:gridCol>
                <a:gridCol w="1624158">
                  <a:extLst>
                    <a:ext uri="{9D8B030D-6E8A-4147-A177-3AD203B41FA5}">
                      <a16:colId xmlns:a16="http://schemas.microsoft.com/office/drawing/2014/main" val="3298497852"/>
                    </a:ext>
                  </a:extLst>
                </a:gridCol>
                <a:gridCol w="1627418">
                  <a:extLst>
                    <a:ext uri="{9D8B030D-6E8A-4147-A177-3AD203B41FA5}">
                      <a16:colId xmlns:a16="http://schemas.microsoft.com/office/drawing/2014/main" val="2585624759"/>
                    </a:ext>
                  </a:extLst>
                </a:gridCol>
                <a:gridCol w="1627418">
                  <a:extLst>
                    <a:ext uri="{9D8B030D-6E8A-4147-A177-3AD203B41FA5}">
                      <a16:colId xmlns:a16="http://schemas.microsoft.com/office/drawing/2014/main" val="3495197566"/>
                    </a:ext>
                  </a:extLst>
                </a:gridCol>
                <a:gridCol w="1625788">
                  <a:extLst>
                    <a:ext uri="{9D8B030D-6E8A-4147-A177-3AD203B41FA5}">
                      <a16:colId xmlns:a16="http://schemas.microsoft.com/office/drawing/2014/main" val="2501351139"/>
                    </a:ext>
                  </a:extLst>
                </a:gridCol>
              </a:tblGrid>
              <a:tr h="269418">
                <a:tc rowSpan="2">
                  <a:txBody>
                    <a:bodyPr/>
                    <a:lstStyle/>
                    <a:p>
                      <a:pPr algn="ctr">
                        <a:lnSpc>
                          <a:spcPct val="115000"/>
                        </a:lnSpc>
                        <a:spcBef>
                          <a:spcPts val="300"/>
                        </a:spcBef>
                        <a:spcAft>
                          <a:spcPts val="300"/>
                        </a:spcAft>
                      </a:pPr>
                      <a:r>
                        <a:rPr lang="en-US" sz="1400" spc="-5" dirty="0" err="1">
                          <a:effectLst/>
                          <a:latin typeface="Arial" panose="020B0604020202020204" pitchFamily="34" charset="0"/>
                          <a:cs typeface="Arial" panose="020B0604020202020204" pitchFamily="34" charset="0"/>
                        </a:rPr>
                        <a:t>L</a:t>
                      </a:r>
                      <a:r>
                        <a:rPr lang="en-US" sz="1400" dirty="0" err="1">
                          <a:effectLst/>
                          <a:latin typeface="Arial" panose="020B0604020202020204" pitchFamily="34" charset="0"/>
                          <a:cs typeface="Arial" panose="020B0604020202020204" pitchFamily="34" charset="0"/>
                        </a:rPr>
                        <a:t>ư</a:t>
                      </a:r>
                      <a:r>
                        <a:rPr lang="en-US" sz="1400" spc="5" dirty="0" err="1">
                          <a:effectLst/>
                          <a:latin typeface="Arial" panose="020B0604020202020204" pitchFamily="34" charset="0"/>
                          <a:cs typeface="Arial" panose="020B0604020202020204" pitchFamily="34" charset="0"/>
                        </a:rPr>
                        <a:t>ợ</a:t>
                      </a:r>
                      <a:r>
                        <a:rPr lang="en-US" sz="1400" dirty="0" err="1">
                          <a:effectLst/>
                          <a:latin typeface="Arial" panose="020B0604020202020204" pitchFamily="34" charset="0"/>
                          <a:cs typeface="Arial" panose="020B0604020202020204" pitchFamily="34" charset="0"/>
                        </a:rPr>
                        <a:t>ng</a:t>
                      </a:r>
                      <a:r>
                        <a:rPr lang="en-US" sz="1400" dirty="0">
                          <a:effectLst/>
                          <a:latin typeface="Arial" panose="020B0604020202020204" pitchFamily="34" charset="0"/>
                          <a:cs typeface="Arial" panose="020B0604020202020204" pitchFamily="34" charset="0"/>
                        </a:rPr>
                        <a:t> </a:t>
                      </a:r>
                      <a:r>
                        <a:rPr lang="en-US" sz="1400" spc="-10" dirty="0">
                          <a:effectLst/>
                          <a:latin typeface="Arial" panose="020B0604020202020204" pitchFamily="34" charset="0"/>
                          <a:cs typeface="Arial" panose="020B0604020202020204" pitchFamily="34" charset="0"/>
                        </a:rPr>
                        <a:t>oxy</a:t>
                      </a:r>
                      <a:r>
                        <a:rPr lang="en-US" sz="1400" dirty="0">
                          <a:effectLst/>
                          <a:latin typeface="Arial" panose="020B0604020202020204" pitchFamily="34" charset="0"/>
                          <a:cs typeface="Arial" panose="020B0604020202020204" pitchFamily="34" charset="0"/>
                        </a:rPr>
                        <a:t> </a:t>
                      </a:r>
                      <a:r>
                        <a:rPr lang="en-US" sz="1400" spc="-10" dirty="0">
                          <a:effectLst/>
                          <a:latin typeface="Arial" panose="020B0604020202020204" pitchFamily="34" charset="0"/>
                          <a:cs typeface="Arial" panose="020B0604020202020204" pitchFamily="34" charset="0"/>
                        </a:rPr>
                        <a:t>(</a:t>
                      </a:r>
                      <a:r>
                        <a:rPr lang="en-US" sz="1400" spc="5" dirty="0">
                          <a:effectLst/>
                          <a:latin typeface="Arial" panose="020B0604020202020204" pitchFamily="34" charset="0"/>
                          <a:cs typeface="Arial" panose="020B0604020202020204" pitchFamily="34" charset="0"/>
                        </a:rPr>
                        <a:t>%</a:t>
                      </a:r>
                      <a:r>
                        <a:rPr lang="en-US" sz="1400" dirty="0">
                          <a:effectLst/>
                          <a:latin typeface="Arial" panose="020B0604020202020204" pitchFamily="34" charset="0"/>
                          <a:cs typeface="Arial" panose="020B0604020202020204" pitchFamily="34" charset="0"/>
                        </a:rPr>
                        <a:t>)</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gridSpan="4">
                  <a:txBody>
                    <a:bodyPr/>
                    <a:lstStyle/>
                    <a:p>
                      <a:pPr algn="ctr">
                        <a:lnSpc>
                          <a:spcPct val="115000"/>
                        </a:lnSpc>
                        <a:spcBef>
                          <a:spcPts val="300"/>
                        </a:spcBef>
                        <a:spcAft>
                          <a:spcPts val="300"/>
                        </a:spcAft>
                      </a:pPr>
                      <a:r>
                        <a:rPr lang="en-US" sz="1400" spc="-5" dirty="0" err="1">
                          <a:effectLst/>
                          <a:latin typeface="Arial" panose="020B0604020202020204" pitchFamily="34" charset="0"/>
                          <a:cs typeface="Arial" panose="020B0604020202020204" pitchFamily="34" charset="0"/>
                        </a:rPr>
                        <a:t>N</a:t>
                      </a:r>
                      <a:r>
                        <a:rPr lang="en-US" sz="1400" dirty="0" err="1">
                          <a:effectLst/>
                          <a:latin typeface="Arial" panose="020B0604020202020204" pitchFamily="34" charset="0"/>
                          <a:cs typeface="Arial" panose="020B0604020202020204" pitchFamily="34" charset="0"/>
                        </a:rPr>
                        <a:t>h</a:t>
                      </a:r>
                      <a:r>
                        <a:rPr lang="en-US" sz="1400" spc="5" dirty="0" err="1">
                          <a:effectLst/>
                          <a:latin typeface="Arial" panose="020B0604020202020204" pitchFamily="34" charset="0"/>
                          <a:cs typeface="Arial" panose="020B0604020202020204" pitchFamily="34" charset="0"/>
                        </a:rPr>
                        <a:t>i</a:t>
                      </a:r>
                      <a:r>
                        <a:rPr lang="en-US" sz="1400" dirty="0" err="1">
                          <a:effectLst/>
                          <a:latin typeface="Arial" panose="020B0604020202020204" pitchFamily="34" charset="0"/>
                          <a:cs typeface="Arial" panose="020B0604020202020204" pitchFamily="34" charset="0"/>
                        </a:rPr>
                        <a:t>ệt</a:t>
                      </a:r>
                      <a:r>
                        <a:rPr lang="en-US" sz="1400" spc="-5"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độ</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khô</a:t>
                      </a:r>
                      <a:r>
                        <a:rPr lang="en-US" sz="1400" spc="-10" dirty="0" err="1">
                          <a:effectLst/>
                          <a:latin typeface="Arial" panose="020B0604020202020204" pitchFamily="34" charset="0"/>
                          <a:cs typeface="Arial" panose="020B0604020202020204" pitchFamily="34" charset="0"/>
                        </a:rPr>
                        <a:t>n</a:t>
                      </a:r>
                      <a:r>
                        <a:rPr lang="en-US" sz="1400" dirty="0" err="1">
                          <a:effectLst/>
                          <a:latin typeface="Arial" panose="020B0604020202020204" pitchFamily="34" charset="0"/>
                          <a:cs typeface="Arial" panose="020B0604020202020204" pitchFamily="34" charset="0"/>
                        </a:rPr>
                        <a:t>g</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k</a:t>
                      </a:r>
                      <a:r>
                        <a:rPr lang="en-US" sz="1400" spc="-10" dirty="0" err="1">
                          <a:effectLst/>
                          <a:latin typeface="Arial" panose="020B0604020202020204" pitchFamily="34" charset="0"/>
                          <a:cs typeface="Arial" panose="020B0604020202020204" pitchFamily="34" charset="0"/>
                        </a:rPr>
                        <a:t>h</a:t>
                      </a:r>
                      <a:r>
                        <a:rPr lang="en-US" sz="1400" dirty="0" err="1">
                          <a:effectLst/>
                          <a:latin typeface="Arial" panose="020B0604020202020204" pitchFamily="34" charset="0"/>
                          <a:cs typeface="Arial" panose="020B0604020202020204" pitchFamily="34" charset="0"/>
                        </a:rPr>
                        <a:t>í</a:t>
                      </a:r>
                      <a:r>
                        <a:rPr lang="en-US" sz="1400" spc="5"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dư</a:t>
                      </a:r>
                      <a:r>
                        <a:rPr lang="en-US" sz="1400" spc="-10" dirty="0">
                          <a:effectLst/>
                          <a:latin typeface="Arial" panose="020B0604020202020204" pitchFamily="34" charset="0"/>
                          <a:cs typeface="Arial" panose="020B0604020202020204" pitchFamily="34" charset="0"/>
                        </a:rPr>
                        <a:t> </a:t>
                      </a:r>
                      <a:r>
                        <a:rPr lang="en-US" sz="1400" spc="10" dirty="0">
                          <a:effectLst/>
                          <a:latin typeface="Arial" panose="020B0604020202020204" pitchFamily="34" charset="0"/>
                          <a:cs typeface="Arial" panose="020B0604020202020204" pitchFamily="34" charset="0"/>
                        </a:rPr>
                        <a:t>(</a:t>
                      </a:r>
                      <a:r>
                        <a:rPr lang="en-US" sz="1400" dirty="0" err="1">
                          <a:effectLst/>
                          <a:latin typeface="Arial" panose="020B0604020202020204" pitchFamily="34" charset="0"/>
                          <a:cs typeface="Arial" panose="020B0604020202020204" pitchFamily="34" charset="0"/>
                        </a:rPr>
                        <a:t>o</a:t>
                      </a:r>
                      <a:r>
                        <a:rPr lang="en-US" sz="1400" spc="-5" dirty="0" err="1">
                          <a:effectLst/>
                          <a:latin typeface="Arial" panose="020B0604020202020204" pitchFamily="34" charset="0"/>
                          <a:cs typeface="Arial" panose="020B0604020202020204" pitchFamily="34" charset="0"/>
                        </a:rPr>
                        <a:t>C</a:t>
                      </a:r>
                      <a:r>
                        <a:rPr lang="en-US" sz="1400" spc="-5" dirty="0">
                          <a:effectLst/>
                          <a:latin typeface="Arial" panose="020B0604020202020204" pitchFamily="34" charset="0"/>
                          <a:cs typeface="Arial" panose="020B0604020202020204" pitchFamily="34" charset="0"/>
                        </a:rPr>
                        <a:t>)</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26631491"/>
                  </a:ext>
                </a:extLst>
              </a:tr>
              <a:tr h="269418">
                <a:tc vMerge="1">
                  <a:txBody>
                    <a:bodyPr/>
                    <a:lstStyle/>
                    <a:p>
                      <a:endParaRPr lang="en-US"/>
                    </a:p>
                  </a:txBody>
                  <a:tcP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150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200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250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300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1002403473"/>
                  </a:ext>
                </a:extLst>
              </a:tr>
              <a:tr h="269418">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83,1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80,8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78,4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1107819675"/>
                  </a:ext>
                </a:extLst>
              </a:tr>
              <a:tr h="270739">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82,8</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80,4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77,9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75,4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3759986865"/>
                  </a:ext>
                </a:extLst>
              </a:tr>
              <a:tr h="269418">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82,1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79,5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76,7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74</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2022629297"/>
                  </a:ext>
                </a:extLst>
              </a:tr>
              <a:tr h="269418">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81,2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78,2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75,2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72,1</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3663156255"/>
                  </a:ext>
                </a:extLst>
              </a:tr>
              <a:tr h="269418">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79,3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75,6</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71,9</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68,2</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4232998330"/>
                  </a:ext>
                </a:extLst>
              </a:tr>
            </a:tbl>
          </a:graphicData>
        </a:graphic>
      </p:graphicFrame>
      <p:sp>
        <p:nvSpPr>
          <p:cNvPr id="13" name="TextBox 12">
            <a:extLst>
              <a:ext uri="{FF2B5EF4-FFF2-40B4-BE49-F238E27FC236}">
                <a16:creationId xmlns:a16="http://schemas.microsoft.com/office/drawing/2014/main" id="{4E050B2B-0846-B79F-654F-BB474DB328AA}"/>
              </a:ext>
            </a:extLst>
          </p:cNvPr>
          <p:cNvSpPr txBox="1"/>
          <p:nvPr/>
        </p:nvSpPr>
        <p:spPr>
          <a:xfrm>
            <a:off x="4279900" y="4034425"/>
            <a:ext cx="6137412" cy="369332"/>
          </a:xfrm>
          <a:prstGeom prst="rect">
            <a:avLst/>
          </a:prstGeom>
          <a:noFill/>
        </p:spPr>
        <p:txBody>
          <a:bodyPr wrap="square">
            <a:spAutoFit/>
          </a:bodyPr>
          <a:lstStyle/>
          <a:p>
            <a:r>
              <a:rPr lang="en-US" dirty="0" err="1">
                <a:effectLst/>
                <a:latin typeface="Arial" panose="020B0604020202020204" pitchFamily="34" charset="0"/>
                <a:ea typeface="Times New Roman" panose="02020603050405020304" pitchFamily="18" charset="0"/>
                <a:cs typeface="Arial" panose="020B0604020202020204" pitchFamily="34" charset="0"/>
              </a:rPr>
              <a:t>Hi</a:t>
            </a:r>
            <a:r>
              <a:rPr lang="en-US" spc="-5" dirty="0" err="1">
                <a:effectLst/>
                <a:latin typeface="Arial" panose="020B0604020202020204" pitchFamily="34" charset="0"/>
                <a:ea typeface="Times New Roman" panose="02020603050405020304" pitchFamily="18" charset="0"/>
                <a:cs typeface="Arial" panose="020B0604020202020204" pitchFamily="34" charset="0"/>
              </a:rPr>
              <a:t>ệ</a:t>
            </a:r>
            <a:r>
              <a:rPr lang="en-US" dirty="0" err="1">
                <a:effectLst/>
                <a:latin typeface="Arial" panose="020B0604020202020204" pitchFamily="34" charset="0"/>
                <a:ea typeface="Times New Roman" panose="02020603050405020304" pitchFamily="18" charset="0"/>
                <a:cs typeface="Arial" panose="020B0604020202020204" pitchFamily="34" charset="0"/>
              </a:rPr>
              <a:t>u</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su</a:t>
            </a:r>
            <a:r>
              <a:rPr lang="en-US" spc="-5" dirty="0" err="1">
                <a:effectLst/>
                <a:latin typeface="Arial" panose="020B0604020202020204" pitchFamily="34" charset="0"/>
                <a:ea typeface="Times New Roman" panose="02020603050405020304" pitchFamily="18" charset="0"/>
                <a:cs typeface="Arial" panose="020B0604020202020204" pitchFamily="34" charset="0"/>
              </a:rPr>
              <a:t>ấ</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đốt</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ch</a:t>
            </a:r>
            <a:r>
              <a:rPr lang="en-US" spc="-5" dirty="0" err="1">
                <a:effectLst/>
                <a:latin typeface="Arial" panose="020B0604020202020204" pitchFamily="34" charset="0"/>
                <a:ea typeface="Times New Roman" panose="02020603050405020304" pitchFamily="18" charset="0"/>
                <a:cs typeface="Arial" panose="020B0604020202020204" pitchFamily="34" charset="0"/>
              </a:rPr>
              <a:t>á</a:t>
            </a:r>
            <a:r>
              <a:rPr lang="en-US" dirty="0" err="1">
                <a:effectLst/>
                <a:latin typeface="Arial" panose="020B0604020202020204" pitchFamily="34" charset="0"/>
                <a:ea typeface="Times New Roman" panose="02020603050405020304" pitchFamily="18" charset="0"/>
                <a:cs typeface="Arial" panose="020B0604020202020204" pitchFamily="34" charset="0"/>
              </a:rPr>
              <a:t>y</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và</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m</a:t>
            </a:r>
            <a:r>
              <a:rPr lang="en-US" spc="10" dirty="0" err="1">
                <a:effectLst/>
                <a:latin typeface="Arial" panose="020B0604020202020204" pitchFamily="34" charset="0"/>
                <a:ea typeface="Times New Roman" panose="02020603050405020304" pitchFamily="18" charset="0"/>
                <a:cs typeface="Arial" panose="020B0604020202020204" pitchFamily="34" charset="0"/>
              </a:rPr>
              <a:t>ứ</a:t>
            </a:r>
            <a:r>
              <a:rPr lang="en-US" dirty="0" err="1">
                <a:effectLst/>
                <a:latin typeface="Arial" panose="020B0604020202020204" pitchFamily="34" charset="0"/>
                <a:ea typeface="Times New Roman" panose="02020603050405020304" pitchFamily="18" charset="0"/>
                <a:cs typeface="Arial" panose="020B0604020202020204" pitchFamily="34" charset="0"/>
              </a:rPr>
              <a:t>c</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không</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khí</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dư</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spc="-5" dirty="0">
                <a:effectLst/>
                <a:latin typeface="Arial" panose="020B0604020202020204" pitchFamily="34" charset="0"/>
                <a:ea typeface="Times New Roman" panose="02020603050405020304" pitchFamily="18" charset="0"/>
                <a:cs typeface="Arial" panose="020B0604020202020204" pitchFamily="34" charset="0"/>
              </a:rPr>
              <a:t>%</a:t>
            </a:r>
            <a:r>
              <a:rPr lang="en-US" dirty="0">
                <a:effectLst/>
                <a:latin typeface="Arial" panose="020B0604020202020204" pitchFamily="34" charset="0"/>
                <a:ea typeface="Times New Roman" panose="02020603050405020304" pitchFamily="18"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9E3F90A1-5E9A-E58B-3E20-0246F9A348CA}"/>
              </a:ext>
            </a:extLst>
          </p:cNvPr>
          <p:cNvSpPr txBox="1"/>
          <p:nvPr/>
        </p:nvSpPr>
        <p:spPr>
          <a:xfrm>
            <a:off x="4267200" y="6427140"/>
            <a:ext cx="6137412" cy="338554"/>
          </a:xfrm>
          <a:prstGeom prst="rect">
            <a:avLst/>
          </a:prstGeom>
          <a:noFill/>
        </p:spPr>
        <p:txBody>
          <a:bodyPr wrap="square">
            <a:spAutoFit/>
          </a:bodyPr>
          <a:lstStyle/>
          <a:p>
            <a:r>
              <a:rPr lang="en-US" sz="1600" i="1" spc="-5" dirty="0" err="1">
                <a:effectLst/>
                <a:latin typeface="Arial" panose="020B0604020202020204" pitchFamily="34" charset="0"/>
                <a:ea typeface="Times New Roman" panose="02020603050405020304" pitchFamily="18" charset="0"/>
              </a:rPr>
              <a:t>N</a:t>
            </a:r>
            <a:r>
              <a:rPr lang="en-US" sz="1600" i="1" dirty="0" err="1">
                <a:effectLst/>
                <a:latin typeface="Arial" panose="020B0604020202020204" pitchFamily="34" charset="0"/>
                <a:ea typeface="Times New Roman" panose="02020603050405020304" pitchFamily="18" charset="0"/>
              </a:rPr>
              <a:t>guồn</a:t>
            </a:r>
            <a:r>
              <a:rPr lang="en-US" sz="1600" i="1" dirty="0">
                <a:effectLst/>
                <a:latin typeface="Arial" panose="020B0604020202020204" pitchFamily="34" charset="0"/>
                <a:ea typeface="Times New Roman" panose="02020603050405020304" pitchFamily="18" charset="0"/>
              </a:rPr>
              <a:t>: </a:t>
            </a:r>
            <a:r>
              <a:rPr lang="en-US" sz="1600" i="1" dirty="0" err="1">
                <a:effectLst/>
                <a:latin typeface="Arial" panose="020B0604020202020204" pitchFamily="34" charset="0"/>
                <a:ea typeface="Times New Roman" panose="02020603050405020304" pitchFamily="18" charset="0"/>
              </a:rPr>
              <a:t>Sách</a:t>
            </a:r>
            <a:r>
              <a:rPr lang="en-US" sz="1600" i="1" dirty="0">
                <a:effectLst/>
                <a:latin typeface="Arial" panose="020B0604020202020204" pitchFamily="34" charset="0"/>
                <a:ea typeface="Times New Roman" panose="02020603050405020304" pitchFamily="18" charset="0"/>
              </a:rPr>
              <a:t> </a:t>
            </a:r>
            <a:r>
              <a:rPr lang="en-US" sz="1600" i="1" dirty="0" err="1">
                <a:effectLst/>
                <a:latin typeface="Arial" panose="020B0604020202020204" pitchFamily="34" charset="0"/>
                <a:ea typeface="Times New Roman" panose="02020603050405020304" pitchFamily="18" charset="0"/>
              </a:rPr>
              <a:t>Q</a:t>
            </a:r>
            <a:r>
              <a:rPr lang="en-US" sz="1600" i="1" spc="-15" dirty="0" err="1">
                <a:effectLst/>
                <a:latin typeface="Arial" panose="020B0604020202020204" pitchFamily="34" charset="0"/>
                <a:ea typeface="Times New Roman" panose="02020603050405020304" pitchFamily="18" charset="0"/>
              </a:rPr>
              <a:t>u</a:t>
            </a:r>
            <a:r>
              <a:rPr lang="en-US" sz="1600" i="1" dirty="0" err="1">
                <a:effectLst/>
                <a:latin typeface="Arial" panose="020B0604020202020204" pitchFamily="34" charset="0"/>
                <a:ea typeface="Times New Roman" panose="02020603050405020304" pitchFamily="18" charset="0"/>
              </a:rPr>
              <a:t>ản</a:t>
            </a:r>
            <a:r>
              <a:rPr lang="en-US" sz="1600" i="1" dirty="0">
                <a:effectLst/>
                <a:latin typeface="Arial" panose="020B0604020202020204" pitchFamily="34" charset="0"/>
                <a:ea typeface="Times New Roman" panose="02020603050405020304" pitchFamily="18" charset="0"/>
              </a:rPr>
              <a:t> </a:t>
            </a:r>
            <a:r>
              <a:rPr lang="en-US" sz="1600" i="1" spc="-5" dirty="0" err="1">
                <a:effectLst/>
                <a:latin typeface="Arial" panose="020B0604020202020204" pitchFamily="34" charset="0"/>
                <a:ea typeface="Times New Roman" panose="02020603050405020304" pitchFamily="18" charset="0"/>
              </a:rPr>
              <a:t>l</a:t>
            </a:r>
            <a:r>
              <a:rPr lang="en-US" sz="1600" i="1" dirty="0" err="1">
                <a:effectLst/>
                <a:latin typeface="Arial" panose="020B0604020202020204" pitchFamily="34" charset="0"/>
                <a:ea typeface="Times New Roman" panose="02020603050405020304" pitchFamily="18" charset="0"/>
              </a:rPr>
              <a:t>ý</a:t>
            </a:r>
            <a:r>
              <a:rPr lang="en-US" sz="1600" i="1" spc="-10" dirty="0">
                <a:effectLst/>
                <a:latin typeface="Arial" panose="020B0604020202020204" pitchFamily="34" charset="0"/>
                <a:ea typeface="Times New Roman" panose="02020603050405020304" pitchFamily="18" charset="0"/>
              </a:rPr>
              <a:t> </a:t>
            </a:r>
            <a:r>
              <a:rPr lang="en-US" sz="1600" i="1" dirty="0" err="1">
                <a:effectLst/>
                <a:latin typeface="Arial" panose="020B0604020202020204" pitchFamily="34" charset="0"/>
                <a:ea typeface="Times New Roman" panose="02020603050405020304" pitchFamily="18" charset="0"/>
              </a:rPr>
              <a:t>năng</a:t>
            </a:r>
            <a:r>
              <a:rPr lang="en-US" sz="1600" i="1" spc="-10" dirty="0">
                <a:effectLst/>
                <a:latin typeface="Arial" panose="020B0604020202020204" pitchFamily="34" charset="0"/>
                <a:ea typeface="Times New Roman" panose="02020603050405020304" pitchFamily="18" charset="0"/>
              </a:rPr>
              <a:t> </a:t>
            </a:r>
            <a:r>
              <a:rPr lang="en-US" sz="1600" i="1" spc="5" dirty="0" err="1">
                <a:effectLst/>
                <a:latin typeface="Arial" panose="020B0604020202020204" pitchFamily="34" charset="0"/>
                <a:ea typeface="Times New Roman" panose="02020603050405020304" pitchFamily="18" charset="0"/>
              </a:rPr>
              <a:t>lư</a:t>
            </a:r>
            <a:r>
              <a:rPr lang="en-US" sz="1600" i="1" spc="-10" dirty="0" err="1">
                <a:effectLst/>
                <a:latin typeface="Arial" panose="020B0604020202020204" pitchFamily="34" charset="0"/>
                <a:ea typeface="Times New Roman" panose="02020603050405020304" pitchFamily="18" charset="0"/>
              </a:rPr>
              <a:t>ợ</a:t>
            </a:r>
            <a:r>
              <a:rPr lang="en-US" sz="1600" i="1" dirty="0" err="1">
                <a:effectLst/>
                <a:latin typeface="Arial" panose="020B0604020202020204" pitchFamily="34" charset="0"/>
                <a:ea typeface="Times New Roman" panose="02020603050405020304" pitchFamily="18" charset="0"/>
              </a:rPr>
              <a:t>ng</a:t>
            </a:r>
            <a:r>
              <a:rPr lang="en-US" sz="1600" i="1" dirty="0">
                <a:effectLst/>
                <a:latin typeface="Arial" panose="020B0604020202020204" pitchFamily="34" charset="0"/>
                <a:ea typeface="Times New Roman" panose="02020603050405020304" pitchFamily="18" charset="0"/>
              </a:rPr>
              <a:t> </a:t>
            </a:r>
            <a:r>
              <a:rPr lang="en-US" sz="1600" i="1" spc="-5" dirty="0" err="1">
                <a:effectLst/>
                <a:latin typeface="Arial" panose="020B0604020202020204" pitchFamily="34" charset="0"/>
                <a:ea typeface="Times New Roman" panose="02020603050405020304" pitchFamily="18" charset="0"/>
              </a:rPr>
              <a:t>t</a:t>
            </a:r>
            <a:r>
              <a:rPr lang="en-US" sz="1600" i="1" spc="5" dirty="0" err="1">
                <a:effectLst/>
                <a:latin typeface="Arial" panose="020B0604020202020204" pitchFamily="34" charset="0"/>
                <a:ea typeface="Times New Roman" panose="02020603050405020304" pitchFamily="18" charset="0"/>
              </a:rPr>
              <a:t>r</a:t>
            </a:r>
            <a:r>
              <a:rPr lang="en-US" sz="1600" i="1" dirty="0" err="1">
                <a:effectLst/>
                <a:latin typeface="Arial" panose="020B0604020202020204" pitchFamily="34" charset="0"/>
                <a:ea typeface="Times New Roman" panose="02020603050405020304" pitchFamily="18" charset="0"/>
              </a:rPr>
              <a:t>ong</a:t>
            </a:r>
            <a:r>
              <a:rPr lang="en-US" sz="1600" i="1" spc="-10" dirty="0">
                <a:effectLst/>
                <a:latin typeface="Arial" panose="020B0604020202020204" pitchFamily="34" charset="0"/>
                <a:ea typeface="Times New Roman" panose="02020603050405020304" pitchFamily="18" charset="0"/>
              </a:rPr>
              <a:t> </a:t>
            </a:r>
            <a:r>
              <a:rPr lang="en-US" sz="1600" i="1" dirty="0" err="1">
                <a:effectLst/>
                <a:latin typeface="Arial" panose="020B0604020202020204" pitchFamily="34" charset="0"/>
                <a:ea typeface="Times New Roman" panose="02020603050405020304" pitchFamily="18" charset="0"/>
              </a:rPr>
              <a:t>công</a:t>
            </a:r>
            <a:r>
              <a:rPr lang="en-US" sz="1600" i="1" dirty="0">
                <a:effectLst/>
                <a:latin typeface="Arial" panose="020B0604020202020204" pitchFamily="34" charset="0"/>
                <a:ea typeface="Times New Roman" panose="02020603050405020304" pitchFamily="18" charset="0"/>
              </a:rPr>
              <a:t> </a:t>
            </a:r>
            <a:r>
              <a:rPr lang="en-US" sz="1600" i="1" spc="-10" dirty="0" err="1">
                <a:effectLst/>
                <a:latin typeface="Arial" panose="020B0604020202020204" pitchFamily="34" charset="0"/>
                <a:ea typeface="Times New Roman" panose="02020603050405020304" pitchFamily="18" charset="0"/>
              </a:rPr>
              <a:t>n</a:t>
            </a:r>
            <a:r>
              <a:rPr lang="en-US" sz="1600" i="1" dirty="0" err="1">
                <a:effectLst/>
                <a:latin typeface="Arial" panose="020B0604020202020204" pitchFamily="34" charset="0"/>
                <a:ea typeface="Times New Roman" panose="02020603050405020304" pitchFamily="18" charset="0"/>
              </a:rPr>
              <a:t>gh</a:t>
            </a:r>
            <a:r>
              <a:rPr lang="en-US" sz="1600" i="1" spc="-5" dirty="0" err="1">
                <a:effectLst/>
                <a:latin typeface="Arial" panose="020B0604020202020204" pitchFamily="34" charset="0"/>
                <a:ea typeface="Times New Roman" panose="02020603050405020304" pitchFamily="18" charset="0"/>
              </a:rPr>
              <a:t>i</a:t>
            </a:r>
            <a:r>
              <a:rPr lang="en-US" sz="1600" i="1" dirty="0" err="1">
                <a:effectLst/>
                <a:latin typeface="Arial" panose="020B0604020202020204" pitchFamily="34" charset="0"/>
                <a:ea typeface="Times New Roman" panose="02020603050405020304" pitchFamily="18" charset="0"/>
              </a:rPr>
              <a:t>ệp</a:t>
            </a:r>
            <a:endParaRPr lang="en-US" sz="1600" dirty="0">
              <a:latin typeface="Arial" panose="020B0604020202020204" pitchFamily="34" charset="0"/>
            </a:endParaRPr>
          </a:p>
        </p:txBody>
      </p:sp>
    </p:spTree>
    <p:extLst>
      <p:ext uri="{BB962C8B-B14F-4D97-AF65-F5344CB8AC3E}">
        <p14:creationId xmlns:p14="http://schemas.microsoft.com/office/powerpoint/2010/main" val="40603847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0CCDBA8-B8E1-C1CB-CCBB-A52E13D409DB}"/>
              </a:ext>
            </a:extLst>
          </p:cNvPr>
          <p:cNvSpPr txBox="1"/>
          <p:nvPr/>
        </p:nvSpPr>
        <p:spPr>
          <a:xfrm>
            <a:off x="752060" y="609600"/>
            <a:ext cx="10601738" cy="523220"/>
          </a:xfrm>
          <a:prstGeom prst="rect">
            <a:avLst/>
          </a:prstGeom>
          <a:noFill/>
        </p:spPr>
        <p:txBody>
          <a:bodyPr wrap="square">
            <a:spAutoFit/>
          </a:bodyPr>
          <a:lstStyle/>
          <a:p>
            <a:pPr algn="ctr"/>
            <a:r>
              <a:rPr lang="en-GB" sz="2800" b="1" spc="5">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Lắp đặt thiết bị thu hồi nhiệt khí thải</a:t>
            </a:r>
          </a:p>
        </p:txBody>
      </p:sp>
      <p:sp>
        <p:nvSpPr>
          <p:cNvPr id="5" name="TextBox 4">
            <a:extLst>
              <a:ext uri="{FF2B5EF4-FFF2-40B4-BE49-F238E27FC236}">
                <a16:creationId xmlns:a16="http://schemas.microsoft.com/office/drawing/2014/main" id="{C96E71A1-B810-6977-078D-F6A175F87273}"/>
              </a:ext>
            </a:extLst>
          </p:cNvPr>
          <p:cNvSpPr txBox="1"/>
          <p:nvPr/>
        </p:nvSpPr>
        <p:spPr>
          <a:xfrm>
            <a:off x="752060" y="1523963"/>
            <a:ext cx="9829800" cy="1674176"/>
          </a:xfrm>
          <a:prstGeom prst="rect">
            <a:avLst/>
          </a:prstGeom>
          <a:noFill/>
        </p:spPr>
        <p:txBody>
          <a:bodyPr wrap="square">
            <a:spAutoFit/>
          </a:bodyPr>
          <a:lstStyle/>
          <a:p>
            <a:pPr marL="285750" indent="-285750" algn="just">
              <a:lnSpc>
                <a:spcPct val="125000"/>
              </a:lnSpc>
              <a:spcBef>
                <a:spcPts val="300"/>
              </a:spcBef>
              <a:spcAft>
                <a:spcPts val="300"/>
              </a:spcAf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Có ba</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i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i</a:t>
            </a:r>
            <a:r>
              <a:rPr lang="en-US">
                <a:latin typeface="Arial" panose="020B0604020202020204" pitchFamily="34" charset="0"/>
                <a:ea typeface="Times New Roman" panose="02020603050405020304" pitchFamily="18" charset="0"/>
                <a:cs typeface="Arial" panose="020B0604020202020204" pitchFamily="34" charset="0"/>
              </a:rPr>
              <a:t>ết bị thu hồi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 khí</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i chính trong lò hơi công ngh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p, đó là:</a:t>
            </a:r>
          </a:p>
          <a:p>
            <a:pPr lvl="1" algn="just">
              <a:lnSpc>
                <a:spcPct val="125000"/>
              </a:lnSpc>
              <a:spcBef>
                <a:spcPts val="300"/>
              </a:spcBef>
              <a:spcAft>
                <a:spcPts val="300"/>
              </a:spcAft>
            </a:pPr>
            <a:r>
              <a:rPr lang="en-US">
                <a:latin typeface="Arial" panose="020B0604020202020204" pitchFamily="34" charset="0"/>
                <a:ea typeface="Times New Roman" panose="02020603050405020304" pitchFamily="18" charset="0"/>
                <a:cs typeface="Arial" panose="020B0604020202020204" pitchFamily="34" charset="0"/>
              </a:rPr>
              <a:t>–</a:t>
            </a:r>
            <a:r>
              <a:rPr lang="en-US" spc="7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B</a:t>
            </a:r>
            <a:r>
              <a:rPr lang="en-US">
                <a:latin typeface="Arial" panose="020B0604020202020204" pitchFamily="34" charset="0"/>
                <a:ea typeface="Times New Roman" panose="02020603050405020304" pitchFamily="18" charset="0"/>
                <a:cs typeface="Arial" panose="020B0604020202020204" pitchFamily="34" charset="0"/>
              </a:rPr>
              <a:t>ộ gia nhi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 n</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ớc</a:t>
            </a:r>
            <a:r>
              <a:rPr lang="en-US" spc="-5">
                <a:latin typeface="Arial" panose="020B0604020202020204" pitchFamily="34" charset="0"/>
                <a:ea typeface="Times New Roman" panose="02020603050405020304" pitchFamily="18" charset="0"/>
                <a:cs typeface="Arial" panose="020B0604020202020204" pitchFamily="34" charset="0"/>
              </a:rPr>
              <a:t> cấ</a:t>
            </a:r>
            <a:r>
              <a:rPr lang="en-US">
                <a:latin typeface="Arial" panose="020B0604020202020204" pitchFamily="34" charset="0"/>
                <a:ea typeface="Times New Roman" panose="02020603050405020304" pitchFamily="18" charset="0"/>
                <a:cs typeface="Arial" panose="020B0604020202020204" pitchFamily="34" charset="0"/>
              </a:rPr>
              <a:t>p.</a:t>
            </a:r>
          </a:p>
          <a:p>
            <a:pPr lvl="1" algn="just">
              <a:lnSpc>
                <a:spcPct val="125000"/>
              </a:lnSpc>
              <a:spcBef>
                <a:spcPts val="300"/>
              </a:spcBef>
              <a:spcAft>
                <a:spcPts val="300"/>
              </a:spcAft>
            </a:pPr>
            <a:r>
              <a:rPr lang="en-US">
                <a:latin typeface="Arial" panose="020B0604020202020204" pitchFamily="34" charset="0"/>
                <a:ea typeface="Times New Roman" panose="02020603050405020304" pitchFamily="18" charset="0"/>
                <a:cs typeface="Arial" panose="020B0604020202020204" pitchFamily="34" charset="0"/>
              </a:rPr>
              <a:t>–</a:t>
            </a:r>
            <a:r>
              <a:rPr lang="en-US" spc="7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B</a:t>
            </a:r>
            <a:r>
              <a:rPr lang="en-US">
                <a:latin typeface="Arial" panose="020B0604020202020204" pitchFamily="34" charset="0"/>
                <a:ea typeface="Times New Roman" panose="02020603050405020304" pitchFamily="18" charset="0"/>
                <a:cs typeface="Arial" panose="020B0604020202020204" pitchFamily="34" charset="0"/>
              </a:rPr>
              <a:t>ộ gia nhi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 sơ</a:t>
            </a:r>
            <a:r>
              <a:rPr lang="en-US" spc="5">
                <a:latin typeface="Arial" panose="020B0604020202020204" pitchFamily="34" charset="0"/>
                <a:ea typeface="Times New Roman" panose="02020603050405020304" pitchFamily="18" charset="0"/>
                <a:cs typeface="Arial" panose="020B0604020202020204" pitchFamily="34" charset="0"/>
              </a:rPr>
              <a:t> b</a:t>
            </a:r>
            <a:r>
              <a:rPr lang="en-US">
                <a:latin typeface="Arial" panose="020B0604020202020204" pitchFamily="34" charset="0"/>
                <a:ea typeface="Times New Roman" panose="02020603050405020304" pitchFamily="18" charset="0"/>
                <a:cs typeface="Arial" panose="020B0604020202020204" pitchFamily="34" charset="0"/>
              </a:rPr>
              <a:t>ộ không khí c</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p.</a:t>
            </a:r>
          </a:p>
          <a:p>
            <a:pPr lvl="1" algn="just">
              <a:lnSpc>
                <a:spcPct val="125000"/>
              </a:lnSpc>
              <a:spcBef>
                <a:spcPts val="300"/>
              </a:spcBef>
              <a:spcAft>
                <a:spcPts val="300"/>
              </a:spcAft>
            </a:pPr>
            <a:r>
              <a:rPr lang="en-US">
                <a:latin typeface="Arial" panose="020B0604020202020204" pitchFamily="34" charset="0"/>
                <a:ea typeface="Times New Roman" panose="02020603050405020304" pitchFamily="18" charset="0"/>
                <a:cs typeface="Arial" panose="020B0604020202020204" pitchFamily="34" charset="0"/>
              </a:rPr>
              <a:t>–</a:t>
            </a:r>
            <a:r>
              <a:rPr lang="en-US" spc="7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B</a:t>
            </a:r>
            <a:r>
              <a:rPr lang="en-US">
                <a:latin typeface="Arial" panose="020B0604020202020204" pitchFamily="34" charset="0"/>
                <a:ea typeface="Times New Roman" panose="02020603050405020304" pitchFamily="18" charset="0"/>
                <a:cs typeface="Arial" panose="020B0604020202020204" pitchFamily="34" charset="0"/>
              </a:rPr>
              <a:t>ộ gia nhi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 n</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ớc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ngưng.</a:t>
            </a:r>
            <a:endParaRPr lang="en-US" dirty="0">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6776D0BA-25C6-7F65-4810-AC9F92BE6872}"/>
              </a:ext>
            </a:extLst>
          </p:cNvPr>
          <p:cNvSpPr txBox="1"/>
          <p:nvPr/>
        </p:nvSpPr>
        <p:spPr>
          <a:xfrm>
            <a:off x="752060" y="3198139"/>
            <a:ext cx="10601739" cy="1723805"/>
          </a:xfrm>
          <a:prstGeom prst="rect">
            <a:avLst/>
          </a:prstGeom>
          <a:noFill/>
        </p:spPr>
        <p:txBody>
          <a:bodyPr wrap="square">
            <a:spAutoFit/>
          </a:bodyPr>
          <a:lstStyle/>
          <a:p>
            <a:pPr marL="285750" indent="-285750" algn="just">
              <a:lnSpc>
                <a:spcPct val="120000"/>
              </a:lnSpc>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Lo</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i</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bị</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thu</a:t>
            </a:r>
            <a:r>
              <a:rPr lang="en-US" spc="5">
                <a:latin typeface="Arial" panose="020B0604020202020204" pitchFamily="34" charset="0"/>
                <a:ea typeface="Times New Roman" panose="02020603050405020304" pitchFamily="18" charset="0"/>
                <a:cs typeface="Arial" panose="020B0604020202020204" pitchFamily="34" charset="0"/>
              </a:rPr>
              <a:t> h</a:t>
            </a:r>
            <a:r>
              <a:rPr lang="en-US">
                <a:latin typeface="Arial" panose="020B0604020202020204" pitchFamily="34" charset="0"/>
                <a:ea typeface="Times New Roman" panose="02020603050405020304" pitchFamily="18" charset="0"/>
                <a:cs typeface="Arial" panose="020B0604020202020204" pitchFamily="34" charset="0"/>
              </a:rPr>
              <a:t>ồi</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hi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được</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ì</a:t>
            </a:r>
            <a:r>
              <a:rPr lang="en-US">
                <a:latin typeface="Arial" panose="020B0604020202020204" pitchFamily="34" charset="0"/>
                <a:ea typeface="Times New Roman" panose="02020603050405020304" pitchFamily="18" charset="0"/>
                <a:cs typeface="Arial" panose="020B0604020202020204" pitchFamily="34" charset="0"/>
              </a:rPr>
              <a:t>m</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y</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trong </a:t>
            </a:r>
            <a:r>
              <a:rPr lang="en-US" spc="-10">
                <a:latin typeface="Arial" panose="020B0604020202020204" pitchFamily="34" charset="0"/>
                <a:ea typeface="Times New Roman" panose="02020603050405020304" pitchFamily="18" charset="0"/>
                <a:cs typeface="Arial" panose="020B0604020202020204" pitchFamily="34" charset="0"/>
              </a:rPr>
              <a:t>l</a:t>
            </a:r>
            <a:r>
              <a:rPr lang="en-US">
                <a:latin typeface="Arial" panose="020B0604020202020204" pitchFamily="34" charset="0"/>
                <a:ea typeface="Times New Roman" panose="02020603050405020304" pitchFamily="18" charset="0"/>
                <a:cs typeface="Arial" panose="020B0604020202020204" pitchFamily="34" charset="0"/>
              </a:rPr>
              <a:t>ò</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1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ông</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ngh</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p</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sẽ</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ụ</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t>
            </a:r>
            <a:r>
              <a:rPr lang="en-US" spc="5">
                <a:latin typeface="Arial" panose="020B0604020202020204" pitchFamily="34" charset="0"/>
                <a:ea typeface="Times New Roman" panose="02020603050405020304" pitchFamily="18" charset="0"/>
                <a:cs typeface="Arial" panose="020B0604020202020204" pitchFamily="34" charset="0"/>
              </a:rPr>
              <a:t>u</a:t>
            </a:r>
            <a:r>
              <a:rPr lang="en-US">
                <a:latin typeface="Arial" panose="020B0604020202020204" pitchFamily="34" charset="0"/>
                <a:ea typeface="Times New Roman" panose="02020603050405020304" pitchFamily="18" charset="0"/>
                <a:cs typeface="Arial" panose="020B0604020202020204" pitchFamily="34" charset="0"/>
              </a:rPr>
              <a:t>ộc</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o nhiên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được sử</a:t>
            </a:r>
            <a:r>
              <a:rPr lang="en-US" spc="5">
                <a:latin typeface="Arial" panose="020B0604020202020204" pitchFamily="34" charset="0"/>
                <a:ea typeface="Times New Roman" panose="02020603050405020304" pitchFamily="18" charset="0"/>
                <a:cs typeface="Arial" panose="020B0604020202020204" pitchFamily="34" charset="0"/>
              </a:rPr>
              <a:t> d</a:t>
            </a:r>
            <a:r>
              <a:rPr lang="en-US">
                <a:latin typeface="Arial" panose="020B0604020202020204" pitchFamily="34" charset="0"/>
                <a:ea typeface="Times New Roman" panose="02020603050405020304" pitchFamily="18" charset="0"/>
                <a:cs typeface="Arial" panose="020B0604020202020204" pitchFamily="34" charset="0"/>
              </a:rPr>
              <a:t>ụng</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 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kế lò</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tương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ứng.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ầ</a:t>
            </a:r>
            <a:r>
              <a:rPr lang="en-US">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c</a:t>
            </a:r>
            <a:r>
              <a:rPr lang="en-US">
                <a:latin typeface="Arial" panose="020B0604020202020204" pitchFamily="34" charset="0"/>
                <a:ea typeface="Times New Roman" panose="02020603050405020304" pitchFamily="18" charset="0"/>
                <a:cs typeface="Arial" panose="020B0604020202020204" pitchFamily="34" charset="0"/>
              </a:rPr>
              <a:t>ả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c lò</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ông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ngh</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p n</a:t>
            </a:r>
            <a:r>
              <a:rPr lang="en-US" spc="-5">
                <a:latin typeface="Arial" panose="020B0604020202020204" pitchFamily="34" charset="0"/>
                <a:ea typeface="Times New Roman" panose="02020603050405020304" pitchFamily="18" charset="0"/>
                <a:cs typeface="Arial" panose="020B0604020202020204" pitchFamily="34" charset="0"/>
              </a:rPr>
              <a:t>ê</a:t>
            </a:r>
            <a:r>
              <a:rPr lang="en-US" spc="10">
                <a:latin typeface="Arial" panose="020B0604020202020204" pitchFamily="34" charset="0"/>
                <a:ea typeface="Times New Roman" panose="02020603050405020304" pitchFamily="18" charset="0"/>
                <a:cs typeface="Arial" panose="020B0604020202020204" pitchFamily="34" charset="0"/>
              </a:rPr>
              <a:t>n</a:t>
            </a:r>
            <a:r>
              <a:rPr lang="en-US">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a:t>
            </a:r>
            <a:r>
              <a:rPr lang="en-US" spc="5">
                <a:latin typeface="Arial" panose="020B0604020202020204" pitchFamily="34" charset="0"/>
                <a:ea typeface="Times New Roman" panose="02020603050405020304" pitchFamily="18" charset="0"/>
                <a:cs typeface="Arial" panose="020B0604020202020204" pitchFamily="34" charset="0"/>
              </a:rPr>
              <a:t> b</a:t>
            </a:r>
            <a:r>
              <a:rPr lang="en-US">
                <a:latin typeface="Arial" panose="020B0604020202020204" pitchFamily="34" charset="0"/>
                <a:ea typeface="Times New Roman" panose="02020603050405020304" pitchFamily="18" charset="0"/>
                <a:cs typeface="Arial" panose="020B0604020202020204" pitchFamily="34" charset="0"/>
              </a:rPr>
              <a:t>ộ</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gia </a:t>
            </a:r>
            <a:r>
              <a:rPr lang="en-US" spc="10">
                <a:latin typeface="Arial" panose="020B0604020202020204" pitchFamily="34" charset="0"/>
                <a:ea typeface="Times New Roman" panose="02020603050405020304" pitchFamily="18" charset="0"/>
                <a:cs typeface="Arial" panose="020B0604020202020204" pitchFamily="34" charset="0"/>
              </a:rPr>
              <a:t>n</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nước </a:t>
            </a:r>
            <a:r>
              <a:rPr lang="en-US" spc="-5">
                <a:latin typeface="Arial" panose="020B0604020202020204" pitchFamily="34" charset="0"/>
                <a:ea typeface="Times New Roman" panose="02020603050405020304" pitchFamily="18" charset="0"/>
                <a:cs typeface="Arial" panose="020B0604020202020204" pitchFamily="34" charset="0"/>
              </a:rPr>
              <a:t>cấ</a:t>
            </a:r>
            <a:r>
              <a:rPr lang="en-US">
                <a:latin typeface="Arial" panose="020B0604020202020204" pitchFamily="34" charset="0"/>
                <a:ea typeface="Times New Roman" panose="02020603050405020304" pitchFamily="18" charset="0"/>
                <a:cs typeface="Arial" panose="020B0604020202020204" pitchFamily="34" charset="0"/>
              </a:rPr>
              <a:t>p.</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ầ</a:t>
            </a:r>
            <a:r>
              <a:rPr lang="en-US">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5">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c</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c lò</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s</a:t>
            </a:r>
            <a:r>
              <a:rPr lang="en-US">
                <a:latin typeface="Arial" panose="020B0604020202020204" pitchFamily="34" charset="0"/>
                <a:ea typeface="Times New Roman" panose="02020603050405020304" pitchFamily="18" charset="0"/>
                <a:cs typeface="Arial" panose="020B0604020202020204" pitchFamily="34" charset="0"/>
              </a:rPr>
              <a:t>ử</a:t>
            </a:r>
            <a:r>
              <a:rPr lang="en-US" spc="5">
                <a:latin typeface="Arial" panose="020B0604020202020204" pitchFamily="34" charset="0"/>
                <a:ea typeface="Times New Roman" panose="02020603050405020304" pitchFamily="18" charset="0"/>
                <a:cs typeface="Arial" panose="020B0604020202020204" pitchFamily="34" charset="0"/>
              </a:rPr>
              <a:t> d</a:t>
            </a:r>
            <a:r>
              <a:rPr lang="en-US">
                <a:latin typeface="Arial" panose="020B0604020202020204" pitchFamily="34" charset="0"/>
                <a:ea typeface="Times New Roman" panose="02020603050405020304" pitchFamily="18" charset="0"/>
                <a:cs typeface="Arial" panose="020B0604020202020204" pitchFamily="34" charset="0"/>
              </a:rPr>
              <a:t>ụng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nhiên </a:t>
            </a:r>
            <a:r>
              <a:rPr lang="en-US" spc="-10">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r</a:t>
            </a:r>
            <a:r>
              <a:rPr lang="en-US" spc="-5">
                <a:latin typeface="Arial" panose="020B0604020202020204" pitchFamily="34" charset="0"/>
                <a:ea typeface="Times New Roman" panose="02020603050405020304" pitchFamily="18" charset="0"/>
                <a:cs typeface="Arial" panose="020B0604020202020204" pitchFamily="34" charset="0"/>
              </a:rPr>
              <a:t>ắ</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 nhiên li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độ</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ẩ</a:t>
            </a:r>
            <a:r>
              <a:rPr lang="en-US">
                <a:latin typeface="Arial" panose="020B0604020202020204" pitchFamily="34" charset="0"/>
                <a:ea typeface="Times New Roman" panose="02020603050405020304" pitchFamily="18" charset="0"/>
                <a:cs typeface="Arial" panose="020B0604020202020204" pitchFamily="34" charset="0"/>
              </a:rPr>
              <a:t>m đ</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ng</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15">
                <a:latin typeface="Arial" panose="020B0604020202020204" pitchFamily="34" charset="0"/>
                <a:ea typeface="Times New Roman" panose="02020603050405020304" pitchFamily="18" charset="0"/>
                <a:cs typeface="Arial" panose="020B0604020202020204" pitchFamily="34" charset="0"/>
              </a:rPr>
              <a:t>k</a:t>
            </a:r>
            <a:r>
              <a:rPr lang="en-US">
                <a:latin typeface="Arial" panose="020B0604020202020204" pitchFamily="34" charset="0"/>
                <a:ea typeface="Times New Roman" panose="02020603050405020304" pitchFamily="18" charset="0"/>
                <a:cs typeface="Arial" panose="020B0604020202020204" pitchFamily="34" charset="0"/>
              </a:rPr>
              <a:t>ể</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nên</a:t>
            </a:r>
            <a:r>
              <a:rPr lang="en-US" spc="-5">
                <a:latin typeface="Arial" panose="020B0604020202020204" pitchFamily="34" charset="0"/>
                <a:ea typeface="Times New Roman" panose="02020603050405020304" pitchFamily="18" charset="0"/>
                <a:cs typeface="Arial" panose="020B0604020202020204" pitchFamily="34" charset="0"/>
              </a:rPr>
              <a:t> c</a:t>
            </a:r>
            <a:r>
              <a:rPr lang="en-US">
                <a:latin typeface="Arial" panose="020B0604020202020204" pitchFamily="34" charset="0"/>
                <a:ea typeface="Times New Roman" panose="02020603050405020304" pitchFamily="18" charset="0"/>
                <a:cs typeface="Arial" panose="020B0604020202020204" pitchFamily="34" charset="0"/>
              </a:rPr>
              <a:t>ó</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bộ</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gia</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1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trước</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a:t>
            </a:r>
            <a:r>
              <a:rPr lang="en-US" spc="10">
                <a:latin typeface="Arial" panose="020B0604020202020204" pitchFamily="34" charset="0"/>
                <a:ea typeface="Times New Roman" panose="02020603050405020304" pitchFamily="18" charset="0"/>
                <a:cs typeface="Arial" panose="020B0604020202020204" pitchFamily="34" charset="0"/>
              </a:rPr>
              <a:t>ô</a:t>
            </a:r>
            <a:r>
              <a:rPr lang="en-US">
                <a:latin typeface="Arial" panose="020B0604020202020204" pitchFamily="34" charset="0"/>
                <a:ea typeface="Times New Roman" panose="02020603050405020304" pitchFamily="18" charset="0"/>
                <a:cs typeface="Arial" panose="020B0604020202020204" pitchFamily="34" charset="0"/>
              </a:rPr>
              <a:t>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khí.</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Một</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s</a:t>
            </a:r>
            <a:r>
              <a:rPr lang="en-US">
                <a:latin typeface="Arial" panose="020B0604020202020204" pitchFamily="34" charset="0"/>
                <a:ea typeface="Times New Roman" panose="02020603050405020304" pitchFamily="18" charset="0"/>
                <a:cs typeface="Arial" panose="020B0604020202020204" pitchFamily="34" charset="0"/>
              </a:rPr>
              <a:t>ố</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lượng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á</a:t>
            </a:r>
            <a:r>
              <a:rPr lang="en-US" spc="10">
                <a:latin typeface="Arial" panose="020B0604020202020204" pitchFamily="34" charset="0"/>
                <a:ea typeface="Times New Roman" panose="02020603050405020304" pitchFamily="18" charset="0"/>
                <a:cs typeface="Arial" panose="020B0604020202020204" pitchFamily="34" charset="0"/>
              </a:rPr>
              <a:t>n</a:t>
            </a:r>
            <a:r>
              <a:rPr lang="en-US">
                <a:latin typeface="Arial" panose="020B0604020202020204" pitchFamily="34" charset="0"/>
                <a:ea typeface="Times New Roman" panose="02020603050405020304" pitchFamily="18" charset="0"/>
                <a:cs typeface="Arial" panose="020B0604020202020204" pitchFamily="34" charset="0"/>
              </a:rPr>
              <a:t>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kể</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ô</a:t>
            </a:r>
            <a:r>
              <a:rPr lang="en-US" spc="10">
                <a:latin typeface="Arial" panose="020B0604020202020204" pitchFamily="34" charset="0"/>
                <a:ea typeface="Times New Roman" panose="02020603050405020304" pitchFamily="18" charset="0"/>
                <a:cs typeface="Arial" panose="020B0604020202020204" pitchFamily="34" charset="0"/>
              </a:rPr>
              <a:t>n</a:t>
            </a:r>
            <a:r>
              <a:rPr lang="en-US">
                <a:latin typeface="Arial" panose="020B0604020202020204" pitchFamily="34" charset="0"/>
                <a:ea typeface="Times New Roman" panose="02020603050405020304" pitchFamily="18" charset="0"/>
                <a:cs typeface="Arial" panose="020B0604020202020204" pitchFamily="34" charset="0"/>
              </a:rPr>
              <a:t>g nghi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p, lò hơi nhà </a:t>
            </a:r>
            <a:r>
              <a:rPr lang="en-US" spc="10">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y </a:t>
            </a:r>
            <a:r>
              <a:rPr lang="en-US" spc="10">
                <a:latin typeface="Arial" panose="020B0604020202020204" pitchFamily="34" charset="0"/>
                <a:ea typeface="Times New Roman" panose="02020603050405020304" pitchFamily="18" charset="0"/>
                <a:cs typeface="Arial" panose="020B0604020202020204" pitchFamily="34" charset="0"/>
              </a:rPr>
              <a:t>đi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n sẽ</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ả</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bộ g</a:t>
            </a:r>
            <a:r>
              <a:rPr lang="en-US" spc="15">
                <a:latin typeface="Arial" panose="020B0604020202020204" pitchFamily="34" charset="0"/>
                <a:ea typeface="Times New Roman" panose="02020603050405020304" pitchFamily="18" charset="0"/>
                <a:cs typeface="Arial" panose="020B0604020202020204" pitchFamily="34" charset="0"/>
              </a:rPr>
              <a:t>i</a:t>
            </a:r>
            <a:r>
              <a:rPr lang="en-US">
                <a:latin typeface="Arial" panose="020B0604020202020204" pitchFamily="34" charset="0"/>
                <a:ea typeface="Times New Roman" panose="02020603050405020304" pitchFamily="18" charset="0"/>
                <a:cs typeface="Arial" panose="020B0604020202020204" pitchFamily="34" charset="0"/>
              </a:rPr>
              <a:t>a</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nước</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p và</a:t>
            </a:r>
            <a:r>
              <a:rPr lang="en-US" spc="5">
                <a:latin typeface="Arial" panose="020B0604020202020204" pitchFamily="34" charset="0"/>
                <a:ea typeface="Times New Roman" panose="02020603050405020304" pitchFamily="18" charset="0"/>
                <a:cs typeface="Arial" panose="020B0604020202020204" pitchFamily="34" charset="0"/>
              </a:rPr>
              <a:t> b</a:t>
            </a:r>
            <a:r>
              <a:rPr lang="en-US">
                <a:latin typeface="Arial" panose="020B0604020202020204" pitchFamily="34" charset="0"/>
                <a:ea typeface="Times New Roman" panose="02020603050405020304" pitchFamily="18" charset="0"/>
                <a:cs typeface="Arial" panose="020B0604020202020204" pitchFamily="34" charset="0"/>
              </a:rPr>
              <a:t>ộ gia</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trước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không khí. </a:t>
            </a:r>
            <a:endParaRPr lang="en-US"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7486765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12984D38-73DD-B700-98CC-A0F68B2E2A1B}"/>
              </a:ext>
            </a:extLst>
          </p:cNvPr>
          <p:cNvSpPr txBox="1">
            <a:spLocks noChangeArrowheads="1"/>
          </p:cNvSpPr>
          <p:nvPr/>
        </p:nvSpPr>
        <p:spPr>
          <a:xfrm>
            <a:off x="684890" y="685964"/>
            <a:ext cx="10822220" cy="457200"/>
          </a:xfrm>
          <a:prstGeom prst="rect">
            <a:avLst/>
          </a:prstGeom>
          <a:noFill/>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vi-VN" sz="2400" b="1">
                <a:solidFill>
                  <a:schemeClr val="accent1">
                    <a:lumMod val="50000"/>
                  </a:schemeClr>
                </a:solidFill>
                <a:latin typeface="Arial" panose="020B0604020202020204" pitchFamily="34" charset="0"/>
              </a:rPr>
              <a:t>Tận dụng nhiệt khói thải để gia nhiệt nước cấp hoặc sấy không khí</a:t>
            </a:r>
          </a:p>
        </p:txBody>
      </p:sp>
      <p:pic>
        <p:nvPicPr>
          <p:cNvPr id="12" name="Picture 11"/>
          <p:cNvPicPr>
            <a:picLocks noChangeAspect="1"/>
          </p:cNvPicPr>
          <p:nvPr/>
        </p:nvPicPr>
        <p:blipFill>
          <a:blip r:embed="rId2"/>
          <a:stretch>
            <a:fillRect/>
          </a:stretch>
        </p:blipFill>
        <p:spPr>
          <a:xfrm>
            <a:off x="11188160" y="5996280"/>
            <a:ext cx="1000211" cy="861720"/>
          </a:xfrm>
          <a:prstGeom prst="rect">
            <a:avLst/>
          </a:prstGeom>
        </p:spPr>
      </p:pic>
      <p:sp>
        <p:nvSpPr>
          <p:cNvPr id="16" name="Text Box 5">
            <a:extLst>
              <a:ext uri="{FF2B5EF4-FFF2-40B4-BE49-F238E27FC236}">
                <a16:creationId xmlns:a16="http://schemas.microsoft.com/office/drawing/2014/main" id="{42C004D5-013F-E0CC-DEF6-FA663A995324}"/>
              </a:ext>
            </a:extLst>
          </p:cNvPr>
          <p:cNvSpPr txBox="1">
            <a:spLocks noChangeArrowheads="1"/>
          </p:cNvSpPr>
          <p:nvPr/>
        </p:nvSpPr>
        <p:spPr bwMode="auto">
          <a:xfrm rot="16200000">
            <a:off x="-720408" y="3676926"/>
            <a:ext cx="3038647" cy="37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en-US" b="1" i="0" u="none" strike="noStrike" kern="1200" baseline="0">
                <a:solidFill>
                  <a:srgbClr val="000000"/>
                </a:solidFill>
                <a:latin typeface="Arial" panose="020B0604020202020204" pitchFamily="34" charset="0"/>
              </a:rPr>
              <a:t>Tiềm năng tăng hiệu suất</a:t>
            </a:r>
          </a:p>
        </p:txBody>
      </p:sp>
      <p:sp>
        <p:nvSpPr>
          <p:cNvPr id="17" name="Text Box 6">
            <a:extLst>
              <a:ext uri="{FF2B5EF4-FFF2-40B4-BE49-F238E27FC236}">
                <a16:creationId xmlns:a16="http://schemas.microsoft.com/office/drawing/2014/main" id="{68CCE59F-5718-D945-C701-0525A3F1311B}"/>
              </a:ext>
            </a:extLst>
          </p:cNvPr>
          <p:cNvSpPr txBox="1">
            <a:spLocks noChangeArrowheads="1"/>
          </p:cNvSpPr>
          <p:nvPr/>
        </p:nvSpPr>
        <p:spPr bwMode="auto">
          <a:xfrm>
            <a:off x="1797454" y="5633692"/>
            <a:ext cx="3350872" cy="3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a:r>
              <a:rPr lang="vi-VN" b="1" i="0" u="none" strike="noStrike" kern="1200" baseline="0">
                <a:solidFill>
                  <a:srgbClr val="000000"/>
                </a:solidFill>
                <a:latin typeface="Arial" panose="020B0604020202020204" pitchFamily="34" charset="0"/>
              </a:rPr>
              <a:t>Mức tăng nhiệt độ nước cấp</a:t>
            </a:r>
          </a:p>
        </p:txBody>
      </p:sp>
      <p:pic>
        <p:nvPicPr>
          <p:cNvPr id="18" name="Picture 4" descr="PHL5">
            <a:extLst>
              <a:ext uri="{FF2B5EF4-FFF2-40B4-BE49-F238E27FC236}">
                <a16:creationId xmlns:a16="http://schemas.microsoft.com/office/drawing/2014/main" id="{9DBFFF25-C4DB-6D13-8934-85161FE8EA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426280">
            <a:off x="1100125" y="1590045"/>
            <a:ext cx="4745530" cy="4108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descr="Hinh%202%20-%20TK%2011">
            <a:extLst>
              <a:ext uri="{FF2B5EF4-FFF2-40B4-BE49-F238E27FC236}">
                <a16:creationId xmlns:a16="http://schemas.microsoft.com/office/drawing/2014/main" id="{3AE95970-58DD-1581-3F53-0A3783BF18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947536" y="1319067"/>
            <a:ext cx="3581400" cy="2441692"/>
          </a:xfrm>
          <a:prstGeom prst="rect">
            <a:avLst/>
          </a:prstGeom>
        </p:spPr>
      </p:pic>
      <p:sp>
        <p:nvSpPr>
          <p:cNvPr id="20" name="TextBox 19">
            <a:extLst>
              <a:ext uri="{FF2B5EF4-FFF2-40B4-BE49-F238E27FC236}">
                <a16:creationId xmlns:a16="http://schemas.microsoft.com/office/drawing/2014/main" id="{AC904822-31EC-134C-CC53-6645DDC5553C}"/>
              </a:ext>
            </a:extLst>
          </p:cNvPr>
          <p:cNvSpPr txBox="1"/>
          <p:nvPr/>
        </p:nvSpPr>
        <p:spPr>
          <a:xfrm>
            <a:off x="5257800" y="3702891"/>
            <a:ext cx="6016487" cy="369332"/>
          </a:xfrm>
          <a:prstGeom prst="rect">
            <a:avLst/>
          </a:prstGeom>
          <a:noFill/>
        </p:spPr>
        <p:txBody>
          <a:bodyPr wrap="square">
            <a:spAutoFit/>
          </a:bodyPr>
          <a:lstStyle/>
          <a:p>
            <a:r>
              <a:rPr lang="vi-VN" sz="1800" b="1">
                <a:latin typeface="Arial" panose="020B0604020202020204" pitchFamily="34" charset="0"/>
                <a:cs typeface="Arial" panose="020B0604020202020204" pitchFamily="34" charset="0"/>
              </a:rPr>
              <a:t>Hâm nước trực tiếp</a:t>
            </a:r>
            <a:r>
              <a:rPr lang="en-US" b="1">
                <a:latin typeface="Arial" panose="020B0604020202020204" pitchFamily="34" charset="0"/>
                <a:cs typeface="Arial" panose="020B0604020202020204" pitchFamily="34" charset="0"/>
              </a:rPr>
              <a:t>  - </a:t>
            </a:r>
            <a:r>
              <a:rPr lang="vi-VN" sz="1800" b="1">
                <a:latin typeface="Arial" panose="020B0604020202020204" pitchFamily="34" charset="0"/>
                <a:cs typeface="Arial" panose="020B0604020202020204" pitchFamily="34" charset="0"/>
              </a:rPr>
              <a:t>Đặt </a:t>
            </a:r>
            <a:r>
              <a:rPr lang="en-US" sz="1800" b="1">
                <a:latin typeface="Arial" panose="020B0604020202020204" pitchFamily="34" charset="0"/>
                <a:cs typeface="Arial" panose="020B0604020202020204" pitchFamily="34" charset="0"/>
              </a:rPr>
              <a:t>b</a:t>
            </a:r>
            <a:r>
              <a:rPr lang="vi-VN" b="1">
                <a:latin typeface="Arial" panose="020B0604020202020204" pitchFamily="34" charset="0"/>
                <a:cs typeface="Arial" panose="020B0604020202020204" pitchFamily="34" charset="0"/>
              </a:rPr>
              <a:t>ộ</a:t>
            </a:r>
            <a:r>
              <a:rPr lang="en-US" b="1">
                <a:latin typeface="Arial" panose="020B0604020202020204" pitchFamily="34" charset="0"/>
                <a:cs typeface="Arial" panose="020B0604020202020204" pitchFamily="34" charset="0"/>
              </a:rPr>
              <a:t> h</a:t>
            </a:r>
            <a:r>
              <a:rPr lang="vi-VN" b="1">
                <a:latin typeface="Arial" panose="020B0604020202020204" pitchFamily="34" charset="0"/>
                <a:cs typeface="Arial" panose="020B0604020202020204" pitchFamily="34" charset="0"/>
              </a:rPr>
              <a:t>â</a:t>
            </a:r>
            <a:r>
              <a:rPr lang="en-US" b="1">
                <a:latin typeface="Arial" panose="020B0604020202020204" pitchFamily="34" charset="0"/>
                <a:cs typeface="Arial" panose="020B0604020202020204" pitchFamily="34" charset="0"/>
              </a:rPr>
              <a:t>m n</a:t>
            </a:r>
            <a:r>
              <a:rPr lang="vi-VN" b="1">
                <a:latin typeface="Arial" panose="020B0604020202020204" pitchFamily="34" charset="0"/>
                <a:cs typeface="Arial" panose="020B0604020202020204" pitchFamily="34" charset="0"/>
              </a:rPr>
              <a:t>ước</a:t>
            </a:r>
            <a:r>
              <a:rPr lang="vi-VN" sz="1800" b="1">
                <a:latin typeface="Arial" panose="020B0604020202020204" pitchFamily="34" charset="0"/>
                <a:cs typeface="Arial" panose="020B0604020202020204" pitchFamily="34" charset="0"/>
              </a:rPr>
              <a:t> sau lò</a:t>
            </a:r>
            <a:endParaRPr lang="en-US" b="1">
              <a:latin typeface="Arial" panose="020B0604020202020204" pitchFamily="34" charset="0"/>
              <a:cs typeface="Arial" panose="020B0604020202020204" pitchFamily="34" charset="0"/>
            </a:endParaRPr>
          </a:p>
        </p:txBody>
      </p:sp>
      <p:pic>
        <p:nvPicPr>
          <p:cNvPr id="21" name="Picture 3" descr="Hinh%201%20-%20TK%2011">
            <a:extLst>
              <a:ext uri="{FF2B5EF4-FFF2-40B4-BE49-F238E27FC236}">
                <a16:creationId xmlns:a16="http://schemas.microsoft.com/office/drawing/2014/main" id="{9716E52A-A778-1132-E0FB-B190C4E79E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5921848" y="4057941"/>
            <a:ext cx="4492789" cy="2362017"/>
          </a:xfrm>
          <a:prstGeom prst="rect">
            <a:avLst/>
          </a:prstGeom>
        </p:spPr>
      </p:pic>
      <p:sp>
        <p:nvSpPr>
          <p:cNvPr id="22" name="Title 1">
            <a:extLst>
              <a:ext uri="{FF2B5EF4-FFF2-40B4-BE49-F238E27FC236}">
                <a16:creationId xmlns:a16="http://schemas.microsoft.com/office/drawing/2014/main" id="{D212FF3E-9101-749D-D3BB-8E3C653F7F7D}"/>
              </a:ext>
            </a:extLst>
          </p:cNvPr>
          <p:cNvSpPr txBox="1">
            <a:spLocks/>
          </p:cNvSpPr>
          <p:nvPr/>
        </p:nvSpPr>
        <p:spPr>
          <a:xfrm>
            <a:off x="7061836" y="6433598"/>
            <a:ext cx="3352801" cy="454231"/>
          </a:xfrm>
          <a:prstGeom prst="rect">
            <a:avLst/>
          </a:prstGeom>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en-US" altLang="en-US" sz="1800" b="1" dirty="0" err="1">
                <a:solidFill>
                  <a:schemeClr val="tx1"/>
                </a:solidFill>
                <a:latin typeface="Arial" panose="020B0604020202020204" pitchFamily="34" charset="0"/>
                <a:cs typeface="Arial" panose="020B0604020202020204" pitchFamily="34" charset="0"/>
              </a:rPr>
              <a:t>Hâm</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nước</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gián</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tiếp</a:t>
            </a:r>
            <a:endParaRPr lang="en-US" altLang="en-US" sz="18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5673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ox(in)">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0">
            <a:extLst>
              <a:ext uri="{FF2B5EF4-FFF2-40B4-BE49-F238E27FC236}">
                <a16:creationId xmlns:a16="http://schemas.microsoft.com/office/drawing/2014/main" id="{FDDED7F5-CC56-798D-9643-9E13C8A78F1C}"/>
              </a:ext>
            </a:extLst>
          </p:cNvPr>
          <p:cNvSpPr>
            <a:spLocks noChangeArrowheads="1"/>
          </p:cNvSpPr>
          <p:nvPr/>
        </p:nvSpPr>
        <p:spPr bwMode="white">
          <a:xfrm>
            <a:off x="685800" y="586556"/>
            <a:ext cx="108204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b="1">
                <a:solidFill>
                  <a:schemeClr val="accent1">
                    <a:lumMod val="50000"/>
                  </a:schemeClr>
                </a:solidFill>
                <a:cs typeface="Arial" panose="020B0604020202020204" pitchFamily="34" charset="0"/>
              </a:rPr>
              <a:t>Bộ sấy không khí</a:t>
            </a:r>
          </a:p>
        </p:txBody>
      </p:sp>
      <p:pic>
        <p:nvPicPr>
          <p:cNvPr id="4" name="Picture 4" descr="Recuperator">
            <a:extLst>
              <a:ext uri="{FF2B5EF4-FFF2-40B4-BE49-F238E27FC236}">
                <a16:creationId xmlns:a16="http://schemas.microsoft.com/office/drawing/2014/main" id="{14B8F719-DB59-7900-FB2E-AFCB57CCEFC8}"/>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984351" y="1600200"/>
            <a:ext cx="6223297" cy="352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6">
            <a:extLst>
              <a:ext uri="{FF2B5EF4-FFF2-40B4-BE49-F238E27FC236}">
                <a16:creationId xmlns:a16="http://schemas.microsoft.com/office/drawing/2014/main" id="{7E669C0F-EB26-4677-A999-02072B8D6976}"/>
              </a:ext>
            </a:extLst>
          </p:cNvPr>
          <p:cNvSpPr txBox="1">
            <a:spLocks noChangeArrowheads="1"/>
          </p:cNvSpPr>
          <p:nvPr/>
        </p:nvSpPr>
        <p:spPr bwMode="auto">
          <a:xfrm>
            <a:off x="1676399" y="5122845"/>
            <a:ext cx="8839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a:t>Để tăng hiệu suất nhiệt lên 1% thì cần tăng nhiệt độ khí cháy lên 20</a:t>
            </a:r>
            <a:r>
              <a:rPr lang="en-US" altLang="en-US" sz="2000" b="1" baseline="30000"/>
              <a:t>0</a:t>
            </a:r>
            <a:r>
              <a:rPr lang="en-US" altLang="en-US" sz="2000" b="1"/>
              <a:t>C</a:t>
            </a:r>
          </a:p>
        </p:txBody>
      </p:sp>
      <p:pic>
        <p:nvPicPr>
          <p:cNvPr id="6" name="Picture 5"/>
          <p:cNvPicPr>
            <a:picLocks noChangeAspect="1"/>
          </p:cNvPicPr>
          <p:nvPr/>
        </p:nvPicPr>
        <p:blipFill>
          <a:blip r:embed="rId4"/>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1526043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B042258-6676-9B4F-EE51-3CD47484139C}"/>
              </a:ext>
            </a:extLst>
          </p:cNvPr>
          <p:cNvSpPr txBox="1"/>
          <p:nvPr/>
        </p:nvSpPr>
        <p:spPr>
          <a:xfrm>
            <a:off x="533400" y="1230424"/>
            <a:ext cx="8385343" cy="430887"/>
          </a:xfrm>
          <a:prstGeom prst="rect">
            <a:avLst/>
          </a:prstGeom>
          <a:noFill/>
        </p:spPr>
        <p:txBody>
          <a:bodyPr wrap="square">
            <a:spAutoFit/>
          </a:bodyPr>
          <a:lstStyle/>
          <a:p>
            <a:pPr marL="285750" indent="-285750">
              <a:buFont typeface="Wingdings" panose="05000000000000000000" pitchFamily="2" charset="2"/>
              <a:buChar char="q"/>
            </a:pPr>
            <a:r>
              <a:rPr lang="vi-VN" sz="2200" b="1" spc="5">
                <a:ea typeface="Times New Roman" panose="02020603050405020304" pitchFamily="18" charset="0"/>
                <a:cs typeface="Arial" panose="020B0604020202020204" pitchFamily="34" charset="0"/>
              </a:rPr>
              <a:t>Làm sạch các bề mặt truyền nhiệt của lò hơi</a:t>
            </a:r>
          </a:p>
        </p:txBody>
      </p:sp>
      <p:sp>
        <p:nvSpPr>
          <p:cNvPr id="5" name="TextBox 4">
            <a:extLst>
              <a:ext uri="{FF2B5EF4-FFF2-40B4-BE49-F238E27FC236}">
                <a16:creationId xmlns:a16="http://schemas.microsoft.com/office/drawing/2014/main" id="{93EEBD26-594A-8A63-7A4D-248BA9DDE695}"/>
              </a:ext>
            </a:extLst>
          </p:cNvPr>
          <p:cNvSpPr txBox="1"/>
          <p:nvPr/>
        </p:nvSpPr>
        <p:spPr>
          <a:xfrm>
            <a:off x="609599" y="1630658"/>
            <a:ext cx="10972799" cy="1520288"/>
          </a:xfrm>
          <a:prstGeom prst="rect">
            <a:avLst/>
          </a:prstGeom>
          <a:noFill/>
        </p:spPr>
        <p:txBody>
          <a:bodyPr wrap="square">
            <a:spAutoFit/>
          </a:bodyPr>
          <a:lstStyle/>
          <a:p>
            <a:pPr marL="285750" indent="-285750" algn="just">
              <a:lnSpc>
                <a:spcPct val="125000"/>
              </a:lnSpc>
              <a:spcBef>
                <a:spcPts val="300"/>
              </a:spcBef>
              <a:spcAft>
                <a:spcPts val="300"/>
              </a:spcAft>
              <a:buFont typeface="Arial" panose="020B0604020202020204" pitchFamily="34" charset="0"/>
              <a:buChar char="•"/>
            </a:pPr>
            <a:r>
              <a:rPr lang="en-US" spc="5">
                <a:latin typeface="Arial" panose="020B0604020202020204" pitchFamily="34" charset="0"/>
                <a:ea typeface="Times New Roman" panose="02020603050405020304" pitchFamily="18" charset="0"/>
                <a:cs typeface="Arial" panose="020B0604020202020204" pitchFamily="34" charset="0"/>
              </a:rPr>
              <a:t>B</a:t>
            </a:r>
            <a:r>
              <a:rPr lang="en-US">
                <a:latin typeface="Arial" panose="020B0604020202020204" pitchFamily="34" charset="0"/>
                <a:ea typeface="Times New Roman" panose="02020603050405020304" pitchFamily="18" charset="0"/>
                <a:cs typeface="Arial" panose="020B0604020202020204" pitchFamily="34" charset="0"/>
              </a:rPr>
              <a:t>ề m</a:t>
            </a:r>
            <a:r>
              <a:rPr lang="en-US" spc="-5">
                <a:latin typeface="Arial" panose="020B0604020202020204" pitchFamily="34" charset="0"/>
                <a:ea typeface="Times New Roman" panose="02020603050405020304" pitchFamily="18" charset="0"/>
                <a:cs typeface="Arial" panose="020B0604020202020204" pitchFamily="34" charset="0"/>
              </a:rPr>
              <a:t>ặ</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truy</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bị</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ẩ</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theo t</a:t>
            </a:r>
            <a:r>
              <a:rPr lang="en-US" spc="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ời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gian. </a:t>
            </a:r>
          </a:p>
          <a:p>
            <a:pPr marL="285750" indent="-285750" algn="just">
              <a:lnSpc>
                <a:spcPct val="125000"/>
              </a:lnSpc>
              <a:spcBef>
                <a:spcPts val="300"/>
              </a:spcBef>
              <a:spcAft>
                <a:spcPts val="300"/>
              </a:spcAft>
              <a:buFont typeface="Arial" panose="020B0604020202020204" pitchFamily="34" charset="0"/>
              <a:buChar char="•"/>
            </a:pPr>
            <a:r>
              <a:rPr lang="en-US" spc="-5">
                <a:latin typeface="Arial" panose="020B0604020202020204" pitchFamily="34" charset="0"/>
                <a:ea typeface="Times New Roman" panose="02020603050405020304" pitchFamily="18" charset="0"/>
                <a:cs typeface="Arial" panose="020B0604020202020204" pitchFamily="34" charset="0"/>
              </a:rPr>
              <a:t>S</a:t>
            </a:r>
            <a:r>
              <a:rPr lang="en-US">
                <a:latin typeface="Arial" panose="020B0604020202020204" pitchFamily="34" charset="0"/>
                <a:ea typeface="Times New Roman" panose="02020603050405020304" pitchFamily="18" charset="0"/>
                <a:cs typeface="Arial" panose="020B0604020202020204" pitchFamily="34" charset="0"/>
              </a:rPr>
              <a:t>ự</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dính</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bề m</a:t>
            </a:r>
            <a:r>
              <a:rPr lang="en-US" spc="-5">
                <a:latin typeface="Arial" panose="020B0604020202020204" pitchFamily="34" charset="0"/>
                <a:ea typeface="Times New Roman" panose="02020603050405020304" pitchFamily="18" charset="0"/>
                <a:cs typeface="Arial" panose="020B0604020202020204" pitchFamily="34" charset="0"/>
              </a:rPr>
              <a:t>ặ</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ruy</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 d</a:t>
            </a:r>
            <a:r>
              <a:rPr lang="en-US" spc="-5">
                <a:latin typeface="Arial" panose="020B0604020202020204" pitchFamily="34" charset="0"/>
                <a:ea typeface="Times New Roman" panose="02020603050405020304" pitchFamily="18" charset="0"/>
                <a:cs typeface="Arial" panose="020B0604020202020204" pitchFamily="34" charset="0"/>
              </a:rPr>
              <a:t>ẫ</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khả n</a:t>
            </a:r>
            <a:r>
              <a:rPr lang="en-US" spc="-5">
                <a:latin typeface="Arial" panose="020B0604020202020204" pitchFamily="34" charset="0"/>
                <a:ea typeface="Times New Roman" panose="02020603050405020304" pitchFamily="18" charset="0"/>
                <a:cs typeface="Arial" panose="020B0604020202020204" pitchFamily="34" charset="0"/>
              </a:rPr>
              <a:t>ă</a:t>
            </a:r>
            <a:r>
              <a:rPr lang="en-US">
                <a:latin typeface="Arial" panose="020B0604020202020204" pitchFamily="34" charset="0"/>
                <a:ea typeface="Times New Roman" panose="02020603050405020304" pitchFamily="18" charset="0"/>
                <a:cs typeface="Arial" panose="020B0604020202020204" pitchFamily="34" charset="0"/>
              </a:rPr>
              <a:t>ng</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ruy</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 làm</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tăng</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độ</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khói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i  </a:t>
            </a:r>
            <a:r>
              <a:rPr lang="en-US">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su</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4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p</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hơn</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en-US" spc="10">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ầ</a:t>
            </a:r>
            <a:r>
              <a:rPr lang="en-US">
                <a:latin typeface="Arial" panose="020B0604020202020204" pitchFamily="34" charset="0"/>
                <a:ea typeface="Times New Roman" panose="02020603050405020304" pitchFamily="18" charset="0"/>
                <a:cs typeface="Arial" panose="020B0604020202020204" pitchFamily="34" charset="0"/>
              </a:rPr>
              <a:t>n</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i</a:t>
            </a:r>
            <a:r>
              <a:rPr lang="en-US" spc="-3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a:t>
            </a:r>
            <a:r>
              <a:rPr lang="en-US" spc="-5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m</a:t>
            </a:r>
            <a:r>
              <a:rPr lang="en-US">
                <a:latin typeface="Arial" panose="020B0604020202020204" pitchFamily="34" charset="0"/>
                <a:ea typeface="Times New Roman" panose="02020603050405020304" pitchFamily="18" charset="0"/>
                <a:cs typeface="Arial" panose="020B0604020202020204" pitchFamily="34" charset="0"/>
              </a:rPr>
              <a:t>ột</a:t>
            </a:r>
            <a:r>
              <a:rPr lang="en-US" spc="-4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q</a:t>
            </a:r>
            <a:r>
              <a:rPr lang="en-US">
                <a:latin typeface="Arial" panose="020B0604020202020204" pitchFamily="34" charset="0"/>
                <a:ea typeface="Times New Roman" panose="02020603050405020304" pitchFamily="18" charset="0"/>
                <a:cs typeface="Arial" panose="020B0604020202020204" pitchFamily="34" charset="0"/>
              </a:rPr>
              <a:t>uy</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trình</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o</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dưỡng</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15">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e</a:t>
            </a:r>
            <a:r>
              <a:rPr lang="en-US">
                <a:latin typeface="Arial" panose="020B0604020202020204" pitchFamily="34" charset="0"/>
                <a:ea typeface="Times New Roman" panose="02020603050405020304" pitchFamily="18" charset="0"/>
                <a:cs typeface="Arial" panose="020B0604020202020204" pitchFamily="34" charset="0"/>
              </a:rPr>
              <a:t>o</a:t>
            </a:r>
            <a:r>
              <a:rPr lang="en-US" spc="-50">
                <a:latin typeface="Arial" panose="020B0604020202020204" pitchFamily="34" charset="0"/>
                <a:ea typeface="Times New Roman" panose="02020603050405020304" pitchFamily="18" charset="0"/>
                <a:cs typeface="Arial" panose="020B0604020202020204" pitchFamily="34" charset="0"/>
              </a:rPr>
              <a:t> </a:t>
            </a:r>
            <a:r>
              <a:rPr lang="en-US" spc="15">
                <a:latin typeface="Arial" panose="020B0604020202020204" pitchFamily="34" charset="0"/>
                <a:ea typeface="Times New Roman" panose="02020603050405020304" pitchFamily="18" charset="0"/>
                <a:cs typeface="Arial" panose="020B0604020202020204" pitchFamily="34" charset="0"/>
              </a:rPr>
              <a:t>k</a:t>
            </a:r>
            <a:r>
              <a:rPr lang="en-US">
                <a:latin typeface="Arial" panose="020B0604020202020204" pitchFamily="34" charset="0"/>
                <a:ea typeface="Times New Roman" panose="02020603050405020304" pitchFamily="18" charset="0"/>
                <a:cs typeface="Arial" panose="020B0604020202020204" pitchFamily="34" charset="0"/>
              </a:rPr>
              <a:t>ế</a:t>
            </a:r>
            <a:r>
              <a:rPr lang="en-US" spc="-5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ho</a:t>
            </a:r>
            <a:r>
              <a:rPr lang="en-US" spc="-5">
                <a:latin typeface="Arial" panose="020B0604020202020204" pitchFamily="34" charset="0"/>
                <a:ea typeface="Times New Roman" panose="02020603050405020304" pitchFamily="18" charset="0"/>
                <a:cs typeface="Arial" panose="020B0604020202020204" pitchFamily="34" charset="0"/>
              </a:rPr>
              <a:t>ạc</a:t>
            </a:r>
            <a:r>
              <a:rPr lang="en-US">
                <a:latin typeface="Arial" panose="020B0604020202020204" pitchFamily="34" charset="0"/>
                <a:ea typeface="Times New Roman" panose="02020603050405020304" pitchFamily="18" charset="0"/>
                <a:cs typeface="Arial" panose="020B0604020202020204" pitchFamily="34" charset="0"/>
              </a:rPr>
              <a:t>h</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a:t>
            </a:r>
            <a:r>
              <a:rPr lang="en-US" spc="-5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phòng ngừa</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ằ</a:t>
            </a:r>
            <a:r>
              <a:rPr lang="en-US">
                <a:latin typeface="Arial" panose="020B0604020202020204" pitchFamily="34" charset="0"/>
                <a:ea typeface="Times New Roman" panose="02020603050405020304" pitchFamily="18" charset="0"/>
                <a:cs typeface="Arial" panose="020B0604020202020204" pitchFamily="34" charset="0"/>
              </a:rPr>
              <a:t>m </a:t>
            </a:r>
            <a:r>
              <a:rPr lang="en-US" spc="5">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m </a:t>
            </a:r>
            <a:r>
              <a:rPr lang="en-US" spc="5">
                <a:latin typeface="Arial" panose="020B0604020202020204" pitchFamily="34" charset="0"/>
                <a:ea typeface="Times New Roman" panose="02020603050405020304" pitchFamily="18" charset="0"/>
                <a:cs typeface="Arial" panose="020B0604020202020204" pitchFamily="34" charset="0"/>
              </a:rPr>
              <a:t>s</a:t>
            </a:r>
            <a:r>
              <a:rPr lang="en-US" spc="-5">
                <a:latin typeface="Arial" panose="020B0604020202020204" pitchFamily="34" charset="0"/>
                <a:ea typeface="Times New Roman" panose="02020603050405020304" pitchFamily="18" charset="0"/>
                <a:cs typeface="Arial" panose="020B0604020202020204" pitchFamily="34" charset="0"/>
              </a:rPr>
              <a:t>ạc</a:t>
            </a:r>
            <a:r>
              <a:rPr lang="en-US">
                <a:latin typeface="Arial" panose="020B0604020202020204" pitchFamily="34" charset="0"/>
                <a:ea typeface="Times New Roman" panose="02020603050405020304" pitchFamily="18" charset="0"/>
                <a:cs typeface="Arial" panose="020B0604020202020204" pitchFamily="34" charset="0"/>
              </a:rPr>
              <a:t>h </a:t>
            </a:r>
            <a:r>
              <a:rPr lang="en-US" spc="5">
                <a:latin typeface="Arial" panose="020B0604020202020204" pitchFamily="34" charset="0"/>
                <a:ea typeface="Times New Roman" panose="02020603050405020304" pitchFamily="18" charset="0"/>
                <a:cs typeface="Arial" panose="020B0604020202020204" pitchFamily="34" charset="0"/>
              </a:rPr>
              <a:t>đ</a:t>
            </a:r>
            <a:r>
              <a:rPr lang="en-US">
                <a:latin typeface="Arial" panose="020B0604020202020204" pitchFamily="34" charset="0"/>
                <a:ea typeface="Times New Roman" panose="02020603050405020304" pitchFamily="18" charset="0"/>
                <a:cs typeface="Arial" panose="020B0604020202020204" pitchFamily="34" charset="0"/>
              </a:rPr>
              <a:t>ị</a:t>
            </a:r>
            <a:r>
              <a:rPr lang="en-US" spc="10">
                <a:latin typeface="Arial" panose="020B0604020202020204" pitchFamily="34" charset="0"/>
                <a:ea typeface="Times New Roman" panose="02020603050405020304" pitchFamily="18" charset="0"/>
                <a:cs typeface="Arial" panose="020B0604020202020204" pitchFamily="34" charset="0"/>
              </a:rPr>
              <a:t>n</a:t>
            </a:r>
            <a:r>
              <a:rPr lang="en-US">
                <a:latin typeface="Arial" panose="020B0604020202020204" pitchFamily="34" charset="0"/>
                <a:ea typeface="Times New Roman" panose="02020603050405020304" pitchFamily="18" charset="0"/>
                <a:cs typeface="Arial" panose="020B0604020202020204" pitchFamily="34" charset="0"/>
              </a:rPr>
              <a:t>h kỳ </a:t>
            </a:r>
            <a:r>
              <a:rPr lang="en-US" spc="-5">
                <a:latin typeface="Arial" panose="020B0604020202020204" pitchFamily="34" charset="0"/>
                <a:ea typeface="Times New Roman" panose="02020603050405020304" pitchFamily="18" charset="0"/>
                <a:cs typeface="Arial" panose="020B0604020202020204" pitchFamily="34" charset="0"/>
              </a:rPr>
              <a:t>cá</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b</a:t>
            </a:r>
            <a:r>
              <a:rPr lang="en-US">
                <a:latin typeface="Arial" panose="020B0604020202020204" pitchFamily="34" charset="0"/>
                <a:ea typeface="Times New Roman" panose="02020603050405020304" pitchFamily="18" charset="0"/>
                <a:cs typeface="Arial" panose="020B0604020202020204" pitchFamily="34" charset="0"/>
              </a:rPr>
              <a:t>ề</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ặ</a:t>
            </a:r>
            <a:r>
              <a:rPr lang="en-US">
                <a:latin typeface="Arial" panose="020B0604020202020204" pitchFamily="34" charset="0"/>
                <a:ea typeface="Times New Roman" panose="02020603050405020304" pitchFamily="18" charset="0"/>
                <a:cs typeface="Arial" panose="020B0604020202020204" pitchFamily="34" charset="0"/>
              </a:rPr>
              <a:t>t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ruy</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n </a:t>
            </a:r>
            <a:r>
              <a:rPr lang="en-US" spc="10">
                <a:latin typeface="Arial" panose="020B0604020202020204" pitchFamily="34" charset="0"/>
                <a:ea typeface="Times New Roman" panose="02020603050405020304" pitchFamily="18" charset="0"/>
                <a:cs typeface="Arial" panose="020B0604020202020204" pitchFamily="34" charset="0"/>
              </a:rPr>
              <a:t>n</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rong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 hơi.</a:t>
            </a:r>
            <a:endParaRPr lang="en-US" dirty="0">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1BB6AD09-6A78-E772-0613-C702AFC1CF9C}"/>
              </a:ext>
            </a:extLst>
          </p:cNvPr>
          <p:cNvSpPr txBox="1"/>
          <p:nvPr/>
        </p:nvSpPr>
        <p:spPr>
          <a:xfrm>
            <a:off x="533400" y="3150946"/>
            <a:ext cx="6557132" cy="473912"/>
          </a:xfrm>
          <a:prstGeom prst="rect">
            <a:avLst/>
          </a:prstGeom>
          <a:noFill/>
        </p:spPr>
        <p:txBody>
          <a:bodyPr wrap="square">
            <a:spAutoFit/>
          </a:bodyPr>
          <a:lstStyle/>
          <a:p>
            <a:pPr marL="342900" indent="-342900" algn="just">
              <a:lnSpc>
                <a:spcPct val="125000"/>
              </a:lnSpc>
              <a:spcBef>
                <a:spcPts val="300"/>
              </a:spcBef>
              <a:spcAft>
                <a:spcPts val="300"/>
              </a:spcAft>
              <a:buFont typeface="Wingdings" panose="05000000000000000000" pitchFamily="2" charset="2"/>
              <a:buChar char="q"/>
            </a:pPr>
            <a:r>
              <a:rPr lang="vi-VN" sz="2200" b="1" spc="5">
                <a:ea typeface="Times New Roman" panose="02020603050405020304" pitchFamily="18" charset="0"/>
                <a:cs typeface="Arial" panose="020B0604020202020204" pitchFamily="34" charset="0"/>
              </a:rPr>
              <a:t>Cải thiện xử lý nước</a:t>
            </a:r>
          </a:p>
        </p:txBody>
      </p:sp>
      <p:sp>
        <p:nvSpPr>
          <p:cNvPr id="9" name="TextBox 8">
            <a:extLst>
              <a:ext uri="{FF2B5EF4-FFF2-40B4-BE49-F238E27FC236}">
                <a16:creationId xmlns:a16="http://schemas.microsoft.com/office/drawing/2014/main" id="{D8161280-5235-EB3F-E42A-79ABAF31E5BB}"/>
              </a:ext>
            </a:extLst>
          </p:cNvPr>
          <p:cNvSpPr txBox="1"/>
          <p:nvPr/>
        </p:nvSpPr>
        <p:spPr>
          <a:xfrm>
            <a:off x="609599" y="3627305"/>
            <a:ext cx="10972799" cy="1097095"/>
          </a:xfrm>
          <a:prstGeom prst="rect">
            <a:avLst/>
          </a:prstGeom>
          <a:noFill/>
        </p:spPr>
        <p:txBody>
          <a:bodyPr wrap="square">
            <a:spAutoFit/>
          </a:bodyPr>
          <a:lstStyle/>
          <a:p>
            <a:pPr marL="285750" indent="-285750" algn="just">
              <a:lnSpc>
                <a:spcPct val="125000"/>
              </a:lnSpc>
              <a:spcBef>
                <a:spcPts val="300"/>
              </a:spcBef>
              <a:spcAft>
                <a:spcPts val="300"/>
              </a:spcAft>
              <a:buFont typeface="Arial" panose="020B0604020202020204" pitchFamily="34" charset="0"/>
              <a:buChar char="•"/>
            </a:pPr>
            <a:r>
              <a:rPr lang="en-US" spc="-5">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lượng</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nước</a:t>
            </a:r>
            <a:r>
              <a:rPr lang="en-US" spc="-5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cấ</a:t>
            </a:r>
            <a:r>
              <a:rPr lang="en-US">
                <a:latin typeface="Arial" panose="020B0604020202020204" pitchFamily="34" charset="0"/>
                <a:ea typeface="Times New Roman" panose="02020603050405020304" pitchFamily="18" charset="0"/>
                <a:cs typeface="Arial" panose="020B0604020202020204" pitchFamily="34" charset="0"/>
              </a:rPr>
              <a:t>p</a:t>
            </a:r>
            <a:r>
              <a:rPr lang="en-US" spc="-5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a:t>
            </a:r>
            <a:r>
              <a:rPr lang="en-US" spc="-5">
                <a:latin typeface="Arial" panose="020B0604020202020204" pitchFamily="34" charset="0"/>
                <a:ea typeface="Times New Roman" panose="02020603050405020304" pitchFamily="18" charset="0"/>
                <a:cs typeface="Arial" panose="020B0604020202020204" pitchFamily="34" charset="0"/>
              </a:rPr>
              <a:t>fee</a:t>
            </a:r>
            <a:r>
              <a:rPr lang="en-US">
                <a:latin typeface="Arial" panose="020B0604020202020204" pitchFamily="34" charset="0"/>
                <a:ea typeface="Times New Roman" panose="02020603050405020304" pitchFamily="18" charset="0"/>
                <a:cs typeface="Arial" panose="020B0604020202020204" pitchFamily="34" charset="0"/>
              </a:rPr>
              <a:t>d</a:t>
            </a:r>
            <a:r>
              <a:rPr lang="en-US" spc="-50">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w</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te</a:t>
            </a:r>
            <a:r>
              <a:rPr lang="en-US" spc="-5">
                <a:latin typeface="Arial" panose="020B0604020202020204" pitchFamily="34" charset="0"/>
                <a:ea typeface="Times New Roman" panose="02020603050405020304" pitchFamily="18" charset="0"/>
                <a:cs typeface="Arial" panose="020B0604020202020204" pitchFamily="34" charset="0"/>
              </a:rPr>
              <a:t>r</a:t>
            </a:r>
            <a:r>
              <a:rPr lang="en-US">
                <a:latin typeface="Arial" panose="020B0604020202020204" pitchFamily="34" charset="0"/>
                <a:ea typeface="Times New Roman" panose="02020603050405020304" pitchFamily="18" charset="0"/>
                <a:cs typeface="Arial" panose="020B0604020202020204" pitchFamily="34" charset="0"/>
              </a:rPr>
              <a:t>)</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bị</a:t>
            </a:r>
            <a:r>
              <a:rPr lang="en-US" spc="-4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nh</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hư</a:t>
            </a:r>
            <a:r>
              <a:rPr lang="en-US" spc="5">
                <a:latin typeface="Arial" panose="020B0604020202020204" pitchFamily="34" charset="0"/>
                <a:ea typeface="Times New Roman" panose="02020603050405020304" pitchFamily="18" charset="0"/>
                <a:cs typeface="Arial" panose="020B0604020202020204" pitchFamily="34" charset="0"/>
              </a:rPr>
              <a:t>ở</a:t>
            </a:r>
            <a:r>
              <a:rPr lang="en-US">
                <a:latin typeface="Arial" panose="020B0604020202020204" pitchFamily="34" charset="0"/>
                <a:ea typeface="Times New Roman" panose="02020603050405020304" pitchFamily="18" charset="0"/>
                <a:cs typeface="Arial" panose="020B0604020202020204" pitchFamily="34" charset="0"/>
              </a:rPr>
              <a:t>ng</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bởi</a:t>
            </a:r>
            <a:r>
              <a:rPr lang="en-US" spc="-60">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nh</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a:t>
            </a:r>
            <a:r>
              <a:rPr lang="en-US" spc="-5">
                <a:latin typeface="Arial" panose="020B0604020202020204" pitchFamily="34" charset="0"/>
                <a:ea typeface="Times New Roman" panose="02020603050405020304" pitchFamily="18" charset="0"/>
                <a:cs typeface="Arial" panose="020B0604020202020204" pitchFamily="34" charset="0"/>
              </a:rPr>
              <a:t>ầ</a:t>
            </a:r>
            <a:r>
              <a:rPr lang="en-US">
                <a:latin typeface="Arial" panose="020B0604020202020204" pitchFamily="34" charset="0"/>
                <a:ea typeface="Times New Roman" panose="02020603050405020304" pitchFamily="18" charset="0"/>
                <a:cs typeface="Arial" panose="020B0604020202020204" pitchFamily="34" charset="0"/>
              </a:rPr>
              <a:t>n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ủa</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nư</a:t>
            </a:r>
            <a:r>
              <a:rPr lang="en-US" spc="15">
                <a:latin typeface="Arial" panose="020B0604020202020204" pitchFamily="34" charset="0"/>
                <a:ea typeface="Times New Roman" panose="02020603050405020304" pitchFamily="18" charset="0"/>
                <a:cs typeface="Arial" panose="020B0604020202020204" pitchFamily="34" charset="0"/>
              </a:rPr>
              <a:t>ớ</a:t>
            </a:r>
            <a:r>
              <a:rPr lang="en-US">
                <a:latin typeface="Arial" panose="020B0604020202020204" pitchFamily="34" charset="0"/>
                <a:ea typeface="Times New Roman" panose="02020603050405020304" pitchFamily="18" charset="0"/>
                <a:cs typeface="Arial" panose="020B0604020202020204" pitchFamily="34" charset="0"/>
              </a:rPr>
              <a:t>c</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ợc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xử</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lý.</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N</a:t>
            </a:r>
            <a:r>
              <a:rPr lang="en-US" spc="1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ớc</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ngưng</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thường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là</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nước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a:t>
            </a:r>
            <a:r>
              <a:rPr lang="en-US" spc="-5">
                <a:latin typeface="Arial" panose="020B0604020202020204" pitchFamily="34" charset="0"/>
                <a:ea typeface="Times New Roman" panose="02020603050405020304" pitchFamily="18" charset="0"/>
                <a:cs typeface="Arial" panose="020B0604020202020204" pitchFamily="34" charset="0"/>
              </a:rPr>
              <a:t>ạc</a:t>
            </a:r>
            <a:r>
              <a:rPr lang="en-US">
                <a:latin typeface="Arial" panose="020B0604020202020204" pitchFamily="34" charset="0"/>
                <a:ea typeface="Times New Roman" panose="02020603050405020304" pitchFamily="18" charset="0"/>
                <a:cs typeface="Arial" panose="020B0604020202020204" pitchFamily="34" charset="0"/>
              </a:rPr>
              <a:t>h</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trong</a:t>
            </a:r>
            <a:r>
              <a:rPr lang="en-US" spc="-1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ệ</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thống hơi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nướ</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ư</a:t>
            </a:r>
            <a:r>
              <a:rPr lang="en-US" spc="15">
                <a:latin typeface="Arial" panose="020B0604020202020204" pitchFamily="34" charset="0"/>
                <a:ea typeface="Times New Roman" panose="02020603050405020304" pitchFamily="18" charset="0"/>
                <a:cs typeface="Arial" panose="020B0604020202020204" pitchFamily="34" charset="0"/>
              </a:rPr>
              <a:t>ớ</a:t>
            </a:r>
            <a:r>
              <a:rPr lang="en-US">
                <a:latin typeface="Arial" panose="020B0604020202020204" pitchFamily="34" charset="0"/>
                <a:ea typeface="Times New Roman" panose="02020603050405020304" pitchFamily="18" charset="0"/>
                <a:cs typeface="Arial" panose="020B0604020202020204" pitchFamily="34" charset="0"/>
              </a:rPr>
              <a:t>c bổ</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sung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được </a:t>
            </a:r>
            <a:r>
              <a:rPr lang="en-US" spc="15">
                <a:latin typeface="Arial" panose="020B0604020202020204" pitchFamily="34" charset="0"/>
                <a:ea typeface="Times New Roman" panose="02020603050405020304" pitchFamily="18" charset="0"/>
                <a:cs typeface="Arial" panose="020B0604020202020204" pitchFamily="34" charset="0"/>
              </a:rPr>
              <a:t>x</a:t>
            </a:r>
            <a:r>
              <a:rPr lang="en-US">
                <a:latin typeface="Arial" panose="020B0604020202020204" pitchFamily="34" charset="0"/>
                <a:ea typeface="Times New Roman" panose="02020603050405020304" pitchFamily="18" charset="0"/>
                <a:cs typeface="Arial" panose="020B0604020202020204" pitchFamily="34" charset="0"/>
              </a:rPr>
              <a:t>ử lý</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trước khi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thêm</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ệ </a:t>
            </a:r>
            <a:r>
              <a:rPr lang="en-US" spc="1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hống.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hệ thống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xử </a:t>
            </a:r>
            <a:r>
              <a:rPr lang="en-US" spc="15">
                <a:latin typeface="Arial" panose="020B0604020202020204" pitchFamily="34" charset="0"/>
                <a:ea typeface="Times New Roman" panose="02020603050405020304" pitchFamily="18" charset="0"/>
                <a:cs typeface="Arial" panose="020B0604020202020204" pitchFamily="34" charset="0"/>
              </a:rPr>
              <a:t>l</a:t>
            </a:r>
            <a:r>
              <a:rPr lang="en-US">
                <a:latin typeface="Arial" panose="020B0604020202020204" pitchFamily="34" charset="0"/>
                <a:ea typeface="Times New Roman" panose="02020603050405020304" pitchFamily="18" charset="0"/>
                <a:cs typeface="Arial" panose="020B0604020202020204" pitchFamily="34" charset="0"/>
              </a:rPr>
              <a:t>ý</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nước được</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i 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n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 thể</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giúp nâng cao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 </a:t>
            </a:r>
            <a:r>
              <a:rPr lang="en-US" spc="5">
                <a:latin typeface="Arial" panose="020B0604020202020204" pitchFamily="34" charset="0"/>
                <a:ea typeface="Times New Roman" panose="02020603050405020304" pitchFamily="18" charset="0"/>
                <a:cs typeface="Arial" panose="020B0604020202020204" pitchFamily="34" charset="0"/>
              </a:rPr>
              <a:t>l</a:t>
            </a:r>
            <a:r>
              <a:rPr lang="en-US">
                <a:latin typeface="Arial" panose="020B0604020202020204" pitchFamily="34" charset="0"/>
                <a:ea typeface="Times New Roman" panose="02020603050405020304" pitchFamily="18" charset="0"/>
                <a:cs typeface="Arial" panose="020B0604020202020204" pitchFamily="34" charset="0"/>
              </a:rPr>
              <a:t>ượng nư</a:t>
            </a:r>
            <a:r>
              <a:rPr lang="en-US" spc="5">
                <a:latin typeface="Arial" panose="020B0604020202020204" pitchFamily="34" charset="0"/>
                <a:ea typeface="Times New Roman" panose="02020603050405020304" pitchFamily="18" charset="0"/>
                <a:cs typeface="Arial" panose="020B0604020202020204" pitchFamily="34" charset="0"/>
              </a:rPr>
              <a:t>ớ</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p.</a:t>
            </a:r>
            <a:endParaRPr lang="en-US" dirty="0">
              <a:latin typeface="Arial" panose="020B0604020202020204" pitchFamily="34" charset="0"/>
              <a:ea typeface="Times New Roman" panose="02020603050405020304" pitchFamily="18" charset="0"/>
              <a:cs typeface="Arial" panose="020B0604020202020204" pitchFamily="34" charset="0"/>
            </a:endParaRPr>
          </a:p>
        </p:txBody>
      </p:sp>
      <p:sp>
        <p:nvSpPr>
          <p:cNvPr id="11" name="TextBox 10">
            <a:extLst>
              <a:ext uri="{FF2B5EF4-FFF2-40B4-BE49-F238E27FC236}">
                <a16:creationId xmlns:a16="http://schemas.microsoft.com/office/drawing/2014/main" id="{3D2A3BC6-32D7-E75B-5EA0-1DDF29A2C5BA}"/>
              </a:ext>
            </a:extLst>
          </p:cNvPr>
          <p:cNvSpPr txBox="1"/>
          <p:nvPr/>
        </p:nvSpPr>
        <p:spPr>
          <a:xfrm>
            <a:off x="609601" y="4724400"/>
            <a:ext cx="10972798" cy="1477328"/>
          </a:xfrm>
          <a:prstGeom prst="rect">
            <a:avLst/>
          </a:prstGeom>
          <a:noFill/>
        </p:spPr>
        <p:txBody>
          <a:bodyPr wrap="square">
            <a:spAutoFit/>
          </a:bodyPr>
          <a:lstStyle/>
          <a:p>
            <a:pPr marL="285750" indent="-285750" algn="jus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ớc bổ</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sung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a:t>
            </a:r>
            <a:r>
              <a:rPr lang="en-US" spc="5">
                <a:latin typeface="Arial" panose="020B0604020202020204" pitchFamily="34" charset="0"/>
                <a:ea typeface="Times New Roman" panose="02020603050405020304" pitchFamily="18" charset="0"/>
                <a:cs typeface="Arial" panose="020B0604020202020204" pitchFamily="34" charset="0"/>
              </a:rPr>
              <a:t>hả</a:t>
            </a:r>
            <a:r>
              <a:rPr lang="en-US">
                <a:latin typeface="Arial" panose="020B0604020202020204" pitchFamily="34" charset="0"/>
                <a:ea typeface="Times New Roman" panose="02020603050405020304" pitchFamily="18" charset="0"/>
                <a:cs typeface="Arial" panose="020B0604020202020204" pitchFamily="34" charset="0"/>
              </a:rPr>
              <a:t>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được xử</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lý</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t>
            </a:r>
            <a:r>
              <a:rPr lang="en-US" spc="5">
                <a:latin typeface="Arial" panose="020B0604020202020204" pitchFamily="34" charset="0"/>
                <a:ea typeface="Times New Roman" panose="02020603050405020304" pitchFamily="18" charset="0"/>
                <a:cs typeface="Arial" panose="020B0604020202020204" pitchFamily="34" charset="0"/>
              </a:rPr>
              <a:t>í</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 h</a:t>
            </a:r>
            <a:r>
              <a:rPr lang="en-US">
                <a:latin typeface="Arial" panose="020B0604020202020204" pitchFamily="34" charset="0"/>
                <a:ea typeface="Times New Roman" panose="02020603050405020304" pitchFamily="18" charset="0"/>
                <a:cs typeface="Arial" panose="020B0604020202020204" pitchFamily="34" charset="0"/>
              </a:rPr>
              <a:t>ợp</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5">
                <a:latin typeface="Arial" panose="020B0604020202020204" pitchFamily="34" charset="0"/>
                <a:ea typeface="Times New Roman" panose="02020603050405020304" pitchFamily="18" charset="0"/>
                <a:cs typeface="Arial" panose="020B0604020202020204" pitchFamily="34" charset="0"/>
              </a:rPr>
              <a:t>d</a:t>
            </a:r>
            <a:r>
              <a:rPr lang="en-US">
                <a:latin typeface="Arial" panose="020B0604020202020204" pitchFamily="34" charset="0"/>
                <a:ea typeface="Times New Roman" panose="02020603050405020304" pitchFamily="18" charset="0"/>
                <a:cs typeface="Arial" panose="020B0604020202020204" pitchFamily="34" charset="0"/>
              </a:rPr>
              <a:t>ựa tr</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a:t>
            </a:r>
            <a:r>
              <a:rPr lang="en-US" spc="2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c y</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u</a:t>
            </a:r>
            <a:r>
              <a:rPr lang="en-US" spc="2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ầ</a:t>
            </a:r>
            <a:r>
              <a:rPr lang="en-US">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5">
                <a:latin typeface="Arial" panose="020B0604020202020204" pitchFamily="34" charset="0"/>
                <a:ea typeface="Times New Roman" panose="02020603050405020304" pitchFamily="18" charset="0"/>
                <a:cs typeface="Arial" panose="020B0604020202020204" pitchFamily="34" charset="0"/>
              </a:rPr>
              <a:t>v</a:t>
            </a:r>
            <a:r>
              <a:rPr lang="en-US">
                <a:latin typeface="Arial" panose="020B0604020202020204" pitchFamily="34" charset="0"/>
                <a:ea typeface="Times New Roman" panose="02020603050405020304" pitchFamily="18" charset="0"/>
                <a:cs typeface="Arial" panose="020B0604020202020204" pitchFamily="34" charset="0"/>
              </a:rPr>
              <a:t>ề</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óa </a:t>
            </a:r>
            <a:r>
              <a:rPr lang="en-US" spc="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ọc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10">
                <a:latin typeface="Arial" panose="020B0604020202020204" pitchFamily="34" charset="0"/>
                <a:ea typeface="Times New Roman" panose="02020603050405020304" pitchFamily="18" charset="0"/>
                <a:cs typeface="Arial" panose="020B0604020202020204" pitchFamily="34" charset="0"/>
              </a:rPr>
              <a:t>ủ</a:t>
            </a:r>
            <a:r>
              <a:rPr lang="en-US">
                <a:latin typeface="Arial" panose="020B0604020202020204" pitchFamily="34" charset="0"/>
                <a:ea typeface="Times New Roman" panose="02020603050405020304" pitchFamily="18" charset="0"/>
                <a:cs typeface="Arial" panose="020B0604020202020204" pitchFamily="34" charset="0"/>
              </a:rPr>
              <a:t>a nước để lò</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ho</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đ</a:t>
            </a:r>
            <a:r>
              <a:rPr lang="en-US">
                <a:latin typeface="Arial" panose="020B0604020202020204" pitchFamily="34" charset="0"/>
                <a:ea typeface="Times New Roman" panose="02020603050405020304" pitchFamily="18" charset="0"/>
                <a:cs typeface="Arial" panose="020B0604020202020204" pitchFamily="34" charset="0"/>
              </a:rPr>
              <a:t>ộng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i</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y.</a:t>
            </a:r>
            <a:r>
              <a:rPr lang="en-US" spc="5">
                <a:latin typeface="Arial" panose="020B0604020202020204" pitchFamily="34" charset="0"/>
                <a:ea typeface="Times New Roman" panose="02020603050405020304" pitchFamily="18" charset="0"/>
                <a:cs typeface="Arial" panose="020B0604020202020204" pitchFamily="34" charset="0"/>
              </a:rPr>
              <a:t> </a:t>
            </a:r>
          </a:p>
          <a:p>
            <a:pPr marL="285750" indent="-285750" algn="jus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Qu</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lý</a:t>
            </a:r>
            <a:r>
              <a:rPr lang="en-US" spc="5">
                <a:latin typeface="Arial" panose="020B0604020202020204" pitchFamily="34" charset="0"/>
                <a:ea typeface="Times New Roman" panose="02020603050405020304" pitchFamily="18" charset="0"/>
                <a:cs typeface="Arial" panose="020B0604020202020204" pitchFamily="34" charset="0"/>
              </a:rPr>
              <a:t> x</a:t>
            </a:r>
            <a:r>
              <a:rPr lang="en-US">
                <a:latin typeface="Arial" panose="020B0604020202020204" pitchFamily="34" charset="0"/>
                <a:ea typeface="Times New Roman" panose="02020603050405020304" pitchFamily="18" charset="0"/>
                <a:cs typeface="Arial" panose="020B0604020202020204" pitchFamily="34" charset="0"/>
              </a:rPr>
              <a:t>ả lò</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p</a:t>
            </a:r>
            <a:r>
              <a:rPr lang="en-US">
                <a:latin typeface="Arial" panose="020B0604020202020204" pitchFamily="34" charset="0"/>
                <a:ea typeface="Times New Roman" panose="02020603050405020304" pitchFamily="18" charset="0"/>
                <a:cs typeface="Arial" panose="020B0604020202020204" pitchFamily="34" charset="0"/>
              </a:rPr>
              <a:t>hụ</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thuộc v</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 y</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 t</a:t>
            </a:r>
            <a:r>
              <a:rPr lang="en-US">
                <a:latin typeface="Arial" panose="020B0604020202020204" pitchFamily="34" charset="0"/>
                <a:ea typeface="Times New Roman" panose="02020603050405020304" pitchFamily="18" charset="0"/>
                <a:cs typeface="Arial" panose="020B0604020202020204" pitchFamily="34" charset="0"/>
              </a:rPr>
              <a:t>ố:</a:t>
            </a:r>
            <a:r>
              <a:rPr lang="en-US" spc="1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p</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a:t>
            </a:r>
            <a:r>
              <a:rPr lang="en-US" spc="5">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nh lò hơi và xử lý nướ</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 Khi </a:t>
            </a:r>
            <a:r>
              <a:rPr lang="en-US" spc="5">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m b</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o được</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 </a:t>
            </a:r>
            <a:r>
              <a:rPr lang="en-US" spc="5">
                <a:latin typeface="Arial" panose="020B0604020202020204" pitchFamily="34" charset="0"/>
                <a:ea typeface="Times New Roman" panose="02020603050405020304" pitchFamily="18" charset="0"/>
                <a:cs typeface="Arial" panose="020B0604020202020204" pitchFamily="34" charset="0"/>
              </a:rPr>
              <a:t>l</a:t>
            </a:r>
            <a:r>
              <a:rPr lang="en-US">
                <a:latin typeface="Arial" panose="020B0604020202020204" pitchFamily="34" charset="0"/>
                <a:ea typeface="Times New Roman" panose="02020603050405020304" pitchFamily="18" charset="0"/>
                <a:cs typeface="Arial" panose="020B0604020202020204" pitchFamily="34" charset="0"/>
              </a:rPr>
              <a:t>ượ</a:t>
            </a:r>
            <a:r>
              <a:rPr lang="en-US" spc="10">
                <a:latin typeface="Arial" panose="020B0604020202020204" pitchFamily="34" charset="0"/>
                <a:ea typeface="Times New Roman" panose="02020603050405020304" pitchFamily="18" charset="0"/>
                <a:cs typeface="Arial" panose="020B0604020202020204" pitchFamily="34" charset="0"/>
              </a:rPr>
              <a:t>n</a:t>
            </a:r>
            <a:r>
              <a:rPr lang="en-US">
                <a:latin typeface="Arial" panose="020B0604020202020204" pitchFamily="34" charset="0"/>
                <a:ea typeface="Times New Roman" panose="02020603050405020304" pitchFamily="18" charset="0"/>
                <a:cs typeface="Arial" panose="020B0604020202020204" pitchFamily="34" charset="0"/>
              </a:rPr>
              <a:t>g nước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bổ sung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ốt nh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 </a:t>
            </a:r>
            <a:r>
              <a:rPr lang="en-US" spc="5">
                <a:latin typeface="Arial" panose="020B0604020202020204" pitchFamily="34" charset="0"/>
                <a:ea typeface="Times New Roman" panose="02020603050405020304" pitchFamily="18" charset="0"/>
                <a:cs typeface="Arial" panose="020B0604020202020204" pitchFamily="34" charset="0"/>
              </a:rPr>
              <a:t>s</a:t>
            </a:r>
            <a:r>
              <a:rPr lang="en-US">
                <a:latin typeface="Arial" panose="020B0604020202020204" pitchFamily="34" charset="0"/>
                <a:ea typeface="Times New Roman" panose="02020603050405020304" pitchFamily="18" charset="0"/>
                <a:cs typeface="Arial" panose="020B0604020202020204" pitchFamily="34" charset="0"/>
              </a:rPr>
              <a:t>ẽ</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m </a:t>
            </a:r>
            <a:r>
              <a:rPr lang="en-US" spc="5">
                <a:latin typeface="Arial" panose="020B0604020202020204" pitchFamily="34" charset="0"/>
                <a:ea typeface="Times New Roman" panose="02020603050405020304" pitchFamily="18" charset="0"/>
                <a:cs typeface="Arial" panose="020B0604020202020204" pitchFamily="34" charset="0"/>
              </a:rPr>
              <a:t>l</a:t>
            </a:r>
            <a:r>
              <a:rPr lang="en-US">
                <a:latin typeface="Arial" panose="020B0604020202020204" pitchFamily="34" charset="0"/>
                <a:ea typeface="Times New Roman" panose="02020603050405020304" pitchFamily="18" charset="0"/>
                <a:cs typeface="Arial" panose="020B0604020202020204" pitchFamily="34" charset="0"/>
              </a:rPr>
              <a:t>ượng xả đ</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y</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cầ</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p>
          <a:p>
            <a:pPr marL="285750" indent="-285750" algn="jus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Gi</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ợng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xả đ</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y</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a:t>
            </a:r>
            <a:r>
              <a:rPr lang="en-US" spc="-5">
                <a:latin typeface="Arial" panose="020B0604020202020204" pitchFamily="34" charset="0"/>
                <a:ea typeface="Times New Roman" panose="02020603050405020304" pitchFamily="18" charset="0"/>
                <a:cs typeface="Arial" panose="020B0604020202020204" pitchFamily="34" charset="0"/>
              </a:rPr>
              <a:t>ẫ</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 t</a:t>
            </a:r>
            <a:r>
              <a:rPr lang="en-US">
                <a:latin typeface="Arial" panose="020B0604020202020204" pitchFamily="34" charset="0"/>
                <a:ea typeface="Times New Roman" panose="02020603050405020304" pitchFamily="18" charset="0"/>
                <a:cs typeface="Arial" panose="020B0604020202020204" pitchFamily="34" charset="0"/>
              </a:rPr>
              <a:t>ỷ</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lệ nhi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ă</a:t>
            </a:r>
            <a:r>
              <a:rPr lang="en-US">
                <a:latin typeface="Arial" panose="020B0604020202020204" pitchFamily="34" charset="0"/>
                <a:ea typeface="Times New Roman" panose="02020603050405020304" pitchFamily="18" charset="0"/>
                <a:cs typeface="Arial" panose="020B0604020202020204" pitchFamily="34" charset="0"/>
              </a:rPr>
              <a:t>ng</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tro</a:t>
            </a:r>
            <a:r>
              <a:rPr lang="en-US" spc="-15">
                <a:latin typeface="Arial" panose="020B0604020202020204" pitchFamily="34" charset="0"/>
                <a:ea typeface="Times New Roman" panose="02020603050405020304" pitchFamily="18" charset="0"/>
                <a:cs typeface="Arial" panose="020B0604020202020204" pitchFamily="34" charset="0"/>
              </a:rPr>
              <a:t>n</a:t>
            </a:r>
            <a:r>
              <a:rPr lang="en-US">
                <a:latin typeface="Arial" panose="020B0604020202020204" pitchFamily="34" charset="0"/>
                <a:ea typeface="Times New Roman" panose="02020603050405020304" pitchFamily="18" charset="0"/>
                <a:cs typeface="Arial" panose="020B0604020202020204" pitchFamily="34" charset="0"/>
              </a:rPr>
              <a:t>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dòng</a:t>
            </a:r>
            <a:r>
              <a:rPr lang="en-US" spc="5">
                <a:latin typeface="Arial" panose="020B0604020202020204" pitchFamily="34" charset="0"/>
                <a:ea typeface="Times New Roman" panose="02020603050405020304" pitchFamily="18" charset="0"/>
                <a:cs typeface="Arial" panose="020B0604020202020204" pitchFamily="34" charset="0"/>
              </a:rPr>
              <a:t> x</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a:t>
            </a:r>
            <a:r>
              <a:rPr lang="en-US" spc="5">
                <a:latin typeface="Arial" panose="020B0604020202020204" pitchFamily="34" charset="0"/>
                <a:ea typeface="Times New Roman" panose="02020603050405020304" pitchFamily="18"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2"/>
          <a:stretch>
            <a:fillRect/>
          </a:stretch>
        </p:blipFill>
        <p:spPr>
          <a:xfrm>
            <a:off x="11188160" y="5996280"/>
            <a:ext cx="1000211" cy="861720"/>
          </a:xfrm>
          <a:prstGeom prst="rect">
            <a:avLst/>
          </a:prstGeom>
        </p:spPr>
      </p:pic>
      <p:sp>
        <p:nvSpPr>
          <p:cNvPr id="10" name="Rectangle 10">
            <a:extLst>
              <a:ext uri="{FF2B5EF4-FFF2-40B4-BE49-F238E27FC236}">
                <a16:creationId xmlns:a16="http://schemas.microsoft.com/office/drawing/2014/main" id="{FDDED7F5-CC56-798D-9643-9E13C8A78F1C}"/>
              </a:ext>
            </a:extLst>
          </p:cNvPr>
          <p:cNvSpPr>
            <a:spLocks noChangeArrowheads="1"/>
          </p:cNvSpPr>
          <p:nvPr/>
        </p:nvSpPr>
        <p:spPr bwMode="white">
          <a:xfrm>
            <a:off x="685800" y="586556"/>
            <a:ext cx="108204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b="1" smtClean="0">
                <a:solidFill>
                  <a:schemeClr val="accent1">
                    <a:lumMod val="50000"/>
                  </a:schemeClr>
                </a:solidFill>
                <a:cs typeface="Arial" panose="020B0604020202020204" pitchFamily="34" charset="0"/>
              </a:rPr>
              <a:t>Các c</a:t>
            </a:r>
            <a:r>
              <a:rPr lang="vi-VN" altLang="en-US" sz="2800" b="1" smtClean="0">
                <a:solidFill>
                  <a:schemeClr val="accent1">
                    <a:lumMod val="50000"/>
                  </a:schemeClr>
                </a:solidFill>
                <a:cs typeface="Arial" panose="020B0604020202020204" pitchFamily="34" charset="0"/>
              </a:rPr>
              <a:t>ơ hội tiết kiệm năng lượng cho lò hơi</a:t>
            </a:r>
            <a:r>
              <a:rPr lang="en-US" altLang="en-US" sz="2800" b="1" smtClean="0">
                <a:solidFill>
                  <a:schemeClr val="accent1">
                    <a:lumMod val="50000"/>
                  </a:schemeClr>
                </a:solidFill>
                <a:cs typeface="Arial" panose="020B0604020202020204" pitchFamily="34" charset="0"/>
              </a:rPr>
              <a:t> khác</a:t>
            </a:r>
            <a:endParaRPr lang="vi-VN" altLang="en-US" sz="2800" b="1">
              <a:solidFill>
                <a:schemeClr val="accent1">
                  <a:lumMod val="50000"/>
                </a:schemeClr>
              </a:solidFill>
              <a:cs typeface="Arial" panose="020B0604020202020204" pitchFamily="34" charset="0"/>
            </a:endParaRPr>
          </a:p>
        </p:txBody>
      </p:sp>
    </p:spTree>
    <p:extLst>
      <p:ext uri="{BB962C8B-B14F-4D97-AF65-F5344CB8AC3E}">
        <p14:creationId xmlns:p14="http://schemas.microsoft.com/office/powerpoint/2010/main" val="1587245375"/>
      </p:ext>
    </p:extLst>
  </p:cSld>
  <p:clrMapOvr>
    <a:masterClrMapping/>
  </p:clrMapOvr>
</p:sld>
</file>

<file path=ppt/slides/slide4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40117E-77A4-4F19-5AF3-E0F20C4B570D}"/>
              </a:ext>
            </a:extLst>
          </p:cNvPr>
          <p:cNvSpPr txBox="1"/>
          <p:nvPr/>
        </p:nvSpPr>
        <p:spPr>
          <a:xfrm>
            <a:off x="0" y="533400"/>
            <a:ext cx="12192000" cy="523220"/>
          </a:xfrm>
          <a:prstGeom prst="rect">
            <a:avLst/>
          </a:prstGeom>
          <a:noFill/>
        </p:spPr>
        <p:txBody>
          <a:bodyPr wrap="square">
            <a:spAutoFit/>
          </a:bodyPr>
          <a:lstStyle/>
          <a:p>
            <a:pPr algn="ctr"/>
            <a:r>
              <a:rPr b="1" lang="en-GB" sz="2800">
                <a:solidFill>
                  <a:schemeClr val="accent1">
                    <a:lumMod val="50000"/>
                  </a:schemeClr>
                </a:solidFill>
                <a:ea charset="0" panose="02020603050405020304" pitchFamily="18" typeface="Times New Roman"/>
                <a:cs charset="0" panose="020B0604020202020204" pitchFamily="34" typeface="Arial"/>
              </a:rPr>
              <a:t>Giảm thiểu xả lò bằng việc cài đặt bộ điều khiển xả lò tự động</a:t>
            </a:r>
          </a:p>
        </p:txBody>
      </p:sp>
      <p:sp>
        <p:nvSpPr>
          <p:cNvPr id="4" name="Content Placeholder 2">
            <a:extLst>
              <a:ext uri="{FF2B5EF4-FFF2-40B4-BE49-F238E27FC236}">
                <a16:creationId xmlns:a16="http://schemas.microsoft.com/office/drawing/2014/main" id="{69FB24C3-858E-CC45-FE57-6F3FA99275EC}"/>
              </a:ext>
            </a:extLst>
          </p:cNvPr>
          <p:cNvSpPr txBox="1">
            <a:spLocks/>
          </p:cNvSpPr>
          <p:nvPr/>
        </p:nvSpPr>
        <p:spPr>
          <a:xfrm>
            <a:off x="654740" y="1534883"/>
            <a:ext cx="11003860" cy="1398452"/>
          </a:xfrm>
          <a:prstGeom prst="rect">
            <a:avLst/>
          </a:prstGeom>
        </p:spPr>
        <p:txBody>
          <a:bodyPr/>
          <a:lstStyle>
            <a:lvl1pPr algn="l" defTabSz="914400" eaLnBrk="1" hangingPunct="1" indent="-228600" latinLnBrk="0" marL="228600" rtl="0">
              <a:lnSpc>
                <a:spcPct val="90000"/>
              </a:lnSpc>
              <a:spcBef>
                <a:spcPts val="1000"/>
              </a:spcBef>
              <a:buFont charset="0" panose="020B0604020202020204" pitchFamily="34" typeface="Arial"/>
              <a:buChar char="•"/>
              <a:defRPr kern="1200" sz="2800">
                <a:solidFill>
                  <a:schemeClr val="tx1">
                    <a:lumMod val="50000"/>
                    <a:lumOff val="50000"/>
                  </a:schemeClr>
                </a:solidFill>
                <a:latin typeface="+mn-lt"/>
                <a:ea typeface="+mn-ea"/>
                <a:cs typeface="+mn-cs"/>
              </a:defRPr>
            </a:lvl1pPr>
            <a:lvl2pPr algn="l" defTabSz="914400" eaLnBrk="1" hangingPunct="1" indent="-228600" latinLnBrk="0" marL="685800" rtl="0">
              <a:lnSpc>
                <a:spcPct val="90000"/>
              </a:lnSpc>
              <a:spcBef>
                <a:spcPts val="500"/>
              </a:spcBef>
              <a:buFont charset="0" panose="020B0604020202020204" pitchFamily="34" typeface="Arial"/>
              <a:buChar char="•"/>
              <a:defRPr kern="1200" sz="2400">
                <a:solidFill>
                  <a:schemeClr val="tx1">
                    <a:lumMod val="50000"/>
                    <a:lumOff val="50000"/>
                  </a:schemeClr>
                </a:solidFill>
                <a:latin typeface="+mn-lt"/>
                <a:ea typeface="+mn-ea"/>
                <a:cs typeface="+mn-cs"/>
              </a:defRPr>
            </a:lvl2pPr>
            <a:lvl3pPr algn="l" defTabSz="914400" eaLnBrk="1" hangingPunct="1" indent="-228600" latinLnBrk="0" marL="1143000" rtl="0">
              <a:lnSpc>
                <a:spcPct val="90000"/>
              </a:lnSpc>
              <a:spcBef>
                <a:spcPts val="500"/>
              </a:spcBef>
              <a:buFont charset="0" panose="020B0604020202020204" pitchFamily="34" typeface="Arial"/>
              <a:buChar char="•"/>
              <a:defRPr kern="1200" sz="2000">
                <a:solidFill>
                  <a:schemeClr val="tx1">
                    <a:lumMod val="50000"/>
                    <a:lumOff val="50000"/>
                  </a:schemeClr>
                </a:solidFill>
                <a:latin typeface="+mn-lt"/>
                <a:ea typeface="+mn-ea"/>
                <a:cs typeface="+mn-cs"/>
              </a:defRPr>
            </a:lvl3pPr>
            <a:lvl4pPr algn="l" defTabSz="914400" eaLnBrk="1" hangingPunct="1" indent="-228600" latinLnBrk="0" marL="16002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4pPr>
            <a:lvl5pPr algn="l" defTabSz="914400" eaLnBrk="1" hangingPunct="1" indent="-228600" latinLnBrk="0" marL="20574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a:lstStyle>
          <a:p>
            <a:pPr indent="-342900" lvl="1" marL="342900">
              <a:buClr>
                <a:srgbClr val="002962"/>
              </a:buClr>
              <a:buSzPct val="60000"/>
              <a:buFont charset="2" panose="05000000000000000000" pitchFamily="2" typeface="Wingdings"/>
              <a:buNone/>
            </a:pPr>
            <a:r>
              <a:rPr altLang="en-US" b="1" lang="en-US" sz="2000">
                <a:solidFill>
                  <a:schemeClr val="tx1"/>
                </a:solidFill>
                <a:cs charset="0" panose="020B0604020202020204" pitchFamily="34" typeface="Arial"/>
              </a:rPr>
              <a:t>Mục đích:</a:t>
            </a:r>
          </a:p>
          <a:p>
            <a:pPr indent="-342900" lvl="2" marL="800100">
              <a:buClr>
                <a:srgbClr val="002962"/>
              </a:buClr>
              <a:buSzPct val="60000"/>
              <a:buFont charset="0" panose="020B0604020202020204" pitchFamily="34" typeface="Arial"/>
              <a:buChar char="►"/>
            </a:pPr>
            <a:r>
              <a:rPr altLang="en-US" lang="vi-VN" sz="1800">
                <a:solidFill>
                  <a:schemeClr val="tx1"/>
                </a:solidFill>
                <a:cs charset="0" panose="020B0604020202020204" pitchFamily="34" typeface="Arial"/>
              </a:rPr>
              <a:t>Không cho cáu </a:t>
            </a:r>
            <a:r>
              <a:rPr altLang="en-US" lang="en-US" sz="1800">
                <a:solidFill>
                  <a:schemeClr val="tx1"/>
                </a:solidFill>
                <a:cs charset="0" panose="020B0604020202020204" pitchFamily="34" typeface="Arial"/>
              </a:rPr>
              <a:t>cặn </a:t>
            </a:r>
            <a:r>
              <a:rPr altLang="en-US" lang="vi-VN" sz="1800">
                <a:solidFill>
                  <a:schemeClr val="tx1"/>
                </a:solidFill>
                <a:cs charset="0" panose="020B0604020202020204" pitchFamily="34" typeface="Arial"/>
              </a:rPr>
              <a:t>bám cứng</a:t>
            </a:r>
            <a:endParaRPr altLang="en-US" lang="en-US" sz="1800">
              <a:solidFill>
                <a:schemeClr val="tx1"/>
              </a:solidFill>
              <a:cs charset="0" panose="020B0604020202020204" pitchFamily="34" typeface="Arial"/>
            </a:endParaRPr>
          </a:p>
          <a:p>
            <a:pPr indent="-342900" lvl="2" marL="800100">
              <a:buClr>
                <a:srgbClr val="002962"/>
              </a:buClr>
              <a:buSzPct val="60000"/>
              <a:buFont charset="0" panose="020B0604020202020204" pitchFamily="34" typeface="Arial"/>
              <a:buChar char="►"/>
            </a:pPr>
            <a:r>
              <a:rPr altLang="en-US" lang="vi-VN" sz="1800">
                <a:solidFill>
                  <a:schemeClr val="tx1"/>
                </a:solidFill>
                <a:cs charset="0" panose="020B0604020202020204" pitchFamily="34" typeface="Arial"/>
              </a:rPr>
              <a:t>Kịp thời xả cáu thứ cấp và bùn lắng dưới đáy </a:t>
            </a:r>
            <a:r>
              <a:rPr altLang="en-US" lang="en-US" sz="1800">
                <a:solidFill>
                  <a:schemeClr val="tx1"/>
                </a:solidFill>
                <a:cs charset="0" panose="020B0604020202020204" pitchFamily="34" typeface="Arial"/>
              </a:rPr>
              <a:t>lò</a:t>
            </a:r>
          </a:p>
          <a:p>
            <a:pPr indent="-342900" lvl="2" marL="800100">
              <a:buClr>
                <a:srgbClr val="002962"/>
              </a:buClr>
              <a:buSzPct val="60000"/>
              <a:buFont charset="0" panose="020B0604020202020204" pitchFamily="34" typeface="Arial"/>
              <a:buChar char="►"/>
            </a:pPr>
            <a:r>
              <a:rPr altLang="en-US" lang="vi-VN" sz="1800">
                <a:solidFill>
                  <a:schemeClr val="tx1"/>
                </a:solidFill>
                <a:cs charset="0" panose="020B0604020202020204" pitchFamily="34" typeface="Arial"/>
              </a:rPr>
              <a:t>Giảm nồng độ TDS</a:t>
            </a:r>
            <a:endParaRPr altLang="en-US" lang="en-US" sz="1800">
              <a:solidFill>
                <a:schemeClr val="tx1"/>
              </a:solidFill>
              <a:cs charset="0" panose="020B0604020202020204" pitchFamily="34" typeface="Arial"/>
            </a:endParaRPr>
          </a:p>
          <a:p>
            <a:endParaRPr altLang="en-US" lang="en-US" sz="2000">
              <a:solidFill>
                <a:schemeClr val="tx1"/>
              </a:solidFill>
              <a:cs charset="0" panose="020B0604020202020204" pitchFamily="34" typeface="Arial"/>
            </a:endParaRPr>
          </a:p>
        </p:txBody>
      </p:sp>
      <p:pic>
        <p:nvPicPr>
          <p:cNvPr id="10" name="Object 9"/>
          <p:cNvPicPr>
            <a:picLocks noChangeAspect="1"/>
          </p:cNvPicPr>
          <p:nvPr/>
        </p:nvPicPr>
        <p:blipFill>
          <a:blip r:embed="rId4"/>
          <a:srcRect/>
          <a:stretch>
            <a:fillRect/>
          </a:stretch>
        </p:blipFill>
        <p:spPr bwMode="auto">
          <a:xfrm>
            <a:off x="692840" y="3653220"/>
            <a:ext cx="1663564" cy="648317"/>
          </a:xfrm>
          <a:prstGeom prst="rect"/>
          <a:noFill/>
        </p:spPr>
      </p:pic>
      <p:sp>
        <p:nvSpPr>
          <p:cNvPr id="13" name="Content Placeholder 2">
            <a:extLst>
              <a:ext uri="{FF2B5EF4-FFF2-40B4-BE49-F238E27FC236}">
                <a16:creationId xmlns:a16="http://schemas.microsoft.com/office/drawing/2014/main" id="{6EB56EA1-33D8-EF43-378E-066C48B2E578}"/>
              </a:ext>
            </a:extLst>
          </p:cNvPr>
          <p:cNvSpPr txBox="1">
            <a:spLocks/>
          </p:cNvSpPr>
          <p:nvPr/>
        </p:nvSpPr>
        <p:spPr>
          <a:xfrm>
            <a:off x="692840" y="4463696"/>
            <a:ext cx="5194852" cy="670052"/>
          </a:xfrm>
          <a:prstGeom prst="rect">
            <a:avLst/>
          </a:prstGeom>
          <a:solidFill>
            <a:schemeClr val="accent1">
              <a:lumMod val="40000"/>
              <a:lumOff val="60000"/>
            </a:schemeClr>
          </a:solidFill>
        </p:spPr>
        <p:txBody>
          <a:bodyPr anchor="ctr" rtlCol="0">
            <a:normAutofit/>
          </a:bodyPr>
          <a:lstStyle>
            <a:lvl1pPr algn="l" defTabSz="914400" eaLnBrk="1" hangingPunct="1" indent="-228600" latinLnBrk="0" marL="228600" rtl="0">
              <a:lnSpc>
                <a:spcPct val="90000"/>
              </a:lnSpc>
              <a:spcBef>
                <a:spcPts val="1000"/>
              </a:spcBef>
              <a:buFont charset="0" panose="020B0604020202020204" pitchFamily="34" typeface="Arial"/>
              <a:buChar char="•"/>
              <a:defRPr kern="1200" sz="2800">
                <a:solidFill>
                  <a:schemeClr val="tx1">
                    <a:lumMod val="50000"/>
                    <a:lumOff val="50000"/>
                  </a:schemeClr>
                </a:solidFill>
                <a:latin typeface="+mn-lt"/>
                <a:ea typeface="+mn-ea"/>
                <a:cs typeface="+mn-cs"/>
              </a:defRPr>
            </a:lvl1pPr>
            <a:lvl2pPr algn="l" defTabSz="914400" eaLnBrk="1" hangingPunct="1" indent="-228600" latinLnBrk="0" marL="685800" rtl="0">
              <a:lnSpc>
                <a:spcPct val="90000"/>
              </a:lnSpc>
              <a:spcBef>
                <a:spcPts val="500"/>
              </a:spcBef>
              <a:buFont charset="0" panose="020B0604020202020204" pitchFamily="34" typeface="Arial"/>
              <a:buChar char="•"/>
              <a:defRPr kern="1200" sz="2400">
                <a:solidFill>
                  <a:schemeClr val="tx1">
                    <a:lumMod val="50000"/>
                    <a:lumOff val="50000"/>
                  </a:schemeClr>
                </a:solidFill>
                <a:latin typeface="+mn-lt"/>
                <a:ea typeface="+mn-ea"/>
                <a:cs typeface="+mn-cs"/>
              </a:defRPr>
            </a:lvl2pPr>
            <a:lvl3pPr algn="l" defTabSz="914400" eaLnBrk="1" hangingPunct="1" indent="-228600" latinLnBrk="0" marL="1143000" rtl="0">
              <a:lnSpc>
                <a:spcPct val="90000"/>
              </a:lnSpc>
              <a:spcBef>
                <a:spcPts val="500"/>
              </a:spcBef>
              <a:buFont charset="0" panose="020B0604020202020204" pitchFamily="34" typeface="Arial"/>
              <a:buChar char="•"/>
              <a:defRPr kern="1200" sz="2000">
                <a:solidFill>
                  <a:schemeClr val="tx1">
                    <a:lumMod val="50000"/>
                    <a:lumOff val="50000"/>
                  </a:schemeClr>
                </a:solidFill>
                <a:latin typeface="+mn-lt"/>
                <a:ea typeface="+mn-ea"/>
                <a:cs typeface="+mn-cs"/>
              </a:defRPr>
            </a:lvl3pPr>
            <a:lvl4pPr algn="l" defTabSz="914400" eaLnBrk="1" hangingPunct="1" indent="-228600" latinLnBrk="0" marL="16002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4pPr>
            <a:lvl5pPr algn="l" defTabSz="914400" eaLnBrk="1" hangingPunct="1" indent="-228600" latinLnBrk="0" marL="20574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a:lstStyle>
          <a:p>
            <a:pPr algn="ctr">
              <a:buFont charset="0" panose="020B0604020202020204" pitchFamily="34" typeface="Arial"/>
              <a:buNone/>
              <a:defRPr/>
            </a:pPr>
            <a:r>
              <a:rPr b="1" lang="en-US" smtClean="0" sz="2400">
                <a:solidFill>
                  <a:srgbClr val="0000CC"/>
                </a:solidFill>
                <a:cs charset="0" panose="020B0604020202020204" pitchFamily="34" typeface="Arial"/>
              </a:rPr>
              <a:t>G</a:t>
            </a:r>
            <a:r>
              <a:rPr b="1" baseline="-25000" lang="en-US" smtClean="0" sz="2400">
                <a:solidFill>
                  <a:srgbClr val="0000CC"/>
                </a:solidFill>
                <a:cs charset="0" panose="020B0604020202020204" pitchFamily="34" typeface="Arial"/>
              </a:rPr>
              <a:t>xả</a:t>
            </a:r>
            <a:r>
              <a:rPr b="1" lang="en-US" smtClean="0" sz="2400">
                <a:solidFill>
                  <a:srgbClr val="0000CC"/>
                </a:solidFill>
                <a:cs charset="0" panose="020B0604020202020204" pitchFamily="34" typeface="Arial"/>
              </a:rPr>
              <a:t> </a:t>
            </a:r>
            <a:r>
              <a:rPr b="1" dirty="0" lang="en-US" sz="2400">
                <a:solidFill>
                  <a:srgbClr val="0000CC"/>
                </a:solidFill>
                <a:cs charset="0" panose="020B0604020202020204" pitchFamily="34" typeface="Arial"/>
              </a:rPr>
              <a:t>= D*(</a:t>
            </a:r>
            <a:r>
              <a:rPr b="1" dirty="0" err="1" lang="en-US" sz="2400">
                <a:solidFill>
                  <a:srgbClr val="0000CC"/>
                </a:solidFill>
                <a:cs charset="0" panose="020B0604020202020204" pitchFamily="34" typeface="Arial"/>
              </a:rPr>
              <a:t>TDS</a:t>
            </a:r>
            <a:r>
              <a:rPr b="1" baseline="-25000" dirty="0" err="1" lang="en-US" sz="2400">
                <a:solidFill>
                  <a:srgbClr val="0000CC"/>
                </a:solidFill>
                <a:cs charset="0" panose="020B0604020202020204" pitchFamily="34" typeface="Arial"/>
              </a:rPr>
              <a:t>c</a:t>
            </a:r>
            <a:r>
              <a:rPr b="1" dirty="0" lang="en-US" sz="2400">
                <a:solidFill>
                  <a:srgbClr val="0000CC"/>
                </a:solidFill>
                <a:cs charset="0" panose="020B0604020202020204" pitchFamily="34" typeface="Arial"/>
              </a:rPr>
              <a:t>) / (TDS</a:t>
            </a:r>
            <a:r>
              <a:rPr b="1" baseline="-25000" dirty="0" lang="en-US" sz="2400">
                <a:solidFill>
                  <a:srgbClr val="0000CC"/>
                </a:solidFill>
                <a:cs charset="0" panose="020B0604020202020204" pitchFamily="34" typeface="Arial"/>
              </a:rPr>
              <a:t>L</a:t>
            </a:r>
            <a:r>
              <a:rPr b="1" dirty="0" lang="en-US" sz="2400">
                <a:solidFill>
                  <a:srgbClr val="0000CC"/>
                </a:solidFill>
                <a:cs charset="0" panose="020B0604020202020204" pitchFamily="34" typeface="Arial"/>
              </a:rPr>
              <a:t> – </a:t>
            </a:r>
            <a:r>
              <a:rPr b="1" dirty="0" err="1" lang="en-US" sz="2400">
                <a:solidFill>
                  <a:srgbClr val="0000CC"/>
                </a:solidFill>
                <a:cs charset="0" panose="020B0604020202020204" pitchFamily="34" typeface="Arial"/>
              </a:rPr>
              <a:t>TDS</a:t>
            </a:r>
            <a:r>
              <a:rPr b="1" baseline="-25000" dirty="0" err="1" lang="en-US" sz="2400">
                <a:solidFill>
                  <a:srgbClr val="0000CC"/>
                </a:solidFill>
                <a:cs charset="0" panose="020B0604020202020204" pitchFamily="34" typeface="Arial"/>
              </a:rPr>
              <a:t>c</a:t>
            </a:r>
            <a:r>
              <a:rPr b="1" dirty="0" lang="en-US" sz="2400">
                <a:solidFill>
                  <a:srgbClr val="0000CC"/>
                </a:solidFill>
                <a:cs charset="0" panose="020B0604020202020204" pitchFamily="34" typeface="Arial"/>
              </a:rPr>
              <a:t>)</a:t>
            </a:r>
          </a:p>
        </p:txBody>
      </p:sp>
      <p:sp>
        <p:nvSpPr>
          <p:cNvPr id="14" name="Content Placeholder 7">
            <a:extLst>
              <a:ext uri="{FF2B5EF4-FFF2-40B4-BE49-F238E27FC236}">
                <a16:creationId xmlns:a16="http://schemas.microsoft.com/office/drawing/2014/main" id="{B98363F6-9925-8275-041F-7388B87BE8A9}"/>
              </a:ext>
            </a:extLst>
          </p:cNvPr>
          <p:cNvSpPr txBox="1">
            <a:spLocks/>
          </p:cNvSpPr>
          <p:nvPr/>
        </p:nvSpPr>
        <p:spPr>
          <a:xfrm>
            <a:off x="6096000" y="4491717"/>
            <a:ext cx="5562600" cy="1461787"/>
          </a:xfrm>
          <a:prstGeom prst="rect">
            <a:avLst/>
          </a:prstGeom>
        </p:spPr>
        <p:txBody>
          <a:bodyPr rtlCol="0">
            <a:normAutofit fontScale="77500" lnSpcReduction="20000"/>
          </a:bodyPr>
          <a:lstStyle>
            <a:lvl1pPr algn="l" defTabSz="914400" eaLnBrk="1" hangingPunct="1" indent="-228600" latinLnBrk="0" marL="228600" rtl="0">
              <a:lnSpc>
                <a:spcPct val="90000"/>
              </a:lnSpc>
              <a:spcBef>
                <a:spcPts val="1000"/>
              </a:spcBef>
              <a:buFont charset="0" panose="020B0604020202020204" pitchFamily="34" typeface="Arial"/>
              <a:buChar char="•"/>
              <a:defRPr kern="1200" sz="2800">
                <a:solidFill>
                  <a:schemeClr val="tx1">
                    <a:lumMod val="50000"/>
                    <a:lumOff val="50000"/>
                  </a:schemeClr>
                </a:solidFill>
                <a:latin typeface="+mn-lt"/>
                <a:ea typeface="+mn-ea"/>
                <a:cs typeface="+mn-cs"/>
              </a:defRPr>
            </a:lvl1pPr>
            <a:lvl2pPr algn="l" defTabSz="914400" eaLnBrk="1" hangingPunct="1" indent="-228600" latinLnBrk="0" marL="685800" rtl="0">
              <a:lnSpc>
                <a:spcPct val="90000"/>
              </a:lnSpc>
              <a:spcBef>
                <a:spcPts val="500"/>
              </a:spcBef>
              <a:buFont charset="0" panose="020B0604020202020204" pitchFamily="34" typeface="Arial"/>
              <a:buChar char="•"/>
              <a:defRPr kern="1200" sz="2400">
                <a:solidFill>
                  <a:schemeClr val="tx1">
                    <a:lumMod val="50000"/>
                    <a:lumOff val="50000"/>
                  </a:schemeClr>
                </a:solidFill>
                <a:latin typeface="+mn-lt"/>
                <a:ea typeface="+mn-ea"/>
                <a:cs typeface="+mn-cs"/>
              </a:defRPr>
            </a:lvl2pPr>
            <a:lvl3pPr algn="l" defTabSz="914400" eaLnBrk="1" hangingPunct="1" indent="-228600" latinLnBrk="0" marL="1143000" rtl="0">
              <a:lnSpc>
                <a:spcPct val="90000"/>
              </a:lnSpc>
              <a:spcBef>
                <a:spcPts val="500"/>
              </a:spcBef>
              <a:buFont charset="0" panose="020B0604020202020204" pitchFamily="34" typeface="Arial"/>
              <a:buChar char="•"/>
              <a:defRPr kern="1200" sz="2000">
                <a:solidFill>
                  <a:schemeClr val="tx1">
                    <a:lumMod val="50000"/>
                    <a:lumOff val="50000"/>
                  </a:schemeClr>
                </a:solidFill>
                <a:latin typeface="+mn-lt"/>
                <a:ea typeface="+mn-ea"/>
                <a:cs typeface="+mn-cs"/>
              </a:defRPr>
            </a:lvl3pPr>
            <a:lvl4pPr algn="l" defTabSz="914400" eaLnBrk="1" hangingPunct="1" indent="-228600" latinLnBrk="0" marL="16002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4pPr>
            <a:lvl5pPr algn="l" defTabSz="914400" eaLnBrk="1" hangingPunct="1" indent="-228600" latinLnBrk="0" marL="2057400" rtl="0">
              <a:lnSpc>
                <a:spcPct val="90000"/>
              </a:lnSpc>
              <a:spcBef>
                <a:spcPts val="500"/>
              </a:spcBef>
              <a:buFont charset="0" panose="020B0604020202020204" pitchFamily="34" typeface="Arial"/>
              <a:buChar char="•"/>
              <a:defRPr kern="1200" sz="1800">
                <a:solidFill>
                  <a:schemeClr val="tx1">
                    <a:lumMod val="50000"/>
                    <a:lumOff val="50000"/>
                  </a:schemeClr>
                </a:solidFill>
                <a:latin typeface="+mn-lt"/>
                <a:ea typeface="+mn-ea"/>
                <a:cs typeface="+mn-cs"/>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a:lstStyle>
          <a:p>
            <a:pPr indent="-1262063" marL="1262063">
              <a:lnSpc>
                <a:spcPct val="120000"/>
              </a:lnSpc>
              <a:spcBef>
                <a:spcPts val="300"/>
              </a:spcBef>
              <a:spcAft>
                <a:spcPts val="300"/>
              </a:spcAft>
              <a:buNone/>
              <a:tabLst>
                <a:tab algn="l" pos="1196975"/>
              </a:tabLst>
              <a:defRPr/>
            </a:pPr>
            <a:r>
              <a:rPr b="1" lang="en-US" sz="2200">
                <a:solidFill>
                  <a:schemeClr val="tx1"/>
                </a:solidFill>
                <a:cs charset="0" panose="020B0604020202020204" pitchFamily="34" typeface="Arial"/>
              </a:rPr>
              <a:t>G</a:t>
            </a:r>
            <a:r>
              <a:rPr b="1" baseline="-25000" lang="en-US" sz="2200">
                <a:solidFill>
                  <a:schemeClr val="tx1"/>
                </a:solidFill>
                <a:cs charset="0" panose="020B0604020202020204" pitchFamily="34" typeface="Arial"/>
              </a:rPr>
              <a:t>xả 	</a:t>
            </a:r>
            <a:r>
              <a:rPr b="1" lang="en-US" sz="2200">
                <a:solidFill>
                  <a:schemeClr val="tx1"/>
                </a:solidFill>
                <a:cs charset="0" panose="020B0604020202020204" pitchFamily="34" typeface="Arial"/>
              </a:rPr>
              <a:t>: </a:t>
            </a:r>
            <a:r>
              <a:rPr lang="en-US" sz="2200">
                <a:solidFill>
                  <a:schemeClr val="tx1"/>
                </a:solidFill>
                <a:cs charset="0" panose="020B0604020202020204" pitchFamily="34" typeface="Arial"/>
              </a:rPr>
              <a:t>Lượng nước xả, kg/h</a:t>
            </a:r>
          </a:p>
          <a:p>
            <a:pPr indent="-1262063" marL="1262063">
              <a:lnSpc>
                <a:spcPct val="120000"/>
              </a:lnSpc>
              <a:spcBef>
                <a:spcPts val="300"/>
              </a:spcBef>
              <a:spcAft>
                <a:spcPts val="300"/>
              </a:spcAft>
              <a:buNone/>
              <a:tabLst>
                <a:tab algn="l" pos="1196975"/>
              </a:tabLst>
              <a:defRPr/>
            </a:pPr>
            <a:r>
              <a:rPr b="1" lang="en-US" sz="2200">
                <a:solidFill>
                  <a:schemeClr val="tx1"/>
                </a:solidFill>
                <a:cs charset="0" panose="020B0604020202020204" pitchFamily="34" typeface="Arial"/>
              </a:rPr>
              <a:t>D	: </a:t>
            </a:r>
            <a:r>
              <a:rPr lang="en-US" sz="2200">
                <a:solidFill>
                  <a:schemeClr val="tx1"/>
                </a:solidFill>
                <a:cs charset="0" panose="020B0604020202020204" pitchFamily="34" typeface="Arial"/>
              </a:rPr>
              <a:t>Sản lượng hơi, kg/h</a:t>
            </a:r>
          </a:p>
          <a:p>
            <a:pPr indent="-1262063" marL="1262063">
              <a:lnSpc>
                <a:spcPct val="120000"/>
              </a:lnSpc>
              <a:spcBef>
                <a:spcPts val="300"/>
              </a:spcBef>
              <a:spcAft>
                <a:spcPts val="300"/>
              </a:spcAft>
              <a:buNone/>
              <a:tabLst>
                <a:tab algn="l" pos="1196975"/>
              </a:tabLst>
              <a:defRPr/>
            </a:pPr>
            <a:r>
              <a:rPr b="1" lang="en-US" sz="2200">
                <a:solidFill>
                  <a:schemeClr val="tx1"/>
                </a:solidFill>
                <a:cs charset="0" panose="020B0604020202020204" pitchFamily="34" typeface="Arial"/>
              </a:rPr>
              <a:t>TDS</a:t>
            </a:r>
            <a:r>
              <a:rPr b="1" baseline="-25000" lang="en-US" sz="2200">
                <a:solidFill>
                  <a:schemeClr val="tx1"/>
                </a:solidFill>
                <a:cs charset="0" panose="020B0604020202020204" pitchFamily="34" typeface="Arial"/>
              </a:rPr>
              <a:t>c 	</a:t>
            </a:r>
            <a:r>
              <a:rPr b="1" lang="en-US" sz="2200">
                <a:solidFill>
                  <a:schemeClr val="tx1"/>
                </a:solidFill>
                <a:cs charset="0" panose="020B0604020202020204" pitchFamily="34" typeface="Arial"/>
              </a:rPr>
              <a:t>: </a:t>
            </a:r>
            <a:r>
              <a:rPr lang="en-US" sz="2200">
                <a:solidFill>
                  <a:schemeClr val="tx1"/>
                </a:solidFill>
                <a:cs charset="0" panose="020B0604020202020204" pitchFamily="34" typeface="Arial"/>
              </a:rPr>
              <a:t>Hàm lượng TDS trong nước cấp</a:t>
            </a:r>
          </a:p>
          <a:p>
            <a:pPr indent="-1262063" marL="1262063">
              <a:lnSpc>
                <a:spcPct val="120000"/>
              </a:lnSpc>
              <a:spcBef>
                <a:spcPts val="300"/>
              </a:spcBef>
              <a:spcAft>
                <a:spcPts val="300"/>
              </a:spcAft>
              <a:buNone/>
              <a:tabLst>
                <a:tab algn="l" pos="1196975"/>
              </a:tabLst>
              <a:defRPr/>
            </a:pPr>
            <a:r>
              <a:rPr b="1" lang="en-US" sz="2200">
                <a:solidFill>
                  <a:schemeClr val="tx1"/>
                </a:solidFill>
                <a:cs charset="0" panose="020B0604020202020204" pitchFamily="34" typeface="Arial"/>
              </a:rPr>
              <a:t>TDS</a:t>
            </a:r>
            <a:r>
              <a:rPr b="1" baseline="-25000" lang="en-US" sz="2200">
                <a:solidFill>
                  <a:schemeClr val="tx1"/>
                </a:solidFill>
                <a:cs charset="0" panose="020B0604020202020204" pitchFamily="34" typeface="Arial"/>
              </a:rPr>
              <a:t>L	</a:t>
            </a:r>
            <a:r>
              <a:rPr b="1" lang="en-US" sz="2200">
                <a:solidFill>
                  <a:schemeClr val="tx1"/>
                </a:solidFill>
                <a:cs charset="0" panose="020B0604020202020204" pitchFamily="34" typeface="Arial"/>
              </a:rPr>
              <a:t>: </a:t>
            </a:r>
            <a:r>
              <a:rPr lang="en-US" sz="2200">
                <a:solidFill>
                  <a:schemeClr val="tx1"/>
                </a:solidFill>
                <a:cs charset="0" panose="020B0604020202020204" pitchFamily="34" typeface="Arial"/>
              </a:rPr>
              <a:t>Hàm lượng TDS trong nước lò</a:t>
            </a:r>
            <a:endParaRPr dirty="0" lang="en-US" sz="2200">
              <a:solidFill>
                <a:schemeClr val="tx1"/>
              </a:solidFill>
              <a:cs charset="0" panose="020B0604020202020204" pitchFamily="34" typeface="Arial"/>
            </a:endParaRPr>
          </a:p>
        </p:txBody>
      </p:sp>
      <p:sp>
        <p:nvSpPr>
          <p:cNvPr id="15" name="TextBox 14">
            <a:extLst>
              <a:ext uri="{FF2B5EF4-FFF2-40B4-BE49-F238E27FC236}">
                <a16:creationId xmlns:a16="http://schemas.microsoft.com/office/drawing/2014/main" id="{5D5B72C9-DF24-B9DC-3389-48153A26B3A0}"/>
              </a:ext>
            </a:extLst>
          </p:cNvPr>
          <p:cNvSpPr txBox="1"/>
          <p:nvPr/>
        </p:nvSpPr>
        <p:spPr>
          <a:xfrm>
            <a:off x="2716067" y="3785466"/>
            <a:ext cx="8357566" cy="383823"/>
          </a:xfrm>
          <a:prstGeom prst="rect">
            <a:avLst/>
          </a:prstGeom>
          <a:noFill/>
        </p:spPr>
        <p:txBody>
          <a:bodyPr wrap="square">
            <a:spAutoFit/>
          </a:bodyPr>
          <a:lstStyle/>
          <a:p>
            <a:pPr algn="just">
              <a:lnSpc>
                <a:spcPct val="115000"/>
              </a:lnSpc>
              <a:spcBef>
                <a:spcPts val="300"/>
              </a:spcBef>
              <a:spcAft>
                <a:spcPts val="300"/>
              </a:spcAft>
            </a:pPr>
            <a:r>
              <a:rPr lang="en-US">
                <a:ea charset="0" panose="02020603050405020304" pitchFamily="18" typeface="Times New Roman"/>
                <a:cs charset="0" panose="020B0604020202020204" pitchFamily="34" typeface="Arial"/>
              </a:rPr>
              <a:t>T</a:t>
            </a:r>
            <a:r>
              <a:rPr lang="en-US" spc="-5">
                <a:ea charset="0" panose="02020603050405020304" pitchFamily="18" typeface="Times New Roman"/>
                <a:cs charset="0" panose="020B0604020202020204" pitchFamily="34" typeface="Arial"/>
              </a:rPr>
              <a:t>r</a:t>
            </a:r>
            <a:r>
              <a:rPr lang="en-US">
                <a:ea charset="0" panose="02020603050405020304" pitchFamily="18" typeface="Times New Roman"/>
                <a:cs charset="0" panose="020B0604020202020204" pitchFamily="34" typeface="Arial"/>
              </a:rPr>
              <a:t>ong đó: D</a:t>
            </a:r>
            <a:r>
              <a:rPr lang="en-US" sz="1050">
                <a:ea charset="0" panose="02020603050405020304" pitchFamily="18" typeface="Times New Roman"/>
                <a:cs charset="0" panose="020B0604020202020204" pitchFamily="34" typeface="Arial"/>
              </a:rPr>
              <a:t>x</a:t>
            </a:r>
            <a:r>
              <a:rPr lang="en-US" spc="105" sz="1050">
                <a:ea charset="0" panose="02020603050405020304" pitchFamily="18" typeface="Times New Roman"/>
                <a:cs charset="0" panose="020B0604020202020204" pitchFamily="34" typeface="Arial"/>
              </a:rPr>
              <a:t> </a:t>
            </a:r>
            <a:r>
              <a:rPr lang="en-US" spc="5">
                <a:ea charset="0" panose="02020603050405020304" pitchFamily="18" typeface="Times New Roman"/>
                <a:cs charset="0" panose="020B0604020202020204" pitchFamily="34" typeface="Arial"/>
              </a:rPr>
              <a:t>l</a:t>
            </a:r>
            <a:r>
              <a:rPr lang="en-US">
                <a:ea charset="0" panose="02020603050405020304" pitchFamily="18" typeface="Times New Roman"/>
                <a:cs charset="0" panose="020B0604020202020204" pitchFamily="34" typeface="Arial"/>
              </a:rPr>
              <a:t>à</a:t>
            </a:r>
            <a:r>
              <a:rPr lang="en-US" spc="-5">
                <a:ea charset="0" panose="02020603050405020304" pitchFamily="18" typeface="Times New Roman"/>
                <a:cs charset="0" panose="020B0604020202020204" pitchFamily="34" typeface="Arial"/>
              </a:rPr>
              <a:t> </a:t>
            </a:r>
            <a:r>
              <a:rPr lang="en-US">
                <a:ea charset="0" panose="02020603050405020304" pitchFamily="18" typeface="Times New Roman"/>
                <a:cs charset="0" panose="020B0604020202020204" pitchFamily="34" typeface="Arial"/>
              </a:rPr>
              <a:t>lượng nước</a:t>
            </a:r>
            <a:r>
              <a:rPr lang="en-US" spc="-5">
                <a:ea charset="0" panose="02020603050405020304" pitchFamily="18" typeface="Times New Roman"/>
                <a:cs charset="0" panose="020B0604020202020204" pitchFamily="34" typeface="Arial"/>
              </a:rPr>
              <a:t> </a:t>
            </a:r>
            <a:r>
              <a:rPr lang="en-US">
                <a:ea charset="0" panose="02020603050405020304" pitchFamily="18" typeface="Times New Roman"/>
                <a:cs charset="0" panose="020B0604020202020204" pitchFamily="34" typeface="Arial"/>
              </a:rPr>
              <a:t>xả</a:t>
            </a:r>
            <a:r>
              <a:rPr lang="en-US" spc="-5">
                <a:ea charset="0" panose="02020603050405020304" pitchFamily="18" typeface="Times New Roman"/>
                <a:cs charset="0" panose="020B0604020202020204" pitchFamily="34" typeface="Arial"/>
              </a:rPr>
              <a:t> </a:t>
            </a:r>
            <a:r>
              <a:rPr lang="en-US">
                <a:ea charset="0" panose="02020603050405020304" pitchFamily="18" typeface="Times New Roman"/>
                <a:cs charset="0" panose="020B0604020202020204" pitchFamily="34" typeface="Arial"/>
              </a:rPr>
              <a:t>lò (kg/h, kg/s); D</a:t>
            </a:r>
            <a:r>
              <a:rPr lang="en-US" spc="5" sz="1050">
                <a:ea charset="0" panose="02020603050405020304" pitchFamily="18" typeface="Times New Roman"/>
                <a:cs charset="0" panose="020B0604020202020204" pitchFamily="34" typeface="Arial"/>
              </a:rPr>
              <a:t>h</a:t>
            </a:r>
            <a:r>
              <a:rPr lang="en-US" spc="-5" sz="1050">
                <a:ea charset="0" panose="02020603050405020304" pitchFamily="18" typeface="Times New Roman"/>
                <a:cs charset="0" panose="020B0604020202020204" pitchFamily="34" typeface="Arial"/>
              </a:rPr>
              <a:t>ơ</a:t>
            </a:r>
            <a:r>
              <a:rPr lang="en-US" sz="1050">
                <a:ea charset="0" panose="02020603050405020304" pitchFamily="18" typeface="Times New Roman"/>
                <a:cs charset="0" panose="020B0604020202020204" pitchFamily="34" typeface="Arial"/>
              </a:rPr>
              <a:t>i</a:t>
            </a:r>
            <a:r>
              <a:rPr lang="en-US" spc="105" sz="1050">
                <a:ea charset="0" panose="02020603050405020304" pitchFamily="18" typeface="Times New Roman"/>
                <a:cs charset="0" panose="020B0604020202020204" pitchFamily="34" typeface="Arial"/>
              </a:rPr>
              <a:t> </a:t>
            </a:r>
            <a:r>
              <a:rPr lang="en-US">
                <a:ea charset="0" panose="02020603050405020304" pitchFamily="18" typeface="Times New Roman"/>
                <a:cs charset="0" panose="020B0604020202020204" pitchFamily="34" typeface="Arial"/>
              </a:rPr>
              <a:t>là lư</a:t>
            </a:r>
            <a:r>
              <a:rPr lang="en-US" spc="5">
                <a:ea charset="0" panose="02020603050405020304" pitchFamily="18" typeface="Times New Roman"/>
                <a:cs charset="0" panose="020B0604020202020204" pitchFamily="34" typeface="Arial"/>
              </a:rPr>
              <a:t>ợ</a:t>
            </a:r>
            <a:r>
              <a:rPr lang="en-US">
                <a:ea charset="0" panose="02020603050405020304" pitchFamily="18" typeface="Times New Roman"/>
                <a:cs charset="0" panose="020B0604020202020204" pitchFamily="34" typeface="Arial"/>
              </a:rPr>
              <a:t>ng hơi </a:t>
            </a:r>
            <a:r>
              <a:rPr lang="en-US" spc="5">
                <a:ea charset="0" panose="02020603050405020304" pitchFamily="18" typeface="Times New Roman"/>
                <a:cs charset="0" panose="020B0604020202020204" pitchFamily="34" typeface="Arial"/>
              </a:rPr>
              <a:t>s</a:t>
            </a:r>
            <a:r>
              <a:rPr lang="en-US" spc="-5">
                <a:ea charset="0" panose="02020603050405020304" pitchFamily="18" typeface="Times New Roman"/>
                <a:cs charset="0" panose="020B0604020202020204" pitchFamily="34" typeface="Arial"/>
              </a:rPr>
              <a:t>ả</a:t>
            </a:r>
            <a:r>
              <a:rPr lang="en-US">
                <a:ea charset="0" panose="02020603050405020304" pitchFamily="18" typeface="Times New Roman"/>
                <a:cs charset="0" panose="020B0604020202020204" pitchFamily="34" typeface="Arial"/>
              </a:rPr>
              <a:t>n xu</a:t>
            </a:r>
            <a:r>
              <a:rPr lang="en-US" spc="-5">
                <a:ea charset="0" panose="02020603050405020304" pitchFamily="18" typeface="Times New Roman"/>
                <a:cs charset="0" panose="020B0604020202020204" pitchFamily="34" typeface="Arial"/>
              </a:rPr>
              <a:t>ấ</a:t>
            </a:r>
            <a:r>
              <a:rPr lang="en-US">
                <a:ea charset="0" panose="02020603050405020304" pitchFamily="18" typeface="Times New Roman"/>
                <a:cs charset="0" panose="020B0604020202020204" pitchFamily="34" typeface="Arial"/>
              </a:rPr>
              <a:t>t (</a:t>
            </a:r>
            <a:r>
              <a:rPr lang="en-US" spc="10">
                <a:ea charset="0" panose="02020603050405020304" pitchFamily="18" typeface="Times New Roman"/>
                <a:cs charset="0" panose="020B0604020202020204" pitchFamily="34" typeface="Arial"/>
              </a:rPr>
              <a:t>k</a:t>
            </a:r>
            <a:r>
              <a:rPr lang="en-US">
                <a:ea charset="0" panose="02020603050405020304" pitchFamily="18" typeface="Times New Roman"/>
                <a:cs charset="0" panose="020B0604020202020204" pitchFamily="34" typeface="Arial"/>
              </a:rPr>
              <a:t>g/h).</a:t>
            </a:r>
            <a:endParaRPr dirty="0" lang="en-US">
              <a:ea charset="0" panose="02020603050405020304" pitchFamily="18" typeface="Times New Roman"/>
              <a:cs charset="0" panose="020B0604020202020204" pitchFamily="34" typeface="Arial"/>
            </a:endParaRPr>
          </a:p>
        </p:txBody>
      </p:sp>
      <p:pic>
        <p:nvPicPr>
          <p:cNvPr id="11" name="Picture 10"/>
          <p:cNvPicPr>
            <a:picLocks noChangeAspect="1"/>
          </p:cNvPicPr>
          <p:nvPr/>
        </p:nvPicPr>
        <p:blipFill>
          <a:blip r:embed="rId6"/>
          <a:stretch>
            <a:fillRect/>
          </a:stretch>
        </p:blipFill>
        <p:spPr>
          <a:xfrm>
            <a:off x="11115589" y="5943600"/>
            <a:ext cx="1000211" cy="861720"/>
          </a:xfrm>
          <a:prstGeom prst="rect">
            <a:avLst/>
          </a:prstGeom>
        </p:spPr>
      </p:pic>
      <p:sp>
        <p:nvSpPr>
          <p:cNvPr id="12" name="TextBox 11">
            <a:extLst>
              <a:ext uri="{FF2B5EF4-FFF2-40B4-BE49-F238E27FC236}">
                <a16:creationId xmlns:a16="http://schemas.microsoft.com/office/drawing/2014/main" id="{AA551E8F-5005-2185-3BAC-9881546A83AA}"/>
              </a:ext>
            </a:extLst>
          </p:cNvPr>
          <p:cNvSpPr txBox="1"/>
          <p:nvPr/>
        </p:nvSpPr>
        <p:spPr>
          <a:xfrm>
            <a:off x="654740" y="2928347"/>
            <a:ext cx="4948031" cy="400110"/>
          </a:xfrm>
          <a:prstGeom prst="rect">
            <a:avLst/>
          </a:prstGeom>
          <a:noFill/>
        </p:spPr>
        <p:txBody>
          <a:bodyPr wrap="square">
            <a:spAutoFit/>
          </a:bodyPr>
          <a:lstStyle/>
          <a:p>
            <a:r>
              <a:rPr dirty="0" err="1" lang="en-US" sz="2000">
                <a:effectLst/>
                <a:ea charset="0" panose="02020603050405020304" pitchFamily="18" typeface="Times New Roman"/>
                <a:cs charset="0" panose="020B0604020202020204" pitchFamily="34" typeface="Arial"/>
              </a:rPr>
              <a:t>Tỷ</a:t>
            </a:r>
            <a:r>
              <a:rPr dirty="0" lang="en-US" spc="5" sz="2000">
                <a:effectLst/>
                <a:ea charset="0" panose="02020603050405020304" pitchFamily="18" typeface="Times New Roman"/>
                <a:cs charset="0" panose="020B0604020202020204" pitchFamily="34" typeface="Arial"/>
              </a:rPr>
              <a:t> </a:t>
            </a:r>
            <a:r>
              <a:rPr dirty="0" err="1" lang="en-US" sz="2000">
                <a:effectLst/>
                <a:ea charset="0" panose="02020603050405020304" pitchFamily="18" typeface="Times New Roman"/>
                <a:cs charset="0" panose="020B0604020202020204" pitchFamily="34" typeface="Arial"/>
              </a:rPr>
              <a:t>lệ</a:t>
            </a:r>
            <a:r>
              <a:rPr dirty="0" lang="en-US" sz="2000">
                <a:effectLst/>
                <a:ea charset="0" panose="02020603050405020304" pitchFamily="18" typeface="Times New Roman"/>
                <a:cs charset="0" panose="020B0604020202020204" pitchFamily="34" typeface="Arial"/>
              </a:rPr>
              <a:t> </a:t>
            </a:r>
            <a:r>
              <a:rPr dirty="0" err="1" lang="en-US" spc="10" sz="2000">
                <a:effectLst/>
                <a:ea charset="0" panose="02020603050405020304" pitchFamily="18" typeface="Times New Roman"/>
                <a:cs charset="0" panose="020B0604020202020204" pitchFamily="34" typeface="Arial"/>
              </a:rPr>
              <a:t>x</a:t>
            </a:r>
            <a:r>
              <a:rPr dirty="0" err="1" lang="en-US" sz="2000">
                <a:effectLst/>
                <a:ea charset="0" panose="02020603050405020304" pitchFamily="18" typeface="Times New Roman"/>
                <a:cs charset="0" panose="020B0604020202020204" pitchFamily="34" typeface="Arial"/>
              </a:rPr>
              <a:t>ả</a:t>
            </a:r>
            <a:r>
              <a:rPr dirty="0" lang="en-US" sz="2000">
                <a:effectLst/>
                <a:ea charset="0" panose="02020603050405020304" pitchFamily="18" typeface="Times New Roman"/>
                <a:cs charset="0" panose="020B0604020202020204" pitchFamily="34" typeface="Arial"/>
              </a:rPr>
              <a:t> </a:t>
            </a:r>
            <a:r>
              <a:rPr dirty="0" err="1" lang="en-US" sz="2000">
                <a:effectLst/>
                <a:ea charset="0" panose="02020603050405020304" pitchFamily="18" typeface="Times New Roman"/>
                <a:cs charset="0" panose="020B0604020202020204" pitchFamily="34" typeface="Arial"/>
              </a:rPr>
              <a:t>lò</a:t>
            </a:r>
            <a:r>
              <a:rPr dirty="0" lang="en-US" spc="20" sz="2000">
                <a:effectLst/>
                <a:ea charset="0" panose="02020603050405020304" pitchFamily="18" typeface="Times New Roman"/>
                <a:cs charset="0" panose="020B0604020202020204" pitchFamily="34" typeface="Arial"/>
              </a:rPr>
              <a:t> </a:t>
            </a:r>
            <a:r>
              <a:rPr dirty="0" lang="en-US" sz="2000">
                <a:effectLst/>
                <a:ea charset="0" panose="02020603050405020304" pitchFamily="18" typeface="Times New Roman"/>
                <a:cs charset="0" panose="020B0604020202020204" pitchFamily="34" typeface="Arial"/>
              </a:rPr>
              <a:t>(β) </a:t>
            </a:r>
            <a:r>
              <a:rPr dirty="0" err="1" lang="en-US" spc="10" sz="2000">
                <a:effectLst/>
                <a:ea charset="0" panose="02020603050405020304" pitchFamily="18" typeface="Times New Roman"/>
                <a:cs charset="0" panose="020B0604020202020204" pitchFamily="34" typeface="Arial"/>
              </a:rPr>
              <a:t>đ</a:t>
            </a:r>
            <a:r>
              <a:rPr dirty="0" err="1" lang="en-US" spc="5" sz="2000">
                <a:effectLst/>
                <a:ea charset="0" panose="02020603050405020304" pitchFamily="18" typeface="Times New Roman"/>
                <a:cs charset="0" panose="020B0604020202020204" pitchFamily="34" typeface="Arial"/>
              </a:rPr>
              <a:t>ư</a:t>
            </a:r>
            <a:r>
              <a:rPr dirty="0" err="1" lang="en-US" sz="2000">
                <a:effectLst/>
                <a:ea charset="0" panose="02020603050405020304" pitchFamily="18" typeface="Times New Roman"/>
                <a:cs charset="0" panose="020B0604020202020204" pitchFamily="34" typeface="Arial"/>
              </a:rPr>
              <a:t>ợc</a:t>
            </a:r>
            <a:r>
              <a:rPr dirty="0" lang="en-US" sz="2000">
                <a:effectLst/>
                <a:ea charset="0" panose="02020603050405020304" pitchFamily="18" typeface="Times New Roman"/>
                <a:cs charset="0" panose="020B0604020202020204" pitchFamily="34" typeface="Arial"/>
              </a:rPr>
              <a:t> </a:t>
            </a:r>
            <a:r>
              <a:rPr dirty="0" err="1" lang="en-US" sz="2000">
                <a:effectLst/>
                <a:ea charset="0" panose="02020603050405020304" pitchFamily="18" typeface="Times New Roman"/>
                <a:cs charset="0" panose="020B0604020202020204" pitchFamily="34" typeface="Arial"/>
              </a:rPr>
              <a:t>t</a:t>
            </a:r>
            <a:r>
              <a:rPr dirty="0" err="1" lang="en-US" spc="5" sz="2000">
                <a:effectLst/>
                <a:ea charset="0" panose="02020603050405020304" pitchFamily="18" typeface="Times New Roman"/>
                <a:cs charset="0" panose="020B0604020202020204" pitchFamily="34" typeface="Arial"/>
              </a:rPr>
              <a:t>í</a:t>
            </a:r>
            <a:r>
              <a:rPr dirty="0" err="1" lang="en-US" sz="2000">
                <a:effectLst/>
                <a:ea charset="0" panose="02020603050405020304" pitchFamily="18" typeface="Times New Roman"/>
                <a:cs charset="0" panose="020B0604020202020204" pitchFamily="34" typeface="Arial"/>
              </a:rPr>
              <a:t>nh</a:t>
            </a:r>
            <a:r>
              <a:rPr dirty="0" lang="en-US" spc="15" sz="2000">
                <a:effectLst/>
                <a:ea charset="0" panose="02020603050405020304" pitchFamily="18" typeface="Times New Roman"/>
                <a:cs charset="0" panose="020B0604020202020204" pitchFamily="34" typeface="Arial"/>
              </a:rPr>
              <a:t> </a:t>
            </a:r>
            <a:r>
              <a:rPr dirty="0" err="1" lang="en-US" sz="2000">
                <a:effectLst/>
                <a:ea charset="0" panose="02020603050405020304" pitchFamily="18" typeface="Times New Roman"/>
                <a:cs charset="0" panose="020B0604020202020204" pitchFamily="34" typeface="Arial"/>
              </a:rPr>
              <a:t>theo</a:t>
            </a:r>
            <a:r>
              <a:rPr dirty="0" lang="en-US" spc="15" sz="2000">
                <a:effectLst/>
                <a:ea charset="0" panose="02020603050405020304" pitchFamily="18" typeface="Times New Roman"/>
                <a:cs charset="0" panose="020B0604020202020204" pitchFamily="34" typeface="Arial"/>
              </a:rPr>
              <a:t> </a:t>
            </a:r>
            <a:r>
              <a:rPr dirty="0" err="1" lang="en-US" spc="-5" sz="2000">
                <a:effectLst/>
                <a:ea charset="0" panose="02020603050405020304" pitchFamily="18" typeface="Times New Roman"/>
                <a:cs charset="0" panose="020B0604020202020204" pitchFamily="34" typeface="Arial"/>
              </a:rPr>
              <a:t>c</a:t>
            </a:r>
            <a:r>
              <a:rPr dirty="0" err="1" lang="en-US" sz="2000">
                <a:effectLst/>
                <a:ea charset="0" panose="02020603050405020304" pitchFamily="18" typeface="Times New Roman"/>
                <a:cs charset="0" panose="020B0604020202020204" pitchFamily="34" typeface="Arial"/>
              </a:rPr>
              <a:t>ông</a:t>
            </a:r>
            <a:r>
              <a:rPr dirty="0" lang="en-US" sz="2000">
                <a:effectLst/>
                <a:ea charset="0" panose="02020603050405020304" pitchFamily="18" typeface="Times New Roman"/>
                <a:cs charset="0" panose="020B0604020202020204" pitchFamily="34" typeface="Arial"/>
              </a:rPr>
              <a:t> </a:t>
            </a:r>
            <a:r>
              <a:rPr dirty="0" err="1" lang="en-US" sz="2000">
                <a:effectLst/>
                <a:ea charset="0" panose="02020603050405020304" pitchFamily="18" typeface="Times New Roman"/>
                <a:cs charset="0" panose="020B0604020202020204" pitchFamily="34" typeface="Arial"/>
              </a:rPr>
              <a:t>thức</a:t>
            </a:r>
            <a:r>
              <a:rPr dirty="0" lang="en-US" spc="-5" sz="2000">
                <a:effectLst/>
                <a:ea charset="0" panose="02020603050405020304" pitchFamily="18" typeface="Times New Roman"/>
                <a:cs charset="0" panose="020B0604020202020204" pitchFamily="34" typeface="Arial"/>
              </a:rPr>
              <a:t> </a:t>
            </a:r>
            <a:r>
              <a:rPr dirty="0" lang="en-US" sz="2000">
                <a:effectLst/>
                <a:ea charset="0" panose="02020603050405020304" pitchFamily="18" typeface="Times New Roman"/>
                <a:cs charset="0" panose="020B0604020202020204" pitchFamily="34" typeface="Arial"/>
              </a:rPr>
              <a:t>:</a:t>
            </a:r>
            <a:endParaRPr dirty="0" lang="en-US" sz="2000">
              <a:cs charset="0" panose="020B0604020202020204" pitchFamily="34" typeface="Arial"/>
            </a:endParaRPr>
          </a:p>
        </p:txBody>
      </p:sp>
      <p:pic>
        <p:nvPicPr>
          <p:cNvPr id="16" name="Object 15"/>
          <p:cNvPicPr>
            <a:picLocks noChangeAspect="1"/>
          </p:cNvPicPr>
          <p:nvPr/>
        </p:nvPicPr>
        <p:blipFill>
          <a:blip r:embed="rId7"/>
          <a:srcRect/>
          <a:stretch>
            <a:fillRect/>
          </a:stretch>
        </p:blipFill>
        <p:spPr bwMode="auto">
          <a:xfrm>
            <a:off x="5652466" y="2814847"/>
            <a:ext cx="5408467" cy="703911"/>
          </a:xfrm>
          <a:prstGeom prst="rect"/>
          <a:noFill/>
        </p:spPr>
      </p:pic>
    </p:spTree>
    <p:extLst>
      <p:ext uri="{BB962C8B-B14F-4D97-AF65-F5344CB8AC3E}">
        <p14:creationId xmlns:p14="http://schemas.microsoft.com/office/powerpoint/2010/main" val="5199745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C347BE9-3887-27CC-8C82-CB85762CDAEB}"/>
              </a:ext>
            </a:extLst>
          </p:cNvPr>
          <p:cNvSpPr txBox="1"/>
          <p:nvPr/>
        </p:nvSpPr>
        <p:spPr>
          <a:xfrm>
            <a:off x="616370" y="631023"/>
            <a:ext cx="10959260" cy="545727"/>
          </a:xfrm>
          <a:prstGeom prst="rect">
            <a:avLst/>
          </a:prstGeom>
          <a:noFill/>
        </p:spPr>
        <p:txBody>
          <a:bodyPr wrap="square">
            <a:spAutoFit/>
          </a:bodyPr>
          <a:lstStyle/>
          <a:p>
            <a:pPr algn="ctr">
              <a:lnSpc>
                <a:spcPct val="115000"/>
              </a:lnSpc>
              <a:spcBef>
                <a:spcPts val="1500"/>
              </a:spcBef>
              <a:spcAft>
                <a:spcPts val="800"/>
              </a:spcAft>
            </a:pPr>
            <a:r>
              <a:rPr lang="en-US" sz="2800" b="1">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Ti</a:t>
            </a:r>
            <a:r>
              <a:rPr lang="en-US" sz="2800" b="1" spc="-5">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ê</a:t>
            </a:r>
            <a:r>
              <a:rPr lang="en-US" sz="2800" b="1">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u </a:t>
            </a:r>
            <a:r>
              <a:rPr lang="en-US" sz="2800" b="1" spc="-5">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c</a:t>
            </a:r>
            <a:r>
              <a:rPr lang="en-US" sz="2800" b="1">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hu</a:t>
            </a:r>
            <a:r>
              <a:rPr lang="en-US" sz="2800" b="1" spc="-5">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ẩ</a:t>
            </a:r>
            <a:r>
              <a:rPr lang="en-US" sz="2800" b="1">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n tham kh</a:t>
            </a:r>
            <a:r>
              <a:rPr lang="en-US" sz="2800" b="1" spc="-5">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ả</a:t>
            </a:r>
            <a:r>
              <a:rPr lang="en-US" sz="2800" b="1">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o về</a:t>
            </a:r>
            <a:r>
              <a:rPr lang="en-US" sz="2800" b="1" spc="-5">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 </a:t>
            </a:r>
            <a:r>
              <a:rPr lang="en-US" sz="2800" b="1">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nước</a:t>
            </a:r>
            <a:r>
              <a:rPr lang="en-US" sz="2800" b="1" spc="-5">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 </a:t>
            </a:r>
            <a:r>
              <a:rPr lang="en-US" sz="2800" b="1" smtClean="0">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lò hơi</a:t>
            </a:r>
            <a:endParaRPr lang="en-US" sz="2800" b="1" dirty="0">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endParaRPr>
          </a:p>
        </p:txBody>
      </p:sp>
      <p:sp>
        <p:nvSpPr>
          <p:cNvPr id="6" name="TextBox 5">
            <a:extLst>
              <a:ext uri="{FF2B5EF4-FFF2-40B4-BE49-F238E27FC236}">
                <a16:creationId xmlns:a16="http://schemas.microsoft.com/office/drawing/2014/main" id="{040BE96A-B394-270E-4CA2-4634593F715C}"/>
              </a:ext>
            </a:extLst>
          </p:cNvPr>
          <p:cNvSpPr txBox="1"/>
          <p:nvPr/>
        </p:nvSpPr>
        <p:spPr>
          <a:xfrm>
            <a:off x="620497" y="1387644"/>
            <a:ext cx="5551704" cy="2003625"/>
          </a:xfrm>
          <a:prstGeom prst="rect">
            <a:avLst/>
          </a:prstGeom>
          <a:noFill/>
        </p:spPr>
        <p:txBody>
          <a:bodyPr wrap="square">
            <a:spAutoFit/>
          </a:bodyPr>
          <a:lstStyle/>
          <a:p>
            <a:pPr marL="285750" indent="-285750" algn="just">
              <a:lnSpc>
                <a:spcPct val="115000"/>
              </a:lnSpc>
              <a:spcBef>
                <a:spcPts val="300"/>
              </a:spcBef>
              <a:spcAft>
                <a:spcPts val="300"/>
              </a:spcAft>
              <a:buFont typeface="Arial" panose="020B0604020202020204" pitchFamily="34" charset="0"/>
              <a:buChar char="•"/>
            </a:pPr>
            <a:r>
              <a:rPr lang="en-US" spc="5">
                <a:latin typeface="Arial" panose="020B0604020202020204" pitchFamily="34" charset="0"/>
                <a:ea typeface="Times New Roman" panose="02020603050405020304" pitchFamily="18" charset="0"/>
                <a:cs typeface="Arial" panose="020B0604020202020204" pitchFamily="34" charset="0"/>
              </a:rPr>
              <a:t>Ki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m</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so</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x</a:t>
            </a:r>
            <a:r>
              <a:rPr lang="en-US">
                <a:latin typeface="Arial" panose="020B0604020202020204" pitchFamily="34" charset="0"/>
                <a:ea typeface="Times New Roman" panose="02020603050405020304" pitchFamily="18" charset="0"/>
                <a:cs typeface="Arial" panose="020B0604020202020204" pitchFamily="34" charset="0"/>
              </a:rPr>
              <a:t>ả</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ằ</a:t>
            </a:r>
            <a:r>
              <a:rPr lang="en-US">
                <a:latin typeface="Arial" panose="020B0604020202020204" pitchFamily="34" charset="0"/>
                <a:ea typeface="Times New Roman" panose="02020603050405020304" pitchFamily="18" charset="0"/>
                <a:cs typeface="Arial" panose="020B0604020202020204" pitchFamily="34" charset="0"/>
              </a:rPr>
              <a:t>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y</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(thủ</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ông)</a:t>
            </a:r>
            <a:r>
              <a:rPr lang="en-US" spc="5">
                <a:latin typeface="Arial" panose="020B0604020202020204" pitchFamily="34" charset="0"/>
                <a:ea typeface="Times New Roman" panose="02020603050405020304" pitchFamily="18" charset="0"/>
                <a:cs typeface="Arial" panose="020B0604020202020204" pitchFamily="34" charset="0"/>
              </a:rPr>
              <a:t> d</a:t>
            </a:r>
            <a:r>
              <a:rPr lang="en-US" spc="-5">
                <a:latin typeface="Arial" panose="020B0604020202020204" pitchFamily="34" charset="0"/>
                <a:ea typeface="Times New Roman" panose="02020603050405020304" pitchFamily="18" charset="0"/>
                <a:cs typeface="Arial" panose="020B0604020202020204" pitchFamily="34" charset="0"/>
              </a:rPr>
              <a:t>ẫ</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5">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xả</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quá </a:t>
            </a:r>
            <a:r>
              <a:rPr lang="en-US" spc="5">
                <a:latin typeface="Arial" panose="020B0604020202020204" pitchFamily="34" charset="0"/>
                <a:ea typeface="Times New Roman" panose="02020603050405020304" pitchFamily="18" charset="0"/>
                <a:cs typeface="Arial" panose="020B0604020202020204" pitchFamily="34" charset="0"/>
              </a:rPr>
              <a:t>m</a:t>
            </a:r>
            <a:r>
              <a:rPr lang="en-US">
                <a:latin typeface="Arial" panose="020B0604020202020204" pitchFamily="34" charset="0"/>
                <a:ea typeface="Times New Roman" panose="02020603050405020304" pitchFamily="18" charset="0"/>
                <a:cs typeface="Arial" panose="020B0604020202020204" pitchFamily="34" charset="0"/>
              </a:rPr>
              <a:t>ức và</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a:t>
            </a:r>
            <a:r>
              <a:rPr lang="en-US" spc="-5">
                <a:latin typeface="Arial" panose="020B0604020202020204" pitchFamily="34" charset="0"/>
                <a:ea typeface="Times New Roman" panose="02020603050405020304" pitchFamily="18" charset="0"/>
                <a:cs typeface="Arial" panose="020B0604020202020204" pitchFamily="34" charset="0"/>
              </a:rPr>
              <a:t>ẫ</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tổn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ớ</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về</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ă</a:t>
            </a:r>
            <a:r>
              <a:rPr lang="en-US">
                <a:latin typeface="Arial" panose="020B0604020202020204" pitchFamily="34" charset="0"/>
                <a:ea typeface="Times New Roman" panose="02020603050405020304" pitchFamily="18" charset="0"/>
                <a:cs typeface="Arial" panose="020B0604020202020204" pitchFamily="34" charset="0"/>
              </a:rPr>
              <a:t>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lượng.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ợc</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i, xả</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thủ</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ông</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ũng</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ể</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là</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không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đủ</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 d</a:t>
            </a:r>
            <a:r>
              <a:rPr lang="en-US" spc="-5">
                <a:latin typeface="Arial" panose="020B0604020202020204" pitchFamily="34" charset="0"/>
                <a:ea typeface="Times New Roman" panose="02020603050405020304" pitchFamily="18" charset="0"/>
                <a:cs typeface="Arial" panose="020B0604020202020204" pitchFamily="34" charset="0"/>
              </a:rPr>
              <a:t>ẫ</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ợng</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ủa nước trong lò</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ừ đó</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hưởng</a:t>
            </a:r>
            <a:r>
              <a:rPr lang="en-US" spc="5">
                <a:latin typeface="Arial" panose="020B0604020202020204" pitchFamily="34" charset="0"/>
                <a:ea typeface="Times New Roman" panose="02020603050405020304" pitchFamily="18" charset="0"/>
                <a:cs typeface="Arial" panose="020B0604020202020204" pitchFamily="34" charset="0"/>
              </a:rPr>
              <a:t> đ</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c</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 t</a:t>
            </a:r>
            <a:r>
              <a:rPr lang="en-US">
                <a:latin typeface="Arial" panose="020B0604020202020204" pitchFamily="34" charset="0"/>
                <a:ea typeface="Times New Roman" panose="02020603050405020304" pitchFamily="18" charset="0"/>
                <a:cs typeface="Arial" panose="020B0604020202020204" pitchFamily="34" charset="0"/>
              </a:rPr>
              <a:t>in</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cậ</a:t>
            </a:r>
            <a:r>
              <a:rPr lang="en-US">
                <a:latin typeface="Arial" panose="020B0604020202020204" pitchFamily="34" charset="0"/>
                <a:ea typeface="Times New Roman" panose="02020603050405020304" pitchFamily="18" charset="0"/>
                <a:cs typeface="Arial" panose="020B0604020202020204" pitchFamily="34" charset="0"/>
              </a:rPr>
              <a:t>y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ủa</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 hơi.</a:t>
            </a:r>
            <a:endParaRPr lang="en-US" dirty="0">
              <a:latin typeface="Arial" panose="020B0604020202020204" pitchFamily="34" charset="0"/>
              <a:ea typeface="Times New Roman" panose="02020603050405020304" pitchFamily="18" charset="0"/>
              <a:cs typeface="Arial" panose="020B0604020202020204" pitchFamily="34" charset="0"/>
            </a:endParaRPr>
          </a:p>
        </p:txBody>
      </p:sp>
      <p:sp>
        <p:nvSpPr>
          <p:cNvPr id="8" name="TextBox 7">
            <a:extLst>
              <a:ext uri="{FF2B5EF4-FFF2-40B4-BE49-F238E27FC236}">
                <a16:creationId xmlns:a16="http://schemas.microsoft.com/office/drawing/2014/main" id="{5FAD6C19-D95B-E251-40E1-F933041E1E3B}"/>
              </a:ext>
            </a:extLst>
          </p:cNvPr>
          <p:cNvSpPr txBox="1"/>
          <p:nvPr/>
        </p:nvSpPr>
        <p:spPr>
          <a:xfrm>
            <a:off x="616370" y="3369298"/>
            <a:ext cx="5553402" cy="1200329"/>
          </a:xfrm>
          <a:prstGeom prst="rect">
            <a:avLst/>
          </a:prstGeom>
          <a:noFill/>
        </p:spPr>
        <p:txBody>
          <a:bodyPr wrap="square">
            <a:spAutoFit/>
          </a:bodyPr>
          <a:lstStyle/>
          <a:p>
            <a:pPr marL="285750" indent="-285750" algn="jus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Vi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c lắp đ</a:t>
            </a:r>
            <a:r>
              <a:rPr lang="en-US" spc="-5">
                <a:latin typeface="Arial" panose="020B0604020202020204" pitchFamily="34" charset="0"/>
                <a:ea typeface="Times New Roman" panose="02020603050405020304" pitchFamily="18" charset="0"/>
                <a:cs typeface="Arial" panose="020B0604020202020204" pitchFamily="34" charset="0"/>
              </a:rPr>
              <a:t>ặ</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bộ</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điều khiển</a:t>
            </a:r>
            <a:r>
              <a:rPr lang="en-US" spc="-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xả</a:t>
            </a:r>
            <a:r>
              <a:rPr lang="en-US" spc="-6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a:t>
            </a:r>
            <a:r>
              <a:rPr lang="en-US" spc="-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tự</a:t>
            </a:r>
            <a:r>
              <a:rPr lang="en-US" spc="-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động</a:t>
            </a:r>
            <a:r>
              <a:rPr lang="en-US" spc="-6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ho</a:t>
            </a:r>
            <a:r>
              <a:rPr lang="en-US" spc="-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a:t>
            </a:r>
            <a:r>
              <a:rPr lang="en-US" spc="-5">
                <a:latin typeface="Arial" panose="020B0604020202020204" pitchFamily="34" charset="0"/>
                <a:ea typeface="Times New Roman" panose="02020603050405020304" pitchFamily="18" charset="0"/>
                <a:cs typeface="Arial" panose="020B0604020202020204" pitchFamily="34" charset="0"/>
              </a:rPr>
              <a:t>é</a:t>
            </a:r>
            <a:r>
              <a:rPr lang="en-US">
                <a:latin typeface="Arial" panose="020B0604020202020204" pitchFamily="34" charset="0"/>
                <a:ea typeface="Times New Roman" panose="02020603050405020304" pitchFamily="18" charset="0"/>
                <a:cs typeface="Arial" panose="020B0604020202020204" pitchFamily="34" charset="0"/>
              </a:rPr>
              <a:t>p giảm</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lượng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xả lò</a:t>
            </a:r>
            <a:r>
              <a:rPr lang="en-US" spc="10">
                <a:latin typeface="Arial" panose="020B0604020202020204" pitchFamily="34" charset="0"/>
                <a:ea typeface="Times New Roman" panose="02020603050405020304" pitchFamily="18" charset="0"/>
                <a:cs typeface="Arial" panose="020B0604020202020204" pitchFamily="34" charset="0"/>
              </a:rPr>
              <a:t> đ</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n</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mức tối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hính</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a:t>
            </a:r>
            <a:r>
              <a:rPr lang="en-US" spc="-5">
                <a:latin typeface="Arial" panose="020B0604020202020204" pitchFamily="34" charset="0"/>
                <a:ea typeface="Times New Roman" panose="02020603050405020304" pitchFamily="18" charset="0"/>
                <a:cs typeface="Arial" panose="020B0604020202020204" pitchFamily="34" charset="0"/>
              </a:rPr>
              <a:t>á</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cầ</a:t>
            </a:r>
            <a:r>
              <a:rPr lang="en-US">
                <a:latin typeface="Arial" panose="020B0604020202020204" pitchFamily="34" charset="0"/>
                <a:ea typeface="Times New Roman" panose="02020603050405020304" pitchFamily="18" charset="0"/>
                <a:cs typeface="Arial" panose="020B0604020202020204" pitchFamily="34" charset="0"/>
              </a:rPr>
              <a:t>n 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để lò</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ho</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động</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i</a:t>
            </a:r>
            <a:r>
              <a:rPr lang="en-US">
                <a:latin typeface="Arial" panose="020B0604020202020204" pitchFamily="34" charset="0"/>
                <a:ea typeface="Times New Roman" panose="02020603050405020304" pitchFamily="18" charset="0"/>
                <a:cs typeface="Arial" panose="020B0604020202020204" pitchFamily="34" charset="0"/>
              </a:rPr>
              <a:t>n </a:t>
            </a:r>
            <a:r>
              <a:rPr lang="en-US" spc="-5">
                <a:latin typeface="Arial" panose="020B0604020202020204" pitchFamily="34" charset="0"/>
                <a:ea typeface="Times New Roman" panose="02020603050405020304" pitchFamily="18" charset="0"/>
                <a:cs typeface="Arial" panose="020B0604020202020204" pitchFamily="34" charset="0"/>
              </a:rPr>
              <a:t>cậ</a:t>
            </a:r>
            <a:r>
              <a:rPr lang="en-US">
                <a:latin typeface="Arial" panose="020B0604020202020204" pitchFamily="34" charset="0"/>
                <a:ea typeface="Times New Roman" panose="02020603050405020304" pitchFamily="18" charset="0"/>
                <a:cs typeface="Arial" panose="020B0604020202020204" pitchFamily="34" charset="0"/>
              </a:rPr>
              <a:t>y,</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từ</a:t>
            </a:r>
            <a:r>
              <a:rPr lang="en-US" spc="-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đó</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giảm</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tổn</a:t>
            </a:r>
            <a:r>
              <a:rPr lang="en-US" spc="-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thất</a:t>
            </a:r>
            <a:r>
              <a:rPr lang="en-US" spc="-70">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ă</a:t>
            </a:r>
            <a:r>
              <a:rPr lang="en-US">
                <a:latin typeface="Arial" panose="020B0604020202020204" pitchFamily="34" charset="0"/>
                <a:ea typeface="Times New Roman" panose="02020603050405020304" pitchFamily="18" charset="0"/>
                <a:cs typeface="Arial" panose="020B0604020202020204" pitchFamily="34" charset="0"/>
              </a:rPr>
              <a:t>ng lượng không </a:t>
            </a:r>
            <a:r>
              <a:rPr lang="en-US" spc="-5">
                <a:latin typeface="Arial" panose="020B0604020202020204" pitchFamily="34" charset="0"/>
                <a:ea typeface="Times New Roman" panose="02020603050405020304" pitchFamily="18" charset="0"/>
                <a:cs typeface="Arial" panose="020B0604020202020204" pitchFamily="34" charset="0"/>
              </a:rPr>
              <a:t>cầ</a:t>
            </a:r>
            <a:r>
              <a:rPr lang="en-US">
                <a:latin typeface="Arial" panose="020B0604020202020204" pitchFamily="34" charset="0"/>
                <a:ea typeface="Times New Roman" panose="02020603050405020304" pitchFamily="18" charset="0"/>
                <a:cs typeface="Arial" panose="020B0604020202020204" pitchFamily="34" charset="0"/>
              </a:rPr>
              <a:t>n 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endParaRPr lang="en-US"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1FFBBEB1-213D-19D6-17D4-CD2367D1B351}"/>
              </a:ext>
            </a:extLst>
          </p:cNvPr>
          <p:cNvSpPr txBox="1"/>
          <p:nvPr/>
        </p:nvSpPr>
        <p:spPr>
          <a:xfrm>
            <a:off x="616370" y="4569627"/>
            <a:ext cx="5555831" cy="1477328"/>
          </a:xfrm>
          <a:prstGeom prst="rect">
            <a:avLst/>
          </a:prstGeom>
          <a:noFill/>
        </p:spPr>
        <p:txBody>
          <a:bodyPr wrap="square">
            <a:spAutoFit/>
          </a:bodyPr>
          <a:lstStyle/>
          <a:p>
            <a:pPr marL="285750" indent="-285750" algn="jus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Bộ điều</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khiển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xả lò</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giám</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t</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tự động,</a:t>
            </a:r>
            <a:r>
              <a:rPr lang="en-US" spc="-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a:t>
            </a:r>
            <a:r>
              <a:rPr lang="en-US" spc="-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tục</a:t>
            </a:r>
            <a:r>
              <a:rPr lang="en-US" spc="-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t>
            </a:r>
            <a:r>
              <a:rPr lang="en-US" spc="-5">
                <a:latin typeface="Arial" panose="020B0604020202020204" pitchFamily="34" charset="0"/>
                <a:ea typeface="Times New Roman" panose="02020603050405020304" pitchFamily="18" charset="0"/>
                <a:cs typeface="Arial" panose="020B0604020202020204" pitchFamily="34" charset="0"/>
              </a:rPr>
              <a:t>e</a:t>
            </a:r>
            <a:r>
              <a:rPr lang="en-US">
                <a:latin typeface="Arial" panose="020B0604020202020204" pitchFamily="34" charset="0"/>
                <a:ea typeface="Times New Roman" panose="02020603050405020304" pitchFamily="18" charset="0"/>
                <a:cs typeface="Arial" panose="020B0604020202020204" pitchFamily="34" charset="0"/>
              </a:rPr>
              <a:t>o</a:t>
            </a:r>
            <a:r>
              <a:rPr lang="en-US" spc="-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thời</a:t>
            </a:r>
            <a:r>
              <a:rPr lang="en-US" spc="-60">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g</a:t>
            </a:r>
            <a:r>
              <a:rPr lang="en-US">
                <a:latin typeface="Arial" panose="020B0604020202020204" pitchFamily="34" charset="0"/>
                <a:ea typeface="Times New Roman" panose="02020603050405020304" pitchFamily="18" charset="0"/>
                <a:cs typeface="Arial" panose="020B0604020202020204" pitchFamily="34" charset="0"/>
              </a:rPr>
              <a:t>ian thự</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 đối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với</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hỉ</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số</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độ</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a:t>
            </a:r>
            <a:r>
              <a:rPr lang="en-US" spc="-5">
                <a:latin typeface="Arial" panose="020B0604020202020204" pitchFamily="34" charset="0"/>
                <a:ea typeface="Times New Roman" panose="02020603050405020304" pitchFamily="18" charset="0"/>
                <a:cs typeface="Arial" panose="020B0604020202020204" pitchFamily="34" charset="0"/>
              </a:rPr>
              <a:t>ẫ</a:t>
            </a:r>
            <a:r>
              <a:rPr lang="en-US">
                <a:latin typeface="Arial" panose="020B0604020202020204" pitchFamily="34" charset="0"/>
                <a:ea typeface="Times New Roman" panose="02020603050405020304" pitchFamily="18" charset="0"/>
                <a:cs typeface="Arial" panose="020B0604020202020204" pitchFamily="34" charset="0"/>
              </a:rPr>
              <a:t>n điện</a:t>
            </a:r>
            <a:r>
              <a:rPr lang="en-US" spc="-6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ủa</a:t>
            </a:r>
            <a:r>
              <a:rPr lang="en-US" spc="-6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nước</a:t>
            </a:r>
            <a:r>
              <a:rPr lang="en-US" spc="-6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a:t>
            </a:r>
            <a:r>
              <a:rPr lang="en-US" spc="-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5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a:t>
            </a:r>
            <a:r>
              <a:rPr lang="en-US" spc="-7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từ</a:t>
            </a:r>
            <a:r>
              <a:rPr lang="en-US" spc="-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đó điều khiển v</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điều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ỉnh ho</a:t>
            </a:r>
            <a:r>
              <a:rPr lang="en-US" spc="-5">
                <a:latin typeface="Arial" panose="020B0604020202020204" pitchFamily="34" charset="0"/>
                <a:ea typeface="Times New Roman" panose="02020603050405020304" pitchFamily="18" charset="0"/>
                <a:cs typeface="Arial" panose="020B0604020202020204" pitchFamily="34" charset="0"/>
              </a:rPr>
              <a:t>ặ</a:t>
            </a:r>
            <a:r>
              <a:rPr lang="en-US">
                <a:latin typeface="Arial" panose="020B0604020202020204" pitchFamily="34" charset="0"/>
                <a:ea typeface="Times New Roman" panose="02020603050405020304" pitchFamily="18" charset="0"/>
                <a:cs typeface="Arial" panose="020B0604020202020204" pitchFamily="34" charset="0"/>
              </a:rPr>
              <a:t>c v</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O</a:t>
            </a:r>
            <a:r>
              <a:rPr lang="en-US">
                <a:latin typeface="Arial" panose="020B0604020202020204" pitchFamily="34" charset="0"/>
                <a:ea typeface="Times New Roman" panose="02020603050405020304" pitchFamily="18" charset="0"/>
                <a:cs typeface="Arial" panose="020B0604020202020204" pitchFamily="34" charset="0"/>
              </a:rPr>
              <a:t>N/OFF (b</a:t>
            </a:r>
            <a:r>
              <a:rPr lang="en-US" spc="-10">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t</a:t>
            </a:r>
            <a:r>
              <a:rPr lang="en-US" spc="15">
                <a:latin typeface="Arial" panose="020B0604020202020204" pitchFamily="34" charset="0"/>
                <a:ea typeface="Times New Roman" panose="02020603050405020304" pitchFamily="18" charset="0"/>
                <a:cs typeface="Arial" panose="020B0604020202020204" pitchFamily="34" charset="0"/>
              </a:rPr>
              <a:t>/</a:t>
            </a:r>
            <a:r>
              <a:rPr lang="en-US">
                <a:latin typeface="Arial" panose="020B0604020202020204" pitchFamily="34" charset="0"/>
                <a:ea typeface="Times New Roman" panose="02020603050405020304" pitchFamily="18" charset="0"/>
                <a:cs typeface="Arial" panose="020B0604020202020204" pitchFamily="34" charset="0"/>
              </a:rPr>
              <a:t>tắt) để</a:t>
            </a:r>
            <a:r>
              <a:rPr lang="en-US" spc="18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duy</a:t>
            </a:r>
            <a:r>
              <a:rPr lang="en-US" spc="19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trì</a:t>
            </a:r>
            <a:r>
              <a:rPr lang="en-US" spc="19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lượng</a:t>
            </a:r>
            <a:r>
              <a:rPr lang="en-US" spc="19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xả</a:t>
            </a:r>
            <a:r>
              <a:rPr lang="en-US" spc="18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a:t>
            </a:r>
            <a:r>
              <a:rPr lang="en-US" spc="18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phù hợp</a:t>
            </a:r>
            <a:endParaRPr lang="en-US"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2"/>
          <a:stretch>
            <a:fillRect/>
          </a:stretch>
        </p:blipFill>
        <p:spPr>
          <a:xfrm>
            <a:off x="11188160" y="5996280"/>
            <a:ext cx="1000211" cy="861720"/>
          </a:xfrm>
          <a:prstGeom prst="rect">
            <a:avLst/>
          </a:prstGeom>
        </p:spPr>
      </p:pic>
      <p:graphicFrame>
        <p:nvGraphicFramePr>
          <p:cNvPr id="10" name="Table 9">
            <a:extLst>
              <a:ext uri="{FF2B5EF4-FFF2-40B4-BE49-F238E27FC236}">
                <a16:creationId xmlns:a16="http://schemas.microsoft.com/office/drawing/2014/main" id="{FF24D51E-893F-D8CE-B340-34B3288F83CA}"/>
              </a:ext>
            </a:extLst>
          </p:cNvPr>
          <p:cNvGraphicFramePr>
            <a:graphicFrameLocks noGrp="1"/>
          </p:cNvGraphicFramePr>
          <p:nvPr>
            <p:extLst>
              <p:ext uri="{D42A27DB-BD31-4B8C-83A1-F6EECF244321}">
                <p14:modId xmlns:p14="http://schemas.microsoft.com/office/powerpoint/2010/main" val="2576108639"/>
              </p:ext>
            </p:extLst>
          </p:nvPr>
        </p:nvGraphicFramePr>
        <p:xfrm>
          <a:off x="6295786" y="1551122"/>
          <a:ext cx="5279844" cy="2619477"/>
        </p:xfrm>
        <a:graphic>
          <a:graphicData uri="http://schemas.openxmlformats.org/drawingml/2006/table">
            <a:tbl>
              <a:tblPr firstRow="1" firstCol="1" lastRow="1" lastCol="1" bandRow="1" bandCol="1">
                <a:tableStyleId>{5940675A-B579-460E-94D1-54222C63F5DA}</a:tableStyleId>
              </a:tblPr>
              <a:tblGrid>
                <a:gridCol w="2688790">
                  <a:extLst>
                    <a:ext uri="{9D8B030D-6E8A-4147-A177-3AD203B41FA5}">
                      <a16:colId xmlns:a16="http://schemas.microsoft.com/office/drawing/2014/main" val="3508173517"/>
                    </a:ext>
                  </a:extLst>
                </a:gridCol>
                <a:gridCol w="1395724">
                  <a:extLst>
                    <a:ext uri="{9D8B030D-6E8A-4147-A177-3AD203B41FA5}">
                      <a16:colId xmlns:a16="http://schemas.microsoft.com/office/drawing/2014/main" val="1748398519"/>
                    </a:ext>
                  </a:extLst>
                </a:gridCol>
                <a:gridCol w="1195330">
                  <a:extLst>
                    <a:ext uri="{9D8B030D-6E8A-4147-A177-3AD203B41FA5}">
                      <a16:colId xmlns:a16="http://schemas.microsoft.com/office/drawing/2014/main" val="1223949023"/>
                    </a:ext>
                  </a:extLst>
                </a:gridCol>
              </a:tblGrid>
              <a:tr h="529515">
                <a:tc>
                  <a:txBody>
                    <a:bodyPr/>
                    <a:lstStyle/>
                    <a:p>
                      <a:pPr marL="36195" algn="ctr">
                        <a:lnSpc>
                          <a:spcPct val="115000"/>
                        </a:lnSpc>
                        <a:spcBef>
                          <a:spcPts val="300"/>
                        </a:spcBef>
                        <a:spcAft>
                          <a:spcPts val="300"/>
                        </a:spcAft>
                      </a:pPr>
                      <a:r>
                        <a:rPr lang="en-US" sz="1400" spc="-5" dirty="0" err="1">
                          <a:effectLst/>
                          <a:latin typeface="Arial" panose="020B0604020202020204" pitchFamily="34" charset="0"/>
                          <a:cs typeface="Arial" panose="020B0604020202020204" pitchFamily="34" charset="0"/>
                        </a:rPr>
                        <a:t>C</a:t>
                      </a:r>
                      <a:r>
                        <a:rPr lang="en-US" sz="1400" dirty="0" err="1">
                          <a:effectLst/>
                          <a:latin typeface="Arial" panose="020B0604020202020204" pitchFamily="34" charset="0"/>
                          <a:cs typeface="Arial" panose="020B0604020202020204" pitchFamily="34" charset="0"/>
                        </a:rPr>
                        <a:t>hỉ</a:t>
                      </a:r>
                      <a:r>
                        <a:rPr lang="en-US" sz="1400" spc="5" dirty="0">
                          <a:effectLst/>
                          <a:latin typeface="Arial" panose="020B0604020202020204" pitchFamily="34" charset="0"/>
                          <a:cs typeface="Arial" panose="020B0604020202020204" pitchFamily="34" charset="0"/>
                        </a:rPr>
                        <a:t> </a:t>
                      </a:r>
                      <a:r>
                        <a:rPr lang="en-US" sz="1400" spc="5" dirty="0" err="1">
                          <a:effectLst/>
                          <a:latin typeface="Arial" panose="020B0604020202020204" pitchFamily="34" charset="0"/>
                          <a:cs typeface="Arial" panose="020B0604020202020204" pitchFamily="34" charset="0"/>
                        </a:rPr>
                        <a:t>s</a:t>
                      </a:r>
                      <a:r>
                        <a:rPr lang="en-US" sz="1400" dirty="0" err="1">
                          <a:effectLst/>
                          <a:latin typeface="Arial" panose="020B0604020202020204" pitchFamily="34" charset="0"/>
                          <a:cs typeface="Arial" panose="020B0604020202020204" pitchFamily="34" charset="0"/>
                        </a:rPr>
                        <a:t>ố</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err="1">
                          <a:effectLst/>
                          <a:latin typeface="Arial" panose="020B0604020202020204" pitchFamily="34" charset="0"/>
                          <a:cs typeface="Arial" panose="020B0604020202020204" pitchFamily="34" charset="0"/>
                        </a:rPr>
                        <a:t>Lên</a:t>
                      </a:r>
                      <a:r>
                        <a:rPr lang="en-US" sz="1400" dirty="0">
                          <a:effectLst/>
                          <a:latin typeface="Arial" panose="020B0604020202020204" pitchFamily="34" charset="0"/>
                          <a:cs typeface="Arial" panose="020B0604020202020204" pitchFamily="34" charset="0"/>
                        </a:rPr>
                        <a:t> </a:t>
                      </a:r>
                      <a:r>
                        <a:rPr lang="en-US" sz="1400" spc="-10" dirty="0" err="1">
                          <a:effectLst/>
                          <a:latin typeface="Arial" panose="020B0604020202020204" pitchFamily="34" charset="0"/>
                          <a:cs typeface="Arial" panose="020B0604020202020204" pitchFamily="34" charset="0"/>
                        </a:rPr>
                        <a:t>t</a:t>
                      </a:r>
                      <a:r>
                        <a:rPr lang="en-US" sz="1400" spc="5" dirty="0" err="1">
                          <a:effectLst/>
                          <a:latin typeface="Arial" panose="020B0604020202020204" pitchFamily="34" charset="0"/>
                          <a:cs typeface="Arial" panose="020B0604020202020204" pitchFamily="34" charset="0"/>
                        </a:rPr>
                        <a:t>ớ</a:t>
                      </a:r>
                      <a:r>
                        <a:rPr lang="en-US" sz="1400" dirty="0" err="1">
                          <a:effectLst/>
                          <a:latin typeface="Arial" panose="020B0604020202020204" pitchFamily="34" charset="0"/>
                          <a:cs typeface="Arial" panose="020B0604020202020204" pitchFamily="34" charset="0"/>
                        </a:rPr>
                        <a:t>i</a:t>
                      </a:r>
                      <a:r>
                        <a:rPr lang="en-US" sz="1400" spc="5" dirty="0">
                          <a:effectLst/>
                          <a:latin typeface="Arial" panose="020B0604020202020204" pitchFamily="34" charset="0"/>
                          <a:cs typeface="Arial" panose="020B0604020202020204" pitchFamily="34" charset="0"/>
                        </a:rPr>
                        <a:t> </a:t>
                      </a:r>
                      <a:r>
                        <a:rPr lang="en-US" sz="1400" spc="-10" dirty="0">
                          <a:effectLst/>
                          <a:latin typeface="Arial" panose="020B0604020202020204" pitchFamily="34" charset="0"/>
                          <a:cs typeface="Arial" panose="020B0604020202020204" pitchFamily="34" charset="0"/>
                        </a:rPr>
                        <a:t>2</a:t>
                      </a:r>
                      <a:r>
                        <a:rPr lang="en-US" sz="1400" dirty="0">
                          <a:effectLst/>
                          <a:latin typeface="Arial" panose="020B0604020202020204" pitchFamily="34" charset="0"/>
                          <a:cs typeface="Arial" panose="020B0604020202020204" pitchFamily="34" charset="0"/>
                        </a:rPr>
                        <a:t>0 kg</a:t>
                      </a:r>
                      <a:r>
                        <a:rPr lang="en-US" sz="1400" spc="-5" dirty="0">
                          <a:effectLst/>
                          <a:latin typeface="Arial" panose="020B0604020202020204" pitchFamily="34" charset="0"/>
                          <a:cs typeface="Arial" panose="020B0604020202020204" pitchFamily="34" charset="0"/>
                        </a:rPr>
                        <a:t>/</a:t>
                      </a:r>
                      <a:r>
                        <a:rPr lang="en-US" sz="1400" dirty="0">
                          <a:effectLst/>
                          <a:latin typeface="Arial" panose="020B0604020202020204" pitchFamily="34" charset="0"/>
                          <a:cs typeface="Arial" panose="020B0604020202020204" pitchFamily="34" charset="0"/>
                        </a:rPr>
                        <a:t>c</a:t>
                      </a:r>
                      <a:r>
                        <a:rPr lang="en-US" sz="1400" spc="10" dirty="0">
                          <a:effectLst/>
                          <a:latin typeface="Arial" panose="020B0604020202020204" pitchFamily="34" charset="0"/>
                          <a:cs typeface="Arial" panose="020B0604020202020204" pitchFamily="34" charset="0"/>
                        </a:rPr>
                        <a:t>m</a:t>
                      </a:r>
                      <a:r>
                        <a:rPr lang="en-US" sz="1400" dirty="0">
                          <a:effectLst/>
                          <a:latin typeface="Arial" panose="020B0604020202020204" pitchFamily="34" charset="0"/>
                          <a:cs typeface="Arial" panose="020B0604020202020204" pitchFamily="34" charset="0"/>
                        </a:rPr>
                        <a:t>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21 </a:t>
                      </a:r>
                      <a:r>
                        <a:rPr lang="en-US" sz="1400" spc="-10"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39 kg</a:t>
                      </a:r>
                      <a:r>
                        <a:rPr lang="en-US" sz="1400" spc="5" dirty="0">
                          <a:effectLst/>
                          <a:latin typeface="Arial" panose="020B0604020202020204" pitchFamily="34" charset="0"/>
                          <a:cs typeface="Arial" panose="020B0604020202020204" pitchFamily="34" charset="0"/>
                        </a:rPr>
                        <a:t>/</a:t>
                      </a:r>
                      <a:r>
                        <a:rPr lang="en-US" sz="1400" spc="-10" dirty="0">
                          <a:effectLst/>
                          <a:latin typeface="Arial" panose="020B0604020202020204" pitchFamily="34" charset="0"/>
                          <a:cs typeface="Arial" panose="020B0604020202020204" pitchFamily="34" charset="0"/>
                        </a:rPr>
                        <a:t>c</a:t>
                      </a:r>
                      <a:r>
                        <a:rPr lang="en-US" sz="1400" spc="5" dirty="0">
                          <a:effectLst/>
                          <a:latin typeface="Arial" panose="020B0604020202020204" pitchFamily="34" charset="0"/>
                          <a:cs typeface="Arial" panose="020B0604020202020204" pitchFamily="34" charset="0"/>
                        </a:rPr>
                        <a:t>m</a:t>
                      </a:r>
                      <a:r>
                        <a:rPr lang="en-US" sz="1400" dirty="0">
                          <a:effectLst/>
                          <a:latin typeface="Arial" panose="020B0604020202020204" pitchFamily="34" charset="0"/>
                          <a:cs typeface="Arial" panose="020B0604020202020204" pitchFamily="34" charset="0"/>
                        </a:rPr>
                        <a:t>3</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1071677623"/>
                  </a:ext>
                </a:extLst>
              </a:tr>
              <a:tr h="311939">
                <a:tc>
                  <a:txBody>
                    <a:bodyPr/>
                    <a:lstStyle/>
                    <a:p>
                      <a:pPr marL="36195" algn="just">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T</a:t>
                      </a:r>
                      <a:r>
                        <a:rPr lang="en-US" sz="1400" spc="-10" dirty="0">
                          <a:effectLst/>
                          <a:latin typeface="Arial" panose="020B0604020202020204" pitchFamily="34" charset="0"/>
                          <a:cs typeface="Arial" panose="020B0604020202020204" pitchFamily="34" charset="0"/>
                        </a:rPr>
                        <a:t>D</a:t>
                      </a:r>
                      <a:r>
                        <a:rPr lang="en-US" sz="1400" dirty="0">
                          <a:effectLst/>
                          <a:latin typeface="Arial" panose="020B0604020202020204" pitchFamily="34" charset="0"/>
                          <a:cs typeface="Arial" panose="020B0604020202020204" pitchFamily="34" charset="0"/>
                        </a:rPr>
                        <a:t>S (pp</a:t>
                      </a:r>
                      <a:r>
                        <a:rPr lang="en-US" sz="1400" spc="-5" dirty="0">
                          <a:effectLst/>
                          <a:latin typeface="Arial" panose="020B0604020202020204" pitchFamily="34" charset="0"/>
                          <a:cs typeface="Arial" panose="020B0604020202020204" pitchFamily="34" charset="0"/>
                        </a:rPr>
                        <a:t>m</a:t>
                      </a:r>
                      <a:r>
                        <a:rPr lang="en-US" sz="1400" dirty="0">
                          <a:effectLst/>
                          <a:latin typeface="Arial" panose="020B0604020202020204" pitchFamily="34" charset="0"/>
                          <a:cs typeface="Arial" panose="020B0604020202020204" pitchFamily="34" charset="0"/>
                        </a:rPr>
                        <a:t>)</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3000 </a:t>
                      </a:r>
                      <a:r>
                        <a:rPr lang="en-US" sz="1400" spc="-10"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3500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1500 </a:t>
                      </a:r>
                      <a:r>
                        <a:rPr lang="en-US" sz="1400" spc="-10"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2500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3012950437"/>
                  </a:ext>
                </a:extLst>
              </a:tr>
              <a:tr h="529515">
                <a:tc>
                  <a:txBody>
                    <a:bodyPr/>
                    <a:lstStyle/>
                    <a:p>
                      <a:pPr marL="36195" algn="just">
                        <a:lnSpc>
                          <a:spcPct val="115000"/>
                        </a:lnSpc>
                        <a:spcBef>
                          <a:spcPts val="300"/>
                        </a:spcBef>
                        <a:spcAft>
                          <a:spcPts val="300"/>
                        </a:spcAft>
                      </a:pPr>
                      <a:r>
                        <a:rPr lang="en-US" sz="1400" spc="-5" dirty="0" err="1">
                          <a:effectLst/>
                          <a:latin typeface="Arial" panose="020B0604020202020204" pitchFamily="34" charset="0"/>
                          <a:cs typeface="Arial" panose="020B0604020202020204" pitchFamily="34" charset="0"/>
                        </a:rPr>
                        <a:t>L</a:t>
                      </a:r>
                      <a:r>
                        <a:rPr lang="en-US" sz="1400" dirty="0" err="1">
                          <a:effectLst/>
                          <a:latin typeface="Arial" panose="020B0604020202020204" pitchFamily="34" charset="0"/>
                          <a:cs typeface="Arial" panose="020B0604020202020204" pitchFamily="34" charset="0"/>
                        </a:rPr>
                        <a:t>ư</a:t>
                      </a:r>
                      <a:r>
                        <a:rPr lang="en-US" sz="1400" spc="5" dirty="0" err="1">
                          <a:effectLst/>
                          <a:latin typeface="Arial" panose="020B0604020202020204" pitchFamily="34" charset="0"/>
                          <a:cs typeface="Arial" panose="020B0604020202020204" pitchFamily="34" charset="0"/>
                        </a:rPr>
                        <a:t>ợ</a:t>
                      </a:r>
                      <a:r>
                        <a:rPr lang="en-US" sz="1400" dirty="0" err="1">
                          <a:effectLst/>
                          <a:latin typeface="Arial" panose="020B0604020202020204" pitchFamily="34" charset="0"/>
                          <a:cs typeface="Arial" panose="020B0604020202020204" pitchFamily="34" charset="0"/>
                        </a:rPr>
                        <a:t>ng</a:t>
                      </a:r>
                      <a:r>
                        <a:rPr lang="en-US" sz="1400" spc="-10" dirty="0">
                          <a:effectLst/>
                          <a:latin typeface="Arial" panose="020B0604020202020204" pitchFamily="34" charset="0"/>
                          <a:cs typeface="Arial" panose="020B0604020202020204" pitchFamily="34" charset="0"/>
                        </a:rPr>
                        <a:t> </a:t>
                      </a:r>
                      <a:r>
                        <a:rPr lang="en-US" sz="1400" spc="5" dirty="0" err="1">
                          <a:effectLst/>
                          <a:latin typeface="Arial" panose="020B0604020202020204" pitchFamily="34" charset="0"/>
                          <a:cs typeface="Arial" panose="020B0604020202020204" pitchFamily="34" charset="0"/>
                        </a:rPr>
                        <a:t>s</a:t>
                      </a:r>
                      <a:r>
                        <a:rPr lang="en-US" sz="1400" dirty="0" err="1">
                          <a:effectLst/>
                          <a:latin typeface="Arial" panose="020B0604020202020204" pitchFamily="34" charset="0"/>
                          <a:cs typeface="Arial" panose="020B0604020202020204" pitchFamily="34" charset="0"/>
                        </a:rPr>
                        <a:t>ắt</a:t>
                      </a:r>
                      <a:r>
                        <a:rPr lang="en-US" sz="1400" spc="-5"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hòa</a:t>
                      </a:r>
                      <a:r>
                        <a:rPr lang="en-US" sz="1400" spc="-10" dirty="0">
                          <a:effectLst/>
                          <a:latin typeface="Arial" panose="020B0604020202020204" pitchFamily="34" charset="0"/>
                          <a:cs typeface="Arial" panose="020B0604020202020204" pitchFamily="34" charset="0"/>
                        </a:rPr>
                        <a:t> </a:t>
                      </a:r>
                      <a:r>
                        <a:rPr lang="en-US" sz="1400" spc="5" dirty="0">
                          <a:effectLst/>
                          <a:latin typeface="Arial" panose="020B0604020202020204" pitchFamily="34" charset="0"/>
                          <a:cs typeface="Arial" panose="020B0604020202020204" pitchFamily="34" charset="0"/>
                        </a:rPr>
                        <a:t>t</a:t>
                      </a:r>
                      <a:r>
                        <a:rPr lang="en-US" sz="1400" dirty="0">
                          <a:effectLst/>
                          <a:latin typeface="Arial" panose="020B0604020202020204" pitchFamily="34" charset="0"/>
                          <a:cs typeface="Arial" panose="020B0604020202020204" pitchFamily="34" charset="0"/>
                        </a:rPr>
                        <a:t>an</a:t>
                      </a:r>
                      <a:r>
                        <a:rPr lang="en-US" sz="1400" spc="-10" dirty="0">
                          <a:effectLst/>
                          <a:latin typeface="Arial" panose="020B0604020202020204" pitchFamily="34" charset="0"/>
                          <a:cs typeface="Arial" panose="020B0604020202020204" pitchFamily="34" charset="0"/>
                        </a:rPr>
                        <a:t> </a:t>
                      </a:r>
                      <a:r>
                        <a:rPr lang="en-US" sz="1400" spc="5" dirty="0" err="1">
                          <a:effectLst/>
                          <a:latin typeface="Arial" panose="020B0604020202020204" pitchFamily="34" charset="0"/>
                          <a:cs typeface="Arial" panose="020B0604020202020204" pitchFamily="34" charset="0"/>
                        </a:rPr>
                        <a:t>tr</a:t>
                      </a:r>
                      <a:r>
                        <a:rPr lang="en-US" sz="1400" spc="-10" dirty="0" err="1">
                          <a:effectLst/>
                          <a:latin typeface="Arial" panose="020B0604020202020204" pitchFamily="34" charset="0"/>
                          <a:cs typeface="Arial" panose="020B0604020202020204" pitchFamily="34" charset="0"/>
                        </a:rPr>
                        <a:t>o</a:t>
                      </a:r>
                      <a:r>
                        <a:rPr lang="en-US" sz="1400" dirty="0" err="1">
                          <a:effectLst/>
                          <a:latin typeface="Arial" panose="020B0604020202020204" pitchFamily="34" charset="0"/>
                          <a:cs typeface="Arial" panose="020B0604020202020204" pitchFamily="34" charset="0"/>
                        </a:rPr>
                        <a:t>ng</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n</a:t>
                      </a:r>
                      <a:r>
                        <a:rPr lang="en-US" sz="1400" spc="-5" dirty="0" err="1">
                          <a:effectLst/>
                          <a:latin typeface="Arial" panose="020B0604020202020204" pitchFamily="34" charset="0"/>
                          <a:cs typeface="Arial" panose="020B0604020202020204" pitchFamily="34" charset="0"/>
                        </a:rPr>
                        <a:t>ư</a:t>
                      </a:r>
                      <a:r>
                        <a:rPr lang="en-US" sz="1400" spc="5" dirty="0" err="1">
                          <a:effectLst/>
                          <a:latin typeface="Arial" panose="020B0604020202020204" pitchFamily="34" charset="0"/>
                          <a:cs typeface="Arial" panose="020B0604020202020204" pitchFamily="34" charset="0"/>
                        </a:rPr>
                        <a:t>ớ</a:t>
                      </a:r>
                      <a:r>
                        <a:rPr lang="en-US" sz="1400" dirty="0" err="1">
                          <a:effectLst/>
                          <a:latin typeface="Arial" panose="020B0604020202020204" pitchFamily="34" charset="0"/>
                          <a:cs typeface="Arial" panose="020B0604020202020204" pitchFamily="34" charset="0"/>
                        </a:rPr>
                        <a:t>c</a:t>
                      </a:r>
                      <a:r>
                        <a:rPr lang="en-US" sz="1400" dirty="0">
                          <a:effectLst/>
                          <a:latin typeface="Arial" panose="020B0604020202020204" pitchFamily="34" charset="0"/>
                          <a:cs typeface="Arial" panose="020B0604020202020204" pitchFamily="34" charset="0"/>
                        </a:rPr>
                        <a:t> </a:t>
                      </a:r>
                      <a:r>
                        <a:rPr lang="en-US" sz="1400" spc="-5" dirty="0">
                          <a:effectLst/>
                          <a:latin typeface="Arial" panose="020B0604020202020204" pitchFamily="34" charset="0"/>
                          <a:cs typeface="Arial" panose="020B0604020202020204" pitchFamily="34" charset="0"/>
                        </a:rPr>
                        <a:t>(</a:t>
                      </a:r>
                      <a:r>
                        <a:rPr lang="en-US" sz="1400" dirty="0">
                          <a:effectLst/>
                          <a:latin typeface="Arial" panose="020B0604020202020204" pitchFamily="34" charset="0"/>
                          <a:cs typeface="Arial" panose="020B0604020202020204" pitchFamily="34" charset="0"/>
                        </a:rPr>
                        <a:t>pp</a:t>
                      </a:r>
                      <a:r>
                        <a:rPr lang="en-US" sz="1400" spc="-5" dirty="0">
                          <a:effectLst/>
                          <a:latin typeface="Arial" panose="020B0604020202020204" pitchFamily="34" charset="0"/>
                          <a:cs typeface="Arial" panose="020B0604020202020204" pitchFamily="34" charset="0"/>
                        </a:rPr>
                        <a:t>m</a:t>
                      </a:r>
                      <a:r>
                        <a:rPr lang="en-US" sz="1400" dirty="0">
                          <a:effectLst/>
                          <a:latin typeface="Arial" panose="020B0604020202020204" pitchFamily="34" charset="0"/>
                          <a:cs typeface="Arial" panose="020B0604020202020204" pitchFamily="34" charset="0"/>
                        </a:rPr>
                        <a:t>)</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500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200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3609165558"/>
                  </a:ext>
                </a:extLst>
              </a:tr>
              <a:tr h="314194">
                <a:tc>
                  <a:txBody>
                    <a:bodyPr/>
                    <a:lstStyle/>
                    <a:p>
                      <a:pPr marL="36195" algn="just">
                        <a:lnSpc>
                          <a:spcPct val="115000"/>
                        </a:lnSpc>
                        <a:spcBef>
                          <a:spcPts val="300"/>
                        </a:spcBef>
                        <a:spcAft>
                          <a:spcPts val="300"/>
                        </a:spcAft>
                      </a:pPr>
                      <a:r>
                        <a:rPr lang="en-US" sz="1400" spc="-5" dirty="0" err="1">
                          <a:effectLst/>
                          <a:latin typeface="Arial" panose="020B0604020202020204" pitchFamily="34" charset="0"/>
                          <a:cs typeface="Arial" panose="020B0604020202020204" pitchFamily="34" charset="0"/>
                        </a:rPr>
                        <a:t>Đ</a:t>
                      </a:r>
                      <a:r>
                        <a:rPr lang="en-US" sz="1400" dirty="0" err="1">
                          <a:effectLst/>
                          <a:latin typeface="Arial" panose="020B0604020202020204" pitchFamily="34" charset="0"/>
                          <a:cs typeface="Arial" panose="020B0604020202020204" pitchFamily="34" charset="0"/>
                        </a:rPr>
                        <a:t>ộ</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dẫn</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đ</a:t>
                      </a:r>
                      <a:r>
                        <a:rPr lang="en-US" sz="1400" spc="-5" dirty="0" err="1">
                          <a:effectLst/>
                          <a:latin typeface="Arial" panose="020B0604020202020204" pitchFamily="34" charset="0"/>
                          <a:cs typeface="Arial" panose="020B0604020202020204" pitchFamily="34" charset="0"/>
                        </a:rPr>
                        <a:t>i</a:t>
                      </a:r>
                      <a:r>
                        <a:rPr lang="en-US" sz="1400" dirty="0" err="1">
                          <a:effectLst/>
                          <a:latin typeface="Arial" panose="020B0604020202020204" pitchFamily="34" charset="0"/>
                          <a:cs typeface="Arial" panose="020B0604020202020204" pitchFamily="34" charset="0"/>
                        </a:rPr>
                        <a:t>ện</a:t>
                      </a:r>
                      <a:r>
                        <a:rPr lang="en-US" sz="1400" spc="-10"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ở</a:t>
                      </a:r>
                      <a:r>
                        <a:rPr lang="en-US" sz="1400" spc="10"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25 </a:t>
                      </a:r>
                      <a:r>
                        <a:rPr lang="en-US" sz="1400" dirty="0" err="1">
                          <a:effectLst/>
                          <a:latin typeface="Arial" panose="020B0604020202020204" pitchFamily="34" charset="0"/>
                          <a:cs typeface="Arial" panose="020B0604020202020204" pitchFamily="34" charset="0"/>
                        </a:rPr>
                        <a:t>oC</a:t>
                      </a:r>
                      <a:r>
                        <a:rPr lang="en-US" sz="1400" spc="-10" dirty="0">
                          <a:effectLst/>
                          <a:latin typeface="Arial" panose="020B0604020202020204" pitchFamily="34" charset="0"/>
                          <a:cs typeface="Arial" panose="020B0604020202020204" pitchFamily="34" charset="0"/>
                        </a:rPr>
                        <a:t> (</a:t>
                      </a:r>
                      <a:r>
                        <a:rPr lang="en-US" sz="1400" spc="5" dirty="0">
                          <a:effectLst/>
                          <a:latin typeface="Arial" panose="020B0604020202020204" pitchFamily="34" charset="0"/>
                          <a:cs typeface="Arial" panose="020B0604020202020204" pitchFamily="34" charset="0"/>
                        </a:rPr>
                        <a:t>m</a:t>
                      </a:r>
                      <a:r>
                        <a:rPr lang="en-US" sz="1400" dirty="0">
                          <a:effectLst/>
                          <a:latin typeface="Arial" panose="020B0604020202020204" pitchFamily="34" charset="0"/>
                          <a:cs typeface="Arial" panose="020B0604020202020204" pitchFamily="34" charset="0"/>
                        </a:rPr>
                        <a:t>h</a:t>
                      </a:r>
                      <a:r>
                        <a:rPr lang="en-US" sz="1400" spc="-10" dirty="0">
                          <a:effectLst/>
                          <a:latin typeface="Arial" panose="020B0604020202020204" pitchFamily="34" charset="0"/>
                          <a:cs typeface="Arial" panose="020B0604020202020204" pitchFamily="34" charset="0"/>
                        </a:rPr>
                        <a:t>o</a:t>
                      </a:r>
                      <a:r>
                        <a:rPr lang="en-US" sz="1400" dirty="0">
                          <a:effectLst/>
                          <a:latin typeface="Arial" panose="020B0604020202020204" pitchFamily="34" charset="0"/>
                          <a:cs typeface="Arial" panose="020B0604020202020204" pitchFamily="34" charset="0"/>
                        </a:rPr>
                        <a:t>)</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1000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400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3575502098"/>
                  </a:ext>
                </a:extLst>
              </a:tr>
              <a:tr h="311939">
                <a:tc>
                  <a:txBody>
                    <a:bodyPr/>
                    <a:lstStyle/>
                    <a:p>
                      <a:pPr marL="36195" algn="just">
                        <a:lnSpc>
                          <a:spcPct val="115000"/>
                        </a:lnSpc>
                        <a:spcBef>
                          <a:spcPts val="300"/>
                        </a:spcBef>
                        <a:spcAft>
                          <a:spcPts val="300"/>
                        </a:spcAft>
                      </a:pPr>
                      <a:r>
                        <a:rPr lang="en-US" sz="1400" spc="-5" dirty="0" err="1">
                          <a:effectLst/>
                          <a:latin typeface="Arial" panose="020B0604020202020204" pitchFamily="34" charset="0"/>
                          <a:cs typeface="Arial" panose="020B0604020202020204" pitchFamily="34" charset="0"/>
                        </a:rPr>
                        <a:t>C</a:t>
                      </a:r>
                      <a:r>
                        <a:rPr lang="en-US" sz="1400" dirty="0" err="1">
                          <a:effectLst/>
                          <a:latin typeface="Arial" panose="020B0604020202020204" pitchFamily="34" charset="0"/>
                          <a:cs typeface="Arial" panose="020B0604020202020204" pitchFamily="34" charset="0"/>
                        </a:rPr>
                        <a:t>hỉ</a:t>
                      </a:r>
                      <a:r>
                        <a:rPr lang="en-US" sz="1400" spc="5" dirty="0">
                          <a:effectLst/>
                          <a:latin typeface="Arial" panose="020B0604020202020204" pitchFamily="34" charset="0"/>
                          <a:cs typeface="Arial" panose="020B0604020202020204" pitchFamily="34" charset="0"/>
                        </a:rPr>
                        <a:t> </a:t>
                      </a:r>
                      <a:r>
                        <a:rPr lang="en-US" sz="1400" spc="5" dirty="0" err="1">
                          <a:effectLst/>
                          <a:latin typeface="Arial" panose="020B0604020202020204" pitchFamily="34" charset="0"/>
                          <a:cs typeface="Arial" panose="020B0604020202020204" pitchFamily="34" charset="0"/>
                        </a:rPr>
                        <a:t>s</a:t>
                      </a:r>
                      <a:r>
                        <a:rPr lang="en-US" sz="1400" dirty="0" err="1">
                          <a:effectLst/>
                          <a:latin typeface="Arial" panose="020B0604020202020204" pitchFamily="34" charset="0"/>
                          <a:cs typeface="Arial" panose="020B0604020202020204" pitchFamily="34" charset="0"/>
                        </a:rPr>
                        <a:t>ố</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phosphat</a:t>
                      </a:r>
                      <a:r>
                        <a:rPr lang="en-US" sz="1400" spc="-5" dirty="0">
                          <a:effectLst/>
                          <a:latin typeface="Arial" panose="020B0604020202020204" pitchFamily="34" charset="0"/>
                          <a:cs typeface="Arial" panose="020B0604020202020204" pitchFamily="34" charset="0"/>
                        </a:rPr>
                        <a:t> </a:t>
                      </a:r>
                      <a:r>
                        <a:rPr lang="en-US" sz="1400" spc="5" dirty="0">
                          <a:effectLst/>
                          <a:latin typeface="Arial" panose="020B0604020202020204" pitchFamily="34" charset="0"/>
                          <a:cs typeface="Arial" panose="020B0604020202020204" pitchFamily="34" charset="0"/>
                        </a:rPr>
                        <a:t>(</a:t>
                      </a:r>
                      <a:r>
                        <a:rPr lang="en-US" sz="1400" dirty="0">
                          <a:effectLst/>
                          <a:latin typeface="Arial" panose="020B0604020202020204" pitchFamily="34" charset="0"/>
                          <a:cs typeface="Arial" panose="020B0604020202020204" pitchFamily="34" charset="0"/>
                        </a:rPr>
                        <a:t>p</a:t>
                      </a:r>
                      <a:r>
                        <a:rPr lang="en-US" sz="1400" spc="-10" dirty="0">
                          <a:effectLst/>
                          <a:latin typeface="Arial" panose="020B0604020202020204" pitchFamily="34" charset="0"/>
                          <a:cs typeface="Arial" panose="020B0604020202020204" pitchFamily="34" charset="0"/>
                        </a:rPr>
                        <a:t>p</a:t>
                      </a:r>
                      <a:r>
                        <a:rPr lang="en-US" sz="1400" spc="5" dirty="0">
                          <a:effectLst/>
                          <a:latin typeface="Arial" panose="020B0604020202020204" pitchFamily="34" charset="0"/>
                          <a:cs typeface="Arial" panose="020B0604020202020204" pitchFamily="34" charset="0"/>
                        </a:rPr>
                        <a:t>m</a:t>
                      </a:r>
                      <a:r>
                        <a:rPr lang="en-US" sz="1400" dirty="0">
                          <a:effectLst/>
                          <a:latin typeface="Arial" panose="020B0604020202020204" pitchFamily="34" charset="0"/>
                          <a:cs typeface="Arial" panose="020B0604020202020204" pitchFamily="34" charset="0"/>
                        </a:rPr>
                        <a:t>)</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20 </a:t>
                      </a:r>
                      <a:r>
                        <a:rPr lang="en-US" sz="1400" spc="-10"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40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20 </a:t>
                      </a:r>
                      <a:r>
                        <a:rPr lang="en-US" sz="1400" spc="-10"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40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674330445"/>
                  </a:ext>
                </a:extLst>
              </a:tr>
              <a:tr h="314194">
                <a:tc>
                  <a:txBody>
                    <a:bodyPr/>
                    <a:lstStyle/>
                    <a:p>
                      <a:pPr marL="36195" algn="just">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PH</a:t>
                      </a:r>
                      <a:r>
                        <a:rPr lang="en-US" sz="1400" spc="-5"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ở</a:t>
                      </a:r>
                      <a:r>
                        <a:rPr lang="en-US" sz="1400" spc="5"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25 </a:t>
                      </a:r>
                      <a:r>
                        <a:rPr lang="en-US" sz="1400" dirty="0" err="1">
                          <a:effectLst/>
                          <a:latin typeface="Arial" panose="020B0604020202020204" pitchFamily="34" charset="0"/>
                          <a:cs typeface="Arial" panose="020B0604020202020204" pitchFamily="34" charset="0"/>
                        </a:rPr>
                        <a:t>oC</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10 </a:t>
                      </a:r>
                      <a:r>
                        <a:rPr lang="en-US" sz="1400" spc="-10"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10,5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10 </a:t>
                      </a:r>
                      <a:r>
                        <a:rPr lang="en-US" sz="1400" spc="-10"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10,5</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848628033"/>
                  </a:ext>
                </a:extLst>
              </a:tr>
              <a:tr h="308181">
                <a:tc>
                  <a:txBody>
                    <a:bodyPr/>
                    <a:lstStyle/>
                    <a:p>
                      <a:pPr marL="36195" algn="just">
                        <a:lnSpc>
                          <a:spcPct val="115000"/>
                        </a:lnSpc>
                        <a:spcBef>
                          <a:spcPts val="300"/>
                        </a:spcBef>
                        <a:spcAft>
                          <a:spcPts val="300"/>
                        </a:spcAft>
                      </a:pPr>
                      <a:r>
                        <a:rPr lang="en-US" sz="1400" spc="-5" dirty="0" err="1">
                          <a:effectLst/>
                          <a:latin typeface="Arial" panose="020B0604020202020204" pitchFamily="34" charset="0"/>
                          <a:cs typeface="Arial" panose="020B0604020202020204" pitchFamily="34" charset="0"/>
                        </a:rPr>
                        <a:t>C</a:t>
                      </a:r>
                      <a:r>
                        <a:rPr lang="en-US" sz="1400" dirty="0" err="1">
                          <a:effectLst/>
                          <a:latin typeface="Arial" panose="020B0604020202020204" pitchFamily="34" charset="0"/>
                          <a:cs typeface="Arial" panose="020B0604020202020204" pitchFamily="34" charset="0"/>
                        </a:rPr>
                        <a:t>hỉ</a:t>
                      </a:r>
                      <a:r>
                        <a:rPr lang="en-US" sz="1400" spc="5" dirty="0">
                          <a:effectLst/>
                          <a:latin typeface="Arial" panose="020B0604020202020204" pitchFamily="34" charset="0"/>
                          <a:cs typeface="Arial" panose="020B0604020202020204" pitchFamily="34" charset="0"/>
                        </a:rPr>
                        <a:t> </a:t>
                      </a:r>
                      <a:r>
                        <a:rPr lang="en-US" sz="1400" spc="5" dirty="0" err="1">
                          <a:effectLst/>
                          <a:latin typeface="Arial" panose="020B0604020202020204" pitchFamily="34" charset="0"/>
                          <a:cs typeface="Arial" panose="020B0604020202020204" pitchFamily="34" charset="0"/>
                        </a:rPr>
                        <a:t>s</a:t>
                      </a:r>
                      <a:r>
                        <a:rPr lang="en-US" sz="1400" dirty="0" err="1">
                          <a:effectLst/>
                          <a:latin typeface="Arial" panose="020B0604020202020204" pitchFamily="34" charset="0"/>
                          <a:cs typeface="Arial" panose="020B0604020202020204" pitchFamily="34" charset="0"/>
                        </a:rPr>
                        <a:t>ố</a:t>
                      </a:r>
                      <a:r>
                        <a:rPr lang="en-US" sz="1400" dirty="0">
                          <a:effectLst/>
                          <a:latin typeface="Arial" panose="020B0604020202020204" pitchFamily="34" charset="0"/>
                          <a:cs typeface="Arial" panose="020B0604020202020204" pitchFamily="34" charset="0"/>
                        </a:rPr>
                        <a:t> </a:t>
                      </a:r>
                      <a:r>
                        <a:rPr lang="en-US" sz="1400" spc="-10" dirty="0" err="1">
                          <a:effectLst/>
                          <a:latin typeface="Arial" panose="020B0604020202020204" pitchFamily="34" charset="0"/>
                          <a:cs typeface="Arial" panose="020B0604020202020204" pitchFamily="34" charset="0"/>
                        </a:rPr>
                        <a:t>n</a:t>
                      </a:r>
                      <a:r>
                        <a:rPr lang="en-US" sz="1400" dirty="0" err="1">
                          <a:effectLst/>
                          <a:latin typeface="Arial" panose="020B0604020202020204" pitchFamily="34" charset="0"/>
                          <a:cs typeface="Arial" panose="020B0604020202020204" pitchFamily="34" charset="0"/>
                        </a:rPr>
                        <a:t>ư</a:t>
                      </a:r>
                      <a:r>
                        <a:rPr lang="en-US" sz="1400" spc="-10" dirty="0" err="1">
                          <a:effectLst/>
                          <a:latin typeface="Arial" panose="020B0604020202020204" pitchFamily="34" charset="0"/>
                          <a:cs typeface="Arial" panose="020B0604020202020204" pitchFamily="34" charset="0"/>
                        </a:rPr>
                        <a:t>ớ</a:t>
                      </a:r>
                      <a:r>
                        <a:rPr lang="en-US" sz="1400" dirty="0" err="1">
                          <a:effectLst/>
                          <a:latin typeface="Arial" panose="020B0604020202020204" pitchFamily="34" charset="0"/>
                          <a:cs typeface="Arial" panose="020B0604020202020204" pitchFamily="34" charset="0"/>
                        </a:rPr>
                        <a:t>c</a:t>
                      </a:r>
                      <a:r>
                        <a:rPr lang="en-US" sz="1400" dirty="0">
                          <a:effectLst/>
                          <a:latin typeface="Arial" panose="020B0604020202020204" pitchFamily="34" charset="0"/>
                          <a:cs typeface="Arial" panose="020B0604020202020204" pitchFamily="34" charset="0"/>
                        </a:rPr>
                        <a:t> </a:t>
                      </a:r>
                      <a:r>
                        <a:rPr lang="en-US" sz="1400" spc="5" dirty="0" err="1">
                          <a:effectLst/>
                          <a:latin typeface="Arial" panose="020B0604020202020204" pitchFamily="34" charset="0"/>
                          <a:cs typeface="Arial" panose="020B0604020202020204" pitchFamily="34" charset="0"/>
                        </a:rPr>
                        <a:t>cứ</a:t>
                      </a:r>
                      <a:r>
                        <a:rPr lang="en-US" sz="1400" spc="-10" dirty="0" err="1">
                          <a:effectLst/>
                          <a:latin typeface="Arial" panose="020B0604020202020204" pitchFamily="34" charset="0"/>
                          <a:cs typeface="Arial" panose="020B0604020202020204" pitchFamily="34" charset="0"/>
                        </a:rPr>
                        <a:t>ng</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10</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901798558"/>
                  </a:ext>
                </a:extLst>
              </a:tr>
            </a:tbl>
          </a:graphicData>
        </a:graphic>
      </p:graphicFrame>
      <p:pic>
        <p:nvPicPr>
          <p:cNvPr id="12" name="Picture 11" descr="A diagram of a machine&#10;&#10;Description automatically generated">
            <a:extLst>
              <a:ext uri="{FF2B5EF4-FFF2-40B4-BE49-F238E27FC236}">
                <a16:creationId xmlns:a16="http://schemas.microsoft.com/office/drawing/2014/main" id="{309EE81D-194D-DA7D-D1F1-991344398AB8}"/>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7774249" y="4324492"/>
            <a:ext cx="3140393" cy="2115348"/>
          </a:xfrm>
          <a:prstGeom prst="rect">
            <a:avLst/>
          </a:prstGeom>
          <a:noFill/>
        </p:spPr>
      </p:pic>
      <p:sp>
        <p:nvSpPr>
          <p:cNvPr id="14" name="TextBox 13">
            <a:extLst>
              <a:ext uri="{FF2B5EF4-FFF2-40B4-BE49-F238E27FC236}">
                <a16:creationId xmlns:a16="http://schemas.microsoft.com/office/drawing/2014/main" id="{2F930671-73FA-6EBC-4007-38A0284979BE}"/>
              </a:ext>
            </a:extLst>
          </p:cNvPr>
          <p:cNvSpPr txBox="1"/>
          <p:nvPr/>
        </p:nvSpPr>
        <p:spPr>
          <a:xfrm>
            <a:off x="7875110" y="6427140"/>
            <a:ext cx="2938670" cy="307777"/>
          </a:xfrm>
          <a:prstGeom prst="rect">
            <a:avLst/>
          </a:prstGeom>
          <a:noFill/>
        </p:spPr>
        <p:txBody>
          <a:bodyPr wrap="square">
            <a:spAutoFit/>
          </a:bodyPr>
          <a:lstStyle/>
          <a:p>
            <a:r>
              <a:rPr lang="en-US" sz="1400" dirty="0" err="1">
                <a:effectLst/>
                <a:latin typeface="Arial" panose="020B0604020202020204" pitchFamily="34" charset="0"/>
                <a:ea typeface="Times New Roman" panose="02020603050405020304" pitchFamily="18" charset="0"/>
                <a:cs typeface="Arial" panose="020B0604020202020204" pitchFamily="34" charset="0"/>
              </a:rPr>
              <a:t>Đi</a:t>
            </a:r>
            <a:r>
              <a:rPr lang="en-US" sz="1400" spc="-5" dirty="0" err="1">
                <a:effectLst/>
                <a:latin typeface="Arial" panose="020B0604020202020204" pitchFamily="34" charset="0"/>
                <a:ea typeface="Times New Roman" panose="02020603050405020304" pitchFamily="18" charset="0"/>
                <a:cs typeface="Arial" panose="020B0604020202020204" pitchFamily="34" charset="0"/>
              </a:rPr>
              <a:t>ề</a:t>
            </a:r>
            <a:r>
              <a:rPr lang="en-US" sz="1400" dirty="0" err="1">
                <a:effectLst/>
                <a:latin typeface="Arial" panose="020B0604020202020204" pitchFamily="34" charset="0"/>
                <a:ea typeface="Times New Roman" panose="02020603050405020304" pitchFamily="18" charset="0"/>
                <a:cs typeface="Arial" panose="020B0604020202020204" pitchFamily="34" charset="0"/>
              </a:rPr>
              <a:t>u</a:t>
            </a:r>
            <a:r>
              <a:rPr 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sz="1400" dirty="0" err="1">
                <a:effectLst/>
                <a:latin typeface="Arial" panose="020B0604020202020204" pitchFamily="34" charset="0"/>
                <a:ea typeface="Times New Roman" panose="02020603050405020304" pitchFamily="18" charset="0"/>
                <a:cs typeface="Arial" panose="020B0604020202020204" pitchFamily="34" charset="0"/>
              </a:rPr>
              <a:t>khiển</a:t>
            </a:r>
            <a:r>
              <a:rPr 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sz="1400" dirty="0" err="1">
                <a:effectLst/>
                <a:latin typeface="Arial" panose="020B0604020202020204" pitchFamily="34" charset="0"/>
                <a:ea typeface="Times New Roman" panose="02020603050405020304" pitchFamily="18" charset="0"/>
                <a:cs typeface="Arial" panose="020B0604020202020204" pitchFamily="34" charset="0"/>
              </a:rPr>
              <a:t>dòng</a:t>
            </a:r>
            <a:r>
              <a:rPr 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sz="1400" dirty="0" err="1">
                <a:effectLst/>
                <a:latin typeface="Arial" panose="020B0604020202020204" pitchFamily="34" charset="0"/>
                <a:ea typeface="Times New Roman" panose="02020603050405020304" pitchFamily="18" charset="0"/>
                <a:cs typeface="Arial" panose="020B0604020202020204" pitchFamily="34" charset="0"/>
              </a:rPr>
              <a:t>xả</a:t>
            </a:r>
            <a:r>
              <a:rPr lang="en-US" sz="1400" spc="-5" dirty="0">
                <a:effectLst/>
                <a:latin typeface="Arial" panose="020B0604020202020204" pitchFamily="34" charset="0"/>
                <a:ea typeface="Times New Roman" panose="02020603050405020304" pitchFamily="18" charset="0"/>
                <a:cs typeface="Arial" panose="020B0604020202020204" pitchFamily="34" charset="0"/>
              </a:rPr>
              <a:t> </a:t>
            </a:r>
            <a:r>
              <a:rPr lang="en-US" sz="1400" dirty="0" err="1">
                <a:effectLst/>
                <a:latin typeface="Arial" panose="020B0604020202020204" pitchFamily="34" charset="0"/>
                <a:ea typeface="Times New Roman" panose="02020603050405020304" pitchFamily="18" charset="0"/>
                <a:cs typeface="Arial" panose="020B0604020202020204" pitchFamily="34" charset="0"/>
              </a:rPr>
              <a:t>lò</a:t>
            </a:r>
            <a:r>
              <a:rPr 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sz="1400" dirty="0" err="1">
                <a:effectLst/>
                <a:latin typeface="Arial" panose="020B0604020202020204" pitchFamily="34" charset="0"/>
                <a:ea typeface="Times New Roman" panose="02020603050405020304" pitchFamily="18" charset="0"/>
                <a:cs typeface="Arial" panose="020B0604020202020204" pitchFamily="34" charset="0"/>
              </a:rPr>
              <a:t>hơi</a:t>
            </a:r>
            <a:r>
              <a:rPr 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sz="1400" spc="5" dirty="0" err="1">
                <a:effectLst/>
                <a:latin typeface="Arial" panose="020B0604020202020204" pitchFamily="34" charset="0"/>
                <a:ea typeface="Times New Roman" panose="02020603050405020304" pitchFamily="18" charset="0"/>
                <a:cs typeface="Arial" panose="020B0604020202020204" pitchFamily="34" charset="0"/>
              </a:rPr>
              <a:t>t</a:t>
            </a:r>
            <a:r>
              <a:rPr lang="en-US" sz="1400" dirty="0" err="1">
                <a:effectLst/>
                <a:latin typeface="Arial" panose="020B0604020202020204" pitchFamily="34" charset="0"/>
                <a:ea typeface="Times New Roman" panose="02020603050405020304" pitchFamily="18" charset="0"/>
                <a:cs typeface="Arial" panose="020B0604020202020204" pitchFamily="34" charset="0"/>
              </a:rPr>
              <a:t>ự</a:t>
            </a:r>
            <a:r>
              <a:rPr 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sz="1400" dirty="0" err="1">
                <a:effectLst/>
                <a:latin typeface="Arial" panose="020B0604020202020204" pitchFamily="34" charset="0"/>
                <a:ea typeface="Times New Roman" panose="02020603050405020304" pitchFamily="18" charset="0"/>
                <a:cs typeface="Arial" panose="020B0604020202020204" pitchFamily="34" charset="0"/>
              </a:rPr>
              <a:t>động</a:t>
            </a:r>
            <a:r>
              <a:rPr lang="en-US" sz="1400" spc="5" dirty="0">
                <a:effectLst/>
                <a:latin typeface="Arial" panose="020B0604020202020204" pitchFamily="34" charset="0"/>
                <a:ea typeface="Times New Roman" panose="02020603050405020304" pitchFamily="18" charset="0"/>
                <a:cs typeface="Arial" panose="020B0604020202020204" pitchFamily="34" charset="0"/>
              </a:rPr>
              <a:t> </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1064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DF97611F-49BB-3134-B31B-DF747BA62BA9}"/>
              </a:ext>
            </a:extLst>
          </p:cNvPr>
          <p:cNvSpPr txBox="1">
            <a:spLocks noChangeArrowheads="1"/>
          </p:cNvSpPr>
          <p:nvPr/>
        </p:nvSpPr>
        <p:spPr>
          <a:xfrm>
            <a:off x="586409" y="1464366"/>
            <a:ext cx="10972799" cy="1828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Clr>
                <a:srgbClr val="0000FF"/>
              </a:buClr>
              <a:buNone/>
            </a:pPr>
            <a:r>
              <a:rPr lang="en-US" altLang="en-US" sz="2000" b="1">
                <a:solidFill>
                  <a:schemeClr val="tx1"/>
                </a:solidFill>
                <a:latin typeface="Arial" panose="020B0604020202020204" pitchFamily="34" charset="0"/>
                <a:cs typeface="Arial" panose="020B0604020202020204" pitchFamily="34" charset="0"/>
              </a:rPr>
              <a:t>Đặc tính hóa học của nhiên liệu: </a:t>
            </a:r>
            <a:r>
              <a:rPr lang="en-US" altLang="en-US" sz="2000">
                <a:solidFill>
                  <a:schemeClr val="tx1"/>
                </a:solidFill>
                <a:latin typeface="Arial" panose="020B0604020202020204" pitchFamily="34" charset="0"/>
                <a:cs typeface="Arial" panose="020B0604020202020204" pitchFamily="34" charset="0"/>
              </a:rPr>
              <a:t>thu được bằng cách phân tích cuối cùng(ultimate analysis) các thành phần:</a:t>
            </a:r>
          </a:p>
          <a:p>
            <a:pPr marL="533400" indent="-533400"/>
            <a:r>
              <a:rPr lang="en-US" altLang="en-US" sz="2000">
                <a:solidFill>
                  <a:schemeClr val="tx1"/>
                </a:solidFill>
                <a:latin typeface="Arial" panose="020B0604020202020204" pitchFamily="34" charset="0"/>
                <a:cs typeface="Arial" panose="020B0604020202020204" pitchFamily="34" charset="0"/>
              </a:rPr>
              <a:t>C</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H</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S</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N</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O</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A</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W</a:t>
            </a:r>
            <a:r>
              <a:rPr lang="en-US" altLang="en-US" sz="2000" baseline="30000">
                <a:solidFill>
                  <a:schemeClr val="tx1"/>
                </a:solidFill>
                <a:latin typeface="Arial" panose="020B0604020202020204" pitchFamily="34" charset="0"/>
                <a:cs typeface="Arial" panose="020B0604020202020204" pitchFamily="34" charset="0"/>
              </a:rPr>
              <a:t>lv </a:t>
            </a:r>
            <a:r>
              <a:rPr lang="en-US" altLang="en-US" sz="2000">
                <a:solidFill>
                  <a:schemeClr val="tx1"/>
                </a:solidFill>
                <a:latin typeface="Arial" panose="020B0604020202020204" pitchFamily="34" charset="0"/>
                <a:cs typeface="Arial" panose="020B0604020202020204" pitchFamily="34" charset="0"/>
              </a:rPr>
              <a:t>và nhiệt trị làm việc(Q</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baseline="-25000">
                <a:solidFill>
                  <a:schemeClr val="tx1"/>
                </a:solidFill>
                <a:latin typeface="Arial" panose="020B0604020202020204" pitchFamily="34" charset="0"/>
                <a:cs typeface="Arial" panose="020B0604020202020204" pitchFamily="34" charset="0"/>
              </a:rPr>
              <a:t>c </a:t>
            </a:r>
            <a:r>
              <a:rPr lang="en-US" altLang="en-US" sz="2000">
                <a:solidFill>
                  <a:schemeClr val="tx1"/>
                </a:solidFill>
                <a:latin typeface="Arial" panose="020B0604020202020204" pitchFamily="34" charset="0"/>
                <a:cs typeface="Arial" panose="020B0604020202020204" pitchFamily="34" charset="0"/>
              </a:rPr>
              <a:t>hoặc GCV hoặc HHV)</a:t>
            </a:r>
          </a:p>
          <a:p>
            <a:pPr marL="533400" indent="-533400"/>
            <a:r>
              <a:rPr lang="en-US" altLang="en-US" sz="2000">
                <a:solidFill>
                  <a:schemeClr val="tx1"/>
                </a:solidFill>
                <a:latin typeface="Arial" panose="020B0604020202020204" pitchFamily="34" charset="0"/>
                <a:cs typeface="Arial" panose="020B0604020202020204" pitchFamily="34" charset="0"/>
              </a:rPr>
              <a:t>Và C</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H</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S</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N</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O</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A</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W</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100 %</a:t>
            </a:r>
          </a:p>
          <a:p>
            <a:pPr marL="533400" indent="-533400"/>
            <a:r>
              <a:rPr lang="en-US" altLang="en-US" sz="2000">
                <a:solidFill>
                  <a:schemeClr val="tx1"/>
                </a:solidFill>
                <a:latin typeface="Arial" panose="020B0604020202020204" pitchFamily="34" charset="0"/>
                <a:cs typeface="Arial" panose="020B0604020202020204" pitchFamily="34" charset="0"/>
              </a:rPr>
              <a:t>Chỉ có các thành phần C</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H</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 S</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và A</a:t>
            </a:r>
            <a:r>
              <a:rPr lang="en-US" altLang="en-US" sz="2000" baseline="30000">
                <a:solidFill>
                  <a:schemeClr val="tx1"/>
                </a:solidFill>
                <a:latin typeface="Arial" panose="020B0604020202020204" pitchFamily="34" charset="0"/>
                <a:cs typeface="Arial" panose="020B0604020202020204" pitchFamily="34" charset="0"/>
              </a:rPr>
              <a:t>lv</a:t>
            </a:r>
            <a:r>
              <a:rPr lang="en-US" altLang="en-US" sz="2000">
                <a:solidFill>
                  <a:schemeClr val="tx1"/>
                </a:solidFill>
                <a:latin typeface="Arial" panose="020B0604020202020204" pitchFamily="34" charset="0"/>
                <a:cs typeface="Arial" panose="020B0604020202020204" pitchFamily="34" charset="0"/>
              </a:rPr>
              <a:t> tham gia vào quá trình cháy	 </a:t>
            </a:r>
            <a:endParaRPr lang="en-US" altLang="en-US" sz="2000" dirty="0">
              <a:solidFill>
                <a:schemeClr val="tx1"/>
              </a:solidFill>
              <a:latin typeface="Arial" panose="020B0604020202020204" pitchFamily="34" charset="0"/>
              <a:cs typeface="Arial" panose="020B0604020202020204" pitchFamily="34" charset="0"/>
            </a:endParaRPr>
          </a:p>
        </p:txBody>
      </p:sp>
      <p:sp>
        <p:nvSpPr>
          <p:cNvPr id="4" name="Rectangle 6">
            <a:extLst>
              <a:ext uri="{FF2B5EF4-FFF2-40B4-BE49-F238E27FC236}">
                <a16:creationId xmlns:a16="http://schemas.microsoft.com/office/drawing/2014/main" id="{6EC8D646-79E8-B197-8191-03DE0E53DB2F}"/>
              </a:ext>
            </a:extLst>
          </p:cNvPr>
          <p:cNvSpPr txBox="1">
            <a:spLocks noChangeArrowheads="1"/>
          </p:cNvSpPr>
          <p:nvPr/>
        </p:nvSpPr>
        <p:spPr>
          <a:xfrm>
            <a:off x="586409" y="3733800"/>
            <a:ext cx="10972799" cy="1905000"/>
          </a:xfrm>
          <a:prstGeom prst="rect">
            <a:avLst/>
          </a:prstGeom>
          <a:no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Clr>
                <a:srgbClr val="0000FF"/>
              </a:buClr>
              <a:buNone/>
            </a:pPr>
            <a:r>
              <a:rPr lang="en-US" altLang="en-US" sz="2000" b="1">
                <a:solidFill>
                  <a:schemeClr val="tx1"/>
                </a:solidFill>
                <a:latin typeface="Arial" panose="020B0604020202020204" pitchFamily="34" charset="0"/>
              </a:rPr>
              <a:t>Đặc tính công nghệ của nhiên liệu: </a:t>
            </a:r>
            <a:r>
              <a:rPr lang="en-US" altLang="en-US" sz="2000">
                <a:solidFill>
                  <a:schemeClr val="tx1"/>
                </a:solidFill>
                <a:latin typeface="Arial" panose="020B0604020202020204" pitchFamily="34" charset="0"/>
              </a:rPr>
              <a:t>thu được bằng cách phân tích gần đúng(proximate analysis) các thành phần:</a:t>
            </a:r>
          </a:p>
          <a:p>
            <a:pPr marL="533400" indent="-533400">
              <a:lnSpc>
                <a:spcPct val="120000"/>
              </a:lnSpc>
            </a:pPr>
            <a:r>
              <a:rPr lang="en-US" altLang="en-US" sz="2000">
                <a:solidFill>
                  <a:schemeClr val="tx1"/>
                </a:solidFill>
                <a:latin typeface="Arial" panose="020B0604020202020204" pitchFamily="34" charset="0"/>
              </a:rPr>
              <a:t>C</a:t>
            </a:r>
            <a:r>
              <a:rPr lang="en-US" altLang="en-US" sz="2000" baseline="30000">
                <a:solidFill>
                  <a:schemeClr val="tx1"/>
                </a:solidFill>
                <a:latin typeface="Arial" panose="020B0604020202020204" pitchFamily="34" charset="0"/>
              </a:rPr>
              <a:t>lv</a:t>
            </a:r>
            <a:r>
              <a:rPr lang="en-US" altLang="en-US" sz="2000">
                <a:solidFill>
                  <a:schemeClr val="tx1"/>
                </a:solidFill>
                <a:latin typeface="Arial" panose="020B0604020202020204" pitchFamily="34" charset="0"/>
              </a:rPr>
              <a:t>, V</a:t>
            </a:r>
            <a:r>
              <a:rPr lang="en-US" altLang="en-US" sz="2000" baseline="30000">
                <a:solidFill>
                  <a:schemeClr val="tx1"/>
                </a:solidFill>
                <a:latin typeface="Arial" panose="020B0604020202020204" pitchFamily="34" charset="0"/>
              </a:rPr>
              <a:t>lv</a:t>
            </a:r>
            <a:r>
              <a:rPr lang="en-US" altLang="en-US" sz="2000">
                <a:solidFill>
                  <a:schemeClr val="tx1"/>
                </a:solidFill>
                <a:latin typeface="Arial" panose="020B0604020202020204" pitchFamily="34" charset="0"/>
              </a:rPr>
              <a:t> , A</a:t>
            </a:r>
            <a:r>
              <a:rPr lang="en-US" altLang="en-US" sz="2000" baseline="30000">
                <a:solidFill>
                  <a:schemeClr val="tx1"/>
                </a:solidFill>
                <a:latin typeface="Arial" panose="020B0604020202020204" pitchFamily="34" charset="0"/>
              </a:rPr>
              <a:t>lv</a:t>
            </a:r>
            <a:r>
              <a:rPr lang="en-US" altLang="en-US" sz="2000">
                <a:solidFill>
                  <a:schemeClr val="tx1"/>
                </a:solidFill>
                <a:latin typeface="Arial" panose="020B0604020202020204" pitchFamily="34" charset="0"/>
              </a:rPr>
              <a:t> , W</a:t>
            </a:r>
            <a:r>
              <a:rPr lang="en-US" altLang="en-US" sz="2000" baseline="30000">
                <a:solidFill>
                  <a:schemeClr val="tx1"/>
                </a:solidFill>
                <a:latin typeface="Arial" panose="020B0604020202020204" pitchFamily="34" charset="0"/>
              </a:rPr>
              <a:t>lv </a:t>
            </a:r>
            <a:r>
              <a:rPr lang="en-US" altLang="en-US" sz="2000">
                <a:solidFill>
                  <a:schemeClr val="tx1"/>
                </a:solidFill>
                <a:latin typeface="Arial" panose="020B0604020202020204" pitchFamily="34" charset="0"/>
              </a:rPr>
              <a:t>và nhiệt trị làm việc (Q</a:t>
            </a:r>
            <a:r>
              <a:rPr lang="en-US" altLang="en-US" sz="2000" baseline="30000">
                <a:solidFill>
                  <a:schemeClr val="tx1"/>
                </a:solidFill>
                <a:latin typeface="Arial" panose="020B0604020202020204" pitchFamily="34" charset="0"/>
              </a:rPr>
              <a:t>lv</a:t>
            </a:r>
            <a:r>
              <a:rPr lang="en-US" altLang="en-US" sz="2000" baseline="-25000">
                <a:solidFill>
                  <a:schemeClr val="tx1"/>
                </a:solidFill>
                <a:latin typeface="Arial" panose="020B0604020202020204" pitchFamily="34" charset="0"/>
              </a:rPr>
              <a:t>c </a:t>
            </a:r>
            <a:r>
              <a:rPr lang="en-US" altLang="en-US" sz="2000">
                <a:solidFill>
                  <a:schemeClr val="tx1"/>
                </a:solidFill>
                <a:latin typeface="Arial" panose="020B0604020202020204" pitchFamily="34" charset="0"/>
              </a:rPr>
              <a:t>hoặc GCV hoặc HHV)</a:t>
            </a:r>
          </a:p>
          <a:p>
            <a:pPr marL="533400" indent="-533400">
              <a:lnSpc>
                <a:spcPct val="120000"/>
              </a:lnSpc>
            </a:pPr>
            <a:r>
              <a:rPr lang="en-US" altLang="en-US" sz="2000">
                <a:solidFill>
                  <a:schemeClr val="tx1"/>
                </a:solidFill>
                <a:latin typeface="Arial" panose="020B0604020202020204" pitchFamily="34" charset="0"/>
              </a:rPr>
              <a:t>Và C</a:t>
            </a:r>
            <a:r>
              <a:rPr lang="en-US" altLang="en-US" sz="2000" baseline="30000">
                <a:solidFill>
                  <a:schemeClr val="tx1"/>
                </a:solidFill>
                <a:latin typeface="Arial" panose="020B0604020202020204" pitchFamily="34" charset="0"/>
              </a:rPr>
              <a:t>lv</a:t>
            </a:r>
            <a:r>
              <a:rPr lang="en-US" altLang="en-US" sz="2000">
                <a:solidFill>
                  <a:schemeClr val="tx1"/>
                </a:solidFill>
                <a:latin typeface="Arial" panose="020B0604020202020204" pitchFamily="34" charset="0"/>
              </a:rPr>
              <a:t> + V</a:t>
            </a:r>
            <a:r>
              <a:rPr lang="en-US" altLang="en-US" sz="2000" baseline="30000">
                <a:solidFill>
                  <a:schemeClr val="tx1"/>
                </a:solidFill>
                <a:latin typeface="Arial" panose="020B0604020202020204" pitchFamily="34" charset="0"/>
              </a:rPr>
              <a:t>lv</a:t>
            </a:r>
            <a:r>
              <a:rPr lang="en-US" altLang="en-US" sz="2000">
                <a:solidFill>
                  <a:schemeClr val="tx1"/>
                </a:solidFill>
                <a:latin typeface="Arial" panose="020B0604020202020204" pitchFamily="34" charset="0"/>
              </a:rPr>
              <a:t> + A</a:t>
            </a:r>
            <a:r>
              <a:rPr lang="en-US" altLang="en-US" sz="2000" baseline="30000">
                <a:solidFill>
                  <a:schemeClr val="tx1"/>
                </a:solidFill>
                <a:latin typeface="Arial" panose="020B0604020202020204" pitchFamily="34" charset="0"/>
              </a:rPr>
              <a:t>lv</a:t>
            </a:r>
            <a:r>
              <a:rPr lang="en-US" altLang="en-US" sz="2000">
                <a:solidFill>
                  <a:schemeClr val="tx1"/>
                </a:solidFill>
                <a:latin typeface="Arial" panose="020B0604020202020204" pitchFamily="34" charset="0"/>
              </a:rPr>
              <a:t> + W</a:t>
            </a:r>
            <a:r>
              <a:rPr lang="en-US" altLang="en-US" sz="2000" baseline="30000">
                <a:solidFill>
                  <a:schemeClr val="tx1"/>
                </a:solidFill>
                <a:latin typeface="Arial" panose="020B0604020202020204" pitchFamily="34" charset="0"/>
              </a:rPr>
              <a:t>lv</a:t>
            </a:r>
            <a:r>
              <a:rPr lang="en-US" altLang="en-US" sz="2000">
                <a:solidFill>
                  <a:schemeClr val="tx1"/>
                </a:solidFill>
                <a:latin typeface="Arial" panose="020B0604020202020204" pitchFamily="34" charset="0"/>
              </a:rPr>
              <a:t> = 100 %</a:t>
            </a:r>
            <a:endParaRPr lang="en-US" altLang="en-US" sz="2000" dirty="0">
              <a:solidFill>
                <a:schemeClr val="tx1"/>
              </a:solidFill>
              <a:latin typeface="Arial" panose="020B0604020202020204" pitchFamily="34" charset="0"/>
            </a:endParaRPr>
          </a:p>
        </p:txBody>
      </p:sp>
      <p:pic>
        <p:nvPicPr>
          <p:cNvPr id="5" name="Picture 4"/>
          <p:cNvPicPr>
            <a:picLocks noChangeAspect="1"/>
          </p:cNvPicPr>
          <p:nvPr/>
        </p:nvPicPr>
        <p:blipFill>
          <a:blip r:embed="rId2"/>
          <a:stretch>
            <a:fillRect/>
          </a:stretch>
        </p:blipFill>
        <p:spPr>
          <a:xfrm>
            <a:off x="11188160" y="5996280"/>
            <a:ext cx="1000211" cy="861720"/>
          </a:xfrm>
          <a:prstGeom prst="rect">
            <a:avLst/>
          </a:prstGeom>
        </p:spPr>
      </p:pic>
      <p:sp>
        <p:nvSpPr>
          <p:cNvPr id="6" name="TextBox 5">
            <a:extLst>
              <a:ext uri="{FF2B5EF4-FFF2-40B4-BE49-F238E27FC236}">
                <a16:creationId xmlns:a16="http://schemas.microsoft.com/office/drawing/2014/main" id="{6FE0F6CF-9B02-BFEC-E446-7CB36954A16A}"/>
              </a:ext>
            </a:extLst>
          </p:cNvPr>
          <p:cNvSpPr txBox="1"/>
          <p:nvPr/>
        </p:nvSpPr>
        <p:spPr>
          <a:xfrm>
            <a:off x="586409" y="609600"/>
            <a:ext cx="10972799" cy="523220"/>
          </a:xfrm>
          <a:prstGeom prst="rect">
            <a:avLst/>
          </a:prstGeom>
          <a:noFill/>
        </p:spPr>
        <p:txBody>
          <a:bodyPr wrap="square">
            <a:spAutoFit/>
          </a:bodyPr>
          <a:lstStyle/>
          <a:p>
            <a:pPr algn="ctr"/>
            <a:r>
              <a:rPr lang="en-US" sz="2800" b="1">
                <a:solidFill>
                  <a:schemeClr val="accent1">
                    <a:lumMod val="50000"/>
                  </a:schemeClr>
                </a:solidFill>
                <a:latin typeface="Arial" panose="020B0604020202020204" pitchFamily="34" charset="0"/>
              </a:rPr>
              <a:t>TỔNG QUAN VỀ NHIÊN LIỆU, QUÁ TRÌNH CHÁY</a:t>
            </a:r>
            <a:endParaRPr lang="en-US" sz="2800" dirty="0">
              <a:solidFill>
                <a:schemeClr val="accent1">
                  <a:lumMod val="50000"/>
                </a:schemeClr>
              </a:solidFill>
            </a:endParaRPr>
          </a:p>
        </p:txBody>
      </p:sp>
    </p:spTree>
    <p:extLst>
      <p:ext uri="{BB962C8B-B14F-4D97-AF65-F5344CB8AC3E}">
        <p14:creationId xmlns:p14="http://schemas.microsoft.com/office/powerpoint/2010/main" val="18251733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496F00F-0E88-735F-8708-5D5802DC6F1E}"/>
              </a:ext>
            </a:extLst>
          </p:cNvPr>
          <p:cNvSpPr txBox="1"/>
          <p:nvPr/>
        </p:nvSpPr>
        <p:spPr>
          <a:xfrm>
            <a:off x="723900" y="649634"/>
            <a:ext cx="10744200" cy="523220"/>
          </a:xfrm>
          <a:prstGeom prst="rect">
            <a:avLst/>
          </a:prstGeom>
          <a:noFill/>
        </p:spPr>
        <p:txBody>
          <a:bodyPr wrap="square">
            <a:spAutoFit/>
          </a:bodyPr>
          <a:lstStyle/>
          <a:p>
            <a:pPr algn="ctr"/>
            <a:r>
              <a:rPr lang="vi-VN" sz="2800" b="1" spc="5">
                <a:solidFill>
                  <a:schemeClr val="accent1">
                    <a:lumMod val="50000"/>
                  </a:schemeClr>
                </a:solidFill>
                <a:ea typeface="Times New Roman" panose="02020603050405020304" pitchFamily="18" charset="0"/>
                <a:cs typeface="Arial" panose="020B0604020202020204" pitchFamily="34" charset="0"/>
              </a:rPr>
              <a:t>Thu hồi nhiệt từ xả lò hơi</a:t>
            </a:r>
          </a:p>
        </p:txBody>
      </p:sp>
      <p:sp>
        <p:nvSpPr>
          <p:cNvPr id="5" name="TextBox 4">
            <a:extLst>
              <a:ext uri="{FF2B5EF4-FFF2-40B4-BE49-F238E27FC236}">
                <a16:creationId xmlns:a16="http://schemas.microsoft.com/office/drawing/2014/main" id="{6D047A41-E183-0208-369A-F9C0F585AB43}"/>
              </a:ext>
            </a:extLst>
          </p:cNvPr>
          <p:cNvSpPr txBox="1"/>
          <p:nvPr/>
        </p:nvSpPr>
        <p:spPr>
          <a:xfrm>
            <a:off x="485695" y="1587656"/>
            <a:ext cx="6420009" cy="1378839"/>
          </a:xfrm>
          <a:prstGeom prst="rect">
            <a:avLst/>
          </a:prstGeom>
          <a:noFill/>
        </p:spPr>
        <p:txBody>
          <a:bodyPr wrap="square">
            <a:spAutoFit/>
          </a:bodyPr>
          <a:lstStyle/>
          <a:p>
            <a:pPr marL="285750" indent="-285750" algn="just">
              <a:lnSpc>
                <a:spcPct val="115000"/>
              </a:lnSpc>
              <a:spcBef>
                <a:spcPts val="300"/>
              </a:spcBef>
              <a:spcAft>
                <a:spcPts val="300"/>
              </a:spcAft>
              <a:buFont typeface="Arial" panose="020B0604020202020204" pitchFamily="34" charset="0"/>
              <a:buChar char="•"/>
            </a:pPr>
            <a:r>
              <a:rPr lang="en-US" sz="1600" spc="5">
                <a:latin typeface="Arial" panose="020B0604020202020204" pitchFamily="34" charset="0"/>
                <a:ea typeface="Times New Roman" panose="02020603050405020304" pitchFamily="18" charset="0"/>
                <a:cs typeface="Arial" panose="020B0604020202020204" pitchFamily="34" charset="0"/>
              </a:rPr>
              <a:t>P</a:t>
            </a:r>
            <a:r>
              <a:rPr lang="en-US" sz="1600">
                <a:latin typeface="Arial" panose="020B0604020202020204" pitchFamily="34" charset="0"/>
                <a:ea typeface="Times New Roman" panose="02020603050405020304" pitchFamily="18" charset="0"/>
                <a:cs typeface="Arial" panose="020B0604020202020204" pitchFamily="34" charset="0"/>
              </a:rPr>
              <a:t>h</a:t>
            </a:r>
            <a:r>
              <a:rPr lang="en-US" sz="1600" spc="-5">
                <a:latin typeface="Arial" panose="020B0604020202020204" pitchFamily="34" charset="0"/>
                <a:ea typeface="Times New Roman" panose="02020603050405020304" pitchFamily="18" charset="0"/>
                <a:cs typeface="Arial" panose="020B0604020202020204" pitchFamily="34" charset="0"/>
              </a:rPr>
              <a:t>ầ</a:t>
            </a:r>
            <a:r>
              <a:rPr lang="en-US" sz="1600">
                <a:latin typeface="Arial" panose="020B0604020202020204" pitchFamily="34" charset="0"/>
                <a:ea typeface="Times New Roman" panose="02020603050405020304" pitchFamily="18" charset="0"/>
                <a:cs typeface="Arial" panose="020B0604020202020204" pitchFamily="34" charset="0"/>
              </a:rPr>
              <a:t>n</a:t>
            </a:r>
            <a:r>
              <a:rPr lang="en-US" sz="1600" spc="-2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lớn</a:t>
            </a:r>
            <a:r>
              <a:rPr lang="en-US" sz="1600" spc="-2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n</a:t>
            </a:r>
            <a:r>
              <a:rPr lang="en-US" sz="1600" spc="-5">
                <a:latin typeface="Arial" panose="020B0604020202020204" pitchFamily="34" charset="0"/>
                <a:ea typeface="Times New Roman" panose="02020603050405020304" pitchFamily="18" charset="0"/>
                <a:cs typeface="Arial" panose="020B0604020202020204" pitchFamily="34" charset="0"/>
              </a:rPr>
              <a:t>ă</a:t>
            </a:r>
            <a:r>
              <a:rPr lang="en-US" sz="1600">
                <a:latin typeface="Arial" panose="020B0604020202020204" pitchFamily="34" charset="0"/>
                <a:ea typeface="Times New Roman" panose="02020603050405020304" pitchFamily="18" charset="0"/>
                <a:cs typeface="Arial" panose="020B0604020202020204" pitchFamily="34" charset="0"/>
              </a:rPr>
              <a:t>ng</a:t>
            </a:r>
            <a:r>
              <a:rPr lang="en-US" sz="1600" spc="-1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l</a:t>
            </a:r>
            <a:r>
              <a:rPr lang="en-US" sz="1600" spc="5">
                <a:latin typeface="Arial" panose="020B0604020202020204" pitchFamily="34" charset="0"/>
                <a:ea typeface="Times New Roman" panose="02020603050405020304" pitchFamily="18" charset="0"/>
                <a:cs typeface="Arial" panose="020B0604020202020204" pitchFamily="34" charset="0"/>
              </a:rPr>
              <a:t>ư</a:t>
            </a:r>
            <a:r>
              <a:rPr lang="en-US" sz="1600">
                <a:latin typeface="Arial" panose="020B0604020202020204" pitchFamily="34" charset="0"/>
                <a:ea typeface="Times New Roman" panose="02020603050405020304" pitchFamily="18" charset="0"/>
                <a:cs typeface="Arial" panose="020B0604020202020204" pitchFamily="34" charset="0"/>
              </a:rPr>
              <a:t>ợng</a:t>
            </a:r>
            <a:r>
              <a:rPr lang="en-US" sz="1600" spc="-2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bị</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m</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trong</a:t>
            </a:r>
            <a:r>
              <a:rPr lang="en-US" sz="1600" spc="-2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quá</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trình</a:t>
            </a:r>
            <a:r>
              <a:rPr lang="en-US" sz="1600" spc="-25">
                <a:latin typeface="Arial" panose="020B0604020202020204" pitchFamily="34" charset="0"/>
                <a:ea typeface="Times New Roman" panose="02020603050405020304" pitchFamily="18" charset="0"/>
                <a:cs typeface="Arial" panose="020B0604020202020204" pitchFamily="34" charset="0"/>
              </a:rPr>
              <a:t> </a:t>
            </a:r>
            <a:r>
              <a:rPr lang="en-US" sz="1600" spc="15">
                <a:latin typeface="Arial" panose="020B0604020202020204" pitchFamily="34" charset="0"/>
                <a:ea typeface="Times New Roman" panose="02020603050405020304" pitchFamily="18" charset="0"/>
                <a:cs typeface="Arial" panose="020B0604020202020204" pitchFamily="34" charset="0"/>
              </a:rPr>
              <a:t>x</a:t>
            </a:r>
            <a:r>
              <a:rPr lang="en-US" sz="1600">
                <a:latin typeface="Arial" panose="020B0604020202020204" pitchFamily="34" charset="0"/>
                <a:ea typeface="Times New Roman" panose="02020603050405020304" pitchFamily="18" charset="0"/>
                <a:cs typeface="Arial" panose="020B0604020202020204" pitchFamily="34" charset="0"/>
              </a:rPr>
              <a:t>ả</a:t>
            </a:r>
            <a:r>
              <a:rPr lang="en-US" sz="1600" spc="-3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lò</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hơi</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ó</a:t>
            </a:r>
            <a:r>
              <a:rPr lang="en-US" sz="1600" spc="-2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5">
                <a:latin typeface="Arial" panose="020B0604020202020204" pitchFamily="34" charset="0"/>
                <a:ea typeface="Times New Roman" panose="02020603050405020304" pitchFamily="18" charset="0"/>
                <a:cs typeface="Arial" panose="020B0604020202020204" pitchFamily="34" charset="0"/>
              </a:rPr>
              <a:t>h</a:t>
            </a:r>
            <a:r>
              <a:rPr lang="en-US" sz="1600">
                <a:latin typeface="Arial" panose="020B0604020202020204" pitchFamily="34" charset="0"/>
                <a:ea typeface="Times New Roman" panose="02020603050405020304" pitchFamily="18" charset="0"/>
                <a:cs typeface="Arial" panose="020B0604020202020204" pitchFamily="34" charset="0"/>
              </a:rPr>
              <a:t>ể</a:t>
            </a:r>
            <a:r>
              <a:rPr lang="en-US" sz="1600" spc="-1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được</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thu</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hồi</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spc="10">
                <a:latin typeface="Arial" panose="020B0604020202020204" pitchFamily="34" charset="0"/>
                <a:ea typeface="Times New Roman" panose="02020603050405020304" pitchFamily="18" charset="0"/>
                <a:cs typeface="Arial" panose="020B0604020202020204" pitchFamily="34" charset="0"/>
              </a:rPr>
              <a:t>b</a:t>
            </a:r>
            <a:r>
              <a:rPr lang="en-US" sz="1600" spc="-5">
                <a:latin typeface="Arial" panose="020B0604020202020204" pitchFamily="34" charset="0"/>
                <a:ea typeface="Times New Roman" panose="02020603050405020304" pitchFamily="18" charset="0"/>
                <a:cs typeface="Arial" panose="020B0604020202020204" pitchFamily="34" charset="0"/>
              </a:rPr>
              <a:t>ằ</a:t>
            </a:r>
            <a:r>
              <a:rPr lang="en-US" sz="1600">
                <a:latin typeface="Arial" panose="020B0604020202020204" pitchFamily="34" charset="0"/>
                <a:ea typeface="Times New Roman" panose="02020603050405020304" pitchFamily="18" charset="0"/>
                <a:cs typeface="Arial" panose="020B0604020202020204" pitchFamily="34" charset="0"/>
              </a:rPr>
              <a:t>ng</a:t>
            </a:r>
            <a:r>
              <a:rPr lang="en-US" sz="1600" spc="-25">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spc="-5">
                <a:latin typeface="Arial" panose="020B0604020202020204" pitchFamily="34" charset="0"/>
                <a:ea typeface="Times New Roman" panose="02020603050405020304" pitchFamily="18" charset="0"/>
                <a:cs typeface="Arial" panose="020B0604020202020204" pitchFamily="34" charset="0"/>
              </a:rPr>
              <a:t>ác</a:t>
            </a:r>
            <a:r>
              <a:rPr lang="en-US" sz="1600">
                <a:latin typeface="Arial" panose="020B0604020202020204" pitchFamily="34" charset="0"/>
                <a:ea typeface="Times New Roman" panose="02020603050405020304" pitchFamily="18" charset="0"/>
                <a:cs typeface="Arial" panose="020B0604020202020204" pitchFamily="34" charset="0"/>
              </a:rPr>
              <a:t>h</a:t>
            </a:r>
            <a:r>
              <a:rPr lang="en-US" sz="1600" spc="-15">
                <a:latin typeface="Arial" panose="020B0604020202020204" pitchFamily="34" charset="0"/>
                <a:ea typeface="Times New Roman" panose="02020603050405020304" pitchFamily="18" charset="0"/>
                <a:cs typeface="Arial" panose="020B0604020202020204" pitchFamily="34" charset="0"/>
              </a:rPr>
              <a:t> </a:t>
            </a:r>
            <a:r>
              <a:rPr lang="en-US" sz="1600" spc="20">
                <a:latin typeface="Arial" panose="020B0604020202020204" pitchFamily="34" charset="0"/>
                <a:ea typeface="Times New Roman" panose="02020603050405020304" pitchFamily="18" charset="0"/>
                <a:cs typeface="Arial" panose="020B0604020202020204" pitchFamily="34" charset="0"/>
              </a:rPr>
              <a:t>s</a:t>
            </a:r>
            <a:r>
              <a:rPr lang="en-US" sz="1600">
                <a:latin typeface="Arial" panose="020B0604020202020204" pitchFamily="34" charset="0"/>
                <a:ea typeface="Times New Roman" panose="02020603050405020304" pitchFamily="18" charset="0"/>
                <a:cs typeface="Arial" panose="020B0604020202020204" pitchFamily="34" charset="0"/>
              </a:rPr>
              <a:t>ử dụng k</a:t>
            </a:r>
            <a:r>
              <a:rPr lang="en-US" sz="1600" spc="-5">
                <a:latin typeface="Arial" panose="020B0604020202020204" pitchFamily="34" charset="0"/>
                <a:ea typeface="Times New Roman" panose="02020603050405020304" pitchFamily="18" charset="0"/>
                <a:cs typeface="Arial" panose="020B0604020202020204" pitchFamily="34" charset="0"/>
              </a:rPr>
              <a:t>ế</a:t>
            </a:r>
            <a:r>
              <a:rPr lang="en-US" sz="1600">
                <a:latin typeface="Arial" panose="020B0604020202020204" pitchFamily="34" charset="0"/>
                <a:ea typeface="Times New Roman" panose="02020603050405020304" pitchFamily="18" charset="0"/>
                <a:cs typeface="Arial" panose="020B0604020202020204" pitchFamily="34" charset="0"/>
              </a:rPr>
              <a:t>t hợp h</a:t>
            </a:r>
            <a:r>
              <a:rPr lang="en-US" sz="1600" spc="-5">
                <a:latin typeface="Arial" panose="020B0604020202020204" pitchFamily="34" charset="0"/>
                <a:ea typeface="Times New Roman" panose="02020603050405020304" pitchFamily="18" charset="0"/>
                <a:cs typeface="Arial" panose="020B0604020202020204" pitchFamily="34" charset="0"/>
              </a:rPr>
              <a:t>a</a:t>
            </a:r>
            <a:r>
              <a:rPr lang="en-US" sz="1600">
                <a:latin typeface="Arial" panose="020B0604020202020204" pitchFamily="34" charset="0"/>
                <a:ea typeface="Times New Roman" panose="02020603050405020304" pitchFamily="18" charset="0"/>
                <a:cs typeface="Arial" panose="020B0604020202020204" pitchFamily="34" charset="0"/>
              </a:rPr>
              <a:t>i phương ph</a:t>
            </a:r>
            <a:r>
              <a:rPr lang="en-US" sz="1600" spc="-5">
                <a:latin typeface="Arial" panose="020B0604020202020204" pitchFamily="34" charset="0"/>
                <a:ea typeface="Times New Roman" panose="02020603050405020304" pitchFamily="18" charset="0"/>
                <a:cs typeface="Arial" panose="020B0604020202020204" pitchFamily="34" charset="0"/>
              </a:rPr>
              <a:t>á</a:t>
            </a:r>
            <a:r>
              <a:rPr lang="en-US" sz="1600">
                <a:latin typeface="Arial" panose="020B0604020202020204" pitchFamily="34" charset="0"/>
                <a:ea typeface="Times New Roman" panose="02020603050405020304" pitchFamily="18" charset="0"/>
                <a:cs typeface="Arial" panose="020B0604020202020204" pitchFamily="34" charset="0"/>
              </a:rPr>
              <a:t>p s</a:t>
            </a:r>
            <a:r>
              <a:rPr lang="en-US" sz="1600" spc="-5">
                <a:latin typeface="Arial" panose="020B0604020202020204" pitchFamily="34" charset="0"/>
                <a:ea typeface="Times New Roman" panose="02020603050405020304" pitchFamily="18" charset="0"/>
                <a:cs typeface="Arial" panose="020B0604020202020204" pitchFamily="34" charset="0"/>
              </a:rPr>
              <a:t>a</a:t>
            </a:r>
            <a:r>
              <a:rPr lang="en-US" sz="1600">
                <a:latin typeface="Arial" panose="020B0604020202020204" pitchFamily="34" charset="0"/>
                <a:ea typeface="Times New Roman" panose="02020603050405020304" pitchFamily="18" charset="0"/>
                <a:cs typeface="Arial" panose="020B0604020202020204" pitchFamily="34" charset="0"/>
              </a:rPr>
              <a:t>u:</a:t>
            </a:r>
          </a:p>
          <a:p>
            <a:pPr lvl="1" algn="just">
              <a:lnSpc>
                <a:spcPct val="115000"/>
              </a:lnSpc>
              <a:spcBef>
                <a:spcPts val="300"/>
              </a:spcBef>
              <a:spcAft>
                <a:spcPts val="300"/>
              </a:spcAft>
            </a:pPr>
            <a:r>
              <a:rPr lang="en-US" sz="1600">
                <a:latin typeface="Arial" panose="020B0604020202020204" pitchFamily="34" charset="0"/>
                <a:ea typeface="Times New Roman" panose="02020603050405020304" pitchFamily="18" charset="0"/>
                <a:cs typeface="Arial" panose="020B0604020202020204" pitchFamily="34" charset="0"/>
              </a:rPr>
              <a:t>–</a:t>
            </a:r>
            <a:r>
              <a:rPr lang="en-US" sz="1600" spc="18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Thu hồi hơi g</a:t>
            </a:r>
            <a:r>
              <a:rPr lang="en-US" sz="1600" spc="5">
                <a:latin typeface="Arial" panose="020B0604020202020204" pitchFamily="34" charset="0"/>
                <a:ea typeface="Times New Roman" panose="02020603050405020304" pitchFamily="18" charset="0"/>
                <a:cs typeface="Arial" panose="020B0604020202020204" pitchFamily="34" charset="0"/>
              </a:rPr>
              <a:t>i</a:t>
            </a:r>
            <a:r>
              <a:rPr lang="en-US" sz="1600" spc="-5">
                <a:latin typeface="Arial" panose="020B0604020202020204" pitchFamily="34" charset="0"/>
                <a:ea typeface="Times New Roman" panose="02020603050405020304" pitchFamily="18" charset="0"/>
                <a:cs typeface="Arial" panose="020B0604020202020204" pitchFamily="34" charset="0"/>
              </a:rPr>
              <a:t>ã</a:t>
            </a:r>
            <a:r>
              <a:rPr lang="en-US" sz="1600">
                <a:latin typeface="Arial" panose="020B0604020202020204" pitchFamily="34" charset="0"/>
                <a:ea typeface="Times New Roman" panose="02020603050405020304" pitchFamily="18" charset="0"/>
                <a:cs typeface="Arial" panose="020B0604020202020204" pitchFamily="34" charset="0"/>
              </a:rPr>
              <a:t>n </a:t>
            </a:r>
            <a:r>
              <a:rPr lang="en-US" sz="1600" spc="-5">
                <a:latin typeface="Arial" panose="020B0604020202020204" pitchFamily="34" charset="0"/>
                <a:ea typeface="Times New Roman" panose="02020603050405020304" pitchFamily="18" charset="0"/>
                <a:cs typeface="Arial" panose="020B0604020202020204" pitchFamily="34" charset="0"/>
              </a:rPr>
              <a:t>á</a:t>
            </a:r>
            <a:r>
              <a:rPr lang="en-US" sz="1600">
                <a:latin typeface="Arial" panose="020B0604020202020204" pitchFamily="34" charset="0"/>
                <a:ea typeface="Times New Roman" panose="02020603050405020304" pitchFamily="18" charset="0"/>
                <a:cs typeface="Arial" panose="020B0604020202020204" pitchFamily="34" charset="0"/>
              </a:rPr>
              <a:t>p;</a:t>
            </a:r>
          </a:p>
          <a:p>
            <a:pPr lvl="1" algn="just">
              <a:lnSpc>
                <a:spcPct val="115000"/>
              </a:lnSpc>
              <a:spcBef>
                <a:spcPts val="300"/>
              </a:spcBef>
              <a:spcAft>
                <a:spcPts val="300"/>
              </a:spcAft>
            </a:pPr>
            <a:r>
              <a:rPr lang="en-US" sz="1600">
                <a:latin typeface="Arial" panose="020B0604020202020204" pitchFamily="34" charset="0"/>
                <a:ea typeface="Times New Roman" panose="02020603050405020304" pitchFamily="18" charset="0"/>
                <a:cs typeface="Arial" panose="020B0604020202020204" pitchFamily="34" charset="0"/>
              </a:rPr>
              <a:t>–</a:t>
            </a:r>
            <a:r>
              <a:rPr lang="en-US" sz="1600" spc="18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Gia</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nhi</a:t>
            </a:r>
            <a:r>
              <a:rPr lang="en-US" sz="1600" spc="-5">
                <a:latin typeface="Arial" panose="020B0604020202020204" pitchFamily="34" charset="0"/>
                <a:ea typeface="Times New Roman" panose="02020603050405020304" pitchFamily="18" charset="0"/>
                <a:cs typeface="Arial" panose="020B0604020202020204" pitchFamily="34" charset="0"/>
              </a:rPr>
              <a:t>ệ</a:t>
            </a:r>
            <a:r>
              <a:rPr lang="en-US" sz="1600">
                <a:latin typeface="Arial" panose="020B0604020202020204" pitchFamily="34" charset="0"/>
                <a:ea typeface="Times New Roman" panose="02020603050405020304" pitchFamily="18" charset="0"/>
                <a:cs typeface="Arial" panose="020B0604020202020204" pitchFamily="34" charset="0"/>
              </a:rPr>
              <a:t>t </a:t>
            </a:r>
            <a:r>
              <a:rPr lang="en-US" sz="1600" spc="5">
                <a:latin typeface="Arial" panose="020B0604020202020204" pitchFamily="34" charset="0"/>
                <a:ea typeface="Times New Roman" panose="02020603050405020304" pitchFamily="18" charset="0"/>
                <a:cs typeface="Arial" panose="020B0604020202020204" pitchFamily="34" charset="0"/>
              </a:rPr>
              <a:t>t</a:t>
            </a:r>
            <a:r>
              <a:rPr lang="en-US" sz="1600">
                <a:latin typeface="Arial" panose="020B0604020202020204" pitchFamily="34" charset="0"/>
                <a:ea typeface="Times New Roman" panose="02020603050405020304" pitchFamily="18" charset="0"/>
                <a:cs typeface="Arial" panose="020B0604020202020204" pitchFamily="34" charset="0"/>
              </a:rPr>
              <a:t>rước</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nước</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cấ</a:t>
            </a:r>
            <a:r>
              <a:rPr lang="en-US" sz="1600">
                <a:latin typeface="Arial" panose="020B0604020202020204" pitchFamily="34" charset="0"/>
                <a:ea typeface="Times New Roman" panose="02020603050405020304" pitchFamily="18" charset="0"/>
                <a:cs typeface="Arial" panose="020B0604020202020204" pitchFamily="34" charset="0"/>
              </a:rPr>
              <a:t>p.</a:t>
            </a:r>
            <a:endParaRPr lang="en-US" sz="16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TextBox 8">
            <a:extLst>
              <a:ext uri="{FF2B5EF4-FFF2-40B4-BE49-F238E27FC236}">
                <a16:creationId xmlns:a16="http://schemas.microsoft.com/office/drawing/2014/main" id="{5A95E89C-D513-B903-0F76-9EFB9E7D834B}"/>
              </a:ext>
            </a:extLst>
          </p:cNvPr>
          <p:cNvSpPr txBox="1"/>
          <p:nvPr/>
        </p:nvSpPr>
        <p:spPr>
          <a:xfrm>
            <a:off x="485696" y="3054786"/>
            <a:ext cx="6420008" cy="2151358"/>
          </a:xfrm>
          <a:prstGeom prst="rect">
            <a:avLst/>
          </a:prstGeom>
          <a:noFill/>
        </p:spPr>
        <p:txBody>
          <a:bodyPr wrap="square">
            <a:spAutoFit/>
          </a:bodyPr>
          <a:lstStyle/>
          <a:p>
            <a:pPr marL="285750" indent="-285750" algn="just">
              <a:lnSpc>
                <a:spcPct val="115000"/>
              </a:lnSpc>
              <a:spcBef>
                <a:spcPts val="300"/>
              </a:spcBef>
              <a:spcAft>
                <a:spcPts val="300"/>
              </a:spcAft>
              <a:buFont typeface="Arial" panose="020B0604020202020204" pitchFamily="34" charset="0"/>
              <a:buChar char="•"/>
            </a:pPr>
            <a:r>
              <a:rPr lang="en-US" sz="1600" spc="10">
                <a:latin typeface="Arial" panose="020B0604020202020204" pitchFamily="34" charset="0"/>
                <a:ea typeface="Times New Roman" panose="02020603050405020304" pitchFamily="18" charset="0"/>
                <a:cs typeface="Arial" panose="020B0604020202020204" pitchFamily="34" charset="0"/>
              </a:rPr>
              <a:t>N</a:t>
            </a:r>
            <a:r>
              <a:rPr lang="en-US" sz="1600">
                <a:latin typeface="Arial" panose="020B0604020202020204" pitchFamily="34" charset="0"/>
                <a:ea typeface="Times New Roman" panose="02020603050405020304" pitchFamily="18" charset="0"/>
                <a:cs typeface="Arial" panose="020B0604020202020204" pitchFamily="34" charset="0"/>
              </a:rPr>
              <a:t>ước</a:t>
            </a:r>
            <a:r>
              <a:rPr lang="en-US" sz="1600" spc="-30">
                <a:latin typeface="Arial" panose="020B0604020202020204" pitchFamily="34" charset="0"/>
                <a:ea typeface="Times New Roman" panose="02020603050405020304" pitchFamily="18" charset="0"/>
                <a:cs typeface="Arial" panose="020B0604020202020204" pitchFamily="34" charset="0"/>
              </a:rPr>
              <a:t> </a:t>
            </a:r>
            <a:r>
              <a:rPr lang="en-US" sz="1600" spc="15">
                <a:latin typeface="Arial" panose="020B0604020202020204" pitchFamily="34" charset="0"/>
                <a:ea typeface="Times New Roman" panose="02020603050405020304" pitchFamily="18" charset="0"/>
                <a:cs typeface="Arial" panose="020B0604020202020204" pitchFamily="34" charset="0"/>
              </a:rPr>
              <a:t>x</a:t>
            </a:r>
            <a:r>
              <a:rPr lang="en-US" sz="1600">
                <a:latin typeface="Arial" panose="020B0604020202020204" pitchFamily="34" charset="0"/>
                <a:ea typeface="Times New Roman" panose="02020603050405020304" pitchFamily="18" charset="0"/>
                <a:cs typeface="Arial" panose="020B0604020202020204" pitchFamily="34" charset="0"/>
              </a:rPr>
              <a:t>ả</a:t>
            </a:r>
            <a:r>
              <a:rPr lang="en-US" sz="1600" spc="-3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lò</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ó</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á</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2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su</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spc="-5">
                <a:latin typeface="Arial" panose="020B0604020202020204" pitchFamily="34" charset="0"/>
                <a:ea typeface="Times New Roman" panose="02020603050405020304" pitchFamily="18" charset="0"/>
                <a:cs typeface="Arial" panose="020B0604020202020204" pitchFamily="34" charset="0"/>
              </a:rPr>
              <a:t>a</a:t>
            </a:r>
            <a:r>
              <a:rPr lang="en-US" sz="1600">
                <a:latin typeface="Arial" panose="020B0604020202020204" pitchFamily="34" charset="0"/>
                <a:ea typeface="Times New Roman" panose="02020603050405020304" pitchFamily="18" charset="0"/>
                <a:cs typeface="Arial" panose="020B0604020202020204" pitchFamily="34" charset="0"/>
              </a:rPr>
              <a:t>o</a:t>
            </a:r>
            <a:r>
              <a:rPr lang="en-US" sz="1600" spc="-2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đư</a:t>
            </a:r>
            <a:r>
              <a:rPr lang="en-US" sz="1600" spc="15">
                <a:latin typeface="Arial" panose="020B0604020202020204" pitchFamily="34" charset="0"/>
                <a:ea typeface="Times New Roman" panose="02020603050405020304" pitchFamily="18" charset="0"/>
                <a:cs typeface="Arial" panose="020B0604020202020204" pitchFamily="34" charset="0"/>
              </a:rPr>
              <a:t>ợ</a:t>
            </a:r>
            <a:r>
              <a:rPr lang="en-US" sz="1600">
                <a:latin typeface="Arial" panose="020B0604020202020204" pitchFamily="34" charset="0"/>
                <a:ea typeface="Times New Roman" panose="02020603050405020304" pitchFamily="18" charset="0"/>
                <a:cs typeface="Arial" panose="020B0604020202020204" pitchFamily="34" charset="0"/>
              </a:rPr>
              <a:t>c</a:t>
            </a:r>
            <a:r>
              <a:rPr lang="en-US" sz="1600" spc="-3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đ</a:t>
            </a:r>
            <a:r>
              <a:rPr lang="en-US" sz="1600" spc="10">
                <a:latin typeface="Arial" panose="020B0604020202020204" pitchFamily="34" charset="0"/>
                <a:ea typeface="Times New Roman" panose="02020603050405020304" pitchFamily="18" charset="0"/>
                <a:cs typeface="Arial" panose="020B0604020202020204" pitchFamily="34" charset="0"/>
              </a:rPr>
              <a:t>ư</a:t>
            </a:r>
            <a:r>
              <a:rPr lang="en-US" sz="1600">
                <a:latin typeface="Arial" panose="020B0604020202020204" pitchFamily="34" charset="0"/>
                <a:ea typeface="Times New Roman" panose="02020603050405020304" pitchFamily="18" charset="0"/>
                <a:cs typeface="Arial" panose="020B0604020202020204" pitchFamily="34" charset="0"/>
              </a:rPr>
              <a:t>a</a:t>
            </a:r>
            <a:r>
              <a:rPr lang="en-US" sz="1600" spc="-30">
                <a:latin typeface="Arial" panose="020B0604020202020204" pitchFamily="34" charset="0"/>
                <a:ea typeface="Times New Roman" panose="02020603050405020304" pitchFamily="18" charset="0"/>
                <a:cs typeface="Arial" panose="020B0604020202020204" pitchFamily="34" charset="0"/>
              </a:rPr>
              <a:t> </a:t>
            </a:r>
            <a:r>
              <a:rPr lang="en-US" sz="1600" spc="10">
                <a:latin typeface="Arial" panose="020B0604020202020204" pitchFamily="34" charset="0"/>
                <a:ea typeface="Times New Roman" panose="02020603050405020304" pitchFamily="18" charset="0"/>
                <a:cs typeface="Arial" panose="020B0604020202020204" pitchFamily="34" charset="0"/>
              </a:rPr>
              <a:t>v</a:t>
            </a:r>
            <a:r>
              <a:rPr lang="en-US" sz="1600" spc="-5">
                <a:latin typeface="Arial" panose="020B0604020202020204" pitchFamily="34" charset="0"/>
                <a:ea typeface="Times New Roman" panose="02020603050405020304" pitchFamily="18" charset="0"/>
                <a:cs typeface="Arial" panose="020B0604020202020204" pitchFamily="34" charset="0"/>
              </a:rPr>
              <a:t>à</a:t>
            </a:r>
            <a:r>
              <a:rPr lang="en-US" sz="1600">
                <a:latin typeface="Arial" panose="020B0604020202020204" pitchFamily="34" charset="0"/>
                <a:ea typeface="Times New Roman" panose="02020603050405020304" pitchFamily="18" charset="0"/>
                <a:cs typeface="Arial" panose="020B0604020202020204" pitchFamily="34" charset="0"/>
              </a:rPr>
              <a:t>o</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m</a:t>
            </a:r>
            <a:r>
              <a:rPr lang="en-US" sz="1600">
                <a:latin typeface="Arial" panose="020B0604020202020204" pitchFamily="34" charset="0"/>
                <a:ea typeface="Times New Roman" panose="02020603050405020304" pitchFamily="18" charset="0"/>
                <a:cs typeface="Arial" panose="020B0604020202020204" pitchFamily="34" charset="0"/>
              </a:rPr>
              <a:t>ột</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bình</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5">
                <a:latin typeface="Arial" panose="020B0604020202020204" pitchFamily="34" charset="0"/>
                <a:ea typeface="Times New Roman" panose="02020603050405020304" pitchFamily="18" charset="0"/>
                <a:cs typeface="Arial" panose="020B0604020202020204" pitchFamily="34" charset="0"/>
              </a:rPr>
              <a:t>í</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h</a:t>
            </a:r>
            <a:r>
              <a:rPr lang="en-US" sz="1600" spc="-25">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á</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1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a:t>
            </a:r>
            <a:r>
              <a:rPr lang="en-US" sz="1600" spc="5">
                <a:latin typeface="Arial" panose="020B0604020202020204" pitchFamily="34" charset="0"/>
                <a:ea typeface="Times New Roman" panose="02020603050405020304" pitchFamily="18" charset="0"/>
                <a:cs typeface="Arial" panose="020B0604020202020204" pitchFamily="34" charset="0"/>
              </a:rPr>
              <a:t>o</a:t>
            </a:r>
            <a:r>
              <a:rPr lang="en-US" sz="1600" spc="-5">
                <a:latin typeface="Arial" panose="020B0604020202020204" pitchFamily="34" charset="0"/>
                <a:ea typeface="Times New Roman" panose="02020603050405020304" pitchFamily="18" charset="0"/>
                <a:cs typeface="Arial" panose="020B0604020202020204" pitchFamily="34" charset="0"/>
              </a:rPr>
              <a:t>ạ</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độ</a:t>
            </a:r>
            <a:r>
              <a:rPr lang="en-US" sz="1600" spc="10">
                <a:latin typeface="Arial" panose="020B0604020202020204" pitchFamily="34" charset="0"/>
                <a:ea typeface="Times New Roman" panose="02020603050405020304" pitchFamily="18" charset="0"/>
                <a:cs typeface="Arial" panose="020B0604020202020204" pitchFamily="34" charset="0"/>
              </a:rPr>
              <a:t>n</a:t>
            </a:r>
            <a:r>
              <a:rPr lang="en-US" sz="1600">
                <a:latin typeface="Arial" panose="020B0604020202020204" pitchFamily="34" charset="0"/>
                <a:ea typeface="Times New Roman" panose="02020603050405020304" pitchFamily="18" charset="0"/>
                <a:cs typeface="Arial" panose="020B0604020202020204" pitchFamily="34" charset="0"/>
              </a:rPr>
              <a:t>g</a:t>
            </a:r>
            <a:r>
              <a:rPr lang="en-US" sz="1600" spc="-2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ở</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á</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1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su</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t th</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(th</a:t>
            </a:r>
            <a:r>
              <a:rPr lang="en-US" sz="1600" spc="-5">
                <a:latin typeface="Arial" panose="020B0604020202020204" pitchFamily="34" charset="0"/>
                <a:ea typeface="Times New Roman" panose="02020603050405020304" pitchFamily="18" charset="0"/>
                <a:cs typeface="Arial" panose="020B0604020202020204" pitchFamily="34" charset="0"/>
              </a:rPr>
              <a:t>ư</a:t>
            </a:r>
            <a:r>
              <a:rPr lang="en-US" sz="1600">
                <a:latin typeface="Arial" panose="020B0604020202020204" pitchFamily="34" charset="0"/>
                <a:ea typeface="Times New Roman" panose="02020603050405020304" pitchFamily="18" charset="0"/>
                <a:cs typeface="Arial" panose="020B0604020202020204" pitchFamily="34" charset="0"/>
              </a:rPr>
              <a:t>ờng</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a:t>
            </a:r>
            <a:r>
              <a:rPr lang="en-US" sz="1600">
                <a:latin typeface="Arial" panose="020B0604020202020204" pitchFamily="34" charset="0"/>
                <a:ea typeface="Times New Roman" panose="02020603050405020304" pitchFamily="18" charset="0"/>
                <a:cs typeface="Arial" panose="020B0604020202020204" pitchFamily="34" charset="0"/>
              </a:rPr>
              <a:t>o</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hơn</a:t>
            </a:r>
            <a:r>
              <a:rPr lang="en-US" sz="1600" spc="20">
                <a:latin typeface="Arial" panose="020B0604020202020204" pitchFamily="34" charset="0"/>
                <a:ea typeface="Times New Roman" panose="02020603050405020304" pitchFamily="18" charset="0"/>
                <a:cs typeface="Arial" panose="020B0604020202020204" pitchFamily="34" charset="0"/>
              </a:rPr>
              <a:t> m</a:t>
            </a:r>
            <a:r>
              <a:rPr lang="en-US" sz="1600">
                <a:latin typeface="Arial" panose="020B0604020202020204" pitchFamily="34" charset="0"/>
                <a:ea typeface="Times New Roman" panose="02020603050405020304" pitchFamily="18" charset="0"/>
                <a:cs typeface="Arial" panose="020B0604020202020204" pitchFamily="34" charset="0"/>
              </a:rPr>
              <a:t>ột</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hút</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so</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v</a:t>
            </a:r>
            <a:r>
              <a:rPr lang="en-US" sz="1600">
                <a:latin typeface="Arial" panose="020B0604020202020204" pitchFamily="34" charset="0"/>
                <a:ea typeface="Times New Roman" panose="02020603050405020304" pitchFamily="18" charset="0"/>
                <a:cs typeface="Arial" panose="020B0604020202020204" pitchFamily="34" charset="0"/>
              </a:rPr>
              <a:t>ới</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á</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s</a:t>
            </a:r>
            <a:r>
              <a:rPr lang="en-US" sz="1600" spc="5">
                <a:latin typeface="Arial" panose="020B0604020202020204" pitchFamily="34" charset="0"/>
                <a:ea typeface="Times New Roman" panose="02020603050405020304" pitchFamily="18" charset="0"/>
                <a:cs typeface="Arial" panose="020B0604020202020204" pitchFamily="34" charset="0"/>
              </a:rPr>
              <a:t>u</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c</a:t>
            </a:r>
            <a:r>
              <a:rPr lang="en-US" sz="1600" spc="10">
                <a:latin typeface="Arial" panose="020B0604020202020204" pitchFamily="34" charset="0"/>
                <a:ea typeface="Times New Roman" panose="02020603050405020304" pitchFamily="18" charset="0"/>
                <a:cs typeface="Arial" panose="020B0604020202020204" pitchFamily="34" charset="0"/>
              </a:rPr>
              <a:t>ủ</a:t>
            </a:r>
            <a:r>
              <a:rPr lang="en-US" sz="1600">
                <a:latin typeface="Arial" panose="020B0604020202020204" pitchFamily="34" charset="0"/>
                <a:ea typeface="Times New Roman" panose="02020603050405020304" pitchFamily="18" charset="0"/>
                <a:cs typeface="Arial" panose="020B0604020202020204" pitchFamily="34" charset="0"/>
              </a:rPr>
              <a:t>a bộ</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khử</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khí).</a:t>
            </a:r>
            <a:r>
              <a:rPr lang="en-US" sz="1600" spc="5">
                <a:latin typeface="Arial" panose="020B0604020202020204" pitchFamily="34" charset="0"/>
                <a:ea typeface="Times New Roman" panose="02020603050405020304" pitchFamily="18" charset="0"/>
                <a:cs typeface="Arial" panose="020B0604020202020204" pitchFamily="34" charset="0"/>
              </a:rPr>
              <a:t> </a:t>
            </a:r>
          </a:p>
          <a:p>
            <a:pPr marL="285750" indent="-285750" algn="just">
              <a:lnSpc>
                <a:spcPct val="115000"/>
              </a:lnSpc>
              <a:spcBef>
                <a:spcPts val="300"/>
              </a:spcBef>
              <a:spcAft>
                <a:spcPts val="300"/>
              </a:spcAft>
              <a:buFont typeface="Arial" panose="020B0604020202020204" pitchFamily="34" charset="0"/>
              <a:buChar char="•"/>
            </a:pPr>
            <a:r>
              <a:rPr lang="en-US" sz="1600" spc="5">
                <a:latin typeface="Arial" panose="020B0604020202020204" pitchFamily="34" charset="0"/>
                <a:ea typeface="Times New Roman" panose="02020603050405020304" pitchFamily="18" charset="0"/>
                <a:cs typeface="Arial" panose="020B0604020202020204" pitchFamily="34" charset="0"/>
              </a:rPr>
              <a:t>M</a:t>
            </a:r>
            <a:r>
              <a:rPr lang="en-US" sz="1600">
                <a:latin typeface="Arial" panose="020B0604020202020204" pitchFamily="34" charset="0"/>
                <a:ea typeface="Times New Roman" panose="02020603050405020304" pitchFamily="18" charset="0"/>
                <a:cs typeface="Arial" panose="020B0604020202020204" pitchFamily="34" charset="0"/>
              </a:rPr>
              <a:t>ột</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ph</a:t>
            </a:r>
            <a:r>
              <a:rPr lang="en-US" sz="1600" spc="-5">
                <a:latin typeface="Arial" panose="020B0604020202020204" pitchFamily="34" charset="0"/>
                <a:ea typeface="Times New Roman" panose="02020603050405020304" pitchFamily="18" charset="0"/>
                <a:cs typeface="Arial" panose="020B0604020202020204" pitchFamily="34" charset="0"/>
              </a:rPr>
              <a:t>ầ</a:t>
            </a:r>
            <a:r>
              <a:rPr lang="en-US" sz="1600">
                <a:latin typeface="Arial" panose="020B0604020202020204" pitchFamily="34" charset="0"/>
                <a:ea typeface="Times New Roman" panose="02020603050405020304" pitchFamily="18" charset="0"/>
                <a:cs typeface="Arial" panose="020B0604020202020204" pitchFamily="34" charset="0"/>
              </a:rPr>
              <a:t>n</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ủa</a:t>
            </a:r>
            <a:r>
              <a:rPr lang="en-US" sz="1600" spc="15">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h</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l</a:t>
            </a:r>
            <a:r>
              <a:rPr lang="en-US" sz="1600">
                <a:latin typeface="Arial" panose="020B0604020202020204" pitchFamily="34" charset="0"/>
                <a:ea typeface="Times New Roman" panose="02020603050405020304" pitchFamily="18" charset="0"/>
                <a:cs typeface="Arial" panose="020B0604020202020204" pitchFamily="34" charset="0"/>
              </a:rPr>
              <a:t>ỏng</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spc="15">
                <a:latin typeface="Arial" panose="020B0604020202020204" pitchFamily="34" charset="0"/>
                <a:ea typeface="Times New Roman" panose="02020603050405020304" pitchFamily="18" charset="0"/>
                <a:cs typeface="Arial" panose="020B0604020202020204" pitchFamily="34" charset="0"/>
              </a:rPr>
              <a:t>x</a:t>
            </a:r>
            <a:r>
              <a:rPr lang="en-US" sz="1600">
                <a:latin typeface="Arial" panose="020B0604020202020204" pitchFamily="34" charset="0"/>
                <a:ea typeface="Times New Roman" panose="02020603050405020304" pitchFamily="18" charset="0"/>
                <a:cs typeface="Arial" panose="020B0604020202020204" pitchFamily="34" charset="0"/>
              </a:rPr>
              <a:t>ả đ</a:t>
            </a:r>
            <a:r>
              <a:rPr lang="en-US" sz="1600" spc="-5">
                <a:latin typeface="Arial" panose="020B0604020202020204" pitchFamily="34" charset="0"/>
                <a:ea typeface="Times New Roman" panose="02020603050405020304" pitchFamily="18" charset="0"/>
                <a:cs typeface="Arial" panose="020B0604020202020204" pitchFamily="34" charset="0"/>
              </a:rPr>
              <a:t>á</a:t>
            </a:r>
            <a:r>
              <a:rPr lang="en-US" sz="1600">
                <a:latin typeface="Arial" panose="020B0604020202020204" pitchFamily="34" charset="0"/>
                <a:ea typeface="Times New Roman" panose="02020603050405020304" pitchFamily="18" charset="0"/>
                <a:cs typeface="Arial" panose="020B0604020202020204" pitchFamily="34" charset="0"/>
              </a:rPr>
              <a:t>y</a:t>
            </a:r>
            <a:r>
              <a:rPr lang="en-US" sz="1600" spc="6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huy</a:t>
            </a:r>
            <a:r>
              <a:rPr lang="en-US" sz="1600" spc="-5">
                <a:latin typeface="Arial" panose="020B0604020202020204" pitchFamily="34" charset="0"/>
                <a:ea typeface="Times New Roman" panose="02020603050405020304" pitchFamily="18" charset="0"/>
                <a:cs typeface="Arial" panose="020B0604020202020204" pitchFamily="34" charset="0"/>
              </a:rPr>
              <a:t>ể</a:t>
            </a:r>
            <a:r>
              <a:rPr lang="en-US" sz="1600">
                <a:latin typeface="Arial" panose="020B0604020202020204" pitchFamily="34" charset="0"/>
                <a:ea typeface="Times New Roman" panose="02020603050405020304" pitchFamily="18" charset="0"/>
                <a:cs typeface="Arial" panose="020B0604020202020204" pitchFamily="34" charset="0"/>
              </a:rPr>
              <a:t>n</a:t>
            </a:r>
            <a:r>
              <a:rPr lang="en-US" sz="1600" spc="6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thành</a:t>
            </a:r>
            <a:r>
              <a:rPr lang="en-US" sz="1600" spc="5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hơi</a:t>
            </a:r>
            <a:r>
              <a:rPr lang="en-US" sz="1600" spc="6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n</a:t>
            </a:r>
            <a:r>
              <a:rPr lang="en-US" sz="1600" spc="-10">
                <a:latin typeface="Arial" panose="020B0604020202020204" pitchFamily="34" charset="0"/>
                <a:ea typeface="Times New Roman" panose="02020603050405020304" pitchFamily="18" charset="0"/>
                <a:cs typeface="Arial" panose="020B0604020202020204" pitchFamily="34" charset="0"/>
              </a:rPr>
              <a:t>ư</a:t>
            </a:r>
            <a:r>
              <a:rPr lang="en-US" sz="1600">
                <a:latin typeface="Arial" panose="020B0604020202020204" pitchFamily="34" charset="0"/>
                <a:ea typeface="Times New Roman" panose="02020603050405020304" pitchFamily="18" charset="0"/>
                <a:cs typeface="Arial" panose="020B0604020202020204" pitchFamily="34" charset="0"/>
              </a:rPr>
              <a:t>ớc</a:t>
            </a:r>
            <a:r>
              <a:rPr lang="en-US" sz="1600" spc="5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ở</a:t>
            </a:r>
            <a:r>
              <a:rPr lang="en-US" sz="1600" spc="6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á</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6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su</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6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5">
                <a:latin typeface="Arial" panose="020B0604020202020204" pitchFamily="34" charset="0"/>
                <a:ea typeface="Times New Roman" panose="02020603050405020304" pitchFamily="18" charset="0"/>
                <a:cs typeface="Arial" panose="020B0604020202020204" pitchFamily="34" charset="0"/>
              </a:rPr>
              <a:t>h</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6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hơn,</a:t>
            </a:r>
            <a:r>
              <a:rPr lang="en-US" sz="1600" spc="5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là</a:t>
            </a:r>
            <a:r>
              <a:rPr lang="en-US" sz="1600" spc="4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hơi</a:t>
            </a:r>
            <a:r>
              <a:rPr lang="en-US" sz="1600" spc="6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giãn</a:t>
            </a:r>
            <a:r>
              <a:rPr lang="en-US" sz="1600" spc="55">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á</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4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Hơi</a:t>
            </a:r>
            <a:r>
              <a:rPr lang="en-US" sz="1600" spc="6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giãn</a:t>
            </a:r>
            <a:r>
              <a:rPr lang="en-US" sz="1600" spc="55">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á</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4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n</a:t>
            </a:r>
            <a:r>
              <a:rPr lang="en-US" sz="1600" spc="-5">
                <a:latin typeface="Arial" panose="020B0604020202020204" pitchFamily="34" charset="0"/>
                <a:ea typeface="Times New Roman" panose="02020603050405020304" pitchFamily="18" charset="0"/>
                <a:cs typeface="Arial" panose="020B0604020202020204" pitchFamily="34" charset="0"/>
              </a:rPr>
              <a:t>à</a:t>
            </a:r>
            <a:r>
              <a:rPr lang="en-US" sz="1600">
                <a:latin typeface="Arial" panose="020B0604020202020204" pitchFamily="34" charset="0"/>
                <a:ea typeface="Times New Roman" panose="02020603050405020304" pitchFamily="18" charset="0"/>
                <a:cs typeface="Arial" panose="020B0604020202020204" pitchFamily="34" charset="0"/>
              </a:rPr>
              <a:t>y</a:t>
            </a:r>
            <a:r>
              <a:rPr lang="en-US" sz="1600" spc="60">
                <a:latin typeface="Arial" panose="020B0604020202020204" pitchFamily="34" charset="0"/>
                <a:ea typeface="Times New Roman" panose="02020603050405020304" pitchFamily="18" charset="0"/>
                <a:cs typeface="Arial" panose="020B0604020202020204" pitchFamily="34" charset="0"/>
              </a:rPr>
              <a:t> </a:t>
            </a:r>
            <a:r>
              <a:rPr lang="en-US" sz="1600" spc="20">
                <a:latin typeface="Arial" panose="020B0604020202020204" pitchFamily="34" charset="0"/>
                <a:ea typeface="Times New Roman" panose="02020603050405020304" pitchFamily="18" charset="0"/>
                <a:cs typeface="Arial" panose="020B0604020202020204" pitchFamily="34" charset="0"/>
              </a:rPr>
              <a:t>s</a:t>
            </a:r>
            <a:r>
              <a:rPr lang="en-US" sz="1600" spc="-5">
                <a:latin typeface="Arial" panose="020B0604020202020204" pitchFamily="34" charset="0"/>
                <a:ea typeface="Times New Roman" panose="02020603050405020304" pitchFamily="18" charset="0"/>
                <a:cs typeface="Arial" panose="020B0604020202020204" pitchFamily="34" charset="0"/>
              </a:rPr>
              <a:t>ạc</a:t>
            </a:r>
            <a:r>
              <a:rPr lang="en-US" sz="1600">
                <a:latin typeface="Arial" panose="020B0604020202020204" pitchFamily="34" charset="0"/>
                <a:ea typeface="Times New Roman" panose="02020603050405020304" pitchFamily="18" charset="0"/>
                <a:cs typeface="Arial" panose="020B0604020202020204" pitchFamily="34" charset="0"/>
              </a:rPr>
              <a:t>h</a:t>
            </a:r>
            <a:r>
              <a:rPr lang="en-US" sz="1600" spc="6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và</a:t>
            </a:r>
            <a:r>
              <a:rPr lang="en-US" sz="1600" spc="55">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ó thể </a:t>
            </a:r>
            <a:r>
              <a:rPr lang="en-US" sz="1600" spc="-5">
                <a:latin typeface="Arial" panose="020B0604020202020204" pitchFamily="34" charset="0"/>
                <a:ea typeface="Times New Roman" panose="02020603050405020304" pitchFamily="18" charset="0"/>
                <a:cs typeface="Arial" panose="020B0604020202020204" pitchFamily="34" charset="0"/>
              </a:rPr>
              <a:t>cấ</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15">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ho</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đ</a:t>
            </a:r>
            <a:r>
              <a:rPr lang="en-US" sz="1600" spc="-5">
                <a:latin typeface="Arial" panose="020B0604020202020204" pitchFamily="34" charset="0"/>
                <a:ea typeface="Times New Roman" panose="02020603050405020304" pitchFamily="18" charset="0"/>
                <a:cs typeface="Arial" panose="020B0604020202020204" pitchFamily="34" charset="0"/>
              </a:rPr>
              <a:t>ầ</a:t>
            </a:r>
            <a:r>
              <a:rPr lang="en-US" sz="1600">
                <a:latin typeface="Arial" panose="020B0604020202020204" pitchFamily="34" charset="0"/>
                <a:ea typeface="Times New Roman" panose="02020603050405020304" pitchFamily="18" charset="0"/>
                <a:cs typeface="Arial" panose="020B0604020202020204" pitchFamily="34" charset="0"/>
              </a:rPr>
              <a:t>u</a:t>
            </a:r>
            <a:r>
              <a:rPr lang="en-US" sz="1600" spc="1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ph</a:t>
            </a:r>
            <a:r>
              <a:rPr lang="en-US" sz="1600" spc="-5">
                <a:latin typeface="Arial" panose="020B0604020202020204" pitchFamily="34" charset="0"/>
                <a:ea typeface="Times New Roman" panose="02020603050405020304" pitchFamily="18" charset="0"/>
                <a:cs typeface="Arial" panose="020B0604020202020204" pitchFamily="34" charset="0"/>
              </a:rPr>
              <a:t>â</a:t>
            </a:r>
            <a:r>
              <a:rPr lang="en-US" sz="1600">
                <a:latin typeface="Arial" panose="020B0604020202020204" pitchFamily="34" charset="0"/>
                <a:ea typeface="Times New Roman" panose="02020603050405020304" pitchFamily="18" charset="0"/>
                <a:cs typeface="Arial" panose="020B0604020202020204" pitchFamily="34" charset="0"/>
              </a:rPr>
              <a:t>n</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20">
                <a:latin typeface="Arial" panose="020B0604020202020204" pitchFamily="34" charset="0"/>
                <a:ea typeface="Times New Roman" panose="02020603050405020304" pitchFamily="18" charset="0"/>
                <a:cs typeface="Arial" panose="020B0604020202020204" pitchFamily="34" charset="0"/>
              </a:rPr>
              <a:t>h</a:t>
            </a:r>
            <a:r>
              <a:rPr lang="en-US" sz="1600">
                <a:latin typeface="Arial" panose="020B0604020202020204" pitchFamily="34" charset="0"/>
                <a:ea typeface="Times New Roman" panose="02020603050405020304" pitchFamily="18" charset="0"/>
                <a:cs typeface="Arial" panose="020B0604020202020204" pitchFamily="34" charset="0"/>
              </a:rPr>
              <a:t>ối</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hơi</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á</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s</a:t>
            </a:r>
            <a:r>
              <a:rPr lang="en-US" sz="1600" spc="5">
                <a:latin typeface="Arial" panose="020B0604020202020204" pitchFamily="34" charset="0"/>
                <a:ea typeface="Times New Roman" panose="02020603050405020304" pitchFamily="18" charset="0"/>
                <a:cs typeface="Arial" panose="020B0604020202020204" pitchFamily="34" charset="0"/>
              </a:rPr>
              <a:t>u</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5">
                <a:latin typeface="Arial" panose="020B0604020202020204" pitchFamily="34" charset="0"/>
                <a:ea typeface="Times New Roman" panose="02020603050405020304" pitchFamily="18" charset="0"/>
                <a:cs typeface="Arial" panose="020B0604020202020204" pitchFamily="34" charset="0"/>
              </a:rPr>
              <a:t>h</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a:t>
            </a:r>
            <a:r>
              <a:rPr lang="en-US" sz="1600" spc="15">
                <a:latin typeface="Arial" panose="020B0604020202020204" pitchFamily="34" charset="0"/>
                <a:ea typeface="Times New Roman" panose="02020603050405020304" pitchFamily="18" charset="0"/>
                <a:cs typeface="Arial" panose="020B0604020202020204" pitchFamily="34" charset="0"/>
              </a:rPr>
              <a:t>o</a:t>
            </a:r>
            <a:r>
              <a:rPr lang="en-US" sz="1600" spc="-5">
                <a:latin typeface="Arial" panose="020B0604020202020204" pitchFamily="34" charset="0"/>
                <a:ea typeface="Times New Roman" panose="02020603050405020304" pitchFamily="18" charset="0"/>
                <a:cs typeface="Arial" panose="020B0604020202020204" pitchFamily="34" charset="0"/>
              </a:rPr>
              <a:t>ặ</a:t>
            </a:r>
            <a:r>
              <a:rPr lang="en-US" sz="1600">
                <a:latin typeface="Arial" panose="020B0604020202020204" pitchFamily="34" charset="0"/>
                <a:ea typeface="Times New Roman" panose="02020603050405020304" pitchFamily="18" charset="0"/>
                <a:cs typeface="Arial" panose="020B0604020202020204" pitchFamily="34" charset="0"/>
              </a:rPr>
              <a:t>c</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ung</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c</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1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hơi</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ho</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th</a:t>
            </a:r>
            <a:r>
              <a:rPr lang="en-US" sz="1600" spc="15">
                <a:latin typeface="Arial" panose="020B0604020202020204" pitchFamily="34" charset="0"/>
                <a:ea typeface="Times New Roman" panose="02020603050405020304" pitchFamily="18" charset="0"/>
                <a:cs typeface="Arial" panose="020B0604020202020204" pitchFamily="34" charset="0"/>
              </a:rPr>
              <a:t>i</a:t>
            </a:r>
            <a:r>
              <a:rPr lang="en-US" sz="1600" spc="-5">
                <a:latin typeface="Arial" panose="020B0604020202020204" pitchFamily="34" charset="0"/>
                <a:ea typeface="Times New Roman" panose="02020603050405020304" pitchFamily="18" charset="0"/>
                <a:cs typeface="Arial" panose="020B0604020202020204" pitchFamily="34" charset="0"/>
              </a:rPr>
              <a:t>ế</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bị</a:t>
            </a:r>
            <a:r>
              <a:rPr lang="en-US" sz="1600" spc="2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khử</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khí</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a:t>
            </a:r>
            <a:r>
              <a:rPr lang="en-US" sz="1600" spc="5">
                <a:latin typeface="Arial" panose="020B0604020202020204" pitchFamily="34" charset="0"/>
                <a:ea typeface="Times New Roman" panose="02020603050405020304" pitchFamily="18" charset="0"/>
                <a:cs typeface="Arial" panose="020B0604020202020204" pitchFamily="34" charset="0"/>
              </a:rPr>
              <a:t>o</a:t>
            </a:r>
            <a:r>
              <a:rPr lang="en-US" sz="1600" spc="-5">
                <a:latin typeface="Arial" panose="020B0604020202020204" pitchFamily="34" charset="0"/>
                <a:ea typeface="Times New Roman" panose="02020603050405020304" pitchFamily="18" charset="0"/>
                <a:cs typeface="Arial" panose="020B0604020202020204" pitchFamily="34" charset="0"/>
              </a:rPr>
              <a:t>ặ</a:t>
            </a:r>
            <a:r>
              <a:rPr lang="en-US" sz="1600">
                <a:latin typeface="Arial" panose="020B0604020202020204" pitchFamily="34" charset="0"/>
                <a:ea typeface="Times New Roman" panose="02020603050405020304" pitchFamily="18" charset="0"/>
                <a:cs typeface="Arial" panose="020B0604020202020204" pitchFamily="34" charset="0"/>
              </a:rPr>
              <a:t>c</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hệ thống gia nhi</a:t>
            </a:r>
            <a:r>
              <a:rPr lang="en-US" sz="1600" spc="-5">
                <a:latin typeface="Arial" panose="020B0604020202020204" pitchFamily="34" charset="0"/>
                <a:ea typeface="Times New Roman" panose="02020603050405020304" pitchFamily="18" charset="0"/>
                <a:cs typeface="Arial" panose="020B0604020202020204" pitchFamily="34" charset="0"/>
              </a:rPr>
              <a:t>ệ</a:t>
            </a:r>
            <a:r>
              <a:rPr lang="en-US" sz="1600">
                <a:latin typeface="Arial" panose="020B0604020202020204" pitchFamily="34" charset="0"/>
                <a:ea typeface="Times New Roman" panose="02020603050405020304" pitchFamily="18" charset="0"/>
                <a:cs typeface="Arial" panose="020B0604020202020204" pitchFamily="34" charset="0"/>
              </a:rPr>
              <a:t>t </a:t>
            </a:r>
            <a:r>
              <a:rPr lang="en-US" sz="1600" spc="15">
                <a:latin typeface="Arial" panose="020B0604020202020204" pitchFamily="34" charset="0"/>
                <a:ea typeface="Times New Roman" panose="02020603050405020304" pitchFamily="18" charset="0"/>
                <a:cs typeface="Arial" panose="020B0604020202020204" pitchFamily="34" charset="0"/>
              </a:rPr>
              <a:t>n</a:t>
            </a:r>
            <a:r>
              <a:rPr lang="en-US" sz="1600">
                <a:latin typeface="Arial" panose="020B0604020202020204" pitchFamily="34" charset="0"/>
                <a:ea typeface="Times New Roman" panose="02020603050405020304" pitchFamily="18" charset="0"/>
                <a:cs typeface="Arial" panose="020B0604020202020204" pitchFamily="34" charset="0"/>
              </a:rPr>
              <a:t>ước</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c</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10">
                <a:latin typeface="Arial" panose="020B0604020202020204" pitchFamily="34" charset="0"/>
                <a:ea typeface="Times New Roman" panose="02020603050405020304" pitchFamily="18" charset="0"/>
                <a:cs typeface="Arial" panose="020B0604020202020204" pitchFamily="34" charset="0"/>
              </a:rPr>
              <a:t> </a:t>
            </a:r>
            <a:endParaRPr lang="en-US" sz="1600" spc="10" dirty="0">
              <a:latin typeface="Arial" panose="020B0604020202020204" pitchFamily="34" charset="0"/>
              <a:ea typeface="Times New Roman" panose="02020603050405020304" pitchFamily="18" charset="0"/>
              <a:cs typeface="Arial" panose="020B0604020202020204" pitchFamily="34" charset="0"/>
            </a:endParaRPr>
          </a:p>
        </p:txBody>
      </p:sp>
      <p:sp>
        <p:nvSpPr>
          <p:cNvPr id="4" name="TextBox 3">
            <a:extLst>
              <a:ext uri="{FF2B5EF4-FFF2-40B4-BE49-F238E27FC236}">
                <a16:creationId xmlns:a16="http://schemas.microsoft.com/office/drawing/2014/main" id="{D9D879B9-3CE1-607D-556C-ED869A7919CA}"/>
              </a:ext>
            </a:extLst>
          </p:cNvPr>
          <p:cNvSpPr txBox="1"/>
          <p:nvPr/>
        </p:nvSpPr>
        <p:spPr>
          <a:xfrm>
            <a:off x="485695" y="5292284"/>
            <a:ext cx="11122736" cy="634533"/>
          </a:xfrm>
          <a:prstGeom prst="rect">
            <a:avLst/>
          </a:prstGeom>
          <a:noFill/>
        </p:spPr>
        <p:txBody>
          <a:bodyPr wrap="square">
            <a:spAutoFit/>
          </a:bodyPr>
          <a:lstStyle/>
          <a:p>
            <a:pPr marL="285750" indent="-285750" algn="just">
              <a:lnSpc>
                <a:spcPct val="115000"/>
              </a:lnSpc>
              <a:spcBef>
                <a:spcPts val="300"/>
              </a:spcBef>
              <a:spcAft>
                <a:spcPts val="300"/>
              </a:spcAft>
              <a:buFont typeface="Arial" panose="020B0604020202020204" pitchFamily="34" charset="0"/>
              <a:buChar char="•"/>
            </a:pPr>
            <a:r>
              <a:rPr lang="en-US" sz="1600">
                <a:latin typeface="Arial" panose="020B0604020202020204" pitchFamily="34" charset="0"/>
                <a:ea typeface="Times New Roman" panose="02020603050405020304" pitchFamily="18" charset="0"/>
                <a:cs typeface="Arial" panose="020B0604020202020204" pitchFamily="34" charset="0"/>
              </a:rPr>
              <a:t>Ch</a:t>
            </a:r>
            <a:r>
              <a:rPr lang="en-US" sz="1600" spc="-5">
                <a:latin typeface="Arial" panose="020B0604020202020204" pitchFamily="34" charset="0"/>
                <a:ea typeface="Times New Roman" panose="02020603050405020304" pitchFamily="18" charset="0"/>
                <a:cs typeface="Arial" panose="020B0604020202020204" pitchFamily="34" charset="0"/>
              </a:rPr>
              <a:t>ấ</a:t>
            </a:r>
            <a:r>
              <a:rPr lang="en-US" sz="1600">
                <a:latin typeface="Arial" panose="020B0604020202020204" pitchFamily="34" charset="0"/>
                <a:ea typeface="Times New Roman" panose="02020603050405020304" pitchFamily="18" charset="0"/>
                <a:cs typeface="Arial" panose="020B0604020202020204" pitchFamily="34" charset="0"/>
              </a:rPr>
              <a:t>t </a:t>
            </a:r>
            <a:r>
              <a:rPr lang="en-US" sz="1600" spc="5">
                <a:latin typeface="Arial" panose="020B0604020202020204" pitchFamily="34" charset="0"/>
                <a:ea typeface="Times New Roman" panose="02020603050405020304" pitchFamily="18" charset="0"/>
                <a:cs typeface="Arial" panose="020B0604020202020204" pitchFamily="34" charset="0"/>
              </a:rPr>
              <a:t>l</a:t>
            </a:r>
            <a:r>
              <a:rPr lang="en-US" sz="1600">
                <a:latin typeface="Arial" panose="020B0604020202020204" pitchFamily="34" charset="0"/>
                <a:ea typeface="Times New Roman" panose="02020603050405020304" pitchFamily="18" charset="0"/>
                <a:cs typeface="Arial" panose="020B0604020202020204" pitchFamily="34" charset="0"/>
              </a:rPr>
              <a:t>ỏng</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òn </a:t>
            </a:r>
            <a:r>
              <a:rPr lang="en-US" sz="1600" spc="5">
                <a:latin typeface="Arial" panose="020B0604020202020204" pitchFamily="34" charset="0"/>
                <a:ea typeface="Times New Roman" panose="02020603050405020304" pitchFamily="18" charset="0"/>
                <a:cs typeface="Arial" panose="020B0604020202020204" pitchFamily="34" charset="0"/>
              </a:rPr>
              <a:t>l</a:t>
            </a:r>
            <a:r>
              <a:rPr lang="en-US" sz="1600" spc="-5">
                <a:latin typeface="Arial" panose="020B0604020202020204" pitchFamily="34" charset="0"/>
                <a:ea typeface="Times New Roman" panose="02020603050405020304" pitchFamily="18" charset="0"/>
                <a:cs typeface="Arial" panose="020B0604020202020204" pitchFamily="34" charset="0"/>
              </a:rPr>
              <a:t>ạ</a:t>
            </a:r>
            <a:r>
              <a:rPr lang="en-US" sz="1600">
                <a:latin typeface="Arial" panose="020B0604020202020204" pitchFamily="34" charset="0"/>
                <a:ea typeface="Times New Roman" panose="02020603050405020304" pitchFamily="18" charset="0"/>
                <a:cs typeface="Arial" panose="020B0604020202020204" pitchFamily="34" charset="0"/>
              </a:rPr>
              <a:t>i </a:t>
            </a:r>
            <a:r>
              <a:rPr lang="en-US" sz="1600" spc="15">
                <a:latin typeface="Arial" panose="020B0604020202020204" pitchFamily="34" charset="0"/>
                <a:ea typeface="Times New Roman" panose="02020603050405020304" pitchFamily="18" charset="0"/>
                <a:cs typeface="Arial" panose="020B0604020202020204" pitchFamily="34" charset="0"/>
              </a:rPr>
              <a:t>t</a:t>
            </a:r>
            <a:r>
              <a:rPr lang="en-US" sz="1600">
                <a:latin typeface="Arial" panose="020B0604020202020204" pitchFamily="34" charset="0"/>
                <a:ea typeface="Times New Roman" panose="02020603050405020304" pitchFamily="18" charset="0"/>
                <a:cs typeface="Arial" panose="020B0604020202020204" pitchFamily="34" charset="0"/>
              </a:rPr>
              <a:t>rong</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bình g</a:t>
            </a:r>
            <a:r>
              <a:rPr lang="en-US" sz="1600" spc="5">
                <a:latin typeface="Arial" panose="020B0604020202020204" pitchFamily="34" charset="0"/>
                <a:ea typeface="Times New Roman" panose="02020603050405020304" pitchFamily="18" charset="0"/>
                <a:cs typeface="Arial" panose="020B0604020202020204" pitchFamily="34" charset="0"/>
              </a:rPr>
              <a:t>i</a:t>
            </a:r>
            <a:r>
              <a:rPr lang="en-US" sz="1600" spc="-5">
                <a:latin typeface="Arial" panose="020B0604020202020204" pitchFamily="34" charset="0"/>
                <a:ea typeface="Times New Roman" panose="02020603050405020304" pitchFamily="18" charset="0"/>
                <a:cs typeface="Arial" panose="020B0604020202020204" pitchFamily="34" charset="0"/>
              </a:rPr>
              <a:t>ã</a:t>
            </a:r>
            <a:r>
              <a:rPr lang="en-US" sz="1600">
                <a:latin typeface="Arial" panose="020B0604020202020204" pitchFamily="34" charset="0"/>
                <a:ea typeface="Times New Roman" panose="02020603050405020304" pitchFamily="18" charset="0"/>
                <a:cs typeface="Arial" panose="020B0604020202020204" pitchFamily="34" charset="0"/>
              </a:rPr>
              <a:t>n </a:t>
            </a:r>
            <a:r>
              <a:rPr lang="en-US" sz="1600" spc="-5">
                <a:latin typeface="Arial" panose="020B0604020202020204" pitchFamily="34" charset="0"/>
                <a:ea typeface="Times New Roman" panose="02020603050405020304" pitchFamily="18" charset="0"/>
                <a:cs typeface="Arial" panose="020B0604020202020204" pitchFamily="34" charset="0"/>
              </a:rPr>
              <a:t>á</a:t>
            </a:r>
            <a:r>
              <a:rPr lang="en-US" sz="1600">
                <a:latin typeface="Arial" panose="020B0604020202020204" pitchFamily="34" charset="0"/>
                <a:ea typeface="Times New Roman" panose="02020603050405020304" pitchFamily="18" charset="0"/>
                <a:cs typeface="Arial" panose="020B0604020202020204" pitchFamily="34" charset="0"/>
              </a:rPr>
              <a:t>p</a:t>
            </a:r>
            <a:r>
              <a:rPr lang="en-US" sz="1600" spc="1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ở</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nhi</a:t>
            </a:r>
            <a:r>
              <a:rPr lang="en-US" sz="1600" spc="-5">
                <a:latin typeface="Arial" panose="020B0604020202020204" pitchFamily="34" charset="0"/>
                <a:ea typeface="Times New Roman" panose="02020603050405020304" pitchFamily="18" charset="0"/>
                <a:cs typeface="Arial" panose="020B0604020202020204" pitchFamily="34" charset="0"/>
              </a:rPr>
              <a:t>ệ</a:t>
            </a:r>
            <a:r>
              <a:rPr lang="en-US" sz="1600">
                <a:latin typeface="Arial" panose="020B0604020202020204" pitchFamily="34" charset="0"/>
                <a:ea typeface="Times New Roman" panose="02020603050405020304" pitchFamily="18" charset="0"/>
                <a:cs typeface="Arial" panose="020B0604020202020204" pitchFamily="34" charset="0"/>
              </a:rPr>
              <a:t>t</a:t>
            </a:r>
            <a:r>
              <a:rPr lang="en-US" sz="1600" spc="1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độ </a:t>
            </a:r>
            <a:r>
              <a:rPr lang="en-US" sz="1600" spc="10">
                <a:latin typeface="Arial" panose="020B0604020202020204" pitchFamily="34" charset="0"/>
                <a:ea typeface="Times New Roman" panose="02020603050405020304" pitchFamily="18" charset="0"/>
                <a:cs typeface="Arial" panose="020B0604020202020204" pitchFamily="34" charset="0"/>
              </a:rPr>
              <a:t>b</a:t>
            </a:r>
            <a:r>
              <a:rPr lang="en-US" sz="1600" spc="-5">
                <a:latin typeface="Arial" panose="020B0604020202020204" pitchFamily="34" charset="0"/>
                <a:ea typeface="Times New Roman" panose="02020603050405020304" pitchFamily="18" charset="0"/>
                <a:cs typeface="Arial" panose="020B0604020202020204" pitchFamily="34" charset="0"/>
              </a:rPr>
              <a:t>ã</a:t>
            </a:r>
            <a:r>
              <a:rPr lang="en-US" sz="1600">
                <a:latin typeface="Arial" panose="020B0604020202020204" pitchFamily="34" charset="0"/>
                <a:ea typeface="Times New Roman" panose="02020603050405020304" pitchFamily="18" charset="0"/>
                <a:cs typeface="Arial" panose="020B0604020202020204" pitchFamily="34" charset="0"/>
              </a:rPr>
              <a:t>o hòa</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a:t>
            </a:r>
            <a:r>
              <a:rPr lang="en-US" sz="1600" spc="-10">
                <a:latin typeface="Arial" panose="020B0604020202020204" pitchFamily="34" charset="0"/>
                <a:ea typeface="Times New Roman" panose="02020603050405020304" pitchFamily="18" charset="0"/>
                <a:cs typeface="Arial" panose="020B0604020202020204" pitchFamily="34" charset="0"/>
              </a:rPr>
              <a:t>&gt; </a:t>
            </a:r>
            <a:r>
              <a:rPr lang="en-US" sz="1600">
                <a:latin typeface="Arial" panose="020B0604020202020204" pitchFamily="34" charset="0"/>
                <a:ea typeface="Times New Roman" panose="02020603050405020304" pitchFamily="18" charset="0"/>
                <a:cs typeface="Arial" panose="020B0604020202020204" pitchFamily="34" charset="0"/>
              </a:rPr>
              <a:t>10</a:t>
            </a:r>
            <a:r>
              <a:rPr lang="en-US" sz="1600" spc="10">
                <a:latin typeface="Arial" panose="020B0604020202020204" pitchFamily="34" charset="0"/>
                <a:ea typeface="Times New Roman" panose="02020603050405020304" pitchFamily="18" charset="0"/>
                <a:cs typeface="Arial" panose="020B0604020202020204" pitchFamily="34" charset="0"/>
              </a:rPr>
              <a:t>0 </a:t>
            </a:r>
            <a:r>
              <a:rPr lang="en-US" sz="1600" spc="-10">
                <a:latin typeface="Arial" panose="020B0604020202020204" pitchFamily="34" charset="0"/>
                <a:ea typeface="Times New Roman" panose="02020603050405020304" pitchFamily="18" charset="0"/>
                <a:cs typeface="Arial" panose="020B0604020202020204" pitchFamily="34" charset="0"/>
              </a:rPr>
              <a:t>°</a:t>
            </a:r>
            <a:r>
              <a:rPr lang="en-US" sz="1600" spc="1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 và</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v</a:t>
            </a:r>
            <a:r>
              <a:rPr lang="en-US" sz="1600" spc="-5">
                <a:latin typeface="Arial" panose="020B0604020202020204" pitchFamily="34" charset="0"/>
                <a:ea typeface="Times New Roman" panose="02020603050405020304" pitchFamily="18" charset="0"/>
                <a:cs typeface="Arial" panose="020B0604020202020204" pitchFamily="34" charset="0"/>
              </a:rPr>
              <a:t>ẫ</a:t>
            </a:r>
            <a:r>
              <a:rPr lang="en-US" sz="1600">
                <a:latin typeface="Arial" panose="020B0604020202020204" pitchFamily="34" charset="0"/>
                <a:ea typeface="Times New Roman" panose="02020603050405020304" pitchFamily="18" charset="0"/>
                <a:cs typeface="Arial" panose="020B0604020202020204" pitchFamily="34" charset="0"/>
              </a:rPr>
              <a:t>n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ó thể</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spc="10">
                <a:latin typeface="Arial" panose="020B0604020202020204" pitchFamily="34" charset="0"/>
                <a:ea typeface="Times New Roman" panose="02020603050405020304" pitchFamily="18" charset="0"/>
                <a:cs typeface="Arial" panose="020B0604020202020204" pitchFamily="34" charset="0"/>
              </a:rPr>
              <a:t>đ</a:t>
            </a:r>
            <a:r>
              <a:rPr lang="en-US" sz="1600">
                <a:latin typeface="Arial" panose="020B0604020202020204" pitchFamily="34" charset="0"/>
                <a:ea typeface="Times New Roman" panose="02020603050405020304" pitchFamily="18" charset="0"/>
                <a:cs typeface="Arial" panose="020B0604020202020204" pitchFamily="34" charset="0"/>
              </a:rPr>
              <a:t>ược</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s</a:t>
            </a:r>
            <a:r>
              <a:rPr lang="en-US" sz="1600">
                <a:latin typeface="Arial" panose="020B0604020202020204" pitchFamily="34" charset="0"/>
                <a:ea typeface="Times New Roman" panose="02020603050405020304" pitchFamily="18" charset="0"/>
                <a:cs typeface="Arial" panose="020B0604020202020204" pitchFamily="34" charset="0"/>
              </a:rPr>
              <a:t>ử d</a:t>
            </a:r>
            <a:r>
              <a:rPr lang="en-US" sz="1600" spc="10">
                <a:latin typeface="Arial" panose="020B0604020202020204" pitchFamily="34" charset="0"/>
                <a:ea typeface="Times New Roman" panose="02020603050405020304" pitchFamily="18" charset="0"/>
                <a:cs typeface="Arial" panose="020B0604020202020204" pitchFamily="34" charset="0"/>
              </a:rPr>
              <a:t>ụ</a:t>
            </a:r>
            <a:r>
              <a:rPr lang="en-US" sz="1600">
                <a:latin typeface="Arial" panose="020B0604020202020204" pitchFamily="34" charset="0"/>
                <a:ea typeface="Times New Roman" panose="02020603050405020304" pitchFamily="18" charset="0"/>
                <a:cs typeface="Arial" panose="020B0604020202020204" pitchFamily="34" charset="0"/>
              </a:rPr>
              <a:t>ng để</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gia nhi</a:t>
            </a:r>
            <a:r>
              <a:rPr lang="en-US" sz="1600" spc="-5">
                <a:latin typeface="Arial" panose="020B0604020202020204" pitchFamily="34" charset="0"/>
                <a:ea typeface="Times New Roman" panose="02020603050405020304" pitchFamily="18" charset="0"/>
                <a:cs typeface="Arial" panose="020B0604020202020204" pitchFamily="34" charset="0"/>
              </a:rPr>
              <a:t>ệ</a:t>
            </a:r>
            <a:r>
              <a:rPr lang="en-US" sz="1600">
                <a:latin typeface="Arial" panose="020B0604020202020204" pitchFamily="34" charset="0"/>
                <a:ea typeface="Times New Roman" panose="02020603050405020304" pitchFamily="18" charset="0"/>
                <a:cs typeface="Arial" panose="020B0604020202020204" pitchFamily="34" charset="0"/>
              </a:rPr>
              <a:t>t </a:t>
            </a:r>
            <a:r>
              <a:rPr lang="en-US" sz="1600" spc="5">
                <a:latin typeface="Arial" panose="020B0604020202020204" pitchFamily="34" charset="0"/>
                <a:ea typeface="Times New Roman" panose="02020603050405020304" pitchFamily="18" charset="0"/>
                <a:cs typeface="Arial" panose="020B0604020202020204" pitchFamily="34" charset="0"/>
              </a:rPr>
              <a:t>t</a:t>
            </a:r>
            <a:r>
              <a:rPr lang="en-US" sz="1600">
                <a:latin typeface="Arial" panose="020B0604020202020204" pitchFamily="34" charset="0"/>
                <a:ea typeface="Times New Roman" panose="02020603050405020304" pitchFamily="18" charset="0"/>
                <a:cs typeface="Arial" panose="020B0604020202020204" pitchFamily="34" charset="0"/>
              </a:rPr>
              <a:t>r</a:t>
            </a:r>
            <a:r>
              <a:rPr lang="en-US" sz="1600" spc="-5">
                <a:latin typeface="Arial" panose="020B0604020202020204" pitchFamily="34" charset="0"/>
                <a:ea typeface="Times New Roman" panose="02020603050405020304" pitchFamily="18" charset="0"/>
                <a:cs typeface="Arial" panose="020B0604020202020204" pitchFamily="34" charset="0"/>
              </a:rPr>
              <a:t>ư</a:t>
            </a:r>
            <a:r>
              <a:rPr lang="en-US" sz="1600">
                <a:latin typeface="Arial" panose="020B0604020202020204" pitchFamily="34" charset="0"/>
                <a:ea typeface="Times New Roman" panose="02020603050405020304" pitchFamily="18" charset="0"/>
                <a:cs typeface="Arial" panose="020B0604020202020204" pitchFamily="34" charset="0"/>
              </a:rPr>
              <a:t>ớc</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ho</a:t>
            </a:r>
            <a:r>
              <a:rPr lang="en-US" sz="1600" spc="10">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nước</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bổ sung trong</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b</a:t>
            </a:r>
            <a:r>
              <a:rPr lang="en-US" sz="1600">
                <a:latin typeface="Arial" panose="020B0604020202020204" pitchFamily="34" charset="0"/>
                <a:ea typeface="Times New Roman" panose="02020603050405020304" pitchFamily="18" charset="0"/>
                <a:cs typeface="Arial" panose="020B0604020202020204" pitchFamily="34" charset="0"/>
              </a:rPr>
              <a:t>ộ t</a:t>
            </a:r>
            <a:r>
              <a:rPr lang="en-US" sz="1600" spc="10">
                <a:latin typeface="Arial" panose="020B0604020202020204" pitchFamily="34" charset="0"/>
                <a:ea typeface="Times New Roman" panose="02020603050405020304" pitchFamily="18" charset="0"/>
                <a:cs typeface="Arial" panose="020B0604020202020204" pitchFamily="34" charset="0"/>
              </a:rPr>
              <a:t>r</a:t>
            </a:r>
            <a:r>
              <a:rPr lang="en-US" sz="1600" spc="-5">
                <a:latin typeface="Arial" panose="020B0604020202020204" pitchFamily="34" charset="0"/>
                <a:ea typeface="Times New Roman" panose="02020603050405020304" pitchFamily="18" charset="0"/>
                <a:cs typeface="Arial" panose="020B0604020202020204" pitchFamily="34" charset="0"/>
              </a:rPr>
              <a:t>a</a:t>
            </a:r>
            <a:r>
              <a:rPr lang="en-US" sz="1600">
                <a:latin typeface="Arial" panose="020B0604020202020204" pitchFamily="34" charset="0"/>
                <a:ea typeface="Times New Roman" panose="02020603050405020304" pitchFamily="18" charset="0"/>
                <a:cs typeface="Arial" panose="020B0604020202020204" pitchFamily="34" charset="0"/>
              </a:rPr>
              <a:t>o đổi nh</a:t>
            </a:r>
            <a:r>
              <a:rPr lang="en-US" sz="1600" spc="5">
                <a:latin typeface="Arial" panose="020B0604020202020204" pitchFamily="34" charset="0"/>
                <a:ea typeface="Times New Roman" panose="02020603050405020304" pitchFamily="18" charset="0"/>
                <a:cs typeface="Arial" panose="020B0604020202020204" pitchFamily="34" charset="0"/>
              </a:rPr>
              <a:t>i</a:t>
            </a:r>
            <a:r>
              <a:rPr lang="en-US" sz="1600" spc="-5">
                <a:latin typeface="Arial" panose="020B0604020202020204" pitchFamily="34" charset="0"/>
                <a:ea typeface="Times New Roman" panose="02020603050405020304" pitchFamily="18" charset="0"/>
                <a:cs typeface="Arial" panose="020B0604020202020204" pitchFamily="34" charset="0"/>
              </a:rPr>
              <a:t>ệ</a:t>
            </a:r>
            <a:r>
              <a:rPr lang="en-US" sz="1600">
                <a:latin typeface="Arial" panose="020B0604020202020204" pitchFamily="34" charset="0"/>
                <a:ea typeface="Times New Roman" panose="02020603050405020304" pitchFamily="18" charset="0"/>
                <a:cs typeface="Arial" panose="020B0604020202020204" pitchFamily="34" charset="0"/>
              </a:rPr>
              <a:t>t.</a:t>
            </a:r>
            <a:endParaRPr lang="en-US" sz="1600" dirty="0">
              <a:latin typeface="Arial" panose="020B0604020202020204" pitchFamily="34" charset="0"/>
              <a:ea typeface="Times New Roman" panose="02020603050405020304" pitchFamily="18" charset="0"/>
              <a:cs typeface="Arial" panose="020B0604020202020204" pitchFamily="34" charset="0"/>
            </a:endParaRPr>
          </a:p>
        </p:txBody>
      </p:sp>
      <p:pic>
        <p:nvPicPr>
          <p:cNvPr id="8" name="Picture 7"/>
          <p:cNvPicPr>
            <a:picLocks noChangeAspect="1"/>
          </p:cNvPicPr>
          <p:nvPr/>
        </p:nvPicPr>
        <p:blipFill>
          <a:blip r:embed="rId2"/>
          <a:stretch>
            <a:fillRect/>
          </a:stretch>
        </p:blipFill>
        <p:spPr>
          <a:xfrm>
            <a:off x="11188160" y="5996280"/>
            <a:ext cx="1000211" cy="861720"/>
          </a:xfrm>
          <a:prstGeom prst="rect">
            <a:avLst/>
          </a:prstGeom>
        </p:spPr>
      </p:pic>
      <p:pic>
        <p:nvPicPr>
          <p:cNvPr id="10" name="Picture 9" descr="A diagram of a machine&#10;&#10;Description automatically generated">
            <a:extLst>
              <a:ext uri="{FF2B5EF4-FFF2-40B4-BE49-F238E27FC236}">
                <a16:creationId xmlns:a16="http://schemas.microsoft.com/office/drawing/2014/main" id="{1FE76F15-F1AD-FDDE-0542-7ADB5F3830E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05704" y="1600356"/>
            <a:ext cx="4829096" cy="2748256"/>
          </a:xfrm>
          <a:prstGeom prst="rect">
            <a:avLst/>
          </a:prstGeom>
          <a:noFill/>
        </p:spPr>
      </p:pic>
      <p:sp>
        <p:nvSpPr>
          <p:cNvPr id="11" name="TextBox 10">
            <a:extLst>
              <a:ext uri="{FF2B5EF4-FFF2-40B4-BE49-F238E27FC236}">
                <a16:creationId xmlns:a16="http://schemas.microsoft.com/office/drawing/2014/main" id="{9372E83C-88CE-42BB-2589-FFD6B07501B8}"/>
              </a:ext>
            </a:extLst>
          </p:cNvPr>
          <p:cNvSpPr txBox="1"/>
          <p:nvPr/>
        </p:nvSpPr>
        <p:spPr>
          <a:xfrm>
            <a:off x="7932267" y="4233409"/>
            <a:ext cx="3255893" cy="307777"/>
          </a:xfrm>
          <a:prstGeom prst="rect">
            <a:avLst/>
          </a:prstGeom>
          <a:noFill/>
        </p:spPr>
        <p:txBody>
          <a:bodyPr wrap="square">
            <a:spAutoFit/>
          </a:bodyPr>
          <a:lstStyle/>
          <a:p>
            <a:pPr algn="ctr"/>
            <a:r>
              <a:rPr lang="en-US" sz="1400" b="1" dirty="0">
                <a:effectLst/>
                <a:latin typeface="Arial" panose="020B0604020202020204" pitchFamily="34" charset="0"/>
                <a:ea typeface="Times New Roman" panose="02020603050405020304" pitchFamily="18" charset="0"/>
                <a:cs typeface="Arial" panose="020B0604020202020204" pitchFamily="34" charset="0"/>
              </a:rPr>
              <a:t>Thu </a:t>
            </a:r>
            <a:r>
              <a:rPr lang="en-US" sz="1400" b="1" dirty="0" err="1">
                <a:effectLst/>
                <a:latin typeface="Arial" panose="020B0604020202020204" pitchFamily="34" charset="0"/>
                <a:ea typeface="Times New Roman" panose="02020603050405020304" pitchFamily="18" charset="0"/>
                <a:cs typeface="Arial" panose="020B0604020202020204" pitchFamily="34" charset="0"/>
              </a:rPr>
              <a:t>hồi</a:t>
            </a:r>
            <a:r>
              <a:rPr lang="en-US" sz="1400" b="1" dirty="0">
                <a:effectLst/>
                <a:latin typeface="Arial" panose="020B0604020202020204" pitchFamily="34" charset="0"/>
                <a:ea typeface="Times New Roman" panose="02020603050405020304" pitchFamily="18" charset="0"/>
                <a:cs typeface="Arial" panose="020B0604020202020204" pitchFamily="34" charset="0"/>
              </a:rPr>
              <a:t> </a:t>
            </a:r>
            <a:r>
              <a:rPr lang="en-US" sz="1400" b="1" dirty="0" err="1">
                <a:effectLst/>
                <a:latin typeface="Arial" panose="020B0604020202020204" pitchFamily="34" charset="0"/>
                <a:ea typeface="Times New Roman" panose="02020603050405020304" pitchFamily="18" charset="0"/>
                <a:cs typeface="Arial" panose="020B0604020202020204" pitchFamily="34" charset="0"/>
              </a:rPr>
              <a:t>nhi</a:t>
            </a:r>
            <a:r>
              <a:rPr lang="en-US" sz="1400" b="1" spc="-5" dirty="0" err="1">
                <a:effectLst/>
                <a:latin typeface="Arial" panose="020B0604020202020204" pitchFamily="34" charset="0"/>
                <a:ea typeface="Times New Roman" panose="02020603050405020304" pitchFamily="18" charset="0"/>
                <a:cs typeface="Arial" panose="020B0604020202020204" pitchFamily="34" charset="0"/>
              </a:rPr>
              <a:t>ệ</a:t>
            </a:r>
            <a:r>
              <a:rPr lang="en-US" sz="1400" b="1" dirty="0" err="1">
                <a:effectLst/>
                <a:latin typeface="Arial" panose="020B0604020202020204" pitchFamily="34" charset="0"/>
                <a:ea typeface="Times New Roman" panose="02020603050405020304" pitchFamily="18" charset="0"/>
                <a:cs typeface="Arial" panose="020B0604020202020204" pitchFamily="34" charset="0"/>
              </a:rPr>
              <a:t>t</a:t>
            </a:r>
            <a:r>
              <a:rPr lang="en-US" sz="1400" b="1" spc="-10" dirty="0">
                <a:effectLst/>
                <a:latin typeface="Arial" panose="020B0604020202020204" pitchFamily="34" charset="0"/>
                <a:ea typeface="Times New Roman" panose="02020603050405020304" pitchFamily="18" charset="0"/>
                <a:cs typeface="Arial" panose="020B0604020202020204" pitchFamily="34" charset="0"/>
              </a:rPr>
              <a:t> </a:t>
            </a:r>
            <a:r>
              <a:rPr lang="en-US" sz="1400" b="1" dirty="0" err="1">
                <a:effectLst/>
                <a:latin typeface="Arial" panose="020B0604020202020204" pitchFamily="34" charset="0"/>
                <a:ea typeface="Times New Roman" panose="02020603050405020304" pitchFamily="18" charset="0"/>
                <a:cs typeface="Arial" panose="020B0604020202020204" pitchFamily="34" charset="0"/>
              </a:rPr>
              <a:t>xả</a:t>
            </a:r>
            <a:r>
              <a:rPr lang="en-US" sz="1400" b="1" spc="-5" dirty="0">
                <a:effectLst/>
                <a:latin typeface="Arial" panose="020B0604020202020204" pitchFamily="34" charset="0"/>
                <a:ea typeface="Times New Roman" panose="02020603050405020304" pitchFamily="18" charset="0"/>
                <a:cs typeface="Arial" panose="020B0604020202020204" pitchFamily="34" charset="0"/>
              </a:rPr>
              <a:t> </a:t>
            </a:r>
            <a:r>
              <a:rPr lang="en-US" sz="1400" b="1" dirty="0" err="1">
                <a:effectLst/>
                <a:latin typeface="Arial" panose="020B0604020202020204" pitchFamily="34" charset="0"/>
                <a:ea typeface="Times New Roman" panose="02020603050405020304" pitchFamily="18" charset="0"/>
                <a:cs typeface="Arial" panose="020B0604020202020204" pitchFamily="34" charset="0"/>
              </a:rPr>
              <a:t>lò</a:t>
            </a:r>
            <a:r>
              <a:rPr lang="en-US" sz="1400" b="1" dirty="0">
                <a:effectLst/>
                <a:latin typeface="Arial" panose="020B0604020202020204" pitchFamily="34" charset="0"/>
                <a:ea typeface="Times New Roman" panose="02020603050405020304" pitchFamily="18" charset="0"/>
                <a:cs typeface="Arial" panose="020B0604020202020204" pitchFamily="34" charset="0"/>
              </a:rPr>
              <a:t> </a:t>
            </a:r>
            <a:r>
              <a:rPr lang="en-US" sz="1400" b="1" dirty="0" err="1">
                <a:effectLst/>
                <a:latin typeface="Arial" panose="020B0604020202020204" pitchFamily="34" charset="0"/>
                <a:ea typeface="Times New Roman" panose="02020603050405020304" pitchFamily="18" charset="0"/>
                <a:cs typeface="Arial" panose="020B0604020202020204" pitchFamily="34" charset="0"/>
              </a:rPr>
              <a:t>hơi</a:t>
            </a:r>
            <a:r>
              <a:rPr lang="en-US" sz="1400" b="1" spc="10" dirty="0">
                <a:effectLst/>
                <a:latin typeface="Arial" panose="020B0604020202020204" pitchFamily="34" charset="0"/>
                <a:ea typeface="Times New Roman" panose="02020603050405020304" pitchFamily="18" charset="0"/>
                <a:cs typeface="Arial" panose="020B0604020202020204" pitchFamily="34" charset="0"/>
              </a:rPr>
              <a:t> </a:t>
            </a:r>
            <a:endParaRPr lang="en-US"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71130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8CC393-5038-3838-BDB0-D417B3490901}"/>
              </a:ext>
            </a:extLst>
          </p:cNvPr>
          <p:cNvSpPr txBox="1"/>
          <p:nvPr/>
        </p:nvSpPr>
        <p:spPr>
          <a:xfrm>
            <a:off x="719488" y="601806"/>
            <a:ext cx="10744200" cy="545727"/>
          </a:xfrm>
          <a:prstGeom prst="rect">
            <a:avLst/>
          </a:prstGeom>
          <a:noFill/>
        </p:spPr>
        <p:txBody>
          <a:bodyPr wrap="square">
            <a:spAutoFit/>
          </a:bodyPr>
          <a:lstStyle/>
          <a:p>
            <a:pPr algn="ctr">
              <a:lnSpc>
                <a:spcPct val="115000"/>
              </a:lnSpc>
              <a:spcBef>
                <a:spcPts val="300"/>
              </a:spcBef>
              <a:spcAft>
                <a:spcPts val="300"/>
              </a:spcAft>
            </a:pPr>
            <a:r>
              <a:rPr lang="vi-VN" sz="2800" b="1">
                <a:solidFill>
                  <a:schemeClr val="accent1">
                    <a:lumMod val="50000"/>
                  </a:schemeClr>
                </a:solidFill>
                <a:ea typeface="Times New Roman" panose="02020603050405020304" pitchFamily="18" charset="0"/>
              </a:rPr>
              <a:t>Bổ sung hoặc khôi phục vật liệu chịu lửa lò hơi</a:t>
            </a:r>
          </a:p>
        </p:txBody>
      </p:sp>
      <p:sp>
        <p:nvSpPr>
          <p:cNvPr id="5" name="TextBox 4">
            <a:extLst>
              <a:ext uri="{FF2B5EF4-FFF2-40B4-BE49-F238E27FC236}">
                <a16:creationId xmlns:a16="http://schemas.microsoft.com/office/drawing/2014/main" id="{DFECAE26-515C-70F4-18B2-32C5CD35C7BD}"/>
              </a:ext>
            </a:extLst>
          </p:cNvPr>
          <p:cNvSpPr txBox="1"/>
          <p:nvPr/>
        </p:nvSpPr>
        <p:spPr>
          <a:xfrm>
            <a:off x="533400" y="1600200"/>
            <a:ext cx="11049000" cy="3190104"/>
          </a:xfrm>
          <a:prstGeom prst="rect">
            <a:avLst/>
          </a:prstGeom>
          <a:noFill/>
        </p:spPr>
        <p:txBody>
          <a:bodyPr wrap="square">
            <a:spAutoFit/>
          </a:bodyPr>
          <a:lstStyle/>
          <a:p>
            <a:pPr marL="342900" indent="-342900" algn="just">
              <a:lnSpc>
                <a:spcPct val="115000"/>
              </a:lnSpc>
              <a:spcBef>
                <a:spcPts val="300"/>
              </a:spcBef>
              <a:spcAft>
                <a:spcPts val="300"/>
              </a:spcAf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t</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3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á</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a:t>
            </a:r>
            <a:r>
              <a:rPr lang="en-US" spc="-40">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t</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3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hịu</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lửa</a:t>
            </a:r>
            <a:r>
              <a:rPr lang="en-US" spc="-4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10">
                <a:latin typeface="Arial" panose="020B0604020202020204" pitchFamily="34" charset="0"/>
                <a:ea typeface="Times New Roman" panose="02020603050405020304" pitchFamily="18" charset="0"/>
                <a:cs typeface="Arial" panose="020B0604020202020204" pitchFamily="34" charset="0"/>
              </a:rPr>
              <a:t>ủ</a:t>
            </a:r>
            <a:r>
              <a:rPr lang="en-US">
                <a:latin typeface="Arial" panose="020B0604020202020204" pitchFamily="34" charset="0"/>
                <a:ea typeface="Times New Roman" panose="02020603050405020304" pitchFamily="18" charset="0"/>
                <a:cs typeface="Arial" panose="020B0604020202020204" pitchFamily="34" charset="0"/>
              </a:rPr>
              <a:t>a</a:t>
            </a:r>
            <a:r>
              <a:rPr lang="en-US" spc="-4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3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ằ</a:t>
            </a:r>
            <a:r>
              <a:rPr lang="en-US">
                <a:latin typeface="Arial" panose="020B0604020202020204" pitchFamily="34" charset="0"/>
                <a:ea typeface="Times New Roman" panose="02020603050405020304" pitchFamily="18" charset="0"/>
                <a:cs typeface="Arial" panose="020B0604020202020204" pitchFamily="34" charset="0"/>
              </a:rPr>
              <a:t>m</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đảm</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o</a:t>
            </a:r>
            <a:r>
              <a:rPr lang="en-US" spc="-3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15">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n</a:t>
            </a:r>
            <a:r>
              <a:rPr lang="en-US" spc="-3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ho</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â</a:t>
            </a:r>
            <a:r>
              <a:rPr lang="en-US">
                <a:latin typeface="Arial" panose="020B0604020202020204" pitchFamily="34" charset="0"/>
                <a:ea typeface="Times New Roman" panose="02020603050405020304" pitchFamily="18" charset="0"/>
                <a:cs typeface="Arial" panose="020B0604020202020204" pitchFamily="34" charset="0"/>
              </a:rPr>
              <a:t>n</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vi</a:t>
            </a:r>
            <a:r>
              <a:rPr lang="en-US" spc="10">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 nhà máy </a:t>
            </a:r>
            <a:r>
              <a:rPr lang="en-US" spc="10">
                <a:latin typeface="Arial" panose="020B0604020202020204" pitchFamily="34" charset="0"/>
                <a:ea typeface="Times New Roman" panose="02020603050405020304" pitchFamily="18" charset="0"/>
                <a:cs typeface="Arial" panose="020B0604020202020204" pitchFamily="34" charset="0"/>
              </a:rPr>
              <a:t>v</a:t>
            </a:r>
            <a:r>
              <a:rPr lang="en-US">
                <a:latin typeface="Arial" panose="020B0604020202020204" pitchFamily="34" charset="0"/>
                <a:ea typeface="Times New Roman" panose="02020603050405020304" pitchFamily="18" charset="0"/>
                <a:cs typeface="Arial" panose="020B0604020202020204" pitchFamily="34" charset="0"/>
              </a:rPr>
              <a:t>à g</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 tổ</a:t>
            </a:r>
            <a:r>
              <a:rPr lang="en-US">
                <a:latin typeface="Arial" panose="020B0604020202020204" pitchFamily="34" charset="0"/>
                <a:ea typeface="Times New Roman" panose="02020603050405020304" pitchFamily="18" charset="0"/>
                <a:cs typeface="Arial" panose="020B0604020202020204" pitchFamily="34" charset="0"/>
              </a:rPr>
              <a:t>n</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hấ</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vỏ</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do</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bức</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xạ</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 </a:t>
            </a:r>
            <a:r>
              <a:rPr lang="en-US" spc="5">
                <a:latin typeface="Arial" panose="020B0604020202020204" pitchFamily="34" charset="0"/>
                <a:ea typeface="Times New Roman" panose="02020603050405020304" pitchFamily="18" charset="0"/>
                <a:cs typeface="Arial" panose="020B0604020202020204" pitchFamily="34" charset="0"/>
              </a:rPr>
              <a:t>đ</a:t>
            </a:r>
            <a:r>
              <a:rPr lang="en-US">
                <a:latin typeface="Arial" panose="020B0604020202020204" pitchFamily="34" charset="0"/>
                <a:ea typeface="Times New Roman" panose="02020603050405020304" pitchFamily="18" charset="0"/>
                <a:cs typeface="Arial" panose="020B0604020202020204" pitchFamily="34" charset="0"/>
              </a:rPr>
              <a:t>ối</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lưu.</a:t>
            </a:r>
            <a:r>
              <a:rPr lang="en-US" spc="5">
                <a:latin typeface="Arial" panose="020B0604020202020204" pitchFamily="34" charset="0"/>
                <a:ea typeface="Times New Roman" panose="02020603050405020304" pitchFamily="18" charset="0"/>
                <a:cs typeface="Arial" panose="020B0604020202020204" pitchFamily="34" charset="0"/>
              </a:rPr>
              <a:t> </a:t>
            </a:r>
          </a:p>
          <a:p>
            <a:pPr marL="342900" indent="-342900" algn="just">
              <a:lnSpc>
                <a:spcPct val="115000"/>
              </a:lnSpc>
              <a:spcBef>
                <a:spcPts val="300"/>
              </a:spcBef>
              <a:spcAft>
                <a:spcPts val="300"/>
              </a:spcAft>
              <a:buFont typeface="Arial" panose="020B0604020202020204" pitchFamily="34" charset="0"/>
              <a:buChar char="•"/>
            </a:pPr>
            <a:r>
              <a:rPr lang="en-US" spc="5">
                <a:latin typeface="Arial" panose="020B0604020202020204" pitchFamily="34" charset="0"/>
                <a:ea typeface="Times New Roman" panose="02020603050405020304" pitchFamily="18" charset="0"/>
                <a:cs typeface="Arial" panose="020B0604020202020204" pitchFamily="34" charset="0"/>
              </a:rPr>
              <a:t>B</a:t>
            </a:r>
            <a:r>
              <a:rPr lang="en-US">
                <a:latin typeface="Arial" panose="020B0604020202020204" pitchFamily="34" charset="0"/>
                <a:ea typeface="Times New Roman" panose="02020603050405020304" pitchFamily="18" charset="0"/>
                <a:cs typeface="Arial" panose="020B0604020202020204" pitchFamily="34" charset="0"/>
              </a:rPr>
              <a:t>ề m</a:t>
            </a:r>
            <a:r>
              <a:rPr lang="en-US" spc="-5">
                <a:latin typeface="Arial" panose="020B0604020202020204" pitchFamily="34" charset="0"/>
                <a:ea typeface="Times New Roman" panose="02020603050405020304" pitchFamily="18" charset="0"/>
                <a:cs typeface="Arial" panose="020B0604020202020204" pitchFamily="34" charset="0"/>
              </a:rPr>
              <a:t>ặ</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ngo</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i</a:t>
            </a:r>
            <a:r>
              <a:rPr lang="en-US" spc="2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5">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ể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ầ</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sửa</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a:t>
            </a:r>
            <a:r>
              <a:rPr lang="en-US" spc="10">
                <a:latin typeface="Arial" panose="020B0604020202020204" pitchFamily="34" charset="0"/>
                <a:ea typeface="Times New Roman" panose="02020603050405020304" pitchFamily="18" charset="0"/>
                <a:cs typeface="Arial" panose="020B0604020202020204" pitchFamily="34" charset="0"/>
              </a:rPr>
              <a:t>ữ</a:t>
            </a:r>
            <a:r>
              <a:rPr lang="en-US">
                <a:latin typeface="Arial" panose="020B0604020202020204" pitchFamily="34" charset="0"/>
                <a:ea typeface="Times New Roman" panose="02020603050405020304" pitchFamily="18" charset="0"/>
                <a:cs typeface="Arial" panose="020B0604020202020204" pitchFamily="34" charset="0"/>
              </a:rPr>
              <a:t>a định kỳ do đi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 ki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n môi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trường xung qu</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nh ho</a:t>
            </a:r>
            <a:r>
              <a:rPr lang="en-US" spc="5">
                <a:latin typeface="Arial" panose="020B0604020202020204" pitchFamily="34" charset="0"/>
                <a:ea typeface="Times New Roman" panose="02020603050405020304" pitchFamily="18" charset="0"/>
                <a:cs typeface="Arial" panose="020B0604020202020204" pitchFamily="34" charset="0"/>
              </a:rPr>
              <a:t>ặ</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hư hỏng trong quá</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trình</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n h</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nh. </a:t>
            </a:r>
          </a:p>
          <a:p>
            <a:pPr marL="342900" indent="-342900" algn="just">
              <a:lnSpc>
                <a:spcPct val="115000"/>
              </a:lnSpc>
              <a:spcBef>
                <a:spcPts val="300"/>
              </a:spcBef>
              <a:spcAft>
                <a:spcPts val="300"/>
              </a:spcAf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t</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2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hịu</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lửa</a:t>
            </a:r>
            <a:r>
              <a:rPr lang="en-US" spc="-3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i</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a:t>
            </a:r>
            <a:r>
              <a:rPr lang="en-US" spc="5">
                <a:latin typeface="Arial" panose="020B0604020202020204" pitchFamily="34" charset="0"/>
                <a:ea typeface="Times New Roman" panose="02020603050405020304" pitchFamily="18" charset="0"/>
                <a:cs typeface="Arial" panose="020B0604020202020204" pitchFamily="34" charset="0"/>
              </a:rPr>
              <a:t>ợ</a:t>
            </a:r>
            <a:r>
              <a:rPr lang="en-US">
                <a:latin typeface="Arial" panose="020B0604020202020204" pitchFamily="34" charset="0"/>
                <a:ea typeface="Times New Roman" panose="02020603050405020304" pitchFamily="18" charset="0"/>
                <a:cs typeface="Arial" panose="020B0604020202020204" pitchFamily="34" charset="0"/>
              </a:rPr>
              <a:t>c</a:t>
            </a:r>
            <a:r>
              <a:rPr lang="en-US" spc="-3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m</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tra</a:t>
            </a:r>
            <a:r>
              <a:rPr lang="en-US" spc="-3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a:t>
            </a:r>
            <a:r>
              <a:rPr lang="en-US" spc="5">
                <a:latin typeface="Arial" panose="020B0604020202020204" pitchFamily="34" charset="0"/>
                <a:ea typeface="Times New Roman" panose="02020603050405020304" pitchFamily="18" charset="0"/>
                <a:cs typeface="Arial" panose="020B0604020202020204" pitchFamily="34" charset="0"/>
              </a:rPr>
              <a:t>e</a:t>
            </a:r>
            <a:r>
              <a:rPr lang="en-US">
                <a:latin typeface="Arial" panose="020B0604020202020204" pitchFamily="34" charset="0"/>
                <a:ea typeface="Times New Roman" panose="02020603050405020304" pitchFamily="18" charset="0"/>
                <a:cs typeface="Arial" panose="020B0604020202020204" pitchFamily="34" charset="0"/>
              </a:rPr>
              <a:t>m</a:t>
            </a:r>
            <a:r>
              <a:rPr lang="en-US" spc="-2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hỏng</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hó</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 nứt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vỡ</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o</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không. Chu</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trình</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ho</a:t>
            </a:r>
            <a:r>
              <a:rPr lang="en-US" spc="-5">
                <a:latin typeface="Arial" panose="020B0604020202020204" pitchFamily="34" charset="0"/>
                <a:ea typeface="Times New Roman" panose="02020603050405020304" pitchFamily="18" charset="0"/>
                <a:cs typeface="Arial" panose="020B0604020202020204" pitchFamily="34" charset="0"/>
              </a:rPr>
              <a:t>ặ</a:t>
            </a:r>
            <a:r>
              <a:rPr lang="en-US">
                <a:latin typeface="Arial" panose="020B0604020202020204" pitchFamily="34" charset="0"/>
                <a:ea typeface="Times New Roman" panose="02020603050405020304" pitchFamily="18" charset="0"/>
                <a:cs typeface="Arial" panose="020B0604020202020204" pitchFamily="34" charset="0"/>
              </a:rPr>
              <a:t>c</a:t>
            </a:r>
            <a:r>
              <a:rPr lang="en-US" spc="-1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s</a:t>
            </a:r>
            <a:r>
              <a:rPr lang="en-US">
                <a:latin typeface="Arial" panose="020B0604020202020204" pitchFamily="34" charset="0"/>
                <a:ea typeface="Times New Roman" panose="02020603050405020304" pitchFamily="18" charset="0"/>
                <a:cs typeface="Arial" panose="020B0604020202020204" pitchFamily="34" charset="0"/>
              </a:rPr>
              <a:t>ự va</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m</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trực</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p của</a:t>
            </a:r>
            <a:r>
              <a:rPr lang="en-US" spc="-1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 nóng</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ể</a:t>
            </a:r>
            <a:r>
              <a:rPr lang="en-US" spc="-1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d</a:t>
            </a:r>
            <a:r>
              <a:rPr lang="en-US" spc="-5">
                <a:latin typeface="Arial" panose="020B0604020202020204" pitchFamily="34" charset="0"/>
                <a:ea typeface="Times New Roman" panose="02020603050405020304" pitchFamily="18" charset="0"/>
                <a:cs typeface="Arial" panose="020B0604020202020204" pitchFamily="34" charset="0"/>
              </a:rPr>
              <a:t>ẫ</a:t>
            </a:r>
            <a:r>
              <a:rPr lang="en-US">
                <a:latin typeface="Arial" panose="020B0604020202020204" pitchFamily="34" charset="0"/>
                <a:ea typeface="Times New Roman" panose="02020603050405020304" pitchFamily="18" charset="0"/>
                <a:cs typeface="Arial" panose="020B0604020202020204" pitchFamily="34" charset="0"/>
              </a:rPr>
              <a:t>n đ</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sự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ố</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trong v</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hịu</a:t>
            </a:r>
            <a:r>
              <a:rPr lang="en-US" spc="5">
                <a:latin typeface="Arial" panose="020B0604020202020204" pitchFamily="34" charset="0"/>
                <a:ea typeface="Times New Roman" panose="02020603050405020304" pitchFamily="18" charset="0"/>
                <a:cs typeface="Arial" panose="020B0604020202020204" pitchFamily="34" charset="0"/>
              </a:rPr>
              <a:t> l</a:t>
            </a:r>
            <a:r>
              <a:rPr lang="en-US">
                <a:latin typeface="Arial" panose="020B0604020202020204" pitchFamily="34" charset="0"/>
                <a:ea typeface="Times New Roman" panose="02020603050405020304" pitchFamily="18" charset="0"/>
                <a:cs typeface="Arial" panose="020B0604020202020204" pitchFamily="34" charset="0"/>
              </a:rPr>
              <a:t>ử</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a:t>
            </a:r>
            <a:r>
              <a:rPr lang="en-US" spc="5">
                <a:latin typeface="Arial" panose="020B0604020202020204" pitchFamily="34" charset="0"/>
                <a:ea typeface="Times New Roman" panose="02020603050405020304" pitchFamily="18" charset="0"/>
                <a:cs typeface="Arial" panose="020B0604020202020204" pitchFamily="34" charset="0"/>
              </a:rPr>
              <a:t> </a:t>
            </a:r>
          </a:p>
          <a:p>
            <a:pPr marL="342900" indent="-342900" algn="just">
              <a:lnSpc>
                <a:spcPct val="115000"/>
              </a:lnSpc>
              <a:spcBef>
                <a:spcPts val="300"/>
              </a:spcBef>
              <a:spcAft>
                <a:spcPts val="300"/>
              </a:spcAf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Các</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ông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c như</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trì,</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dự đo</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 phòng ngừa</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là</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cầ</a:t>
            </a:r>
            <a:r>
              <a:rPr lang="en-US">
                <a:latin typeface="Arial" panose="020B0604020202020204" pitchFamily="34" charset="0"/>
                <a:ea typeface="Times New Roman" panose="02020603050405020304" pitchFamily="18" charset="0"/>
                <a:cs typeface="Arial" panose="020B0604020202020204" pitchFamily="34" charset="0"/>
              </a:rPr>
              <a:t>n 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 g</a:t>
            </a:r>
            <a:r>
              <a:rPr lang="en-US" spc="5">
                <a:latin typeface="Arial" panose="020B0604020202020204" pitchFamily="34" charset="0"/>
                <a:ea typeface="Times New Roman" panose="02020603050405020304" pitchFamily="18" charset="0"/>
                <a:cs typeface="Arial" panose="020B0604020202020204" pitchFamily="34" charset="0"/>
              </a:rPr>
              <a:t>i</a:t>
            </a:r>
            <a:r>
              <a:rPr lang="en-US">
                <a:latin typeface="Arial" panose="020B0604020202020204" pitchFamily="34" charset="0"/>
                <a:ea typeface="Times New Roman" panose="02020603050405020304" pitchFamily="18" charset="0"/>
                <a:cs typeface="Arial" panose="020B0604020202020204" pitchFamily="34" charset="0"/>
              </a:rPr>
              <a:t>úp</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o </a:t>
            </a:r>
            <a:r>
              <a:rPr lang="en-US" spc="-5">
                <a:latin typeface="Arial" panose="020B0604020202020204" pitchFamily="34" charset="0"/>
                <a:ea typeface="Times New Roman" panose="02020603050405020304" pitchFamily="18" charset="0"/>
                <a:cs typeface="Arial" panose="020B0604020202020204" pitchFamily="34" charset="0"/>
              </a:rPr>
              <a:t>cá</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a:t>
            </a:r>
            <a:r>
              <a:rPr lang="en-US" spc="10">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t động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của</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ệ</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ống hơi được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i</a:t>
            </a:r>
            <a:r>
              <a:rPr lang="en-US">
                <a:latin typeface="Arial" panose="020B0604020202020204" pitchFamily="34" charset="0"/>
                <a:ea typeface="Times New Roman" panose="02020603050405020304" pitchFamily="18" charset="0"/>
                <a:cs typeface="Arial" panose="020B0604020202020204" pitchFamily="34" charset="0"/>
              </a:rPr>
              <a:t>n c</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y.</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â</a:t>
            </a:r>
            <a:r>
              <a:rPr lang="en-US">
                <a:latin typeface="Arial" panose="020B0604020202020204" pitchFamily="34" charset="0"/>
                <a:ea typeface="Times New Roman" panose="02020603050405020304" pitchFamily="18" charset="0"/>
                <a:cs typeface="Arial" panose="020B0604020202020204" pitchFamily="34" charset="0"/>
              </a:rPr>
              <a:t>n viên nhà</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máy n</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sử dụng</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a:t>
            </a:r>
            <a:r>
              <a:rPr lang="en-US">
                <a:latin typeface="Arial" panose="020B0604020202020204" pitchFamily="34" charset="0"/>
                <a:ea typeface="Times New Roman" panose="02020603050405020304" pitchFamily="18" charset="0"/>
                <a:cs typeface="Arial" panose="020B0604020202020204" pitchFamily="34" charset="0"/>
              </a:rPr>
              <a:t>me</a:t>
            </a:r>
            <a:r>
              <a:rPr lang="en-US" spc="-5">
                <a:latin typeface="Arial" panose="020B0604020202020204" pitchFamily="34" charset="0"/>
                <a:ea typeface="Times New Roman" panose="02020603050405020304" pitchFamily="18" charset="0"/>
                <a:cs typeface="Arial" panose="020B0604020202020204" pitchFamily="34" charset="0"/>
              </a:rPr>
              <a:t>r</a:t>
            </a:r>
            <a:r>
              <a:rPr lang="en-US">
                <a:latin typeface="Arial" panose="020B0604020202020204" pitchFamily="34" charset="0"/>
                <a:ea typeface="Times New Roman" panose="02020603050405020304" pitchFamily="18" charset="0"/>
                <a:cs typeface="Arial" panose="020B0604020202020204" pitchFamily="34" charset="0"/>
              </a:rPr>
              <a:t>a nh</a:t>
            </a:r>
            <a:r>
              <a:rPr lang="en-US" spc="2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hồng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ngo</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để t</a:t>
            </a:r>
            <a:r>
              <a:rPr lang="en-US" spc="5">
                <a:latin typeface="Arial" panose="020B0604020202020204" pitchFamily="34" charset="0"/>
                <a:ea typeface="Times New Roman" panose="02020603050405020304" pitchFamily="18" charset="0"/>
                <a:cs typeface="Arial" panose="020B0604020202020204" pitchFamily="34" charset="0"/>
              </a:rPr>
              <a:t>ì</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a:t>
            </a:r>
            <a:r>
              <a:rPr lang="en-US" spc="5">
                <a:latin typeface="Arial" panose="020B0604020202020204" pitchFamily="34" charset="0"/>
                <a:ea typeface="Times New Roman" panose="02020603050405020304" pitchFamily="18" charset="0"/>
                <a:cs typeface="Arial" panose="020B0604020202020204" pitchFamily="34" charset="0"/>
              </a:rPr>
              <a:t>i</a:t>
            </a:r>
            <a:r>
              <a:rPr lang="en-US" spc="-1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cá</a:t>
            </a:r>
            <a:r>
              <a:rPr lang="en-US">
                <a:latin typeface="Arial" panose="020B0604020202020204" pitchFamily="34" charset="0"/>
                <a:ea typeface="Times New Roman" panose="02020603050405020304" pitchFamily="18" charset="0"/>
                <a:cs typeface="Arial" panose="020B0604020202020204" pitchFamily="34" charset="0"/>
              </a:rPr>
              <a:t>c đ</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nóng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độ</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&gt; </a:t>
            </a:r>
            <a:r>
              <a:rPr lang="en-US">
                <a:latin typeface="Arial" panose="020B0604020202020204" pitchFamily="34" charset="0"/>
                <a:ea typeface="Times New Roman" panose="02020603050405020304" pitchFamily="18" charset="0"/>
                <a:cs typeface="Arial" panose="020B0604020202020204" pitchFamily="34" charset="0"/>
              </a:rPr>
              <a:t>70 </a:t>
            </a:r>
            <a:r>
              <a:rPr lang="en-US" spc="-10">
                <a:latin typeface="Arial" panose="020B0604020202020204" pitchFamily="34" charset="0"/>
                <a:ea typeface="Times New Roman" panose="02020603050405020304" pitchFamily="18" charset="0"/>
                <a:cs typeface="Arial" panose="020B0604020202020204" pitchFamily="34" charset="0"/>
              </a:rPr>
              <a:t>°</a:t>
            </a:r>
            <a:r>
              <a:rPr lang="en-US">
                <a:latin typeface="Arial" panose="020B0604020202020204" pitchFamily="34" charset="0"/>
                <a:ea typeface="Times New Roman" panose="02020603050405020304" pitchFamily="18" charset="0"/>
                <a:cs typeface="Arial" panose="020B0604020202020204" pitchFamily="34" charset="0"/>
              </a:rPr>
              <a:t>C) và so s</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nh nh</a:t>
            </a:r>
            <a:r>
              <a:rPr lang="en-US" spc="-5">
                <a:latin typeface="Arial" panose="020B0604020202020204" pitchFamily="34" charset="0"/>
                <a:ea typeface="Times New Roman" panose="02020603050405020304" pitchFamily="18" charset="0"/>
                <a:cs typeface="Arial" panose="020B0604020202020204" pitchFamily="34" charset="0"/>
              </a:rPr>
              <a:t>ữ</a:t>
            </a:r>
            <a:r>
              <a:rPr lang="en-US">
                <a:latin typeface="Arial" panose="020B0604020202020204" pitchFamily="34" charset="0"/>
                <a:ea typeface="Times New Roman" panose="02020603050405020304" pitchFamily="18" charset="0"/>
                <a:cs typeface="Arial" panose="020B0604020202020204" pitchFamily="34" charset="0"/>
              </a:rPr>
              <a:t>ng hình </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nh n</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y</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theo t</a:t>
            </a:r>
            <a:r>
              <a:rPr lang="en-US" spc="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ời g</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 để x</a:t>
            </a:r>
            <a:r>
              <a:rPr lang="en-US" spc="-5">
                <a:latin typeface="Arial" panose="020B0604020202020204" pitchFamily="34" charset="0"/>
                <a:ea typeface="Times New Roman" panose="02020603050405020304" pitchFamily="18" charset="0"/>
                <a:cs typeface="Arial" panose="020B0604020202020204" pitchFamily="34" charset="0"/>
              </a:rPr>
              <a:t>e</a:t>
            </a:r>
            <a:r>
              <a:rPr lang="en-US">
                <a:latin typeface="Arial" panose="020B0604020202020204" pitchFamily="34" charset="0"/>
                <a:ea typeface="Times New Roman" panose="02020603050405020304" pitchFamily="18" charset="0"/>
                <a:cs typeface="Arial" panose="020B0604020202020204" pitchFamily="34" charset="0"/>
              </a:rPr>
              <a:t>m có</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cầ</a:t>
            </a:r>
            <a:r>
              <a:rPr lang="en-US">
                <a:latin typeface="Arial" panose="020B0604020202020204" pitchFamily="34" charset="0"/>
                <a:ea typeface="Times New Roman" panose="02020603050405020304" pitchFamily="18" charset="0"/>
                <a:cs typeface="Arial" panose="020B0604020202020204" pitchFamily="34" charset="0"/>
              </a:rPr>
              <a:t>n sửa</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hữa</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y không.</a:t>
            </a:r>
            <a:endParaRPr lang="en-US" dirty="0">
              <a:latin typeface="Arial" panose="020B0604020202020204" pitchFamily="34" charset="0"/>
              <a:ea typeface="Times New Roman" panose="02020603050405020304" pitchFamily="18"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42063706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8CBECEC-4BBA-20AD-D817-05A0BEC25ECD}"/>
              </a:ext>
            </a:extLst>
          </p:cNvPr>
          <p:cNvSpPr txBox="1"/>
          <p:nvPr/>
        </p:nvSpPr>
        <p:spPr>
          <a:xfrm>
            <a:off x="685800" y="619780"/>
            <a:ext cx="10744200" cy="523220"/>
          </a:xfrm>
          <a:prstGeom prst="rect">
            <a:avLst/>
          </a:prstGeom>
          <a:noFill/>
        </p:spPr>
        <p:txBody>
          <a:bodyPr wrap="square">
            <a:spAutoFit/>
          </a:bodyPr>
          <a:lstStyle/>
          <a:p>
            <a:pPr algn="ctr"/>
            <a:r>
              <a:rPr lang="vi-VN" sz="2800" b="1" spc="5">
                <a:solidFill>
                  <a:schemeClr val="accent1">
                    <a:lumMod val="50000"/>
                  </a:schemeClr>
                </a:solidFill>
                <a:ea typeface="Times New Roman" panose="02020603050405020304" pitchFamily="18" charset="0"/>
                <a:cs typeface="Arial" panose="020B0604020202020204" pitchFamily="34" charset="0"/>
              </a:rPr>
              <a:t>Tìm kiếm cơ hội chuyển đổi nhiên liệu</a:t>
            </a:r>
          </a:p>
        </p:txBody>
      </p:sp>
      <p:sp>
        <p:nvSpPr>
          <p:cNvPr id="5" name="TextBox 4">
            <a:extLst>
              <a:ext uri="{FF2B5EF4-FFF2-40B4-BE49-F238E27FC236}">
                <a16:creationId xmlns:a16="http://schemas.microsoft.com/office/drawing/2014/main" id="{3D639C0F-5570-928B-A89C-4C3C1BEAC214}"/>
              </a:ext>
            </a:extLst>
          </p:cNvPr>
          <p:cNvSpPr txBox="1"/>
          <p:nvPr/>
        </p:nvSpPr>
        <p:spPr>
          <a:xfrm>
            <a:off x="533400" y="1451984"/>
            <a:ext cx="11049000" cy="3954031"/>
          </a:xfrm>
          <a:prstGeom prst="rect">
            <a:avLst/>
          </a:prstGeom>
          <a:noFill/>
        </p:spPr>
        <p:txBody>
          <a:bodyPr wrap="square">
            <a:spAutoFit/>
          </a:bodyPr>
          <a:lstStyle/>
          <a:p>
            <a:pPr marL="342900" indent="-342900" algn="just">
              <a:lnSpc>
                <a:spcPct val="115000"/>
              </a:lnSpc>
              <a:spcBef>
                <a:spcPts val="300"/>
              </a:spcBef>
              <a:spcAft>
                <a:spcPts val="300"/>
              </a:spcAf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Lựa</a:t>
            </a:r>
            <a:r>
              <a:rPr lang="en-US" spc="-5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họn</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nhiên</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3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1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ể</a:t>
            </a:r>
            <a:r>
              <a:rPr lang="en-US" spc="-5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nh</a:t>
            </a:r>
            <a:r>
              <a:rPr lang="en-US" spc="-50">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ưởng</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n</a:t>
            </a:r>
            <a:r>
              <a:rPr lang="en-US" spc="-3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hi</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phí</a:t>
            </a:r>
            <a:r>
              <a:rPr lang="en-US" spc="-45">
                <a:latin typeface="Arial" panose="020B0604020202020204" pitchFamily="34" charset="0"/>
                <a:ea typeface="Times New Roman" panose="02020603050405020304" pitchFamily="18" charset="0"/>
                <a:cs typeface="Arial" panose="020B0604020202020204" pitchFamily="34" charset="0"/>
              </a:rPr>
              <a:t> </a:t>
            </a:r>
            <a:r>
              <a:rPr lang="en-US" spc="15">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n</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nh</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do</a:t>
            </a:r>
            <a:r>
              <a:rPr lang="en-US" spc="-3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s</a:t>
            </a:r>
            <a:r>
              <a:rPr lang="en-US">
                <a:latin typeface="Arial" panose="020B0604020202020204" pitchFamily="34" charset="0"/>
                <a:ea typeface="Times New Roman" panose="02020603050405020304" pitchFamily="18" charset="0"/>
                <a:cs typeface="Arial" panose="020B0604020202020204" pitchFamily="34" charset="0"/>
              </a:rPr>
              <a:t>ự</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a:t>
            </a:r>
            <a:r>
              <a:rPr lang="en-US" spc="10">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c</a:t>
            </a:r>
            <a:r>
              <a:rPr lang="en-US" spc="-5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a:t>
            </a:r>
            <a:r>
              <a:rPr lang="en-US" spc="1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4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v</a:t>
            </a:r>
            <a:r>
              <a:rPr lang="en-US">
                <a:latin typeface="Arial" panose="020B0604020202020204" pitchFamily="34" charset="0"/>
                <a:ea typeface="Times New Roman" panose="02020603050405020304" pitchFamily="18" charset="0"/>
                <a:cs typeface="Arial" panose="020B0604020202020204" pitchFamily="34" charset="0"/>
              </a:rPr>
              <a:t>ề</a:t>
            </a:r>
            <a:r>
              <a:rPr lang="en-US" spc="-5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giá</a:t>
            </a:r>
            <a:r>
              <a:rPr lang="en-US" spc="-50">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ă</a:t>
            </a:r>
            <a:r>
              <a:rPr lang="en-US">
                <a:latin typeface="Arial" panose="020B0604020202020204" pitchFamily="34" charset="0"/>
                <a:ea typeface="Times New Roman" panose="02020603050405020304" pitchFamily="18" charset="0"/>
                <a:cs typeface="Arial" panose="020B0604020202020204" pitchFamily="34" charset="0"/>
              </a:rPr>
              <a:t>ng lượng và</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 s</a:t>
            </a:r>
            <a:r>
              <a:rPr lang="en-US" spc="15">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 </a:t>
            </a:r>
            <a:r>
              <a:rPr lang="en-US" spc="5">
                <a:latin typeface="Arial" panose="020B0604020202020204" pitchFamily="34" charset="0"/>
                <a:ea typeface="Times New Roman" panose="02020603050405020304" pitchFamily="18" charset="0"/>
                <a:cs typeface="Arial" panose="020B0604020202020204" pitchFamily="34" charset="0"/>
              </a:rPr>
              <a:t>l</a:t>
            </a:r>
            <a:r>
              <a:rPr lang="en-US">
                <a:latin typeface="Arial" panose="020B0604020202020204" pitchFamily="34" charset="0"/>
                <a:ea typeface="Times New Roman" panose="02020603050405020304" pitchFamily="18" charset="0"/>
                <a:cs typeface="Arial" panose="020B0604020202020204" pitchFamily="34" charset="0"/>
              </a:rPr>
              <a:t>ò hơi.</a:t>
            </a:r>
            <a:r>
              <a:rPr lang="en-US" spc="15">
                <a:latin typeface="Arial" panose="020B0604020202020204" pitchFamily="34" charset="0"/>
                <a:ea typeface="Times New Roman" panose="02020603050405020304" pitchFamily="18" charset="0"/>
                <a:cs typeface="Arial" panose="020B0604020202020204" pitchFamily="34" charset="0"/>
              </a:rPr>
              <a:t> </a:t>
            </a:r>
          </a:p>
          <a:p>
            <a:pPr marL="342900" indent="-342900" algn="just">
              <a:lnSpc>
                <a:spcPct val="115000"/>
              </a:lnSpc>
              <a:spcBef>
                <a:spcPts val="300"/>
              </a:spcBef>
              <a:spcAft>
                <a:spcPts val="300"/>
              </a:spcAf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 quả</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nhiên 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nhìn chung là</a:t>
            </a:r>
            <a:r>
              <a:rPr lang="en-US" spc="5">
                <a:latin typeface="Arial" panose="020B0604020202020204" pitchFamily="34" charset="0"/>
                <a:ea typeface="Times New Roman" panose="02020603050405020304" pitchFamily="18" charset="0"/>
                <a:cs typeface="Arial" panose="020B0604020202020204" pitchFamily="34" charset="0"/>
              </a:rPr>
              <a:t> mộ</a:t>
            </a:r>
            <a:r>
              <a:rPr lang="en-US">
                <a:latin typeface="Arial" panose="020B0604020202020204" pitchFamily="34" charset="0"/>
                <a:ea typeface="Times New Roman" panose="02020603050405020304" pitchFamily="18" charset="0"/>
                <a:cs typeface="Arial" panose="020B0604020202020204" pitchFamily="34" charset="0"/>
              </a:rPr>
              <a:t>t y</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u tố</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nh</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hưởng khi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y đổi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nhiên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c </a:t>
            </a:r>
            <a:r>
              <a:rPr lang="en-US" spc="10">
                <a:latin typeface="Arial" panose="020B0604020202020204" pitchFamily="34" charset="0"/>
                <a:ea typeface="Times New Roman" panose="02020603050405020304" pitchFamily="18" charset="0"/>
                <a:cs typeface="Arial" panose="020B0604020202020204" pitchFamily="34" charset="0"/>
              </a:rPr>
              <a:t>l</a:t>
            </a:r>
            <a:r>
              <a:rPr lang="en-US">
                <a:latin typeface="Arial" panose="020B0604020202020204" pitchFamily="34" charset="0"/>
                <a:ea typeface="Times New Roman" panose="02020603050405020304" pitchFamily="18" charset="0"/>
                <a:cs typeface="Arial" panose="020B0604020202020204" pitchFamily="34" charset="0"/>
              </a:rPr>
              <a:t>ợi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í</a:t>
            </a:r>
            <a:r>
              <a:rPr lang="en-US" spc="10">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mang</a:t>
            </a:r>
            <a:r>
              <a:rPr lang="en-US" spc="5">
                <a:latin typeface="Arial" panose="020B0604020202020204" pitchFamily="34" charset="0"/>
                <a:ea typeface="Times New Roman" panose="02020603050405020304" pitchFamily="18" charset="0"/>
                <a:cs typeface="Arial" panose="020B0604020202020204" pitchFamily="34" charset="0"/>
              </a:rPr>
              <a:t> l</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đối</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v</a:t>
            </a:r>
            <a:r>
              <a:rPr lang="en-US">
                <a:latin typeface="Arial" panose="020B0604020202020204" pitchFamily="34" charset="0"/>
                <a:ea typeface="Times New Roman" panose="02020603050405020304" pitchFamily="18" charset="0"/>
                <a:cs typeface="Arial" panose="020B0604020202020204" pitchFamily="34" charset="0"/>
              </a:rPr>
              <a:t>ới</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hu</a:t>
            </a:r>
            <a:r>
              <a:rPr lang="en-US" spc="15">
                <a:latin typeface="Arial" panose="020B0604020202020204" pitchFamily="34" charset="0"/>
                <a:ea typeface="Times New Roman" panose="02020603050405020304" pitchFamily="18" charset="0"/>
                <a:cs typeface="Arial" panose="020B0604020202020204" pitchFamily="34" charset="0"/>
              </a:rPr>
              <a:t>y</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đổi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nhiên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2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ể</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gồm</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phí nhiên</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1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hi</a:t>
            </a:r>
            <a:r>
              <a:rPr lang="en-US" spc="2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phí</a:t>
            </a:r>
            <a:r>
              <a:rPr lang="en-US" spc="5">
                <a:latin typeface="Arial" panose="020B0604020202020204" pitchFamily="34" charset="0"/>
                <a:ea typeface="Times New Roman" panose="02020603050405020304" pitchFamily="18" charset="0"/>
                <a:cs typeface="Arial" panose="020B0604020202020204" pitchFamily="34" charset="0"/>
              </a:rPr>
              <a:t> v</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n</a:t>
            </a:r>
            <a:r>
              <a:rPr lang="en-US" spc="1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nh,</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môi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trường.</a:t>
            </a:r>
          </a:p>
          <a:p>
            <a:pPr marL="342900" indent="-342900" algn="just">
              <a:lnSpc>
                <a:spcPct val="115000"/>
              </a:lnSpc>
              <a:spcBef>
                <a:spcPts val="300"/>
              </a:spcBef>
              <a:spcAft>
                <a:spcPts val="300"/>
              </a:spcAf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Chuy</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đổi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nhiên</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ông</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ngh</a:t>
            </a:r>
            <a:r>
              <a:rPr lang="en-US" spc="15">
                <a:latin typeface="Arial" panose="020B0604020202020204" pitchFamily="34" charset="0"/>
                <a:ea typeface="Times New Roman" panose="02020603050405020304" pitchFamily="18" charset="0"/>
                <a:cs typeface="Arial" panose="020B0604020202020204" pitchFamily="34" charset="0"/>
              </a:rPr>
              <a:t>ĩ</a:t>
            </a:r>
            <a:r>
              <a:rPr lang="en-US">
                <a:latin typeface="Arial" panose="020B0604020202020204" pitchFamily="34" charset="0"/>
                <a:ea typeface="Times New Roman" panose="02020603050405020304" pitchFamily="18" charset="0"/>
                <a:cs typeface="Arial" panose="020B0604020202020204" pitchFamily="34" charset="0"/>
              </a:rPr>
              <a:t>a</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là</a:t>
            </a:r>
            <a:r>
              <a:rPr lang="en-US" spc="-5">
                <a:latin typeface="Arial" panose="020B0604020202020204" pitchFamily="34" charset="0"/>
                <a:ea typeface="Times New Roman" panose="02020603050405020304" pitchFamily="18" charset="0"/>
                <a:cs typeface="Arial" panose="020B0604020202020204" pitchFamily="34" charset="0"/>
              </a:rPr>
              <a:t> c</a:t>
            </a:r>
            <a:r>
              <a:rPr lang="en-US">
                <a:latin typeface="Arial" panose="020B0604020202020204" pitchFamily="34" charset="0"/>
                <a:ea typeface="Times New Roman" panose="02020603050405020304" pitchFamily="18" charset="0"/>
                <a:cs typeface="Arial" panose="020B0604020202020204" pitchFamily="34" charset="0"/>
              </a:rPr>
              <a:t>huyển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đổi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1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a:t>
            </a:r>
            <a:r>
              <a:rPr lang="en-US" spc="1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toàn". C</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c</a:t>
            </a:r>
            <a:r>
              <a:rPr lang="en-US" spc="-4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nhà</a:t>
            </a:r>
            <a:r>
              <a:rPr lang="en-US" spc="-4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máy</a:t>
            </a:r>
            <a:r>
              <a:rPr lang="en-US" spc="-3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s</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n</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a:t>
            </a:r>
            <a:r>
              <a:rPr lang="en-US" spc="10">
                <a:latin typeface="Arial" panose="020B0604020202020204" pitchFamily="34" charset="0"/>
                <a:ea typeface="Times New Roman" panose="02020603050405020304" pitchFamily="18" charset="0"/>
                <a:cs typeface="Arial" panose="020B0604020202020204" pitchFamily="34" charset="0"/>
              </a:rPr>
              <a:t>u</a:t>
            </a:r>
            <a:r>
              <a:rPr lang="en-US">
                <a:latin typeface="Arial" panose="020B0604020202020204" pitchFamily="34" charset="0"/>
                <a:ea typeface="Times New Roman" panose="02020603050405020304" pitchFamily="18" charset="0"/>
                <a:cs typeface="Arial" panose="020B0604020202020204" pitchFamily="34" charset="0"/>
              </a:rPr>
              <a:t>ất</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3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nước</a:t>
            </a:r>
            <a:r>
              <a:rPr lang="en-US" spc="-4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ông</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p</a:t>
            </a:r>
            <a:r>
              <a:rPr lang="en-US" spc="-3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ể</a:t>
            </a:r>
            <a:r>
              <a:rPr lang="en-US" spc="-3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3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t</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động</a:t>
            </a:r>
            <a:r>
              <a:rPr lang="en-US" spc="-2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a:t>
            </a:r>
            <a:r>
              <a:rPr lang="en-US" spc="-4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c</a:t>
            </a:r>
            <a:r>
              <a:rPr lang="en-US" spc="-3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hu</a:t>
            </a:r>
            <a:r>
              <a:rPr lang="en-US" spc="5">
                <a:latin typeface="Arial" panose="020B0604020202020204" pitchFamily="34" charset="0"/>
                <a:ea typeface="Times New Roman" panose="02020603050405020304" pitchFamily="18" charset="0"/>
                <a:cs typeface="Arial" panose="020B0604020202020204" pitchFamily="34" charset="0"/>
              </a:rPr>
              <a:t>yể</a:t>
            </a:r>
            <a:r>
              <a:rPr lang="en-US">
                <a:latin typeface="Arial" panose="020B0604020202020204" pitchFamily="34" charset="0"/>
                <a:ea typeface="Times New Roman" panose="02020603050405020304" pitchFamily="18" charset="0"/>
                <a:cs typeface="Arial" panose="020B0604020202020204" pitchFamily="34" charset="0"/>
              </a:rPr>
              <a:t>n đổi 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 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ũng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ó t</a:t>
            </a:r>
            <a:r>
              <a:rPr lang="en-US" spc="1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ể</a:t>
            </a:r>
            <a:r>
              <a:rPr lang="en-US" spc="-5">
                <a:latin typeface="Arial" panose="020B0604020202020204" pitchFamily="34" charset="0"/>
                <a:ea typeface="Times New Roman" panose="02020603050405020304" pitchFamily="18" charset="0"/>
                <a:cs typeface="Arial" panose="020B0604020202020204" pitchFamily="34" charset="0"/>
              </a:rPr>
              <a:t> á</a:t>
            </a:r>
            <a:r>
              <a:rPr lang="en-US">
                <a:latin typeface="Arial" panose="020B0604020202020204" pitchFamily="34" charset="0"/>
                <a:ea typeface="Times New Roman" panose="02020603050405020304" pitchFamily="18" charset="0"/>
                <a:cs typeface="Arial" panose="020B0604020202020204" pitchFamily="34" charset="0"/>
              </a:rPr>
              <a:t>p dụng theo </a:t>
            </a:r>
            <a:r>
              <a:rPr lang="en-US" spc="5">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hướ</a:t>
            </a:r>
            <a:r>
              <a:rPr lang="en-US" spc="10">
                <a:latin typeface="Arial" panose="020B0604020202020204" pitchFamily="34" charset="0"/>
                <a:ea typeface="Times New Roman" panose="02020603050405020304" pitchFamily="18" charset="0"/>
                <a:cs typeface="Arial" panose="020B0604020202020204" pitchFamily="34" charset="0"/>
              </a:rPr>
              <a:t>n</a:t>
            </a:r>
            <a:r>
              <a:rPr lang="en-US">
                <a:latin typeface="Arial" panose="020B0604020202020204" pitchFamily="34" charset="0"/>
                <a:ea typeface="Times New Roman" panose="02020603050405020304" pitchFamily="18" charset="0"/>
                <a:cs typeface="Arial" panose="020B0604020202020204" pitchFamily="34" charset="0"/>
              </a:rPr>
              <a:t>g:</a:t>
            </a:r>
          </a:p>
          <a:p>
            <a:pPr lvl="1" algn="just">
              <a:lnSpc>
                <a:spcPct val="115000"/>
              </a:lnSpc>
              <a:spcBef>
                <a:spcPts val="300"/>
              </a:spcBef>
              <a:spcAft>
                <a:spcPts val="300"/>
              </a:spcAft>
            </a:pPr>
            <a:r>
              <a:rPr lang="en-US">
                <a:latin typeface="Arial" panose="020B0604020202020204" pitchFamily="34" charset="0"/>
                <a:ea typeface="Calibri" panose="020F0502020204030204" pitchFamily="34" charset="0"/>
                <a:cs typeface="Arial" panose="020B0604020202020204" pitchFamily="34" charset="0"/>
              </a:rPr>
              <a:t>–</a:t>
            </a:r>
            <a:r>
              <a:rPr lang="en-US" spc="130">
                <a:latin typeface="Arial" panose="020B0604020202020204" pitchFamily="34" charset="0"/>
                <a:ea typeface="Calibri" panose="020F0502020204030204" pitchFamily="34"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ắ</a:t>
            </a:r>
            <a:r>
              <a:rPr lang="en-US">
                <a:latin typeface="Arial" panose="020B0604020202020204" pitchFamily="34" charset="0"/>
                <a:ea typeface="Times New Roman" panose="02020603050405020304" pitchFamily="18" charset="0"/>
                <a:cs typeface="Arial" panose="020B0604020202020204" pitchFamily="34" charset="0"/>
              </a:rPr>
              <a:t>t </a:t>
            </a:r>
            <a:r>
              <a:rPr lang="en-US" spc="5">
                <a:latin typeface="Arial" panose="020B0604020202020204" pitchFamily="34" charset="0"/>
                <a:ea typeface="Times New Roman" panose="02020603050405020304" pitchFamily="18" charset="0"/>
                <a:cs typeface="Arial" panose="020B0604020202020204" pitchFamily="34" charset="0"/>
              </a:rPr>
              <a:t>l</a:t>
            </a:r>
            <a:r>
              <a:rPr lang="en-US">
                <a:latin typeface="Arial" panose="020B0604020202020204" pitchFamily="34" charset="0"/>
                <a:ea typeface="Times New Roman" panose="02020603050405020304" pitchFamily="18" charset="0"/>
                <a:cs typeface="Arial" panose="020B0604020202020204" pitchFamily="34" charset="0"/>
              </a:rPr>
              <a:t>ò hơi đang h</a:t>
            </a:r>
            <a:r>
              <a:rPr lang="en-US" spc="5">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t động với </a:t>
            </a:r>
            <a:r>
              <a:rPr lang="en-US" spc="5">
                <a:latin typeface="Arial" panose="020B0604020202020204" pitchFamily="34" charset="0"/>
                <a:ea typeface="Times New Roman" panose="02020603050405020304" pitchFamily="18" charset="0"/>
                <a:cs typeface="Arial" panose="020B0604020202020204" pitchFamily="34" charset="0"/>
              </a:rPr>
              <a:t>m</a:t>
            </a:r>
            <a:r>
              <a:rPr lang="en-US">
                <a:latin typeface="Arial" panose="020B0604020202020204" pitchFamily="34" charset="0"/>
                <a:ea typeface="Times New Roman" panose="02020603050405020304" pitchFamily="18" charset="0"/>
                <a:cs typeface="Arial" panose="020B0604020202020204" pitchFamily="34" charset="0"/>
              </a:rPr>
              <a:t>ột </a:t>
            </a:r>
            <a:r>
              <a:rPr lang="en-US" spc="5">
                <a:latin typeface="Arial" panose="020B0604020202020204" pitchFamily="34" charset="0"/>
                <a:ea typeface="Times New Roman" panose="02020603050405020304" pitchFamily="18" charset="0"/>
                <a:cs typeface="Arial" panose="020B0604020202020204" pitchFamily="34" charset="0"/>
              </a:rPr>
              <a:t>lo</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i 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 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 </a:t>
            </a:r>
            <a:r>
              <a:rPr lang="en-US" spc="5">
                <a:latin typeface="Arial" panose="020B0604020202020204" pitchFamily="34" charset="0"/>
                <a:ea typeface="Times New Roman" panose="02020603050405020304" pitchFamily="18" charset="0"/>
                <a:cs typeface="Arial" panose="020B0604020202020204" pitchFamily="34" charset="0"/>
              </a:rPr>
              <a:t>đ</a:t>
            </a:r>
            <a:r>
              <a:rPr lang="en-US">
                <a:latin typeface="Arial" panose="020B0604020202020204" pitchFamily="34" charset="0"/>
                <a:ea typeface="Times New Roman" panose="02020603050405020304" pitchFamily="18" charset="0"/>
                <a:cs typeface="Arial" panose="020B0604020202020204" pitchFamily="34" charset="0"/>
              </a:rPr>
              <a:t>ịnh.</a:t>
            </a:r>
          </a:p>
          <a:p>
            <a:pPr lvl="1" algn="just">
              <a:lnSpc>
                <a:spcPct val="115000"/>
              </a:lnSpc>
              <a:spcBef>
                <a:spcPts val="300"/>
              </a:spcBef>
              <a:spcAft>
                <a:spcPts val="300"/>
              </a:spcAft>
            </a:pPr>
            <a:r>
              <a:rPr lang="en-US">
                <a:latin typeface="Arial" panose="020B0604020202020204" pitchFamily="34" charset="0"/>
                <a:ea typeface="Calibri" panose="020F0502020204030204" pitchFamily="34" charset="0"/>
                <a:cs typeface="Arial" panose="020B0604020202020204" pitchFamily="34" charset="0"/>
              </a:rPr>
              <a:t>–</a:t>
            </a:r>
            <a:r>
              <a:rPr lang="en-US" spc="130">
                <a:latin typeface="Arial" panose="020B0604020202020204" pitchFamily="34" charset="0"/>
                <a:ea typeface="Calibri" panose="020F0502020204030204" pitchFamily="34"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m</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n</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a:t>
            </a:r>
            <a:r>
              <a:rPr lang="en-US" spc="5">
                <a:latin typeface="Arial" panose="020B0604020202020204" pitchFamily="34" charset="0"/>
                <a:ea typeface="Times New Roman" panose="02020603050405020304" pitchFamily="18" charset="0"/>
                <a:cs typeface="Arial" panose="020B0604020202020204" pitchFamily="34" charset="0"/>
              </a:rPr>
              <a:t>ợ</a:t>
            </a:r>
            <a:r>
              <a:rPr lang="en-US">
                <a:latin typeface="Arial" panose="020B0604020202020204" pitchFamily="34" charset="0"/>
                <a:ea typeface="Times New Roman" panose="02020603050405020304" pitchFamily="18" charset="0"/>
                <a:cs typeface="Arial" panose="020B0604020202020204" pitchFamily="34" charset="0"/>
              </a:rPr>
              <a:t>ng</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của</a:t>
            </a:r>
            <a:r>
              <a:rPr lang="en-US" spc="5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A</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ng</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làm</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c</a:t>
            </a:r>
            <a:r>
              <a:rPr lang="en-US" spc="40">
                <a:latin typeface="Arial" panose="020B0604020202020204" pitchFamily="34" charset="0"/>
                <a:ea typeface="Times New Roman" panose="02020603050405020304" pitchFamily="18" charset="0"/>
                <a:cs typeface="Arial" panose="020B0604020202020204" pitchFamily="34" charset="0"/>
              </a:rPr>
              <a:t> </a:t>
            </a:r>
            <a:r>
              <a:rPr lang="en-US" spc="15">
                <a:latin typeface="Arial" panose="020B0604020202020204" pitchFamily="34" charset="0"/>
                <a:ea typeface="Times New Roman" panose="02020603050405020304" pitchFamily="18" charset="0"/>
                <a:cs typeface="Arial" panose="020B0604020202020204" pitchFamily="34" charset="0"/>
              </a:rPr>
              <a:t>v</a:t>
            </a:r>
            <a:r>
              <a:rPr lang="en-US">
                <a:latin typeface="Arial" panose="020B0604020202020204" pitchFamily="34" charset="0"/>
                <a:ea typeface="Times New Roman" panose="02020603050405020304" pitchFamily="18" charset="0"/>
                <a:cs typeface="Arial" panose="020B0604020202020204" pitchFamily="34" charset="0"/>
              </a:rPr>
              <a:t>ới</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o</a:t>
            </a:r>
            <a:r>
              <a:rPr lang="en-US">
                <a:latin typeface="Arial" panose="020B0604020202020204" pitchFamily="34" charset="0"/>
                <a:ea typeface="Times New Roman" panose="02020603050405020304" pitchFamily="18" charset="0"/>
                <a:cs typeface="Arial" panose="020B0604020202020204" pitchFamily="34" charset="0"/>
              </a:rPr>
              <a:t>ại</a:t>
            </a:r>
            <a:r>
              <a:rPr lang="en-US" spc="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nhiên</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1</a:t>
            </a:r>
            <a:r>
              <a:rPr lang="en-US" spc="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và</a:t>
            </a:r>
            <a:r>
              <a:rPr lang="en-US" spc="4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ơng</a:t>
            </a:r>
            <a:r>
              <a:rPr lang="en-US" spc="5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ứng tăng s</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n lượng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ủa</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lò hơi</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 đ</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ng làm v</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với </a:t>
            </a:r>
            <a:r>
              <a:rPr lang="en-US" spc="5">
                <a:latin typeface="Arial" panose="020B0604020202020204" pitchFamily="34" charset="0"/>
                <a:ea typeface="Times New Roman" panose="02020603050405020304" pitchFamily="18" charset="0"/>
                <a:cs typeface="Arial" panose="020B0604020202020204" pitchFamily="34" charset="0"/>
              </a:rPr>
              <a:t>l</a:t>
            </a:r>
            <a:r>
              <a:rPr lang="en-US">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i 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 li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 2.</a:t>
            </a:r>
          </a:p>
          <a:p>
            <a:pPr lvl="1" algn="just">
              <a:lnSpc>
                <a:spcPct val="115000"/>
              </a:lnSpc>
              <a:spcBef>
                <a:spcPts val="300"/>
              </a:spcBef>
              <a:spcAft>
                <a:spcPts val="300"/>
              </a:spcAft>
            </a:pPr>
            <a:r>
              <a:rPr lang="en-US">
                <a:latin typeface="Arial" panose="020B0604020202020204" pitchFamily="34" charset="0"/>
                <a:ea typeface="Calibri" panose="020F0502020204030204" pitchFamily="34" charset="0"/>
                <a:cs typeface="Arial" panose="020B0604020202020204" pitchFamily="34" charset="0"/>
              </a:rPr>
              <a:t>–</a:t>
            </a:r>
            <a:r>
              <a:rPr lang="en-US" spc="130">
                <a:latin typeface="Arial" panose="020B0604020202020204" pitchFamily="34" charset="0"/>
                <a:ea typeface="Calibri" panose="020F0502020204030204" pitchFamily="34"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Đ</a:t>
            </a:r>
            <a:r>
              <a:rPr lang="en-US">
                <a:latin typeface="Arial" panose="020B0604020202020204" pitchFamily="34" charset="0"/>
                <a:ea typeface="Times New Roman" panose="02020603050405020304" pitchFamily="18" charset="0"/>
                <a:cs typeface="Arial" panose="020B0604020202020204" pitchFamily="34" charset="0"/>
              </a:rPr>
              <a:t>ốt đồng th</a:t>
            </a:r>
            <a:r>
              <a:rPr lang="en-US" spc="5">
                <a:latin typeface="Arial" panose="020B0604020202020204" pitchFamily="34" charset="0"/>
                <a:ea typeface="Times New Roman" panose="02020603050405020304" pitchFamily="18" charset="0"/>
                <a:cs typeface="Arial" panose="020B0604020202020204" pitchFamily="34" charset="0"/>
              </a:rPr>
              <a:t>ờ</a:t>
            </a:r>
            <a:r>
              <a:rPr lang="en-US">
                <a:latin typeface="Arial" panose="020B0604020202020204" pitchFamily="34" charset="0"/>
                <a:ea typeface="Times New Roman" panose="02020603050405020304" pitchFamily="18" charset="0"/>
                <a:cs typeface="Arial" panose="020B0604020202020204" pitchFamily="34" charset="0"/>
              </a:rPr>
              <a:t>i 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 lo</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i 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 l</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ho lò hơi và th</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y </a:t>
            </a:r>
            <a:r>
              <a:rPr lang="en-US" spc="5">
                <a:latin typeface="Arial" panose="020B0604020202020204" pitchFamily="34" charset="0"/>
                <a:ea typeface="Times New Roman" panose="02020603050405020304" pitchFamily="18" charset="0"/>
                <a:cs typeface="Arial" panose="020B0604020202020204" pitchFamily="34" charset="0"/>
              </a:rPr>
              <a:t>đ</a:t>
            </a:r>
            <a:r>
              <a:rPr lang="en-US">
                <a:latin typeface="Arial" panose="020B0604020202020204" pitchFamily="34" charset="0"/>
                <a:ea typeface="Times New Roman" panose="02020603050405020304" pitchFamily="18" charset="0"/>
                <a:cs typeface="Arial" panose="020B0604020202020204" pitchFamily="34" charset="0"/>
              </a:rPr>
              <a:t>ổi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ỷ lệ</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đốt nhiên li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a:t>
            </a:r>
            <a:endParaRPr lang="en-US" dirty="0">
              <a:latin typeface="Arial" panose="020B0604020202020204" pitchFamily="34" charset="0"/>
              <a:ea typeface="Times New Roman" panose="02020603050405020304" pitchFamily="18"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1963971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
        <p:nvSpPr>
          <p:cNvPr id="5" name="Rounded Rectangle 4"/>
          <p:cNvSpPr/>
          <p:nvPr/>
        </p:nvSpPr>
        <p:spPr>
          <a:xfrm>
            <a:off x="3162300" y="2552699"/>
            <a:ext cx="5867400" cy="175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smtClean="0">
                <a:solidFill>
                  <a:schemeClr val="bg1"/>
                </a:solidFill>
                <a:latin typeface="Arial" panose="020B0604020202020204" pitchFamily="34" charset="0"/>
              </a:rPr>
              <a:t>4. </a:t>
            </a:r>
            <a:r>
              <a:rPr lang="vi-VN" sz="3200" b="1">
                <a:solidFill>
                  <a:schemeClr val="bg1"/>
                </a:solidFill>
              </a:rPr>
              <a:t>TỔNG QUAN VỀ HỆ THỐNG PHÂN PHỐI </a:t>
            </a:r>
            <a:r>
              <a:rPr lang="vi-VN" sz="3200" b="1" smtClean="0">
                <a:solidFill>
                  <a:schemeClr val="bg1"/>
                </a:solidFill>
              </a:rPr>
              <a:t>HƠI</a:t>
            </a:r>
            <a:endParaRPr lang="vi-VN" sz="3200" b="1">
              <a:solidFill>
                <a:schemeClr val="bg1"/>
              </a:solidFill>
            </a:endParaRPr>
          </a:p>
        </p:txBody>
      </p:sp>
    </p:spTree>
    <p:extLst>
      <p:ext uri="{BB962C8B-B14F-4D97-AF65-F5344CB8AC3E}">
        <p14:creationId xmlns:p14="http://schemas.microsoft.com/office/powerpoint/2010/main" val="26787508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36C838F-E7E3-E26C-4491-0E05CF851A1C}"/>
              </a:ext>
            </a:extLst>
          </p:cNvPr>
          <p:cNvSpPr txBox="1"/>
          <p:nvPr/>
        </p:nvSpPr>
        <p:spPr>
          <a:xfrm>
            <a:off x="710971" y="1394596"/>
            <a:ext cx="5486400" cy="1391407"/>
          </a:xfrm>
          <a:prstGeom prst="rect">
            <a:avLst/>
          </a:prstGeom>
          <a:noFill/>
        </p:spPr>
        <p:txBody>
          <a:bodyPr wrap="square">
            <a:spAutoFit/>
          </a:bodyPr>
          <a:lstStyle/>
          <a:p>
            <a:pPr marL="285750" indent="-285750" algn="just">
              <a:lnSpc>
                <a:spcPct val="120000"/>
              </a:lnSpc>
              <a:buFont typeface="Arial" panose="020B0604020202020204" pitchFamily="34" charset="0"/>
              <a:buChar char="•"/>
            </a:pPr>
            <a:r>
              <a:rPr lang="vi-VN">
                <a:ea typeface="Times New Roman" panose="02020603050405020304" pitchFamily="18" charset="0"/>
                <a:cs typeface="Arial" panose="020B0604020202020204" pitchFamily="34" charset="0"/>
              </a:rPr>
              <a:t>Hệ</a:t>
            </a:r>
            <a:r>
              <a:rPr lang="vi-VN" spc="-4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thống</a:t>
            </a:r>
            <a:r>
              <a:rPr lang="vi-VN" spc="-3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ph</a:t>
            </a:r>
            <a:r>
              <a:rPr lang="vi-VN" spc="-5">
                <a:ea typeface="Times New Roman" panose="02020603050405020304" pitchFamily="18" charset="0"/>
                <a:cs typeface="Arial" panose="020B0604020202020204" pitchFamily="34" charset="0"/>
              </a:rPr>
              <a:t>â</a:t>
            </a:r>
            <a:r>
              <a:rPr lang="vi-VN">
                <a:ea typeface="Times New Roman" panose="02020603050405020304" pitchFamily="18" charset="0"/>
                <a:cs typeface="Arial" panose="020B0604020202020204" pitchFamily="34" charset="0"/>
              </a:rPr>
              <a:t>n</a:t>
            </a:r>
            <a:r>
              <a:rPr lang="vi-VN" spc="-3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p</a:t>
            </a:r>
            <a:r>
              <a:rPr lang="vi-VN" spc="5">
                <a:ea typeface="Times New Roman" panose="02020603050405020304" pitchFamily="18" charset="0"/>
                <a:cs typeface="Arial" panose="020B0604020202020204" pitchFamily="34" charset="0"/>
              </a:rPr>
              <a:t>h</a:t>
            </a:r>
            <a:r>
              <a:rPr lang="vi-VN">
                <a:ea typeface="Times New Roman" panose="02020603050405020304" pitchFamily="18" charset="0"/>
                <a:cs typeface="Arial" panose="020B0604020202020204" pitchFamily="34" charset="0"/>
              </a:rPr>
              <a:t>ối</a:t>
            </a:r>
            <a:r>
              <a:rPr lang="vi-VN" spc="-3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hơi</a:t>
            </a:r>
            <a:r>
              <a:rPr lang="vi-VN" spc="-30">
                <a:ea typeface="Times New Roman" panose="02020603050405020304" pitchFamily="18" charset="0"/>
                <a:cs typeface="Arial" panose="020B0604020202020204" pitchFamily="34" charset="0"/>
              </a:rPr>
              <a:t> </a:t>
            </a:r>
            <a:r>
              <a:rPr lang="vi-VN" spc="-10">
                <a:ea typeface="Times New Roman" panose="02020603050405020304" pitchFamily="18" charset="0"/>
                <a:cs typeface="Arial" panose="020B0604020202020204" pitchFamily="34" charset="0"/>
              </a:rPr>
              <a:t>b</a:t>
            </a:r>
            <a:r>
              <a:rPr lang="vi-VN" spc="-5">
                <a:ea typeface="Times New Roman" panose="02020603050405020304" pitchFamily="18" charset="0"/>
                <a:cs typeface="Arial" panose="020B0604020202020204" pitchFamily="34" charset="0"/>
              </a:rPr>
              <a:t>a</a:t>
            </a:r>
            <a:r>
              <a:rPr lang="vi-VN">
                <a:ea typeface="Times New Roman" panose="02020603050405020304" pitchFamily="18" charset="0"/>
                <a:cs typeface="Arial" panose="020B0604020202020204" pitchFamily="34" charset="0"/>
              </a:rPr>
              <a:t>o</a:t>
            </a:r>
            <a:r>
              <a:rPr lang="vi-VN" spc="-3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gồm</a:t>
            </a:r>
            <a:r>
              <a:rPr lang="vi-VN" spc="-3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t</a:t>
            </a:r>
            <a:r>
              <a:rPr lang="vi-VN" spc="-5">
                <a:ea typeface="Times New Roman" panose="02020603050405020304" pitchFamily="18" charset="0"/>
                <a:cs typeface="Arial" panose="020B0604020202020204" pitchFamily="34" charset="0"/>
              </a:rPr>
              <a:t>ấ</a:t>
            </a:r>
            <a:r>
              <a:rPr lang="vi-VN">
                <a:ea typeface="Times New Roman" panose="02020603050405020304" pitchFamily="18" charset="0"/>
                <a:cs typeface="Arial" panose="020B0604020202020204" pitchFamily="34" charset="0"/>
              </a:rPr>
              <a:t>t</a:t>
            </a:r>
            <a:r>
              <a:rPr lang="vi-VN" spc="-35">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c</a:t>
            </a:r>
            <a:r>
              <a:rPr lang="vi-VN">
                <a:ea typeface="Times New Roman" panose="02020603050405020304" pitchFamily="18" charset="0"/>
                <a:cs typeface="Arial" panose="020B0604020202020204" pitchFamily="34" charset="0"/>
              </a:rPr>
              <a:t>ả</a:t>
            </a:r>
            <a:r>
              <a:rPr lang="vi-VN" spc="-40">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cá</a:t>
            </a:r>
            <a:r>
              <a:rPr lang="vi-VN">
                <a:ea typeface="Times New Roman" panose="02020603050405020304" pitchFamily="18" charset="0"/>
                <a:cs typeface="Arial" panose="020B0604020202020204" pitchFamily="34" charset="0"/>
              </a:rPr>
              <a:t>c</a:t>
            </a:r>
            <a:r>
              <a:rPr lang="vi-VN" spc="-4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đường</a:t>
            </a:r>
            <a:r>
              <a:rPr lang="vi-VN" spc="-3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ống</a:t>
            </a:r>
            <a:r>
              <a:rPr lang="vi-VN" spc="-35">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c</a:t>
            </a:r>
            <a:r>
              <a:rPr lang="vi-VN">
                <a:ea typeface="Times New Roman" panose="02020603050405020304" pitchFamily="18" charset="0"/>
                <a:cs typeface="Arial" panose="020B0604020202020204" pitchFamily="34" charset="0"/>
              </a:rPr>
              <a:t>hính,</a:t>
            </a:r>
            <a:r>
              <a:rPr lang="vi-VN" spc="-3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ống</a:t>
            </a:r>
            <a:r>
              <a:rPr lang="vi-VN" spc="-3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nh</a:t>
            </a:r>
            <a:r>
              <a:rPr lang="vi-VN" spc="-5">
                <a:ea typeface="Times New Roman" panose="02020603050405020304" pitchFamily="18" charset="0"/>
                <a:cs typeface="Arial" panose="020B0604020202020204" pitchFamily="34" charset="0"/>
              </a:rPr>
              <a:t>á</a:t>
            </a:r>
            <a:r>
              <a:rPr lang="vi-VN">
                <a:ea typeface="Times New Roman" panose="02020603050405020304" pitchFamily="18" charset="0"/>
                <a:cs typeface="Arial" panose="020B0604020202020204" pitchFamily="34" charset="0"/>
              </a:rPr>
              <a:t>nh,</a:t>
            </a:r>
            <a:r>
              <a:rPr lang="vi-VN" spc="-3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hệ</a:t>
            </a:r>
            <a:r>
              <a:rPr lang="vi-VN" spc="-4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thống</a:t>
            </a:r>
            <a:r>
              <a:rPr lang="vi-VN" spc="-3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v</a:t>
            </a:r>
            <a:r>
              <a:rPr lang="vi-VN" spc="-5">
                <a:ea typeface="Times New Roman" panose="02020603050405020304" pitchFamily="18" charset="0"/>
                <a:cs typeface="Arial" panose="020B0604020202020204" pitchFamily="34" charset="0"/>
              </a:rPr>
              <a:t>a</a:t>
            </a:r>
            <a:r>
              <a:rPr lang="vi-VN">
                <a:ea typeface="Times New Roman" panose="02020603050405020304" pitchFamily="18" charset="0"/>
                <a:cs typeface="Arial" panose="020B0604020202020204" pitchFamily="34" charset="0"/>
              </a:rPr>
              <a:t>n, b</a:t>
            </a:r>
            <a:r>
              <a:rPr lang="vi-VN" spc="-5">
                <a:ea typeface="Times New Roman" panose="02020603050405020304" pitchFamily="18" charset="0"/>
                <a:cs typeface="Arial" panose="020B0604020202020204" pitchFamily="34" charset="0"/>
              </a:rPr>
              <a:t>ẫ</a:t>
            </a:r>
            <a:r>
              <a:rPr lang="vi-VN">
                <a:ea typeface="Times New Roman" panose="02020603050405020304" pitchFamily="18" charset="0"/>
                <a:cs typeface="Arial" panose="020B0604020202020204" pitchFamily="34" charset="0"/>
              </a:rPr>
              <a:t>y hơi,… </a:t>
            </a:r>
            <a:r>
              <a:rPr lang="vi-VN" spc="5">
                <a:ea typeface="Times New Roman" panose="02020603050405020304" pitchFamily="18" charset="0"/>
                <a:cs typeface="Arial" panose="020B0604020202020204" pitchFamily="34" charset="0"/>
              </a:rPr>
              <a:t>đ</a:t>
            </a:r>
            <a:r>
              <a:rPr lang="vi-VN">
                <a:ea typeface="Times New Roman" panose="02020603050405020304" pitchFamily="18" charset="0"/>
                <a:cs typeface="Arial" panose="020B0604020202020204" pitchFamily="34" charset="0"/>
              </a:rPr>
              <a:t>ể</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d</a:t>
            </a:r>
            <a:r>
              <a:rPr lang="vi-VN" spc="-5">
                <a:ea typeface="Times New Roman" panose="02020603050405020304" pitchFamily="18" charset="0"/>
                <a:cs typeface="Arial" panose="020B0604020202020204" pitchFamily="34" charset="0"/>
              </a:rPr>
              <a:t>ẫ</a:t>
            </a:r>
            <a:r>
              <a:rPr lang="vi-VN">
                <a:ea typeface="Times New Roman" panose="02020603050405020304" pitchFamily="18" charset="0"/>
                <a:cs typeface="Arial" panose="020B0604020202020204" pitchFamily="34" charset="0"/>
              </a:rPr>
              <a:t>n hơi </a:t>
            </a:r>
            <a:r>
              <a:rPr lang="vi-VN" spc="10">
                <a:ea typeface="Times New Roman" panose="02020603050405020304" pitchFamily="18" charset="0"/>
                <a:cs typeface="Arial" panose="020B0604020202020204" pitchFamily="34" charset="0"/>
              </a:rPr>
              <a:t>t</a:t>
            </a:r>
            <a:r>
              <a:rPr lang="vi-VN">
                <a:ea typeface="Times New Roman" panose="02020603050405020304" pitchFamily="18" charset="0"/>
                <a:cs typeface="Arial" panose="020B0604020202020204" pitchFamily="34" charset="0"/>
              </a:rPr>
              <a:t>ừ</a:t>
            </a:r>
            <a:r>
              <a:rPr lang="vi-VN" spc="1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nơi</a:t>
            </a:r>
            <a:r>
              <a:rPr lang="vi-VN" spc="5">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s</a:t>
            </a:r>
            <a:r>
              <a:rPr lang="vi-VN" spc="-5">
                <a:ea typeface="Times New Roman" panose="02020603050405020304" pitchFamily="18" charset="0"/>
                <a:cs typeface="Arial" panose="020B0604020202020204" pitchFamily="34" charset="0"/>
              </a:rPr>
              <a:t>ả</a:t>
            </a:r>
            <a:r>
              <a:rPr lang="vi-VN">
                <a:ea typeface="Times New Roman" panose="02020603050405020304" pitchFamily="18" charset="0"/>
                <a:cs typeface="Arial" panose="020B0604020202020204" pitchFamily="34" charset="0"/>
              </a:rPr>
              <a:t>n xu</a:t>
            </a:r>
            <a:r>
              <a:rPr lang="vi-VN" spc="-5">
                <a:ea typeface="Times New Roman" panose="02020603050405020304" pitchFamily="18" charset="0"/>
                <a:cs typeface="Arial" panose="020B0604020202020204" pitchFamily="34" charset="0"/>
              </a:rPr>
              <a:t>ấ</a:t>
            </a:r>
            <a:r>
              <a:rPr lang="vi-VN">
                <a:ea typeface="Times New Roman" panose="02020603050405020304" pitchFamily="18" charset="0"/>
                <a:cs typeface="Arial" panose="020B0604020202020204" pitchFamily="34" charset="0"/>
              </a:rPr>
              <a:t>t hơi </a:t>
            </a:r>
            <a:r>
              <a:rPr lang="vi-VN" spc="5">
                <a:ea typeface="Times New Roman" panose="02020603050405020304" pitchFamily="18" charset="0"/>
                <a:cs typeface="Arial" panose="020B0604020202020204" pitchFamily="34" charset="0"/>
              </a:rPr>
              <a:t>đ</a:t>
            </a:r>
            <a:r>
              <a:rPr lang="vi-VN" spc="-5">
                <a:ea typeface="Times New Roman" panose="02020603050405020304" pitchFamily="18" charset="0"/>
                <a:cs typeface="Arial" panose="020B0604020202020204" pitchFamily="34" charset="0"/>
              </a:rPr>
              <a:t>ế</a:t>
            </a:r>
            <a:r>
              <a:rPr lang="vi-VN">
                <a:ea typeface="Times New Roman" panose="02020603050405020304" pitchFamily="18" charset="0"/>
                <a:cs typeface="Arial" panose="020B0604020202020204" pitchFamily="34" charset="0"/>
              </a:rPr>
              <a:t>n nơi </a:t>
            </a:r>
            <a:r>
              <a:rPr lang="vi-VN" spc="5">
                <a:ea typeface="Times New Roman" panose="02020603050405020304" pitchFamily="18" charset="0"/>
                <a:cs typeface="Arial" panose="020B0604020202020204" pitchFamily="34" charset="0"/>
              </a:rPr>
              <a:t>t</a:t>
            </a:r>
            <a:r>
              <a:rPr lang="vi-VN">
                <a:ea typeface="Times New Roman" panose="02020603050405020304" pitchFamily="18" charset="0"/>
                <a:cs typeface="Arial" panose="020B0604020202020204" pitchFamily="34" charset="0"/>
              </a:rPr>
              <a:t>iêu thụ hơi</a:t>
            </a:r>
            <a:endParaRPr lang="en-US"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1E1519F0-F1F4-02BD-4D5D-CC3A1C2853B5}"/>
              </a:ext>
            </a:extLst>
          </p:cNvPr>
          <p:cNvSpPr txBox="1"/>
          <p:nvPr/>
        </p:nvSpPr>
        <p:spPr>
          <a:xfrm>
            <a:off x="710971" y="2786003"/>
            <a:ext cx="5486400" cy="2443618"/>
          </a:xfrm>
          <a:prstGeom prst="rect">
            <a:avLst/>
          </a:prstGeom>
          <a:noFill/>
        </p:spPr>
        <p:txBody>
          <a:bodyPr wrap="square">
            <a:spAutoFit/>
          </a:bodyPr>
          <a:lstStyle/>
          <a:p>
            <a:pPr marL="342900" indent="-342900" algn="just">
              <a:lnSpc>
                <a:spcPct val="125000"/>
              </a:lnSpc>
              <a:spcBef>
                <a:spcPts val="300"/>
              </a:spcBef>
              <a:spcAft>
                <a:spcPts val="300"/>
              </a:spcAft>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Một hệ</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thống hơi </a:t>
            </a:r>
            <a:r>
              <a:rPr lang="en-US" spc="10">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ổng q</a:t>
            </a:r>
            <a:r>
              <a:rPr lang="en-US" spc="-10">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t có bốn khu vực</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hính:</a:t>
            </a:r>
          </a:p>
          <a:p>
            <a:pPr lvl="1" algn="just">
              <a:lnSpc>
                <a:spcPct val="125000"/>
              </a:lnSpc>
              <a:spcBef>
                <a:spcPts val="300"/>
              </a:spcBef>
              <a:spcAft>
                <a:spcPts val="300"/>
              </a:spcAft>
            </a:pPr>
            <a:r>
              <a:rPr lang="en-US">
                <a:latin typeface="Arial" panose="020B0604020202020204" pitchFamily="34" charset="0"/>
                <a:ea typeface="Times New Roman" panose="02020603050405020304" pitchFamily="18" charset="0"/>
                <a:cs typeface="Arial" panose="020B0604020202020204" pitchFamily="34" charset="0"/>
              </a:rPr>
              <a:t>–</a:t>
            </a:r>
            <a:r>
              <a:rPr lang="en-US" spc="7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S</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n xu</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p>
          <a:p>
            <a:pPr lvl="1" algn="just">
              <a:lnSpc>
                <a:spcPct val="125000"/>
              </a:lnSpc>
              <a:spcBef>
                <a:spcPts val="300"/>
              </a:spcBef>
              <a:spcAft>
                <a:spcPts val="300"/>
              </a:spcAft>
            </a:pPr>
            <a:r>
              <a:rPr lang="en-US">
                <a:latin typeface="Arial" panose="020B0604020202020204" pitchFamily="34" charset="0"/>
                <a:ea typeface="Times New Roman" panose="02020603050405020304" pitchFamily="18" charset="0"/>
                <a:cs typeface="Arial" panose="020B0604020202020204" pitchFamily="34" charset="0"/>
              </a:rPr>
              <a:t>–</a:t>
            </a:r>
            <a:r>
              <a:rPr lang="en-US" spc="7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P</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â</a:t>
            </a:r>
            <a:r>
              <a:rPr lang="en-US">
                <a:latin typeface="Arial" panose="020B0604020202020204" pitchFamily="34" charset="0"/>
                <a:ea typeface="Times New Roman" panose="02020603050405020304" pitchFamily="18" charset="0"/>
                <a:cs typeface="Arial" panose="020B0604020202020204" pitchFamily="34" charset="0"/>
              </a:rPr>
              <a:t>n phối.</a:t>
            </a:r>
          </a:p>
          <a:p>
            <a:pPr lvl="1" algn="just">
              <a:lnSpc>
                <a:spcPct val="125000"/>
              </a:lnSpc>
              <a:spcBef>
                <a:spcPts val="300"/>
              </a:spcBef>
              <a:spcAft>
                <a:spcPts val="300"/>
              </a:spcAft>
            </a:pPr>
            <a:r>
              <a:rPr lang="en-US">
                <a:latin typeface="Arial" panose="020B0604020202020204" pitchFamily="34" charset="0"/>
                <a:ea typeface="Times New Roman" panose="02020603050405020304" pitchFamily="18" charset="0"/>
                <a:cs typeface="Arial" panose="020B0604020202020204" pitchFamily="34" charset="0"/>
              </a:rPr>
              <a:t>–</a:t>
            </a:r>
            <a:r>
              <a:rPr lang="en-US" spc="7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S</a:t>
            </a:r>
            <a:r>
              <a:rPr lang="en-US">
                <a:latin typeface="Arial" panose="020B0604020202020204" pitchFamily="34" charset="0"/>
                <a:ea typeface="Times New Roman" panose="02020603050405020304" pitchFamily="18" charset="0"/>
                <a:cs typeface="Arial" panose="020B0604020202020204" pitchFamily="34" charset="0"/>
              </a:rPr>
              <a:t>ử dụng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uối cùng v</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/h</a:t>
            </a:r>
            <a:r>
              <a:rPr lang="en-US" spc="15">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ặ</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đồng ph</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t.</a:t>
            </a:r>
          </a:p>
          <a:p>
            <a:pPr lvl="1" algn="just">
              <a:lnSpc>
                <a:spcPct val="125000"/>
              </a:lnSpc>
              <a:spcBef>
                <a:spcPts val="300"/>
              </a:spcBef>
              <a:spcAft>
                <a:spcPts val="300"/>
              </a:spcAft>
            </a:pPr>
            <a:r>
              <a:rPr lang="en-US">
                <a:latin typeface="Arial" panose="020B0604020202020204" pitchFamily="34" charset="0"/>
                <a:ea typeface="Times New Roman" panose="02020603050405020304" pitchFamily="18" charset="0"/>
                <a:cs typeface="Arial" panose="020B0604020202020204" pitchFamily="34" charset="0"/>
              </a:rPr>
              <a:t>–</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Thu hồi nước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ngưng.</a:t>
            </a:r>
            <a:endParaRPr lang="en-US" dirty="0">
              <a:latin typeface="Arial" panose="020B0604020202020204" pitchFamily="34" charset="0"/>
              <a:ea typeface="Times New Roman" panose="02020603050405020304" pitchFamily="18" charset="0"/>
              <a:cs typeface="Arial" panose="020B0604020202020204" pitchFamily="34" charset="0"/>
            </a:endParaRPr>
          </a:p>
        </p:txBody>
      </p:sp>
      <p:pic>
        <p:nvPicPr>
          <p:cNvPr id="6" name="Picture 5"/>
          <p:cNvPicPr>
            <a:picLocks noChangeAspect="1"/>
          </p:cNvPicPr>
          <p:nvPr/>
        </p:nvPicPr>
        <p:blipFill>
          <a:blip r:embed="rId3"/>
          <a:stretch>
            <a:fillRect/>
          </a:stretch>
        </p:blipFill>
        <p:spPr>
          <a:xfrm>
            <a:off x="11188160" y="5996280"/>
            <a:ext cx="1000211" cy="861720"/>
          </a:xfrm>
          <a:prstGeom prst="rect">
            <a:avLst/>
          </a:prstGeom>
        </p:spPr>
      </p:pic>
      <p:sp>
        <p:nvSpPr>
          <p:cNvPr id="3" name="TextBox 2">
            <a:extLst>
              <a:ext uri="{FF2B5EF4-FFF2-40B4-BE49-F238E27FC236}">
                <a16:creationId xmlns:a16="http://schemas.microsoft.com/office/drawing/2014/main" id="{A5B3433D-FBD4-DFDB-60EC-68007D792BE5}"/>
              </a:ext>
            </a:extLst>
          </p:cNvPr>
          <p:cNvSpPr txBox="1"/>
          <p:nvPr/>
        </p:nvSpPr>
        <p:spPr>
          <a:xfrm>
            <a:off x="1" y="618374"/>
            <a:ext cx="12192000" cy="523220"/>
          </a:xfrm>
          <a:prstGeom prst="rect">
            <a:avLst/>
          </a:prstGeom>
          <a:noFill/>
        </p:spPr>
        <p:txBody>
          <a:bodyPr wrap="square">
            <a:spAutoFit/>
          </a:bodyPr>
          <a:lstStyle/>
          <a:p>
            <a:pPr algn="ctr"/>
            <a:r>
              <a:rPr lang="vi-VN" sz="2800" b="1">
                <a:solidFill>
                  <a:schemeClr val="accent1">
                    <a:lumMod val="50000"/>
                  </a:schemeClr>
                </a:solidFill>
                <a:ea typeface="Times New Roman" panose="02020603050405020304" pitchFamily="18" charset="0"/>
                <a:cs typeface="Arial" panose="020B0604020202020204" pitchFamily="34" charset="0"/>
              </a:rPr>
              <a:t>Hệ thống hơi nước điển hình</a:t>
            </a:r>
            <a:endParaRPr lang="en-US" sz="2800" b="1" dirty="0">
              <a:solidFill>
                <a:schemeClr val="accent1">
                  <a:lumMod val="50000"/>
                </a:schemeClr>
              </a:solidFill>
              <a:latin typeface="Arial" panose="020B0604020202020204" pitchFamily="34" charset="0"/>
              <a:cs typeface="Arial" panose="020B0604020202020204" pitchFamily="34" charset="0"/>
            </a:endParaRPr>
          </a:p>
        </p:txBody>
      </p:sp>
      <p:pic>
        <p:nvPicPr>
          <p:cNvPr id="9" name="Picture 8" descr="A diagram of a machine&#10;&#10;Description automatically generated">
            <a:extLst>
              <a:ext uri="{FF2B5EF4-FFF2-40B4-BE49-F238E27FC236}">
                <a16:creationId xmlns:a16="http://schemas.microsoft.com/office/drawing/2014/main" id="{4A959A9B-2DF3-0F6C-9647-246C389CE1D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24601" y="1477821"/>
            <a:ext cx="5257800" cy="3740894"/>
          </a:xfrm>
          <a:prstGeom prst="rect">
            <a:avLst/>
          </a:prstGeom>
          <a:noFill/>
          <a:ln>
            <a:noFill/>
          </a:ln>
        </p:spPr>
      </p:pic>
      <p:sp>
        <p:nvSpPr>
          <p:cNvPr id="4" name="Rectangle 3"/>
          <p:cNvSpPr/>
          <p:nvPr/>
        </p:nvSpPr>
        <p:spPr>
          <a:xfrm>
            <a:off x="7658595" y="5422831"/>
            <a:ext cx="2589812" cy="369332"/>
          </a:xfrm>
          <a:prstGeom prst="rect">
            <a:avLst/>
          </a:prstGeom>
        </p:spPr>
        <p:txBody>
          <a:bodyPr wrap="none">
            <a:spAutoFit/>
          </a:bodyPr>
          <a:lstStyle/>
          <a:p>
            <a:r>
              <a:rPr lang="en-US">
                <a:latin typeface="Arial" panose="020B0604020202020204" pitchFamily="34" charset="0"/>
                <a:ea typeface="Times New Roman" panose="02020603050405020304" pitchFamily="18" charset="0"/>
                <a:cs typeface="Arial" panose="020B0604020202020204" pitchFamily="34" charset="0"/>
              </a:rPr>
              <a:t>Hệ</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thống hơi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n hình </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52342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94F0A3ED-72FF-A0AB-7E6E-E99C3BC9A45C}"/>
              </a:ext>
            </a:extLst>
          </p:cNvPr>
          <p:cNvSpPr txBox="1">
            <a:spLocks noChangeArrowheads="1"/>
          </p:cNvSpPr>
          <p:nvPr/>
        </p:nvSpPr>
        <p:spPr>
          <a:xfrm>
            <a:off x="1659835" y="639417"/>
            <a:ext cx="8855766" cy="533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vi-VN" altLang="en-US" sz="2400" b="1">
                <a:solidFill>
                  <a:schemeClr val="accent1">
                    <a:lumMod val="50000"/>
                  </a:schemeClr>
                </a:solidFill>
                <a:cs typeface="Arial" panose="020B0604020202020204" pitchFamily="34" charset="0"/>
              </a:rPr>
              <a:t>Các thành phần quan trọng của hệ thống phân phối </a:t>
            </a:r>
            <a:r>
              <a:rPr lang="vi-VN" altLang="en-US" sz="2400" b="1" smtClean="0">
                <a:solidFill>
                  <a:schemeClr val="accent1">
                    <a:lumMod val="50000"/>
                  </a:schemeClr>
                </a:solidFill>
                <a:cs typeface="Arial" panose="020B0604020202020204" pitchFamily="34" charset="0"/>
              </a:rPr>
              <a:t>hơi</a:t>
            </a:r>
            <a:endParaRPr lang="vi-VN" altLang="en-US" sz="2400" b="1">
              <a:solidFill>
                <a:schemeClr val="accent1">
                  <a:lumMod val="50000"/>
                </a:schemeClr>
              </a:solidFill>
              <a:cs typeface="Arial" panose="020B0604020202020204" pitchFamily="34" charset="0"/>
            </a:endParaRPr>
          </a:p>
        </p:txBody>
      </p:sp>
      <p:pic>
        <p:nvPicPr>
          <p:cNvPr id="8" name="Picture 7"/>
          <p:cNvPicPr>
            <a:picLocks noChangeAspect="1"/>
          </p:cNvPicPr>
          <p:nvPr/>
        </p:nvPicPr>
        <p:blipFill>
          <a:blip r:embed="rId2"/>
          <a:stretch>
            <a:fillRect/>
          </a:stretch>
        </p:blipFill>
        <p:spPr>
          <a:xfrm>
            <a:off x="11188160" y="5996280"/>
            <a:ext cx="1000211" cy="861720"/>
          </a:xfrm>
          <a:prstGeom prst="rect">
            <a:avLst/>
          </a:prstGeom>
        </p:spPr>
      </p:pic>
      <p:sp>
        <p:nvSpPr>
          <p:cNvPr id="9" name="Rectangle 4">
            <a:extLst>
              <a:ext uri="{FF2B5EF4-FFF2-40B4-BE49-F238E27FC236}">
                <a16:creationId xmlns:a16="http://schemas.microsoft.com/office/drawing/2014/main" id="{2508C198-037C-FCFD-9A36-00ED6A0DCDB2}"/>
              </a:ext>
            </a:extLst>
          </p:cNvPr>
          <p:cNvSpPr>
            <a:spLocks noChangeArrowheads="1"/>
          </p:cNvSpPr>
          <p:nvPr/>
        </p:nvSpPr>
        <p:spPr bwMode="auto">
          <a:xfrm>
            <a:off x="1649896" y="1752600"/>
            <a:ext cx="3810000" cy="240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3400" indent="-533400">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buFontTx/>
              <a:buAutoNum type="arabicPeriod"/>
            </a:pPr>
            <a:r>
              <a:rPr lang="en-US" altLang="en-US" sz="2200">
                <a:latin typeface="Arial" panose="020B0604020202020204" pitchFamily="34" charset="0"/>
              </a:rPr>
              <a:t>Đường ống</a:t>
            </a:r>
          </a:p>
          <a:p>
            <a:pPr>
              <a:buFontTx/>
              <a:buAutoNum type="arabicPeriod"/>
            </a:pPr>
            <a:r>
              <a:rPr lang="en-US" altLang="en-US" sz="2200">
                <a:latin typeface="Arial" panose="020B0604020202020204" pitchFamily="34" charset="0"/>
              </a:rPr>
              <a:t>Điểm thoát nước ngưng</a:t>
            </a:r>
          </a:p>
          <a:p>
            <a:pPr>
              <a:buFontTx/>
              <a:buAutoNum type="arabicPeriod"/>
            </a:pPr>
            <a:r>
              <a:rPr lang="en-US" altLang="en-US" sz="2200">
                <a:latin typeface="Arial" panose="020B0604020202020204" pitchFamily="34" charset="0"/>
              </a:rPr>
              <a:t>Các đường trích hơi</a:t>
            </a:r>
          </a:p>
          <a:p>
            <a:pPr>
              <a:buFontTx/>
              <a:buAutoNum type="arabicPeriod"/>
            </a:pPr>
            <a:r>
              <a:rPr lang="en-US" altLang="en-US" sz="2200">
                <a:latin typeface="Arial" panose="020B0604020202020204" pitchFamily="34" charset="0"/>
              </a:rPr>
              <a:t>Bộ lọc thô</a:t>
            </a:r>
          </a:p>
          <a:p>
            <a:pPr>
              <a:buFontTx/>
              <a:buAutoNum type="arabicPeriod"/>
            </a:pPr>
            <a:r>
              <a:rPr lang="en-US" altLang="en-US" sz="2200">
                <a:latin typeface="Arial" panose="020B0604020202020204" pitchFamily="34" charset="0"/>
              </a:rPr>
              <a:t>Bộ lọc tinh</a:t>
            </a:r>
          </a:p>
        </p:txBody>
      </p:sp>
      <p:sp>
        <p:nvSpPr>
          <p:cNvPr id="10" name="Rectangle 5">
            <a:extLst>
              <a:ext uri="{FF2B5EF4-FFF2-40B4-BE49-F238E27FC236}">
                <a16:creationId xmlns:a16="http://schemas.microsoft.com/office/drawing/2014/main" id="{B1AA64B8-8413-8230-1B73-5EBFD9088A43}"/>
              </a:ext>
            </a:extLst>
          </p:cNvPr>
          <p:cNvSpPr>
            <a:spLocks noChangeArrowheads="1"/>
          </p:cNvSpPr>
          <p:nvPr/>
        </p:nvSpPr>
        <p:spPr bwMode="auto">
          <a:xfrm>
            <a:off x="6324600" y="1828800"/>
            <a:ext cx="4648200" cy="243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3400" indent="-533400">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buFontTx/>
              <a:buAutoNum type="arabicPeriod" startAt="6"/>
            </a:pPr>
            <a:r>
              <a:rPr lang="en-US" altLang="en-US" sz="2200">
                <a:latin typeface="Arial" panose="020B0604020202020204" pitchFamily="34" charset="0"/>
              </a:rPr>
              <a:t>Bẫy tách</a:t>
            </a:r>
          </a:p>
          <a:p>
            <a:pPr>
              <a:buFontTx/>
              <a:buAutoNum type="arabicPeriod" startAt="6"/>
            </a:pPr>
            <a:r>
              <a:rPr lang="en-US" altLang="en-US" sz="2200">
                <a:latin typeface="Arial" panose="020B0604020202020204" pitchFamily="34" charset="0"/>
              </a:rPr>
              <a:t>Bẫy hơi</a:t>
            </a:r>
          </a:p>
          <a:p>
            <a:pPr>
              <a:buFontTx/>
              <a:buAutoNum type="arabicPeriod" startAt="6"/>
            </a:pPr>
            <a:r>
              <a:rPr lang="en-US" altLang="en-US" sz="2200">
                <a:latin typeface="Arial" panose="020B0604020202020204" pitchFamily="34" charset="0"/>
              </a:rPr>
              <a:t>Thông khí</a:t>
            </a:r>
          </a:p>
          <a:p>
            <a:pPr>
              <a:buFontTx/>
              <a:buAutoNum type="arabicPeriod" startAt="6"/>
            </a:pPr>
            <a:r>
              <a:rPr lang="en-US" altLang="en-US" sz="2200">
                <a:latin typeface="Arial" panose="020B0604020202020204" pitchFamily="34" charset="0"/>
              </a:rPr>
              <a:t>Hệ thống thu hồi nước ngưng</a:t>
            </a:r>
          </a:p>
          <a:p>
            <a:pPr>
              <a:buFontTx/>
              <a:buAutoNum type="arabicPeriod" startAt="6"/>
            </a:pPr>
            <a:r>
              <a:rPr lang="en-US" altLang="en-US" sz="2200">
                <a:latin typeface="Arial" panose="020B0604020202020204" pitchFamily="34" charset="0"/>
              </a:rPr>
              <a:t>Bảo ôn</a:t>
            </a:r>
          </a:p>
        </p:txBody>
      </p:sp>
    </p:spTree>
    <p:extLst>
      <p:ext uri="{BB962C8B-B14F-4D97-AF65-F5344CB8AC3E}">
        <p14:creationId xmlns:p14="http://schemas.microsoft.com/office/powerpoint/2010/main" val="6218101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a:extLst>
              <a:ext uri="{FF2B5EF4-FFF2-40B4-BE49-F238E27FC236}">
                <a16:creationId xmlns:a16="http://schemas.microsoft.com/office/drawing/2014/main" id="{760A3F89-7660-461F-E594-BCBAA8EAC5AC}"/>
              </a:ext>
            </a:extLst>
          </p:cNvPr>
          <p:cNvSpPr txBox="1">
            <a:spLocks noChangeArrowheads="1"/>
          </p:cNvSpPr>
          <p:nvPr/>
        </p:nvSpPr>
        <p:spPr bwMode="auto">
          <a:xfrm>
            <a:off x="590550" y="581005"/>
            <a:ext cx="11010900" cy="523220"/>
          </a:xfrm>
          <a:prstGeom prst="rect">
            <a:avLst/>
          </a:prstGeom>
          <a:noFill/>
          <a:ln w="9525">
            <a:noFill/>
            <a:miter lim="800000"/>
            <a:headEnd/>
            <a:tailEnd/>
          </a:ln>
          <a:effectLst/>
        </p:spPr>
        <p:txBody>
          <a:bodyPr wrap="square">
            <a:spAutoFit/>
          </a:bodyPr>
          <a:lstStyle/>
          <a:p>
            <a:pPr algn="ctr" defTabSz="227013" eaLnBrk="1" hangingPunct="1">
              <a:spcBef>
                <a:spcPct val="50000"/>
              </a:spcBef>
              <a:defRPr/>
            </a:pPr>
            <a:r>
              <a:rPr lang="en-US" sz="2800" b="1" smtClean="0">
                <a:solidFill>
                  <a:schemeClr val="accent1">
                    <a:lumMod val="50000"/>
                  </a:schemeClr>
                </a:solidFill>
                <a:latin typeface="Arial" panose="020B0604020202020204" pitchFamily="34" charset="0"/>
                <a:cs typeface="Arial" panose="020B0604020202020204" pitchFamily="34" charset="0"/>
              </a:rPr>
              <a:t>Hệ thống đường ống</a:t>
            </a:r>
            <a:endParaRPr lang="en-US" sz="2800" b="1"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BDBEF846-8756-B801-441C-34A3509034D0}"/>
              </a:ext>
            </a:extLst>
          </p:cNvPr>
          <p:cNvSpPr txBox="1"/>
          <p:nvPr/>
        </p:nvSpPr>
        <p:spPr>
          <a:xfrm>
            <a:off x="571500" y="1289170"/>
            <a:ext cx="11049000" cy="726609"/>
          </a:xfrm>
          <a:prstGeom prst="rect">
            <a:avLst/>
          </a:prstGeom>
          <a:noFill/>
        </p:spPr>
        <p:txBody>
          <a:bodyPr wrap="square">
            <a:spAutoFit/>
          </a:bodyPr>
          <a:lstStyle/>
          <a:p>
            <a:pPr marL="342900" indent="-342900">
              <a:lnSpc>
                <a:spcPct val="120000"/>
              </a:lnSpc>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Hệ thống đường ống dẫn hơi phải được đảm bảo bọc cách nhiệt và có đầy đủ hệ thống đồng hồ đo nhiệt độ, áp suất theo tiêu chuẩn.</a:t>
            </a:r>
            <a:endParaRPr lang="en-US" dirty="0">
              <a:latin typeface="Arial" panose="020B0604020202020204" pitchFamily="34" charset="0"/>
              <a:cs typeface="Arial" panose="020B0604020202020204" pitchFamily="34" charset="0"/>
            </a:endParaRPr>
          </a:p>
        </p:txBody>
      </p:sp>
      <p:pic>
        <p:nvPicPr>
          <p:cNvPr id="7" name="Picture 6" descr="A close-up of a manometer&#10;&#10;Description automatically generated">
            <a:extLst>
              <a:ext uri="{FF2B5EF4-FFF2-40B4-BE49-F238E27FC236}">
                <a16:creationId xmlns:a16="http://schemas.microsoft.com/office/drawing/2014/main" id="{72EC2A9F-C012-29E6-B833-9A9B4B92492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5200" y="2215609"/>
            <a:ext cx="4105717" cy="2483264"/>
          </a:xfrm>
          <a:prstGeom prst="rect">
            <a:avLst/>
          </a:prstGeom>
          <a:noFill/>
        </p:spPr>
      </p:pic>
      <p:sp>
        <p:nvSpPr>
          <p:cNvPr id="9" name="TextBox 8">
            <a:extLst>
              <a:ext uri="{FF2B5EF4-FFF2-40B4-BE49-F238E27FC236}">
                <a16:creationId xmlns:a16="http://schemas.microsoft.com/office/drawing/2014/main" id="{B2A97C0A-68B5-6731-6730-39156403ED74}"/>
              </a:ext>
            </a:extLst>
          </p:cNvPr>
          <p:cNvSpPr txBox="1"/>
          <p:nvPr/>
        </p:nvSpPr>
        <p:spPr>
          <a:xfrm>
            <a:off x="7924530" y="4747516"/>
            <a:ext cx="3810000" cy="338554"/>
          </a:xfrm>
          <a:prstGeom prst="rect">
            <a:avLst/>
          </a:prstGeom>
          <a:noFill/>
        </p:spPr>
        <p:txBody>
          <a:bodyPr wrap="square">
            <a:spAutoFit/>
          </a:bodyPr>
          <a:lstStyle/>
          <a:p>
            <a:r>
              <a:rPr lang="en-US" sz="1600" b="1">
                <a:latin typeface="Arial" panose="020B0604020202020204" pitchFamily="34" charset="0"/>
                <a:ea typeface="Times New Roman" panose="02020603050405020304" pitchFamily="18" charset="0"/>
                <a:cs typeface="Arial" panose="020B0604020202020204" pitchFamily="34" charset="0"/>
              </a:rPr>
              <a:t>Hệ</a:t>
            </a:r>
            <a:r>
              <a:rPr lang="en-US" sz="1600" b="1" spc="-5">
                <a:latin typeface="Arial" panose="020B0604020202020204" pitchFamily="34" charset="0"/>
                <a:ea typeface="Times New Roman" panose="02020603050405020304" pitchFamily="18" charset="0"/>
                <a:cs typeface="Arial" panose="020B0604020202020204" pitchFamily="34" charset="0"/>
              </a:rPr>
              <a:t> </a:t>
            </a:r>
            <a:r>
              <a:rPr lang="en-US" sz="1600" b="1">
                <a:latin typeface="Arial" panose="020B0604020202020204" pitchFamily="34" charset="0"/>
                <a:ea typeface="Times New Roman" panose="02020603050405020304" pitchFamily="18" charset="0"/>
                <a:cs typeface="Arial" panose="020B0604020202020204" pitchFamily="34" charset="0"/>
              </a:rPr>
              <a:t>thống ống ph</a:t>
            </a:r>
            <a:r>
              <a:rPr lang="en-US" sz="1600" b="1" spc="-5">
                <a:latin typeface="Arial" panose="020B0604020202020204" pitchFamily="34" charset="0"/>
                <a:ea typeface="Times New Roman" panose="02020603050405020304" pitchFamily="18" charset="0"/>
                <a:cs typeface="Arial" panose="020B0604020202020204" pitchFamily="34" charset="0"/>
              </a:rPr>
              <a:t>â</a:t>
            </a:r>
            <a:r>
              <a:rPr lang="en-US" sz="1600" b="1">
                <a:latin typeface="Arial" panose="020B0604020202020204" pitchFamily="34" charset="0"/>
                <a:ea typeface="Times New Roman" panose="02020603050405020304" pitchFamily="18" charset="0"/>
                <a:cs typeface="Arial" panose="020B0604020202020204" pitchFamily="34" charset="0"/>
              </a:rPr>
              <a:t>n phối hơi</a:t>
            </a:r>
            <a:endParaRPr lang="en-US" sz="1600" b="1" dirty="0">
              <a:latin typeface="Arial" panose="020B0604020202020204" pitchFamily="34" charset="0"/>
              <a:cs typeface="Arial" panose="020B0604020202020204" pitchFamily="34" charset="0"/>
            </a:endParaRPr>
          </a:p>
        </p:txBody>
      </p:sp>
      <p:sp>
        <p:nvSpPr>
          <p:cNvPr id="2" name="Rectangle 3">
            <a:extLst>
              <a:ext uri="{FF2B5EF4-FFF2-40B4-BE49-F238E27FC236}">
                <a16:creationId xmlns:a16="http://schemas.microsoft.com/office/drawing/2014/main" id="{BB7C0641-E526-ED14-B7C5-8A2F85EC3A34}"/>
              </a:ext>
            </a:extLst>
          </p:cNvPr>
          <p:cNvSpPr txBox="1">
            <a:spLocks noChangeArrowheads="1"/>
          </p:cNvSpPr>
          <p:nvPr/>
        </p:nvSpPr>
        <p:spPr>
          <a:xfrm>
            <a:off x="571500" y="2064422"/>
            <a:ext cx="7924800" cy="4114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200"/>
              </a:spcBef>
              <a:spcAft>
                <a:spcPts val="200"/>
              </a:spcAft>
            </a:pPr>
            <a:r>
              <a:rPr lang="en-AU" altLang="en-US" sz="1800">
                <a:solidFill>
                  <a:schemeClr val="tx1"/>
                </a:solidFill>
                <a:latin typeface="Arial" panose="020B0604020202020204" pitchFamily="34" charset="0"/>
              </a:rPr>
              <a:t>Vật liệu đường ống: Thép carbon hoặc đồng</a:t>
            </a:r>
          </a:p>
          <a:p>
            <a:pPr algn="just">
              <a:lnSpc>
                <a:spcPct val="120000"/>
              </a:lnSpc>
              <a:spcBef>
                <a:spcPts val="200"/>
              </a:spcBef>
              <a:spcAft>
                <a:spcPts val="200"/>
              </a:spcAft>
            </a:pPr>
            <a:r>
              <a:rPr lang="en-AU" altLang="en-US" sz="1800">
                <a:solidFill>
                  <a:schemeClr val="tx1"/>
                </a:solidFill>
                <a:latin typeface="Arial" panose="020B0604020202020204" pitchFamily="34" charset="0"/>
              </a:rPr>
              <a:t>Kích thước đường ống phù hợp là rất quan trọng</a:t>
            </a:r>
          </a:p>
          <a:p>
            <a:pPr>
              <a:lnSpc>
                <a:spcPct val="120000"/>
              </a:lnSpc>
              <a:spcBef>
                <a:spcPts val="200"/>
              </a:spcBef>
              <a:spcAft>
                <a:spcPts val="200"/>
              </a:spcAft>
            </a:pPr>
            <a:r>
              <a:rPr lang="en-AU" altLang="en-US" sz="1800">
                <a:solidFill>
                  <a:schemeClr val="tx1"/>
                </a:solidFill>
                <a:latin typeface="Arial" panose="020B0604020202020204" pitchFamily="34" charset="0"/>
              </a:rPr>
              <a:t>Đường ống có kích thước quá lớn: </a:t>
            </a:r>
          </a:p>
          <a:p>
            <a:pPr lvl="1">
              <a:lnSpc>
                <a:spcPct val="120000"/>
              </a:lnSpc>
              <a:spcBef>
                <a:spcPts val="200"/>
              </a:spcBef>
              <a:spcAft>
                <a:spcPts val="200"/>
              </a:spcAft>
            </a:pPr>
            <a:r>
              <a:rPr lang="en-AU" altLang="en-US" sz="1800">
                <a:solidFill>
                  <a:schemeClr val="tx1"/>
                </a:solidFill>
                <a:latin typeface="Arial" panose="020B0604020202020204" pitchFamily="34" charset="0"/>
              </a:rPr>
              <a:t>Chi phí vật liệu và lắp đặt tốn kém</a:t>
            </a:r>
          </a:p>
          <a:p>
            <a:pPr lvl="1">
              <a:lnSpc>
                <a:spcPct val="120000"/>
              </a:lnSpc>
              <a:spcBef>
                <a:spcPts val="200"/>
              </a:spcBef>
              <a:spcAft>
                <a:spcPts val="200"/>
              </a:spcAft>
            </a:pPr>
            <a:r>
              <a:rPr lang="en-AU" altLang="en-US" sz="1800">
                <a:solidFill>
                  <a:schemeClr val="tx1"/>
                </a:solidFill>
                <a:latin typeface="Arial" panose="020B0604020202020204" pitchFamily="34" charset="0"/>
              </a:rPr>
              <a:t>Tăng cường sự hình thành nước ngưng trong đường ống</a:t>
            </a:r>
          </a:p>
          <a:p>
            <a:pPr>
              <a:lnSpc>
                <a:spcPct val="120000"/>
              </a:lnSpc>
              <a:spcBef>
                <a:spcPts val="200"/>
              </a:spcBef>
              <a:spcAft>
                <a:spcPts val="200"/>
              </a:spcAft>
            </a:pPr>
            <a:r>
              <a:rPr lang="en-AU" altLang="en-US" sz="1800">
                <a:solidFill>
                  <a:schemeClr val="tx1"/>
                </a:solidFill>
                <a:latin typeface="Arial" panose="020B0604020202020204" pitchFamily="34" charset="0"/>
              </a:rPr>
              <a:t>Đường ống kích thước quá nhỏ: </a:t>
            </a:r>
          </a:p>
          <a:p>
            <a:pPr lvl="1">
              <a:lnSpc>
                <a:spcPct val="120000"/>
              </a:lnSpc>
              <a:spcBef>
                <a:spcPts val="200"/>
              </a:spcBef>
              <a:spcAft>
                <a:spcPts val="200"/>
              </a:spcAft>
            </a:pPr>
            <a:r>
              <a:rPr lang="en-AU" altLang="en-US" sz="1800">
                <a:solidFill>
                  <a:schemeClr val="tx1"/>
                </a:solidFill>
                <a:latin typeface="Arial" panose="020B0604020202020204" pitchFamily="34" charset="0"/>
              </a:rPr>
              <a:t>Áp suất thấp ở nơi sử dụng</a:t>
            </a:r>
          </a:p>
          <a:p>
            <a:pPr lvl="1">
              <a:lnSpc>
                <a:spcPct val="120000"/>
              </a:lnSpc>
              <a:spcBef>
                <a:spcPts val="200"/>
              </a:spcBef>
              <a:spcAft>
                <a:spcPts val="200"/>
              </a:spcAft>
            </a:pPr>
            <a:r>
              <a:rPr lang="en-AU" altLang="en-US" sz="1800">
                <a:solidFill>
                  <a:schemeClr val="tx1"/>
                </a:solidFill>
                <a:latin typeface="Arial" panose="020B0604020202020204" pitchFamily="34" charset="0"/>
              </a:rPr>
              <a:t>Rủi ro do thiếu hơi</a:t>
            </a:r>
          </a:p>
          <a:p>
            <a:pPr lvl="1">
              <a:lnSpc>
                <a:spcPct val="120000"/>
              </a:lnSpc>
              <a:spcBef>
                <a:spcPts val="200"/>
              </a:spcBef>
              <a:spcAft>
                <a:spcPts val="200"/>
              </a:spcAft>
            </a:pPr>
            <a:r>
              <a:rPr lang="en-AU" altLang="en-US" sz="1800">
                <a:solidFill>
                  <a:schemeClr val="tx1"/>
                </a:solidFill>
                <a:latin typeface="Arial" panose="020B0604020202020204" pitchFamily="34" charset="0"/>
              </a:rPr>
              <a:t>Rủi ro bởi ăn mòn, va đập thủy lực, và tiếng ồn</a:t>
            </a:r>
          </a:p>
          <a:p>
            <a:pPr>
              <a:lnSpc>
                <a:spcPct val="120000"/>
              </a:lnSpc>
              <a:spcBef>
                <a:spcPts val="200"/>
              </a:spcBef>
              <a:spcAft>
                <a:spcPts val="200"/>
              </a:spcAft>
            </a:pPr>
            <a:r>
              <a:rPr lang="en-AU" altLang="en-US" sz="1800">
                <a:solidFill>
                  <a:schemeClr val="tx1"/>
                </a:solidFill>
                <a:latin typeface="Arial" panose="020B0604020202020204" pitchFamily="34" charset="0"/>
              </a:rPr>
              <a:t>Tính toán kích thước ống: Dựa vào mức độ sụt áp hoặc tốc độ dòng hơi</a:t>
            </a:r>
          </a:p>
          <a:p>
            <a:pPr>
              <a:lnSpc>
                <a:spcPct val="120000"/>
              </a:lnSpc>
              <a:spcBef>
                <a:spcPts val="200"/>
              </a:spcBef>
              <a:spcAft>
                <a:spcPts val="200"/>
              </a:spcAft>
            </a:pPr>
            <a:endParaRPr lang="en-US" altLang="en-US" sz="1800">
              <a:solidFill>
                <a:schemeClr val="tx1"/>
              </a:solidFill>
              <a:latin typeface="Arial" panose="020B0604020202020204" pitchFamily="34" charset="0"/>
            </a:endParaRPr>
          </a:p>
        </p:txBody>
      </p:sp>
      <p:pic>
        <p:nvPicPr>
          <p:cNvPr id="8" name="Picture 7"/>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6754782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7B8A73-83A8-9709-172C-2B29B4063BD7}"/>
              </a:ext>
            </a:extLst>
          </p:cNvPr>
          <p:cNvSpPr txBox="1"/>
          <p:nvPr/>
        </p:nvSpPr>
        <p:spPr>
          <a:xfrm>
            <a:off x="549842" y="512058"/>
            <a:ext cx="11032557" cy="630942"/>
          </a:xfrm>
          <a:prstGeom prst="rect">
            <a:avLst/>
          </a:prstGeom>
          <a:noFill/>
        </p:spPr>
        <p:txBody>
          <a:bodyPr wrap="square">
            <a:spAutoFit/>
          </a:bodyPr>
          <a:lstStyle/>
          <a:p>
            <a:pPr algn="ctr">
              <a:lnSpc>
                <a:spcPct val="125000"/>
              </a:lnSpc>
              <a:spcBef>
                <a:spcPts val="300"/>
              </a:spcBef>
              <a:spcAft>
                <a:spcPts val="300"/>
              </a:spcAft>
            </a:pPr>
            <a:r>
              <a:rPr lang="en-US" sz="2800" b="1">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Hệ thống van</a:t>
            </a:r>
          </a:p>
        </p:txBody>
      </p:sp>
      <p:sp>
        <p:nvSpPr>
          <p:cNvPr id="5" name="TextBox 4">
            <a:extLst>
              <a:ext uri="{FF2B5EF4-FFF2-40B4-BE49-F238E27FC236}">
                <a16:creationId xmlns:a16="http://schemas.microsoft.com/office/drawing/2014/main" id="{59A51EBF-280E-ECDB-9E26-29EE4B382E3D}"/>
              </a:ext>
            </a:extLst>
          </p:cNvPr>
          <p:cNvSpPr txBox="1"/>
          <p:nvPr/>
        </p:nvSpPr>
        <p:spPr>
          <a:xfrm>
            <a:off x="549842" y="1440097"/>
            <a:ext cx="10939104" cy="830997"/>
          </a:xfrm>
          <a:prstGeom prst="rect">
            <a:avLst/>
          </a:prstGeom>
          <a:noFill/>
        </p:spPr>
        <p:txBody>
          <a:bodyPr wrap="square">
            <a:spAutoFit/>
          </a:bodyPr>
          <a:lstStyle/>
          <a:p>
            <a:pPr algn="just">
              <a:lnSpc>
                <a:spcPct val="120000"/>
              </a:lnSpc>
              <a:spcBef>
                <a:spcPts val="300"/>
              </a:spcBef>
              <a:spcAft>
                <a:spcPts val="300"/>
              </a:spcAft>
            </a:pPr>
            <a:r>
              <a:rPr lang="en-US" sz="2000">
                <a:latin typeface="Arial" panose="020B0604020202020204" pitchFamily="34" charset="0"/>
                <a:ea typeface="Times New Roman" panose="02020603050405020304" pitchFamily="18" charset="0"/>
                <a:cs typeface="Arial" panose="020B0604020202020204" pitchFamily="34" charset="0"/>
              </a:rPr>
              <a:t>V</a:t>
            </a:r>
            <a:r>
              <a:rPr lang="en-US" sz="2000" spc="-5">
                <a:latin typeface="Arial" panose="020B0604020202020204" pitchFamily="34" charset="0"/>
                <a:ea typeface="Times New Roman" panose="02020603050405020304" pitchFamily="18" charset="0"/>
                <a:cs typeface="Arial" panose="020B0604020202020204" pitchFamily="34" charset="0"/>
              </a:rPr>
              <a:t>a</a:t>
            </a:r>
            <a:r>
              <a:rPr lang="en-US" sz="2000">
                <a:latin typeface="Arial" panose="020B0604020202020204" pitchFamily="34" charset="0"/>
                <a:ea typeface="Times New Roman" panose="02020603050405020304" pitchFamily="18" charset="0"/>
                <a:cs typeface="Arial" panose="020B0604020202020204" pitchFamily="34" charset="0"/>
              </a:rPr>
              <a:t>n là </a:t>
            </a:r>
            <a:r>
              <a:rPr lang="en-US" sz="2000" spc="5">
                <a:latin typeface="Arial" panose="020B0604020202020204" pitchFamily="34" charset="0"/>
                <a:ea typeface="Times New Roman" panose="02020603050405020304" pitchFamily="18" charset="0"/>
                <a:cs typeface="Arial" panose="020B0604020202020204" pitchFamily="34" charset="0"/>
              </a:rPr>
              <a:t>m</a:t>
            </a:r>
            <a:r>
              <a:rPr lang="en-US" sz="2000">
                <a:latin typeface="Arial" panose="020B0604020202020204" pitchFamily="34" charset="0"/>
                <a:ea typeface="Times New Roman" panose="02020603050405020304" pitchFamily="18" charset="0"/>
                <a:cs typeface="Arial" panose="020B0604020202020204" pitchFamily="34" charset="0"/>
              </a:rPr>
              <a:t>ột</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th</a:t>
            </a:r>
            <a:r>
              <a:rPr lang="en-US" sz="2000" spc="10">
                <a:latin typeface="Arial" panose="020B0604020202020204" pitchFamily="34" charset="0"/>
                <a:ea typeface="Times New Roman" panose="02020603050405020304" pitchFamily="18" charset="0"/>
                <a:cs typeface="Arial" panose="020B0604020202020204" pitchFamily="34" charset="0"/>
              </a:rPr>
              <a:t>i</a:t>
            </a:r>
            <a:r>
              <a:rPr lang="en-US" sz="2000" spc="-5">
                <a:latin typeface="Arial" panose="020B0604020202020204" pitchFamily="34" charset="0"/>
                <a:ea typeface="Times New Roman" panose="02020603050405020304" pitchFamily="18" charset="0"/>
                <a:cs typeface="Arial" panose="020B0604020202020204" pitchFamily="34" charset="0"/>
              </a:rPr>
              <a:t>ế</a:t>
            </a:r>
            <a:r>
              <a:rPr lang="en-US" sz="2000">
                <a:latin typeface="Arial" panose="020B0604020202020204" pitchFamily="34" charset="0"/>
                <a:ea typeface="Times New Roman" panose="02020603050405020304" pitchFamily="18" charset="0"/>
                <a:cs typeface="Arial" panose="020B0604020202020204" pitchFamily="34" charset="0"/>
              </a:rPr>
              <a:t>t</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bị</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khô</a:t>
            </a:r>
            <a:r>
              <a:rPr lang="en-US" sz="2000" spc="10">
                <a:latin typeface="Arial" panose="020B0604020202020204" pitchFamily="34" charset="0"/>
                <a:ea typeface="Times New Roman" panose="02020603050405020304" pitchFamily="18" charset="0"/>
                <a:cs typeface="Arial" panose="020B0604020202020204" pitchFamily="34" charset="0"/>
              </a:rPr>
              <a:t>n</a:t>
            </a:r>
            <a:r>
              <a:rPr lang="en-US" sz="2000">
                <a:latin typeface="Arial" panose="020B0604020202020204" pitchFamily="34" charset="0"/>
                <a:ea typeface="Times New Roman" panose="02020603050405020304" pitchFamily="18" charset="0"/>
                <a:cs typeface="Arial" panose="020B0604020202020204" pitchFamily="34" charset="0"/>
              </a:rPr>
              <a:t>g t</a:t>
            </a:r>
            <a:r>
              <a:rPr lang="en-US" sz="2000" spc="5">
                <a:latin typeface="Arial" panose="020B0604020202020204" pitchFamily="34" charset="0"/>
                <a:ea typeface="Times New Roman" panose="02020603050405020304" pitchFamily="18" charset="0"/>
                <a:cs typeface="Arial" panose="020B0604020202020204" pitchFamily="34" charset="0"/>
              </a:rPr>
              <a:t>h</a:t>
            </a:r>
            <a:r>
              <a:rPr lang="en-US" sz="2000">
                <a:latin typeface="Arial" panose="020B0604020202020204" pitchFamily="34" charset="0"/>
                <a:ea typeface="Times New Roman" panose="02020603050405020304" pitchFamily="18" charset="0"/>
                <a:cs typeface="Arial" panose="020B0604020202020204" pitchFamily="34" charset="0"/>
              </a:rPr>
              <a:t>ể th</a:t>
            </a:r>
            <a:r>
              <a:rPr lang="en-US" sz="2000" spc="5">
                <a:latin typeface="Arial" panose="020B0604020202020204" pitchFamily="34" charset="0"/>
                <a:ea typeface="Times New Roman" panose="02020603050405020304" pitchFamily="18" charset="0"/>
                <a:cs typeface="Arial" panose="020B0604020202020204" pitchFamily="34" charset="0"/>
              </a:rPr>
              <a:t>i</a:t>
            </a:r>
            <a:r>
              <a:rPr lang="en-US" sz="2000" spc="-5">
                <a:latin typeface="Arial" panose="020B0604020202020204" pitchFamily="34" charset="0"/>
                <a:ea typeface="Times New Roman" panose="02020603050405020304" pitchFamily="18" charset="0"/>
                <a:cs typeface="Arial" panose="020B0604020202020204" pitchFamily="34" charset="0"/>
              </a:rPr>
              <a:t>ế</a:t>
            </a:r>
            <a:r>
              <a:rPr lang="en-US" sz="2000">
                <a:latin typeface="Arial" panose="020B0604020202020204" pitchFamily="34" charset="0"/>
                <a:ea typeface="Times New Roman" panose="02020603050405020304" pitchFamily="18" charset="0"/>
                <a:cs typeface="Arial" panose="020B0604020202020204" pitchFamily="34" charset="0"/>
              </a:rPr>
              <a:t>u tr</a:t>
            </a:r>
            <a:r>
              <a:rPr lang="en-US" sz="2000" spc="-5">
                <a:latin typeface="Arial" panose="020B0604020202020204" pitchFamily="34" charset="0"/>
                <a:ea typeface="Times New Roman" panose="02020603050405020304" pitchFamily="18" charset="0"/>
                <a:cs typeface="Arial" panose="020B0604020202020204" pitchFamily="34" charset="0"/>
              </a:rPr>
              <a:t>ê</a:t>
            </a:r>
            <a:r>
              <a:rPr lang="en-US" sz="2000">
                <a:latin typeface="Arial" panose="020B0604020202020204" pitchFamily="34" charset="0"/>
                <a:ea typeface="Times New Roman" panose="02020603050405020304" pitchFamily="18" charset="0"/>
                <a:cs typeface="Arial" panose="020B0604020202020204" pitchFamily="34" charset="0"/>
              </a:rPr>
              <a:t>n đường</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spc="10">
                <a:latin typeface="Arial" panose="020B0604020202020204" pitchFamily="34" charset="0"/>
                <a:ea typeface="Times New Roman" panose="02020603050405020304" pitchFamily="18" charset="0"/>
                <a:cs typeface="Arial" panose="020B0604020202020204" pitchFamily="34" charset="0"/>
              </a:rPr>
              <a:t>ố</a:t>
            </a:r>
            <a:r>
              <a:rPr lang="en-US" sz="2000">
                <a:latin typeface="Arial" panose="020B0604020202020204" pitchFamily="34" charset="0"/>
                <a:ea typeface="Times New Roman" panose="02020603050405020304" pitchFamily="18" charset="0"/>
                <a:cs typeface="Arial" panose="020B0604020202020204" pitchFamily="34" charset="0"/>
              </a:rPr>
              <a:t>ng hơi,</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v</a:t>
            </a:r>
            <a:r>
              <a:rPr lang="en-US" sz="2000" spc="-5">
                <a:latin typeface="Arial" panose="020B0604020202020204" pitchFamily="34" charset="0"/>
                <a:ea typeface="Times New Roman" panose="02020603050405020304" pitchFamily="18" charset="0"/>
                <a:cs typeface="Arial" panose="020B0604020202020204" pitchFamily="34" charset="0"/>
              </a:rPr>
              <a:t>a</a:t>
            </a:r>
            <a:r>
              <a:rPr lang="en-US" sz="2000">
                <a:latin typeface="Arial" panose="020B0604020202020204" pitchFamily="34" charset="0"/>
                <a:ea typeface="Times New Roman" panose="02020603050405020304" pitchFamily="18" charset="0"/>
                <a:cs typeface="Arial" panose="020B0604020202020204" pitchFamily="34" charset="0"/>
              </a:rPr>
              <a:t>n </a:t>
            </a:r>
            <a:r>
              <a:rPr lang="en-US" sz="2000" spc="-5">
                <a:latin typeface="Arial" panose="020B0604020202020204" pitchFamily="34" charset="0"/>
                <a:ea typeface="Times New Roman" panose="02020603050405020304" pitchFamily="18" charset="0"/>
                <a:cs typeface="Arial" panose="020B0604020202020204" pitchFamily="34" charset="0"/>
              </a:rPr>
              <a:t>c</a:t>
            </a:r>
            <a:r>
              <a:rPr lang="en-US" sz="2000">
                <a:latin typeface="Arial" panose="020B0604020202020204" pitchFamily="34" charset="0"/>
                <a:ea typeface="Times New Roman" panose="02020603050405020304" pitchFamily="18" charset="0"/>
                <a:cs typeface="Arial" panose="020B0604020202020204" pitchFamily="34" charset="0"/>
              </a:rPr>
              <a:t>ó v</a:t>
            </a:r>
            <a:r>
              <a:rPr lang="en-US" sz="2000" spc="-5">
                <a:latin typeface="Arial" panose="020B0604020202020204" pitchFamily="34" charset="0"/>
                <a:ea typeface="Times New Roman" panose="02020603050405020304" pitchFamily="18" charset="0"/>
                <a:cs typeface="Arial" panose="020B0604020202020204" pitchFamily="34" charset="0"/>
              </a:rPr>
              <a:t>a</a:t>
            </a:r>
            <a:r>
              <a:rPr lang="en-US" sz="2000">
                <a:latin typeface="Arial" panose="020B0604020202020204" pitchFamily="34" charset="0"/>
                <a:ea typeface="Times New Roman" panose="02020603050405020304" pitchFamily="18" charset="0"/>
                <a:cs typeface="Arial" panose="020B0604020202020204" pitchFamily="34" charset="0"/>
              </a:rPr>
              <a:t>i</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trò</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đ</a:t>
            </a:r>
            <a:r>
              <a:rPr lang="en-US" sz="2000" spc="15">
                <a:latin typeface="Arial" panose="020B0604020202020204" pitchFamily="34" charset="0"/>
                <a:ea typeface="Times New Roman" panose="02020603050405020304" pitchFamily="18" charset="0"/>
                <a:cs typeface="Arial" panose="020B0604020202020204" pitchFamily="34" charset="0"/>
              </a:rPr>
              <a:t>i</a:t>
            </a:r>
            <a:r>
              <a:rPr lang="en-US" sz="2000" spc="-5">
                <a:latin typeface="Arial" panose="020B0604020202020204" pitchFamily="34" charset="0"/>
                <a:ea typeface="Times New Roman" panose="02020603050405020304" pitchFamily="18" charset="0"/>
                <a:cs typeface="Arial" panose="020B0604020202020204" pitchFamily="34" charset="0"/>
              </a:rPr>
              <a:t>ề</a:t>
            </a:r>
            <a:r>
              <a:rPr lang="en-US" sz="2000">
                <a:latin typeface="Arial" panose="020B0604020202020204" pitchFamily="34" charset="0"/>
                <a:ea typeface="Times New Roman" panose="02020603050405020304" pitchFamily="18" charset="0"/>
                <a:cs typeface="Arial" panose="020B0604020202020204" pitchFamily="34" charset="0"/>
              </a:rPr>
              <a:t>u </a:t>
            </a:r>
            <a:r>
              <a:rPr lang="en-US" sz="2000" spc="-5">
                <a:latin typeface="Arial" panose="020B0604020202020204" pitchFamily="34" charset="0"/>
                <a:ea typeface="Times New Roman" panose="02020603050405020304" pitchFamily="18" charset="0"/>
                <a:cs typeface="Arial" panose="020B0604020202020204" pitchFamily="34" charset="0"/>
              </a:rPr>
              <a:t>c</a:t>
            </a:r>
            <a:r>
              <a:rPr lang="en-US" sz="2000" spc="5">
                <a:latin typeface="Arial" panose="020B0604020202020204" pitchFamily="34" charset="0"/>
                <a:ea typeface="Times New Roman" panose="02020603050405020304" pitchFamily="18" charset="0"/>
                <a:cs typeface="Arial" panose="020B0604020202020204" pitchFamily="34" charset="0"/>
              </a:rPr>
              <a:t>h</a:t>
            </a:r>
            <a:r>
              <a:rPr lang="en-US" sz="2000">
                <a:latin typeface="Arial" panose="020B0604020202020204" pitchFamily="34" charset="0"/>
                <a:ea typeface="Times New Roman" panose="02020603050405020304" pitchFamily="18" charset="0"/>
                <a:cs typeface="Arial" panose="020B0604020202020204" pitchFamily="34" charset="0"/>
              </a:rPr>
              <a:t>ỉnh </a:t>
            </a:r>
            <a:r>
              <a:rPr lang="en-US" sz="2000" spc="5">
                <a:latin typeface="Arial" panose="020B0604020202020204" pitchFamily="34" charset="0"/>
                <a:ea typeface="Times New Roman" panose="02020603050405020304" pitchFamily="18" charset="0"/>
                <a:cs typeface="Arial" panose="020B0604020202020204" pitchFamily="34" charset="0"/>
              </a:rPr>
              <a:t>á</a:t>
            </a:r>
            <a:r>
              <a:rPr lang="en-US" sz="2000">
                <a:latin typeface="Arial" panose="020B0604020202020204" pitchFamily="34" charset="0"/>
                <a:ea typeface="Times New Roman" panose="02020603050405020304" pitchFamily="18" charset="0"/>
                <a:cs typeface="Arial" panose="020B0604020202020204" pitchFamily="34" charset="0"/>
              </a:rPr>
              <a:t>p su</a:t>
            </a:r>
            <a:r>
              <a:rPr lang="en-US" sz="2000" spc="-5">
                <a:latin typeface="Arial" panose="020B0604020202020204" pitchFamily="34" charset="0"/>
                <a:ea typeface="Times New Roman" panose="02020603050405020304" pitchFamily="18" charset="0"/>
                <a:cs typeface="Arial" panose="020B0604020202020204" pitchFamily="34" charset="0"/>
              </a:rPr>
              <a:t>ấ</a:t>
            </a:r>
            <a:r>
              <a:rPr lang="en-US" sz="2000">
                <a:latin typeface="Arial" panose="020B0604020202020204" pitchFamily="34" charset="0"/>
                <a:ea typeface="Times New Roman" panose="02020603050405020304" pitchFamily="18" charset="0"/>
                <a:cs typeface="Arial" panose="020B0604020202020204" pitchFamily="34" charset="0"/>
              </a:rPr>
              <a:t>t </a:t>
            </a:r>
            <a:r>
              <a:rPr lang="en-US" sz="2000" spc="5">
                <a:latin typeface="Arial" panose="020B0604020202020204" pitchFamily="34" charset="0"/>
                <a:ea typeface="Times New Roman" panose="02020603050405020304" pitchFamily="18" charset="0"/>
                <a:cs typeface="Arial" panose="020B0604020202020204" pitchFamily="34" charset="0"/>
              </a:rPr>
              <a:t>t</a:t>
            </a:r>
            <a:r>
              <a:rPr lang="en-US" sz="2000">
                <a:latin typeface="Arial" panose="020B0604020202020204" pitchFamily="34" charset="0"/>
                <a:ea typeface="Times New Roman" panose="02020603050405020304" pitchFamily="18" charset="0"/>
                <a:cs typeface="Arial" panose="020B0604020202020204" pitchFamily="34" charset="0"/>
              </a:rPr>
              <a:t>r</a:t>
            </a:r>
            <a:r>
              <a:rPr lang="en-US" sz="2000" spc="-10">
                <a:latin typeface="Arial" panose="020B0604020202020204" pitchFamily="34" charset="0"/>
                <a:ea typeface="Times New Roman" panose="02020603050405020304" pitchFamily="18" charset="0"/>
                <a:cs typeface="Arial" panose="020B0604020202020204" pitchFamily="34" charset="0"/>
              </a:rPr>
              <a:t>ê</a:t>
            </a:r>
            <a:r>
              <a:rPr lang="en-US" sz="2000">
                <a:latin typeface="Arial" panose="020B0604020202020204" pitchFamily="34" charset="0"/>
                <a:ea typeface="Times New Roman" panose="02020603050405020304" pitchFamily="18" charset="0"/>
                <a:cs typeface="Arial" panose="020B0604020202020204" pitchFamily="34" charset="0"/>
              </a:rPr>
              <a:t>n </a:t>
            </a:r>
            <a:r>
              <a:rPr lang="en-US" sz="2000" spc="-5">
                <a:latin typeface="Arial" panose="020B0604020202020204" pitchFamily="34" charset="0"/>
                <a:ea typeface="Times New Roman" panose="02020603050405020304" pitchFamily="18" charset="0"/>
                <a:cs typeface="Arial" panose="020B0604020202020204" pitchFamily="34" charset="0"/>
              </a:rPr>
              <a:t>c</a:t>
            </a:r>
            <a:r>
              <a:rPr lang="en-US" sz="2000" spc="5">
                <a:latin typeface="Arial" panose="020B0604020202020204" pitchFamily="34" charset="0"/>
                <a:ea typeface="Times New Roman" panose="02020603050405020304" pitchFamily="18" charset="0"/>
                <a:cs typeface="Arial" panose="020B0604020202020204" pitchFamily="34" charset="0"/>
              </a:rPr>
              <a:t>á</a:t>
            </a:r>
            <a:r>
              <a:rPr lang="en-US" sz="2000">
                <a:latin typeface="Arial" panose="020B0604020202020204" pitchFamily="34" charset="0"/>
                <a:ea typeface="Times New Roman" panose="02020603050405020304" pitchFamily="18" charset="0"/>
                <a:cs typeface="Arial" panose="020B0604020202020204" pitchFamily="34" charset="0"/>
              </a:rPr>
              <a:t>c</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hệ</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thống ố</a:t>
            </a:r>
            <a:r>
              <a:rPr lang="en-US" sz="2000" spc="10">
                <a:latin typeface="Arial" panose="020B0604020202020204" pitchFamily="34" charset="0"/>
                <a:ea typeface="Times New Roman" panose="02020603050405020304" pitchFamily="18" charset="0"/>
                <a:cs typeface="Arial" panose="020B0604020202020204" pitchFamily="34" charset="0"/>
              </a:rPr>
              <a:t>n</a:t>
            </a:r>
            <a:r>
              <a:rPr lang="en-US" sz="2000">
                <a:latin typeface="Arial" panose="020B0604020202020204" pitchFamily="34" charset="0"/>
                <a:ea typeface="Times New Roman" panose="02020603050405020304" pitchFamily="18" charset="0"/>
                <a:cs typeface="Arial" panose="020B0604020202020204" pitchFamily="34" charset="0"/>
              </a:rPr>
              <a:t>g ph</a:t>
            </a:r>
            <a:r>
              <a:rPr lang="en-US" sz="2000" spc="-5">
                <a:latin typeface="Arial" panose="020B0604020202020204" pitchFamily="34" charset="0"/>
                <a:ea typeface="Times New Roman" panose="02020603050405020304" pitchFamily="18" charset="0"/>
                <a:cs typeface="Arial" panose="020B0604020202020204" pitchFamily="34" charset="0"/>
              </a:rPr>
              <a:t>â</a:t>
            </a:r>
            <a:r>
              <a:rPr lang="en-US" sz="2000">
                <a:latin typeface="Arial" panose="020B0604020202020204" pitchFamily="34" charset="0"/>
                <a:ea typeface="Times New Roman" panose="02020603050405020304" pitchFamily="18" charset="0"/>
                <a:cs typeface="Arial" panose="020B0604020202020204" pitchFamily="34" charset="0"/>
              </a:rPr>
              <a:t>n phối hơi và hỗ t</a:t>
            </a:r>
            <a:r>
              <a:rPr lang="en-US" sz="2000" spc="-5">
                <a:latin typeface="Arial" panose="020B0604020202020204" pitchFamily="34" charset="0"/>
                <a:ea typeface="Times New Roman" panose="02020603050405020304" pitchFamily="18" charset="0"/>
                <a:cs typeface="Arial" panose="020B0604020202020204" pitchFamily="34" charset="0"/>
              </a:rPr>
              <a:t>r</a:t>
            </a:r>
            <a:r>
              <a:rPr lang="en-US" sz="2000">
                <a:latin typeface="Arial" panose="020B0604020202020204" pitchFamily="34" charset="0"/>
                <a:ea typeface="Times New Roman" panose="02020603050405020304" pitchFamily="18" charset="0"/>
                <a:cs typeface="Arial" panose="020B0604020202020204" pitchFamily="34" charset="0"/>
              </a:rPr>
              <a:t>ợ </a:t>
            </a:r>
            <a:r>
              <a:rPr lang="en-US" sz="2000" spc="-5">
                <a:latin typeface="Arial" panose="020B0604020202020204" pitchFamily="34" charset="0"/>
                <a:ea typeface="Times New Roman" panose="02020603050405020304" pitchFamily="18" charset="0"/>
                <a:cs typeface="Arial" panose="020B0604020202020204" pitchFamily="34" charset="0"/>
              </a:rPr>
              <a:t>c</a:t>
            </a:r>
            <a:r>
              <a:rPr lang="en-US" sz="2000">
                <a:latin typeface="Arial" panose="020B0604020202020204" pitchFamily="34" charset="0"/>
                <a:ea typeface="Times New Roman" panose="02020603050405020304" pitchFamily="18" charset="0"/>
                <a:cs typeface="Arial" panose="020B0604020202020204" pitchFamily="34" charset="0"/>
              </a:rPr>
              <a:t>ho quá</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trình </a:t>
            </a:r>
            <a:r>
              <a:rPr lang="en-US" sz="2000" spc="5">
                <a:latin typeface="Arial" panose="020B0604020202020204" pitchFamily="34" charset="0"/>
                <a:ea typeface="Times New Roman" panose="02020603050405020304" pitchFamily="18" charset="0"/>
                <a:cs typeface="Arial" panose="020B0604020202020204" pitchFamily="34" charset="0"/>
              </a:rPr>
              <a:t>b</a:t>
            </a:r>
            <a:r>
              <a:rPr lang="en-US" sz="2000" spc="-5">
                <a:latin typeface="Arial" panose="020B0604020202020204" pitchFamily="34" charset="0"/>
                <a:ea typeface="Times New Roman" panose="02020603050405020304" pitchFamily="18" charset="0"/>
                <a:cs typeface="Arial" panose="020B0604020202020204" pitchFamily="34" charset="0"/>
              </a:rPr>
              <a:t>ả</a:t>
            </a:r>
            <a:r>
              <a:rPr lang="en-US" sz="2000">
                <a:latin typeface="Arial" panose="020B0604020202020204" pitchFamily="34" charset="0"/>
                <a:ea typeface="Times New Roman" panose="02020603050405020304" pitchFamily="18" charset="0"/>
                <a:cs typeface="Arial" panose="020B0604020202020204" pitchFamily="34" charset="0"/>
              </a:rPr>
              <a:t>o dưỡng</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sửa</a:t>
            </a:r>
            <a:r>
              <a:rPr lang="en-US" sz="2000" spc="-5">
                <a:latin typeface="Arial" panose="020B0604020202020204" pitchFamily="34" charset="0"/>
                <a:ea typeface="Times New Roman" panose="02020603050405020304" pitchFamily="18" charset="0"/>
                <a:cs typeface="Arial" panose="020B0604020202020204" pitchFamily="34" charset="0"/>
              </a:rPr>
              <a:t> c</a:t>
            </a:r>
            <a:r>
              <a:rPr lang="en-US" sz="2000">
                <a:latin typeface="Arial" panose="020B0604020202020204" pitchFamily="34" charset="0"/>
                <a:ea typeface="Times New Roman" panose="02020603050405020304" pitchFamily="18" charset="0"/>
                <a:cs typeface="Arial" panose="020B0604020202020204" pitchFamily="34" charset="0"/>
              </a:rPr>
              <a:t>hữ</a:t>
            </a:r>
            <a:r>
              <a:rPr lang="en-US" sz="2000" spc="5">
                <a:latin typeface="Arial" panose="020B0604020202020204" pitchFamily="34" charset="0"/>
                <a:ea typeface="Times New Roman" panose="02020603050405020304" pitchFamily="18" charset="0"/>
                <a:cs typeface="Arial" panose="020B0604020202020204" pitchFamily="34" charset="0"/>
              </a:rPr>
              <a:t>a.</a:t>
            </a: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pic>
        <p:nvPicPr>
          <p:cNvPr id="10" name="Picture 9"/>
          <p:cNvPicPr>
            <a:picLocks noChangeAspect="1"/>
          </p:cNvPicPr>
          <p:nvPr/>
        </p:nvPicPr>
        <p:blipFill>
          <a:blip r:embed="rId2"/>
          <a:stretch>
            <a:fillRect/>
          </a:stretch>
        </p:blipFill>
        <p:spPr>
          <a:xfrm>
            <a:off x="11188160" y="5996280"/>
            <a:ext cx="1000211" cy="861720"/>
          </a:xfrm>
          <a:prstGeom prst="rect">
            <a:avLst/>
          </a:prstGeom>
        </p:spPr>
      </p:pic>
      <p:pic>
        <p:nvPicPr>
          <p:cNvPr id="12" name="Picture 11" descr="Diagram of a valve and a valve&#10;&#10;Description automatically generated">
            <a:extLst>
              <a:ext uri="{FF2B5EF4-FFF2-40B4-BE49-F238E27FC236}">
                <a16:creationId xmlns:a16="http://schemas.microsoft.com/office/drawing/2014/main" id="{44A18CA8-AB6D-5EE7-99D2-A31A08348E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10777" y="2283794"/>
            <a:ext cx="3412663" cy="2819400"/>
          </a:xfrm>
          <a:prstGeom prst="rect">
            <a:avLst/>
          </a:prstGeom>
          <a:noFill/>
          <a:ln>
            <a:noFill/>
          </a:ln>
        </p:spPr>
      </p:pic>
      <p:pic>
        <p:nvPicPr>
          <p:cNvPr id="14" name="Picture 13" descr="A diagram of a machine&#10;&#10;Description automatically generated with medium confidence">
            <a:extLst>
              <a:ext uri="{FF2B5EF4-FFF2-40B4-BE49-F238E27FC236}">
                <a16:creationId xmlns:a16="http://schemas.microsoft.com/office/drawing/2014/main" id="{750BD0EB-0A0A-4B17-09E5-51DD391C56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2385882"/>
            <a:ext cx="3851107" cy="2717311"/>
          </a:xfrm>
          <a:prstGeom prst="rect">
            <a:avLst/>
          </a:prstGeom>
          <a:noFill/>
        </p:spPr>
      </p:pic>
      <p:sp>
        <p:nvSpPr>
          <p:cNvPr id="15" name="TextBox 14">
            <a:extLst>
              <a:ext uri="{FF2B5EF4-FFF2-40B4-BE49-F238E27FC236}">
                <a16:creationId xmlns:a16="http://schemas.microsoft.com/office/drawing/2014/main" id="{C6B35868-CFAC-5AF1-16D3-0F035415155C}"/>
              </a:ext>
            </a:extLst>
          </p:cNvPr>
          <p:cNvSpPr txBox="1"/>
          <p:nvPr/>
        </p:nvSpPr>
        <p:spPr>
          <a:xfrm>
            <a:off x="2731705" y="5232429"/>
            <a:ext cx="1430215" cy="369332"/>
          </a:xfrm>
          <a:prstGeom prst="rect">
            <a:avLst/>
          </a:prstGeom>
          <a:noFill/>
        </p:spPr>
        <p:txBody>
          <a:bodyPr wrap="square">
            <a:spAutoFit/>
          </a:bodyPr>
          <a:lstStyle/>
          <a:p>
            <a:r>
              <a:rPr lang="en-US" sz="1800" dirty="0">
                <a:effectLst/>
                <a:latin typeface="Arial" panose="020B0604020202020204" pitchFamily="34" charset="0"/>
                <a:ea typeface="Times New Roman" panose="02020603050405020304" pitchFamily="18" charset="0"/>
                <a:cs typeface="Arial" panose="020B0604020202020204" pitchFamily="34" charset="0"/>
              </a:rPr>
              <a:t>V</a:t>
            </a:r>
            <a:r>
              <a:rPr lang="en-US" sz="1800" spc="-5" dirty="0">
                <a:effectLst/>
                <a:latin typeface="Arial" panose="020B0604020202020204" pitchFamily="34" charset="0"/>
                <a:ea typeface="Times New Roman" panose="02020603050405020304" pitchFamily="18" charset="0"/>
                <a:cs typeface="Arial" panose="020B0604020202020204" pitchFamily="34" charset="0"/>
              </a:rPr>
              <a:t>a</a:t>
            </a:r>
            <a:r>
              <a:rPr lang="en-US" sz="1800" dirty="0">
                <a:effectLst/>
                <a:latin typeface="Arial" panose="020B0604020202020204" pitchFamily="34" charset="0"/>
                <a:ea typeface="Times New Roman" panose="02020603050405020304" pitchFamily="18" charset="0"/>
                <a:cs typeface="Arial" panose="020B0604020202020204" pitchFamily="34" charset="0"/>
              </a:rPr>
              <a:t>n </a:t>
            </a:r>
            <a:r>
              <a:rPr lang="en-US" sz="1800" spc="5" dirty="0" err="1">
                <a:effectLst/>
                <a:latin typeface="Arial" panose="020B0604020202020204" pitchFamily="34" charset="0"/>
                <a:ea typeface="Times New Roman" panose="02020603050405020304" pitchFamily="18" charset="0"/>
                <a:cs typeface="Arial" panose="020B0604020202020204" pitchFamily="34" charset="0"/>
              </a:rPr>
              <a:t>c</a:t>
            </a:r>
            <a:r>
              <a:rPr lang="en-US" sz="1800" spc="-5" dirty="0" err="1">
                <a:effectLst/>
                <a:latin typeface="Arial" panose="020B0604020202020204" pitchFamily="34" charset="0"/>
                <a:ea typeface="Times New Roman" panose="02020603050405020304" pitchFamily="18" charset="0"/>
                <a:cs typeface="Arial" panose="020B0604020202020204" pitchFamily="34" charset="0"/>
              </a:rPr>
              <a:t>ầ</a:t>
            </a:r>
            <a:r>
              <a:rPr lang="en-US" sz="1800" dirty="0" err="1">
                <a:effectLst/>
                <a:latin typeface="Arial" panose="020B0604020202020204" pitchFamily="34" charset="0"/>
                <a:ea typeface="Times New Roman" panose="02020603050405020304" pitchFamily="18" charset="0"/>
                <a:cs typeface="Arial" panose="020B0604020202020204" pitchFamily="34" charset="0"/>
              </a:rPr>
              <a:t>u</a:t>
            </a:r>
            <a:endParaRPr lang="en-US"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DC69CEB7-0FEB-1F1C-13FE-4FAF331496DA}"/>
              </a:ext>
            </a:extLst>
          </p:cNvPr>
          <p:cNvSpPr txBox="1"/>
          <p:nvPr/>
        </p:nvSpPr>
        <p:spPr>
          <a:xfrm>
            <a:off x="6553200" y="5155501"/>
            <a:ext cx="2658399" cy="404598"/>
          </a:xfrm>
          <a:prstGeom prst="rect">
            <a:avLst/>
          </a:prstGeom>
          <a:noFill/>
        </p:spPr>
        <p:txBody>
          <a:bodyPr wrap="square">
            <a:spAutoFit/>
          </a:bodyPr>
          <a:lstStyle/>
          <a:p>
            <a:pPr indent="1260475" algn="l">
              <a:lnSpc>
                <a:spcPct val="125000"/>
              </a:lnSpc>
              <a:spcBef>
                <a:spcPts val="300"/>
              </a:spcBef>
              <a:spcAft>
                <a:spcPts val="800"/>
              </a:spcAft>
            </a:pPr>
            <a:r>
              <a:rPr lang="en-US" sz="1800" b="0" dirty="0">
                <a:effectLst/>
                <a:latin typeface="Arial" panose="020B0604020202020204" pitchFamily="34" charset="0"/>
                <a:ea typeface="Times New Roman" panose="02020603050405020304" pitchFamily="18" charset="0"/>
                <a:cs typeface="Arial" panose="020B0604020202020204" pitchFamily="34" charset="0"/>
              </a:rPr>
              <a:t>V</a:t>
            </a:r>
            <a:r>
              <a:rPr lang="en-US" sz="1800" b="0" spc="-5" dirty="0">
                <a:effectLst/>
                <a:latin typeface="Arial" panose="020B0604020202020204" pitchFamily="34" charset="0"/>
                <a:ea typeface="Times New Roman" panose="02020603050405020304" pitchFamily="18" charset="0"/>
                <a:cs typeface="Arial" panose="020B0604020202020204" pitchFamily="34" charset="0"/>
              </a:rPr>
              <a:t>a</a:t>
            </a:r>
            <a:r>
              <a:rPr lang="en-US" sz="1800" b="0" dirty="0">
                <a:effectLst/>
                <a:latin typeface="Arial" panose="020B0604020202020204" pitchFamily="34" charset="0"/>
                <a:ea typeface="Times New Roman" panose="02020603050405020304" pitchFamily="18" charset="0"/>
                <a:cs typeface="Arial" panose="020B0604020202020204" pitchFamily="34" charset="0"/>
              </a:rPr>
              <a:t>n </a:t>
            </a:r>
            <a:r>
              <a:rPr lang="en-US" sz="1800" b="0" spc="-5" dirty="0" err="1">
                <a:effectLst/>
                <a:latin typeface="Arial" panose="020B0604020202020204" pitchFamily="34" charset="0"/>
                <a:ea typeface="Times New Roman" panose="02020603050405020304" pitchFamily="18" charset="0"/>
                <a:cs typeface="Arial" panose="020B0604020202020204" pitchFamily="34" charset="0"/>
              </a:rPr>
              <a:t>c</a:t>
            </a:r>
            <a:r>
              <a:rPr lang="en-US" sz="1800" b="0" spc="10" dirty="0" err="1">
                <a:effectLst/>
                <a:latin typeface="Arial" panose="020B0604020202020204" pitchFamily="34" charset="0"/>
                <a:ea typeface="Times New Roman" panose="02020603050405020304" pitchFamily="18" charset="0"/>
                <a:cs typeface="Arial" panose="020B0604020202020204" pitchFamily="34" charset="0"/>
              </a:rPr>
              <a:t>ử</a:t>
            </a:r>
            <a:r>
              <a:rPr lang="en-US" sz="1800" b="0" dirty="0" err="1">
                <a:effectLst/>
                <a:latin typeface="Arial" panose="020B0604020202020204" pitchFamily="34" charset="0"/>
                <a:ea typeface="Times New Roman" panose="02020603050405020304" pitchFamily="18" charset="0"/>
                <a:cs typeface="Arial" panose="020B0604020202020204" pitchFamily="34" charset="0"/>
              </a:rPr>
              <a:t>a</a:t>
            </a:r>
            <a:endParaRPr lang="en-US" sz="1800" b="1"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7" name="TextBox 16">
            <a:extLst>
              <a:ext uri="{FF2B5EF4-FFF2-40B4-BE49-F238E27FC236}">
                <a16:creationId xmlns:a16="http://schemas.microsoft.com/office/drawing/2014/main" id="{FF3AD984-B9FA-AD4C-BCCB-9585B629EC4D}"/>
              </a:ext>
            </a:extLst>
          </p:cNvPr>
          <p:cNvSpPr txBox="1"/>
          <p:nvPr/>
        </p:nvSpPr>
        <p:spPr>
          <a:xfrm>
            <a:off x="4648200" y="5798095"/>
            <a:ext cx="2658399" cy="400110"/>
          </a:xfrm>
          <a:prstGeom prst="rect">
            <a:avLst/>
          </a:prstGeom>
          <a:noFill/>
        </p:spPr>
        <p:txBody>
          <a:bodyPr wrap="square">
            <a:spAutoFit/>
          </a:bodyPr>
          <a:lstStyle/>
          <a:p>
            <a:r>
              <a:rPr lang="en-US" sz="2000" b="1" dirty="0" err="1">
                <a:effectLst/>
                <a:latin typeface="Arial" panose="020B0604020202020204" pitchFamily="34" charset="0"/>
                <a:ea typeface="Times New Roman" panose="02020603050405020304" pitchFamily="18" charset="0"/>
                <a:cs typeface="Arial" panose="020B0604020202020204" pitchFamily="34" charset="0"/>
              </a:rPr>
              <a:t>Một</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spc="5" dirty="0" err="1">
                <a:effectLst/>
                <a:latin typeface="Arial" panose="020B0604020202020204" pitchFamily="34" charset="0"/>
                <a:ea typeface="Times New Roman" panose="02020603050405020304" pitchFamily="18" charset="0"/>
                <a:cs typeface="Arial" panose="020B0604020202020204" pitchFamily="34" charset="0"/>
              </a:rPr>
              <a:t>s</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ố</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lo</a:t>
            </a:r>
            <a:r>
              <a:rPr lang="en-US" sz="2000" b="1" spc="-5" dirty="0" err="1">
                <a:effectLst/>
                <a:latin typeface="Arial" panose="020B0604020202020204" pitchFamily="34" charset="0"/>
                <a:ea typeface="Times New Roman" panose="02020603050405020304" pitchFamily="18" charset="0"/>
                <a:cs typeface="Arial" panose="020B0604020202020204" pitchFamily="34" charset="0"/>
              </a:rPr>
              <a:t>ạ</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i</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spc="-10" dirty="0">
                <a:effectLst/>
                <a:latin typeface="Arial" panose="020B0604020202020204" pitchFamily="34" charset="0"/>
                <a:ea typeface="Times New Roman" panose="02020603050405020304" pitchFamily="18" charset="0"/>
                <a:cs typeface="Arial" panose="020B0604020202020204" pitchFamily="34" charset="0"/>
              </a:rPr>
              <a:t>v</a:t>
            </a:r>
            <a:r>
              <a:rPr lang="en-US" sz="2000" b="1" spc="-5" dirty="0">
                <a:effectLst/>
                <a:latin typeface="Arial" panose="020B0604020202020204" pitchFamily="34" charset="0"/>
                <a:ea typeface="Times New Roman" panose="02020603050405020304" pitchFamily="18" charset="0"/>
                <a:cs typeface="Arial" panose="020B0604020202020204" pitchFamily="34" charset="0"/>
              </a:rPr>
              <a:t>a</a:t>
            </a:r>
            <a:r>
              <a:rPr lang="en-US" sz="2000" b="1" dirty="0">
                <a:effectLst/>
                <a:latin typeface="Arial" panose="020B0604020202020204" pitchFamily="34" charset="0"/>
                <a:ea typeface="Times New Roman" panose="02020603050405020304" pitchFamily="18" charset="0"/>
                <a:cs typeface="Arial" panose="020B0604020202020204" pitchFamily="34" charset="0"/>
              </a:rPr>
              <a:t>n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hơi</a:t>
            </a:r>
            <a:endParaRPr 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97975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4AF4D3-FFC0-B914-240D-F2B814E56845}"/>
              </a:ext>
            </a:extLst>
          </p:cNvPr>
          <p:cNvSpPr txBox="1"/>
          <p:nvPr/>
        </p:nvSpPr>
        <p:spPr>
          <a:xfrm>
            <a:off x="742121" y="530352"/>
            <a:ext cx="10707757" cy="647421"/>
          </a:xfrm>
          <a:prstGeom prst="rect">
            <a:avLst/>
          </a:prstGeom>
          <a:noFill/>
        </p:spPr>
        <p:txBody>
          <a:bodyPr wrap="square">
            <a:spAutoFit/>
          </a:bodyPr>
          <a:lstStyle/>
          <a:p>
            <a:pPr algn="ctr">
              <a:lnSpc>
                <a:spcPct val="125000"/>
              </a:lnSpc>
              <a:spcBef>
                <a:spcPts val="300"/>
              </a:spcBef>
              <a:spcAft>
                <a:spcPts val="300"/>
              </a:spcAft>
            </a:pPr>
            <a:r>
              <a:rPr lang="en-US" sz="3200" b="1" spc="5" smtClean="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Bẫy hơi</a:t>
            </a:r>
            <a:endParaRPr lang="en-US" sz="3200"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5" name="TextBox 4">
            <a:extLst>
              <a:ext uri="{FF2B5EF4-FFF2-40B4-BE49-F238E27FC236}">
                <a16:creationId xmlns:a16="http://schemas.microsoft.com/office/drawing/2014/main" id="{A1AB4B9C-9660-07C9-7185-9AD180C60437}"/>
              </a:ext>
            </a:extLst>
          </p:cNvPr>
          <p:cNvSpPr txBox="1"/>
          <p:nvPr/>
        </p:nvSpPr>
        <p:spPr>
          <a:xfrm>
            <a:off x="722242" y="1276228"/>
            <a:ext cx="10727636" cy="646331"/>
          </a:xfrm>
          <a:prstGeom prst="rect">
            <a:avLst/>
          </a:prstGeom>
          <a:noFill/>
        </p:spPr>
        <p:txBody>
          <a:bodyPr wrap="square">
            <a:spAutoFit/>
          </a:bodyPr>
          <a:lstStyle/>
          <a:p>
            <a:pPr marL="285750" indent="-285750">
              <a:buFont typeface="Arial" panose="020B0604020202020204" pitchFamily="34" charset="0"/>
              <a:buChar char="•"/>
            </a:pPr>
            <a:r>
              <a:rPr lang="en-US" spc="10">
                <a:ea typeface="Times New Roman" panose="02020603050405020304" pitchFamily="18" charset="0"/>
                <a:cs typeface="Arial" panose="020B0604020202020204" pitchFamily="34" charset="0"/>
              </a:rPr>
              <a:t>B</a:t>
            </a:r>
            <a:r>
              <a:rPr lang="en-US" spc="-5">
                <a:ea typeface="Times New Roman" panose="02020603050405020304" pitchFamily="18" charset="0"/>
                <a:cs typeface="Arial" panose="020B0604020202020204" pitchFamily="34" charset="0"/>
              </a:rPr>
              <a:t>ẫ</a:t>
            </a:r>
            <a:r>
              <a:rPr lang="en-US">
                <a:ea typeface="Times New Roman" panose="02020603050405020304" pitchFamily="18" charset="0"/>
                <a:cs typeface="Arial" panose="020B0604020202020204" pitchFamily="34" charset="0"/>
              </a:rPr>
              <a:t>y hơi có v</a:t>
            </a:r>
            <a:r>
              <a:rPr lang="en-US" spc="-5">
                <a:ea typeface="Times New Roman" panose="02020603050405020304" pitchFamily="18" charset="0"/>
                <a:cs typeface="Arial" panose="020B0604020202020204" pitchFamily="34" charset="0"/>
              </a:rPr>
              <a:t>a</a:t>
            </a:r>
            <a:r>
              <a:rPr lang="en-US">
                <a:ea typeface="Times New Roman" panose="02020603050405020304" pitchFamily="18" charset="0"/>
                <a:cs typeface="Arial" panose="020B0604020202020204" pitchFamily="34" charset="0"/>
              </a:rPr>
              <a:t>i </a:t>
            </a:r>
            <a:r>
              <a:rPr lang="en-US" spc="5">
                <a:ea typeface="Times New Roman" panose="02020603050405020304" pitchFamily="18" charset="0"/>
                <a:cs typeface="Arial" panose="020B0604020202020204" pitchFamily="34" charset="0"/>
              </a:rPr>
              <a:t>t</a:t>
            </a:r>
            <a:r>
              <a:rPr lang="en-US">
                <a:ea typeface="Times New Roman" panose="02020603050405020304" pitchFamily="18" charset="0"/>
                <a:cs typeface="Arial" panose="020B0604020202020204" pitchFamily="34" charset="0"/>
              </a:rPr>
              <a:t>rò xả</a:t>
            </a:r>
            <a:r>
              <a:rPr lang="en-US" spc="-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nư</a:t>
            </a:r>
            <a:r>
              <a:rPr lang="en-US" spc="5">
                <a:ea typeface="Times New Roman" panose="02020603050405020304" pitchFamily="18" charset="0"/>
                <a:cs typeface="Arial" panose="020B0604020202020204" pitchFamily="34" charset="0"/>
              </a:rPr>
              <a:t>ớ</a:t>
            </a:r>
            <a:r>
              <a:rPr lang="en-US">
                <a:ea typeface="Times New Roman" panose="02020603050405020304" pitchFamily="18" charset="0"/>
                <a:cs typeface="Arial" panose="020B0604020202020204" pitchFamily="34" charset="0"/>
              </a:rPr>
              <a:t>c</a:t>
            </a:r>
            <a:r>
              <a:rPr lang="en-US" spc="-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n</a:t>
            </a:r>
            <a:r>
              <a:rPr lang="en-US" spc="-10">
                <a:ea typeface="Times New Roman" panose="02020603050405020304" pitchFamily="18" charset="0"/>
                <a:cs typeface="Arial" panose="020B0604020202020204" pitchFamily="34" charset="0"/>
              </a:rPr>
              <a:t>g</a:t>
            </a:r>
            <a:r>
              <a:rPr lang="en-US">
                <a:ea typeface="Times New Roman" panose="02020603050405020304" pitchFamily="18" charset="0"/>
                <a:cs typeface="Arial" panose="020B0604020202020204" pitchFamily="34" charset="0"/>
              </a:rPr>
              <a:t>ưng và</a:t>
            </a:r>
            <a:r>
              <a:rPr lang="en-US" spc="-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khí </a:t>
            </a:r>
            <a:r>
              <a:rPr lang="en-US" spc="5">
                <a:ea typeface="Times New Roman" panose="02020603050405020304" pitchFamily="18" charset="0"/>
                <a:cs typeface="Arial" panose="020B0604020202020204" pitchFamily="34" charset="0"/>
              </a:rPr>
              <a:t>t</a:t>
            </a:r>
            <a:r>
              <a:rPr lang="en-US">
                <a:ea typeface="Times New Roman" panose="02020603050405020304" pitchFamily="18" charset="0"/>
                <a:cs typeface="Arial" panose="020B0604020202020204" pitchFamily="34" charset="0"/>
              </a:rPr>
              <a:t>r</a:t>
            </a:r>
            <a:r>
              <a:rPr lang="en-US" spc="-10">
                <a:ea typeface="Times New Roman" panose="02020603050405020304" pitchFamily="18" charset="0"/>
                <a:cs typeface="Arial" panose="020B0604020202020204" pitchFamily="34" charset="0"/>
              </a:rPr>
              <a:t>ê</a:t>
            </a:r>
            <a:r>
              <a:rPr lang="en-US">
                <a:ea typeface="Times New Roman" panose="02020603050405020304" pitchFamily="18" charset="0"/>
                <a:cs typeface="Arial" panose="020B0604020202020204" pitchFamily="34" charset="0"/>
              </a:rPr>
              <a:t>n đường ố</a:t>
            </a:r>
            <a:r>
              <a:rPr lang="en-US" spc="-10">
                <a:ea typeface="Times New Roman" panose="02020603050405020304" pitchFamily="18" charset="0"/>
                <a:cs typeface="Arial" panose="020B0604020202020204" pitchFamily="34" charset="0"/>
              </a:rPr>
              <a:t>n</a:t>
            </a:r>
            <a:r>
              <a:rPr lang="en-US">
                <a:ea typeface="Times New Roman" panose="02020603050405020304" pitchFamily="18" charset="0"/>
                <a:cs typeface="Arial" panose="020B0604020202020204" pitchFamily="34" charset="0"/>
              </a:rPr>
              <a:t>g d</a:t>
            </a:r>
            <a:r>
              <a:rPr lang="en-US" spc="-5">
                <a:ea typeface="Times New Roman" panose="02020603050405020304" pitchFamily="18" charset="0"/>
                <a:cs typeface="Arial" panose="020B0604020202020204" pitchFamily="34" charset="0"/>
              </a:rPr>
              <a:t>ẫ</a:t>
            </a:r>
            <a:r>
              <a:rPr lang="en-US">
                <a:ea typeface="Times New Roman" panose="02020603050405020304" pitchFamily="18" charset="0"/>
                <a:cs typeface="Arial" panose="020B0604020202020204" pitchFamily="34" charset="0"/>
              </a:rPr>
              <a:t>n hơi, </a:t>
            </a:r>
            <a:r>
              <a:rPr lang="en-US" spc="5">
                <a:ea typeface="Times New Roman" panose="02020603050405020304" pitchFamily="18" charset="0"/>
                <a:cs typeface="Arial" panose="020B0604020202020204" pitchFamily="34" charset="0"/>
              </a:rPr>
              <a:t>t</a:t>
            </a:r>
            <a:r>
              <a:rPr lang="en-US" spc="-10">
                <a:ea typeface="Times New Roman" panose="02020603050405020304" pitchFamily="18" charset="0"/>
                <a:cs typeface="Arial" panose="020B0604020202020204" pitchFamily="34" charset="0"/>
              </a:rPr>
              <a:t>h</a:t>
            </a:r>
            <a:r>
              <a:rPr lang="en-US" spc="5">
                <a:ea typeface="Times New Roman" panose="02020603050405020304" pitchFamily="18" charset="0"/>
                <a:cs typeface="Arial" panose="020B0604020202020204" pitchFamily="34" charset="0"/>
              </a:rPr>
              <a:t>i</a:t>
            </a:r>
            <a:r>
              <a:rPr lang="en-US" spc="-5">
                <a:ea typeface="Times New Roman" panose="02020603050405020304" pitchFamily="18" charset="0"/>
                <a:cs typeface="Arial" panose="020B0604020202020204" pitchFamily="34" charset="0"/>
              </a:rPr>
              <a:t>ế</a:t>
            </a:r>
            <a:r>
              <a:rPr lang="en-US">
                <a:ea typeface="Times New Roman" panose="02020603050405020304" pitchFamily="18" charset="0"/>
                <a:cs typeface="Arial" panose="020B0604020202020204" pitchFamily="34" charset="0"/>
              </a:rPr>
              <a:t>t bị sử</a:t>
            </a:r>
            <a:r>
              <a:rPr lang="en-US" spc="-1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dụ</a:t>
            </a:r>
            <a:r>
              <a:rPr lang="en-US" spc="-10">
                <a:ea typeface="Times New Roman" panose="02020603050405020304" pitchFamily="18" charset="0"/>
                <a:cs typeface="Arial" panose="020B0604020202020204" pitchFamily="34" charset="0"/>
              </a:rPr>
              <a:t>n</a:t>
            </a:r>
            <a:r>
              <a:rPr lang="en-US">
                <a:ea typeface="Times New Roman" panose="02020603050405020304" pitchFamily="18" charset="0"/>
                <a:cs typeface="Arial" panose="020B0604020202020204" pitchFamily="34" charset="0"/>
              </a:rPr>
              <a:t>g hơi </a:t>
            </a:r>
            <a:r>
              <a:rPr lang="en-US" spc="5">
                <a:ea typeface="Times New Roman" panose="02020603050405020304" pitchFamily="18" charset="0"/>
                <a:cs typeface="Arial" panose="020B0604020202020204" pitchFamily="34" charset="0"/>
              </a:rPr>
              <a:t>m</a:t>
            </a:r>
            <a:r>
              <a:rPr lang="en-US">
                <a:ea typeface="Times New Roman" panose="02020603050405020304" pitchFamily="18" charset="0"/>
                <a:cs typeface="Arial" panose="020B0604020202020204" pitchFamily="34" charset="0"/>
              </a:rPr>
              <a:t>à</a:t>
            </a:r>
            <a:r>
              <a:rPr lang="en-US" spc="-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không </a:t>
            </a:r>
            <a:r>
              <a:rPr lang="en-US" spc="-5">
                <a:ea typeface="Times New Roman" panose="02020603050405020304" pitchFamily="18" charset="0"/>
                <a:cs typeface="Arial" panose="020B0604020202020204" pitchFamily="34" charset="0"/>
              </a:rPr>
              <a:t>c</a:t>
            </a:r>
            <a:r>
              <a:rPr lang="en-US">
                <a:ea typeface="Times New Roman" panose="02020603050405020304" pitchFamily="18" charset="0"/>
                <a:cs typeface="Arial" panose="020B0604020202020204" pitchFamily="34" charset="0"/>
              </a:rPr>
              <a:t>ho ph</a:t>
            </a:r>
            <a:r>
              <a:rPr lang="en-US" spc="-5">
                <a:ea typeface="Times New Roman" panose="02020603050405020304" pitchFamily="18" charset="0"/>
                <a:cs typeface="Arial" panose="020B0604020202020204" pitchFamily="34" charset="0"/>
              </a:rPr>
              <a:t>é</a:t>
            </a:r>
            <a:r>
              <a:rPr lang="en-US">
                <a:ea typeface="Times New Roman" panose="02020603050405020304" pitchFamily="18" charset="0"/>
                <a:cs typeface="Arial" panose="020B0604020202020204" pitchFamily="34" charset="0"/>
              </a:rPr>
              <a:t>p hơi </a:t>
            </a:r>
            <a:r>
              <a:rPr lang="en-US" spc="5">
                <a:ea typeface="Times New Roman" panose="02020603050405020304" pitchFamily="18" charset="0"/>
                <a:cs typeface="Arial" panose="020B0604020202020204" pitchFamily="34" charset="0"/>
              </a:rPr>
              <a:t>t</a:t>
            </a:r>
            <a:r>
              <a:rPr lang="en-US">
                <a:ea typeface="Times New Roman" panose="02020603050405020304" pitchFamily="18" charset="0"/>
                <a:cs typeface="Arial" panose="020B0604020202020204" pitchFamily="34" charset="0"/>
              </a:rPr>
              <a:t>ho</a:t>
            </a:r>
            <a:r>
              <a:rPr lang="en-US" spc="-5">
                <a:ea typeface="Times New Roman" panose="02020603050405020304" pitchFamily="18" charset="0"/>
                <a:cs typeface="Arial" panose="020B0604020202020204" pitchFamily="34" charset="0"/>
              </a:rPr>
              <a:t>á</a:t>
            </a:r>
            <a:r>
              <a:rPr lang="en-US">
                <a:ea typeface="Times New Roman" panose="02020603050405020304" pitchFamily="18" charset="0"/>
                <a:cs typeface="Arial" panose="020B0604020202020204" pitchFamily="34" charset="0"/>
              </a:rPr>
              <a:t>t r</a:t>
            </a:r>
            <a:r>
              <a:rPr lang="en-US" spc="-5">
                <a:ea typeface="Times New Roman" panose="02020603050405020304" pitchFamily="18" charset="0"/>
                <a:cs typeface="Arial" panose="020B0604020202020204" pitchFamily="34" charset="0"/>
              </a:rPr>
              <a:t>a</a:t>
            </a:r>
            <a:r>
              <a:rPr lang="en-US">
                <a:ea typeface="Times New Roman" panose="02020603050405020304" pitchFamily="18" charset="0"/>
                <a:cs typeface="Arial" panose="020B0604020202020204" pitchFamily="34" charset="0"/>
              </a:rPr>
              <a:t>.</a:t>
            </a:r>
            <a:endParaRPr lang="en-US" dirty="0">
              <a:cs typeface="Arial" panose="020B0604020202020204" pitchFamily="34" charset="0"/>
            </a:endParaRPr>
          </a:p>
        </p:txBody>
      </p:sp>
      <p:sp>
        <p:nvSpPr>
          <p:cNvPr id="7" name="TextBox 6">
            <a:extLst>
              <a:ext uri="{FF2B5EF4-FFF2-40B4-BE49-F238E27FC236}">
                <a16:creationId xmlns:a16="http://schemas.microsoft.com/office/drawing/2014/main" id="{F64BBF50-834F-D6A8-4D70-D143D7F0E586}"/>
              </a:ext>
            </a:extLst>
          </p:cNvPr>
          <p:cNvSpPr txBox="1"/>
          <p:nvPr/>
        </p:nvSpPr>
        <p:spPr>
          <a:xfrm>
            <a:off x="722242" y="1985798"/>
            <a:ext cx="10707756" cy="646331"/>
          </a:xfrm>
          <a:prstGeom prst="rect">
            <a:avLst/>
          </a:prstGeom>
          <a:noFill/>
        </p:spPr>
        <p:txBody>
          <a:bodyPr wrap="square">
            <a:spAutoFit/>
          </a:bodyPr>
          <a:lstStyle/>
          <a:p>
            <a:pPr marL="285750" indent="-285750" algn="just">
              <a:buFont typeface="Arial" panose="020B0604020202020204" pitchFamily="34" charset="0"/>
              <a:buChar char="•"/>
            </a:pPr>
            <a:r>
              <a:rPr lang="en-US" spc="-5">
                <a:ea typeface="Times New Roman" panose="02020603050405020304" pitchFamily="18" charset="0"/>
                <a:cs typeface="Arial" panose="020B0604020202020204" pitchFamily="34" charset="0"/>
              </a:rPr>
              <a:t>Bẫ</a:t>
            </a:r>
            <a:r>
              <a:rPr lang="en-US">
                <a:ea typeface="Times New Roman" panose="02020603050405020304" pitchFamily="18" charset="0"/>
                <a:cs typeface="Arial" panose="020B0604020202020204" pitchFamily="34" charset="0"/>
              </a:rPr>
              <a:t>y</a:t>
            </a:r>
            <a:r>
              <a:rPr lang="en-US" spc="-2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hơi</a:t>
            </a:r>
            <a:r>
              <a:rPr lang="en-US" spc="-20">
                <a:ea typeface="Times New Roman" panose="02020603050405020304" pitchFamily="18" charset="0"/>
                <a:cs typeface="Arial" panose="020B0604020202020204" pitchFamily="34" charset="0"/>
              </a:rPr>
              <a:t> </a:t>
            </a:r>
            <a:r>
              <a:rPr lang="en-US" spc="-5">
                <a:ea typeface="Times New Roman" panose="02020603050405020304" pitchFamily="18" charset="0"/>
                <a:cs typeface="Arial" panose="020B0604020202020204" pitchFamily="34" charset="0"/>
              </a:rPr>
              <a:t>c</a:t>
            </a:r>
            <a:r>
              <a:rPr lang="en-US">
                <a:ea typeface="Times New Roman" panose="02020603050405020304" pitchFamily="18" charset="0"/>
                <a:cs typeface="Arial" panose="020B0604020202020204" pitchFamily="34" charset="0"/>
              </a:rPr>
              <a:t>ũng</a:t>
            </a:r>
            <a:r>
              <a:rPr lang="en-US" spc="-2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th</a:t>
            </a:r>
            <a:r>
              <a:rPr lang="en-US" spc="5">
                <a:ea typeface="Times New Roman" panose="02020603050405020304" pitchFamily="18" charset="0"/>
                <a:cs typeface="Arial" panose="020B0604020202020204" pitchFamily="34" charset="0"/>
              </a:rPr>
              <a:t>ư</a:t>
            </a:r>
            <a:r>
              <a:rPr lang="en-US">
                <a:ea typeface="Times New Roman" panose="02020603050405020304" pitchFamily="18" charset="0"/>
                <a:cs typeface="Arial" panose="020B0604020202020204" pitchFamily="34" charset="0"/>
              </a:rPr>
              <a:t>ờng</a:t>
            </a:r>
            <a:r>
              <a:rPr lang="en-US" spc="-25">
                <a:ea typeface="Times New Roman" panose="02020603050405020304" pitchFamily="18" charset="0"/>
                <a:cs typeface="Arial" panose="020B0604020202020204" pitchFamily="34" charset="0"/>
              </a:rPr>
              <a:t> </a:t>
            </a:r>
            <a:r>
              <a:rPr lang="en-US" spc="-5">
                <a:ea typeface="Times New Roman" panose="02020603050405020304" pitchFamily="18" charset="0"/>
                <a:cs typeface="Arial" panose="020B0604020202020204" pitchFamily="34" charset="0"/>
              </a:rPr>
              <a:t>c</a:t>
            </a:r>
            <a:r>
              <a:rPr lang="en-US">
                <a:ea typeface="Times New Roman" panose="02020603050405020304" pitchFamily="18" charset="0"/>
                <a:cs typeface="Arial" panose="020B0604020202020204" pitchFamily="34" charset="0"/>
              </a:rPr>
              <a:t>ó</a:t>
            </a:r>
            <a:r>
              <a:rPr lang="en-US" spc="-2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thể</a:t>
            </a:r>
            <a:r>
              <a:rPr lang="en-US" spc="-3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bị</a:t>
            </a:r>
            <a:r>
              <a:rPr lang="en-US" spc="-2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bỏ</a:t>
            </a:r>
            <a:r>
              <a:rPr lang="en-US" spc="-2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qu</a:t>
            </a:r>
            <a:r>
              <a:rPr lang="en-US" spc="-5">
                <a:ea typeface="Times New Roman" panose="02020603050405020304" pitchFamily="18" charset="0"/>
                <a:cs typeface="Arial" panose="020B0604020202020204" pitchFamily="34" charset="0"/>
              </a:rPr>
              <a:t>ê</a:t>
            </a:r>
            <a:r>
              <a:rPr lang="en-US">
                <a:ea typeface="Times New Roman" panose="02020603050405020304" pitchFamily="18" charset="0"/>
                <a:cs typeface="Arial" panose="020B0604020202020204" pitchFamily="34" charset="0"/>
              </a:rPr>
              <a:t>n</a:t>
            </a:r>
            <a:r>
              <a:rPr lang="en-US" spc="-2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do</a:t>
            </a:r>
            <a:r>
              <a:rPr lang="en-US" spc="-2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th</a:t>
            </a:r>
            <a:r>
              <a:rPr lang="en-US" spc="5">
                <a:ea typeface="Times New Roman" panose="02020603050405020304" pitchFamily="18" charset="0"/>
                <a:cs typeface="Arial" panose="020B0604020202020204" pitchFamily="34" charset="0"/>
              </a:rPr>
              <a:t>i</a:t>
            </a:r>
            <a:r>
              <a:rPr lang="en-US" spc="-5">
                <a:ea typeface="Times New Roman" panose="02020603050405020304" pitchFamily="18" charset="0"/>
                <a:cs typeface="Arial" panose="020B0604020202020204" pitchFamily="34" charset="0"/>
              </a:rPr>
              <a:t>ế</a:t>
            </a:r>
            <a:r>
              <a:rPr lang="en-US">
                <a:ea typeface="Times New Roman" panose="02020603050405020304" pitchFamily="18" charset="0"/>
                <a:cs typeface="Arial" panose="020B0604020202020204" pitchFamily="34" charset="0"/>
              </a:rPr>
              <a:t>u</a:t>
            </a:r>
            <a:r>
              <a:rPr lang="en-US" spc="-2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ngu</a:t>
            </a:r>
            <a:r>
              <a:rPr lang="en-US" spc="5">
                <a:ea typeface="Times New Roman" panose="02020603050405020304" pitchFamily="18" charset="0"/>
                <a:cs typeface="Arial" panose="020B0604020202020204" pitchFamily="34" charset="0"/>
              </a:rPr>
              <a:t>ồ</a:t>
            </a:r>
            <a:r>
              <a:rPr lang="en-US">
                <a:ea typeface="Times New Roman" panose="02020603050405020304" pitchFamily="18" charset="0"/>
                <a:cs typeface="Arial" panose="020B0604020202020204" pitchFamily="34" charset="0"/>
              </a:rPr>
              <a:t>n</a:t>
            </a:r>
            <a:r>
              <a:rPr lang="en-US" spc="-2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lực</a:t>
            </a:r>
            <a:r>
              <a:rPr lang="en-US" spc="-30">
                <a:ea typeface="Times New Roman" panose="02020603050405020304" pitchFamily="18" charset="0"/>
                <a:cs typeface="Arial" panose="020B0604020202020204" pitchFamily="34" charset="0"/>
              </a:rPr>
              <a:t> </a:t>
            </a:r>
            <a:r>
              <a:rPr lang="en-US" spc="-5">
                <a:ea typeface="Times New Roman" panose="02020603050405020304" pitchFamily="18" charset="0"/>
                <a:cs typeface="Arial" panose="020B0604020202020204" pitchFamily="34" charset="0"/>
              </a:rPr>
              <a:t>c</a:t>
            </a:r>
            <a:r>
              <a:rPr lang="en-US">
                <a:ea typeface="Times New Roman" panose="02020603050405020304" pitchFamily="18" charset="0"/>
                <a:cs typeface="Arial" panose="020B0604020202020204" pitchFamily="34" charset="0"/>
              </a:rPr>
              <a:t>ủa</a:t>
            </a:r>
            <a:r>
              <a:rPr lang="en-US" spc="-30">
                <a:ea typeface="Times New Roman" panose="02020603050405020304" pitchFamily="18" charset="0"/>
                <a:cs typeface="Arial" panose="020B0604020202020204" pitchFamily="34" charset="0"/>
              </a:rPr>
              <a:t> </a:t>
            </a:r>
            <a:r>
              <a:rPr lang="en-US" spc="-5">
                <a:ea typeface="Times New Roman" panose="02020603050405020304" pitchFamily="18" charset="0"/>
                <a:cs typeface="Arial" panose="020B0604020202020204" pitchFamily="34" charset="0"/>
              </a:rPr>
              <a:t>c</a:t>
            </a:r>
            <a:r>
              <a:rPr lang="en-US" spc="5">
                <a:ea typeface="Times New Roman" panose="02020603050405020304" pitchFamily="18" charset="0"/>
                <a:cs typeface="Arial" panose="020B0604020202020204" pitchFamily="34" charset="0"/>
              </a:rPr>
              <a:t>á</a:t>
            </a:r>
            <a:r>
              <a:rPr lang="en-US">
                <a:ea typeface="Times New Roman" panose="02020603050405020304" pitchFamily="18" charset="0"/>
                <a:cs typeface="Arial" panose="020B0604020202020204" pitchFamily="34" charset="0"/>
              </a:rPr>
              <a:t>c</a:t>
            </a:r>
            <a:r>
              <a:rPr lang="en-US" spc="-3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đội</a:t>
            </a:r>
            <a:r>
              <a:rPr lang="en-US" spc="-2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b</a:t>
            </a:r>
            <a:r>
              <a:rPr lang="en-US" spc="-5">
                <a:ea typeface="Times New Roman" panose="02020603050405020304" pitchFamily="18" charset="0"/>
                <a:cs typeface="Arial" panose="020B0604020202020204" pitchFamily="34" charset="0"/>
              </a:rPr>
              <a:t>ả</a:t>
            </a:r>
            <a:r>
              <a:rPr lang="en-US">
                <a:ea typeface="Times New Roman" panose="02020603050405020304" pitchFamily="18" charset="0"/>
                <a:cs typeface="Arial" panose="020B0604020202020204" pitchFamily="34" charset="0"/>
              </a:rPr>
              <a:t>o</a:t>
            </a:r>
            <a:r>
              <a:rPr lang="en-US" spc="-2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trì</a:t>
            </a:r>
            <a:r>
              <a:rPr lang="en-US" spc="-2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nhà máy</a:t>
            </a:r>
            <a:r>
              <a:rPr lang="en-US" spc="-15">
                <a:ea typeface="Times New Roman" panose="02020603050405020304" pitchFamily="18" charset="0"/>
                <a:cs typeface="Arial" panose="020B0604020202020204" pitchFamily="34" charset="0"/>
              </a:rPr>
              <a:t> </a:t>
            </a:r>
            <a:r>
              <a:rPr lang="en-US" spc="-5">
                <a:ea typeface="Times New Roman" panose="02020603050405020304" pitchFamily="18" charset="0"/>
                <a:cs typeface="Arial" panose="020B0604020202020204" pitchFamily="34" charset="0"/>
              </a:rPr>
              <a:t>c</a:t>
            </a:r>
            <a:r>
              <a:rPr lang="en-US">
                <a:ea typeface="Times New Roman" panose="02020603050405020304" pitchFamily="18" charset="0"/>
                <a:cs typeface="Arial" panose="020B0604020202020204" pitchFamily="34" charset="0"/>
              </a:rPr>
              <a:t>ũng</a:t>
            </a:r>
            <a:r>
              <a:rPr lang="en-US" spc="-1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như</a:t>
            </a:r>
            <a:r>
              <a:rPr lang="en-US" spc="-1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do</a:t>
            </a:r>
            <a:r>
              <a:rPr lang="en-US" spc="-1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th</a:t>
            </a:r>
            <a:r>
              <a:rPr lang="en-US" spc="5">
                <a:ea typeface="Times New Roman" panose="02020603050405020304" pitchFamily="18" charset="0"/>
                <a:cs typeface="Arial" panose="020B0604020202020204" pitchFamily="34" charset="0"/>
              </a:rPr>
              <a:t>i</a:t>
            </a:r>
            <a:r>
              <a:rPr lang="en-US" spc="-5">
                <a:ea typeface="Times New Roman" panose="02020603050405020304" pitchFamily="18" charset="0"/>
                <a:cs typeface="Arial" panose="020B0604020202020204" pitchFamily="34" charset="0"/>
              </a:rPr>
              <a:t>ế</a:t>
            </a:r>
            <a:r>
              <a:rPr lang="en-US">
                <a:ea typeface="Times New Roman" panose="02020603050405020304" pitchFamily="18" charset="0"/>
                <a:cs typeface="Arial" panose="020B0604020202020204" pitchFamily="34" charset="0"/>
              </a:rPr>
              <a:t>u</a:t>
            </a:r>
            <a:r>
              <a:rPr lang="en-US" spc="-10">
                <a:ea typeface="Times New Roman" panose="02020603050405020304" pitchFamily="18" charset="0"/>
                <a:cs typeface="Arial" panose="020B0604020202020204" pitchFamily="34" charset="0"/>
              </a:rPr>
              <a:t> k</a:t>
            </a:r>
            <a:r>
              <a:rPr lang="en-US">
                <a:ea typeface="Times New Roman" panose="02020603050405020304" pitchFamily="18" charset="0"/>
                <a:cs typeface="Arial" panose="020B0604020202020204" pitchFamily="34" charset="0"/>
              </a:rPr>
              <a:t>hả</a:t>
            </a:r>
            <a:r>
              <a:rPr lang="en-US" spc="-1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n</a:t>
            </a:r>
            <a:r>
              <a:rPr lang="en-US" spc="-5">
                <a:ea typeface="Times New Roman" panose="02020603050405020304" pitchFamily="18" charset="0"/>
                <a:cs typeface="Arial" panose="020B0604020202020204" pitchFamily="34" charset="0"/>
              </a:rPr>
              <a:t>ă</a:t>
            </a:r>
            <a:r>
              <a:rPr lang="en-US">
                <a:ea typeface="Times New Roman" panose="02020603050405020304" pitchFamily="18" charset="0"/>
                <a:cs typeface="Arial" panose="020B0604020202020204" pitchFamily="34" charset="0"/>
              </a:rPr>
              <a:t>ng</a:t>
            </a:r>
            <a:r>
              <a:rPr lang="en-US" spc="-10">
                <a:ea typeface="Times New Roman" panose="02020603050405020304" pitchFamily="18" charset="0"/>
                <a:cs typeface="Arial" panose="020B0604020202020204" pitchFamily="34" charset="0"/>
              </a:rPr>
              <a:t> </a:t>
            </a:r>
            <a:r>
              <a:rPr lang="en-US" spc="-5">
                <a:ea typeface="Times New Roman" panose="02020603050405020304" pitchFamily="18" charset="0"/>
                <a:cs typeface="Arial" panose="020B0604020202020204" pitchFamily="34" charset="0"/>
              </a:rPr>
              <a:t>c</a:t>
            </a:r>
            <a:r>
              <a:rPr lang="en-US">
                <a:ea typeface="Times New Roman" panose="02020603050405020304" pitchFamily="18" charset="0"/>
                <a:cs typeface="Arial" panose="020B0604020202020204" pitchFamily="34" charset="0"/>
              </a:rPr>
              <a:t>huy</a:t>
            </a:r>
            <a:r>
              <a:rPr lang="en-US" spc="-5">
                <a:ea typeface="Times New Roman" panose="02020603050405020304" pitchFamily="18" charset="0"/>
                <a:cs typeface="Arial" panose="020B0604020202020204" pitchFamily="34" charset="0"/>
              </a:rPr>
              <a:t>ê</a:t>
            </a:r>
            <a:r>
              <a:rPr lang="en-US">
                <a:ea typeface="Times New Roman" panose="02020603050405020304" pitchFamily="18" charset="0"/>
                <a:cs typeface="Arial" panose="020B0604020202020204" pitchFamily="34" charset="0"/>
              </a:rPr>
              <a:t>n</a:t>
            </a:r>
            <a:r>
              <a:rPr lang="en-US" spc="-1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môn,</a:t>
            </a:r>
            <a:r>
              <a:rPr lang="en-US" spc="-1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k</a:t>
            </a:r>
            <a:r>
              <a:rPr lang="en-US" spc="5">
                <a:ea typeface="Times New Roman" panose="02020603050405020304" pitchFamily="18" charset="0"/>
                <a:cs typeface="Arial" panose="020B0604020202020204" pitchFamily="34" charset="0"/>
              </a:rPr>
              <a:t>i</a:t>
            </a:r>
            <a:r>
              <a:rPr lang="en-US" spc="-5">
                <a:ea typeface="Times New Roman" panose="02020603050405020304" pitchFamily="18" charset="0"/>
                <a:cs typeface="Arial" panose="020B0604020202020204" pitchFamily="34" charset="0"/>
              </a:rPr>
              <a:t>ế</a:t>
            </a:r>
            <a:r>
              <a:rPr lang="en-US">
                <a:ea typeface="Times New Roman" panose="02020603050405020304" pitchFamily="18" charset="0"/>
                <a:cs typeface="Arial" panose="020B0604020202020204" pitchFamily="34" charset="0"/>
              </a:rPr>
              <a:t>n</a:t>
            </a:r>
            <a:r>
              <a:rPr lang="en-US" spc="-1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thức</a:t>
            </a:r>
            <a:r>
              <a:rPr lang="en-US" spc="-15">
                <a:ea typeface="Times New Roman" panose="02020603050405020304" pitchFamily="18" charset="0"/>
                <a:cs typeface="Arial" panose="020B0604020202020204" pitchFamily="34" charset="0"/>
              </a:rPr>
              <a:t> </a:t>
            </a:r>
            <a:r>
              <a:rPr lang="en-US" spc="-5">
                <a:ea typeface="Times New Roman" panose="02020603050405020304" pitchFamily="18" charset="0"/>
                <a:cs typeface="Arial" panose="020B0604020202020204" pitchFamily="34" charset="0"/>
              </a:rPr>
              <a:t>c</a:t>
            </a:r>
            <a:r>
              <a:rPr lang="en-US">
                <a:ea typeface="Times New Roman" panose="02020603050405020304" pitchFamily="18" charset="0"/>
                <a:cs typeface="Arial" panose="020B0604020202020204" pitchFamily="34" charset="0"/>
              </a:rPr>
              <a:t>ủa</a:t>
            </a:r>
            <a:r>
              <a:rPr lang="en-US" spc="-1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họ</a:t>
            </a:r>
            <a:r>
              <a:rPr lang="en-US" spc="-1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về</a:t>
            </a:r>
            <a:r>
              <a:rPr lang="en-US" spc="-1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b</a:t>
            </a:r>
            <a:r>
              <a:rPr lang="en-US" spc="-5">
                <a:ea typeface="Times New Roman" panose="02020603050405020304" pitchFamily="18" charset="0"/>
                <a:cs typeface="Arial" panose="020B0604020202020204" pitchFamily="34" charset="0"/>
              </a:rPr>
              <a:t>ẫ</a:t>
            </a:r>
            <a:r>
              <a:rPr lang="en-US">
                <a:ea typeface="Times New Roman" panose="02020603050405020304" pitchFamily="18" charset="0"/>
                <a:cs typeface="Arial" panose="020B0604020202020204" pitchFamily="34" charset="0"/>
              </a:rPr>
              <a:t>y</a:t>
            </a:r>
            <a:r>
              <a:rPr lang="en-US" spc="-1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hơi</a:t>
            </a:r>
            <a:r>
              <a:rPr lang="en-US" spc="-2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và</a:t>
            </a:r>
            <a:r>
              <a:rPr lang="en-US" spc="-15">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ho</a:t>
            </a:r>
            <a:r>
              <a:rPr lang="en-US" spc="-5">
                <a:ea typeface="Times New Roman" panose="02020603050405020304" pitchFamily="18" charset="0"/>
                <a:cs typeface="Arial" panose="020B0604020202020204" pitchFamily="34" charset="0"/>
              </a:rPr>
              <a:t>ạ</a:t>
            </a:r>
            <a:r>
              <a:rPr lang="en-US">
                <a:ea typeface="Times New Roman" panose="02020603050405020304" pitchFamily="18" charset="0"/>
                <a:cs typeface="Arial" panose="020B0604020202020204" pitchFamily="34" charset="0"/>
              </a:rPr>
              <a:t>t</a:t>
            </a:r>
            <a:r>
              <a:rPr lang="en-US" spc="-10">
                <a:ea typeface="Times New Roman" panose="02020603050405020304" pitchFamily="18" charset="0"/>
                <a:cs typeface="Arial" panose="020B0604020202020204" pitchFamily="34" charset="0"/>
              </a:rPr>
              <a:t> </a:t>
            </a:r>
            <a:r>
              <a:rPr lang="en-US">
                <a:ea typeface="Times New Roman" panose="02020603050405020304" pitchFamily="18" charset="0"/>
                <a:cs typeface="Arial" panose="020B0604020202020204" pitchFamily="34" charset="0"/>
              </a:rPr>
              <a:t>động</a:t>
            </a:r>
            <a:r>
              <a:rPr lang="en-US" spc="-10">
                <a:ea typeface="Times New Roman" panose="02020603050405020304" pitchFamily="18" charset="0"/>
                <a:cs typeface="Arial" panose="020B0604020202020204" pitchFamily="34" charset="0"/>
              </a:rPr>
              <a:t> </a:t>
            </a:r>
            <a:r>
              <a:rPr lang="en-US" spc="-5">
                <a:ea typeface="Times New Roman" panose="02020603050405020304" pitchFamily="18" charset="0"/>
                <a:cs typeface="Arial" panose="020B0604020202020204" pitchFamily="34" charset="0"/>
              </a:rPr>
              <a:t>c</a:t>
            </a:r>
            <a:r>
              <a:rPr lang="en-US">
                <a:ea typeface="Times New Roman" panose="02020603050405020304" pitchFamily="18" charset="0"/>
                <a:cs typeface="Arial" panose="020B0604020202020204" pitchFamily="34" charset="0"/>
              </a:rPr>
              <a:t>ủa b</a:t>
            </a:r>
            <a:r>
              <a:rPr lang="en-US" spc="-5">
                <a:ea typeface="Times New Roman" panose="02020603050405020304" pitchFamily="18" charset="0"/>
                <a:cs typeface="Arial" panose="020B0604020202020204" pitchFamily="34" charset="0"/>
              </a:rPr>
              <a:t>ẫ</a:t>
            </a:r>
            <a:r>
              <a:rPr lang="en-US">
                <a:ea typeface="Times New Roman" panose="02020603050405020304" pitchFamily="18" charset="0"/>
                <a:cs typeface="Arial" panose="020B0604020202020204" pitchFamily="34" charset="0"/>
              </a:rPr>
              <a:t>y hơi</a:t>
            </a:r>
            <a:r>
              <a:rPr lang="en-US" smtClean="0">
                <a:ea typeface="Times New Roman" panose="02020603050405020304" pitchFamily="18" charset="0"/>
                <a:cs typeface="Arial" panose="020B0604020202020204" pitchFamily="34" charset="0"/>
              </a:rPr>
              <a:t>.</a:t>
            </a:r>
            <a:endParaRPr lang="en-US">
              <a:ea typeface="Times New Roman" panose="02020603050405020304" pitchFamily="18" charset="0"/>
              <a:cs typeface="Arial" panose="020B0604020202020204" pitchFamily="34" charset="0"/>
            </a:endParaRPr>
          </a:p>
        </p:txBody>
      </p:sp>
      <p:sp>
        <p:nvSpPr>
          <p:cNvPr id="9" name="TextBox 8">
            <a:extLst>
              <a:ext uri="{FF2B5EF4-FFF2-40B4-BE49-F238E27FC236}">
                <a16:creationId xmlns:a16="http://schemas.microsoft.com/office/drawing/2014/main" id="{45B7F82C-C60F-78BE-4664-160909350B89}"/>
              </a:ext>
            </a:extLst>
          </p:cNvPr>
          <p:cNvSpPr txBox="1"/>
          <p:nvPr/>
        </p:nvSpPr>
        <p:spPr>
          <a:xfrm>
            <a:off x="742121" y="2629538"/>
            <a:ext cx="10727636" cy="1977464"/>
          </a:xfrm>
          <a:prstGeom prst="rect">
            <a:avLst/>
          </a:prstGeom>
          <a:noFill/>
        </p:spPr>
        <p:txBody>
          <a:bodyPr wrap="square">
            <a:spAutoFit/>
          </a:bodyPr>
          <a:lstStyle/>
          <a:p>
            <a:pPr marL="285750" indent="-285750" algn="just">
              <a:lnSpc>
                <a:spcPct val="125000"/>
              </a:lnSpc>
              <a:spcBef>
                <a:spcPts val="300"/>
              </a:spcBef>
              <a:spcAft>
                <a:spcPts val="300"/>
              </a:spcAft>
              <a:buFont typeface="Arial" panose="020B0604020202020204" pitchFamily="34" charset="0"/>
              <a:buChar char="•"/>
            </a:pPr>
            <a:r>
              <a:rPr lang="vi-VN" spc="5">
                <a:ea typeface="Times New Roman" panose="02020603050405020304" pitchFamily="18" charset="0"/>
                <a:cs typeface="Arial" panose="020B0604020202020204" pitchFamily="34" charset="0"/>
              </a:rPr>
              <a:t>Bẫy hơi phục vụ một số chức năng vận hành quan trọng cho hệ thống hơi nước:</a:t>
            </a:r>
          </a:p>
          <a:p>
            <a:pPr algn="just">
              <a:lnSpc>
                <a:spcPct val="125000"/>
              </a:lnSpc>
              <a:spcBef>
                <a:spcPts val="300"/>
              </a:spcBef>
              <a:spcAft>
                <a:spcPts val="300"/>
              </a:spcAft>
            </a:pPr>
            <a:r>
              <a:rPr lang="en-US" spc="5" smtClean="0">
                <a:ea typeface="Times New Roman" panose="02020603050405020304" pitchFamily="18" charset="0"/>
                <a:cs typeface="Arial" panose="020B0604020202020204" pitchFamily="34" charset="0"/>
              </a:rPr>
              <a:t>	</a:t>
            </a:r>
            <a:r>
              <a:rPr lang="vi-VN" spc="5" smtClean="0">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Trong quá trình khởi động, chúng cho phép không khí và một lượng lớn nước ngưng thoát </a:t>
            </a:r>
            <a:r>
              <a:rPr lang="en-US" spc="5" smtClean="0">
                <a:ea typeface="Times New Roman" panose="02020603050405020304" pitchFamily="18" charset="0"/>
                <a:cs typeface="Arial" panose="020B0604020202020204" pitchFamily="34" charset="0"/>
              </a:rPr>
              <a:t>	</a:t>
            </a:r>
            <a:r>
              <a:rPr lang="vi-VN" spc="5" smtClean="0">
                <a:ea typeface="Times New Roman" panose="02020603050405020304" pitchFamily="18" charset="0"/>
                <a:cs typeface="Arial" panose="020B0604020202020204" pitchFamily="34" charset="0"/>
              </a:rPr>
              <a:t>ra </a:t>
            </a:r>
            <a:r>
              <a:rPr lang="vi-VN" spc="5">
                <a:ea typeface="Times New Roman" panose="02020603050405020304" pitchFamily="18" charset="0"/>
                <a:cs typeface="Arial" panose="020B0604020202020204" pitchFamily="34" charset="0"/>
              </a:rPr>
              <a:t>ngoài</a:t>
            </a:r>
            <a:r>
              <a:rPr lang="vi-VN" spc="5" smtClean="0">
                <a:ea typeface="Times New Roman" panose="02020603050405020304" pitchFamily="18" charset="0"/>
                <a:cs typeface="Arial" panose="020B0604020202020204" pitchFamily="34" charset="0"/>
              </a:rPr>
              <a:t>.</a:t>
            </a:r>
            <a:endParaRPr lang="en-US" spc="5" smtClean="0">
              <a:ea typeface="Times New Roman" panose="02020603050405020304" pitchFamily="18" charset="0"/>
              <a:cs typeface="Arial" panose="020B0604020202020204" pitchFamily="34" charset="0"/>
            </a:endParaRPr>
          </a:p>
          <a:p>
            <a:pPr algn="just">
              <a:lnSpc>
                <a:spcPct val="125000"/>
              </a:lnSpc>
              <a:spcBef>
                <a:spcPts val="300"/>
              </a:spcBef>
              <a:spcAft>
                <a:spcPts val="300"/>
              </a:spcAft>
            </a:pPr>
            <a:r>
              <a:rPr lang="en-US" spc="5">
                <a:ea typeface="Times New Roman" panose="02020603050405020304" pitchFamily="18" charset="0"/>
                <a:cs typeface="Arial" panose="020B0604020202020204" pitchFamily="34" charset="0"/>
              </a:rPr>
              <a:t>	</a:t>
            </a:r>
            <a:r>
              <a:rPr lang="vi-VN" spc="5" smtClean="0">
                <a:ea typeface="Times New Roman" panose="02020603050405020304" pitchFamily="18" charset="0"/>
                <a:cs typeface="Arial" panose="020B0604020202020204" pitchFamily="34" charset="0"/>
              </a:rPr>
              <a:t>– </a:t>
            </a:r>
            <a:r>
              <a:rPr lang="vi-VN" spc="5">
                <a:ea typeface="Times New Roman" panose="02020603050405020304" pitchFamily="18" charset="0"/>
                <a:cs typeface="Arial" panose="020B0604020202020204" pitchFamily="34" charset="0"/>
              </a:rPr>
              <a:t>Trong quá trình hoạt động bình thường, chúng cho phép nước ngưng được thu gom đi vào </a:t>
            </a:r>
            <a:r>
              <a:rPr lang="en-US" spc="5" smtClean="0">
                <a:ea typeface="Times New Roman" panose="02020603050405020304" pitchFamily="18" charset="0"/>
                <a:cs typeface="Arial" panose="020B0604020202020204" pitchFamily="34" charset="0"/>
              </a:rPr>
              <a:t>	</a:t>
            </a:r>
            <a:r>
              <a:rPr lang="vi-VN" spc="5" smtClean="0">
                <a:ea typeface="Times New Roman" panose="02020603050405020304" pitchFamily="18" charset="0"/>
                <a:cs typeface="Arial" panose="020B0604020202020204" pitchFamily="34" charset="0"/>
              </a:rPr>
              <a:t>hệ </a:t>
            </a:r>
            <a:r>
              <a:rPr lang="vi-VN" spc="5">
                <a:ea typeface="Times New Roman" panose="02020603050405020304" pitchFamily="18" charset="0"/>
                <a:cs typeface="Arial" panose="020B0604020202020204" pitchFamily="34" charset="0"/>
              </a:rPr>
              <a:t>thống hồi lưu nước ngưng, đồng thời giảm thiểu (hoặc loại bỏ) thất thoát hơi nước.</a:t>
            </a:r>
          </a:p>
        </p:txBody>
      </p:sp>
      <p:sp>
        <p:nvSpPr>
          <p:cNvPr id="11" name="TextBox 10">
            <a:extLst>
              <a:ext uri="{FF2B5EF4-FFF2-40B4-BE49-F238E27FC236}">
                <a16:creationId xmlns:a16="http://schemas.microsoft.com/office/drawing/2014/main" id="{DF42BD2C-3CCC-B1C7-419A-F018CDC30814}"/>
              </a:ext>
            </a:extLst>
          </p:cNvPr>
          <p:cNvSpPr txBox="1"/>
          <p:nvPr/>
        </p:nvSpPr>
        <p:spPr>
          <a:xfrm>
            <a:off x="724517" y="4604727"/>
            <a:ext cx="10595114" cy="1712648"/>
          </a:xfrm>
          <a:prstGeom prst="rect">
            <a:avLst/>
          </a:prstGeom>
          <a:noFill/>
        </p:spPr>
        <p:txBody>
          <a:bodyPr wrap="square">
            <a:spAutoFit/>
          </a:bodyPr>
          <a:lstStyle/>
          <a:p>
            <a:pPr marL="285750" indent="-285750" algn="just">
              <a:lnSpc>
                <a:spcPct val="125000"/>
              </a:lnSpc>
              <a:spcBef>
                <a:spcPts val="300"/>
              </a:spcBef>
              <a:spcAft>
                <a:spcPts val="300"/>
              </a:spcAft>
              <a:buFont typeface="Arial" panose="020B0604020202020204" pitchFamily="34" charset="0"/>
              <a:buChar char="•"/>
            </a:pPr>
            <a:r>
              <a:rPr lang="vi-VN">
                <a:ea typeface="Times New Roman" panose="02020603050405020304" pitchFamily="18" charset="0"/>
                <a:cs typeface="Arial" panose="020B0604020202020204" pitchFamily="34" charset="0"/>
              </a:rPr>
              <a:t>Có ba loại bẫy hơi chính được sử dụng hiện nay bao gồm:</a:t>
            </a:r>
          </a:p>
          <a:p>
            <a:pPr marL="285750" indent="-285750" algn="just">
              <a:lnSpc>
                <a:spcPct val="125000"/>
              </a:lnSpc>
              <a:spcBef>
                <a:spcPts val="300"/>
              </a:spcBef>
              <a:spcAft>
                <a:spcPts val="300"/>
              </a:spcAft>
              <a:buFont typeface="Arial" panose="020B0604020202020204" pitchFamily="34" charset="0"/>
              <a:buChar char="•"/>
            </a:pPr>
            <a:r>
              <a:rPr lang="vi-VN">
                <a:ea typeface="Times New Roman" panose="02020603050405020304" pitchFamily="18" charset="0"/>
                <a:cs typeface="Arial" panose="020B0604020202020204" pitchFamily="34" charset="0"/>
              </a:rPr>
              <a:t>– Bẫy hơi kiểu cốc phao.</a:t>
            </a:r>
          </a:p>
          <a:p>
            <a:pPr marL="285750" indent="-285750" algn="just">
              <a:lnSpc>
                <a:spcPct val="125000"/>
              </a:lnSpc>
              <a:spcBef>
                <a:spcPts val="300"/>
              </a:spcBef>
              <a:spcAft>
                <a:spcPts val="300"/>
              </a:spcAft>
              <a:buFont typeface="Arial" panose="020B0604020202020204" pitchFamily="34" charset="0"/>
              <a:buChar char="•"/>
            </a:pPr>
            <a:r>
              <a:rPr lang="vi-VN">
                <a:ea typeface="Times New Roman" panose="02020603050405020304" pitchFamily="18" charset="0"/>
                <a:cs typeface="Arial" panose="020B0604020202020204" pitchFamily="34" charset="0"/>
              </a:rPr>
              <a:t>– Bẫy hơi kiểu bóng phao.</a:t>
            </a:r>
          </a:p>
          <a:p>
            <a:pPr marL="285750" indent="-285750" algn="just">
              <a:lnSpc>
                <a:spcPct val="125000"/>
              </a:lnSpc>
              <a:spcBef>
                <a:spcPts val="300"/>
              </a:spcBef>
              <a:spcAft>
                <a:spcPts val="300"/>
              </a:spcAft>
              <a:buFont typeface="Arial" panose="020B0604020202020204" pitchFamily="34" charset="0"/>
              <a:buChar char="•"/>
            </a:pPr>
            <a:r>
              <a:rPr lang="vi-VN">
                <a:ea typeface="Times New Roman" panose="02020603050405020304" pitchFamily="18" charset="0"/>
                <a:cs typeface="Arial" panose="020B0604020202020204" pitchFamily="34" charset="0"/>
              </a:rPr>
              <a:t>– Bẫy hơi kiểu nhiệt động.</a:t>
            </a:r>
          </a:p>
        </p:txBody>
      </p:sp>
      <p:pic>
        <p:nvPicPr>
          <p:cNvPr id="8" name="Picture 7"/>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561036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ABBCA9-A3A1-BC78-CB60-8D1468EEDE32}"/>
              </a:ext>
            </a:extLst>
          </p:cNvPr>
          <p:cNvSpPr txBox="1"/>
          <p:nvPr/>
        </p:nvSpPr>
        <p:spPr>
          <a:xfrm>
            <a:off x="685800" y="646126"/>
            <a:ext cx="10820400" cy="523220"/>
          </a:xfrm>
          <a:prstGeom prst="rect">
            <a:avLst/>
          </a:prstGeom>
          <a:noFill/>
        </p:spPr>
        <p:txBody>
          <a:bodyPr wrap="square">
            <a:spAutoFit/>
          </a:bodyPr>
          <a:lstStyle/>
          <a:p>
            <a:pPr algn="ctr"/>
            <a:r>
              <a:rPr lang="vi-VN" sz="2800" b="1">
                <a:solidFill>
                  <a:schemeClr val="accent1">
                    <a:lumMod val="50000"/>
                  </a:schemeClr>
                </a:solidFill>
                <a:ea typeface="Times New Roman" panose="02020603050405020304" pitchFamily="18" charset="0"/>
                <a:cs typeface="Arial" panose="020B0604020202020204" pitchFamily="34" charset="0"/>
              </a:rPr>
              <a:t>Bẫy hơi kiểu cốc phao</a:t>
            </a:r>
          </a:p>
        </p:txBody>
      </p:sp>
      <p:pic>
        <p:nvPicPr>
          <p:cNvPr id="7" name="Picture 6"/>
          <p:cNvPicPr>
            <a:picLocks noChangeAspect="1"/>
          </p:cNvPicPr>
          <p:nvPr/>
        </p:nvPicPr>
        <p:blipFill>
          <a:blip r:embed="rId3"/>
          <a:stretch>
            <a:fillRect/>
          </a:stretch>
        </p:blipFill>
        <p:spPr>
          <a:xfrm>
            <a:off x="11188160" y="5996280"/>
            <a:ext cx="1000211" cy="861720"/>
          </a:xfrm>
          <a:prstGeom prst="rect">
            <a:avLst/>
          </a:prstGeom>
        </p:spPr>
      </p:pic>
      <p:pic>
        <p:nvPicPr>
          <p:cNvPr id="8" name="Picture 7" descr="Diagram of a mechanical device with arrows pointing to the side&#10;&#10;Description automatically generated">
            <a:extLst>
              <a:ext uri="{FF2B5EF4-FFF2-40B4-BE49-F238E27FC236}">
                <a16:creationId xmlns:a16="http://schemas.microsoft.com/office/drawing/2014/main" id="{47092D11-B81C-F606-B6CB-53E82EA1020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1288" y="2012612"/>
            <a:ext cx="4841190" cy="2945693"/>
          </a:xfrm>
          <a:prstGeom prst="rect">
            <a:avLst/>
          </a:prstGeom>
          <a:noFill/>
          <a:ln>
            <a:noFill/>
          </a:ln>
        </p:spPr>
      </p:pic>
      <p:sp>
        <p:nvSpPr>
          <p:cNvPr id="10" name="TextBox 9">
            <a:extLst>
              <a:ext uri="{FF2B5EF4-FFF2-40B4-BE49-F238E27FC236}">
                <a16:creationId xmlns:a16="http://schemas.microsoft.com/office/drawing/2014/main" id="{D9568347-A4B4-04D5-E025-2B86DB2B97C6}"/>
              </a:ext>
            </a:extLst>
          </p:cNvPr>
          <p:cNvSpPr txBox="1"/>
          <p:nvPr/>
        </p:nvSpPr>
        <p:spPr>
          <a:xfrm>
            <a:off x="914400" y="5257800"/>
            <a:ext cx="4286032" cy="400110"/>
          </a:xfrm>
          <a:prstGeom prst="rect">
            <a:avLst/>
          </a:prstGeom>
          <a:noFill/>
        </p:spPr>
        <p:txBody>
          <a:bodyPr wrap="square">
            <a:spAutoFit/>
          </a:bodyPr>
          <a:lstStyle/>
          <a:p>
            <a:r>
              <a:rPr lang="en-US" sz="2000" dirty="0" err="1">
                <a:effectLst/>
                <a:latin typeface="Arial" panose="020B0604020202020204" pitchFamily="34" charset="0"/>
                <a:ea typeface="Times New Roman" panose="02020603050405020304" pitchFamily="18" charset="0"/>
                <a:cs typeface="Arial" panose="020B0604020202020204" pitchFamily="34" charset="0"/>
              </a:rPr>
              <a:t>C</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ấ</a:t>
            </a:r>
            <a:r>
              <a:rPr lang="en-US" sz="2000" dirty="0" err="1">
                <a:effectLst/>
                <a:latin typeface="Arial" panose="020B0604020202020204" pitchFamily="34" charset="0"/>
                <a:ea typeface="Times New Roman" panose="02020603050405020304" pitchFamily="18" charset="0"/>
                <a:cs typeface="Arial" panose="020B0604020202020204" pitchFamily="34" charset="0"/>
              </a:rPr>
              <a:t>u</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tạo</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c</a:t>
            </a:r>
            <a:r>
              <a:rPr lang="en-US" sz="2000" dirty="0" err="1">
                <a:effectLst/>
                <a:latin typeface="Arial" panose="020B0604020202020204" pitchFamily="34" charset="0"/>
                <a:ea typeface="Times New Roman" panose="02020603050405020304" pitchFamily="18" charset="0"/>
                <a:cs typeface="Arial" panose="020B0604020202020204" pitchFamily="34" charset="0"/>
              </a:rPr>
              <a:t>ủa</a:t>
            </a:r>
            <a:r>
              <a:rPr lang="en-US" sz="2000" spc="-5"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b</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ẫ</a:t>
            </a:r>
            <a:r>
              <a:rPr lang="en-US" sz="2000" dirty="0" err="1">
                <a:effectLst/>
                <a:latin typeface="Arial" panose="020B0604020202020204" pitchFamily="34" charset="0"/>
                <a:ea typeface="Times New Roman" panose="02020603050405020304" pitchFamily="18" charset="0"/>
                <a:cs typeface="Arial" panose="020B0604020202020204" pitchFamily="34" charset="0"/>
              </a:rPr>
              <a:t>y</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hơi</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k</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i</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ể</a:t>
            </a:r>
            <a:r>
              <a:rPr lang="en-US" sz="2000" dirty="0" err="1">
                <a:effectLst/>
                <a:latin typeface="Arial" panose="020B0604020202020204" pitchFamily="34" charset="0"/>
                <a:ea typeface="Times New Roman" panose="02020603050405020304" pitchFamily="18" charset="0"/>
                <a:cs typeface="Arial" panose="020B0604020202020204" pitchFamily="34" charset="0"/>
              </a:rPr>
              <a:t>u</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c</a:t>
            </a:r>
            <a:r>
              <a:rPr lang="en-US" sz="2000" dirty="0" err="1">
                <a:effectLst/>
                <a:latin typeface="Arial" panose="020B0604020202020204" pitchFamily="34" charset="0"/>
                <a:ea typeface="Times New Roman" panose="02020603050405020304" pitchFamily="18" charset="0"/>
                <a:cs typeface="Arial" panose="020B0604020202020204" pitchFamily="34" charset="0"/>
              </a:rPr>
              <a:t>ốc</a:t>
            </a:r>
            <a:r>
              <a:rPr lang="en-US" sz="2000" spc="-5"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ph</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a</a:t>
            </a:r>
            <a:r>
              <a:rPr lang="en-US" sz="2000" dirty="0" err="1">
                <a:effectLst/>
                <a:latin typeface="Arial" panose="020B0604020202020204" pitchFamily="34" charset="0"/>
                <a:ea typeface="Times New Roman" panose="02020603050405020304" pitchFamily="18" charset="0"/>
                <a:cs typeface="Arial" panose="020B0604020202020204" pitchFamily="34" charset="0"/>
              </a:rPr>
              <a:t>o</a:t>
            </a:r>
            <a:endParaRPr lang="en-US" sz="2000" dirty="0">
              <a:latin typeface="Arial" panose="020B0604020202020204" pitchFamily="34" charset="0"/>
              <a:cs typeface="Arial" panose="020B0604020202020204" pitchFamily="34" charset="0"/>
            </a:endParaRPr>
          </a:p>
        </p:txBody>
      </p:sp>
      <p:pic>
        <p:nvPicPr>
          <p:cNvPr id="11" name="Picture 10" descr="Diagram of a machine with a couple of cylinders&#10;&#10;Description automatically generated with medium confidence">
            <a:extLst>
              <a:ext uri="{FF2B5EF4-FFF2-40B4-BE49-F238E27FC236}">
                <a16:creationId xmlns:a16="http://schemas.microsoft.com/office/drawing/2014/main" id="{8E7018AD-9C4E-A20B-D081-DF120EA83FC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899283"/>
            <a:ext cx="5311796" cy="3059022"/>
          </a:xfrm>
          <a:prstGeom prst="rect">
            <a:avLst/>
          </a:prstGeom>
          <a:noFill/>
          <a:ln>
            <a:noFill/>
          </a:ln>
        </p:spPr>
      </p:pic>
      <p:sp>
        <p:nvSpPr>
          <p:cNvPr id="12" name="TextBox 11">
            <a:extLst>
              <a:ext uri="{FF2B5EF4-FFF2-40B4-BE49-F238E27FC236}">
                <a16:creationId xmlns:a16="http://schemas.microsoft.com/office/drawing/2014/main" id="{7AF325AA-C6CC-4260-5ED6-FFE45BEE66FE}"/>
              </a:ext>
            </a:extLst>
          </p:cNvPr>
          <p:cNvSpPr txBox="1"/>
          <p:nvPr/>
        </p:nvSpPr>
        <p:spPr>
          <a:xfrm>
            <a:off x="6096000" y="5257800"/>
            <a:ext cx="5562600" cy="400110"/>
          </a:xfrm>
          <a:prstGeom prst="rect">
            <a:avLst/>
          </a:prstGeom>
          <a:noFill/>
        </p:spPr>
        <p:txBody>
          <a:bodyPr wrap="square">
            <a:spAutoFit/>
          </a:bodyPr>
          <a:lstStyle/>
          <a:p>
            <a:r>
              <a:rPr lang="en-US" sz="2000" dirty="0" err="1">
                <a:effectLst/>
                <a:latin typeface="Arial" panose="020B0604020202020204" pitchFamily="34" charset="0"/>
                <a:ea typeface="Times New Roman" panose="02020603050405020304" pitchFamily="18" charset="0"/>
                <a:cs typeface="Arial" panose="020B0604020202020204" pitchFamily="34" charset="0"/>
              </a:rPr>
              <a:t>Nguy</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ê</a:t>
            </a:r>
            <a:r>
              <a:rPr lang="en-US" sz="2000" dirty="0" err="1">
                <a:effectLst/>
                <a:latin typeface="Arial" panose="020B0604020202020204" pitchFamily="34" charset="0"/>
                <a:ea typeface="Times New Roman" panose="02020603050405020304" pitchFamily="18" charset="0"/>
                <a:cs typeface="Arial" panose="020B0604020202020204" pitchFamily="34" charset="0"/>
              </a:rPr>
              <a:t>n</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lý</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làm</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v</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i</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ệ</a:t>
            </a:r>
            <a:r>
              <a:rPr lang="en-US" sz="2000" dirty="0" err="1">
                <a:effectLst/>
                <a:latin typeface="Arial" panose="020B0604020202020204" pitchFamily="34" charset="0"/>
                <a:ea typeface="Times New Roman" panose="02020603050405020304" pitchFamily="18" charset="0"/>
                <a:cs typeface="Arial" panose="020B0604020202020204" pitchFamily="34" charset="0"/>
              </a:rPr>
              <a:t>c</a:t>
            </a:r>
            <a:r>
              <a:rPr lang="en-US" sz="2000" spc="-5" dirty="0">
                <a:effectLst/>
                <a:latin typeface="Arial" panose="020B0604020202020204" pitchFamily="34" charset="0"/>
                <a:ea typeface="Times New Roman" panose="02020603050405020304" pitchFamily="18" charset="0"/>
                <a:cs typeface="Arial" panose="020B0604020202020204" pitchFamily="34" charset="0"/>
              </a:rPr>
              <a:t> </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c</a:t>
            </a:r>
            <a:r>
              <a:rPr lang="en-US" sz="2000" dirty="0" err="1">
                <a:effectLst/>
                <a:latin typeface="Arial" panose="020B0604020202020204" pitchFamily="34" charset="0"/>
                <a:ea typeface="Times New Roman" panose="02020603050405020304" pitchFamily="18" charset="0"/>
                <a:cs typeface="Arial" panose="020B0604020202020204" pitchFamily="34" charset="0"/>
              </a:rPr>
              <a:t>ủa</a:t>
            </a:r>
            <a:r>
              <a:rPr lang="en-US" sz="2000" spc="-5" dirty="0">
                <a:effectLst/>
                <a:latin typeface="Arial" panose="020B0604020202020204" pitchFamily="34" charset="0"/>
                <a:ea typeface="Times New Roman" panose="02020603050405020304" pitchFamily="18" charset="0"/>
                <a:cs typeface="Arial" panose="020B0604020202020204" pitchFamily="34" charset="0"/>
              </a:rPr>
              <a:t> </a:t>
            </a:r>
            <a:r>
              <a:rPr lang="en-US" sz="2000" spc="10" dirty="0" err="1">
                <a:effectLst/>
                <a:latin typeface="Arial" panose="020B0604020202020204" pitchFamily="34" charset="0"/>
                <a:ea typeface="Times New Roman" panose="02020603050405020304" pitchFamily="18" charset="0"/>
                <a:cs typeface="Arial" panose="020B0604020202020204" pitchFamily="34" charset="0"/>
              </a:rPr>
              <a:t>b</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ẫ</a:t>
            </a:r>
            <a:r>
              <a:rPr lang="en-US" sz="2000" dirty="0" err="1">
                <a:effectLst/>
                <a:latin typeface="Arial" panose="020B0604020202020204" pitchFamily="34" charset="0"/>
                <a:ea typeface="Times New Roman" panose="02020603050405020304" pitchFamily="18" charset="0"/>
                <a:cs typeface="Arial" panose="020B0604020202020204" pitchFamily="34" charset="0"/>
              </a:rPr>
              <a:t>y</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hơi</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k</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i</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ể</a:t>
            </a:r>
            <a:r>
              <a:rPr lang="en-US" sz="2000" dirty="0" err="1">
                <a:effectLst/>
                <a:latin typeface="Arial" panose="020B0604020202020204" pitchFamily="34" charset="0"/>
                <a:ea typeface="Times New Roman" panose="02020603050405020304" pitchFamily="18" charset="0"/>
                <a:cs typeface="Arial" panose="020B0604020202020204" pitchFamily="34" charset="0"/>
              </a:rPr>
              <a:t>u</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c</a:t>
            </a:r>
            <a:r>
              <a:rPr lang="en-US" sz="2000" dirty="0" err="1">
                <a:effectLst/>
                <a:latin typeface="Arial" panose="020B0604020202020204" pitchFamily="34" charset="0"/>
                <a:ea typeface="Times New Roman" panose="02020603050405020304" pitchFamily="18" charset="0"/>
                <a:cs typeface="Arial" panose="020B0604020202020204" pitchFamily="34" charset="0"/>
              </a:rPr>
              <a:t>ốc</a:t>
            </a:r>
            <a:r>
              <a:rPr lang="en-US" sz="2000" spc="-5"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ph</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a</a:t>
            </a:r>
            <a:r>
              <a:rPr lang="en-US" sz="2000" dirty="0" err="1">
                <a:effectLst/>
                <a:latin typeface="Arial" panose="020B0604020202020204" pitchFamily="34" charset="0"/>
                <a:ea typeface="Times New Roman" panose="02020603050405020304" pitchFamily="18" charset="0"/>
                <a:cs typeface="Arial" panose="020B0604020202020204" pitchFamily="34" charset="0"/>
              </a:rPr>
              <a:t>o</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43745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F46BF9E5-F058-48D5-30DA-802C38C5D7D5}"/>
              </a:ext>
            </a:extLst>
          </p:cNvPr>
          <p:cNvSpPr txBox="1">
            <a:spLocks noChangeArrowheads="1"/>
          </p:cNvSpPr>
          <p:nvPr/>
        </p:nvSpPr>
        <p:spPr>
          <a:xfrm>
            <a:off x="723900" y="1447800"/>
            <a:ext cx="10744200" cy="36531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lnSpc>
                <a:spcPct val="120000"/>
              </a:lnSpc>
              <a:spcBef>
                <a:spcPts val="300"/>
              </a:spcBef>
              <a:spcAft>
                <a:spcPts val="300"/>
              </a:spcAft>
              <a:buFontTx/>
              <a:buChar char="•"/>
            </a:pPr>
            <a:r>
              <a:rPr lang="en-US" altLang="en-US" sz="2000" b="1">
                <a:solidFill>
                  <a:schemeClr val="tx1"/>
                </a:solidFill>
                <a:latin typeface="Arial" panose="020B0604020202020204" pitchFamily="34" charset="0"/>
                <a:cs typeface="Arial" panose="020B0604020202020204" pitchFamily="34" charset="0"/>
              </a:rPr>
              <a:t>Độ tro A: </a:t>
            </a:r>
            <a:r>
              <a:rPr lang="en-US" altLang="en-US" sz="2000">
                <a:solidFill>
                  <a:schemeClr val="tx1"/>
                </a:solidFill>
                <a:latin typeface="Arial" panose="020B0604020202020204" pitchFamily="34" charset="0"/>
                <a:cs typeface="Arial" panose="020B0604020202020204" pitchFamily="34" charset="0"/>
              </a:rPr>
              <a:t>là các khoáng chất còn lại sau khi cháy hết nhiên liệu. Tro làm  mài mòn, làm bám bẩn các bề mặt chịu nhiệt dẫn đến giảm hệ số truyền nhiệt. Tro là thành phần có hại trong nhiên liệu.</a:t>
            </a:r>
          </a:p>
          <a:p>
            <a:pPr lvl="1" algn="just">
              <a:lnSpc>
                <a:spcPct val="120000"/>
              </a:lnSpc>
              <a:spcBef>
                <a:spcPts val="300"/>
              </a:spcBef>
              <a:spcAft>
                <a:spcPts val="300"/>
              </a:spcAft>
              <a:buFontTx/>
              <a:buChar char="•"/>
            </a:pPr>
            <a:r>
              <a:rPr lang="en-US" altLang="en-US" sz="2000" b="1">
                <a:solidFill>
                  <a:schemeClr val="tx1"/>
                </a:solidFill>
                <a:latin typeface="Arial" panose="020B0604020202020204" pitchFamily="34" charset="0"/>
                <a:cs typeface="Arial" panose="020B0604020202020204" pitchFamily="34" charset="0"/>
              </a:rPr>
              <a:t>Độ ẩm W(M): </a:t>
            </a:r>
            <a:r>
              <a:rPr lang="en-US" altLang="en-US" sz="2000">
                <a:solidFill>
                  <a:schemeClr val="tx1"/>
                </a:solidFill>
                <a:latin typeface="Arial" panose="020B0604020202020204" pitchFamily="34" charset="0"/>
                <a:cs typeface="Arial" panose="020B0604020202020204" pitchFamily="34" charset="0"/>
              </a:rPr>
              <a:t>là lượng nước ẩn chứa trong nhiên liệu. Sự có mặt của chúng làm giảm thành phần cháy, còn làm tiêu tốn thêm một lượng nhiệt để bốc hơi ẩm khi cháy nhiên liệu. Nó là thành phần có hại trong nhiên liệu.</a:t>
            </a:r>
          </a:p>
          <a:p>
            <a:pPr lvl="1" algn="just">
              <a:lnSpc>
                <a:spcPct val="120000"/>
              </a:lnSpc>
              <a:spcBef>
                <a:spcPts val="300"/>
              </a:spcBef>
              <a:spcAft>
                <a:spcPts val="300"/>
              </a:spcAft>
              <a:buFontTx/>
              <a:buChar char="•"/>
            </a:pPr>
            <a:r>
              <a:rPr lang="en-US" altLang="en-US" sz="2000" b="1">
                <a:solidFill>
                  <a:schemeClr val="tx1"/>
                </a:solidFill>
                <a:latin typeface="Arial" panose="020B0604020202020204" pitchFamily="34" charset="0"/>
                <a:cs typeface="Arial" panose="020B0604020202020204" pitchFamily="34" charset="0"/>
              </a:rPr>
              <a:t>Chất bốc V: </a:t>
            </a:r>
            <a:r>
              <a:rPr lang="en-US" altLang="en-US" sz="2000">
                <a:solidFill>
                  <a:schemeClr val="tx1"/>
                </a:solidFill>
                <a:latin typeface="Arial" panose="020B0604020202020204" pitchFamily="34" charset="0"/>
                <a:cs typeface="Arial" panose="020B0604020202020204" pitchFamily="34" charset="0"/>
              </a:rPr>
              <a:t>là các khí như CH</a:t>
            </a:r>
            <a:r>
              <a:rPr lang="en-US" altLang="en-US" sz="2000" baseline="-25000">
                <a:solidFill>
                  <a:schemeClr val="tx1"/>
                </a:solidFill>
                <a:latin typeface="Arial" panose="020B0604020202020204" pitchFamily="34" charset="0"/>
                <a:cs typeface="Arial" panose="020B0604020202020204" pitchFamily="34" charset="0"/>
              </a:rPr>
              <a:t>4</a:t>
            </a:r>
            <a:r>
              <a:rPr lang="en-US" altLang="en-US" sz="2000">
                <a:solidFill>
                  <a:schemeClr val="tx1"/>
                </a:solidFill>
                <a:latin typeface="Arial" panose="020B0604020202020204" pitchFamily="34" charset="0"/>
                <a:cs typeface="Arial" panose="020B0604020202020204" pitchFamily="34" charset="0"/>
              </a:rPr>
              <a:t> , cacbua hydro, CO…sinh ra trong quá trình nhiệt phân ở giai đoạn đầu của quá trình cháy.Nhiên liệu càng nhiều chất bốc càng dễ cháy và cháy kiệt.</a:t>
            </a:r>
          </a:p>
          <a:p>
            <a:pPr marL="457200" lvl="1" indent="0" algn="just">
              <a:lnSpc>
                <a:spcPct val="120000"/>
              </a:lnSpc>
              <a:spcBef>
                <a:spcPts val="300"/>
              </a:spcBef>
              <a:spcAft>
                <a:spcPts val="300"/>
              </a:spcAft>
              <a:buNone/>
            </a:pPr>
            <a:endParaRPr lang="en-US" altLang="en-US" sz="2000" dirty="0">
              <a:solidFill>
                <a:schemeClr val="tx1"/>
              </a:solidFill>
              <a:latin typeface="Arial" panose="020B0604020202020204" pitchFamily="34" charset="0"/>
              <a:cs typeface="Arial" panose="020B0604020202020204" pitchFamily="34" charset="0"/>
            </a:endParaRPr>
          </a:p>
        </p:txBody>
      </p:sp>
      <p:sp>
        <p:nvSpPr>
          <p:cNvPr id="4" name="Rectangle 4">
            <a:extLst>
              <a:ext uri="{FF2B5EF4-FFF2-40B4-BE49-F238E27FC236}">
                <a16:creationId xmlns:a16="http://schemas.microsoft.com/office/drawing/2014/main" id="{F1115BE2-25AA-4532-AE3F-CDF8F9417B77}"/>
              </a:ext>
            </a:extLst>
          </p:cNvPr>
          <p:cNvSpPr txBox="1">
            <a:spLocks noChangeArrowheads="1"/>
          </p:cNvSpPr>
          <p:nvPr/>
        </p:nvSpPr>
        <p:spPr>
          <a:xfrm>
            <a:off x="723900" y="585142"/>
            <a:ext cx="10744200" cy="669925"/>
          </a:xfrm>
          <a:prstGeom prst="rect">
            <a:avLst/>
          </a:prstGeom>
          <a:noFill/>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lvl="0" algn="ctr">
              <a:lnSpc>
                <a:spcPct val="100000"/>
              </a:lnSpc>
              <a:spcBef>
                <a:spcPts val="0"/>
              </a:spcBef>
              <a:defRPr/>
            </a:pPr>
            <a:r>
              <a:rPr lang="en-US" altLang="en-US" sz="2800" b="1">
                <a:solidFill>
                  <a:schemeClr val="accent1">
                    <a:lumMod val="50000"/>
                  </a:schemeClr>
                </a:solidFill>
                <a:latin typeface="Arial" panose="020B0604020202020204" pitchFamily="34" charset="0"/>
                <a:ea typeface="+mn-ea"/>
                <a:cs typeface="+mn-cs"/>
              </a:rPr>
              <a:t>Đặc tính công nghệ của nhiên liệu – ý nghĩa</a:t>
            </a:r>
          </a:p>
        </p:txBody>
      </p:sp>
      <p:sp>
        <p:nvSpPr>
          <p:cNvPr id="2" name="TextBox 1">
            <a:extLst>
              <a:ext uri="{FF2B5EF4-FFF2-40B4-BE49-F238E27FC236}">
                <a16:creationId xmlns:a16="http://schemas.microsoft.com/office/drawing/2014/main" id="{7E44C8F6-63DA-0BB9-EECA-46116FC473DC}"/>
              </a:ext>
            </a:extLst>
          </p:cNvPr>
          <p:cNvSpPr txBox="1"/>
          <p:nvPr/>
        </p:nvSpPr>
        <p:spPr>
          <a:xfrm>
            <a:off x="2381250" y="5486400"/>
            <a:ext cx="7162800" cy="394210"/>
          </a:xfrm>
          <a:prstGeom prst="rect">
            <a:avLst/>
          </a:prstGeom>
          <a:noFill/>
          <a:ln>
            <a:solidFill>
              <a:schemeClr val="tx1"/>
            </a:solidFill>
          </a:ln>
        </p:spPr>
        <p:txBody>
          <a:bodyPr wrap="square">
            <a:spAutoFit/>
          </a:bodyPr>
          <a:lstStyle/>
          <a:p>
            <a:pPr lvl="1" algn="just">
              <a:lnSpc>
                <a:spcPct val="120000"/>
              </a:lnSpc>
              <a:spcBef>
                <a:spcPts val="300"/>
              </a:spcBef>
              <a:spcAft>
                <a:spcPts val="300"/>
              </a:spcAft>
              <a:buClr>
                <a:srgbClr val="0000FF"/>
              </a:buClr>
            </a:pPr>
            <a:r>
              <a:rPr lang="en-GB" altLang="en-US" i="1">
                <a:solidFill>
                  <a:srgbClr val="FF0000"/>
                </a:solidFill>
                <a:latin typeface="Arial" panose="020B0604020202020204" pitchFamily="34" charset="0"/>
                <a:cs typeface="Arial" panose="020B0604020202020204" pitchFamily="34" charset="0"/>
              </a:rPr>
              <a:t>Câu hỏi: Dầu đốt và khí dầu mỏ hóa lỏng có tro không?</a:t>
            </a:r>
            <a:endParaRPr lang="en-US" altLang="en-US" i="1" dirty="0">
              <a:solidFill>
                <a:srgbClr val="FF0000"/>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4294570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C1A466-314C-2546-E1EF-45F4962357E3}"/>
              </a:ext>
            </a:extLst>
          </p:cNvPr>
          <p:cNvSpPr txBox="1"/>
          <p:nvPr/>
        </p:nvSpPr>
        <p:spPr>
          <a:xfrm>
            <a:off x="609600" y="467028"/>
            <a:ext cx="10972800" cy="545727"/>
          </a:xfrm>
          <a:prstGeom prst="rect">
            <a:avLst/>
          </a:prstGeom>
          <a:noFill/>
        </p:spPr>
        <p:txBody>
          <a:bodyPr wrap="square">
            <a:spAutoFit/>
          </a:bodyPr>
          <a:lstStyle/>
          <a:p>
            <a:pPr algn="ctr">
              <a:lnSpc>
                <a:spcPct val="115000"/>
              </a:lnSpc>
              <a:spcBef>
                <a:spcPts val="300"/>
              </a:spcBef>
              <a:spcAft>
                <a:spcPts val="300"/>
              </a:spcAft>
            </a:pPr>
            <a:r>
              <a:rPr lang="vi-VN" sz="2800" b="1">
                <a:solidFill>
                  <a:schemeClr val="accent1">
                    <a:lumMod val="50000"/>
                  </a:schemeClr>
                </a:solidFill>
                <a:ea typeface="Times New Roman" panose="02020603050405020304" pitchFamily="18" charset="0"/>
                <a:cs typeface="Arial" panose="020B0604020202020204" pitchFamily="34" charset="0"/>
              </a:rPr>
              <a:t>Bẫy hơi kiểu bóng phao</a:t>
            </a:r>
          </a:p>
        </p:txBody>
      </p:sp>
      <p:pic>
        <p:nvPicPr>
          <p:cNvPr id="7" name="Picture 6"/>
          <p:cNvPicPr>
            <a:picLocks noChangeAspect="1"/>
          </p:cNvPicPr>
          <p:nvPr/>
        </p:nvPicPr>
        <p:blipFill>
          <a:blip r:embed="rId3"/>
          <a:stretch>
            <a:fillRect/>
          </a:stretch>
        </p:blipFill>
        <p:spPr>
          <a:xfrm>
            <a:off x="11188160" y="5996280"/>
            <a:ext cx="1000211" cy="861720"/>
          </a:xfrm>
          <a:prstGeom prst="rect">
            <a:avLst/>
          </a:prstGeom>
        </p:spPr>
      </p:pic>
      <p:pic>
        <p:nvPicPr>
          <p:cNvPr id="8" name="Picture 7" descr="A diagram of a metal ball&#10;&#10;Description automatically generated">
            <a:extLst>
              <a:ext uri="{FF2B5EF4-FFF2-40B4-BE49-F238E27FC236}">
                <a16:creationId xmlns:a16="http://schemas.microsoft.com/office/drawing/2014/main" id="{C5F4AD43-CEFE-90DE-645B-F3FB46BEF7F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828817"/>
            <a:ext cx="4820861" cy="3310098"/>
          </a:xfrm>
          <a:prstGeom prst="rect">
            <a:avLst/>
          </a:prstGeom>
          <a:noFill/>
          <a:ln>
            <a:noFill/>
          </a:ln>
        </p:spPr>
      </p:pic>
      <p:sp>
        <p:nvSpPr>
          <p:cNvPr id="10" name="TextBox 9">
            <a:extLst>
              <a:ext uri="{FF2B5EF4-FFF2-40B4-BE49-F238E27FC236}">
                <a16:creationId xmlns:a16="http://schemas.microsoft.com/office/drawing/2014/main" id="{1083541B-C48B-DD59-F4F3-1AE51864A6E2}"/>
              </a:ext>
            </a:extLst>
          </p:cNvPr>
          <p:cNvSpPr txBox="1"/>
          <p:nvPr/>
        </p:nvSpPr>
        <p:spPr>
          <a:xfrm>
            <a:off x="762000" y="5410200"/>
            <a:ext cx="4038600" cy="400110"/>
          </a:xfrm>
          <a:prstGeom prst="rect">
            <a:avLst/>
          </a:prstGeom>
          <a:noFill/>
        </p:spPr>
        <p:txBody>
          <a:bodyPr wrap="square">
            <a:spAutoFit/>
          </a:bodyPr>
          <a:lstStyle/>
          <a:p>
            <a:r>
              <a:rPr lang="en-US" sz="2000" spc="5" dirty="0" err="1">
                <a:effectLst/>
                <a:latin typeface="Arial" panose="020B0604020202020204" pitchFamily="34" charset="0"/>
                <a:ea typeface="Times New Roman" panose="02020603050405020304" pitchFamily="18" charset="0"/>
                <a:cs typeface="Arial" panose="020B0604020202020204" pitchFamily="34" charset="0"/>
              </a:rPr>
              <a:t>C</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ấ</a:t>
            </a:r>
            <a:r>
              <a:rPr lang="en-US" sz="2000" dirty="0" err="1">
                <a:effectLst/>
                <a:latin typeface="Arial" panose="020B0604020202020204" pitchFamily="34" charset="0"/>
                <a:ea typeface="Times New Roman" panose="02020603050405020304" pitchFamily="18" charset="0"/>
                <a:cs typeface="Arial" panose="020B0604020202020204" pitchFamily="34" charset="0"/>
              </a:rPr>
              <a:t>u</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t</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ạ</a:t>
            </a:r>
            <a:r>
              <a:rPr lang="en-US" sz="2000" dirty="0" err="1">
                <a:effectLst/>
                <a:latin typeface="Arial" panose="020B0604020202020204" pitchFamily="34" charset="0"/>
                <a:ea typeface="Times New Roman" panose="02020603050405020304" pitchFamily="18" charset="0"/>
                <a:cs typeface="Arial" panose="020B0604020202020204" pitchFamily="34" charset="0"/>
              </a:rPr>
              <a:t>o</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b</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ẫ</a:t>
            </a:r>
            <a:r>
              <a:rPr lang="en-US" sz="2000" dirty="0" err="1">
                <a:effectLst/>
                <a:latin typeface="Arial" panose="020B0604020202020204" pitchFamily="34" charset="0"/>
                <a:ea typeface="Times New Roman" panose="02020603050405020304" pitchFamily="18" charset="0"/>
                <a:cs typeface="Arial" panose="020B0604020202020204" pitchFamily="34" charset="0"/>
              </a:rPr>
              <a:t>y</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hơi</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k</a:t>
            </a:r>
            <a:r>
              <a:rPr lang="en-US" sz="2000" spc="10" dirty="0" err="1">
                <a:effectLst/>
                <a:latin typeface="Arial" panose="020B0604020202020204" pitchFamily="34" charset="0"/>
                <a:ea typeface="Times New Roman" panose="02020603050405020304" pitchFamily="18" charset="0"/>
                <a:cs typeface="Arial" panose="020B0604020202020204" pitchFamily="34" charset="0"/>
              </a:rPr>
              <a:t>i</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ể</a:t>
            </a:r>
            <a:r>
              <a:rPr lang="en-US" sz="2000" dirty="0" err="1">
                <a:effectLst/>
                <a:latin typeface="Arial" panose="020B0604020202020204" pitchFamily="34" charset="0"/>
                <a:ea typeface="Times New Roman" panose="02020603050405020304" pitchFamily="18" charset="0"/>
                <a:cs typeface="Arial" panose="020B0604020202020204" pitchFamily="34" charset="0"/>
              </a:rPr>
              <a:t>u</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bóng</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ph</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a</a:t>
            </a:r>
            <a:r>
              <a:rPr lang="en-US" sz="2000" dirty="0" err="1">
                <a:effectLst/>
                <a:latin typeface="Arial" panose="020B0604020202020204" pitchFamily="34" charset="0"/>
                <a:ea typeface="Times New Roman" panose="02020603050405020304" pitchFamily="18" charset="0"/>
                <a:cs typeface="Arial" panose="020B0604020202020204" pitchFamily="34" charset="0"/>
              </a:rPr>
              <a:t>o</a:t>
            </a:r>
            <a:endParaRPr lang="en-US" sz="2000" dirty="0">
              <a:latin typeface="Arial" panose="020B0604020202020204" pitchFamily="34" charset="0"/>
              <a:cs typeface="Arial" panose="020B0604020202020204" pitchFamily="34" charset="0"/>
            </a:endParaRPr>
          </a:p>
        </p:txBody>
      </p:sp>
      <p:pic>
        <p:nvPicPr>
          <p:cNvPr id="11" name="Picture 10" descr="Diagram of a diagram of a steam engine&#10;&#10;Description automatically generated with medium confidence">
            <a:extLst>
              <a:ext uri="{FF2B5EF4-FFF2-40B4-BE49-F238E27FC236}">
                <a16:creationId xmlns:a16="http://schemas.microsoft.com/office/drawing/2014/main" id="{9A740511-4DE4-BA55-2392-A9ED29C132F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1828818"/>
            <a:ext cx="6445158" cy="3310097"/>
          </a:xfrm>
          <a:prstGeom prst="rect">
            <a:avLst/>
          </a:prstGeom>
          <a:noFill/>
        </p:spPr>
      </p:pic>
      <p:sp>
        <p:nvSpPr>
          <p:cNvPr id="12" name="TextBox 11">
            <a:extLst>
              <a:ext uri="{FF2B5EF4-FFF2-40B4-BE49-F238E27FC236}">
                <a16:creationId xmlns:a16="http://schemas.microsoft.com/office/drawing/2014/main" id="{34413848-B773-7E59-B639-E76F4CADF0D2}"/>
              </a:ext>
            </a:extLst>
          </p:cNvPr>
          <p:cNvSpPr txBox="1"/>
          <p:nvPr/>
        </p:nvSpPr>
        <p:spPr>
          <a:xfrm>
            <a:off x="6019800" y="5410200"/>
            <a:ext cx="5562600" cy="400110"/>
          </a:xfrm>
          <a:prstGeom prst="rect">
            <a:avLst/>
          </a:prstGeom>
          <a:noFill/>
        </p:spPr>
        <p:txBody>
          <a:bodyPr wrap="square">
            <a:spAutoFit/>
          </a:bodyPr>
          <a:lstStyle/>
          <a:p>
            <a:r>
              <a:rPr lang="en-US" sz="2000" dirty="0" err="1">
                <a:effectLst/>
                <a:latin typeface="Arial" panose="020B0604020202020204" pitchFamily="34" charset="0"/>
                <a:ea typeface="Times New Roman" panose="02020603050405020304" pitchFamily="18" charset="0"/>
                <a:cs typeface="Arial" panose="020B0604020202020204" pitchFamily="34" charset="0"/>
              </a:rPr>
              <a:t>Nguy</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ê</a:t>
            </a:r>
            <a:r>
              <a:rPr lang="en-US" sz="2000" dirty="0" err="1">
                <a:effectLst/>
                <a:latin typeface="Arial" panose="020B0604020202020204" pitchFamily="34" charset="0"/>
                <a:ea typeface="Times New Roman" panose="02020603050405020304" pitchFamily="18" charset="0"/>
                <a:cs typeface="Arial" panose="020B0604020202020204" pitchFamily="34" charset="0"/>
              </a:rPr>
              <a:t>n</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lý</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l</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à</a:t>
            </a:r>
            <a:r>
              <a:rPr lang="en-US" sz="2000" dirty="0" err="1">
                <a:effectLst/>
                <a:latin typeface="Arial" panose="020B0604020202020204" pitchFamily="34" charset="0"/>
                <a:ea typeface="Times New Roman" panose="02020603050405020304" pitchFamily="18" charset="0"/>
                <a:cs typeface="Arial" panose="020B0604020202020204" pitchFamily="34" charset="0"/>
              </a:rPr>
              <a:t>m</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v</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i</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ệ</a:t>
            </a:r>
            <a:r>
              <a:rPr lang="en-US" sz="2000" dirty="0" err="1">
                <a:effectLst/>
                <a:latin typeface="Arial" panose="020B0604020202020204" pitchFamily="34" charset="0"/>
                <a:ea typeface="Times New Roman" panose="02020603050405020304" pitchFamily="18" charset="0"/>
                <a:cs typeface="Arial" panose="020B0604020202020204" pitchFamily="34" charset="0"/>
              </a:rPr>
              <a:t>c</a:t>
            </a:r>
            <a:r>
              <a:rPr lang="en-US" sz="2000" spc="-5"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của</a:t>
            </a:r>
            <a:r>
              <a:rPr lang="en-US" sz="2000" spc="-5" dirty="0">
                <a:effectLst/>
                <a:latin typeface="Arial" panose="020B0604020202020204" pitchFamily="34" charset="0"/>
                <a:ea typeface="Times New Roman" panose="02020603050405020304" pitchFamily="18" charset="0"/>
                <a:cs typeface="Arial" panose="020B0604020202020204" pitchFamily="34" charset="0"/>
              </a:rPr>
              <a:t> </a:t>
            </a:r>
            <a:r>
              <a:rPr lang="en-US" sz="2000" spc="10" dirty="0" err="1">
                <a:effectLst/>
                <a:latin typeface="Arial" panose="020B0604020202020204" pitchFamily="34" charset="0"/>
                <a:ea typeface="Times New Roman" panose="02020603050405020304" pitchFamily="18" charset="0"/>
                <a:cs typeface="Arial" panose="020B0604020202020204" pitchFamily="34" charset="0"/>
              </a:rPr>
              <a:t>b</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ẫ</a:t>
            </a:r>
            <a:r>
              <a:rPr lang="en-US" sz="2000" dirty="0" err="1">
                <a:effectLst/>
                <a:latin typeface="Arial" panose="020B0604020202020204" pitchFamily="34" charset="0"/>
                <a:ea typeface="Times New Roman" panose="02020603050405020304" pitchFamily="18" charset="0"/>
                <a:cs typeface="Arial" panose="020B0604020202020204" pitchFamily="34" charset="0"/>
              </a:rPr>
              <a:t>y</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hơi</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k</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i</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ể</a:t>
            </a:r>
            <a:r>
              <a:rPr lang="en-US" sz="2000" dirty="0" err="1">
                <a:effectLst/>
                <a:latin typeface="Arial" panose="020B0604020202020204" pitchFamily="34" charset="0"/>
                <a:ea typeface="Times New Roman" panose="02020603050405020304" pitchFamily="18" charset="0"/>
                <a:cs typeface="Arial" panose="020B0604020202020204" pitchFamily="34" charset="0"/>
              </a:rPr>
              <a:t>u</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bóng</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ph</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a</a:t>
            </a:r>
            <a:r>
              <a:rPr lang="en-US" sz="2000" dirty="0" err="1">
                <a:effectLst/>
                <a:latin typeface="Arial" panose="020B0604020202020204" pitchFamily="34" charset="0"/>
                <a:ea typeface="Times New Roman" panose="02020603050405020304" pitchFamily="18" charset="0"/>
                <a:cs typeface="Arial" panose="020B0604020202020204" pitchFamily="34" charset="0"/>
              </a:rPr>
              <a:t>o</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07305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EC88EB2-F984-928B-345C-D8B08FCDB2F1}"/>
              </a:ext>
            </a:extLst>
          </p:cNvPr>
          <p:cNvSpPr txBox="1"/>
          <p:nvPr/>
        </p:nvSpPr>
        <p:spPr>
          <a:xfrm>
            <a:off x="685800" y="561848"/>
            <a:ext cx="10820400" cy="523220"/>
          </a:xfrm>
          <a:prstGeom prst="rect">
            <a:avLst/>
          </a:prstGeom>
          <a:noFill/>
        </p:spPr>
        <p:txBody>
          <a:bodyPr wrap="square">
            <a:spAutoFit/>
          </a:bodyPr>
          <a:lstStyle/>
          <a:p>
            <a:pPr algn="ctr"/>
            <a:r>
              <a:rPr lang="vi-VN" sz="2800" b="1">
                <a:solidFill>
                  <a:schemeClr val="accent1">
                    <a:lumMod val="50000"/>
                  </a:schemeClr>
                </a:solidFill>
                <a:ea typeface="Times New Roman" panose="02020603050405020304" pitchFamily="18" charset="0"/>
                <a:cs typeface="Arial" panose="020B0604020202020204" pitchFamily="34" charset="0"/>
              </a:rPr>
              <a:t>Bẫy hơi kiểu nhiệt động</a:t>
            </a:r>
          </a:p>
        </p:txBody>
      </p:sp>
      <p:pic>
        <p:nvPicPr>
          <p:cNvPr id="7" name="Picture 6"/>
          <p:cNvPicPr>
            <a:picLocks noChangeAspect="1"/>
          </p:cNvPicPr>
          <p:nvPr/>
        </p:nvPicPr>
        <p:blipFill>
          <a:blip r:embed="rId3"/>
          <a:stretch>
            <a:fillRect/>
          </a:stretch>
        </p:blipFill>
        <p:spPr>
          <a:xfrm>
            <a:off x="11188160" y="5996280"/>
            <a:ext cx="1000211" cy="861720"/>
          </a:xfrm>
          <a:prstGeom prst="rect">
            <a:avLst/>
          </a:prstGeom>
        </p:spPr>
      </p:pic>
      <p:pic>
        <p:nvPicPr>
          <p:cNvPr id="9" name="Picture 8" descr="A diagram of a machine&#10;&#10;Description automatically generated">
            <a:extLst>
              <a:ext uri="{FF2B5EF4-FFF2-40B4-BE49-F238E27FC236}">
                <a16:creationId xmlns:a16="http://schemas.microsoft.com/office/drawing/2014/main" id="{FB3DF911-6281-2708-1034-78B7B0E05DD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53988" y="1509963"/>
            <a:ext cx="2785670" cy="3303074"/>
          </a:xfrm>
          <a:prstGeom prst="rect">
            <a:avLst/>
          </a:prstGeom>
          <a:noFill/>
        </p:spPr>
      </p:pic>
      <p:sp>
        <p:nvSpPr>
          <p:cNvPr id="12" name="TextBox 11">
            <a:extLst>
              <a:ext uri="{FF2B5EF4-FFF2-40B4-BE49-F238E27FC236}">
                <a16:creationId xmlns:a16="http://schemas.microsoft.com/office/drawing/2014/main" id="{72A93C87-B0E0-02F5-02B7-A4FE00330AD4}"/>
              </a:ext>
            </a:extLst>
          </p:cNvPr>
          <p:cNvSpPr txBox="1"/>
          <p:nvPr/>
        </p:nvSpPr>
        <p:spPr>
          <a:xfrm>
            <a:off x="509032" y="5194021"/>
            <a:ext cx="3979265" cy="400110"/>
          </a:xfrm>
          <a:prstGeom prst="rect">
            <a:avLst/>
          </a:prstGeom>
          <a:noFill/>
        </p:spPr>
        <p:txBody>
          <a:bodyPr wrap="square">
            <a:spAutoFit/>
          </a:bodyPr>
          <a:lstStyle/>
          <a:p>
            <a:r>
              <a:rPr lang="en-US" sz="2000" dirty="0" err="1">
                <a:effectLst/>
                <a:latin typeface="Arial" panose="020B0604020202020204" pitchFamily="34" charset="0"/>
                <a:ea typeface="Times New Roman" panose="02020603050405020304" pitchFamily="18" charset="0"/>
                <a:cs typeface="Arial" panose="020B0604020202020204" pitchFamily="34" charset="0"/>
              </a:rPr>
              <a:t>C</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ấ</a:t>
            </a:r>
            <a:r>
              <a:rPr lang="en-US" sz="2000" dirty="0" err="1">
                <a:effectLst/>
                <a:latin typeface="Arial" panose="020B0604020202020204" pitchFamily="34" charset="0"/>
                <a:ea typeface="Times New Roman" panose="02020603050405020304" pitchFamily="18" charset="0"/>
                <a:cs typeface="Arial" panose="020B0604020202020204" pitchFamily="34" charset="0"/>
              </a:rPr>
              <a:t>u</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tạo</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b</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ẫ</a:t>
            </a:r>
            <a:r>
              <a:rPr lang="en-US" sz="2000" dirty="0" err="1">
                <a:effectLst/>
                <a:latin typeface="Arial" panose="020B0604020202020204" pitchFamily="34" charset="0"/>
                <a:ea typeface="Times New Roman" panose="02020603050405020304" pitchFamily="18" charset="0"/>
                <a:cs typeface="Arial" panose="020B0604020202020204" pitchFamily="34" charset="0"/>
              </a:rPr>
              <a:t>y</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hơi</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k</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i</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ể</a:t>
            </a:r>
            <a:r>
              <a:rPr lang="en-US" sz="2000" dirty="0" err="1">
                <a:effectLst/>
                <a:latin typeface="Arial" panose="020B0604020202020204" pitchFamily="34" charset="0"/>
                <a:ea typeface="Times New Roman" panose="02020603050405020304" pitchFamily="18" charset="0"/>
                <a:cs typeface="Arial" panose="020B0604020202020204" pitchFamily="34" charset="0"/>
              </a:rPr>
              <a:t>u</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nhiệt</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động</a:t>
            </a:r>
            <a:endParaRPr lang="en-US" sz="2000" dirty="0">
              <a:latin typeface="Arial" panose="020B0604020202020204" pitchFamily="34" charset="0"/>
            </a:endParaRPr>
          </a:p>
        </p:txBody>
      </p:sp>
      <p:pic>
        <p:nvPicPr>
          <p:cNvPr id="13" name="Picture 12" descr="A diagram of a machine&#10;&#10;Description automatically generated">
            <a:extLst>
              <a:ext uri="{FF2B5EF4-FFF2-40B4-BE49-F238E27FC236}">
                <a16:creationId xmlns:a16="http://schemas.microsoft.com/office/drawing/2014/main" id="{867AF01D-AC4A-9272-4F24-293B2C8D44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88297" y="1713700"/>
            <a:ext cx="7246503" cy="3099337"/>
          </a:xfrm>
          <a:prstGeom prst="rect">
            <a:avLst/>
          </a:prstGeom>
          <a:noFill/>
          <a:ln>
            <a:noFill/>
          </a:ln>
        </p:spPr>
      </p:pic>
      <p:sp>
        <p:nvSpPr>
          <p:cNvPr id="14" name="TextBox 13">
            <a:extLst>
              <a:ext uri="{FF2B5EF4-FFF2-40B4-BE49-F238E27FC236}">
                <a16:creationId xmlns:a16="http://schemas.microsoft.com/office/drawing/2014/main" id="{62771CD7-41ED-7D1F-3668-42F098A01342}"/>
              </a:ext>
            </a:extLst>
          </p:cNvPr>
          <p:cNvSpPr txBox="1"/>
          <p:nvPr/>
        </p:nvSpPr>
        <p:spPr>
          <a:xfrm>
            <a:off x="5368788" y="5194021"/>
            <a:ext cx="6137412" cy="400110"/>
          </a:xfrm>
          <a:prstGeom prst="rect">
            <a:avLst/>
          </a:prstGeom>
          <a:noFill/>
        </p:spPr>
        <p:txBody>
          <a:bodyPr wrap="square">
            <a:spAutoFit/>
          </a:bodyPr>
          <a:lstStyle/>
          <a:p>
            <a:r>
              <a:rPr lang="en-US" sz="2000" dirty="0" err="1">
                <a:effectLst/>
                <a:latin typeface="Arial" panose="020B0604020202020204" pitchFamily="34" charset="0"/>
                <a:ea typeface="Times New Roman" panose="02020603050405020304" pitchFamily="18" charset="0"/>
                <a:cs typeface="Arial" panose="020B0604020202020204" pitchFamily="34" charset="0"/>
              </a:rPr>
              <a:t>Nguy</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ê</a:t>
            </a:r>
            <a:r>
              <a:rPr lang="en-US" sz="2000" dirty="0" err="1">
                <a:effectLst/>
                <a:latin typeface="Arial" panose="020B0604020202020204" pitchFamily="34" charset="0"/>
                <a:ea typeface="Times New Roman" panose="02020603050405020304" pitchFamily="18" charset="0"/>
                <a:cs typeface="Arial" panose="020B0604020202020204" pitchFamily="34" charset="0"/>
              </a:rPr>
              <a:t>n</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lý</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làm</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việc</a:t>
            </a:r>
            <a:r>
              <a:rPr lang="en-US" sz="2000" spc="-5" dirty="0">
                <a:effectLst/>
                <a:latin typeface="Arial" panose="020B0604020202020204" pitchFamily="34" charset="0"/>
                <a:ea typeface="Times New Roman" panose="02020603050405020304" pitchFamily="18" charset="0"/>
                <a:cs typeface="Arial" panose="020B0604020202020204" pitchFamily="34" charset="0"/>
              </a:rPr>
              <a:t> </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c</a:t>
            </a:r>
            <a:r>
              <a:rPr lang="en-US" sz="2000" dirty="0" err="1">
                <a:effectLst/>
                <a:latin typeface="Arial" panose="020B0604020202020204" pitchFamily="34" charset="0"/>
                <a:ea typeface="Times New Roman" panose="02020603050405020304" pitchFamily="18" charset="0"/>
                <a:cs typeface="Arial" panose="020B0604020202020204" pitchFamily="34" charset="0"/>
              </a:rPr>
              <a:t>ủa</a:t>
            </a:r>
            <a:r>
              <a:rPr lang="en-US" sz="2000" spc="-5" dirty="0">
                <a:effectLst/>
                <a:latin typeface="Arial" panose="020B0604020202020204" pitchFamily="34" charset="0"/>
                <a:ea typeface="Times New Roman" panose="02020603050405020304" pitchFamily="18" charset="0"/>
                <a:cs typeface="Arial" panose="020B0604020202020204" pitchFamily="34" charset="0"/>
              </a:rPr>
              <a:t> </a:t>
            </a:r>
            <a:r>
              <a:rPr lang="en-US" sz="2000" spc="10" dirty="0" err="1">
                <a:effectLst/>
                <a:latin typeface="Arial" panose="020B0604020202020204" pitchFamily="34" charset="0"/>
                <a:ea typeface="Times New Roman" panose="02020603050405020304" pitchFamily="18" charset="0"/>
                <a:cs typeface="Arial" panose="020B0604020202020204" pitchFamily="34" charset="0"/>
              </a:rPr>
              <a:t>b</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ẫ</a:t>
            </a:r>
            <a:r>
              <a:rPr lang="en-US" sz="2000" dirty="0" err="1">
                <a:effectLst/>
                <a:latin typeface="Arial" panose="020B0604020202020204" pitchFamily="34" charset="0"/>
                <a:ea typeface="Times New Roman" panose="02020603050405020304" pitchFamily="18" charset="0"/>
                <a:cs typeface="Arial" panose="020B0604020202020204" pitchFamily="34" charset="0"/>
              </a:rPr>
              <a:t>y</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hơi</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k</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i</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ể</a:t>
            </a:r>
            <a:r>
              <a:rPr lang="en-US" sz="2000" dirty="0" err="1">
                <a:effectLst/>
                <a:latin typeface="Arial" panose="020B0604020202020204" pitchFamily="34" charset="0"/>
                <a:ea typeface="Times New Roman" panose="02020603050405020304" pitchFamily="18" charset="0"/>
                <a:cs typeface="Arial" panose="020B0604020202020204" pitchFamily="34" charset="0"/>
              </a:rPr>
              <a:t>u</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nhiệt</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động</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90688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
        <p:nvSpPr>
          <p:cNvPr id="5" name="Rounded Rectangle 4"/>
          <p:cNvSpPr/>
          <p:nvPr/>
        </p:nvSpPr>
        <p:spPr>
          <a:xfrm>
            <a:off x="3162300" y="2552699"/>
            <a:ext cx="5867400" cy="175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smtClean="0">
                <a:solidFill>
                  <a:schemeClr val="bg1"/>
                </a:solidFill>
              </a:rPr>
              <a:t>5. </a:t>
            </a:r>
            <a:r>
              <a:rPr lang="vi-VN" sz="3200" b="1" smtClean="0">
                <a:solidFill>
                  <a:schemeClr val="bg1"/>
                </a:solidFill>
              </a:rPr>
              <a:t>CƠ </a:t>
            </a:r>
            <a:r>
              <a:rPr lang="vi-VN" sz="3200" b="1">
                <a:solidFill>
                  <a:schemeClr val="bg1"/>
                </a:solidFill>
              </a:rPr>
              <a:t>HỘI TIẾT KIỆM NĂNG LƯỢNG CHO HỆ THỐNG PHÂN PHỐI HƠI</a:t>
            </a:r>
          </a:p>
        </p:txBody>
      </p:sp>
    </p:spTree>
    <p:extLst>
      <p:ext uri="{BB962C8B-B14F-4D97-AF65-F5344CB8AC3E}">
        <p14:creationId xmlns:p14="http://schemas.microsoft.com/office/powerpoint/2010/main" val="23913124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1AF926C-3C41-A861-C29F-416F79311173}"/>
              </a:ext>
            </a:extLst>
          </p:cNvPr>
          <p:cNvSpPr txBox="1"/>
          <p:nvPr/>
        </p:nvSpPr>
        <p:spPr>
          <a:xfrm>
            <a:off x="609600" y="1532340"/>
            <a:ext cx="5562600" cy="3028458"/>
          </a:xfrm>
          <a:prstGeom prst="rect">
            <a:avLst/>
          </a:prstGeom>
          <a:noFill/>
        </p:spPr>
        <p:txBody>
          <a:bodyPr wrap="square">
            <a:spAutoFit/>
          </a:bodyPr>
          <a:lstStyle/>
          <a:p>
            <a:pPr marL="342900" indent="-342900" algn="just">
              <a:lnSpc>
                <a:spcPct val="120000"/>
              </a:lnSpc>
              <a:spcBef>
                <a:spcPts val="300"/>
              </a:spcBef>
              <a:spcAft>
                <a:spcPts val="300"/>
              </a:spcAft>
              <a:buFont typeface="Wingdings" panose="05000000000000000000" pitchFamily="2" charset="2"/>
              <a:buChar char="v"/>
            </a:pPr>
            <a:r>
              <a:rPr lang="en-US" sz="2000">
                <a:latin typeface="Arial" panose="020B0604020202020204" pitchFamily="34" charset="0"/>
                <a:ea typeface="Times New Roman" panose="02020603050405020304" pitchFamily="18" charset="0"/>
                <a:cs typeface="Arial" panose="020B0604020202020204" pitchFamily="34" charset="0"/>
              </a:rPr>
              <a:t>Một </a:t>
            </a:r>
            <a:r>
              <a:rPr lang="en-US" sz="2000" spc="5">
                <a:latin typeface="Arial" panose="020B0604020202020204" pitchFamily="34" charset="0"/>
                <a:ea typeface="Times New Roman" panose="02020603050405020304" pitchFamily="18" charset="0"/>
                <a:cs typeface="Arial" panose="020B0604020202020204" pitchFamily="34" charset="0"/>
              </a:rPr>
              <a:t>s</a:t>
            </a:r>
            <a:r>
              <a:rPr lang="en-US" sz="2000">
                <a:latin typeface="Arial" panose="020B0604020202020204" pitchFamily="34" charset="0"/>
                <a:ea typeface="Times New Roman" panose="02020603050405020304" pitchFamily="18" charset="0"/>
                <a:cs typeface="Arial" panose="020B0604020202020204" pitchFamily="34" charset="0"/>
              </a:rPr>
              <a:t>ố gi</a:t>
            </a:r>
            <a:r>
              <a:rPr lang="en-US" sz="2000" spc="-5">
                <a:latin typeface="Arial" panose="020B0604020202020204" pitchFamily="34" charset="0"/>
                <a:ea typeface="Times New Roman" panose="02020603050405020304" pitchFamily="18" charset="0"/>
                <a:cs typeface="Arial" panose="020B0604020202020204" pitchFamily="34" charset="0"/>
              </a:rPr>
              <a:t>ả</a:t>
            </a:r>
            <a:r>
              <a:rPr lang="en-US" sz="2000">
                <a:latin typeface="Arial" panose="020B0604020202020204" pitchFamily="34" charset="0"/>
                <a:ea typeface="Times New Roman" panose="02020603050405020304" pitchFamily="18" charset="0"/>
                <a:cs typeface="Arial" panose="020B0604020202020204" pitchFamily="34" charset="0"/>
              </a:rPr>
              <a:t>i pháp </a:t>
            </a:r>
            <a:r>
              <a:rPr lang="en-US" sz="2000" spc="-5">
                <a:latin typeface="Arial" panose="020B0604020202020204" pitchFamily="34" charset="0"/>
                <a:ea typeface="Times New Roman" panose="02020603050405020304" pitchFamily="18" charset="0"/>
                <a:cs typeface="Arial" panose="020B0604020202020204" pitchFamily="34" charset="0"/>
              </a:rPr>
              <a:t>c</a:t>
            </a:r>
            <a:r>
              <a:rPr lang="en-US" sz="2000">
                <a:latin typeface="Arial" panose="020B0604020202020204" pitchFamily="34" charset="0"/>
                <a:ea typeface="Times New Roman" panose="02020603050405020304" pitchFamily="18" charset="0"/>
                <a:cs typeface="Arial" panose="020B0604020202020204" pitchFamily="34" charset="0"/>
              </a:rPr>
              <a:t>hính </a:t>
            </a:r>
            <a:r>
              <a:rPr lang="en-US" sz="2000" spc="5">
                <a:latin typeface="Arial" panose="020B0604020202020204" pitchFamily="34" charset="0"/>
                <a:ea typeface="Times New Roman" panose="02020603050405020304" pitchFamily="18" charset="0"/>
                <a:cs typeface="Arial" panose="020B0604020202020204" pitchFamily="34" charset="0"/>
              </a:rPr>
              <a:t>đ</a:t>
            </a:r>
            <a:r>
              <a:rPr lang="en-US" sz="2000">
                <a:latin typeface="Arial" panose="020B0604020202020204" pitchFamily="34" charset="0"/>
                <a:ea typeface="Times New Roman" panose="02020603050405020304" pitchFamily="18" charset="0"/>
                <a:cs typeface="Arial" panose="020B0604020202020204" pitchFamily="34" charset="0"/>
              </a:rPr>
              <a:t>ể</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gi</a:t>
            </a:r>
            <a:r>
              <a:rPr lang="en-US" sz="2000" spc="-5">
                <a:latin typeface="Arial" panose="020B0604020202020204" pitchFamily="34" charset="0"/>
                <a:ea typeface="Times New Roman" panose="02020603050405020304" pitchFamily="18" charset="0"/>
                <a:cs typeface="Arial" panose="020B0604020202020204" pitchFamily="34" charset="0"/>
              </a:rPr>
              <a:t>ả</a:t>
            </a:r>
            <a:r>
              <a:rPr lang="en-US" sz="2000">
                <a:latin typeface="Arial" panose="020B0604020202020204" pitchFamily="34" charset="0"/>
                <a:ea typeface="Times New Roman" panose="02020603050405020304" pitchFamily="18" charset="0"/>
                <a:cs typeface="Arial" panose="020B0604020202020204" pitchFamily="34" charset="0"/>
              </a:rPr>
              <a:t>m </a:t>
            </a:r>
            <a:r>
              <a:rPr lang="en-US" sz="2000" spc="5">
                <a:latin typeface="Arial" panose="020B0604020202020204" pitchFamily="34" charset="0"/>
                <a:ea typeface="Times New Roman" panose="02020603050405020304" pitchFamily="18" charset="0"/>
                <a:cs typeface="Arial" panose="020B0604020202020204" pitchFamily="34" charset="0"/>
              </a:rPr>
              <a:t>t</a:t>
            </a:r>
            <a:r>
              <a:rPr lang="en-US" sz="2000">
                <a:latin typeface="Arial" panose="020B0604020202020204" pitchFamily="34" charset="0"/>
                <a:ea typeface="Times New Roman" panose="02020603050405020304" pitchFamily="18" charset="0"/>
                <a:cs typeface="Arial" panose="020B0604020202020204" pitchFamily="34" charset="0"/>
              </a:rPr>
              <a:t>ổn t</a:t>
            </a:r>
            <a:r>
              <a:rPr lang="en-US" sz="2000" spc="5">
                <a:latin typeface="Arial" panose="020B0604020202020204" pitchFamily="34" charset="0"/>
                <a:ea typeface="Times New Roman" panose="02020603050405020304" pitchFamily="18" charset="0"/>
                <a:cs typeface="Arial" panose="020B0604020202020204" pitchFamily="34" charset="0"/>
              </a:rPr>
              <a:t>h</a:t>
            </a:r>
            <a:r>
              <a:rPr lang="en-US" sz="2000" spc="-5">
                <a:latin typeface="Arial" panose="020B0604020202020204" pitchFamily="34" charset="0"/>
                <a:ea typeface="Times New Roman" panose="02020603050405020304" pitchFamily="18" charset="0"/>
                <a:cs typeface="Arial" panose="020B0604020202020204" pitchFamily="34" charset="0"/>
              </a:rPr>
              <a:t>ấ</a:t>
            </a:r>
            <a:r>
              <a:rPr lang="en-US" sz="2000">
                <a:latin typeface="Arial" panose="020B0604020202020204" pitchFamily="34" charset="0"/>
                <a:ea typeface="Times New Roman" panose="02020603050405020304" pitchFamily="18" charset="0"/>
                <a:cs typeface="Arial" panose="020B0604020202020204" pitchFamily="34" charset="0"/>
              </a:rPr>
              <a:t>t cho hệ</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a:t>
            </a:r>
            <a:r>
              <a:rPr lang="en-US" sz="2000" spc="10">
                <a:latin typeface="Arial" panose="020B0604020202020204" pitchFamily="34" charset="0"/>
                <a:ea typeface="Times New Roman" panose="02020603050405020304" pitchFamily="18" charset="0"/>
                <a:cs typeface="Arial" panose="020B0604020202020204" pitchFamily="34" charset="0"/>
              </a:rPr>
              <a:t>h</a:t>
            </a:r>
            <a:r>
              <a:rPr lang="en-US" sz="2000">
                <a:latin typeface="Arial" panose="020B0604020202020204" pitchFamily="34" charset="0"/>
                <a:ea typeface="Times New Roman" panose="02020603050405020304" pitchFamily="18" charset="0"/>
                <a:cs typeface="Arial" panose="020B0604020202020204" pitchFamily="34" charset="0"/>
              </a:rPr>
              <a:t>ống ph</a:t>
            </a:r>
            <a:r>
              <a:rPr lang="en-US" sz="2000" spc="-5">
                <a:latin typeface="Arial" panose="020B0604020202020204" pitchFamily="34" charset="0"/>
                <a:ea typeface="Times New Roman" panose="02020603050405020304" pitchFamily="18" charset="0"/>
                <a:cs typeface="Arial" panose="020B0604020202020204" pitchFamily="34" charset="0"/>
              </a:rPr>
              <a:t>â</a:t>
            </a:r>
            <a:r>
              <a:rPr lang="en-US" sz="2000">
                <a:latin typeface="Arial" panose="020B0604020202020204" pitchFamily="34" charset="0"/>
                <a:ea typeface="Times New Roman" panose="02020603050405020304" pitchFamily="18" charset="0"/>
                <a:cs typeface="Arial" panose="020B0604020202020204" pitchFamily="34" charset="0"/>
              </a:rPr>
              <a:t>n p</a:t>
            </a:r>
            <a:r>
              <a:rPr lang="en-US" sz="2000" spc="5">
                <a:latin typeface="Arial" panose="020B0604020202020204" pitchFamily="34" charset="0"/>
                <a:ea typeface="Times New Roman" panose="02020603050405020304" pitchFamily="18" charset="0"/>
                <a:cs typeface="Arial" panose="020B0604020202020204" pitchFamily="34" charset="0"/>
              </a:rPr>
              <a:t>h</a:t>
            </a:r>
            <a:r>
              <a:rPr lang="en-US" sz="2000">
                <a:latin typeface="Arial" panose="020B0604020202020204" pitchFamily="34" charset="0"/>
                <a:ea typeface="Times New Roman" panose="02020603050405020304" pitchFamily="18" charset="0"/>
                <a:cs typeface="Arial" panose="020B0604020202020204" pitchFamily="34" charset="0"/>
              </a:rPr>
              <a:t>ối hơi bao gồm:</a:t>
            </a:r>
          </a:p>
          <a:p>
            <a:pPr marL="800100" lvl="1" indent="-342900" algn="just">
              <a:lnSpc>
                <a:spcPct val="120000"/>
              </a:lnSpc>
              <a:spcBef>
                <a:spcPts val="300"/>
              </a:spcBef>
              <a:spcAft>
                <a:spcPts val="300"/>
              </a:spcAft>
              <a:buFont typeface="Wingdings" panose="05000000000000000000" pitchFamily="2" charset="2"/>
              <a:buChar char="q"/>
            </a:pPr>
            <a:r>
              <a:rPr lang="en-US" sz="2000">
                <a:latin typeface="Arial" panose="020B0604020202020204" pitchFamily="34" charset="0"/>
                <a:ea typeface="Times New Roman" panose="02020603050405020304" pitchFamily="18" charset="0"/>
                <a:cs typeface="Arial" panose="020B0604020202020204" pitchFamily="34" charset="0"/>
              </a:rPr>
              <a:t>Ki</a:t>
            </a:r>
            <a:r>
              <a:rPr lang="en-US" sz="2000" spc="-5">
                <a:latin typeface="Arial" panose="020B0604020202020204" pitchFamily="34" charset="0"/>
                <a:ea typeface="Times New Roman" panose="02020603050405020304" pitchFamily="18" charset="0"/>
                <a:cs typeface="Arial" panose="020B0604020202020204" pitchFamily="34" charset="0"/>
              </a:rPr>
              <a:t>ể</a:t>
            </a:r>
            <a:r>
              <a:rPr lang="en-US" sz="2000">
                <a:latin typeface="Arial" panose="020B0604020202020204" pitchFamily="34" charset="0"/>
                <a:ea typeface="Times New Roman" panose="02020603050405020304" pitchFamily="18" charset="0"/>
                <a:cs typeface="Arial" panose="020B0604020202020204" pitchFamily="34" charset="0"/>
              </a:rPr>
              <a:t>m soát rò </a:t>
            </a:r>
            <a:r>
              <a:rPr lang="en-US" sz="2000" spc="-5">
                <a:latin typeface="Arial" panose="020B0604020202020204" pitchFamily="34" charset="0"/>
                <a:ea typeface="Times New Roman" panose="02020603050405020304" pitchFamily="18" charset="0"/>
                <a:cs typeface="Arial" panose="020B0604020202020204" pitchFamily="34" charset="0"/>
              </a:rPr>
              <a:t>r</a:t>
            </a:r>
            <a:r>
              <a:rPr lang="en-US" sz="2000">
                <a:latin typeface="Arial" panose="020B0604020202020204" pitchFamily="34" charset="0"/>
                <a:ea typeface="Times New Roman" panose="02020603050405020304" pitchFamily="18" charset="0"/>
                <a:cs typeface="Arial" panose="020B0604020202020204" pitchFamily="34" charset="0"/>
              </a:rPr>
              <a:t>ỉ hơi.</a:t>
            </a:r>
          </a:p>
          <a:p>
            <a:pPr marL="800100" lvl="1" indent="-342900" algn="just">
              <a:lnSpc>
                <a:spcPct val="120000"/>
              </a:lnSpc>
              <a:spcBef>
                <a:spcPts val="300"/>
              </a:spcBef>
              <a:spcAft>
                <a:spcPts val="300"/>
              </a:spcAft>
              <a:buFont typeface="Wingdings" panose="05000000000000000000" pitchFamily="2" charset="2"/>
              <a:buChar char="q"/>
            </a:pPr>
            <a:r>
              <a:rPr lang="en-US" sz="2000">
                <a:latin typeface="Arial" panose="020B0604020202020204" pitchFamily="34" charset="0"/>
                <a:ea typeface="Times New Roman" panose="02020603050405020304" pitchFamily="18" charset="0"/>
                <a:cs typeface="Arial" panose="020B0604020202020204" pitchFamily="34" charset="0"/>
              </a:rPr>
              <a:t>Ki</a:t>
            </a:r>
            <a:r>
              <a:rPr lang="en-US" sz="2000" spc="-5">
                <a:latin typeface="Arial" panose="020B0604020202020204" pitchFamily="34" charset="0"/>
                <a:ea typeface="Times New Roman" panose="02020603050405020304" pitchFamily="18" charset="0"/>
                <a:cs typeface="Arial" panose="020B0604020202020204" pitchFamily="34" charset="0"/>
              </a:rPr>
              <a:t>ể</a:t>
            </a:r>
            <a:r>
              <a:rPr lang="en-US" sz="2000">
                <a:latin typeface="Arial" panose="020B0604020202020204" pitchFamily="34" charset="0"/>
                <a:ea typeface="Times New Roman" panose="02020603050405020304" pitchFamily="18" charset="0"/>
                <a:cs typeface="Arial" panose="020B0604020202020204" pitchFamily="34" charset="0"/>
              </a:rPr>
              <a:t>m </a:t>
            </a:r>
            <a:r>
              <a:rPr lang="en-US" sz="2000" spc="5">
                <a:latin typeface="Arial" panose="020B0604020202020204" pitchFamily="34" charset="0"/>
                <a:ea typeface="Times New Roman" panose="02020603050405020304" pitchFamily="18" charset="0"/>
                <a:cs typeface="Arial" panose="020B0604020202020204" pitchFamily="34" charset="0"/>
              </a:rPr>
              <a:t>t</a:t>
            </a:r>
            <a:r>
              <a:rPr lang="en-US" sz="2000">
                <a:latin typeface="Arial" panose="020B0604020202020204" pitchFamily="34" charset="0"/>
                <a:ea typeface="Times New Roman" panose="02020603050405020304" pitchFamily="18" charset="0"/>
                <a:cs typeface="Arial" panose="020B0604020202020204" pitchFamily="34" charset="0"/>
              </a:rPr>
              <a:t>ra</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bọc</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spc="5">
                <a:latin typeface="Arial" panose="020B0604020202020204" pitchFamily="34" charset="0"/>
                <a:ea typeface="Times New Roman" panose="02020603050405020304" pitchFamily="18" charset="0"/>
                <a:cs typeface="Arial" panose="020B0604020202020204" pitchFamily="34" charset="0"/>
              </a:rPr>
              <a:t>c</a:t>
            </a:r>
            <a:r>
              <a:rPr lang="en-US" sz="2000" spc="-5">
                <a:latin typeface="Arial" panose="020B0604020202020204" pitchFamily="34" charset="0"/>
                <a:ea typeface="Times New Roman" panose="02020603050405020304" pitchFamily="18" charset="0"/>
                <a:cs typeface="Arial" panose="020B0604020202020204" pitchFamily="34" charset="0"/>
              </a:rPr>
              <a:t>ác</a:t>
            </a:r>
            <a:r>
              <a:rPr lang="en-US" sz="2000">
                <a:latin typeface="Arial" panose="020B0604020202020204" pitchFamily="34" charset="0"/>
                <a:ea typeface="Times New Roman" panose="02020603050405020304" pitchFamily="18" charset="0"/>
                <a:cs typeface="Arial" panose="020B0604020202020204" pitchFamily="34" charset="0"/>
              </a:rPr>
              <a:t>h nh</a:t>
            </a:r>
            <a:r>
              <a:rPr lang="en-US" sz="2000" spc="5">
                <a:latin typeface="Arial" panose="020B0604020202020204" pitchFamily="34" charset="0"/>
                <a:ea typeface="Times New Roman" panose="02020603050405020304" pitchFamily="18" charset="0"/>
                <a:cs typeface="Arial" panose="020B0604020202020204" pitchFamily="34" charset="0"/>
              </a:rPr>
              <a:t>i</a:t>
            </a:r>
            <a:r>
              <a:rPr lang="en-US" sz="2000" spc="-5">
                <a:latin typeface="Arial" panose="020B0604020202020204" pitchFamily="34" charset="0"/>
                <a:ea typeface="Times New Roman" panose="02020603050405020304" pitchFamily="18" charset="0"/>
                <a:cs typeface="Arial" panose="020B0604020202020204" pitchFamily="34" charset="0"/>
              </a:rPr>
              <a:t>ệ</a:t>
            </a:r>
            <a:r>
              <a:rPr lang="en-US" sz="2000">
                <a:latin typeface="Arial" panose="020B0604020202020204" pitchFamily="34" charset="0"/>
                <a:ea typeface="Times New Roman" panose="02020603050405020304" pitchFamily="18" charset="0"/>
                <a:cs typeface="Arial" panose="020B0604020202020204" pitchFamily="34" charset="0"/>
              </a:rPr>
              <a:t>t</a:t>
            </a:r>
            <a:r>
              <a:rPr lang="en-US" sz="2000" spc="1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đường ống hơi.</a:t>
            </a:r>
          </a:p>
          <a:p>
            <a:pPr marL="800100" lvl="1" indent="-342900" algn="just">
              <a:lnSpc>
                <a:spcPct val="120000"/>
              </a:lnSpc>
              <a:spcBef>
                <a:spcPts val="300"/>
              </a:spcBef>
              <a:spcAft>
                <a:spcPts val="300"/>
              </a:spcAft>
              <a:buFont typeface="Wingdings" panose="05000000000000000000" pitchFamily="2" charset="2"/>
              <a:buChar char="q"/>
            </a:pPr>
            <a:r>
              <a:rPr lang="en-US" sz="2000">
                <a:latin typeface="Arial" panose="020B0604020202020204" pitchFamily="34" charset="0"/>
                <a:ea typeface="Times New Roman" panose="02020603050405020304" pitchFamily="18" charset="0"/>
                <a:cs typeface="Arial" panose="020B0604020202020204" pitchFamily="34" charset="0"/>
              </a:rPr>
              <a:t>Ki</a:t>
            </a:r>
            <a:r>
              <a:rPr lang="en-US" sz="2000" spc="-5">
                <a:latin typeface="Arial" panose="020B0604020202020204" pitchFamily="34" charset="0"/>
                <a:ea typeface="Times New Roman" panose="02020603050405020304" pitchFamily="18" charset="0"/>
                <a:cs typeface="Arial" panose="020B0604020202020204" pitchFamily="34" charset="0"/>
              </a:rPr>
              <a:t>ể</a:t>
            </a:r>
            <a:r>
              <a:rPr lang="en-US" sz="2000">
                <a:latin typeface="Arial" panose="020B0604020202020204" pitchFamily="34" charset="0"/>
                <a:ea typeface="Times New Roman" panose="02020603050405020304" pitchFamily="18" charset="0"/>
                <a:cs typeface="Arial" panose="020B0604020202020204" pitchFamily="34" charset="0"/>
              </a:rPr>
              <a:t>m soát th</a:t>
            </a:r>
            <a:r>
              <a:rPr lang="en-US" sz="2000" spc="5">
                <a:latin typeface="Arial" panose="020B0604020202020204" pitchFamily="34" charset="0"/>
                <a:ea typeface="Times New Roman" panose="02020603050405020304" pitchFamily="18" charset="0"/>
                <a:cs typeface="Arial" panose="020B0604020202020204" pitchFamily="34" charset="0"/>
              </a:rPr>
              <a:t>i</a:t>
            </a:r>
            <a:r>
              <a:rPr lang="en-US" sz="2000" spc="-5">
                <a:latin typeface="Arial" panose="020B0604020202020204" pitchFamily="34" charset="0"/>
                <a:ea typeface="Times New Roman" panose="02020603050405020304" pitchFamily="18" charset="0"/>
                <a:cs typeface="Arial" panose="020B0604020202020204" pitchFamily="34" charset="0"/>
              </a:rPr>
              <a:t>ế</a:t>
            </a:r>
            <a:r>
              <a:rPr lang="en-US" sz="2000">
                <a:latin typeface="Arial" panose="020B0604020202020204" pitchFamily="34" charset="0"/>
                <a:ea typeface="Times New Roman" panose="02020603050405020304" pitchFamily="18" charset="0"/>
                <a:cs typeface="Arial" panose="020B0604020202020204" pitchFamily="34" charset="0"/>
              </a:rPr>
              <a:t>t kế</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đường</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ống d</a:t>
            </a:r>
            <a:r>
              <a:rPr lang="en-US" sz="2000" spc="-5">
                <a:latin typeface="Arial" panose="020B0604020202020204" pitchFamily="34" charset="0"/>
                <a:ea typeface="Times New Roman" panose="02020603050405020304" pitchFamily="18" charset="0"/>
                <a:cs typeface="Arial" panose="020B0604020202020204" pitchFamily="34" charset="0"/>
              </a:rPr>
              <a:t>ẫ</a:t>
            </a:r>
            <a:r>
              <a:rPr lang="en-US" sz="2000">
                <a:latin typeface="Arial" panose="020B0604020202020204" pitchFamily="34" charset="0"/>
                <a:ea typeface="Times New Roman" panose="02020603050405020304" pitchFamily="18" charset="0"/>
                <a:cs typeface="Arial" panose="020B0604020202020204" pitchFamily="34" charset="0"/>
              </a:rPr>
              <a:t>n hơi.</a:t>
            </a:r>
          </a:p>
          <a:p>
            <a:pPr marL="800100" lvl="1" indent="-342900" algn="just">
              <a:lnSpc>
                <a:spcPct val="120000"/>
              </a:lnSpc>
              <a:spcBef>
                <a:spcPts val="300"/>
              </a:spcBef>
              <a:spcAft>
                <a:spcPts val="300"/>
              </a:spcAft>
              <a:buFont typeface="Wingdings" panose="05000000000000000000" pitchFamily="2" charset="2"/>
              <a:buChar char="q"/>
            </a:pPr>
            <a:r>
              <a:rPr lang="en-US" sz="2000">
                <a:latin typeface="Arial" panose="020B0604020202020204" pitchFamily="34" charset="0"/>
                <a:ea typeface="Times New Roman" panose="02020603050405020304" pitchFamily="18" charset="0"/>
                <a:cs typeface="Arial" panose="020B0604020202020204" pitchFamily="34" charset="0"/>
              </a:rPr>
              <a:t>Thu hồi nước</a:t>
            </a:r>
            <a:r>
              <a:rPr lang="en-US" sz="2000" spc="-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ngưng.</a:t>
            </a:r>
          </a:p>
          <a:p>
            <a:pPr marL="800100" lvl="1" indent="-342900" algn="just">
              <a:lnSpc>
                <a:spcPct val="120000"/>
              </a:lnSpc>
              <a:spcBef>
                <a:spcPts val="300"/>
              </a:spcBef>
              <a:spcAft>
                <a:spcPts val="300"/>
              </a:spcAft>
              <a:buFont typeface="Wingdings" panose="05000000000000000000" pitchFamily="2" charset="2"/>
              <a:buChar char="q"/>
            </a:pPr>
            <a:r>
              <a:rPr lang="en-US" sz="2000">
                <a:latin typeface="Arial" panose="020B0604020202020204" pitchFamily="34" charset="0"/>
                <a:ea typeface="Times New Roman" panose="02020603050405020304" pitchFamily="18" charset="0"/>
                <a:cs typeface="Arial" panose="020B0604020202020204" pitchFamily="34" charset="0"/>
              </a:rPr>
              <a:t>Thu hồi hơi g</a:t>
            </a:r>
            <a:r>
              <a:rPr lang="en-US" sz="2000" spc="5">
                <a:latin typeface="Arial" panose="020B0604020202020204" pitchFamily="34" charset="0"/>
                <a:ea typeface="Times New Roman" panose="02020603050405020304" pitchFamily="18" charset="0"/>
                <a:cs typeface="Arial" panose="020B0604020202020204" pitchFamily="34" charset="0"/>
              </a:rPr>
              <a:t>i</a:t>
            </a:r>
            <a:r>
              <a:rPr lang="en-US" sz="2000" spc="-5">
                <a:latin typeface="Arial" panose="020B0604020202020204" pitchFamily="34" charset="0"/>
                <a:ea typeface="Times New Roman" panose="02020603050405020304" pitchFamily="18" charset="0"/>
                <a:cs typeface="Arial" panose="020B0604020202020204" pitchFamily="34" charset="0"/>
              </a:rPr>
              <a:t>ã</a:t>
            </a:r>
            <a:r>
              <a:rPr lang="en-US" sz="2000">
                <a:latin typeface="Arial" panose="020B0604020202020204" pitchFamily="34" charset="0"/>
                <a:ea typeface="Times New Roman" panose="02020603050405020304" pitchFamily="18" charset="0"/>
                <a:cs typeface="Arial" panose="020B0604020202020204" pitchFamily="34" charset="0"/>
              </a:rPr>
              <a:t>n </a:t>
            </a:r>
            <a:r>
              <a:rPr lang="en-US" sz="2000" spc="-5">
                <a:latin typeface="Arial" panose="020B0604020202020204" pitchFamily="34" charset="0"/>
                <a:ea typeface="Times New Roman" panose="02020603050405020304" pitchFamily="18" charset="0"/>
                <a:cs typeface="Arial" panose="020B0604020202020204" pitchFamily="34" charset="0"/>
              </a:rPr>
              <a:t>á</a:t>
            </a:r>
            <a:r>
              <a:rPr lang="en-US" sz="2000">
                <a:latin typeface="Arial" panose="020B0604020202020204" pitchFamily="34" charset="0"/>
                <a:ea typeface="Times New Roman" panose="02020603050405020304" pitchFamily="18" charset="0"/>
                <a:cs typeface="Arial" panose="020B0604020202020204" pitchFamily="34" charset="0"/>
              </a:rPr>
              <a:t>p.</a:t>
            </a: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4" name="TextBox 3">
            <a:extLst>
              <a:ext uri="{FF2B5EF4-FFF2-40B4-BE49-F238E27FC236}">
                <a16:creationId xmlns:a16="http://schemas.microsoft.com/office/drawing/2014/main" id="{60524397-AB25-2C27-CE0C-F6212ED27932}"/>
              </a:ext>
            </a:extLst>
          </p:cNvPr>
          <p:cNvSpPr txBox="1"/>
          <p:nvPr/>
        </p:nvSpPr>
        <p:spPr>
          <a:xfrm>
            <a:off x="608682" y="593726"/>
            <a:ext cx="11049000" cy="461665"/>
          </a:xfrm>
          <a:prstGeom prst="rect">
            <a:avLst/>
          </a:prstGeom>
          <a:noFill/>
        </p:spPr>
        <p:txBody>
          <a:bodyPr wrap="square">
            <a:spAutoFit/>
          </a:bodyPr>
          <a:lstStyle/>
          <a:p>
            <a:pPr algn="ctr"/>
            <a:r>
              <a:rPr lang="vi-VN" sz="2400" b="1">
                <a:solidFill>
                  <a:schemeClr val="accent1">
                    <a:lumMod val="50000"/>
                  </a:schemeClr>
                </a:solidFill>
                <a:cs typeface="Arial" panose="020B0604020202020204" pitchFamily="34" charset="0"/>
              </a:rPr>
              <a:t>CƠ HỘI TIẾT KIỆM NĂNG LƯỢNG CHO HỆ THỐNG PHÂN PHỐI HƠI</a:t>
            </a:r>
          </a:p>
        </p:txBody>
      </p:sp>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pic>
        <p:nvPicPr>
          <p:cNvPr id="8" name="Picture 7" descr="A diagram of a flowchart&#10;&#10;Description automatically generated">
            <a:extLst>
              <a:ext uri="{FF2B5EF4-FFF2-40B4-BE49-F238E27FC236}">
                <a16:creationId xmlns:a16="http://schemas.microsoft.com/office/drawing/2014/main" id="{90CE6DBC-C11C-081F-50E5-8E37150E15BF}"/>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197221" y="1582361"/>
            <a:ext cx="5143358" cy="3742043"/>
          </a:xfrm>
          <a:prstGeom prst="rect">
            <a:avLst/>
          </a:prstGeom>
          <a:noFill/>
          <a:ln>
            <a:noFill/>
          </a:ln>
        </p:spPr>
      </p:pic>
      <p:sp>
        <p:nvSpPr>
          <p:cNvPr id="9" name="TextBox 8">
            <a:extLst>
              <a:ext uri="{FF2B5EF4-FFF2-40B4-BE49-F238E27FC236}">
                <a16:creationId xmlns:a16="http://schemas.microsoft.com/office/drawing/2014/main" id="{B3D87AD0-5662-ED44-C2D3-2E5B24798804}"/>
              </a:ext>
            </a:extLst>
          </p:cNvPr>
          <p:cNvSpPr txBox="1"/>
          <p:nvPr/>
        </p:nvSpPr>
        <p:spPr>
          <a:xfrm>
            <a:off x="6133182" y="5322129"/>
            <a:ext cx="5791200" cy="400110"/>
          </a:xfrm>
          <a:prstGeom prst="rect">
            <a:avLst/>
          </a:prstGeom>
          <a:noFill/>
        </p:spPr>
        <p:txBody>
          <a:bodyPr wrap="square">
            <a:spAutoFit/>
          </a:bodyPr>
          <a:lstStyle/>
          <a:p>
            <a:r>
              <a:rPr lang="en-US" sz="2000" dirty="0" err="1">
                <a:effectLst/>
                <a:latin typeface="Arial" panose="020B0604020202020204" pitchFamily="34" charset="0"/>
                <a:ea typeface="Times New Roman" panose="02020603050405020304" pitchFamily="18" charset="0"/>
                <a:cs typeface="Arial" panose="020B0604020202020204" pitchFamily="34" charset="0"/>
              </a:rPr>
              <a:t>C</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á</a:t>
            </a:r>
            <a:r>
              <a:rPr lang="en-US" sz="2000" dirty="0" err="1">
                <a:effectLst/>
                <a:latin typeface="Arial" panose="020B0604020202020204" pitchFamily="34" charset="0"/>
                <a:ea typeface="Times New Roman" panose="02020603050405020304" pitchFamily="18" charset="0"/>
                <a:cs typeface="Arial" panose="020B0604020202020204" pitchFamily="34" charset="0"/>
              </a:rPr>
              <a:t>c</a:t>
            </a:r>
            <a:r>
              <a:rPr lang="en-US" sz="2000" spc="-5"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d</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ạ</a:t>
            </a:r>
            <a:r>
              <a:rPr lang="en-US" sz="2000" dirty="0" err="1">
                <a:effectLst/>
                <a:latin typeface="Arial" panose="020B0604020202020204" pitchFamily="34" charset="0"/>
                <a:ea typeface="Times New Roman" panose="02020603050405020304" pitchFamily="18" charset="0"/>
                <a:cs typeface="Arial" panose="020B0604020202020204" pitchFamily="34" charset="0"/>
              </a:rPr>
              <a:t>ng</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t</a:t>
            </a:r>
            <a:r>
              <a:rPr lang="en-US" sz="2000" dirty="0" err="1">
                <a:effectLst/>
                <a:latin typeface="Arial" panose="020B0604020202020204" pitchFamily="34" charset="0"/>
                <a:ea typeface="Times New Roman" panose="02020603050405020304" pitchFamily="18" charset="0"/>
                <a:cs typeface="Arial" panose="020B0604020202020204" pitchFamily="34" charset="0"/>
              </a:rPr>
              <a:t>ổn</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thất</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tr</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ê</a:t>
            </a:r>
            <a:r>
              <a:rPr lang="en-US" sz="2000" dirty="0" err="1">
                <a:effectLst/>
                <a:latin typeface="Arial" panose="020B0604020202020204" pitchFamily="34" charset="0"/>
                <a:ea typeface="Times New Roman" panose="02020603050405020304" pitchFamily="18" charset="0"/>
                <a:cs typeface="Arial" panose="020B0604020202020204" pitchFamily="34" charset="0"/>
              </a:rPr>
              <a:t>n</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hệ</a:t>
            </a:r>
            <a:r>
              <a:rPr lang="en-US" sz="2000" spc="-5"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thống</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phân</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spc="10" dirty="0" err="1">
                <a:effectLst/>
                <a:latin typeface="Arial" panose="020B0604020202020204" pitchFamily="34" charset="0"/>
                <a:ea typeface="Times New Roman" panose="02020603050405020304" pitchFamily="18" charset="0"/>
                <a:cs typeface="Arial" panose="020B0604020202020204" pitchFamily="34" charset="0"/>
              </a:rPr>
              <a:t>p</a:t>
            </a:r>
            <a:r>
              <a:rPr lang="en-US" sz="2000" dirty="0" err="1">
                <a:effectLst/>
                <a:latin typeface="Arial" panose="020B0604020202020204" pitchFamily="34" charset="0"/>
                <a:ea typeface="Times New Roman" panose="02020603050405020304" pitchFamily="18" charset="0"/>
                <a:cs typeface="Arial" panose="020B0604020202020204" pitchFamily="34" charset="0"/>
              </a:rPr>
              <a:t>hối</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hơi</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3787841"/>
      </p:ext>
    </p:extLst>
  </p:cSld>
  <p:clrMapOvr>
    <a:masterClrMapping/>
  </p:clrMapOvr>
</p:sld>
</file>

<file path=ppt/slides/slide6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2EA2C6-FE38-BA3B-0C85-C4099D912B51}"/>
              </a:ext>
            </a:extLst>
          </p:cNvPr>
          <p:cNvSpPr txBox="1"/>
          <p:nvPr/>
        </p:nvSpPr>
        <p:spPr>
          <a:xfrm>
            <a:off x="580213" y="613432"/>
            <a:ext cx="10965743" cy="529569"/>
          </a:xfrm>
          <a:prstGeom prst="rect">
            <a:avLst/>
          </a:prstGeom>
          <a:noFill/>
        </p:spPr>
        <p:txBody>
          <a:bodyPr wrap="square">
            <a:spAutoFit/>
          </a:bodyPr>
          <a:lstStyle/>
          <a:p>
            <a:pPr algn="ctr">
              <a:lnSpc>
                <a:spcPct val="110000"/>
              </a:lnSpc>
              <a:spcBef>
                <a:spcPts val="300"/>
              </a:spcBef>
              <a:spcAft>
                <a:spcPts val="300"/>
              </a:spcAft>
            </a:pPr>
            <a:r>
              <a:rPr b="1" lang="vi-VN" spc="5" sz="2800">
                <a:solidFill>
                  <a:schemeClr val="accent1">
                    <a:lumMod val="50000"/>
                  </a:schemeClr>
                </a:solidFill>
                <a:ea charset="0" panose="02020603050405020304" pitchFamily="18" typeface="Times New Roman"/>
              </a:rPr>
              <a:t> Kiểm soát rò rỉ hơi</a:t>
            </a:r>
          </a:p>
        </p:txBody>
      </p:sp>
      <p:sp>
        <p:nvSpPr>
          <p:cNvPr id="6" name="TextBox 5">
            <a:extLst>
              <a:ext uri="{FF2B5EF4-FFF2-40B4-BE49-F238E27FC236}">
                <a16:creationId xmlns:a16="http://schemas.microsoft.com/office/drawing/2014/main" id="{9F5F527F-A131-A04B-8DBC-F07CD331E2E4}"/>
              </a:ext>
            </a:extLst>
          </p:cNvPr>
          <p:cNvSpPr txBox="1"/>
          <p:nvPr/>
        </p:nvSpPr>
        <p:spPr>
          <a:xfrm>
            <a:off x="646044" y="1423323"/>
            <a:ext cx="5334000" cy="2273956"/>
          </a:xfrm>
          <a:prstGeom prst="rect">
            <a:avLst/>
          </a:prstGeom>
          <a:noFill/>
        </p:spPr>
        <p:txBody>
          <a:bodyPr wrap="square">
            <a:spAutoFit/>
          </a:bodyPr>
          <a:lstStyle/>
          <a:p>
            <a:pPr algn="just" indent="-285750" marL="285750">
              <a:lnSpc>
                <a:spcPct val="110000"/>
              </a:lnSpc>
              <a:spcBef>
                <a:spcPts val="300"/>
              </a:spcBef>
              <a:spcAft>
                <a:spcPts val="300"/>
              </a:spcAft>
              <a:buFont charset="0" panose="020B0604020202020204" pitchFamily="34" typeface="Arial"/>
              <a:buChar char="•"/>
            </a:pPr>
            <a:r>
              <a:rPr lang="en-US" spc="15">
                <a:latin charset="0" panose="020B0604020202020204" pitchFamily="34" typeface="Arial"/>
                <a:ea charset="0" panose="02020603050405020304" pitchFamily="18" typeface="Times New Roman"/>
                <a:cs charset="0" panose="020B0604020202020204" pitchFamily="34" typeface="Arial"/>
              </a:rPr>
              <a:t>Vị trí r</a:t>
            </a:r>
            <a:r>
              <a:rPr lang="en-US">
                <a:latin charset="0" panose="020B0604020202020204" pitchFamily="34" typeface="Arial"/>
                <a:ea charset="0" panose="02020603050405020304" pitchFamily="18" typeface="Times New Roman"/>
                <a:cs charset="0" panose="020B0604020202020204" pitchFamily="34" typeface="Arial"/>
              </a:rPr>
              <a:t>ò</a:t>
            </a:r>
            <a:r>
              <a:rPr lang="en-US" spc="-10">
                <a:latin charset="0" panose="020B0604020202020204" pitchFamily="34" typeface="Arial"/>
                <a:ea charset="0" panose="02020603050405020304" pitchFamily="18" typeface="Times New Roman"/>
                <a:cs charset="0" panose="020B0604020202020204" pitchFamily="34" typeface="Arial"/>
              </a:rPr>
              <a:t> </a:t>
            </a:r>
            <a:r>
              <a:rPr lang="en-US">
                <a:latin charset="0" panose="020B0604020202020204" pitchFamily="34" typeface="Arial"/>
                <a:ea charset="0" panose="02020603050405020304" pitchFamily="18" typeface="Times New Roman"/>
                <a:cs charset="0" panose="020B0604020202020204" pitchFamily="34" typeface="Arial"/>
              </a:rPr>
              <a:t>rỉ</a:t>
            </a:r>
            <a:r>
              <a:rPr lang="en-US" spc="-10">
                <a:latin charset="0" panose="020B0604020202020204" pitchFamily="34" typeface="Arial"/>
                <a:ea charset="0" panose="02020603050405020304" pitchFamily="18" typeface="Times New Roman"/>
                <a:cs charset="0" panose="020B0604020202020204" pitchFamily="34" typeface="Arial"/>
              </a:rPr>
              <a:t> </a:t>
            </a:r>
            <a:r>
              <a:rPr lang="en-US">
                <a:latin charset="0" panose="020B0604020202020204" pitchFamily="34" typeface="Arial"/>
                <a:ea charset="0" panose="02020603050405020304" pitchFamily="18" typeface="Times New Roman"/>
                <a:cs charset="0" panose="020B0604020202020204" pitchFamily="34" typeface="Arial"/>
              </a:rPr>
              <a:t>hơi</a:t>
            </a:r>
            <a:r>
              <a:rPr lang="en-US" spc="-10">
                <a:latin charset="0" panose="020B0604020202020204" pitchFamily="34" typeface="Arial"/>
                <a:ea charset="0" panose="02020603050405020304" pitchFamily="18" typeface="Times New Roman"/>
                <a:cs charset="0" panose="020B0604020202020204" pitchFamily="34" typeface="Arial"/>
              </a:rPr>
              <a:t> </a:t>
            </a:r>
            <a:r>
              <a:rPr lang="en-US">
                <a:latin charset="0" panose="020B0604020202020204" pitchFamily="34" typeface="Arial"/>
                <a:ea charset="0" panose="02020603050405020304" pitchFamily="18" typeface="Times New Roman"/>
                <a:cs charset="0" panose="020B0604020202020204" pitchFamily="34" typeface="Arial"/>
              </a:rPr>
              <a:t>nư</a:t>
            </a:r>
            <a:r>
              <a:rPr lang="en-US" spc="15">
                <a:latin charset="0" panose="020B0604020202020204" pitchFamily="34" typeface="Arial"/>
                <a:ea charset="0" panose="02020603050405020304" pitchFamily="18" typeface="Times New Roman"/>
                <a:cs charset="0" panose="020B0604020202020204" pitchFamily="34" typeface="Arial"/>
              </a:rPr>
              <a:t>ớ</a:t>
            </a:r>
            <a:r>
              <a:rPr lang="en-US">
                <a:latin charset="0" panose="020B0604020202020204" pitchFamily="34" typeface="Arial"/>
                <a:ea charset="0" panose="02020603050405020304" pitchFamily="18" typeface="Times New Roman"/>
                <a:cs charset="0" panose="020B0604020202020204" pitchFamily="34" typeface="Arial"/>
              </a:rPr>
              <a:t>c</a:t>
            </a:r>
            <a:r>
              <a:rPr lang="en-US" spc="-15">
                <a:latin charset="0" panose="020B0604020202020204" pitchFamily="34" typeface="Arial"/>
                <a:ea charset="0" panose="02020603050405020304" pitchFamily="18" typeface="Times New Roman"/>
                <a:cs charset="0" panose="020B0604020202020204" pitchFamily="34" typeface="Arial"/>
              </a:rPr>
              <a:t> </a:t>
            </a:r>
            <a:r>
              <a:rPr lang="en-US" spc="-5">
                <a:latin charset="0" panose="020B0604020202020204" pitchFamily="34" typeface="Arial"/>
                <a:ea charset="0" panose="02020603050405020304" pitchFamily="18" typeface="Times New Roman"/>
                <a:cs charset="0" panose="020B0604020202020204" pitchFamily="34" typeface="Arial"/>
              </a:rPr>
              <a:t>thường xảy ra</a:t>
            </a:r>
            <a:r>
              <a:rPr lang="en-US">
                <a:latin charset="0" panose="020B0604020202020204" pitchFamily="34" typeface="Arial"/>
                <a:ea charset="0" panose="02020603050405020304" pitchFamily="18" typeface="Times New Roman"/>
                <a:cs charset="0" panose="020B0604020202020204" pitchFamily="34" typeface="Arial"/>
              </a:rPr>
              <a:t>:</a:t>
            </a:r>
          </a:p>
          <a:p>
            <a:pPr algn="just" lvl="1">
              <a:lnSpc>
                <a:spcPct val="110000"/>
              </a:lnSpc>
            </a:pPr>
            <a:r>
              <a:rPr lang="en-US">
                <a:latin charset="0" panose="020B0604020202020204" pitchFamily="34" typeface="Arial"/>
                <a:ea charset="0" panose="020F0502020204030204" pitchFamily="34" typeface="Calibri"/>
                <a:cs charset="0" panose="020B0604020202020204" pitchFamily="34" typeface="Arial"/>
              </a:rPr>
              <a:t>–	</a:t>
            </a:r>
            <a:r>
              <a:rPr lang="en-US">
                <a:latin charset="0" panose="020B0604020202020204" pitchFamily="34" typeface="Arial"/>
                <a:ea charset="0" panose="02020603050405020304" pitchFamily="18" typeface="Times New Roman"/>
                <a:cs charset="0" panose="020B0604020202020204" pitchFamily="34" typeface="Arial"/>
              </a:rPr>
              <a:t>M</a:t>
            </a:r>
            <a:r>
              <a:rPr lang="en-US" spc="-5">
                <a:latin charset="0" panose="020B0604020202020204" pitchFamily="34" typeface="Arial"/>
                <a:ea charset="0" panose="02020603050405020304" pitchFamily="18" typeface="Times New Roman"/>
                <a:cs charset="0" panose="020B0604020202020204" pitchFamily="34" typeface="Arial"/>
              </a:rPr>
              <a:t>ặ</a:t>
            </a:r>
            <a:r>
              <a:rPr lang="en-US">
                <a:latin charset="0" panose="020B0604020202020204" pitchFamily="34" typeface="Arial"/>
                <a:ea charset="0" panose="02020603050405020304" pitchFamily="18" typeface="Times New Roman"/>
                <a:cs charset="0" panose="020B0604020202020204" pitchFamily="34" typeface="Arial"/>
              </a:rPr>
              <a:t>t b</a:t>
            </a:r>
            <a:r>
              <a:rPr lang="en-US" spc="5">
                <a:latin charset="0" panose="020B0604020202020204" pitchFamily="34" typeface="Arial"/>
                <a:ea charset="0" panose="02020603050405020304" pitchFamily="18" typeface="Times New Roman"/>
                <a:cs charset="0" panose="020B0604020202020204" pitchFamily="34" typeface="Arial"/>
              </a:rPr>
              <a:t>í</a:t>
            </a:r>
            <a:r>
              <a:rPr lang="en-US" spc="-5">
                <a:latin charset="0" panose="020B0604020202020204" pitchFamily="34" typeface="Arial"/>
                <a:ea charset="0" panose="02020603050405020304" pitchFamily="18" typeface="Times New Roman"/>
                <a:cs charset="0" panose="020B0604020202020204" pitchFamily="34" typeface="Arial"/>
              </a:rPr>
              <a:t>c</a:t>
            </a:r>
            <a:r>
              <a:rPr lang="en-US">
                <a:latin charset="0" panose="020B0604020202020204" pitchFamily="34" typeface="Arial"/>
                <a:ea charset="0" panose="02020603050405020304" pitchFamily="18" typeface="Times New Roman"/>
                <a:cs charset="0" panose="020B0604020202020204" pitchFamily="34" typeface="Arial"/>
              </a:rPr>
              <a:t>h và</a:t>
            </a:r>
            <a:r>
              <a:rPr lang="en-US" spc="-5">
                <a:latin charset="0" panose="020B0604020202020204" pitchFamily="34" typeface="Arial"/>
                <a:ea charset="0" panose="02020603050405020304" pitchFamily="18" typeface="Times New Roman"/>
                <a:cs charset="0" panose="020B0604020202020204" pitchFamily="34" typeface="Arial"/>
              </a:rPr>
              <a:t> </a:t>
            </a:r>
            <a:r>
              <a:rPr lang="en-US">
                <a:latin charset="0" panose="020B0604020202020204" pitchFamily="34" typeface="Arial"/>
                <a:ea charset="0" panose="02020603050405020304" pitchFamily="18" typeface="Times New Roman"/>
                <a:cs charset="0" panose="020B0604020202020204" pitchFamily="34" typeface="Arial"/>
              </a:rPr>
              <a:t>k</a:t>
            </a:r>
            <a:r>
              <a:rPr lang="en-US" spc="5">
                <a:latin charset="0" panose="020B0604020202020204" pitchFamily="34" typeface="Arial"/>
                <a:ea charset="0" panose="02020603050405020304" pitchFamily="18" typeface="Times New Roman"/>
                <a:cs charset="0" panose="020B0604020202020204" pitchFamily="34" typeface="Arial"/>
              </a:rPr>
              <a:t>h</a:t>
            </a:r>
            <a:r>
              <a:rPr lang="en-US">
                <a:latin charset="0" panose="020B0604020202020204" pitchFamily="34" typeface="Arial"/>
                <a:ea charset="0" panose="02020603050405020304" pitchFamily="18" typeface="Times New Roman"/>
                <a:cs charset="0" panose="020B0604020202020204" pitchFamily="34" typeface="Arial"/>
              </a:rPr>
              <a:t>ớp đ</a:t>
            </a:r>
            <a:r>
              <a:rPr lang="en-US" spc="-5">
                <a:latin charset="0" panose="020B0604020202020204" pitchFamily="34" typeface="Arial"/>
                <a:ea charset="0" panose="02020603050405020304" pitchFamily="18" typeface="Times New Roman"/>
                <a:cs charset="0" panose="020B0604020202020204" pitchFamily="34" typeface="Arial"/>
              </a:rPr>
              <a:t>ệ</a:t>
            </a:r>
            <a:r>
              <a:rPr lang="en-US">
                <a:latin charset="0" panose="020B0604020202020204" pitchFamily="34" typeface="Arial"/>
                <a:ea charset="0" panose="02020603050405020304" pitchFamily="18" typeface="Times New Roman"/>
                <a:cs charset="0" panose="020B0604020202020204" pitchFamily="34" typeface="Arial"/>
              </a:rPr>
              <a:t>m.</a:t>
            </a:r>
          </a:p>
          <a:p>
            <a:pPr algn="just" lvl="1">
              <a:lnSpc>
                <a:spcPct val="110000"/>
              </a:lnSpc>
            </a:pPr>
            <a:r>
              <a:rPr lang="en-US">
                <a:latin charset="0" panose="020B0604020202020204" pitchFamily="34" typeface="Arial"/>
                <a:ea charset="0" panose="020F0502020204030204" pitchFamily="34" typeface="Calibri"/>
                <a:cs charset="0" panose="020B0604020202020204" pitchFamily="34" typeface="Arial"/>
              </a:rPr>
              <a:t>–	</a:t>
            </a:r>
            <a:r>
              <a:rPr lang="en-US">
                <a:latin charset="0" panose="020B0604020202020204" pitchFamily="34" typeface="Arial"/>
                <a:ea charset="0" panose="02020603050405020304" pitchFamily="18" typeface="Times New Roman"/>
                <a:cs charset="0" panose="020B0604020202020204" pitchFamily="34" typeface="Arial"/>
              </a:rPr>
              <a:t>Mối nối đường ống.</a:t>
            </a:r>
          </a:p>
          <a:p>
            <a:pPr algn="just" lvl="1">
              <a:lnSpc>
                <a:spcPct val="110000"/>
              </a:lnSpc>
            </a:pPr>
            <a:r>
              <a:rPr lang="en-US">
                <a:latin charset="0" panose="020B0604020202020204" pitchFamily="34" typeface="Arial"/>
                <a:ea charset="0" panose="020F0502020204030204" pitchFamily="34" typeface="Calibri"/>
                <a:cs charset="0" panose="020B0604020202020204" pitchFamily="34" typeface="Arial"/>
              </a:rPr>
              <a:t>–	</a:t>
            </a:r>
            <a:r>
              <a:rPr lang="en-US">
                <a:latin charset="0" panose="020B0604020202020204" pitchFamily="34" typeface="Arial"/>
                <a:ea charset="0" panose="02020603050405020304" pitchFamily="18" typeface="Times New Roman"/>
                <a:cs charset="0" panose="020B0604020202020204" pitchFamily="34" typeface="Arial"/>
              </a:rPr>
              <a:t>V</a:t>
            </a:r>
            <a:r>
              <a:rPr lang="en-US" spc="-5">
                <a:latin charset="0" panose="020B0604020202020204" pitchFamily="34" typeface="Arial"/>
                <a:ea charset="0" panose="02020603050405020304" pitchFamily="18" typeface="Times New Roman"/>
                <a:cs charset="0" panose="020B0604020202020204" pitchFamily="34" typeface="Arial"/>
              </a:rPr>
              <a:t>a</a:t>
            </a:r>
            <a:r>
              <a:rPr lang="en-US">
                <a:latin charset="0" panose="020B0604020202020204" pitchFamily="34" typeface="Arial"/>
                <a:ea charset="0" panose="02020603050405020304" pitchFamily="18" typeface="Times New Roman"/>
                <a:cs charset="0" panose="020B0604020202020204" pitchFamily="34" typeface="Arial"/>
              </a:rPr>
              <a:t>n, thân và</a:t>
            </a:r>
            <a:r>
              <a:rPr lang="en-US" spc="-5">
                <a:latin charset="0" panose="020B0604020202020204" pitchFamily="34" typeface="Arial"/>
                <a:ea charset="0" panose="02020603050405020304" pitchFamily="18" typeface="Times New Roman"/>
                <a:cs charset="0" panose="020B0604020202020204" pitchFamily="34" typeface="Arial"/>
              </a:rPr>
              <a:t> </a:t>
            </a:r>
            <a:r>
              <a:rPr lang="en-US" spc="10">
                <a:latin charset="0" panose="020B0604020202020204" pitchFamily="34" typeface="Arial"/>
                <a:ea charset="0" panose="02020603050405020304" pitchFamily="18" typeface="Times New Roman"/>
                <a:cs charset="0" panose="020B0604020202020204" pitchFamily="34" typeface="Arial"/>
              </a:rPr>
              <a:t>b</a:t>
            </a:r>
            <a:r>
              <a:rPr lang="en-US" spc="-5">
                <a:latin charset="0" panose="020B0604020202020204" pitchFamily="34" typeface="Arial"/>
                <a:ea charset="0" panose="02020603050405020304" pitchFamily="18" typeface="Times New Roman"/>
                <a:cs charset="0" panose="020B0604020202020204" pitchFamily="34" typeface="Arial"/>
              </a:rPr>
              <a:t>a</a:t>
            </a:r>
            <a:r>
              <a:rPr lang="en-US">
                <a:latin charset="0" panose="020B0604020202020204" pitchFamily="34" typeface="Arial"/>
                <a:ea charset="0" panose="02020603050405020304" pitchFamily="18" typeface="Times New Roman"/>
                <a:cs charset="0" panose="020B0604020202020204" pitchFamily="34" typeface="Arial"/>
              </a:rPr>
              <a:t>o b</a:t>
            </a:r>
            <a:r>
              <a:rPr lang="en-US" spc="5">
                <a:latin charset="0" panose="020B0604020202020204" pitchFamily="34" typeface="Arial"/>
                <a:ea charset="0" panose="02020603050405020304" pitchFamily="18" typeface="Times New Roman"/>
                <a:cs charset="0" panose="020B0604020202020204" pitchFamily="34" typeface="Arial"/>
              </a:rPr>
              <a:t>ì</a:t>
            </a:r>
            <a:r>
              <a:rPr lang="en-US">
                <a:latin charset="0" panose="020B0604020202020204" pitchFamily="34" typeface="Arial"/>
                <a:ea charset="0" panose="02020603050405020304" pitchFamily="18" typeface="Times New Roman"/>
                <a:cs charset="0" panose="020B0604020202020204" pitchFamily="34" typeface="Arial"/>
              </a:rPr>
              <a:t>.</a:t>
            </a:r>
          </a:p>
          <a:p>
            <a:pPr algn="just" lvl="1">
              <a:lnSpc>
                <a:spcPct val="110000"/>
              </a:lnSpc>
            </a:pPr>
            <a:r>
              <a:rPr lang="en-US">
                <a:latin charset="0" panose="020B0604020202020204" pitchFamily="34" typeface="Arial"/>
                <a:ea charset="0" panose="020F0502020204030204" pitchFamily="34" typeface="Calibri"/>
                <a:cs charset="0" panose="020B0604020202020204" pitchFamily="34" typeface="Arial"/>
              </a:rPr>
              <a:t>–	</a:t>
            </a:r>
            <a:r>
              <a:rPr lang="en-US" spc="5">
                <a:latin charset="0" panose="020B0604020202020204" pitchFamily="34" typeface="Arial"/>
                <a:ea charset="0" panose="02020603050405020304" pitchFamily="18" typeface="Times New Roman"/>
                <a:cs charset="0" panose="020B0604020202020204" pitchFamily="34" typeface="Arial"/>
              </a:rPr>
              <a:t>B</a:t>
            </a:r>
            <a:r>
              <a:rPr lang="en-US" spc="-5">
                <a:latin charset="0" panose="020B0604020202020204" pitchFamily="34" typeface="Arial"/>
                <a:ea charset="0" panose="02020603050405020304" pitchFamily="18" typeface="Times New Roman"/>
                <a:cs charset="0" panose="020B0604020202020204" pitchFamily="34" typeface="Arial"/>
              </a:rPr>
              <a:t>ẫ</a:t>
            </a:r>
            <a:r>
              <a:rPr lang="en-US">
                <a:latin charset="0" panose="020B0604020202020204" pitchFamily="34" typeface="Arial"/>
                <a:ea charset="0" panose="02020603050405020304" pitchFamily="18" typeface="Times New Roman"/>
                <a:cs charset="0" panose="020B0604020202020204" pitchFamily="34" typeface="Arial"/>
              </a:rPr>
              <a:t>y hơ</a:t>
            </a:r>
            <a:r>
              <a:rPr lang="en-US" spc="5">
                <a:latin charset="0" panose="020B0604020202020204" pitchFamily="34" typeface="Arial"/>
                <a:ea charset="0" panose="02020603050405020304" pitchFamily="18" typeface="Times New Roman"/>
                <a:cs charset="0" panose="020B0604020202020204" pitchFamily="34" typeface="Arial"/>
              </a:rPr>
              <a:t>i</a:t>
            </a:r>
            <a:r>
              <a:rPr lang="en-US">
                <a:latin charset="0" panose="020B0604020202020204" pitchFamily="34" typeface="Arial"/>
                <a:ea charset="0" panose="02020603050405020304" pitchFamily="18" typeface="Times New Roman"/>
                <a:cs charset="0" panose="020B0604020202020204" pitchFamily="34" typeface="Arial"/>
              </a:rPr>
              <a:t>.</a:t>
            </a:r>
          </a:p>
          <a:p>
            <a:pPr algn="just" lvl="1">
              <a:lnSpc>
                <a:spcPct val="110000"/>
              </a:lnSpc>
            </a:pPr>
            <a:r>
              <a:rPr lang="en-US">
                <a:latin charset="0" panose="020B0604020202020204" pitchFamily="34" typeface="Arial"/>
                <a:ea charset="0" panose="020F0502020204030204" pitchFamily="34" typeface="Calibri"/>
                <a:cs charset="0" panose="020B0604020202020204" pitchFamily="34" typeface="Arial"/>
              </a:rPr>
              <a:t>–	</a:t>
            </a:r>
            <a:r>
              <a:rPr lang="en-US">
                <a:latin charset="0" panose="020B0604020202020204" pitchFamily="34" typeface="Arial"/>
                <a:ea charset="0" panose="02020603050405020304" pitchFamily="18" typeface="Times New Roman"/>
                <a:cs charset="0" panose="020B0604020202020204" pitchFamily="34" typeface="Arial"/>
              </a:rPr>
              <a:t>V</a:t>
            </a:r>
            <a:r>
              <a:rPr lang="en-US" spc="-5">
                <a:latin charset="0" panose="020B0604020202020204" pitchFamily="34" typeface="Arial"/>
                <a:ea charset="0" panose="02020603050405020304" pitchFamily="18" typeface="Times New Roman"/>
                <a:cs charset="0" panose="020B0604020202020204" pitchFamily="34" typeface="Arial"/>
              </a:rPr>
              <a:t>a</a:t>
            </a:r>
            <a:r>
              <a:rPr lang="en-US">
                <a:latin charset="0" panose="020B0604020202020204" pitchFamily="34" typeface="Arial"/>
                <a:ea charset="0" panose="02020603050405020304" pitchFamily="18" typeface="Times New Roman"/>
                <a:cs charset="0" panose="020B0604020202020204" pitchFamily="34" typeface="Arial"/>
              </a:rPr>
              <a:t>n gi</a:t>
            </a:r>
            <a:r>
              <a:rPr lang="en-US" spc="-5">
                <a:latin charset="0" panose="020B0604020202020204" pitchFamily="34" typeface="Arial"/>
                <a:ea charset="0" panose="02020603050405020304" pitchFamily="18" typeface="Times New Roman"/>
                <a:cs charset="0" panose="020B0604020202020204" pitchFamily="34" typeface="Arial"/>
              </a:rPr>
              <a:t>ả</a:t>
            </a:r>
            <a:r>
              <a:rPr lang="en-US">
                <a:latin charset="0" panose="020B0604020202020204" pitchFamily="34" typeface="Arial"/>
                <a:ea charset="0" panose="02020603050405020304" pitchFamily="18" typeface="Times New Roman"/>
                <a:cs charset="0" panose="020B0604020202020204" pitchFamily="34" typeface="Arial"/>
              </a:rPr>
              <a:t>m áp.</a:t>
            </a:r>
          </a:p>
          <a:p>
            <a:pPr algn="just" lvl="1">
              <a:lnSpc>
                <a:spcPct val="110000"/>
              </a:lnSpc>
            </a:pPr>
            <a:r>
              <a:rPr lang="en-US">
                <a:latin charset="0" panose="020B0604020202020204" pitchFamily="34" typeface="Arial"/>
                <a:ea charset="0" panose="020F0502020204030204" pitchFamily="34" typeface="Calibri"/>
                <a:cs charset="0" panose="020B0604020202020204" pitchFamily="34" typeface="Arial"/>
              </a:rPr>
              <a:t>–	</a:t>
            </a:r>
            <a:r>
              <a:rPr lang="en-US">
                <a:latin charset="0" panose="020B0604020202020204" pitchFamily="34" typeface="Arial"/>
                <a:ea charset="0" panose="02020603050405020304" pitchFamily="18" typeface="Times New Roman"/>
                <a:cs charset="0" panose="020B0604020202020204" pitchFamily="34" typeface="Arial"/>
              </a:rPr>
              <a:t>C</a:t>
            </a:r>
            <a:r>
              <a:rPr lang="en-US" spc="-5">
                <a:latin charset="0" panose="020B0604020202020204" pitchFamily="34" typeface="Arial"/>
                <a:ea charset="0" panose="02020603050405020304" pitchFamily="18" typeface="Times New Roman"/>
                <a:cs charset="0" panose="020B0604020202020204" pitchFamily="34" typeface="Arial"/>
              </a:rPr>
              <a:t>á</a:t>
            </a:r>
            <a:r>
              <a:rPr lang="en-US">
                <a:latin charset="0" panose="020B0604020202020204" pitchFamily="34" typeface="Arial"/>
                <a:ea charset="0" panose="02020603050405020304" pitchFamily="18" typeface="Times New Roman"/>
                <a:cs charset="0" panose="020B0604020202020204" pitchFamily="34" typeface="Arial"/>
              </a:rPr>
              <a:t>c</a:t>
            </a:r>
            <a:r>
              <a:rPr lang="en-US" spc="-5">
                <a:latin charset="0" panose="020B0604020202020204" pitchFamily="34" typeface="Arial"/>
                <a:ea charset="0" panose="02020603050405020304" pitchFamily="18" typeface="Times New Roman"/>
                <a:cs charset="0" panose="020B0604020202020204" pitchFamily="34" typeface="Arial"/>
              </a:rPr>
              <a:t> </a:t>
            </a:r>
            <a:r>
              <a:rPr lang="en-US" spc="5">
                <a:latin charset="0" panose="020B0604020202020204" pitchFamily="34" typeface="Arial"/>
                <a:ea charset="0" panose="02020603050405020304" pitchFamily="18" typeface="Times New Roman"/>
                <a:cs charset="0" panose="020B0604020202020204" pitchFamily="34" typeface="Arial"/>
              </a:rPr>
              <a:t>l</a:t>
            </a:r>
            <a:r>
              <a:rPr lang="en-US">
                <a:latin charset="0" panose="020B0604020202020204" pitchFamily="34" typeface="Arial"/>
                <a:ea charset="0" panose="02020603050405020304" pitchFamily="18" typeface="Times New Roman"/>
                <a:cs charset="0" panose="020B0604020202020204" pitchFamily="34" typeface="Arial"/>
              </a:rPr>
              <a:t>ỗi đường ống.</a:t>
            </a:r>
            <a:endParaRPr dirty="0" lang="en-US">
              <a:latin charset="0" panose="020B0604020202020204" pitchFamily="34" typeface="Arial"/>
              <a:ea charset="0" panose="02020603050405020304" pitchFamily="18" typeface="Times New Roman"/>
              <a:cs charset="0" panose="020B0604020202020204" pitchFamily="34" typeface="Arial"/>
            </a:endParaRPr>
          </a:p>
        </p:txBody>
      </p:sp>
      <p:sp>
        <p:nvSpPr>
          <p:cNvPr id="8" name="TextBox 7">
            <a:extLst>
              <a:ext uri="{FF2B5EF4-FFF2-40B4-BE49-F238E27FC236}">
                <a16:creationId xmlns:a16="http://schemas.microsoft.com/office/drawing/2014/main" id="{ADC9ECD6-F0B2-AF52-6B3D-AB46248E98AE}"/>
              </a:ext>
            </a:extLst>
          </p:cNvPr>
          <p:cNvSpPr txBox="1"/>
          <p:nvPr/>
        </p:nvSpPr>
        <p:spPr>
          <a:xfrm>
            <a:off x="5827643" y="1427770"/>
            <a:ext cx="5718313" cy="951543"/>
          </a:xfrm>
          <a:prstGeom prst="rect">
            <a:avLst/>
          </a:prstGeom>
          <a:noFill/>
        </p:spPr>
        <p:txBody>
          <a:bodyPr wrap="square">
            <a:spAutoFit/>
          </a:bodyPr>
          <a:lstStyle/>
          <a:p>
            <a:pPr algn="just" indent="-285750" marL="285750">
              <a:lnSpc>
                <a:spcPct val="120000"/>
              </a:lnSpc>
              <a:buFont charset="0" panose="020B0604020202020204" pitchFamily="34" typeface="Arial"/>
              <a:buChar char="•"/>
            </a:pPr>
            <a:r>
              <a:rPr lang="en-US" sz="1600">
                <a:latin charset="0" panose="020B0604020202020204" pitchFamily="34" typeface="Arial"/>
                <a:ea charset="0" panose="02020603050405020304" pitchFamily="18" typeface="Times New Roman"/>
                <a:cs charset="0" panose="020B0604020202020204" pitchFamily="34" typeface="Arial"/>
              </a:rPr>
              <a:t>Cần có</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pc="-5" sz="1600">
                <a:latin charset="0" panose="020B0604020202020204" pitchFamily="34" typeface="Arial"/>
                <a:ea charset="0" panose="02020603050405020304" pitchFamily="18" typeface="Times New Roman"/>
                <a:cs charset="0" panose="020B0604020202020204" pitchFamily="34" typeface="Arial"/>
              </a:rPr>
              <a:t>c</a:t>
            </a:r>
            <a:r>
              <a:rPr lang="en-US" sz="1600">
                <a:latin charset="0" panose="020B0604020202020204" pitchFamily="34" typeface="Arial"/>
                <a:ea charset="0" panose="02020603050405020304" pitchFamily="18" typeface="Times New Roman"/>
                <a:cs charset="0" panose="020B0604020202020204" pitchFamily="34" typeface="Arial"/>
              </a:rPr>
              <a:t>hương</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pc="15" sz="1600">
                <a:latin charset="0" panose="020B0604020202020204" pitchFamily="34" typeface="Arial"/>
                <a:ea charset="0" panose="02020603050405020304" pitchFamily="18" typeface="Times New Roman"/>
                <a:cs charset="0" panose="020B0604020202020204" pitchFamily="34" typeface="Arial"/>
              </a:rPr>
              <a:t>t</a:t>
            </a:r>
            <a:r>
              <a:rPr lang="en-US" sz="1600">
                <a:latin charset="0" panose="020B0604020202020204" pitchFamily="34" typeface="Arial"/>
                <a:ea charset="0" panose="02020603050405020304" pitchFamily="18" typeface="Times New Roman"/>
                <a:cs charset="0" panose="020B0604020202020204" pitchFamily="34" typeface="Arial"/>
              </a:rPr>
              <a:t>rình</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pc="10" sz="1600">
                <a:latin charset="0" panose="020B0604020202020204" pitchFamily="34" typeface="Arial"/>
                <a:ea charset="0" panose="02020603050405020304" pitchFamily="18" typeface="Times New Roman"/>
                <a:cs charset="0" panose="020B0604020202020204" pitchFamily="34" typeface="Arial"/>
              </a:rPr>
              <a:t>b</a:t>
            </a:r>
            <a:r>
              <a:rPr lang="en-US" spc="-5" sz="1600">
                <a:latin charset="0" panose="020B0604020202020204" pitchFamily="34" typeface="Arial"/>
                <a:ea charset="0" panose="02020603050405020304" pitchFamily="18" typeface="Times New Roman"/>
                <a:cs charset="0" panose="020B0604020202020204" pitchFamily="34" typeface="Arial"/>
              </a:rPr>
              <a:t>ả</a:t>
            </a:r>
            <a:r>
              <a:rPr lang="en-US" sz="1600">
                <a:latin charset="0" panose="020B0604020202020204" pitchFamily="34" typeface="Arial"/>
                <a:ea charset="0" panose="02020603050405020304" pitchFamily="18" typeface="Times New Roman"/>
                <a:cs charset="0" panose="020B0604020202020204" pitchFamily="34" typeface="Arial"/>
              </a:rPr>
              <a:t>o</a:t>
            </a:r>
            <a:r>
              <a:rPr lang="en-US" spc="20"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trì</a:t>
            </a:r>
            <a:r>
              <a:rPr lang="en-US" spc="10" sz="1600">
                <a:latin charset="0" panose="020B0604020202020204" pitchFamily="34" typeface="Arial"/>
                <a:ea charset="0" panose="02020603050405020304" pitchFamily="18" typeface="Times New Roman"/>
                <a:cs charset="0" panose="020B0604020202020204" pitchFamily="34" typeface="Arial"/>
              </a:rPr>
              <a:t> </a:t>
            </a:r>
            <a:r>
              <a:rPr lang="en-US" spc="5" sz="1600">
                <a:latin charset="0" panose="020B0604020202020204" pitchFamily="34" typeface="Arial"/>
                <a:ea charset="0" panose="02020603050405020304" pitchFamily="18" typeface="Times New Roman"/>
                <a:cs charset="0" panose="020B0604020202020204" pitchFamily="34" typeface="Arial"/>
              </a:rPr>
              <a:t>đ</a:t>
            </a:r>
            <a:r>
              <a:rPr lang="en-US" sz="1600">
                <a:latin charset="0" panose="020B0604020202020204" pitchFamily="34" typeface="Arial"/>
                <a:ea charset="0" panose="02020603050405020304" pitchFamily="18" typeface="Times New Roman"/>
                <a:cs charset="0" panose="020B0604020202020204" pitchFamily="34" typeface="Arial"/>
              </a:rPr>
              <a:t>ịnh</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kỳ</a:t>
            </a:r>
            <a:r>
              <a:rPr lang="en-US" spc="10"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nh</a:t>
            </a:r>
            <a:r>
              <a:rPr lang="en-US" spc="-5" sz="1600">
                <a:latin charset="0" panose="020B0604020202020204" pitchFamily="34" typeface="Arial"/>
                <a:ea charset="0" panose="02020603050405020304" pitchFamily="18" typeface="Times New Roman"/>
                <a:cs charset="0" panose="020B0604020202020204" pitchFamily="34" typeface="Arial"/>
              </a:rPr>
              <a:t>ằ</a:t>
            </a:r>
            <a:r>
              <a:rPr lang="en-US" sz="1600">
                <a:latin charset="0" panose="020B0604020202020204" pitchFamily="34" typeface="Arial"/>
                <a:ea charset="0" panose="02020603050405020304" pitchFamily="18" typeface="Times New Roman"/>
                <a:cs charset="0" panose="020B0604020202020204" pitchFamily="34" typeface="Arial"/>
              </a:rPr>
              <a:t>m</a:t>
            </a:r>
            <a:r>
              <a:rPr lang="en-US" spc="10"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t</a:t>
            </a:r>
            <a:r>
              <a:rPr lang="en-US" spc="5" sz="1600">
                <a:latin charset="0" panose="020B0604020202020204" pitchFamily="34" typeface="Arial"/>
                <a:ea charset="0" panose="02020603050405020304" pitchFamily="18" typeface="Times New Roman"/>
                <a:cs charset="0" panose="020B0604020202020204" pitchFamily="34" typeface="Arial"/>
              </a:rPr>
              <a:t>ì</a:t>
            </a:r>
            <a:r>
              <a:rPr lang="en-US" sz="1600">
                <a:latin charset="0" panose="020B0604020202020204" pitchFamily="34" typeface="Arial"/>
                <a:ea charset="0" panose="02020603050405020304" pitchFamily="18" typeface="Times New Roman"/>
                <a:cs charset="0" panose="020B0604020202020204" pitchFamily="34" typeface="Arial"/>
              </a:rPr>
              <a:t>m</a:t>
            </a:r>
            <a:r>
              <a:rPr lang="en-US" spc="10"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k</a:t>
            </a:r>
            <a:r>
              <a:rPr lang="en-US" spc="5" sz="1600">
                <a:latin charset="0" panose="020B0604020202020204" pitchFamily="34" typeface="Arial"/>
                <a:ea charset="0" panose="02020603050405020304" pitchFamily="18" typeface="Times New Roman"/>
                <a:cs charset="0" panose="020B0604020202020204" pitchFamily="34" typeface="Arial"/>
              </a:rPr>
              <a:t>iế</a:t>
            </a:r>
            <a:r>
              <a:rPr lang="en-US" sz="1600">
                <a:latin charset="0" panose="020B0604020202020204" pitchFamily="34" typeface="Arial"/>
                <a:ea charset="0" panose="02020603050405020304" pitchFamily="18" typeface="Times New Roman"/>
                <a:cs charset="0" panose="020B0604020202020204" pitchFamily="34" typeface="Arial"/>
              </a:rPr>
              <a:t>m</a:t>
            </a:r>
            <a:r>
              <a:rPr lang="en-US" spc="10"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và l</a:t>
            </a:r>
            <a:r>
              <a:rPr lang="en-US" spc="10" sz="1600">
                <a:latin charset="0" panose="020B0604020202020204" pitchFamily="34" typeface="Arial"/>
                <a:ea charset="0" panose="02020603050405020304" pitchFamily="18" typeface="Times New Roman"/>
                <a:cs charset="0" panose="020B0604020202020204" pitchFamily="34" typeface="Arial"/>
              </a:rPr>
              <a:t>o</a:t>
            </a:r>
            <a:r>
              <a:rPr lang="en-US" spc="-5" sz="1600">
                <a:latin charset="0" panose="020B0604020202020204" pitchFamily="34" typeface="Arial"/>
                <a:ea charset="0" panose="02020603050405020304" pitchFamily="18" typeface="Times New Roman"/>
                <a:cs charset="0" panose="020B0604020202020204" pitchFamily="34" typeface="Arial"/>
              </a:rPr>
              <a:t>ạ</a:t>
            </a:r>
            <a:r>
              <a:rPr lang="en-US" sz="1600">
                <a:latin charset="0" panose="020B0604020202020204" pitchFamily="34" typeface="Arial"/>
                <a:ea charset="0" panose="02020603050405020304" pitchFamily="18" typeface="Times New Roman"/>
                <a:cs charset="0" panose="020B0604020202020204" pitchFamily="34" typeface="Arial"/>
              </a:rPr>
              <a:t>i</a:t>
            </a:r>
            <a:r>
              <a:rPr lang="en-US" spc="10"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bỏ</a:t>
            </a:r>
            <a:r>
              <a:rPr lang="en-US" spc="20"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rò</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rỉ</a:t>
            </a:r>
            <a:r>
              <a:rPr lang="en-US" spc="10"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hơi</a:t>
            </a:r>
            <a:r>
              <a:rPr lang="en-US" spc="10"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n</a:t>
            </a:r>
            <a:r>
              <a:rPr lang="en-US" spc="10" sz="1600">
                <a:latin charset="0" panose="020B0604020202020204" pitchFamily="34" typeface="Arial"/>
                <a:ea charset="0" panose="02020603050405020304" pitchFamily="18" typeface="Times New Roman"/>
                <a:cs charset="0" panose="020B0604020202020204" pitchFamily="34" typeface="Arial"/>
              </a:rPr>
              <a:t>ư</a:t>
            </a:r>
            <a:r>
              <a:rPr lang="en-US" sz="1600">
                <a:latin charset="0" panose="020B0604020202020204" pitchFamily="34" typeface="Arial"/>
                <a:ea charset="0" panose="02020603050405020304" pitchFamily="18" typeface="Times New Roman"/>
                <a:cs charset="0" panose="020B0604020202020204" pitchFamily="34" typeface="Arial"/>
              </a:rPr>
              <a:t>ớc là</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đ</a:t>
            </a:r>
            <a:r>
              <a:rPr lang="en-US" spc="5" sz="1600">
                <a:latin charset="0" panose="020B0604020202020204" pitchFamily="34" typeface="Arial"/>
                <a:ea charset="0" panose="02020603050405020304" pitchFamily="18" typeface="Times New Roman"/>
                <a:cs charset="0" panose="020B0604020202020204" pitchFamily="34" typeface="Arial"/>
              </a:rPr>
              <a:t>iề</a:t>
            </a:r>
            <a:r>
              <a:rPr lang="en-US" sz="1600">
                <a:latin charset="0" panose="020B0604020202020204" pitchFamily="34" typeface="Arial"/>
                <a:ea charset="0" panose="02020603050405020304" pitchFamily="18" typeface="Times New Roman"/>
                <a:cs charset="0" panose="020B0604020202020204" pitchFamily="34" typeface="Arial"/>
              </a:rPr>
              <a:t>u </a:t>
            </a:r>
            <a:r>
              <a:rPr lang="en-US" spc="-5" sz="1600">
                <a:latin charset="0" panose="020B0604020202020204" pitchFamily="34" typeface="Arial"/>
                <a:ea charset="0" panose="02020603050405020304" pitchFamily="18" typeface="Times New Roman"/>
                <a:cs charset="0" panose="020B0604020202020204" pitchFamily="34" typeface="Arial"/>
              </a:rPr>
              <a:t>cầ</a:t>
            </a:r>
            <a:r>
              <a:rPr lang="en-US" sz="1600">
                <a:latin charset="0" panose="020B0604020202020204" pitchFamily="34" typeface="Arial"/>
                <a:ea charset="0" panose="02020603050405020304" pitchFamily="18" typeface="Times New Roman"/>
                <a:cs charset="0" panose="020B0604020202020204" pitchFamily="34" typeface="Arial"/>
              </a:rPr>
              <a:t>n</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th</a:t>
            </a:r>
            <a:r>
              <a:rPr lang="en-US" spc="5" sz="1600">
                <a:latin charset="0" panose="020B0604020202020204" pitchFamily="34" typeface="Arial"/>
                <a:ea charset="0" panose="02020603050405020304" pitchFamily="18" typeface="Times New Roman"/>
                <a:cs charset="0" panose="020B0604020202020204" pitchFamily="34" typeface="Arial"/>
              </a:rPr>
              <a:t>i</a:t>
            </a:r>
            <a:r>
              <a:rPr lang="en-US" spc="-5" sz="1600">
                <a:latin charset="0" panose="020B0604020202020204" pitchFamily="34" typeface="Arial"/>
                <a:ea charset="0" panose="02020603050405020304" pitchFamily="18" typeface="Times New Roman"/>
                <a:cs charset="0" panose="020B0604020202020204" pitchFamily="34" typeface="Arial"/>
              </a:rPr>
              <a:t>ế</a:t>
            </a:r>
            <a:r>
              <a:rPr lang="en-US" sz="1600">
                <a:latin charset="0" panose="020B0604020202020204" pitchFamily="34" typeface="Arial"/>
                <a:ea charset="0" panose="02020603050405020304" pitchFamily="18" typeface="Times New Roman"/>
                <a:cs charset="0" panose="020B0604020202020204" pitchFamily="34" typeface="Arial"/>
              </a:rPr>
              <a:t>t</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để v</a:t>
            </a:r>
            <a:r>
              <a:rPr lang="en-US" spc="-5" sz="1600">
                <a:latin charset="0" panose="020B0604020202020204" pitchFamily="34" typeface="Arial"/>
                <a:ea charset="0" panose="02020603050405020304" pitchFamily="18" typeface="Times New Roman"/>
                <a:cs charset="0" panose="020B0604020202020204" pitchFamily="34" typeface="Arial"/>
              </a:rPr>
              <a:t>ậ</a:t>
            </a:r>
            <a:r>
              <a:rPr lang="en-US" sz="1600">
                <a:latin charset="0" panose="020B0604020202020204" pitchFamily="34" typeface="Arial"/>
                <a:ea charset="0" panose="02020603050405020304" pitchFamily="18" typeface="Times New Roman"/>
                <a:cs charset="0" panose="020B0604020202020204" pitchFamily="34" typeface="Arial"/>
              </a:rPr>
              <a:t>n</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h</a:t>
            </a:r>
            <a:r>
              <a:rPr lang="en-US" spc="-5" sz="1600">
                <a:latin charset="0" panose="020B0604020202020204" pitchFamily="34" typeface="Arial"/>
                <a:ea charset="0" panose="02020603050405020304" pitchFamily="18" typeface="Times New Roman"/>
                <a:cs charset="0" panose="020B0604020202020204" pitchFamily="34" typeface="Arial"/>
              </a:rPr>
              <a:t>à</a:t>
            </a:r>
            <a:r>
              <a:rPr lang="en-US" sz="1600">
                <a:latin charset="0" panose="020B0604020202020204" pitchFamily="34" typeface="Arial"/>
                <a:ea charset="0" panose="02020603050405020304" pitchFamily="18" typeface="Times New Roman"/>
                <a:cs charset="0" panose="020B0604020202020204" pitchFamily="34" typeface="Arial"/>
              </a:rPr>
              <a:t>nh</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h</a:t>
            </a:r>
            <a:r>
              <a:rPr lang="en-US" spc="10" sz="1600">
                <a:latin charset="0" panose="020B0604020202020204" pitchFamily="34" typeface="Arial"/>
                <a:ea charset="0" panose="02020603050405020304" pitchFamily="18" typeface="Times New Roman"/>
                <a:cs charset="0" panose="020B0604020202020204" pitchFamily="34" typeface="Arial"/>
              </a:rPr>
              <a:t>i</a:t>
            </a:r>
            <a:r>
              <a:rPr lang="en-US" spc="5" sz="1600">
                <a:latin charset="0" panose="020B0604020202020204" pitchFamily="34" typeface="Arial"/>
                <a:ea charset="0" panose="02020603050405020304" pitchFamily="18" typeface="Times New Roman"/>
                <a:cs charset="0" panose="020B0604020202020204" pitchFamily="34" typeface="Arial"/>
              </a:rPr>
              <a:t>ệ</a:t>
            </a:r>
            <a:r>
              <a:rPr lang="en-US" sz="1600">
                <a:latin charset="0" panose="020B0604020202020204" pitchFamily="34" typeface="Arial"/>
                <a:ea charset="0" panose="02020603050405020304" pitchFamily="18" typeface="Times New Roman"/>
                <a:cs charset="0" panose="020B0604020202020204" pitchFamily="34" typeface="Arial"/>
              </a:rPr>
              <a:t>u</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quả hệ thống</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hơi</a:t>
            </a:r>
            <a:r>
              <a:rPr lang="en-US" spc="5" sz="1600">
                <a:latin charset="0" panose="020B0604020202020204" pitchFamily="34" typeface="Arial"/>
                <a:ea charset="0" panose="02020603050405020304" pitchFamily="18" typeface="Times New Roman"/>
                <a:cs charset="0" panose="020B0604020202020204" pitchFamily="34" typeface="Arial"/>
              </a:rPr>
              <a:t> </a:t>
            </a:r>
            <a:r>
              <a:rPr lang="en-US" sz="1600">
                <a:latin charset="0" panose="020B0604020202020204" pitchFamily="34" typeface="Arial"/>
                <a:ea charset="0" panose="02020603050405020304" pitchFamily="18" typeface="Times New Roman"/>
                <a:cs charset="0" panose="020B0604020202020204" pitchFamily="34" typeface="Arial"/>
              </a:rPr>
              <a:t>nướ</a:t>
            </a:r>
            <a:r>
              <a:rPr lang="en-US" spc="-5" sz="1600">
                <a:latin charset="0" panose="020B0604020202020204" pitchFamily="34" typeface="Arial"/>
                <a:ea charset="0" panose="02020603050405020304" pitchFamily="18" typeface="Times New Roman"/>
                <a:cs charset="0" panose="020B0604020202020204" pitchFamily="34" typeface="Arial"/>
              </a:rPr>
              <a:t>c</a:t>
            </a:r>
            <a:r>
              <a:rPr lang="en-US" sz="1600">
                <a:latin charset="0" panose="020B0604020202020204" pitchFamily="34" typeface="Arial"/>
                <a:ea charset="0" panose="02020603050405020304" pitchFamily="18" typeface="Times New Roman"/>
                <a:cs charset="0" panose="020B0604020202020204" pitchFamily="34" typeface="Arial"/>
              </a:rPr>
              <a:t>.</a:t>
            </a:r>
            <a:endParaRPr dirty="0" lang="en-US" sz="1600">
              <a:latin charset="0" panose="020B0604020202020204" pitchFamily="34" typeface="Arial"/>
              <a:cs charset="0" panose="020B0604020202020204" pitchFamily="34" typeface="Arial"/>
            </a:endParaRPr>
          </a:p>
        </p:txBody>
      </p:sp>
      <p:pic>
        <p:nvPicPr>
          <p:cNvPr id="10" name="Picture 9"/>
          <p:cNvPicPr>
            <a:picLocks noChangeAspect="1"/>
          </p:cNvPicPr>
          <p:nvPr/>
        </p:nvPicPr>
        <p:blipFill>
          <a:blip r:embed="rId3"/>
          <a:stretch>
            <a:fillRect/>
          </a:stretch>
        </p:blipFill>
        <p:spPr>
          <a:xfrm>
            <a:off x="11188160" y="5996280"/>
            <a:ext cx="1000211" cy="861720"/>
          </a:xfrm>
          <a:prstGeom prst="rect">
            <a:avLst/>
          </a:prstGeom>
        </p:spPr>
      </p:pic>
      <p:pic>
        <p:nvPicPr>
          <p:cNvPr descr="A graph of a line&#10;&#10;Description automatically generated with medium confidence" id="13" name="Picture 12">
            <a:extLst>
              <a:ext uri="{FF2B5EF4-FFF2-40B4-BE49-F238E27FC236}">
                <a16:creationId xmlns:a16="http://schemas.microsoft.com/office/drawing/2014/main" id="{883B8BAF-DE19-40E5-7BC0-4596DD3E0D0F}"/>
              </a:ext>
            </a:extLst>
          </p:cNvPr>
          <p:cNvPicPr>
            <a:picLocks noChangeAspect="1"/>
          </p:cNvPicPr>
          <p:nvPr/>
        </p:nvPicPr>
        <p:blipFill rotWithShape="1">
          <a:blip r:embed="rId4">
            <a:extLst>
              <a:ext uri="{28A0092B-C50C-407E-A947-70E740481C1C}">
                <a14:useLocalDpi xmlns:a14="http://schemas.microsoft.com/office/drawing/2010/main" val="0"/>
              </a:ext>
            </a:extLst>
          </a:blip>
          <a:stretch/>
        </p:blipFill>
        <p:spPr bwMode="auto">
          <a:xfrm>
            <a:off x="1584885" y="3835036"/>
            <a:ext cx="3733800" cy="2322729"/>
          </a:xfrm>
          <a:prstGeom prst="rect">
            <a:avLst/>
          </a:prstGeom>
          <a:noFill/>
          <a:ln>
            <a:noFill/>
          </a:ln>
          <a:extLst>
            <a:ext uri="{53640926-AAD7-44D8-BBD7-CCE9431645EC}">
              <a14:shadowObscured xmlns:a14="http://schemas.microsoft.com/office/drawing/2010/main"/>
            </a:ext>
          </a:extLst>
        </p:spPr>
      </p:pic>
      <p:sp>
        <p:nvSpPr>
          <p:cNvPr id="15" name="TextBox 14">
            <a:extLst>
              <a:ext uri="{FF2B5EF4-FFF2-40B4-BE49-F238E27FC236}">
                <a16:creationId xmlns:a16="http://schemas.microsoft.com/office/drawing/2014/main" id="{2902173E-6BCD-A510-3E03-17A6FE977620}"/>
              </a:ext>
            </a:extLst>
          </p:cNvPr>
          <p:cNvSpPr txBox="1"/>
          <p:nvPr/>
        </p:nvSpPr>
        <p:spPr>
          <a:xfrm>
            <a:off x="2423085" y="6157765"/>
            <a:ext cx="2895600" cy="369332"/>
          </a:xfrm>
          <a:prstGeom prst="rect">
            <a:avLst/>
          </a:prstGeom>
          <a:noFill/>
        </p:spPr>
        <p:txBody>
          <a:bodyPr wrap="square">
            <a:spAutoFit/>
          </a:bodyPr>
          <a:lstStyle/>
          <a:p>
            <a:r>
              <a:rPr dirty="0" err="1" lang="en-US" sz="1800">
                <a:effectLst/>
                <a:latin charset="0" panose="020B0604020202020204" pitchFamily="34" typeface="Arial"/>
                <a:ea charset="0" panose="02020603050405020304" pitchFamily="18" typeface="Times New Roman"/>
                <a:cs charset="0" panose="020B0604020202020204" pitchFamily="34" typeface="Arial"/>
              </a:rPr>
              <a:t>Lượng</a:t>
            </a:r>
            <a:r>
              <a:rPr dirty="0" lang="en-US"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hơi</a:t>
            </a:r>
            <a:r>
              <a:rPr dirty="0" lang="en-US"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rò</a:t>
            </a:r>
            <a:r>
              <a:rPr dirty="0" lang="en-US" spc="-10"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rỉ</a:t>
            </a:r>
            <a:r>
              <a:rPr dirty="0" lang="en-US" sz="1800">
                <a:effectLst/>
                <a:latin charset="0" panose="020B0604020202020204" pitchFamily="34" typeface="Arial"/>
                <a:ea charset="0" panose="02020603050405020304" pitchFamily="18" typeface="Times New Roman"/>
                <a:cs charset="0" panose="020B0604020202020204" pitchFamily="34" typeface="Arial"/>
              </a:rPr>
              <a:t> qua</a:t>
            </a:r>
            <a:r>
              <a:rPr dirty="0" lang="en-US" spc="-5"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z="1800">
                <a:effectLst/>
                <a:latin charset="0" panose="020B0604020202020204" pitchFamily="34" typeface="Arial"/>
                <a:ea charset="0" panose="02020603050405020304" pitchFamily="18" typeface="Times New Roman"/>
                <a:cs charset="0" panose="020B0604020202020204" pitchFamily="34" typeface="Arial"/>
              </a:rPr>
              <a:t>lỗ</a:t>
            </a:r>
            <a:r>
              <a:rPr dirty="0" lang="en-US" sz="1800">
                <a:effectLst/>
                <a:latin charset="0" panose="020B0604020202020204" pitchFamily="34" typeface="Arial"/>
                <a:ea charset="0" panose="02020603050405020304" pitchFamily="18" typeface="Times New Roman"/>
                <a:cs charset="0" panose="020B0604020202020204" pitchFamily="34" typeface="Arial"/>
              </a:rPr>
              <a:t> </a:t>
            </a:r>
            <a:r>
              <a:rPr dirty="0" err="1" lang="en-US" spc="-5" sz="1800">
                <a:effectLst/>
                <a:latin charset="0" panose="020B0604020202020204" pitchFamily="34" typeface="Arial"/>
                <a:ea charset="0" panose="02020603050405020304" pitchFamily="18" typeface="Times New Roman"/>
                <a:cs charset="0" panose="020B0604020202020204" pitchFamily="34" typeface="Arial"/>
              </a:rPr>
              <a:t>rò</a:t>
            </a:r>
            <a:endParaRPr dirty="0" lang="en-US">
              <a:latin charset="0" panose="020B0604020202020204" pitchFamily="34" typeface="Arial"/>
              <a:cs charset="0" panose="020B0604020202020204" pitchFamily="34" typeface="Arial"/>
            </a:endParaRPr>
          </a:p>
        </p:txBody>
      </p:sp>
      <p:graphicFrame>
        <p:nvGraphicFramePr>
          <p:cNvPr id="16" name="Table 15">
            <a:extLst>
              <a:ext uri="{FF2B5EF4-FFF2-40B4-BE49-F238E27FC236}">
                <a16:creationId xmlns:a16="http://schemas.microsoft.com/office/drawing/2014/main" id="{D9458B7E-7BD1-7ACC-F260-70129B5B9616}"/>
              </a:ext>
            </a:extLst>
          </p:cNvPr>
          <p:cNvGraphicFramePr>
            <a:graphicFrameLocks noGrp="1"/>
          </p:cNvGraphicFramePr>
          <p:nvPr>
            <p:extLst>
              <p:ext uri="{D42A27DB-BD31-4B8C-83A1-F6EECF244321}">
                <p14:modId xmlns:p14="http://schemas.microsoft.com/office/powerpoint/2010/main" val="2143394446"/>
              </p:ext>
            </p:extLst>
          </p:nvPr>
        </p:nvGraphicFramePr>
        <p:xfrm>
          <a:off x="6477000" y="2845074"/>
          <a:ext cx="4572000" cy="3925824"/>
        </p:xfrm>
        <a:graphic>
          <a:graphicData uri="http://schemas.openxmlformats.org/drawingml/2006/table">
            <a:tbl>
              <a:tblPr bandCol="1" bandRow="1" firstCol="1" firstRow="1" lastCol="1" lastRow="1">
                <a:tableStyleId>{5940675A-B579-460E-94D1-54222C63F5DA}</a:tableStyleId>
              </a:tblPr>
              <a:tblGrid>
                <a:gridCol w="1378113">
                  <a:extLst>
                    <a:ext uri="{9D8B030D-6E8A-4147-A177-3AD203B41FA5}">
                      <a16:colId xmlns:a16="http://schemas.microsoft.com/office/drawing/2014/main" val="1100307242"/>
                    </a:ext>
                  </a:extLst>
                </a:gridCol>
                <a:gridCol w="1380548">
                  <a:extLst>
                    <a:ext uri="{9D8B030D-6E8A-4147-A177-3AD203B41FA5}">
                      <a16:colId xmlns:a16="http://schemas.microsoft.com/office/drawing/2014/main" val="3130103320"/>
                    </a:ext>
                  </a:extLst>
                </a:gridCol>
                <a:gridCol w="1813339">
                  <a:extLst>
                    <a:ext uri="{9D8B030D-6E8A-4147-A177-3AD203B41FA5}">
                      <a16:colId xmlns:a16="http://schemas.microsoft.com/office/drawing/2014/main" val="2161191689"/>
                    </a:ext>
                  </a:extLst>
                </a:gridCol>
              </a:tblGrid>
              <a:tr h="481332">
                <a:tc>
                  <a:txBody>
                    <a:bodyPr/>
                    <a:lstStyle/>
                    <a:p>
                      <a:pPr algn="ctr">
                        <a:lnSpc>
                          <a:spcPct val="115000"/>
                        </a:lnSpc>
                        <a:spcBef>
                          <a:spcPts val="200"/>
                        </a:spcBef>
                        <a:spcAft>
                          <a:spcPts val="200"/>
                        </a:spcAft>
                      </a:pPr>
                      <a:r>
                        <a:rPr dirty="0" err="1" lang="en-US" spc="-5" sz="1600">
                          <a:effectLst/>
                          <a:latin charset="0" panose="020B0604020202020204" pitchFamily="34" typeface="Arial"/>
                          <a:cs charset="0" panose="020B0604020202020204" pitchFamily="34" typeface="Arial"/>
                        </a:rPr>
                        <a:t>Á</a:t>
                      </a:r>
                      <a:r>
                        <a:rPr dirty="0" err="1" lang="en-US" sz="1600">
                          <a:effectLst/>
                          <a:latin charset="0" panose="020B0604020202020204" pitchFamily="34" typeface="Arial"/>
                          <a:cs charset="0" panose="020B0604020202020204" pitchFamily="34" typeface="Arial"/>
                        </a:rPr>
                        <a:t>p</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su</a:t>
                      </a:r>
                      <a:r>
                        <a:rPr dirty="0" err="1" lang="en-US" spc="5" sz="1600">
                          <a:effectLst/>
                          <a:latin charset="0" panose="020B0604020202020204" pitchFamily="34" typeface="Arial"/>
                          <a:cs charset="0" panose="020B0604020202020204" pitchFamily="34" typeface="Arial"/>
                        </a:rPr>
                        <a:t>ấ</a:t>
                      </a:r>
                      <a:r>
                        <a:rPr dirty="0" err="1" lang="en-US" sz="1600">
                          <a:effectLst/>
                          <a:latin charset="0" panose="020B0604020202020204" pitchFamily="34" typeface="Arial"/>
                          <a:cs charset="0" panose="020B0604020202020204" pitchFamily="34" typeface="Arial"/>
                        </a:rPr>
                        <a:t>t</a:t>
                      </a:r>
                      <a:r>
                        <a:rPr dirty="0" lang="en-US" spc="-5"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h</a:t>
                      </a:r>
                      <a:r>
                        <a:rPr dirty="0" err="1" lang="en-US" spc="-10" sz="1600">
                          <a:effectLst/>
                          <a:latin charset="0" panose="020B0604020202020204" pitchFamily="34" typeface="Arial"/>
                          <a:cs charset="0" panose="020B0604020202020204" pitchFamily="34" typeface="Arial"/>
                        </a:rPr>
                        <a:t>ơ</a:t>
                      </a:r>
                      <a:r>
                        <a:rPr dirty="0" err="1" lang="en-US" sz="1600">
                          <a:effectLst/>
                          <a:latin charset="0" panose="020B0604020202020204" pitchFamily="34" typeface="Arial"/>
                          <a:cs charset="0" panose="020B0604020202020204" pitchFamily="34" typeface="Arial"/>
                        </a:rPr>
                        <a:t>i</a:t>
                      </a:r>
                      <a:r>
                        <a:rPr dirty="0" lang="en-US" spc="5" sz="1600">
                          <a:effectLst/>
                          <a:latin charset="0" panose="020B0604020202020204" pitchFamily="34" typeface="Arial"/>
                          <a:cs charset="0" panose="020B0604020202020204" pitchFamily="34" typeface="Arial"/>
                        </a:rPr>
                        <a:t> (</a:t>
                      </a:r>
                      <a:r>
                        <a:rPr dirty="0" lang="en-US" spc="-10" sz="1600">
                          <a:effectLst/>
                          <a:latin charset="0" panose="020B0604020202020204" pitchFamily="34" typeface="Arial"/>
                          <a:cs charset="0" panose="020B0604020202020204" pitchFamily="34" typeface="Arial"/>
                        </a:rPr>
                        <a:t>k</a:t>
                      </a:r>
                      <a:r>
                        <a:rPr dirty="0" lang="en-US" sz="1600">
                          <a:effectLst/>
                          <a:latin charset="0" panose="020B0604020202020204" pitchFamily="34" typeface="Arial"/>
                          <a:cs charset="0" panose="020B0604020202020204" pitchFamily="34" typeface="Arial"/>
                        </a:rPr>
                        <a:t>g</a:t>
                      </a:r>
                      <a:r>
                        <a:rPr dirty="0" lang="en-US" spc="5" sz="1600">
                          <a:effectLst/>
                          <a:latin charset="0" panose="020B0604020202020204" pitchFamily="34" typeface="Arial"/>
                          <a:cs charset="0" panose="020B0604020202020204" pitchFamily="34" typeface="Arial"/>
                        </a:rPr>
                        <a:t>/</a:t>
                      </a:r>
                      <a:r>
                        <a:rPr dirty="0" lang="en-US" spc="-10" sz="1600">
                          <a:effectLst/>
                          <a:latin charset="0" panose="020B0604020202020204" pitchFamily="34" typeface="Arial"/>
                          <a:cs charset="0" panose="020B0604020202020204" pitchFamily="34" typeface="Arial"/>
                        </a:rPr>
                        <a:t>c</a:t>
                      </a:r>
                      <a:r>
                        <a:rPr dirty="0" lang="en-US" spc="10" sz="1600">
                          <a:effectLst/>
                          <a:latin charset="0" panose="020B0604020202020204" pitchFamily="34" typeface="Arial"/>
                          <a:cs charset="0" panose="020B0604020202020204" pitchFamily="34" typeface="Arial"/>
                        </a:rPr>
                        <a:t>m</a:t>
                      </a:r>
                      <a:r>
                        <a:rPr dirty="0" lang="en-US" sz="1600">
                          <a:effectLst/>
                          <a:latin charset="0" panose="020B0604020202020204" pitchFamily="34" typeface="Arial"/>
                          <a:cs charset="0" panose="020B0604020202020204" pitchFamily="34" typeface="Arial"/>
                        </a:rPr>
                        <a:t>2)</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err="1" lang="en-US" spc="-5" sz="1600">
                          <a:effectLst/>
                          <a:latin charset="0" panose="020B0604020202020204" pitchFamily="34" typeface="Arial"/>
                          <a:cs charset="0" panose="020B0604020202020204" pitchFamily="34" typeface="Arial"/>
                        </a:rPr>
                        <a:t>Đ</a:t>
                      </a:r>
                      <a:r>
                        <a:rPr dirty="0" err="1" lang="en-US" sz="1600">
                          <a:effectLst/>
                          <a:latin charset="0" panose="020B0604020202020204" pitchFamily="34" typeface="Arial"/>
                          <a:cs charset="0" panose="020B0604020202020204" pitchFamily="34" typeface="Arial"/>
                        </a:rPr>
                        <a:t>ư</a:t>
                      </a:r>
                      <a:r>
                        <a:rPr dirty="0" err="1" lang="en-US" spc="5" sz="1600">
                          <a:effectLst/>
                          <a:latin charset="0" panose="020B0604020202020204" pitchFamily="34" typeface="Arial"/>
                          <a:cs charset="0" panose="020B0604020202020204" pitchFamily="34" typeface="Arial"/>
                        </a:rPr>
                        <a:t>ờ</a:t>
                      </a:r>
                      <a:r>
                        <a:rPr dirty="0" err="1" lang="en-US" sz="1600">
                          <a:effectLst/>
                          <a:latin charset="0" panose="020B0604020202020204" pitchFamily="34" typeface="Arial"/>
                          <a:cs charset="0" panose="020B0604020202020204" pitchFamily="34" typeface="Arial"/>
                        </a:rPr>
                        <a:t>ng</a:t>
                      </a:r>
                      <a:r>
                        <a:rPr dirty="0" lang="en-US" sz="1600">
                          <a:effectLst/>
                          <a:latin charset="0" panose="020B0604020202020204" pitchFamily="34" typeface="Arial"/>
                          <a:cs charset="0" panose="020B0604020202020204" pitchFamily="34" typeface="Arial"/>
                        </a:rPr>
                        <a:t> </a:t>
                      </a:r>
                      <a:r>
                        <a:rPr dirty="0" err="1" lang="en-US" spc="-10" sz="1600">
                          <a:effectLst/>
                          <a:latin charset="0" panose="020B0604020202020204" pitchFamily="34" typeface="Arial"/>
                          <a:cs charset="0" panose="020B0604020202020204" pitchFamily="34" typeface="Arial"/>
                        </a:rPr>
                        <a:t>k</a:t>
                      </a:r>
                      <a:r>
                        <a:rPr dirty="0" err="1" lang="en-US" spc="5" sz="1600">
                          <a:effectLst/>
                          <a:latin charset="0" panose="020B0604020202020204" pitchFamily="34" typeface="Arial"/>
                          <a:cs charset="0" panose="020B0604020202020204" pitchFamily="34" typeface="Arial"/>
                        </a:rPr>
                        <a:t>í</a:t>
                      </a:r>
                      <a:r>
                        <a:rPr dirty="0" err="1" lang="en-US" sz="1600">
                          <a:effectLst/>
                          <a:latin charset="0" panose="020B0604020202020204" pitchFamily="34" typeface="Arial"/>
                          <a:cs charset="0" panose="020B0604020202020204" pitchFamily="34" typeface="Arial"/>
                        </a:rPr>
                        <a:t>nh</a:t>
                      </a:r>
                      <a:r>
                        <a:rPr dirty="0" lang="en-US" spc="-10" sz="1600">
                          <a:effectLst/>
                          <a:latin charset="0" panose="020B0604020202020204" pitchFamily="34" typeface="Arial"/>
                          <a:cs charset="0" panose="020B0604020202020204" pitchFamily="34" typeface="Arial"/>
                        </a:rPr>
                        <a:t> </a:t>
                      </a:r>
                      <a:r>
                        <a:rPr dirty="0" err="1" lang="en-US" spc="5" sz="1600">
                          <a:effectLst/>
                          <a:latin charset="0" panose="020B0604020202020204" pitchFamily="34" typeface="Arial"/>
                          <a:cs charset="0" panose="020B0604020202020204" pitchFamily="34" typeface="Arial"/>
                        </a:rPr>
                        <a:t>l</a:t>
                      </a:r>
                      <a:r>
                        <a:rPr dirty="0" err="1" lang="en-US" sz="1600">
                          <a:effectLst/>
                          <a:latin charset="0" panose="020B0604020202020204" pitchFamily="34" typeface="Arial"/>
                          <a:cs charset="0" panose="020B0604020202020204" pitchFamily="34" typeface="Arial"/>
                        </a:rPr>
                        <a:t>ỗ</a:t>
                      </a:r>
                      <a:r>
                        <a:rPr dirty="0" lang="en-US" sz="1600">
                          <a:effectLst/>
                          <a:latin charset="0" panose="020B0604020202020204" pitchFamily="34" typeface="Arial"/>
                          <a:cs charset="0" panose="020B0604020202020204" pitchFamily="34" typeface="Arial"/>
                        </a:rPr>
                        <a:t> </a:t>
                      </a:r>
                      <a:r>
                        <a:rPr dirty="0" err="1" lang="en-US" spc="-10" sz="1600">
                          <a:effectLst/>
                          <a:latin charset="0" panose="020B0604020202020204" pitchFamily="34" typeface="Arial"/>
                          <a:cs charset="0" panose="020B0604020202020204" pitchFamily="34" typeface="Arial"/>
                        </a:rPr>
                        <a:t>r</a:t>
                      </a:r>
                      <a:r>
                        <a:rPr dirty="0" err="1" lang="en-US" sz="1600">
                          <a:effectLst/>
                          <a:latin charset="0" panose="020B0604020202020204" pitchFamily="34" typeface="Arial"/>
                          <a:cs charset="0" panose="020B0604020202020204" pitchFamily="34" typeface="Arial"/>
                        </a:rPr>
                        <a:t>ò</a:t>
                      </a:r>
                      <a:r>
                        <a:rPr dirty="0" lang="en-US" sz="1600">
                          <a:effectLst/>
                          <a:latin charset="0" panose="020B0604020202020204" pitchFamily="34" typeface="Arial"/>
                          <a:cs charset="0" panose="020B0604020202020204" pitchFamily="34" typeface="Arial"/>
                        </a:rPr>
                        <a:t> </a:t>
                      </a:r>
                      <a:r>
                        <a:rPr dirty="0" err="1" lang="en-US" spc="-10" sz="1600">
                          <a:effectLst/>
                          <a:latin charset="0" panose="020B0604020202020204" pitchFamily="34" typeface="Arial"/>
                          <a:cs charset="0" panose="020B0604020202020204" pitchFamily="34" typeface="Arial"/>
                        </a:rPr>
                        <a:t>r</a:t>
                      </a:r>
                      <a:r>
                        <a:rPr dirty="0" err="1" lang="en-US" sz="1600">
                          <a:effectLst/>
                          <a:latin charset="0" panose="020B0604020202020204" pitchFamily="34" typeface="Arial"/>
                          <a:cs charset="0" panose="020B0604020202020204" pitchFamily="34" typeface="Arial"/>
                        </a:rPr>
                        <a:t>ỉ</a:t>
                      </a:r>
                      <a:r>
                        <a:rPr dirty="0" lang="en-US" spc="5" sz="1600">
                          <a:effectLst/>
                          <a:latin charset="0" panose="020B0604020202020204" pitchFamily="34" typeface="Arial"/>
                          <a:cs charset="0" panose="020B0604020202020204" pitchFamily="34" typeface="Arial"/>
                        </a:rPr>
                        <a:t> </a:t>
                      </a:r>
                      <a:r>
                        <a:rPr dirty="0" lang="en-US" spc="-10" sz="1600">
                          <a:effectLst/>
                          <a:latin charset="0" panose="020B0604020202020204" pitchFamily="34" typeface="Arial"/>
                          <a:cs charset="0" panose="020B0604020202020204" pitchFamily="34" typeface="Arial"/>
                        </a:rPr>
                        <a:t>(</a:t>
                      </a:r>
                      <a:r>
                        <a:rPr dirty="0" lang="en-US" spc="-5" sz="1600">
                          <a:effectLst/>
                          <a:latin charset="0" panose="020B0604020202020204" pitchFamily="34" typeface="Arial"/>
                          <a:cs charset="0" panose="020B0604020202020204" pitchFamily="34" typeface="Arial"/>
                        </a:rPr>
                        <a:t>m</a:t>
                      </a:r>
                      <a:r>
                        <a:rPr dirty="0" lang="en-US" spc="5" sz="1600">
                          <a:effectLst/>
                          <a:latin charset="0" panose="020B0604020202020204" pitchFamily="34" typeface="Arial"/>
                          <a:cs charset="0" panose="020B0604020202020204" pitchFamily="34" typeface="Arial"/>
                        </a:rPr>
                        <a:t>m</a:t>
                      </a:r>
                      <a:r>
                        <a:rPr dirty="0" lang="en-US" sz="1600">
                          <a:effectLst/>
                          <a:latin charset="0" panose="020B0604020202020204" pitchFamily="34" typeface="Arial"/>
                          <a:cs charset="0" panose="020B0604020202020204" pitchFamily="34" typeface="Arial"/>
                        </a:rPr>
                        <a:t>)</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err="1" lang="en-US" sz="1600">
                          <a:effectLst/>
                          <a:latin charset="0" panose="020B0604020202020204" pitchFamily="34" typeface="Arial"/>
                          <a:cs charset="0" panose="020B0604020202020204" pitchFamily="34" typeface="Arial"/>
                        </a:rPr>
                        <a:t>Tổn</a:t>
                      </a:r>
                      <a:r>
                        <a:rPr dirty="0" lang="en-US" sz="1600">
                          <a:effectLst/>
                          <a:latin charset="0" panose="020B0604020202020204" pitchFamily="34" typeface="Arial"/>
                          <a:cs charset="0" panose="020B0604020202020204" pitchFamily="34" typeface="Arial"/>
                        </a:rPr>
                        <a:t> </a:t>
                      </a:r>
                      <a:r>
                        <a:rPr dirty="0" err="1" lang="en-US" sz="1600">
                          <a:effectLst/>
                          <a:latin charset="0" panose="020B0604020202020204" pitchFamily="34" typeface="Arial"/>
                          <a:cs charset="0" panose="020B0604020202020204" pitchFamily="34" typeface="Arial"/>
                        </a:rPr>
                        <a:t>th</a:t>
                      </a:r>
                      <a:r>
                        <a:rPr dirty="0" err="1" lang="en-US" spc="-10" sz="1600">
                          <a:effectLst/>
                          <a:latin charset="0" panose="020B0604020202020204" pitchFamily="34" typeface="Arial"/>
                          <a:cs charset="0" panose="020B0604020202020204" pitchFamily="34" typeface="Arial"/>
                        </a:rPr>
                        <a:t>ấ</a:t>
                      </a:r>
                      <a:r>
                        <a:rPr dirty="0" err="1" lang="en-US" sz="1600">
                          <a:effectLst/>
                          <a:latin charset="0" panose="020B0604020202020204" pitchFamily="34" typeface="Arial"/>
                          <a:cs charset="0" panose="020B0604020202020204" pitchFamily="34" typeface="Arial"/>
                        </a:rPr>
                        <a:t>t</a:t>
                      </a:r>
                      <a:r>
                        <a:rPr dirty="0" lang="en-US" spc="5" sz="1600">
                          <a:effectLst/>
                          <a:latin charset="0" panose="020B0604020202020204" pitchFamily="34" typeface="Arial"/>
                          <a:cs charset="0" panose="020B0604020202020204" pitchFamily="34" typeface="Arial"/>
                        </a:rPr>
                        <a:t> </a:t>
                      </a:r>
                      <a:r>
                        <a:rPr dirty="0" err="1" lang="en-US" spc="-10" sz="1600">
                          <a:effectLst/>
                          <a:latin charset="0" panose="020B0604020202020204" pitchFamily="34" typeface="Arial"/>
                          <a:cs charset="0" panose="020B0604020202020204" pitchFamily="34" typeface="Arial"/>
                        </a:rPr>
                        <a:t>h</a:t>
                      </a:r>
                      <a:r>
                        <a:rPr dirty="0" err="1" lang="en-US" spc="5" sz="1600">
                          <a:effectLst/>
                          <a:latin charset="0" panose="020B0604020202020204" pitchFamily="34" typeface="Arial"/>
                          <a:cs charset="0" panose="020B0604020202020204" pitchFamily="34" typeface="Arial"/>
                        </a:rPr>
                        <a:t>ơ</a:t>
                      </a:r>
                      <a:r>
                        <a:rPr dirty="0" err="1" lang="en-US" sz="1600">
                          <a:effectLst/>
                          <a:latin charset="0" panose="020B0604020202020204" pitchFamily="34" typeface="Arial"/>
                          <a:cs charset="0" panose="020B0604020202020204" pitchFamily="34" typeface="Arial"/>
                        </a:rPr>
                        <a:t>i</a:t>
                      </a:r>
                      <a:r>
                        <a:rPr dirty="0" lang="en-US" spc="-5" sz="1600">
                          <a:effectLst/>
                          <a:latin charset="0" panose="020B0604020202020204" pitchFamily="34" typeface="Arial"/>
                          <a:cs charset="0" panose="020B0604020202020204" pitchFamily="34" typeface="Arial"/>
                        </a:rPr>
                        <a:t> </a:t>
                      </a:r>
                      <a:r>
                        <a:rPr dirty="0" err="1" lang="en-US" spc="5" sz="1600">
                          <a:effectLst/>
                          <a:latin charset="0" panose="020B0604020202020204" pitchFamily="34" typeface="Arial"/>
                          <a:cs charset="0" panose="020B0604020202020204" pitchFamily="34" typeface="Arial"/>
                        </a:rPr>
                        <a:t>r</a:t>
                      </a:r>
                      <a:r>
                        <a:rPr dirty="0" err="1" lang="en-US" sz="1600">
                          <a:effectLst/>
                          <a:latin charset="0" panose="020B0604020202020204" pitchFamily="34" typeface="Arial"/>
                          <a:cs charset="0" panose="020B0604020202020204" pitchFamily="34" typeface="Arial"/>
                        </a:rPr>
                        <a:t>ò</a:t>
                      </a:r>
                      <a:r>
                        <a:rPr dirty="0" lang="en-US" spc="-10" sz="1600">
                          <a:effectLst/>
                          <a:latin charset="0" panose="020B0604020202020204" pitchFamily="34" typeface="Arial"/>
                          <a:cs charset="0" panose="020B0604020202020204" pitchFamily="34" typeface="Arial"/>
                        </a:rPr>
                        <a:t> </a:t>
                      </a:r>
                      <a:r>
                        <a:rPr dirty="0" err="1" lang="en-US" spc="5" sz="1600">
                          <a:effectLst/>
                          <a:latin charset="0" panose="020B0604020202020204" pitchFamily="34" typeface="Arial"/>
                          <a:cs charset="0" panose="020B0604020202020204" pitchFamily="34" typeface="Arial"/>
                        </a:rPr>
                        <a:t>r</a:t>
                      </a:r>
                      <a:r>
                        <a:rPr dirty="0" err="1" lang="en-US" sz="1600">
                          <a:effectLst/>
                          <a:latin charset="0" panose="020B0604020202020204" pitchFamily="34" typeface="Arial"/>
                          <a:cs charset="0" panose="020B0604020202020204" pitchFamily="34" typeface="Arial"/>
                        </a:rPr>
                        <a:t>ỉ</a:t>
                      </a:r>
                      <a:r>
                        <a:rPr dirty="0" lang="en-US" spc="-5" sz="1600">
                          <a:effectLst/>
                          <a:latin charset="0" panose="020B0604020202020204" pitchFamily="34" typeface="Arial"/>
                          <a:cs charset="0" panose="020B0604020202020204" pitchFamily="34" typeface="Arial"/>
                        </a:rPr>
                        <a:t> </a:t>
                      </a:r>
                      <a:r>
                        <a:rPr dirty="0" lang="en-US" spc="5" sz="1600">
                          <a:effectLst/>
                          <a:latin charset="0" panose="020B0604020202020204" pitchFamily="34" typeface="Arial"/>
                          <a:cs charset="0" panose="020B0604020202020204" pitchFamily="34" typeface="Arial"/>
                        </a:rPr>
                        <a:t>(</a:t>
                      </a:r>
                      <a:r>
                        <a:rPr dirty="0" lang="en-US" sz="1600">
                          <a:effectLst/>
                          <a:latin charset="0" panose="020B0604020202020204" pitchFamily="34" typeface="Arial"/>
                          <a:cs charset="0" panose="020B0604020202020204" pitchFamily="34" typeface="Arial"/>
                        </a:rPr>
                        <a:t>kg</a:t>
                      </a:r>
                      <a:r>
                        <a:rPr dirty="0" lang="en-US" spc="-5" sz="1600">
                          <a:effectLst/>
                          <a:latin charset="0" panose="020B0604020202020204" pitchFamily="34" typeface="Arial"/>
                          <a:cs charset="0" panose="020B0604020202020204" pitchFamily="34" typeface="Arial"/>
                        </a:rPr>
                        <a:t>/</a:t>
                      </a:r>
                      <a:r>
                        <a:rPr dirty="0" err="1" lang="en-US" sz="1600">
                          <a:effectLst/>
                          <a:latin charset="0" panose="020B0604020202020204" pitchFamily="34" typeface="Arial"/>
                          <a:cs charset="0" panose="020B0604020202020204" pitchFamily="34" typeface="Arial"/>
                        </a:rPr>
                        <a:t>g</a:t>
                      </a:r>
                      <a:r>
                        <a:rPr dirty="0" err="1" lang="en-US" spc="-5" sz="1600">
                          <a:effectLst/>
                          <a:latin charset="0" panose="020B0604020202020204" pitchFamily="34" typeface="Arial"/>
                          <a:cs charset="0" panose="020B0604020202020204" pitchFamily="34" typeface="Arial"/>
                        </a:rPr>
                        <a:t>i</a:t>
                      </a:r>
                      <a:r>
                        <a:rPr dirty="0" err="1" lang="en-US" spc="5" sz="1600">
                          <a:effectLst/>
                          <a:latin charset="0" panose="020B0604020202020204" pitchFamily="34" typeface="Arial"/>
                          <a:cs charset="0" panose="020B0604020202020204" pitchFamily="34" typeface="Arial"/>
                        </a:rPr>
                        <a:t>ờ</a:t>
                      </a:r>
                      <a:r>
                        <a:rPr dirty="0" lang="en-US" sz="1600">
                          <a:effectLst/>
                          <a:latin charset="0" panose="020B0604020202020204" pitchFamily="34" typeface="Arial"/>
                          <a:cs charset="0" panose="020B0604020202020204" pitchFamily="34" typeface="Arial"/>
                        </a:rPr>
                        <a:t>)</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639472915"/>
                  </a:ext>
                </a:extLst>
              </a:tr>
              <a:tr h="249256">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3,5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3,12</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18</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3140961445"/>
                  </a:ext>
                </a:extLst>
              </a:tr>
              <a:tr h="248041">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 </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6,25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72</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1663325003"/>
                  </a:ext>
                </a:extLst>
              </a:tr>
              <a:tr h="248041">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 </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12,5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287,9</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636429528"/>
                  </a:ext>
                </a:extLst>
              </a:tr>
              <a:tr h="248041">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5,5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3,12</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25,5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4061216255"/>
                  </a:ext>
                </a:extLst>
              </a:tr>
              <a:tr h="248041">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 </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6,25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102,1</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798791410"/>
                  </a:ext>
                </a:extLst>
              </a:tr>
              <a:tr h="248041">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 </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12,5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408,3</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1907067881"/>
                  </a:ext>
                </a:extLst>
              </a:tr>
              <a:tr h="248041">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15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3,12</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59,7</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2303480442"/>
                  </a:ext>
                </a:extLst>
              </a:tr>
              <a:tr h="248041">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 </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6,25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238,7</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305266123"/>
                  </a:ext>
                </a:extLst>
              </a:tr>
              <a:tr h="249256">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 </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12,5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954,9</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3677394079"/>
                  </a:ext>
                </a:extLst>
              </a:tr>
              <a:tr h="248041">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42</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3,12</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151,1</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3973390523"/>
                  </a:ext>
                </a:extLst>
              </a:tr>
              <a:tr h="248648">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 </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6,25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604,4</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3768419226"/>
                  </a:ext>
                </a:extLst>
              </a:tr>
              <a:tr h="248041">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 </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12,5</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tc>
                  <a:txBody>
                    <a:bodyPr/>
                    <a:lstStyle/>
                    <a:p>
                      <a:pPr algn="ctr">
                        <a:lnSpc>
                          <a:spcPct val="115000"/>
                        </a:lnSpc>
                        <a:spcBef>
                          <a:spcPts val="200"/>
                        </a:spcBef>
                        <a:spcAft>
                          <a:spcPts val="200"/>
                        </a:spcAft>
                      </a:pPr>
                      <a:r>
                        <a:rPr dirty="0" lang="en-US" sz="1600">
                          <a:effectLst/>
                          <a:latin charset="0" panose="020B0604020202020204" pitchFamily="34" typeface="Arial"/>
                          <a:cs charset="0" panose="020B0604020202020204" pitchFamily="34" typeface="Arial"/>
                        </a:rPr>
                        <a:t>2417,4</a:t>
                      </a:r>
                      <a:endParaRPr dirty="0" lang="en-US" sz="1600">
                        <a:effectLst/>
                        <a:latin charset="0" panose="020B0604020202020204" pitchFamily="34" typeface="Arial"/>
                        <a:ea charset="0" panose="02020603050405020304" pitchFamily="18" typeface="Times New Roman"/>
                        <a:cs charset="0" panose="020B0604020202020204" pitchFamily="34" typeface="Arial"/>
                      </a:endParaRPr>
                    </a:p>
                  </a:txBody>
                  <a:tcPr marB="0" marL="0" marR="0" marT="0"/>
                </a:tc>
                <a:extLst>
                  <a:ext uri="{0D108BD9-81ED-4DB2-BD59-A6C34878D82A}">
                    <a16:rowId xmlns:a16="http://schemas.microsoft.com/office/drawing/2014/main" val="2103777529"/>
                  </a:ext>
                </a:extLst>
              </a:tr>
            </a:tbl>
          </a:graphicData>
        </a:graphic>
      </p:graphicFrame>
      <p:sp>
        <p:nvSpPr>
          <p:cNvPr id="17" name="TextBox 16">
            <a:extLst>
              <a:ext uri="{FF2B5EF4-FFF2-40B4-BE49-F238E27FC236}">
                <a16:creationId xmlns:a16="http://schemas.microsoft.com/office/drawing/2014/main" id="{70CBDAA1-A7DC-4D03-2026-7E2ABD1DDC4E}"/>
              </a:ext>
            </a:extLst>
          </p:cNvPr>
          <p:cNvSpPr txBox="1"/>
          <p:nvPr/>
        </p:nvSpPr>
        <p:spPr>
          <a:xfrm>
            <a:off x="7410734" y="2391024"/>
            <a:ext cx="2743200" cy="338554"/>
          </a:xfrm>
          <a:prstGeom prst="rect">
            <a:avLst/>
          </a:prstGeom>
          <a:noFill/>
        </p:spPr>
        <p:txBody>
          <a:bodyPr wrap="square">
            <a:spAutoFit/>
          </a:bodyPr>
          <a:lstStyle/>
          <a:p>
            <a:r>
              <a:rPr b="1" dirty="0" err="1" lang="en-US" sz="1600">
                <a:effectLst/>
                <a:latin charset="0" panose="020B0604020202020204" pitchFamily="34" typeface="Arial"/>
                <a:ea charset="0" panose="02020603050405020304" pitchFamily="18" typeface="Times New Roman"/>
                <a:cs charset="0" panose="020B0604020202020204" pitchFamily="34" typeface="Arial"/>
              </a:rPr>
              <a:t>Tổn</a:t>
            </a:r>
            <a:r>
              <a:rPr b="1" dirty="0" lang="en-US" sz="1600">
                <a:effectLst/>
                <a:latin charset="0" panose="020B0604020202020204" pitchFamily="34" typeface="Arial"/>
                <a:ea charset="0" panose="02020603050405020304" pitchFamily="18" typeface="Times New Roman"/>
                <a:cs charset="0" panose="020B0604020202020204" pitchFamily="34" typeface="Arial"/>
              </a:rPr>
              <a:t> </a:t>
            </a:r>
            <a:r>
              <a:rPr b="1" dirty="0" err="1" lang="en-US" sz="1600">
                <a:effectLst/>
                <a:latin charset="0" panose="020B0604020202020204" pitchFamily="34" typeface="Arial"/>
                <a:ea charset="0" panose="02020603050405020304" pitchFamily="18" typeface="Times New Roman"/>
                <a:cs charset="0" panose="020B0604020202020204" pitchFamily="34" typeface="Arial"/>
              </a:rPr>
              <a:t>thất</a:t>
            </a:r>
            <a:r>
              <a:rPr b="1" dirty="0" lang="en-US" sz="1600">
                <a:effectLst/>
                <a:latin charset="0" panose="020B0604020202020204" pitchFamily="34" typeface="Arial"/>
                <a:ea charset="0" panose="02020603050405020304" pitchFamily="18" typeface="Times New Roman"/>
                <a:cs charset="0" panose="020B0604020202020204" pitchFamily="34" typeface="Arial"/>
              </a:rPr>
              <a:t> </a:t>
            </a:r>
            <a:r>
              <a:rPr b="1" dirty="0" err="1" lang="en-US" sz="1600">
                <a:effectLst/>
                <a:latin charset="0" panose="020B0604020202020204" pitchFamily="34" typeface="Arial"/>
                <a:ea charset="0" panose="02020603050405020304" pitchFamily="18" typeface="Times New Roman"/>
                <a:cs charset="0" panose="020B0604020202020204" pitchFamily="34" typeface="Arial"/>
              </a:rPr>
              <a:t>hơi</a:t>
            </a:r>
            <a:r>
              <a:rPr b="1" dirty="0" lang="en-US" sz="1600">
                <a:effectLst/>
                <a:latin charset="0" panose="020B0604020202020204" pitchFamily="34" typeface="Arial"/>
                <a:ea charset="0" panose="02020603050405020304" pitchFamily="18" typeface="Times New Roman"/>
                <a:cs charset="0" panose="020B0604020202020204" pitchFamily="34" typeface="Arial"/>
              </a:rPr>
              <a:t> </a:t>
            </a:r>
            <a:r>
              <a:rPr b="1" dirty="0" err="1" lang="en-US" spc="-5" sz="1600">
                <a:effectLst/>
                <a:latin charset="0" panose="020B0604020202020204" pitchFamily="34" typeface="Arial"/>
                <a:ea charset="0" panose="02020603050405020304" pitchFamily="18" typeface="Times New Roman"/>
                <a:cs charset="0" panose="020B0604020202020204" pitchFamily="34" typeface="Arial"/>
              </a:rPr>
              <a:t>t</a:t>
            </a:r>
            <a:r>
              <a:rPr b="1" dirty="0" err="1" lang="en-US" sz="1600">
                <a:effectLst/>
                <a:latin charset="0" panose="020B0604020202020204" pitchFamily="34" typeface="Arial"/>
                <a:ea charset="0" panose="02020603050405020304" pitchFamily="18" typeface="Times New Roman"/>
                <a:cs charset="0" panose="020B0604020202020204" pitchFamily="34" typeface="Arial"/>
              </a:rPr>
              <a:t>h</a:t>
            </a:r>
            <a:r>
              <a:rPr b="1" dirty="0" err="1" lang="en-US" spc="-5" sz="1600">
                <a:effectLst/>
                <a:latin charset="0" panose="020B0604020202020204" pitchFamily="34" typeface="Arial"/>
                <a:ea charset="0" panose="02020603050405020304" pitchFamily="18" typeface="Times New Roman"/>
                <a:cs charset="0" panose="020B0604020202020204" pitchFamily="34" typeface="Arial"/>
              </a:rPr>
              <a:t>e</a:t>
            </a:r>
            <a:r>
              <a:rPr b="1" dirty="0" err="1" lang="en-US" sz="1600">
                <a:effectLst/>
                <a:latin charset="0" panose="020B0604020202020204" pitchFamily="34" typeface="Arial"/>
                <a:ea charset="0" panose="02020603050405020304" pitchFamily="18" typeface="Times New Roman"/>
                <a:cs charset="0" panose="020B0604020202020204" pitchFamily="34" typeface="Arial"/>
              </a:rPr>
              <a:t>o</a:t>
            </a:r>
            <a:r>
              <a:rPr b="1" dirty="0" lang="en-US" sz="1600">
                <a:effectLst/>
                <a:latin charset="0" panose="020B0604020202020204" pitchFamily="34" typeface="Arial"/>
                <a:ea charset="0" panose="02020603050405020304" pitchFamily="18" typeface="Times New Roman"/>
                <a:cs charset="0" panose="020B0604020202020204" pitchFamily="34" typeface="Arial"/>
              </a:rPr>
              <a:t> </a:t>
            </a:r>
            <a:r>
              <a:rPr b="1" dirty="0" err="1" lang="en-US" spc="-5" sz="1600">
                <a:effectLst/>
                <a:latin charset="0" panose="020B0604020202020204" pitchFamily="34" typeface="Arial"/>
                <a:ea charset="0" panose="02020603050405020304" pitchFamily="18" typeface="Times New Roman"/>
                <a:cs charset="0" panose="020B0604020202020204" pitchFamily="34" typeface="Arial"/>
              </a:rPr>
              <a:t>á</a:t>
            </a:r>
            <a:r>
              <a:rPr b="1" dirty="0" err="1" lang="en-US" sz="1600">
                <a:effectLst/>
                <a:latin charset="0" panose="020B0604020202020204" pitchFamily="34" typeface="Arial"/>
                <a:ea charset="0" panose="02020603050405020304" pitchFamily="18" typeface="Times New Roman"/>
                <a:cs charset="0" panose="020B0604020202020204" pitchFamily="34" typeface="Arial"/>
              </a:rPr>
              <a:t>p</a:t>
            </a:r>
            <a:r>
              <a:rPr b="1" dirty="0" lang="en-US" sz="1600">
                <a:effectLst/>
                <a:latin charset="0" panose="020B0604020202020204" pitchFamily="34" typeface="Arial"/>
                <a:ea charset="0" panose="02020603050405020304" pitchFamily="18" typeface="Times New Roman"/>
                <a:cs charset="0" panose="020B0604020202020204" pitchFamily="34" typeface="Arial"/>
              </a:rPr>
              <a:t> </a:t>
            </a:r>
            <a:r>
              <a:rPr b="1" dirty="0" err="1" lang="en-US" sz="1600">
                <a:effectLst/>
                <a:latin charset="0" panose="020B0604020202020204" pitchFamily="34" typeface="Arial"/>
                <a:ea charset="0" panose="02020603050405020304" pitchFamily="18" typeface="Times New Roman"/>
                <a:cs charset="0" panose="020B0604020202020204" pitchFamily="34" typeface="Arial"/>
              </a:rPr>
              <a:t>su</a:t>
            </a:r>
            <a:r>
              <a:rPr b="1" dirty="0" err="1" lang="en-US" spc="-5" sz="1600">
                <a:effectLst/>
                <a:latin charset="0" panose="020B0604020202020204" pitchFamily="34" typeface="Arial"/>
                <a:ea charset="0" panose="02020603050405020304" pitchFamily="18" typeface="Times New Roman"/>
                <a:cs charset="0" panose="020B0604020202020204" pitchFamily="34" typeface="Arial"/>
              </a:rPr>
              <a:t>ấ</a:t>
            </a:r>
            <a:r>
              <a:rPr b="1" dirty="0" err="1" lang="en-US" sz="1600">
                <a:effectLst/>
                <a:latin charset="0" panose="020B0604020202020204" pitchFamily="34" typeface="Arial"/>
                <a:ea charset="0" panose="02020603050405020304" pitchFamily="18" typeface="Times New Roman"/>
                <a:cs charset="0" panose="020B0604020202020204" pitchFamily="34" typeface="Arial"/>
              </a:rPr>
              <a:t>t</a:t>
            </a:r>
            <a:endParaRPr b="1" dirty="0" lang="en-US" sz="1600">
              <a:latin charset="0" panose="020B0604020202020204" pitchFamily="34" typeface="Arial"/>
              <a:cs charset="0" panose="020B0604020202020204" pitchFamily="34" typeface="Arial"/>
            </a:endParaRPr>
          </a:p>
        </p:txBody>
      </p:sp>
    </p:spTree>
    <p:extLst>
      <p:ext uri="{BB962C8B-B14F-4D97-AF65-F5344CB8AC3E}">
        <p14:creationId xmlns:p14="http://schemas.microsoft.com/office/powerpoint/2010/main" val="2106402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4EA03A-EF8A-D4CA-0056-C96ECD39EAF8}"/>
              </a:ext>
            </a:extLst>
          </p:cNvPr>
          <p:cNvSpPr txBox="1">
            <a:spLocks noChangeArrowheads="1"/>
          </p:cNvSpPr>
          <p:nvPr/>
        </p:nvSpPr>
        <p:spPr>
          <a:xfrm>
            <a:off x="683558" y="609186"/>
            <a:ext cx="10824884" cy="463550"/>
          </a:xfrm>
          <a:prstGeom prst="rect">
            <a:avLst/>
          </a:prstGeom>
          <a:noFill/>
        </p:spPr>
        <p:txBody>
          <a:bodyPr lIns="90488" tIns="44450" rIns="90488" bIns="44450"/>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vi-VN" altLang="en-US" sz="2800" b="1">
                <a:solidFill>
                  <a:schemeClr val="accent1">
                    <a:lumMod val="50000"/>
                  </a:schemeClr>
                </a:solidFill>
                <a:latin typeface="Arial" panose="020B0604020202020204" pitchFamily="34" charset="0"/>
              </a:rPr>
              <a:t>Hơi rò rỉ từ đường ống, van hơi</a:t>
            </a:r>
          </a:p>
        </p:txBody>
      </p:sp>
      <p:sp>
        <p:nvSpPr>
          <p:cNvPr id="4" name="TextBox 3">
            <a:extLst>
              <a:ext uri="{FF2B5EF4-FFF2-40B4-BE49-F238E27FC236}">
                <a16:creationId xmlns:a16="http://schemas.microsoft.com/office/drawing/2014/main" id="{7582584E-8D3E-FAF7-2ADD-D4531F6DBBAA}"/>
              </a:ext>
            </a:extLst>
          </p:cNvPr>
          <p:cNvSpPr txBox="1"/>
          <p:nvPr/>
        </p:nvSpPr>
        <p:spPr>
          <a:xfrm>
            <a:off x="705209" y="1380345"/>
            <a:ext cx="3799688" cy="2862322"/>
          </a:xfrm>
          <a:prstGeom prst="rect">
            <a:avLst/>
          </a:prstGeom>
          <a:noFill/>
        </p:spPr>
        <p:txBody>
          <a:bodyPr wrap="square">
            <a:spAutoFit/>
          </a:bodyPr>
          <a:lstStyle/>
          <a:p>
            <a:pPr algn="just"/>
            <a:r>
              <a:rPr lang="en-US" sz="2000" b="1">
                <a:solidFill>
                  <a:srgbClr val="000000"/>
                </a:solidFill>
                <a:latin typeface="Arial" panose="020B0604020202020204" pitchFamily="34" charset="0"/>
              </a:rPr>
              <a:t>Ví dụ: </a:t>
            </a:r>
          </a:p>
          <a:p>
            <a:pPr algn="just"/>
            <a:r>
              <a:rPr lang="vi-VN" sz="2000">
                <a:solidFill>
                  <a:srgbClr val="800000"/>
                </a:solidFill>
              </a:rPr>
              <a:t>- </a:t>
            </a:r>
            <a:r>
              <a:rPr lang="vi-VN" sz="2000" b="1">
                <a:solidFill>
                  <a:srgbClr val="800000"/>
                </a:solidFill>
              </a:rPr>
              <a:t>áp lục hơi 10 bar</a:t>
            </a:r>
          </a:p>
          <a:p>
            <a:pPr algn="just"/>
            <a:r>
              <a:rPr lang="vi-VN" sz="2000" b="1">
                <a:solidFill>
                  <a:srgbClr val="800000"/>
                </a:solidFill>
              </a:rPr>
              <a:t>-</a:t>
            </a:r>
            <a:r>
              <a:rPr lang="en-GB" sz="2000" b="1">
                <a:solidFill>
                  <a:srgbClr val="800000"/>
                </a:solidFill>
                <a:latin typeface="Arial" panose="020B0604020202020204" pitchFamily="34" charset="0"/>
              </a:rPr>
              <a:t> </a:t>
            </a:r>
            <a:r>
              <a:rPr lang="vi-VN" sz="2000" b="1">
                <a:solidFill>
                  <a:srgbClr val="800000"/>
                </a:solidFill>
              </a:rPr>
              <a:t>đường kính lỗ: 6,4 mm</a:t>
            </a:r>
          </a:p>
          <a:p>
            <a:pPr algn="just"/>
            <a:r>
              <a:rPr lang="vi-VN" sz="2000" b="1">
                <a:solidFill>
                  <a:srgbClr val="800000"/>
                </a:solidFill>
              </a:rPr>
              <a:t>-</a:t>
            </a:r>
            <a:r>
              <a:rPr lang="en-GB" sz="2000" b="1">
                <a:solidFill>
                  <a:srgbClr val="800000"/>
                </a:solidFill>
                <a:latin typeface="Arial" panose="020B0604020202020204" pitchFamily="34" charset="0"/>
              </a:rPr>
              <a:t> </a:t>
            </a:r>
            <a:r>
              <a:rPr lang="vi-VN" sz="2000" b="1">
                <a:solidFill>
                  <a:srgbClr val="800000"/>
                </a:solidFill>
              </a:rPr>
              <a:t>giá thành hơi: 20US$/1.000 kg hơi</a:t>
            </a:r>
          </a:p>
          <a:p>
            <a:pPr algn="just"/>
            <a:r>
              <a:rPr lang="en-US" sz="2000" b="1">
                <a:solidFill>
                  <a:srgbClr val="800000"/>
                </a:solidFill>
                <a:latin typeface="Arial" panose="020B0604020202020204" pitchFamily="34" charset="0"/>
              </a:rPr>
              <a:t>- thời gian vận hành: 7.500 giờ/năm</a:t>
            </a:r>
          </a:p>
          <a:p>
            <a:pPr algn="just"/>
            <a:r>
              <a:rPr lang="vi-VN" sz="2000" b="1">
                <a:solidFill>
                  <a:srgbClr val="000000"/>
                </a:solidFill>
                <a:sym typeface="Wingdings" panose="05000000000000000000" pitchFamily="2" charset="2"/>
              </a:rPr>
              <a:t> Chi phí hàng năm do thất thoát hơi : 18000 US$/năm</a:t>
            </a:r>
          </a:p>
        </p:txBody>
      </p:sp>
      <p:grpSp>
        <p:nvGrpSpPr>
          <p:cNvPr id="19" name="Group 3">
            <a:extLst>
              <a:ext uri="{FF2B5EF4-FFF2-40B4-BE49-F238E27FC236}">
                <a16:creationId xmlns:a16="http://schemas.microsoft.com/office/drawing/2014/main" id="{878C9374-AAD2-3744-F261-3302F6081FC0}"/>
              </a:ext>
            </a:extLst>
          </p:cNvPr>
          <p:cNvGrpSpPr>
            <a:grpSpLocks/>
          </p:cNvGrpSpPr>
          <p:nvPr/>
        </p:nvGrpSpPr>
        <p:grpSpPr bwMode="auto">
          <a:xfrm>
            <a:off x="4794815" y="1610889"/>
            <a:ext cx="3129986" cy="4240461"/>
            <a:chOff x="470" y="999"/>
            <a:chExt cx="2164" cy="2969"/>
          </a:xfrm>
        </p:grpSpPr>
        <p:grpSp>
          <p:nvGrpSpPr>
            <p:cNvPr id="20" name="Group 4">
              <a:extLst>
                <a:ext uri="{FF2B5EF4-FFF2-40B4-BE49-F238E27FC236}">
                  <a16:creationId xmlns:a16="http://schemas.microsoft.com/office/drawing/2014/main" id="{123EB3D1-59A0-0480-FE1E-A825242D2A4E}"/>
                </a:ext>
              </a:extLst>
            </p:cNvPr>
            <p:cNvGrpSpPr>
              <a:grpSpLocks/>
            </p:cNvGrpSpPr>
            <p:nvPr/>
          </p:nvGrpSpPr>
          <p:grpSpPr bwMode="auto">
            <a:xfrm>
              <a:off x="470" y="2744"/>
              <a:ext cx="2164" cy="728"/>
              <a:chOff x="470" y="2744"/>
              <a:chExt cx="2164" cy="728"/>
            </a:xfrm>
          </p:grpSpPr>
          <p:sp>
            <p:nvSpPr>
              <p:cNvPr id="24" name="Rectangle 5">
                <a:extLst>
                  <a:ext uri="{FF2B5EF4-FFF2-40B4-BE49-F238E27FC236}">
                    <a16:creationId xmlns:a16="http://schemas.microsoft.com/office/drawing/2014/main" id="{FDA1AABE-6504-ABA5-5F00-96D7C23E0299}"/>
                  </a:ext>
                </a:extLst>
              </p:cNvPr>
              <p:cNvSpPr>
                <a:spLocks noChangeArrowheads="1"/>
              </p:cNvSpPr>
              <p:nvPr/>
            </p:nvSpPr>
            <p:spPr bwMode="auto">
              <a:xfrm>
                <a:off x="470" y="2875"/>
                <a:ext cx="1477" cy="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spcBef>
                    <a:spcPct val="0"/>
                  </a:spcBef>
                  <a:buClrTx/>
                  <a:buNone/>
                </a:pPr>
                <a:r>
                  <a:rPr lang="vi-VN" altLang="en-US" sz="1800" b="1">
                    <a:latin typeface="Arial" panose="020B0604020202020204" pitchFamily="34" charset="0"/>
                  </a:rPr>
                  <a:t>Pat, Không thấy hơi nước rò rỉ</a:t>
                </a:r>
                <a:endParaRPr lang="en-US" altLang="en-US" sz="1800" b="1" dirty="0">
                  <a:latin typeface="Arial" panose="020B0604020202020204" pitchFamily="34" charset="0"/>
                </a:endParaRPr>
              </a:p>
            </p:txBody>
          </p:sp>
          <p:pic>
            <p:nvPicPr>
              <p:cNvPr id="25" name="Picture 6">
                <a:extLst>
                  <a:ext uri="{FF2B5EF4-FFF2-40B4-BE49-F238E27FC236}">
                    <a16:creationId xmlns:a16="http://schemas.microsoft.com/office/drawing/2014/main" id="{28349F1C-6C43-A2A5-789A-BE8F54F28859}"/>
                  </a:ext>
                </a:extLst>
              </p:cNvPr>
              <p:cNvPicPr>
                <a:picLocks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2108" y="2744"/>
                <a:ext cx="526" cy="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21" name="Rectangle 7">
              <a:extLst>
                <a:ext uri="{FF2B5EF4-FFF2-40B4-BE49-F238E27FC236}">
                  <a16:creationId xmlns:a16="http://schemas.microsoft.com/office/drawing/2014/main" id="{AED66518-9B3A-C3ED-8750-9FE631942E2C}"/>
                </a:ext>
              </a:extLst>
            </p:cNvPr>
            <p:cNvSpPr>
              <a:spLocks noChangeArrowheads="1"/>
            </p:cNvSpPr>
            <p:nvPr/>
          </p:nvSpPr>
          <p:spPr bwMode="auto">
            <a:xfrm>
              <a:off x="779" y="3647"/>
              <a:ext cx="1297" cy="321"/>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a:r>
                <a:rPr lang="en-US" altLang="en-US" sz="2400" b="1"/>
                <a:t>800 </a:t>
              </a:r>
              <a:r>
                <a:rPr lang="en-US" altLang="en-US" sz="2400" b="1" smtClean="0"/>
                <a:t>Lít/</a:t>
              </a:r>
              <a:r>
                <a:rPr lang="en-GB" altLang="en-US" sz="2400" b="1" smtClean="0"/>
                <a:t>năm</a:t>
              </a:r>
              <a:endParaRPr lang="en-US" altLang="en-US" sz="2400" b="1" dirty="0"/>
            </a:p>
          </p:txBody>
        </p:sp>
        <p:sp>
          <p:nvSpPr>
            <p:cNvPr id="22" name="Rectangle 8">
              <a:extLst>
                <a:ext uri="{FF2B5EF4-FFF2-40B4-BE49-F238E27FC236}">
                  <a16:creationId xmlns:a16="http://schemas.microsoft.com/office/drawing/2014/main" id="{F2E16458-22AD-D3FC-FDFE-261449E3EAEA}"/>
                </a:ext>
              </a:extLst>
            </p:cNvPr>
            <p:cNvSpPr>
              <a:spLocks noChangeArrowheads="1"/>
            </p:cNvSpPr>
            <p:nvPr/>
          </p:nvSpPr>
          <p:spPr bwMode="auto">
            <a:xfrm>
              <a:off x="757" y="999"/>
              <a:ext cx="1190"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l" rtl="0">
                <a:lnSpc>
                  <a:spcPct val="100000"/>
                </a:lnSpc>
                <a:spcBef>
                  <a:spcPct val="0"/>
                </a:spcBef>
                <a:buClrTx/>
                <a:buFontTx/>
                <a:buNone/>
              </a:pPr>
              <a:r>
                <a:rPr lang="en-US" altLang="en-US" sz="2000" b="1" smtClean="0">
                  <a:latin typeface="Arial" panose="020B0604020202020204" pitchFamily="34" charset="0"/>
                </a:rPr>
                <a:t>Có tiếng kêu</a:t>
              </a:r>
              <a:endParaRPr lang="en-US" altLang="en-US" sz="2000" b="1" dirty="0">
                <a:latin typeface="Arial" panose="020B0604020202020204" pitchFamily="34" charset="0"/>
              </a:endParaRPr>
            </a:p>
          </p:txBody>
        </p:sp>
        <p:pic>
          <p:nvPicPr>
            <p:cNvPr id="23" name="Picture 9">
              <a:extLst>
                <a:ext uri="{FF2B5EF4-FFF2-40B4-BE49-F238E27FC236}">
                  <a16:creationId xmlns:a16="http://schemas.microsoft.com/office/drawing/2014/main" id="{531D0F7B-F983-2369-93C9-AD47717E93AB}"/>
                </a:ext>
              </a:extLst>
            </p:cNvPr>
            <p:cNvPicPr>
              <a:picLocks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67" y="1460"/>
              <a:ext cx="1724" cy="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pic>
        <p:nvPicPr>
          <p:cNvPr id="18" name="Picture 17"/>
          <p:cNvPicPr>
            <a:picLocks noChangeAspect="1"/>
          </p:cNvPicPr>
          <p:nvPr/>
        </p:nvPicPr>
        <p:blipFill>
          <a:blip r:embed="rId4"/>
          <a:stretch>
            <a:fillRect/>
          </a:stretch>
        </p:blipFill>
        <p:spPr>
          <a:xfrm>
            <a:off x="11188160" y="5996280"/>
            <a:ext cx="1000211" cy="861720"/>
          </a:xfrm>
          <a:prstGeom prst="rect">
            <a:avLst/>
          </a:prstGeom>
        </p:spPr>
      </p:pic>
      <p:grpSp>
        <p:nvGrpSpPr>
          <p:cNvPr id="26" name="Group 10">
            <a:extLst>
              <a:ext uri="{FF2B5EF4-FFF2-40B4-BE49-F238E27FC236}">
                <a16:creationId xmlns:a16="http://schemas.microsoft.com/office/drawing/2014/main" id="{8875AA81-CD97-59CE-4B9E-759C8135348A}"/>
              </a:ext>
            </a:extLst>
          </p:cNvPr>
          <p:cNvGrpSpPr>
            <a:grpSpLocks/>
          </p:cNvGrpSpPr>
          <p:nvPr/>
        </p:nvGrpSpPr>
        <p:grpSpPr bwMode="auto">
          <a:xfrm>
            <a:off x="8006264" y="1428921"/>
            <a:ext cx="3653399" cy="4756034"/>
            <a:chOff x="3323" y="979"/>
            <a:chExt cx="2401" cy="2953"/>
          </a:xfrm>
        </p:grpSpPr>
        <p:sp>
          <p:nvSpPr>
            <p:cNvPr id="27" name="Rectangle 11">
              <a:extLst>
                <a:ext uri="{FF2B5EF4-FFF2-40B4-BE49-F238E27FC236}">
                  <a16:creationId xmlns:a16="http://schemas.microsoft.com/office/drawing/2014/main" id="{2A0C57B8-EDB7-CD3D-4B43-ECAE538EA8C2}"/>
                </a:ext>
              </a:extLst>
            </p:cNvPr>
            <p:cNvSpPr>
              <a:spLocks noChangeArrowheads="1"/>
            </p:cNvSpPr>
            <p:nvPr/>
          </p:nvSpPr>
          <p:spPr bwMode="auto">
            <a:xfrm>
              <a:off x="3469" y="3647"/>
              <a:ext cx="2087" cy="28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a:r>
                <a:rPr lang="en-US" altLang="en-US" sz="2400" b="1" dirty="0"/>
                <a:t>2,000 - </a:t>
              </a:r>
              <a:r>
                <a:rPr lang="en-US" altLang="en-US" sz="2400" b="1"/>
                <a:t>4,000 </a:t>
              </a:r>
              <a:r>
                <a:rPr lang="en-US" altLang="en-US" sz="2400" b="1" smtClean="0"/>
                <a:t>Lít/năm</a:t>
              </a:r>
              <a:endParaRPr lang="en-US" altLang="en-US" sz="2400" b="1" dirty="0"/>
            </a:p>
          </p:txBody>
        </p:sp>
        <p:sp>
          <p:nvSpPr>
            <p:cNvPr id="29" name="Rectangle 12">
              <a:extLst>
                <a:ext uri="{FF2B5EF4-FFF2-40B4-BE49-F238E27FC236}">
                  <a16:creationId xmlns:a16="http://schemas.microsoft.com/office/drawing/2014/main" id="{9A9FB16E-DBA7-E10B-2A7C-CABA9206ACAE}"/>
                </a:ext>
              </a:extLst>
            </p:cNvPr>
            <p:cNvSpPr>
              <a:spLocks noChangeArrowheads="1"/>
            </p:cNvSpPr>
            <p:nvPr/>
          </p:nvSpPr>
          <p:spPr bwMode="auto">
            <a:xfrm>
              <a:off x="3670" y="979"/>
              <a:ext cx="2054"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l" rtl="0">
                <a:lnSpc>
                  <a:spcPct val="100000"/>
                </a:lnSpc>
                <a:spcBef>
                  <a:spcPct val="0"/>
                </a:spcBef>
                <a:buClrTx/>
                <a:buFontTx/>
                <a:buNone/>
              </a:pPr>
              <a:r>
                <a:rPr lang="en-US" altLang="en-US" sz="2000" b="1" smtClean="0">
                  <a:latin typeface="Arial" panose="020B0604020202020204" pitchFamily="34" charset="0"/>
                </a:rPr>
                <a:t>Nhìn thấy hơi rò rỉ</a:t>
              </a:r>
              <a:endParaRPr lang="en-US" altLang="en-US" sz="2000" b="1" dirty="0">
                <a:latin typeface="Arial" panose="020B0604020202020204" pitchFamily="34" charset="0"/>
              </a:endParaRPr>
            </a:p>
          </p:txBody>
        </p:sp>
        <p:grpSp>
          <p:nvGrpSpPr>
            <p:cNvPr id="30" name="Group 13">
              <a:extLst>
                <a:ext uri="{FF2B5EF4-FFF2-40B4-BE49-F238E27FC236}">
                  <a16:creationId xmlns:a16="http://schemas.microsoft.com/office/drawing/2014/main" id="{60D8F039-7CB5-C034-A14B-65B4005C93EB}"/>
                </a:ext>
              </a:extLst>
            </p:cNvPr>
            <p:cNvGrpSpPr>
              <a:grpSpLocks/>
            </p:cNvGrpSpPr>
            <p:nvPr/>
          </p:nvGrpSpPr>
          <p:grpSpPr bwMode="auto">
            <a:xfrm>
              <a:off x="3323" y="2811"/>
              <a:ext cx="2305" cy="638"/>
              <a:chOff x="3323" y="2811"/>
              <a:chExt cx="2305" cy="638"/>
            </a:xfrm>
          </p:grpSpPr>
          <p:sp>
            <p:nvSpPr>
              <p:cNvPr id="32" name="Rectangle 14">
                <a:extLst>
                  <a:ext uri="{FF2B5EF4-FFF2-40B4-BE49-F238E27FC236}">
                    <a16:creationId xmlns:a16="http://schemas.microsoft.com/office/drawing/2014/main" id="{8F0B890A-5705-0722-A6F9-BA52D8C74ACE}"/>
                  </a:ext>
                </a:extLst>
              </p:cNvPr>
              <p:cNvSpPr>
                <a:spLocks noChangeArrowheads="1"/>
              </p:cNvSpPr>
              <p:nvPr/>
            </p:nvSpPr>
            <p:spPr bwMode="auto">
              <a:xfrm>
                <a:off x="3323" y="2877"/>
                <a:ext cx="1569" cy="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spcBef>
                    <a:spcPct val="0"/>
                  </a:spcBef>
                  <a:buClrTx/>
                  <a:buNone/>
                </a:pPr>
                <a:r>
                  <a:rPr lang="vi-VN" altLang="en-US" sz="1800" b="1">
                    <a:latin typeface="Arial" panose="020B0604020202020204" pitchFamily="34" charset="0"/>
                  </a:rPr>
                  <a:t>Có tiếng </a:t>
                </a:r>
                <a:r>
                  <a:rPr lang="en-US" altLang="en-US" sz="1800" b="1" smtClean="0">
                    <a:latin typeface="Arial" panose="020B0604020202020204" pitchFamily="34" charset="0"/>
                  </a:rPr>
                  <a:t>động</a:t>
                </a:r>
                <a:r>
                  <a:rPr lang="vi-VN" altLang="en-US" sz="1800" b="1" smtClean="0">
                    <a:latin typeface="Arial" panose="020B0604020202020204" pitchFamily="34" charset="0"/>
                  </a:rPr>
                  <a:t>, </a:t>
                </a:r>
                <a:endParaRPr lang="en-US" altLang="en-US" sz="1800" b="1" smtClean="0">
                  <a:latin typeface="Arial" panose="020B0604020202020204" pitchFamily="34" charset="0"/>
                </a:endParaRPr>
              </a:p>
              <a:p>
                <a:pPr algn="ctr">
                  <a:lnSpc>
                    <a:spcPct val="100000"/>
                  </a:lnSpc>
                  <a:spcBef>
                    <a:spcPct val="0"/>
                  </a:spcBef>
                  <a:buClrTx/>
                  <a:buNone/>
                </a:pPr>
                <a:r>
                  <a:rPr lang="en-US" altLang="en-US" sz="1800" b="1" smtClean="0">
                    <a:latin typeface="Arial" panose="020B0604020202020204" pitchFamily="34" charset="0"/>
                  </a:rPr>
                  <a:t>n</a:t>
                </a:r>
                <a:r>
                  <a:rPr lang="vi-VN" altLang="en-US" sz="1800" b="1" smtClean="0">
                    <a:latin typeface="Arial" panose="020B0604020202020204" pitchFamily="34" charset="0"/>
                  </a:rPr>
                  <a:t>hìn </a:t>
                </a:r>
                <a:r>
                  <a:rPr lang="vi-VN" altLang="en-US" sz="1800" b="1">
                    <a:latin typeface="Arial" panose="020B0604020202020204" pitchFamily="34" charset="0"/>
                  </a:rPr>
                  <a:t>thấy đường dây hơi rò rỉ</a:t>
                </a:r>
                <a:endParaRPr lang="en-US" altLang="en-US" sz="1800" b="1" dirty="0">
                  <a:latin typeface="Arial" panose="020B0604020202020204" pitchFamily="34" charset="0"/>
                </a:endParaRPr>
              </a:p>
            </p:txBody>
          </p:sp>
          <p:pic>
            <p:nvPicPr>
              <p:cNvPr id="33" name="Picture 15">
                <a:extLst>
                  <a:ext uri="{FF2B5EF4-FFF2-40B4-BE49-F238E27FC236}">
                    <a16:creationId xmlns:a16="http://schemas.microsoft.com/office/drawing/2014/main" id="{B2A85DB5-F652-D229-E128-BFDE61530F69}"/>
                  </a:ext>
                </a:extLst>
              </p:cNvPr>
              <p:cNvPicPr>
                <a:picLocks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4702" y="2811"/>
                <a:ext cx="926" cy="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pic>
          <p:nvPicPr>
            <p:cNvPr id="31" name="Picture 16">
              <a:extLst>
                <a:ext uri="{FF2B5EF4-FFF2-40B4-BE49-F238E27FC236}">
                  <a16:creationId xmlns:a16="http://schemas.microsoft.com/office/drawing/2014/main" id="{5D0B4493-2E3A-32EB-B352-C369968DC67F}"/>
                </a:ext>
              </a:extLst>
            </p:cNvPr>
            <p:cNvPicPr>
              <a:picLocks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898" y="1186"/>
              <a:ext cx="1228" cy="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Tree>
    <p:extLst>
      <p:ext uri="{BB962C8B-B14F-4D97-AF65-F5344CB8AC3E}">
        <p14:creationId xmlns:p14="http://schemas.microsoft.com/office/powerpoint/2010/main" val="170824815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F20334-65DF-79EA-9FEF-EC35A0A8D244}"/>
              </a:ext>
            </a:extLst>
          </p:cNvPr>
          <p:cNvSpPr txBox="1"/>
          <p:nvPr/>
        </p:nvSpPr>
        <p:spPr>
          <a:xfrm>
            <a:off x="26469" y="560111"/>
            <a:ext cx="12192000" cy="523220"/>
          </a:xfrm>
          <a:prstGeom prst="rect">
            <a:avLst/>
          </a:prstGeom>
          <a:noFill/>
        </p:spPr>
        <p:txBody>
          <a:bodyPr wrap="square">
            <a:spAutoFit/>
          </a:bodyPr>
          <a:lstStyle/>
          <a:p>
            <a:pPr algn="ctr"/>
            <a:r>
              <a:rPr lang="vi-VN" sz="2800" b="1" spc="5">
                <a:solidFill>
                  <a:schemeClr val="accent1">
                    <a:lumMod val="50000"/>
                  </a:schemeClr>
                </a:solidFill>
                <a:ea typeface="Times New Roman" panose="02020603050405020304" pitchFamily="18" charset="0"/>
                <a:cs typeface="Arial" panose="020B0604020202020204" pitchFamily="34" charset="0"/>
              </a:rPr>
              <a:t> Kiểm soát bảo ôn trên đường ống hơi</a:t>
            </a:r>
          </a:p>
        </p:txBody>
      </p:sp>
      <p:sp>
        <p:nvSpPr>
          <p:cNvPr id="5" name="TextBox 4">
            <a:extLst>
              <a:ext uri="{FF2B5EF4-FFF2-40B4-BE49-F238E27FC236}">
                <a16:creationId xmlns:a16="http://schemas.microsoft.com/office/drawing/2014/main" id="{0E04058F-E805-0B1B-0FCA-BD6D31C6F244}"/>
              </a:ext>
            </a:extLst>
          </p:cNvPr>
          <p:cNvSpPr txBox="1"/>
          <p:nvPr/>
        </p:nvSpPr>
        <p:spPr>
          <a:xfrm>
            <a:off x="685800" y="1295400"/>
            <a:ext cx="10716667" cy="2554033"/>
          </a:xfrm>
          <a:prstGeom prst="rect">
            <a:avLst/>
          </a:prstGeom>
          <a:noFill/>
        </p:spPr>
        <p:txBody>
          <a:bodyPr wrap="square">
            <a:spAutoFit/>
          </a:bodyPr>
          <a:lstStyle/>
          <a:p>
            <a:pPr marL="285750" indent="-285750" algn="just">
              <a:lnSpc>
                <a:spcPct val="125000"/>
              </a:lnSpc>
              <a:spcBef>
                <a:spcPts val="300"/>
              </a:spcBef>
              <a:spcAft>
                <a:spcPts val="300"/>
              </a:spcAft>
              <a:buFont typeface="Arial" panose="020B0604020202020204" pitchFamily="34" charset="0"/>
              <a:buChar char="•"/>
            </a:pPr>
            <a:r>
              <a:rPr lang="en-US" spc="5">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ôn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là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ông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c </a:t>
            </a:r>
            <a:r>
              <a:rPr lang="en-US" spc="10">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ầ</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được t</a:t>
            </a:r>
            <a:r>
              <a:rPr lang="en-US" spc="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ực 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thông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qua </a:t>
            </a:r>
            <a:r>
              <a:rPr lang="en-US" spc="5">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trì và ki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m</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giá </a:t>
            </a:r>
            <a:r>
              <a:rPr lang="en-US" spc="5">
                <a:latin typeface="Arial" panose="020B0604020202020204" pitchFamily="34" charset="0"/>
                <a:ea typeface="Times New Roman" panose="02020603050405020304" pitchFamily="18" charset="0"/>
                <a:cs typeface="Arial" panose="020B0604020202020204" pitchFamily="34" charset="0"/>
              </a:rPr>
              <a:t>đ</a:t>
            </a:r>
            <a:r>
              <a:rPr lang="en-US">
                <a:latin typeface="Arial" panose="020B0604020202020204" pitchFamily="34" charset="0"/>
                <a:ea typeface="Times New Roman" panose="02020603050405020304" pitchFamily="18" charset="0"/>
                <a:cs typeface="Arial" panose="020B0604020202020204" pitchFamily="34" charset="0"/>
              </a:rPr>
              <a:t>ị</a:t>
            </a:r>
            <a:r>
              <a:rPr lang="en-US" spc="10">
                <a:latin typeface="Arial" panose="020B0604020202020204" pitchFamily="34" charset="0"/>
                <a:ea typeface="Times New Roman" panose="02020603050405020304" pitchFamily="18" charset="0"/>
                <a:cs typeface="Arial" panose="020B0604020202020204" pitchFamily="34" charset="0"/>
              </a:rPr>
              <a:t>n</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kỳ</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trong</a:t>
            </a:r>
            <a:r>
              <a:rPr lang="en-US" spc="5">
                <a:latin typeface="Arial" panose="020B0604020202020204" pitchFamily="34" charset="0"/>
                <a:ea typeface="Times New Roman" panose="02020603050405020304" pitchFamily="18" charset="0"/>
                <a:cs typeface="Arial" panose="020B0604020202020204" pitchFamily="34" charset="0"/>
              </a:rPr>
              <a:t> t</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ả</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cá</a:t>
            </a:r>
            <a:r>
              <a:rPr lang="en-US">
                <a:latin typeface="Arial" panose="020B0604020202020204" pitchFamily="34" charset="0"/>
                <a:ea typeface="Times New Roman" panose="02020603050405020304" pitchFamily="18" charset="0"/>
                <a:cs typeface="Arial" panose="020B0604020202020204" pitchFamily="34" charset="0"/>
              </a:rPr>
              <a:t>c n</a:t>
            </a:r>
            <a:r>
              <a:rPr lang="en-US" spc="10">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à máy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ông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ngh</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p.</a:t>
            </a:r>
            <a:r>
              <a:rPr lang="en-US" spc="5">
                <a:latin typeface="Arial" panose="020B0604020202020204" pitchFamily="34" charset="0"/>
                <a:ea typeface="Times New Roman" panose="02020603050405020304" pitchFamily="18" charset="0"/>
                <a:cs typeface="Arial" panose="020B0604020202020204" pitchFamily="34" charset="0"/>
              </a:rPr>
              <a:t> B</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ôn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r</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qu</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r</a:t>
            </a:r>
            <a:r>
              <a:rPr lang="en-US">
                <a:latin typeface="Arial" panose="020B0604020202020204" pitchFamily="34" charset="0"/>
                <a:ea typeface="Times New Roman" panose="02020603050405020304" pitchFamily="18" charset="0"/>
                <a:cs typeface="Arial" panose="020B0604020202020204" pitchFamily="34" charset="0"/>
              </a:rPr>
              <a:t>ọng đối với hệ</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thống hơi n</a:t>
            </a:r>
            <a:r>
              <a:rPr lang="en-US" spc="5">
                <a:latin typeface="Arial" panose="020B0604020202020204" pitchFamily="34" charset="0"/>
                <a:ea typeface="Times New Roman" panose="02020603050405020304" pitchFamily="18" charset="0"/>
                <a:cs typeface="Arial" panose="020B0604020202020204" pitchFamily="34" charset="0"/>
              </a:rPr>
              <a:t>ư</a:t>
            </a:r>
            <a:r>
              <a:rPr lang="en-US" spc="-10">
                <a:latin typeface="Arial" panose="020B0604020202020204" pitchFamily="34" charset="0"/>
                <a:ea typeface="Times New Roman" panose="02020603050405020304" pitchFamily="18" charset="0"/>
                <a:cs typeface="Arial" panose="020B0604020202020204" pitchFamily="34" charset="0"/>
              </a:rPr>
              <a:t>ớ</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vì </a:t>
            </a:r>
            <a:r>
              <a:rPr lang="en-US" spc="5">
                <a:latin typeface="Arial" panose="020B0604020202020204" pitchFamily="34" charset="0"/>
                <a:ea typeface="Times New Roman" panose="02020603050405020304" pitchFamily="18" charset="0"/>
                <a:cs typeface="Arial" panose="020B0604020202020204" pitchFamily="34" charset="0"/>
              </a:rPr>
              <a:t>m</a:t>
            </a:r>
            <a:r>
              <a:rPr lang="en-US">
                <a:latin typeface="Arial" panose="020B0604020202020204" pitchFamily="34" charset="0"/>
                <a:ea typeface="Times New Roman" panose="02020603050405020304" pitchFamily="18" charset="0"/>
                <a:cs typeface="Arial" panose="020B0604020202020204" pitchFamily="34" charset="0"/>
              </a:rPr>
              <a:t>ột </a:t>
            </a:r>
            <a:r>
              <a:rPr lang="en-US" spc="5">
                <a:latin typeface="Arial" panose="020B0604020202020204" pitchFamily="34" charset="0"/>
                <a:ea typeface="Times New Roman" panose="02020603050405020304" pitchFamily="18" charset="0"/>
                <a:cs typeface="Arial" panose="020B0604020202020204" pitchFamily="34" charset="0"/>
              </a:rPr>
              <a:t>s</a:t>
            </a:r>
            <a:r>
              <a:rPr lang="en-US">
                <a:latin typeface="Arial" panose="020B0604020202020204" pitchFamily="34" charset="0"/>
                <a:ea typeface="Times New Roman" panose="02020603050405020304" pitchFamily="18" charset="0"/>
                <a:cs typeface="Arial" panose="020B0604020202020204" pitchFamily="34" charset="0"/>
              </a:rPr>
              <a:t>ố lý do s</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u:</a:t>
            </a:r>
          </a:p>
          <a:p>
            <a:pPr lvl="1" algn="just">
              <a:lnSpc>
                <a:spcPct val="110000"/>
              </a:lnSpc>
              <a:spcBef>
                <a:spcPts val="200"/>
              </a:spcBef>
              <a:spcAft>
                <a:spcPts val="200"/>
              </a:spcAft>
            </a:pPr>
            <a:r>
              <a:rPr lang="en-US">
                <a:latin typeface="Arial" panose="020B0604020202020204" pitchFamily="34" charset="0"/>
                <a:ea typeface="Times New Roman" panose="02020603050405020304" pitchFamily="18" charset="0"/>
                <a:cs typeface="Arial" panose="020B0604020202020204" pitchFamily="34" charset="0"/>
              </a:rPr>
              <a:t>–</a:t>
            </a:r>
            <a:r>
              <a:rPr lang="en-US" spc="7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Đả</a:t>
            </a:r>
            <a:r>
              <a:rPr lang="en-US">
                <a:latin typeface="Arial" panose="020B0604020202020204" pitchFamily="34" charset="0"/>
                <a:ea typeface="Times New Roman" panose="02020603050405020304" pitchFamily="18" charset="0"/>
                <a:cs typeface="Arial" panose="020B0604020202020204" pitchFamily="34" charset="0"/>
              </a:rPr>
              <a:t>m b</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o </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 toàn</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ho n</a:t>
            </a:r>
            <a:r>
              <a:rPr lang="en-US" spc="10">
                <a:latin typeface="Arial" panose="020B0604020202020204" pitchFamily="34" charset="0"/>
                <a:ea typeface="Times New Roman" panose="02020603050405020304" pitchFamily="18" charset="0"/>
                <a:cs typeface="Arial" panose="020B0604020202020204" pitchFamily="34" charset="0"/>
              </a:rPr>
              <a:t>g</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ời </a:t>
            </a:r>
            <a:r>
              <a:rPr lang="en-US" spc="5">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o động trong nhà</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máy.</a:t>
            </a:r>
          </a:p>
          <a:p>
            <a:pPr lvl="1" algn="just">
              <a:lnSpc>
                <a:spcPct val="110000"/>
              </a:lnSpc>
              <a:spcBef>
                <a:spcPts val="200"/>
              </a:spcBef>
              <a:spcAft>
                <a:spcPts val="200"/>
              </a:spcAft>
            </a:pPr>
            <a:r>
              <a:rPr lang="en-US">
                <a:latin typeface="Arial" panose="020B0604020202020204" pitchFamily="34" charset="0"/>
                <a:ea typeface="Times New Roman" panose="02020603050405020304" pitchFamily="18" charset="0"/>
                <a:cs typeface="Arial" panose="020B0604020202020204" pitchFamily="34" charset="0"/>
              </a:rPr>
              <a:t>–</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m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ể</a:t>
            </a:r>
            <a:r>
              <a:rPr lang="en-US">
                <a:latin typeface="Arial" panose="020B0604020202020204" pitchFamily="34" charset="0"/>
                <a:ea typeface="Times New Roman" panose="02020603050405020304" pitchFamily="18" charset="0"/>
                <a:cs typeface="Arial" panose="020B0604020202020204" pitchFamily="34" charset="0"/>
              </a:rPr>
              <a:t>u t</a:t>
            </a:r>
            <a:r>
              <a:rPr lang="en-US" spc="5">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ho</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t năng lượng.</a:t>
            </a:r>
          </a:p>
          <a:p>
            <a:pPr lvl="1" algn="just">
              <a:lnSpc>
                <a:spcPct val="110000"/>
              </a:lnSpc>
              <a:spcBef>
                <a:spcPts val="200"/>
              </a:spcBef>
              <a:spcAft>
                <a:spcPts val="200"/>
              </a:spcAft>
            </a:pPr>
            <a:r>
              <a:rPr lang="en-US">
                <a:latin typeface="Arial" panose="020B0604020202020204" pitchFamily="34" charset="0"/>
                <a:ea typeface="Times New Roman" panose="02020603050405020304" pitchFamily="18" charset="0"/>
                <a:cs typeface="Arial" panose="020B0604020202020204" pitchFamily="34" charset="0"/>
              </a:rPr>
              <a:t>–</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Duy t</a:t>
            </a:r>
            <a:r>
              <a:rPr lang="en-US" spc="-5">
                <a:latin typeface="Arial" panose="020B0604020202020204" pitchFamily="34" charset="0"/>
                <a:ea typeface="Times New Roman" panose="02020603050405020304" pitchFamily="18" charset="0"/>
                <a:cs typeface="Arial" panose="020B0604020202020204" pitchFamily="34" charset="0"/>
              </a:rPr>
              <a:t>r</a:t>
            </a:r>
            <a:r>
              <a:rPr lang="en-US">
                <a:latin typeface="Arial" panose="020B0604020202020204" pitchFamily="34" charset="0"/>
                <a:ea typeface="Times New Roman" panose="02020603050405020304" pitchFamily="18" charset="0"/>
                <a:cs typeface="Arial" panose="020B0604020202020204" pitchFamily="34" charset="0"/>
              </a:rPr>
              <a:t>ì c</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 k</a:t>
            </a:r>
            <a:r>
              <a:rPr lang="en-US" spc="1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n hơi cho y</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u </a:t>
            </a:r>
            <a:r>
              <a:rPr lang="en-US" spc="10">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ầ</a:t>
            </a:r>
            <a:r>
              <a:rPr lang="en-US">
                <a:latin typeface="Arial" panose="020B0604020202020204" pitchFamily="34" charset="0"/>
                <a:ea typeface="Times New Roman" panose="02020603050405020304" pitchFamily="18" charset="0"/>
                <a:cs typeface="Arial" panose="020B0604020202020204" pitchFamily="34" charset="0"/>
              </a:rPr>
              <a:t>u sử dụng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uối</a:t>
            </a:r>
            <a:r>
              <a:rPr lang="en-US" spc="1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ùng.</a:t>
            </a:r>
          </a:p>
          <a:p>
            <a:pPr lvl="1" algn="just">
              <a:lnSpc>
                <a:spcPct val="110000"/>
              </a:lnSpc>
              <a:spcBef>
                <a:spcPts val="200"/>
              </a:spcBef>
              <a:spcAft>
                <a:spcPts val="200"/>
              </a:spcAft>
            </a:pPr>
            <a:r>
              <a:rPr lang="en-US">
                <a:latin typeface="Arial" panose="020B0604020202020204" pitchFamily="34" charset="0"/>
                <a:ea typeface="Times New Roman" panose="02020603050405020304" pitchFamily="18" charset="0"/>
                <a:cs typeface="Arial" panose="020B0604020202020204" pitchFamily="34" charset="0"/>
              </a:rPr>
              <a:t>–</a:t>
            </a:r>
            <a:r>
              <a:rPr lang="en-US" spc="7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ả</a:t>
            </a:r>
            <a:r>
              <a:rPr lang="en-US">
                <a:latin typeface="Arial" panose="020B0604020202020204" pitchFamily="34" charset="0"/>
                <a:ea typeface="Times New Roman" panose="02020603050405020304" pitchFamily="18" charset="0"/>
                <a:cs typeface="Arial" panose="020B0604020202020204" pitchFamily="34" charset="0"/>
              </a:rPr>
              <a:t>o vệ</a:t>
            </a:r>
            <a:r>
              <a:rPr lang="en-US" spc="-5">
                <a:latin typeface="Arial" panose="020B0604020202020204" pitchFamily="34" charset="0"/>
                <a:ea typeface="Times New Roman" panose="02020603050405020304" pitchFamily="18" charset="0"/>
                <a:cs typeface="Arial" panose="020B0604020202020204" pitchFamily="34" charset="0"/>
              </a:rPr>
              <a:t> c</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 bị, đường ống khỏi c</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đi</a:t>
            </a:r>
            <a:r>
              <a:rPr lang="en-US" spc="-5">
                <a:latin typeface="Arial" panose="020B0604020202020204" pitchFamily="34" charset="0"/>
                <a:ea typeface="Times New Roman" panose="02020603050405020304" pitchFamily="18" charset="0"/>
                <a:cs typeface="Arial" panose="020B0604020202020204" pitchFamily="34" charset="0"/>
              </a:rPr>
              <a:t>ề</a:t>
            </a:r>
            <a:r>
              <a:rPr lang="en-US">
                <a:latin typeface="Arial" panose="020B0604020202020204" pitchFamily="34" charset="0"/>
                <a:ea typeface="Times New Roman" panose="02020603050405020304" pitchFamily="18" charset="0"/>
                <a:cs typeface="Arial" panose="020B0604020202020204" pitchFamily="34" charset="0"/>
              </a:rPr>
              <a:t>u ki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xung qu</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nh.</a:t>
            </a:r>
          </a:p>
          <a:p>
            <a:pPr lvl="1" algn="just">
              <a:lnSpc>
                <a:spcPct val="110000"/>
              </a:lnSpc>
              <a:spcBef>
                <a:spcPts val="200"/>
              </a:spcBef>
              <a:spcAft>
                <a:spcPts val="200"/>
              </a:spcAft>
            </a:pPr>
            <a:r>
              <a:rPr lang="en-US">
                <a:latin typeface="Arial" panose="020B0604020202020204" pitchFamily="34" charset="0"/>
                <a:ea typeface="Times New Roman" panose="02020603050405020304" pitchFamily="18" charset="0"/>
                <a:cs typeface="Arial" panose="020B0604020202020204" pitchFamily="34" charset="0"/>
              </a:rPr>
              <a:t>–</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Duy t</a:t>
            </a:r>
            <a:r>
              <a:rPr lang="en-US" spc="-5">
                <a:latin typeface="Arial" panose="020B0604020202020204" pitchFamily="34" charset="0"/>
                <a:ea typeface="Times New Roman" panose="02020603050405020304" pitchFamily="18" charset="0"/>
                <a:cs typeface="Arial" panose="020B0604020202020204" pitchFamily="34" charset="0"/>
              </a:rPr>
              <a:t>r</a:t>
            </a:r>
            <a:r>
              <a:rPr lang="en-US">
                <a:latin typeface="Arial" panose="020B0604020202020204" pitchFamily="34" charset="0"/>
                <a:ea typeface="Times New Roman" panose="02020603050405020304" pitchFamily="18" charset="0"/>
                <a:cs typeface="Arial" panose="020B0604020202020204" pitchFamily="34" charset="0"/>
              </a:rPr>
              <a:t>ì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ính </a:t>
            </a:r>
            <a:r>
              <a:rPr lang="en-US" spc="5">
                <a:latin typeface="Arial" panose="020B0604020202020204" pitchFamily="34" charset="0"/>
                <a:ea typeface="Times New Roman" panose="02020603050405020304" pitchFamily="18" charset="0"/>
                <a:cs typeface="Arial" panose="020B0604020202020204" pitchFamily="34" charset="0"/>
              </a:rPr>
              <a:t>t</a:t>
            </a:r>
            <a:r>
              <a:rPr lang="en-US">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n </a:t>
            </a:r>
            <a:r>
              <a:rPr lang="en-US" spc="5">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ẹ</a:t>
            </a:r>
            <a:r>
              <a:rPr lang="en-US">
                <a:latin typeface="Arial" panose="020B0604020202020204" pitchFamily="34" charset="0"/>
                <a:ea typeface="Times New Roman" panose="02020603050405020304" pitchFamily="18" charset="0"/>
                <a:cs typeface="Arial" panose="020B0604020202020204" pitchFamily="34" charset="0"/>
              </a:rPr>
              <a:t>n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ủa</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hệ</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thống ph</a:t>
            </a:r>
            <a:r>
              <a:rPr lang="en-US" spc="-5">
                <a:latin typeface="Arial" panose="020B0604020202020204" pitchFamily="34" charset="0"/>
                <a:ea typeface="Times New Roman" panose="02020603050405020304" pitchFamily="18" charset="0"/>
                <a:cs typeface="Arial" panose="020B0604020202020204" pitchFamily="34" charset="0"/>
              </a:rPr>
              <a:t>â</a:t>
            </a:r>
            <a:r>
              <a:rPr lang="en-US">
                <a:latin typeface="Arial" panose="020B0604020202020204" pitchFamily="34" charset="0"/>
                <a:ea typeface="Times New Roman" panose="02020603050405020304" pitchFamily="18" charset="0"/>
                <a:cs typeface="Arial" panose="020B0604020202020204" pitchFamily="34" charset="0"/>
              </a:rPr>
              <a:t>n phối hơi.</a:t>
            </a:r>
            <a:endParaRPr lang="en-US" dirty="0">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8F5512F5-5A03-6B96-E02D-14200EAD442A}"/>
              </a:ext>
            </a:extLst>
          </p:cNvPr>
          <p:cNvSpPr txBox="1"/>
          <p:nvPr/>
        </p:nvSpPr>
        <p:spPr>
          <a:xfrm>
            <a:off x="685799" y="4019839"/>
            <a:ext cx="10716668" cy="2139047"/>
          </a:xfrm>
          <a:prstGeom prst="rect">
            <a:avLst/>
          </a:prstGeom>
          <a:noFill/>
        </p:spPr>
        <p:txBody>
          <a:bodyPr wrap="square">
            <a:spAutoFit/>
          </a:bodyPr>
          <a:lstStyle/>
          <a:p>
            <a:pPr marL="342900" indent="-342900" algn="just">
              <a:spcBef>
                <a:spcPts val="300"/>
              </a:spcBef>
              <a:spcAft>
                <a:spcPts val="300"/>
              </a:spcAft>
              <a:buFont typeface="Arial" panose="020B0604020202020204" pitchFamily="34" charset="0"/>
              <a:buChar char="•"/>
            </a:pPr>
            <a:r>
              <a:rPr lang="vi-VN">
                <a:ea typeface="Times New Roman" panose="02020603050405020304" pitchFamily="18" charset="0"/>
                <a:cs typeface="Arial" panose="020B0604020202020204" pitchFamily="34" charset="0"/>
              </a:rPr>
              <a:t>Các khu vực phổ biến nhất mà bảo ôn thường bị thiếu hoặc bị hư hỏng bao gồm:</a:t>
            </a:r>
          </a:p>
          <a:p>
            <a:pPr algn="just">
              <a:spcBef>
                <a:spcPts val="300"/>
              </a:spcBef>
              <a:spcAft>
                <a:spcPts val="300"/>
              </a:spcAft>
            </a:pPr>
            <a:r>
              <a:rPr lang="en-US" smtClean="0">
                <a:ea typeface="Times New Roman" panose="02020603050405020304" pitchFamily="18" charset="0"/>
                <a:cs typeface="Arial" panose="020B0604020202020204" pitchFamily="34" charset="0"/>
              </a:rPr>
              <a:t>	</a:t>
            </a:r>
            <a:r>
              <a:rPr lang="vi-VN" smtClean="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Các đầu góp phân phối hơi.</a:t>
            </a:r>
          </a:p>
          <a:p>
            <a:pPr algn="just">
              <a:spcBef>
                <a:spcPts val="300"/>
              </a:spcBef>
              <a:spcAft>
                <a:spcPts val="300"/>
              </a:spcAft>
            </a:pPr>
            <a:r>
              <a:rPr lang="en-US" smtClean="0">
                <a:ea typeface="Times New Roman" panose="02020603050405020304" pitchFamily="18" charset="0"/>
                <a:cs typeface="Arial" panose="020B0604020202020204" pitchFamily="34" charset="0"/>
              </a:rPr>
              <a:t>	</a:t>
            </a:r>
            <a:r>
              <a:rPr lang="vi-VN" smtClean="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Van.</a:t>
            </a:r>
          </a:p>
          <a:p>
            <a:pPr algn="just">
              <a:spcBef>
                <a:spcPts val="300"/>
              </a:spcBef>
              <a:spcAft>
                <a:spcPts val="300"/>
              </a:spcAft>
            </a:pPr>
            <a:r>
              <a:rPr lang="en-US" smtClean="0">
                <a:ea typeface="Times New Roman" panose="02020603050405020304" pitchFamily="18" charset="0"/>
                <a:cs typeface="Arial" panose="020B0604020202020204" pitchFamily="34" charset="0"/>
              </a:rPr>
              <a:t>	</a:t>
            </a:r>
            <a:r>
              <a:rPr lang="vi-VN" smtClean="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Các thiết bị sử dụng cuối cùng.</a:t>
            </a:r>
          </a:p>
          <a:p>
            <a:pPr algn="just">
              <a:spcBef>
                <a:spcPts val="300"/>
              </a:spcBef>
              <a:spcAft>
                <a:spcPts val="300"/>
              </a:spcAft>
            </a:pPr>
            <a:r>
              <a:rPr lang="en-US" smtClean="0">
                <a:ea typeface="Times New Roman" panose="02020603050405020304" pitchFamily="18" charset="0"/>
                <a:cs typeface="Arial" panose="020B0604020202020204" pitchFamily="34" charset="0"/>
              </a:rPr>
              <a:t>	</a:t>
            </a:r>
            <a:r>
              <a:rPr lang="vi-VN" smtClean="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Các bể và bình dự trữ hơi.</a:t>
            </a:r>
          </a:p>
          <a:p>
            <a:pPr algn="just">
              <a:spcBef>
                <a:spcPts val="300"/>
              </a:spcBef>
              <a:spcAft>
                <a:spcPts val="300"/>
              </a:spcAft>
            </a:pPr>
            <a:r>
              <a:rPr lang="en-US" smtClean="0">
                <a:ea typeface="Times New Roman" panose="02020603050405020304" pitchFamily="18" charset="0"/>
                <a:cs typeface="Arial" panose="020B0604020202020204" pitchFamily="34" charset="0"/>
              </a:rPr>
              <a:t>	</a:t>
            </a:r>
            <a:r>
              <a:rPr lang="vi-VN" smtClean="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Các đường ngưng thu hồi.</a:t>
            </a:r>
          </a:p>
        </p:txBody>
      </p:sp>
      <p:pic>
        <p:nvPicPr>
          <p:cNvPr id="6" name="Picture 5"/>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15876779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DDCE8-00EE-D139-2489-2D84C353B88B}"/>
              </a:ext>
            </a:extLst>
          </p:cNvPr>
          <p:cNvSpPr txBox="1">
            <a:spLocks/>
          </p:cNvSpPr>
          <p:nvPr/>
        </p:nvSpPr>
        <p:spPr>
          <a:xfrm>
            <a:off x="914400" y="579437"/>
            <a:ext cx="10546812" cy="563563"/>
          </a:xfrm>
          <a:prstGeom prst="rect">
            <a:avLst/>
          </a:prstGeom>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spcBef>
                <a:spcPts val="600"/>
              </a:spcBef>
            </a:pPr>
            <a:r>
              <a:rPr lang="vi-VN" altLang="en-US" sz="2400" b="1">
                <a:solidFill>
                  <a:schemeClr val="accent1">
                    <a:lumMod val="50000"/>
                  </a:schemeClr>
                </a:solidFill>
                <a:latin typeface="Arial" panose="020B0604020202020204" pitchFamily="34" charset="0"/>
                <a:cs typeface="Arial" panose="020B0604020202020204" pitchFamily="34" charset="0"/>
              </a:rPr>
              <a:t>Cách nhiệt đường ống</a:t>
            </a:r>
          </a:p>
        </p:txBody>
      </p:sp>
      <p:sp>
        <p:nvSpPr>
          <p:cNvPr id="4" name="Rectangle 4">
            <a:extLst>
              <a:ext uri="{FF2B5EF4-FFF2-40B4-BE49-F238E27FC236}">
                <a16:creationId xmlns:a16="http://schemas.microsoft.com/office/drawing/2014/main" id="{ECB8870F-0552-E304-417B-67DD2F31FA6F}"/>
              </a:ext>
            </a:extLst>
          </p:cNvPr>
          <p:cNvSpPr>
            <a:spLocks noChangeArrowheads="1"/>
          </p:cNvSpPr>
          <p:nvPr/>
        </p:nvSpPr>
        <p:spPr bwMode="auto">
          <a:xfrm>
            <a:off x="5351960" y="1511685"/>
            <a:ext cx="6553200" cy="699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buNone/>
            </a:pPr>
            <a:r>
              <a:rPr lang="vi-VN" sz="1800" b="1">
                <a:solidFill>
                  <a:srgbClr val="092D6C"/>
                </a:solidFill>
                <a:latin typeface="Arial" panose="020B0604020202020204" pitchFamily="34" charset="0"/>
                <a:cs typeface="Arial" panose="020B0604020202020204" pitchFamily="34" charset="0"/>
              </a:rPr>
              <a:t>Tổn thất đường ống trần, đường kính 89 mm, thép đen, nhiệt độ bề mặt 90 </a:t>
            </a:r>
            <a:r>
              <a:rPr lang="vi-VN" sz="1800" b="1" baseline="30000">
                <a:solidFill>
                  <a:srgbClr val="092D6C"/>
                </a:solidFill>
                <a:latin typeface="Arial" panose="020B0604020202020204" pitchFamily="34" charset="0"/>
                <a:cs typeface="Arial" panose="020B0604020202020204" pitchFamily="34" charset="0"/>
              </a:rPr>
              <a:t>o</a:t>
            </a:r>
            <a:r>
              <a:rPr lang="vi-VN" sz="1800" b="1">
                <a:solidFill>
                  <a:srgbClr val="092D6C"/>
                </a:solidFill>
                <a:latin typeface="Arial" panose="020B0604020202020204" pitchFamily="34" charset="0"/>
                <a:cs typeface="Arial" panose="020B0604020202020204" pitchFamily="34" charset="0"/>
              </a:rPr>
              <a:t>C</a:t>
            </a:r>
          </a:p>
        </p:txBody>
      </p:sp>
      <p:pic>
        <p:nvPicPr>
          <p:cNvPr id="5" name="Picture 9">
            <a:extLst>
              <a:ext uri="{FF2B5EF4-FFF2-40B4-BE49-F238E27FC236}">
                <a16:creationId xmlns:a16="http://schemas.microsoft.com/office/drawing/2014/main" id="{4D0278BE-D525-A6EB-1460-1546B683B44F}"/>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4812" y="2349885"/>
            <a:ext cx="54864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 name="Rectangle 5">
            <a:extLst>
              <a:ext uri="{FF2B5EF4-FFF2-40B4-BE49-F238E27FC236}">
                <a16:creationId xmlns:a16="http://schemas.microsoft.com/office/drawing/2014/main" id="{AD5432DC-C23A-A964-8575-06102F235E91}"/>
              </a:ext>
            </a:extLst>
          </p:cNvPr>
          <p:cNvSpPr>
            <a:spLocks noChangeArrowheads="1"/>
          </p:cNvSpPr>
          <p:nvPr/>
        </p:nvSpPr>
        <p:spPr bwMode="auto">
          <a:xfrm>
            <a:off x="5295358" y="3249997"/>
            <a:ext cx="1856278" cy="68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buNone/>
            </a:pPr>
            <a:r>
              <a:rPr lang="en-US" sz="1600" b="1">
                <a:solidFill>
                  <a:srgbClr val="000000"/>
                </a:solidFill>
                <a:latin typeface="Arial" panose="020B0604020202020204" pitchFamily="34" charset="0"/>
                <a:cs typeface="Arial" panose="020B0604020202020204" pitchFamily="34" charset="0"/>
              </a:rPr>
              <a:t>Không có bảo ôn</a:t>
            </a:r>
          </a:p>
          <a:p>
            <a:pPr algn="ctr">
              <a:buNone/>
            </a:pPr>
            <a:r>
              <a:rPr lang="en-US" sz="1600" b="1">
                <a:solidFill>
                  <a:srgbClr val="000000"/>
                </a:solidFill>
                <a:latin typeface="Arial" panose="020B0604020202020204" pitchFamily="34" charset="0"/>
                <a:cs typeface="Arial" panose="020B0604020202020204" pitchFamily="34" charset="0"/>
              </a:rPr>
              <a:t>320 W/m</a:t>
            </a:r>
          </a:p>
        </p:txBody>
      </p:sp>
      <p:sp>
        <p:nvSpPr>
          <p:cNvPr id="7" name="Rectangle 7">
            <a:extLst>
              <a:ext uri="{FF2B5EF4-FFF2-40B4-BE49-F238E27FC236}">
                <a16:creationId xmlns:a16="http://schemas.microsoft.com/office/drawing/2014/main" id="{D86D7A0C-F13F-DE7F-531C-69A65259CCC1}"/>
              </a:ext>
            </a:extLst>
          </p:cNvPr>
          <p:cNvSpPr>
            <a:spLocks noChangeArrowheads="1"/>
          </p:cNvSpPr>
          <p:nvPr/>
        </p:nvSpPr>
        <p:spPr bwMode="auto">
          <a:xfrm>
            <a:off x="6981106" y="3397658"/>
            <a:ext cx="3276600" cy="68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buNone/>
            </a:pPr>
            <a:r>
              <a:rPr lang="en-US" sz="1600" b="1">
                <a:solidFill>
                  <a:srgbClr val="000000"/>
                </a:solidFill>
                <a:latin typeface="Arial" panose="020B0604020202020204" pitchFamily="34" charset="0"/>
                <a:cs typeface="Arial" panose="020B0604020202020204" pitchFamily="34" charset="0"/>
              </a:rPr>
              <a:t>Chiều dày bảo ôn 50 mm</a:t>
            </a:r>
          </a:p>
          <a:p>
            <a:pPr algn="ctr">
              <a:buNone/>
            </a:pPr>
            <a:r>
              <a:rPr lang="en-US" sz="1600" b="1">
                <a:solidFill>
                  <a:srgbClr val="000000"/>
                </a:solidFill>
                <a:latin typeface="Arial" panose="020B0604020202020204" pitchFamily="34" charset="0"/>
                <a:cs typeface="Arial" panose="020B0604020202020204" pitchFamily="34" charset="0"/>
              </a:rPr>
              <a:t>29 W/m</a:t>
            </a:r>
          </a:p>
        </p:txBody>
      </p:sp>
      <p:sp>
        <p:nvSpPr>
          <p:cNvPr id="8" name="Rectangle 6">
            <a:extLst>
              <a:ext uri="{FF2B5EF4-FFF2-40B4-BE49-F238E27FC236}">
                <a16:creationId xmlns:a16="http://schemas.microsoft.com/office/drawing/2014/main" id="{29F16F38-42E1-B955-2D02-A10B941A97EA}"/>
              </a:ext>
            </a:extLst>
          </p:cNvPr>
          <p:cNvSpPr>
            <a:spLocks noChangeArrowheads="1"/>
          </p:cNvSpPr>
          <p:nvPr/>
        </p:nvSpPr>
        <p:spPr bwMode="auto">
          <a:xfrm>
            <a:off x="9098766" y="4046709"/>
            <a:ext cx="2713884" cy="68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buNone/>
            </a:pPr>
            <a:r>
              <a:rPr lang="en-US" sz="1600" b="1">
                <a:solidFill>
                  <a:srgbClr val="000000"/>
                </a:solidFill>
                <a:latin typeface="Arial" panose="020B0604020202020204" pitchFamily="34" charset="0"/>
                <a:cs typeface="Arial" panose="020B0604020202020204" pitchFamily="34" charset="0"/>
              </a:rPr>
              <a:t>Chiều dày bảo ôn 100 mm</a:t>
            </a:r>
          </a:p>
          <a:p>
            <a:pPr algn="ctr">
              <a:buNone/>
            </a:pPr>
            <a:r>
              <a:rPr lang="en-US" sz="1600" b="1">
                <a:solidFill>
                  <a:srgbClr val="000000"/>
                </a:solidFill>
                <a:latin typeface="Arial" panose="020B0604020202020204" pitchFamily="34" charset="0"/>
                <a:cs typeface="Arial" panose="020B0604020202020204" pitchFamily="34" charset="0"/>
              </a:rPr>
              <a:t>19 W/m</a:t>
            </a:r>
          </a:p>
        </p:txBody>
      </p:sp>
      <p:sp>
        <p:nvSpPr>
          <p:cNvPr id="9" name="Line 8">
            <a:extLst>
              <a:ext uri="{FF2B5EF4-FFF2-40B4-BE49-F238E27FC236}">
                <a16:creationId xmlns:a16="http://schemas.microsoft.com/office/drawing/2014/main" id="{B0BE47F9-D497-BD7B-183A-8D39B54A1AF9}"/>
              </a:ext>
            </a:extLst>
          </p:cNvPr>
          <p:cNvSpPr>
            <a:spLocks noChangeShapeType="1"/>
          </p:cNvSpPr>
          <p:nvPr/>
        </p:nvSpPr>
        <p:spPr bwMode="auto">
          <a:xfrm flipV="1">
            <a:off x="5762558" y="4861028"/>
            <a:ext cx="5835650" cy="3492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2" name="TextBox 11">
            <a:extLst>
              <a:ext uri="{FF2B5EF4-FFF2-40B4-BE49-F238E27FC236}">
                <a16:creationId xmlns:a16="http://schemas.microsoft.com/office/drawing/2014/main" id="{E674165F-84B1-BF54-772B-DEFD10C27696}"/>
              </a:ext>
            </a:extLst>
          </p:cNvPr>
          <p:cNvSpPr txBox="1"/>
          <p:nvPr/>
        </p:nvSpPr>
        <p:spPr>
          <a:xfrm>
            <a:off x="508577" y="4189467"/>
            <a:ext cx="5135217" cy="405047"/>
          </a:xfrm>
          <a:prstGeom prst="rect">
            <a:avLst/>
          </a:prstGeom>
          <a:noFill/>
        </p:spPr>
        <p:txBody>
          <a:bodyPr wrap="square">
            <a:spAutoFit/>
          </a:bodyPr>
          <a:lstStyle/>
          <a:p>
            <a:pPr algn="just">
              <a:lnSpc>
                <a:spcPct val="127000"/>
              </a:lnSpc>
              <a:spcBef>
                <a:spcPts val="300"/>
              </a:spcBef>
              <a:spcAft>
                <a:spcPts val="300"/>
              </a:spcAft>
            </a:pPr>
            <a:r>
              <a:rPr lang="en-US" sz="1600">
                <a:latin typeface="Arial" panose="020B0604020202020204" pitchFamily="34" charset="0"/>
                <a:ea typeface="Times New Roman" panose="02020603050405020304" pitchFamily="18" charset="0"/>
                <a:cs typeface="Arial" panose="020B0604020202020204" pitchFamily="34" charset="0"/>
              </a:rPr>
              <a:t>Tổn thất nhiệt do bức</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xạ</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ó thể t</a:t>
            </a:r>
            <a:r>
              <a:rPr lang="en-US" sz="1600" spc="5">
                <a:latin typeface="Arial" panose="020B0604020202020204" pitchFamily="34" charset="0"/>
                <a:ea typeface="Times New Roman" panose="02020603050405020304" pitchFamily="18" charset="0"/>
                <a:cs typeface="Arial" panose="020B0604020202020204" pitchFamily="34" charset="0"/>
              </a:rPr>
              <a:t>í</a:t>
            </a:r>
            <a:r>
              <a:rPr lang="en-US" sz="1600">
                <a:latin typeface="Arial" panose="020B0604020202020204" pitchFamily="34" charset="0"/>
                <a:ea typeface="Times New Roman" panose="02020603050405020304" pitchFamily="18" charset="0"/>
                <a:cs typeface="Arial" panose="020B0604020202020204" pitchFamily="34" charset="0"/>
              </a:rPr>
              <a:t>nh th</a:t>
            </a:r>
            <a:r>
              <a:rPr lang="en-US" sz="1600" spc="5">
                <a:latin typeface="Arial" panose="020B0604020202020204" pitchFamily="34" charset="0"/>
                <a:ea typeface="Times New Roman" panose="02020603050405020304" pitchFamily="18" charset="0"/>
                <a:cs typeface="Arial" panose="020B0604020202020204" pitchFamily="34" charset="0"/>
              </a:rPr>
              <a:t>e</a:t>
            </a:r>
            <a:r>
              <a:rPr lang="en-US" sz="1600">
                <a:latin typeface="Arial" panose="020B0604020202020204" pitchFamily="34" charset="0"/>
                <a:ea typeface="Times New Roman" panose="02020603050405020304" pitchFamily="18" charset="0"/>
                <a:cs typeface="Arial" panose="020B0604020202020204" pitchFamily="34" charset="0"/>
              </a:rPr>
              <a:t>o </a:t>
            </a:r>
            <a:r>
              <a:rPr lang="en-US" sz="1600" spc="-5">
                <a:latin typeface="Arial" panose="020B0604020202020204" pitchFamily="34" charset="0"/>
                <a:ea typeface="Times New Roman" panose="02020603050405020304" pitchFamily="18" charset="0"/>
                <a:cs typeface="Arial" panose="020B0604020202020204" pitchFamily="34" charset="0"/>
              </a:rPr>
              <a:t>c</a:t>
            </a:r>
            <a:r>
              <a:rPr lang="en-US" sz="1600">
                <a:latin typeface="Arial" panose="020B0604020202020204" pitchFamily="34" charset="0"/>
                <a:ea typeface="Times New Roman" panose="02020603050405020304" pitchFamily="18" charset="0"/>
                <a:cs typeface="Arial" panose="020B0604020202020204" pitchFamily="34" charset="0"/>
              </a:rPr>
              <a:t>ông thức</a:t>
            </a:r>
            <a:r>
              <a:rPr lang="en-US" sz="1600" spc="-5">
                <a:latin typeface="Arial" panose="020B0604020202020204" pitchFamily="34" charset="0"/>
                <a:ea typeface="Times New Roman" panose="02020603050405020304" pitchFamily="18" charset="0"/>
                <a:cs typeface="Arial" panose="020B0604020202020204" pitchFamily="34" charset="0"/>
              </a:rPr>
              <a:t> </a:t>
            </a:r>
            <a:r>
              <a:rPr lang="en-US" sz="1600">
                <a:latin typeface="Arial" panose="020B0604020202020204" pitchFamily="34" charset="0"/>
                <a:ea typeface="Times New Roman" panose="02020603050405020304" pitchFamily="18" charset="0"/>
                <a:cs typeface="Arial" panose="020B0604020202020204" pitchFamily="34" charset="0"/>
              </a:rPr>
              <a:t>:</a:t>
            </a:r>
            <a:endParaRPr lang="en-US" sz="1600" dirty="0">
              <a:latin typeface="Arial" panose="020B0604020202020204" pitchFamily="34" charset="0"/>
              <a:ea typeface="Times New Roman" panose="02020603050405020304" pitchFamily="18" charset="0"/>
              <a:cs typeface="Arial" panose="020B0604020202020204" pitchFamily="34" charset="0"/>
            </a:endParaRPr>
          </a:p>
        </p:txBody>
      </p:sp>
      <p:sp>
        <p:nvSpPr>
          <p:cNvPr id="14" name="TextBox 13">
            <a:extLst>
              <a:ext uri="{FF2B5EF4-FFF2-40B4-BE49-F238E27FC236}">
                <a16:creationId xmlns:a16="http://schemas.microsoft.com/office/drawing/2014/main" id="{C04EEFCA-D188-2DD5-AB62-3D48B2CBA572}"/>
              </a:ext>
            </a:extLst>
          </p:cNvPr>
          <p:cNvSpPr txBox="1"/>
          <p:nvPr/>
        </p:nvSpPr>
        <p:spPr>
          <a:xfrm>
            <a:off x="501575" y="4663922"/>
            <a:ext cx="5135217" cy="338554"/>
          </a:xfrm>
          <a:prstGeom prst="rect">
            <a:avLst/>
          </a:prstGeom>
          <a:noFill/>
        </p:spPr>
        <p:txBody>
          <a:bodyPr wrap="square">
            <a:spAutoFit/>
          </a:bodyPr>
          <a:lstStyle/>
          <a:p>
            <a:r>
              <a:rPr lang="fr-FR" sz="1600" dirty="0" err="1">
                <a:effectLst/>
                <a:latin typeface="Arial" panose="020B0604020202020204" pitchFamily="34" charset="0"/>
                <a:ea typeface="Times New Roman" panose="02020603050405020304" pitchFamily="18" charset="0"/>
                <a:cs typeface="Arial" panose="020B0604020202020204" pitchFamily="34" charset="0"/>
              </a:rPr>
              <a:t>TT</a:t>
            </a:r>
            <a:r>
              <a:rPr lang="fr-FR" sz="1000" spc="5" dirty="0" err="1">
                <a:effectLst/>
                <a:latin typeface="Arial" panose="020B0604020202020204" pitchFamily="34" charset="0"/>
                <a:ea typeface="Times New Roman" panose="02020603050405020304" pitchFamily="18" charset="0"/>
                <a:cs typeface="Arial" panose="020B0604020202020204" pitchFamily="34" charset="0"/>
              </a:rPr>
              <a:t>b</a:t>
            </a:r>
            <a:r>
              <a:rPr lang="fr-FR" sz="1000" dirty="0" err="1">
                <a:effectLst/>
                <a:latin typeface="Arial" panose="020B0604020202020204" pitchFamily="34" charset="0"/>
                <a:ea typeface="Times New Roman" panose="02020603050405020304" pitchFamily="18" charset="0"/>
                <a:cs typeface="Arial" panose="020B0604020202020204" pitchFamily="34" charset="0"/>
              </a:rPr>
              <a:t>x</a:t>
            </a:r>
            <a:r>
              <a:rPr lang="fr-FR" sz="1000" spc="105" dirty="0">
                <a:effectLst/>
                <a:latin typeface="Arial" panose="020B0604020202020204" pitchFamily="34" charset="0"/>
                <a:ea typeface="Times New Roman" panose="02020603050405020304" pitchFamily="18" charset="0"/>
                <a:cs typeface="Arial" panose="020B0604020202020204" pitchFamily="34" charset="0"/>
              </a:rPr>
              <a:t> </a:t>
            </a:r>
            <a:r>
              <a:rPr lang="fr-FR" sz="1600" dirty="0">
                <a:effectLst/>
                <a:latin typeface="Arial" panose="020B0604020202020204" pitchFamily="34" charset="0"/>
                <a:ea typeface="Times New Roman" panose="02020603050405020304" pitchFamily="18" charset="0"/>
                <a:cs typeface="Arial" panose="020B0604020202020204" pitchFamily="34" charset="0"/>
              </a:rPr>
              <a:t>=</a:t>
            </a:r>
            <a:r>
              <a:rPr lang="fr-FR" sz="1600" spc="-5" dirty="0">
                <a:effectLst/>
                <a:latin typeface="Arial" panose="020B0604020202020204" pitchFamily="34" charset="0"/>
                <a:ea typeface="Times New Roman" panose="02020603050405020304" pitchFamily="18" charset="0"/>
                <a:cs typeface="Arial" panose="020B0604020202020204" pitchFamily="34" charset="0"/>
              </a:rPr>
              <a:t> </a:t>
            </a:r>
            <a:r>
              <a:rPr lang="fr-FR" sz="1600" dirty="0">
                <a:effectLst/>
                <a:latin typeface="Arial" panose="020B0604020202020204" pitchFamily="34" charset="0"/>
                <a:ea typeface="Times New Roman" panose="02020603050405020304" pitchFamily="18" charset="0"/>
                <a:cs typeface="Arial" panose="020B0604020202020204" pitchFamily="34" charset="0"/>
              </a:rPr>
              <a:t>[10 +</a:t>
            </a:r>
            <a:r>
              <a:rPr lang="fr-FR" sz="1600" spc="-10" dirty="0">
                <a:effectLst/>
                <a:latin typeface="Arial" panose="020B0604020202020204" pitchFamily="34" charset="0"/>
                <a:ea typeface="Times New Roman" panose="02020603050405020304" pitchFamily="18" charset="0"/>
                <a:cs typeface="Arial" panose="020B0604020202020204" pitchFamily="34" charset="0"/>
              </a:rPr>
              <a:t> </a:t>
            </a:r>
            <a:r>
              <a:rPr lang="fr-FR" sz="1600" dirty="0">
                <a:effectLst/>
                <a:latin typeface="Arial" panose="020B0604020202020204" pitchFamily="34" charset="0"/>
                <a:ea typeface="Times New Roman" panose="02020603050405020304" pitchFamily="18" charset="0"/>
                <a:cs typeface="Arial" panose="020B0604020202020204" pitchFamily="34" charset="0"/>
              </a:rPr>
              <a:t>(t</a:t>
            </a:r>
            <a:r>
              <a:rPr lang="fr-FR" sz="1000" spc="5" dirty="0">
                <a:effectLst/>
                <a:latin typeface="Arial" panose="020B0604020202020204" pitchFamily="34" charset="0"/>
                <a:ea typeface="Times New Roman" panose="02020603050405020304" pitchFamily="18" charset="0"/>
                <a:cs typeface="Arial" panose="020B0604020202020204" pitchFamily="34" charset="0"/>
              </a:rPr>
              <a:t>1 </a:t>
            </a:r>
            <a:r>
              <a:rPr lang="fr-FR" sz="1600" spc="-5" dirty="0">
                <a:effectLst/>
                <a:latin typeface="Arial" panose="020B0604020202020204" pitchFamily="34" charset="0"/>
                <a:ea typeface="Times New Roman" panose="02020603050405020304" pitchFamily="18" charset="0"/>
                <a:cs typeface="Arial" panose="020B0604020202020204" pitchFamily="34" charset="0"/>
              </a:rPr>
              <a:t>– </a:t>
            </a:r>
            <a:r>
              <a:rPr lang="fr-FR" sz="1600" dirty="0">
                <a:effectLst/>
                <a:latin typeface="Arial" panose="020B0604020202020204" pitchFamily="34" charset="0"/>
                <a:ea typeface="Times New Roman" panose="02020603050405020304" pitchFamily="18" charset="0"/>
                <a:cs typeface="Arial" panose="020B0604020202020204" pitchFamily="34" charset="0"/>
              </a:rPr>
              <a:t>t</a:t>
            </a:r>
            <a:r>
              <a:rPr lang="fr-FR" sz="1000" spc="5" dirty="0">
                <a:effectLst/>
                <a:latin typeface="Arial" panose="020B0604020202020204" pitchFamily="34" charset="0"/>
                <a:ea typeface="Times New Roman" panose="02020603050405020304" pitchFamily="18" charset="0"/>
                <a:cs typeface="Arial" panose="020B0604020202020204" pitchFamily="34" charset="0"/>
              </a:rPr>
              <a:t>2</a:t>
            </a:r>
            <a:r>
              <a:rPr lang="fr-FR" sz="1600" dirty="0">
                <a:effectLst/>
                <a:latin typeface="Arial" panose="020B0604020202020204" pitchFamily="34" charset="0"/>
                <a:ea typeface="Times New Roman" panose="02020603050405020304" pitchFamily="18" charset="0"/>
                <a:cs typeface="Arial" panose="020B0604020202020204" pitchFamily="34" charset="0"/>
              </a:rPr>
              <a:t>) / 20]</a:t>
            </a:r>
            <a:r>
              <a:rPr lang="fr-FR" sz="1600" spc="-15" dirty="0">
                <a:effectLst/>
                <a:latin typeface="Arial" panose="020B0604020202020204" pitchFamily="34" charset="0"/>
                <a:ea typeface="Times New Roman" panose="02020603050405020304" pitchFamily="18" charset="0"/>
                <a:cs typeface="Arial" panose="020B0604020202020204" pitchFamily="34" charset="0"/>
              </a:rPr>
              <a:t> </a:t>
            </a:r>
            <a:r>
              <a:rPr lang="fr-FR" sz="1600" dirty="0">
                <a:effectLst/>
                <a:latin typeface="Arial" panose="020B0604020202020204" pitchFamily="34" charset="0"/>
                <a:ea typeface="Times New Roman" panose="02020603050405020304" pitchFamily="18" charset="0"/>
                <a:cs typeface="Arial" panose="020B0604020202020204" pitchFamily="34" charset="0"/>
              </a:rPr>
              <a:t>× (t</a:t>
            </a:r>
            <a:r>
              <a:rPr lang="fr-FR" sz="1000" spc="5" dirty="0">
                <a:effectLst/>
                <a:latin typeface="Arial" panose="020B0604020202020204" pitchFamily="34" charset="0"/>
                <a:ea typeface="Times New Roman" panose="02020603050405020304" pitchFamily="18" charset="0"/>
                <a:cs typeface="Arial" panose="020B0604020202020204" pitchFamily="34" charset="0"/>
              </a:rPr>
              <a:t>1 </a:t>
            </a:r>
            <a:r>
              <a:rPr lang="fr-FR" sz="1600" spc="-5" dirty="0">
                <a:effectLst/>
                <a:latin typeface="Arial" panose="020B0604020202020204" pitchFamily="34" charset="0"/>
                <a:ea typeface="Times New Roman" panose="02020603050405020304" pitchFamily="18" charset="0"/>
                <a:cs typeface="Arial" panose="020B0604020202020204" pitchFamily="34" charset="0"/>
              </a:rPr>
              <a:t>– </a:t>
            </a:r>
            <a:r>
              <a:rPr lang="fr-FR" sz="1600" dirty="0">
                <a:effectLst/>
                <a:latin typeface="Arial" panose="020B0604020202020204" pitchFamily="34" charset="0"/>
                <a:ea typeface="Times New Roman" panose="02020603050405020304" pitchFamily="18" charset="0"/>
                <a:cs typeface="Arial" panose="020B0604020202020204" pitchFamily="34" charset="0"/>
              </a:rPr>
              <a:t>t</a:t>
            </a:r>
            <a:r>
              <a:rPr lang="fr-FR" sz="1000" spc="5" dirty="0">
                <a:effectLst/>
                <a:latin typeface="Arial" panose="020B0604020202020204" pitchFamily="34" charset="0"/>
                <a:ea typeface="Times New Roman" panose="02020603050405020304" pitchFamily="18" charset="0"/>
                <a:cs typeface="Arial" panose="020B0604020202020204" pitchFamily="34" charset="0"/>
              </a:rPr>
              <a:t>2</a:t>
            </a:r>
            <a:r>
              <a:rPr lang="fr-FR" sz="1600" spc="-5" dirty="0">
                <a:effectLst/>
                <a:latin typeface="Arial" panose="020B0604020202020204" pitchFamily="34" charset="0"/>
                <a:ea typeface="Times New Roman" panose="02020603050405020304" pitchFamily="18" charset="0"/>
                <a:cs typeface="Arial" panose="020B0604020202020204" pitchFamily="34" charset="0"/>
              </a:rPr>
              <a:t>)</a:t>
            </a:r>
            <a:r>
              <a:rPr lang="fr-FR" sz="1600" dirty="0">
                <a:effectLst/>
                <a:latin typeface="Arial" panose="020B0604020202020204" pitchFamily="34" charset="0"/>
                <a:ea typeface="Times New Roman" panose="02020603050405020304" pitchFamily="18" charset="0"/>
                <a:cs typeface="Arial" panose="020B0604020202020204" pitchFamily="34" charset="0"/>
              </a:rPr>
              <a:t>; </a:t>
            </a:r>
            <a:r>
              <a:rPr lang="fr-FR" sz="1600">
                <a:effectLst/>
                <a:latin typeface="Arial" panose="020B0604020202020204" pitchFamily="34" charset="0"/>
                <a:ea typeface="Times New Roman" panose="02020603050405020304" pitchFamily="18" charset="0"/>
                <a:cs typeface="Arial" panose="020B0604020202020204" pitchFamily="34" charset="0"/>
              </a:rPr>
              <a:t>(</a:t>
            </a:r>
            <a:r>
              <a:rPr lang="fr-FR" sz="1600" smtClean="0">
                <a:effectLst/>
                <a:latin typeface="Arial" panose="020B0604020202020204" pitchFamily="34" charset="0"/>
                <a:ea typeface="Times New Roman" panose="02020603050405020304" pitchFamily="18" charset="0"/>
                <a:cs typeface="Arial" panose="020B0604020202020204" pitchFamily="34" charset="0"/>
              </a:rPr>
              <a:t>kc</a:t>
            </a:r>
            <a:r>
              <a:rPr lang="fr-FR" sz="1600" spc="-5" smtClean="0">
                <a:effectLst/>
                <a:latin typeface="Arial" panose="020B0604020202020204" pitchFamily="34" charset="0"/>
                <a:ea typeface="Times New Roman" panose="02020603050405020304" pitchFamily="18" charset="0"/>
                <a:cs typeface="Arial" panose="020B0604020202020204" pitchFamily="34" charset="0"/>
              </a:rPr>
              <a:t>a</a:t>
            </a:r>
            <a:r>
              <a:rPr lang="fr-FR" sz="1600" smtClean="0">
                <a:effectLst/>
                <a:latin typeface="Arial" panose="020B0604020202020204" pitchFamily="34" charset="0"/>
                <a:ea typeface="Times New Roman" panose="02020603050405020304" pitchFamily="18" charset="0"/>
                <a:cs typeface="Arial" panose="020B0604020202020204" pitchFamily="34" charset="0"/>
              </a:rPr>
              <a:t>l</a:t>
            </a:r>
            <a:r>
              <a:rPr lang="fr-FR" sz="1600" spc="5" smtClean="0">
                <a:effectLst/>
                <a:latin typeface="Arial" panose="020B0604020202020204" pitchFamily="34" charset="0"/>
                <a:ea typeface="Times New Roman" panose="02020603050405020304" pitchFamily="18" charset="0"/>
                <a:cs typeface="Arial" panose="020B0604020202020204" pitchFamily="34" charset="0"/>
              </a:rPr>
              <a:t>/</a:t>
            </a:r>
            <a:r>
              <a:rPr lang="fr-FR" sz="1600" smtClean="0">
                <a:latin typeface="Arial" panose="020B0604020202020204" pitchFamily="34" charset="0"/>
                <a:ea typeface="Times New Roman" panose="02020603050405020304" pitchFamily="18" charset="0"/>
                <a:cs typeface="Arial" panose="020B0604020202020204" pitchFamily="34" charset="0"/>
              </a:rPr>
              <a:t>giờ</a:t>
            </a:r>
            <a:r>
              <a:rPr lang="fr-FR" sz="1600" smtClean="0">
                <a:effectLst/>
                <a:latin typeface="Arial" panose="020B0604020202020204" pitchFamily="34" charset="0"/>
                <a:ea typeface="Times New Roman" panose="02020603050405020304" pitchFamily="18" charset="0"/>
                <a:cs typeface="Arial" panose="020B0604020202020204" pitchFamily="34" charset="0"/>
              </a:rPr>
              <a:t>/</a:t>
            </a:r>
            <a:r>
              <a:rPr lang="fr-FR" sz="1600" spc="10" smtClean="0">
                <a:latin typeface="Arial" panose="020B0604020202020204" pitchFamily="34" charset="0"/>
                <a:ea typeface="Times New Roman" panose="02020603050405020304" pitchFamily="18" charset="0"/>
                <a:cs typeface="Arial" panose="020B0604020202020204" pitchFamily="34" charset="0"/>
              </a:rPr>
              <a:t>m</a:t>
            </a:r>
            <a:r>
              <a:rPr lang="fr-FR" sz="1600" spc="10" baseline="30000" smtClean="0">
                <a:latin typeface="Arial" panose="020B0604020202020204" pitchFamily="34" charset="0"/>
                <a:ea typeface="Times New Roman" panose="02020603050405020304" pitchFamily="18" charset="0"/>
                <a:cs typeface="Arial" panose="020B0604020202020204" pitchFamily="34" charset="0"/>
              </a:rPr>
              <a:t>2</a:t>
            </a:r>
            <a:r>
              <a:rPr lang="fr-FR" sz="1600" dirty="0">
                <a:effectLst/>
                <a:latin typeface="Arial" panose="020B0604020202020204" pitchFamily="34" charset="0"/>
                <a:ea typeface="Times New Roman" panose="02020603050405020304" pitchFamily="18"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9C52C36B-63FC-EBC5-5F41-50B55D884E5C}"/>
              </a:ext>
            </a:extLst>
          </p:cNvPr>
          <p:cNvSpPr txBox="1"/>
          <p:nvPr/>
        </p:nvSpPr>
        <p:spPr>
          <a:xfrm>
            <a:off x="621432" y="5162193"/>
            <a:ext cx="4795331" cy="1079398"/>
          </a:xfrm>
          <a:prstGeom prst="rect">
            <a:avLst/>
          </a:prstGeom>
          <a:noFill/>
        </p:spPr>
        <p:txBody>
          <a:bodyPr wrap="square">
            <a:spAutoFit/>
          </a:bodyPr>
          <a:lstStyle/>
          <a:p>
            <a:pPr algn="just">
              <a:lnSpc>
                <a:spcPct val="127000"/>
              </a:lnSpc>
              <a:spcBef>
                <a:spcPts val="300"/>
              </a:spcBef>
              <a:spcAft>
                <a:spcPts val="300"/>
              </a:spcAft>
            </a:pPr>
            <a:r>
              <a:rPr lang="fr-FR" sz="1600">
                <a:latin typeface="Arial" panose="020B0604020202020204" pitchFamily="34" charset="0"/>
                <a:ea typeface="Times New Roman" panose="02020603050405020304" pitchFamily="18" charset="0"/>
                <a:cs typeface="Arial" panose="020B0604020202020204" pitchFamily="34" charset="0"/>
              </a:rPr>
              <a:t>T</a:t>
            </a:r>
            <a:r>
              <a:rPr lang="fr-FR" sz="1600" spc="-5">
                <a:latin typeface="Arial" panose="020B0604020202020204" pitchFamily="34" charset="0"/>
                <a:ea typeface="Times New Roman" panose="02020603050405020304" pitchFamily="18" charset="0"/>
                <a:cs typeface="Arial" panose="020B0604020202020204" pitchFamily="34" charset="0"/>
              </a:rPr>
              <a:t>r</a:t>
            </a:r>
            <a:r>
              <a:rPr lang="fr-FR" sz="1600">
                <a:latin typeface="Arial" panose="020B0604020202020204" pitchFamily="34" charset="0"/>
                <a:ea typeface="Times New Roman" panose="02020603050405020304" pitchFamily="18" charset="0"/>
                <a:cs typeface="Arial" panose="020B0604020202020204" pitchFamily="34" charset="0"/>
              </a:rPr>
              <a:t>ong đó:</a:t>
            </a:r>
            <a:endParaRPr lang="en-US" sz="1600">
              <a:latin typeface="Arial" panose="020B0604020202020204" pitchFamily="34" charset="0"/>
              <a:ea typeface="Times New Roman" panose="02020603050405020304" pitchFamily="18" charset="0"/>
              <a:cs typeface="Arial" panose="020B0604020202020204" pitchFamily="34" charset="0"/>
            </a:endParaRPr>
          </a:p>
          <a:p>
            <a:pPr algn="just">
              <a:lnSpc>
                <a:spcPct val="127000"/>
              </a:lnSpc>
              <a:spcBef>
                <a:spcPts val="300"/>
              </a:spcBef>
              <a:spcAft>
                <a:spcPts val="300"/>
              </a:spcAft>
            </a:pPr>
            <a:r>
              <a:rPr lang="fr-FR" sz="1600">
                <a:latin typeface="Arial" panose="020B0604020202020204" pitchFamily="34" charset="0"/>
                <a:ea typeface="Arial" panose="020B0604020202020204" pitchFamily="34" charset="0"/>
                <a:cs typeface="Arial" panose="020B0604020202020204" pitchFamily="34" charset="0"/>
              </a:rPr>
              <a:t>+</a:t>
            </a:r>
            <a:r>
              <a:rPr lang="fr-FR" sz="1600" spc="-100">
                <a:latin typeface="Arial" panose="020B0604020202020204" pitchFamily="34" charset="0"/>
                <a:ea typeface="Arial" panose="020B0604020202020204" pitchFamily="34" charset="0"/>
                <a:cs typeface="Arial" panose="020B0604020202020204" pitchFamily="34" charset="0"/>
              </a:rPr>
              <a:t> </a:t>
            </a:r>
            <a:r>
              <a:rPr lang="fr-FR" sz="1600">
                <a:latin typeface="Arial" panose="020B0604020202020204" pitchFamily="34" charset="0"/>
                <a:ea typeface="Times New Roman" panose="02020603050405020304" pitchFamily="18" charset="0"/>
                <a:cs typeface="Arial" panose="020B0604020202020204" pitchFamily="34" charset="0"/>
              </a:rPr>
              <a:t>t</a:t>
            </a:r>
            <a:r>
              <a:rPr lang="fr-FR" sz="1600" baseline="-25000">
                <a:latin typeface="Arial" panose="020B0604020202020204" pitchFamily="34" charset="0"/>
                <a:ea typeface="Times New Roman" panose="02020603050405020304" pitchFamily="18" charset="0"/>
                <a:cs typeface="Arial" panose="020B0604020202020204" pitchFamily="34" charset="0"/>
              </a:rPr>
              <a:t>1</a:t>
            </a:r>
            <a:r>
              <a:rPr lang="fr-FR" sz="1600" spc="105">
                <a:latin typeface="Arial" panose="020B0604020202020204" pitchFamily="34" charset="0"/>
                <a:ea typeface="Times New Roman" panose="02020603050405020304" pitchFamily="18" charset="0"/>
                <a:cs typeface="Arial" panose="020B0604020202020204" pitchFamily="34" charset="0"/>
              </a:rPr>
              <a:t> </a:t>
            </a:r>
            <a:r>
              <a:rPr lang="fr-FR" sz="1600">
                <a:latin typeface="Arial" panose="020B0604020202020204" pitchFamily="34" charset="0"/>
                <a:ea typeface="Times New Roman" panose="02020603050405020304" pitchFamily="18" charset="0"/>
                <a:cs typeface="Arial" panose="020B0604020202020204" pitchFamily="34" charset="0"/>
              </a:rPr>
              <a:t>là nhi</a:t>
            </a:r>
            <a:r>
              <a:rPr lang="fr-FR" sz="1600" spc="-5">
                <a:latin typeface="Arial" panose="020B0604020202020204" pitchFamily="34" charset="0"/>
                <a:ea typeface="Times New Roman" panose="02020603050405020304" pitchFamily="18" charset="0"/>
                <a:cs typeface="Arial" panose="020B0604020202020204" pitchFamily="34" charset="0"/>
              </a:rPr>
              <a:t>ệ</a:t>
            </a:r>
            <a:r>
              <a:rPr lang="fr-FR" sz="1600">
                <a:latin typeface="Arial" panose="020B0604020202020204" pitchFamily="34" charset="0"/>
                <a:ea typeface="Times New Roman" panose="02020603050405020304" pitchFamily="18" charset="0"/>
                <a:cs typeface="Arial" panose="020B0604020202020204" pitchFamily="34" charset="0"/>
              </a:rPr>
              <a:t>t độ bề</a:t>
            </a:r>
            <a:r>
              <a:rPr lang="fr-FR" sz="1600" spc="-5">
                <a:latin typeface="Arial" panose="020B0604020202020204" pitchFamily="34" charset="0"/>
                <a:ea typeface="Times New Roman" panose="02020603050405020304" pitchFamily="18" charset="0"/>
                <a:cs typeface="Arial" panose="020B0604020202020204" pitchFamily="34" charset="0"/>
              </a:rPr>
              <a:t> </a:t>
            </a:r>
            <a:r>
              <a:rPr lang="fr-FR" sz="1600">
                <a:latin typeface="Arial" panose="020B0604020202020204" pitchFamily="34" charset="0"/>
                <a:ea typeface="Times New Roman" panose="02020603050405020304" pitchFamily="18" charset="0"/>
                <a:cs typeface="Arial" panose="020B0604020202020204" pitchFamily="34" charset="0"/>
              </a:rPr>
              <a:t>m</a:t>
            </a:r>
            <a:r>
              <a:rPr lang="fr-FR" sz="1600" spc="-5">
                <a:latin typeface="Arial" panose="020B0604020202020204" pitchFamily="34" charset="0"/>
                <a:ea typeface="Times New Roman" panose="02020603050405020304" pitchFamily="18" charset="0"/>
                <a:cs typeface="Arial" panose="020B0604020202020204" pitchFamily="34" charset="0"/>
              </a:rPr>
              <a:t>ặ</a:t>
            </a:r>
            <a:r>
              <a:rPr lang="fr-FR" sz="1600">
                <a:latin typeface="Arial" panose="020B0604020202020204" pitchFamily="34" charset="0"/>
                <a:ea typeface="Times New Roman" panose="02020603050405020304" pitchFamily="18" charset="0"/>
                <a:cs typeface="Arial" panose="020B0604020202020204" pitchFamily="34" charset="0"/>
              </a:rPr>
              <a:t>t của</a:t>
            </a:r>
            <a:r>
              <a:rPr lang="fr-FR" sz="1600" spc="-5">
                <a:latin typeface="Arial" panose="020B0604020202020204" pitchFamily="34" charset="0"/>
                <a:ea typeface="Times New Roman" panose="02020603050405020304" pitchFamily="18" charset="0"/>
                <a:cs typeface="Arial" panose="020B0604020202020204" pitchFamily="34" charset="0"/>
              </a:rPr>
              <a:t> </a:t>
            </a:r>
            <a:r>
              <a:rPr lang="fr-FR" sz="1600">
                <a:latin typeface="Arial" panose="020B0604020202020204" pitchFamily="34" charset="0"/>
                <a:ea typeface="Times New Roman" panose="02020603050405020304" pitchFamily="18" charset="0"/>
                <a:cs typeface="Arial" panose="020B0604020202020204" pitchFamily="34" charset="0"/>
              </a:rPr>
              <a:t>đường ống, </a:t>
            </a:r>
            <a:r>
              <a:rPr lang="fr-FR" sz="1600" spc="5" baseline="30000">
                <a:latin typeface="Arial" panose="020B0604020202020204" pitchFamily="34" charset="0"/>
                <a:ea typeface="Times New Roman" panose="02020603050405020304" pitchFamily="18" charset="0"/>
                <a:cs typeface="Arial" panose="020B0604020202020204" pitchFamily="34" charset="0"/>
              </a:rPr>
              <a:t>o</a:t>
            </a:r>
            <a:r>
              <a:rPr lang="fr-FR" sz="1600" spc="5">
                <a:latin typeface="Arial" panose="020B0604020202020204" pitchFamily="34" charset="0"/>
                <a:ea typeface="Times New Roman" panose="02020603050405020304" pitchFamily="18" charset="0"/>
                <a:cs typeface="Arial" panose="020B0604020202020204" pitchFamily="34" charset="0"/>
              </a:rPr>
              <a:t>C</a:t>
            </a:r>
            <a:r>
              <a:rPr lang="fr-FR" sz="1600">
                <a:latin typeface="Arial" panose="020B0604020202020204" pitchFamily="34" charset="0"/>
                <a:ea typeface="Times New Roman" panose="02020603050405020304" pitchFamily="18" charset="0"/>
                <a:cs typeface="Arial" panose="020B0604020202020204" pitchFamily="34" charset="0"/>
              </a:rPr>
              <a:t>;</a:t>
            </a:r>
            <a:endParaRPr lang="en-US" sz="1600">
              <a:latin typeface="Arial" panose="020B0604020202020204" pitchFamily="34" charset="0"/>
              <a:ea typeface="Times New Roman" panose="02020603050405020304" pitchFamily="18" charset="0"/>
              <a:cs typeface="Arial" panose="020B0604020202020204" pitchFamily="34" charset="0"/>
            </a:endParaRPr>
          </a:p>
          <a:p>
            <a:r>
              <a:rPr lang="fr-FR" sz="1600">
                <a:latin typeface="Arial" panose="020B0604020202020204" pitchFamily="34" charset="0"/>
                <a:ea typeface="Arial" panose="020B0604020202020204" pitchFamily="34" charset="0"/>
                <a:cs typeface="Arial" panose="020B0604020202020204" pitchFamily="34" charset="0"/>
              </a:rPr>
              <a:t>+</a:t>
            </a:r>
            <a:r>
              <a:rPr lang="fr-FR" sz="1600" spc="-100">
                <a:latin typeface="Arial" panose="020B0604020202020204" pitchFamily="34" charset="0"/>
                <a:ea typeface="Arial" panose="020B0604020202020204" pitchFamily="34" charset="0"/>
                <a:cs typeface="Arial" panose="020B0604020202020204" pitchFamily="34" charset="0"/>
              </a:rPr>
              <a:t> </a:t>
            </a:r>
            <a:r>
              <a:rPr lang="fr-FR" sz="1600">
                <a:latin typeface="Arial" panose="020B0604020202020204" pitchFamily="34" charset="0"/>
                <a:ea typeface="Times New Roman" panose="02020603050405020304" pitchFamily="18" charset="0"/>
                <a:cs typeface="Arial" panose="020B0604020202020204" pitchFamily="34" charset="0"/>
              </a:rPr>
              <a:t>t</a:t>
            </a:r>
            <a:r>
              <a:rPr lang="fr-FR" sz="1600" baseline="-25000">
                <a:latin typeface="Arial" panose="020B0604020202020204" pitchFamily="34" charset="0"/>
                <a:ea typeface="Times New Roman" panose="02020603050405020304" pitchFamily="18" charset="0"/>
                <a:cs typeface="Arial" panose="020B0604020202020204" pitchFamily="34" charset="0"/>
              </a:rPr>
              <a:t>2</a:t>
            </a:r>
            <a:r>
              <a:rPr lang="fr-FR" sz="1600" spc="105">
                <a:latin typeface="Arial" panose="020B0604020202020204" pitchFamily="34" charset="0"/>
                <a:ea typeface="Times New Roman" panose="02020603050405020304" pitchFamily="18" charset="0"/>
                <a:cs typeface="Arial" panose="020B0604020202020204" pitchFamily="34" charset="0"/>
              </a:rPr>
              <a:t> </a:t>
            </a:r>
            <a:r>
              <a:rPr lang="fr-FR" sz="1600">
                <a:latin typeface="Arial" panose="020B0604020202020204" pitchFamily="34" charset="0"/>
                <a:ea typeface="Times New Roman" panose="02020603050405020304" pitchFamily="18" charset="0"/>
                <a:cs typeface="Arial" panose="020B0604020202020204" pitchFamily="34" charset="0"/>
              </a:rPr>
              <a:t>là nhi</a:t>
            </a:r>
            <a:r>
              <a:rPr lang="fr-FR" sz="1600" spc="-5">
                <a:latin typeface="Arial" panose="020B0604020202020204" pitchFamily="34" charset="0"/>
                <a:ea typeface="Times New Roman" panose="02020603050405020304" pitchFamily="18" charset="0"/>
                <a:cs typeface="Arial" panose="020B0604020202020204" pitchFamily="34" charset="0"/>
              </a:rPr>
              <a:t>ệ</a:t>
            </a:r>
            <a:r>
              <a:rPr lang="fr-FR" sz="1600">
                <a:latin typeface="Arial" panose="020B0604020202020204" pitchFamily="34" charset="0"/>
                <a:ea typeface="Times New Roman" panose="02020603050405020304" pitchFamily="18" charset="0"/>
                <a:cs typeface="Arial" panose="020B0604020202020204" pitchFamily="34" charset="0"/>
              </a:rPr>
              <a:t>t độ môi</a:t>
            </a:r>
            <a:r>
              <a:rPr lang="fr-FR" sz="1600" spc="5">
                <a:latin typeface="Arial" panose="020B0604020202020204" pitchFamily="34" charset="0"/>
                <a:ea typeface="Times New Roman" panose="02020603050405020304" pitchFamily="18" charset="0"/>
                <a:cs typeface="Arial" panose="020B0604020202020204" pitchFamily="34" charset="0"/>
              </a:rPr>
              <a:t> </a:t>
            </a:r>
            <a:r>
              <a:rPr lang="fr-FR" sz="1600">
                <a:latin typeface="Arial" panose="020B0604020202020204" pitchFamily="34" charset="0"/>
                <a:ea typeface="Times New Roman" panose="02020603050405020304" pitchFamily="18" charset="0"/>
                <a:cs typeface="Arial" panose="020B0604020202020204" pitchFamily="34" charset="0"/>
              </a:rPr>
              <a:t>trường</a:t>
            </a:r>
            <a:r>
              <a:rPr lang="fr-FR" sz="1600" spc="-10">
                <a:latin typeface="Arial" panose="020B0604020202020204" pitchFamily="34" charset="0"/>
                <a:ea typeface="Times New Roman" panose="02020603050405020304" pitchFamily="18" charset="0"/>
                <a:cs typeface="Arial" panose="020B0604020202020204" pitchFamily="34" charset="0"/>
              </a:rPr>
              <a:t> </a:t>
            </a:r>
            <a:r>
              <a:rPr lang="fr-FR" sz="1600">
                <a:latin typeface="Arial" panose="020B0604020202020204" pitchFamily="34" charset="0"/>
                <a:ea typeface="Times New Roman" panose="02020603050405020304" pitchFamily="18" charset="0"/>
                <a:cs typeface="Arial" panose="020B0604020202020204" pitchFamily="34" charset="0"/>
              </a:rPr>
              <a:t>xung qu</a:t>
            </a:r>
            <a:r>
              <a:rPr lang="fr-FR" sz="1600" spc="-5">
                <a:latin typeface="Arial" panose="020B0604020202020204" pitchFamily="34" charset="0"/>
                <a:ea typeface="Times New Roman" panose="02020603050405020304" pitchFamily="18" charset="0"/>
                <a:cs typeface="Arial" panose="020B0604020202020204" pitchFamily="34" charset="0"/>
              </a:rPr>
              <a:t>a</a:t>
            </a:r>
            <a:r>
              <a:rPr lang="fr-FR" sz="1600">
                <a:latin typeface="Arial" panose="020B0604020202020204" pitchFamily="34" charset="0"/>
                <a:ea typeface="Times New Roman" panose="02020603050405020304" pitchFamily="18" charset="0"/>
                <a:cs typeface="Arial" panose="020B0604020202020204" pitchFamily="34" charset="0"/>
              </a:rPr>
              <a:t>nh, </a:t>
            </a:r>
            <a:r>
              <a:rPr lang="fr-FR" sz="1600" spc="5" baseline="30000">
                <a:latin typeface="Arial" panose="020B0604020202020204" pitchFamily="34" charset="0"/>
                <a:ea typeface="Times New Roman" panose="02020603050405020304" pitchFamily="18" charset="0"/>
                <a:cs typeface="Arial" panose="020B0604020202020204" pitchFamily="34" charset="0"/>
              </a:rPr>
              <a:t>o</a:t>
            </a:r>
            <a:r>
              <a:rPr lang="fr-FR" sz="1600" spc="5">
                <a:latin typeface="Arial" panose="020B0604020202020204" pitchFamily="34" charset="0"/>
                <a:ea typeface="Times New Roman" panose="02020603050405020304" pitchFamily="18" charset="0"/>
                <a:cs typeface="Arial" panose="020B0604020202020204" pitchFamily="34" charset="0"/>
              </a:rPr>
              <a:t>C</a:t>
            </a:r>
            <a:r>
              <a:rPr lang="fr-FR" sz="1600">
                <a:latin typeface="Arial" panose="020B0604020202020204" pitchFamily="34" charset="0"/>
                <a:ea typeface="Times New Roman" panose="02020603050405020304" pitchFamily="18"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3"/>
          <a:stretch>
            <a:fillRect/>
          </a:stretch>
        </p:blipFill>
        <p:spPr>
          <a:xfrm>
            <a:off x="11188160" y="5996280"/>
            <a:ext cx="1000211" cy="861720"/>
          </a:xfrm>
          <a:prstGeom prst="rect">
            <a:avLst/>
          </a:prstGeom>
        </p:spPr>
      </p:pic>
      <p:sp>
        <p:nvSpPr>
          <p:cNvPr id="10" name="Rectangle 2">
            <a:extLst>
              <a:ext uri="{FF2B5EF4-FFF2-40B4-BE49-F238E27FC236}">
                <a16:creationId xmlns:a16="http://schemas.microsoft.com/office/drawing/2014/main" id="{ADA0DF2F-7AE1-4E3A-2CA0-DAECD5CA6F92}"/>
              </a:ext>
            </a:extLst>
          </p:cNvPr>
          <p:cNvSpPr>
            <a:spLocks noChangeArrowheads="1"/>
          </p:cNvSpPr>
          <p:nvPr/>
        </p:nvSpPr>
        <p:spPr bwMode="auto">
          <a:xfrm>
            <a:off x="5643794" y="5034771"/>
            <a:ext cx="6395806" cy="127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indent="457200">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indent="0">
              <a:buNone/>
            </a:pPr>
            <a:r>
              <a:rPr lang="en-US" sz="1600" b="1">
                <a:solidFill>
                  <a:srgbClr val="000000"/>
                </a:solidFill>
                <a:latin typeface="Arial" panose="020B0604020202020204" pitchFamily="34" charset="0"/>
                <a:cs typeface="Arial" panose="020B0604020202020204" pitchFamily="34" charset="0"/>
              </a:rPr>
              <a:t>50 mm bảo ôn so với ống trần: 320 - 29 =  291 W/mét ống </a:t>
            </a:r>
            <a:r>
              <a:rPr lang="en-US" sz="1600" b="1">
                <a:solidFill>
                  <a:srgbClr val="000000"/>
                </a:solidFill>
                <a:latin typeface="Arial" panose="020B0604020202020204" pitchFamily="34" charset="0"/>
                <a:cs typeface="Arial" panose="020B0604020202020204" pitchFamily="34" charset="0"/>
                <a:sym typeface="Wingdings" panose="05000000000000000000" pitchFamily="2" charset="2"/>
              </a:rPr>
              <a:t>Tiết kiệm 263 lít dầu / năm</a:t>
            </a:r>
          </a:p>
          <a:p>
            <a:pPr indent="0">
              <a:buNone/>
            </a:pPr>
            <a:r>
              <a:rPr lang="en-US" sz="1600" b="1">
                <a:solidFill>
                  <a:srgbClr val="000000"/>
                </a:solidFill>
                <a:latin typeface="Arial" panose="020B0604020202020204" pitchFamily="34" charset="0"/>
                <a:cs typeface="Arial" panose="020B0604020202020204" pitchFamily="34" charset="0"/>
              </a:rPr>
              <a:t>50 mm bảo ôn so với 100 mm bảo ôn: 29 - 19  =  10 W/mét ống </a:t>
            </a:r>
            <a:r>
              <a:rPr lang="en-US" sz="1600" b="1" smtClean="0">
                <a:solidFill>
                  <a:srgbClr val="000000"/>
                </a:solidFill>
                <a:latin typeface="Arial" panose="020B0604020202020204" pitchFamily="34" charset="0"/>
                <a:cs typeface="Arial" panose="020B0604020202020204" pitchFamily="34" charset="0"/>
                <a:sym typeface="Wingdings" panose="05000000000000000000" pitchFamily="2" charset="2"/>
              </a:rPr>
              <a:t> Chi </a:t>
            </a:r>
            <a:r>
              <a:rPr lang="en-US" sz="1600" b="1">
                <a:solidFill>
                  <a:srgbClr val="000000"/>
                </a:solidFill>
                <a:latin typeface="Arial" panose="020B0604020202020204" pitchFamily="34" charset="0"/>
                <a:cs typeface="Arial" panose="020B0604020202020204" pitchFamily="34" charset="0"/>
                <a:sym typeface="Wingdings" panose="05000000000000000000" pitchFamily="2" charset="2"/>
              </a:rPr>
              <a:t>phí thêm 9 lít dầu / năm</a:t>
            </a:r>
            <a:endParaRPr lang="en-US" sz="1600" b="1" dirty="0">
              <a:solidFill>
                <a:srgbClr val="000000"/>
              </a:solidFill>
              <a:latin typeface="Arial" panose="020B0604020202020204" pitchFamily="34" charset="0"/>
              <a:cs typeface="Arial" panose="020B0604020202020204" pitchFamily="34" charset="0"/>
              <a:sym typeface="Wingdings" panose="05000000000000000000" pitchFamily="2" charset="2"/>
            </a:endParaRPr>
          </a:p>
        </p:txBody>
      </p:sp>
      <p:graphicFrame>
        <p:nvGraphicFramePr>
          <p:cNvPr id="17" name="Group 28">
            <a:extLst>
              <a:ext uri="{FF2B5EF4-FFF2-40B4-BE49-F238E27FC236}">
                <a16:creationId xmlns:a16="http://schemas.microsoft.com/office/drawing/2014/main" id="{C8A6912A-B95C-11A2-DAAD-B5B3404619F2}"/>
              </a:ext>
            </a:extLst>
          </p:cNvPr>
          <p:cNvGraphicFramePr>
            <a:graphicFrameLocks/>
          </p:cNvGraphicFramePr>
          <p:nvPr>
            <p:extLst>
              <p:ext uri="{D42A27DB-BD31-4B8C-83A1-F6EECF244321}">
                <p14:modId xmlns:p14="http://schemas.microsoft.com/office/powerpoint/2010/main" val="2106856891"/>
              </p:ext>
            </p:extLst>
          </p:nvPr>
        </p:nvGraphicFramePr>
        <p:xfrm>
          <a:off x="621432" y="1330518"/>
          <a:ext cx="4600641" cy="2651720"/>
        </p:xfrm>
        <a:graphic>
          <a:graphicData uri="http://schemas.openxmlformats.org/drawingml/2006/table">
            <a:tbl>
              <a:tblPr/>
              <a:tblGrid>
                <a:gridCol w="1748189">
                  <a:extLst>
                    <a:ext uri="{9D8B030D-6E8A-4147-A177-3AD203B41FA5}">
                      <a16:colId xmlns:a16="http://schemas.microsoft.com/office/drawing/2014/main" val="20000"/>
                    </a:ext>
                  </a:extLst>
                </a:gridCol>
                <a:gridCol w="1623318">
                  <a:extLst>
                    <a:ext uri="{9D8B030D-6E8A-4147-A177-3AD203B41FA5}">
                      <a16:colId xmlns:a16="http://schemas.microsoft.com/office/drawing/2014/main" val="20001"/>
                    </a:ext>
                  </a:extLst>
                </a:gridCol>
                <a:gridCol w="1229134">
                  <a:extLst>
                    <a:ext uri="{9D8B030D-6E8A-4147-A177-3AD203B41FA5}">
                      <a16:colId xmlns:a16="http://schemas.microsoft.com/office/drawing/2014/main" val="20002"/>
                    </a:ext>
                  </a:extLst>
                </a:gridCol>
              </a:tblGrid>
              <a:tr h="531861">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err="1">
                          <a:ln>
                            <a:noFill/>
                          </a:ln>
                          <a:solidFill>
                            <a:schemeClr val="bg1"/>
                          </a:solidFill>
                          <a:effectLst/>
                          <a:latin typeface="Arial" pitchFamily="34" charset="0"/>
                          <a:cs typeface="Arial" pitchFamily="34" charset="0"/>
                        </a:rPr>
                        <a:t>Lọai</a:t>
                      </a:r>
                      <a:r>
                        <a:rPr kumimoji="0" lang="en-US" sz="1800" b="1" i="0" u="none" strike="noStrike" cap="none" normalizeH="0" baseline="0">
                          <a:ln>
                            <a:noFill/>
                          </a:ln>
                          <a:solidFill>
                            <a:schemeClr val="bg1"/>
                          </a:solidFill>
                          <a:effectLst/>
                          <a:latin typeface="Arial" pitchFamily="34" charset="0"/>
                          <a:cs typeface="Arial" pitchFamily="34" charset="0"/>
                        </a:rPr>
                        <a:t> </a:t>
                      </a:r>
                      <a:r>
                        <a:rPr kumimoji="0" lang="en-US" sz="1800" b="1" i="0" u="none" strike="noStrike" cap="none" normalizeH="0" baseline="0" err="1">
                          <a:ln>
                            <a:noFill/>
                          </a:ln>
                          <a:solidFill>
                            <a:schemeClr val="bg1"/>
                          </a:solidFill>
                          <a:effectLst/>
                          <a:latin typeface="Arial" pitchFamily="34" charset="0"/>
                          <a:cs typeface="Arial" pitchFamily="34" charset="0"/>
                        </a:rPr>
                        <a:t>ống</a:t>
                      </a:r>
                      <a:endParaRPr kumimoji="0" lang="en-US" sz="1800" b="1" i="0" u="none" strike="noStrike" cap="none" normalizeH="0" baseline="0">
                        <a:ln>
                          <a:noFill/>
                        </a:ln>
                        <a:solidFill>
                          <a:schemeClr val="bg1"/>
                        </a:solidFill>
                        <a:effectLst/>
                        <a:latin typeface="Arial" pitchFamily="34" charset="0"/>
                        <a:cs typeface="Arial" pitchFamily="34" charset="0"/>
                      </a:endParaRP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err="1">
                          <a:ln>
                            <a:noFill/>
                          </a:ln>
                          <a:solidFill>
                            <a:schemeClr val="bg1"/>
                          </a:solidFill>
                          <a:effectLst/>
                          <a:latin typeface="Arial" pitchFamily="34" charset="0"/>
                          <a:cs typeface="Arial" pitchFamily="34" charset="0"/>
                        </a:rPr>
                        <a:t>Tổn</a:t>
                      </a:r>
                      <a:r>
                        <a:rPr kumimoji="0" lang="en-US" sz="1800" b="1" i="0" u="none" strike="noStrike" cap="none" normalizeH="0" baseline="0">
                          <a:ln>
                            <a:noFill/>
                          </a:ln>
                          <a:solidFill>
                            <a:schemeClr val="bg1"/>
                          </a:solidFill>
                          <a:effectLst/>
                          <a:latin typeface="Arial" pitchFamily="34" charset="0"/>
                          <a:cs typeface="Arial" pitchFamily="34" charset="0"/>
                        </a:rPr>
                        <a:t> </a:t>
                      </a:r>
                      <a:r>
                        <a:rPr kumimoji="0" lang="en-US" sz="1800" b="1" i="0" u="none" strike="noStrike" cap="none" normalizeH="0" baseline="0" err="1">
                          <a:ln>
                            <a:noFill/>
                          </a:ln>
                          <a:solidFill>
                            <a:schemeClr val="bg1"/>
                          </a:solidFill>
                          <a:effectLst/>
                          <a:latin typeface="Arial" pitchFamily="34" charset="0"/>
                          <a:cs typeface="Arial" pitchFamily="34" charset="0"/>
                        </a:rPr>
                        <a:t>thất</a:t>
                      </a:r>
                      <a:r>
                        <a:rPr kumimoji="0" lang="en-US" sz="1800" b="1" i="0" u="none" strike="noStrike" cap="none" normalizeH="0" baseline="0">
                          <a:ln>
                            <a:noFill/>
                          </a:ln>
                          <a:solidFill>
                            <a:schemeClr val="bg1"/>
                          </a:solidFill>
                          <a:effectLst/>
                          <a:latin typeface="Arial" pitchFamily="34" charset="0"/>
                          <a:cs typeface="Arial" pitchFamily="34" charset="0"/>
                        </a:rPr>
                        <a:t> (W/m)</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bg1"/>
                          </a:solidFill>
                          <a:effectLst/>
                          <a:latin typeface="Arial" pitchFamily="34" charset="0"/>
                          <a:cs typeface="Arial" pitchFamily="34" charset="0"/>
                        </a:rPr>
                        <a:t> (t : 150</a:t>
                      </a:r>
                      <a:r>
                        <a:rPr kumimoji="0" lang="en-US" sz="1800" b="1" i="0" u="none" strike="noStrike" cap="none" normalizeH="0" baseline="30000">
                          <a:ln>
                            <a:noFill/>
                          </a:ln>
                          <a:solidFill>
                            <a:schemeClr val="bg1"/>
                          </a:solidFill>
                          <a:effectLst/>
                          <a:latin typeface="Arial" pitchFamily="34" charset="0"/>
                          <a:cs typeface="Arial" pitchFamily="34" charset="0"/>
                        </a:rPr>
                        <a:t>o</a:t>
                      </a:r>
                      <a:r>
                        <a:rPr kumimoji="0" lang="en-US" sz="1800" b="1" i="0" u="none" strike="noStrike" cap="none" normalizeH="0" baseline="0">
                          <a:ln>
                            <a:noFill/>
                          </a:ln>
                          <a:solidFill>
                            <a:schemeClr val="bg1"/>
                          </a:solidFill>
                          <a:effectLst/>
                          <a:latin typeface="Arial" pitchFamily="34" charset="0"/>
                          <a:cs typeface="Arial" pitchFamily="34" charset="0"/>
                        </a:rPr>
                        <a:t>C)</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extLst>
                  <a:ext uri="{0D108BD9-81ED-4DB2-BD59-A6C34878D82A}">
                    <a16:rowId xmlns:a16="http://schemas.microsoft.com/office/drawing/2014/main" val="10000"/>
                  </a:ext>
                </a:extLst>
              </a:tr>
              <a:tr h="768246">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err="1">
                          <a:ln>
                            <a:noFill/>
                          </a:ln>
                          <a:solidFill>
                            <a:schemeClr val="bg1"/>
                          </a:solidFill>
                          <a:effectLst/>
                          <a:latin typeface="Arial" pitchFamily="34" charset="0"/>
                          <a:cs typeface="Arial" pitchFamily="34" charset="0"/>
                        </a:rPr>
                        <a:t>Ống</a:t>
                      </a:r>
                      <a:r>
                        <a:rPr kumimoji="0" lang="en-US" sz="1800" b="1" i="0" u="none" strike="noStrike" cap="none" normalizeH="0" baseline="0">
                          <a:ln>
                            <a:noFill/>
                          </a:ln>
                          <a:solidFill>
                            <a:schemeClr val="bg1"/>
                          </a:solidFill>
                          <a:effectLst/>
                          <a:latin typeface="Arial" pitchFamily="34" charset="0"/>
                          <a:cs typeface="Arial" pitchFamily="34" charset="0"/>
                        </a:rPr>
                        <a:t> </a:t>
                      </a:r>
                      <a:r>
                        <a:rPr kumimoji="0" lang="en-US" sz="1800" b="1" i="0" u="none" strike="noStrike" cap="none" normalizeH="0" baseline="0" err="1">
                          <a:ln>
                            <a:noFill/>
                          </a:ln>
                          <a:solidFill>
                            <a:schemeClr val="bg1"/>
                          </a:solidFill>
                          <a:effectLst/>
                          <a:latin typeface="Arial" pitchFamily="34" charset="0"/>
                          <a:cs typeface="Arial" pitchFamily="34" charset="0"/>
                        </a:rPr>
                        <a:t>trần</a:t>
                      </a:r>
                      <a:endParaRPr kumimoji="0" lang="en-US" sz="1800" b="1" i="0" u="none" strike="noStrike" cap="none" normalizeH="0" baseline="0">
                        <a:ln>
                          <a:noFill/>
                        </a:ln>
                        <a:solidFill>
                          <a:schemeClr val="bg1"/>
                        </a:solidFill>
                        <a:effectLst/>
                        <a:latin typeface="Arial" pitchFamily="34" charset="0"/>
                        <a:cs typeface="Arial" pitchFamily="34" charset="0"/>
                      </a:endParaRP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cap="none" normalizeH="0" baseline="0" err="1">
                          <a:ln>
                            <a:noFill/>
                          </a:ln>
                          <a:solidFill>
                            <a:schemeClr val="bg1"/>
                          </a:solidFill>
                          <a:effectLst/>
                          <a:latin typeface="Arial" pitchFamily="34" charset="0"/>
                          <a:cs typeface="Arial" pitchFamily="34" charset="0"/>
                        </a:rPr>
                        <a:t>Có</a:t>
                      </a:r>
                      <a:r>
                        <a:rPr kumimoji="0" lang="en-US" sz="1800" b="1" i="0" u="none" strike="noStrike" cap="none" normalizeH="0" baseline="0">
                          <a:ln>
                            <a:noFill/>
                          </a:ln>
                          <a:solidFill>
                            <a:schemeClr val="bg1"/>
                          </a:solidFill>
                          <a:effectLst/>
                          <a:latin typeface="Arial" pitchFamily="34" charset="0"/>
                          <a:cs typeface="Arial" pitchFamily="34" charset="0"/>
                        </a:rPr>
                        <a:t> </a:t>
                      </a:r>
                      <a:r>
                        <a:rPr kumimoji="0" lang="en-US" sz="1800" b="1" i="0" u="none" strike="noStrike" cap="none" normalizeH="0" baseline="0" err="1">
                          <a:ln>
                            <a:noFill/>
                          </a:ln>
                          <a:solidFill>
                            <a:schemeClr val="bg1"/>
                          </a:solidFill>
                          <a:effectLst/>
                          <a:latin typeface="Arial" pitchFamily="34" charset="0"/>
                          <a:cs typeface="Arial" pitchFamily="34" charset="0"/>
                        </a:rPr>
                        <a:t>bảo</a:t>
                      </a:r>
                      <a:r>
                        <a:rPr kumimoji="0" lang="en-US" sz="1800" b="1" i="0" u="none" strike="noStrike" cap="none" normalizeH="0" baseline="0">
                          <a:ln>
                            <a:noFill/>
                          </a:ln>
                          <a:solidFill>
                            <a:schemeClr val="bg1"/>
                          </a:solidFill>
                          <a:effectLst/>
                          <a:latin typeface="Arial" pitchFamily="34" charset="0"/>
                          <a:cs typeface="Arial" pitchFamily="34" charset="0"/>
                        </a:rPr>
                        <a:t> </a:t>
                      </a:r>
                      <a:r>
                        <a:rPr kumimoji="0" lang="en-US" sz="1800" b="1" i="0" u="none" strike="noStrike" cap="none" normalizeH="0" baseline="0" err="1">
                          <a:ln>
                            <a:noFill/>
                          </a:ln>
                          <a:solidFill>
                            <a:schemeClr val="bg1"/>
                          </a:solidFill>
                          <a:effectLst/>
                          <a:latin typeface="Arial" pitchFamily="34" charset="0"/>
                          <a:cs typeface="Arial" pitchFamily="34" charset="0"/>
                        </a:rPr>
                        <a:t>ôn</a:t>
                      </a:r>
                      <a:r>
                        <a:rPr kumimoji="0" lang="en-US" sz="1800" b="1" i="0" u="none" strike="noStrike" cap="none" normalizeH="0" baseline="0">
                          <a:ln>
                            <a:noFill/>
                          </a:ln>
                          <a:solidFill>
                            <a:schemeClr val="bg1"/>
                          </a:solidFill>
                          <a:effectLst/>
                          <a:latin typeface="Arial" pitchFamily="34" charset="0"/>
                          <a:cs typeface="Arial" pitchFamily="34" charset="0"/>
                        </a:rPr>
                        <a:t> (50mm)</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r h="30041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cs typeface="Arial" pitchFamily="34" charset="0"/>
                        </a:rPr>
                        <a:t>100 mm</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cs typeface="Arial" pitchFamily="34" charset="0"/>
                        </a:rPr>
                        <a:t>770</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cs typeface="Arial" pitchFamily="34" charset="0"/>
                        </a:rPr>
                        <a:t>115</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30041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cs typeface="Arial" pitchFamily="34" charset="0"/>
                        </a:rPr>
                        <a:t>150 mm</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cs typeface="Arial" pitchFamily="34" charset="0"/>
                        </a:rPr>
                        <a:t>1250</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cs typeface="Arial" pitchFamily="34" charset="0"/>
                        </a:rPr>
                        <a:t>170</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30041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cs typeface="Arial" pitchFamily="34" charset="0"/>
                        </a:rPr>
                        <a:t>200 mm</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cs typeface="Arial" pitchFamily="34" charset="0"/>
                        </a:rPr>
                        <a:t>1440</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cs typeface="Arial" pitchFamily="34" charset="0"/>
                        </a:rPr>
                        <a:t>195</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8002731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89C977-7C56-F709-FBBF-BA50DB3069DA}"/>
              </a:ext>
            </a:extLst>
          </p:cNvPr>
          <p:cNvSpPr txBox="1"/>
          <p:nvPr/>
        </p:nvSpPr>
        <p:spPr>
          <a:xfrm>
            <a:off x="800100" y="580169"/>
            <a:ext cx="10591800" cy="523220"/>
          </a:xfrm>
          <a:prstGeom prst="rect">
            <a:avLst/>
          </a:prstGeom>
          <a:noFill/>
        </p:spPr>
        <p:txBody>
          <a:bodyPr wrap="square">
            <a:spAutoFit/>
          </a:bodyPr>
          <a:lstStyle/>
          <a:p>
            <a:pPr algn="ctr"/>
            <a:r>
              <a:rPr lang="vi-VN" sz="2800" b="1" spc="5">
                <a:solidFill>
                  <a:schemeClr val="accent1">
                    <a:lumMod val="50000"/>
                  </a:schemeClr>
                </a:solidFill>
                <a:ea typeface="Times New Roman" panose="02020603050405020304" pitchFamily="18" charset="0"/>
                <a:cs typeface="Arial" panose="020B0604020202020204" pitchFamily="34" charset="0"/>
              </a:rPr>
              <a:t>Kiểm soát đường ống dẫn hơi</a:t>
            </a:r>
          </a:p>
        </p:txBody>
      </p:sp>
      <p:sp>
        <p:nvSpPr>
          <p:cNvPr id="5" name="TextBox 4">
            <a:extLst>
              <a:ext uri="{FF2B5EF4-FFF2-40B4-BE49-F238E27FC236}">
                <a16:creationId xmlns:a16="http://schemas.microsoft.com/office/drawing/2014/main" id="{A81E14E5-490F-EDC6-0E3D-0C5C73C26100}"/>
              </a:ext>
            </a:extLst>
          </p:cNvPr>
          <p:cNvSpPr txBox="1"/>
          <p:nvPr/>
        </p:nvSpPr>
        <p:spPr>
          <a:xfrm>
            <a:off x="571501" y="1371600"/>
            <a:ext cx="11201400" cy="2602892"/>
          </a:xfrm>
          <a:prstGeom prst="rect">
            <a:avLst/>
          </a:prstGeom>
          <a:noFill/>
        </p:spPr>
        <p:txBody>
          <a:bodyPr wrap="square">
            <a:spAutoFit/>
          </a:bodyPr>
          <a:lstStyle/>
          <a:p>
            <a:pPr marL="285750" indent="-285750" algn="just">
              <a:lnSpc>
                <a:spcPct val="115000"/>
              </a:lnSpc>
              <a:spcBef>
                <a:spcPts val="300"/>
              </a:spcBef>
              <a:spcAft>
                <a:spcPts val="300"/>
              </a:spcAft>
              <a:buFont typeface="Arial" panose="020B0604020202020204" pitchFamily="34" charset="0"/>
              <a:buChar char="•"/>
            </a:pPr>
            <a:r>
              <a:rPr lang="fr-FR" spc="-5">
                <a:latin typeface="Arial" panose="020B0604020202020204" pitchFamily="34" charset="0"/>
                <a:ea typeface="Times New Roman" panose="02020603050405020304" pitchFamily="18" charset="0"/>
                <a:cs typeface="Arial" panose="020B0604020202020204" pitchFamily="34" charset="0"/>
              </a:rPr>
              <a:t>Đá</a:t>
            </a:r>
            <a:r>
              <a:rPr lang="fr-FR">
                <a:latin typeface="Arial" panose="020B0604020202020204" pitchFamily="34" charset="0"/>
                <a:ea typeface="Times New Roman" panose="02020603050405020304" pitchFamily="18" charset="0"/>
                <a:cs typeface="Arial" panose="020B0604020202020204" pitchFamily="34" charset="0"/>
              </a:rPr>
              <a:t>nh</a:t>
            </a:r>
            <a:r>
              <a:rPr lang="fr-FR" spc="10">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giá </a:t>
            </a:r>
            <a:r>
              <a:rPr lang="fr-FR" spc="10">
                <a:latin typeface="Arial" panose="020B0604020202020204" pitchFamily="34" charset="0"/>
                <a:ea typeface="Times New Roman" panose="02020603050405020304" pitchFamily="18" charset="0"/>
                <a:cs typeface="Arial" panose="020B0604020202020204" pitchFamily="34" charset="0"/>
              </a:rPr>
              <a:t>đ</a:t>
            </a:r>
            <a:r>
              <a:rPr lang="fr-FR">
                <a:latin typeface="Arial" panose="020B0604020202020204" pitchFamily="34" charset="0"/>
                <a:ea typeface="Times New Roman" panose="02020603050405020304" pitchFamily="18" charset="0"/>
                <a:cs typeface="Arial" panose="020B0604020202020204" pitchFamily="34" charset="0"/>
              </a:rPr>
              <a:t>ư</a:t>
            </a:r>
            <a:r>
              <a:rPr lang="fr-FR" spc="5">
                <a:latin typeface="Arial" panose="020B0604020202020204" pitchFamily="34" charset="0"/>
                <a:ea typeface="Times New Roman" panose="02020603050405020304" pitchFamily="18" charset="0"/>
                <a:cs typeface="Arial" panose="020B0604020202020204" pitchFamily="34" charset="0"/>
              </a:rPr>
              <a:t>ờ</a:t>
            </a:r>
            <a:r>
              <a:rPr lang="fr-FR">
                <a:latin typeface="Arial" panose="020B0604020202020204" pitchFamily="34" charset="0"/>
                <a:ea typeface="Times New Roman" panose="02020603050405020304" pitchFamily="18" charset="0"/>
                <a:cs typeface="Arial" panose="020B0604020202020204" pitchFamily="34" charset="0"/>
              </a:rPr>
              <a:t>ng ống d</a:t>
            </a:r>
            <a:r>
              <a:rPr lang="fr-FR" spc="-5">
                <a:latin typeface="Arial" panose="020B0604020202020204" pitchFamily="34" charset="0"/>
                <a:ea typeface="Times New Roman" panose="02020603050405020304" pitchFamily="18" charset="0"/>
                <a:cs typeface="Arial" panose="020B0604020202020204" pitchFamily="34" charset="0"/>
              </a:rPr>
              <a:t>ẫ</a:t>
            </a:r>
            <a:r>
              <a:rPr lang="fr-FR">
                <a:latin typeface="Arial" panose="020B0604020202020204" pitchFamily="34" charset="0"/>
                <a:ea typeface="Times New Roman" panose="02020603050405020304" pitchFamily="18" charset="0"/>
                <a:cs typeface="Arial" panose="020B0604020202020204" pitchFamily="34" charset="0"/>
              </a:rPr>
              <a:t>n hơi </a:t>
            </a:r>
            <a:r>
              <a:rPr lang="fr-FR" spc="5">
                <a:latin typeface="Arial" panose="020B0604020202020204" pitchFamily="34" charset="0"/>
                <a:ea typeface="Times New Roman" panose="02020603050405020304" pitchFamily="18" charset="0"/>
                <a:cs typeface="Arial" panose="020B0604020202020204" pitchFamily="34" charset="0"/>
              </a:rPr>
              <a:t>d</a:t>
            </a:r>
            <a:r>
              <a:rPr lang="fr-FR">
                <a:latin typeface="Arial" panose="020B0604020202020204" pitchFamily="34" charset="0"/>
                <a:ea typeface="Times New Roman" panose="02020603050405020304" pitchFamily="18" charset="0"/>
                <a:cs typeface="Arial" panose="020B0604020202020204" pitchFamily="34" charset="0"/>
              </a:rPr>
              <a:t>ựa</a:t>
            </a:r>
            <a:r>
              <a:rPr lang="fr-FR" spc="-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tr</a:t>
            </a:r>
            <a:r>
              <a:rPr lang="fr-FR" spc="-5">
                <a:latin typeface="Arial" panose="020B0604020202020204" pitchFamily="34" charset="0"/>
                <a:ea typeface="Times New Roman" panose="02020603050405020304" pitchFamily="18" charset="0"/>
                <a:cs typeface="Arial" panose="020B0604020202020204" pitchFamily="34" charset="0"/>
              </a:rPr>
              <a:t>ê</a:t>
            </a:r>
            <a:r>
              <a:rPr lang="fr-FR">
                <a:latin typeface="Arial" panose="020B0604020202020204" pitchFamily="34" charset="0"/>
                <a:ea typeface="Times New Roman" panose="02020603050405020304" pitchFamily="18" charset="0"/>
                <a:cs typeface="Arial" panose="020B0604020202020204" pitchFamily="34" charset="0"/>
              </a:rPr>
              <a:t>n một </a:t>
            </a:r>
            <a:r>
              <a:rPr lang="fr-FR" spc="5">
                <a:latin typeface="Arial" panose="020B0604020202020204" pitchFamily="34" charset="0"/>
                <a:ea typeface="Times New Roman" panose="02020603050405020304" pitchFamily="18" charset="0"/>
                <a:cs typeface="Arial" panose="020B0604020202020204" pitchFamily="34" charset="0"/>
              </a:rPr>
              <a:t>s</a:t>
            </a:r>
            <a:r>
              <a:rPr lang="fr-FR">
                <a:latin typeface="Arial" panose="020B0604020202020204" pitchFamily="34" charset="0"/>
                <a:ea typeface="Times New Roman" panose="02020603050405020304" pitchFamily="18" charset="0"/>
                <a:cs typeface="Arial" panose="020B0604020202020204" pitchFamily="34" charset="0"/>
              </a:rPr>
              <a:t>ố</a:t>
            </a:r>
            <a:r>
              <a:rPr lang="fr-FR" spc="10">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y</a:t>
            </a:r>
            <a:r>
              <a:rPr lang="fr-FR" spc="-5">
                <a:latin typeface="Arial" panose="020B0604020202020204" pitchFamily="34" charset="0"/>
                <a:ea typeface="Times New Roman" panose="02020603050405020304" pitchFamily="18" charset="0"/>
                <a:cs typeface="Arial" panose="020B0604020202020204" pitchFamily="34" charset="0"/>
              </a:rPr>
              <a:t>ế</a:t>
            </a:r>
            <a:r>
              <a:rPr lang="fr-FR">
                <a:latin typeface="Arial" panose="020B0604020202020204" pitchFamily="34" charset="0"/>
                <a:ea typeface="Times New Roman" panose="02020603050405020304" pitchFamily="18" charset="0"/>
                <a:cs typeface="Arial" panose="020B0604020202020204" pitchFamily="34" charset="0"/>
              </a:rPr>
              <a:t>u tố s</a:t>
            </a:r>
            <a:r>
              <a:rPr lang="fr-FR" spc="-5">
                <a:latin typeface="Arial" panose="020B0604020202020204" pitchFamily="34" charset="0"/>
                <a:ea typeface="Times New Roman" panose="02020603050405020304" pitchFamily="18" charset="0"/>
                <a:cs typeface="Arial" panose="020B0604020202020204" pitchFamily="34" charset="0"/>
              </a:rPr>
              <a:t>a</a:t>
            </a:r>
            <a:r>
              <a:rPr lang="fr-FR">
                <a:latin typeface="Arial" panose="020B0604020202020204" pitchFamily="34" charset="0"/>
                <a:ea typeface="Times New Roman" panose="02020603050405020304" pitchFamily="18" charset="0"/>
                <a:cs typeface="Arial" panose="020B0604020202020204" pitchFamily="34" charset="0"/>
              </a:rPr>
              <a:t>u đ</a:t>
            </a:r>
            <a:r>
              <a:rPr lang="fr-FR" spc="-5">
                <a:latin typeface="Arial" panose="020B0604020202020204" pitchFamily="34" charset="0"/>
                <a:ea typeface="Times New Roman" panose="02020603050405020304" pitchFamily="18" charset="0"/>
                <a:cs typeface="Arial" panose="020B0604020202020204" pitchFamily="34" charset="0"/>
              </a:rPr>
              <a:t>â</a:t>
            </a:r>
            <a:r>
              <a:rPr lang="fr-FR">
                <a:latin typeface="Arial" panose="020B0604020202020204" pitchFamily="34" charset="0"/>
                <a:ea typeface="Times New Roman" panose="02020603050405020304" pitchFamily="18" charset="0"/>
                <a:cs typeface="Arial" panose="020B0604020202020204" pitchFamily="34" charset="0"/>
              </a:rPr>
              <a:t>y:</a:t>
            </a:r>
            <a:endParaRPr lang="en-US">
              <a:latin typeface="Arial" panose="020B0604020202020204" pitchFamily="34" charset="0"/>
              <a:ea typeface="Times New Roman" panose="02020603050405020304" pitchFamily="18" charset="0"/>
              <a:cs typeface="Arial" panose="020B0604020202020204" pitchFamily="34" charset="0"/>
            </a:endParaRPr>
          </a:p>
          <a:p>
            <a:pPr lvl="1" algn="just">
              <a:lnSpc>
                <a:spcPct val="115000"/>
              </a:lnSpc>
              <a:spcBef>
                <a:spcPts val="300"/>
              </a:spcBef>
              <a:spcAft>
                <a:spcPts val="300"/>
              </a:spcAft>
            </a:pPr>
            <a:r>
              <a:rPr lang="fr-FR">
                <a:latin typeface="Arial" panose="020B0604020202020204" pitchFamily="34" charset="0"/>
                <a:ea typeface="Calibri" panose="020F0502020204030204" pitchFamily="34" charset="0"/>
                <a:cs typeface="Arial" panose="020B0604020202020204" pitchFamily="34" charset="0"/>
              </a:rPr>
              <a:t>–</a:t>
            </a:r>
            <a:r>
              <a:rPr lang="fr-FR" spc="70">
                <a:latin typeface="Arial" panose="020B0604020202020204" pitchFamily="34" charset="0"/>
                <a:ea typeface="Calibri" panose="020F0502020204030204" pitchFamily="34"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Vậ</a:t>
            </a:r>
            <a:r>
              <a:rPr lang="fr-FR">
                <a:latin typeface="Arial" panose="020B0604020202020204" pitchFamily="34" charset="0"/>
                <a:ea typeface="Times New Roman" panose="02020603050405020304" pitchFamily="18" charset="0"/>
                <a:cs typeface="Arial" panose="020B0604020202020204" pitchFamily="34" charset="0"/>
              </a:rPr>
              <a:t>t </a:t>
            </a:r>
            <a:r>
              <a:rPr lang="fr-FR" spc="5">
                <a:latin typeface="Arial" panose="020B0604020202020204" pitchFamily="34" charset="0"/>
                <a:ea typeface="Times New Roman" panose="02020603050405020304" pitchFamily="18" charset="0"/>
                <a:cs typeface="Arial" panose="020B0604020202020204" pitchFamily="34" charset="0"/>
              </a:rPr>
              <a:t>li</a:t>
            </a:r>
            <a:r>
              <a:rPr lang="fr-FR" spc="-5">
                <a:latin typeface="Arial" panose="020B0604020202020204" pitchFamily="34" charset="0"/>
                <a:ea typeface="Times New Roman" panose="02020603050405020304" pitchFamily="18" charset="0"/>
                <a:cs typeface="Arial" panose="020B0604020202020204" pitchFamily="34" charset="0"/>
              </a:rPr>
              <a:t>ệ</a:t>
            </a:r>
            <a:r>
              <a:rPr lang="fr-FR">
                <a:latin typeface="Arial" panose="020B0604020202020204" pitchFamily="34" charset="0"/>
                <a:ea typeface="Times New Roman" panose="02020603050405020304" pitchFamily="18" charset="0"/>
                <a:cs typeface="Arial" panose="020B0604020202020204" pitchFamily="34" charset="0"/>
              </a:rPr>
              <a:t>u đường ống là: thép, nhự</a:t>
            </a:r>
            <a:r>
              <a:rPr lang="fr-FR" spc="-5">
                <a:latin typeface="Arial" panose="020B0604020202020204" pitchFamily="34" charset="0"/>
                <a:ea typeface="Times New Roman" panose="02020603050405020304" pitchFamily="18" charset="0"/>
                <a:cs typeface="Arial" panose="020B0604020202020204" pitchFamily="34" charset="0"/>
              </a:rPr>
              <a:t>a</a:t>
            </a:r>
            <a:r>
              <a:rPr lang="fr-FR">
                <a:latin typeface="Arial" panose="020B0604020202020204" pitchFamily="34" charset="0"/>
                <a:ea typeface="Times New Roman" panose="02020603050405020304" pitchFamily="18" charset="0"/>
                <a:cs typeface="Arial" panose="020B0604020202020204" pitchFamily="34" charset="0"/>
              </a:rPr>
              <a:t>,…</a:t>
            </a:r>
            <a:endParaRPr lang="en-US">
              <a:latin typeface="Arial" panose="020B0604020202020204" pitchFamily="34" charset="0"/>
              <a:ea typeface="Times New Roman" panose="02020603050405020304" pitchFamily="18" charset="0"/>
              <a:cs typeface="Arial" panose="020B0604020202020204" pitchFamily="34" charset="0"/>
            </a:endParaRPr>
          </a:p>
          <a:p>
            <a:pPr lvl="1" algn="just">
              <a:lnSpc>
                <a:spcPct val="115000"/>
              </a:lnSpc>
              <a:spcBef>
                <a:spcPts val="300"/>
              </a:spcBef>
              <a:spcAft>
                <a:spcPts val="300"/>
              </a:spcAft>
            </a:pPr>
            <a:r>
              <a:rPr lang="fr-FR">
                <a:latin typeface="Arial" panose="020B0604020202020204" pitchFamily="34" charset="0"/>
                <a:ea typeface="Calibri" panose="020F0502020204030204" pitchFamily="34" charset="0"/>
                <a:cs typeface="Arial" panose="020B0604020202020204" pitchFamily="34" charset="0"/>
              </a:rPr>
              <a:t>–</a:t>
            </a:r>
            <a:r>
              <a:rPr lang="fr-FR" spc="70">
                <a:latin typeface="Arial" panose="020B0604020202020204" pitchFamily="34" charset="0"/>
                <a:ea typeface="Calibri" panose="020F0502020204030204" pitchFamily="34"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Kí</a:t>
            </a:r>
            <a:r>
              <a:rPr lang="fr-FR" spc="-5">
                <a:latin typeface="Arial" panose="020B0604020202020204" pitchFamily="34" charset="0"/>
                <a:ea typeface="Times New Roman" panose="02020603050405020304" pitchFamily="18" charset="0"/>
                <a:cs typeface="Arial" panose="020B0604020202020204" pitchFamily="34" charset="0"/>
              </a:rPr>
              <a:t>c</a:t>
            </a:r>
            <a:r>
              <a:rPr lang="fr-FR">
                <a:latin typeface="Arial" panose="020B0604020202020204" pitchFamily="34" charset="0"/>
                <a:ea typeface="Times New Roman" panose="02020603050405020304" pitchFamily="18" charset="0"/>
                <a:cs typeface="Arial" panose="020B0604020202020204" pitchFamily="34" charset="0"/>
              </a:rPr>
              <a:t>h</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thước</a:t>
            </a:r>
            <a:r>
              <a:rPr lang="fr-FR" spc="20">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đường</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ống</a:t>
            </a:r>
            <a:r>
              <a:rPr lang="fr-FR" spc="25">
                <a:latin typeface="Arial" panose="020B0604020202020204" pitchFamily="34" charset="0"/>
                <a:ea typeface="Times New Roman" panose="02020603050405020304" pitchFamily="18"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c</a:t>
            </a:r>
            <a:r>
              <a:rPr lang="fr-FR">
                <a:latin typeface="Arial" panose="020B0604020202020204" pitchFamily="34" charset="0"/>
                <a:ea typeface="Times New Roman" panose="02020603050405020304" pitchFamily="18" charset="0"/>
                <a:cs typeface="Arial" panose="020B0604020202020204" pitchFamily="34" charset="0"/>
              </a:rPr>
              <a:t>ó</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phù</a:t>
            </a:r>
            <a:r>
              <a:rPr lang="fr-FR" spc="25">
                <a:latin typeface="Arial" panose="020B0604020202020204" pitchFamily="34" charset="0"/>
                <a:ea typeface="Times New Roman" panose="02020603050405020304" pitchFamily="18"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h</a:t>
            </a:r>
            <a:r>
              <a:rPr lang="fr-FR">
                <a:latin typeface="Arial" panose="020B0604020202020204" pitchFamily="34" charset="0"/>
                <a:ea typeface="Times New Roman" panose="02020603050405020304" pitchFamily="18" charset="0"/>
                <a:cs typeface="Arial" panose="020B0604020202020204" pitchFamily="34" charset="0"/>
              </a:rPr>
              <a:t>ợp</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h</a:t>
            </a:r>
            <a:r>
              <a:rPr lang="fr-FR" spc="-5">
                <a:latin typeface="Arial" panose="020B0604020202020204" pitchFamily="34" charset="0"/>
                <a:ea typeface="Times New Roman" panose="02020603050405020304" pitchFamily="18" charset="0"/>
                <a:cs typeface="Arial" panose="020B0604020202020204" pitchFamily="34" charset="0"/>
              </a:rPr>
              <a:t>a</a:t>
            </a:r>
            <a:r>
              <a:rPr lang="fr-FR">
                <a:latin typeface="Arial" panose="020B0604020202020204" pitchFamily="34" charset="0"/>
                <a:ea typeface="Times New Roman" panose="02020603050405020304" pitchFamily="18" charset="0"/>
                <a:cs typeface="Arial" panose="020B0604020202020204" pitchFamily="34" charset="0"/>
              </a:rPr>
              <a:t>y</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khôn</a:t>
            </a:r>
            <a:r>
              <a:rPr lang="fr-FR" spc="5">
                <a:latin typeface="Arial" panose="020B0604020202020204" pitchFamily="34" charset="0"/>
                <a:ea typeface="Times New Roman" panose="02020603050405020304" pitchFamily="18" charset="0"/>
                <a:cs typeface="Arial" panose="020B0604020202020204" pitchFamily="34" charset="0"/>
              </a:rPr>
              <a:t>g</a:t>
            </a:r>
            <a:r>
              <a:rPr lang="fr-FR">
                <a:latin typeface="Arial" panose="020B0604020202020204" pitchFamily="34" charset="0"/>
                <a:ea typeface="Times New Roman" panose="02020603050405020304" pitchFamily="18" charset="0"/>
                <a:cs typeface="Arial" panose="020B0604020202020204" pitchFamily="34" charset="0"/>
              </a:rPr>
              <a:t>:</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n</a:t>
            </a:r>
            <a:r>
              <a:rPr lang="fr-FR" spc="-15">
                <a:latin typeface="Arial" panose="020B0604020202020204" pitchFamily="34" charset="0"/>
                <a:ea typeface="Times New Roman" panose="02020603050405020304" pitchFamily="18" charset="0"/>
                <a:cs typeface="Arial" panose="020B0604020202020204" pitchFamily="34" charset="0"/>
              </a:rPr>
              <a:t>ế</a:t>
            </a:r>
            <a:r>
              <a:rPr lang="fr-FR">
                <a:latin typeface="Arial" panose="020B0604020202020204" pitchFamily="34" charset="0"/>
                <a:ea typeface="Times New Roman" panose="02020603050405020304" pitchFamily="18" charset="0"/>
                <a:cs typeface="Arial" panose="020B0604020202020204" pitchFamily="34" charset="0"/>
              </a:rPr>
              <a:t>u</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t</a:t>
            </a:r>
            <a:r>
              <a:rPr lang="fr-FR" spc="5">
                <a:latin typeface="Arial" panose="020B0604020202020204" pitchFamily="34" charset="0"/>
                <a:ea typeface="Times New Roman" panose="02020603050405020304" pitchFamily="18" charset="0"/>
                <a:cs typeface="Arial" panose="020B0604020202020204" pitchFamily="34" charset="0"/>
              </a:rPr>
              <a:t>i</a:t>
            </a:r>
            <a:r>
              <a:rPr lang="fr-FR" spc="-5">
                <a:latin typeface="Arial" panose="020B0604020202020204" pitchFamily="34" charset="0"/>
                <a:ea typeface="Times New Roman" panose="02020603050405020304" pitchFamily="18" charset="0"/>
                <a:cs typeface="Arial" panose="020B0604020202020204" pitchFamily="34" charset="0"/>
              </a:rPr>
              <a:t>ế</a:t>
            </a:r>
            <a:r>
              <a:rPr lang="fr-FR">
                <a:latin typeface="Arial" panose="020B0604020202020204" pitchFamily="34" charset="0"/>
                <a:ea typeface="Times New Roman" panose="02020603050405020304" pitchFamily="18" charset="0"/>
                <a:cs typeface="Arial" panose="020B0604020202020204" pitchFamily="34" charset="0"/>
              </a:rPr>
              <a:t>t</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d</a:t>
            </a:r>
            <a:r>
              <a:rPr lang="fr-FR" spc="5">
                <a:latin typeface="Arial" panose="020B0604020202020204" pitchFamily="34" charset="0"/>
                <a:ea typeface="Times New Roman" panose="02020603050405020304" pitchFamily="18" charset="0"/>
                <a:cs typeface="Arial" panose="020B0604020202020204" pitchFamily="34" charset="0"/>
              </a:rPr>
              <a:t>i</a:t>
            </a:r>
            <a:r>
              <a:rPr lang="fr-FR" spc="-5">
                <a:latin typeface="Arial" panose="020B0604020202020204" pitchFamily="34" charset="0"/>
                <a:ea typeface="Times New Roman" panose="02020603050405020304" pitchFamily="18" charset="0"/>
                <a:cs typeface="Arial" panose="020B0604020202020204" pitchFamily="34" charset="0"/>
              </a:rPr>
              <a:t>ệ</a:t>
            </a:r>
            <a:r>
              <a:rPr lang="fr-FR">
                <a:latin typeface="Arial" panose="020B0604020202020204" pitchFamily="34" charset="0"/>
                <a:ea typeface="Times New Roman" panose="02020603050405020304" pitchFamily="18" charset="0"/>
                <a:cs typeface="Arial" panose="020B0604020202020204" pitchFamily="34" charset="0"/>
              </a:rPr>
              <a:t>n</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ống</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quá</a:t>
            </a:r>
            <a:r>
              <a:rPr lang="fr-FR" spc="20">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nhỏ</a:t>
            </a:r>
            <a:r>
              <a:rPr lang="fr-FR" spc="25">
                <a:latin typeface="Arial" panose="020B0604020202020204" pitchFamily="34" charset="0"/>
                <a:ea typeface="Times New Roman" panose="02020603050405020304" pitchFamily="18" charset="0"/>
                <a:cs typeface="Arial" panose="020B0604020202020204" pitchFamily="34" charset="0"/>
              </a:rPr>
              <a:t> </a:t>
            </a:r>
            <a:r>
              <a:rPr lang="fr-FR" spc="-10">
                <a:latin typeface="Arial" panose="020B0604020202020204" pitchFamily="34" charset="0"/>
                <a:ea typeface="Times New Roman" panose="02020603050405020304" pitchFamily="18" charset="0"/>
                <a:cs typeface="Arial" panose="020B0604020202020204" pitchFamily="34" charset="0"/>
              </a:rPr>
              <a:t>s</a:t>
            </a:r>
            <a:r>
              <a:rPr lang="fr-FR">
                <a:latin typeface="Arial" panose="020B0604020202020204" pitchFamily="34" charset="0"/>
                <a:ea typeface="Times New Roman" panose="02020603050405020304" pitchFamily="18" charset="0"/>
                <a:cs typeface="Arial" panose="020B0604020202020204" pitchFamily="34" charset="0"/>
              </a:rPr>
              <a:t>ẽ</a:t>
            </a:r>
            <a:r>
              <a:rPr lang="fr-FR" spc="20">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d</a:t>
            </a:r>
            <a:r>
              <a:rPr lang="fr-FR" spc="-5">
                <a:latin typeface="Arial" panose="020B0604020202020204" pitchFamily="34" charset="0"/>
                <a:ea typeface="Times New Roman" panose="02020603050405020304" pitchFamily="18" charset="0"/>
                <a:cs typeface="Arial" panose="020B0604020202020204" pitchFamily="34" charset="0"/>
              </a:rPr>
              <a:t>ẫ</a:t>
            </a:r>
            <a:r>
              <a:rPr lang="fr-FR">
                <a:latin typeface="Arial" panose="020B0604020202020204" pitchFamily="34" charset="0"/>
                <a:ea typeface="Times New Roman" panose="02020603050405020304" pitchFamily="18" charset="0"/>
                <a:cs typeface="Arial" panose="020B0604020202020204" pitchFamily="34" charset="0"/>
              </a:rPr>
              <a:t>n</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đ</a:t>
            </a:r>
            <a:r>
              <a:rPr lang="fr-FR" spc="5">
                <a:latin typeface="Arial" panose="020B0604020202020204" pitchFamily="34" charset="0"/>
                <a:ea typeface="Times New Roman" panose="02020603050405020304" pitchFamily="18" charset="0"/>
                <a:cs typeface="Arial" panose="020B0604020202020204" pitchFamily="34" charset="0"/>
              </a:rPr>
              <a:t>ế</a:t>
            </a:r>
            <a:r>
              <a:rPr lang="fr-FR">
                <a:latin typeface="Arial" panose="020B0604020202020204" pitchFamily="34" charset="0"/>
                <a:ea typeface="Times New Roman" panose="02020603050405020304" pitchFamily="18" charset="0"/>
                <a:cs typeface="Arial" panose="020B0604020202020204" pitchFamily="34" charset="0"/>
              </a:rPr>
              <a:t>n mức</a:t>
            </a:r>
            <a:r>
              <a:rPr lang="fr-FR" spc="-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tổn th</a:t>
            </a:r>
            <a:r>
              <a:rPr lang="fr-FR" spc="-5">
                <a:latin typeface="Arial" panose="020B0604020202020204" pitchFamily="34" charset="0"/>
                <a:ea typeface="Times New Roman" panose="02020603050405020304" pitchFamily="18" charset="0"/>
                <a:cs typeface="Arial" panose="020B0604020202020204" pitchFamily="34" charset="0"/>
              </a:rPr>
              <a:t>ấ</a:t>
            </a:r>
            <a:r>
              <a:rPr lang="fr-FR">
                <a:latin typeface="Arial" panose="020B0604020202020204" pitchFamily="34" charset="0"/>
                <a:ea typeface="Times New Roman" panose="02020603050405020304" pitchFamily="18" charset="0"/>
                <a:cs typeface="Arial" panose="020B0604020202020204" pitchFamily="34" charset="0"/>
              </a:rPr>
              <a:t>t áp su</a:t>
            </a:r>
            <a:r>
              <a:rPr lang="fr-FR" spc="-5">
                <a:latin typeface="Arial" panose="020B0604020202020204" pitchFamily="34" charset="0"/>
                <a:ea typeface="Times New Roman" panose="02020603050405020304" pitchFamily="18" charset="0"/>
                <a:cs typeface="Arial" panose="020B0604020202020204" pitchFamily="34" charset="0"/>
              </a:rPr>
              <a:t>ấ</a:t>
            </a:r>
            <a:r>
              <a:rPr lang="fr-FR">
                <a:latin typeface="Arial" panose="020B0604020202020204" pitchFamily="34" charset="0"/>
                <a:ea typeface="Times New Roman" panose="02020603050405020304" pitchFamily="18" charset="0"/>
                <a:cs typeface="Arial" panose="020B0604020202020204" pitchFamily="34" charset="0"/>
              </a:rPr>
              <a:t>t </a:t>
            </a:r>
            <a:r>
              <a:rPr lang="fr-FR" spc="10">
                <a:latin typeface="Arial" panose="020B0604020202020204" pitchFamily="34" charset="0"/>
                <a:ea typeface="Times New Roman" panose="02020603050405020304" pitchFamily="18" charset="0"/>
                <a:cs typeface="Arial" panose="020B0604020202020204" pitchFamily="34" charset="0"/>
              </a:rPr>
              <a:t>l</a:t>
            </a:r>
            <a:r>
              <a:rPr lang="fr-FR">
                <a:latin typeface="Arial" panose="020B0604020202020204" pitchFamily="34" charset="0"/>
                <a:ea typeface="Times New Roman" panose="02020603050405020304" pitchFamily="18" charset="0"/>
                <a:cs typeface="Arial" panose="020B0604020202020204" pitchFamily="34" charset="0"/>
              </a:rPr>
              <a:t>ớn.</a:t>
            </a:r>
            <a:endParaRPr lang="en-US">
              <a:latin typeface="Arial" panose="020B0604020202020204" pitchFamily="34" charset="0"/>
              <a:ea typeface="Times New Roman" panose="02020603050405020304" pitchFamily="18" charset="0"/>
              <a:cs typeface="Arial" panose="020B0604020202020204" pitchFamily="34" charset="0"/>
            </a:endParaRPr>
          </a:p>
          <a:p>
            <a:pPr lvl="1" algn="just">
              <a:lnSpc>
                <a:spcPct val="115000"/>
              </a:lnSpc>
              <a:spcBef>
                <a:spcPts val="300"/>
              </a:spcBef>
              <a:spcAft>
                <a:spcPts val="300"/>
              </a:spcAft>
            </a:pPr>
            <a:r>
              <a:rPr lang="fr-FR">
                <a:latin typeface="Arial" panose="020B0604020202020204" pitchFamily="34" charset="0"/>
                <a:ea typeface="Calibri" panose="020F0502020204030204" pitchFamily="34" charset="0"/>
                <a:cs typeface="Arial" panose="020B0604020202020204" pitchFamily="34" charset="0"/>
              </a:rPr>
              <a:t>–</a:t>
            </a:r>
            <a:r>
              <a:rPr lang="fr-FR" spc="70">
                <a:latin typeface="Arial" panose="020B0604020202020204" pitchFamily="34" charset="0"/>
                <a:ea typeface="Calibri" panose="020F0502020204030204" pitchFamily="34"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B</a:t>
            </a:r>
            <a:r>
              <a:rPr lang="fr-FR">
                <a:latin typeface="Arial" panose="020B0604020202020204" pitchFamily="34" charset="0"/>
                <a:ea typeface="Times New Roman" panose="02020603050405020304" pitchFamily="18" charset="0"/>
                <a:cs typeface="Arial" panose="020B0604020202020204" pitchFamily="34" charset="0"/>
              </a:rPr>
              <a:t>ố trí đường ống đ</a:t>
            </a:r>
            <a:r>
              <a:rPr lang="fr-FR" spc="-5">
                <a:latin typeface="Arial" panose="020B0604020202020204" pitchFamily="34" charset="0"/>
                <a:ea typeface="Times New Roman" panose="02020603050405020304" pitchFamily="18" charset="0"/>
                <a:cs typeface="Arial" panose="020B0604020202020204" pitchFamily="34" charset="0"/>
              </a:rPr>
              <a:t>ả</a:t>
            </a:r>
            <a:r>
              <a:rPr lang="fr-FR">
                <a:latin typeface="Arial" panose="020B0604020202020204" pitchFamily="34" charset="0"/>
                <a:ea typeface="Times New Roman" panose="02020603050405020304" pitchFamily="18" charset="0"/>
                <a:cs typeface="Arial" panose="020B0604020202020204" pitchFamily="34" charset="0"/>
              </a:rPr>
              <a:t>m b</a:t>
            </a:r>
            <a:r>
              <a:rPr lang="fr-FR" spc="-5">
                <a:latin typeface="Arial" panose="020B0604020202020204" pitchFamily="34" charset="0"/>
                <a:ea typeface="Times New Roman" panose="02020603050405020304" pitchFamily="18" charset="0"/>
                <a:cs typeface="Arial" panose="020B0604020202020204" pitchFamily="34" charset="0"/>
              </a:rPr>
              <a:t>ả</a:t>
            </a:r>
            <a:r>
              <a:rPr lang="fr-FR">
                <a:latin typeface="Arial" panose="020B0604020202020204" pitchFamily="34" charset="0"/>
                <a:ea typeface="Times New Roman" panose="02020603050405020304" pitchFamily="18" charset="0"/>
                <a:cs typeface="Arial" panose="020B0604020202020204" pitchFamily="34" charset="0"/>
              </a:rPr>
              <a:t>o độ dố</a:t>
            </a:r>
            <a:r>
              <a:rPr lang="fr-FR" spc="-5">
                <a:latin typeface="Arial" panose="020B0604020202020204" pitchFamily="34" charset="0"/>
                <a:ea typeface="Times New Roman" panose="02020603050405020304" pitchFamily="18" charset="0"/>
                <a:cs typeface="Arial" panose="020B0604020202020204" pitchFamily="34" charset="0"/>
              </a:rPr>
              <a:t>c</a:t>
            </a:r>
            <a:r>
              <a:rPr lang="fr-FR">
                <a:latin typeface="Arial" panose="020B0604020202020204" pitchFamily="34" charset="0"/>
                <a:ea typeface="Times New Roman" panose="02020603050405020304" pitchFamily="18" charset="0"/>
                <a:cs typeface="Arial" panose="020B0604020202020204" pitchFamily="34" charset="0"/>
              </a:rPr>
              <a:t>:</a:t>
            </a:r>
            <a:r>
              <a:rPr lang="fr-FR" spc="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ống d</a:t>
            </a:r>
            <a:r>
              <a:rPr lang="fr-FR" spc="-5">
                <a:latin typeface="Arial" panose="020B0604020202020204" pitchFamily="34" charset="0"/>
                <a:ea typeface="Times New Roman" panose="02020603050405020304" pitchFamily="18" charset="0"/>
                <a:cs typeface="Arial" panose="020B0604020202020204" pitchFamily="34" charset="0"/>
              </a:rPr>
              <a:t>à</a:t>
            </a:r>
            <a:r>
              <a:rPr lang="fr-FR">
                <a:latin typeface="Arial" panose="020B0604020202020204" pitchFamily="34" charset="0"/>
                <a:ea typeface="Times New Roman" panose="02020603050405020304" pitchFamily="18" charset="0"/>
                <a:cs typeface="Arial" panose="020B0604020202020204" pitchFamily="34" charset="0"/>
              </a:rPr>
              <a:t>i 100 m</a:t>
            </a:r>
            <a:r>
              <a:rPr lang="fr-FR" spc="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thì</a:t>
            </a:r>
            <a:r>
              <a:rPr lang="fr-FR" spc="5">
                <a:latin typeface="Arial" panose="020B0604020202020204" pitchFamily="34" charset="0"/>
                <a:ea typeface="Times New Roman" panose="02020603050405020304" pitchFamily="18"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c</a:t>
            </a:r>
            <a:r>
              <a:rPr lang="fr-FR">
                <a:latin typeface="Arial" panose="020B0604020202020204" pitchFamily="34" charset="0"/>
                <a:ea typeface="Times New Roman" panose="02020603050405020304" pitchFamily="18" charset="0"/>
                <a:cs typeface="Arial" panose="020B0604020202020204" pitchFamily="34" charset="0"/>
              </a:rPr>
              <a:t>ó </a:t>
            </a:r>
            <a:r>
              <a:rPr lang="fr-FR" spc="5">
                <a:latin typeface="Arial" panose="020B0604020202020204" pitchFamily="34" charset="0"/>
                <a:ea typeface="Times New Roman" panose="02020603050405020304" pitchFamily="18" charset="0"/>
                <a:cs typeface="Arial" panose="020B0604020202020204" pitchFamily="34" charset="0"/>
              </a:rPr>
              <a:t>đ</a:t>
            </a:r>
            <a:r>
              <a:rPr lang="fr-FR">
                <a:latin typeface="Arial" panose="020B0604020202020204" pitchFamily="34" charset="0"/>
                <a:ea typeface="Times New Roman" panose="02020603050405020304" pitchFamily="18" charset="0"/>
                <a:cs typeface="Arial" panose="020B0604020202020204" pitchFamily="34" charset="0"/>
              </a:rPr>
              <a:t>ộ dốc</a:t>
            </a:r>
            <a:r>
              <a:rPr lang="fr-FR" spc="-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trung bình 1 m.</a:t>
            </a:r>
            <a:endParaRPr lang="en-US">
              <a:latin typeface="Arial" panose="020B0604020202020204" pitchFamily="34" charset="0"/>
              <a:ea typeface="Times New Roman" panose="02020603050405020304" pitchFamily="18" charset="0"/>
              <a:cs typeface="Arial" panose="020B0604020202020204" pitchFamily="34" charset="0"/>
            </a:endParaRPr>
          </a:p>
          <a:p>
            <a:pPr lvl="1" algn="just">
              <a:lnSpc>
                <a:spcPct val="115000"/>
              </a:lnSpc>
              <a:spcBef>
                <a:spcPts val="300"/>
              </a:spcBef>
              <a:spcAft>
                <a:spcPts val="300"/>
              </a:spcAft>
            </a:pPr>
            <a:r>
              <a:rPr lang="fr-FR">
                <a:latin typeface="Arial" panose="020B0604020202020204" pitchFamily="34" charset="0"/>
                <a:ea typeface="Calibri" panose="020F0502020204030204" pitchFamily="34" charset="0"/>
                <a:cs typeface="Arial" panose="020B0604020202020204" pitchFamily="34" charset="0"/>
              </a:rPr>
              <a:t>–</a:t>
            </a:r>
            <a:r>
              <a:rPr lang="fr-FR" spc="70">
                <a:latin typeface="Arial" panose="020B0604020202020204" pitchFamily="34" charset="0"/>
                <a:ea typeface="Calibri" panose="020F0502020204030204" pitchFamily="34"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B</a:t>
            </a:r>
            <a:r>
              <a:rPr lang="fr-FR">
                <a:latin typeface="Arial" panose="020B0604020202020204" pitchFamily="34" charset="0"/>
                <a:ea typeface="Times New Roman" panose="02020603050405020304" pitchFamily="18" charset="0"/>
                <a:cs typeface="Arial" panose="020B0604020202020204" pitchFamily="34" charset="0"/>
              </a:rPr>
              <a:t>ố</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trí</a:t>
            </a:r>
            <a:r>
              <a:rPr lang="fr-FR" spc="25">
                <a:latin typeface="Arial" panose="020B0604020202020204" pitchFamily="34" charset="0"/>
                <a:ea typeface="Times New Roman" panose="02020603050405020304" pitchFamily="18"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l</a:t>
            </a:r>
            <a:r>
              <a:rPr lang="fr-FR" spc="-5">
                <a:latin typeface="Arial" panose="020B0604020202020204" pitchFamily="34" charset="0"/>
                <a:ea typeface="Times New Roman" panose="02020603050405020304" pitchFamily="18" charset="0"/>
                <a:cs typeface="Arial" panose="020B0604020202020204" pitchFamily="34" charset="0"/>
              </a:rPr>
              <a:t>ắ</a:t>
            </a:r>
            <a:r>
              <a:rPr lang="fr-FR">
                <a:latin typeface="Arial" panose="020B0604020202020204" pitchFamily="34" charset="0"/>
                <a:ea typeface="Times New Roman" panose="02020603050405020304" pitchFamily="18" charset="0"/>
                <a:cs typeface="Arial" panose="020B0604020202020204" pitchFamily="34" charset="0"/>
              </a:rPr>
              <a:t>p</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đ</a:t>
            </a:r>
            <a:r>
              <a:rPr lang="fr-FR" spc="-5">
                <a:latin typeface="Arial" panose="020B0604020202020204" pitchFamily="34" charset="0"/>
                <a:ea typeface="Times New Roman" panose="02020603050405020304" pitchFamily="18" charset="0"/>
                <a:cs typeface="Arial" panose="020B0604020202020204" pitchFamily="34" charset="0"/>
              </a:rPr>
              <a:t>ặ</a:t>
            </a:r>
            <a:r>
              <a:rPr lang="fr-FR">
                <a:latin typeface="Arial" panose="020B0604020202020204" pitchFamily="34" charset="0"/>
                <a:ea typeface="Times New Roman" panose="02020603050405020304" pitchFamily="18" charset="0"/>
                <a:cs typeface="Arial" panose="020B0604020202020204" pitchFamily="34" charset="0"/>
              </a:rPr>
              <a:t>t</a:t>
            </a:r>
            <a:r>
              <a:rPr lang="fr-FR" spc="25">
                <a:latin typeface="Arial" panose="020B0604020202020204" pitchFamily="34" charset="0"/>
                <a:ea typeface="Times New Roman" panose="02020603050405020304" pitchFamily="18"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c</a:t>
            </a:r>
            <a:r>
              <a:rPr lang="fr-FR" spc="-5">
                <a:latin typeface="Arial" panose="020B0604020202020204" pitchFamily="34" charset="0"/>
                <a:ea typeface="Times New Roman" panose="02020603050405020304" pitchFamily="18" charset="0"/>
                <a:cs typeface="Arial" panose="020B0604020202020204" pitchFamily="34" charset="0"/>
              </a:rPr>
              <a:t>á</a:t>
            </a:r>
            <a:r>
              <a:rPr lang="fr-FR">
                <a:latin typeface="Arial" panose="020B0604020202020204" pitchFamily="34" charset="0"/>
                <a:ea typeface="Times New Roman" panose="02020603050405020304" pitchFamily="18" charset="0"/>
                <a:cs typeface="Arial" panose="020B0604020202020204" pitchFamily="34" charset="0"/>
              </a:rPr>
              <a:t>c</a:t>
            </a:r>
            <a:r>
              <a:rPr lang="fr-FR" spc="20">
                <a:latin typeface="Arial" panose="020B0604020202020204" pitchFamily="34" charset="0"/>
                <a:ea typeface="Times New Roman" panose="02020603050405020304" pitchFamily="18" charset="0"/>
                <a:cs typeface="Arial" panose="020B0604020202020204" pitchFamily="34" charset="0"/>
              </a:rPr>
              <a:t> b</a:t>
            </a:r>
            <a:r>
              <a:rPr lang="fr-FR" spc="-5">
                <a:latin typeface="Arial" panose="020B0604020202020204" pitchFamily="34" charset="0"/>
                <a:ea typeface="Times New Roman" panose="02020603050405020304" pitchFamily="18" charset="0"/>
                <a:cs typeface="Arial" panose="020B0604020202020204" pitchFamily="34" charset="0"/>
              </a:rPr>
              <a:t>ẫ</a:t>
            </a:r>
            <a:r>
              <a:rPr lang="fr-FR">
                <a:latin typeface="Arial" panose="020B0604020202020204" pitchFamily="34" charset="0"/>
                <a:ea typeface="Times New Roman" panose="02020603050405020304" pitchFamily="18" charset="0"/>
                <a:cs typeface="Arial" panose="020B0604020202020204" pitchFamily="34" charset="0"/>
              </a:rPr>
              <a:t>y</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hơi</a:t>
            </a:r>
            <a:r>
              <a:rPr lang="fr-FR" spc="3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tr</a:t>
            </a:r>
            <a:r>
              <a:rPr lang="fr-FR" spc="-5">
                <a:latin typeface="Arial" panose="020B0604020202020204" pitchFamily="34" charset="0"/>
                <a:ea typeface="Times New Roman" panose="02020603050405020304" pitchFamily="18" charset="0"/>
                <a:cs typeface="Arial" panose="020B0604020202020204" pitchFamily="34" charset="0"/>
              </a:rPr>
              <a:t>ê</a:t>
            </a:r>
            <a:r>
              <a:rPr lang="fr-FR">
                <a:latin typeface="Arial" panose="020B0604020202020204" pitchFamily="34" charset="0"/>
                <a:ea typeface="Times New Roman" panose="02020603050405020304" pitchFamily="18" charset="0"/>
                <a:cs typeface="Arial" panose="020B0604020202020204" pitchFamily="34" charset="0"/>
              </a:rPr>
              <a:t>n</a:t>
            </a:r>
            <a:r>
              <a:rPr lang="fr-FR" spc="30">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ống</a:t>
            </a:r>
            <a:r>
              <a:rPr lang="fr-FR" spc="25">
                <a:latin typeface="Arial" panose="020B0604020202020204" pitchFamily="34" charset="0"/>
                <a:ea typeface="Times New Roman" panose="02020603050405020304" pitchFamily="18"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m</a:t>
            </a:r>
            <a:r>
              <a:rPr lang="fr-FR">
                <a:latin typeface="Arial" panose="020B0604020202020204" pitchFamily="34" charset="0"/>
                <a:ea typeface="Times New Roman" panose="02020603050405020304" pitchFamily="18" charset="0"/>
                <a:cs typeface="Arial" panose="020B0604020202020204" pitchFamily="34" charset="0"/>
              </a:rPr>
              <a:t>ột</a:t>
            </a:r>
            <a:r>
              <a:rPr lang="fr-FR" spc="25">
                <a:latin typeface="Arial" panose="020B0604020202020204" pitchFamily="34" charset="0"/>
                <a:ea typeface="Times New Roman" panose="02020603050405020304" pitchFamily="18"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c</a:t>
            </a:r>
            <a:r>
              <a:rPr lang="fr-FR" spc="-5">
                <a:latin typeface="Arial" panose="020B0604020202020204" pitchFamily="34" charset="0"/>
                <a:ea typeface="Times New Roman" panose="02020603050405020304" pitchFamily="18" charset="0"/>
                <a:cs typeface="Arial" panose="020B0604020202020204" pitchFamily="34" charset="0"/>
              </a:rPr>
              <a:t>ác</a:t>
            </a:r>
            <a:r>
              <a:rPr lang="fr-FR">
                <a:latin typeface="Arial" panose="020B0604020202020204" pitchFamily="34" charset="0"/>
                <a:ea typeface="Times New Roman" panose="02020603050405020304" pitchFamily="18" charset="0"/>
                <a:cs typeface="Arial" panose="020B0604020202020204" pitchFamily="34" charset="0"/>
              </a:rPr>
              <a:t>h</a:t>
            </a:r>
            <a:r>
              <a:rPr lang="fr-FR" spc="25">
                <a:latin typeface="Arial" panose="020B0604020202020204" pitchFamily="34" charset="0"/>
                <a:ea typeface="Times New Roman" panose="02020603050405020304" pitchFamily="18"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h</a:t>
            </a:r>
            <a:r>
              <a:rPr lang="fr-FR">
                <a:latin typeface="Arial" panose="020B0604020202020204" pitchFamily="34" charset="0"/>
                <a:ea typeface="Times New Roman" panose="02020603050405020304" pitchFamily="18" charset="0"/>
                <a:cs typeface="Arial" panose="020B0604020202020204" pitchFamily="34" charset="0"/>
              </a:rPr>
              <a:t>ợp</a:t>
            </a:r>
            <a:r>
              <a:rPr lang="fr-FR" spc="3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lý:</a:t>
            </a:r>
            <a:r>
              <a:rPr lang="fr-FR" spc="30">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tương</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ứng</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với</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30</a:t>
            </a:r>
            <a:r>
              <a:rPr lang="fr-FR" spc="2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a:t>
            </a:r>
            <a:r>
              <a:rPr lang="fr-FR" spc="20">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5</a:t>
            </a:r>
            <a:r>
              <a:rPr lang="fr-FR" spc="10">
                <a:latin typeface="Arial" panose="020B0604020202020204" pitchFamily="34" charset="0"/>
                <a:ea typeface="Times New Roman" panose="02020603050405020304" pitchFamily="18" charset="0"/>
                <a:cs typeface="Arial" panose="020B0604020202020204" pitchFamily="34" charset="0"/>
              </a:rPr>
              <a:t>0 </a:t>
            </a:r>
            <a:r>
              <a:rPr lang="fr-FR">
                <a:latin typeface="Arial" panose="020B0604020202020204" pitchFamily="34" charset="0"/>
                <a:ea typeface="Times New Roman" panose="02020603050405020304" pitchFamily="18" charset="0"/>
                <a:cs typeface="Arial" panose="020B0604020202020204" pitchFamily="34" charset="0"/>
              </a:rPr>
              <a:t>m</a:t>
            </a:r>
            <a:r>
              <a:rPr lang="fr-FR" spc="30">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đường ống thì</a:t>
            </a:r>
            <a:r>
              <a:rPr lang="fr-FR" spc="5">
                <a:latin typeface="Arial" panose="020B0604020202020204" pitchFamily="34" charset="0"/>
                <a:ea typeface="Times New Roman" panose="02020603050405020304" pitchFamily="18"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c</a:t>
            </a:r>
            <a:r>
              <a:rPr lang="fr-FR">
                <a:latin typeface="Arial" panose="020B0604020202020204" pitchFamily="34" charset="0"/>
                <a:ea typeface="Times New Roman" panose="02020603050405020304" pitchFamily="18" charset="0"/>
                <a:cs typeface="Arial" panose="020B0604020202020204" pitchFamily="34" charset="0"/>
              </a:rPr>
              <a:t>ó </a:t>
            </a:r>
            <a:r>
              <a:rPr lang="fr-FR" spc="5">
                <a:latin typeface="Arial" panose="020B0604020202020204" pitchFamily="34" charset="0"/>
                <a:ea typeface="Times New Roman" panose="02020603050405020304" pitchFamily="18" charset="0"/>
                <a:cs typeface="Arial" panose="020B0604020202020204" pitchFamily="34" charset="0"/>
              </a:rPr>
              <a:t>m</a:t>
            </a:r>
            <a:r>
              <a:rPr lang="fr-FR">
                <a:latin typeface="Arial" panose="020B0604020202020204" pitchFamily="34" charset="0"/>
                <a:ea typeface="Times New Roman" panose="02020603050405020304" pitchFamily="18" charset="0"/>
                <a:cs typeface="Arial" panose="020B0604020202020204" pitchFamily="34" charset="0"/>
              </a:rPr>
              <a:t>ột b</a:t>
            </a:r>
            <a:r>
              <a:rPr lang="fr-FR" spc="-5">
                <a:latin typeface="Arial" panose="020B0604020202020204" pitchFamily="34" charset="0"/>
                <a:ea typeface="Times New Roman" panose="02020603050405020304" pitchFamily="18" charset="0"/>
                <a:cs typeface="Arial" panose="020B0604020202020204" pitchFamily="34" charset="0"/>
              </a:rPr>
              <a:t>ẫ</a:t>
            </a:r>
            <a:r>
              <a:rPr lang="fr-FR">
                <a:latin typeface="Arial" panose="020B0604020202020204" pitchFamily="34" charset="0"/>
                <a:ea typeface="Times New Roman" panose="02020603050405020304" pitchFamily="18" charset="0"/>
                <a:cs typeface="Arial" panose="020B0604020202020204" pitchFamily="34" charset="0"/>
              </a:rPr>
              <a:t>y hơi,</a:t>
            </a:r>
            <a:r>
              <a:rPr lang="fr-FR" spc="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ở s</a:t>
            </a:r>
            <a:r>
              <a:rPr lang="fr-FR" spc="-5">
                <a:latin typeface="Arial" panose="020B0604020202020204" pitchFamily="34" charset="0"/>
                <a:ea typeface="Times New Roman" panose="02020603050405020304" pitchFamily="18" charset="0"/>
                <a:cs typeface="Arial" panose="020B0604020202020204" pitchFamily="34" charset="0"/>
              </a:rPr>
              <a:t>a</a:t>
            </a:r>
            <a:r>
              <a:rPr lang="fr-FR">
                <a:latin typeface="Arial" panose="020B0604020202020204" pitchFamily="34" charset="0"/>
                <a:ea typeface="Times New Roman" panose="02020603050405020304" pitchFamily="18" charset="0"/>
                <a:cs typeface="Arial" panose="020B0604020202020204" pitchFamily="34" charset="0"/>
              </a:rPr>
              <a:t>u mỗi ống góp h</a:t>
            </a:r>
            <a:r>
              <a:rPr lang="fr-FR" spc="-5">
                <a:latin typeface="Arial" panose="020B0604020202020204" pitchFamily="34" charset="0"/>
                <a:ea typeface="Times New Roman" panose="02020603050405020304" pitchFamily="18" charset="0"/>
                <a:cs typeface="Arial" panose="020B0604020202020204" pitchFamily="34" charset="0"/>
              </a:rPr>
              <a:t>a</a:t>
            </a:r>
            <a:r>
              <a:rPr lang="fr-FR">
                <a:latin typeface="Arial" panose="020B0604020202020204" pitchFamily="34" charset="0"/>
                <a:ea typeface="Times New Roman" panose="02020603050405020304" pitchFamily="18" charset="0"/>
                <a:cs typeface="Arial" panose="020B0604020202020204" pitchFamily="34" charset="0"/>
              </a:rPr>
              <a:t>y tr</a:t>
            </a:r>
            <a:r>
              <a:rPr lang="fr-FR" spc="10">
                <a:latin typeface="Arial" panose="020B0604020202020204" pitchFamily="34" charset="0"/>
                <a:ea typeface="Times New Roman" panose="02020603050405020304" pitchFamily="18" charset="0"/>
                <a:cs typeface="Arial" panose="020B0604020202020204" pitchFamily="34" charset="0"/>
              </a:rPr>
              <a:t>ư</a:t>
            </a:r>
            <a:r>
              <a:rPr lang="fr-FR">
                <a:latin typeface="Arial" panose="020B0604020202020204" pitchFamily="34" charset="0"/>
                <a:ea typeface="Times New Roman" panose="02020603050405020304" pitchFamily="18" charset="0"/>
                <a:cs typeface="Arial" panose="020B0604020202020204" pitchFamily="34" charset="0"/>
              </a:rPr>
              <a:t>ớc</a:t>
            </a:r>
            <a:r>
              <a:rPr lang="fr-FR" spc="-5">
                <a:latin typeface="Arial" panose="020B0604020202020204" pitchFamily="34" charset="0"/>
                <a:ea typeface="Times New Roman" panose="02020603050405020304" pitchFamily="18" charset="0"/>
                <a:cs typeface="Arial" panose="020B0604020202020204" pitchFamily="34" charset="0"/>
              </a:rPr>
              <a:t> </a:t>
            </a:r>
            <a:r>
              <a:rPr lang="fr-FR">
                <a:latin typeface="Arial" panose="020B0604020202020204" pitchFamily="34" charset="0"/>
                <a:ea typeface="Times New Roman" panose="02020603050405020304" pitchFamily="18" charset="0"/>
                <a:cs typeface="Arial" panose="020B0604020202020204" pitchFamily="34" charset="0"/>
              </a:rPr>
              <a:t>v</a:t>
            </a:r>
            <a:r>
              <a:rPr lang="fr-FR" spc="-5">
                <a:latin typeface="Arial" panose="020B0604020202020204" pitchFamily="34" charset="0"/>
                <a:ea typeface="Times New Roman" panose="02020603050405020304" pitchFamily="18" charset="0"/>
                <a:cs typeface="Arial" panose="020B0604020202020204" pitchFamily="34" charset="0"/>
              </a:rPr>
              <a:t>a</a:t>
            </a:r>
            <a:r>
              <a:rPr lang="fr-FR">
                <a:latin typeface="Arial" panose="020B0604020202020204" pitchFamily="34" charset="0"/>
                <a:ea typeface="Times New Roman" panose="02020603050405020304" pitchFamily="18" charset="0"/>
                <a:cs typeface="Arial" panose="020B0604020202020204" pitchFamily="34" charset="0"/>
              </a:rPr>
              <a:t>n thì</a:t>
            </a:r>
            <a:r>
              <a:rPr lang="fr-FR" spc="5">
                <a:latin typeface="Arial" panose="020B0604020202020204" pitchFamily="34" charset="0"/>
                <a:ea typeface="Times New Roman" panose="02020603050405020304" pitchFamily="18" charset="0"/>
                <a:cs typeface="Arial" panose="020B0604020202020204" pitchFamily="34" charset="0"/>
              </a:rPr>
              <a:t> </a:t>
            </a:r>
            <a:r>
              <a:rPr lang="fr-FR" spc="-5">
                <a:latin typeface="Arial" panose="020B0604020202020204" pitchFamily="34" charset="0"/>
                <a:ea typeface="Times New Roman" panose="02020603050405020304" pitchFamily="18" charset="0"/>
                <a:cs typeface="Arial" panose="020B0604020202020204" pitchFamily="34" charset="0"/>
              </a:rPr>
              <a:t>c</a:t>
            </a:r>
            <a:r>
              <a:rPr lang="fr-FR">
                <a:latin typeface="Arial" panose="020B0604020202020204" pitchFamily="34" charset="0"/>
                <a:ea typeface="Times New Roman" panose="02020603050405020304" pitchFamily="18" charset="0"/>
                <a:cs typeface="Arial" panose="020B0604020202020204" pitchFamily="34" charset="0"/>
              </a:rPr>
              <a:t>ần </a:t>
            </a:r>
            <a:r>
              <a:rPr lang="fr-FR" spc="-5">
                <a:latin typeface="Arial" panose="020B0604020202020204" pitchFamily="34" charset="0"/>
                <a:ea typeface="Times New Roman" panose="02020603050405020304" pitchFamily="18" charset="0"/>
                <a:cs typeface="Arial" panose="020B0604020202020204" pitchFamily="34" charset="0"/>
              </a:rPr>
              <a:t>c</a:t>
            </a:r>
            <a:r>
              <a:rPr lang="fr-FR">
                <a:latin typeface="Arial" panose="020B0604020202020204" pitchFamily="34" charset="0"/>
                <a:ea typeface="Times New Roman" panose="02020603050405020304" pitchFamily="18" charset="0"/>
                <a:cs typeface="Arial" panose="020B0604020202020204" pitchFamily="34" charset="0"/>
              </a:rPr>
              <a:t>ó </a:t>
            </a:r>
            <a:r>
              <a:rPr lang="fr-FR" spc="10">
                <a:latin typeface="Arial" panose="020B0604020202020204" pitchFamily="34" charset="0"/>
                <a:ea typeface="Times New Roman" panose="02020603050405020304" pitchFamily="18" charset="0"/>
                <a:cs typeface="Arial" panose="020B0604020202020204" pitchFamily="34" charset="0"/>
              </a:rPr>
              <a:t>b</a:t>
            </a:r>
            <a:r>
              <a:rPr lang="fr-FR" spc="-5">
                <a:latin typeface="Arial" panose="020B0604020202020204" pitchFamily="34" charset="0"/>
                <a:ea typeface="Times New Roman" panose="02020603050405020304" pitchFamily="18" charset="0"/>
                <a:cs typeface="Arial" panose="020B0604020202020204" pitchFamily="34" charset="0"/>
              </a:rPr>
              <a:t>ẫ</a:t>
            </a:r>
            <a:r>
              <a:rPr lang="fr-FR">
                <a:latin typeface="Arial" panose="020B0604020202020204" pitchFamily="34" charset="0"/>
                <a:ea typeface="Times New Roman" panose="02020603050405020304" pitchFamily="18" charset="0"/>
                <a:cs typeface="Arial" panose="020B0604020202020204" pitchFamily="34" charset="0"/>
              </a:rPr>
              <a:t>y hơi,…</a:t>
            </a:r>
            <a:endParaRPr lang="en-US" dirty="0">
              <a:latin typeface="Arial" panose="020B0604020202020204" pitchFamily="34" charset="0"/>
              <a:ea typeface="Times New Roman" panose="02020603050405020304" pitchFamily="18" charset="0"/>
              <a:cs typeface="Arial" panose="020B0604020202020204" pitchFamily="34" charset="0"/>
            </a:endParaRPr>
          </a:p>
        </p:txBody>
      </p:sp>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pic>
        <p:nvPicPr>
          <p:cNvPr id="7" name="Picture 6">
            <a:extLst>
              <a:ext uri="{FF2B5EF4-FFF2-40B4-BE49-F238E27FC236}">
                <a16:creationId xmlns:a16="http://schemas.microsoft.com/office/drawing/2014/main" id="{367E45D3-34E2-50F2-2EC0-606857B141C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3974492"/>
            <a:ext cx="5755517" cy="217683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661CBF4-17CF-D5A9-DC0D-3FB32AD4BBC1}"/>
              </a:ext>
            </a:extLst>
          </p:cNvPr>
          <p:cNvSpPr txBox="1"/>
          <p:nvPr/>
        </p:nvSpPr>
        <p:spPr>
          <a:xfrm>
            <a:off x="4343400" y="6233971"/>
            <a:ext cx="4038600" cy="369332"/>
          </a:xfrm>
          <a:prstGeom prst="rect">
            <a:avLst/>
          </a:prstGeom>
          <a:noFill/>
        </p:spPr>
        <p:txBody>
          <a:bodyPr wrap="square">
            <a:spAutoFit/>
          </a:bodyPr>
          <a:lstStyle/>
          <a:p>
            <a:r>
              <a:rPr lang="en-US" sz="1800" dirty="0" err="1">
                <a:effectLst/>
                <a:latin typeface="Arial" panose="020B0604020202020204" pitchFamily="34" charset="0"/>
                <a:ea typeface="Times New Roman" panose="02020603050405020304" pitchFamily="18" charset="0"/>
                <a:cs typeface="Arial" panose="020B0604020202020204" pitchFamily="34" charset="0"/>
              </a:rPr>
              <a:t>Độ</a:t>
            </a:r>
            <a:r>
              <a:rPr lang="en-US" sz="1800" dirty="0">
                <a:effectLst/>
                <a:latin typeface="Arial" panose="020B0604020202020204" pitchFamily="34" charset="0"/>
                <a:ea typeface="Times New Roman" panose="02020603050405020304" pitchFamily="18" charset="0"/>
                <a:cs typeface="Arial" panose="020B0604020202020204" pitchFamily="34" charset="0"/>
              </a:rPr>
              <a:t> </a:t>
            </a:r>
            <a:r>
              <a:rPr lang="en-US" sz="1800" dirty="0" err="1">
                <a:effectLst/>
                <a:latin typeface="Arial" panose="020B0604020202020204" pitchFamily="34" charset="0"/>
                <a:ea typeface="Times New Roman" panose="02020603050405020304" pitchFamily="18" charset="0"/>
                <a:cs typeface="Arial" panose="020B0604020202020204" pitchFamily="34" charset="0"/>
              </a:rPr>
              <a:t>dốc</a:t>
            </a:r>
            <a:r>
              <a:rPr lang="en-US" sz="1800" spc="-5" dirty="0">
                <a:effectLst/>
                <a:latin typeface="Arial" panose="020B0604020202020204" pitchFamily="34" charset="0"/>
                <a:ea typeface="Times New Roman" panose="02020603050405020304" pitchFamily="18" charset="0"/>
                <a:cs typeface="Arial" panose="020B0604020202020204" pitchFamily="34" charset="0"/>
              </a:rPr>
              <a:t> </a:t>
            </a:r>
            <a:r>
              <a:rPr lang="en-US" sz="1800" dirty="0" err="1">
                <a:effectLst/>
                <a:latin typeface="Arial" panose="020B0604020202020204" pitchFamily="34" charset="0"/>
                <a:ea typeface="Times New Roman" panose="02020603050405020304" pitchFamily="18" charset="0"/>
                <a:cs typeface="Arial" panose="020B0604020202020204" pitchFamily="34" charset="0"/>
              </a:rPr>
              <a:t>phù</a:t>
            </a:r>
            <a:r>
              <a:rPr lang="en-US" sz="1800" dirty="0">
                <a:effectLst/>
                <a:latin typeface="Arial" panose="020B0604020202020204" pitchFamily="34" charset="0"/>
                <a:ea typeface="Times New Roman" panose="02020603050405020304" pitchFamily="18" charset="0"/>
                <a:cs typeface="Arial" panose="020B0604020202020204" pitchFamily="34" charset="0"/>
              </a:rPr>
              <a:t> </a:t>
            </a:r>
            <a:r>
              <a:rPr lang="en-US" sz="1800" dirty="0" err="1">
                <a:effectLst/>
                <a:latin typeface="Arial" panose="020B0604020202020204" pitchFamily="34" charset="0"/>
                <a:ea typeface="Times New Roman" panose="02020603050405020304" pitchFamily="18" charset="0"/>
                <a:cs typeface="Arial" panose="020B0604020202020204" pitchFamily="34" charset="0"/>
              </a:rPr>
              <a:t>hợp</a:t>
            </a:r>
            <a:r>
              <a:rPr lang="en-US" sz="1800" dirty="0">
                <a:effectLst/>
                <a:latin typeface="Arial" panose="020B0604020202020204" pitchFamily="34" charset="0"/>
                <a:ea typeface="Times New Roman" panose="02020603050405020304" pitchFamily="18" charset="0"/>
                <a:cs typeface="Arial" panose="020B0604020202020204" pitchFamily="34" charset="0"/>
              </a:rPr>
              <a:t> </a:t>
            </a:r>
            <a:r>
              <a:rPr lang="en-US" sz="1800" spc="-5" dirty="0" err="1">
                <a:effectLst/>
                <a:latin typeface="Arial" panose="020B0604020202020204" pitchFamily="34" charset="0"/>
                <a:ea typeface="Times New Roman" panose="02020603050405020304" pitchFamily="18" charset="0"/>
                <a:cs typeface="Arial" panose="020B0604020202020204" pitchFamily="34" charset="0"/>
              </a:rPr>
              <a:t>c</a:t>
            </a:r>
            <a:r>
              <a:rPr lang="en-US" sz="1800" dirty="0" err="1">
                <a:effectLst/>
                <a:latin typeface="Arial" panose="020B0604020202020204" pitchFamily="34" charset="0"/>
                <a:ea typeface="Times New Roman" panose="02020603050405020304" pitchFamily="18" charset="0"/>
                <a:cs typeface="Arial" panose="020B0604020202020204" pitchFamily="34" charset="0"/>
              </a:rPr>
              <a:t>ủa</a:t>
            </a:r>
            <a:r>
              <a:rPr lang="en-US" sz="1800" spc="-5" dirty="0">
                <a:effectLst/>
                <a:latin typeface="Arial" panose="020B0604020202020204" pitchFamily="34" charset="0"/>
                <a:ea typeface="Times New Roman" panose="02020603050405020304" pitchFamily="18" charset="0"/>
                <a:cs typeface="Arial" panose="020B0604020202020204" pitchFamily="34" charset="0"/>
              </a:rPr>
              <a:t> </a:t>
            </a:r>
            <a:r>
              <a:rPr lang="en-US" sz="1800" dirty="0" err="1">
                <a:effectLst/>
                <a:latin typeface="Arial" panose="020B0604020202020204" pitchFamily="34" charset="0"/>
                <a:ea typeface="Times New Roman" panose="02020603050405020304" pitchFamily="18" charset="0"/>
                <a:cs typeface="Arial" panose="020B0604020202020204" pitchFamily="34" charset="0"/>
              </a:rPr>
              <a:t>đường</a:t>
            </a:r>
            <a:r>
              <a:rPr lang="en-US" sz="1800" dirty="0">
                <a:effectLst/>
                <a:latin typeface="Arial" panose="020B0604020202020204" pitchFamily="34" charset="0"/>
                <a:ea typeface="Times New Roman" panose="02020603050405020304" pitchFamily="18" charset="0"/>
                <a:cs typeface="Arial" panose="020B0604020202020204" pitchFamily="34" charset="0"/>
              </a:rPr>
              <a:t> </a:t>
            </a:r>
            <a:r>
              <a:rPr lang="en-US" sz="1800" dirty="0" err="1">
                <a:effectLst/>
                <a:latin typeface="Arial" panose="020B0604020202020204" pitchFamily="34" charset="0"/>
                <a:ea typeface="Times New Roman" panose="02020603050405020304" pitchFamily="18" charset="0"/>
                <a:cs typeface="Arial" panose="020B0604020202020204" pitchFamily="34" charset="0"/>
              </a:rPr>
              <a:t>ống</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36064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4AE902-5F8F-E042-55C4-8FF2D1EB25FA}"/>
              </a:ext>
            </a:extLst>
          </p:cNvPr>
          <p:cNvSpPr txBox="1"/>
          <p:nvPr/>
        </p:nvSpPr>
        <p:spPr>
          <a:xfrm>
            <a:off x="692771" y="607324"/>
            <a:ext cx="10896599" cy="584775"/>
          </a:xfrm>
          <a:prstGeom prst="rect">
            <a:avLst/>
          </a:prstGeom>
          <a:noFill/>
        </p:spPr>
        <p:txBody>
          <a:bodyPr wrap="square">
            <a:spAutoFit/>
          </a:bodyPr>
          <a:lstStyle/>
          <a:p>
            <a:pPr algn="ctr"/>
            <a:r>
              <a:rPr lang="vi-VN" sz="3200" b="1" spc="5">
                <a:solidFill>
                  <a:schemeClr val="accent1">
                    <a:lumMod val="50000"/>
                  </a:schemeClr>
                </a:solidFill>
                <a:ea typeface="Times New Roman" panose="02020603050405020304" pitchFamily="18" charset="0"/>
                <a:cs typeface="Arial" panose="020B0604020202020204" pitchFamily="34" charset="0"/>
              </a:rPr>
              <a:t>Thu hồi nước ngưng</a:t>
            </a:r>
          </a:p>
        </p:txBody>
      </p:sp>
      <p:sp>
        <p:nvSpPr>
          <p:cNvPr id="5" name="TextBox 4">
            <a:extLst>
              <a:ext uri="{FF2B5EF4-FFF2-40B4-BE49-F238E27FC236}">
                <a16:creationId xmlns:a16="http://schemas.microsoft.com/office/drawing/2014/main" id="{9155855F-4A3D-8D45-4BE3-8707148596EF}"/>
              </a:ext>
            </a:extLst>
          </p:cNvPr>
          <p:cNvSpPr txBox="1"/>
          <p:nvPr/>
        </p:nvSpPr>
        <p:spPr>
          <a:xfrm>
            <a:off x="559447" y="1206614"/>
            <a:ext cx="10896600" cy="1059008"/>
          </a:xfrm>
          <a:prstGeom prst="rect">
            <a:avLst/>
          </a:prstGeom>
          <a:noFill/>
        </p:spPr>
        <p:txBody>
          <a:bodyPr wrap="square">
            <a:spAutoFit/>
          </a:bodyPr>
          <a:lstStyle/>
          <a:p>
            <a:pPr marL="285750" indent="-285750">
              <a:lnSpc>
                <a:spcPct val="120000"/>
              </a:lnSpc>
              <a:buFont typeface="Arial" panose="020B0604020202020204" pitchFamily="34" charset="0"/>
              <a:buChar char="•"/>
            </a:pPr>
            <a:r>
              <a:rPr lang="en-US">
                <a:latin typeface="Arial" panose="020B0604020202020204" pitchFamily="34" charset="0"/>
                <a:ea typeface="Times New Roman" panose="02020603050405020304" pitchFamily="18" charset="0"/>
                <a:cs typeface="Arial" panose="020B0604020202020204" pitchFamily="34" charset="0"/>
              </a:rPr>
              <a:t>Khi</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nước ngưng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không</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đ</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ợc thu</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hồi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r</a:t>
            </a:r>
            <a:r>
              <a:rPr lang="en-US">
                <a:latin typeface="Arial" panose="020B0604020202020204" pitchFamily="34" charset="0"/>
                <a:ea typeface="Times New Roman" panose="02020603050405020304" pitchFamily="18" charset="0"/>
                <a:cs typeface="Arial" panose="020B0604020202020204" pitchFamily="34" charset="0"/>
              </a:rPr>
              <a:t>ở</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hệ thống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thì</a:t>
            </a:r>
            <a:r>
              <a:rPr lang="en-US" spc="1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ệ thống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bị</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tổn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h</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Vì nước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ngưng thu hồi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t>
            </a:r>
            <a:r>
              <a:rPr lang="en-US" spc="5">
                <a:latin typeface="Arial" panose="020B0604020202020204" pitchFamily="34" charset="0"/>
                <a:ea typeface="Times New Roman" panose="02020603050405020304" pitchFamily="18" charset="0"/>
                <a:cs typeface="Arial" panose="020B0604020202020204" pitchFamily="34" charset="0"/>
              </a:rPr>
              <a:t>ư</a:t>
            </a:r>
            <a:r>
              <a:rPr lang="en-US" spc="-10">
                <a:latin typeface="Arial" panose="020B0604020202020204" pitchFamily="34" charset="0"/>
                <a:ea typeface="Times New Roman" panose="02020603050405020304" pitchFamily="18" charset="0"/>
                <a:cs typeface="Arial" panose="020B0604020202020204" pitchFamily="34" charset="0"/>
              </a:rPr>
              <a:t>ờ</a:t>
            </a:r>
            <a:r>
              <a:rPr lang="en-US">
                <a:latin typeface="Arial" panose="020B0604020202020204" pitchFamily="34" charset="0"/>
                <a:ea typeface="Times New Roman" panose="02020603050405020304" pitchFamily="18" charset="0"/>
                <a:cs typeface="Arial" panose="020B0604020202020204" pitchFamily="34" charset="0"/>
              </a:rPr>
              <a:t>ng ở nhi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t</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độ </a:t>
            </a:r>
            <a:r>
              <a:rPr lang="en-US" spc="-5">
                <a:latin typeface="Arial" panose="020B0604020202020204" pitchFamily="34" charset="0"/>
                <a:ea typeface="Times New Roman" panose="02020603050405020304" pitchFamily="18" charset="0"/>
                <a:cs typeface="Arial" panose="020B0604020202020204" pitchFamily="34" charset="0"/>
              </a:rPr>
              <a:t>ca</a:t>
            </a:r>
            <a:r>
              <a:rPr lang="en-US">
                <a:latin typeface="Arial" panose="020B0604020202020204" pitchFamily="34" charset="0"/>
                <a:ea typeface="Times New Roman" panose="02020603050405020304" pitchFamily="18" charset="0"/>
                <a:cs typeface="Arial" panose="020B0604020202020204" pitchFamily="34" charset="0"/>
              </a:rPr>
              <a:t>o và</a:t>
            </a:r>
            <a:r>
              <a:rPr lang="en-US" spc="-5">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s</a:t>
            </a:r>
            <a:r>
              <a:rPr lang="en-US" spc="-5">
                <a:latin typeface="Arial" panose="020B0604020202020204" pitchFamily="34" charset="0"/>
                <a:ea typeface="Times New Roman" panose="02020603050405020304" pitchFamily="18" charset="0"/>
                <a:cs typeface="Arial" panose="020B0604020202020204" pitchFamily="34" charset="0"/>
              </a:rPr>
              <a:t>ạc</a:t>
            </a:r>
            <a:r>
              <a:rPr lang="en-US">
                <a:latin typeface="Arial" panose="020B0604020202020204" pitchFamily="34" charset="0"/>
                <a:ea typeface="Times New Roman" panose="02020603050405020304" pitchFamily="18" charset="0"/>
                <a:cs typeface="Arial" panose="020B0604020202020204" pitchFamily="34" charset="0"/>
              </a:rPr>
              <a:t>h, n</a:t>
            </a:r>
            <a:r>
              <a:rPr lang="en-US" spc="-5">
                <a:latin typeface="Arial" panose="020B0604020202020204" pitchFamily="34" charset="0"/>
                <a:ea typeface="Times New Roman" panose="02020603050405020304" pitchFamily="18" charset="0"/>
                <a:cs typeface="Arial" panose="020B0604020202020204" pitchFamily="34" charset="0"/>
              </a:rPr>
              <a:t>ê</a:t>
            </a:r>
            <a:r>
              <a:rPr lang="en-US">
                <a:latin typeface="Arial" panose="020B0604020202020204" pitchFamily="34" charset="0"/>
                <a:ea typeface="Times New Roman" panose="02020603050405020304" pitchFamily="18" charset="0"/>
                <a:cs typeface="Arial" panose="020B0604020202020204" pitchFamily="34" charset="0"/>
              </a:rPr>
              <a:t>n vi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thu </a:t>
            </a:r>
            <a:r>
              <a:rPr lang="en-US" spc="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ồi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nước</a:t>
            </a:r>
            <a:r>
              <a:rPr lang="en-US" spc="-5">
                <a:latin typeface="Arial" panose="020B0604020202020204" pitchFamily="34" charset="0"/>
                <a:ea typeface="Times New Roman" panose="02020603050405020304" pitchFamily="18" charset="0"/>
                <a:cs typeface="Arial" panose="020B0604020202020204" pitchFamily="34" charset="0"/>
              </a:rPr>
              <a:t> </a:t>
            </a:r>
            <a:r>
              <a:rPr lang="en-US" spc="-10">
                <a:latin typeface="Arial" panose="020B0604020202020204" pitchFamily="34" charset="0"/>
                <a:ea typeface="Times New Roman" panose="02020603050405020304" pitchFamily="18" charset="0"/>
                <a:cs typeface="Arial" panose="020B0604020202020204" pitchFamily="34" charset="0"/>
              </a:rPr>
              <a:t>n</a:t>
            </a:r>
            <a:r>
              <a:rPr lang="en-US">
                <a:latin typeface="Arial" panose="020B0604020202020204" pitchFamily="34" charset="0"/>
                <a:ea typeface="Times New Roman" panose="02020603050405020304" pitchFamily="18" charset="0"/>
                <a:cs typeface="Arial" panose="020B0604020202020204" pitchFamily="34" charset="0"/>
              </a:rPr>
              <a:t>gưng sẽ</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giúp </a:t>
            </a:r>
            <a:r>
              <a:rPr lang="en-US" spc="-5">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ế</a:t>
            </a:r>
            <a:r>
              <a:rPr lang="en-US">
                <a:latin typeface="Arial" panose="020B0604020202020204" pitchFamily="34" charset="0"/>
                <a:ea typeface="Times New Roman" panose="02020603050405020304" pitchFamily="18" charset="0"/>
                <a:cs typeface="Arial" panose="020B0604020202020204" pitchFamily="34" charset="0"/>
              </a:rPr>
              <a:t>t ki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m được</a:t>
            </a:r>
            <a:r>
              <a:rPr lang="en-US" spc="-5">
                <a:latin typeface="Arial" panose="020B0604020202020204" pitchFamily="34" charset="0"/>
                <a:ea typeface="Times New Roman" panose="02020603050405020304" pitchFamily="18" charset="0"/>
                <a:cs typeface="Arial" panose="020B0604020202020204" pitchFamily="34" charset="0"/>
              </a:rPr>
              <a:t> c</a:t>
            </a:r>
            <a:r>
              <a:rPr lang="en-US">
                <a:latin typeface="Arial" panose="020B0604020202020204" pitchFamily="34" charset="0"/>
                <a:ea typeface="Times New Roman" panose="02020603050405020304" pitchFamily="18" charset="0"/>
                <a:cs typeface="Arial" panose="020B0604020202020204" pitchFamily="34" charset="0"/>
              </a:rPr>
              <a:t>hi phí</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nhiên</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a:t>
            </a:r>
            <a:r>
              <a:rPr lang="en-US" spc="10">
                <a:latin typeface="Arial" panose="020B0604020202020204" pitchFamily="34" charset="0"/>
                <a:ea typeface="Times New Roman" panose="02020603050405020304" pitchFamily="18" charset="0"/>
                <a:cs typeface="Arial" panose="020B0604020202020204" pitchFamily="34" charset="0"/>
              </a:rPr>
              <a:t>i</a:t>
            </a:r>
            <a:r>
              <a:rPr lang="en-US" spc="-5">
                <a:latin typeface="Arial" panose="020B0604020202020204" pitchFamily="34" charset="0"/>
                <a:ea typeface="Times New Roman" panose="02020603050405020304" pitchFamily="18" charset="0"/>
                <a:cs typeface="Arial" panose="020B0604020202020204" pitchFamily="34" charset="0"/>
              </a:rPr>
              <a:t>ệ</a:t>
            </a:r>
            <a:r>
              <a:rPr lang="en-US">
                <a:latin typeface="Arial" panose="020B0604020202020204" pitchFamily="34" charset="0"/>
                <a:ea typeface="Times New Roman" panose="02020603050405020304" pitchFamily="18" charset="0"/>
                <a:cs typeface="Arial" panose="020B0604020202020204" pitchFamily="34" charset="0"/>
              </a:rPr>
              <a:t>u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ũng như </a:t>
            </a:r>
            <a:r>
              <a:rPr lang="en-US" spc="-5">
                <a:latin typeface="Arial" panose="020B0604020202020204" pitchFamily="34" charset="0"/>
                <a:ea typeface="Times New Roman" panose="02020603050405020304" pitchFamily="18" charset="0"/>
                <a:cs typeface="Arial" panose="020B0604020202020204" pitchFamily="34" charset="0"/>
              </a:rPr>
              <a:t>c</a:t>
            </a:r>
            <a:r>
              <a:rPr lang="en-US">
                <a:latin typeface="Arial" panose="020B0604020202020204" pitchFamily="34" charset="0"/>
                <a:ea typeface="Times New Roman" panose="02020603050405020304" pitchFamily="18" charset="0"/>
                <a:cs typeface="Arial" panose="020B0604020202020204" pitchFamily="34" charset="0"/>
              </a:rPr>
              <a:t>hi phí</a:t>
            </a:r>
            <a:r>
              <a:rPr lang="en-US" spc="5">
                <a:latin typeface="Arial" panose="020B0604020202020204" pitchFamily="34" charset="0"/>
                <a:ea typeface="Times New Roman" panose="02020603050405020304" pitchFamily="18" charset="0"/>
                <a:cs typeface="Arial" panose="020B0604020202020204" pitchFamily="34" charset="0"/>
              </a:rPr>
              <a:t> x</a:t>
            </a:r>
            <a:r>
              <a:rPr lang="en-US">
                <a:latin typeface="Arial" panose="020B0604020202020204" pitchFamily="34" charset="0"/>
                <a:ea typeface="Times New Roman" panose="02020603050405020304" pitchFamily="18" charset="0"/>
                <a:cs typeface="Arial" panose="020B0604020202020204" pitchFamily="34" charset="0"/>
              </a:rPr>
              <a:t>ử</a:t>
            </a:r>
            <a:r>
              <a:rPr lang="en-US" spc="10">
                <a:latin typeface="Arial" panose="020B0604020202020204" pitchFamily="34" charset="0"/>
                <a:ea typeface="Times New Roman" panose="02020603050405020304" pitchFamily="18" charset="0"/>
                <a:cs typeface="Arial" panose="020B0604020202020204" pitchFamily="34" charset="0"/>
              </a:rPr>
              <a:t> lý </a:t>
            </a:r>
            <a:r>
              <a:rPr lang="en-US">
                <a:latin typeface="Arial" panose="020B0604020202020204" pitchFamily="34" charset="0"/>
                <a:ea typeface="Times New Roman" panose="02020603050405020304" pitchFamily="18" charset="0"/>
                <a:cs typeface="Arial" panose="020B0604020202020204" pitchFamily="34" charset="0"/>
              </a:rPr>
              <a:t>nướ</a:t>
            </a:r>
            <a:r>
              <a:rPr lang="en-US" spc="-5">
                <a:latin typeface="Arial" panose="020B0604020202020204" pitchFamily="34" charset="0"/>
                <a:ea typeface="Times New Roman" panose="02020603050405020304" pitchFamily="18" charset="0"/>
                <a:cs typeface="Arial" panose="020B0604020202020204" pitchFamily="34" charset="0"/>
              </a:rPr>
              <a:t>c.</a:t>
            </a:r>
            <a:endParaRPr lang="en-US" dirty="0">
              <a:latin typeface="Arial" panose="020B0604020202020204" pitchFamily="34" charset="0"/>
              <a:cs typeface="Arial" panose="020B0604020202020204" pitchFamily="34" charset="0"/>
            </a:endParaRPr>
          </a:p>
        </p:txBody>
      </p:sp>
      <p:grpSp>
        <p:nvGrpSpPr>
          <p:cNvPr id="9" name="Group 4">
            <a:extLst>
              <a:ext uri="{FF2B5EF4-FFF2-40B4-BE49-F238E27FC236}">
                <a16:creationId xmlns:a16="http://schemas.microsoft.com/office/drawing/2014/main" id="{27B12E0E-BDC4-0E87-2385-E0427967A7D7}"/>
              </a:ext>
            </a:extLst>
          </p:cNvPr>
          <p:cNvGrpSpPr>
            <a:grpSpLocks/>
          </p:cNvGrpSpPr>
          <p:nvPr/>
        </p:nvGrpSpPr>
        <p:grpSpPr bwMode="auto">
          <a:xfrm>
            <a:off x="6709059" y="2286117"/>
            <a:ext cx="4828246" cy="3200400"/>
            <a:chOff x="774" y="1365"/>
            <a:chExt cx="4854" cy="2119"/>
          </a:xfrm>
        </p:grpSpPr>
        <p:graphicFrame>
          <p:nvGraphicFramePr>
            <p:cNvPr id="10" name="Object 2">
              <a:hlinkClick r:id="" action="ppaction://ole?verb=0"/>
              <a:extLst>
                <a:ext uri="{FF2B5EF4-FFF2-40B4-BE49-F238E27FC236}">
                  <a16:creationId xmlns:a16="http://schemas.microsoft.com/office/drawing/2014/main" id="{291EAF22-5AA2-2CBC-7EA6-549A8150617C}"/>
                </a:ext>
              </a:extLst>
            </p:cNvPr>
            <p:cNvGraphicFramePr>
              <a:graphicFrameLocks/>
            </p:cNvGraphicFramePr>
            <p:nvPr>
              <p:extLst>
                <p:ext uri="{D42A27DB-BD31-4B8C-83A1-F6EECF244321}">
                  <p14:modId xmlns:p14="http://schemas.microsoft.com/office/powerpoint/2010/main" val="2931965466"/>
                </p:ext>
              </p:extLst>
            </p:nvPr>
          </p:nvGraphicFramePr>
          <p:xfrm>
            <a:off x="774" y="1365"/>
            <a:ext cx="4854" cy="2119"/>
          </p:xfrm>
          <a:graphic>
            <a:graphicData uri="http://schemas.openxmlformats.org/presentationml/2006/ole">
              <mc:AlternateContent xmlns:mc="http://schemas.openxmlformats.org/markup-compatibility/2006">
                <mc:Choice xmlns:v="urn:schemas-microsoft-com:vml" Requires="v">
                  <p:oleObj spid="_x0000_s10251" name="Chart" r:id="rId3" imgW="7696095" imgH="3962335" progId="MSGraph.Chart.8">
                    <p:embed followColorScheme="full"/>
                  </p:oleObj>
                </mc:Choice>
                <mc:Fallback>
                  <p:oleObj name="Chart" r:id="rId3" imgW="7696095" imgH="3962335" progId="MSGraph.Chart.8">
                    <p:embed followColorScheme="full"/>
                    <p:pic>
                      <p:nvPicPr>
                        <p:cNvPr id="10" name="Object 2">
                          <a:hlinkClick r:id="" action="ppaction://ole?verb=0"/>
                          <a:extLst>
                            <a:ext uri="{FF2B5EF4-FFF2-40B4-BE49-F238E27FC236}">
                              <a16:creationId xmlns:a16="http://schemas.microsoft.com/office/drawing/2014/main" id="{291EAF22-5AA2-2CBC-7EA6-549A8150617C}"/>
                            </a:ext>
                          </a:extLst>
                        </p:cNvPr>
                        <p:cNvPicPr>
                          <a:picLocks noChangeArrowheads="1"/>
                        </p:cNvPicPr>
                        <p:nvPr/>
                      </p:nvPicPr>
                      <p:blipFill>
                        <a:blip r:embed="rId4"/>
                        <a:srcRect/>
                        <a:stretch>
                          <a:fillRect/>
                        </a:stretch>
                      </p:blipFill>
                      <p:spPr bwMode="auto">
                        <a:xfrm>
                          <a:off x="774" y="1365"/>
                          <a:ext cx="4854" cy="2119"/>
                        </a:xfrm>
                        <a:prstGeom prst="rect">
                          <a:avLst/>
                        </a:prstGeom>
                        <a:solidFill>
                          <a:schemeClr val="accent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Line 6">
              <a:extLst>
                <a:ext uri="{FF2B5EF4-FFF2-40B4-BE49-F238E27FC236}">
                  <a16:creationId xmlns:a16="http://schemas.microsoft.com/office/drawing/2014/main" id="{73E8BDF2-3310-26C7-557F-64DE085B02AB}"/>
                </a:ext>
              </a:extLst>
            </p:cNvPr>
            <p:cNvSpPr>
              <a:spLocks noChangeShapeType="1"/>
            </p:cNvSpPr>
            <p:nvPr/>
          </p:nvSpPr>
          <p:spPr bwMode="auto">
            <a:xfrm flipV="1">
              <a:off x="1864" y="2299"/>
              <a:ext cx="3640" cy="678"/>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2" name="Line 7">
              <a:extLst>
                <a:ext uri="{FF2B5EF4-FFF2-40B4-BE49-F238E27FC236}">
                  <a16:creationId xmlns:a16="http://schemas.microsoft.com/office/drawing/2014/main" id="{3E1100F8-B670-44A1-323A-4B627F21BE42}"/>
                </a:ext>
              </a:extLst>
            </p:cNvPr>
            <p:cNvSpPr>
              <a:spLocks noChangeShapeType="1"/>
            </p:cNvSpPr>
            <p:nvPr/>
          </p:nvSpPr>
          <p:spPr bwMode="auto">
            <a:xfrm flipV="1">
              <a:off x="1864" y="1621"/>
              <a:ext cx="3640" cy="122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grpSp>
      <p:sp>
        <p:nvSpPr>
          <p:cNvPr id="15" name="Rectangle 3">
            <a:extLst>
              <a:ext uri="{FF2B5EF4-FFF2-40B4-BE49-F238E27FC236}">
                <a16:creationId xmlns:a16="http://schemas.microsoft.com/office/drawing/2014/main" id="{9AB11500-966B-3773-D8BA-5616547C17FC}"/>
              </a:ext>
            </a:extLst>
          </p:cNvPr>
          <p:cNvSpPr>
            <a:spLocks noChangeArrowheads="1"/>
          </p:cNvSpPr>
          <p:nvPr/>
        </p:nvSpPr>
        <p:spPr bwMode="auto">
          <a:xfrm>
            <a:off x="7804696" y="5469855"/>
            <a:ext cx="2632133" cy="3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spcBef>
                <a:spcPct val="0"/>
              </a:spcBef>
              <a:buClrTx/>
              <a:buFontTx/>
              <a:buNone/>
            </a:pPr>
            <a:r>
              <a:rPr lang="en-GB" altLang="en-US" sz="2000" smtClean="0">
                <a:latin typeface="Arial" panose="020B0604020202020204" pitchFamily="34" charset="0"/>
              </a:rPr>
              <a:t>Nhiệt độ nước ngưng</a:t>
            </a:r>
            <a:endParaRPr lang="en-US" altLang="en-US" sz="2000" dirty="0">
              <a:latin typeface="Arial" panose="020B0604020202020204" pitchFamily="34" charset="0"/>
            </a:endParaRPr>
          </a:p>
        </p:txBody>
      </p:sp>
      <p:sp>
        <p:nvSpPr>
          <p:cNvPr id="7" name="Rectangle 8">
            <a:extLst>
              <a:ext uri="{FF2B5EF4-FFF2-40B4-BE49-F238E27FC236}">
                <a16:creationId xmlns:a16="http://schemas.microsoft.com/office/drawing/2014/main" id="{67AD27D6-BEA4-8BA6-5974-FF44CECAB11C}"/>
              </a:ext>
            </a:extLst>
          </p:cNvPr>
          <p:cNvSpPr>
            <a:spLocks noChangeArrowheads="1"/>
          </p:cNvSpPr>
          <p:nvPr/>
        </p:nvSpPr>
        <p:spPr bwMode="auto">
          <a:xfrm>
            <a:off x="9745641" y="4206211"/>
            <a:ext cx="1606210" cy="366767"/>
          </a:xfrm>
          <a:prstGeom prst="rect">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b="1" smtClean="0"/>
              <a:t>Thu hồi 50 %</a:t>
            </a:r>
            <a:endParaRPr lang="en-US" altLang="en-US" b="1" dirty="0"/>
          </a:p>
        </p:txBody>
      </p:sp>
      <p:sp>
        <p:nvSpPr>
          <p:cNvPr id="18" name="Rectangle 8">
            <a:extLst>
              <a:ext uri="{FF2B5EF4-FFF2-40B4-BE49-F238E27FC236}">
                <a16:creationId xmlns:a16="http://schemas.microsoft.com/office/drawing/2014/main" id="{52D33D99-6B42-2EDF-B52E-57C84FC6597F}"/>
              </a:ext>
            </a:extLst>
          </p:cNvPr>
          <p:cNvSpPr>
            <a:spLocks noChangeArrowheads="1"/>
          </p:cNvSpPr>
          <p:nvPr/>
        </p:nvSpPr>
        <p:spPr bwMode="auto">
          <a:xfrm>
            <a:off x="8534400" y="2824904"/>
            <a:ext cx="1734450" cy="366767"/>
          </a:xfrm>
          <a:prstGeom prst="rect">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b="1" smtClean="0"/>
              <a:t>Thu hồi 100 %</a:t>
            </a:r>
            <a:endParaRPr lang="en-US" altLang="en-US" b="1" dirty="0"/>
          </a:p>
        </p:txBody>
      </p:sp>
      <p:pic>
        <p:nvPicPr>
          <p:cNvPr id="14" name="Picture 13"/>
          <p:cNvPicPr>
            <a:picLocks noChangeAspect="1"/>
          </p:cNvPicPr>
          <p:nvPr/>
        </p:nvPicPr>
        <p:blipFill>
          <a:blip r:embed="rId5"/>
          <a:stretch>
            <a:fillRect/>
          </a:stretch>
        </p:blipFill>
        <p:spPr>
          <a:xfrm>
            <a:off x="11188160" y="5996280"/>
            <a:ext cx="1000211" cy="861720"/>
          </a:xfrm>
          <a:prstGeom prst="rect">
            <a:avLst/>
          </a:prstGeom>
        </p:spPr>
      </p:pic>
      <p:sp>
        <p:nvSpPr>
          <p:cNvPr id="17" name="TextBox 16">
            <a:extLst>
              <a:ext uri="{FF2B5EF4-FFF2-40B4-BE49-F238E27FC236}">
                <a16:creationId xmlns:a16="http://schemas.microsoft.com/office/drawing/2014/main" id="{C9DE9B29-8F3E-4636-9A00-A840C16C390D}"/>
              </a:ext>
            </a:extLst>
          </p:cNvPr>
          <p:cNvSpPr txBox="1"/>
          <p:nvPr/>
        </p:nvSpPr>
        <p:spPr>
          <a:xfrm>
            <a:off x="6141071" y="5945111"/>
            <a:ext cx="5959369" cy="584775"/>
          </a:xfrm>
          <a:prstGeom prst="rect">
            <a:avLst/>
          </a:prstGeom>
          <a:noFill/>
        </p:spPr>
        <p:txBody>
          <a:bodyPr wrap="square">
            <a:spAutoFit/>
          </a:bodyPr>
          <a:lstStyle/>
          <a:p>
            <a:r>
              <a:rPr lang="en-US" altLang="en-US" sz="1600" b="1" i="1">
                <a:latin typeface="Arial" panose="020B0604020202020204" pitchFamily="34" charset="0"/>
                <a:cs typeface="Arial" panose="020B0604020202020204" pitchFamily="34" charset="0"/>
              </a:rPr>
              <a:t>Nếu nhiệt độ nước cấp tăng 6</a:t>
            </a:r>
            <a:r>
              <a:rPr lang="en-US" altLang="en-US" sz="1600" b="1" i="1" baseline="30000">
                <a:latin typeface="Arial" panose="020B0604020202020204" pitchFamily="34" charset="0"/>
                <a:cs typeface="Arial" panose="020B0604020202020204" pitchFamily="34" charset="0"/>
              </a:rPr>
              <a:t>0C</a:t>
            </a:r>
            <a:r>
              <a:rPr lang="en-US" altLang="en-US" sz="1600" b="1" i="1">
                <a:latin typeface="Arial" panose="020B0604020202020204" pitchFamily="34" charset="0"/>
                <a:cs typeface="Arial" panose="020B0604020202020204" pitchFamily="34" charset="0"/>
              </a:rPr>
              <a:t> thì hiệu suất lò hơi sẽ tăng được 1%</a:t>
            </a:r>
            <a:endParaRPr lang="en-US" sz="1600" i="1" dirty="0">
              <a:latin typeface="Arial" panose="020B0604020202020204" pitchFamily="34" charset="0"/>
            </a:endParaRPr>
          </a:p>
        </p:txBody>
      </p:sp>
      <p:pic>
        <p:nvPicPr>
          <p:cNvPr id="16" name="Picture 15" descr="A diagram of a system&#10;&#10;Description automatically generated">
            <a:extLst>
              <a:ext uri="{FF2B5EF4-FFF2-40B4-BE49-F238E27FC236}">
                <a16:creationId xmlns:a16="http://schemas.microsoft.com/office/drawing/2014/main" id="{0D7465E4-FC9A-85F0-BA18-A46F46513C0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2771" y="2401410"/>
            <a:ext cx="5181600" cy="3407913"/>
          </a:xfrm>
          <a:prstGeom prst="rect">
            <a:avLst/>
          </a:prstGeom>
          <a:noFill/>
          <a:ln>
            <a:noFill/>
          </a:ln>
        </p:spPr>
      </p:pic>
      <p:sp>
        <p:nvSpPr>
          <p:cNvPr id="20" name="TextBox 19">
            <a:extLst>
              <a:ext uri="{FF2B5EF4-FFF2-40B4-BE49-F238E27FC236}">
                <a16:creationId xmlns:a16="http://schemas.microsoft.com/office/drawing/2014/main" id="{BB022324-E819-5591-85C2-67F545D59DAB}"/>
              </a:ext>
            </a:extLst>
          </p:cNvPr>
          <p:cNvSpPr txBox="1"/>
          <p:nvPr/>
        </p:nvSpPr>
        <p:spPr>
          <a:xfrm>
            <a:off x="1864927" y="5809323"/>
            <a:ext cx="3505200" cy="369332"/>
          </a:xfrm>
          <a:prstGeom prst="rect">
            <a:avLst/>
          </a:prstGeom>
          <a:noFill/>
        </p:spPr>
        <p:txBody>
          <a:bodyPr wrap="square">
            <a:spAutoFit/>
          </a:bodyPr>
          <a:lstStyle/>
          <a:p>
            <a:r>
              <a:rPr lang="en-US" sz="1800" dirty="0" err="1">
                <a:effectLst/>
                <a:latin typeface="Arial" panose="020B0604020202020204" pitchFamily="34" charset="0"/>
                <a:ea typeface="Times New Roman" panose="02020603050405020304" pitchFamily="18" charset="0"/>
                <a:cs typeface="Arial" panose="020B0604020202020204" pitchFamily="34" charset="0"/>
              </a:rPr>
              <a:t>Hệ</a:t>
            </a:r>
            <a:r>
              <a:rPr lang="en-US" sz="1800" spc="-5" dirty="0">
                <a:effectLst/>
                <a:latin typeface="Arial" panose="020B0604020202020204" pitchFamily="34" charset="0"/>
                <a:ea typeface="Times New Roman" panose="02020603050405020304" pitchFamily="18" charset="0"/>
                <a:cs typeface="Arial" panose="020B0604020202020204" pitchFamily="34" charset="0"/>
              </a:rPr>
              <a:t> </a:t>
            </a:r>
            <a:r>
              <a:rPr lang="en-US" sz="1800" dirty="0" err="1">
                <a:effectLst/>
                <a:latin typeface="Arial" panose="020B0604020202020204" pitchFamily="34" charset="0"/>
                <a:ea typeface="Times New Roman" panose="02020603050405020304" pitchFamily="18" charset="0"/>
                <a:cs typeface="Arial" panose="020B0604020202020204" pitchFamily="34" charset="0"/>
              </a:rPr>
              <a:t>thống</a:t>
            </a:r>
            <a:r>
              <a:rPr lang="en-US" sz="1800" dirty="0">
                <a:effectLst/>
                <a:latin typeface="Arial" panose="020B0604020202020204" pitchFamily="34" charset="0"/>
                <a:ea typeface="Times New Roman" panose="02020603050405020304" pitchFamily="18" charset="0"/>
                <a:cs typeface="Arial" panose="020B0604020202020204" pitchFamily="34" charset="0"/>
              </a:rPr>
              <a:t> </a:t>
            </a:r>
            <a:r>
              <a:rPr lang="en-US" sz="1800" spc="5" dirty="0" err="1">
                <a:effectLst/>
                <a:latin typeface="Arial" panose="020B0604020202020204" pitchFamily="34" charset="0"/>
                <a:ea typeface="Times New Roman" panose="02020603050405020304" pitchFamily="18" charset="0"/>
                <a:cs typeface="Arial" panose="020B0604020202020204" pitchFamily="34" charset="0"/>
              </a:rPr>
              <a:t>t</a:t>
            </a:r>
            <a:r>
              <a:rPr lang="en-US" sz="1800" dirty="0" err="1">
                <a:effectLst/>
                <a:latin typeface="Arial" panose="020B0604020202020204" pitchFamily="34" charset="0"/>
                <a:ea typeface="Times New Roman" panose="02020603050405020304" pitchFamily="18" charset="0"/>
                <a:cs typeface="Arial" panose="020B0604020202020204" pitchFamily="34" charset="0"/>
              </a:rPr>
              <a:t>hu</a:t>
            </a:r>
            <a:r>
              <a:rPr lang="en-US" sz="1800" spc="-10" dirty="0">
                <a:effectLst/>
                <a:latin typeface="Arial" panose="020B0604020202020204" pitchFamily="34" charset="0"/>
                <a:ea typeface="Times New Roman" panose="02020603050405020304" pitchFamily="18" charset="0"/>
                <a:cs typeface="Arial" panose="020B0604020202020204" pitchFamily="34" charset="0"/>
              </a:rPr>
              <a:t> </a:t>
            </a:r>
            <a:r>
              <a:rPr lang="en-US" sz="1800" dirty="0" err="1">
                <a:effectLst/>
                <a:latin typeface="Arial" panose="020B0604020202020204" pitchFamily="34" charset="0"/>
                <a:ea typeface="Times New Roman" panose="02020603050405020304" pitchFamily="18" charset="0"/>
                <a:cs typeface="Arial" panose="020B0604020202020204" pitchFamily="34" charset="0"/>
              </a:rPr>
              <a:t>hồi</a:t>
            </a:r>
            <a:r>
              <a:rPr lang="en-US" sz="1800" dirty="0">
                <a:effectLst/>
                <a:latin typeface="Arial" panose="020B0604020202020204" pitchFamily="34" charset="0"/>
                <a:ea typeface="Times New Roman" panose="02020603050405020304" pitchFamily="18" charset="0"/>
                <a:cs typeface="Arial" panose="020B0604020202020204" pitchFamily="34" charset="0"/>
              </a:rPr>
              <a:t> </a:t>
            </a:r>
            <a:r>
              <a:rPr lang="en-US" sz="1800" dirty="0" err="1">
                <a:effectLst/>
                <a:latin typeface="Arial" panose="020B0604020202020204" pitchFamily="34" charset="0"/>
                <a:ea typeface="Times New Roman" panose="02020603050405020304" pitchFamily="18" charset="0"/>
                <a:cs typeface="Arial" panose="020B0604020202020204" pitchFamily="34" charset="0"/>
              </a:rPr>
              <a:t>nước</a:t>
            </a:r>
            <a:r>
              <a:rPr lang="en-US" sz="1800" spc="-5" dirty="0">
                <a:effectLst/>
                <a:latin typeface="Arial" panose="020B0604020202020204" pitchFamily="34" charset="0"/>
                <a:ea typeface="Times New Roman" panose="02020603050405020304" pitchFamily="18" charset="0"/>
                <a:cs typeface="Arial" panose="020B0604020202020204" pitchFamily="34" charset="0"/>
              </a:rPr>
              <a:t> </a:t>
            </a:r>
            <a:r>
              <a:rPr lang="en-US" sz="1800" dirty="0" err="1">
                <a:effectLst/>
                <a:latin typeface="Arial" panose="020B0604020202020204" pitchFamily="34" charset="0"/>
                <a:ea typeface="Times New Roman" panose="02020603050405020304" pitchFamily="18" charset="0"/>
                <a:cs typeface="Arial" panose="020B0604020202020204" pitchFamily="34" charset="0"/>
              </a:rPr>
              <a:t>ngưng</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7140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8FF953E-D33B-821B-15B3-79BCE011A151}"/>
              </a:ext>
            </a:extLst>
          </p:cNvPr>
          <p:cNvSpPr txBox="1"/>
          <p:nvPr/>
        </p:nvSpPr>
        <p:spPr>
          <a:xfrm>
            <a:off x="723900" y="1524011"/>
            <a:ext cx="10696864" cy="2514663"/>
          </a:xfrm>
          <a:prstGeom prst="rect">
            <a:avLst/>
          </a:prstGeom>
          <a:noFill/>
        </p:spPr>
        <p:txBody>
          <a:bodyPr wrap="square">
            <a:spAutoFit/>
          </a:bodyPr>
          <a:lstStyle/>
          <a:p>
            <a:pPr algn="just">
              <a:lnSpc>
                <a:spcPct val="117000"/>
              </a:lnSpc>
              <a:spcBef>
                <a:spcPts val="300"/>
              </a:spcBef>
              <a:spcAft>
                <a:spcPts val="300"/>
              </a:spcAft>
            </a:pPr>
            <a:r>
              <a:rPr lang="vi-VN" b="1" i="1">
                <a:ea typeface="Times New Roman" panose="02020603050405020304" pitchFamily="18" charset="0"/>
                <a:cs typeface="Arial" panose="020B0604020202020204" pitchFamily="34" charset="0"/>
              </a:rPr>
              <a:t>Nhiệt trị của nhiên liệu</a:t>
            </a:r>
            <a:r>
              <a:rPr lang="en-GB" b="1" i="1">
                <a:latin typeface="Arial" panose="020B0604020202020204" pitchFamily="34" charset="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là năng lượng chứa trong 1 đơn vị khối lượng nhiên liệu được tính theo kJ/kg; kCal/kg; Btu/lb, v.v.. </a:t>
            </a:r>
            <a:r>
              <a:rPr lang="en-GB">
                <a:latin typeface="Arial" panose="020B0604020202020204" pitchFamily="34" charset="0"/>
                <a:ea typeface="Times New Roman" panose="02020603050405020304" pitchFamily="18" charset="0"/>
                <a:cs typeface="Arial" panose="020B0604020202020204" pitchFamily="34" charset="0"/>
              </a:rPr>
              <a:t>N</a:t>
            </a:r>
            <a:r>
              <a:rPr lang="vi-VN">
                <a:ea typeface="Times New Roman" panose="02020603050405020304" pitchFamily="18" charset="0"/>
                <a:cs typeface="Arial" panose="020B0604020202020204" pitchFamily="34" charset="0"/>
              </a:rPr>
              <a:t>hiệt trị nhiên liệu được chia thành:  </a:t>
            </a:r>
            <a:endParaRPr lang="en-US">
              <a:latin typeface="Arial" panose="020B0604020202020204" pitchFamily="34" charset="0"/>
              <a:ea typeface="Times New Roman" panose="02020603050405020304" pitchFamily="18" charset="0"/>
              <a:cs typeface="Arial" panose="020B0604020202020204" pitchFamily="34" charset="0"/>
            </a:endParaRPr>
          </a:p>
          <a:p>
            <a:pPr algn="just">
              <a:lnSpc>
                <a:spcPct val="117000"/>
              </a:lnSpc>
              <a:spcBef>
                <a:spcPts val="300"/>
              </a:spcBef>
              <a:spcAft>
                <a:spcPts val="300"/>
              </a:spcAft>
            </a:pPr>
            <a:r>
              <a:rPr lang="vi-VN">
                <a:ea typeface="Times New Roman" panose="02020603050405020304" pitchFamily="18" charset="0"/>
                <a:cs typeface="Arial" panose="020B0604020202020204" pitchFamily="34" charset="0"/>
              </a:rPr>
              <a:t>– Nhiệt trị cao (HHV hay GCV): là nhiệt trị nhiên liệu với giả thiết toàn bộ lượng hơi nước hình thành trong quá trình cháy được ngưng tụ và lượng nhiệt sinh ra trong quá trình ngưng tụ đó được tính vào nhiệt trị. </a:t>
            </a:r>
            <a:endParaRPr lang="en-US">
              <a:latin typeface="Arial" panose="020B0604020202020204" pitchFamily="34" charset="0"/>
              <a:ea typeface="Times New Roman" panose="02020603050405020304" pitchFamily="18" charset="0"/>
              <a:cs typeface="Arial" panose="020B0604020202020204" pitchFamily="34" charset="0"/>
            </a:endParaRPr>
          </a:p>
          <a:p>
            <a:pPr algn="just">
              <a:lnSpc>
                <a:spcPct val="117000"/>
              </a:lnSpc>
              <a:spcBef>
                <a:spcPts val="300"/>
              </a:spcBef>
              <a:spcAft>
                <a:spcPts val="300"/>
              </a:spcAft>
            </a:pPr>
            <a:r>
              <a:rPr lang="vi-VN">
                <a:ea typeface="Times New Roman" panose="02020603050405020304" pitchFamily="18" charset="0"/>
                <a:cs typeface="Arial" panose="020B0604020202020204" pitchFamily="34" charset="0"/>
              </a:rPr>
              <a:t>– Nhiệt trị thấp (</a:t>
            </a:r>
            <a:r>
              <a:rPr lang="en-GB">
                <a:latin typeface="Arial" panose="020B0604020202020204" pitchFamily="34" charset="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LHV hay NCV): là nhiệt trị nhiên liệu với giả thiết rằng toàn bộ lượng hơi nước hình thành trong quá trình cháy không được ngưng tụ và lượng nhiệt tỏa ra khi ngưng tụ hơi nước bị mất đi.  </a:t>
            </a:r>
            <a:endParaRPr lang="en-US" dirty="0">
              <a:latin typeface="Arial" panose="020B0604020202020204" pitchFamily="34" charset="0"/>
              <a:ea typeface="Times New Roman" panose="02020603050405020304" pitchFamily="18" charset="0"/>
              <a:cs typeface="Arial" panose="020B0604020202020204" pitchFamily="34" charset="0"/>
            </a:endParaRPr>
          </a:p>
        </p:txBody>
      </p:sp>
      <p:sp>
        <p:nvSpPr>
          <p:cNvPr id="6" name="TextBox 5">
            <a:extLst>
              <a:ext uri="{FF2B5EF4-FFF2-40B4-BE49-F238E27FC236}">
                <a16:creationId xmlns:a16="http://schemas.microsoft.com/office/drawing/2014/main" id="{39F9F684-A8CB-AF45-C348-31F779A35D27}"/>
              </a:ext>
            </a:extLst>
          </p:cNvPr>
          <p:cNvSpPr txBox="1"/>
          <p:nvPr/>
        </p:nvSpPr>
        <p:spPr>
          <a:xfrm>
            <a:off x="723900" y="4307618"/>
            <a:ext cx="10744200" cy="1896801"/>
          </a:xfrm>
          <a:prstGeom prst="rect">
            <a:avLst/>
          </a:prstGeom>
          <a:noFill/>
        </p:spPr>
        <p:txBody>
          <a:bodyPr wrap="square">
            <a:spAutoFit/>
          </a:bodyPr>
          <a:lstStyle/>
          <a:p>
            <a:pPr algn="just">
              <a:lnSpc>
                <a:spcPct val="112000"/>
              </a:lnSpc>
              <a:spcBef>
                <a:spcPts val="300"/>
              </a:spcBef>
              <a:spcAft>
                <a:spcPts val="300"/>
              </a:spcAft>
            </a:pPr>
            <a:r>
              <a:rPr lang="vi-VN" b="1" i="1">
                <a:ea typeface="Times New Roman" panose="02020603050405020304" pitchFamily="18" charset="0"/>
                <a:cs typeface="Arial" panose="020B0604020202020204" pitchFamily="34" charset="0"/>
              </a:rPr>
              <a:t>Quá trình cháy nhiên liệu</a:t>
            </a:r>
            <a:r>
              <a:rPr lang="en-US" b="1" i="1">
                <a:latin typeface="Arial" panose="020B0604020202020204" pitchFamily="34" charset="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là một quá trình có sự tiếp xúc giữa oxy trong không khí và thành phần cháy được của nhiên liệu (C, H, O) để tạo ra nhiệt năng với các phản ứng cháy như sau:</a:t>
            </a:r>
            <a:endParaRPr lang="en-US">
              <a:latin typeface="Arial" panose="020B0604020202020204" pitchFamily="34" charset="0"/>
              <a:ea typeface="Times New Roman" panose="02020603050405020304" pitchFamily="18" charset="0"/>
              <a:cs typeface="Arial" panose="020B0604020202020204" pitchFamily="34" charset="0"/>
            </a:endParaRPr>
          </a:p>
          <a:p>
            <a:pPr algn="ctr">
              <a:lnSpc>
                <a:spcPct val="107000"/>
              </a:lnSpc>
              <a:spcBef>
                <a:spcPts val="400"/>
              </a:spcBef>
              <a:spcAft>
                <a:spcPts val="400"/>
              </a:spcAft>
            </a:pPr>
            <a:r>
              <a:rPr lang="pl-PL">
                <a:latin typeface="Arial" panose="020B0604020202020204" pitchFamily="34" charset="0"/>
                <a:ea typeface="Times New Roman" panose="02020603050405020304" pitchFamily="18" charset="0"/>
                <a:cs typeface="Arial" panose="020B0604020202020204" pitchFamily="34" charset="0"/>
              </a:rPr>
              <a:t>C + O</a:t>
            </a:r>
            <a:r>
              <a:rPr lang="pl-PL" baseline="-25000">
                <a:latin typeface="Arial" panose="020B0604020202020204" pitchFamily="34" charset="0"/>
                <a:ea typeface="Times New Roman" panose="02020603050405020304" pitchFamily="18" charset="0"/>
                <a:cs typeface="Arial" panose="020B0604020202020204" pitchFamily="34" charset="0"/>
              </a:rPr>
              <a:t>2</a:t>
            </a:r>
            <a:r>
              <a:rPr lang="pl-PL">
                <a:latin typeface="Arial" panose="020B0604020202020204" pitchFamily="34" charset="0"/>
                <a:ea typeface="Times New Roman" panose="02020603050405020304" pitchFamily="18" charset="0"/>
                <a:cs typeface="Arial" panose="020B0604020202020204" pitchFamily="34" charset="0"/>
              </a:rPr>
              <a:t> = CO</a:t>
            </a:r>
            <a:r>
              <a:rPr lang="pl-PL" baseline="-25000">
                <a:latin typeface="Arial" panose="020B0604020202020204" pitchFamily="34" charset="0"/>
                <a:ea typeface="Times New Roman" panose="02020603050405020304" pitchFamily="18" charset="0"/>
                <a:cs typeface="Arial" panose="020B0604020202020204" pitchFamily="34" charset="0"/>
              </a:rPr>
              <a:t>2</a:t>
            </a:r>
            <a:endParaRPr lang="en-US">
              <a:latin typeface="Arial" panose="020B0604020202020204" pitchFamily="34" charset="0"/>
              <a:ea typeface="Times New Roman" panose="02020603050405020304" pitchFamily="18" charset="0"/>
              <a:cs typeface="Arial" panose="020B0604020202020204" pitchFamily="34" charset="0"/>
            </a:endParaRPr>
          </a:p>
          <a:p>
            <a:pPr algn="ctr">
              <a:lnSpc>
                <a:spcPct val="107000"/>
              </a:lnSpc>
              <a:spcBef>
                <a:spcPts val="400"/>
              </a:spcBef>
              <a:spcAft>
                <a:spcPts val="400"/>
              </a:spcAft>
            </a:pPr>
            <a:r>
              <a:rPr lang="pl-PL">
                <a:latin typeface="Arial" panose="020B0604020202020204" pitchFamily="34" charset="0"/>
                <a:ea typeface="Times New Roman" panose="02020603050405020304" pitchFamily="18" charset="0"/>
                <a:cs typeface="Arial" panose="020B0604020202020204" pitchFamily="34" charset="0"/>
              </a:rPr>
              <a:t>H</a:t>
            </a:r>
            <a:r>
              <a:rPr lang="pl-PL" baseline="-25000">
                <a:latin typeface="Arial" panose="020B0604020202020204" pitchFamily="34" charset="0"/>
                <a:ea typeface="Times New Roman" panose="02020603050405020304" pitchFamily="18" charset="0"/>
                <a:cs typeface="Arial" panose="020B0604020202020204" pitchFamily="34" charset="0"/>
              </a:rPr>
              <a:t>2 </a:t>
            </a:r>
            <a:r>
              <a:rPr lang="pl-PL">
                <a:latin typeface="Arial" panose="020B0604020202020204" pitchFamily="34" charset="0"/>
                <a:ea typeface="Times New Roman" panose="02020603050405020304" pitchFamily="18" charset="0"/>
                <a:cs typeface="Arial" panose="020B0604020202020204" pitchFamily="34" charset="0"/>
              </a:rPr>
              <a:t>+ 1/2O</a:t>
            </a:r>
            <a:r>
              <a:rPr lang="pl-PL" baseline="-25000">
                <a:latin typeface="Arial" panose="020B0604020202020204" pitchFamily="34" charset="0"/>
                <a:ea typeface="Times New Roman" panose="02020603050405020304" pitchFamily="18" charset="0"/>
                <a:cs typeface="Arial" panose="020B0604020202020204" pitchFamily="34" charset="0"/>
              </a:rPr>
              <a:t>2 </a:t>
            </a:r>
            <a:r>
              <a:rPr lang="pl-PL">
                <a:latin typeface="Arial" panose="020B0604020202020204" pitchFamily="34" charset="0"/>
                <a:ea typeface="Times New Roman" panose="02020603050405020304" pitchFamily="18" charset="0"/>
                <a:cs typeface="Arial" panose="020B0604020202020204" pitchFamily="34" charset="0"/>
              </a:rPr>
              <a:t>= H</a:t>
            </a:r>
            <a:r>
              <a:rPr lang="pl-PL" baseline="-25000">
                <a:latin typeface="Arial" panose="020B0604020202020204" pitchFamily="34" charset="0"/>
                <a:ea typeface="Times New Roman" panose="02020603050405020304" pitchFamily="18" charset="0"/>
                <a:cs typeface="Arial" panose="020B0604020202020204" pitchFamily="34" charset="0"/>
              </a:rPr>
              <a:t>2</a:t>
            </a:r>
            <a:r>
              <a:rPr lang="pl-PL">
                <a:latin typeface="Arial" panose="020B0604020202020204" pitchFamily="34" charset="0"/>
                <a:ea typeface="Times New Roman" panose="02020603050405020304" pitchFamily="18" charset="0"/>
                <a:cs typeface="Arial" panose="020B0604020202020204" pitchFamily="34" charset="0"/>
              </a:rPr>
              <a:t>O</a:t>
            </a:r>
            <a:endParaRPr lang="en-US">
              <a:latin typeface="Arial" panose="020B0604020202020204" pitchFamily="34" charset="0"/>
              <a:ea typeface="Times New Roman" panose="02020603050405020304" pitchFamily="18" charset="0"/>
              <a:cs typeface="Arial" panose="020B0604020202020204" pitchFamily="34" charset="0"/>
            </a:endParaRPr>
          </a:p>
          <a:p>
            <a:pPr algn="ctr">
              <a:lnSpc>
                <a:spcPct val="107000"/>
              </a:lnSpc>
              <a:spcBef>
                <a:spcPts val="400"/>
              </a:spcBef>
              <a:spcAft>
                <a:spcPts val="400"/>
              </a:spcAft>
            </a:pPr>
            <a:r>
              <a:rPr lang="pl-PL">
                <a:latin typeface="Arial" panose="020B0604020202020204" pitchFamily="34" charset="0"/>
                <a:ea typeface="Times New Roman" panose="02020603050405020304" pitchFamily="18" charset="0"/>
                <a:cs typeface="Arial" panose="020B0604020202020204" pitchFamily="34" charset="0"/>
              </a:rPr>
              <a:t>S + O</a:t>
            </a:r>
            <a:r>
              <a:rPr lang="pl-PL" baseline="-25000">
                <a:latin typeface="Arial" panose="020B0604020202020204" pitchFamily="34" charset="0"/>
                <a:ea typeface="Times New Roman" panose="02020603050405020304" pitchFamily="18" charset="0"/>
                <a:cs typeface="Arial" panose="020B0604020202020204" pitchFamily="34" charset="0"/>
              </a:rPr>
              <a:t>2</a:t>
            </a:r>
            <a:r>
              <a:rPr lang="pl-PL">
                <a:latin typeface="Arial" panose="020B0604020202020204" pitchFamily="34" charset="0"/>
                <a:ea typeface="Times New Roman" panose="02020603050405020304" pitchFamily="18" charset="0"/>
                <a:cs typeface="Arial" panose="020B0604020202020204" pitchFamily="34" charset="0"/>
              </a:rPr>
              <a:t> = SO</a:t>
            </a:r>
            <a:r>
              <a:rPr lang="pl-PL" baseline="-25000">
                <a:latin typeface="Arial" panose="020B0604020202020204" pitchFamily="34" charset="0"/>
                <a:ea typeface="Times New Roman" panose="02020603050405020304" pitchFamily="18" charset="0"/>
                <a:cs typeface="Arial" panose="020B0604020202020204" pitchFamily="34" charset="0"/>
              </a:rPr>
              <a:t>2</a:t>
            </a:r>
            <a:endParaRPr lang="en-US" dirty="0">
              <a:latin typeface="Arial" panose="020B0604020202020204" pitchFamily="34" charset="0"/>
              <a:ea typeface="Times New Roman" panose="02020603050405020304" pitchFamily="18"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11188160" y="5996280"/>
            <a:ext cx="1000211" cy="861720"/>
          </a:xfrm>
          <a:prstGeom prst="rect">
            <a:avLst/>
          </a:prstGeom>
        </p:spPr>
      </p:pic>
      <p:sp>
        <p:nvSpPr>
          <p:cNvPr id="7" name="Rectangle 4">
            <a:extLst>
              <a:ext uri="{FF2B5EF4-FFF2-40B4-BE49-F238E27FC236}">
                <a16:creationId xmlns:a16="http://schemas.microsoft.com/office/drawing/2014/main" id="{F1115BE2-25AA-4532-AE3F-CDF8F9417B77}"/>
              </a:ext>
            </a:extLst>
          </p:cNvPr>
          <p:cNvSpPr txBox="1">
            <a:spLocks noChangeArrowheads="1"/>
          </p:cNvSpPr>
          <p:nvPr/>
        </p:nvSpPr>
        <p:spPr>
          <a:xfrm>
            <a:off x="723900" y="585142"/>
            <a:ext cx="10744200" cy="669925"/>
          </a:xfrm>
          <a:prstGeom prst="rect">
            <a:avLst/>
          </a:prstGeom>
          <a:noFill/>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lvl="0" algn="ctr">
              <a:lnSpc>
                <a:spcPct val="100000"/>
              </a:lnSpc>
              <a:spcBef>
                <a:spcPts val="0"/>
              </a:spcBef>
              <a:defRPr/>
            </a:pPr>
            <a:r>
              <a:rPr lang="en-US" altLang="en-US" sz="2800" b="1">
                <a:solidFill>
                  <a:schemeClr val="accent1">
                    <a:lumMod val="50000"/>
                  </a:schemeClr>
                </a:solidFill>
                <a:latin typeface="Arial" panose="020B0604020202020204" pitchFamily="34" charset="0"/>
                <a:ea typeface="+mn-ea"/>
                <a:cs typeface="+mn-cs"/>
              </a:rPr>
              <a:t>Đặc tính công nghệ của nhiên liệu – ý nghĩa</a:t>
            </a:r>
          </a:p>
        </p:txBody>
      </p:sp>
    </p:spTree>
    <p:extLst>
      <p:ext uri="{BB962C8B-B14F-4D97-AF65-F5344CB8AC3E}">
        <p14:creationId xmlns:p14="http://schemas.microsoft.com/office/powerpoint/2010/main" val="11040167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97CD2D0-1311-2D0D-64DB-F421AA76BB7A}"/>
              </a:ext>
            </a:extLst>
          </p:cNvPr>
          <p:cNvSpPr txBox="1"/>
          <p:nvPr/>
        </p:nvSpPr>
        <p:spPr>
          <a:xfrm>
            <a:off x="609600" y="533400"/>
            <a:ext cx="10972800" cy="584775"/>
          </a:xfrm>
          <a:prstGeom prst="rect">
            <a:avLst/>
          </a:prstGeom>
          <a:noFill/>
        </p:spPr>
        <p:txBody>
          <a:bodyPr wrap="square">
            <a:spAutoFit/>
          </a:bodyPr>
          <a:lstStyle/>
          <a:p>
            <a:pPr algn="ctr"/>
            <a:r>
              <a:rPr lang="vi-VN" sz="3200" b="1" spc="5">
                <a:solidFill>
                  <a:schemeClr val="accent1">
                    <a:lumMod val="50000"/>
                  </a:schemeClr>
                </a:solidFill>
                <a:ea typeface="Times New Roman" panose="02020603050405020304" pitchFamily="18" charset="0"/>
                <a:cs typeface="Arial" panose="020B0604020202020204" pitchFamily="34" charset="0"/>
              </a:rPr>
              <a:t>Thu hồi hơi giãn áp</a:t>
            </a:r>
          </a:p>
        </p:txBody>
      </p:sp>
      <p:pic>
        <p:nvPicPr>
          <p:cNvPr id="4" name="Picture 6" descr="2.JPG">
            <a:extLst>
              <a:ext uri="{FF2B5EF4-FFF2-40B4-BE49-F238E27FC236}">
                <a16:creationId xmlns:a16="http://schemas.microsoft.com/office/drawing/2014/main" id="{A8A20E3B-77BA-1665-4114-E0AD2E72AD4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0402" y="1534562"/>
            <a:ext cx="5945604" cy="2486819"/>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66845F27-74B0-0E90-C52C-7263C27FE869}"/>
              </a:ext>
            </a:extLst>
          </p:cNvPr>
          <p:cNvSpPr txBox="1">
            <a:spLocks/>
          </p:cNvSpPr>
          <p:nvPr/>
        </p:nvSpPr>
        <p:spPr>
          <a:xfrm>
            <a:off x="609600" y="4275630"/>
            <a:ext cx="5742921" cy="1422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US" altLang="en-US" sz="2200" b="1" u="sng">
                <a:solidFill>
                  <a:schemeClr val="tx1"/>
                </a:solidFill>
                <a:latin typeface="Arial" panose="020B0604020202020204" pitchFamily="34" charset="0"/>
                <a:cs typeface="Arial" panose="020B0604020202020204" pitchFamily="34" charset="0"/>
              </a:rPr>
              <a:t>SỬ DỤNG:</a:t>
            </a:r>
            <a:r>
              <a:rPr lang="en-US" altLang="en-US" sz="2200" b="1">
                <a:solidFill>
                  <a:schemeClr val="tx1"/>
                </a:solidFill>
                <a:latin typeface="Arial" panose="020B0604020202020204" pitchFamily="34" charset="0"/>
                <a:cs typeface="Arial" panose="020B0604020202020204" pitchFamily="34" charset="0"/>
              </a:rPr>
              <a:t>  </a:t>
            </a:r>
          </a:p>
          <a:p>
            <a:pPr>
              <a:buFontTx/>
              <a:buNone/>
            </a:pPr>
            <a:r>
              <a:rPr lang="en-US" altLang="en-US" sz="2200" b="1">
                <a:solidFill>
                  <a:schemeClr val="tx1"/>
                </a:solidFill>
                <a:latin typeface="Arial" panose="020B0604020202020204" pitchFamily="34" charset="0"/>
                <a:cs typeface="Arial" panose="020B0604020202020204" pitchFamily="34" charset="0"/>
              </a:rPr>
              <a:t>- </a:t>
            </a:r>
            <a:r>
              <a:rPr lang="en-US" altLang="en-US" sz="2200">
                <a:solidFill>
                  <a:schemeClr val="tx1"/>
                </a:solidFill>
                <a:latin typeface="Arial" panose="020B0604020202020204" pitchFamily="34" charset="0"/>
                <a:cs typeface="Arial" panose="020B0604020202020204" pitchFamily="34" charset="0"/>
              </a:rPr>
              <a:t>Cấp nhiệt cho thiết bị trao </a:t>
            </a:r>
            <a:r>
              <a:rPr lang="vi-VN" altLang="en-US" sz="2200">
                <a:solidFill>
                  <a:schemeClr val="tx1"/>
                </a:solidFill>
                <a:cs typeface="Arial" panose="020B0604020202020204" pitchFamily="34" charset="0"/>
              </a:rPr>
              <a:t>đổ</a:t>
            </a:r>
            <a:r>
              <a:rPr lang="en-US" altLang="en-US" sz="2200">
                <a:solidFill>
                  <a:schemeClr val="tx1"/>
                </a:solidFill>
                <a:latin typeface="Arial" panose="020B0604020202020204" pitchFamily="34" charset="0"/>
                <a:cs typeface="Arial" panose="020B0604020202020204" pitchFamily="34" charset="0"/>
              </a:rPr>
              <a:t>i nhiệt</a:t>
            </a:r>
          </a:p>
          <a:p>
            <a:pPr>
              <a:buFontTx/>
              <a:buNone/>
            </a:pPr>
            <a:r>
              <a:rPr lang="en-US" altLang="en-US" sz="2200">
                <a:solidFill>
                  <a:schemeClr val="tx1"/>
                </a:solidFill>
                <a:latin typeface="Arial" panose="020B0604020202020204" pitchFamily="34" charset="0"/>
                <a:cs typeface="Arial" panose="020B0604020202020204" pitchFamily="34" charset="0"/>
              </a:rPr>
              <a:t>- </a:t>
            </a:r>
            <a:r>
              <a:rPr lang="vi-VN" altLang="en-US" sz="2200">
                <a:solidFill>
                  <a:schemeClr val="tx1"/>
                </a:solidFill>
                <a:cs typeface="Arial" panose="020B0604020202020204" pitchFamily="34" charset="0"/>
              </a:rPr>
              <a:t>Hâm nước cấp </a:t>
            </a:r>
            <a:r>
              <a:rPr lang="en-US" altLang="en-US" sz="2200">
                <a:solidFill>
                  <a:schemeClr val="tx1"/>
                </a:solidFill>
                <a:latin typeface="Arial" panose="020B0604020202020204" pitchFamily="34" charset="0"/>
                <a:cs typeface="Arial" panose="020B0604020202020204" pitchFamily="34" charset="0"/>
              </a:rPr>
              <a:t>nồi hơi</a:t>
            </a:r>
            <a:endParaRPr lang="vi-VN" altLang="en-US" sz="2200">
              <a:solidFill>
                <a:schemeClr val="tx1"/>
              </a:solidFill>
              <a:cs typeface="Arial" panose="020B0604020202020204" pitchFamily="34" charset="0"/>
            </a:endParaRPr>
          </a:p>
          <a:p>
            <a:pPr>
              <a:buFontTx/>
              <a:buNone/>
            </a:pPr>
            <a:endParaRPr lang="vi-VN" altLang="en-US" sz="2200">
              <a:solidFill>
                <a:schemeClr val="tx1"/>
              </a:solidFill>
              <a:cs typeface="Arial" panose="020B0604020202020204" pitchFamily="34" charset="0"/>
            </a:endParaRPr>
          </a:p>
        </p:txBody>
      </p:sp>
      <p:pic>
        <p:nvPicPr>
          <p:cNvPr id="7" name="Picture 6"/>
          <p:cNvPicPr>
            <a:picLocks noChangeAspect="1"/>
          </p:cNvPicPr>
          <p:nvPr/>
        </p:nvPicPr>
        <p:blipFill>
          <a:blip r:embed="rId4"/>
          <a:stretch>
            <a:fillRect/>
          </a:stretch>
        </p:blipFill>
        <p:spPr>
          <a:xfrm>
            <a:off x="11188160" y="5996280"/>
            <a:ext cx="1000211" cy="861720"/>
          </a:xfrm>
          <a:prstGeom prst="rect">
            <a:avLst/>
          </a:prstGeom>
        </p:spPr>
      </p:pic>
      <p:sp>
        <p:nvSpPr>
          <p:cNvPr id="8" name="TextBox 7">
            <a:extLst>
              <a:ext uri="{FF2B5EF4-FFF2-40B4-BE49-F238E27FC236}">
                <a16:creationId xmlns:a16="http://schemas.microsoft.com/office/drawing/2014/main" id="{0024A666-ADCC-E6AC-D8D9-B329072EBC7D}"/>
              </a:ext>
            </a:extLst>
          </p:cNvPr>
          <p:cNvSpPr txBox="1"/>
          <p:nvPr/>
        </p:nvSpPr>
        <p:spPr>
          <a:xfrm>
            <a:off x="6781800" y="5885874"/>
            <a:ext cx="5191986" cy="369332"/>
          </a:xfrm>
          <a:prstGeom prst="rect">
            <a:avLst/>
          </a:prstGeom>
          <a:noFill/>
        </p:spPr>
        <p:txBody>
          <a:bodyPr wrap="square">
            <a:spAutoFit/>
          </a:bodyPr>
          <a:lstStyle/>
          <a:p>
            <a:r>
              <a:rPr lang="en-US">
                <a:latin typeface="Arial" panose="020B0604020202020204" pitchFamily="34" charset="0"/>
                <a:ea typeface="Times New Roman" panose="02020603050405020304" pitchFamily="18" charset="0"/>
                <a:cs typeface="Arial" panose="020B0604020202020204" pitchFamily="34" charset="0"/>
              </a:rPr>
              <a:t>Tỷ lệ</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 g</a:t>
            </a:r>
            <a:r>
              <a:rPr lang="en-US" spc="5">
                <a:latin typeface="Arial" panose="020B0604020202020204" pitchFamily="34" charset="0"/>
                <a:ea typeface="Times New Roman" panose="02020603050405020304" pitchFamily="18" charset="0"/>
                <a:cs typeface="Arial" panose="020B0604020202020204" pitchFamily="34" charset="0"/>
              </a:rPr>
              <a:t>i</a:t>
            </a:r>
            <a:r>
              <a:rPr lang="en-US" spc="-15">
                <a:latin typeface="Arial" panose="020B0604020202020204" pitchFamily="34" charset="0"/>
                <a:ea typeface="Times New Roman" panose="02020603050405020304" pitchFamily="18" charset="0"/>
                <a:cs typeface="Arial" panose="020B0604020202020204" pitchFamily="34" charset="0"/>
              </a:rPr>
              <a:t>ã</a:t>
            </a:r>
            <a:r>
              <a:rPr lang="en-US">
                <a:latin typeface="Arial" panose="020B0604020202020204" pitchFamily="34" charset="0"/>
                <a:ea typeface="Times New Roman" panose="02020603050405020304" pitchFamily="18" charset="0"/>
                <a:cs typeface="Arial" panose="020B0604020202020204" pitchFamily="34" charset="0"/>
              </a:rPr>
              <a:t>n </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p</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được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tạo </a:t>
            </a:r>
            <a:r>
              <a:rPr lang="en-US" spc="5">
                <a:latin typeface="Arial" panose="020B0604020202020204" pitchFamily="34" charset="0"/>
                <a:ea typeface="Times New Roman" panose="02020603050405020304" pitchFamily="18" charset="0"/>
                <a:cs typeface="Arial" panose="020B0604020202020204" pitchFamily="34" charset="0"/>
              </a:rPr>
              <a:t>r</a:t>
            </a:r>
            <a:r>
              <a:rPr lang="en-US">
                <a:latin typeface="Arial" panose="020B0604020202020204" pitchFamily="34" charset="0"/>
                <a:ea typeface="Times New Roman" panose="02020603050405020304" pitchFamily="18" charset="0"/>
                <a:cs typeface="Arial" panose="020B0604020202020204" pitchFamily="34" charset="0"/>
              </a:rPr>
              <a:t>a</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từ nước</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ngưng</a:t>
            </a:r>
            <a:endParaRPr lang="en-US" dirty="0">
              <a:latin typeface="Arial" panose="020B0604020202020204" pitchFamily="34" charset="0"/>
              <a:cs typeface="Arial" panose="020B0604020202020204" pitchFamily="34" charset="0"/>
            </a:endParaRPr>
          </a:p>
        </p:txBody>
      </p:sp>
      <p:pic>
        <p:nvPicPr>
          <p:cNvPr id="9" name="Picture 8" descr="A graph of a line graph&#10;&#10;Description automatically generated">
            <a:extLst>
              <a:ext uri="{FF2B5EF4-FFF2-40B4-BE49-F238E27FC236}">
                <a16:creationId xmlns:a16="http://schemas.microsoft.com/office/drawing/2014/main" id="{1FE35C03-596C-4642-C2EA-862B6861D1E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34349" y="1534512"/>
            <a:ext cx="4035299" cy="4119691"/>
          </a:xfrm>
          <a:prstGeom prst="rect">
            <a:avLst/>
          </a:prstGeom>
          <a:noFill/>
        </p:spPr>
      </p:pic>
    </p:spTree>
    <p:extLst>
      <p:ext uri="{BB962C8B-B14F-4D97-AF65-F5344CB8AC3E}">
        <p14:creationId xmlns:p14="http://schemas.microsoft.com/office/powerpoint/2010/main" val="2218463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down)">
                                      <p:cBhvr>
                                        <p:cTn id="11" dur="500"/>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wipe(down)">
                                      <p:cBhvr>
                                        <p:cTn id="16" dur="5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wipe(down)">
                                      <p:cBhvr>
                                        <p:cTn id="21"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A7B4EF8-B2F0-FDD6-D17B-E9910949CC10}"/>
              </a:ext>
            </a:extLst>
          </p:cNvPr>
          <p:cNvSpPr txBox="1"/>
          <p:nvPr/>
        </p:nvSpPr>
        <p:spPr>
          <a:xfrm>
            <a:off x="609600" y="1373561"/>
            <a:ext cx="10972800" cy="1416413"/>
          </a:xfrm>
          <a:prstGeom prst="rect">
            <a:avLst/>
          </a:prstGeom>
          <a:noFill/>
        </p:spPr>
        <p:txBody>
          <a:bodyPr wrap="square">
            <a:spAutoFit/>
          </a:bodyPr>
          <a:lstStyle/>
          <a:p>
            <a:pPr algn="just">
              <a:lnSpc>
                <a:spcPct val="115000"/>
              </a:lnSpc>
              <a:spcBef>
                <a:spcPts val="300"/>
              </a:spcBef>
              <a:spcAft>
                <a:spcPts val="300"/>
              </a:spcAft>
            </a:pPr>
            <a:r>
              <a:rPr lang="en-US" b="1" i="1">
                <a:latin typeface="Arial" panose="020B0604020202020204" pitchFamily="34" charset="0"/>
                <a:ea typeface="Times New Roman" panose="02020603050405020304" pitchFamily="18" charset="0"/>
                <a:cs typeface="Arial" panose="020B0604020202020204" pitchFamily="34" charset="0"/>
              </a:rPr>
              <a:t>Ví</a:t>
            </a:r>
            <a:r>
              <a:rPr lang="en-US" b="1" i="1" spc="-35">
                <a:latin typeface="Arial" panose="020B0604020202020204" pitchFamily="34" charset="0"/>
                <a:ea typeface="Times New Roman" panose="02020603050405020304" pitchFamily="18" charset="0"/>
                <a:cs typeface="Arial" panose="020B0604020202020204" pitchFamily="34" charset="0"/>
              </a:rPr>
              <a:t> </a:t>
            </a:r>
            <a:r>
              <a:rPr lang="en-US" b="1" i="1">
                <a:latin typeface="Arial" panose="020B0604020202020204" pitchFamily="34" charset="0"/>
                <a:ea typeface="Times New Roman" panose="02020603050405020304" pitchFamily="18" charset="0"/>
                <a:cs typeface="Arial" panose="020B0604020202020204" pitchFamily="34" charset="0"/>
              </a:rPr>
              <a:t>dụ:</a:t>
            </a:r>
            <a:r>
              <a:rPr lang="en-US" b="1"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ư</a:t>
            </a:r>
            <a:r>
              <a:rPr lang="en-US">
                <a:latin typeface="Arial" panose="020B0604020202020204" pitchFamily="34" charset="0"/>
                <a:ea typeface="Times New Roman" panose="02020603050405020304" pitchFamily="18" charset="0"/>
                <a:cs typeface="Arial" panose="020B0604020202020204" pitchFamily="34" charset="0"/>
              </a:rPr>
              <a:t>ớc</a:t>
            </a:r>
            <a:r>
              <a:rPr lang="en-US" spc="-4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ngưng</a:t>
            </a:r>
            <a:r>
              <a:rPr lang="en-US" spc="-4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p</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s</a:t>
            </a:r>
            <a:r>
              <a:rPr lang="en-US" spc="10">
                <a:latin typeface="Arial" panose="020B0604020202020204" pitchFamily="34" charset="0"/>
                <a:ea typeface="Times New Roman" panose="02020603050405020304" pitchFamily="18" charset="0"/>
                <a:cs typeface="Arial" panose="020B0604020202020204" pitchFamily="34" charset="0"/>
              </a:rPr>
              <a:t>u</a:t>
            </a:r>
            <a:r>
              <a:rPr lang="en-US" spc="-5">
                <a:latin typeface="Arial" panose="020B0604020202020204" pitchFamily="34" charset="0"/>
                <a:ea typeface="Times New Roman" panose="02020603050405020304" pitchFamily="18" charset="0"/>
                <a:cs typeface="Arial" panose="020B0604020202020204" pitchFamily="34" charset="0"/>
              </a:rPr>
              <a:t>ấ</a:t>
            </a:r>
            <a:r>
              <a:rPr lang="en-US">
                <a:latin typeface="Arial" panose="020B0604020202020204" pitchFamily="34" charset="0"/>
                <a:ea typeface="Times New Roman" panose="02020603050405020304" pitchFamily="18" charset="0"/>
                <a:cs typeface="Arial" panose="020B0604020202020204" pitchFamily="34" charset="0"/>
              </a:rPr>
              <a:t>t</a:t>
            </a:r>
            <a:r>
              <a:rPr lang="en-US" spc="-3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trung bình</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ở</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điều</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kiện</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ã</a:t>
            </a:r>
            <a:r>
              <a:rPr lang="en-US">
                <a:latin typeface="Arial" panose="020B0604020202020204" pitchFamily="34" charset="0"/>
                <a:ea typeface="Times New Roman" panose="02020603050405020304" pitchFamily="18" charset="0"/>
                <a:cs typeface="Arial" panose="020B0604020202020204" pitchFamily="34" charset="0"/>
              </a:rPr>
              <a:t>o</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hòa 10</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r được đưa</a:t>
            </a:r>
            <a:r>
              <a:rPr lang="en-US" spc="6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v</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o</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bình</a:t>
            </a:r>
            <a:r>
              <a:rPr lang="en-US" spc="7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7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giãn</a:t>
            </a:r>
            <a:r>
              <a:rPr lang="en-US" spc="7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p</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ho</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t</a:t>
            </a:r>
            <a:r>
              <a:rPr lang="en-US" spc="7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động</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ở 3 b</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r (</a:t>
            </a:r>
            <a:r>
              <a:rPr lang="en-US" spc="-5">
                <a:latin typeface="Arial" panose="020B0604020202020204" pitchFamily="34" charset="0"/>
                <a:ea typeface="Times New Roman" panose="02020603050405020304" pitchFamily="18" charset="0"/>
                <a:cs typeface="Arial" panose="020B0604020202020204" pitchFamily="34" charset="0"/>
              </a:rPr>
              <a:t>h</a:t>
            </a:r>
            <a:r>
              <a:rPr lang="en-US">
                <a:latin typeface="Arial" panose="020B0604020202020204" pitchFamily="34" charset="0"/>
                <a:ea typeface="Times New Roman" panose="02020603050405020304" pitchFamily="18" charset="0"/>
                <a:cs typeface="Arial" panose="020B0604020202020204" pitchFamily="34" charset="0"/>
              </a:rPr>
              <a:t>ình</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8.26).</a:t>
            </a:r>
            <a:r>
              <a:rPr lang="en-US" spc="1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Lưu</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lượng</a:t>
            </a:r>
            <a:r>
              <a:rPr lang="en-US" spc="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nước ngưng</a:t>
            </a:r>
            <a:r>
              <a:rPr lang="en-US" spc="-7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n</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y</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được</a:t>
            </a:r>
            <a:r>
              <a:rPr lang="en-US" spc="-8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ư</a:t>
            </a:r>
            <a:r>
              <a:rPr lang="en-US" spc="10">
                <a:latin typeface="Arial" panose="020B0604020202020204" pitchFamily="34" charset="0"/>
                <a:ea typeface="Times New Roman" panose="02020603050405020304" pitchFamily="18" charset="0"/>
                <a:cs typeface="Arial" panose="020B0604020202020204" pitchFamily="34" charset="0"/>
              </a:rPr>
              <a:t>ớ</a:t>
            </a:r>
            <a:r>
              <a:rPr lang="en-US">
                <a:latin typeface="Arial" panose="020B0604020202020204" pitchFamily="34" charset="0"/>
                <a:ea typeface="Times New Roman" panose="02020603050405020304" pitchFamily="18" charset="0"/>
                <a:cs typeface="Arial" panose="020B0604020202020204" pitchFamily="34" charset="0"/>
              </a:rPr>
              <a:t>c</a:t>
            </a:r>
            <a:r>
              <a:rPr lang="en-US" spc="-7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a:t>
            </a:r>
            <a:r>
              <a:rPr lang="en-US" spc="5">
                <a:latin typeface="Arial" panose="020B0604020202020204" pitchFamily="34" charset="0"/>
                <a:ea typeface="Times New Roman" panose="02020603050405020304" pitchFamily="18" charset="0"/>
                <a:cs typeface="Arial" panose="020B0604020202020204" pitchFamily="34" charset="0"/>
              </a:rPr>
              <a:t>í</a:t>
            </a:r>
            <a:r>
              <a:rPr lang="en-US">
                <a:latin typeface="Arial" panose="020B0604020202020204" pitchFamily="34" charset="0"/>
                <a:ea typeface="Times New Roman" panose="02020603050405020304" pitchFamily="18" charset="0"/>
                <a:cs typeface="Arial" panose="020B0604020202020204" pitchFamily="34" charset="0"/>
              </a:rPr>
              <a:t>nh</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là</a:t>
            </a:r>
            <a:r>
              <a:rPr lang="en-US" spc="-7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15</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T/h.</a:t>
            </a:r>
            <a:r>
              <a:rPr lang="en-US" spc="-7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Giả sử v</a:t>
            </a:r>
            <a:r>
              <a:rPr lang="en-US" spc="-5">
                <a:latin typeface="Arial" panose="020B0604020202020204" pitchFamily="34" charset="0"/>
                <a:ea typeface="Times New Roman" panose="02020603050405020304" pitchFamily="18" charset="0"/>
                <a:cs typeface="Arial" panose="020B0604020202020204" pitchFamily="34" charset="0"/>
              </a:rPr>
              <a:t>ậ</a:t>
            </a:r>
            <a:r>
              <a:rPr lang="en-US">
                <a:latin typeface="Arial" panose="020B0604020202020204" pitchFamily="34" charset="0"/>
                <a:ea typeface="Times New Roman" panose="02020603050405020304" pitchFamily="18" charset="0"/>
                <a:cs typeface="Arial" panose="020B0604020202020204" pitchFamily="34" charset="0"/>
              </a:rPr>
              <a:t>n h</a:t>
            </a:r>
            <a:r>
              <a:rPr lang="en-US" spc="-5">
                <a:latin typeface="Arial" panose="020B0604020202020204" pitchFamily="34" charset="0"/>
                <a:ea typeface="Times New Roman" panose="02020603050405020304" pitchFamily="18" charset="0"/>
                <a:cs typeface="Arial" panose="020B0604020202020204" pitchFamily="34" charset="0"/>
              </a:rPr>
              <a:t>à</a:t>
            </a:r>
            <a:r>
              <a:rPr lang="en-US">
                <a:latin typeface="Arial" panose="020B0604020202020204" pitchFamily="34" charset="0"/>
                <a:ea typeface="Times New Roman" panose="02020603050405020304" pitchFamily="18" charset="0"/>
                <a:cs typeface="Arial" panose="020B0604020202020204" pitchFamily="34" charset="0"/>
              </a:rPr>
              <a:t>nh ở t</a:t>
            </a:r>
            <a:r>
              <a:rPr lang="en-US" spc="10">
                <a:latin typeface="Arial" panose="020B0604020202020204" pitchFamily="34" charset="0"/>
                <a:ea typeface="Times New Roman" panose="02020603050405020304" pitchFamily="18" charset="0"/>
                <a:cs typeface="Arial" panose="020B0604020202020204" pitchFamily="34" charset="0"/>
              </a:rPr>
              <a:t>r</a:t>
            </a:r>
            <a:r>
              <a:rPr lang="en-US" spc="-5">
                <a:latin typeface="Arial" panose="020B0604020202020204" pitchFamily="34" charset="0"/>
                <a:ea typeface="Times New Roman" panose="02020603050405020304" pitchFamily="18" charset="0"/>
                <a:cs typeface="Arial" panose="020B0604020202020204" pitchFamily="34" charset="0"/>
              </a:rPr>
              <a:t>ạ</a:t>
            </a:r>
            <a:r>
              <a:rPr lang="en-US">
                <a:latin typeface="Arial" panose="020B0604020202020204" pitchFamily="34" charset="0"/>
                <a:ea typeface="Times New Roman" panose="02020603050405020304" pitchFamily="18" charset="0"/>
                <a:cs typeface="Arial" panose="020B0604020202020204" pitchFamily="34" charset="0"/>
              </a:rPr>
              <a:t>ng thái</a:t>
            </a:r>
            <a:r>
              <a:rPr lang="en-US" spc="1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ổn định, lưu lượng ổn định.</a:t>
            </a:r>
          </a:p>
          <a:p>
            <a:pPr algn="just">
              <a:lnSpc>
                <a:spcPct val="115000"/>
              </a:lnSpc>
              <a:spcBef>
                <a:spcPts val="300"/>
              </a:spcBef>
              <a:spcAft>
                <a:spcPts val="300"/>
              </a:spcAft>
            </a:pPr>
            <a:r>
              <a:rPr lang="en-US">
                <a:latin typeface="Arial" panose="020B0604020202020204" pitchFamily="34" charset="0"/>
                <a:ea typeface="Times New Roman" panose="02020603050405020304" pitchFamily="18" charset="0"/>
                <a:cs typeface="Arial" panose="020B0604020202020204" pitchFamily="34" charset="0"/>
              </a:rPr>
              <a:t>Tính toán lượng hơi giãn </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p được</a:t>
            </a:r>
            <a:r>
              <a:rPr lang="en-US" spc="1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tạo</a:t>
            </a:r>
            <a:r>
              <a:rPr lang="en-US" spc="15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ra</a:t>
            </a:r>
            <a:r>
              <a:rPr lang="en-US" spc="14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trong</a:t>
            </a:r>
            <a:r>
              <a:rPr lang="en-US" spc="15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bình</a:t>
            </a:r>
            <a:r>
              <a:rPr lang="en-US" spc="16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hơi</a:t>
            </a:r>
            <a:r>
              <a:rPr lang="en-US" spc="160">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giãn</a:t>
            </a:r>
            <a:r>
              <a:rPr lang="en-US" spc="150">
                <a:latin typeface="Arial" panose="020B0604020202020204" pitchFamily="34" charset="0"/>
                <a:ea typeface="Times New Roman" panose="02020603050405020304" pitchFamily="18" charset="0"/>
                <a:cs typeface="Arial" panose="020B0604020202020204" pitchFamily="34" charset="0"/>
              </a:rPr>
              <a:t> </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p</a:t>
            </a:r>
            <a:r>
              <a:rPr lang="en-US" spc="155">
                <a:latin typeface="Arial" panose="020B0604020202020204" pitchFamily="34" charset="0"/>
                <a:ea typeface="Times New Roman" panose="02020603050405020304" pitchFamily="18" charset="0"/>
                <a:cs typeface="Arial" panose="020B0604020202020204" pitchFamily="34" charset="0"/>
              </a:rPr>
              <a:t> </a:t>
            </a:r>
            <a:r>
              <a:rPr lang="en-US">
                <a:latin typeface="Arial" panose="020B0604020202020204" pitchFamily="34" charset="0"/>
                <a:ea typeface="Times New Roman" panose="02020603050405020304" pitchFamily="18" charset="0"/>
                <a:cs typeface="Arial" panose="020B0604020202020204" pitchFamily="34" charset="0"/>
              </a:rPr>
              <a:t>3 b</a:t>
            </a:r>
            <a:r>
              <a:rPr lang="en-US" spc="-5">
                <a:latin typeface="Arial" panose="020B0604020202020204" pitchFamily="34" charset="0"/>
                <a:ea typeface="Times New Roman" panose="02020603050405020304" pitchFamily="18" charset="0"/>
                <a:cs typeface="Arial" panose="020B0604020202020204" pitchFamily="34" charset="0"/>
              </a:rPr>
              <a:t>a</a:t>
            </a:r>
            <a:r>
              <a:rPr lang="en-US">
                <a:latin typeface="Arial" panose="020B0604020202020204" pitchFamily="34" charset="0"/>
                <a:ea typeface="Times New Roman" panose="02020603050405020304" pitchFamily="18" charset="0"/>
                <a:cs typeface="Arial" panose="020B0604020202020204" pitchFamily="34" charset="0"/>
              </a:rPr>
              <a:t>r?</a:t>
            </a:r>
            <a:endParaRPr lang="en-US" dirty="0">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156B9204-AF63-2190-6FFF-A58BD4964A6B}"/>
              </a:ext>
            </a:extLst>
          </p:cNvPr>
          <p:cNvSpPr txBox="1"/>
          <p:nvPr/>
        </p:nvSpPr>
        <p:spPr>
          <a:xfrm>
            <a:off x="5410200" y="5978136"/>
            <a:ext cx="2286000" cy="369332"/>
          </a:xfrm>
          <a:prstGeom prst="rect">
            <a:avLst/>
          </a:prstGeom>
          <a:noFill/>
        </p:spPr>
        <p:txBody>
          <a:bodyPr wrap="square">
            <a:spAutoFit/>
          </a:bodyPr>
          <a:lstStyle/>
          <a:p>
            <a:r>
              <a:rPr lang="en-US">
                <a:latin typeface="Arial" panose="020B0604020202020204" pitchFamily="34" charset="0"/>
                <a:ea typeface="Times New Roman" panose="02020603050405020304" pitchFamily="18" charset="0"/>
                <a:cs typeface="Arial" panose="020B0604020202020204" pitchFamily="34" charset="0"/>
              </a:rPr>
              <a:t>Thu hồi hơi </a:t>
            </a:r>
            <a:r>
              <a:rPr lang="en-US" spc="-10">
                <a:latin typeface="Arial" panose="020B0604020202020204" pitchFamily="34" charset="0"/>
                <a:ea typeface="Times New Roman" panose="02020603050405020304" pitchFamily="18" charset="0"/>
                <a:cs typeface="Arial" panose="020B0604020202020204" pitchFamily="34" charset="0"/>
              </a:rPr>
              <a:t>g</a:t>
            </a:r>
            <a:r>
              <a:rPr lang="en-US">
                <a:latin typeface="Arial" panose="020B0604020202020204" pitchFamily="34" charset="0"/>
                <a:ea typeface="Times New Roman" panose="02020603050405020304" pitchFamily="18" charset="0"/>
                <a:cs typeface="Arial" panose="020B0604020202020204" pitchFamily="34" charset="0"/>
              </a:rPr>
              <a:t>iãn </a:t>
            </a:r>
            <a:r>
              <a:rPr lang="en-US" spc="-5">
                <a:latin typeface="Arial" panose="020B0604020202020204" pitchFamily="34" charset="0"/>
                <a:ea typeface="Times New Roman" panose="02020603050405020304" pitchFamily="18" charset="0"/>
                <a:cs typeface="Arial" panose="020B0604020202020204" pitchFamily="34" charset="0"/>
              </a:rPr>
              <a:t>á</a:t>
            </a:r>
            <a:r>
              <a:rPr lang="en-US">
                <a:latin typeface="Arial" panose="020B0604020202020204" pitchFamily="34" charset="0"/>
                <a:ea typeface="Times New Roman" panose="02020603050405020304" pitchFamily="18" charset="0"/>
                <a:cs typeface="Arial" panose="020B0604020202020204" pitchFamily="34" charset="0"/>
              </a:rPr>
              <a:t>p</a:t>
            </a:r>
            <a:endParaRPr lang="en-US"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2"/>
          <a:stretch>
            <a:fillRect/>
          </a:stretch>
        </p:blipFill>
        <p:spPr>
          <a:xfrm>
            <a:off x="11188160" y="5996280"/>
            <a:ext cx="1000211" cy="861720"/>
          </a:xfrm>
          <a:prstGeom prst="rect">
            <a:avLst/>
          </a:prstGeom>
        </p:spPr>
      </p:pic>
      <p:sp>
        <p:nvSpPr>
          <p:cNvPr id="9" name="TextBox 8">
            <a:extLst>
              <a:ext uri="{FF2B5EF4-FFF2-40B4-BE49-F238E27FC236}">
                <a16:creationId xmlns:a16="http://schemas.microsoft.com/office/drawing/2014/main" id="{797CD2D0-1311-2D0D-64DB-F421AA76BB7A}"/>
              </a:ext>
            </a:extLst>
          </p:cNvPr>
          <p:cNvSpPr txBox="1"/>
          <p:nvPr/>
        </p:nvSpPr>
        <p:spPr>
          <a:xfrm>
            <a:off x="609600" y="533400"/>
            <a:ext cx="10972800" cy="584775"/>
          </a:xfrm>
          <a:prstGeom prst="rect">
            <a:avLst/>
          </a:prstGeom>
          <a:noFill/>
        </p:spPr>
        <p:txBody>
          <a:bodyPr wrap="square">
            <a:spAutoFit/>
          </a:bodyPr>
          <a:lstStyle/>
          <a:p>
            <a:pPr algn="ctr"/>
            <a:r>
              <a:rPr lang="vi-VN" sz="3200" b="1" spc="5">
                <a:solidFill>
                  <a:schemeClr val="accent1">
                    <a:lumMod val="50000"/>
                  </a:schemeClr>
                </a:solidFill>
                <a:ea typeface="Times New Roman" panose="02020603050405020304" pitchFamily="18" charset="0"/>
                <a:cs typeface="Arial" panose="020B0604020202020204" pitchFamily="34" charset="0"/>
              </a:rPr>
              <a:t>Thu hồi hơi giãn áp</a:t>
            </a:r>
          </a:p>
        </p:txBody>
      </p:sp>
      <p:pic>
        <p:nvPicPr>
          <p:cNvPr id="10" name="Picture 9" descr="A diagram of a bar&#10;&#10;Description automatically generated">
            <a:extLst>
              <a:ext uri="{FF2B5EF4-FFF2-40B4-BE49-F238E27FC236}">
                <a16:creationId xmlns:a16="http://schemas.microsoft.com/office/drawing/2014/main" id="{555B271E-29C5-14A0-D75F-16D4929FE3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2942439"/>
            <a:ext cx="4352543" cy="2901375"/>
          </a:xfrm>
          <a:prstGeom prst="rect">
            <a:avLst/>
          </a:prstGeom>
          <a:noFill/>
          <a:ln>
            <a:noFill/>
          </a:ln>
        </p:spPr>
      </p:pic>
    </p:spTree>
    <p:extLst>
      <p:ext uri="{BB962C8B-B14F-4D97-AF65-F5344CB8AC3E}">
        <p14:creationId xmlns:p14="http://schemas.microsoft.com/office/powerpoint/2010/main" val="4146536094"/>
      </p:ext>
    </p:extLst>
  </p:cSld>
  <p:clrMapOvr>
    <a:masterClrMapping/>
  </p:clrMapOvr>
</p:sld>
</file>

<file path=ppt/slides/slide7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11104618" y="5968738"/>
            <a:ext cx="1000211" cy="861720"/>
          </a:xfrm>
          <a:prstGeom prst="rect">
            <a:avLst/>
          </a:prstGeom>
        </p:spPr>
      </p:pic>
      <p:sp>
        <p:nvSpPr>
          <p:cNvPr id="12" name="TextBox 11">
            <a:extLst>
              <a:ext uri="{FF2B5EF4-FFF2-40B4-BE49-F238E27FC236}">
                <a16:creationId xmlns:a16="http://schemas.microsoft.com/office/drawing/2014/main" id="{797CD2D0-1311-2D0D-64DB-F421AA76BB7A}"/>
              </a:ext>
            </a:extLst>
          </p:cNvPr>
          <p:cNvSpPr txBox="1"/>
          <p:nvPr/>
        </p:nvSpPr>
        <p:spPr>
          <a:xfrm>
            <a:off x="609600" y="533400"/>
            <a:ext cx="10972800" cy="584775"/>
          </a:xfrm>
          <a:prstGeom prst="rect">
            <a:avLst/>
          </a:prstGeom>
          <a:noFill/>
        </p:spPr>
        <p:txBody>
          <a:bodyPr wrap="square">
            <a:spAutoFit/>
          </a:bodyPr>
          <a:lstStyle/>
          <a:p>
            <a:pPr algn="ctr"/>
            <a:r>
              <a:rPr b="1" lang="vi-VN" spc="5" sz="3200">
                <a:solidFill>
                  <a:schemeClr val="accent1">
                    <a:lumMod val="50000"/>
                  </a:schemeClr>
                </a:solidFill>
                <a:ea charset="0" panose="02020603050405020304" pitchFamily="18" typeface="Times New Roman"/>
                <a:cs charset="0" panose="020B0604020202020204" pitchFamily="34" typeface="Arial"/>
              </a:rPr>
              <a:t>Thu hồi hơi giãn áp</a:t>
            </a:r>
          </a:p>
        </p:txBody>
      </p:sp>
      <p:sp>
        <p:nvSpPr>
          <p:cNvPr id="13" name="TextBox 12">
            <a:extLst>
              <a:ext uri="{FF2B5EF4-FFF2-40B4-BE49-F238E27FC236}">
                <a16:creationId xmlns:a16="http://schemas.microsoft.com/office/drawing/2014/main" id="{228BF923-8B7B-7D40-CA74-243C2F8316A9}"/>
              </a:ext>
            </a:extLst>
          </p:cNvPr>
          <p:cNvSpPr txBox="1"/>
          <p:nvPr/>
        </p:nvSpPr>
        <p:spPr>
          <a:xfrm>
            <a:off x="605971" y="1589979"/>
            <a:ext cx="990600" cy="369332"/>
          </a:xfrm>
          <a:prstGeom prst="rect">
            <a:avLst/>
          </a:prstGeom>
          <a:noFill/>
        </p:spPr>
        <p:txBody>
          <a:bodyPr wrap="square">
            <a:spAutoFit/>
          </a:bodyPr>
          <a:lstStyle/>
          <a:p>
            <a:r>
              <a:rPr b="1" dirty="0" err="1" i="1" lang="en-US">
                <a:effectLst/>
                <a:latin charset="0" panose="020B0604020202020204" pitchFamily="34" typeface="Arial"/>
                <a:ea charset="0" panose="02020603050405020304" pitchFamily="18" typeface="Times New Roman"/>
                <a:cs charset="0" panose="020B0604020202020204" pitchFamily="34" typeface="Arial"/>
              </a:rPr>
              <a:t>Ví</a:t>
            </a:r>
            <a:r>
              <a:rPr b="1" dirty="0" i="1" lang="en-US" spc="-35">
                <a:effectLst/>
                <a:latin charset="0" panose="020B0604020202020204" pitchFamily="34" typeface="Arial"/>
                <a:ea charset="0" panose="02020603050405020304" pitchFamily="18" typeface="Times New Roman"/>
                <a:cs charset="0" panose="020B0604020202020204" pitchFamily="34" typeface="Arial"/>
              </a:rPr>
              <a:t> </a:t>
            </a:r>
            <a:r>
              <a:rPr b="1" dirty="0" err="1" i="1" lang="en-US">
                <a:effectLst/>
                <a:latin charset="0" panose="020B0604020202020204" pitchFamily="34" typeface="Arial"/>
                <a:ea charset="0" panose="02020603050405020304" pitchFamily="18" typeface="Times New Roman"/>
                <a:cs charset="0" panose="020B0604020202020204" pitchFamily="34" typeface="Arial"/>
              </a:rPr>
              <a:t>dụ</a:t>
            </a:r>
            <a:r>
              <a:rPr b="1" dirty="0" i="1" lang="en-US">
                <a:effectLst/>
                <a:latin charset="0" panose="020B0604020202020204" pitchFamily="34" typeface="Arial"/>
                <a:ea charset="0" panose="02020603050405020304" pitchFamily="18" typeface="Times New Roman"/>
                <a:cs charset="0" panose="020B0604020202020204" pitchFamily="34" typeface="Arial"/>
              </a:rPr>
              <a:t>:</a:t>
            </a:r>
            <a:r>
              <a:rPr b="1" dirty="0" lang="en-US" spc="-35">
                <a:effectLst/>
                <a:latin charset="0" panose="020B0604020202020204" pitchFamily="34" typeface="Arial"/>
                <a:ea charset="0" panose="02020603050405020304" pitchFamily="18" typeface="Times New Roman"/>
                <a:cs charset="0" panose="020B0604020202020204" pitchFamily="34" typeface="Arial"/>
              </a:rPr>
              <a:t> </a:t>
            </a:r>
            <a:endParaRPr dirty="0" lang="en-US">
              <a:latin charset="0" panose="020B0604020202020204" pitchFamily="34" typeface="Arial"/>
            </a:endParaRPr>
          </a:p>
        </p:txBody>
      </p:sp>
      <p:pic>
        <p:nvPicPr>
          <p:cNvPr id="15" name="Picture 14">
            <a:extLst>
              <a:ext uri="{FF2B5EF4-FFF2-40B4-BE49-F238E27FC236}">
                <a16:creationId xmlns:a16="http://schemas.microsoft.com/office/drawing/2014/main" id="{6823D2F5-CBFA-434F-30D6-E0C205168416}"/>
              </a:ext>
            </a:extLst>
          </p:cNvPr>
          <p:cNvPicPr>
            <a:picLocks noChangeAspect="1"/>
          </p:cNvPicPr>
          <p:nvPr/>
        </p:nvPicPr>
        <p:blipFill rotWithShape="1">
          <a:blip r:embed="rId4"/>
          <a:srcRect b="583" t="439"/>
          <a:stretch/>
        </p:blipFill>
        <p:spPr>
          <a:xfrm>
            <a:off x="6740072" y="1794156"/>
            <a:ext cx="3276600" cy="905082"/>
          </a:xfrm>
          <a:prstGeom prst="rect">
            <a:avLst/>
          </a:prstGeom>
        </p:spPr>
      </p:pic>
      <p:sp>
        <p:nvSpPr>
          <p:cNvPr id="17" name="TextBox 16">
            <a:extLst>
              <a:ext uri="{FF2B5EF4-FFF2-40B4-BE49-F238E27FC236}">
                <a16:creationId xmlns:a16="http://schemas.microsoft.com/office/drawing/2014/main" id="{EBCC55F1-515A-3CB1-9AB6-D6CD2000D8DF}"/>
              </a:ext>
            </a:extLst>
          </p:cNvPr>
          <p:cNvSpPr txBox="1"/>
          <p:nvPr/>
        </p:nvSpPr>
        <p:spPr>
          <a:xfrm>
            <a:off x="1913935" y="1985753"/>
            <a:ext cx="6137411" cy="351378"/>
          </a:xfrm>
          <a:prstGeom prst="rect">
            <a:avLst/>
          </a:prstGeom>
          <a:noFill/>
        </p:spPr>
        <p:txBody>
          <a:bodyPr wrap="square">
            <a:spAutoFit/>
          </a:bodyPr>
          <a:lstStyle/>
          <a:p>
            <a:pPr algn="just">
              <a:lnSpc>
                <a:spcPct val="115000"/>
              </a:lnSpc>
              <a:spcBef>
                <a:spcPts val="300"/>
              </a:spcBef>
              <a:spcAft>
                <a:spcPts val="300"/>
              </a:spcAft>
            </a:pPr>
            <a:r>
              <a:rPr dirty="0" err="1" lang="en-US" sz="1600">
                <a:latin charset="0" panose="020B0604020202020204" pitchFamily="34" typeface="Arial"/>
                <a:ea charset="0" panose="02020603050405020304" pitchFamily="18" typeface="Times New Roman"/>
                <a:cs charset="0" panose="020B0604020202020204" pitchFamily="34" typeface="Arial"/>
              </a:rPr>
              <a:t>T</a:t>
            </a:r>
            <a:r>
              <a:rPr dirty="0" err="1" lang="en-US" sz="1600">
                <a:effectLst/>
                <a:latin charset="0" panose="020B0604020202020204" pitchFamily="34" typeface="Arial"/>
                <a:ea charset="0" panose="02020603050405020304" pitchFamily="18" typeface="Times New Roman"/>
                <a:cs charset="0" panose="020B0604020202020204" pitchFamily="34" typeface="Arial"/>
              </a:rPr>
              <a:t>ỷ</a:t>
            </a:r>
            <a:r>
              <a:rPr dirty="0" lang="en-US" sz="1600">
                <a:effectLst/>
                <a:latin charset="0" panose="020B0604020202020204" pitchFamily="34" typeface="Arial"/>
                <a:ea charset="0" panose="02020603050405020304" pitchFamily="18" typeface="Times New Roman"/>
                <a:cs charset="0" panose="020B0604020202020204" pitchFamily="34" typeface="Arial"/>
              </a:rPr>
              <a:t> </a:t>
            </a:r>
            <a:r>
              <a:rPr dirty="0" err="1" lang="en-US" sz="1600">
                <a:effectLst/>
                <a:latin charset="0" panose="020B0604020202020204" pitchFamily="34" typeface="Arial"/>
                <a:ea charset="0" panose="02020603050405020304" pitchFamily="18" typeface="Times New Roman"/>
                <a:cs charset="0" panose="020B0604020202020204" pitchFamily="34" typeface="Arial"/>
              </a:rPr>
              <a:t>lệ</a:t>
            </a:r>
            <a:r>
              <a:rPr dirty="0" lang="en-US" sz="1600">
                <a:effectLst/>
                <a:latin charset="0" panose="020B0604020202020204" pitchFamily="34" typeface="Arial"/>
                <a:ea charset="0" panose="02020603050405020304" pitchFamily="18" typeface="Times New Roman"/>
                <a:cs charset="0" panose="020B0604020202020204" pitchFamily="34" typeface="Arial"/>
              </a:rPr>
              <a:t> </a:t>
            </a:r>
            <a:r>
              <a:rPr dirty="0" err="1" lang="en-US" sz="1600">
                <a:effectLst/>
                <a:latin charset="0" panose="020B0604020202020204" pitchFamily="34" typeface="Arial"/>
                <a:ea charset="0" panose="02020603050405020304" pitchFamily="18" typeface="Times New Roman"/>
                <a:cs charset="0" panose="020B0604020202020204" pitchFamily="34" typeface="Arial"/>
              </a:rPr>
              <a:t>hơi</a:t>
            </a:r>
            <a:r>
              <a:rPr dirty="0" lang="en-US" sz="1600">
                <a:effectLst/>
                <a:latin charset="0" panose="020B0604020202020204" pitchFamily="34" typeface="Arial"/>
                <a:ea charset="0" panose="02020603050405020304" pitchFamily="18" typeface="Times New Roman"/>
                <a:cs charset="0" panose="020B0604020202020204" pitchFamily="34" typeface="Arial"/>
              </a:rPr>
              <a:t> </a:t>
            </a:r>
            <a:r>
              <a:rPr dirty="0" err="1" lang="en-US" sz="1600">
                <a:effectLst/>
                <a:latin charset="0" panose="020B0604020202020204" pitchFamily="34" typeface="Arial"/>
                <a:ea charset="0" panose="02020603050405020304" pitchFamily="18" typeface="Times New Roman"/>
                <a:cs charset="0" panose="020B0604020202020204" pitchFamily="34" typeface="Arial"/>
              </a:rPr>
              <a:t>giãn</a:t>
            </a:r>
            <a:r>
              <a:rPr dirty="0" lang="en-US" sz="1600">
                <a:effectLst/>
                <a:latin charset="0" panose="020B0604020202020204" pitchFamily="34" typeface="Arial"/>
                <a:ea charset="0" panose="02020603050405020304" pitchFamily="18" typeface="Times New Roman"/>
                <a:cs charset="0" panose="020B0604020202020204" pitchFamily="34" typeface="Arial"/>
              </a:rPr>
              <a:t> </a:t>
            </a:r>
            <a:r>
              <a:rPr dirty="0" err="1" lang="en-US" spc="-5" sz="1600">
                <a:effectLst/>
                <a:latin charset="0" panose="020B0604020202020204" pitchFamily="34" typeface="Arial"/>
                <a:ea charset="0" panose="02020603050405020304" pitchFamily="18" typeface="Times New Roman"/>
                <a:cs charset="0" panose="020B0604020202020204" pitchFamily="34" typeface="Arial"/>
              </a:rPr>
              <a:t>á</a:t>
            </a:r>
            <a:r>
              <a:rPr dirty="0" err="1" lang="en-US" sz="1600">
                <a:effectLst/>
                <a:latin charset="0" panose="020B0604020202020204" pitchFamily="34" typeface="Arial"/>
                <a:ea charset="0" panose="02020603050405020304" pitchFamily="18" typeface="Times New Roman"/>
                <a:cs charset="0" panose="020B0604020202020204" pitchFamily="34" typeface="Arial"/>
              </a:rPr>
              <a:t>p</a:t>
            </a:r>
            <a:r>
              <a:rPr dirty="0" lang="en-US" sz="1600">
                <a:effectLst/>
                <a:latin charset="0" panose="020B0604020202020204" pitchFamily="34" typeface="Arial"/>
                <a:ea charset="0" panose="02020603050405020304" pitchFamily="18" typeface="Times New Roman"/>
                <a:cs charset="0" panose="020B0604020202020204" pitchFamily="34" typeface="Arial"/>
              </a:rPr>
              <a:t> </a:t>
            </a:r>
            <a:r>
              <a:rPr dirty="0" err="1" lang="en-US" sz="1600">
                <a:effectLst/>
                <a:latin charset="0" panose="020B0604020202020204" pitchFamily="34" typeface="Arial"/>
                <a:ea charset="0" panose="02020603050405020304" pitchFamily="18" typeface="Times New Roman"/>
                <a:cs charset="0" panose="020B0604020202020204" pitchFamily="34" typeface="Arial"/>
              </a:rPr>
              <a:t>t</a:t>
            </a:r>
            <a:r>
              <a:rPr dirty="0" err="1" lang="en-US" spc="10" sz="1600">
                <a:effectLst/>
                <a:latin charset="0" panose="020B0604020202020204" pitchFamily="34" typeface="Arial"/>
                <a:ea charset="0" panose="02020603050405020304" pitchFamily="18" typeface="Times New Roman"/>
                <a:cs charset="0" panose="020B0604020202020204" pitchFamily="34" typeface="Arial"/>
              </a:rPr>
              <a:t>ạ</a:t>
            </a:r>
            <a:r>
              <a:rPr dirty="0" err="1" lang="en-US" sz="1600">
                <a:effectLst/>
                <a:latin charset="0" panose="020B0604020202020204" pitchFamily="34" typeface="Arial"/>
                <a:ea charset="0" panose="02020603050405020304" pitchFamily="18" typeface="Times New Roman"/>
                <a:cs charset="0" panose="020B0604020202020204" pitchFamily="34" typeface="Arial"/>
              </a:rPr>
              <a:t>o</a:t>
            </a:r>
            <a:r>
              <a:rPr dirty="0" lang="en-US" sz="1600">
                <a:effectLst/>
                <a:latin charset="0" panose="020B0604020202020204" pitchFamily="34" typeface="Arial"/>
                <a:ea charset="0" panose="02020603050405020304" pitchFamily="18" typeface="Times New Roman"/>
                <a:cs charset="0" panose="020B0604020202020204" pitchFamily="34" typeface="Arial"/>
              </a:rPr>
              <a:t> </a:t>
            </a:r>
            <a:r>
              <a:rPr dirty="0" err="1" lang="en-US" sz="1600">
                <a:effectLst/>
                <a:latin charset="0" panose="020B0604020202020204" pitchFamily="34" typeface="Arial"/>
                <a:ea charset="0" panose="02020603050405020304" pitchFamily="18" typeface="Times New Roman"/>
                <a:cs charset="0" panose="020B0604020202020204" pitchFamily="34" typeface="Arial"/>
              </a:rPr>
              <a:t>ra</a:t>
            </a:r>
            <a:r>
              <a:rPr dirty="0" lang="en-US" spc="-5" sz="1600">
                <a:effectLst/>
                <a:latin charset="0" panose="020B0604020202020204" pitchFamily="34" typeface="Arial"/>
                <a:ea charset="0" panose="02020603050405020304" pitchFamily="18" typeface="Times New Roman"/>
                <a:cs charset="0" panose="020B0604020202020204" pitchFamily="34" typeface="Arial"/>
              </a:rPr>
              <a:t> </a:t>
            </a:r>
            <a:r>
              <a:rPr dirty="0" err="1" lang="en-US" sz="1600">
                <a:effectLst/>
                <a:latin charset="0" panose="020B0604020202020204" pitchFamily="34" typeface="Arial"/>
                <a:ea charset="0" panose="02020603050405020304" pitchFamily="18" typeface="Times New Roman"/>
                <a:cs charset="0" panose="020B0604020202020204" pitchFamily="34" typeface="Arial"/>
              </a:rPr>
              <a:t>được</a:t>
            </a:r>
            <a:r>
              <a:rPr dirty="0" lang="en-US" spc="-5" sz="1600">
                <a:effectLst/>
                <a:latin charset="0" panose="020B0604020202020204" pitchFamily="34" typeface="Arial"/>
                <a:ea charset="0" panose="02020603050405020304" pitchFamily="18" typeface="Times New Roman"/>
                <a:cs charset="0" panose="020B0604020202020204" pitchFamily="34" typeface="Arial"/>
              </a:rPr>
              <a:t> </a:t>
            </a:r>
            <a:r>
              <a:rPr dirty="0" err="1" lang="en-US" sz="1600">
                <a:effectLst/>
                <a:latin charset="0" panose="020B0604020202020204" pitchFamily="34" typeface="Arial"/>
                <a:ea charset="0" panose="02020603050405020304" pitchFamily="18" typeface="Times New Roman"/>
                <a:cs charset="0" panose="020B0604020202020204" pitchFamily="34" typeface="Arial"/>
              </a:rPr>
              <a:t>t</a:t>
            </a:r>
            <a:r>
              <a:rPr dirty="0" err="1" lang="en-US" spc="5" sz="1600">
                <a:effectLst/>
                <a:latin charset="0" panose="020B0604020202020204" pitchFamily="34" typeface="Arial"/>
                <a:ea charset="0" panose="02020603050405020304" pitchFamily="18" typeface="Times New Roman"/>
                <a:cs charset="0" panose="020B0604020202020204" pitchFamily="34" typeface="Arial"/>
              </a:rPr>
              <a:t>í</a:t>
            </a:r>
            <a:r>
              <a:rPr dirty="0" err="1" lang="en-US" sz="1600">
                <a:effectLst/>
                <a:latin charset="0" panose="020B0604020202020204" pitchFamily="34" typeface="Arial"/>
                <a:ea charset="0" panose="02020603050405020304" pitchFamily="18" typeface="Times New Roman"/>
                <a:cs charset="0" panose="020B0604020202020204" pitchFamily="34" typeface="Arial"/>
              </a:rPr>
              <a:t>nh</a:t>
            </a:r>
            <a:r>
              <a:rPr dirty="0" lang="en-US" sz="1600">
                <a:effectLst/>
                <a:latin charset="0" panose="020B0604020202020204" pitchFamily="34" typeface="Arial"/>
                <a:ea charset="0" panose="02020603050405020304" pitchFamily="18" typeface="Times New Roman"/>
                <a:cs charset="0" panose="020B0604020202020204" pitchFamily="34" typeface="Arial"/>
              </a:rPr>
              <a:t> </a:t>
            </a:r>
            <a:r>
              <a:rPr dirty="0" err="1" lang="en-US" sz="1600">
                <a:effectLst/>
                <a:latin charset="0" panose="020B0604020202020204" pitchFamily="34" typeface="Arial"/>
                <a:ea charset="0" panose="02020603050405020304" pitchFamily="18" typeface="Times New Roman"/>
                <a:cs charset="0" panose="020B0604020202020204" pitchFamily="34" typeface="Arial"/>
              </a:rPr>
              <a:t>b</a:t>
            </a:r>
            <a:r>
              <a:rPr dirty="0" err="1" lang="en-US" spc="-5" sz="1600">
                <a:effectLst/>
                <a:latin charset="0" panose="020B0604020202020204" pitchFamily="34" typeface="Arial"/>
                <a:ea charset="0" panose="02020603050405020304" pitchFamily="18" typeface="Times New Roman"/>
                <a:cs charset="0" panose="020B0604020202020204" pitchFamily="34" typeface="Arial"/>
              </a:rPr>
              <a:t>ằ</a:t>
            </a:r>
            <a:r>
              <a:rPr dirty="0" err="1" lang="en-US" sz="1600">
                <a:effectLst/>
                <a:latin charset="0" panose="020B0604020202020204" pitchFamily="34" typeface="Arial"/>
                <a:ea charset="0" panose="02020603050405020304" pitchFamily="18" typeface="Times New Roman"/>
                <a:cs charset="0" panose="020B0604020202020204" pitchFamily="34" typeface="Arial"/>
              </a:rPr>
              <a:t>ng</a:t>
            </a:r>
            <a:r>
              <a:rPr dirty="0" lang="en-US" spc="10" sz="1600">
                <a:effectLst/>
                <a:latin charset="0" panose="020B0604020202020204" pitchFamily="34" typeface="Arial"/>
                <a:ea charset="0" panose="02020603050405020304" pitchFamily="18" typeface="Times New Roman"/>
                <a:cs charset="0" panose="020B0604020202020204" pitchFamily="34" typeface="Arial"/>
              </a:rPr>
              <a:t> </a:t>
            </a:r>
            <a:r>
              <a:rPr dirty="0" err="1" lang="en-US" spc="-5" sz="1600">
                <a:effectLst/>
                <a:latin charset="0" panose="020B0604020202020204" pitchFamily="34" typeface="Arial"/>
                <a:ea charset="0" panose="02020603050405020304" pitchFamily="18" typeface="Times New Roman"/>
                <a:cs charset="0" panose="020B0604020202020204" pitchFamily="34" typeface="Arial"/>
              </a:rPr>
              <a:t>c</a:t>
            </a:r>
            <a:r>
              <a:rPr dirty="0" err="1" lang="en-US" sz="1600">
                <a:effectLst/>
                <a:latin charset="0" panose="020B0604020202020204" pitchFamily="34" typeface="Arial"/>
                <a:ea charset="0" panose="02020603050405020304" pitchFamily="18" typeface="Times New Roman"/>
                <a:cs charset="0" panose="020B0604020202020204" pitchFamily="34" typeface="Arial"/>
              </a:rPr>
              <a:t>ông</a:t>
            </a:r>
            <a:r>
              <a:rPr dirty="0" lang="en-US" spc="10" sz="1600">
                <a:effectLst/>
                <a:latin charset="0" panose="020B0604020202020204" pitchFamily="34" typeface="Arial"/>
                <a:ea charset="0" panose="02020603050405020304" pitchFamily="18" typeface="Times New Roman"/>
                <a:cs charset="0" panose="020B0604020202020204" pitchFamily="34" typeface="Arial"/>
              </a:rPr>
              <a:t> </a:t>
            </a:r>
            <a:r>
              <a:rPr dirty="0" err="1" lang="en-US" sz="1600">
                <a:effectLst/>
                <a:latin charset="0" panose="020B0604020202020204" pitchFamily="34" typeface="Arial"/>
                <a:ea charset="0" panose="02020603050405020304" pitchFamily="18" typeface="Times New Roman"/>
                <a:cs charset="0" panose="020B0604020202020204" pitchFamily="34" typeface="Arial"/>
              </a:rPr>
              <a:t>thứ</a:t>
            </a:r>
            <a:r>
              <a:rPr dirty="0" err="1" lang="en-US" spc="-5" sz="1600">
                <a:effectLst/>
                <a:latin charset="0" panose="020B0604020202020204" pitchFamily="34" typeface="Arial"/>
                <a:ea charset="0" panose="02020603050405020304" pitchFamily="18" typeface="Times New Roman"/>
                <a:cs charset="0" panose="020B0604020202020204" pitchFamily="34" typeface="Arial"/>
              </a:rPr>
              <a:t>c</a:t>
            </a:r>
            <a:r>
              <a:rPr dirty="0" lang="en-US" sz="1600">
                <a:effectLst/>
                <a:latin charset="0" panose="020B0604020202020204" pitchFamily="34" typeface="Arial"/>
                <a:ea charset="0" panose="02020603050405020304" pitchFamily="18" typeface="Times New Roman"/>
                <a:cs charset="0" panose="020B0604020202020204" pitchFamily="34" typeface="Arial"/>
              </a:rPr>
              <a:t>:</a:t>
            </a:r>
          </a:p>
        </p:txBody>
      </p:sp>
      <p:sp>
        <p:nvSpPr>
          <p:cNvPr id="18" name="Rectangle 2">
            <a:extLst>
              <a:ext uri="{FF2B5EF4-FFF2-40B4-BE49-F238E27FC236}">
                <a16:creationId xmlns:a16="http://schemas.microsoft.com/office/drawing/2014/main" id="{0CF51E03-FCEC-BEA0-0B54-64E0FF309297}"/>
              </a:ext>
            </a:extLst>
          </p:cNvPr>
          <p:cNvSpPr>
            <a:spLocks noChangeArrowheads="1"/>
          </p:cNvSpPr>
          <p:nvPr/>
        </p:nvSpPr>
        <p:spPr bwMode="auto">
          <a:xfrm>
            <a:off x="758371" y="2965922"/>
            <a:ext cx="9372600" cy="1928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45720" compatLnSpc="1" lIns="91440" numCol="1" rIns="91440" tIns="45720" vert="horz" wrap="square">
            <a:prstTxWarp prst="textNoShape">
              <a:avLst/>
            </a:prstTxWarp>
            <a:spAutoFit/>
          </a:bodyPr>
          <a:lstStyle/>
          <a:p>
            <a:pPr algn="just" defTabSz="914400" eaLnBrk="0" fontAlgn="base" hangingPunct="0" indent="0" latinLnBrk="0" lvl="0" marL="0" marR="0" rtl="0">
              <a:lnSpc>
                <a:spcPct val="120000"/>
              </a:lnSpc>
              <a:spcBef>
                <a:spcPts val="200"/>
              </a:spcBef>
              <a:spcAft>
                <a:spcPts val="200"/>
              </a:spcAft>
              <a:buClrTx/>
              <a:buSzTx/>
              <a:buFontTx/>
              <a:buNone/>
              <a:tabLst/>
            </a:pP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Với</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các</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giá</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trị</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enthalpy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tra</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bảng</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hơi</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là</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a:t>
            </a:r>
            <a:endParaRPr altLang="en-US" b="0" baseline="0" cap="none" dirty="0" i="0" kumimoji="0" lang="en-US" normalizeH="0" strike="noStrike" u="none">
              <a:ln>
                <a:noFill/>
              </a:ln>
              <a:solidFill>
                <a:schemeClr val="tx1"/>
              </a:solidFill>
              <a:effectLst/>
              <a:latin charset="0" panose="020B0604020202020204" pitchFamily="34" typeface="Arial"/>
              <a:cs charset="0" panose="020B0604020202020204" pitchFamily="34" typeface="Arial"/>
            </a:endParaRPr>
          </a:p>
          <a:p>
            <a:pPr algn="just" defTabSz="914400" eaLnBrk="0" fontAlgn="base" hangingPunct="0" indent="0" latinLnBrk="0" lvl="0" marL="0" marR="0" rtl="0">
              <a:lnSpc>
                <a:spcPct val="120000"/>
              </a:lnSpc>
              <a:spcBef>
                <a:spcPts val="200"/>
              </a:spcBef>
              <a:spcAft>
                <a:spcPts val="200"/>
              </a:spcAft>
              <a:buClrTx/>
              <a:buSzTx/>
              <a:buFontTx/>
              <a:buNone/>
              <a:tabLst/>
            </a:pPr>
            <a:r>
              <a:rPr altLang="en-US" b="0" baseline="0" cap="none" dirty="0" i="0" kumimoji="0" lang="en-US" normalizeH="0" strike="noStrike" u="none">
                <a:ln>
                  <a:noFill/>
                </a:ln>
                <a:solidFill>
                  <a:schemeClr val="tx1"/>
                </a:solidFill>
                <a:effectLst/>
                <a:latin charset="0" panose="020B0604020202020204" pitchFamily="34" typeface="Arial"/>
                <a:ea charset="0" panose="020F0502020204030204" pitchFamily="34" typeface="Calibri"/>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Nước</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ngưng</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(10 bar,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điều</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kiện</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bão</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hòa</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inước</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ngưng</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10 bar = 781,5 kJ/kg.</a:t>
            </a:r>
            <a:endParaRPr altLang="en-US" b="0" baseline="0" cap="none" dirty="0" i="0" kumimoji="0" lang="en-US" normalizeH="0" strike="noStrike" u="none">
              <a:ln>
                <a:noFill/>
              </a:ln>
              <a:solidFill>
                <a:schemeClr val="tx1"/>
              </a:solidFill>
              <a:effectLst/>
              <a:latin charset="0" panose="020B0604020202020204" pitchFamily="34" typeface="Arial"/>
              <a:cs charset="0" panose="020B0604020202020204" pitchFamily="34" typeface="Arial"/>
            </a:endParaRPr>
          </a:p>
          <a:p>
            <a:pPr algn="just" defTabSz="914400" eaLnBrk="0" fontAlgn="base" hangingPunct="0" indent="0" latinLnBrk="0" lvl="0" marL="0" marR="0" rtl="0">
              <a:lnSpc>
                <a:spcPct val="120000"/>
              </a:lnSpc>
              <a:spcBef>
                <a:spcPts val="200"/>
              </a:spcBef>
              <a:spcAft>
                <a:spcPts val="200"/>
              </a:spcAft>
              <a:buClrTx/>
              <a:buSzTx/>
              <a:buFontTx/>
              <a:buNone/>
              <a:tabLst/>
            </a:pPr>
            <a:r>
              <a:rPr altLang="en-US" b="0" baseline="0" cap="none" dirty="0" i="0" kumimoji="0" lang="en-US" normalizeH="0" strike="noStrike" u="none">
                <a:ln>
                  <a:noFill/>
                </a:ln>
                <a:solidFill>
                  <a:schemeClr val="tx1"/>
                </a:solidFill>
                <a:effectLst/>
                <a:latin charset="0" panose="020B0604020202020204" pitchFamily="34" typeface="Arial"/>
                <a:ea charset="0" panose="020F0502020204030204" pitchFamily="34" typeface="Calibri"/>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Nước</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ngưng</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(3 bar,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điều</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kiện</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bão</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hòa</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inước</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ngưng</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3 bar = 605,3 kJ/kg.</a:t>
            </a:r>
            <a:endParaRPr altLang="en-US" b="0" baseline="0" cap="none" dirty="0" i="0" kumimoji="0" lang="en-US" normalizeH="0" strike="noStrike" u="none">
              <a:ln>
                <a:noFill/>
              </a:ln>
              <a:solidFill>
                <a:schemeClr val="tx1"/>
              </a:solidFill>
              <a:effectLst/>
              <a:latin charset="0" panose="020B0604020202020204" pitchFamily="34" typeface="Arial"/>
              <a:cs charset="0" panose="020B0604020202020204" pitchFamily="34" typeface="Arial"/>
            </a:endParaRPr>
          </a:p>
          <a:p>
            <a:pPr algn="just" defTabSz="914400" eaLnBrk="0" fontAlgn="base" hangingPunct="0" indent="0" latinLnBrk="0" lvl="0" marL="0" marR="0" rtl="0">
              <a:lnSpc>
                <a:spcPct val="120000"/>
              </a:lnSpc>
              <a:spcBef>
                <a:spcPts val="200"/>
              </a:spcBef>
              <a:spcAft>
                <a:spcPts val="200"/>
              </a:spcAft>
              <a:buClrTx/>
              <a:buSzTx/>
              <a:buFontTx/>
              <a:buNone/>
              <a:tabLst/>
            </a:pPr>
            <a:r>
              <a:rPr altLang="en-US" b="0" baseline="0" cap="none" dirty="0" i="0" kumimoji="0" lang="en-US" normalizeH="0" strike="noStrike" u="none">
                <a:ln>
                  <a:noFill/>
                </a:ln>
                <a:solidFill>
                  <a:schemeClr val="tx1"/>
                </a:solidFill>
                <a:effectLst/>
                <a:latin charset="0" panose="020B0604020202020204" pitchFamily="34" typeface="Arial"/>
                <a:ea charset="0" panose="020F0502020204030204" pitchFamily="34" typeface="Calibri"/>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Hơi</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(3 bar,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điều</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kiện</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bão</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hòa</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ihơi</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3 bar = 2.738,6 kJ/kg.</a:t>
            </a:r>
            <a:endParaRPr altLang="en-US" b="0" baseline="0" cap="none" dirty="0" i="0" kumimoji="0" lang="en-US" normalizeH="0" strike="noStrike" u="none">
              <a:ln>
                <a:noFill/>
              </a:ln>
              <a:solidFill>
                <a:schemeClr val="tx1"/>
              </a:solidFill>
              <a:effectLst/>
              <a:latin charset="0" panose="020B0604020202020204" pitchFamily="34" typeface="Arial"/>
              <a:cs charset="0" panose="020B0604020202020204" pitchFamily="34" typeface="Arial"/>
            </a:endParaRPr>
          </a:p>
          <a:p>
            <a:pPr algn="just" defTabSz="914400" eaLnBrk="0" fontAlgn="base" hangingPunct="0" indent="0" latinLnBrk="0" lvl="0" marL="0" marR="0" rtl="0">
              <a:lnSpc>
                <a:spcPct val="120000"/>
              </a:lnSpc>
              <a:spcBef>
                <a:spcPts val="200"/>
              </a:spcBef>
              <a:spcAft>
                <a:spcPts val="200"/>
              </a:spcAft>
              <a:buClrTx/>
              <a:buSzTx/>
              <a:buFontTx/>
              <a:buNone/>
              <a:tabLst/>
            </a:pP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Thay</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vào</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phương</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trình</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trên</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ta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có</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tỷ</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lệ</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hơi</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giãn</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áp</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tạo</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 </a:t>
            </a:r>
            <a:r>
              <a:rPr altLang="en-US" b="0" baseline="0" cap="none" dirty="0" err="1"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ra</a:t>
            </a:r>
            <a:r>
              <a:rPr altLang="en-US" b="0" baseline="0" cap="none" dirty="0" i="0" kumimoji="0" lang="en-US" normalizeH="0" strike="noStrike" u="none">
                <a:ln>
                  <a:noFill/>
                </a:ln>
                <a:solidFill>
                  <a:schemeClr val="tx1"/>
                </a:solidFill>
                <a:effectLst/>
                <a:latin charset="0" panose="020B0604020202020204" pitchFamily="34" typeface="Arial"/>
                <a:ea charset="0" panose="02020603050405020304" pitchFamily="18" typeface="Times New Roman"/>
                <a:cs charset="0" panose="020B0604020202020204" pitchFamily="34" typeface="Arial"/>
              </a:rPr>
              <a:t>:</a:t>
            </a:r>
            <a:endParaRPr altLang="en-US" b="0" baseline="0" cap="none" dirty="0" i="0" kumimoji="0" lang="en-US" normalizeH="0" strike="noStrike" u="none">
              <a:ln>
                <a:noFill/>
              </a:ln>
              <a:solidFill>
                <a:schemeClr val="tx1"/>
              </a:solidFill>
              <a:effectLst/>
              <a:latin charset="0" panose="020B0604020202020204" pitchFamily="34" typeface="Arial"/>
              <a:cs charset="0" panose="020B0604020202020204" pitchFamily="34" typeface="Arial"/>
            </a:endParaRPr>
          </a:p>
        </p:txBody>
      </p:sp>
      <p:pic>
        <p:nvPicPr>
          <p:cNvPr id="19" name="Object 18"/>
          <p:cNvPicPr>
            <a:picLocks noChangeAspect="1"/>
          </p:cNvPicPr>
          <p:nvPr/>
        </p:nvPicPr>
        <p:blipFill>
          <a:blip r:embed="rId5"/>
          <a:srcRect/>
          <a:stretch>
            <a:fillRect/>
          </a:stretch>
        </p:blipFill>
        <p:spPr bwMode="auto">
          <a:xfrm>
            <a:off x="7021151" y="4421313"/>
            <a:ext cx="2714442" cy="700754"/>
          </a:xfrm>
          <a:prstGeom prst="rect"/>
          <a:noFill/>
        </p:spPr>
      </p:pic>
      <p:sp>
        <p:nvSpPr>
          <p:cNvPr id="20" name="TextBox 19">
            <a:extLst>
              <a:ext uri="{FF2B5EF4-FFF2-40B4-BE49-F238E27FC236}">
                <a16:creationId xmlns:a16="http://schemas.microsoft.com/office/drawing/2014/main" id="{ED6BCBDB-AD8F-643B-F235-650FDBC1DC33}"/>
              </a:ext>
            </a:extLst>
          </p:cNvPr>
          <p:cNvSpPr txBox="1"/>
          <p:nvPr/>
        </p:nvSpPr>
        <p:spPr>
          <a:xfrm>
            <a:off x="910771" y="5583696"/>
            <a:ext cx="7551737" cy="385042"/>
          </a:xfrm>
          <a:prstGeom prst="rect">
            <a:avLst/>
          </a:prstGeom>
          <a:noFill/>
        </p:spPr>
        <p:txBody>
          <a:bodyPr wrap="square">
            <a:spAutoFit/>
          </a:bodyPr>
          <a:lstStyle/>
          <a:p>
            <a:pPr algn="just">
              <a:lnSpc>
                <a:spcPct val="115000"/>
              </a:lnSpc>
              <a:spcBef>
                <a:spcPts val="300"/>
              </a:spcBef>
              <a:spcAft>
                <a:spcPts val="300"/>
              </a:spcAft>
            </a:pPr>
            <a:r>
              <a:rPr dirty="0" err="1" lang="en-US">
                <a:effectLst/>
                <a:latin charset="0" panose="020B0604020202020204" pitchFamily="34" typeface="Arial"/>
                <a:ea charset="0" panose="02020603050405020304" pitchFamily="18" typeface="Times New Roman"/>
                <a:cs charset="0" panose="020B0604020202020204" pitchFamily="34" typeface="Arial"/>
              </a:rPr>
              <a:t>V</a:t>
            </a:r>
            <a:r>
              <a:rPr dirty="0" err="1" lang="en-US" spc="-5">
                <a:effectLst/>
                <a:latin charset="0" panose="020B0604020202020204" pitchFamily="34" typeface="Arial"/>
                <a:ea charset="0" panose="02020603050405020304" pitchFamily="18" typeface="Times New Roman"/>
                <a:cs charset="0" panose="020B0604020202020204" pitchFamily="34" typeface="Arial"/>
              </a:rPr>
              <a:t>ậ</a:t>
            </a:r>
            <a:r>
              <a:rPr dirty="0" err="1" lang="en-US">
                <a:effectLst/>
                <a:latin charset="0" panose="020B0604020202020204" pitchFamily="34" typeface="Arial"/>
                <a:ea charset="0" panose="02020603050405020304" pitchFamily="18" typeface="Times New Roman"/>
                <a:cs charset="0" panose="020B0604020202020204" pitchFamily="34" typeface="Arial"/>
              </a:rPr>
              <a:t>y</a:t>
            </a:r>
            <a:r>
              <a:rPr dirty="0" lang="en-US" spc="-35">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lượng</a:t>
            </a:r>
            <a:r>
              <a:rPr dirty="0" lang="en-US" spc="-35">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hơi</a:t>
            </a:r>
            <a:r>
              <a:rPr dirty="0" lang="en-US" spc="-30">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g</a:t>
            </a:r>
            <a:r>
              <a:rPr dirty="0" err="1" lang="en-US" spc="15">
                <a:effectLst/>
                <a:latin charset="0" panose="020B0604020202020204" pitchFamily="34" typeface="Arial"/>
                <a:ea charset="0" panose="02020603050405020304" pitchFamily="18" typeface="Times New Roman"/>
                <a:cs charset="0" panose="020B0604020202020204" pitchFamily="34" typeface="Arial"/>
              </a:rPr>
              <a:t>i</a:t>
            </a:r>
            <a:r>
              <a:rPr dirty="0" err="1" lang="en-US" spc="-5">
                <a:effectLst/>
                <a:latin charset="0" panose="020B0604020202020204" pitchFamily="34" typeface="Arial"/>
                <a:ea charset="0" panose="02020603050405020304" pitchFamily="18" typeface="Times New Roman"/>
                <a:cs charset="0" panose="020B0604020202020204" pitchFamily="34" typeface="Arial"/>
              </a:rPr>
              <a:t>ã</a:t>
            </a:r>
            <a:r>
              <a:rPr dirty="0" err="1" lang="en-US">
                <a:effectLst/>
                <a:latin charset="0" panose="020B0604020202020204" pitchFamily="34" typeface="Arial"/>
                <a:ea charset="0" panose="02020603050405020304" pitchFamily="18" typeface="Times New Roman"/>
                <a:cs charset="0" panose="020B0604020202020204" pitchFamily="34" typeface="Arial"/>
              </a:rPr>
              <a:t>n</a:t>
            </a:r>
            <a:r>
              <a:rPr dirty="0" lang="en-US" spc="-35">
                <a:effectLst/>
                <a:latin charset="0" panose="020B0604020202020204" pitchFamily="34" typeface="Arial"/>
                <a:ea charset="0" panose="02020603050405020304" pitchFamily="18" typeface="Times New Roman"/>
                <a:cs charset="0" panose="020B0604020202020204" pitchFamily="34" typeface="Arial"/>
              </a:rPr>
              <a:t> </a:t>
            </a:r>
            <a:r>
              <a:rPr dirty="0" err="1" lang="en-US" spc="-5">
                <a:effectLst/>
                <a:latin charset="0" panose="020B0604020202020204" pitchFamily="34" typeface="Arial"/>
                <a:ea charset="0" panose="02020603050405020304" pitchFamily="18" typeface="Times New Roman"/>
                <a:cs charset="0" panose="020B0604020202020204" pitchFamily="34" typeface="Arial"/>
              </a:rPr>
              <a:t>á</a:t>
            </a:r>
            <a:r>
              <a:rPr dirty="0" err="1" lang="en-US">
                <a:effectLst/>
                <a:latin charset="0" panose="020B0604020202020204" pitchFamily="34" typeface="Arial"/>
                <a:ea charset="0" panose="02020603050405020304" pitchFamily="18" typeface="Times New Roman"/>
                <a:cs charset="0" panose="020B0604020202020204" pitchFamily="34" typeface="Arial"/>
              </a:rPr>
              <a:t>p</a:t>
            </a:r>
            <a:r>
              <a:rPr dirty="0" lang="en-US">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được</a:t>
            </a:r>
            <a:r>
              <a:rPr dirty="0" lang="en-US" spc="-5">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tạo</a:t>
            </a:r>
            <a:r>
              <a:rPr dirty="0" lang="en-US">
                <a:effectLst/>
                <a:latin charset="0" panose="020B0604020202020204" pitchFamily="34" typeface="Arial"/>
                <a:ea charset="0" panose="02020603050405020304" pitchFamily="18" typeface="Times New Roman"/>
                <a:cs charset="0" panose="020B0604020202020204" pitchFamily="34" typeface="Arial"/>
              </a:rPr>
              <a:t> </a:t>
            </a:r>
            <a:r>
              <a:rPr dirty="0" err="1" lang="en-US" spc="-5">
                <a:effectLst/>
                <a:latin charset="0" panose="020B0604020202020204" pitchFamily="34" typeface="Arial"/>
                <a:ea charset="0" panose="02020603050405020304" pitchFamily="18" typeface="Times New Roman"/>
                <a:cs charset="0" panose="020B0604020202020204" pitchFamily="34" typeface="Arial"/>
              </a:rPr>
              <a:t>ra</a:t>
            </a:r>
            <a:r>
              <a:rPr dirty="0" lang="en-US">
                <a:effectLst/>
                <a:latin charset="0" panose="020B0604020202020204" pitchFamily="34" typeface="Arial"/>
                <a:ea charset="0" panose="02020603050405020304" pitchFamily="18" typeface="Times New Roman"/>
                <a:cs charset="0" panose="020B0604020202020204" pitchFamily="34" typeface="Arial"/>
              </a:rPr>
              <a:t>:  =</a:t>
            </a:r>
            <a:r>
              <a:rPr dirty="0" lang="en-US" spc="-5">
                <a:effectLst/>
                <a:latin charset="0" panose="020B0604020202020204" pitchFamily="34" typeface="Arial"/>
                <a:ea charset="0" panose="02020603050405020304" pitchFamily="18" typeface="Times New Roman"/>
                <a:cs charset="0" panose="020B0604020202020204" pitchFamily="34" typeface="Arial"/>
              </a:rPr>
              <a:t> </a:t>
            </a:r>
            <a:r>
              <a:rPr dirty="0" lang="en-US">
                <a:effectLst/>
                <a:latin charset="0" panose="020B0604020202020204" pitchFamily="34" typeface="Arial"/>
                <a:ea charset="0" panose="02020603050405020304" pitchFamily="18" typeface="Times New Roman"/>
                <a:cs charset="0" panose="020B0604020202020204" pitchFamily="34" typeface="Arial"/>
              </a:rPr>
              <a:t>0,0826 × 15 </a:t>
            </a:r>
            <a:r>
              <a:rPr dirty="0" lang="en-US" spc="-5">
                <a:effectLst/>
                <a:latin charset="0" panose="020B0604020202020204" pitchFamily="34" typeface="Arial"/>
                <a:ea charset="0" panose="02020603050405020304" pitchFamily="18" typeface="Times New Roman"/>
                <a:cs charset="0" panose="020B0604020202020204" pitchFamily="34" typeface="Arial"/>
              </a:rPr>
              <a:t>= </a:t>
            </a:r>
            <a:r>
              <a:rPr dirty="0" lang="en-US">
                <a:effectLst/>
                <a:latin charset="0" panose="020B0604020202020204" pitchFamily="34" typeface="Arial"/>
                <a:ea charset="0" panose="02020603050405020304" pitchFamily="18" typeface="Times New Roman"/>
                <a:cs charset="0" panose="020B0604020202020204" pitchFamily="34" typeface="Arial"/>
              </a:rPr>
              <a:t>1,25 T/h</a:t>
            </a:r>
          </a:p>
        </p:txBody>
      </p:sp>
      <p:sp>
        <p:nvSpPr>
          <p:cNvPr id="22" name="TextBox 21">
            <a:extLst>
              <a:ext uri="{FF2B5EF4-FFF2-40B4-BE49-F238E27FC236}">
                <a16:creationId xmlns:a16="http://schemas.microsoft.com/office/drawing/2014/main" id="{4E5993D9-CC5C-593D-22B6-1E3EC06005D9}"/>
              </a:ext>
            </a:extLst>
          </p:cNvPr>
          <p:cNvSpPr txBox="1"/>
          <p:nvPr/>
        </p:nvSpPr>
        <p:spPr>
          <a:xfrm>
            <a:off x="5063672" y="1431966"/>
            <a:ext cx="1676400" cy="416204"/>
          </a:xfrm>
          <a:prstGeom prst="rect">
            <a:avLst/>
          </a:prstGeom>
          <a:noFill/>
        </p:spPr>
        <p:txBody>
          <a:bodyPr wrap="square">
            <a:spAutoFit/>
          </a:bodyPr>
          <a:lstStyle/>
          <a:p>
            <a:pPr algn="just">
              <a:lnSpc>
                <a:spcPct val="115000"/>
              </a:lnSpc>
              <a:spcBef>
                <a:spcPts val="300"/>
              </a:spcBef>
              <a:spcAft>
                <a:spcPts val="300"/>
              </a:spcAft>
            </a:pPr>
            <a:r>
              <a:rPr dirty="0" err="1" i="1" lang="en-US">
                <a:latin charset="0" panose="020B0604020202020204" pitchFamily="34" typeface="Arial"/>
                <a:ea charset="0" panose="02020603050405020304" pitchFamily="18" typeface="Times New Roman"/>
                <a:cs charset="0" panose="020B0604020202020204" pitchFamily="34" typeface="Arial"/>
              </a:rPr>
              <a:t>Bài</a:t>
            </a:r>
            <a:r>
              <a:rPr dirty="0" i="1" lang="en-US">
                <a:latin charset="0" panose="020B0604020202020204" pitchFamily="34" typeface="Arial"/>
                <a:ea charset="0" panose="02020603050405020304" pitchFamily="18" typeface="Times New Roman"/>
                <a:cs charset="0" panose="020B0604020202020204" pitchFamily="34" typeface="Arial"/>
              </a:rPr>
              <a:t> </a:t>
            </a:r>
            <a:r>
              <a:rPr dirty="0" err="1" i="1" lang="en-US">
                <a:latin charset="0" panose="020B0604020202020204" pitchFamily="34" typeface="Arial"/>
                <a:ea charset="0" panose="02020603050405020304" pitchFamily="18" typeface="Times New Roman"/>
                <a:cs charset="0" panose="020B0604020202020204" pitchFamily="34" typeface="Arial"/>
              </a:rPr>
              <a:t>giải</a:t>
            </a:r>
            <a:r>
              <a:rPr dirty="0" i="1" lang="en-US">
                <a:effectLst/>
                <a:latin charset="0" panose="020B0604020202020204" pitchFamily="34" typeface="Arial"/>
                <a:ea charset="0" panose="02020603050405020304" pitchFamily="18" typeface="Times New Roman"/>
                <a:cs charset="0" panose="020B0604020202020204" pitchFamily="34" typeface="Arial"/>
              </a:rPr>
              <a:t>:</a:t>
            </a:r>
          </a:p>
        </p:txBody>
      </p:sp>
    </p:spTree>
    <p:extLst>
      <p:ext uri="{BB962C8B-B14F-4D97-AF65-F5344CB8AC3E}">
        <p14:creationId xmlns:p14="http://schemas.microsoft.com/office/powerpoint/2010/main" val="210469534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1188160" y="5996280"/>
            <a:ext cx="1000211" cy="861720"/>
          </a:xfrm>
          <a:prstGeom prst="rect">
            <a:avLst/>
          </a:prstGeom>
        </p:spPr>
      </p:pic>
      <p:sp>
        <p:nvSpPr>
          <p:cNvPr id="4" name="Rounded Rectangle 3"/>
          <p:cNvSpPr/>
          <p:nvPr/>
        </p:nvSpPr>
        <p:spPr>
          <a:xfrm>
            <a:off x="3162300" y="2552699"/>
            <a:ext cx="5867400" cy="175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smtClean="0">
                <a:solidFill>
                  <a:schemeClr val="bg1"/>
                </a:solidFill>
              </a:rPr>
              <a:t>6. CÁC VÍ DỤ ÁP DỤNG</a:t>
            </a:r>
            <a:endParaRPr lang="vi-VN" sz="3200" b="1">
              <a:solidFill>
                <a:schemeClr val="bg1"/>
              </a:solidFill>
            </a:endParaRPr>
          </a:p>
        </p:txBody>
      </p:sp>
    </p:spTree>
    <p:extLst>
      <p:ext uri="{BB962C8B-B14F-4D97-AF65-F5344CB8AC3E}">
        <p14:creationId xmlns:p14="http://schemas.microsoft.com/office/powerpoint/2010/main" val="64947844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B3476D3-931D-BFF7-72DD-5AB483835A7F}"/>
              </a:ext>
            </a:extLst>
          </p:cNvPr>
          <p:cNvSpPr txBox="1"/>
          <p:nvPr/>
        </p:nvSpPr>
        <p:spPr>
          <a:xfrm>
            <a:off x="723900" y="1504242"/>
            <a:ext cx="10744200" cy="2092881"/>
          </a:xfrm>
          <a:prstGeom prst="rect">
            <a:avLst/>
          </a:prstGeom>
          <a:noFill/>
        </p:spPr>
        <p:txBody>
          <a:bodyPr wrap="square">
            <a:spAutoFit/>
          </a:bodyPr>
          <a:lstStyle/>
          <a:p>
            <a:pPr algn="just">
              <a:lnSpc>
                <a:spcPct val="120000"/>
              </a:lnSpc>
              <a:spcBef>
                <a:spcPts val="300"/>
              </a:spcBef>
              <a:spcAft>
                <a:spcPts val="300"/>
              </a:spcAft>
            </a:pPr>
            <a:r>
              <a:rPr lang="en-US" sz="2000">
                <a:latin typeface="Arial" panose="020B0604020202020204" pitchFamily="34" charset="0"/>
                <a:ea typeface="Times New Roman" panose="02020603050405020304" pitchFamily="18" charset="0"/>
                <a:cs typeface="Arial" panose="020B0604020202020204" pitchFamily="34" charset="0"/>
              </a:rPr>
              <a:t>Tính</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hi</a:t>
            </a:r>
            <a:r>
              <a:rPr lang="en-US" sz="2000" spc="-5">
                <a:latin typeface="Arial" panose="020B0604020202020204" pitchFamily="34" charset="0"/>
                <a:ea typeface="Times New Roman" panose="02020603050405020304" pitchFamily="18" charset="0"/>
                <a:cs typeface="Arial" panose="020B0604020202020204" pitchFamily="34" charset="0"/>
              </a:rPr>
              <a:t>ệ</a:t>
            </a:r>
            <a:r>
              <a:rPr lang="en-US" sz="2000">
                <a:latin typeface="Arial" panose="020B0604020202020204" pitchFamily="34" charset="0"/>
                <a:ea typeface="Times New Roman" panose="02020603050405020304" pitchFamily="18" charset="0"/>
                <a:cs typeface="Arial" panose="020B0604020202020204" pitchFamily="34" charset="0"/>
              </a:rPr>
              <a:t>u</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su</a:t>
            </a:r>
            <a:r>
              <a:rPr lang="en-US" sz="2000" spc="-5">
                <a:latin typeface="Arial" panose="020B0604020202020204" pitchFamily="34" charset="0"/>
                <a:ea typeface="Times New Roman" panose="02020603050405020304" pitchFamily="18" charset="0"/>
                <a:cs typeface="Arial" panose="020B0604020202020204" pitchFamily="34" charset="0"/>
              </a:rPr>
              <a:t>ấ</a:t>
            </a:r>
            <a:r>
              <a:rPr lang="en-US" sz="2000">
                <a:latin typeface="Arial" panose="020B0604020202020204" pitchFamily="34" charset="0"/>
                <a:ea typeface="Times New Roman" panose="02020603050405020304" pitchFamily="18" charset="0"/>
                <a:cs typeface="Arial" panose="020B0604020202020204" pitchFamily="34" charset="0"/>
              </a:rPr>
              <a:t>t</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lò</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hơi</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spc="5">
                <a:latin typeface="Arial" panose="020B0604020202020204" pitchFamily="34" charset="0"/>
                <a:ea typeface="Times New Roman" panose="02020603050405020304" pitchFamily="18" charset="0"/>
                <a:cs typeface="Arial" panose="020B0604020202020204" pitchFamily="34" charset="0"/>
              </a:rPr>
              <a:t>đ</a:t>
            </a:r>
            <a:r>
              <a:rPr lang="en-US" sz="2000">
                <a:latin typeface="Arial" panose="020B0604020202020204" pitchFamily="34" charset="0"/>
                <a:ea typeface="Times New Roman" panose="02020603050405020304" pitchFamily="18" charset="0"/>
                <a:cs typeface="Arial" panose="020B0604020202020204" pitchFamily="34" charset="0"/>
              </a:rPr>
              <a:t>ốt khí</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spc="5">
                <a:latin typeface="Arial" panose="020B0604020202020204" pitchFamily="34" charset="0"/>
                <a:ea typeface="Times New Roman" panose="02020603050405020304" pitchFamily="18" charset="0"/>
                <a:cs typeface="Arial" panose="020B0604020202020204" pitchFamily="34" charset="0"/>
              </a:rPr>
              <a:t>t</a:t>
            </a:r>
            <a:r>
              <a:rPr lang="en-US" sz="2000">
                <a:latin typeface="Arial" panose="020B0604020202020204" pitchFamily="34" charset="0"/>
                <a:ea typeface="Times New Roman" panose="02020603050405020304" pitchFamily="18" charset="0"/>
                <a:cs typeface="Arial" panose="020B0604020202020204" pitchFamily="34" charset="0"/>
              </a:rPr>
              <a:t>ự</a:t>
            </a:r>
            <a:r>
              <a:rPr lang="en-US" sz="2000" spc="-1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nhiên</a:t>
            </a:r>
            <a:r>
              <a:rPr lang="en-US" sz="2000" spc="-15">
                <a:latin typeface="Arial" panose="020B0604020202020204" pitchFamily="34" charset="0"/>
                <a:ea typeface="Times New Roman" panose="02020603050405020304" pitchFamily="18" charset="0"/>
                <a:cs typeface="Arial" panose="020B0604020202020204" pitchFamily="34" charset="0"/>
              </a:rPr>
              <a:t> </a:t>
            </a:r>
            <a:r>
              <a:rPr lang="en-US" sz="2000" spc="5">
                <a:latin typeface="Arial" panose="020B0604020202020204" pitchFamily="34" charset="0"/>
                <a:ea typeface="Times New Roman" panose="02020603050405020304" pitchFamily="18" charset="0"/>
                <a:cs typeface="Arial" panose="020B0604020202020204" pitchFamily="34" charset="0"/>
              </a:rPr>
              <a:t>t</a:t>
            </a:r>
            <a:r>
              <a:rPr lang="en-US" sz="2000" spc="-5">
                <a:latin typeface="Arial" panose="020B0604020202020204" pitchFamily="34" charset="0"/>
                <a:ea typeface="Times New Roman" panose="02020603050405020304" pitchFamily="18" charset="0"/>
                <a:cs typeface="Arial" panose="020B0604020202020204" pitchFamily="34" charset="0"/>
              </a:rPr>
              <a:t>ạ</a:t>
            </a:r>
            <a:r>
              <a:rPr lang="en-US" sz="2000">
                <a:latin typeface="Arial" panose="020B0604020202020204" pitchFamily="34" charset="0"/>
                <a:ea typeface="Times New Roman" panose="02020603050405020304" pitchFamily="18" charset="0"/>
                <a:cs typeface="Arial" panose="020B0604020202020204" pitchFamily="34" charset="0"/>
              </a:rPr>
              <a:t>o ra</a:t>
            </a:r>
            <a:r>
              <a:rPr lang="en-US" sz="2000" spc="-2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hơi</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n</a:t>
            </a:r>
            <a:r>
              <a:rPr lang="en-US" sz="2000" spc="10">
                <a:latin typeface="Arial" panose="020B0604020202020204" pitchFamily="34" charset="0"/>
                <a:ea typeface="Times New Roman" panose="02020603050405020304" pitchFamily="18" charset="0"/>
                <a:cs typeface="Arial" panose="020B0604020202020204" pitchFamily="34" charset="0"/>
              </a:rPr>
              <a:t>ư</a:t>
            </a:r>
            <a:r>
              <a:rPr lang="en-US" sz="2000">
                <a:latin typeface="Arial" panose="020B0604020202020204" pitchFamily="34" charset="0"/>
                <a:ea typeface="Times New Roman" panose="02020603050405020304" pitchFamily="18" charset="0"/>
                <a:cs typeface="Arial" panose="020B0604020202020204" pitchFamily="34" charset="0"/>
              </a:rPr>
              <a:t>ớc</a:t>
            </a:r>
            <a:r>
              <a:rPr lang="en-US" sz="2000" spc="-1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ở</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sản</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lượng 20</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T/h</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a:t>
            </a:r>
            <a:r>
              <a:rPr lang="en-US" sz="2000" spc="10">
                <a:latin typeface="Arial" panose="020B0604020202020204" pitchFamily="34" charset="0"/>
                <a:ea typeface="Times New Roman" panose="02020603050405020304" pitchFamily="18" charset="0"/>
                <a:cs typeface="Arial" panose="020B0604020202020204" pitchFamily="34" charset="0"/>
              </a:rPr>
              <a:t>ổ</a:t>
            </a:r>
            <a:r>
              <a:rPr lang="en-US" sz="2000">
                <a:latin typeface="Arial" panose="020B0604020202020204" pitchFamily="34" charset="0"/>
                <a:ea typeface="Times New Roman" panose="02020603050405020304" pitchFamily="18" charset="0"/>
                <a:cs typeface="Arial" panose="020B0604020202020204" pitchFamily="34" charset="0"/>
              </a:rPr>
              <a:t>n</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đ</a:t>
            </a:r>
            <a:r>
              <a:rPr lang="en-US" sz="2000" spc="5">
                <a:latin typeface="Arial" panose="020B0604020202020204" pitchFamily="34" charset="0"/>
                <a:ea typeface="Times New Roman" panose="02020603050405020304" pitchFamily="18" charset="0"/>
                <a:cs typeface="Arial" panose="020B0604020202020204" pitchFamily="34" charset="0"/>
              </a:rPr>
              <a:t>ị</a:t>
            </a:r>
            <a:r>
              <a:rPr lang="en-US" sz="2000">
                <a:latin typeface="Arial" panose="020B0604020202020204" pitchFamily="34" charset="0"/>
                <a:ea typeface="Times New Roman" panose="02020603050405020304" pitchFamily="18" charset="0"/>
                <a:cs typeface="Arial" panose="020B0604020202020204" pitchFamily="34" charset="0"/>
              </a:rPr>
              <a:t>nh</a:t>
            </a:r>
            <a:r>
              <a:rPr lang="en-US" sz="2000" spc="-1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a:t>
            </a:r>
            <a:r>
              <a:rPr lang="en-US" sz="2000" spc="-15">
                <a:latin typeface="Arial" panose="020B0604020202020204" pitchFamily="34" charset="0"/>
                <a:ea typeface="Times New Roman" panose="02020603050405020304" pitchFamily="18" charset="0"/>
                <a:cs typeface="Arial" panose="020B0604020202020204" pitchFamily="34" charset="0"/>
              </a:rPr>
              <a:t> </a:t>
            </a:r>
            <a:r>
              <a:rPr lang="en-US" sz="2000" spc="20">
                <a:latin typeface="Arial" panose="020B0604020202020204" pitchFamily="34" charset="0"/>
                <a:ea typeface="Times New Roman" panose="02020603050405020304" pitchFamily="18" charset="0"/>
                <a:cs typeface="Arial" panose="020B0604020202020204" pitchFamily="34" charset="0"/>
              </a:rPr>
              <a:t>c</a:t>
            </a:r>
            <a:r>
              <a:rPr lang="en-US" sz="2000">
                <a:latin typeface="Arial" panose="020B0604020202020204" pitchFamily="34" charset="0"/>
                <a:ea typeface="Times New Roman" panose="02020603050405020304" pitchFamily="18" charset="0"/>
                <a:cs typeface="Arial" panose="020B0604020202020204" pitchFamily="34" charset="0"/>
              </a:rPr>
              <a:t>ả năm).</a:t>
            </a:r>
          </a:p>
          <a:p>
            <a:pPr algn="just">
              <a:lnSpc>
                <a:spcPct val="120000"/>
              </a:lnSpc>
              <a:spcBef>
                <a:spcPts val="300"/>
              </a:spcBef>
              <a:spcAft>
                <a:spcPts val="300"/>
              </a:spcAft>
            </a:pPr>
            <a:r>
              <a:rPr lang="en-US" sz="2000">
                <a:latin typeface="Arial" panose="020B0604020202020204" pitchFamily="34" charset="0"/>
                <a:ea typeface="Times New Roman" panose="02020603050405020304" pitchFamily="18" charset="0"/>
                <a:cs typeface="Arial" panose="020B0604020202020204" pitchFamily="34" charset="0"/>
              </a:rPr>
              <a:t>Lưu</a:t>
            </a:r>
            <a:r>
              <a:rPr lang="en-US" sz="2000" spc="-4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lượng</a:t>
            </a:r>
            <a:r>
              <a:rPr lang="en-US" sz="2000" spc="-3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a:t>
            </a:r>
            <a:r>
              <a:rPr lang="en-US" sz="2000" spc="5">
                <a:latin typeface="Arial" panose="020B0604020202020204" pitchFamily="34" charset="0"/>
                <a:ea typeface="Times New Roman" panose="02020603050405020304" pitchFamily="18" charset="0"/>
                <a:cs typeface="Arial" panose="020B0604020202020204" pitchFamily="34" charset="0"/>
              </a:rPr>
              <a:t>i</a:t>
            </a:r>
            <a:r>
              <a:rPr lang="en-US" sz="2000" spc="-5">
                <a:latin typeface="Arial" panose="020B0604020202020204" pitchFamily="34" charset="0"/>
                <a:ea typeface="Times New Roman" panose="02020603050405020304" pitchFamily="18" charset="0"/>
                <a:cs typeface="Arial" panose="020B0604020202020204" pitchFamily="34" charset="0"/>
              </a:rPr>
              <a:t>ê</a:t>
            </a:r>
            <a:r>
              <a:rPr lang="en-US" sz="2000">
                <a:latin typeface="Arial" panose="020B0604020202020204" pitchFamily="34" charset="0"/>
                <a:ea typeface="Times New Roman" panose="02020603050405020304" pitchFamily="18" charset="0"/>
                <a:cs typeface="Arial" panose="020B0604020202020204" pitchFamily="34" charset="0"/>
              </a:rPr>
              <a:t>u</a:t>
            </a:r>
            <a:r>
              <a:rPr lang="en-US" sz="2000" spc="-3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a:t>
            </a:r>
            <a:r>
              <a:rPr lang="en-US" sz="2000" spc="5">
                <a:latin typeface="Arial" panose="020B0604020202020204" pitchFamily="34" charset="0"/>
                <a:ea typeface="Times New Roman" panose="02020603050405020304" pitchFamily="18" charset="0"/>
                <a:cs typeface="Arial" panose="020B0604020202020204" pitchFamily="34" charset="0"/>
              </a:rPr>
              <a:t>h</a:t>
            </a:r>
            <a:r>
              <a:rPr lang="en-US" sz="2000">
                <a:latin typeface="Arial" panose="020B0604020202020204" pitchFamily="34" charset="0"/>
                <a:ea typeface="Times New Roman" panose="02020603050405020304" pitchFamily="18" charset="0"/>
                <a:cs typeface="Arial" panose="020B0604020202020204" pitchFamily="34" charset="0"/>
              </a:rPr>
              <a:t>ụ</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khí</a:t>
            </a:r>
            <a:r>
              <a:rPr lang="en-US" sz="2000" spc="-3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tự</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nhiên</a:t>
            </a:r>
            <a:r>
              <a:rPr lang="en-US" sz="2000" spc="-4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đo</a:t>
            </a:r>
            <a:r>
              <a:rPr lang="en-US" sz="2000" spc="-3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được</a:t>
            </a:r>
            <a:r>
              <a:rPr lang="en-US" sz="2000" spc="-3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là</a:t>
            </a:r>
            <a:r>
              <a:rPr lang="en-US" sz="2000" spc="-4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1.693</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spc="15">
                <a:latin typeface="Arial" panose="020B0604020202020204" pitchFamily="34" charset="0"/>
                <a:ea typeface="Times New Roman" panose="02020603050405020304" pitchFamily="18" charset="0"/>
                <a:cs typeface="Arial" panose="020B0604020202020204" pitchFamily="34" charset="0"/>
              </a:rPr>
              <a:t>m</a:t>
            </a:r>
            <a:r>
              <a:rPr lang="en-US" sz="2000">
                <a:latin typeface="Arial" panose="020B0604020202020204" pitchFamily="34" charset="0"/>
                <a:ea typeface="Times New Roman" panose="02020603050405020304" pitchFamily="18" charset="0"/>
                <a:cs typeface="Arial" panose="020B0604020202020204" pitchFamily="34" charset="0"/>
              </a:rPr>
              <a:t>³/h</a:t>
            </a:r>
            <a:r>
              <a:rPr lang="en-US" sz="2000" spc="-3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(28</a:t>
            </a:r>
            <a:r>
              <a:rPr lang="en-US" sz="2000" spc="-4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m³</a:t>
            </a:r>
            <a:r>
              <a:rPr lang="en-US" sz="2000" spc="5">
                <a:latin typeface="Arial" panose="020B0604020202020204" pitchFamily="34" charset="0"/>
                <a:ea typeface="Times New Roman" panose="02020603050405020304" pitchFamily="18" charset="0"/>
                <a:cs typeface="Arial" panose="020B0604020202020204" pitchFamily="34" charset="0"/>
              </a:rPr>
              <a:t>/</a:t>
            </a:r>
            <a:r>
              <a:rPr lang="en-US" sz="2000">
                <a:latin typeface="Arial" panose="020B0604020202020204" pitchFamily="34" charset="0"/>
                <a:ea typeface="Times New Roman" panose="02020603050405020304" pitchFamily="18" charset="0"/>
                <a:cs typeface="Arial" panose="020B0604020202020204" pitchFamily="34" charset="0"/>
              </a:rPr>
              <a:t>phút)</a:t>
            </a:r>
            <a:r>
              <a:rPr lang="en-US" sz="2000" spc="-3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và</a:t>
            </a:r>
            <a:r>
              <a:rPr lang="en-US" sz="2000" spc="-3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giá</a:t>
            </a:r>
            <a:r>
              <a:rPr lang="en-US" sz="2000" spc="-4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k</a:t>
            </a:r>
            <a:r>
              <a:rPr lang="en-US" sz="2000" spc="10">
                <a:latin typeface="Arial" panose="020B0604020202020204" pitchFamily="34" charset="0"/>
                <a:ea typeface="Times New Roman" panose="02020603050405020304" pitchFamily="18" charset="0"/>
                <a:cs typeface="Arial" panose="020B0604020202020204" pitchFamily="34" charset="0"/>
              </a:rPr>
              <a:t>h</a:t>
            </a:r>
            <a:r>
              <a:rPr lang="en-US" sz="2000">
                <a:latin typeface="Arial" panose="020B0604020202020204" pitchFamily="34" charset="0"/>
                <a:ea typeface="Times New Roman" panose="02020603050405020304" pitchFamily="18" charset="0"/>
                <a:cs typeface="Arial" panose="020B0604020202020204" pitchFamily="34" charset="0"/>
              </a:rPr>
              <a:t>í</a:t>
            </a:r>
            <a:r>
              <a:rPr lang="en-US" sz="2000" spc="-35">
                <a:latin typeface="Arial" panose="020B0604020202020204" pitchFamily="34" charset="0"/>
                <a:ea typeface="Times New Roman" panose="02020603050405020304" pitchFamily="18" charset="0"/>
                <a:cs typeface="Arial" panose="020B0604020202020204" pitchFamily="34" charset="0"/>
              </a:rPr>
              <a:t> </a:t>
            </a:r>
            <a:r>
              <a:rPr lang="en-US" sz="2000" spc="15">
                <a:latin typeface="Arial" panose="020B0604020202020204" pitchFamily="34" charset="0"/>
                <a:ea typeface="Times New Roman" panose="02020603050405020304" pitchFamily="18" charset="0"/>
                <a:cs typeface="Arial" panose="020B0604020202020204" pitchFamily="34" charset="0"/>
              </a:rPr>
              <a:t>t</a:t>
            </a:r>
            <a:r>
              <a:rPr lang="en-US" sz="2000">
                <a:latin typeface="Arial" panose="020B0604020202020204" pitchFamily="34" charset="0"/>
                <a:ea typeface="Times New Roman" panose="02020603050405020304" pitchFamily="18" charset="0"/>
                <a:cs typeface="Arial" panose="020B0604020202020204" pitchFamily="34" charset="0"/>
              </a:rPr>
              <a:t>ự</a:t>
            </a:r>
            <a:r>
              <a:rPr lang="en-US" sz="2000" spc="-3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nhiên  là</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1,0</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USD/</a:t>
            </a:r>
            <a:r>
              <a:rPr lang="en-US" sz="2000" spc="5">
                <a:latin typeface="Arial" panose="020B0604020202020204" pitchFamily="34" charset="0"/>
                <a:ea typeface="Times New Roman" panose="02020603050405020304" pitchFamily="18" charset="0"/>
                <a:cs typeface="Arial" panose="020B0604020202020204" pitchFamily="34" charset="0"/>
              </a:rPr>
              <a:t>m</a:t>
            </a:r>
            <a:r>
              <a:rPr lang="en-US" sz="2000">
                <a:latin typeface="Arial" panose="020B0604020202020204" pitchFamily="34" charset="0"/>
                <a:ea typeface="Times New Roman" panose="02020603050405020304" pitchFamily="18" charset="0"/>
                <a:cs typeface="Arial" panose="020B0604020202020204" pitchFamily="34" charset="0"/>
              </a:rPr>
              <a:t>³.</a:t>
            </a:r>
            <a:r>
              <a:rPr lang="en-US" sz="2000" spc="-3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Nhiệt</a:t>
            </a:r>
            <a:r>
              <a:rPr lang="en-US" sz="2000" spc="-2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trị</a:t>
            </a:r>
            <a:r>
              <a:rPr lang="en-US" sz="2000" spc="-35">
                <a:latin typeface="Arial" panose="020B0604020202020204" pitchFamily="34" charset="0"/>
                <a:ea typeface="Times New Roman" panose="02020603050405020304" pitchFamily="18" charset="0"/>
                <a:cs typeface="Arial" panose="020B0604020202020204" pitchFamily="34" charset="0"/>
              </a:rPr>
              <a:t> </a:t>
            </a:r>
            <a:r>
              <a:rPr lang="en-US" sz="2000" spc="-10">
                <a:latin typeface="Arial" panose="020B0604020202020204" pitchFamily="34" charset="0"/>
                <a:ea typeface="Times New Roman" panose="02020603050405020304" pitchFamily="18" charset="0"/>
                <a:cs typeface="Arial" panose="020B0604020202020204" pitchFamily="34" charset="0"/>
              </a:rPr>
              <a:t>t</a:t>
            </a:r>
            <a:r>
              <a:rPr lang="en-US" sz="2000">
                <a:latin typeface="Arial" panose="020B0604020202020204" pitchFamily="34" charset="0"/>
                <a:ea typeface="Times New Roman" panose="02020603050405020304" pitchFamily="18" charset="0"/>
                <a:cs typeface="Arial" panose="020B0604020202020204" pitchFamily="34" charset="0"/>
              </a:rPr>
              <a:t>h</a:t>
            </a:r>
            <a:r>
              <a:rPr lang="en-US" sz="2000" spc="-5">
                <a:latin typeface="Arial" panose="020B0604020202020204" pitchFamily="34" charset="0"/>
                <a:ea typeface="Times New Roman" panose="02020603050405020304" pitchFamily="18" charset="0"/>
                <a:cs typeface="Arial" panose="020B0604020202020204" pitchFamily="34" charset="0"/>
              </a:rPr>
              <a:t>ấ</a:t>
            </a:r>
            <a:r>
              <a:rPr lang="en-US" sz="2000">
                <a:latin typeface="Arial" panose="020B0604020202020204" pitchFamily="34" charset="0"/>
                <a:ea typeface="Times New Roman" panose="02020603050405020304" pitchFamily="18" charset="0"/>
                <a:cs typeface="Arial" panose="020B0604020202020204" pitchFamily="34" charset="0"/>
              </a:rPr>
              <a:t>p</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spc="-5">
                <a:latin typeface="Arial" panose="020B0604020202020204" pitchFamily="34" charset="0"/>
                <a:ea typeface="Times New Roman" panose="02020603050405020304" pitchFamily="18" charset="0"/>
                <a:cs typeface="Arial" panose="020B0604020202020204" pitchFamily="34" charset="0"/>
              </a:rPr>
              <a:t>c</a:t>
            </a:r>
            <a:r>
              <a:rPr lang="en-US" sz="2000">
                <a:latin typeface="Arial" panose="020B0604020202020204" pitchFamily="34" charset="0"/>
                <a:ea typeface="Times New Roman" panose="02020603050405020304" pitchFamily="18" charset="0"/>
                <a:cs typeface="Arial" panose="020B0604020202020204" pitchFamily="34" charset="0"/>
              </a:rPr>
              <a:t>ủa</a:t>
            </a:r>
            <a:r>
              <a:rPr lang="en-US" sz="2000" spc="-3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khí</a:t>
            </a:r>
            <a:r>
              <a:rPr lang="en-US" sz="2000" spc="-2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th</a:t>
            </a:r>
            <a:r>
              <a:rPr lang="en-US" sz="2000" spc="5">
                <a:latin typeface="Arial" panose="020B0604020202020204" pitchFamily="34" charset="0"/>
                <a:ea typeface="Times New Roman" panose="02020603050405020304" pitchFamily="18" charset="0"/>
                <a:cs typeface="Arial" panose="020B0604020202020204" pitchFamily="34" charset="0"/>
              </a:rPr>
              <a:t>i</a:t>
            </a:r>
            <a:r>
              <a:rPr lang="en-US" sz="2000" spc="-5">
                <a:latin typeface="Arial" panose="020B0604020202020204" pitchFamily="34" charset="0"/>
                <a:ea typeface="Times New Roman" panose="02020603050405020304" pitchFamily="18" charset="0"/>
                <a:cs typeface="Arial" panose="020B0604020202020204" pitchFamily="34" charset="0"/>
              </a:rPr>
              <a:t>ê</a:t>
            </a:r>
            <a:r>
              <a:rPr lang="en-US" sz="2000">
                <a:latin typeface="Arial" panose="020B0604020202020204" pitchFamily="34" charset="0"/>
                <a:ea typeface="Times New Roman" panose="02020603050405020304" pitchFamily="18" charset="0"/>
                <a:cs typeface="Arial" panose="020B0604020202020204" pitchFamily="34" charset="0"/>
              </a:rPr>
              <a:t>n</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nhiên</a:t>
            </a:r>
            <a:r>
              <a:rPr lang="en-US" sz="2000" spc="-4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là</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54.220</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kJ/kg</a:t>
            </a:r>
            <a:r>
              <a:rPr lang="en-US" sz="2000" spc="-3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(tương</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spc="10">
                <a:latin typeface="Arial" panose="020B0604020202020204" pitchFamily="34" charset="0"/>
                <a:ea typeface="Times New Roman" panose="02020603050405020304" pitchFamily="18" charset="0"/>
                <a:cs typeface="Arial" panose="020B0604020202020204" pitchFamily="34" charset="0"/>
              </a:rPr>
              <a:t>t</a:t>
            </a:r>
            <a:r>
              <a:rPr lang="en-US" sz="2000">
                <a:latin typeface="Arial" panose="020B0604020202020204" pitchFamily="34" charset="0"/>
                <a:ea typeface="Times New Roman" panose="02020603050405020304" pitchFamily="18" charset="0"/>
                <a:cs typeface="Arial" panose="020B0604020202020204" pitchFamily="34" charset="0"/>
              </a:rPr>
              <a:t>ứ</a:t>
            </a:r>
            <a:r>
              <a:rPr lang="en-US" sz="2000" spc="-10">
                <a:latin typeface="Arial" panose="020B0604020202020204" pitchFamily="34" charset="0"/>
                <a:ea typeface="Times New Roman" panose="02020603050405020304" pitchFamily="18" charset="0"/>
                <a:cs typeface="Arial" panose="020B0604020202020204" pitchFamily="34" charset="0"/>
              </a:rPr>
              <a:t>n</a:t>
            </a:r>
            <a:r>
              <a:rPr lang="en-US" sz="2000">
                <a:latin typeface="Arial" panose="020B0604020202020204" pitchFamily="34" charset="0"/>
                <a:ea typeface="Times New Roman" panose="02020603050405020304" pitchFamily="18" charset="0"/>
                <a:cs typeface="Arial" panose="020B0604020202020204" pitchFamily="34" charset="0"/>
              </a:rPr>
              <a:t>g</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40.144</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kJ/</a:t>
            </a:r>
            <a:r>
              <a:rPr lang="en-US" sz="2000" spc="5">
                <a:latin typeface="Arial" panose="020B0604020202020204" pitchFamily="34" charset="0"/>
                <a:ea typeface="Times New Roman" panose="02020603050405020304" pitchFamily="18" charset="0"/>
                <a:cs typeface="Arial" panose="020B0604020202020204" pitchFamily="34" charset="0"/>
              </a:rPr>
              <a:t>m</a:t>
            </a:r>
            <a:r>
              <a:rPr lang="en-US" sz="2000">
                <a:latin typeface="Arial" panose="020B0604020202020204" pitchFamily="34" charset="0"/>
                <a:ea typeface="Times New Roman" panose="02020603050405020304" pitchFamily="18" charset="0"/>
                <a:cs typeface="Arial" panose="020B0604020202020204" pitchFamily="34" charset="0"/>
              </a:rPr>
              <a:t>³</a:t>
            </a:r>
            <a:r>
              <a:rPr lang="en-US" sz="2000" spc="-5">
                <a:latin typeface="Arial" panose="020B0604020202020204" pitchFamily="34" charset="0"/>
                <a:ea typeface="Times New Roman" panose="02020603050405020304" pitchFamily="18" charset="0"/>
                <a:cs typeface="Arial" panose="020B0604020202020204" pitchFamily="34" charset="0"/>
              </a:rPr>
              <a:t>)</a:t>
            </a:r>
            <a:r>
              <a:rPr lang="en-US" sz="2000">
                <a:latin typeface="Arial" panose="020B0604020202020204" pitchFamily="34" charset="0"/>
                <a:ea typeface="Times New Roman" panose="02020603050405020304" pitchFamily="18" charset="0"/>
                <a:cs typeface="Arial" panose="020B0604020202020204" pitchFamily="34" charset="0"/>
              </a:rPr>
              <a:t>.</a:t>
            </a:r>
          </a:p>
          <a:p>
            <a:pPr algn="just">
              <a:lnSpc>
                <a:spcPct val="120000"/>
              </a:lnSpc>
              <a:spcBef>
                <a:spcPts val="300"/>
              </a:spcBef>
              <a:spcAft>
                <a:spcPts val="300"/>
              </a:spcAft>
            </a:pPr>
            <a:r>
              <a:rPr lang="en-US" sz="2000">
                <a:latin typeface="Arial" panose="020B0604020202020204" pitchFamily="34" charset="0"/>
                <a:ea typeface="Times New Roman" panose="02020603050405020304" pitchFamily="18" charset="0"/>
                <a:cs typeface="Arial" panose="020B0604020202020204" pitchFamily="34" charset="0"/>
              </a:rPr>
              <a:t>Hơi</a:t>
            </a:r>
            <a:r>
              <a:rPr lang="en-US" sz="2000" spc="5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quá</a:t>
            </a:r>
            <a:r>
              <a:rPr lang="en-US" sz="2000" spc="4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nh</a:t>
            </a:r>
            <a:r>
              <a:rPr lang="en-US" sz="2000" spc="5">
                <a:latin typeface="Arial" panose="020B0604020202020204" pitchFamily="34" charset="0"/>
                <a:ea typeface="Times New Roman" panose="02020603050405020304" pitchFamily="18" charset="0"/>
                <a:cs typeface="Arial" panose="020B0604020202020204" pitchFamily="34" charset="0"/>
              </a:rPr>
              <a:t>i</a:t>
            </a:r>
            <a:r>
              <a:rPr lang="en-US" sz="2000" spc="-5">
                <a:latin typeface="Arial" panose="020B0604020202020204" pitchFamily="34" charset="0"/>
                <a:ea typeface="Times New Roman" panose="02020603050405020304" pitchFamily="18" charset="0"/>
                <a:cs typeface="Arial" panose="020B0604020202020204" pitchFamily="34" charset="0"/>
              </a:rPr>
              <a:t>ệ</a:t>
            </a:r>
            <a:r>
              <a:rPr lang="en-US" sz="2000">
                <a:latin typeface="Arial" panose="020B0604020202020204" pitchFamily="34" charset="0"/>
                <a:ea typeface="Times New Roman" panose="02020603050405020304" pitchFamily="18" charset="0"/>
                <a:cs typeface="Arial" panose="020B0604020202020204" pitchFamily="34" charset="0"/>
              </a:rPr>
              <a:t>t</a:t>
            </a:r>
            <a:r>
              <a:rPr lang="en-US" sz="2000" spc="5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được</a:t>
            </a:r>
            <a:r>
              <a:rPr lang="en-US" sz="2000" spc="40">
                <a:latin typeface="Arial" panose="020B0604020202020204" pitchFamily="34" charset="0"/>
                <a:ea typeface="Times New Roman" panose="02020603050405020304" pitchFamily="18" charset="0"/>
                <a:cs typeface="Arial" panose="020B0604020202020204" pitchFamily="34" charset="0"/>
              </a:rPr>
              <a:t> </a:t>
            </a:r>
            <a:r>
              <a:rPr lang="en-US" sz="2000" spc="5">
                <a:latin typeface="Arial" panose="020B0604020202020204" pitchFamily="34" charset="0"/>
                <a:ea typeface="Times New Roman" panose="02020603050405020304" pitchFamily="18" charset="0"/>
                <a:cs typeface="Arial" panose="020B0604020202020204" pitchFamily="34" charset="0"/>
              </a:rPr>
              <a:t>t</a:t>
            </a:r>
            <a:r>
              <a:rPr lang="en-US" sz="2000" spc="-5">
                <a:latin typeface="Arial" panose="020B0604020202020204" pitchFamily="34" charset="0"/>
                <a:ea typeface="Times New Roman" panose="02020603050405020304" pitchFamily="18" charset="0"/>
                <a:cs typeface="Arial" panose="020B0604020202020204" pitchFamily="34" charset="0"/>
              </a:rPr>
              <a:t>ạ</a:t>
            </a:r>
            <a:r>
              <a:rPr lang="en-US" sz="2000">
                <a:latin typeface="Arial" panose="020B0604020202020204" pitchFamily="34" charset="0"/>
                <a:ea typeface="Times New Roman" panose="02020603050405020304" pitchFamily="18" charset="0"/>
                <a:cs typeface="Arial" panose="020B0604020202020204" pitchFamily="34" charset="0"/>
              </a:rPr>
              <a:t>o</a:t>
            </a:r>
            <a:r>
              <a:rPr lang="en-US" sz="2000" spc="4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ra</a:t>
            </a:r>
            <a:r>
              <a:rPr lang="en-US" sz="2000" spc="4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ở</a:t>
            </a:r>
            <a:r>
              <a:rPr lang="en-US" sz="2000" spc="5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25</a:t>
            </a:r>
            <a:r>
              <a:rPr lang="en-US" sz="2000" spc="4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b</a:t>
            </a:r>
            <a:r>
              <a:rPr lang="en-US" sz="2000" spc="-5">
                <a:latin typeface="Arial" panose="020B0604020202020204" pitchFamily="34" charset="0"/>
                <a:ea typeface="Times New Roman" panose="02020603050405020304" pitchFamily="18" charset="0"/>
                <a:cs typeface="Arial" panose="020B0604020202020204" pitchFamily="34" charset="0"/>
              </a:rPr>
              <a:t>a</a:t>
            </a:r>
            <a:r>
              <a:rPr lang="en-US" sz="2000">
                <a:latin typeface="Arial" panose="020B0604020202020204" pitchFamily="34" charset="0"/>
                <a:ea typeface="Times New Roman" panose="02020603050405020304" pitchFamily="18" charset="0"/>
                <a:cs typeface="Arial" panose="020B0604020202020204" pitchFamily="34" charset="0"/>
              </a:rPr>
              <a:t>r,</a:t>
            </a:r>
            <a:r>
              <a:rPr lang="en-US" sz="2000" spc="4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375 </a:t>
            </a:r>
            <a:r>
              <a:rPr lang="en-US" sz="2000" spc="-10">
                <a:latin typeface="Arial" panose="020B0604020202020204" pitchFamily="34" charset="0"/>
                <a:ea typeface="Times New Roman" panose="02020603050405020304" pitchFamily="18" charset="0"/>
                <a:cs typeface="Arial" panose="020B0604020202020204" pitchFamily="34" charset="0"/>
              </a:rPr>
              <a:t>°</a:t>
            </a:r>
            <a:r>
              <a:rPr lang="en-US" sz="2000">
                <a:latin typeface="Arial" panose="020B0604020202020204" pitchFamily="34" charset="0"/>
                <a:ea typeface="Times New Roman" panose="02020603050405020304" pitchFamily="18" charset="0"/>
                <a:cs typeface="Arial" panose="020B0604020202020204" pitchFamily="34" charset="0"/>
              </a:rPr>
              <a:t>C</a:t>
            </a:r>
            <a:r>
              <a:rPr lang="en-US" sz="2000" spc="5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và</a:t>
            </a:r>
            <a:r>
              <a:rPr lang="en-US" sz="2000" spc="4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n</a:t>
            </a:r>
            <a:r>
              <a:rPr lang="en-US" sz="2000" spc="20">
                <a:latin typeface="Arial" panose="020B0604020202020204" pitchFamily="34" charset="0"/>
                <a:ea typeface="Times New Roman" panose="02020603050405020304" pitchFamily="18" charset="0"/>
                <a:cs typeface="Arial" panose="020B0604020202020204" pitchFamily="34" charset="0"/>
              </a:rPr>
              <a:t>ư</a:t>
            </a:r>
            <a:r>
              <a:rPr lang="en-US" sz="2000">
                <a:latin typeface="Arial" panose="020B0604020202020204" pitchFamily="34" charset="0"/>
                <a:ea typeface="Times New Roman" panose="02020603050405020304" pitchFamily="18" charset="0"/>
                <a:cs typeface="Arial" panose="020B0604020202020204" pitchFamily="34" charset="0"/>
              </a:rPr>
              <a:t>ớc</a:t>
            </a:r>
            <a:r>
              <a:rPr lang="en-US" sz="2000" spc="40">
                <a:latin typeface="Arial" panose="020B0604020202020204" pitchFamily="34" charset="0"/>
                <a:ea typeface="Times New Roman" panose="02020603050405020304" pitchFamily="18" charset="0"/>
                <a:cs typeface="Arial" panose="020B0604020202020204" pitchFamily="34" charset="0"/>
              </a:rPr>
              <a:t> </a:t>
            </a:r>
            <a:r>
              <a:rPr lang="en-US" sz="2000" spc="-5">
                <a:latin typeface="Arial" panose="020B0604020202020204" pitchFamily="34" charset="0"/>
                <a:ea typeface="Times New Roman" panose="02020603050405020304" pitchFamily="18" charset="0"/>
                <a:cs typeface="Arial" panose="020B0604020202020204" pitchFamily="34" charset="0"/>
              </a:rPr>
              <a:t>cấ</a:t>
            </a:r>
            <a:r>
              <a:rPr lang="en-US" sz="2000">
                <a:latin typeface="Arial" panose="020B0604020202020204" pitchFamily="34" charset="0"/>
                <a:ea typeface="Times New Roman" panose="02020603050405020304" pitchFamily="18" charset="0"/>
                <a:cs typeface="Arial" panose="020B0604020202020204" pitchFamily="34" charset="0"/>
              </a:rPr>
              <a:t>p</a:t>
            </a:r>
            <a:r>
              <a:rPr lang="en-US" sz="2000" spc="4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lò</a:t>
            </a:r>
            <a:r>
              <a:rPr lang="en-US" sz="2000" spc="5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hơi</a:t>
            </a:r>
            <a:r>
              <a:rPr lang="en-US" sz="2000" spc="50">
                <a:latin typeface="Arial" panose="020B0604020202020204" pitchFamily="34" charset="0"/>
                <a:ea typeface="Times New Roman" panose="02020603050405020304" pitchFamily="18" charset="0"/>
                <a:cs typeface="Arial" panose="020B0604020202020204" pitchFamily="34" charset="0"/>
              </a:rPr>
              <a:t> </a:t>
            </a:r>
            <a:r>
              <a:rPr lang="en-US" sz="2000" spc="10">
                <a:latin typeface="Arial" panose="020B0604020202020204" pitchFamily="34" charset="0"/>
                <a:ea typeface="Times New Roman" panose="02020603050405020304" pitchFamily="18" charset="0"/>
                <a:cs typeface="Arial" panose="020B0604020202020204" pitchFamily="34" charset="0"/>
              </a:rPr>
              <a:t>t</a:t>
            </a:r>
            <a:r>
              <a:rPr lang="en-US" sz="2000">
                <a:latin typeface="Arial" panose="020B0604020202020204" pitchFamily="34" charset="0"/>
                <a:ea typeface="Times New Roman" panose="02020603050405020304" pitchFamily="18" charset="0"/>
                <a:cs typeface="Arial" panose="020B0604020202020204" pitchFamily="34" charset="0"/>
              </a:rPr>
              <a:t>ừ</a:t>
            </a:r>
            <a:r>
              <a:rPr lang="en-US" sz="2000" spc="4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th</a:t>
            </a:r>
            <a:r>
              <a:rPr lang="en-US" sz="2000" spc="5">
                <a:latin typeface="Arial" panose="020B0604020202020204" pitchFamily="34" charset="0"/>
                <a:ea typeface="Times New Roman" panose="02020603050405020304" pitchFamily="18" charset="0"/>
                <a:cs typeface="Arial" panose="020B0604020202020204" pitchFamily="34" charset="0"/>
              </a:rPr>
              <a:t>i</a:t>
            </a:r>
            <a:r>
              <a:rPr lang="en-US" sz="2000" spc="-5">
                <a:latin typeface="Arial" panose="020B0604020202020204" pitchFamily="34" charset="0"/>
                <a:ea typeface="Times New Roman" panose="02020603050405020304" pitchFamily="18" charset="0"/>
                <a:cs typeface="Arial" panose="020B0604020202020204" pitchFamily="34" charset="0"/>
              </a:rPr>
              <a:t>ế</a:t>
            </a:r>
            <a:r>
              <a:rPr lang="en-US" sz="2000">
                <a:latin typeface="Arial" panose="020B0604020202020204" pitchFamily="34" charset="0"/>
                <a:ea typeface="Times New Roman" panose="02020603050405020304" pitchFamily="18" charset="0"/>
                <a:cs typeface="Arial" panose="020B0604020202020204" pitchFamily="34" charset="0"/>
              </a:rPr>
              <a:t>t</a:t>
            </a:r>
            <a:r>
              <a:rPr lang="en-US" sz="2000" spc="5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bị</a:t>
            </a:r>
            <a:r>
              <a:rPr lang="en-US" sz="2000" spc="2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khử</a:t>
            </a:r>
            <a:r>
              <a:rPr lang="en-US" sz="2000" spc="4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khí</a:t>
            </a:r>
            <a:r>
              <a:rPr lang="en-US" sz="2000" spc="5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ở</a:t>
            </a:r>
            <a:r>
              <a:rPr lang="en-US" sz="2000" spc="50">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30</a:t>
            </a:r>
            <a:r>
              <a:rPr lang="en-US" sz="2000" spc="45">
                <a:latin typeface="Arial" panose="020B0604020202020204" pitchFamily="34" charset="0"/>
                <a:ea typeface="Times New Roman" panose="02020603050405020304" pitchFamily="18" charset="0"/>
                <a:cs typeface="Arial" panose="020B0604020202020204" pitchFamily="34" charset="0"/>
              </a:rPr>
              <a:t> </a:t>
            </a:r>
            <a:r>
              <a:rPr lang="en-US" sz="2000">
                <a:latin typeface="Arial" panose="020B0604020202020204" pitchFamily="34" charset="0"/>
                <a:ea typeface="Times New Roman" panose="02020603050405020304" pitchFamily="18" charset="0"/>
                <a:cs typeface="Arial" panose="020B0604020202020204" pitchFamily="34" charset="0"/>
              </a:rPr>
              <a:t>b</a:t>
            </a:r>
            <a:r>
              <a:rPr lang="en-US" sz="2000" spc="-5">
                <a:latin typeface="Arial" panose="020B0604020202020204" pitchFamily="34" charset="0"/>
                <a:ea typeface="Times New Roman" panose="02020603050405020304" pitchFamily="18" charset="0"/>
                <a:cs typeface="Arial" panose="020B0604020202020204" pitchFamily="34" charset="0"/>
              </a:rPr>
              <a:t>a</a:t>
            </a:r>
            <a:r>
              <a:rPr lang="en-US" sz="2000">
                <a:latin typeface="Arial" panose="020B0604020202020204" pitchFamily="34" charset="0"/>
                <a:ea typeface="Times New Roman" panose="02020603050405020304" pitchFamily="18" charset="0"/>
                <a:cs typeface="Arial" panose="020B0604020202020204" pitchFamily="34" charset="0"/>
              </a:rPr>
              <a:t>r, </a:t>
            </a:r>
            <a:r>
              <a:rPr lang="pl-PL" sz="2000">
                <a:latin typeface="Arial" panose="020B0604020202020204" pitchFamily="34" charset="0"/>
                <a:ea typeface="Times New Roman" panose="02020603050405020304" pitchFamily="18" charset="0"/>
                <a:cs typeface="Arial" panose="020B0604020202020204" pitchFamily="34" charset="0"/>
              </a:rPr>
              <a:t>110 </a:t>
            </a:r>
            <a:r>
              <a:rPr lang="pl-PL" sz="2000" spc="-10">
                <a:latin typeface="Arial" panose="020B0604020202020204" pitchFamily="34" charset="0"/>
                <a:ea typeface="Times New Roman" panose="02020603050405020304" pitchFamily="18" charset="0"/>
                <a:cs typeface="Arial" panose="020B0604020202020204" pitchFamily="34" charset="0"/>
              </a:rPr>
              <a:t>°</a:t>
            </a:r>
            <a:r>
              <a:rPr lang="pl-PL" sz="2000">
                <a:latin typeface="Arial" panose="020B0604020202020204" pitchFamily="34" charset="0"/>
                <a:ea typeface="Times New Roman" panose="02020603050405020304" pitchFamily="18" charset="0"/>
                <a:cs typeface="Arial" panose="020B0604020202020204" pitchFamily="34" charset="0"/>
              </a:rPr>
              <a:t>C.</a:t>
            </a:r>
            <a:endParaRPr lang="en-US" sz="20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7CC1FCBB-B29C-43BF-75B7-7816BE731A73}"/>
              </a:ext>
            </a:extLst>
          </p:cNvPr>
          <p:cNvSpPr txBox="1"/>
          <p:nvPr/>
        </p:nvSpPr>
        <p:spPr>
          <a:xfrm>
            <a:off x="723900" y="609600"/>
            <a:ext cx="10744200" cy="523220"/>
          </a:xfrm>
          <a:prstGeom prst="rect">
            <a:avLst/>
          </a:prstGeom>
          <a:noFill/>
        </p:spPr>
        <p:txBody>
          <a:bodyPr wrap="square">
            <a:spAutoFit/>
          </a:bodyPr>
          <a:lstStyle/>
          <a:p>
            <a:pPr algn="ctr"/>
            <a:r>
              <a:rPr lang="en-US" sz="2800" b="1">
                <a:solidFill>
                  <a:schemeClr val="accent1">
                    <a:lumMod val="50000"/>
                  </a:schemeClr>
                </a:solidFill>
                <a:latin typeface="Arial" panose="020B0604020202020204" pitchFamily="34" charset="0"/>
                <a:ea typeface="Times New Roman" panose="02020603050405020304" pitchFamily="18" charset="0"/>
              </a:rPr>
              <a:t>Ví dụ 1:</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1122385545"/>
      </p:ext>
    </p:extLst>
  </p:cSld>
  <p:clrMapOvr>
    <a:masterClrMapping/>
  </p:clrMapOvr>
</p:sld>
</file>

<file path=ppt/slides/slide7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1188160" y="5996280"/>
            <a:ext cx="1000211" cy="861720"/>
          </a:xfrm>
          <a:prstGeom prst="rect">
            <a:avLst/>
          </a:prstGeom>
        </p:spPr>
      </p:pic>
      <p:sp>
        <p:nvSpPr>
          <p:cNvPr id="7" name="TextBox 6">
            <a:extLst>
              <a:ext uri="{FF2B5EF4-FFF2-40B4-BE49-F238E27FC236}">
                <a16:creationId xmlns:a16="http://schemas.microsoft.com/office/drawing/2014/main" id="{7CC1FCBB-B29C-43BF-75B7-7816BE731A73}"/>
              </a:ext>
            </a:extLst>
          </p:cNvPr>
          <p:cNvSpPr txBox="1"/>
          <p:nvPr/>
        </p:nvSpPr>
        <p:spPr>
          <a:xfrm>
            <a:off x="723900" y="609600"/>
            <a:ext cx="10744200" cy="523220"/>
          </a:xfrm>
          <a:prstGeom prst="rect">
            <a:avLst/>
          </a:prstGeom>
          <a:noFill/>
        </p:spPr>
        <p:txBody>
          <a:bodyPr wrap="square">
            <a:spAutoFit/>
          </a:bodyPr>
          <a:lstStyle/>
          <a:p>
            <a:pPr algn="ctr"/>
            <a:r>
              <a:rPr b="1" lang="en-US" sz="2800">
                <a:solidFill>
                  <a:schemeClr val="accent1">
                    <a:lumMod val="50000"/>
                  </a:schemeClr>
                </a:solidFill>
                <a:latin charset="0" panose="020B0604020202020204" pitchFamily="34" typeface="Arial"/>
                <a:ea charset="0" panose="02020603050405020304" pitchFamily="18" typeface="Times New Roman"/>
              </a:rPr>
              <a:t>Ví dụ 1:</a:t>
            </a:r>
          </a:p>
        </p:txBody>
      </p:sp>
      <p:sp>
        <p:nvSpPr>
          <p:cNvPr id="9" name="TextBox 8">
            <a:extLst>
              <a:ext uri="{FF2B5EF4-FFF2-40B4-BE49-F238E27FC236}">
                <a16:creationId xmlns:a16="http://schemas.microsoft.com/office/drawing/2014/main" id="{D484F9C8-2807-B183-7893-7D48A04C3169}"/>
              </a:ext>
            </a:extLst>
          </p:cNvPr>
          <p:cNvSpPr txBox="1"/>
          <p:nvPr/>
        </p:nvSpPr>
        <p:spPr>
          <a:xfrm>
            <a:off x="723900" y="1382795"/>
            <a:ext cx="10744200" cy="3622885"/>
          </a:xfrm>
          <a:prstGeom prst="rect">
            <a:avLst/>
          </a:prstGeom>
          <a:noFill/>
        </p:spPr>
        <p:txBody>
          <a:bodyPr wrap="square">
            <a:spAutoFit/>
          </a:bodyPr>
          <a:lstStyle/>
          <a:p>
            <a:pPr algn="ctr">
              <a:lnSpc>
                <a:spcPct val="115000"/>
              </a:lnSpc>
              <a:spcBef>
                <a:spcPts val="300"/>
              </a:spcBef>
              <a:spcAft>
                <a:spcPts val="300"/>
              </a:spcAft>
            </a:pPr>
            <a:r>
              <a:rPr dirty="0" i="1" lang="pl-PL" sz="2000">
                <a:effectLst/>
                <a:latin charset="0" panose="020B0604020202020204" pitchFamily="34" typeface="Arial"/>
                <a:ea charset="0" panose="02020603050405020304" pitchFamily="18" typeface="Times New Roman"/>
                <a:cs charset="0" panose="020B0604020202020204" pitchFamily="34" typeface="Arial"/>
              </a:rPr>
              <a:t>Bài g</a:t>
            </a:r>
            <a:r>
              <a:rPr dirty="0" i="1" lang="pl-PL" spc="5" sz="2000">
                <a:effectLst/>
                <a:latin charset="0" panose="020B0604020202020204" pitchFamily="34" typeface="Arial"/>
                <a:ea charset="0" panose="02020603050405020304" pitchFamily="18" typeface="Times New Roman"/>
                <a:cs charset="0" panose="020B0604020202020204" pitchFamily="34" typeface="Arial"/>
              </a:rPr>
              <a:t>i</a:t>
            </a:r>
            <a:r>
              <a:rPr dirty="0" i="1" lang="pl-PL" sz="2000">
                <a:effectLst/>
                <a:latin charset="0" panose="020B0604020202020204" pitchFamily="34" typeface="Arial"/>
                <a:ea charset="0" panose="02020603050405020304" pitchFamily="18" typeface="Times New Roman"/>
                <a:cs charset="0" panose="020B0604020202020204" pitchFamily="34" typeface="Arial"/>
              </a:rPr>
              <a:t>ải:</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300"/>
              </a:spcBef>
              <a:spcAft>
                <a:spcPts val="300"/>
              </a:spcAft>
            </a:pPr>
            <a:r>
              <a:rPr dirty="0" lang="pl-PL" sz="2000">
                <a:effectLst/>
                <a:latin charset="0" panose="020B0604020202020204" pitchFamily="34" typeface="Arial"/>
                <a:ea charset="0" panose="02020603050405020304" pitchFamily="18" typeface="Times New Roman"/>
                <a:cs charset="0" panose="020B0604020202020204" pitchFamily="34" typeface="Arial"/>
              </a:rPr>
              <a:t>Ta</a:t>
            </a:r>
            <a:r>
              <a:rPr dirty="0" lang="pl-PL" spc="-5" sz="2000">
                <a:effectLst/>
                <a:latin charset="0" panose="020B0604020202020204" pitchFamily="34" typeface="Arial"/>
                <a:ea charset="0" panose="02020603050405020304" pitchFamily="18" typeface="Times New Roman"/>
                <a:cs charset="0" panose="020B0604020202020204" pitchFamily="34" typeface="Arial"/>
              </a:rPr>
              <a:t> c</a:t>
            </a:r>
            <a:r>
              <a:rPr dirty="0" lang="pl-PL" sz="2000">
                <a:effectLst/>
                <a:latin charset="0" panose="020B0604020202020204" pitchFamily="34" typeface="Arial"/>
                <a:ea charset="0" panose="02020603050405020304" pitchFamily="18" typeface="Times New Roman"/>
                <a:cs charset="0" panose="020B0604020202020204" pitchFamily="34" typeface="Arial"/>
              </a:rPr>
              <a:t>ó: D =</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20.000 kg/h.</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300"/>
              </a:spcBef>
              <a:spcAft>
                <a:spcPts val="300"/>
              </a:spcAft>
            </a:pPr>
            <a:r>
              <a:rPr dirty="0" lang="pl-PL" sz="2000">
                <a:effectLst/>
                <a:latin charset="0" panose="020B0604020202020204" pitchFamily="34" typeface="Arial"/>
                <a:ea charset="0" panose="02020603050405020304" pitchFamily="18" typeface="Times New Roman"/>
                <a:cs charset="0" panose="020B0604020202020204" pitchFamily="34" typeface="Arial"/>
              </a:rPr>
              <a:t>Enthalpy</a:t>
            </a:r>
            <a:r>
              <a:rPr dirty="0" lang="pl-PL" spc="3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hơi</a:t>
            </a:r>
            <a:r>
              <a:rPr dirty="0" lang="pl-PL" spc="4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quá</a:t>
            </a:r>
            <a:r>
              <a:rPr dirty="0" lang="pl-PL" spc="3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nh</a:t>
            </a:r>
            <a:r>
              <a:rPr dirty="0" lang="pl-PL" spc="10" sz="2000">
                <a:effectLst/>
                <a:latin charset="0" panose="020B0604020202020204" pitchFamily="34" typeface="Arial"/>
                <a:ea charset="0" panose="02020603050405020304" pitchFamily="18" typeface="Times New Roman"/>
                <a:cs charset="0" panose="020B0604020202020204" pitchFamily="34" typeface="Arial"/>
              </a:rPr>
              <a:t>i</a:t>
            </a:r>
            <a:r>
              <a:rPr dirty="0" lang="pl-PL" spc="-5" sz="2000">
                <a:effectLst/>
                <a:latin charset="0" panose="020B0604020202020204" pitchFamily="34" typeface="Arial"/>
                <a:ea charset="0" panose="02020603050405020304" pitchFamily="18" typeface="Times New Roman"/>
                <a:cs charset="0" panose="020B0604020202020204" pitchFamily="34" typeface="Arial"/>
              </a:rPr>
              <a:t>ệ</a:t>
            </a:r>
            <a:r>
              <a:rPr dirty="0" lang="pl-PL" sz="2000">
                <a:effectLst/>
                <a:latin charset="0" panose="020B0604020202020204" pitchFamily="34" typeface="Arial"/>
                <a:ea charset="0" panose="02020603050405020304" pitchFamily="18" typeface="Times New Roman"/>
                <a:cs charset="0" panose="020B0604020202020204" pitchFamily="34" typeface="Arial"/>
              </a:rPr>
              <a:t>t:</a:t>
            </a:r>
            <a:r>
              <a:rPr dirty="0" lang="pl-PL" spc="40" sz="2000">
                <a:effectLst/>
                <a:latin charset="0" panose="020B0604020202020204" pitchFamily="34" typeface="Arial"/>
                <a:ea charset="0" panose="02020603050405020304" pitchFamily="18" typeface="Times New Roman"/>
                <a:cs charset="0" panose="020B0604020202020204" pitchFamily="34" typeface="Arial"/>
              </a:rPr>
              <a:t> </a:t>
            </a:r>
            <a:r>
              <a:rPr dirty="0" lang="pl-PL" spc="-5" sz="2000">
                <a:effectLst/>
                <a:latin charset="0" panose="020B0604020202020204" pitchFamily="34" typeface="Arial"/>
                <a:ea charset="0" panose="02020603050405020304" pitchFamily="18" typeface="Times New Roman"/>
                <a:cs charset="0" panose="020B0604020202020204" pitchFamily="34" typeface="Arial"/>
              </a:rPr>
              <a:t>iq</a:t>
            </a:r>
            <a:r>
              <a:rPr dirty="0" lang="pl-PL" sz="2000">
                <a:effectLst/>
                <a:latin charset="0" panose="020B0604020202020204" pitchFamily="34" typeface="Arial"/>
                <a:ea charset="0" panose="02020603050405020304" pitchFamily="18" typeface="Times New Roman"/>
                <a:cs charset="0" panose="020B0604020202020204" pitchFamily="34" typeface="Arial"/>
              </a:rPr>
              <a:t>n</a:t>
            </a:r>
            <a:r>
              <a:rPr dirty="0" lang="pl-PL" spc="13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a:t>
            </a:r>
            <a:r>
              <a:rPr dirty="0" lang="pl-PL" spc="3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3.181</a:t>
            </a:r>
            <a:r>
              <a:rPr dirty="0" lang="pl-PL" spc="3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kJ/kg</a:t>
            </a:r>
            <a:r>
              <a:rPr dirty="0" lang="pl-PL" spc="3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(t</a:t>
            </a:r>
            <a:r>
              <a:rPr dirty="0" lang="pl-PL" spc="-5" sz="2000">
                <a:effectLst/>
                <a:latin charset="0" panose="020B0604020202020204" pitchFamily="34" typeface="Arial"/>
                <a:ea charset="0" panose="02020603050405020304" pitchFamily="18" typeface="Times New Roman"/>
                <a:cs charset="0" panose="020B0604020202020204" pitchFamily="34" typeface="Arial"/>
              </a:rPr>
              <a:t>r</a:t>
            </a:r>
            <a:r>
              <a:rPr dirty="0" lang="pl-PL" sz="2000">
                <a:effectLst/>
                <a:latin charset="0" panose="020B0604020202020204" pitchFamily="34" typeface="Arial"/>
                <a:ea charset="0" panose="02020603050405020304" pitchFamily="18" typeface="Times New Roman"/>
                <a:cs charset="0" panose="020B0604020202020204" pitchFamily="34" typeface="Arial"/>
              </a:rPr>
              <a:t>a</a:t>
            </a:r>
            <a:r>
              <a:rPr dirty="0" lang="pl-PL" spc="30" sz="2000">
                <a:effectLst/>
                <a:latin charset="0" panose="020B0604020202020204" pitchFamily="34" typeface="Arial"/>
                <a:ea charset="0" panose="02020603050405020304" pitchFamily="18" typeface="Times New Roman"/>
                <a:cs charset="0" panose="020B0604020202020204" pitchFamily="34" typeface="Arial"/>
              </a:rPr>
              <a:t> </a:t>
            </a:r>
            <a:r>
              <a:rPr dirty="0" lang="pl-PL" spc="10" sz="2000">
                <a:effectLst/>
                <a:latin charset="0" panose="020B0604020202020204" pitchFamily="34" typeface="Arial"/>
                <a:ea charset="0" panose="02020603050405020304" pitchFamily="18" typeface="Times New Roman"/>
                <a:cs charset="0" panose="020B0604020202020204" pitchFamily="34" typeface="Arial"/>
              </a:rPr>
              <a:t>b</a:t>
            </a:r>
            <a:r>
              <a:rPr dirty="0" lang="pl-PL" spc="-5" sz="2000">
                <a:effectLst/>
                <a:latin charset="0" panose="020B0604020202020204" pitchFamily="34" typeface="Arial"/>
                <a:ea charset="0" panose="02020603050405020304" pitchFamily="18" typeface="Times New Roman"/>
                <a:cs charset="0" panose="020B0604020202020204" pitchFamily="34" typeface="Arial"/>
              </a:rPr>
              <a:t>ả</a:t>
            </a:r>
            <a:r>
              <a:rPr dirty="0" lang="pl-PL" sz="2000">
                <a:effectLst/>
                <a:latin charset="0" panose="020B0604020202020204" pitchFamily="34" typeface="Arial"/>
                <a:ea charset="0" panose="02020603050405020304" pitchFamily="18" typeface="Times New Roman"/>
                <a:cs charset="0" panose="020B0604020202020204" pitchFamily="34" typeface="Arial"/>
              </a:rPr>
              <a:t>ng</a:t>
            </a:r>
            <a:r>
              <a:rPr dirty="0" lang="pl-PL" spc="35" sz="2000">
                <a:effectLst/>
                <a:latin charset="0" panose="020B0604020202020204" pitchFamily="34" typeface="Arial"/>
                <a:ea charset="0" panose="02020603050405020304" pitchFamily="18" typeface="Times New Roman"/>
                <a:cs charset="0" panose="020B0604020202020204" pitchFamily="34" typeface="Arial"/>
              </a:rPr>
              <a:t> </a:t>
            </a:r>
            <a:r>
              <a:rPr dirty="0" lang="pl-PL" spc="-5" sz="2000">
                <a:effectLst/>
                <a:latin charset="0" panose="020B0604020202020204" pitchFamily="34" typeface="Arial"/>
                <a:ea charset="0" panose="02020603050405020304" pitchFamily="18" typeface="Times New Roman"/>
                <a:cs charset="0" panose="020B0604020202020204" pitchFamily="34" typeface="Arial"/>
              </a:rPr>
              <a:t>enthalpy</a:t>
            </a:r>
            <a:r>
              <a:rPr dirty="0" lang="pl-PL" spc="3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của</a:t>
            </a:r>
            <a:r>
              <a:rPr dirty="0" lang="pl-PL" spc="3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hơi</a:t>
            </a:r>
            <a:r>
              <a:rPr dirty="0" lang="pl-PL" spc="4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quá</a:t>
            </a:r>
            <a:r>
              <a:rPr dirty="0" lang="pl-PL" spc="3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nh</a:t>
            </a:r>
            <a:r>
              <a:rPr dirty="0" lang="pl-PL" spc="5" sz="2000">
                <a:effectLst/>
                <a:latin charset="0" panose="020B0604020202020204" pitchFamily="34" typeface="Arial"/>
                <a:ea charset="0" panose="02020603050405020304" pitchFamily="18" typeface="Times New Roman"/>
                <a:cs charset="0" panose="020B0604020202020204" pitchFamily="34" typeface="Arial"/>
              </a:rPr>
              <a:t>i</a:t>
            </a:r>
            <a:r>
              <a:rPr dirty="0" lang="pl-PL" spc="-5" sz="2000">
                <a:effectLst/>
                <a:latin charset="0" panose="020B0604020202020204" pitchFamily="34" typeface="Arial"/>
                <a:ea charset="0" panose="02020603050405020304" pitchFamily="18" typeface="Times New Roman"/>
                <a:cs charset="0" panose="020B0604020202020204" pitchFamily="34" typeface="Arial"/>
              </a:rPr>
              <a:t>ệ</a:t>
            </a:r>
            <a:r>
              <a:rPr dirty="0" lang="pl-PL" sz="2000">
                <a:effectLst/>
                <a:latin charset="0" panose="020B0604020202020204" pitchFamily="34" typeface="Arial"/>
                <a:ea charset="0" panose="02020603050405020304" pitchFamily="18" typeface="Times New Roman"/>
                <a:cs charset="0" panose="020B0604020202020204" pitchFamily="34" typeface="Arial"/>
              </a:rPr>
              <a:t>t</a:t>
            </a:r>
            <a:r>
              <a:rPr dirty="0" lang="pl-PL" spc="4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ở</a:t>
            </a:r>
            <a:r>
              <a:rPr dirty="0" lang="pl-PL" spc="4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25</a:t>
            </a:r>
            <a:r>
              <a:rPr dirty="0" lang="pl-PL" spc="3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b</a:t>
            </a:r>
            <a:r>
              <a:rPr dirty="0" lang="pl-PL" spc="-5" sz="2000">
                <a:effectLst/>
                <a:latin charset="0" panose="020B0604020202020204" pitchFamily="34" typeface="Arial"/>
                <a:ea charset="0" panose="02020603050405020304" pitchFamily="18" typeface="Times New Roman"/>
                <a:cs charset="0" panose="020B0604020202020204" pitchFamily="34" typeface="Arial"/>
              </a:rPr>
              <a:t>a</a:t>
            </a:r>
            <a:r>
              <a:rPr dirty="0" lang="pl-PL" sz="2000">
                <a:effectLst/>
                <a:latin charset="0" panose="020B0604020202020204" pitchFamily="34" typeface="Arial"/>
                <a:ea charset="0" panose="02020603050405020304" pitchFamily="18" typeface="Times New Roman"/>
                <a:cs charset="0" panose="020B0604020202020204" pitchFamily="34" typeface="Arial"/>
              </a:rPr>
              <a:t>r, 375 </a:t>
            </a:r>
            <a:r>
              <a:rPr dirty="0" lang="pl-PL" spc="5" sz="2000">
                <a:effectLst/>
                <a:latin charset="0" panose="020B0604020202020204" pitchFamily="34" typeface="Arial"/>
                <a:ea charset="0" panose="02020603050405020304" pitchFamily="18" typeface="Times New Roman"/>
                <a:cs charset="0" panose="020B0604020202020204" pitchFamily="34" typeface="Arial"/>
              </a:rPr>
              <a:t>o</a:t>
            </a:r>
            <a:r>
              <a:rPr dirty="0" lang="pl-PL" sz="2000">
                <a:effectLst/>
                <a:latin charset="0" panose="020B0604020202020204" pitchFamily="34" typeface="Arial"/>
                <a:ea charset="0" panose="02020603050405020304" pitchFamily="18" typeface="Times New Roman"/>
                <a:cs charset="0" panose="020B0604020202020204" pitchFamily="34" typeface="Arial"/>
              </a:rPr>
              <a:t>C).</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300"/>
              </a:spcBef>
              <a:spcAft>
                <a:spcPts val="300"/>
              </a:spcAft>
            </a:pPr>
            <a:r>
              <a:rPr dirty="0" lang="pl-PL" sz="2000">
                <a:effectLst/>
                <a:latin charset="0" panose="020B0604020202020204" pitchFamily="34" typeface="Arial"/>
                <a:ea charset="0" panose="02020603050405020304" pitchFamily="18" typeface="Times New Roman"/>
                <a:cs charset="0" panose="020B0604020202020204" pitchFamily="34" typeface="Arial"/>
              </a:rPr>
              <a:t>Enthalpy</a:t>
            </a:r>
            <a:r>
              <a:rPr dirty="0" lang="pl-PL" spc="13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nước</a:t>
            </a:r>
            <a:r>
              <a:rPr dirty="0" lang="pl-PL" spc="12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c</a:t>
            </a:r>
            <a:r>
              <a:rPr dirty="0" lang="pl-PL" spc="-5" sz="2000">
                <a:effectLst/>
                <a:latin charset="0" panose="020B0604020202020204" pitchFamily="34" typeface="Arial"/>
                <a:ea charset="0" panose="02020603050405020304" pitchFamily="18" typeface="Times New Roman"/>
                <a:cs charset="0" panose="020B0604020202020204" pitchFamily="34" typeface="Arial"/>
              </a:rPr>
              <a:t>ấ</a:t>
            </a:r>
            <a:r>
              <a:rPr dirty="0" lang="pl-PL" sz="2000">
                <a:effectLst/>
                <a:latin charset="0" panose="020B0604020202020204" pitchFamily="34" typeface="Arial"/>
                <a:ea charset="0" panose="02020603050405020304" pitchFamily="18" typeface="Times New Roman"/>
                <a:cs charset="0" panose="020B0604020202020204" pitchFamily="34" typeface="Arial"/>
              </a:rPr>
              <a:t>p:</a:t>
            </a:r>
            <a:r>
              <a:rPr dirty="0" lang="pl-PL" spc="135" sz="2000">
                <a:effectLst/>
                <a:latin charset="0" panose="020B0604020202020204" pitchFamily="34" typeface="Arial"/>
                <a:ea charset="0" panose="02020603050405020304" pitchFamily="18" typeface="Times New Roman"/>
                <a:cs charset="0" panose="020B0604020202020204" pitchFamily="34" typeface="Arial"/>
              </a:rPr>
              <a:t> </a:t>
            </a:r>
            <a:r>
              <a:rPr dirty="0" lang="pl-PL" spc="5" sz="2000">
                <a:effectLst/>
                <a:latin charset="0" panose="020B0604020202020204" pitchFamily="34" typeface="Arial"/>
                <a:ea charset="0" panose="02020603050405020304" pitchFamily="18" typeface="Times New Roman"/>
                <a:cs charset="0" panose="020B0604020202020204" pitchFamily="34" typeface="Arial"/>
              </a:rPr>
              <a:t>in</a:t>
            </a:r>
            <a:r>
              <a:rPr dirty="0" lang="pl-PL" sz="2000">
                <a:effectLst/>
                <a:latin charset="0" panose="020B0604020202020204" pitchFamily="34" typeface="Arial"/>
                <a:ea charset="0" panose="02020603050405020304" pitchFamily="18" typeface="Times New Roman"/>
                <a:cs charset="0" panose="020B0604020202020204" pitchFamily="34" typeface="Arial"/>
              </a:rPr>
              <a:t>c </a:t>
            </a:r>
            <a:r>
              <a:rPr dirty="0" lang="pl-PL" spc="3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a:t>
            </a:r>
            <a:r>
              <a:rPr dirty="0" lang="pl-PL" spc="12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463,5</a:t>
            </a:r>
            <a:r>
              <a:rPr dirty="0" lang="pl-PL" spc="13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kJ/kg</a:t>
            </a:r>
            <a:r>
              <a:rPr dirty="0" lang="pl-PL" spc="13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(t</a:t>
            </a:r>
            <a:r>
              <a:rPr dirty="0" lang="pl-PL" spc="-5" sz="2000">
                <a:effectLst/>
                <a:latin charset="0" panose="020B0604020202020204" pitchFamily="34" typeface="Arial"/>
                <a:ea charset="0" panose="02020603050405020304" pitchFamily="18" typeface="Times New Roman"/>
                <a:cs charset="0" panose="020B0604020202020204" pitchFamily="34" typeface="Arial"/>
              </a:rPr>
              <a:t>r</a:t>
            </a:r>
            <a:r>
              <a:rPr dirty="0" lang="pl-PL" sz="2000">
                <a:effectLst/>
                <a:latin charset="0" panose="020B0604020202020204" pitchFamily="34" typeface="Arial"/>
                <a:ea charset="0" panose="02020603050405020304" pitchFamily="18" typeface="Times New Roman"/>
                <a:cs charset="0" panose="020B0604020202020204" pitchFamily="34" typeface="Arial"/>
              </a:rPr>
              <a:t>a</a:t>
            </a:r>
            <a:r>
              <a:rPr dirty="0" lang="pl-PL" spc="125" sz="2000">
                <a:effectLst/>
                <a:latin charset="0" panose="020B0604020202020204" pitchFamily="34" typeface="Arial"/>
                <a:ea charset="0" panose="02020603050405020304" pitchFamily="18" typeface="Times New Roman"/>
                <a:cs charset="0" panose="020B0604020202020204" pitchFamily="34" typeface="Arial"/>
              </a:rPr>
              <a:t> </a:t>
            </a:r>
            <a:r>
              <a:rPr dirty="0" lang="pl-PL" spc="10" sz="2000">
                <a:effectLst/>
                <a:latin charset="0" panose="020B0604020202020204" pitchFamily="34" typeface="Arial"/>
                <a:ea charset="0" panose="02020603050405020304" pitchFamily="18" typeface="Times New Roman"/>
                <a:cs charset="0" panose="020B0604020202020204" pitchFamily="34" typeface="Arial"/>
              </a:rPr>
              <a:t>b</a:t>
            </a:r>
            <a:r>
              <a:rPr dirty="0" lang="pl-PL" spc="-5" sz="2000">
                <a:effectLst/>
                <a:latin charset="0" panose="020B0604020202020204" pitchFamily="34" typeface="Arial"/>
                <a:ea charset="0" panose="02020603050405020304" pitchFamily="18" typeface="Times New Roman"/>
                <a:cs charset="0" panose="020B0604020202020204" pitchFamily="34" typeface="Arial"/>
              </a:rPr>
              <a:t>ả</a:t>
            </a:r>
            <a:r>
              <a:rPr dirty="0" lang="pl-PL" sz="2000">
                <a:effectLst/>
                <a:latin charset="0" panose="020B0604020202020204" pitchFamily="34" typeface="Arial"/>
                <a:ea charset="0" panose="02020603050405020304" pitchFamily="18" typeface="Times New Roman"/>
                <a:cs charset="0" panose="020B0604020202020204" pitchFamily="34" typeface="Arial"/>
              </a:rPr>
              <a:t>ng</a:t>
            </a:r>
            <a:r>
              <a:rPr dirty="0" lang="pl-PL" spc="130" sz="2000">
                <a:effectLst/>
                <a:latin charset="0" panose="020B0604020202020204" pitchFamily="34" typeface="Arial"/>
                <a:ea charset="0" panose="02020603050405020304" pitchFamily="18" typeface="Times New Roman"/>
                <a:cs charset="0" panose="020B0604020202020204" pitchFamily="34" typeface="Arial"/>
              </a:rPr>
              <a:t> </a:t>
            </a:r>
            <a:r>
              <a:rPr dirty="0" lang="pl-PL" spc="-5" sz="2000">
                <a:effectLst/>
                <a:latin charset="0" panose="020B0604020202020204" pitchFamily="34" typeface="Arial"/>
                <a:ea charset="0" panose="02020603050405020304" pitchFamily="18" typeface="Times New Roman"/>
                <a:cs charset="0" panose="020B0604020202020204" pitchFamily="34" typeface="Arial"/>
              </a:rPr>
              <a:t>enthalpy</a:t>
            </a:r>
            <a:r>
              <a:rPr dirty="0" lang="pl-PL" spc="13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của</a:t>
            </a:r>
            <a:r>
              <a:rPr dirty="0" lang="pl-PL" spc="12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nước</a:t>
            </a:r>
            <a:r>
              <a:rPr dirty="0" lang="pl-PL" spc="125" sz="2000">
                <a:effectLst/>
                <a:latin charset="0" panose="020B0604020202020204" pitchFamily="34" typeface="Arial"/>
                <a:ea charset="0" panose="02020603050405020304" pitchFamily="18" typeface="Times New Roman"/>
                <a:cs charset="0" panose="020B0604020202020204" pitchFamily="34" typeface="Arial"/>
              </a:rPr>
              <a:t> </a:t>
            </a:r>
            <a:r>
              <a:rPr dirty="0" lang="pl-PL" spc="-5" sz="2000">
                <a:effectLst/>
                <a:latin charset="0" panose="020B0604020202020204" pitchFamily="34" typeface="Arial"/>
                <a:ea charset="0" panose="02020603050405020304" pitchFamily="18" typeface="Times New Roman"/>
                <a:cs charset="0" panose="020B0604020202020204" pitchFamily="34" typeface="Arial"/>
              </a:rPr>
              <a:t>c</a:t>
            </a:r>
            <a:r>
              <a:rPr dirty="0" lang="pl-PL" spc="10" sz="2000">
                <a:effectLst/>
                <a:latin charset="0" panose="020B0604020202020204" pitchFamily="34" typeface="Arial"/>
                <a:ea charset="0" panose="02020603050405020304" pitchFamily="18" typeface="Times New Roman"/>
                <a:cs charset="0" panose="020B0604020202020204" pitchFamily="34" typeface="Arial"/>
              </a:rPr>
              <a:t>h</a:t>
            </a:r>
            <a:r>
              <a:rPr dirty="0" lang="pl-PL" sz="2000">
                <a:effectLst/>
                <a:latin charset="0" panose="020B0604020202020204" pitchFamily="34" typeface="Arial"/>
                <a:ea charset="0" panose="02020603050405020304" pitchFamily="18" typeface="Times New Roman"/>
                <a:cs charset="0" panose="020B0604020202020204" pitchFamily="34" typeface="Arial"/>
              </a:rPr>
              <a:t>ưa</a:t>
            </a:r>
            <a:r>
              <a:rPr dirty="0" lang="pl-PL" spc="12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sôi</a:t>
            </a:r>
            <a:r>
              <a:rPr dirty="0" lang="pl-PL" spc="15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ở</a:t>
            </a:r>
            <a:r>
              <a:rPr dirty="0" lang="pl-PL" spc="13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30</a:t>
            </a:r>
            <a:r>
              <a:rPr dirty="0" lang="pl-PL" spc="13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b</a:t>
            </a:r>
            <a:r>
              <a:rPr dirty="0" lang="pl-PL" spc="-5" sz="2000">
                <a:effectLst/>
                <a:latin charset="0" panose="020B0604020202020204" pitchFamily="34" typeface="Arial"/>
                <a:ea charset="0" panose="02020603050405020304" pitchFamily="18" typeface="Times New Roman"/>
                <a:cs charset="0" panose="020B0604020202020204" pitchFamily="34" typeface="Arial"/>
              </a:rPr>
              <a:t>a</a:t>
            </a:r>
            <a:r>
              <a:rPr dirty="0" lang="pl-PL" sz="2000">
                <a:effectLst/>
                <a:latin charset="0" panose="020B0604020202020204" pitchFamily="34" typeface="Arial"/>
                <a:ea charset="0" panose="02020603050405020304" pitchFamily="18" typeface="Times New Roman"/>
                <a:cs charset="0" panose="020B0604020202020204" pitchFamily="34" typeface="Arial"/>
              </a:rPr>
              <a:t>r, 110 </a:t>
            </a:r>
            <a:r>
              <a:rPr dirty="0" lang="pl-PL" spc="5" sz="2000">
                <a:effectLst/>
                <a:latin charset="0" panose="020B0604020202020204" pitchFamily="34" typeface="Arial"/>
                <a:ea charset="0" panose="02020603050405020304" pitchFamily="18" typeface="Times New Roman"/>
                <a:cs charset="0" panose="020B0604020202020204" pitchFamily="34" typeface="Arial"/>
              </a:rPr>
              <a:t>o</a:t>
            </a:r>
            <a:r>
              <a:rPr dirty="0" lang="pl-PL" sz="2000">
                <a:effectLst/>
                <a:latin charset="0" panose="020B0604020202020204" pitchFamily="34" typeface="Arial"/>
                <a:ea charset="0" panose="02020603050405020304" pitchFamily="18" typeface="Times New Roman"/>
                <a:cs charset="0" panose="020B0604020202020204" pitchFamily="34" typeface="Arial"/>
              </a:rPr>
              <a:t>C).</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300"/>
              </a:spcBef>
              <a:spcAft>
                <a:spcPts val="300"/>
              </a:spcAft>
            </a:pPr>
            <a:r>
              <a:rPr dirty="0" lang="pl-PL" sz="2000">
                <a:effectLst/>
                <a:latin charset="0" panose="020B0604020202020204" pitchFamily="34" typeface="Arial"/>
                <a:ea charset="0" panose="02020603050405020304" pitchFamily="18" typeface="Times New Roman"/>
                <a:cs charset="0" panose="020B0604020202020204" pitchFamily="34" typeface="Arial"/>
              </a:rPr>
              <a:t>Khối </a:t>
            </a:r>
            <a:r>
              <a:rPr dirty="0" lang="pl-PL" spc="5" sz="2000">
                <a:effectLst/>
                <a:latin charset="0" panose="020B0604020202020204" pitchFamily="34" typeface="Arial"/>
                <a:ea charset="0" panose="02020603050405020304" pitchFamily="18" typeface="Times New Roman"/>
                <a:cs charset="0" panose="020B0604020202020204" pitchFamily="34" typeface="Arial"/>
              </a:rPr>
              <a:t>l</a:t>
            </a:r>
            <a:r>
              <a:rPr dirty="0" lang="pl-PL" sz="2000">
                <a:effectLst/>
                <a:latin charset="0" panose="020B0604020202020204" pitchFamily="34" typeface="Arial"/>
                <a:ea charset="0" panose="02020603050405020304" pitchFamily="18" typeface="Times New Roman"/>
                <a:cs charset="0" panose="020B0604020202020204" pitchFamily="34" typeface="Arial"/>
              </a:rPr>
              <a:t>ượng nhiên l</a:t>
            </a:r>
            <a:r>
              <a:rPr dirty="0" lang="pl-PL" spc="5" sz="2000">
                <a:effectLst/>
                <a:latin charset="0" panose="020B0604020202020204" pitchFamily="34" typeface="Arial"/>
                <a:ea charset="0" panose="02020603050405020304" pitchFamily="18" typeface="Times New Roman"/>
                <a:cs charset="0" panose="020B0604020202020204" pitchFamily="34" typeface="Arial"/>
              </a:rPr>
              <a:t>i</a:t>
            </a:r>
            <a:r>
              <a:rPr dirty="0" lang="pl-PL" spc="-5" sz="2000">
                <a:effectLst/>
                <a:latin charset="0" panose="020B0604020202020204" pitchFamily="34" typeface="Arial"/>
                <a:ea charset="0" panose="02020603050405020304" pitchFamily="18" typeface="Times New Roman"/>
                <a:cs charset="0" panose="020B0604020202020204" pitchFamily="34" typeface="Arial"/>
              </a:rPr>
              <a:t>ệ</a:t>
            </a:r>
            <a:r>
              <a:rPr dirty="0" lang="pl-PL" sz="2000">
                <a:effectLst/>
                <a:latin charset="0" panose="020B0604020202020204" pitchFamily="34" typeface="Arial"/>
                <a:ea charset="0" panose="02020603050405020304" pitchFamily="18" typeface="Times New Roman"/>
                <a:cs charset="0" panose="020B0604020202020204" pitchFamily="34" typeface="Arial"/>
              </a:rPr>
              <a:t>u: </a:t>
            </a:r>
            <a:r>
              <a:rPr dirty="0" lang="pl-PL" spc="5" sz="2000">
                <a:effectLst/>
                <a:latin charset="0" panose="020B0604020202020204" pitchFamily="34" typeface="Arial"/>
                <a:ea charset="0" panose="02020603050405020304" pitchFamily="18" typeface="Times New Roman"/>
                <a:cs charset="0" panose="020B0604020202020204" pitchFamily="34" typeface="Arial"/>
              </a:rPr>
              <a:t>B</a:t>
            </a:r>
            <a:r>
              <a:rPr baseline="-25000" dirty="0" lang="pl-PL" spc="5" sz="2000">
                <a:effectLst/>
                <a:latin charset="0" panose="020B0604020202020204" pitchFamily="34" typeface="Arial"/>
                <a:ea charset="0" panose="02020603050405020304" pitchFamily="18" typeface="Times New Roman"/>
                <a:cs charset="0" panose="020B0604020202020204" pitchFamily="34" typeface="Arial"/>
              </a:rPr>
              <a:t>n</a:t>
            </a:r>
            <a:r>
              <a:rPr baseline="-25000" dirty="0" lang="pl-PL" sz="2000">
                <a:effectLst/>
                <a:latin charset="0" panose="020B0604020202020204" pitchFamily="34" typeface="Arial"/>
                <a:ea charset="0" panose="02020603050405020304" pitchFamily="18" typeface="Times New Roman"/>
                <a:cs charset="0" panose="020B0604020202020204" pitchFamily="34" typeface="Arial"/>
              </a:rPr>
              <a:t>l</a:t>
            </a:r>
            <a:r>
              <a:rPr dirty="0" lang="pl-PL" spc="10"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1.693 </a:t>
            </a:r>
            <a:r>
              <a:rPr dirty="0" lang="pl-PL" spc="-10" sz="2000">
                <a:effectLst/>
                <a:latin charset="0" panose="020B0604020202020204" pitchFamily="34" typeface="Arial"/>
                <a:ea charset="0" panose="02020603050405020304" pitchFamily="18" typeface="Times New Roman"/>
                <a:cs charset="0" panose="020B0604020202020204" pitchFamily="34" typeface="Arial"/>
              </a:rPr>
              <a:t>m</a:t>
            </a:r>
            <a:r>
              <a:rPr dirty="0" lang="pl-PL" spc="5" sz="2000">
                <a:effectLst/>
                <a:latin charset="0" panose="020B0604020202020204" pitchFamily="34" typeface="Arial"/>
                <a:ea charset="0" panose="02020603050405020304" pitchFamily="18" typeface="Times New Roman"/>
                <a:cs charset="0" panose="020B0604020202020204" pitchFamily="34" typeface="Arial"/>
              </a:rPr>
              <a:t>3</a:t>
            </a:r>
            <a:r>
              <a:rPr dirty="0" lang="pl-PL" sz="2000">
                <a:effectLst/>
                <a:latin charset="0" panose="020B0604020202020204" pitchFamily="34" typeface="Arial"/>
                <a:ea charset="0" panose="02020603050405020304" pitchFamily="18" typeface="Times New Roman"/>
                <a:cs charset="0" panose="020B0604020202020204" pitchFamily="34" typeface="Arial"/>
              </a:rPr>
              <a:t>/h.</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300"/>
              </a:spcBef>
              <a:spcAft>
                <a:spcPts val="300"/>
              </a:spcAft>
            </a:pPr>
            <a:r>
              <a:rPr dirty="0" lang="pl-PL" sz="2000">
                <a:effectLst/>
                <a:latin charset="0" panose="020B0604020202020204" pitchFamily="34" typeface="Arial"/>
                <a:ea charset="0" panose="02020603050405020304" pitchFamily="18" typeface="Times New Roman"/>
                <a:cs charset="0" panose="020B0604020202020204" pitchFamily="34" typeface="Arial"/>
              </a:rPr>
              <a:t>Nhi</a:t>
            </a:r>
            <a:r>
              <a:rPr dirty="0" lang="pl-PL" spc="-5" sz="2000">
                <a:effectLst/>
                <a:latin charset="0" panose="020B0604020202020204" pitchFamily="34" typeface="Arial"/>
                <a:ea charset="0" panose="02020603050405020304" pitchFamily="18" typeface="Times New Roman"/>
                <a:cs charset="0" panose="020B0604020202020204" pitchFamily="34" typeface="Arial"/>
              </a:rPr>
              <a:t>ệ</a:t>
            </a:r>
            <a:r>
              <a:rPr dirty="0" lang="pl-PL" sz="2000">
                <a:effectLst/>
                <a:latin charset="0" panose="020B0604020202020204" pitchFamily="34" typeface="Arial"/>
                <a:ea charset="0" panose="02020603050405020304" pitchFamily="18" typeface="Times New Roman"/>
                <a:cs charset="0" panose="020B0604020202020204" pitchFamily="34" typeface="Arial"/>
              </a:rPr>
              <a:t>t </a:t>
            </a:r>
            <a:r>
              <a:rPr dirty="0" lang="pl-PL" spc="5" sz="2000">
                <a:effectLst/>
                <a:latin charset="0" panose="020B0604020202020204" pitchFamily="34" typeface="Arial"/>
                <a:ea charset="0" panose="02020603050405020304" pitchFamily="18" typeface="Times New Roman"/>
                <a:cs charset="0" panose="020B0604020202020204" pitchFamily="34" typeface="Arial"/>
              </a:rPr>
              <a:t>t</a:t>
            </a:r>
            <a:r>
              <a:rPr dirty="0" lang="pl-PL" sz="2000">
                <a:effectLst/>
                <a:latin charset="0" panose="020B0604020202020204" pitchFamily="34" typeface="Arial"/>
                <a:ea charset="0" panose="02020603050405020304" pitchFamily="18" typeface="Times New Roman"/>
                <a:cs charset="0" panose="020B0604020202020204" pitchFamily="34" typeface="Arial"/>
              </a:rPr>
              <a:t>rị th</a:t>
            </a:r>
            <a:r>
              <a:rPr dirty="0" lang="pl-PL" spc="-5" sz="2000">
                <a:effectLst/>
                <a:latin charset="0" panose="020B0604020202020204" pitchFamily="34" typeface="Arial"/>
                <a:ea charset="0" panose="02020603050405020304" pitchFamily="18" typeface="Times New Roman"/>
                <a:cs charset="0" panose="020B0604020202020204" pitchFamily="34" typeface="Arial"/>
              </a:rPr>
              <a:t>ấ</a:t>
            </a:r>
            <a:r>
              <a:rPr dirty="0" lang="pl-PL" sz="2000">
                <a:effectLst/>
                <a:latin charset="0" panose="020B0604020202020204" pitchFamily="34" typeface="Arial"/>
                <a:ea charset="0" panose="02020603050405020304" pitchFamily="18" typeface="Times New Roman"/>
                <a:cs charset="0" panose="020B0604020202020204" pitchFamily="34" typeface="Arial"/>
              </a:rPr>
              <a:t>p nhiên L</a:t>
            </a:r>
            <a:r>
              <a:rPr dirty="0" lang="pl-PL" spc="5" sz="2000">
                <a:effectLst/>
                <a:latin charset="0" panose="020B0604020202020204" pitchFamily="34" typeface="Arial"/>
                <a:ea charset="0" panose="02020603050405020304" pitchFamily="18" typeface="Times New Roman"/>
                <a:cs charset="0" panose="020B0604020202020204" pitchFamily="34" typeface="Arial"/>
              </a:rPr>
              <a:t>i</a:t>
            </a:r>
            <a:r>
              <a:rPr dirty="0" lang="pl-PL" spc="-5" sz="2000">
                <a:effectLst/>
                <a:latin charset="0" panose="020B0604020202020204" pitchFamily="34" typeface="Arial"/>
                <a:ea charset="0" panose="02020603050405020304" pitchFamily="18" typeface="Times New Roman"/>
                <a:cs charset="0" panose="020B0604020202020204" pitchFamily="34" typeface="Arial"/>
              </a:rPr>
              <a:t>ệ</a:t>
            </a:r>
            <a:r>
              <a:rPr dirty="0" lang="pl-PL" sz="2000">
                <a:effectLst/>
                <a:latin charset="0" panose="020B0604020202020204" pitchFamily="34" typeface="Arial"/>
                <a:ea charset="0" panose="02020603050405020304" pitchFamily="18" typeface="Times New Roman"/>
                <a:cs charset="0" panose="020B0604020202020204" pitchFamily="34" typeface="Arial"/>
              </a:rPr>
              <a:t>u: </a:t>
            </a:r>
            <a:r>
              <a:rPr dirty="0" lang="vi-VN" sz="2000">
                <a:effectLst/>
                <a:latin charset="0" panose="020B0604020202020204" pitchFamily="34" typeface="Arial"/>
                <a:ea charset="0" panose="02020603050405020304" pitchFamily="18" typeface="Times New Roman"/>
                <a:cs charset="0" panose="020B0604020202020204" pitchFamily="34" typeface="Arial"/>
              </a:rPr>
              <a:t> Q</a:t>
            </a:r>
            <a:r>
              <a:rPr baseline="-25000" dirty="0" lang="vi-VN" sz="2000">
                <a:effectLst/>
                <a:latin charset="0" panose="020B0604020202020204" pitchFamily="34" typeface="Arial"/>
                <a:ea charset="0" panose="02020603050405020304" pitchFamily="18" typeface="Times New Roman"/>
                <a:cs charset="0" panose="020B0604020202020204" pitchFamily="34" typeface="Arial"/>
              </a:rPr>
              <a:t>t</a:t>
            </a:r>
            <a:r>
              <a:rPr baseline="30000" dirty="0" lang="vi-VN" sz="2000">
                <a:effectLst/>
                <a:latin charset="0" panose="020B0604020202020204" pitchFamily="34" typeface="Arial"/>
                <a:ea charset="0" panose="02020603050405020304" pitchFamily="18" typeface="Times New Roman"/>
                <a:cs charset="0" panose="020B0604020202020204" pitchFamily="34" typeface="Arial"/>
              </a:rPr>
              <a:t>lv</a:t>
            </a:r>
            <a:r>
              <a:rPr dirty="0" lang="vi-VN" sz="2000">
                <a:effectLst/>
                <a:latin charset="0" panose="020B0604020202020204" pitchFamily="34" typeface="Arial"/>
                <a:ea charset="0" panose="02020603050405020304" pitchFamily="18" typeface="Times New Roman"/>
                <a:cs charset="0" panose="020B0604020202020204" pitchFamily="34" typeface="Arial"/>
              </a:rPr>
              <a:t>= 40114kJ/m</a:t>
            </a:r>
            <a:r>
              <a:rPr baseline="30000" dirty="0" lang="vi-VN" sz="2000">
                <a:effectLst/>
                <a:latin charset="0" panose="020B0604020202020204" pitchFamily="34" typeface="Arial"/>
                <a:ea charset="0" panose="02020603050405020304" pitchFamily="18" typeface="Times New Roman"/>
                <a:cs charset="0" panose="020B0604020202020204" pitchFamily="34" typeface="Arial"/>
              </a:rPr>
              <a:t>3</a:t>
            </a:r>
            <a:r>
              <a:rPr dirty="0" lang="pl-PL" sz="2000">
                <a:effectLst/>
                <a:latin charset="0" panose="020B0604020202020204" pitchFamily="34" typeface="Arial"/>
                <a:ea charset="0" panose="02020603050405020304" pitchFamily="18" typeface="Times New Roman"/>
                <a:cs charset="0" panose="020B0604020202020204" pitchFamily="34" typeface="Arial"/>
              </a:rPr>
              <a:t>.</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a:p>
            <a:r>
              <a:rPr dirty="0" lang="pl-PL" sz="2000">
                <a:effectLst/>
                <a:latin charset="0" panose="020B0604020202020204" pitchFamily="34" typeface="Arial"/>
                <a:ea charset="0" panose="02020603050405020304" pitchFamily="18" typeface="Times New Roman"/>
                <a:cs charset="0" panose="020B0604020202020204" pitchFamily="34" typeface="Arial"/>
              </a:rPr>
              <a:t>Hi</a:t>
            </a:r>
            <a:r>
              <a:rPr dirty="0" lang="pl-PL" spc="-5" sz="2000">
                <a:effectLst/>
                <a:latin charset="0" panose="020B0604020202020204" pitchFamily="34" typeface="Arial"/>
                <a:ea charset="0" panose="02020603050405020304" pitchFamily="18" typeface="Times New Roman"/>
                <a:cs charset="0" panose="020B0604020202020204" pitchFamily="34" typeface="Arial"/>
              </a:rPr>
              <a:t>ệ</a:t>
            </a:r>
            <a:r>
              <a:rPr dirty="0" lang="pl-PL" sz="2000">
                <a:effectLst/>
                <a:latin charset="0" panose="020B0604020202020204" pitchFamily="34" typeface="Arial"/>
                <a:ea charset="0" panose="02020603050405020304" pitchFamily="18" typeface="Times New Roman"/>
                <a:cs charset="0" panose="020B0604020202020204" pitchFamily="34" typeface="Arial"/>
              </a:rPr>
              <a:t>u su</a:t>
            </a:r>
            <a:r>
              <a:rPr dirty="0" lang="pl-PL" spc="-5" sz="2000">
                <a:effectLst/>
                <a:latin charset="0" panose="020B0604020202020204" pitchFamily="34" typeface="Arial"/>
                <a:ea charset="0" panose="02020603050405020304" pitchFamily="18" typeface="Times New Roman"/>
                <a:cs charset="0" panose="020B0604020202020204" pitchFamily="34" typeface="Arial"/>
              </a:rPr>
              <a:t>ấ</a:t>
            </a:r>
            <a:r>
              <a:rPr dirty="0" lang="pl-PL" sz="2000">
                <a:effectLst/>
                <a:latin charset="0" panose="020B0604020202020204" pitchFamily="34" typeface="Arial"/>
                <a:ea charset="0" panose="02020603050405020304" pitchFamily="18" typeface="Times New Roman"/>
                <a:cs charset="0" panose="020B0604020202020204" pitchFamily="34" typeface="Arial"/>
              </a:rPr>
              <a:t>t của</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lò hơi đ</a:t>
            </a:r>
            <a:r>
              <a:rPr dirty="0" lang="pl-PL" spc="5" sz="2000">
                <a:effectLst/>
                <a:latin charset="0" panose="020B0604020202020204" pitchFamily="34" typeface="Arial"/>
                <a:ea charset="0" panose="02020603050405020304" pitchFamily="18" typeface="Times New Roman"/>
                <a:cs charset="0" panose="020B0604020202020204" pitchFamily="34" typeface="Arial"/>
              </a:rPr>
              <a:t>ư</a:t>
            </a:r>
            <a:r>
              <a:rPr dirty="0" lang="pl-PL" spc="15" sz="2000">
                <a:effectLst/>
                <a:latin charset="0" panose="020B0604020202020204" pitchFamily="34" typeface="Arial"/>
                <a:ea charset="0" panose="02020603050405020304" pitchFamily="18" typeface="Times New Roman"/>
                <a:cs charset="0" panose="020B0604020202020204" pitchFamily="34" typeface="Arial"/>
              </a:rPr>
              <a:t>ợ</a:t>
            </a:r>
            <a:r>
              <a:rPr dirty="0" lang="pl-PL" sz="2000">
                <a:effectLst/>
                <a:latin charset="0" panose="020B0604020202020204" pitchFamily="34" typeface="Arial"/>
                <a:ea charset="0" panose="02020603050405020304" pitchFamily="18" typeface="Times New Roman"/>
                <a:cs charset="0" panose="020B0604020202020204" pitchFamily="34" typeface="Arial"/>
              </a:rPr>
              <a:t>c</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t</a:t>
            </a:r>
            <a:r>
              <a:rPr dirty="0" lang="pl-PL" spc="5" sz="2000">
                <a:effectLst/>
                <a:latin charset="0" panose="020B0604020202020204" pitchFamily="34" typeface="Arial"/>
                <a:ea charset="0" panose="02020603050405020304" pitchFamily="18" typeface="Times New Roman"/>
                <a:cs charset="0" panose="020B0604020202020204" pitchFamily="34" typeface="Arial"/>
              </a:rPr>
              <a:t>í</a:t>
            </a:r>
            <a:r>
              <a:rPr dirty="0" lang="pl-PL" sz="2000">
                <a:effectLst/>
                <a:latin charset="0" panose="020B0604020202020204" pitchFamily="34" typeface="Arial"/>
                <a:ea charset="0" panose="02020603050405020304" pitchFamily="18" typeface="Times New Roman"/>
                <a:cs charset="0" panose="020B0604020202020204" pitchFamily="34" typeface="Arial"/>
              </a:rPr>
              <a:t>nh b</a:t>
            </a:r>
            <a:r>
              <a:rPr dirty="0" lang="pl-PL" spc="-5" sz="2000">
                <a:effectLst/>
                <a:latin charset="0" panose="020B0604020202020204" pitchFamily="34" typeface="Arial"/>
                <a:ea charset="0" panose="02020603050405020304" pitchFamily="18" typeface="Times New Roman"/>
                <a:cs charset="0" panose="020B0604020202020204" pitchFamily="34" typeface="Arial"/>
              </a:rPr>
              <a:t>ằ</a:t>
            </a:r>
            <a:r>
              <a:rPr dirty="0" lang="pl-PL" sz="2000">
                <a:effectLst/>
                <a:latin charset="0" panose="020B0604020202020204" pitchFamily="34" typeface="Arial"/>
                <a:ea charset="0" panose="02020603050405020304" pitchFamily="18" typeface="Times New Roman"/>
                <a:cs charset="0" panose="020B0604020202020204" pitchFamily="34" typeface="Arial"/>
              </a:rPr>
              <a:t>ng:</a:t>
            </a:r>
            <a:endParaRPr dirty="0" lang="en-US" sz="2000">
              <a:latin charset="0" panose="020B0604020202020204" pitchFamily="34" typeface="Arial"/>
              <a:cs charset="0" panose="020B0604020202020204" pitchFamily="34" typeface="Arial"/>
            </a:endParaRPr>
          </a:p>
        </p:txBody>
      </p:sp>
      <p:pic>
        <p:nvPicPr>
          <p:cNvPr id="10" name="Object 9"/>
          <p:cNvPicPr>
            <a:picLocks noChangeAspect="1"/>
          </p:cNvPicPr>
          <p:nvPr/>
        </p:nvPicPr>
        <p:blipFill>
          <a:blip r:embed="rId4"/>
          <a:srcRect/>
          <a:stretch>
            <a:fillRect/>
          </a:stretch>
        </p:blipFill>
        <p:spPr bwMode="auto">
          <a:xfrm>
            <a:off x="2777131" y="5158080"/>
            <a:ext cx="6874906" cy="838200"/>
          </a:xfrm>
          <a:prstGeom prst="rect"/>
          <a:noFill/>
        </p:spPr>
      </p:pic>
    </p:spTree>
    <p:extLst>
      <p:ext uri="{BB962C8B-B14F-4D97-AF65-F5344CB8AC3E}">
        <p14:creationId xmlns:p14="http://schemas.microsoft.com/office/powerpoint/2010/main" val="100823156"/>
      </p:ext>
    </p:extLst>
  </p:cSld>
  <p:clrMapOvr>
    <a:masterClrMapping/>
  </p:clrMapOvr>
</p:sld>
</file>

<file path=ppt/slides/slide7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8026157-24F1-57CD-A1FF-2AE749EDE9F5}"/>
              </a:ext>
            </a:extLst>
          </p:cNvPr>
          <p:cNvSpPr txBox="1"/>
          <p:nvPr/>
        </p:nvSpPr>
        <p:spPr>
          <a:xfrm>
            <a:off x="685800" y="544425"/>
            <a:ext cx="10820400" cy="523220"/>
          </a:xfrm>
          <a:prstGeom prst="rect">
            <a:avLst/>
          </a:prstGeom>
          <a:noFill/>
        </p:spPr>
        <p:txBody>
          <a:bodyPr wrap="square">
            <a:spAutoFit/>
          </a:bodyPr>
          <a:lstStyle/>
          <a:p>
            <a:pPr algn="ctr"/>
            <a:r>
              <a:rPr b="1" lang="pl-PL" sz="2800">
                <a:solidFill>
                  <a:schemeClr val="accent1">
                    <a:lumMod val="50000"/>
                  </a:schemeClr>
                </a:solidFill>
                <a:latin charset="0" panose="020B0604020202020204" pitchFamily="34" typeface="Arial"/>
                <a:ea charset="0" panose="02020603050405020304" pitchFamily="18" typeface="Times New Roman"/>
                <a:cs charset="0" panose="020B0604020202020204" pitchFamily="34" typeface="Arial"/>
              </a:rPr>
              <a:t>Ví dụ 2: </a:t>
            </a:r>
          </a:p>
        </p:txBody>
      </p:sp>
      <p:sp>
        <p:nvSpPr>
          <p:cNvPr id="8" name="TextBox 7">
            <a:extLst>
              <a:ext uri="{FF2B5EF4-FFF2-40B4-BE49-F238E27FC236}">
                <a16:creationId xmlns:a16="http://schemas.microsoft.com/office/drawing/2014/main" id="{661024F6-0DDA-0EF4-5621-962B43420D6E}"/>
              </a:ext>
            </a:extLst>
          </p:cNvPr>
          <p:cNvSpPr txBox="1"/>
          <p:nvPr/>
        </p:nvSpPr>
        <p:spPr>
          <a:xfrm>
            <a:off x="685800" y="1525811"/>
            <a:ext cx="10820400" cy="1154162"/>
          </a:xfrm>
          <a:prstGeom prst="rect">
            <a:avLst/>
          </a:prstGeom>
          <a:noFill/>
        </p:spPr>
        <p:txBody>
          <a:bodyPr wrap="square">
            <a:spAutoFit/>
          </a:bodyPr>
          <a:lstStyle/>
          <a:p>
            <a:pPr algn="just">
              <a:lnSpc>
                <a:spcPct val="115000"/>
              </a:lnSpc>
              <a:spcBef>
                <a:spcPts val="300"/>
              </a:spcBef>
              <a:spcAft>
                <a:spcPts val="300"/>
              </a:spcAft>
            </a:pPr>
            <a:r>
              <a:rPr b="1" lang="pl-PL" sz="2000">
                <a:latin charset="0" panose="020B0604020202020204" pitchFamily="34" typeface="Arial"/>
                <a:ea charset="0" panose="02020603050405020304" pitchFamily="18" typeface="Times New Roman"/>
                <a:cs charset="0" panose="020B0604020202020204" pitchFamily="34" typeface="Arial"/>
              </a:rPr>
              <a:t>Tính</a:t>
            </a:r>
            <a:r>
              <a:rPr b="1" lang="pl-PL" spc="50" sz="2000">
                <a:latin charset="0" panose="020B0604020202020204" pitchFamily="34" typeface="Arial"/>
                <a:ea charset="0" panose="02020603050405020304" pitchFamily="18" typeface="Times New Roman"/>
                <a:cs charset="0" panose="020B0604020202020204" pitchFamily="34" typeface="Arial"/>
              </a:rPr>
              <a:t> </a:t>
            </a:r>
            <a:r>
              <a:rPr b="1" lang="pl-PL" sz="2000">
                <a:latin charset="0" panose="020B0604020202020204" pitchFamily="34" typeface="Arial"/>
                <a:ea charset="0" panose="02020603050405020304" pitchFamily="18" typeface="Times New Roman"/>
                <a:cs charset="0" panose="020B0604020202020204" pitchFamily="34" typeface="Arial"/>
              </a:rPr>
              <a:t>lượng</a:t>
            </a:r>
            <a:r>
              <a:rPr b="1" lang="pl-PL" spc="45" sz="2000">
                <a:latin charset="0" panose="020B0604020202020204" pitchFamily="34" typeface="Arial"/>
                <a:ea charset="0" panose="02020603050405020304" pitchFamily="18" typeface="Times New Roman"/>
                <a:cs charset="0" panose="020B0604020202020204" pitchFamily="34" typeface="Arial"/>
              </a:rPr>
              <a:t> </a:t>
            </a:r>
            <a:r>
              <a:rPr b="1" lang="pl-PL" sz="2000">
                <a:latin charset="0" panose="020B0604020202020204" pitchFamily="34" typeface="Arial"/>
                <a:ea charset="0" panose="02020603050405020304" pitchFamily="18" typeface="Times New Roman"/>
                <a:cs charset="0" panose="020B0604020202020204" pitchFamily="34" typeface="Arial"/>
              </a:rPr>
              <a:t>xả</a:t>
            </a:r>
            <a:r>
              <a:rPr b="1" lang="pl-PL" spc="45" sz="2000">
                <a:latin charset="0" panose="020B0604020202020204" pitchFamily="34" typeface="Arial"/>
                <a:ea charset="0" panose="02020603050405020304" pitchFamily="18" typeface="Times New Roman"/>
                <a:cs charset="0" panose="020B0604020202020204" pitchFamily="34" typeface="Arial"/>
              </a:rPr>
              <a:t> </a:t>
            </a:r>
            <a:r>
              <a:rPr b="1" lang="pl-PL" sz="2000">
                <a:latin charset="0" panose="020B0604020202020204" pitchFamily="34" typeface="Arial"/>
                <a:ea charset="0" panose="02020603050405020304" pitchFamily="18" typeface="Times New Roman"/>
                <a:cs charset="0" panose="020B0604020202020204" pitchFamily="34" typeface="Arial"/>
              </a:rPr>
              <a:t>đ</a:t>
            </a:r>
            <a:r>
              <a:rPr b="1" lang="pl-PL" spc="-5" sz="2000">
                <a:latin charset="0" panose="020B0604020202020204" pitchFamily="34" typeface="Arial"/>
                <a:ea charset="0" panose="02020603050405020304" pitchFamily="18" typeface="Times New Roman"/>
                <a:cs charset="0" panose="020B0604020202020204" pitchFamily="34" typeface="Arial"/>
              </a:rPr>
              <a:t>á</a:t>
            </a:r>
            <a:r>
              <a:rPr b="1" lang="pl-PL" sz="2000">
                <a:latin charset="0" panose="020B0604020202020204" pitchFamily="34" typeface="Arial"/>
                <a:ea charset="0" panose="02020603050405020304" pitchFamily="18" typeface="Times New Roman"/>
                <a:cs charset="0" panose="020B0604020202020204" pitchFamily="34" typeface="Arial"/>
              </a:rPr>
              <a:t>y</a:t>
            </a:r>
            <a:r>
              <a:rPr b="1" lang="pl-PL" spc="45" sz="2000">
                <a:latin charset="0" panose="020B0604020202020204" pitchFamily="34" typeface="Arial"/>
                <a:ea charset="0" panose="02020603050405020304" pitchFamily="18" typeface="Times New Roman"/>
                <a:cs charset="0" panose="020B0604020202020204" pitchFamily="34" typeface="Arial"/>
              </a:rPr>
              <a:t> </a:t>
            </a:r>
            <a:r>
              <a:rPr b="1" lang="pl-PL" sz="2000">
                <a:latin charset="0" panose="020B0604020202020204" pitchFamily="34" typeface="Arial"/>
                <a:ea charset="0" panose="02020603050405020304" pitchFamily="18" typeface="Times New Roman"/>
                <a:cs charset="0" panose="020B0604020202020204" pitchFamily="34" typeface="Arial"/>
              </a:rPr>
              <a:t>và</a:t>
            </a:r>
            <a:r>
              <a:rPr b="1" lang="pl-PL" spc="40" sz="2000">
                <a:latin charset="0" panose="020B0604020202020204" pitchFamily="34" typeface="Arial"/>
                <a:ea charset="0" panose="02020603050405020304" pitchFamily="18" typeface="Times New Roman"/>
                <a:cs charset="0" panose="020B0604020202020204" pitchFamily="34" typeface="Arial"/>
              </a:rPr>
              <a:t> </a:t>
            </a:r>
            <a:r>
              <a:rPr b="1" lang="pl-PL" spc="5" sz="2000">
                <a:latin charset="0" panose="020B0604020202020204" pitchFamily="34" typeface="Arial"/>
                <a:ea charset="0" panose="02020603050405020304" pitchFamily="18" typeface="Times New Roman"/>
                <a:cs charset="0" panose="020B0604020202020204" pitchFamily="34" typeface="Arial"/>
              </a:rPr>
              <a:t>t</a:t>
            </a:r>
            <a:r>
              <a:rPr b="1" lang="pl-PL" sz="2000">
                <a:latin charset="0" panose="020B0604020202020204" pitchFamily="34" typeface="Arial"/>
                <a:ea charset="0" panose="02020603050405020304" pitchFamily="18" typeface="Times New Roman"/>
                <a:cs charset="0" panose="020B0604020202020204" pitchFamily="34" typeface="Arial"/>
              </a:rPr>
              <a:t>ổn</a:t>
            </a:r>
            <a:r>
              <a:rPr b="1" lang="pl-PL" spc="45" sz="2000">
                <a:latin charset="0" panose="020B0604020202020204" pitchFamily="34" typeface="Arial"/>
                <a:ea charset="0" panose="02020603050405020304" pitchFamily="18" typeface="Times New Roman"/>
                <a:cs charset="0" panose="020B0604020202020204" pitchFamily="34" typeface="Arial"/>
              </a:rPr>
              <a:t> </a:t>
            </a:r>
            <a:r>
              <a:rPr b="1" lang="pl-PL" sz="2000">
                <a:latin charset="0" panose="020B0604020202020204" pitchFamily="34" typeface="Arial"/>
                <a:ea charset="0" panose="02020603050405020304" pitchFamily="18" typeface="Times New Roman"/>
                <a:cs charset="0" panose="020B0604020202020204" pitchFamily="34" typeface="Arial"/>
              </a:rPr>
              <a:t>t</a:t>
            </a:r>
            <a:r>
              <a:rPr b="1" lang="pl-PL" spc="5" sz="2000">
                <a:latin charset="0" panose="020B0604020202020204" pitchFamily="34" typeface="Arial"/>
                <a:ea charset="0" panose="02020603050405020304" pitchFamily="18" typeface="Times New Roman"/>
                <a:cs charset="0" panose="020B0604020202020204" pitchFamily="34" typeface="Arial"/>
              </a:rPr>
              <a:t>h</a:t>
            </a:r>
            <a:r>
              <a:rPr b="1" lang="pl-PL" spc="-5" sz="2000">
                <a:latin charset="0" panose="020B0604020202020204" pitchFamily="34" typeface="Arial"/>
                <a:ea charset="0" panose="02020603050405020304" pitchFamily="18" typeface="Times New Roman"/>
                <a:cs charset="0" panose="020B0604020202020204" pitchFamily="34" typeface="Arial"/>
              </a:rPr>
              <a:t>ấ</a:t>
            </a:r>
            <a:r>
              <a:rPr b="1" lang="pl-PL" sz="2000">
                <a:latin charset="0" panose="020B0604020202020204" pitchFamily="34" typeface="Arial"/>
                <a:ea charset="0" panose="02020603050405020304" pitchFamily="18" typeface="Times New Roman"/>
                <a:cs charset="0" panose="020B0604020202020204" pitchFamily="34" typeface="Arial"/>
              </a:rPr>
              <a:t>t</a:t>
            </a:r>
            <a:r>
              <a:rPr b="1" lang="pl-PL" spc="50" sz="2000">
                <a:latin charset="0" panose="020B0604020202020204" pitchFamily="34" typeface="Arial"/>
                <a:ea charset="0" panose="02020603050405020304" pitchFamily="18" typeface="Times New Roman"/>
                <a:cs charset="0" panose="020B0604020202020204" pitchFamily="34" typeface="Arial"/>
              </a:rPr>
              <a:t> </a:t>
            </a:r>
            <a:r>
              <a:rPr b="1" lang="pl-PL" sz="2000">
                <a:latin charset="0" panose="020B0604020202020204" pitchFamily="34" typeface="Arial"/>
                <a:ea charset="0" panose="02020603050405020304" pitchFamily="18" typeface="Times New Roman"/>
                <a:cs charset="0" panose="020B0604020202020204" pitchFamily="34" typeface="Arial"/>
              </a:rPr>
              <a:t>xả</a:t>
            </a:r>
            <a:r>
              <a:rPr b="1" lang="pl-PL" spc="45" sz="2000">
                <a:latin charset="0" panose="020B0604020202020204" pitchFamily="34" typeface="Arial"/>
                <a:ea charset="0" panose="02020603050405020304" pitchFamily="18" typeface="Times New Roman"/>
                <a:cs charset="0" panose="020B0604020202020204" pitchFamily="34" typeface="Arial"/>
              </a:rPr>
              <a:t> </a:t>
            </a:r>
            <a:r>
              <a:rPr b="1" lang="pl-PL" sz="2000">
                <a:latin charset="0" panose="020B0604020202020204" pitchFamily="34" typeface="Arial"/>
                <a:ea charset="0" panose="02020603050405020304" pitchFamily="18" typeface="Times New Roman"/>
                <a:cs charset="0" panose="020B0604020202020204" pitchFamily="34" typeface="Arial"/>
              </a:rPr>
              <a:t>đ</a:t>
            </a:r>
            <a:r>
              <a:rPr b="1" lang="pl-PL" spc="-5" sz="2000">
                <a:latin charset="0" panose="020B0604020202020204" pitchFamily="34" typeface="Arial"/>
                <a:ea charset="0" panose="02020603050405020304" pitchFamily="18" typeface="Times New Roman"/>
                <a:cs charset="0" panose="020B0604020202020204" pitchFamily="34" typeface="Arial"/>
              </a:rPr>
              <a:t>á</a:t>
            </a:r>
            <a:r>
              <a:rPr b="1" lang="pl-PL" sz="2000">
                <a:latin charset="0" panose="020B0604020202020204" pitchFamily="34" typeface="Arial"/>
                <a:ea charset="0" panose="02020603050405020304" pitchFamily="18" typeface="Times New Roman"/>
                <a:cs charset="0" panose="020B0604020202020204" pitchFamily="34" typeface="Arial"/>
              </a:rPr>
              <a:t>y</a:t>
            </a:r>
            <a:r>
              <a:rPr b="1" lang="pl-PL" spc="45" sz="2000">
                <a:latin charset="0" panose="020B0604020202020204" pitchFamily="34" typeface="Arial"/>
                <a:ea charset="0" panose="02020603050405020304" pitchFamily="18" typeface="Times New Roman"/>
                <a:cs charset="0" panose="020B0604020202020204" pitchFamily="34" typeface="Arial"/>
              </a:rPr>
              <a:t> </a:t>
            </a:r>
            <a:r>
              <a:rPr lang="pl-PL" spc="-5" sz="2000">
                <a:latin charset="0" panose="020B0604020202020204" pitchFamily="34" typeface="Arial"/>
                <a:ea charset="0" panose="02020603050405020304" pitchFamily="18" typeface="Times New Roman"/>
                <a:cs charset="0" panose="020B0604020202020204" pitchFamily="34" typeface="Arial"/>
              </a:rPr>
              <a:t>c</a:t>
            </a:r>
            <a:r>
              <a:rPr lang="pl-PL" sz="2000">
                <a:latin charset="0" panose="020B0604020202020204" pitchFamily="34" typeface="Arial"/>
                <a:ea charset="0" panose="02020603050405020304" pitchFamily="18" typeface="Times New Roman"/>
                <a:cs charset="0" panose="020B0604020202020204" pitchFamily="34" typeface="Arial"/>
              </a:rPr>
              <a:t>ho</a:t>
            </a:r>
            <a:r>
              <a:rPr lang="pl-PL" spc="4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lò</a:t>
            </a:r>
            <a:r>
              <a:rPr lang="pl-PL" spc="5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hơi</a:t>
            </a:r>
            <a:r>
              <a:rPr lang="pl-PL" spc="40" sz="2000">
                <a:latin charset="0" panose="020B0604020202020204" pitchFamily="34" typeface="Arial"/>
                <a:ea charset="0" panose="02020603050405020304" pitchFamily="18" typeface="Times New Roman"/>
                <a:cs charset="0" panose="020B0604020202020204" pitchFamily="34" typeface="Arial"/>
              </a:rPr>
              <a:t> </a:t>
            </a:r>
            <a:r>
              <a:rPr lang="pl-PL" spc="5" sz="2000">
                <a:latin charset="0" panose="020B0604020202020204" pitchFamily="34" typeface="Arial"/>
                <a:ea charset="0" panose="02020603050405020304" pitchFamily="18" typeface="Times New Roman"/>
                <a:cs charset="0" panose="020B0604020202020204" pitchFamily="34" typeface="Arial"/>
              </a:rPr>
              <a:t>đ</a:t>
            </a:r>
            <a:r>
              <a:rPr lang="pl-PL" sz="2000">
                <a:latin charset="0" panose="020B0604020202020204" pitchFamily="34" typeface="Arial"/>
                <a:ea charset="0" panose="02020603050405020304" pitchFamily="18" typeface="Times New Roman"/>
                <a:cs charset="0" panose="020B0604020202020204" pitchFamily="34" typeface="Arial"/>
              </a:rPr>
              <a:t>ốt</a:t>
            </a:r>
            <a:r>
              <a:rPr lang="pl-PL" spc="5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khí</a:t>
            </a:r>
            <a:r>
              <a:rPr lang="pl-PL" spc="50" sz="2000">
                <a:latin charset="0" panose="020B0604020202020204" pitchFamily="34" typeface="Arial"/>
                <a:ea charset="0" panose="02020603050405020304" pitchFamily="18" typeface="Times New Roman"/>
                <a:cs charset="0" panose="020B0604020202020204" pitchFamily="34" typeface="Arial"/>
              </a:rPr>
              <a:t> </a:t>
            </a:r>
            <a:r>
              <a:rPr lang="pl-PL" spc="10" sz="2000">
                <a:latin charset="0" panose="020B0604020202020204" pitchFamily="34" typeface="Arial"/>
                <a:ea charset="0" panose="02020603050405020304" pitchFamily="18" typeface="Times New Roman"/>
                <a:cs charset="0" panose="020B0604020202020204" pitchFamily="34" typeface="Arial"/>
              </a:rPr>
              <a:t>t</a:t>
            </a:r>
            <a:r>
              <a:rPr lang="pl-PL" sz="2000">
                <a:latin charset="0" panose="020B0604020202020204" pitchFamily="34" typeface="Arial"/>
                <a:ea charset="0" panose="02020603050405020304" pitchFamily="18" typeface="Times New Roman"/>
                <a:cs charset="0" panose="020B0604020202020204" pitchFamily="34" typeface="Arial"/>
              </a:rPr>
              <a:t>ự</a:t>
            </a:r>
            <a:r>
              <a:rPr lang="pl-PL" spc="4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nhiên</a:t>
            </a:r>
            <a:r>
              <a:rPr lang="pl-PL" spc="4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20</a:t>
            </a:r>
            <a:r>
              <a:rPr lang="pl-PL" spc="4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T/h</a:t>
            </a:r>
            <a:r>
              <a:rPr lang="pl-PL" spc="40" sz="2000">
                <a:latin charset="0" panose="020B0604020202020204" pitchFamily="34" typeface="Arial"/>
                <a:ea charset="0" panose="02020603050405020304" pitchFamily="18" typeface="Times New Roman"/>
                <a:cs charset="0" panose="020B0604020202020204" pitchFamily="34" typeface="Arial"/>
              </a:rPr>
              <a:t> </a:t>
            </a:r>
            <a:r>
              <a:rPr lang="pl-PL" spc="-10" sz="2000">
                <a:latin charset="0" panose="020B0604020202020204" pitchFamily="34" typeface="Arial"/>
                <a:ea charset="0" panose="02020603050405020304" pitchFamily="18" typeface="Times New Roman"/>
                <a:cs charset="0" panose="020B0604020202020204" pitchFamily="34" typeface="Arial"/>
              </a:rPr>
              <a:t>h</a:t>
            </a:r>
            <a:r>
              <a:rPr lang="pl-PL" sz="2000">
                <a:latin charset="0" panose="020B0604020202020204" pitchFamily="34" typeface="Arial"/>
                <a:ea charset="0" panose="02020603050405020304" pitchFamily="18" typeface="Times New Roman"/>
                <a:cs charset="0" panose="020B0604020202020204" pitchFamily="34" typeface="Arial"/>
              </a:rPr>
              <a:t>o</a:t>
            </a:r>
            <a:r>
              <a:rPr lang="pl-PL" spc="-5" sz="2000">
                <a:latin charset="0" panose="020B0604020202020204" pitchFamily="34" typeface="Arial"/>
                <a:ea charset="0" panose="02020603050405020304" pitchFamily="18" typeface="Times New Roman"/>
                <a:cs charset="0" panose="020B0604020202020204" pitchFamily="34" typeface="Arial"/>
              </a:rPr>
              <a:t>ạ</a:t>
            </a:r>
            <a:r>
              <a:rPr lang="pl-PL" sz="2000">
                <a:latin charset="0" panose="020B0604020202020204" pitchFamily="34" typeface="Arial"/>
                <a:ea charset="0" panose="02020603050405020304" pitchFamily="18" typeface="Times New Roman"/>
                <a:cs charset="0" panose="020B0604020202020204" pitchFamily="34" typeface="Arial"/>
              </a:rPr>
              <a:t>t</a:t>
            </a:r>
            <a:r>
              <a:rPr lang="pl-PL" spc="50" sz="2000">
                <a:latin charset="0" panose="020B0604020202020204" pitchFamily="34" typeface="Arial"/>
                <a:ea charset="0" panose="02020603050405020304" pitchFamily="18" typeface="Times New Roman"/>
                <a:cs charset="0" panose="020B0604020202020204" pitchFamily="34" typeface="Arial"/>
              </a:rPr>
              <a:t> </a:t>
            </a:r>
            <a:r>
              <a:rPr lang="pl-PL" spc="5" sz="2000">
                <a:latin charset="0" panose="020B0604020202020204" pitchFamily="34" typeface="Arial"/>
                <a:ea charset="0" panose="02020603050405020304" pitchFamily="18" typeface="Times New Roman"/>
                <a:cs charset="0" panose="020B0604020202020204" pitchFamily="34" typeface="Arial"/>
              </a:rPr>
              <a:t>đ</a:t>
            </a:r>
            <a:r>
              <a:rPr lang="pl-PL" sz="2000">
                <a:latin charset="0" panose="020B0604020202020204" pitchFamily="34" typeface="Arial"/>
                <a:ea charset="0" panose="02020603050405020304" pitchFamily="18" typeface="Times New Roman"/>
                <a:cs charset="0" panose="020B0604020202020204" pitchFamily="34" typeface="Arial"/>
              </a:rPr>
              <a:t>ộng</a:t>
            </a:r>
            <a:r>
              <a:rPr lang="pl-PL" spc="5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ở 25</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b</a:t>
            </a:r>
            <a:r>
              <a:rPr lang="pl-PL" spc="-5" sz="2000">
                <a:latin charset="0" panose="020B0604020202020204" pitchFamily="34" typeface="Arial"/>
                <a:ea charset="0" panose="02020603050405020304" pitchFamily="18" typeface="Times New Roman"/>
                <a:cs charset="0" panose="020B0604020202020204" pitchFamily="34" typeface="Arial"/>
              </a:rPr>
              <a:t>a</a:t>
            </a:r>
            <a:r>
              <a:rPr lang="pl-PL" sz="2000">
                <a:latin charset="0" panose="020B0604020202020204" pitchFamily="34" typeface="Arial"/>
                <a:ea charset="0" panose="02020603050405020304" pitchFamily="18" typeface="Times New Roman"/>
                <a:cs charset="0" panose="020B0604020202020204" pitchFamily="34" typeface="Arial"/>
              </a:rPr>
              <a:t>r.</a:t>
            </a:r>
            <a:r>
              <a:rPr lang="pl-PL" spc="5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N</a:t>
            </a:r>
            <a:r>
              <a:rPr lang="pl-PL" spc="-5" sz="2000">
                <a:latin charset="0" panose="020B0604020202020204" pitchFamily="34" typeface="Arial"/>
                <a:ea charset="0" panose="02020603050405020304" pitchFamily="18" typeface="Times New Roman"/>
                <a:cs charset="0" panose="020B0604020202020204" pitchFamily="34" typeface="Arial"/>
              </a:rPr>
              <a:t>ư</a:t>
            </a:r>
            <a:r>
              <a:rPr lang="pl-PL" sz="2000">
                <a:latin charset="0" panose="020B0604020202020204" pitchFamily="34" typeface="Arial"/>
                <a:ea charset="0" panose="02020603050405020304" pitchFamily="18" typeface="Times New Roman"/>
                <a:cs charset="0" panose="020B0604020202020204" pitchFamily="34" typeface="Arial"/>
              </a:rPr>
              <a:t>ớc</a:t>
            </a:r>
            <a:r>
              <a:rPr lang="pl-PL" spc="55" sz="2000">
                <a:latin charset="0" panose="020B0604020202020204" pitchFamily="34" typeface="Arial"/>
                <a:ea charset="0" panose="02020603050405020304" pitchFamily="18" typeface="Times New Roman"/>
                <a:cs charset="0" panose="020B0604020202020204" pitchFamily="34" typeface="Arial"/>
              </a:rPr>
              <a:t> </a:t>
            </a:r>
            <a:r>
              <a:rPr lang="pl-PL" spc="10" sz="2000">
                <a:latin charset="0" panose="020B0604020202020204" pitchFamily="34" typeface="Arial"/>
                <a:ea charset="0" panose="02020603050405020304" pitchFamily="18" typeface="Times New Roman"/>
                <a:cs charset="0" panose="020B0604020202020204" pitchFamily="34" typeface="Arial"/>
              </a:rPr>
              <a:t>c</a:t>
            </a:r>
            <a:r>
              <a:rPr lang="pl-PL" spc="-5" sz="2000">
                <a:latin charset="0" panose="020B0604020202020204" pitchFamily="34" typeface="Arial"/>
                <a:ea charset="0" panose="02020603050405020304" pitchFamily="18" typeface="Times New Roman"/>
                <a:cs charset="0" panose="020B0604020202020204" pitchFamily="34" typeface="Arial"/>
              </a:rPr>
              <a:t>ấ</a:t>
            </a:r>
            <a:r>
              <a:rPr lang="pl-PL" sz="2000">
                <a:latin charset="0" panose="020B0604020202020204" pitchFamily="34" typeface="Arial"/>
                <a:ea charset="0" panose="02020603050405020304" pitchFamily="18" typeface="Times New Roman"/>
                <a:cs charset="0" panose="020B0604020202020204" pitchFamily="34" typeface="Arial"/>
              </a:rPr>
              <a:t>p</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pc="-5" sz="2000">
                <a:latin charset="0" panose="020B0604020202020204" pitchFamily="34" typeface="Arial"/>
                <a:ea charset="0" panose="02020603050405020304" pitchFamily="18" typeface="Times New Roman"/>
                <a:cs charset="0" panose="020B0604020202020204" pitchFamily="34" typeface="Arial"/>
              </a:rPr>
              <a:t>c</a:t>
            </a:r>
            <a:r>
              <a:rPr lang="pl-PL" sz="2000">
                <a:latin charset="0" panose="020B0604020202020204" pitchFamily="34" typeface="Arial"/>
                <a:ea charset="0" panose="02020603050405020304" pitchFamily="18" typeface="Times New Roman"/>
                <a:cs charset="0" panose="020B0604020202020204" pitchFamily="34" typeface="Arial"/>
              </a:rPr>
              <a:t>ho</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lò</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hơi</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đ</a:t>
            </a:r>
            <a:r>
              <a:rPr lang="pl-PL" spc="5" sz="2000">
                <a:latin charset="0" panose="020B0604020202020204" pitchFamily="34" typeface="Arial"/>
                <a:ea charset="0" panose="02020603050405020304" pitchFamily="18" typeface="Times New Roman"/>
                <a:cs charset="0" panose="020B0604020202020204" pitchFamily="34" typeface="Arial"/>
              </a:rPr>
              <a:t>ư</a:t>
            </a:r>
            <a:r>
              <a:rPr lang="pl-PL" sz="2000">
                <a:latin charset="0" panose="020B0604020202020204" pitchFamily="34" typeface="Arial"/>
                <a:ea charset="0" panose="02020603050405020304" pitchFamily="18" typeface="Times New Roman"/>
                <a:cs charset="0" panose="020B0604020202020204" pitchFamily="34" typeface="Arial"/>
              </a:rPr>
              <a:t>ợc</a:t>
            </a:r>
            <a:r>
              <a:rPr lang="pl-PL" spc="55" sz="2000">
                <a:latin charset="0" panose="020B0604020202020204" pitchFamily="34" typeface="Arial"/>
                <a:ea charset="0" panose="02020603050405020304" pitchFamily="18" typeface="Times New Roman"/>
                <a:cs charset="0" panose="020B0604020202020204" pitchFamily="34" typeface="Arial"/>
              </a:rPr>
              <a:t> </a:t>
            </a:r>
            <a:r>
              <a:rPr lang="pl-PL" spc="-5" sz="2000">
                <a:latin charset="0" panose="020B0604020202020204" pitchFamily="34" typeface="Arial"/>
                <a:ea charset="0" panose="02020603050405020304" pitchFamily="18" typeface="Times New Roman"/>
                <a:cs charset="0" panose="020B0604020202020204" pitchFamily="34" typeface="Arial"/>
              </a:rPr>
              <a:t>c</a:t>
            </a:r>
            <a:r>
              <a:rPr lang="pl-PL" sz="2000">
                <a:latin charset="0" panose="020B0604020202020204" pitchFamily="34" typeface="Arial"/>
                <a:ea charset="0" panose="02020603050405020304" pitchFamily="18" typeface="Times New Roman"/>
                <a:cs charset="0" panose="020B0604020202020204" pitchFamily="34" typeface="Arial"/>
              </a:rPr>
              <a:t>ung</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c</a:t>
            </a:r>
            <a:r>
              <a:rPr lang="pl-PL" spc="-5" sz="2000">
                <a:latin charset="0" panose="020B0604020202020204" pitchFamily="34" typeface="Arial"/>
                <a:ea charset="0" panose="02020603050405020304" pitchFamily="18" typeface="Times New Roman"/>
                <a:cs charset="0" panose="020B0604020202020204" pitchFamily="34" typeface="Arial"/>
              </a:rPr>
              <a:t>ấ</a:t>
            </a:r>
            <a:r>
              <a:rPr lang="pl-PL" sz="2000">
                <a:latin charset="0" panose="020B0604020202020204" pitchFamily="34" typeface="Arial"/>
                <a:ea charset="0" panose="02020603050405020304" pitchFamily="18" typeface="Times New Roman"/>
                <a:cs charset="0" panose="020B0604020202020204" pitchFamily="34" typeface="Arial"/>
              </a:rPr>
              <a:t>p</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ở</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30</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b</a:t>
            </a:r>
            <a:r>
              <a:rPr lang="pl-PL" spc="-5" sz="2000">
                <a:latin charset="0" panose="020B0604020202020204" pitchFamily="34" typeface="Arial"/>
                <a:ea charset="0" panose="02020603050405020304" pitchFamily="18" typeface="Times New Roman"/>
                <a:cs charset="0" panose="020B0604020202020204" pitchFamily="34" typeface="Arial"/>
              </a:rPr>
              <a:t>a</a:t>
            </a:r>
            <a:r>
              <a:rPr lang="pl-PL" sz="2000">
                <a:latin charset="0" panose="020B0604020202020204" pitchFamily="34" typeface="Arial"/>
                <a:ea charset="0" panose="02020603050405020304" pitchFamily="18" typeface="Times New Roman"/>
                <a:cs charset="0" panose="020B0604020202020204" pitchFamily="34" typeface="Arial"/>
              </a:rPr>
              <a:t>r,</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11</a:t>
            </a:r>
            <a:r>
              <a:rPr lang="pl-PL" spc="10" sz="2000">
                <a:latin charset="0" panose="020B0604020202020204" pitchFamily="34" typeface="Arial"/>
                <a:ea charset="0" panose="02020603050405020304" pitchFamily="18" typeface="Times New Roman"/>
                <a:cs charset="0" panose="020B0604020202020204" pitchFamily="34" typeface="Arial"/>
              </a:rPr>
              <a:t>0 </a:t>
            </a:r>
            <a:r>
              <a:rPr lang="pl-PL" spc="-10" sz="2000">
                <a:latin charset="0" panose="020B0604020202020204" pitchFamily="34" typeface="Arial"/>
                <a:ea charset="0" panose="02020603050405020304" pitchFamily="18" typeface="Times New Roman"/>
                <a:cs charset="0" panose="020B0604020202020204" pitchFamily="34" typeface="Arial"/>
              </a:rPr>
              <a:t>°</a:t>
            </a:r>
            <a:r>
              <a:rPr lang="pl-PL" sz="2000">
                <a:latin charset="0" panose="020B0604020202020204" pitchFamily="34" typeface="Arial"/>
                <a:ea charset="0" panose="02020603050405020304" pitchFamily="18" typeface="Times New Roman"/>
                <a:cs charset="0" panose="020B0604020202020204" pitchFamily="34" typeface="Arial"/>
              </a:rPr>
              <a:t>C.</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C</a:t>
            </a:r>
            <a:r>
              <a:rPr lang="pl-PL" spc="-5" sz="2000">
                <a:latin charset="0" panose="020B0604020202020204" pitchFamily="34" typeface="Arial"/>
                <a:ea charset="0" panose="02020603050405020304" pitchFamily="18" typeface="Times New Roman"/>
                <a:cs charset="0" panose="020B0604020202020204" pitchFamily="34" typeface="Arial"/>
              </a:rPr>
              <a:t>á</a:t>
            </a:r>
            <a:r>
              <a:rPr lang="pl-PL" sz="2000">
                <a:latin charset="0" panose="020B0604020202020204" pitchFamily="34" typeface="Arial"/>
                <a:ea charset="0" panose="02020603050405020304" pitchFamily="18" typeface="Times New Roman"/>
                <a:cs charset="0" panose="020B0604020202020204" pitchFamily="34" typeface="Arial"/>
              </a:rPr>
              <a:t>c</a:t>
            </a:r>
            <a:r>
              <a:rPr lang="pl-PL" spc="5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thông</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t</a:t>
            </a:r>
            <a:r>
              <a:rPr lang="pl-PL" spc="5" sz="2000">
                <a:latin charset="0" panose="020B0604020202020204" pitchFamily="34" typeface="Arial"/>
                <a:ea charset="0" panose="02020603050405020304" pitchFamily="18" typeface="Times New Roman"/>
                <a:cs charset="0" panose="020B0604020202020204" pitchFamily="34" typeface="Arial"/>
              </a:rPr>
              <a:t>i</a:t>
            </a:r>
            <a:r>
              <a:rPr lang="pl-PL" sz="2000">
                <a:latin charset="0" panose="020B0604020202020204" pitchFamily="34" typeface="Arial"/>
                <a:ea charset="0" panose="02020603050405020304" pitchFamily="18" typeface="Times New Roman"/>
                <a:cs charset="0" panose="020B0604020202020204" pitchFamily="34" typeface="Arial"/>
              </a:rPr>
              <a:t>n</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thêm</a:t>
            </a:r>
            <a:r>
              <a:rPr lang="pl-PL" spc="60" sz="2000">
                <a:latin charset="0" panose="020B0604020202020204" pitchFamily="34" typeface="Arial"/>
                <a:ea charset="0" panose="02020603050405020304" pitchFamily="18" typeface="Times New Roman"/>
                <a:cs charset="0" panose="020B0604020202020204" pitchFamily="34" typeface="Arial"/>
              </a:rPr>
              <a:t> </a:t>
            </a:r>
            <a:r>
              <a:rPr lang="pl-PL" spc="15" sz="2000">
                <a:latin charset="0" panose="020B0604020202020204" pitchFamily="34" typeface="Arial"/>
                <a:ea charset="0" panose="02020603050405020304" pitchFamily="18" typeface="Times New Roman"/>
                <a:cs charset="0" panose="020B0604020202020204" pitchFamily="34" typeface="Arial"/>
              </a:rPr>
              <a:t>v</a:t>
            </a:r>
            <a:r>
              <a:rPr lang="pl-PL" sz="2000">
                <a:latin charset="0" panose="020B0604020202020204" pitchFamily="34" typeface="Arial"/>
                <a:ea charset="0" panose="02020603050405020304" pitchFamily="18" typeface="Times New Roman"/>
                <a:cs charset="0" panose="020B0604020202020204" pitchFamily="34" typeface="Arial"/>
              </a:rPr>
              <a:t>ề</a:t>
            </a:r>
            <a:r>
              <a:rPr lang="pl-PL" spc="5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nhiên li</a:t>
            </a:r>
            <a:r>
              <a:rPr lang="pl-PL" spc="-5" sz="2000">
                <a:latin charset="0" panose="020B0604020202020204" pitchFamily="34" typeface="Arial"/>
                <a:ea charset="0" panose="02020603050405020304" pitchFamily="18" typeface="Times New Roman"/>
                <a:cs charset="0" panose="020B0604020202020204" pitchFamily="34" typeface="Arial"/>
              </a:rPr>
              <a:t>ệ</a:t>
            </a:r>
            <a:r>
              <a:rPr lang="pl-PL" sz="2000">
                <a:latin charset="0" panose="020B0604020202020204" pitchFamily="34" typeface="Arial"/>
                <a:ea charset="0" panose="02020603050405020304" pitchFamily="18" typeface="Times New Roman"/>
                <a:cs charset="0" panose="020B0604020202020204" pitchFamily="34" typeface="Arial"/>
              </a:rPr>
              <a:t>u t</a:t>
            </a:r>
            <a:r>
              <a:rPr lang="pl-PL" spc="5" sz="2000">
                <a:latin charset="0" panose="020B0604020202020204" pitchFamily="34" typeface="Arial"/>
                <a:ea charset="0" panose="02020603050405020304" pitchFamily="18" typeface="Times New Roman"/>
                <a:cs charset="0" panose="020B0604020202020204" pitchFamily="34" typeface="Arial"/>
              </a:rPr>
              <a:t>i</a:t>
            </a:r>
            <a:r>
              <a:rPr lang="pl-PL" spc="-5" sz="2000">
                <a:latin charset="0" panose="020B0604020202020204" pitchFamily="34" typeface="Arial"/>
                <a:ea charset="0" panose="02020603050405020304" pitchFamily="18" typeface="Times New Roman"/>
                <a:cs charset="0" panose="020B0604020202020204" pitchFamily="34" typeface="Arial"/>
              </a:rPr>
              <a:t>ê</a:t>
            </a:r>
            <a:r>
              <a:rPr lang="pl-PL" sz="2000">
                <a:latin charset="0" panose="020B0604020202020204" pitchFamily="34" typeface="Arial"/>
                <a:ea charset="0" panose="02020603050405020304" pitchFamily="18" typeface="Times New Roman"/>
                <a:cs charset="0" panose="020B0604020202020204" pitchFamily="34" typeface="Arial"/>
              </a:rPr>
              <a:t>u t</a:t>
            </a:r>
            <a:r>
              <a:rPr lang="pl-PL" spc="5" sz="2000">
                <a:latin charset="0" panose="020B0604020202020204" pitchFamily="34" typeface="Arial"/>
                <a:ea charset="0" panose="02020603050405020304" pitchFamily="18" typeface="Times New Roman"/>
                <a:cs charset="0" panose="020B0604020202020204" pitchFamily="34" typeface="Arial"/>
              </a:rPr>
              <a:t>h</a:t>
            </a:r>
            <a:r>
              <a:rPr lang="pl-PL" sz="2000">
                <a:latin charset="0" panose="020B0604020202020204" pitchFamily="34" typeface="Arial"/>
                <a:ea charset="0" panose="02020603050405020304" pitchFamily="18" typeface="Times New Roman"/>
                <a:cs charset="0" panose="020B0604020202020204" pitchFamily="34" typeface="Arial"/>
              </a:rPr>
              <a:t>ụ và</a:t>
            </a:r>
            <a:r>
              <a:rPr lang="pl-PL" spc="-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hóa</a:t>
            </a:r>
            <a:r>
              <a:rPr lang="pl-PL" spc="-5" sz="2000">
                <a:latin charset="0" panose="020B0604020202020204" pitchFamily="34" typeface="Arial"/>
                <a:ea charset="0" panose="02020603050405020304" pitchFamily="18" typeface="Times New Roman"/>
                <a:cs charset="0" panose="020B0604020202020204" pitchFamily="34" typeface="Arial"/>
              </a:rPr>
              <a:t> </a:t>
            </a:r>
            <a:r>
              <a:rPr lang="pl-PL" spc="5" sz="2000">
                <a:latin charset="0" panose="020B0604020202020204" pitchFamily="34" typeface="Arial"/>
                <a:ea charset="0" panose="02020603050405020304" pitchFamily="18" typeface="Times New Roman"/>
                <a:cs charset="0" panose="020B0604020202020204" pitchFamily="34" typeface="Arial"/>
              </a:rPr>
              <a:t>h</a:t>
            </a:r>
            <a:r>
              <a:rPr lang="pl-PL" sz="2000">
                <a:latin charset="0" panose="020B0604020202020204" pitchFamily="34" typeface="Arial"/>
                <a:ea charset="0" panose="02020603050405020304" pitchFamily="18" typeface="Times New Roman"/>
                <a:cs charset="0" panose="020B0604020202020204" pitchFamily="34" typeface="Arial"/>
              </a:rPr>
              <a:t>ọc</a:t>
            </a:r>
            <a:r>
              <a:rPr lang="pl-PL" spc="-5" sz="2000">
                <a:latin charset="0" panose="020B0604020202020204" pitchFamily="34" typeface="Arial"/>
                <a:ea charset="0" panose="02020603050405020304" pitchFamily="18" typeface="Times New Roman"/>
                <a:cs charset="0" panose="020B0604020202020204" pitchFamily="34" typeface="Arial"/>
              </a:rPr>
              <a:t> </a:t>
            </a:r>
            <a:r>
              <a:rPr lang="pl-PL" spc="10" sz="2000">
                <a:latin charset="0" panose="020B0604020202020204" pitchFamily="34" typeface="Arial"/>
                <a:ea charset="0" panose="02020603050405020304" pitchFamily="18" typeface="Times New Roman"/>
                <a:cs charset="0" panose="020B0604020202020204" pitchFamily="34" typeface="Arial"/>
              </a:rPr>
              <a:t>n</a:t>
            </a:r>
            <a:r>
              <a:rPr lang="pl-PL" sz="2000">
                <a:latin charset="0" panose="020B0604020202020204" pitchFamily="34" typeface="Arial"/>
                <a:ea charset="0" panose="02020603050405020304" pitchFamily="18" typeface="Times New Roman"/>
                <a:cs charset="0" panose="020B0604020202020204" pitchFamily="34" typeface="Arial"/>
              </a:rPr>
              <a:t>ước</a:t>
            </a:r>
            <a:r>
              <a:rPr lang="pl-PL" spc="-5" sz="2000">
                <a:latin charset="0" panose="020B0604020202020204" pitchFamily="34" typeface="Arial"/>
                <a:ea charset="0" panose="02020603050405020304" pitchFamily="18" typeface="Times New Roman"/>
                <a:cs charset="0" panose="020B0604020202020204" pitchFamily="34" typeface="Arial"/>
              </a:rPr>
              <a:t> cấ</a:t>
            </a:r>
            <a:r>
              <a:rPr lang="pl-PL" sz="2000">
                <a:latin charset="0" panose="020B0604020202020204" pitchFamily="34" typeface="Arial"/>
                <a:ea charset="0" panose="02020603050405020304" pitchFamily="18" typeface="Times New Roman"/>
                <a:cs charset="0" panose="020B0604020202020204" pitchFamily="34" typeface="Arial"/>
              </a:rPr>
              <a:t>p như </a:t>
            </a:r>
            <a:r>
              <a:rPr lang="pl-PL" spc="10" sz="2000">
                <a:latin charset="0" panose="020B0604020202020204" pitchFamily="34" typeface="Arial"/>
                <a:ea charset="0" panose="02020603050405020304" pitchFamily="18" typeface="Times New Roman"/>
                <a:cs charset="0" panose="020B0604020202020204" pitchFamily="34" typeface="Arial"/>
              </a:rPr>
              <a:t>s</a:t>
            </a:r>
            <a:r>
              <a:rPr lang="pl-PL" spc="-5" sz="2000">
                <a:latin charset="0" panose="020B0604020202020204" pitchFamily="34" typeface="Arial"/>
                <a:ea charset="0" panose="02020603050405020304" pitchFamily="18" typeface="Times New Roman"/>
                <a:cs charset="0" panose="020B0604020202020204" pitchFamily="34" typeface="Arial"/>
              </a:rPr>
              <a:t>a</a:t>
            </a:r>
            <a:r>
              <a:rPr lang="pl-PL" sz="2000">
                <a:latin charset="0" panose="020B0604020202020204" pitchFamily="34" typeface="Arial"/>
                <a:ea charset="0" panose="02020603050405020304" pitchFamily="18" typeface="Times New Roman"/>
                <a:cs charset="0" panose="020B0604020202020204" pitchFamily="34" typeface="Arial"/>
              </a:rPr>
              <a:t>u:</a:t>
            </a:r>
            <a:endParaRPr dirty="0" lang="en-US" sz="2000">
              <a:latin charset="0" panose="020B0604020202020204" pitchFamily="34" typeface="Arial"/>
              <a:ea charset="0" panose="02020603050405020304" pitchFamily="18" typeface="Times New Roman"/>
              <a:cs charset="0" panose="020B0604020202020204" pitchFamily="34" typeface="Arial"/>
            </a:endParaRPr>
          </a:p>
        </p:txBody>
      </p:sp>
      <p:sp>
        <p:nvSpPr>
          <p:cNvPr id="16" name="TextBox 15">
            <a:extLst>
              <a:ext uri="{FF2B5EF4-FFF2-40B4-BE49-F238E27FC236}">
                <a16:creationId xmlns:a16="http://schemas.microsoft.com/office/drawing/2014/main" id="{8CF8E95F-DA97-FC4B-30DC-A8A3484EEDED}"/>
              </a:ext>
            </a:extLst>
          </p:cNvPr>
          <p:cNvSpPr txBox="1"/>
          <p:nvPr/>
        </p:nvSpPr>
        <p:spPr>
          <a:xfrm>
            <a:off x="717811" y="2716813"/>
            <a:ext cx="5337847" cy="400110"/>
          </a:xfrm>
          <a:prstGeom prst="rect">
            <a:avLst/>
          </a:prstGeom>
          <a:noFill/>
        </p:spPr>
        <p:txBody>
          <a:bodyPr wrap="square">
            <a:spAutoFit/>
          </a:bodyPr>
          <a:lstStyle/>
          <a:p>
            <a:r>
              <a:rPr lang="pl-PL" sz="2000">
                <a:latin charset="0" panose="020B0604020202020204" pitchFamily="34" typeface="Arial"/>
                <a:ea charset="0" panose="02020603050405020304" pitchFamily="18" typeface="Times New Roman"/>
                <a:cs charset="0" panose="020B0604020202020204" pitchFamily="34" typeface="Arial"/>
              </a:rPr>
              <a:t>Nhiệt trị thấp làm việc của khí thiên nhiên: </a:t>
            </a:r>
            <a:endParaRPr dirty="0" lang="en-US" sz="2000">
              <a:latin charset="0" panose="020B0604020202020204" pitchFamily="34" typeface="Arial"/>
              <a:cs charset="0" panose="020B0604020202020204" pitchFamily="34" typeface="Arial"/>
            </a:endParaRPr>
          </a:p>
        </p:txBody>
      </p:sp>
      <p:pic>
        <p:nvPicPr>
          <p:cNvPr id="18" name="Object 17"/>
          <p:cNvPicPr>
            <a:picLocks noChangeAspect="1"/>
          </p:cNvPicPr>
          <p:nvPr/>
        </p:nvPicPr>
        <p:blipFill>
          <a:blip r:embed="rId3"/>
          <a:srcRect/>
          <a:stretch>
            <a:fillRect/>
          </a:stretch>
        </p:blipFill>
        <p:spPr bwMode="auto">
          <a:xfrm>
            <a:off x="5838533" y="2708468"/>
            <a:ext cx="381000" cy="416799"/>
          </a:xfrm>
          <a:prstGeom prst="rect"/>
          <a:noFill/>
        </p:spPr>
      </p:pic>
      <p:sp>
        <p:nvSpPr>
          <p:cNvPr id="20" name="TextBox 19">
            <a:extLst>
              <a:ext uri="{FF2B5EF4-FFF2-40B4-BE49-F238E27FC236}">
                <a16:creationId xmlns:a16="http://schemas.microsoft.com/office/drawing/2014/main" id="{D2D957A7-0669-58EB-F7E3-E7AB5DADD0C9}"/>
              </a:ext>
            </a:extLst>
          </p:cNvPr>
          <p:cNvSpPr txBox="1"/>
          <p:nvPr/>
        </p:nvSpPr>
        <p:spPr>
          <a:xfrm>
            <a:off x="6162968" y="2757295"/>
            <a:ext cx="3886200" cy="400110"/>
          </a:xfrm>
          <a:prstGeom prst="rect">
            <a:avLst/>
          </a:prstGeom>
          <a:noFill/>
        </p:spPr>
        <p:txBody>
          <a:bodyPr wrap="square">
            <a:spAutoFit/>
          </a:bodyPr>
          <a:lstStyle/>
          <a:p>
            <a:r>
              <a:rPr dirty="0" lang="pl-PL" sz="2000">
                <a:effectLst/>
                <a:latin charset="0" panose="020B0604020202020204" pitchFamily="34" typeface="Arial"/>
                <a:ea charset="0" panose="02020603050405020304" pitchFamily="18" typeface="Times New Roman"/>
                <a:cs charset="0" panose="020B0604020202020204" pitchFamily="34" typeface="Arial"/>
              </a:rPr>
              <a:t>= 54.220 kJ/kg (40.144 kJ/m³)</a:t>
            </a:r>
            <a:endParaRPr dirty="0" lang="en-US" sz="2000">
              <a:latin charset="0" panose="020B0604020202020204" pitchFamily="34" typeface="Arial"/>
              <a:cs charset="0" panose="020B0604020202020204" pitchFamily="34" typeface="Arial"/>
            </a:endParaRPr>
          </a:p>
        </p:txBody>
      </p:sp>
      <p:sp>
        <p:nvSpPr>
          <p:cNvPr id="22" name="TextBox 21">
            <a:extLst>
              <a:ext uri="{FF2B5EF4-FFF2-40B4-BE49-F238E27FC236}">
                <a16:creationId xmlns:a16="http://schemas.microsoft.com/office/drawing/2014/main" id="{419E6856-2508-252B-5DEF-8880C8DD908D}"/>
              </a:ext>
            </a:extLst>
          </p:cNvPr>
          <p:cNvSpPr txBox="1"/>
          <p:nvPr/>
        </p:nvSpPr>
        <p:spPr>
          <a:xfrm>
            <a:off x="691308" y="3200400"/>
            <a:ext cx="8991600" cy="2085186"/>
          </a:xfrm>
          <a:prstGeom prst="rect">
            <a:avLst/>
          </a:prstGeom>
          <a:noFill/>
        </p:spPr>
        <p:txBody>
          <a:bodyPr wrap="square">
            <a:spAutoFit/>
          </a:bodyPr>
          <a:lstStyle/>
          <a:p>
            <a:pPr algn="just">
              <a:lnSpc>
                <a:spcPct val="115000"/>
              </a:lnSpc>
              <a:spcBef>
                <a:spcPts val="300"/>
              </a:spcBef>
              <a:spcAft>
                <a:spcPts val="300"/>
              </a:spcAft>
            </a:pPr>
            <a:r>
              <a:rPr lang="pl-PL" sz="2000">
                <a:latin charset="0" panose="020B0604020202020204" pitchFamily="34" typeface="Arial"/>
                <a:ea charset="0" panose="02020603050405020304" pitchFamily="18" typeface="Times New Roman"/>
                <a:cs charset="0" panose="020B0604020202020204" pitchFamily="34" typeface="Arial"/>
              </a:rPr>
              <a:t>Cung </a:t>
            </a:r>
            <a:r>
              <a:rPr lang="pl-PL" spc="-5" sz="2000">
                <a:latin charset="0" panose="020B0604020202020204" pitchFamily="34" typeface="Arial"/>
                <a:ea charset="0" panose="02020603050405020304" pitchFamily="18" typeface="Times New Roman"/>
                <a:cs charset="0" panose="020B0604020202020204" pitchFamily="34" typeface="Arial"/>
              </a:rPr>
              <a:t>cấ</a:t>
            </a:r>
            <a:r>
              <a:rPr lang="pl-PL" sz="2000">
                <a:latin charset="0" panose="020B0604020202020204" pitchFamily="34" typeface="Arial"/>
                <a:ea charset="0" panose="02020603050405020304" pitchFamily="18" typeface="Times New Roman"/>
                <a:cs charset="0" panose="020B0604020202020204" pitchFamily="34" typeface="Arial"/>
              </a:rPr>
              <a:t>p nhiên l</a:t>
            </a:r>
            <a:r>
              <a:rPr lang="pl-PL" spc="5" sz="2000">
                <a:latin charset="0" panose="020B0604020202020204" pitchFamily="34" typeface="Arial"/>
                <a:ea charset="0" panose="02020603050405020304" pitchFamily="18" typeface="Times New Roman"/>
                <a:cs charset="0" panose="020B0604020202020204" pitchFamily="34" typeface="Arial"/>
              </a:rPr>
              <a:t>i</a:t>
            </a:r>
            <a:r>
              <a:rPr lang="pl-PL" spc="-5" sz="2000">
                <a:latin charset="0" panose="020B0604020202020204" pitchFamily="34" typeface="Arial"/>
                <a:ea charset="0" panose="02020603050405020304" pitchFamily="18" typeface="Times New Roman"/>
                <a:cs charset="0" panose="020B0604020202020204" pitchFamily="34" typeface="Arial"/>
              </a:rPr>
              <a:t>ệ</a:t>
            </a:r>
            <a:r>
              <a:rPr lang="pl-PL" sz="2000">
                <a:latin charset="0" panose="020B0604020202020204" pitchFamily="34" typeface="Arial"/>
                <a:ea charset="0" panose="02020603050405020304" pitchFamily="18" typeface="Times New Roman"/>
                <a:cs charset="0" panose="020B0604020202020204" pitchFamily="34" typeface="Arial"/>
              </a:rPr>
              <a:t>u: 1.693 </a:t>
            </a:r>
            <a:r>
              <a:rPr lang="pl-PL" spc="5" sz="2000">
                <a:latin charset="0" panose="020B0604020202020204" pitchFamily="34" typeface="Arial"/>
                <a:ea charset="0" panose="02020603050405020304" pitchFamily="18" typeface="Times New Roman"/>
                <a:cs charset="0" panose="020B0604020202020204" pitchFamily="34" typeface="Arial"/>
              </a:rPr>
              <a:t>m</a:t>
            </a:r>
            <a:r>
              <a:rPr lang="pl-PL" sz="2000">
                <a:latin charset="0" panose="020B0604020202020204" pitchFamily="34" typeface="Arial"/>
                <a:ea charset="0" panose="02020603050405020304" pitchFamily="18" typeface="Times New Roman"/>
                <a:cs charset="0" panose="020B0604020202020204" pitchFamily="34" typeface="Arial"/>
              </a:rPr>
              <a:t>³/h (28 m³/phú</a:t>
            </a:r>
            <a:r>
              <a:rPr lang="pl-PL" spc="5" sz="2000">
                <a:latin charset="0" panose="020B0604020202020204" pitchFamily="34" typeface="Arial"/>
                <a:ea charset="0" panose="02020603050405020304" pitchFamily="18" typeface="Times New Roman"/>
                <a:cs charset="0" panose="020B0604020202020204" pitchFamily="34" typeface="Arial"/>
              </a:rPr>
              <a:t>t</a:t>
            </a:r>
            <a:r>
              <a:rPr lang="pl-PL" smtClean="0" sz="2000">
                <a:latin charset="0" panose="020B0604020202020204" pitchFamily="34" typeface="Arial"/>
                <a:ea charset="0" panose="02020603050405020304" pitchFamily="18" typeface="Times New Roman"/>
                <a:cs charset="0" panose="020B0604020202020204" pitchFamily="34" typeface="Arial"/>
              </a:rPr>
              <a:t>).</a:t>
            </a:r>
            <a:endParaRPr lang="en-US" smtClean="0" sz="2000">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300"/>
              </a:spcBef>
              <a:spcAft>
                <a:spcPts val="300"/>
              </a:spcAft>
            </a:pPr>
            <a:r>
              <a:rPr lang="pl-PL" smtClean="0" sz="2000">
                <a:latin charset="0" panose="020B0604020202020204" pitchFamily="34" typeface="Arial"/>
                <a:ea charset="0" panose="02020603050405020304" pitchFamily="18" typeface="Times New Roman"/>
                <a:cs charset="0" panose="020B0604020202020204" pitchFamily="34" typeface="Arial"/>
              </a:rPr>
              <a:t>Giá</a:t>
            </a:r>
            <a:r>
              <a:rPr lang="pl-PL" smtClean="0" spc="-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nhiên li</a:t>
            </a:r>
            <a:r>
              <a:rPr lang="pl-PL" spc="-5" sz="2000">
                <a:latin charset="0" panose="020B0604020202020204" pitchFamily="34" typeface="Arial"/>
                <a:ea charset="0" panose="02020603050405020304" pitchFamily="18" typeface="Times New Roman"/>
                <a:cs charset="0" panose="020B0604020202020204" pitchFamily="34" typeface="Arial"/>
              </a:rPr>
              <a:t>ệ</a:t>
            </a:r>
            <a:r>
              <a:rPr lang="pl-PL" sz="2000">
                <a:latin charset="0" panose="020B0604020202020204" pitchFamily="34" typeface="Arial"/>
                <a:ea charset="0" panose="02020603050405020304" pitchFamily="18" typeface="Times New Roman"/>
                <a:cs charset="0" panose="020B0604020202020204" pitchFamily="34" typeface="Arial"/>
              </a:rPr>
              <a:t>u: 1,0 </a:t>
            </a:r>
            <a:r>
              <a:rPr lang="pl-PL" smtClean="0" sz="2000">
                <a:latin charset="0" panose="020B0604020202020204" pitchFamily="34" typeface="Arial"/>
                <a:ea charset="0" panose="02020603050405020304" pitchFamily="18" typeface="Times New Roman"/>
                <a:cs charset="0" panose="020B0604020202020204" pitchFamily="34" typeface="Arial"/>
              </a:rPr>
              <a:t>U</a:t>
            </a:r>
            <a:r>
              <a:rPr lang="pl-PL" smtClean="0" spc="5" sz="2000">
                <a:latin charset="0" panose="020B0604020202020204" pitchFamily="34" typeface="Arial"/>
                <a:ea charset="0" panose="02020603050405020304" pitchFamily="18" typeface="Times New Roman"/>
                <a:cs charset="0" panose="020B0604020202020204" pitchFamily="34" typeface="Arial"/>
              </a:rPr>
              <a:t>S</a:t>
            </a:r>
            <a:r>
              <a:rPr lang="pl-PL" smtClean="0" sz="2000">
                <a:latin charset="0" panose="020B0604020202020204" pitchFamily="34" typeface="Arial"/>
                <a:ea charset="0" panose="02020603050405020304" pitchFamily="18" typeface="Times New Roman"/>
                <a:cs charset="0" panose="020B0604020202020204" pitchFamily="34" typeface="Arial"/>
              </a:rPr>
              <a:t>D/</a:t>
            </a:r>
            <a:r>
              <a:rPr lang="pl-PL" smtClean="0" spc="5" sz="2000">
                <a:latin charset="0" panose="020B0604020202020204" pitchFamily="34" typeface="Arial"/>
                <a:ea charset="0" panose="02020603050405020304" pitchFamily="18" typeface="Times New Roman"/>
                <a:cs charset="0" panose="020B0604020202020204" pitchFamily="34" typeface="Arial"/>
              </a:rPr>
              <a:t>m3</a:t>
            </a:r>
            <a:r>
              <a:rPr lang="pl-PL" smtClean="0" sz="2000">
                <a:latin charset="0" panose="020B0604020202020204" pitchFamily="34" typeface="Arial"/>
                <a:ea charset="0" panose="02020603050405020304" pitchFamily="18" typeface="Times New Roman"/>
                <a:cs charset="0" panose="020B0604020202020204" pitchFamily="34" typeface="Arial"/>
              </a:rPr>
              <a:t>.</a:t>
            </a:r>
            <a:endParaRPr lang="en-US" smtClean="0" sz="2000">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300"/>
              </a:spcBef>
              <a:spcAft>
                <a:spcPts val="300"/>
              </a:spcAft>
            </a:pPr>
            <a:r>
              <a:rPr lang="pl-PL" smtClean="0" sz="2000">
                <a:latin charset="0" panose="020B0604020202020204" pitchFamily="34" typeface="Arial"/>
                <a:ea charset="0" panose="02020603050405020304" pitchFamily="18" typeface="Times New Roman"/>
                <a:cs charset="0" panose="020B0604020202020204" pitchFamily="34" typeface="Arial"/>
              </a:rPr>
              <a:t>Độ </a:t>
            </a:r>
            <a:r>
              <a:rPr lang="pl-PL" sz="2000">
                <a:latin charset="0" panose="020B0604020202020204" pitchFamily="34" typeface="Arial"/>
                <a:ea charset="0" panose="02020603050405020304" pitchFamily="18" typeface="Times New Roman"/>
                <a:cs charset="0" panose="020B0604020202020204" pitchFamily="34" typeface="Arial"/>
              </a:rPr>
              <a:t>d</a:t>
            </a:r>
            <a:r>
              <a:rPr lang="pl-PL" spc="-5" sz="2000">
                <a:latin charset="0" panose="020B0604020202020204" pitchFamily="34" typeface="Arial"/>
                <a:ea charset="0" panose="02020603050405020304" pitchFamily="18" typeface="Times New Roman"/>
                <a:cs charset="0" panose="020B0604020202020204" pitchFamily="34" typeface="Arial"/>
              </a:rPr>
              <a:t>ẫ</a:t>
            </a:r>
            <a:r>
              <a:rPr lang="pl-PL" sz="2000">
                <a:latin charset="0" panose="020B0604020202020204" pitchFamily="34" typeface="Arial"/>
                <a:ea charset="0" panose="02020603050405020304" pitchFamily="18" typeface="Times New Roman"/>
                <a:cs charset="0" panose="020B0604020202020204" pitchFamily="34" typeface="Arial"/>
              </a:rPr>
              <a:t>n đi</a:t>
            </a:r>
            <a:r>
              <a:rPr lang="pl-PL" spc="-5" sz="2000">
                <a:latin charset="0" panose="020B0604020202020204" pitchFamily="34" typeface="Arial"/>
                <a:ea charset="0" panose="02020603050405020304" pitchFamily="18" typeface="Times New Roman"/>
                <a:cs charset="0" panose="020B0604020202020204" pitchFamily="34" typeface="Arial"/>
              </a:rPr>
              <a:t>ệ</a:t>
            </a:r>
            <a:r>
              <a:rPr lang="pl-PL" sz="2000">
                <a:latin charset="0" panose="020B0604020202020204" pitchFamily="34" typeface="Arial"/>
                <a:ea charset="0" panose="02020603050405020304" pitchFamily="18" typeface="Times New Roman"/>
                <a:cs charset="0" panose="020B0604020202020204" pitchFamily="34" typeface="Arial"/>
              </a:rPr>
              <a:t>n </a:t>
            </a:r>
            <a:r>
              <a:rPr lang="pl-PL" spc="-5" sz="2000">
                <a:latin charset="0" panose="020B0604020202020204" pitchFamily="34" typeface="Arial"/>
                <a:ea charset="0" panose="02020603050405020304" pitchFamily="18" typeface="Times New Roman"/>
                <a:cs charset="0" panose="020B0604020202020204" pitchFamily="34" typeface="Arial"/>
              </a:rPr>
              <a:t>c</a:t>
            </a:r>
            <a:r>
              <a:rPr lang="pl-PL" spc="15" sz="2000">
                <a:latin charset="0" panose="020B0604020202020204" pitchFamily="34" typeface="Arial"/>
                <a:ea charset="0" panose="02020603050405020304" pitchFamily="18" typeface="Times New Roman"/>
                <a:cs charset="0" panose="020B0604020202020204" pitchFamily="34" typeface="Arial"/>
              </a:rPr>
              <a:t>ủ</a:t>
            </a:r>
            <a:r>
              <a:rPr lang="pl-PL" sz="2000">
                <a:latin charset="0" panose="020B0604020202020204" pitchFamily="34" typeface="Arial"/>
                <a:ea charset="0" panose="02020603050405020304" pitchFamily="18" typeface="Times New Roman"/>
                <a:cs charset="0" panose="020B0604020202020204" pitchFamily="34" typeface="Arial"/>
              </a:rPr>
              <a:t>a</a:t>
            </a:r>
            <a:r>
              <a:rPr lang="pl-PL" spc="-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nước</a:t>
            </a:r>
            <a:r>
              <a:rPr lang="pl-PL" spc="-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xả</a:t>
            </a:r>
            <a:r>
              <a:rPr lang="pl-PL" spc="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lò:</a:t>
            </a:r>
            <a:r>
              <a:rPr lang="pl-PL" spc="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2.000 </a:t>
            </a:r>
            <a:r>
              <a:rPr lang="en-US" spc="-5" sz="2000">
                <a:latin charset="0" panose="020B0604020202020204" pitchFamily="34" typeface="Arial"/>
                <a:ea charset="2" panose="05050102010706020507" pitchFamily="18" typeface="Symbol"/>
                <a:cs charset="0" panose="020B0604020202020204" pitchFamily="34" typeface="Arial"/>
              </a:rPr>
              <a:t>m</a:t>
            </a:r>
            <a:r>
              <a:rPr lang="pl-PL" sz="2000">
                <a:latin charset="0" panose="020B0604020202020204" pitchFamily="34" typeface="Arial"/>
                <a:ea charset="0" panose="02020603050405020304" pitchFamily="18" typeface="Times New Roman"/>
                <a:cs charset="0" panose="020B0604020202020204" pitchFamily="34" typeface="Arial"/>
              </a:rPr>
              <a:t>mhos/cm. </a:t>
            </a:r>
            <a:endParaRPr lang="en-US" sz="2000">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300"/>
              </a:spcBef>
              <a:spcAft>
                <a:spcPts val="300"/>
              </a:spcAft>
            </a:pPr>
            <a:r>
              <a:rPr lang="pl-PL" smtClean="0" sz="2000">
                <a:latin charset="0" panose="020B0604020202020204" pitchFamily="34" typeface="Arial"/>
                <a:ea charset="0" panose="02020603050405020304" pitchFamily="18" typeface="Times New Roman"/>
                <a:cs charset="0" panose="020B0604020202020204" pitchFamily="34" typeface="Arial"/>
              </a:rPr>
              <a:t>Độ </a:t>
            </a:r>
            <a:r>
              <a:rPr lang="pl-PL" sz="2000">
                <a:latin charset="0" panose="020B0604020202020204" pitchFamily="34" typeface="Arial"/>
                <a:ea charset="0" panose="02020603050405020304" pitchFamily="18" typeface="Times New Roman"/>
                <a:cs charset="0" panose="020B0604020202020204" pitchFamily="34" typeface="Arial"/>
              </a:rPr>
              <a:t>d</a:t>
            </a:r>
            <a:r>
              <a:rPr lang="pl-PL" spc="-5" sz="2000">
                <a:latin charset="0" panose="020B0604020202020204" pitchFamily="34" typeface="Arial"/>
                <a:ea charset="0" panose="02020603050405020304" pitchFamily="18" typeface="Times New Roman"/>
                <a:cs charset="0" panose="020B0604020202020204" pitchFamily="34" typeface="Arial"/>
              </a:rPr>
              <a:t>ẫ</a:t>
            </a:r>
            <a:r>
              <a:rPr lang="pl-PL" sz="2000">
                <a:latin charset="0" panose="020B0604020202020204" pitchFamily="34" typeface="Arial"/>
                <a:ea charset="0" panose="02020603050405020304" pitchFamily="18" typeface="Times New Roman"/>
                <a:cs charset="0" panose="020B0604020202020204" pitchFamily="34" typeface="Arial"/>
              </a:rPr>
              <a:t>n đi</a:t>
            </a:r>
            <a:r>
              <a:rPr lang="pl-PL" spc="-5" sz="2000">
                <a:latin charset="0" panose="020B0604020202020204" pitchFamily="34" typeface="Arial"/>
                <a:ea charset="0" panose="02020603050405020304" pitchFamily="18" typeface="Times New Roman"/>
                <a:cs charset="0" panose="020B0604020202020204" pitchFamily="34" typeface="Arial"/>
              </a:rPr>
              <a:t>ệ</a:t>
            </a:r>
            <a:r>
              <a:rPr lang="pl-PL" sz="2000">
                <a:latin charset="0" panose="020B0604020202020204" pitchFamily="34" typeface="Arial"/>
                <a:ea charset="0" panose="02020603050405020304" pitchFamily="18" typeface="Times New Roman"/>
                <a:cs charset="0" panose="020B0604020202020204" pitchFamily="34" typeface="Arial"/>
              </a:rPr>
              <a:t>n </a:t>
            </a:r>
            <a:r>
              <a:rPr lang="pl-PL" spc="-5" sz="2000">
                <a:latin charset="0" panose="020B0604020202020204" pitchFamily="34" typeface="Arial"/>
                <a:ea charset="0" panose="02020603050405020304" pitchFamily="18" typeface="Times New Roman"/>
                <a:cs charset="0" panose="020B0604020202020204" pitchFamily="34" typeface="Arial"/>
              </a:rPr>
              <a:t>c</a:t>
            </a:r>
            <a:r>
              <a:rPr lang="pl-PL" spc="15" sz="2000">
                <a:latin charset="0" panose="020B0604020202020204" pitchFamily="34" typeface="Arial"/>
                <a:ea charset="0" panose="02020603050405020304" pitchFamily="18" typeface="Times New Roman"/>
                <a:cs charset="0" panose="020B0604020202020204" pitchFamily="34" typeface="Arial"/>
              </a:rPr>
              <a:t>ủ</a:t>
            </a:r>
            <a:r>
              <a:rPr lang="pl-PL" sz="2000">
                <a:latin charset="0" panose="020B0604020202020204" pitchFamily="34" typeface="Arial"/>
                <a:ea charset="0" panose="02020603050405020304" pitchFamily="18" typeface="Times New Roman"/>
                <a:cs charset="0" panose="020B0604020202020204" pitchFamily="34" typeface="Arial"/>
              </a:rPr>
              <a:t>a</a:t>
            </a:r>
            <a:r>
              <a:rPr lang="pl-PL" spc="-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nước</a:t>
            </a:r>
            <a:r>
              <a:rPr lang="pl-PL" spc="-5" sz="2000">
                <a:latin charset="0" panose="020B0604020202020204" pitchFamily="34" typeface="Arial"/>
                <a:ea charset="0" panose="02020603050405020304" pitchFamily="18" typeface="Times New Roman"/>
                <a:cs charset="0" panose="020B0604020202020204" pitchFamily="34" typeface="Arial"/>
              </a:rPr>
              <a:t> </a:t>
            </a:r>
            <a:r>
              <a:rPr lang="pl-PL" spc="5" sz="2000">
                <a:latin charset="0" panose="020B0604020202020204" pitchFamily="34" typeface="Arial"/>
                <a:ea charset="0" panose="02020603050405020304" pitchFamily="18" typeface="Times New Roman"/>
                <a:cs charset="0" panose="020B0604020202020204" pitchFamily="34" typeface="Arial"/>
              </a:rPr>
              <a:t>cấ</a:t>
            </a:r>
            <a:r>
              <a:rPr lang="pl-PL" sz="2000">
                <a:latin charset="0" panose="020B0604020202020204" pitchFamily="34" typeface="Arial"/>
                <a:ea charset="0" panose="02020603050405020304" pitchFamily="18" typeface="Times New Roman"/>
                <a:cs charset="0" panose="020B0604020202020204" pitchFamily="34" typeface="Arial"/>
              </a:rPr>
              <a:t>p: 100 </a:t>
            </a:r>
            <a:r>
              <a:rPr lang="en-US" spc="-5" sz="2000">
                <a:latin charset="0" panose="020B0604020202020204" pitchFamily="34" typeface="Arial"/>
                <a:ea charset="2" panose="05050102010706020507" pitchFamily="18" typeface="Symbol"/>
                <a:cs charset="0" panose="020B0604020202020204" pitchFamily="34" typeface="Arial"/>
              </a:rPr>
              <a:t>m</a:t>
            </a:r>
            <a:r>
              <a:rPr lang="pl-PL" sz="2000">
                <a:latin charset="0" panose="020B0604020202020204" pitchFamily="34" typeface="Arial"/>
                <a:ea charset="0" panose="02020603050405020304" pitchFamily="18" typeface="Times New Roman"/>
                <a:cs charset="0" panose="020B0604020202020204" pitchFamily="34" typeface="Arial"/>
              </a:rPr>
              <a:t>mhos/cm. </a:t>
            </a:r>
            <a:endParaRPr lang="en-US" sz="2000">
              <a:latin charset="0" panose="020B0604020202020204" pitchFamily="34" typeface="Arial"/>
              <a:ea charset="0" panose="02020603050405020304" pitchFamily="18" typeface="Times New Roman"/>
              <a:cs charset="0" panose="020B0604020202020204" pitchFamily="34" typeface="Arial"/>
            </a:endParaRPr>
          </a:p>
          <a:p>
            <a:r>
              <a:rPr lang="pl-PL" smtClean="0" sz="2000">
                <a:latin charset="0" panose="020B0604020202020204" pitchFamily="34" typeface="Arial"/>
                <a:ea charset="0" panose="02020603050405020304" pitchFamily="18" typeface="Times New Roman"/>
                <a:cs charset="0" panose="020B0604020202020204" pitchFamily="34" typeface="Arial"/>
              </a:rPr>
              <a:t>Nhi</a:t>
            </a:r>
            <a:r>
              <a:rPr lang="pl-PL" smtClean="0" spc="-5" sz="2000">
                <a:latin charset="0" panose="020B0604020202020204" pitchFamily="34" typeface="Arial"/>
                <a:ea charset="0" panose="02020603050405020304" pitchFamily="18" typeface="Times New Roman"/>
                <a:cs charset="0" panose="020B0604020202020204" pitchFamily="34" typeface="Arial"/>
              </a:rPr>
              <a:t>ệ</a:t>
            </a:r>
            <a:r>
              <a:rPr lang="pl-PL" smtClean="0" sz="2000">
                <a:latin charset="0" panose="020B0604020202020204" pitchFamily="34" typeface="Arial"/>
                <a:ea charset="0" panose="02020603050405020304" pitchFamily="18" typeface="Times New Roman"/>
                <a:cs charset="0" panose="020B0604020202020204" pitchFamily="34" typeface="Arial"/>
              </a:rPr>
              <a:t>t </a:t>
            </a:r>
            <a:r>
              <a:rPr lang="pl-PL" sz="2000">
                <a:latin charset="0" panose="020B0604020202020204" pitchFamily="34" typeface="Arial"/>
                <a:ea charset="0" panose="02020603050405020304" pitchFamily="18" typeface="Times New Roman"/>
                <a:cs charset="0" panose="020B0604020202020204" pitchFamily="34" typeface="Arial"/>
              </a:rPr>
              <a:t>độ nước</a:t>
            </a:r>
            <a:r>
              <a:rPr lang="pl-PL" spc="-5" sz="2000">
                <a:latin charset="0" panose="020B0604020202020204" pitchFamily="34" typeface="Arial"/>
                <a:ea charset="0" panose="02020603050405020304" pitchFamily="18" typeface="Times New Roman"/>
                <a:cs charset="0" panose="020B0604020202020204" pitchFamily="34" typeface="Arial"/>
              </a:rPr>
              <a:t> </a:t>
            </a:r>
            <a:r>
              <a:rPr lang="pl-PL" spc="5" sz="2000">
                <a:latin charset="0" panose="020B0604020202020204" pitchFamily="34" typeface="Arial"/>
                <a:ea charset="0" panose="02020603050405020304" pitchFamily="18" typeface="Times New Roman"/>
                <a:cs charset="0" panose="020B0604020202020204" pitchFamily="34" typeface="Arial"/>
              </a:rPr>
              <a:t>b</a:t>
            </a:r>
            <a:r>
              <a:rPr lang="pl-PL" sz="2000">
                <a:latin charset="0" panose="020B0604020202020204" pitchFamily="34" typeface="Arial"/>
                <a:ea charset="0" panose="02020603050405020304" pitchFamily="18" typeface="Times New Roman"/>
                <a:cs charset="0" panose="020B0604020202020204" pitchFamily="34" typeface="Arial"/>
              </a:rPr>
              <a:t>ổ sung (</a:t>
            </a:r>
            <a:r>
              <a:rPr lang="pl-PL" spc="10" sz="2000">
                <a:latin charset="0" panose="020B0604020202020204" pitchFamily="34" typeface="Arial"/>
                <a:ea charset="0" panose="02020603050405020304" pitchFamily="18" typeface="Times New Roman"/>
                <a:cs charset="0" panose="020B0604020202020204" pitchFamily="34" typeface="Arial"/>
              </a:rPr>
              <a:t>đ</a:t>
            </a:r>
            <a:r>
              <a:rPr lang="pl-PL" sz="2000">
                <a:latin charset="0" panose="020B0604020202020204" pitchFamily="34" typeface="Arial"/>
                <a:ea charset="0" panose="02020603050405020304" pitchFamily="18" typeface="Times New Roman"/>
                <a:cs charset="0" panose="020B0604020202020204" pitchFamily="34" typeface="Arial"/>
              </a:rPr>
              <a:t>ã</a:t>
            </a:r>
            <a:r>
              <a:rPr lang="pl-PL" spc="-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được</a:t>
            </a:r>
            <a:r>
              <a:rPr lang="pl-PL" spc="-5" sz="2000">
                <a:latin charset="0" panose="020B0604020202020204" pitchFamily="34" typeface="Arial"/>
                <a:ea charset="0" panose="02020603050405020304" pitchFamily="18" typeface="Times New Roman"/>
                <a:cs charset="0" panose="020B0604020202020204" pitchFamily="34" typeface="Arial"/>
              </a:rPr>
              <a:t> </a:t>
            </a:r>
            <a:r>
              <a:rPr lang="pl-PL" sz="2000">
                <a:latin charset="0" panose="020B0604020202020204" pitchFamily="34" typeface="Arial"/>
                <a:ea charset="0" panose="02020603050405020304" pitchFamily="18" typeface="Times New Roman"/>
                <a:cs charset="0" panose="020B0604020202020204" pitchFamily="34" typeface="Arial"/>
              </a:rPr>
              <a:t>xử lý): 2</a:t>
            </a:r>
            <a:r>
              <a:rPr lang="pl-PL" spc="15" sz="2000">
                <a:latin charset="0" panose="020B0604020202020204" pitchFamily="34" typeface="Arial"/>
                <a:ea charset="0" panose="02020603050405020304" pitchFamily="18" typeface="Times New Roman"/>
                <a:cs charset="0" panose="020B0604020202020204" pitchFamily="34" typeface="Arial"/>
              </a:rPr>
              <a:t>0</a:t>
            </a:r>
            <a:r>
              <a:rPr lang="pl-PL" spc="-10" sz="2000">
                <a:latin charset="0" panose="020B0604020202020204" pitchFamily="34" typeface="Arial"/>
                <a:ea charset="0" panose="02020603050405020304" pitchFamily="18" typeface="Times New Roman"/>
                <a:cs charset="0" panose="020B0604020202020204" pitchFamily="34" typeface="Arial"/>
              </a:rPr>
              <a:t>°</a:t>
            </a:r>
            <a:r>
              <a:rPr lang="pl-PL" sz="2000">
                <a:latin charset="0" panose="020B0604020202020204" pitchFamily="34" typeface="Arial"/>
                <a:ea charset="0" panose="02020603050405020304" pitchFamily="18" typeface="Times New Roman"/>
                <a:cs charset="0" panose="020B0604020202020204" pitchFamily="34" typeface="Arial"/>
              </a:rPr>
              <a:t>C. </a:t>
            </a:r>
            <a:endParaRPr dirty="0" lang="en-US" sz="2000">
              <a:latin charset="0" panose="020B0604020202020204" pitchFamily="34" typeface="Arial"/>
              <a:cs charset="0" panose="020B0604020202020204" pitchFamily="34" typeface="Arial"/>
            </a:endParaRPr>
          </a:p>
        </p:txBody>
      </p:sp>
      <p:pic>
        <p:nvPicPr>
          <p:cNvPr id="9" name="Picture 8"/>
          <p:cNvPicPr>
            <a:picLocks noChangeAspect="1"/>
          </p:cNvPicPr>
          <p:nvPr/>
        </p:nvPicPr>
        <p:blipFill>
          <a:blip r:embed="rId5"/>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665649761"/>
      </p:ext>
    </p:extLst>
  </p:cSld>
  <p:clrMapOvr>
    <a:masterClrMapping/>
  </p:clrMapOvr>
</p:sld>
</file>

<file path=ppt/slides/slide7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stretch>
            <a:fillRect/>
          </a:stretch>
        </p:blipFill>
        <p:spPr>
          <a:xfrm>
            <a:off x="11188160" y="5996280"/>
            <a:ext cx="1000211" cy="861720"/>
          </a:xfrm>
          <a:prstGeom prst="rect">
            <a:avLst/>
          </a:prstGeom>
        </p:spPr>
      </p:pic>
      <p:sp>
        <p:nvSpPr>
          <p:cNvPr id="17" name="TextBox 16">
            <a:extLst>
              <a:ext uri="{FF2B5EF4-FFF2-40B4-BE49-F238E27FC236}">
                <a16:creationId xmlns:a16="http://schemas.microsoft.com/office/drawing/2014/main" id="{F8026157-24F1-57CD-A1FF-2AE749EDE9F5}"/>
              </a:ext>
            </a:extLst>
          </p:cNvPr>
          <p:cNvSpPr txBox="1"/>
          <p:nvPr/>
        </p:nvSpPr>
        <p:spPr>
          <a:xfrm>
            <a:off x="685800" y="544425"/>
            <a:ext cx="10820400" cy="523220"/>
          </a:xfrm>
          <a:prstGeom prst="rect">
            <a:avLst/>
          </a:prstGeom>
          <a:noFill/>
        </p:spPr>
        <p:txBody>
          <a:bodyPr wrap="square">
            <a:spAutoFit/>
          </a:bodyPr>
          <a:lstStyle/>
          <a:p>
            <a:pPr algn="ctr"/>
            <a:r>
              <a:rPr b="1" lang="pl-PL" sz="2800">
                <a:solidFill>
                  <a:schemeClr val="accent1">
                    <a:lumMod val="50000"/>
                  </a:schemeClr>
                </a:solidFill>
                <a:latin charset="0" panose="020B0604020202020204" pitchFamily="34" typeface="Arial"/>
                <a:ea charset="0" panose="02020603050405020304" pitchFamily="18" typeface="Times New Roman"/>
                <a:cs charset="0" panose="020B0604020202020204" pitchFamily="34" typeface="Arial"/>
              </a:rPr>
              <a:t>Ví dụ 2: </a:t>
            </a:r>
          </a:p>
        </p:txBody>
      </p:sp>
      <p:sp>
        <p:nvSpPr>
          <p:cNvPr id="19" name="TextBox 18">
            <a:extLst>
              <a:ext uri="{FF2B5EF4-FFF2-40B4-BE49-F238E27FC236}">
                <a16:creationId xmlns:a16="http://schemas.microsoft.com/office/drawing/2014/main" id="{1593C15D-F628-FE5C-03AD-0E22273EEDCF}"/>
              </a:ext>
            </a:extLst>
          </p:cNvPr>
          <p:cNvSpPr txBox="1"/>
          <p:nvPr/>
        </p:nvSpPr>
        <p:spPr>
          <a:xfrm>
            <a:off x="1143000" y="1474398"/>
            <a:ext cx="6137412" cy="792525"/>
          </a:xfrm>
          <a:prstGeom prst="rect">
            <a:avLst/>
          </a:prstGeom>
          <a:noFill/>
        </p:spPr>
        <p:txBody>
          <a:bodyPr wrap="square">
            <a:spAutoFit/>
          </a:bodyPr>
          <a:lstStyle/>
          <a:p>
            <a:pPr algn="just">
              <a:lnSpc>
                <a:spcPct val="115000"/>
              </a:lnSpc>
              <a:spcBef>
                <a:spcPts val="300"/>
              </a:spcBef>
              <a:spcAft>
                <a:spcPts val="300"/>
              </a:spcAft>
            </a:pPr>
            <a:r>
              <a:rPr dirty="0" i="1" lang="pl-PL" sz="2000">
                <a:effectLst/>
                <a:latin charset="0" panose="020B0604020202020204" pitchFamily="34" typeface="Arial"/>
                <a:ea charset="0" panose="02020603050405020304" pitchFamily="18" typeface="Times New Roman"/>
                <a:cs charset="0" panose="020B0604020202020204" pitchFamily="34" typeface="Arial"/>
              </a:rPr>
              <a:t>Bài g</a:t>
            </a:r>
            <a:r>
              <a:rPr dirty="0" i="1" lang="pl-PL" spc="5" sz="2000">
                <a:effectLst/>
                <a:latin charset="0" panose="020B0604020202020204" pitchFamily="34" typeface="Arial"/>
                <a:ea charset="0" panose="02020603050405020304" pitchFamily="18" typeface="Times New Roman"/>
                <a:cs charset="0" panose="020B0604020202020204" pitchFamily="34" typeface="Arial"/>
              </a:rPr>
              <a:t>i</a:t>
            </a:r>
            <a:r>
              <a:rPr dirty="0" i="1" lang="pl-PL" sz="2000">
                <a:effectLst/>
                <a:latin charset="0" panose="020B0604020202020204" pitchFamily="34" typeface="Arial"/>
                <a:ea charset="0" panose="02020603050405020304" pitchFamily="18" typeface="Times New Roman"/>
                <a:cs charset="0" panose="020B0604020202020204" pitchFamily="34" typeface="Arial"/>
              </a:rPr>
              <a:t>ải:</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a:p>
            <a:r>
              <a:rPr dirty="0" lang="pl-PL" sz="2000">
                <a:effectLst/>
                <a:latin charset="0" panose="020B0604020202020204" pitchFamily="34" typeface="Arial"/>
                <a:ea charset="0" panose="02020603050405020304" pitchFamily="18" typeface="Times New Roman"/>
                <a:cs charset="0" panose="020B0604020202020204" pitchFamily="34" typeface="Arial"/>
              </a:rPr>
              <a:t>Tỷ lệ</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xả</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lò đư</a:t>
            </a:r>
            <a:r>
              <a:rPr dirty="0" lang="pl-PL" spc="5" sz="2000">
                <a:effectLst/>
                <a:latin charset="0" panose="020B0604020202020204" pitchFamily="34" typeface="Arial"/>
                <a:ea charset="0" panose="02020603050405020304" pitchFamily="18" typeface="Times New Roman"/>
                <a:cs charset="0" panose="020B0604020202020204" pitchFamily="34" typeface="Arial"/>
              </a:rPr>
              <a:t>ợ</a:t>
            </a:r>
            <a:r>
              <a:rPr dirty="0" lang="pl-PL" sz="2000">
                <a:effectLst/>
                <a:latin charset="0" panose="020B0604020202020204" pitchFamily="34" typeface="Arial"/>
                <a:ea charset="0" panose="02020603050405020304" pitchFamily="18" typeface="Times New Roman"/>
                <a:cs charset="0" panose="020B0604020202020204" pitchFamily="34" typeface="Arial"/>
              </a:rPr>
              <a:t>c</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t</a:t>
            </a:r>
            <a:r>
              <a:rPr dirty="0" lang="pl-PL" spc="5" sz="2000">
                <a:effectLst/>
                <a:latin charset="0" panose="020B0604020202020204" pitchFamily="34" typeface="Arial"/>
                <a:ea charset="0" panose="02020603050405020304" pitchFamily="18" typeface="Times New Roman"/>
                <a:cs charset="0" panose="020B0604020202020204" pitchFamily="34" typeface="Arial"/>
              </a:rPr>
              <a:t>í</a:t>
            </a:r>
            <a:r>
              <a:rPr dirty="0" lang="pl-PL" sz="2000">
                <a:effectLst/>
                <a:latin charset="0" panose="020B0604020202020204" pitchFamily="34" typeface="Arial"/>
                <a:ea charset="0" panose="02020603050405020304" pitchFamily="18" typeface="Times New Roman"/>
                <a:cs charset="0" panose="020B0604020202020204" pitchFamily="34" typeface="Arial"/>
              </a:rPr>
              <a:t>nh to</a:t>
            </a:r>
            <a:r>
              <a:rPr dirty="0" lang="pl-PL" spc="10" sz="2000">
                <a:effectLst/>
                <a:latin charset="0" panose="020B0604020202020204" pitchFamily="34" typeface="Arial"/>
                <a:ea charset="0" panose="02020603050405020304" pitchFamily="18" typeface="Times New Roman"/>
                <a:cs charset="0" panose="020B0604020202020204" pitchFamily="34" typeface="Arial"/>
              </a:rPr>
              <a:t>á</a:t>
            </a:r>
            <a:r>
              <a:rPr dirty="0" lang="pl-PL" sz="2000">
                <a:effectLst/>
                <a:latin charset="0" panose="020B0604020202020204" pitchFamily="34" typeface="Arial"/>
                <a:ea charset="0" panose="02020603050405020304" pitchFamily="18" typeface="Times New Roman"/>
                <a:cs charset="0" panose="020B0604020202020204" pitchFamily="34" typeface="Arial"/>
              </a:rPr>
              <a:t>n theo </a:t>
            </a:r>
            <a:r>
              <a:rPr dirty="0" lang="pl-PL" spc="-5" sz="2000">
                <a:effectLst/>
                <a:latin charset="0" panose="020B0604020202020204" pitchFamily="34" typeface="Arial"/>
                <a:ea charset="0" panose="02020603050405020304" pitchFamily="18" typeface="Times New Roman"/>
                <a:cs charset="0" panose="020B0604020202020204" pitchFamily="34" typeface="Arial"/>
              </a:rPr>
              <a:t>c</a:t>
            </a:r>
            <a:r>
              <a:rPr dirty="0" lang="pl-PL" sz="2000">
                <a:effectLst/>
                <a:latin charset="0" panose="020B0604020202020204" pitchFamily="34" typeface="Arial"/>
                <a:ea charset="0" panose="02020603050405020304" pitchFamily="18" typeface="Times New Roman"/>
                <a:cs charset="0" panose="020B0604020202020204" pitchFamily="34" typeface="Arial"/>
              </a:rPr>
              <a:t>ông t</a:t>
            </a:r>
            <a:r>
              <a:rPr dirty="0" lang="pl-PL" spc="5" sz="2000">
                <a:effectLst/>
                <a:latin charset="0" panose="020B0604020202020204" pitchFamily="34" typeface="Arial"/>
                <a:ea charset="0" panose="02020603050405020304" pitchFamily="18" typeface="Times New Roman"/>
                <a:cs charset="0" panose="020B0604020202020204" pitchFamily="34" typeface="Arial"/>
              </a:rPr>
              <a:t>h</a:t>
            </a:r>
            <a:r>
              <a:rPr dirty="0" lang="pl-PL" sz="2000">
                <a:effectLst/>
                <a:latin charset="0" panose="020B0604020202020204" pitchFamily="34" typeface="Arial"/>
                <a:ea charset="0" panose="02020603050405020304" pitchFamily="18" typeface="Times New Roman"/>
                <a:cs charset="0" panose="020B0604020202020204" pitchFamily="34" typeface="Arial"/>
              </a:rPr>
              <a:t>ứ</a:t>
            </a:r>
            <a:r>
              <a:rPr dirty="0" lang="pl-PL" spc="-5" sz="2000">
                <a:effectLst/>
                <a:latin charset="0" panose="020B0604020202020204" pitchFamily="34" typeface="Arial"/>
                <a:ea charset="0" panose="02020603050405020304" pitchFamily="18" typeface="Times New Roman"/>
                <a:cs charset="0" panose="020B0604020202020204" pitchFamily="34" typeface="Arial"/>
              </a:rPr>
              <a:t>c:</a:t>
            </a:r>
            <a:endParaRPr dirty="0" lang="en-US" sz="2000">
              <a:latin charset="0" panose="020B0604020202020204" pitchFamily="34" typeface="Arial"/>
              <a:cs charset="0" panose="020B0604020202020204" pitchFamily="34" typeface="Arial"/>
            </a:endParaRPr>
          </a:p>
        </p:txBody>
      </p:sp>
      <p:pic>
        <p:nvPicPr>
          <p:cNvPr id="20" name="Object 19"/>
          <p:cNvPicPr>
            <a:picLocks noChangeAspect="1"/>
          </p:cNvPicPr>
          <p:nvPr/>
        </p:nvPicPr>
        <p:blipFill>
          <a:blip r:embed="rId4"/>
          <a:srcRect/>
          <a:stretch>
            <a:fillRect/>
          </a:stretch>
        </p:blipFill>
        <p:spPr bwMode="auto">
          <a:xfrm>
            <a:off x="6421507" y="1748168"/>
            <a:ext cx="4419600" cy="689864"/>
          </a:xfrm>
          <a:prstGeom prst="rect"/>
          <a:noFill/>
        </p:spPr>
      </p:pic>
      <p:sp>
        <p:nvSpPr>
          <p:cNvPr id="21" name="TextBox 20">
            <a:extLst>
              <a:ext uri="{FF2B5EF4-FFF2-40B4-BE49-F238E27FC236}">
                <a16:creationId xmlns:a16="http://schemas.microsoft.com/office/drawing/2014/main" id="{0638BC9A-C8A8-9ECE-6D38-3A9A8992426B}"/>
              </a:ext>
            </a:extLst>
          </p:cNvPr>
          <p:cNvSpPr txBox="1"/>
          <p:nvPr/>
        </p:nvSpPr>
        <p:spPr>
          <a:xfrm>
            <a:off x="1181100" y="2674488"/>
            <a:ext cx="4114800" cy="400110"/>
          </a:xfrm>
          <a:prstGeom prst="rect">
            <a:avLst/>
          </a:prstGeom>
          <a:noFill/>
        </p:spPr>
        <p:txBody>
          <a:bodyPr wrap="square">
            <a:spAutoFit/>
          </a:bodyPr>
          <a:lstStyle/>
          <a:p>
            <a:r>
              <a:rPr dirty="0" err="1" lang="fr-FR" sz="2000">
                <a:effectLst/>
                <a:latin charset="0" panose="020B0604020202020204" pitchFamily="34" typeface="Arial"/>
                <a:ea charset="0" panose="02020603050405020304" pitchFamily="18" typeface="Times New Roman"/>
                <a:cs charset="0" panose="020B0604020202020204" pitchFamily="34" typeface="Arial"/>
              </a:rPr>
              <a:t>Từ</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đó</a:t>
            </a:r>
            <a:r>
              <a:rPr dirty="0" lang="fr-FR" sz="2000">
                <a:effectLst/>
                <a:latin charset="0" panose="020B0604020202020204" pitchFamily="34" typeface="Arial"/>
                <a:ea charset="0" panose="02020603050405020304" pitchFamily="18" typeface="Times New Roman"/>
                <a:cs charset="0" panose="020B0604020202020204" pitchFamily="34" typeface="Arial"/>
              </a:rPr>
              <a:t>, ta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c</a:t>
            </a:r>
            <a:r>
              <a:rPr dirty="0" err="1" lang="fr-FR" sz="2000">
                <a:effectLst/>
                <a:latin charset="0" panose="020B0604020202020204" pitchFamily="34" typeface="Arial"/>
                <a:ea charset="0" panose="02020603050405020304" pitchFamily="18" typeface="Times New Roman"/>
                <a:cs charset="0" panose="020B0604020202020204" pitchFamily="34" typeface="Arial"/>
              </a:rPr>
              <a:t>ó</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l</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ư</a:t>
            </a:r>
            <a:r>
              <a:rPr dirty="0" err="1" lang="fr-FR" sz="2000">
                <a:effectLst/>
                <a:latin charset="0" panose="020B0604020202020204" pitchFamily="34" typeface="Arial"/>
                <a:ea charset="0" panose="02020603050405020304" pitchFamily="18" typeface="Times New Roman"/>
                <a:cs charset="0" panose="020B0604020202020204" pitchFamily="34" typeface="Arial"/>
              </a:rPr>
              <a:t>ợng</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xả</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lò</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lang="fr-FR" spc="15" sz="2000">
                <a:effectLst/>
                <a:latin charset="0" panose="020B0604020202020204" pitchFamily="34" typeface="Arial"/>
                <a:ea charset="0" panose="02020603050405020304" pitchFamily="18" typeface="Times New Roman"/>
                <a:cs charset="0" panose="020B0604020202020204" pitchFamily="34" typeface="Arial"/>
              </a:rPr>
              <a:t>l</a:t>
            </a:r>
            <a:r>
              <a:rPr dirty="0" lang="fr-FR" spc="-5" sz="2000">
                <a:effectLst/>
                <a:latin charset="0" panose="020B0604020202020204" pitchFamily="34" typeface="Arial"/>
                <a:ea charset="0" panose="02020603050405020304" pitchFamily="18" typeface="Times New Roman"/>
                <a:cs charset="0" panose="020B0604020202020204" pitchFamily="34" typeface="Arial"/>
              </a:rPr>
              <a:t>à</a:t>
            </a:r>
            <a:r>
              <a:rPr dirty="0" lang="fr-FR" sz="2000">
                <a:effectLst/>
                <a:latin charset="0" panose="020B0604020202020204" pitchFamily="34" typeface="Arial"/>
                <a:ea charset="0" panose="02020603050405020304" pitchFamily="18" typeface="Times New Roman"/>
                <a:cs charset="0" panose="020B0604020202020204" pitchFamily="34" typeface="Arial"/>
              </a:rPr>
              <a:t>:</a:t>
            </a:r>
            <a:endParaRPr dirty="0" lang="en-US" sz="2000">
              <a:latin charset="0" panose="020B0604020202020204" pitchFamily="34" typeface="Arial"/>
              <a:cs charset="0" panose="020B0604020202020204" pitchFamily="34" typeface="Arial"/>
            </a:endParaRPr>
          </a:p>
        </p:txBody>
      </p:sp>
      <p:pic>
        <p:nvPicPr>
          <p:cNvPr id="22" name="Object 21"/>
          <p:cNvPicPr>
            <a:picLocks noChangeAspect="1"/>
          </p:cNvPicPr>
          <p:nvPr/>
        </p:nvPicPr>
        <p:blipFill>
          <a:blip r:embed="rId6"/>
          <a:srcRect/>
          <a:stretch>
            <a:fillRect/>
          </a:stretch>
        </p:blipFill>
        <p:spPr bwMode="auto">
          <a:xfrm>
            <a:off x="5410200" y="2585202"/>
            <a:ext cx="2925417" cy="668602"/>
          </a:xfrm>
          <a:prstGeom prst="rect"/>
          <a:noFill/>
        </p:spPr>
      </p:pic>
      <p:sp>
        <p:nvSpPr>
          <p:cNvPr id="23" name="TextBox 22">
            <a:extLst>
              <a:ext uri="{FF2B5EF4-FFF2-40B4-BE49-F238E27FC236}">
                <a16:creationId xmlns:a16="http://schemas.microsoft.com/office/drawing/2014/main" id="{88580E07-345F-D74A-3B44-A261DF94850C}"/>
              </a:ext>
            </a:extLst>
          </p:cNvPr>
          <p:cNvSpPr txBox="1"/>
          <p:nvPr/>
        </p:nvSpPr>
        <p:spPr>
          <a:xfrm>
            <a:off x="8335617" y="2653256"/>
            <a:ext cx="2378766" cy="385362"/>
          </a:xfrm>
          <a:prstGeom prst="rect">
            <a:avLst/>
          </a:prstGeom>
          <a:noFill/>
        </p:spPr>
        <p:txBody>
          <a:bodyPr wrap="square">
            <a:spAutoFit/>
          </a:bodyPr>
          <a:lstStyle/>
          <a:p>
            <a:pPr algn="just">
              <a:lnSpc>
                <a:spcPct val="115000"/>
              </a:lnSpc>
              <a:spcBef>
                <a:spcPts val="400"/>
              </a:spcBef>
              <a:spcAft>
                <a:spcPts val="400"/>
              </a:spcAft>
            </a:pPr>
            <a:r>
              <a:rPr dirty="0" lang="fr-FR" sz="1800">
                <a:effectLst/>
                <a:latin charset="0" panose="020B0604020202020204" pitchFamily="34" typeface="Arial"/>
                <a:ea charset="0" panose="02020603050405020304" pitchFamily="18" typeface="Times New Roman"/>
              </a:rPr>
              <a:t>kg/h = 0,29 kg/s</a:t>
            </a:r>
            <a:endParaRPr dirty="0" lang="en-US" sz="1800">
              <a:effectLst/>
              <a:latin charset="0" panose="020B0604020202020204" pitchFamily="34" typeface="Arial"/>
              <a:ea charset="0" panose="02020603050405020304" pitchFamily="18" typeface="Times New Roman"/>
            </a:endParaRPr>
          </a:p>
        </p:txBody>
      </p:sp>
      <p:sp>
        <p:nvSpPr>
          <p:cNvPr id="24" name="TextBox 23">
            <a:extLst>
              <a:ext uri="{FF2B5EF4-FFF2-40B4-BE49-F238E27FC236}">
                <a16:creationId xmlns:a16="http://schemas.microsoft.com/office/drawing/2014/main" id="{6EC90F82-31F8-D065-3F53-FF864E67DDD5}"/>
              </a:ext>
            </a:extLst>
          </p:cNvPr>
          <p:cNvSpPr txBox="1"/>
          <p:nvPr/>
        </p:nvSpPr>
        <p:spPr>
          <a:xfrm>
            <a:off x="1066800" y="3388000"/>
            <a:ext cx="9144000" cy="1303627"/>
          </a:xfrm>
          <a:prstGeom prst="rect">
            <a:avLst/>
          </a:prstGeom>
          <a:noFill/>
        </p:spPr>
        <p:txBody>
          <a:bodyPr wrap="square">
            <a:spAutoFit/>
          </a:bodyPr>
          <a:lstStyle/>
          <a:p>
            <a:pPr algn="just">
              <a:lnSpc>
                <a:spcPct val="115000"/>
              </a:lnSpc>
              <a:spcBef>
                <a:spcPts val="300"/>
              </a:spcBef>
              <a:spcAft>
                <a:spcPts val="300"/>
              </a:spcAft>
            </a:pPr>
            <a:r>
              <a:rPr dirty="0" err="1" lang="fr-FR" sz="2000">
                <a:effectLst/>
                <a:latin charset="0" panose="020B0604020202020204" pitchFamily="34" typeface="Arial"/>
                <a:ea charset="0" panose="02020603050405020304" pitchFamily="18" typeface="Times New Roman"/>
                <a:cs charset="0" panose="020B0604020202020204" pitchFamily="34" typeface="Arial"/>
              </a:rPr>
              <a:t>Tổn</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ấ</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nh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ệ</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của</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dòng</a:t>
            </a:r>
            <a:r>
              <a:rPr dirty="0" lang="fr-FR" spc="1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xả</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lò</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được</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í</a:t>
            </a:r>
            <a:r>
              <a:rPr dirty="0" err="1" lang="fr-FR" sz="2000">
                <a:effectLst/>
                <a:latin charset="0" panose="020B0604020202020204" pitchFamily="34" typeface="Arial"/>
                <a:ea charset="0" panose="02020603050405020304" pitchFamily="18" typeface="Times New Roman"/>
                <a:cs charset="0" panose="020B0604020202020204" pitchFamily="34" typeface="Arial"/>
              </a:rPr>
              <a:t>nh</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theo</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c</a:t>
            </a:r>
            <a:r>
              <a:rPr dirty="0" err="1" lang="fr-FR" sz="2000">
                <a:effectLst/>
                <a:latin charset="0" panose="020B0604020202020204" pitchFamily="34" typeface="Arial"/>
                <a:ea charset="0" panose="02020603050405020304" pitchFamily="18" typeface="Times New Roman"/>
                <a:cs charset="0" panose="020B0604020202020204" pitchFamily="34" typeface="Arial"/>
              </a:rPr>
              <a:t>ông</a:t>
            </a:r>
            <a:r>
              <a:rPr dirty="0" lang="fr-FR" spc="1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h</a:t>
            </a:r>
            <a:r>
              <a:rPr dirty="0" err="1" lang="fr-FR" sz="2000">
                <a:effectLst/>
                <a:latin charset="0" panose="020B0604020202020204" pitchFamily="34" typeface="Arial"/>
                <a:ea charset="0" panose="02020603050405020304" pitchFamily="18" typeface="Times New Roman"/>
                <a:cs charset="0" panose="020B0604020202020204" pitchFamily="34" typeface="Arial"/>
              </a:rPr>
              <a:t>ức</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và</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b</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ằ</a:t>
            </a:r>
            <a:r>
              <a:rPr dirty="0" err="1" lang="fr-FR" sz="2000">
                <a:effectLst/>
                <a:latin charset="0" panose="020B0604020202020204" pitchFamily="34" typeface="Arial"/>
                <a:ea charset="0" panose="02020603050405020304" pitchFamily="18" typeface="Times New Roman"/>
                <a:cs charset="0" panose="020B0604020202020204" pitchFamily="34" typeface="Arial"/>
              </a:rPr>
              <a:t>ng</a:t>
            </a:r>
            <a:r>
              <a:rPr dirty="0" lang="fr-FR" sz="2000">
                <a:effectLst/>
                <a:latin charset="0" panose="020B0604020202020204" pitchFamily="34" typeface="Arial"/>
                <a:ea charset="0" panose="02020603050405020304" pitchFamily="18" typeface="Times New Roman"/>
                <a:cs charset="0" panose="020B0604020202020204" pitchFamily="34" typeface="Arial"/>
              </a:rPr>
              <a:t>:</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400"/>
              </a:spcBef>
              <a:spcAft>
                <a:spcPts val="400"/>
              </a:spcAft>
            </a:pPr>
            <a:r>
              <a:rPr dirty="0" lang="pl-PL" sz="2000">
                <a:effectLst/>
                <a:latin charset="0" panose="020B0604020202020204" pitchFamily="34" typeface="Arial"/>
                <a:ea charset="0" panose="02020603050405020304" pitchFamily="18" typeface="Times New Roman"/>
                <a:cs charset="0" panose="020B0604020202020204" pitchFamily="34" typeface="Arial"/>
              </a:rPr>
              <a:t>Q</a:t>
            </a:r>
            <a:r>
              <a:rPr baseline="-25000" dirty="0" lang="pl-PL" sz="2000">
                <a:effectLst/>
                <a:latin charset="0" panose="020B0604020202020204" pitchFamily="34" typeface="Arial"/>
                <a:ea charset="0" panose="02020603050405020304" pitchFamily="18" typeface="Times New Roman"/>
                <a:cs charset="0" panose="020B0604020202020204" pitchFamily="34" typeface="Arial"/>
              </a:rPr>
              <a:t>x</a:t>
            </a:r>
            <a:r>
              <a:rPr dirty="0" lang="pl-PL" sz="2000">
                <a:effectLst/>
                <a:latin charset="0" panose="020B0604020202020204" pitchFamily="34" typeface="Arial"/>
                <a:ea charset="0" panose="02020603050405020304" pitchFamily="18" typeface="Times New Roman"/>
                <a:cs charset="0" panose="020B0604020202020204" pitchFamily="34" typeface="Arial"/>
              </a:rPr>
              <a:t> = D</a:t>
            </a:r>
            <a:r>
              <a:rPr baseline="-25000" dirty="0" lang="pl-PL" sz="2000">
                <a:effectLst/>
                <a:latin charset="0" panose="020B0604020202020204" pitchFamily="34" typeface="Arial"/>
                <a:ea charset="0" panose="02020603050405020304" pitchFamily="18" typeface="Times New Roman"/>
                <a:cs charset="0" panose="020B0604020202020204" pitchFamily="34" typeface="Arial"/>
              </a:rPr>
              <a:t>x</a:t>
            </a:r>
            <a:r>
              <a:rPr dirty="0" lang="pl-PL" sz="2000">
                <a:effectLst/>
                <a:latin charset="0" panose="020B0604020202020204" pitchFamily="34" typeface="Arial"/>
                <a:ea charset="0" panose="02020603050405020304" pitchFamily="18" typeface="Times New Roman"/>
                <a:cs charset="0" panose="020B0604020202020204" pitchFamily="34" typeface="Arial"/>
              </a:rPr>
              <a:t> × (i</a:t>
            </a:r>
            <a:r>
              <a:rPr baseline="-25000" dirty="0" lang="pl-PL" sz="2000">
                <a:effectLst/>
                <a:latin charset="0" panose="020B0604020202020204" pitchFamily="34" typeface="Arial"/>
                <a:ea charset="0" panose="02020603050405020304" pitchFamily="18" typeface="Times New Roman"/>
                <a:cs charset="0" panose="020B0604020202020204" pitchFamily="34" typeface="Arial"/>
              </a:rPr>
              <a:t>x</a:t>
            </a:r>
            <a:r>
              <a:rPr dirty="0" lang="pl-PL" sz="2000">
                <a:effectLst/>
                <a:latin charset="0" panose="020B0604020202020204" pitchFamily="34" typeface="Arial"/>
                <a:ea charset="0" panose="02020603050405020304" pitchFamily="18" typeface="Times New Roman"/>
                <a:cs charset="0" panose="020B0604020202020204" pitchFamily="34" typeface="Arial"/>
              </a:rPr>
              <a:t> – i</a:t>
            </a:r>
            <a:r>
              <a:rPr baseline="-25000" dirty="0" lang="pl-PL" sz="2000">
                <a:effectLst/>
                <a:latin charset="0" panose="020B0604020202020204" pitchFamily="34" typeface="Arial"/>
                <a:ea charset="0" panose="02020603050405020304" pitchFamily="18" typeface="Times New Roman"/>
                <a:cs charset="0" panose="020B0604020202020204" pitchFamily="34" typeface="Arial"/>
              </a:rPr>
              <a:t>nc</a:t>
            </a:r>
            <a:r>
              <a:rPr dirty="0" lang="pl-PL" sz="2000">
                <a:effectLst/>
                <a:latin charset="0" panose="020B0604020202020204" pitchFamily="34" typeface="Arial"/>
                <a:ea charset="0" panose="02020603050405020304" pitchFamily="18" typeface="Times New Roman"/>
                <a:cs charset="0" panose="020B0604020202020204" pitchFamily="34" typeface="Arial"/>
              </a:rPr>
              <a:t>) = 0,29 × (971,8 – 463,5) = 148 kJ/s = 148 kW</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300"/>
              </a:spcBef>
              <a:spcAft>
                <a:spcPts val="300"/>
              </a:spcAft>
            </a:pPr>
            <a:r>
              <a:rPr dirty="0" lang="pl-PL" sz="2000">
                <a:effectLst/>
                <a:latin charset="0" panose="020B0604020202020204" pitchFamily="34" typeface="Arial"/>
                <a:ea charset="0" panose="02020603050405020304" pitchFamily="18" typeface="Times New Roman"/>
                <a:cs charset="0" panose="020B0604020202020204" pitchFamily="34" typeface="Arial"/>
              </a:rPr>
              <a:t>Với </a:t>
            </a:r>
            <a:r>
              <a:rPr dirty="0" lang="pl-PL" spc="5" sz="2000">
                <a:effectLst/>
                <a:latin charset="0" panose="020B0604020202020204" pitchFamily="34" typeface="Arial"/>
                <a:ea charset="0" panose="02020603050405020304" pitchFamily="18" typeface="Times New Roman"/>
                <a:cs charset="0" panose="020B0604020202020204" pitchFamily="34" typeface="Arial"/>
              </a:rPr>
              <a:t>i</a:t>
            </a:r>
            <a:r>
              <a:rPr baseline="-25000" dirty="0" lang="pl-PL" sz="2000">
                <a:effectLst/>
                <a:latin charset="0" panose="020B0604020202020204" pitchFamily="34" typeface="Arial"/>
                <a:ea charset="0" panose="02020603050405020304" pitchFamily="18" typeface="Times New Roman"/>
                <a:cs charset="0" panose="020B0604020202020204" pitchFamily="34" typeface="Arial"/>
              </a:rPr>
              <a:t>x</a:t>
            </a:r>
            <a:r>
              <a:rPr dirty="0" lang="pl-PL" spc="10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971,8 kJ/kg là </a:t>
            </a:r>
            <a:r>
              <a:rPr dirty="0" lang="pl-PL" spc="-5" sz="2000">
                <a:effectLst/>
                <a:latin charset="0" panose="020B0604020202020204" pitchFamily="34" typeface="Arial"/>
                <a:ea charset="0" panose="02020603050405020304" pitchFamily="18" typeface="Times New Roman"/>
                <a:cs charset="0" panose="020B0604020202020204" pitchFamily="34" typeface="Arial"/>
              </a:rPr>
              <a:t>enthalpy</a:t>
            </a:r>
            <a:r>
              <a:rPr dirty="0" lang="pl-PL" sz="2000">
                <a:effectLst/>
                <a:latin charset="0" panose="020B0604020202020204" pitchFamily="34" typeface="Arial"/>
                <a:ea charset="0" panose="02020603050405020304" pitchFamily="18" typeface="Times New Roman"/>
                <a:cs charset="0" panose="020B0604020202020204" pitchFamily="34" typeface="Arial"/>
              </a:rPr>
              <a:t> của</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nước</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pc="10" sz="2000">
                <a:effectLst/>
                <a:latin charset="0" panose="020B0604020202020204" pitchFamily="34" typeface="Arial"/>
                <a:ea charset="0" panose="02020603050405020304" pitchFamily="18" typeface="Times New Roman"/>
                <a:cs charset="0" panose="020B0604020202020204" pitchFamily="34" typeface="Arial"/>
              </a:rPr>
              <a:t>x</a:t>
            </a:r>
            <a:r>
              <a:rPr dirty="0" lang="pl-PL" sz="2000">
                <a:effectLst/>
                <a:latin charset="0" panose="020B0604020202020204" pitchFamily="34" typeface="Arial"/>
                <a:ea charset="0" panose="02020603050405020304" pitchFamily="18" typeface="Times New Roman"/>
                <a:cs charset="0" panose="020B0604020202020204" pitchFamily="34" typeface="Arial"/>
              </a:rPr>
              <a:t>ả</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lò.</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p:txBody>
      </p:sp>
      <p:sp>
        <p:nvSpPr>
          <p:cNvPr id="25" name="TextBox 24">
            <a:extLst>
              <a:ext uri="{FF2B5EF4-FFF2-40B4-BE49-F238E27FC236}">
                <a16:creationId xmlns:a16="http://schemas.microsoft.com/office/drawing/2014/main" id="{E8ADB09B-61B5-0840-6465-68C2ECBB587E}"/>
              </a:ext>
            </a:extLst>
          </p:cNvPr>
          <p:cNvSpPr txBox="1"/>
          <p:nvPr/>
        </p:nvSpPr>
        <p:spPr>
          <a:xfrm>
            <a:off x="1103243" y="4843346"/>
            <a:ext cx="6137412" cy="416204"/>
          </a:xfrm>
          <a:prstGeom prst="rect">
            <a:avLst/>
          </a:prstGeom>
          <a:noFill/>
        </p:spPr>
        <p:txBody>
          <a:bodyPr wrap="square">
            <a:spAutoFit/>
          </a:bodyPr>
          <a:lstStyle/>
          <a:p>
            <a:pPr algn="just">
              <a:lnSpc>
                <a:spcPct val="115000"/>
              </a:lnSpc>
              <a:spcBef>
                <a:spcPts val="300"/>
              </a:spcBef>
              <a:spcAft>
                <a:spcPts val="300"/>
              </a:spcAft>
            </a:pPr>
            <a:r>
              <a:rPr dirty="0" lang="pl-PL" sz="2000">
                <a:effectLst/>
                <a:latin charset="0" panose="020B0604020202020204" pitchFamily="34" typeface="Arial"/>
                <a:ea charset="0" panose="02020603050405020304" pitchFamily="18" typeface="Times New Roman"/>
                <a:cs charset="0" panose="020B0604020202020204" pitchFamily="34" typeface="Arial"/>
              </a:rPr>
              <a:t>Tỷ lệ</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tổn th</a:t>
            </a:r>
            <a:r>
              <a:rPr dirty="0" lang="pl-PL" spc="-5" sz="2000">
                <a:effectLst/>
                <a:latin charset="0" panose="020B0604020202020204" pitchFamily="34" typeface="Arial"/>
                <a:ea charset="0" panose="02020603050405020304" pitchFamily="18" typeface="Times New Roman"/>
                <a:cs charset="0" panose="020B0604020202020204" pitchFamily="34" typeface="Arial"/>
              </a:rPr>
              <a:t>ấ</a:t>
            </a:r>
            <a:r>
              <a:rPr dirty="0" lang="pl-PL" sz="2000">
                <a:effectLst/>
                <a:latin charset="0" panose="020B0604020202020204" pitchFamily="34" typeface="Arial"/>
                <a:ea charset="0" panose="02020603050405020304" pitchFamily="18" typeface="Times New Roman"/>
                <a:cs charset="0" panose="020B0604020202020204" pitchFamily="34" typeface="Arial"/>
              </a:rPr>
              <a:t>t </a:t>
            </a:r>
            <a:r>
              <a:rPr dirty="0" lang="pl-PL" spc="5" sz="2000">
                <a:effectLst/>
                <a:latin charset="0" panose="020B0604020202020204" pitchFamily="34" typeface="Arial"/>
                <a:ea charset="0" panose="02020603050405020304" pitchFamily="18" typeface="Times New Roman"/>
                <a:cs charset="0" panose="020B0604020202020204" pitchFamily="34" typeface="Arial"/>
              </a:rPr>
              <a:t>x</a:t>
            </a:r>
            <a:r>
              <a:rPr dirty="0" lang="pl-PL" sz="2000">
                <a:effectLst/>
                <a:latin charset="0" panose="020B0604020202020204" pitchFamily="34" typeface="Arial"/>
                <a:ea charset="0" panose="02020603050405020304" pitchFamily="18" typeface="Times New Roman"/>
                <a:cs charset="0" panose="020B0604020202020204" pitchFamily="34" typeface="Arial"/>
              </a:rPr>
              <a:t>ả</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lò được</a:t>
            </a:r>
            <a:r>
              <a:rPr dirty="0" lang="pl-PL" spc="5" sz="2000">
                <a:effectLst/>
                <a:latin charset="0" panose="020B0604020202020204" pitchFamily="34" typeface="Arial"/>
                <a:ea charset="0" panose="02020603050405020304" pitchFamily="18" typeface="Times New Roman"/>
                <a:cs charset="0" panose="020B0604020202020204" pitchFamily="34" typeface="Arial"/>
              </a:rPr>
              <a:t> </a:t>
            </a:r>
            <a:r>
              <a:rPr dirty="0" lang="pl-PL" sz="2000">
                <a:effectLst/>
                <a:latin charset="0" panose="020B0604020202020204" pitchFamily="34" typeface="Arial"/>
                <a:ea charset="0" panose="02020603050405020304" pitchFamily="18" typeface="Times New Roman"/>
                <a:cs charset="0" panose="020B0604020202020204" pitchFamily="34" typeface="Arial"/>
              </a:rPr>
              <a:t>t</a:t>
            </a:r>
            <a:r>
              <a:rPr dirty="0" lang="pl-PL" spc="5" sz="2000">
                <a:effectLst/>
                <a:latin charset="0" panose="020B0604020202020204" pitchFamily="34" typeface="Arial"/>
                <a:ea charset="0" panose="02020603050405020304" pitchFamily="18" typeface="Times New Roman"/>
                <a:cs charset="0" panose="020B0604020202020204" pitchFamily="34" typeface="Arial"/>
              </a:rPr>
              <a:t>í</a:t>
            </a:r>
            <a:r>
              <a:rPr dirty="0" lang="pl-PL" sz="2000">
                <a:effectLst/>
                <a:latin charset="0" panose="020B0604020202020204" pitchFamily="34" typeface="Arial"/>
                <a:ea charset="0" panose="02020603050405020304" pitchFamily="18" typeface="Times New Roman"/>
                <a:cs charset="0" panose="020B0604020202020204" pitchFamily="34" typeface="Arial"/>
              </a:rPr>
              <a:t>nh b</a:t>
            </a:r>
            <a:r>
              <a:rPr dirty="0" lang="pl-PL" spc="-5" sz="2000">
                <a:effectLst/>
                <a:latin charset="0" panose="020B0604020202020204" pitchFamily="34" typeface="Arial"/>
                <a:ea charset="0" panose="02020603050405020304" pitchFamily="18" typeface="Times New Roman"/>
                <a:cs charset="0" panose="020B0604020202020204" pitchFamily="34" typeface="Arial"/>
              </a:rPr>
              <a:t>ằ</a:t>
            </a:r>
            <a:r>
              <a:rPr dirty="0" lang="pl-PL" sz="2000">
                <a:effectLst/>
                <a:latin charset="0" panose="020B0604020202020204" pitchFamily="34" typeface="Arial"/>
                <a:ea charset="0" panose="02020603050405020304" pitchFamily="18" typeface="Times New Roman"/>
                <a:cs charset="0" panose="020B0604020202020204" pitchFamily="34" typeface="Arial"/>
              </a:rPr>
              <a:t>ng:</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p:txBody>
      </p:sp>
      <p:pic>
        <p:nvPicPr>
          <p:cNvPr id="26" name="Object 25"/>
          <p:cNvPicPr>
            <a:picLocks noChangeAspect="1"/>
          </p:cNvPicPr>
          <p:nvPr/>
        </p:nvPicPr>
        <p:blipFill>
          <a:blip r:embed="rId8"/>
          <a:srcRect/>
          <a:stretch>
            <a:fillRect/>
          </a:stretch>
        </p:blipFill>
        <p:spPr bwMode="auto">
          <a:xfrm>
            <a:off x="2819400" y="5410200"/>
            <a:ext cx="6739524" cy="805007"/>
          </a:xfrm>
          <a:prstGeom prst="rect"/>
          <a:noFill/>
        </p:spPr>
      </p:pic>
    </p:spTree>
    <p:extLst>
      <p:ext uri="{BB962C8B-B14F-4D97-AF65-F5344CB8AC3E}">
        <p14:creationId xmlns:p14="http://schemas.microsoft.com/office/powerpoint/2010/main" val="2195219313"/>
      </p:ext>
    </p:extLst>
  </p:cSld>
  <p:clrMapOvr>
    <a:masterClrMapping/>
  </p:clrMapOvr>
</p:sld>
</file>

<file path=ppt/slides/slide7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EE6736-1654-77DC-59CB-B359537872D1}"/>
              </a:ext>
            </a:extLst>
          </p:cNvPr>
          <p:cNvSpPr txBox="1"/>
          <p:nvPr/>
        </p:nvSpPr>
        <p:spPr>
          <a:xfrm>
            <a:off x="685800" y="533400"/>
            <a:ext cx="10820400" cy="523220"/>
          </a:xfrm>
          <a:prstGeom prst="rect">
            <a:avLst/>
          </a:prstGeom>
          <a:noFill/>
        </p:spPr>
        <p:txBody>
          <a:bodyPr wrap="square">
            <a:spAutoFit/>
          </a:bodyPr>
          <a:lstStyle/>
          <a:p>
            <a:pPr algn="ctr"/>
            <a:r>
              <a:rPr b="1" lang="fr-FR" sz="2800">
                <a:solidFill>
                  <a:schemeClr val="accent1">
                    <a:lumMod val="50000"/>
                  </a:schemeClr>
                </a:solidFill>
                <a:latin charset="0" panose="020B0604020202020204" pitchFamily="34" typeface="Arial"/>
                <a:ea charset="0" panose="02020603050405020304" pitchFamily="18" typeface="Times New Roman"/>
                <a:cs charset="0" panose="020B0604020202020204" pitchFamily="34" typeface="Arial"/>
              </a:rPr>
              <a:t>Ví dụ 3:</a:t>
            </a:r>
          </a:p>
        </p:txBody>
      </p:sp>
      <p:pic>
        <p:nvPicPr>
          <p:cNvPr id="12" name="Picture 11"/>
          <p:cNvPicPr>
            <a:picLocks noChangeAspect="1"/>
          </p:cNvPicPr>
          <p:nvPr/>
        </p:nvPicPr>
        <p:blipFill>
          <a:blip r:embed="rId3"/>
          <a:stretch>
            <a:fillRect/>
          </a:stretch>
        </p:blipFill>
        <p:spPr>
          <a:xfrm>
            <a:off x="11188160" y="5996280"/>
            <a:ext cx="1000211" cy="861720"/>
          </a:xfrm>
          <a:prstGeom prst="rect">
            <a:avLst/>
          </a:prstGeom>
        </p:spPr>
      </p:pic>
      <p:sp>
        <p:nvSpPr>
          <p:cNvPr id="14" name="TextBox 13">
            <a:extLst>
              <a:ext uri="{FF2B5EF4-FFF2-40B4-BE49-F238E27FC236}">
                <a16:creationId xmlns:a16="http://schemas.microsoft.com/office/drawing/2014/main" id="{89EC152C-8EB4-0F37-6C1D-711CE1564B69}"/>
              </a:ext>
            </a:extLst>
          </p:cNvPr>
          <p:cNvSpPr txBox="1"/>
          <p:nvPr/>
        </p:nvSpPr>
        <p:spPr>
          <a:xfrm>
            <a:off x="685800" y="1473892"/>
            <a:ext cx="10210800" cy="1535741"/>
          </a:xfrm>
          <a:prstGeom prst="rect">
            <a:avLst/>
          </a:prstGeom>
          <a:noFill/>
        </p:spPr>
        <p:txBody>
          <a:bodyPr wrap="square">
            <a:spAutoFit/>
          </a:bodyPr>
          <a:lstStyle/>
          <a:p>
            <a:pPr algn="just">
              <a:lnSpc>
                <a:spcPct val="120000"/>
              </a:lnSpc>
              <a:spcBef>
                <a:spcPts val="200"/>
              </a:spcBef>
              <a:spcAft>
                <a:spcPts val="200"/>
              </a:spcAft>
            </a:pPr>
            <a:r>
              <a:rPr dirty="0" err="1" lang="fr-FR" sz="2000">
                <a:effectLst/>
                <a:latin charset="0" panose="020B0604020202020204" pitchFamily="34" typeface="Arial"/>
                <a:ea charset="0" panose="02020603050405020304" pitchFamily="18" typeface="Times New Roman"/>
                <a:cs charset="0" panose="020B0604020202020204" pitchFamily="34" typeface="Arial"/>
              </a:rPr>
              <a:t>Một</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l</a:t>
            </a:r>
            <a:r>
              <a:rPr dirty="0" err="1" lang="fr-FR" sz="2000">
                <a:effectLst/>
                <a:latin charset="0" panose="020B0604020202020204" pitchFamily="34" typeface="Arial"/>
                <a:ea charset="0" panose="02020603050405020304" pitchFamily="18" typeface="Times New Roman"/>
                <a:cs charset="0" panose="020B0604020202020204" pitchFamily="34" typeface="Arial"/>
              </a:rPr>
              <a:t>ò</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hơi</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v</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ậ</a:t>
            </a:r>
            <a:r>
              <a:rPr dirty="0" err="1" lang="fr-FR" sz="2000">
                <a:effectLst/>
                <a:latin charset="0" panose="020B0604020202020204" pitchFamily="34" typeface="Arial"/>
                <a:ea charset="0" panose="02020603050405020304" pitchFamily="18" typeface="Times New Roman"/>
                <a:cs charset="0" panose="020B0604020202020204" pitchFamily="34" typeface="Arial"/>
              </a:rPr>
              <a:t>n</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à</a:t>
            </a:r>
            <a:r>
              <a:rPr dirty="0" err="1" lang="fr-FR" sz="2000">
                <a:effectLst/>
                <a:latin charset="0" panose="020B0604020202020204" pitchFamily="34" typeface="Arial"/>
                <a:ea charset="0" panose="02020603050405020304" pitchFamily="18" typeface="Times New Roman"/>
                <a:cs charset="0" panose="020B0604020202020204" pitchFamily="34" typeface="Arial"/>
              </a:rPr>
              <a:t>nh</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b</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ằ</a:t>
            </a:r>
            <a:r>
              <a:rPr dirty="0" err="1" lang="fr-FR" spc="10" sz="2000">
                <a:effectLst/>
                <a:latin charset="0" panose="020B0604020202020204" pitchFamily="34" typeface="Arial"/>
                <a:ea charset="0" panose="02020603050405020304" pitchFamily="18" typeface="Times New Roman"/>
                <a:cs charset="0" panose="020B0604020202020204" pitchFamily="34" typeface="Arial"/>
              </a:rPr>
              <a:t>n</a:t>
            </a:r>
            <a:r>
              <a:rPr dirty="0" err="1" lang="fr-FR" sz="2000">
                <a:effectLst/>
                <a:latin charset="0" panose="020B0604020202020204" pitchFamily="34" typeface="Arial"/>
                <a:ea charset="0" panose="02020603050405020304" pitchFamily="18" typeface="Times New Roman"/>
                <a:cs charset="0" panose="020B0604020202020204" pitchFamily="34" typeface="Arial"/>
              </a:rPr>
              <a:t>g</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đốt</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khí</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tự</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nhiên</a:t>
            </a:r>
            <a:r>
              <a:rPr dirty="0" lang="fr-FR" sz="2000">
                <a:effectLst/>
                <a:latin charset="0" panose="020B0604020202020204" pitchFamily="34" typeface="Arial"/>
                <a:ea charset="0" panose="02020603050405020304" pitchFamily="18" typeface="Times New Roman"/>
                <a:cs charset="0" panose="020B0604020202020204" pitchFamily="34" typeface="Arial"/>
              </a:rPr>
              <a:t> 20</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lang="fr-FR" sz="2000">
                <a:effectLst/>
                <a:latin charset="0" panose="020B0604020202020204" pitchFamily="34" typeface="Arial"/>
                <a:ea charset="0" panose="02020603050405020304" pitchFamily="18" typeface="Times New Roman"/>
                <a:cs charset="0" panose="020B0604020202020204" pitchFamily="34" typeface="Arial"/>
              </a:rPr>
              <a:t>T/h</a:t>
            </a:r>
            <a:r>
              <a:rPr dirty="0" lang="fr-FR" spc="1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c</a:t>
            </a:r>
            <a:r>
              <a:rPr dirty="0" err="1" lang="fr-FR" sz="2000">
                <a:effectLst/>
                <a:latin charset="0" panose="020B0604020202020204" pitchFamily="34" typeface="Arial"/>
                <a:ea charset="0" panose="02020603050405020304" pitchFamily="18" typeface="Times New Roman"/>
                <a:cs charset="0" panose="020B0604020202020204" pitchFamily="34" typeface="Arial"/>
              </a:rPr>
              <a:t>ó</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m</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ộ</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bộ</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ề</a:t>
            </a:r>
            <a:r>
              <a:rPr dirty="0" err="1" lang="fr-FR" sz="2000">
                <a:effectLst/>
                <a:latin charset="0" panose="020B0604020202020204" pitchFamily="34" typeface="Arial"/>
                <a:ea charset="0" panose="02020603050405020304" pitchFamily="18" typeface="Times New Roman"/>
                <a:cs charset="0" panose="020B0604020202020204" pitchFamily="34" typeface="Arial"/>
              </a:rPr>
              <a:t>u</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ể</a:t>
            </a:r>
            <a:r>
              <a:rPr dirty="0" err="1" lang="fr-FR" sz="2000">
                <a:effectLst/>
                <a:latin charset="0" panose="020B0604020202020204" pitchFamily="34" typeface="Arial"/>
                <a:ea charset="0" panose="02020603050405020304" pitchFamily="18" typeface="Times New Roman"/>
                <a:cs charset="0" panose="020B0604020202020204" pitchFamily="34" typeface="Arial"/>
              </a:rPr>
              <a:t>n</a:t>
            </a:r>
            <a:r>
              <a:rPr dirty="0" lang="fr-FR" spc="1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định</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vị</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đư</a:t>
            </a:r>
            <a:r>
              <a:rPr dirty="0" err="1" lang="fr-FR" spc="15" sz="2000">
                <a:effectLst/>
                <a:latin charset="0" panose="020B0604020202020204" pitchFamily="34" typeface="Arial"/>
                <a:ea charset="0" panose="02020603050405020304" pitchFamily="18" typeface="Times New Roman"/>
                <a:cs charset="0" panose="020B0604020202020204" pitchFamily="34" typeface="Arial"/>
              </a:rPr>
              <a:t>ợ</a:t>
            </a:r>
            <a:r>
              <a:rPr dirty="0" err="1" lang="fr-FR" sz="2000">
                <a:effectLst/>
                <a:latin charset="0" panose="020B0604020202020204" pitchFamily="34" typeface="Arial"/>
                <a:ea charset="0" panose="02020603050405020304" pitchFamily="18" typeface="Times New Roman"/>
                <a:cs charset="0" panose="020B0604020202020204" pitchFamily="34" typeface="Arial"/>
              </a:rPr>
              <a:t>c</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ề</a:t>
            </a:r>
            <a:r>
              <a:rPr dirty="0" err="1" lang="fr-FR" sz="2000">
                <a:effectLst/>
                <a:latin charset="0" panose="020B0604020202020204" pitchFamily="34" typeface="Arial"/>
                <a:ea charset="0" panose="02020603050405020304" pitchFamily="18" typeface="Times New Roman"/>
                <a:cs charset="0" panose="020B0604020202020204" pitchFamily="34" typeface="Arial"/>
              </a:rPr>
              <a:t>u</a:t>
            </a:r>
            <a:r>
              <a:rPr dirty="0" lang="fr-FR" spc="-2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c</a:t>
            </a:r>
            <a:r>
              <a:rPr dirty="0" err="1" lang="fr-FR" sz="2000">
                <a:effectLst/>
                <a:latin charset="0" panose="020B0604020202020204" pitchFamily="34" typeface="Arial"/>
                <a:ea charset="0" panose="02020603050405020304" pitchFamily="18" typeface="Times New Roman"/>
                <a:cs charset="0" panose="020B0604020202020204" pitchFamily="34" typeface="Arial"/>
              </a:rPr>
              <a:t>hỉnh</a:t>
            </a:r>
            <a:r>
              <a:rPr dirty="0" lang="fr-FR" spc="-2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l</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ạ</a:t>
            </a:r>
            <a:r>
              <a:rPr dirty="0" err="1" lang="fr-FR" sz="2000">
                <a:effectLst/>
                <a:latin charset="0" panose="020B0604020202020204" pitchFamily="34" typeface="Arial"/>
                <a:ea charset="0" panose="02020603050405020304" pitchFamily="18" typeface="Times New Roman"/>
                <a:cs charset="0" panose="020B0604020202020204" pitchFamily="34" typeface="Arial"/>
              </a:rPr>
              <a:t>i</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định</a:t>
            </a:r>
            <a:r>
              <a:rPr dirty="0" lang="fr-FR" spc="-2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k</a:t>
            </a:r>
            <a:r>
              <a:rPr dirty="0" err="1" lang="fr-FR" sz="2000">
                <a:effectLst/>
                <a:latin charset="0" panose="020B0604020202020204" pitchFamily="34" typeface="Arial"/>
                <a:ea charset="0" panose="02020603050405020304" pitchFamily="18" typeface="Times New Roman"/>
                <a:cs charset="0" panose="020B0604020202020204" pitchFamily="34" typeface="Arial"/>
              </a:rPr>
              <a:t>ỳ</a:t>
            </a:r>
            <a:r>
              <a:rPr dirty="0" lang="fr-FR" sz="2000">
                <a:effectLst/>
                <a:latin charset="0" panose="020B0604020202020204" pitchFamily="34" typeface="Arial"/>
                <a:ea charset="0" panose="02020603050405020304" pitchFamily="18" typeface="Times New Roman"/>
                <a:cs charset="0" panose="020B0604020202020204" pitchFamily="34" typeface="Arial"/>
              </a:rPr>
              <a:t>.</a:t>
            </a:r>
            <a:r>
              <a:rPr dirty="0" lang="fr-FR" spc="-2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15" sz="2000">
                <a:effectLst/>
                <a:latin charset="0" panose="020B0604020202020204" pitchFamily="34" typeface="Arial"/>
                <a:ea charset="0" panose="02020603050405020304" pitchFamily="18" typeface="Times New Roman"/>
                <a:cs charset="0" panose="020B0604020202020204" pitchFamily="34" typeface="Arial"/>
              </a:rPr>
              <a:t>Ư</a:t>
            </a:r>
            <a:r>
              <a:rPr dirty="0" err="1" lang="fr-FR" sz="2000">
                <a:effectLst/>
                <a:latin charset="0" panose="020B0604020202020204" pitchFamily="34" typeface="Arial"/>
                <a:ea charset="0" panose="02020603050405020304" pitchFamily="18" typeface="Times New Roman"/>
                <a:cs charset="0" panose="020B0604020202020204" pitchFamily="34" typeface="Arial"/>
              </a:rPr>
              <a:t>ớc</a:t>
            </a:r>
            <a:r>
              <a:rPr dirty="0" lang="fr-FR" spc="-3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í</a:t>
            </a:r>
            <a:r>
              <a:rPr dirty="0" err="1" lang="fr-FR" sz="2000">
                <a:effectLst/>
                <a:latin charset="0" panose="020B0604020202020204" pitchFamily="34" typeface="Arial"/>
                <a:ea charset="0" panose="02020603050405020304" pitchFamily="18" typeface="Times New Roman"/>
                <a:cs charset="0" panose="020B0604020202020204" pitchFamily="34" typeface="Arial"/>
              </a:rPr>
              <a:t>nh</a:t>
            </a:r>
            <a:r>
              <a:rPr dirty="0" lang="fr-FR" spc="-2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c</a:t>
            </a:r>
            <a:r>
              <a:rPr dirty="0" err="1" lang="fr-FR" sz="2000">
                <a:effectLst/>
                <a:latin charset="0" panose="020B0604020202020204" pitchFamily="34" typeface="Arial"/>
                <a:ea charset="0" panose="02020603050405020304" pitchFamily="18" typeface="Times New Roman"/>
                <a:cs charset="0" panose="020B0604020202020204" pitchFamily="34" typeface="Arial"/>
              </a:rPr>
              <a:t>ơ</a:t>
            </a:r>
            <a:r>
              <a:rPr dirty="0" lang="fr-FR" spc="-2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hội</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ế</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ệ</a:t>
            </a:r>
            <a:r>
              <a:rPr dirty="0" err="1" lang="fr-FR" sz="2000">
                <a:effectLst/>
                <a:latin charset="0" panose="020B0604020202020204" pitchFamily="34" typeface="Arial"/>
                <a:ea charset="0" panose="02020603050405020304" pitchFamily="18" typeface="Times New Roman"/>
                <a:cs charset="0" panose="020B0604020202020204" pitchFamily="34" typeface="Arial"/>
              </a:rPr>
              <a:t>m</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lang="fr-FR" spc="5" sz="2000">
                <a:effectLst/>
                <a:latin charset="0" panose="020B0604020202020204" pitchFamily="34" typeface="Arial"/>
                <a:ea charset="0" panose="02020603050405020304" pitchFamily="18" typeface="Times New Roman"/>
                <a:cs charset="0" panose="020B0604020202020204" pitchFamily="34" typeface="Arial"/>
              </a:rPr>
              <a:t>c</a:t>
            </a:r>
            <a:r>
              <a:rPr dirty="0" lang="fr-FR" sz="2000">
                <a:effectLst/>
                <a:latin charset="0" panose="020B0604020202020204" pitchFamily="34" typeface="Arial"/>
                <a:ea charset="0" panose="02020603050405020304" pitchFamily="18" typeface="Times New Roman"/>
                <a:cs charset="0" panose="020B0604020202020204" pitchFamily="34" typeface="Arial"/>
              </a:rPr>
              <a:t>hi</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phí</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n</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ă</a:t>
            </a:r>
            <a:r>
              <a:rPr dirty="0" err="1" lang="fr-FR" sz="2000">
                <a:effectLst/>
                <a:latin charset="0" panose="020B0604020202020204" pitchFamily="34" typeface="Arial"/>
                <a:ea charset="0" panose="02020603050405020304" pitchFamily="18" typeface="Times New Roman"/>
                <a:cs charset="0" panose="020B0604020202020204" pitchFamily="34" typeface="Arial"/>
              </a:rPr>
              <a:t>ng</a:t>
            </a:r>
            <a:r>
              <a:rPr dirty="0" lang="fr-FR" spc="-2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l</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ư</a:t>
            </a:r>
            <a:r>
              <a:rPr dirty="0" err="1" lang="fr-FR" sz="2000">
                <a:effectLst/>
                <a:latin charset="0" panose="020B0604020202020204" pitchFamily="34" typeface="Arial"/>
                <a:ea charset="0" panose="02020603050405020304" pitchFamily="18" typeface="Times New Roman"/>
                <a:cs charset="0" panose="020B0604020202020204" pitchFamily="34" typeface="Arial"/>
              </a:rPr>
              <a:t>ợng</a:t>
            </a:r>
            <a:r>
              <a:rPr dirty="0" lang="fr-FR" spc="-2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hằng</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năm</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c</a:t>
            </a:r>
            <a:r>
              <a:rPr dirty="0" err="1" lang="fr-FR" sz="2000">
                <a:effectLst/>
                <a:latin charset="0" panose="020B0604020202020204" pitchFamily="34" typeface="Arial"/>
                <a:ea charset="0" panose="02020603050405020304" pitchFamily="18" typeface="Times New Roman"/>
                <a:cs charset="0" panose="020B0604020202020204" pitchFamily="34" typeface="Arial"/>
              </a:rPr>
              <a:t>ho</a:t>
            </a:r>
            <a:r>
              <a:rPr dirty="0" lang="fr-FR" spc="-2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v</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i</a:t>
            </a:r>
            <a:r>
              <a:rPr dirty="0" err="1" lang="fr-FR" spc="10" sz="2000">
                <a:effectLst/>
                <a:latin charset="0" panose="020B0604020202020204" pitchFamily="34" typeface="Arial"/>
                <a:ea charset="0" panose="02020603050405020304" pitchFamily="18" typeface="Times New Roman"/>
                <a:cs charset="0" panose="020B0604020202020204" pitchFamily="34" typeface="Arial"/>
              </a:rPr>
              <a:t>ệ</a:t>
            </a:r>
            <a:r>
              <a:rPr dirty="0" err="1" lang="fr-FR" sz="2000">
                <a:effectLst/>
                <a:latin charset="0" panose="020B0604020202020204" pitchFamily="34" typeface="Arial"/>
                <a:ea charset="0" panose="02020603050405020304" pitchFamily="18" typeface="Times New Roman"/>
                <a:cs charset="0" panose="020B0604020202020204" pitchFamily="34" typeface="Arial"/>
              </a:rPr>
              <a:t>c</a:t>
            </a:r>
            <a:r>
              <a:rPr dirty="0" lang="fr-FR" spc="-3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tri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ể</a:t>
            </a:r>
            <a:r>
              <a:rPr dirty="0" err="1" lang="fr-FR" sz="2000">
                <a:effectLst/>
                <a:latin charset="0" panose="020B0604020202020204" pitchFamily="34" typeface="Arial"/>
                <a:ea charset="0" panose="02020603050405020304" pitchFamily="18" typeface="Times New Roman"/>
                <a:cs charset="0" panose="020B0604020202020204" pitchFamily="34" typeface="Arial"/>
              </a:rPr>
              <a:t>n</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a</a:t>
            </a:r>
            <a:r>
              <a:rPr dirty="0" err="1" lang="fr-FR" sz="2000">
                <a:effectLst/>
                <a:latin charset="0" panose="020B0604020202020204" pitchFamily="34" typeface="Arial"/>
                <a:ea charset="0" panose="02020603050405020304" pitchFamily="18" typeface="Times New Roman"/>
                <a:cs charset="0" panose="020B0604020202020204" pitchFamily="34" typeface="Arial"/>
              </a:rPr>
              <a:t>i</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bộ</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ề</a:t>
            </a:r>
            <a:r>
              <a:rPr dirty="0" err="1" lang="fr-FR" sz="2000">
                <a:effectLst/>
                <a:latin charset="0" panose="020B0604020202020204" pitchFamily="34" typeface="Arial"/>
                <a:ea charset="0" panose="02020603050405020304" pitchFamily="18" typeface="Times New Roman"/>
                <a:cs charset="0" panose="020B0604020202020204" pitchFamily="34" typeface="Arial"/>
              </a:rPr>
              <a:t>u</a:t>
            </a:r>
            <a:r>
              <a:rPr dirty="0" lang="fr-FR" spc="1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ể</a:t>
            </a:r>
            <a:r>
              <a:rPr dirty="0" err="1" lang="fr-FR" sz="2000">
                <a:effectLst/>
                <a:latin charset="0" panose="020B0604020202020204" pitchFamily="34" typeface="Arial"/>
                <a:ea charset="0" panose="02020603050405020304" pitchFamily="18" typeface="Times New Roman"/>
                <a:cs charset="0" panose="020B0604020202020204" pitchFamily="34" typeface="Arial"/>
              </a:rPr>
              <a:t>n</a:t>
            </a:r>
            <a:r>
              <a:rPr dirty="0" lang="fr-FR" spc="1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10" sz="2000">
                <a:effectLst/>
                <a:latin charset="0" panose="020B0604020202020204" pitchFamily="34" typeface="Arial"/>
                <a:ea charset="0" panose="02020603050405020304" pitchFamily="18" typeface="Times New Roman"/>
                <a:cs charset="0" panose="020B0604020202020204" pitchFamily="34" typeface="Arial"/>
              </a:rPr>
              <a:t>g</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ả</a:t>
            </a:r>
            <a:r>
              <a:rPr dirty="0" err="1" lang="fr-FR" sz="2000">
                <a:effectLst/>
                <a:latin charset="0" panose="020B0604020202020204" pitchFamily="34" typeface="Arial"/>
                <a:ea charset="0" panose="02020603050405020304" pitchFamily="18" typeface="Times New Roman"/>
                <a:cs charset="0" panose="020B0604020202020204" pitchFamily="34" typeface="Arial"/>
              </a:rPr>
              <a:t>m</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oxy</a:t>
            </a:r>
            <a:r>
              <a:rPr dirty="0" lang="fr-FR" spc="1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t</a:t>
            </a:r>
            <a:r>
              <a:rPr dirty="0" err="1" lang="fr-FR" sz="2000">
                <a:effectLst/>
                <a:latin charset="0" panose="020B0604020202020204" pitchFamily="34" typeface="Arial"/>
                <a:ea charset="0" panose="02020603050405020304" pitchFamily="18" typeface="Times New Roman"/>
                <a:cs charset="0" panose="020B0604020202020204" pitchFamily="34" typeface="Arial"/>
              </a:rPr>
              <a:t>ự</a:t>
            </a:r>
            <a:r>
              <a:rPr dirty="0" lang="fr-FR" spc="1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động</a:t>
            </a:r>
            <a:r>
              <a:rPr dirty="0" lang="fr-FR" spc="1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để</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qu</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ả</a:t>
            </a:r>
            <a:r>
              <a:rPr dirty="0" err="1" lang="fr-FR" sz="2000">
                <a:effectLst/>
                <a:latin charset="0" panose="020B0604020202020204" pitchFamily="34" typeface="Arial"/>
                <a:ea charset="0" panose="02020603050405020304" pitchFamily="18" typeface="Times New Roman"/>
                <a:cs charset="0" panose="020B0604020202020204" pitchFamily="34" typeface="Arial"/>
              </a:rPr>
              <a:t>n</a:t>
            </a:r>
            <a:r>
              <a:rPr dirty="0" lang="fr-FR" spc="1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lý</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10" sz="2000">
                <a:effectLst/>
                <a:latin charset="0" panose="020B0604020202020204" pitchFamily="34" typeface="Arial"/>
                <a:ea charset="0" panose="02020603050405020304" pitchFamily="18" typeface="Times New Roman"/>
                <a:cs charset="0" panose="020B0604020202020204" pitchFamily="34" typeface="Arial"/>
              </a:rPr>
              <a:t>k</a:t>
            </a:r>
            <a:r>
              <a:rPr dirty="0" err="1" lang="fr-FR" sz="2000">
                <a:effectLst/>
                <a:latin charset="0" panose="020B0604020202020204" pitchFamily="34" typeface="Arial"/>
                <a:ea charset="0" panose="02020603050405020304" pitchFamily="18" typeface="Times New Roman"/>
                <a:cs charset="0" panose="020B0604020202020204" pitchFamily="34" typeface="Arial"/>
              </a:rPr>
              <a:t>hông</a:t>
            </a:r>
            <a:r>
              <a:rPr dirty="0" lang="fr-FR" spc="1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khí</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dư</a:t>
            </a:r>
            <a:r>
              <a:rPr dirty="0" lang="fr-FR" spc="1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c</a:t>
            </a:r>
            <a:r>
              <a:rPr dirty="0" err="1" lang="fr-FR" sz="2000">
                <a:effectLst/>
                <a:latin charset="0" panose="020B0604020202020204" pitchFamily="34" typeface="Arial"/>
                <a:ea charset="0" panose="02020603050405020304" pitchFamily="18" typeface="Times New Roman"/>
                <a:cs charset="0" panose="020B0604020202020204" pitchFamily="34" typeface="Arial"/>
              </a:rPr>
              <a:t>ho</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lò</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h</a:t>
            </a:r>
            <a:r>
              <a:rPr dirty="0" err="1" lang="fr-FR" spc="-10" sz="2000">
                <a:effectLst/>
                <a:latin charset="0" panose="020B0604020202020204" pitchFamily="34" typeface="Arial"/>
                <a:ea charset="0" panose="02020603050405020304" pitchFamily="18" typeface="Times New Roman"/>
                <a:cs charset="0" panose="020B0604020202020204" pitchFamily="34" typeface="Arial"/>
              </a:rPr>
              <a:t>ơ</a:t>
            </a:r>
            <a:r>
              <a:rPr dirty="0" err="1" lang="fr-FR" sz="2000">
                <a:effectLst/>
                <a:latin charset="0" panose="020B0604020202020204" pitchFamily="34" typeface="Arial"/>
                <a:ea charset="0" panose="02020603050405020304" pitchFamily="18" typeface="Times New Roman"/>
                <a:cs charset="0" panose="020B0604020202020204" pitchFamily="34" typeface="Arial"/>
              </a:rPr>
              <a:t>i</a:t>
            </a:r>
            <a:r>
              <a:rPr dirty="0" lang="fr-FR" sz="2000">
                <a:effectLst/>
                <a:latin charset="0" panose="020B0604020202020204" pitchFamily="34" typeface="Arial"/>
                <a:ea charset="0" panose="02020603050405020304" pitchFamily="18" typeface="Times New Roman"/>
                <a:cs charset="0" panose="020B0604020202020204" pitchFamily="34" typeface="Arial"/>
              </a:rPr>
              <a:t>.</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G</a:t>
            </a:r>
            <a:r>
              <a:rPr dirty="0" err="1" lang="fr-FR" spc="15" sz="2000">
                <a:effectLst/>
                <a:latin charset="0" panose="020B0604020202020204" pitchFamily="34" typeface="Arial"/>
                <a:ea charset="0" panose="02020603050405020304" pitchFamily="18" typeface="Times New Roman"/>
                <a:cs charset="0" panose="020B0604020202020204" pitchFamily="34" typeface="Arial"/>
              </a:rPr>
              <a:t>i</a:t>
            </a:r>
            <a:r>
              <a:rPr dirty="0" err="1" lang="fr-FR" sz="2000">
                <a:effectLst/>
                <a:latin charset="0" panose="020B0604020202020204" pitchFamily="34" typeface="Arial"/>
                <a:ea charset="0" panose="02020603050405020304" pitchFamily="18" typeface="Times New Roman"/>
                <a:cs charset="0" panose="020B0604020202020204" pitchFamily="34" typeface="Arial"/>
              </a:rPr>
              <a:t>ả</a:t>
            </a:r>
            <a:r>
              <a:rPr dirty="0" lang="fr-FR" spc="1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ế</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b</a:t>
            </a:r>
            <a:r>
              <a:rPr dirty="0" err="1" lang="fr-FR" sz="2000">
                <a:effectLst/>
                <a:latin charset="0" panose="020B0604020202020204" pitchFamily="34" typeface="Arial"/>
                <a:ea charset="0" panose="02020603050405020304" pitchFamily="18" typeface="Times New Roman"/>
                <a:cs charset="0" panose="020B0604020202020204" pitchFamily="34" typeface="Arial"/>
              </a:rPr>
              <a:t>ỏ</a:t>
            </a:r>
            <a:r>
              <a:rPr dirty="0" lang="fr-FR" spc="20" sz="2000">
                <a:effectLst/>
                <a:latin charset="0" panose="020B0604020202020204" pitchFamily="34" typeface="Arial"/>
                <a:ea charset="0" panose="02020603050405020304" pitchFamily="18" typeface="Times New Roman"/>
                <a:cs charset="0" panose="020B0604020202020204" pitchFamily="34" typeface="Arial"/>
              </a:rPr>
              <a:t> </a:t>
            </a:r>
            <a:r>
              <a:rPr dirty="0" lang="fr-FR" sz="2000">
                <a:effectLst/>
                <a:latin charset="0" panose="020B0604020202020204" pitchFamily="34" typeface="Arial"/>
                <a:ea charset="0" panose="02020603050405020304" pitchFamily="18" typeface="Times New Roman"/>
                <a:cs charset="0" panose="020B0604020202020204" pitchFamily="34" typeface="Arial"/>
              </a:rPr>
              <a:t>qua </a:t>
            </a:r>
            <a:r>
              <a:rPr dirty="0" err="1" lang="fr-FR" sz="2000">
                <a:effectLst/>
                <a:latin charset="0" panose="020B0604020202020204" pitchFamily="34" typeface="Arial"/>
                <a:ea charset="0" panose="02020603050405020304" pitchFamily="18" typeface="Times New Roman"/>
                <a:cs charset="0" panose="020B0604020202020204" pitchFamily="34" typeface="Arial"/>
              </a:rPr>
              <a:t>tổn</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ấ</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vỏ</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và</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xả</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lò</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cho</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tính</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t</a:t>
            </a:r>
            <a:r>
              <a:rPr dirty="0" err="1" lang="fr-FR" sz="2000">
                <a:effectLst/>
                <a:latin charset="0" panose="020B0604020202020204" pitchFamily="34" typeface="Arial"/>
                <a:ea charset="0" panose="02020603050405020304" pitchFamily="18" typeface="Times New Roman"/>
                <a:cs charset="0" panose="020B0604020202020204" pitchFamily="34" typeface="Arial"/>
              </a:rPr>
              <a:t>o</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á</a:t>
            </a:r>
            <a:r>
              <a:rPr dirty="0" err="1" lang="fr-FR" sz="2000">
                <a:effectLst/>
                <a:latin charset="0" panose="020B0604020202020204" pitchFamily="34" typeface="Arial"/>
                <a:ea charset="0" panose="02020603050405020304" pitchFamily="18" typeface="Times New Roman"/>
                <a:cs charset="0" panose="020B0604020202020204" pitchFamily="34" typeface="Arial"/>
              </a:rPr>
              <a:t>n</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ệ</a:t>
            </a:r>
            <a:r>
              <a:rPr dirty="0" err="1" lang="fr-FR" sz="2000">
                <a:effectLst/>
                <a:latin charset="0" panose="020B0604020202020204" pitchFamily="34" typeface="Arial"/>
                <a:ea charset="0" panose="02020603050405020304" pitchFamily="18" typeface="Times New Roman"/>
                <a:cs charset="0" panose="020B0604020202020204" pitchFamily="34" typeface="Arial"/>
              </a:rPr>
              <a:t>u</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su</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ấ</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l</a:t>
            </a:r>
            <a:r>
              <a:rPr dirty="0" err="1" lang="fr-FR" sz="2000">
                <a:effectLst/>
                <a:latin charset="0" panose="020B0604020202020204" pitchFamily="34" typeface="Arial"/>
                <a:ea charset="0" panose="02020603050405020304" pitchFamily="18" typeface="Times New Roman"/>
                <a:cs charset="0" panose="020B0604020202020204" pitchFamily="34" typeface="Arial"/>
              </a:rPr>
              <a:t>ò</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hơi</a:t>
            </a:r>
            <a:r>
              <a:rPr dirty="0" lang="fr-FR" sz="2000">
                <a:effectLst/>
                <a:latin charset="0" panose="020B0604020202020204" pitchFamily="34" typeface="Arial"/>
                <a:ea charset="0" panose="02020603050405020304" pitchFamily="18" typeface="Times New Roman"/>
                <a:cs charset="0" panose="020B0604020202020204" pitchFamily="34" typeface="Arial"/>
              </a:rPr>
              <a:t>.</a:t>
            </a:r>
            <a:endParaRPr dirty="0" lang="en-US" sz="2000">
              <a:latin charset="0" panose="020B0604020202020204" pitchFamily="34" typeface="Arial"/>
              <a:cs charset="0" panose="020B0604020202020204" pitchFamily="34" typeface="Arial"/>
            </a:endParaRPr>
          </a:p>
        </p:txBody>
      </p:sp>
      <p:sp>
        <p:nvSpPr>
          <p:cNvPr id="15" name="TextBox 14">
            <a:extLst>
              <a:ext uri="{FF2B5EF4-FFF2-40B4-BE49-F238E27FC236}">
                <a16:creationId xmlns:a16="http://schemas.microsoft.com/office/drawing/2014/main" id="{67AE7C3E-1312-41D0-7F92-28ABE13572E1}"/>
              </a:ext>
            </a:extLst>
          </p:cNvPr>
          <p:cNvSpPr txBox="1"/>
          <p:nvPr/>
        </p:nvSpPr>
        <p:spPr>
          <a:xfrm>
            <a:off x="685800" y="3039140"/>
            <a:ext cx="4953000" cy="400110"/>
          </a:xfrm>
          <a:prstGeom prst="rect">
            <a:avLst/>
          </a:prstGeom>
          <a:noFill/>
        </p:spPr>
        <p:txBody>
          <a:bodyPr wrap="square">
            <a:spAutoFit/>
          </a:bodyPr>
          <a:lstStyle/>
          <a:p>
            <a:r>
              <a:rPr dirty="0" lang="pl-PL" sz="2000">
                <a:effectLst/>
                <a:latin charset="0" panose="020B0604020202020204" pitchFamily="34" typeface="Arial"/>
                <a:ea charset="0" panose="02020603050405020304" pitchFamily="18" typeface="Times New Roman"/>
                <a:cs charset="0" panose="020B0604020202020204" pitchFamily="34" typeface="Arial"/>
              </a:rPr>
              <a:t>Nhiệt trị thấp làm việc của khí thiên nhiên: </a:t>
            </a:r>
            <a:endParaRPr dirty="0" lang="en-US" sz="2000">
              <a:latin charset="0" panose="020B0604020202020204" pitchFamily="34" typeface="Arial"/>
              <a:cs charset="0" panose="020B0604020202020204" pitchFamily="34" typeface="Arial"/>
            </a:endParaRPr>
          </a:p>
        </p:txBody>
      </p:sp>
      <p:sp>
        <p:nvSpPr>
          <p:cNvPr id="16" name="TextBox 15">
            <a:extLst>
              <a:ext uri="{FF2B5EF4-FFF2-40B4-BE49-F238E27FC236}">
                <a16:creationId xmlns:a16="http://schemas.microsoft.com/office/drawing/2014/main" id="{22EC59F6-2367-79E3-74EE-5E5E280C8094}"/>
              </a:ext>
            </a:extLst>
          </p:cNvPr>
          <p:cNvSpPr txBox="1"/>
          <p:nvPr/>
        </p:nvSpPr>
        <p:spPr>
          <a:xfrm>
            <a:off x="6109667" y="3089559"/>
            <a:ext cx="3733800" cy="400110"/>
          </a:xfrm>
          <a:prstGeom prst="rect">
            <a:avLst/>
          </a:prstGeom>
          <a:noFill/>
        </p:spPr>
        <p:txBody>
          <a:bodyPr wrap="square">
            <a:spAutoFit/>
          </a:bodyPr>
          <a:lstStyle/>
          <a:p>
            <a:r>
              <a:rPr dirty="0" lang="pl-PL" sz="2000">
                <a:effectLst/>
                <a:latin charset="0" panose="020B0604020202020204" pitchFamily="34" typeface="Arial"/>
                <a:ea charset="0" panose="02020603050405020304" pitchFamily="18" typeface="Times New Roman"/>
                <a:cs charset="0" panose="020B0604020202020204" pitchFamily="34" typeface="Arial"/>
              </a:rPr>
              <a:t>= 54.220 kJ/kg (40.144 kJ/m³)</a:t>
            </a:r>
            <a:endParaRPr dirty="0" lang="en-US" sz="2000">
              <a:latin charset="0" panose="020B0604020202020204" pitchFamily="34" typeface="Arial"/>
              <a:cs charset="0" panose="020B0604020202020204" pitchFamily="34" typeface="Arial"/>
            </a:endParaRPr>
          </a:p>
        </p:txBody>
      </p:sp>
      <p:pic>
        <p:nvPicPr>
          <p:cNvPr id="17" name="Object 16"/>
          <p:cNvPicPr>
            <a:picLocks noChangeAspect="1"/>
          </p:cNvPicPr>
          <p:nvPr/>
        </p:nvPicPr>
        <p:blipFill>
          <a:blip r:embed="rId4"/>
          <a:srcRect/>
          <a:stretch>
            <a:fillRect/>
          </a:stretch>
        </p:blipFill>
        <p:spPr bwMode="auto">
          <a:xfrm>
            <a:off x="5638800" y="3017904"/>
            <a:ext cx="450989" cy="493364"/>
          </a:xfrm>
          <a:prstGeom prst="rect"/>
          <a:noFill/>
        </p:spPr>
      </p:pic>
      <p:sp>
        <p:nvSpPr>
          <p:cNvPr id="18" name="TextBox 17">
            <a:extLst>
              <a:ext uri="{FF2B5EF4-FFF2-40B4-BE49-F238E27FC236}">
                <a16:creationId xmlns:a16="http://schemas.microsoft.com/office/drawing/2014/main" id="{F72C056B-642B-4FB0-090E-AE8899F1BC92}"/>
              </a:ext>
            </a:extLst>
          </p:cNvPr>
          <p:cNvSpPr txBox="1"/>
          <p:nvPr/>
        </p:nvSpPr>
        <p:spPr>
          <a:xfrm>
            <a:off x="685800" y="3505200"/>
            <a:ext cx="9554817" cy="1633268"/>
          </a:xfrm>
          <a:prstGeom prst="rect">
            <a:avLst/>
          </a:prstGeom>
          <a:noFill/>
        </p:spPr>
        <p:txBody>
          <a:bodyPr wrap="square">
            <a:spAutoFit/>
          </a:bodyPr>
          <a:lstStyle/>
          <a:p>
            <a:pPr algn="just">
              <a:lnSpc>
                <a:spcPct val="115000"/>
              </a:lnSpc>
              <a:spcBef>
                <a:spcPts val="300"/>
              </a:spcBef>
              <a:spcAft>
                <a:spcPts val="300"/>
              </a:spcAft>
            </a:pPr>
            <a:r>
              <a:rPr dirty="0" lang="fr-FR" sz="2000">
                <a:effectLst/>
                <a:latin charset="0" panose="020B0604020202020204" pitchFamily="34" typeface="Arial"/>
                <a:ea charset="0" panose="02020603050405020304" pitchFamily="18" typeface="Times New Roman"/>
                <a:cs charset="0" panose="020B0604020202020204" pitchFamily="34" typeface="Arial"/>
              </a:rPr>
              <a:t>Cung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cấ</a:t>
            </a:r>
            <a:r>
              <a:rPr dirty="0" err="1" lang="fr-FR" sz="2000">
                <a:effectLst/>
                <a:latin charset="0" panose="020B0604020202020204" pitchFamily="34" typeface="Arial"/>
                <a:ea charset="0" panose="02020603050405020304" pitchFamily="18" typeface="Times New Roman"/>
                <a:cs charset="0" panose="020B0604020202020204" pitchFamily="34" typeface="Arial"/>
              </a:rPr>
              <a:t>p</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nhiên</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l</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ệ</a:t>
            </a:r>
            <a:r>
              <a:rPr dirty="0" err="1" lang="fr-FR" sz="2000">
                <a:effectLst/>
                <a:latin charset="0" panose="020B0604020202020204" pitchFamily="34" typeface="Arial"/>
                <a:ea charset="0" panose="02020603050405020304" pitchFamily="18" typeface="Times New Roman"/>
                <a:cs charset="0" panose="020B0604020202020204" pitchFamily="34" typeface="Arial"/>
              </a:rPr>
              <a:t>u</a:t>
            </a:r>
            <a:r>
              <a:rPr dirty="0" lang="fr-FR" sz="2000">
                <a:effectLst/>
                <a:latin charset="0" panose="020B0604020202020204" pitchFamily="34" typeface="Arial"/>
                <a:ea charset="0" panose="02020603050405020304" pitchFamily="18" typeface="Times New Roman"/>
                <a:cs charset="0" panose="020B0604020202020204" pitchFamily="34" typeface="Arial"/>
              </a:rPr>
              <a:t>: 1.693 </a:t>
            </a:r>
            <a:r>
              <a:rPr dirty="0" lang="fr-FR" spc="5" sz="2000">
                <a:effectLst/>
                <a:latin charset="0" panose="020B0604020202020204" pitchFamily="34" typeface="Arial"/>
                <a:ea charset="0" panose="02020603050405020304" pitchFamily="18" typeface="Times New Roman"/>
                <a:cs charset="0" panose="020B0604020202020204" pitchFamily="34" typeface="Arial"/>
              </a:rPr>
              <a:t>m</a:t>
            </a:r>
            <a:r>
              <a:rPr dirty="0" lang="fr-FR" sz="2000">
                <a:effectLst/>
                <a:latin charset="0" panose="020B0604020202020204" pitchFamily="34" typeface="Arial"/>
                <a:ea charset="0" panose="02020603050405020304" pitchFamily="18" typeface="Times New Roman"/>
                <a:cs charset="0" panose="020B0604020202020204" pitchFamily="34" typeface="Arial"/>
              </a:rPr>
              <a:t>³/</a:t>
            </a:r>
            <a:r>
              <a:rPr dirty="0" err="1" lang="fr-FR" sz="2000">
                <a:effectLst/>
                <a:latin charset="0" panose="020B0604020202020204" pitchFamily="34" typeface="Arial"/>
                <a:ea charset="0" panose="02020603050405020304" pitchFamily="18" typeface="Times New Roman"/>
                <a:cs charset="0" panose="020B0604020202020204" pitchFamily="34" typeface="Arial"/>
              </a:rPr>
              <a:t>g</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i</a:t>
            </a:r>
            <a:r>
              <a:rPr dirty="0" err="1" lang="fr-FR" sz="2000">
                <a:effectLst/>
                <a:latin charset="0" panose="020B0604020202020204" pitchFamily="34" typeface="Arial"/>
                <a:ea charset="0" panose="02020603050405020304" pitchFamily="18" typeface="Times New Roman"/>
                <a:cs charset="0" panose="020B0604020202020204" pitchFamily="34" typeface="Arial"/>
              </a:rPr>
              <a:t>ờ</a:t>
            </a:r>
            <a:r>
              <a:rPr dirty="0" lang="fr-FR" sz="2000">
                <a:effectLst/>
                <a:latin charset="0" panose="020B0604020202020204" pitchFamily="34" typeface="Arial"/>
                <a:ea charset="0" panose="02020603050405020304" pitchFamily="18" typeface="Times New Roman"/>
                <a:cs charset="0" panose="020B0604020202020204" pitchFamily="34" typeface="Arial"/>
              </a:rPr>
              <a:t> (28 m³/</a:t>
            </a:r>
            <a:r>
              <a:rPr dirty="0" err="1" lang="fr-FR" sz="2000">
                <a:effectLst/>
                <a:latin charset="0" panose="020B0604020202020204" pitchFamily="34" typeface="Arial"/>
                <a:ea charset="0" panose="02020603050405020304" pitchFamily="18" typeface="Times New Roman"/>
                <a:cs charset="0" panose="020B0604020202020204" pitchFamily="34" typeface="Arial"/>
              </a:rPr>
              <a:t>phút</a:t>
            </a:r>
            <a:r>
              <a:rPr dirty="0" lang="fr-FR" sz="2000">
                <a:effectLst/>
                <a:latin charset="0" panose="020B0604020202020204" pitchFamily="34" typeface="Arial"/>
                <a:ea charset="0" panose="02020603050405020304" pitchFamily="18" typeface="Times New Roman"/>
                <a:cs charset="0" panose="020B0604020202020204" pitchFamily="34" typeface="Arial"/>
              </a:rPr>
              <a:t>).</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300"/>
              </a:spcBef>
              <a:spcAft>
                <a:spcPts val="300"/>
              </a:spcAft>
            </a:pPr>
            <a:r>
              <a:rPr dirty="0" err="1" lang="fr-FR" sz="2000">
                <a:effectLst/>
                <a:latin charset="0" panose="020B0604020202020204" pitchFamily="34" typeface="Arial"/>
                <a:ea charset="0" panose="02020603050405020304" pitchFamily="18" typeface="Times New Roman"/>
                <a:cs charset="0" panose="020B0604020202020204" pitchFamily="34" typeface="Arial"/>
              </a:rPr>
              <a:t>Giá</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nhiên</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li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ệ</a:t>
            </a:r>
            <a:r>
              <a:rPr dirty="0" err="1" lang="fr-FR" sz="2000">
                <a:effectLst/>
                <a:latin charset="0" panose="020B0604020202020204" pitchFamily="34" typeface="Arial"/>
                <a:ea charset="0" panose="02020603050405020304" pitchFamily="18" typeface="Times New Roman"/>
                <a:cs charset="0" panose="020B0604020202020204" pitchFamily="34" typeface="Arial"/>
              </a:rPr>
              <a:t>u</a:t>
            </a:r>
            <a:r>
              <a:rPr dirty="0" lang="fr-FR" sz="2000">
                <a:effectLst/>
                <a:latin charset="0" panose="020B0604020202020204" pitchFamily="34" typeface="Arial"/>
                <a:ea charset="0" panose="02020603050405020304" pitchFamily="18" typeface="Times New Roman"/>
                <a:cs charset="0" panose="020B0604020202020204" pitchFamily="34" typeface="Arial"/>
              </a:rPr>
              <a:t>: 1,0 U</a:t>
            </a:r>
            <a:r>
              <a:rPr dirty="0" lang="fr-FR" spc="5" sz="2000">
                <a:effectLst/>
                <a:latin charset="0" panose="020B0604020202020204" pitchFamily="34" typeface="Arial"/>
                <a:ea charset="0" panose="02020603050405020304" pitchFamily="18" typeface="Times New Roman"/>
                <a:cs charset="0" panose="020B0604020202020204" pitchFamily="34" typeface="Arial"/>
              </a:rPr>
              <a:t>S</a:t>
            </a:r>
            <a:r>
              <a:rPr dirty="0" lang="fr-FR" sz="2000">
                <a:effectLst/>
                <a:latin charset="0" panose="020B0604020202020204" pitchFamily="34" typeface="Arial"/>
                <a:ea charset="0" panose="02020603050405020304" pitchFamily="18" typeface="Times New Roman"/>
                <a:cs charset="0" panose="020B0604020202020204" pitchFamily="34" typeface="Arial"/>
              </a:rPr>
              <a:t>D/</a:t>
            </a:r>
            <a:r>
              <a:rPr dirty="0" lang="fr-FR" spc="5" sz="2000">
                <a:effectLst/>
                <a:latin charset="0" panose="020B0604020202020204" pitchFamily="34" typeface="Arial"/>
                <a:ea charset="0" panose="02020603050405020304" pitchFamily="18" typeface="Times New Roman"/>
                <a:cs charset="0" panose="020B0604020202020204" pitchFamily="34" typeface="Arial"/>
              </a:rPr>
              <a:t>m3</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Nhi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ệ</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độ</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ống</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khói</a:t>
            </a:r>
            <a:r>
              <a:rPr dirty="0" lang="fr-FR" sz="2000">
                <a:effectLst/>
                <a:latin charset="0" panose="020B0604020202020204" pitchFamily="34" typeface="Arial"/>
                <a:ea charset="0" panose="02020603050405020304" pitchFamily="18" typeface="Times New Roman"/>
                <a:cs charset="0" panose="020B0604020202020204" pitchFamily="34" typeface="Arial"/>
              </a:rPr>
              <a:t>:</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lang="fr-FR" sz="2000">
                <a:effectLst/>
                <a:latin charset="0" panose="020B0604020202020204" pitchFamily="34" typeface="Arial"/>
                <a:ea charset="0" panose="02020603050405020304" pitchFamily="18" typeface="Times New Roman"/>
                <a:cs charset="0" panose="020B0604020202020204" pitchFamily="34" typeface="Arial"/>
              </a:rPr>
              <a:t>200 °C. </a:t>
            </a:r>
            <a:r>
              <a:rPr dirty="0" err="1" lang="fr-FR" sz="2000">
                <a:effectLst/>
                <a:latin charset="0" panose="020B0604020202020204" pitchFamily="34" typeface="Arial"/>
                <a:ea charset="0" panose="02020603050405020304" pitchFamily="18" typeface="Times New Roman"/>
                <a:cs charset="0" panose="020B0604020202020204" pitchFamily="34" typeface="Arial"/>
              </a:rPr>
              <a:t>Oxy</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r</a:t>
            </a:r>
            <a:r>
              <a:rPr dirty="0" err="1" lang="fr-FR" sz="2000">
                <a:effectLst/>
                <a:latin charset="0" panose="020B0604020202020204" pitchFamily="34" typeface="Arial"/>
                <a:ea charset="0" panose="02020603050405020304" pitchFamily="18" typeface="Times New Roman"/>
                <a:cs charset="0" panose="020B0604020202020204" pitchFamily="34" typeface="Arial"/>
              </a:rPr>
              <a:t>ong</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khói</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th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ả</a:t>
            </a:r>
            <a:r>
              <a:rPr dirty="0" err="1" lang="fr-FR" sz="2000">
                <a:effectLst/>
                <a:latin charset="0" panose="020B0604020202020204" pitchFamily="34" typeface="Arial"/>
                <a:ea charset="0" panose="02020603050405020304" pitchFamily="18" typeface="Times New Roman"/>
                <a:cs charset="0" panose="020B0604020202020204" pitchFamily="34" typeface="Arial"/>
              </a:rPr>
              <a:t>i</a:t>
            </a:r>
            <a:r>
              <a:rPr dirty="0" lang="fr-FR" sz="2000">
                <a:effectLst/>
                <a:latin charset="0" panose="020B0604020202020204" pitchFamily="34" typeface="Arial"/>
                <a:ea charset="0" panose="02020603050405020304" pitchFamily="18" typeface="Times New Roman"/>
                <a:cs charset="0" panose="020B0604020202020204" pitchFamily="34" typeface="Arial"/>
              </a:rPr>
              <a:t>:</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lang="fr-FR" sz="2000">
                <a:effectLst/>
                <a:latin charset="0" panose="020B0604020202020204" pitchFamily="34" typeface="Arial"/>
                <a:ea charset="0" panose="02020603050405020304" pitchFamily="18" typeface="Times New Roman"/>
                <a:cs charset="0" panose="020B0604020202020204" pitchFamily="34" typeface="Arial"/>
              </a:rPr>
              <a:t>5</a:t>
            </a:r>
            <a:r>
              <a:rPr dirty="0" lang="fr-FR" spc="-5" sz="2000">
                <a:effectLst/>
                <a:latin charset="0" panose="020B0604020202020204" pitchFamily="34" typeface="Arial"/>
                <a:ea charset="0" panose="02020603050405020304" pitchFamily="18" typeface="Times New Roman"/>
                <a:cs charset="0" panose="020B0604020202020204" pitchFamily="34" typeface="Arial"/>
              </a:rPr>
              <a:t>%</a:t>
            </a:r>
            <a:r>
              <a:rPr dirty="0" lang="fr-FR" sz="2000">
                <a:effectLst/>
                <a:latin charset="0" panose="020B0604020202020204" pitchFamily="34" typeface="Arial"/>
                <a:ea charset="0" panose="02020603050405020304" pitchFamily="18" typeface="Times New Roman"/>
                <a:cs charset="0" panose="020B0604020202020204" pitchFamily="34" typeface="Arial"/>
              </a:rPr>
              <a:t>.</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a:p>
            <a:pPr algn="just">
              <a:lnSpc>
                <a:spcPct val="115000"/>
              </a:lnSpc>
              <a:spcBef>
                <a:spcPts val="300"/>
              </a:spcBef>
              <a:spcAft>
                <a:spcPts val="300"/>
              </a:spcAft>
            </a:pPr>
            <a:r>
              <a:rPr dirty="0" err="1" lang="fr-FR" sz="2000">
                <a:effectLst/>
                <a:latin charset="0" panose="020B0604020202020204" pitchFamily="34" typeface="Arial"/>
                <a:ea charset="0" panose="02020603050405020304" pitchFamily="18" typeface="Times New Roman"/>
                <a:cs charset="0" panose="020B0604020202020204" pitchFamily="34" typeface="Arial"/>
              </a:rPr>
              <a:t>C</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á</a:t>
            </a:r>
            <a:r>
              <a:rPr dirty="0" err="1" lang="fr-FR" sz="2000">
                <a:effectLst/>
                <a:latin charset="0" panose="020B0604020202020204" pitchFamily="34" typeface="Arial"/>
                <a:ea charset="0" panose="02020603050405020304" pitchFamily="18" typeface="Times New Roman"/>
                <a:cs charset="0" panose="020B0604020202020204" pitchFamily="34" typeface="Arial"/>
              </a:rPr>
              <a:t>c</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c</a:t>
            </a:r>
            <a:r>
              <a:rPr dirty="0" err="1" lang="fr-FR" sz="2000">
                <a:effectLst/>
                <a:latin charset="0" panose="020B0604020202020204" pitchFamily="34" typeface="Arial"/>
                <a:ea charset="0" panose="02020603050405020304" pitchFamily="18" typeface="Times New Roman"/>
                <a:cs charset="0" panose="020B0604020202020204" pitchFamily="34" typeface="Arial"/>
              </a:rPr>
              <a:t>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ấ</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c</a:t>
            </a:r>
            <a:r>
              <a:rPr dirty="0" err="1" lang="fr-FR" spc="10" sz="2000">
                <a:effectLst/>
                <a:latin charset="0" panose="020B0604020202020204" pitchFamily="34" typeface="Arial"/>
                <a:ea charset="0" panose="02020603050405020304" pitchFamily="18" typeface="Times New Roman"/>
                <a:cs charset="0" panose="020B0604020202020204" pitchFamily="34" typeface="Arial"/>
              </a:rPr>
              <a:t>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á</a:t>
            </a:r>
            <a:r>
              <a:rPr dirty="0" err="1" lang="fr-FR" sz="2000">
                <a:effectLst/>
                <a:latin charset="0" panose="020B0604020202020204" pitchFamily="34" typeface="Arial"/>
                <a:ea charset="0" panose="02020603050405020304" pitchFamily="18" typeface="Times New Roman"/>
                <a:cs charset="0" panose="020B0604020202020204" pitchFamily="34" typeface="Arial"/>
              </a:rPr>
              <a:t>y</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được</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ì</a:t>
            </a:r>
            <a:r>
              <a:rPr dirty="0" err="1" lang="fr-FR" sz="2000">
                <a:effectLst/>
                <a:latin charset="0" panose="020B0604020202020204" pitchFamily="34" typeface="Arial"/>
                <a:ea charset="0" panose="02020603050405020304" pitchFamily="18" typeface="Times New Roman"/>
                <a:cs charset="0" panose="020B0604020202020204" pitchFamily="34" typeface="Arial"/>
              </a:rPr>
              <a:t>m</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t</a:t>
            </a:r>
            <a:r>
              <a:rPr dirty="0" err="1" lang="fr-FR" sz="2000">
                <a:effectLst/>
                <a:latin charset="0" panose="020B0604020202020204" pitchFamily="34" typeface="Arial"/>
                <a:ea charset="0" panose="02020603050405020304" pitchFamily="18" typeface="Times New Roman"/>
                <a:cs charset="0" panose="020B0604020202020204" pitchFamily="34" typeface="Arial"/>
              </a:rPr>
              <a:t>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ấ</a:t>
            </a:r>
            <a:r>
              <a:rPr dirty="0" err="1" lang="fr-FR" sz="2000">
                <a:effectLst/>
                <a:latin charset="0" panose="020B0604020202020204" pitchFamily="34" typeface="Arial"/>
                <a:ea charset="0" panose="02020603050405020304" pitchFamily="18" typeface="Times New Roman"/>
                <a:cs charset="0" panose="020B0604020202020204" pitchFamily="34" typeface="Arial"/>
              </a:rPr>
              <a:t>y</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không</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á</a:t>
            </a:r>
            <a:r>
              <a:rPr dirty="0" err="1" lang="fr-FR" sz="2000">
                <a:effectLst/>
                <a:latin charset="0" panose="020B0604020202020204" pitchFamily="34" typeface="Arial"/>
                <a:ea charset="0" panose="02020603050405020304" pitchFamily="18" typeface="Times New Roman"/>
                <a:cs charset="0" panose="020B0604020202020204" pitchFamily="34" typeface="Arial"/>
              </a:rPr>
              <a:t>ng</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kể</a:t>
            </a:r>
            <a:r>
              <a:rPr dirty="0" lang="fr-FR" spc="-5"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trong</a:t>
            </a:r>
            <a:r>
              <a:rPr dirty="0" lang="fr-FR" spc="10"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ph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â</a:t>
            </a:r>
            <a:r>
              <a:rPr dirty="0" err="1" lang="fr-FR" sz="2000">
                <a:effectLst/>
                <a:latin charset="0" panose="020B0604020202020204" pitchFamily="34" typeface="Arial"/>
                <a:ea charset="0" panose="02020603050405020304" pitchFamily="18" typeface="Times New Roman"/>
                <a:cs charset="0" panose="020B0604020202020204" pitchFamily="34" typeface="Arial"/>
              </a:rPr>
              <a:t>n</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í</a:t>
            </a:r>
            <a:r>
              <a:rPr dirty="0" err="1" lang="fr-FR" sz="2000">
                <a:effectLst/>
                <a:latin charset="0" panose="020B0604020202020204" pitchFamily="34" typeface="Arial"/>
                <a:ea charset="0" panose="02020603050405020304" pitchFamily="18" typeface="Times New Roman"/>
                <a:cs charset="0" panose="020B0604020202020204" pitchFamily="34" typeface="Arial"/>
              </a:rPr>
              <a:t>ch</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khí</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t</a:t>
            </a:r>
            <a:r>
              <a:rPr dirty="0" err="1" lang="fr-FR" sz="2000">
                <a:effectLst/>
                <a:latin charset="0" panose="020B0604020202020204" pitchFamily="34" typeface="Arial"/>
                <a:ea charset="0" panose="02020603050405020304" pitchFamily="18" typeface="Times New Roman"/>
                <a:cs charset="0" panose="020B0604020202020204" pitchFamily="34" typeface="Arial"/>
              </a:rPr>
              <a:t>h</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ả</a:t>
            </a:r>
            <a:r>
              <a:rPr dirty="0" err="1" lang="fr-FR" sz="2000">
                <a:effectLst/>
                <a:latin charset="0" panose="020B0604020202020204" pitchFamily="34" typeface="Arial"/>
                <a:ea charset="0" panose="02020603050405020304" pitchFamily="18" typeface="Times New Roman"/>
                <a:cs charset="0" panose="020B0604020202020204" pitchFamily="34" typeface="Arial"/>
              </a:rPr>
              <a:t>i</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Nhi</a:t>
            </a:r>
            <a:r>
              <a:rPr dirty="0" err="1" lang="fr-FR" spc="-5" sz="2000">
                <a:effectLst/>
                <a:latin charset="0" panose="020B0604020202020204" pitchFamily="34" typeface="Arial"/>
                <a:ea charset="0" panose="02020603050405020304" pitchFamily="18" typeface="Times New Roman"/>
                <a:cs charset="0" panose="020B0604020202020204" pitchFamily="34" typeface="Arial"/>
              </a:rPr>
              <a:t>ệ</a:t>
            </a:r>
            <a:r>
              <a:rPr dirty="0" err="1" lang="fr-FR" sz="2000">
                <a:effectLst/>
                <a:latin charset="0" panose="020B0604020202020204" pitchFamily="34" typeface="Arial"/>
                <a:ea charset="0" panose="02020603050405020304" pitchFamily="18" typeface="Times New Roman"/>
                <a:cs charset="0" panose="020B0604020202020204" pitchFamily="34" typeface="Arial"/>
              </a:rPr>
              <a:t>t</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độ</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không</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khí</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xung</a:t>
            </a:r>
            <a:r>
              <a:rPr dirty="0" lang="fr-FR" sz="2000">
                <a:effectLst/>
                <a:latin charset="0" panose="020B0604020202020204" pitchFamily="34" typeface="Arial"/>
                <a:ea charset="0" panose="02020603050405020304" pitchFamily="18" typeface="Times New Roman"/>
                <a:cs charset="0" panose="020B0604020202020204" pitchFamily="34" typeface="Arial"/>
              </a:rPr>
              <a:t> </a:t>
            </a:r>
            <a:r>
              <a:rPr dirty="0" err="1" lang="fr-FR" sz="2000">
                <a:effectLst/>
                <a:latin charset="0" panose="020B0604020202020204" pitchFamily="34" typeface="Arial"/>
                <a:ea charset="0" panose="02020603050405020304" pitchFamily="18" typeface="Times New Roman"/>
                <a:cs charset="0" panose="020B0604020202020204" pitchFamily="34" typeface="Arial"/>
              </a:rPr>
              <a:t>quanh</a:t>
            </a:r>
            <a:r>
              <a:rPr dirty="0" lang="fr-FR" sz="2000">
                <a:effectLst/>
                <a:latin charset="0" panose="020B0604020202020204" pitchFamily="34" typeface="Arial"/>
                <a:ea charset="0" panose="02020603050405020304" pitchFamily="18" typeface="Times New Roman"/>
                <a:cs charset="0" panose="020B0604020202020204" pitchFamily="34" typeface="Arial"/>
              </a:rPr>
              <a:t>: 20 </a:t>
            </a:r>
            <a:r>
              <a:rPr dirty="0" lang="fr-FR" spc="-10" sz="2000">
                <a:effectLst/>
                <a:latin charset="0" panose="020B0604020202020204" pitchFamily="34" typeface="Arial"/>
                <a:ea charset="0" panose="02020603050405020304" pitchFamily="18" typeface="Times New Roman"/>
                <a:cs charset="0" panose="020B0604020202020204" pitchFamily="34" typeface="Arial"/>
              </a:rPr>
              <a:t>°</a:t>
            </a:r>
            <a:r>
              <a:rPr dirty="0" lang="fr-FR" sz="2000">
                <a:effectLst/>
                <a:latin charset="0" panose="020B0604020202020204" pitchFamily="34" typeface="Arial"/>
                <a:ea charset="0" panose="02020603050405020304" pitchFamily="18" typeface="Times New Roman"/>
                <a:cs charset="0" panose="020B0604020202020204" pitchFamily="34" typeface="Arial"/>
              </a:rPr>
              <a:t>C.</a:t>
            </a:r>
            <a:endParaRPr dirty="0" lang="en-US" sz="2000">
              <a:effectLst/>
              <a:latin charset="0" panose="020B0604020202020204" pitchFamily="34" typeface="Arial"/>
              <a:ea charset="0" panose="02020603050405020304" pitchFamily="18" typeface="Times New Roman"/>
              <a:cs charset="0" panose="020B0604020202020204" pitchFamily="34" typeface="Arial"/>
            </a:endParaRPr>
          </a:p>
        </p:txBody>
      </p:sp>
    </p:spTree>
    <p:extLst>
      <p:ext uri="{BB962C8B-B14F-4D97-AF65-F5344CB8AC3E}">
        <p14:creationId xmlns:p14="http://schemas.microsoft.com/office/powerpoint/2010/main" val="66126034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1188160" y="5996280"/>
            <a:ext cx="1000211" cy="861720"/>
          </a:xfrm>
          <a:prstGeom prst="rect">
            <a:avLst/>
          </a:prstGeom>
        </p:spPr>
      </p:pic>
      <p:sp>
        <p:nvSpPr>
          <p:cNvPr id="8" name="TextBox 7">
            <a:extLst>
              <a:ext uri="{FF2B5EF4-FFF2-40B4-BE49-F238E27FC236}">
                <a16:creationId xmlns:a16="http://schemas.microsoft.com/office/drawing/2014/main" id="{4CEE6736-1654-77DC-59CB-B359537872D1}"/>
              </a:ext>
            </a:extLst>
          </p:cNvPr>
          <p:cNvSpPr txBox="1"/>
          <p:nvPr/>
        </p:nvSpPr>
        <p:spPr>
          <a:xfrm>
            <a:off x="685800" y="533400"/>
            <a:ext cx="10820400" cy="523220"/>
          </a:xfrm>
          <a:prstGeom prst="rect">
            <a:avLst/>
          </a:prstGeom>
          <a:noFill/>
        </p:spPr>
        <p:txBody>
          <a:bodyPr wrap="square">
            <a:spAutoFit/>
          </a:bodyPr>
          <a:lstStyle/>
          <a:p>
            <a:pPr algn="ctr"/>
            <a:r>
              <a:rPr lang="fr-FR" sz="2800" b="1">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Ví dụ 3:</a:t>
            </a:r>
          </a:p>
        </p:txBody>
      </p:sp>
      <p:sp>
        <p:nvSpPr>
          <p:cNvPr id="10" name="TextBox 9">
            <a:extLst>
              <a:ext uri="{FF2B5EF4-FFF2-40B4-BE49-F238E27FC236}">
                <a16:creationId xmlns:a16="http://schemas.microsoft.com/office/drawing/2014/main" id="{89620B9B-C339-32AC-B396-C7F44C480475}"/>
              </a:ext>
            </a:extLst>
          </p:cNvPr>
          <p:cNvSpPr txBox="1"/>
          <p:nvPr/>
        </p:nvSpPr>
        <p:spPr>
          <a:xfrm>
            <a:off x="685800" y="1470147"/>
            <a:ext cx="10972800" cy="4029308"/>
          </a:xfrm>
          <a:prstGeom prst="rect">
            <a:avLst/>
          </a:prstGeom>
          <a:noFill/>
        </p:spPr>
        <p:txBody>
          <a:bodyPr wrap="square">
            <a:spAutoFit/>
          </a:bodyPr>
          <a:lstStyle/>
          <a:p>
            <a:pPr algn="just">
              <a:lnSpc>
                <a:spcPct val="115000"/>
              </a:lnSpc>
              <a:spcBef>
                <a:spcPts val="300"/>
              </a:spcBef>
              <a:spcAft>
                <a:spcPts val="300"/>
              </a:spcAft>
            </a:pPr>
            <a:r>
              <a:rPr lang="fr-FR" i="1" dirty="0" err="1">
                <a:effectLst/>
                <a:latin typeface="Arial" panose="020B0604020202020204" pitchFamily="34" charset="0"/>
                <a:ea typeface="Times New Roman" panose="02020603050405020304" pitchFamily="18" charset="0"/>
                <a:cs typeface="Arial" panose="020B0604020202020204" pitchFamily="34" charset="0"/>
              </a:rPr>
              <a:t>Bài</a:t>
            </a:r>
            <a:r>
              <a:rPr lang="fr-FR" i="1" dirty="0">
                <a:effectLst/>
                <a:latin typeface="Arial" panose="020B0604020202020204" pitchFamily="34" charset="0"/>
                <a:ea typeface="Times New Roman" panose="02020603050405020304" pitchFamily="18" charset="0"/>
                <a:cs typeface="Arial" panose="020B0604020202020204" pitchFamily="34" charset="0"/>
              </a:rPr>
              <a:t> </a:t>
            </a:r>
            <a:r>
              <a:rPr lang="fr-FR" i="1" dirty="0" err="1">
                <a:effectLst/>
                <a:latin typeface="Arial" panose="020B0604020202020204" pitchFamily="34" charset="0"/>
                <a:ea typeface="Times New Roman" panose="02020603050405020304" pitchFamily="18" charset="0"/>
                <a:cs typeface="Arial" panose="020B0604020202020204" pitchFamily="34" charset="0"/>
              </a:rPr>
              <a:t>g</a:t>
            </a:r>
            <a:r>
              <a:rPr lang="fr-FR" i="1" spc="5" dirty="0" err="1">
                <a:effectLst/>
                <a:latin typeface="Arial" panose="020B0604020202020204" pitchFamily="34" charset="0"/>
                <a:ea typeface="Times New Roman" panose="02020603050405020304" pitchFamily="18" charset="0"/>
                <a:cs typeface="Arial" panose="020B0604020202020204" pitchFamily="34" charset="0"/>
              </a:rPr>
              <a:t>i</a:t>
            </a:r>
            <a:r>
              <a:rPr lang="fr-FR" i="1" dirty="0" err="1">
                <a:effectLst/>
                <a:latin typeface="Arial" panose="020B0604020202020204" pitchFamily="34" charset="0"/>
                <a:ea typeface="Times New Roman" panose="02020603050405020304" pitchFamily="18" charset="0"/>
                <a:cs typeface="Arial" panose="020B0604020202020204" pitchFamily="34" charset="0"/>
              </a:rPr>
              <a:t>ải</a:t>
            </a:r>
            <a:r>
              <a:rPr lang="fr-FR" i="1" dirty="0">
                <a:effectLst/>
                <a:latin typeface="Arial" panose="020B0604020202020204" pitchFamily="34" charset="0"/>
                <a:ea typeface="Times New Roman" panose="02020603050405020304" pitchFamily="18" charset="0"/>
                <a:cs typeface="Arial" panose="020B0604020202020204" pitchFamily="34" charset="0"/>
              </a:rPr>
              <a:t>:</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300"/>
              </a:spcBef>
              <a:spcAft>
                <a:spcPts val="300"/>
              </a:spcAft>
            </a:pPr>
            <a:r>
              <a:rPr lang="fr-FR" dirty="0">
                <a:effectLst/>
                <a:latin typeface="Arial" panose="020B0604020202020204" pitchFamily="34" charset="0"/>
                <a:ea typeface="Times New Roman" panose="02020603050405020304" pitchFamily="18" charset="0"/>
                <a:cs typeface="Arial" panose="020B0604020202020204" pitchFamily="34" charset="0"/>
              </a:rPr>
              <a:t>Chi </a:t>
            </a:r>
            <a:r>
              <a:rPr lang="fr-FR" dirty="0" err="1">
                <a:effectLst/>
                <a:latin typeface="Arial" panose="020B0604020202020204" pitchFamily="34" charset="0"/>
                <a:ea typeface="Times New Roman" panose="02020603050405020304" pitchFamily="18" charset="0"/>
                <a:cs typeface="Arial" panose="020B0604020202020204" pitchFamily="34" charset="0"/>
              </a:rPr>
              <a:t>phí</a:t>
            </a:r>
            <a:r>
              <a:rPr lang="fr-FR" spc="5" dirty="0">
                <a:effectLst/>
                <a:latin typeface="Arial" panose="020B0604020202020204" pitchFamily="34" charset="0"/>
                <a:ea typeface="Times New Roman" panose="02020603050405020304" pitchFamily="18" charset="0"/>
                <a:cs typeface="Arial" panose="020B0604020202020204" pitchFamily="34" charset="0"/>
              </a:rPr>
              <a:t> </a:t>
            </a:r>
            <a:r>
              <a:rPr lang="fr-FR" dirty="0" err="1">
                <a:effectLst/>
                <a:latin typeface="Arial" panose="020B0604020202020204" pitchFamily="34" charset="0"/>
                <a:ea typeface="Times New Roman" panose="02020603050405020304" pitchFamily="18" charset="0"/>
                <a:cs typeface="Arial" panose="020B0604020202020204" pitchFamily="34" charset="0"/>
              </a:rPr>
              <a:t>v</a:t>
            </a:r>
            <a:r>
              <a:rPr lang="fr-FR" spc="-5" dirty="0" err="1">
                <a:effectLst/>
                <a:latin typeface="Arial" panose="020B0604020202020204" pitchFamily="34" charset="0"/>
                <a:ea typeface="Times New Roman" panose="02020603050405020304" pitchFamily="18" charset="0"/>
                <a:cs typeface="Arial" panose="020B0604020202020204" pitchFamily="34" charset="0"/>
              </a:rPr>
              <a:t>ậ</a:t>
            </a:r>
            <a:r>
              <a:rPr lang="fr-FR" dirty="0" err="1">
                <a:effectLst/>
                <a:latin typeface="Arial" panose="020B0604020202020204" pitchFamily="34" charset="0"/>
                <a:ea typeface="Times New Roman" panose="02020603050405020304" pitchFamily="18" charset="0"/>
                <a:cs typeface="Arial" panose="020B0604020202020204" pitchFamily="34" charset="0"/>
              </a:rPr>
              <a:t>n</a:t>
            </a:r>
            <a:r>
              <a:rPr lang="fr-FR" dirty="0">
                <a:effectLst/>
                <a:latin typeface="Arial" panose="020B0604020202020204" pitchFamily="34" charset="0"/>
                <a:ea typeface="Times New Roman" panose="02020603050405020304" pitchFamily="18" charset="0"/>
                <a:cs typeface="Arial" panose="020B0604020202020204" pitchFamily="34" charset="0"/>
              </a:rPr>
              <a:t> </a:t>
            </a:r>
            <a:r>
              <a:rPr lang="fr-FR" dirty="0" err="1">
                <a:effectLst/>
                <a:latin typeface="Arial" panose="020B0604020202020204" pitchFamily="34" charset="0"/>
                <a:ea typeface="Times New Roman" panose="02020603050405020304" pitchFamily="18" charset="0"/>
                <a:cs typeface="Arial" panose="020B0604020202020204" pitchFamily="34" charset="0"/>
              </a:rPr>
              <a:t>h</a:t>
            </a:r>
            <a:r>
              <a:rPr lang="fr-FR" spc="-5" dirty="0" err="1">
                <a:effectLst/>
                <a:latin typeface="Arial" panose="020B0604020202020204" pitchFamily="34" charset="0"/>
                <a:ea typeface="Times New Roman" panose="02020603050405020304" pitchFamily="18" charset="0"/>
                <a:cs typeface="Arial" panose="020B0604020202020204" pitchFamily="34" charset="0"/>
              </a:rPr>
              <a:t>à</a:t>
            </a:r>
            <a:r>
              <a:rPr lang="fr-FR" dirty="0" err="1">
                <a:effectLst/>
                <a:latin typeface="Arial" panose="020B0604020202020204" pitchFamily="34" charset="0"/>
                <a:ea typeface="Times New Roman" panose="02020603050405020304" pitchFamily="18" charset="0"/>
                <a:cs typeface="Arial" panose="020B0604020202020204" pitchFamily="34" charset="0"/>
              </a:rPr>
              <a:t>nh</a:t>
            </a:r>
            <a:r>
              <a:rPr lang="fr-FR" dirty="0">
                <a:effectLst/>
                <a:latin typeface="Arial" panose="020B0604020202020204" pitchFamily="34" charset="0"/>
                <a:ea typeface="Times New Roman" panose="02020603050405020304" pitchFamily="18" charset="0"/>
                <a:cs typeface="Arial" panose="020B0604020202020204" pitchFamily="34" charset="0"/>
              </a:rPr>
              <a:t> </a:t>
            </a:r>
            <a:r>
              <a:rPr lang="fr-FR" dirty="0" err="1">
                <a:effectLst/>
                <a:latin typeface="Arial" panose="020B0604020202020204" pitchFamily="34" charset="0"/>
                <a:ea typeface="Times New Roman" panose="02020603050405020304" pitchFamily="18" charset="0"/>
                <a:cs typeface="Arial" panose="020B0604020202020204" pitchFamily="34" charset="0"/>
              </a:rPr>
              <a:t>lò</a:t>
            </a:r>
            <a:r>
              <a:rPr lang="fr-FR" dirty="0">
                <a:effectLst/>
                <a:latin typeface="Arial" panose="020B0604020202020204" pitchFamily="34" charset="0"/>
                <a:ea typeface="Times New Roman" panose="02020603050405020304" pitchFamily="18" charset="0"/>
                <a:cs typeface="Arial" panose="020B0604020202020204" pitchFamily="34" charset="0"/>
              </a:rPr>
              <a:t> </a:t>
            </a:r>
            <a:r>
              <a:rPr lang="fr-FR" dirty="0" err="1">
                <a:effectLst/>
                <a:latin typeface="Arial" panose="020B0604020202020204" pitchFamily="34" charset="0"/>
                <a:ea typeface="Times New Roman" panose="02020603050405020304" pitchFamily="18" charset="0"/>
                <a:cs typeface="Arial" panose="020B0604020202020204" pitchFamily="34" charset="0"/>
              </a:rPr>
              <a:t>hơi</a:t>
            </a:r>
            <a:r>
              <a:rPr lang="fr-FR" dirty="0">
                <a:effectLst/>
                <a:latin typeface="Arial" panose="020B0604020202020204" pitchFamily="34" charset="0"/>
                <a:ea typeface="Times New Roman" panose="02020603050405020304" pitchFamily="18" charset="0"/>
                <a:cs typeface="Arial" panose="020B0604020202020204" pitchFamily="34" charset="0"/>
              </a:rPr>
              <a:t>:</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400"/>
              </a:spcBef>
              <a:spcAft>
                <a:spcPts val="400"/>
              </a:spcAft>
            </a:pPr>
            <a:r>
              <a:rPr lang="en-US" dirty="0" err="1">
                <a:effectLst/>
                <a:latin typeface="Arial" panose="020B0604020202020204" pitchFamily="34" charset="0"/>
                <a:ea typeface="Times New Roman" panose="02020603050405020304" pitchFamily="18" charset="0"/>
                <a:cs typeface="Arial" panose="020B0604020202020204" pitchFamily="34" charset="0"/>
              </a:rPr>
              <a:t>K</a:t>
            </a:r>
            <a:r>
              <a:rPr lang="en-US" spc="5" baseline="-25000" dirty="0" err="1">
                <a:effectLst/>
                <a:latin typeface="Arial" panose="020B0604020202020204" pitchFamily="34" charset="0"/>
                <a:ea typeface="Times New Roman" panose="02020603050405020304" pitchFamily="18" charset="0"/>
                <a:cs typeface="Arial" panose="020B0604020202020204" pitchFamily="34" charset="0"/>
              </a:rPr>
              <a:t>l</a:t>
            </a:r>
            <a:r>
              <a:rPr lang="en-US" baseline="-25000" dirty="0" err="1">
                <a:effectLst/>
                <a:latin typeface="Arial" panose="020B0604020202020204" pitchFamily="34" charset="0"/>
                <a:ea typeface="Times New Roman" panose="02020603050405020304" pitchFamily="18" charset="0"/>
                <a:cs typeface="Arial" panose="020B0604020202020204" pitchFamily="34" charset="0"/>
              </a:rPr>
              <a:t>h</a:t>
            </a:r>
            <a:r>
              <a:rPr lang="en-US" spc="10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1.693 ×</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1,0 =</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spc="5" dirty="0">
                <a:effectLst/>
                <a:latin typeface="Arial" panose="020B0604020202020204" pitchFamily="34" charset="0"/>
                <a:ea typeface="Times New Roman" panose="02020603050405020304" pitchFamily="18" charset="0"/>
                <a:cs typeface="Arial" panose="020B0604020202020204" pitchFamily="34" charset="0"/>
              </a:rPr>
              <a:t>1</a:t>
            </a:r>
            <a:r>
              <a:rPr lang="en-US" dirty="0">
                <a:effectLst/>
                <a:latin typeface="Arial" panose="020B0604020202020204" pitchFamily="34" charset="0"/>
                <a:ea typeface="Times New Roman" panose="02020603050405020304" pitchFamily="18" charset="0"/>
                <a:cs typeface="Arial" panose="020B0604020202020204" pitchFamily="34" charset="0"/>
              </a:rPr>
              <a:t>.693 USD/h</a:t>
            </a:r>
          </a:p>
          <a:p>
            <a:pPr algn="just">
              <a:lnSpc>
                <a:spcPct val="115000"/>
              </a:lnSpc>
              <a:spcBef>
                <a:spcPts val="400"/>
              </a:spcBef>
              <a:spcAft>
                <a:spcPts val="400"/>
              </a:spcAft>
            </a:pPr>
            <a:r>
              <a:rPr lang="en-US" dirty="0" err="1">
                <a:effectLst/>
                <a:latin typeface="Arial" panose="020B0604020202020204" pitchFamily="34" charset="0"/>
                <a:ea typeface="Times New Roman" panose="02020603050405020304" pitchFamily="18" charset="0"/>
                <a:cs typeface="Arial" panose="020B0604020202020204" pitchFamily="34" charset="0"/>
              </a:rPr>
              <a:t>K</a:t>
            </a:r>
            <a:r>
              <a:rPr lang="en-US" spc="5" baseline="-25000" dirty="0" err="1">
                <a:effectLst/>
                <a:latin typeface="Arial" panose="020B0604020202020204" pitchFamily="34" charset="0"/>
                <a:ea typeface="Times New Roman" panose="02020603050405020304" pitchFamily="18" charset="0"/>
                <a:cs typeface="Arial" panose="020B0604020202020204" pitchFamily="34" charset="0"/>
              </a:rPr>
              <a:t>l</a:t>
            </a:r>
            <a:r>
              <a:rPr lang="en-US" baseline="-25000" dirty="0" err="1">
                <a:effectLst/>
                <a:latin typeface="Arial" panose="020B0604020202020204" pitchFamily="34" charset="0"/>
                <a:ea typeface="Times New Roman" panose="02020603050405020304" pitchFamily="18" charset="0"/>
                <a:cs typeface="Arial" panose="020B0604020202020204" pitchFamily="34" charset="0"/>
              </a:rPr>
              <a:t>h</a:t>
            </a:r>
            <a:r>
              <a:rPr lang="en-US" spc="10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1.693 ×</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1,0 ×</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8.760 =</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14.830.680 USD/</a:t>
            </a:r>
            <a:r>
              <a:rPr lang="en-US" dirty="0" err="1">
                <a:effectLst/>
                <a:latin typeface="Arial" panose="020B0604020202020204" pitchFamily="34" charset="0"/>
                <a:ea typeface="Times New Roman" panose="02020603050405020304" pitchFamily="18" charset="0"/>
                <a:cs typeface="Arial" panose="020B0604020202020204" pitchFamily="34" charset="0"/>
              </a:rPr>
              <a:t>năm</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300"/>
              </a:spcBef>
              <a:spcAft>
                <a:spcPts val="300"/>
              </a:spcAft>
            </a:pPr>
            <a:r>
              <a:rPr lang="en-US" dirty="0" err="1">
                <a:effectLst/>
                <a:latin typeface="Arial" panose="020B0604020202020204" pitchFamily="34" charset="0"/>
                <a:ea typeface="Times New Roman" panose="02020603050405020304" pitchFamily="18" charset="0"/>
                <a:cs typeface="Arial" panose="020B0604020202020204" pitchFamily="34" charset="0"/>
              </a:rPr>
              <a:t>Giả</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sử</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5" dirty="0" err="1">
                <a:effectLst/>
                <a:latin typeface="Arial" panose="020B0604020202020204" pitchFamily="34" charset="0"/>
                <a:ea typeface="Times New Roman" panose="02020603050405020304" pitchFamily="18" charset="0"/>
                <a:cs typeface="Arial" panose="020B0604020202020204" pitchFamily="34" charset="0"/>
              </a:rPr>
              <a:t>í</a:t>
            </a:r>
            <a:r>
              <a:rPr lang="en-US" dirty="0" err="1">
                <a:effectLst/>
                <a:latin typeface="Arial" panose="020B0604020202020204" pitchFamily="34" charset="0"/>
                <a:ea typeface="Times New Roman" panose="02020603050405020304" pitchFamily="18" charset="0"/>
                <a:cs typeface="Arial" panose="020B0604020202020204" pitchFamily="34" charset="0"/>
              </a:rPr>
              <a:t>nh</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toán</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đ</a:t>
            </a:r>
            <a:r>
              <a:rPr lang="en-US" spc="5" dirty="0" err="1">
                <a:effectLst/>
                <a:latin typeface="Arial" panose="020B0604020202020204" pitchFamily="34" charset="0"/>
                <a:ea typeface="Times New Roman" panose="02020603050405020304" pitchFamily="18" charset="0"/>
                <a:cs typeface="Arial" panose="020B0604020202020204" pitchFamily="34" charset="0"/>
              </a:rPr>
              <a:t>ư</a:t>
            </a:r>
            <a:r>
              <a:rPr lang="en-US" dirty="0" err="1">
                <a:effectLst/>
                <a:latin typeface="Arial" panose="020B0604020202020204" pitchFamily="34" charset="0"/>
                <a:ea typeface="Times New Roman" panose="02020603050405020304" pitchFamily="18" charset="0"/>
                <a:cs typeface="Arial" panose="020B0604020202020204" pitchFamily="34" charset="0"/>
              </a:rPr>
              <a:t>ợc</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t</a:t>
            </a:r>
            <a:r>
              <a:rPr lang="en-US" dirty="0" err="1">
                <a:effectLst/>
                <a:latin typeface="Arial" panose="020B0604020202020204" pitchFamily="34" charset="0"/>
                <a:ea typeface="Times New Roman" panose="02020603050405020304" pitchFamily="18" charset="0"/>
                <a:cs typeface="Arial" panose="020B0604020202020204" pitchFamily="34" charset="0"/>
              </a:rPr>
              <a:t>ổng</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t</a:t>
            </a:r>
            <a:r>
              <a:rPr lang="en-US" dirty="0" err="1">
                <a:effectLst/>
                <a:latin typeface="Arial" panose="020B0604020202020204" pitchFamily="34" charset="0"/>
                <a:ea typeface="Times New Roman" panose="02020603050405020304" pitchFamily="18" charset="0"/>
                <a:cs typeface="Arial" panose="020B0604020202020204" pitchFamily="34" charset="0"/>
              </a:rPr>
              <a:t>ổn</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5" dirty="0" err="1">
                <a:effectLst/>
                <a:latin typeface="Arial" panose="020B0604020202020204" pitchFamily="34" charset="0"/>
                <a:ea typeface="Times New Roman" panose="02020603050405020304" pitchFamily="18" charset="0"/>
                <a:cs typeface="Arial" panose="020B0604020202020204" pitchFamily="34" charset="0"/>
              </a:rPr>
              <a:t>h</a:t>
            </a:r>
            <a:r>
              <a:rPr lang="en-US" spc="-5" dirty="0" err="1">
                <a:effectLst/>
                <a:latin typeface="Arial" panose="020B0604020202020204" pitchFamily="34" charset="0"/>
                <a:ea typeface="Times New Roman" panose="02020603050405020304" pitchFamily="18" charset="0"/>
                <a:cs typeface="Arial" panose="020B0604020202020204" pitchFamily="34" charset="0"/>
              </a:rPr>
              <a:t>ấ</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theo</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đường</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spc="-10" dirty="0" err="1">
                <a:effectLst/>
                <a:latin typeface="Arial" panose="020B0604020202020204" pitchFamily="34" charset="0"/>
                <a:ea typeface="Times New Roman" panose="02020603050405020304" pitchFamily="18" charset="0"/>
                <a:cs typeface="Arial" panose="020B0604020202020204" pitchFamily="34" charset="0"/>
              </a:rPr>
              <a:t>k</a:t>
            </a:r>
            <a:r>
              <a:rPr lang="en-US" dirty="0" err="1">
                <a:effectLst/>
                <a:latin typeface="Arial" panose="020B0604020202020204" pitchFamily="34" charset="0"/>
                <a:ea typeface="Times New Roman" panose="02020603050405020304" pitchFamily="18" charset="0"/>
                <a:cs typeface="Arial" panose="020B0604020202020204" pitchFamily="34" charset="0"/>
              </a:rPr>
              <a:t>hói</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h</a:t>
            </a:r>
            <a:r>
              <a:rPr lang="en-US" spc="5" dirty="0" err="1">
                <a:effectLst/>
                <a:latin typeface="Arial" panose="020B0604020202020204" pitchFamily="34" charset="0"/>
                <a:ea typeface="Times New Roman" panose="02020603050405020304" pitchFamily="18" charset="0"/>
                <a:cs typeface="Arial" panose="020B0604020202020204" pitchFamily="34" charset="0"/>
              </a:rPr>
              <a:t>i</a:t>
            </a:r>
            <a:r>
              <a:rPr lang="en-US" spc="-5" dirty="0" err="1">
                <a:effectLst/>
                <a:latin typeface="Arial" panose="020B0604020202020204" pitchFamily="34" charset="0"/>
                <a:ea typeface="Times New Roman" panose="02020603050405020304" pitchFamily="18" charset="0"/>
                <a:cs typeface="Arial" panose="020B0604020202020204" pitchFamily="34" charset="0"/>
              </a:rPr>
              <a:t>ệ</a:t>
            </a:r>
            <a:r>
              <a:rPr lang="en-US" dirty="0" err="1">
                <a:effectLst/>
                <a:latin typeface="Arial" panose="020B0604020202020204" pitchFamily="34" charset="0"/>
                <a:ea typeface="Times New Roman" panose="02020603050405020304" pitchFamily="18" charset="0"/>
                <a:cs typeface="Arial" panose="020B0604020202020204" pitchFamily="34" charset="0"/>
              </a:rPr>
              <a:t>n</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t</a:t>
            </a:r>
            <a:r>
              <a:rPr lang="en-US" spc="-5" dirty="0" err="1">
                <a:effectLst/>
                <a:latin typeface="Arial" panose="020B0604020202020204" pitchFamily="34" charset="0"/>
                <a:ea typeface="Times New Roman" panose="02020603050405020304" pitchFamily="18" charset="0"/>
                <a:cs typeface="Arial" panose="020B0604020202020204" pitchFamily="34" charset="0"/>
              </a:rPr>
              <a:t>ạ</a:t>
            </a:r>
            <a:r>
              <a:rPr lang="en-US" dirty="0" err="1">
                <a:effectLst/>
                <a:latin typeface="Arial" panose="020B0604020202020204" pitchFamily="34" charset="0"/>
                <a:ea typeface="Times New Roman" panose="02020603050405020304" pitchFamily="18" charset="0"/>
                <a:cs typeface="Arial" panose="020B0604020202020204" pitchFamily="34" charset="0"/>
              </a:rPr>
              <a:t>i</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là</a:t>
            </a:r>
            <a:r>
              <a:rPr lang="en-US" dirty="0">
                <a:effectLst/>
                <a:latin typeface="Arial" panose="020B0604020202020204" pitchFamily="34" charset="0"/>
                <a:ea typeface="Times New Roman" panose="02020603050405020304" pitchFamily="18" charset="0"/>
                <a:cs typeface="Arial" panose="020B0604020202020204" pitchFamily="34" charset="0"/>
              </a:rPr>
              <a:t> 18,3% </a:t>
            </a:r>
            <a:r>
              <a:rPr lang="en-US" dirty="0" err="1">
                <a:effectLst/>
                <a:latin typeface="Arial" panose="020B0604020202020204" pitchFamily="34" charset="0"/>
                <a:ea typeface="Times New Roman" panose="02020603050405020304" pitchFamily="18" charset="0"/>
                <a:cs typeface="Arial" panose="020B0604020202020204" pitchFamily="34" charset="0"/>
              </a:rPr>
              <a:t>tương</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ứng</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với</a:t>
            </a:r>
            <a:r>
              <a:rPr lang="en-US" dirty="0">
                <a:effectLst/>
                <a:latin typeface="Arial" panose="020B0604020202020204" pitchFamily="34" charset="0"/>
                <a:ea typeface="Times New Roman" panose="02020603050405020304" pitchFamily="18" charset="0"/>
                <a:cs typeface="Arial" panose="020B0604020202020204" pitchFamily="34" charset="0"/>
              </a:rPr>
              <a:t> oxy </a:t>
            </a:r>
            <a:r>
              <a:rPr lang="en-US" dirty="0" err="1">
                <a:effectLst/>
                <a:latin typeface="Arial" panose="020B0604020202020204" pitchFamily="34" charset="0"/>
                <a:ea typeface="Times New Roman" panose="02020603050405020304" pitchFamily="18" charset="0"/>
                <a:cs typeface="Arial" panose="020B0604020202020204" pitchFamily="34" charset="0"/>
              </a:rPr>
              <a:t>khí</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t</a:t>
            </a:r>
            <a:r>
              <a:rPr lang="en-US" dirty="0" err="1">
                <a:effectLst/>
                <a:latin typeface="Arial" panose="020B0604020202020204" pitchFamily="34" charset="0"/>
                <a:ea typeface="Times New Roman" panose="02020603050405020304" pitchFamily="18" charset="0"/>
                <a:cs typeface="Arial" panose="020B0604020202020204" pitchFamily="34" charset="0"/>
              </a:rPr>
              <a:t>h</a:t>
            </a:r>
            <a:r>
              <a:rPr lang="en-US" spc="-5" dirty="0" err="1">
                <a:effectLst/>
                <a:latin typeface="Arial" panose="020B0604020202020204" pitchFamily="34" charset="0"/>
                <a:ea typeface="Times New Roman" panose="02020603050405020304" pitchFamily="18" charset="0"/>
                <a:cs typeface="Arial" panose="020B0604020202020204" pitchFamily="34" charset="0"/>
              </a:rPr>
              <a:t>ả</a:t>
            </a:r>
            <a:r>
              <a:rPr lang="en-US" dirty="0" err="1">
                <a:effectLst/>
                <a:latin typeface="Arial" panose="020B0604020202020204" pitchFamily="34" charset="0"/>
                <a:ea typeface="Times New Roman" panose="02020603050405020304" pitchFamily="18" charset="0"/>
                <a:cs typeface="Arial" panose="020B0604020202020204" pitchFamily="34" charset="0"/>
              </a:rPr>
              <a:t>i</a:t>
            </a:r>
            <a:r>
              <a:rPr lang="en-US" dirty="0">
                <a:effectLst/>
                <a:latin typeface="Arial" panose="020B0604020202020204" pitchFamily="34" charset="0"/>
                <a:ea typeface="Times New Roman" panose="02020603050405020304" pitchFamily="18" charset="0"/>
                <a:cs typeface="Arial" panose="020B0604020202020204" pitchFamily="34" charset="0"/>
              </a:rPr>
              <a:t> 5%, </a:t>
            </a:r>
            <a:r>
              <a:rPr lang="en-US" dirty="0" err="1">
                <a:effectLst/>
                <a:latin typeface="Arial" panose="020B0604020202020204" pitchFamily="34" charset="0"/>
                <a:ea typeface="Times New Roman" panose="02020603050405020304" pitchFamily="18" charset="0"/>
                <a:cs typeface="Arial" panose="020B0604020202020204" pitchFamily="34" charset="0"/>
              </a:rPr>
              <a:t>nh</a:t>
            </a:r>
            <a:r>
              <a:rPr lang="en-US" spc="5" dirty="0" err="1">
                <a:effectLst/>
                <a:latin typeface="Arial" panose="020B0604020202020204" pitchFamily="34" charset="0"/>
                <a:ea typeface="Times New Roman" panose="02020603050405020304" pitchFamily="18" charset="0"/>
                <a:cs typeface="Arial" panose="020B0604020202020204" pitchFamily="34" charset="0"/>
              </a:rPr>
              <a:t>i</a:t>
            </a:r>
            <a:r>
              <a:rPr lang="en-US" spc="-5" dirty="0" err="1">
                <a:effectLst/>
                <a:latin typeface="Arial" panose="020B0604020202020204" pitchFamily="34" charset="0"/>
                <a:ea typeface="Times New Roman" panose="02020603050405020304" pitchFamily="18" charset="0"/>
                <a:cs typeface="Arial" panose="020B0604020202020204" pitchFamily="34" charset="0"/>
              </a:rPr>
              <a:t>ệ</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độ</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ống</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khói</a:t>
            </a:r>
            <a:r>
              <a:rPr lang="en-US" dirty="0">
                <a:effectLst/>
                <a:latin typeface="Arial" panose="020B0604020202020204" pitchFamily="34" charset="0"/>
                <a:ea typeface="Times New Roman" panose="02020603050405020304" pitchFamily="18" charset="0"/>
                <a:cs typeface="Arial" panose="020B0604020202020204" pitchFamily="34" charset="0"/>
              </a:rPr>
              <a:t> 200 </a:t>
            </a:r>
            <a:r>
              <a:rPr lang="en-US" spc="-10" dirty="0">
                <a:effectLst/>
                <a:latin typeface="Arial" panose="020B0604020202020204" pitchFamily="34" charset="0"/>
                <a:ea typeface="Times New Roman" panose="02020603050405020304" pitchFamily="18" charset="0"/>
                <a:cs typeface="Arial" panose="020B0604020202020204" pitchFamily="34" charset="0"/>
              </a:rPr>
              <a:t>°</a:t>
            </a:r>
            <a:r>
              <a:rPr lang="en-US" dirty="0">
                <a:effectLst/>
                <a:latin typeface="Arial" panose="020B0604020202020204" pitchFamily="34" charset="0"/>
                <a:ea typeface="Times New Roman" panose="02020603050405020304" pitchFamily="18" charset="0"/>
                <a:cs typeface="Arial" panose="020B0604020202020204" pitchFamily="34" charset="0"/>
              </a:rPr>
              <a:t>C </a:t>
            </a:r>
            <a:r>
              <a:rPr lang="en-US" dirty="0" err="1">
                <a:effectLst/>
                <a:latin typeface="Arial" panose="020B0604020202020204" pitchFamily="34" charset="0"/>
                <a:ea typeface="Times New Roman" panose="02020603050405020304" pitchFamily="18" charset="0"/>
                <a:cs typeface="Arial" panose="020B0604020202020204" pitchFamily="34" charset="0"/>
              </a:rPr>
              <a:t>và</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nh</a:t>
            </a:r>
            <a:r>
              <a:rPr lang="en-US" spc="5" dirty="0" err="1">
                <a:effectLst/>
                <a:latin typeface="Arial" panose="020B0604020202020204" pitchFamily="34" charset="0"/>
                <a:ea typeface="Times New Roman" panose="02020603050405020304" pitchFamily="18" charset="0"/>
                <a:cs typeface="Arial" panose="020B0604020202020204" pitchFamily="34" charset="0"/>
              </a:rPr>
              <a:t>i</a:t>
            </a:r>
            <a:r>
              <a:rPr lang="en-US" spc="-5" dirty="0" err="1">
                <a:effectLst/>
                <a:latin typeface="Arial" panose="020B0604020202020204" pitchFamily="34" charset="0"/>
                <a:ea typeface="Times New Roman" panose="02020603050405020304" pitchFamily="18" charset="0"/>
                <a:cs typeface="Arial" panose="020B0604020202020204" pitchFamily="34" charset="0"/>
              </a:rPr>
              <a:t>ệ</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1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độ</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môi</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trường</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xung</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qu</a:t>
            </a:r>
            <a:r>
              <a:rPr lang="en-US" spc="-5" dirty="0" err="1">
                <a:effectLst/>
                <a:latin typeface="Arial" panose="020B0604020202020204" pitchFamily="34" charset="0"/>
                <a:ea typeface="Times New Roman" panose="02020603050405020304" pitchFamily="18" charset="0"/>
                <a:cs typeface="Arial" panose="020B0604020202020204" pitchFamily="34" charset="0"/>
              </a:rPr>
              <a:t>a</a:t>
            </a:r>
            <a:r>
              <a:rPr lang="en-US" dirty="0" err="1">
                <a:effectLst/>
                <a:latin typeface="Arial" panose="020B0604020202020204" pitchFamily="34" charset="0"/>
                <a:ea typeface="Times New Roman" panose="02020603050405020304" pitchFamily="18" charset="0"/>
                <a:cs typeface="Arial" panose="020B0604020202020204" pitchFamily="34" charset="0"/>
              </a:rPr>
              <a:t>nh</a:t>
            </a:r>
            <a:r>
              <a:rPr lang="en-US" dirty="0">
                <a:effectLst/>
                <a:latin typeface="Arial" panose="020B0604020202020204" pitchFamily="34" charset="0"/>
                <a:ea typeface="Times New Roman" panose="02020603050405020304" pitchFamily="18" charset="0"/>
                <a:cs typeface="Arial" panose="020B0604020202020204" pitchFamily="34" charset="0"/>
              </a:rPr>
              <a:t> 20 </a:t>
            </a:r>
            <a:r>
              <a:rPr lang="en-US" spc="-10" dirty="0">
                <a:effectLst/>
                <a:latin typeface="Arial" panose="020B0604020202020204" pitchFamily="34" charset="0"/>
                <a:ea typeface="Times New Roman" panose="02020603050405020304" pitchFamily="18" charset="0"/>
                <a:cs typeface="Arial" panose="020B0604020202020204" pitchFamily="34" charset="0"/>
              </a:rPr>
              <a:t>°</a:t>
            </a:r>
            <a:r>
              <a:rPr lang="en-US" dirty="0">
                <a:effectLst/>
                <a:latin typeface="Arial" panose="020B0604020202020204" pitchFamily="34" charset="0"/>
                <a:ea typeface="Times New Roman" panose="02020603050405020304" pitchFamily="18" charset="0"/>
                <a:cs typeface="Arial" panose="020B0604020202020204" pitchFamily="34" charset="0"/>
              </a:rPr>
              <a:t>C. Do </a:t>
            </a:r>
            <a:r>
              <a:rPr lang="en-US" dirty="0" err="1">
                <a:effectLst/>
                <a:latin typeface="Arial" panose="020B0604020202020204" pitchFamily="34" charset="0"/>
                <a:ea typeface="Times New Roman" panose="02020603050405020304" pitchFamily="18" charset="0"/>
                <a:cs typeface="Arial" panose="020B0604020202020204" pitchFamily="34" charset="0"/>
              </a:rPr>
              <a:t>đó</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hi</a:t>
            </a:r>
            <a:r>
              <a:rPr lang="en-US" spc="-5" dirty="0" err="1">
                <a:effectLst/>
                <a:latin typeface="Arial" panose="020B0604020202020204" pitchFamily="34" charset="0"/>
                <a:ea typeface="Times New Roman" panose="02020603050405020304" pitchFamily="18" charset="0"/>
                <a:cs typeface="Arial" panose="020B0604020202020204" pitchFamily="34" charset="0"/>
              </a:rPr>
              <a:t>ệ</a:t>
            </a:r>
            <a:r>
              <a:rPr lang="en-US" dirty="0" err="1">
                <a:effectLst/>
                <a:latin typeface="Arial" panose="020B0604020202020204" pitchFamily="34" charset="0"/>
                <a:ea typeface="Times New Roman" panose="02020603050405020304" pitchFamily="18" charset="0"/>
                <a:cs typeface="Arial" panose="020B0604020202020204" pitchFamily="34" charset="0"/>
              </a:rPr>
              <a:t>u</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su</a:t>
            </a:r>
            <a:r>
              <a:rPr lang="en-US" spc="-5" dirty="0" err="1">
                <a:effectLst/>
                <a:latin typeface="Arial" panose="020B0604020202020204" pitchFamily="34" charset="0"/>
                <a:ea typeface="Times New Roman" panose="02020603050405020304" pitchFamily="18" charset="0"/>
                <a:cs typeface="Arial" panose="020B0604020202020204" pitchFamily="34" charset="0"/>
              </a:rPr>
              <a:t>ấ</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l</a:t>
            </a:r>
            <a:r>
              <a:rPr lang="en-US" dirty="0" err="1">
                <a:effectLst/>
                <a:latin typeface="Arial" panose="020B0604020202020204" pitchFamily="34" charset="0"/>
                <a:ea typeface="Times New Roman" panose="02020603050405020304" pitchFamily="18" charset="0"/>
                <a:cs typeface="Arial" panose="020B0604020202020204" pitchFamily="34" charset="0"/>
              </a:rPr>
              <a:t>ò</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hơi</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h</a:t>
            </a:r>
            <a:r>
              <a:rPr lang="en-US" spc="5" dirty="0" err="1">
                <a:effectLst/>
                <a:latin typeface="Arial" panose="020B0604020202020204" pitchFamily="34" charset="0"/>
                <a:ea typeface="Times New Roman" panose="02020603050405020304" pitchFamily="18" charset="0"/>
                <a:cs typeface="Arial" panose="020B0604020202020204" pitchFamily="34" charset="0"/>
              </a:rPr>
              <a:t>i</a:t>
            </a:r>
            <a:r>
              <a:rPr lang="en-US" spc="-5" dirty="0" err="1">
                <a:effectLst/>
                <a:latin typeface="Arial" panose="020B0604020202020204" pitchFamily="34" charset="0"/>
                <a:ea typeface="Times New Roman" panose="02020603050405020304" pitchFamily="18" charset="0"/>
                <a:cs typeface="Arial" panose="020B0604020202020204" pitchFamily="34" charset="0"/>
              </a:rPr>
              <a:t>ệ</a:t>
            </a:r>
            <a:r>
              <a:rPr lang="en-US" dirty="0" err="1">
                <a:effectLst/>
                <a:latin typeface="Arial" panose="020B0604020202020204" pitchFamily="34" charset="0"/>
                <a:ea typeface="Times New Roman" panose="02020603050405020304" pitchFamily="18" charset="0"/>
                <a:cs typeface="Arial" panose="020B0604020202020204" pitchFamily="34" charset="0"/>
              </a:rPr>
              <a:t>n</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t</a:t>
            </a:r>
            <a:r>
              <a:rPr lang="en-US" spc="-5" dirty="0" err="1">
                <a:effectLst/>
                <a:latin typeface="Arial" panose="020B0604020202020204" pitchFamily="34" charset="0"/>
                <a:ea typeface="Times New Roman" panose="02020603050405020304" pitchFamily="18" charset="0"/>
                <a:cs typeface="Arial" panose="020B0604020202020204" pitchFamily="34" charset="0"/>
              </a:rPr>
              <a:t>ạ</a:t>
            </a:r>
            <a:r>
              <a:rPr lang="en-US" dirty="0" err="1">
                <a:effectLst/>
                <a:latin typeface="Arial" panose="020B0604020202020204" pitchFamily="34" charset="0"/>
                <a:ea typeface="Times New Roman" panose="02020603050405020304" pitchFamily="18" charset="0"/>
                <a:cs typeface="Arial" panose="020B0604020202020204" pitchFamily="34" charset="0"/>
              </a:rPr>
              <a:t>i</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l</a:t>
            </a:r>
            <a:r>
              <a:rPr lang="en-US" dirty="0" err="1">
                <a:effectLst/>
                <a:latin typeface="Arial" panose="020B0604020202020204" pitchFamily="34" charset="0"/>
                <a:ea typeface="Times New Roman" panose="02020603050405020304" pitchFamily="18" charset="0"/>
                <a:cs typeface="Arial" panose="020B0604020202020204" pitchFamily="34" charset="0"/>
              </a:rPr>
              <a:t>à</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81,7</a:t>
            </a:r>
            <a:r>
              <a:rPr lang="en-US" spc="-5" dirty="0">
                <a:effectLst/>
                <a:latin typeface="Arial" panose="020B0604020202020204" pitchFamily="34" charset="0"/>
                <a:ea typeface="Times New Roman" panose="02020603050405020304" pitchFamily="18" charset="0"/>
                <a:cs typeface="Arial" panose="020B0604020202020204" pitchFamily="34" charset="0"/>
              </a:rPr>
              <a:t>%</a:t>
            </a:r>
            <a:r>
              <a:rPr lang="en-US" dirty="0">
                <a:effectLst/>
                <a:latin typeface="Arial" panose="020B0604020202020204" pitchFamily="34" charset="0"/>
                <a:ea typeface="Times New Roman" panose="02020603050405020304" pitchFamily="18" charset="0"/>
                <a:cs typeface="Arial" panose="020B0604020202020204" pitchFamily="34" charset="0"/>
              </a:rPr>
              <a:t>.</a:t>
            </a:r>
          </a:p>
          <a:p>
            <a:pPr algn="just">
              <a:lnSpc>
                <a:spcPct val="115000"/>
              </a:lnSpc>
              <a:spcBef>
                <a:spcPts val="300"/>
              </a:spcBef>
              <a:spcAft>
                <a:spcPts val="300"/>
              </a:spcAft>
            </a:pPr>
            <a:r>
              <a:rPr lang="en-US" dirty="0" err="1">
                <a:effectLst/>
                <a:latin typeface="Arial" panose="020B0604020202020204" pitchFamily="34" charset="0"/>
                <a:ea typeface="Times New Roman" panose="02020603050405020304" pitchFamily="18" charset="0"/>
                <a:cs typeface="Arial" panose="020B0604020202020204" pitchFamily="34" charset="0"/>
              </a:rPr>
              <a:t>Từ</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b</a:t>
            </a:r>
            <a:r>
              <a:rPr lang="en-US" spc="-5" dirty="0" err="1">
                <a:effectLst/>
                <a:latin typeface="Arial" panose="020B0604020202020204" pitchFamily="34" charset="0"/>
                <a:ea typeface="Times New Roman" panose="02020603050405020304" pitchFamily="18" charset="0"/>
                <a:cs typeface="Arial" panose="020B0604020202020204" pitchFamily="34" charset="0"/>
              </a:rPr>
              <a:t>ả</a:t>
            </a:r>
            <a:r>
              <a:rPr lang="en-US" dirty="0" err="1">
                <a:effectLst/>
                <a:latin typeface="Arial" panose="020B0604020202020204" pitchFamily="34" charset="0"/>
                <a:ea typeface="Times New Roman" panose="02020603050405020304" pitchFamily="18" charset="0"/>
                <a:cs typeface="Arial" panose="020B0604020202020204" pitchFamily="34" charset="0"/>
              </a:rPr>
              <a:t>ng</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8.9,</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c</a:t>
            </a:r>
            <a:r>
              <a:rPr lang="en-US" dirty="0" err="1">
                <a:effectLst/>
                <a:latin typeface="Arial" panose="020B0604020202020204" pitchFamily="34" charset="0"/>
                <a:ea typeface="Times New Roman" panose="02020603050405020304" pitchFamily="18" charset="0"/>
                <a:cs typeface="Arial" panose="020B0604020202020204" pitchFamily="34" charset="0"/>
              </a:rPr>
              <a:t>ó</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10" dirty="0" err="1">
                <a:effectLst/>
                <a:latin typeface="Arial" panose="020B0604020202020204" pitchFamily="34" charset="0"/>
                <a:ea typeface="Times New Roman" panose="02020603050405020304" pitchFamily="18" charset="0"/>
                <a:cs typeface="Arial" panose="020B0604020202020204" pitchFamily="34" charset="0"/>
              </a:rPr>
              <a:t>h</a:t>
            </a:r>
            <a:r>
              <a:rPr lang="en-US" dirty="0" err="1">
                <a:effectLst/>
                <a:latin typeface="Arial" panose="020B0604020202020204" pitchFamily="34" charset="0"/>
                <a:ea typeface="Times New Roman" panose="02020603050405020304" pitchFamily="18" charset="0"/>
                <a:cs typeface="Arial" panose="020B0604020202020204" pitchFamily="34" charset="0"/>
              </a:rPr>
              <a:t>ể</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th</a:t>
            </a:r>
            <a:r>
              <a:rPr lang="en-US" spc="10" dirty="0" err="1">
                <a:effectLst/>
                <a:latin typeface="Arial" panose="020B0604020202020204" pitchFamily="34" charset="0"/>
                <a:ea typeface="Times New Roman" panose="02020603050405020304" pitchFamily="18" charset="0"/>
                <a:cs typeface="Arial" panose="020B0604020202020204" pitchFamily="34" charset="0"/>
              </a:rPr>
              <a:t>a</a:t>
            </a:r>
            <a:r>
              <a:rPr lang="en-US" dirty="0" err="1">
                <a:effectLst/>
                <a:latin typeface="Arial" panose="020B0604020202020204" pitchFamily="34" charset="0"/>
                <a:ea typeface="Times New Roman" panose="02020603050405020304" pitchFamily="18" charset="0"/>
                <a:cs typeface="Arial" panose="020B0604020202020204" pitchFamily="34" charset="0"/>
              </a:rPr>
              <a:t>m</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kh</a:t>
            </a:r>
            <a:r>
              <a:rPr lang="en-US" spc="-5" dirty="0" err="1">
                <a:effectLst/>
                <a:latin typeface="Arial" panose="020B0604020202020204" pitchFamily="34" charset="0"/>
                <a:ea typeface="Times New Roman" panose="02020603050405020304" pitchFamily="18" charset="0"/>
                <a:cs typeface="Arial" panose="020B0604020202020204" pitchFamily="34" charset="0"/>
              </a:rPr>
              <a:t>ả</a:t>
            </a:r>
            <a:r>
              <a:rPr lang="en-US" dirty="0" err="1">
                <a:effectLst/>
                <a:latin typeface="Arial" panose="020B0604020202020204" pitchFamily="34" charset="0"/>
                <a:ea typeface="Times New Roman" panose="02020603050405020304" pitchFamily="18" charset="0"/>
                <a:cs typeface="Arial" panose="020B0604020202020204" pitchFamily="34" charset="0"/>
              </a:rPr>
              <a:t>o</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r</a:t>
            </a:r>
            <a:r>
              <a:rPr lang="en-US" spc="-5" dirty="0" err="1">
                <a:effectLst/>
                <a:latin typeface="Arial" panose="020B0604020202020204" pitchFamily="34" charset="0"/>
                <a:ea typeface="Times New Roman" panose="02020603050405020304" pitchFamily="18" charset="0"/>
                <a:cs typeface="Arial" panose="020B0604020202020204" pitchFamily="34" charset="0"/>
              </a:rPr>
              <a:t>ằ</a:t>
            </a:r>
            <a:r>
              <a:rPr lang="en-US" dirty="0" err="1">
                <a:effectLst/>
                <a:latin typeface="Arial" panose="020B0604020202020204" pitchFamily="34" charset="0"/>
                <a:ea typeface="Times New Roman" panose="02020603050405020304" pitchFamily="18" charset="0"/>
                <a:cs typeface="Arial" panose="020B0604020202020204" pitchFamily="34" charset="0"/>
              </a:rPr>
              <a:t>ng</a:t>
            </a:r>
            <a:r>
              <a:rPr lang="en-US" dirty="0">
                <a:effectLst/>
                <a:latin typeface="Arial" panose="020B0604020202020204" pitchFamily="34" charset="0"/>
                <a:ea typeface="Times New Roman" panose="02020603050405020304" pitchFamily="18" charset="0"/>
                <a:cs typeface="Arial" panose="020B0604020202020204" pitchFamily="34" charset="0"/>
              </a:rPr>
              <a:t>,</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v</a:t>
            </a:r>
            <a:r>
              <a:rPr lang="en-US" dirty="0" err="1">
                <a:effectLst/>
                <a:latin typeface="Arial" panose="020B0604020202020204" pitchFamily="34" charset="0"/>
                <a:ea typeface="Times New Roman" panose="02020603050405020304" pitchFamily="18" charset="0"/>
                <a:cs typeface="Arial" panose="020B0604020202020204" pitchFamily="34" charset="0"/>
              </a:rPr>
              <a:t>ới</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bộ</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đi</a:t>
            </a:r>
            <a:r>
              <a:rPr lang="en-US" spc="-5" dirty="0" err="1">
                <a:effectLst/>
                <a:latin typeface="Arial" panose="020B0604020202020204" pitchFamily="34" charset="0"/>
                <a:ea typeface="Times New Roman" panose="02020603050405020304" pitchFamily="18" charset="0"/>
                <a:cs typeface="Arial" panose="020B0604020202020204" pitchFamily="34" charset="0"/>
              </a:rPr>
              <a:t>ề</a:t>
            </a:r>
            <a:r>
              <a:rPr lang="en-US" dirty="0" err="1">
                <a:effectLst/>
                <a:latin typeface="Arial" panose="020B0604020202020204" pitchFamily="34" charset="0"/>
                <a:ea typeface="Times New Roman" panose="02020603050405020304" pitchFamily="18" charset="0"/>
                <a:cs typeface="Arial" panose="020B0604020202020204" pitchFamily="34" charset="0"/>
              </a:rPr>
              <a:t>u</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kh</a:t>
            </a:r>
            <a:r>
              <a:rPr lang="en-US" spc="5" dirty="0" err="1">
                <a:effectLst/>
                <a:latin typeface="Arial" panose="020B0604020202020204" pitchFamily="34" charset="0"/>
                <a:ea typeface="Times New Roman" panose="02020603050405020304" pitchFamily="18" charset="0"/>
                <a:cs typeface="Arial" panose="020B0604020202020204" pitchFamily="34" charset="0"/>
              </a:rPr>
              <a:t>i</a:t>
            </a:r>
            <a:r>
              <a:rPr lang="en-US" spc="-5" dirty="0" err="1">
                <a:effectLst/>
                <a:latin typeface="Arial" panose="020B0604020202020204" pitchFamily="34" charset="0"/>
                <a:ea typeface="Times New Roman" panose="02020603050405020304" pitchFamily="18" charset="0"/>
                <a:cs typeface="Arial" panose="020B0604020202020204" pitchFamily="34" charset="0"/>
              </a:rPr>
              <a:t>ể</a:t>
            </a:r>
            <a:r>
              <a:rPr lang="en-US" dirty="0" err="1">
                <a:effectLst/>
                <a:latin typeface="Arial" panose="020B0604020202020204" pitchFamily="34" charset="0"/>
                <a:ea typeface="Times New Roman" panose="02020603050405020304" pitchFamily="18" charset="0"/>
                <a:cs typeface="Arial" panose="020B0604020202020204" pitchFamily="34" charset="0"/>
              </a:rPr>
              <a:t>n</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g</a:t>
            </a:r>
            <a:r>
              <a:rPr lang="en-US" spc="5" dirty="0" err="1">
                <a:effectLst/>
                <a:latin typeface="Arial" panose="020B0604020202020204" pitchFamily="34" charset="0"/>
                <a:ea typeface="Times New Roman" panose="02020603050405020304" pitchFamily="18" charset="0"/>
                <a:cs typeface="Arial" panose="020B0604020202020204" pitchFamily="34" charset="0"/>
              </a:rPr>
              <a:t>i</a:t>
            </a:r>
            <a:r>
              <a:rPr lang="en-US" spc="-5" dirty="0" err="1">
                <a:effectLst/>
                <a:latin typeface="Arial" panose="020B0604020202020204" pitchFamily="34" charset="0"/>
                <a:ea typeface="Times New Roman" panose="02020603050405020304" pitchFamily="18" charset="0"/>
                <a:cs typeface="Arial" panose="020B0604020202020204" pitchFamily="34" charset="0"/>
              </a:rPr>
              <a:t>ả</a:t>
            </a:r>
            <a:r>
              <a:rPr lang="en-US" dirty="0" err="1">
                <a:effectLst/>
                <a:latin typeface="Arial" panose="020B0604020202020204" pitchFamily="34" charset="0"/>
                <a:ea typeface="Times New Roman" panose="02020603050405020304" pitchFamily="18" charset="0"/>
                <a:cs typeface="Arial" panose="020B0604020202020204" pitchFamily="34" charset="0"/>
              </a:rPr>
              <a:t>m</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oxy</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dư</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t</a:t>
            </a:r>
            <a:r>
              <a:rPr lang="en-US" dirty="0" err="1">
                <a:effectLst/>
                <a:latin typeface="Arial" panose="020B0604020202020204" pitchFamily="34" charset="0"/>
                <a:ea typeface="Times New Roman" panose="02020603050405020304" pitchFamily="18" charset="0"/>
                <a:cs typeface="Arial" panose="020B0604020202020204" pitchFamily="34" charset="0"/>
              </a:rPr>
              <a:t>ự</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động</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c</a:t>
            </a:r>
            <a:r>
              <a:rPr lang="en-US" dirty="0" err="1">
                <a:effectLst/>
                <a:latin typeface="Arial" panose="020B0604020202020204" pitchFamily="34" charset="0"/>
                <a:ea typeface="Times New Roman" panose="02020603050405020304" pitchFamily="18" charset="0"/>
                <a:cs typeface="Arial" panose="020B0604020202020204" pitchFamily="34" charset="0"/>
              </a:rPr>
              <a:t>ó</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5" dirty="0" err="1">
                <a:effectLst/>
                <a:latin typeface="Arial" panose="020B0604020202020204" pitchFamily="34" charset="0"/>
                <a:ea typeface="Times New Roman" panose="02020603050405020304" pitchFamily="18" charset="0"/>
                <a:cs typeface="Arial" panose="020B0604020202020204" pitchFamily="34" charset="0"/>
              </a:rPr>
              <a:t>h</a:t>
            </a:r>
            <a:r>
              <a:rPr lang="en-US" dirty="0" err="1">
                <a:effectLst/>
                <a:latin typeface="Arial" panose="020B0604020202020204" pitchFamily="34" charset="0"/>
                <a:ea typeface="Times New Roman" panose="02020603050405020304" pitchFamily="18" charset="0"/>
                <a:cs typeface="Arial" panose="020B0604020202020204" pitchFamily="34" charset="0"/>
              </a:rPr>
              <a:t>ể</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ki</a:t>
            </a:r>
            <a:r>
              <a:rPr lang="en-US" spc="-5" dirty="0" err="1">
                <a:effectLst/>
                <a:latin typeface="Arial" panose="020B0604020202020204" pitchFamily="34" charset="0"/>
                <a:ea typeface="Times New Roman" panose="02020603050405020304" pitchFamily="18" charset="0"/>
                <a:cs typeface="Arial" panose="020B0604020202020204" pitchFamily="34" charset="0"/>
              </a:rPr>
              <a:t>ể</a:t>
            </a:r>
            <a:r>
              <a:rPr lang="en-US" dirty="0" err="1">
                <a:effectLst/>
                <a:latin typeface="Arial" panose="020B0604020202020204" pitchFamily="34" charset="0"/>
                <a:ea typeface="Times New Roman" panose="02020603050405020304" pitchFamily="18" charset="0"/>
                <a:cs typeface="Arial" panose="020B0604020202020204" pitchFamily="34" charset="0"/>
              </a:rPr>
              <a:t>m</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so</a:t>
            </a:r>
            <a:r>
              <a:rPr lang="en-US" spc="-5" dirty="0" err="1">
                <a:effectLst/>
                <a:latin typeface="Arial" panose="020B0604020202020204" pitchFamily="34" charset="0"/>
                <a:ea typeface="Times New Roman" panose="02020603050405020304" pitchFamily="18" charset="0"/>
                <a:cs typeface="Arial" panose="020B0604020202020204" pitchFamily="34" charset="0"/>
              </a:rPr>
              <a:t>á</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lượng</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oxy</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spc="10" dirty="0" err="1">
                <a:effectLst/>
                <a:latin typeface="Arial" panose="020B0604020202020204" pitchFamily="34" charset="0"/>
                <a:ea typeface="Times New Roman" panose="02020603050405020304" pitchFamily="18" charset="0"/>
                <a:cs typeface="Arial" panose="020B0604020202020204" pitchFamily="34" charset="0"/>
              </a:rPr>
              <a:t>d</a:t>
            </a:r>
            <a:r>
              <a:rPr lang="en-US" dirty="0" err="1">
                <a:effectLst/>
                <a:latin typeface="Arial" panose="020B0604020202020204" pitchFamily="34" charset="0"/>
                <a:ea typeface="Times New Roman" panose="02020603050405020304" pitchFamily="18" charset="0"/>
                <a:cs typeface="Arial" panose="020B0604020202020204" pitchFamily="34" charset="0"/>
              </a:rPr>
              <a:t>ư</a:t>
            </a:r>
            <a:r>
              <a:rPr lang="en-US" spc="-15" dirty="0">
                <a:effectLst/>
                <a:latin typeface="Arial" panose="020B0604020202020204" pitchFamily="34" charset="0"/>
                <a:ea typeface="Times New Roman" panose="02020603050405020304" pitchFamily="18" charset="0"/>
                <a:cs typeface="Arial" panose="020B0604020202020204" pitchFamily="34" charset="0"/>
              </a:rPr>
              <a:t> </a:t>
            </a:r>
            <a:r>
              <a:rPr lang="en-US" spc="15" dirty="0" err="1">
                <a:effectLst/>
                <a:latin typeface="Arial" panose="020B0604020202020204" pitchFamily="34" charset="0"/>
                <a:ea typeface="Times New Roman" panose="02020603050405020304" pitchFamily="18" charset="0"/>
                <a:cs typeface="Arial" panose="020B0604020202020204" pitchFamily="34" charset="0"/>
              </a:rPr>
              <a:t>t</a:t>
            </a:r>
            <a:r>
              <a:rPr lang="en-US" dirty="0" err="1">
                <a:effectLst/>
                <a:latin typeface="Arial" panose="020B0604020202020204" pitchFamily="34" charset="0"/>
                <a:ea typeface="Times New Roman" panose="02020603050405020304" pitchFamily="18" charset="0"/>
                <a:cs typeface="Arial" panose="020B0604020202020204" pitchFamily="34" charset="0"/>
              </a:rPr>
              <a:t>rong</a:t>
            </a:r>
            <a:r>
              <a:rPr lang="en-US" spc="-1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khí</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10" dirty="0" err="1">
                <a:effectLst/>
                <a:latin typeface="Arial" panose="020B0604020202020204" pitchFamily="34" charset="0"/>
                <a:ea typeface="Times New Roman" panose="02020603050405020304" pitchFamily="18" charset="0"/>
                <a:cs typeface="Arial" panose="020B0604020202020204" pitchFamily="34" charset="0"/>
              </a:rPr>
              <a:t>h</a:t>
            </a:r>
            <a:r>
              <a:rPr lang="en-US" spc="-5" dirty="0" err="1">
                <a:effectLst/>
                <a:latin typeface="Arial" panose="020B0604020202020204" pitchFamily="34" charset="0"/>
                <a:ea typeface="Times New Roman" panose="02020603050405020304" pitchFamily="18" charset="0"/>
                <a:cs typeface="Arial" panose="020B0604020202020204" pitchFamily="34" charset="0"/>
              </a:rPr>
              <a:t>ả</a:t>
            </a:r>
            <a:r>
              <a:rPr lang="en-US" dirty="0" err="1">
                <a:effectLst/>
                <a:latin typeface="Arial" panose="020B0604020202020204" pitchFamily="34" charset="0"/>
                <a:ea typeface="Times New Roman" panose="02020603050405020304" pitchFamily="18" charset="0"/>
                <a:cs typeface="Arial" panose="020B0604020202020204" pitchFamily="34" charset="0"/>
              </a:rPr>
              <a:t>i</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trong</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vòng</a:t>
            </a:r>
            <a:r>
              <a:rPr lang="en-US" dirty="0">
                <a:effectLst/>
                <a:latin typeface="Arial" panose="020B0604020202020204" pitchFamily="34" charset="0"/>
                <a:ea typeface="Times New Roman" panose="02020603050405020304" pitchFamily="18" charset="0"/>
                <a:cs typeface="Arial" panose="020B0604020202020204" pitchFamily="34" charset="0"/>
              </a:rPr>
              <a:t> 3</a:t>
            </a:r>
            <a:r>
              <a:rPr lang="en-US" spc="-5" dirty="0">
                <a:effectLst/>
                <a:latin typeface="Arial" panose="020B0604020202020204" pitchFamily="34" charset="0"/>
                <a:ea typeface="Times New Roman" panose="02020603050405020304" pitchFamily="18" charset="0"/>
                <a:cs typeface="Arial" panose="020B0604020202020204" pitchFamily="34" charset="0"/>
              </a:rPr>
              <a:t>%</a:t>
            </a:r>
            <a:r>
              <a:rPr lang="en-US" dirty="0">
                <a:effectLst/>
                <a:latin typeface="Arial" panose="020B0604020202020204" pitchFamily="34" charset="0"/>
                <a:ea typeface="Times New Roman" panose="02020603050405020304" pitchFamily="18" charset="0"/>
                <a:cs typeface="Arial" panose="020B0604020202020204" pitchFamily="34" charset="0"/>
              </a:rPr>
              <a:t>.</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G</a:t>
            </a:r>
            <a:r>
              <a:rPr lang="en-US" spc="5" dirty="0" err="1">
                <a:effectLst/>
                <a:latin typeface="Arial" panose="020B0604020202020204" pitchFamily="34" charset="0"/>
                <a:ea typeface="Times New Roman" panose="02020603050405020304" pitchFamily="18" charset="0"/>
                <a:cs typeface="Arial" panose="020B0604020202020204" pitchFamily="34" charset="0"/>
              </a:rPr>
              <a:t>i</a:t>
            </a:r>
            <a:r>
              <a:rPr lang="en-US" dirty="0" err="1">
                <a:effectLst/>
                <a:latin typeface="Arial" panose="020B0604020202020204" pitchFamily="34" charset="0"/>
                <a:ea typeface="Times New Roman" panose="02020603050405020304" pitchFamily="18" charset="0"/>
                <a:cs typeface="Arial" panose="020B0604020202020204" pitchFamily="34" charset="0"/>
              </a:rPr>
              <a:t>ả</a:t>
            </a:r>
            <a:r>
              <a:rPr lang="en-US" spc="-15" dirty="0">
                <a:effectLst/>
                <a:latin typeface="Arial" panose="020B0604020202020204" pitchFamily="34" charset="0"/>
                <a:ea typeface="Times New Roman" panose="02020603050405020304" pitchFamily="18" charset="0"/>
                <a:cs typeface="Arial" panose="020B0604020202020204" pitchFamily="34" charset="0"/>
              </a:rPr>
              <a:t> </a:t>
            </a:r>
            <a:r>
              <a:rPr lang="en-US" spc="15" dirty="0" err="1">
                <a:effectLst/>
                <a:latin typeface="Arial" panose="020B0604020202020204" pitchFamily="34" charset="0"/>
                <a:ea typeface="Times New Roman" panose="02020603050405020304" pitchFamily="18" charset="0"/>
                <a:cs typeface="Arial" panose="020B0604020202020204" pitchFamily="34" charset="0"/>
              </a:rPr>
              <a:t>s</a:t>
            </a:r>
            <a:r>
              <a:rPr lang="en-US" dirty="0" err="1">
                <a:effectLst/>
                <a:latin typeface="Arial" panose="020B0604020202020204" pitchFamily="34" charset="0"/>
                <a:ea typeface="Times New Roman" panose="02020603050405020304" pitchFamily="18" charset="0"/>
                <a:cs typeface="Arial" panose="020B0604020202020204" pitchFamily="34" charset="0"/>
              </a:rPr>
              <a:t>ử</a:t>
            </a:r>
            <a:r>
              <a:rPr lang="en-US" spc="-15" dirty="0">
                <a:effectLst/>
                <a:latin typeface="Arial" panose="020B0604020202020204" pitchFamily="34" charset="0"/>
                <a:ea typeface="Times New Roman" panose="02020603050405020304" pitchFamily="18" charset="0"/>
                <a:cs typeface="Arial" panose="020B0604020202020204" pitchFamily="34" charset="0"/>
              </a:rPr>
              <a:t> </a:t>
            </a:r>
            <a:r>
              <a:rPr lang="en-US" spc="10" dirty="0" err="1">
                <a:effectLst/>
                <a:latin typeface="Arial" panose="020B0604020202020204" pitchFamily="34" charset="0"/>
                <a:ea typeface="Times New Roman" panose="02020603050405020304" pitchFamily="18" charset="0"/>
                <a:cs typeface="Arial" panose="020B0604020202020204" pitchFamily="34" charset="0"/>
              </a:rPr>
              <a:t>r</a:t>
            </a:r>
            <a:r>
              <a:rPr lang="en-US" dirty="0" err="1">
                <a:effectLst/>
                <a:latin typeface="Arial" panose="020B0604020202020204" pitchFamily="34" charset="0"/>
                <a:ea typeface="Times New Roman" panose="02020603050405020304" pitchFamily="18" charset="0"/>
                <a:cs typeface="Arial" panose="020B0604020202020204" pitchFamily="34" charset="0"/>
              </a:rPr>
              <a:t>ằng</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nhi</a:t>
            </a:r>
            <a:r>
              <a:rPr lang="en-US" spc="-5" dirty="0" err="1">
                <a:effectLst/>
                <a:latin typeface="Arial" panose="020B0604020202020204" pitchFamily="34" charset="0"/>
                <a:ea typeface="Times New Roman" panose="02020603050405020304" pitchFamily="18" charset="0"/>
                <a:cs typeface="Arial" panose="020B0604020202020204" pitchFamily="34" charset="0"/>
              </a:rPr>
              <a:t>ệ</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độ</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khói</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không</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thay</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đổi</a:t>
            </a:r>
            <a:r>
              <a:rPr lang="en-US" dirty="0">
                <a:effectLst/>
                <a:latin typeface="Arial" panose="020B0604020202020204" pitchFamily="34" charset="0"/>
                <a:ea typeface="Times New Roman" panose="02020603050405020304" pitchFamily="18" charset="0"/>
                <a:cs typeface="Arial" panose="020B0604020202020204" pitchFamily="34" charset="0"/>
              </a:rPr>
              <a:t>,</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lúc</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n</a:t>
            </a:r>
            <a:r>
              <a:rPr lang="en-US" spc="-5" dirty="0" err="1">
                <a:effectLst/>
                <a:latin typeface="Arial" panose="020B0604020202020204" pitchFamily="34" charset="0"/>
                <a:ea typeface="Times New Roman" panose="02020603050405020304" pitchFamily="18" charset="0"/>
                <a:cs typeface="Arial" panose="020B0604020202020204" pitchFamily="34" charset="0"/>
              </a:rPr>
              <a:t>à</a:t>
            </a:r>
            <a:r>
              <a:rPr lang="en-US" dirty="0" err="1">
                <a:effectLst/>
                <a:latin typeface="Arial" panose="020B0604020202020204" pitchFamily="34" charset="0"/>
                <a:ea typeface="Times New Roman" panose="02020603050405020304" pitchFamily="18" charset="0"/>
                <a:cs typeface="Arial" panose="020B0604020202020204" pitchFamily="34" charset="0"/>
              </a:rPr>
              <a:t>y</a:t>
            </a:r>
            <a:r>
              <a:rPr lang="en-US" spc="15"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t</a:t>
            </a:r>
            <a:r>
              <a:rPr lang="en-US" dirty="0" err="1">
                <a:effectLst/>
                <a:latin typeface="Arial" panose="020B0604020202020204" pitchFamily="34" charset="0"/>
                <a:ea typeface="Times New Roman" panose="02020603050405020304" pitchFamily="18" charset="0"/>
                <a:cs typeface="Arial" panose="020B0604020202020204" pitchFamily="34" charset="0"/>
              </a:rPr>
              <a:t>ổng</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t</a:t>
            </a:r>
            <a:r>
              <a:rPr lang="en-US" dirty="0" err="1">
                <a:effectLst/>
                <a:latin typeface="Arial" panose="020B0604020202020204" pitchFamily="34" charset="0"/>
                <a:ea typeface="Times New Roman" panose="02020603050405020304" pitchFamily="18" charset="0"/>
                <a:cs typeface="Arial" panose="020B0604020202020204" pitchFamily="34" charset="0"/>
              </a:rPr>
              <a:t>ổn</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5" dirty="0" err="1">
                <a:effectLst/>
                <a:latin typeface="Arial" panose="020B0604020202020204" pitchFamily="34" charset="0"/>
                <a:ea typeface="Times New Roman" panose="02020603050405020304" pitchFamily="18" charset="0"/>
                <a:cs typeface="Arial" panose="020B0604020202020204" pitchFamily="34" charset="0"/>
              </a:rPr>
              <a:t>h</a:t>
            </a:r>
            <a:r>
              <a:rPr lang="en-US" spc="-5" dirty="0" err="1">
                <a:effectLst/>
                <a:latin typeface="Arial" panose="020B0604020202020204" pitchFamily="34" charset="0"/>
                <a:ea typeface="Times New Roman" panose="02020603050405020304" pitchFamily="18" charset="0"/>
                <a:cs typeface="Arial" panose="020B0604020202020204" pitchFamily="34" charset="0"/>
              </a:rPr>
              <a:t>ấ</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20"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qua </a:t>
            </a:r>
            <a:r>
              <a:rPr lang="en-US" dirty="0" err="1">
                <a:effectLst/>
                <a:latin typeface="Arial" panose="020B0604020202020204" pitchFamily="34" charset="0"/>
                <a:ea typeface="Times New Roman" panose="02020603050405020304" pitchFamily="18" charset="0"/>
                <a:cs typeface="Arial" panose="020B0604020202020204" pitchFamily="34" charset="0"/>
              </a:rPr>
              <a:t>đường</a:t>
            </a:r>
            <a:r>
              <a:rPr lang="en-US" spc="1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khói</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đ</a:t>
            </a:r>
            <a:r>
              <a:rPr lang="en-US" spc="5" dirty="0" err="1">
                <a:effectLst/>
                <a:latin typeface="Arial" panose="020B0604020202020204" pitchFamily="34" charset="0"/>
                <a:ea typeface="Times New Roman" panose="02020603050405020304" pitchFamily="18" charset="0"/>
                <a:cs typeface="Arial" panose="020B0604020202020204" pitchFamily="34" charset="0"/>
              </a:rPr>
              <a:t>ư</a:t>
            </a:r>
            <a:r>
              <a:rPr lang="en-US" dirty="0" err="1">
                <a:effectLst/>
                <a:latin typeface="Arial" panose="020B0604020202020204" pitchFamily="34" charset="0"/>
                <a:ea typeface="Times New Roman" panose="02020603050405020304" pitchFamily="18" charset="0"/>
                <a:cs typeface="Arial" panose="020B0604020202020204" pitchFamily="34" charset="0"/>
              </a:rPr>
              <a:t>ợc</a:t>
            </a:r>
            <a:r>
              <a:rPr lang="en-US" spc="1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5" dirty="0" err="1">
                <a:effectLst/>
                <a:latin typeface="Arial" panose="020B0604020202020204" pitchFamily="34" charset="0"/>
                <a:ea typeface="Times New Roman" panose="02020603050405020304" pitchFamily="18" charset="0"/>
                <a:cs typeface="Arial" panose="020B0604020202020204" pitchFamily="34" charset="0"/>
              </a:rPr>
              <a:t>í</a:t>
            </a:r>
            <a:r>
              <a:rPr lang="en-US" dirty="0" err="1">
                <a:effectLst/>
                <a:latin typeface="Arial" panose="020B0604020202020204" pitchFamily="34" charset="0"/>
                <a:ea typeface="Times New Roman" panose="02020603050405020304" pitchFamily="18" charset="0"/>
                <a:cs typeface="Arial" panose="020B0604020202020204" pitchFamily="34" charset="0"/>
              </a:rPr>
              <a:t>nh</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là</a:t>
            </a:r>
            <a:r>
              <a:rPr lang="en-US" dirty="0">
                <a:effectLst/>
                <a:latin typeface="Arial" panose="020B0604020202020204" pitchFamily="34" charset="0"/>
                <a:ea typeface="Times New Roman" panose="02020603050405020304" pitchFamily="18" charset="0"/>
                <a:cs typeface="Arial" panose="020B0604020202020204" pitchFamily="34" charset="0"/>
              </a:rPr>
              <a:t> 17,4</a:t>
            </a:r>
            <a:r>
              <a:rPr lang="en-US" spc="-5" dirty="0">
                <a:effectLst/>
                <a:latin typeface="Arial" panose="020B0604020202020204" pitchFamily="34" charset="0"/>
                <a:ea typeface="Times New Roman" panose="02020603050405020304" pitchFamily="18" charset="0"/>
                <a:cs typeface="Arial" panose="020B0604020202020204" pitchFamily="34" charset="0"/>
              </a:rPr>
              <a:t>%</a:t>
            </a:r>
            <a:r>
              <a:rPr lang="en-US" dirty="0">
                <a:effectLst/>
                <a:latin typeface="Arial" panose="020B0604020202020204" pitchFamily="34" charset="0"/>
                <a:ea typeface="Times New Roman" panose="02020603050405020304" pitchFamily="18" charset="0"/>
                <a:cs typeface="Arial" panose="020B0604020202020204" pitchFamily="34" charset="0"/>
              </a:rPr>
              <a:t>.</a:t>
            </a:r>
            <a:r>
              <a:rPr lang="en-US" spc="1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Do </a:t>
            </a:r>
            <a:r>
              <a:rPr lang="en-US" dirty="0" err="1">
                <a:effectLst/>
                <a:latin typeface="Arial" panose="020B0604020202020204" pitchFamily="34" charset="0"/>
                <a:ea typeface="Times New Roman" panose="02020603050405020304" pitchFamily="18" charset="0"/>
                <a:cs typeface="Arial" panose="020B0604020202020204" pitchFamily="34" charset="0"/>
              </a:rPr>
              <a:t>đó</a:t>
            </a:r>
            <a:r>
              <a:rPr lang="en-US" dirty="0">
                <a:effectLst/>
                <a:latin typeface="Arial" panose="020B0604020202020204" pitchFamily="34" charset="0"/>
                <a:ea typeface="Times New Roman" panose="02020603050405020304" pitchFamily="18" charset="0"/>
                <a:cs typeface="Arial" panose="020B0604020202020204" pitchFamily="34" charset="0"/>
              </a:rPr>
              <a:t>,</a:t>
            </a:r>
            <a:r>
              <a:rPr lang="en-US" spc="1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h</a:t>
            </a:r>
            <a:r>
              <a:rPr lang="en-US" spc="15" dirty="0" err="1">
                <a:effectLst/>
                <a:latin typeface="Arial" panose="020B0604020202020204" pitchFamily="34" charset="0"/>
                <a:ea typeface="Times New Roman" panose="02020603050405020304" pitchFamily="18" charset="0"/>
                <a:cs typeface="Arial" panose="020B0604020202020204" pitchFamily="34" charset="0"/>
              </a:rPr>
              <a:t>i</a:t>
            </a:r>
            <a:r>
              <a:rPr lang="en-US" spc="-5" dirty="0" err="1">
                <a:effectLst/>
                <a:latin typeface="Arial" panose="020B0604020202020204" pitchFamily="34" charset="0"/>
                <a:ea typeface="Times New Roman" panose="02020603050405020304" pitchFamily="18" charset="0"/>
                <a:cs typeface="Arial" panose="020B0604020202020204" pitchFamily="34" charset="0"/>
              </a:rPr>
              <a:t>ệ</a:t>
            </a:r>
            <a:r>
              <a:rPr lang="en-US" dirty="0" err="1">
                <a:effectLst/>
                <a:latin typeface="Arial" panose="020B0604020202020204" pitchFamily="34" charset="0"/>
                <a:ea typeface="Times New Roman" panose="02020603050405020304" pitchFamily="18" charset="0"/>
                <a:cs typeface="Arial" panose="020B0604020202020204" pitchFamily="34" charset="0"/>
              </a:rPr>
              <a:t>u</a:t>
            </a:r>
            <a:r>
              <a:rPr lang="en-US" spc="1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s</a:t>
            </a:r>
            <a:r>
              <a:rPr lang="en-US" spc="5" dirty="0" err="1">
                <a:effectLst/>
                <a:latin typeface="Arial" panose="020B0604020202020204" pitchFamily="34" charset="0"/>
                <a:ea typeface="Times New Roman" panose="02020603050405020304" pitchFamily="18" charset="0"/>
                <a:cs typeface="Arial" panose="020B0604020202020204" pitchFamily="34" charset="0"/>
              </a:rPr>
              <a:t>u</a:t>
            </a:r>
            <a:r>
              <a:rPr lang="en-US" spc="-5" dirty="0" err="1">
                <a:effectLst/>
                <a:latin typeface="Arial" panose="020B0604020202020204" pitchFamily="34" charset="0"/>
                <a:ea typeface="Times New Roman" panose="02020603050405020304" pitchFamily="18" charset="0"/>
                <a:cs typeface="Arial" panose="020B0604020202020204" pitchFamily="34" charset="0"/>
              </a:rPr>
              <a:t>ấ</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m</a:t>
            </a:r>
            <a:r>
              <a:rPr lang="en-US" dirty="0" err="1">
                <a:effectLst/>
                <a:latin typeface="Arial" panose="020B0604020202020204" pitchFamily="34" charset="0"/>
                <a:ea typeface="Times New Roman" panose="02020603050405020304" pitchFamily="18" charset="0"/>
                <a:cs typeface="Arial" panose="020B0604020202020204" pitchFamily="34" charset="0"/>
              </a:rPr>
              <a:t>ới</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c</a:t>
            </a:r>
            <a:r>
              <a:rPr lang="en-US" spc="10" dirty="0" err="1">
                <a:effectLst/>
                <a:latin typeface="Arial" panose="020B0604020202020204" pitchFamily="34" charset="0"/>
                <a:ea typeface="Times New Roman" panose="02020603050405020304" pitchFamily="18" charset="0"/>
                <a:cs typeface="Arial" panose="020B0604020202020204" pitchFamily="34" charset="0"/>
              </a:rPr>
              <a:t>ủ</a:t>
            </a:r>
            <a:r>
              <a:rPr lang="en-US" dirty="0" err="1">
                <a:effectLst/>
                <a:latin typeface="Arial" panose="020B0604020202020204" pitchFamily="34" charset="0"/>
                <a:ea typeface="Times New Roman" panose="02020603050405020304" pitchFamily="18" charset="0"/>
                <a:cs typeface="Arial" panose="020B0604020202020204" pitchFamily="34" charset="0"/>
              </a:rPr>
              <a:t>a</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lò</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hơi</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spc="5" dirty="0" err="1">
                <a:effectLst/>
                <a:latin typeface="Arial" panose="020B0604020202020204" pitchFamily="34" charset="0"/>
                <a:ea typeface="Times New Roman" panose="02020603050405020304" pitchFamily="18" charset="0"/>
                <a:cs typeface="Arial" panose="020B0604020202020204" pitchFamily="34" charset="0"/>
              </a:rPr>
              <a:t>l</a:t>
            </a:r>
            <a:r>
              <a:rPr lang="en-US" dirty="0" err="1">
                <a:effectLst/>
                <a:latin typeface="Arial" panose="020B0604020202020204" pitchFamily="34" charset="0"/>
                <a:ea typeface="Times New Roman" panose="02020603050405020304" pitchFamily="18" charset="0"/>
                <a:cs typeface="Arial" panose="020B0604020202020204" pitchFamily="34" charset="0"/>
              </a:rPr>
              <a:t>à</a:t>
            </a:r>
            <a:r>
              <a:rPr lang="en-US" spc="-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82,6</a:t>
            </a:r>
            <a:r>
              <a:rPr lang="en-US" spc="-5" dirty="0">
                <a:effectLst/>
                <a:latin typeface="Arial" panose="020B0604020202020204" pitchFamily="34" charset="0"/>
                <a:ea typeface="Times New Roman" panose="02020603050405020304" pitchFamily="18" charset="0"/>
                <a:cs typeface="Arial" panose="020B0604020202020204" pitchFamily="34" charset="0"/>
              </a:rPr>
              <a:t>%</a:t>
            </a:r>
            <a:r>
              <a:rPr lang="en-US" dirty="0">
                <a:effectLst/>
                <a:latin typeface="Arial" panose="020B0604020202020204" pitchFamily="34" charset="0"/>
                <a:ea typeface="Times New Roman" panose="02020603050405020304" pitchFamily="18" charset="0"/>
                <a:cs typeface="Arial" panose="020B0604020202020204" pitchFamily="34" charset="0"/>
              </a:rPr>
              <a:t>.</a:t>
            </a:r>
          </a:p>
          <a:p>
            <a:r>
              <a:rPr lang="en-US" dirty="0" err="1">
                <a:effectLst/>
                <a:latin typeface="Arial" panose="020B0604020202020204" pitchFamily="34" charset="0"/>
                <a:ea typeface="Times New Roman" panose="02020603050405020304" pitchFamily="18" charset="0"/>
                <a:cs typeface="Arial" panose="020B0604020202020204" pitchFamily="34" charset="0"/>
              </a:rPr>
              <a:t>V</a:t>
            </a:r>
            <a:r>
              <a:rPr lang="en-US" spc="-5" dirty="0" err="1">
                <a:effectLst/>
                <a:latin typeface="Arial" panose="020B0604020202020204" pitchFamily="34" charset="0"/>
                <a:ea typeface="Times New Roman" panose="02020603050405020304" pitchFamily="18" charset="0"/>
                <a:cs typeface="Arial" panose="020B0604020202020204" pitchFamily="34" charset="0"/>
              </a:rPr>
              <a:t>ậ</a:t>
            </a:r>
            <a:r>
              <a:rPr lang="en-US" dirty="0" err="1">
                <a:effectLst/>
                <a:latin typeface="Arial" panose="020B0604020202020204" pitchFamily="34" charset="0"/>
                <a:ea typeface="Times New Roman" panose="02020603050405020304" pitchFamily="18" charset="0"/>
                <a:cs typeface="Arial" panose="020B0604020202020204" pitchFamily="34" charset="0"/>
              </a:rPr>
              <a:t>y</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lượng</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spc="5" dirty="0" err="1">
                <a:effectLst/>
                <a:latin typeface="Arial" panose="020B0604020202020204" pitchFamily="34" charset="0"/>
                <a:ea typeface="Times New Roman" panose="02020603050405020304" pitchFamily="18" charset="0"/>
                <a:cs typeface="Arial" panose="020B0604020202020204" pitchFamily="34" charset="0"/>
              </a:rPr>
              <a:t>i</a:t>
            </a:r>
            <a:r>
              <a:rPr lang="en-US" spc="-5" dirty="0" err="1">
                <a:effectLst/>
                <a:latin typeface="Arial" panose="020B0604020202020204" pitchFamily="34" charset="0"/>
                <a:ea typeface="Times New Roman" panose="02020603050405020304" pitchFamily="18" charset="0"/>
                <a:cs typeface="Arial" panose="020B0604020202020204" pitchFamily="34" charset="0"/>
              </a:rPr>
              <a:t>ế</a:t>
            </a:r>
            <a:r>
              <a:rPr lang="en-US" dirty="0" err="1">
                <a:effectLst/>
                <a:latin typeface="Arial" panose="020B0604020202020204" pitchFamily="34" charset="0"/>
                <a:ea typeface="Times New Roman" panose="02020603050405020304" pitchFamily="18" charset="0"/>
                <a:cs typeface="Arial" panose="020B0604020202020204" pitchFamily="34" charset="0"/>
              </a:rPr>
              <a:t>t</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k</a:t>
            </a:r>
            <a:r>
              <a:rPr lang="en-US" spc="10" dirty="0" err="1">
                <a:effectLst/>
                <a:latin typeface="Arial" panose="020B0604020202020204" pitchFamily="34" charset="0"/>
                <a:ea typeface="Times New Roman" panose="02020603050405020304" pitchFamily="18" charset="0"/>
                <a:cs typeface="Arial" panose="020B0604020202020204" pitchFamily="34" charset="0"/>
              </a:rPr>
              <a:t>i</a:t>
            </a:r>
            <a:r>
              <a:rPr lang="en-US" spc="-5" dirty="0" err="1">
                <a:effectLst/>
                <a:latin typeface="Arial" panose="020B0604020202020204" pitchFamily="34" charset="0"/>
                <a:ea typeface="Times New Roman" panose="02020603050405020304" pitchFamily="18" charset="0"/>
                <a:cs typeface="Arial" panose="020B0604020202020204" pitchFamily="34" charset="0"/>
              </a:rPr>
              <a:t>ệ</a:t>
            </a:r>
            <a:r>
              <a:rPr lang="en-US" dirty="0" err="1">
                <a:effectLst/>
                <a:latin typeface="Arial" panose="020B0604020202020204" pitchFamily="34" charset="0"/>
                <a:ea typeface="Times New Roman" panose="02020603050405020304" pitchFamily="18" charset="0"/>
                <a:cs typeface="Arial" panose="020B0604020202020204" pitchFamily="34" charset="0"/>
              </a:rPr>
              <a:t>m</a:t>
            </a:r>
            <a:r>
              <a:rPr lang="en-US" dirty="0">
                <a:effectLst/>
                <a:latin typeface="Arial" panose="020B0604020202020204" pitchFamily="34" charset="0"/>
                <a:ea typeface="Times New Roman" panose="02020603050405020304" pitchFamily="18" charset="0"/>
                <a:cs typeface="Arial" panose="020B0604020202020204" pitchFamily="34" charset="0"/>
              </a:rPr>
              <a:t> chi </a:t>
            </a:r>
            <a:r>
              <a:rPr lang="en-US" dirty="0" err="1">
                <a:effectLst/>
                <a:latin typeface="Arial" panose="020B0604020202020204" pitchFamily="34" charset="0"/>
                <a:ea typeface="Times New Roman" panose="02020603050405020304" pitchFamily="18" charset="0"/>
                <a:cs typeface="Arial" panose="020B0604020202020204" pitchFamily="34" charset="0"/>
              </a:rPr>
              <a:t>phí</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năng</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lượng</a:t>
            </a:r>
            <a:r>
              <a:rPr lang="en-US" dirty="0">
                <a:effectLst/>
                <a:latin typeface="Arial" panose="020B0604020202020204" pitchFamily="34" charset="0"/>
                <a:ea typeface="Times New Roman" panose="02020603050405020304" pitchFamily="18" charset="0"/>
                <a:cs typeface="Arial" panose="020B0604020202020204" pitchFamily="34" charset="0"/>
              </a:rPr>
              <a:t> do </a:t>
            </a:r>
            <a:r>
              <a:rPr lang="en-US" dirty="0" err="1">
                <a:effectLst/>
                <a:latin typeface="Arial" panose="020B0604020202020204" pitchFamily="34" charset="0"/>
                <a:ea typeface="Times New Roman" panose="02020603050405020304" pitchFamily="18" charset="0"/>
                <a:cs typeface="Arial" panose="020B0604020202020204" pitchFamily="34" charset="0"/>
              </a:rPr>
              <a:t>bộ</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đi</a:t>
            </a:r>
            <a:r>
              <a:rPr lang="en-US" spc="-5" dirty="0" err="1">
                <a:effectLst/>
                <a:latin typeface="Arial" panose="020B0604020202020204" pitchFamily="34" charset="0"/>
                <a:ea typeface="Times New Roman" panose="02020603050405020304" pitchFamily="18" charset="0"/>
                <a:cs typeface="Arial" panose="020B0604020202020204" pitchFamily="34" charset="0"/>
              </a:rPr>
              <a:t>ề</a:t>
            </a:r>
            <a:r>
              <a:rPr lang="en-US" dirty="0" err="1">
                <a:effectLst/>
                <a:latin typeface="Arial" panose="020B0604020202020204" pitchFamily="34" charset="0"/>
                <a:ea typeface="Times New Roman" panose="02020603050405020304" pitchFamily="18" charset="0"/>
                <a:cs typeface="Arial" panose="020B0604020202020204" pitchFamily="34" charset="0"/>
              </a:rPr>
              <a:t>u</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khi</a:t>
            </a:r>
            <a:r>
              <a:rPr lang="en-US" spc="-5" dirty="0" err="1">
                <a:effectLst/>
                <a:latin typeface="Arial" panose="020B0604020202020204" pitchFamily="34" charset="0"/>
                <a:ea typeface="Times New Roman" panose="02020603050405020304" pitchFamily="18" charset="0"/>
                <a:cs typeface="Arial" panose="020B0604020202020204" pitchFamily="34" charset="0"/>
              </a:rPr>
              <a:t>ể</a:t>
            </a:r>
            <a:r>
              <a:rPr lang="en-US" dirty="0" err="1">
                <a:effectLst/>
                <a:latin typeface="Arial" panose="020B0604020202020204" pitchFamily="34" charset="0"/>
                <a:ea typeface="Times New Roman" panose="02020603050405020304" pitchFamily="18" charset="0"/>
                <a:cs typeface="Arial" panose="020B0604020202020204" pitchFamily="34" charset="0"/>
              </a:rPr>
              <a:t>n</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g</a:t>
            </a:r>
            <a:r>
              <a:rPr lang="en-US" spc="5" dirty="0" err="1">
                <a:effectLst/>
                <a:latin typeface="Arial" panose="020B0604020202020204" pitchFamily="34" charset="0"/>
                <a:ea typeface="Times New Roman" panose="02020603050405020304" pitchFamily="18" charset="0"/>
                <a:cs typeface="Arial" panose="020B0604020202020204" pitchFamily="34" charset="0"/>
              </a:rPr>
              <a:t>i</a:t>
            </a:r>
            <a:r>
              <a:rPr lang="en-US" spc="-5" dirty="0" err="1">
                <a:effectLst/>
                <a:latin typeface="Arial" panose="020B0604020202020204" pitchFamily="34" charset="0"/>
                <a:ea typeface="Times New Roman" panose="02020603050405020304" pitchFamily="18" charset="0"/>
                <a:cs typeface="Arial" panose="020B0604020202020204" pitchFamily="34" charset="0"/>
              </a:rPr>
              <a:t>ả</a:t>
            </a:r>
            <a:r>
              <a:rPr lang="en-US" dirty="0" err="1">
                <a:effectLst/>
                <a:latin typeface="Arial" panose="020B0604020202020204" pitchFamily="34" charset="0"/>
                <a:ea typeface="Times New Roman" panose="02020603050405020304" pitchFamily="18" charset="0"/>
                <a:cs typeface="Arial" panose="020B0604020202020204" pitchFamily="34" charset="0"/>
              </a:rPr>
              <a:t>m</a:t>
            </a:r>
            <a:r>
              <a:rPr lang="en-US" dirty="0">
                <a:effectLst/>
                <a:latin typeface="Arial" panose="020B0604020202020204" pitchFamily="34" charset="0"/>
                <a:ea typeface="Times New Roman" panose="02020603050405020304" pitchFamily="18" charset="0"/>
                <a:cs typeface="Arial" panose="020B0604020202020204" pitchFamily="34" charset="0"/>
              </a:rPr>
              <a:t> oxy </a:t>
            </a:r>
            <a:r>
              <a:rPr lang="en-US" dirty="0" err="1">
                <a:effectLst/>
                <a:latin typeface="Arial" panose="020B0604020202020204" pitchFamily="34" charset="0"/>
                <a:ea typeface="Times New Roman" panose="02020603050405020304" pitchFamily="18" charset="0"/>
                <a:cs typeface="Arial" panose="020B0604020202020204" pitchFamily="34" charset="0"/>
              </a:rPr>
              <a:t>dư</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tự</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động</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là</a:t>
            </a:r>
            <a:r>
              <a:rPr lang="en-US" dirty="0">
                <a:effectLst/>
                <a:latin typeface="Arial" panose="020B0604020202020204" pitchFamily="34" charset="0"/>
                <a:ea typeface="Times New Roman" panose="02020603050405020304" pitchFamily="18"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2" name="Object 6">
                <a:extLst>
                  <a:ext uri="{FF2B5EF4-FFF2-40B4-BE49-F238E27FC236}">
                    <a16:creationId xmlns:a16="http://schemas.microsoft.com/office/drawing/2014/main" id="{92F42A2B-0A79-1AE8-C284-4535B6912D59}"/>
                  </a:ext>
                </a:extLst>
              </p:cNvPr>
              <p:cNvSpPr txBox="1"/>
              <p:nvPr/>
            </p:nvSpPr>
            <p:spPr bwMode="auto">
              <a:xfrm>
                <a:off x="3352800" y="5597267"/>
                <a:ext cx="8229600" cy="997466"/>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sSub>
                        <m:sSubPr>
                          <m:ctrlPr>
                            <a:rPr lang="en-US" i="1" smtClean="0">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𝜎</m:t>
                          </m:r>
                        </m:e>
                        <m:sub>
                          <m:r>
                            <a:rPr lang="en-GB" b="0" i="1" smtClean="0">
                              <a:solidFill>
                                <a:srgbClr val="000000"/>
                              </a:solidFill>
                              <a:latin typeface="Cambria Math" panose="02040503050406030204" pitchFamily="18" charset="0"/>
                            </a:rPr>
                            <m:t>𝑘h</m:t>
                          </m:r>
                          <m:r>
                            <a:rPr lang="en-GB" b="0" i="1" smtClean="0">
                              <a:solidFill>
                                <a:srgbClr val="000000"/>
                              </a:solidFill>
                              <a:latin typeface="Cambria Math" panose="02040503050406030204" pitchFamily="18" charset="0"/>
                            </a:rPr>
                            <m:t>í </m:t>
                          </m:r>
                          <m:r>
                            <a:rPr lang="en-GB" b="0" i="1" smtClean="0">
                              <a:solidFill>
                                <a:srgbClr val="000000"/>
                              </a:solidFill>
                              <a:latin typeface="Cambria Math" panose="02040503050406030204" pitchFamily="18" charset="0"/>
                            </a:rPr>
                            <m:t>𝑑</m:t>
                          </m:r>
                          <m:r>
                            <a:rPr lang="en-GB" b="0" i="1" smtClean="0">
                              <a:solidFill>
                                <a:srgbClr val="000000"/>
                              </a:solidFill>
                              <a:latin typeface="Cambria Math" panose="02040503050406030204" pitchFamily="18" charset="0"/>
                            </a:rPr>
                            <m:t>ư</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𝐾</m:t>
                          </m:r>
                        </m:e>
                        <m:sub>
                          <m:r>
                            <a:rPr lang="en-US" i="1">
                              <a:solidFill>
                                <a:srgbClr val="000000"/>
                              </a:solidFill>
                              <a:latin typeface="Cambria Math" panose="02040503050406030204" pitchFamily="18" charset="0"/>
                            </a:rPr>
                            <m:t>𝑙h</m:t>
                          </m:r>
                        </m:sub>
                      </m:sSub>
                      <m:r>
                        <a:rPr lang="en-US" i="1">
                          <a:solidFill>
                            <a:srgbClr val="000000"/>
                          </a:solidFill>
                          <a:latin typeface="Cambria Math" panose="02040503050406030204" pitchFamily="18" charset="0"/>
                        </a:rPr>
                        <m:t>×</m:t>
                      </m:r>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1−</m:t>
                          </m:r>
                          <m:f>
                            <m:fPr>
                              <m:ctrlPr>
                                <a:rPr lang="en-US" i="1">
                                  <a:solidFill>
                                    <a:srgbClr val="000000"/>
                                  </a:solidFill>
                                  <a:latin typeface="Cambria Math" panose="02040503050406030204" pitchFamily="18" charset="0"/>
                                </a:rPr>
                              </m:ctrlPr>
                            </m:fPr>
                            <m:num>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𝜂</m:t>
                                  </m:r>
                                </m:e>
                                <m:sub>
                                  <m:r>
                                    <a:rPr lang="en-GB" b="0" i="1" smtClean="0">
                                      <a:solidFill>
                                        <a:srgbClr val="000000"/>
                                      </a:solidFill>
                                      <a:latin typeface="Cambria Math" panose="02040503050406030204" pitchFamily="18" charset="0"/>
                                    </a:rPr>
                                    <m:t>h𝑖</m:t>
                                  </m:r>
                                  <m:r>
                                    <a:rPr lang="en-GB" b="0" i="1" smtClean="0">
                                      <a:solidFill>
                                        <a:srgbClr val="000000"/>
                                      </a:solidFill>
                                      <a:latin typeface="Cambria Math" panose="02040503050406030204" pitchFamily="18" charset="0"/>
                                    </a:rPr>
                                    <m:t>ệ</m:t>
                                  </m:r>
                                  <m:r>
                                    <a:rPr lang="en-GB" b="0" i="1" smtClean="0">
                                      <a:solidFill>
                                        <a:srgbClr val="000000"/>
                                      </a:solidFill>
                                      <a:latin typeface="Cambria Math" panose="02040503050406030204" pitchFamily="18" charset="0"/>
                                    </a:rPr>
                                    <m:t>𝑛</m:t>
                                  </m:r>
                                  <m:r>
                                    <a:rPr lang="en-GB" b="0" i="1" smtClean="0">
                                      <a:solidFill>
                                        <a:srgbClr val="000000"/>
                                      </a:solidFill>
                                      <a:latin typeface="Cambria Math" panose="02040503050406030204" pitchFamily="18" charset="0"/>
                                    </a:rPr>
                                    <m:t> </m:t>
                                  </m:r>
                                  <m:r>
                                    <a:rPr lang="en-GB" b="0" i="1" smtClean="0">
                                      <a:solidFill>
                                        <a:srgbClr val="000000"/>
                                      </a:solidFill>
                                      <a:latin typeface="Cambria Math" panose="02040503050406030204" pitchFamily="18" charset="0"/>
                                    </a:rPr>
                                    <m:t>𝑡</m:t>
                                  </m:r>
                                  <m:r>
                                    <a:rPr lang="en-GB" b="0" i="1" smtClean="0">
                                      <a:solidFill>
                                        <a:srgbClr val="000000"/>
                                      </a:solidFill>
                                      <a:latin typeface="Cambria Math" panose="02040503050406030204" pitchFamily="18" charset="0"/>
                                    </a:rPr>
                                    <m:t>ạ</m:t>
                                  </m:r>
                                  <m:r>
                                    <a:rPr lang="en-GB" b="0" i="1" smtClean="0">
                                      <a:solidFill>
                                        <a:srgbClr val="000000"/>
                                      </a:solidFill>
                                      <a:latin typeface="Cambria Math" panose="02040503050406030204" pitchFamily="18" charset="0"/>
                                    </a:rPr>
                                    <m:t>𝑖</m:t>
                                  </m:r>
                                </m:sub>
                              </m:sSub>
                            </m:num>
                            <m:den>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𝜂</m:t>
                                  </m:r>
                                </m:e>
                                <m:sub>
                                  <m:r>
                                    <a:rPr lang="en-GB" b="0" i="1" smtClean="0">
                                      <a:solidFill>
                                        <a:srgbClr val="000000"/>
                                      </a:solidFill>
                                      <a:latin typeface="Cambria Math" panose="02040503050406030204" pitchFamily="18" charset="0"/>
                                    </a:rPr>
                                    <m:t>𝑚</m:t>
                                  </m:r>
                                  <m:r>
                                    <a:rPr lang="en-GB" b="0" i="1" smtClean="0">
                                      <a:solidFill>
                                        <a:srgbClr val="000000"/>
                                      </a:solidFill>
                                      <a:latin typeface="Cambria Math" panose="02040503050406030204" pitchFamily="18" charset="0"/>
                                    </a:rPr>
                                    <m:t>ớ</m:t>
                                  </m:r>
                                  <m:r>
                                    <a:rPr lang="en-GB" b="0" i="1" smtClean="0">
                                      <a:solidFill>
                                        <a:srgbClr val="000000"/>
                                      </a:solidFill>
                                      <a:latin typeface="Cambria Math" panose="02040503050406030204" pitchFamily="18" charset="0"/>
                                    </a:rPr>
                                    <m:t>𝑖</m:t>
                                  </m:r>
                                </m:sub>
                              </m:sSub>
                            </m:den>
                          </m:f>
                        </m:e>
                      </m:d>
                      <m:r>
                        <a:rPr lang="en-US" i="1">
                          <a:solidFill>
                            <a:srgbClr val="000000"/>
                          </a:solidFill>
                          <a:latin typeface="Cambria Math" panose="02040503050406030204" pitchFamily="18" charset="0"/>
                        </a:rPr>
                        <m:t>=14.830.680×</m:t>
                      </m:r>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1−</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81,7</m:t>
                              </m:r>
                            </m:num>
                            <m:den>
                              <m:r>
                                <a:rPr lang="en-US" i="1">
                                  <a:solidFill>
                                    <a:srgbClr val="000000"/>
                                  </a:solidFill>
                                  <a:latin typeface="Cambria Math" panose="02040503050406030204" pitchFamily="18" charset="0"/>
                                </a:rPr>
                                <m:t>82,6</m:t>
                              </m:r>
                            </m:den>
                          </m:f>
                        </m:e>
                      </m:d>
                      <m:r>
                        <a:rPr lang="en-US" i="1">
                          <a:solidFill>
                            <a:srgbClr val="000000"/>
                          </a:solidFill>
                          <a:latin typeface="Cambria Math" panose="02040503050406030204" pitchFamily="18" charset="0"/>
                        </a:rPr>
                        <m:t>=161.593</m:t>
                      </m:r>
                      <m:r>
                        <a:rPr lang="en-GB" b="0" i="1" smtClean="0">
                          <a:solidFill>
                            <a:srgbClr val="000000"/>
                          </a:solidFill>
                          <a:latin typeface="Cambria Math" panose="02040503050406030204" pitchFamily="18" charset="0"/>
                        </a:rPr>
                        <m:t>, </m:t>
                      </m:r>
                      <m:r>
                        <a:rPr lang="en-GB" b="0" i="1" smtClean="0">
                          <a:solidFill>
                            <a:srgbClr val="000000"/>
                          </a:solidFill>
                          <a:latin typeface="Cambria Math" panose="02040503050406030204" pitchFamily="18" charset="0"/>
                        </a:rPr>
                        <m:t>𝑈𝑆𝐷</m:t>
                      </m:r>
                      <m:r>
                        <a:rPr lang="en-GB" b="0" i="1" smtClean="0">
                          <a:solidFill>
                            <a:srgbClr val="000000"/>
                          </a:solidFill>
                          <a:latin typeface="Cambria Math" panose="02040503050406030204" pitchFamily="18" charset="0"/>
                        </a:rPr>
                        <m:t>/</m:t>
                      </m:r>
                      <m:r>
                        <a:rPr lang="en-GB" b="0" i="1" smtClean="0">
                          <a:solidFill>
                            <a:srgbClr val="000000"/>
                          </a:solidFill>
                          <a:latin typeface="Cambria Math" panose="02040503050406030204" pitchFamily="18" charset="0"/>
                        </a:rPr>
                        <m:t>𝑛</m:t>
                      </m:r>
                      <m:r>
                        <a:rPr lang="en-GB" b="0" i="1" smtClean="0">
                          <a:solidFill>
                            <a:srgbClr val="000000"/>
                          </a:solidFill>
                          <a:latin typeface="Cambria Math" panose="02040503050406030204" pitchFamily="18" charset="0"/>
                        </a:rPr>
                        <m:t>ă</m:t>
                      </m:r>
                      <m:r>
                        <a:rPr lang="en-GB" b="0" i="1" smtClean="0">
                          <a:solidFill>
                            <a:srgbClr val="000000"/>
                          </a:solidFill>
                          <a:latin typeface="Cambria Math" panose="02040503050406030204" pitchFamily="18" charset="0"/>
                        </a:rPr>
                        <m:t>𝑚</m:t>
                      </m:r>
                    </m:oMath>
                  </m:oMathPara>
                </a14:m>
                <a:endParaRPr lang="en-US" dirty="0">
                  <a:latin typeface="Arial" panose="020B0604020202020204" pitchFamily="34" charset="0"/>
                </a:endParaRPr>
              </a:p>
            </p:txBody>
          </p:sp>
        </mc:Choice>
        <mc:Fallback xmlns="">
          <p:sp>
            <p:nvSpPr>
              <p:cNvPr id="12" name="Object 6">
                <a:extLst>
                  <a:ext uri="{FF2B5EF4-FFF2-40B4-BE49-F238E27FC236}">
                    <a16:creationId xmlns:a16="http://schemas.microsoft.com/office/drawing/2014/main" id="{92F42A2B-0A79-1AE8-C284-4535B6912D59}"/>
                  </a:ext>
                </a:extLst>
              </p:cNvPr>
              <p:cNvSpPr txBox="1">
                <a:spLocks noRot="1" noChangeAspect="1" noMove="1" noResize="1" noEditPoints="1" noAdjustHandles="1" noChangeArrowheads="1" noChangeShapeType="1" noTextEdit="1"/>
              </p:cNvSpPr>
              <p:nvPr/>
            </p:nvSpPr>
            <p:spPr bwMode="auto">
              <a:xfrm>
                <a:off x="3352800" y="5597267"/>
                <a:ext cx="8229600" cy="997466"/>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29868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82741A6-F0A8-EB80-914A-125F2F2AA2A6}"/>
              </a:ext>
            </a:extLst>
          </p:cNvPr>
          <p:cNvSpPr txBox="1"/>
          <p:nvPr/>
        </p:nvSpPr>
        <p:spPr>
          <a:xfrm>
            <a:off x="723900" y="1371600"/>
            <a:ext cx="10744200" cy="1831271"/>
          </a:xfrm>
          <a:prstGeom prst="rect">
            <a:avLst/>
          </a:prstGeom>
          <a:noFill/>
        </p:spPr>
        <p:txBody>
          <a:bodyPr wrap="square">
            <a:spAutoFit/>
          </a:bodyPr>
          <a:lstStyle/>
          <a:p>
            <a:pPr algn="just">
              <a:lnSpc>
                <a:spcPct val="120000"/>
              </a:lnSpc>
              <a:spcBef>
                <a:spcPts val="300"/>
              </a:spcBef>
              <a:spcAft>
                <a:spcPts val="300"/>
              </a:spcAft>
            </a:pPr>
            <a:r>
              <a:rPr lang="vi-VN" b="1" i="1">
                <a:ea typeface="Times New Roman" panose="02020603050405020304" pitchFamily="18" charset="0"/>
                <a:cs typeface="Arial" panose="020B0604020202020204" pitchFamily="34" charset="0"/>
              </a:rPr>
              <a:t>Không khí lý thuyết</a:t>
            </a:r>
            <a:r>
              <a:rPr lang="vi-VN">
                <a:ea typeface="Times New Roman" panose="02020603050405020304" pitchFamily="18" charset="0"/>
                <a:cs typeface="Arial" panose="020B0604020202020204" pitchFamily="34" charset="0"/>
              </a:rPr>
              <a:t>: là lượng không khí cần thiết theo lý thuyết để cháy được hoàn toàn một đơn vị khối lượng nhiên liệu rắn hay lỏng hay một đơn vị thể tích của nhiên liệu đối với nhiên liệu khí</a:t>
            </a:r>
            <a:r>
              <a:rPr lang="en-GB">
                <a:latin typeface="Arial" panose="020B0604020202020204" pitchFamily="34" charset="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(kg/kg nhiên liệu</a:t>
            </a:r>
            <a:r>
              <a:rPr lang="en-GB">
                <a:latin typeface="Arial" panose="020B0604020202020204" pitchFamily="34" charset="0"/>
                <a:ea typeface="Times New Roman" panose="02020603050405020304" pitchFamily="18" charset="0"/>
                <a:cs typeface="Arial" panose="020B0604020202020204" pitchFamily="34" charset="0"/>
              </a:rPr>
              <a:t>,</a:t>
            </a:r>
            <a:r>
              <a:rPr lang="vi-VN">
                <a:ea typeface="Times New Roman" panose="02020603050405020304" pitchFamily="18" charset="0"/>
                <a:cs typeface="Arial" panose="020B0604020202020204" pitchFamily="34" charset="0"/>
              </a:rPr>
              <a:t> m</a:t>
            </a:r>
            <a:r>
              <a:rPr lang="vi-VN" baseline="30000">
                <a:ea typeface="Times New Roman" panose="02020603050405020304" pitchFamily="18" charset="0"/>
                <a:cs typeface="Arial" panose="020B0604020202020204" pitchFamily="34" charset="0"/>
              </a:rPr>
              <a:t>3</a:t>
            </a:r>
            <a:r>
              <a:rPr lang="vi-VN" baseline="-25000">
                <a:ea typeface="Times New Roman" panose="02020603050405020304" pitchFamily="18" charset="0"/>
                <a:cs typeface="Arial" panose="020B0604020202020204" pitchFamily="34" charset="0"/>
              </a:rPr>
              <a:t>tc</a:t>
            </a:r>
            <a:r>
              <a:rPr lang="vi-VN">
                <a:ea typeface="Times New Roman" panose="02020603050405020304" pitchFamily="18" charset="0"/>
                <a:cs typeface="Arial" panose="020B0604020202020204" pitchFamily="34" charset="0"/>
              </a:rPr>
              <a:t>/kg nhiên liệu).</a:t>
            </a:r>
            <a:endParaRPr lang="en-US">
              <a:latin typeface="Arial" panose="020B0604020202020204" pitchFamily="34" charset="0"/>
              <a:ea typeface="Times New Roman" panose="02020603050405020304" pitchFamily="18" charset="0"/>
              <a:cs typeface="Arial" panose="020B0604020202020204" pitchFamily="34" charset="0"/>
            </a:endParaRPr>
          </a:p>
          <a:p>
            <a:pPr>
              <a:lnSpc>
                <a:spcPct val="120000"/>
              </a:lnSpc>
              <a:spcBef>
                <a:spcPts val="300"/>
              </a:spcBef>
              <a:spcAft>
                <a:spcPts val="300"/>
              </a:spcAft>
            </a:pPr>
            <a:r>
              <a:rPr lang="vi-VN" i="1">
                <a:ea typeface="Times New Roman" panose="02020603050405020304" pitchFamily="18" charset="0"/>
                <a:cs typeface="Arial" panose="020B0604020202020204" pitchFamily="34" charset="0"/>
              </a:rPr>
              <a:t>Ghi chú: m</a:t>
            </a:r>
            <a:r>
              <a:rPr lang="vi-VN" i="1" baseline="30000">
                <a:ea typeface="Times New Roman" panose="02020603050405020304" pitchFamily="18" charset="0"/>
                <a:cs typeface="Arial" panose="020B0604020202020204" pitchFamily="34" charset="0"/>
              </a:rPr>
              <a:t>3</a:t>
            </a:r>
            <a:r>
              <a:rPr lang="vi-VN" i="1" baseline="-25000">
                <a:ea typeface="Times New Roman" panose="02020603050405020304" pitchFamily="18" charset="0"/>
                <a:cs typeface="Arial" panose="020B0604020202020204" pitchFamily="34" charset="0"/>
              </a:rPr>
              <a:t>tc</a:t>
            </a:r>
            <a:r>
              <a:rPr lang="vi-VN" baseline="-25000">
                <a:ea typeface="Times New Roman" panose="02020603050405020304" pitchFamily="18" charset="0"/>
                <a:cs typeface="Arial" panose="020B0604020202020204" pitchFamily="34" charset="0"/>
              </a:rPr>
              <a:t> </a:t>
            </a:r>
            <a:r>
              <a:rPr lang="vi-VN" i="1">
                <a:ea typeface="Times New Roman" panose="02020603050405020304" pitchFamily="18" charset="0"/>
                <a:cs typeface="Arial" panose="020B0604020202020204" pitchFamily="34" charset="0"/>
              </a:rPr>
              <a:t> </a:t>
            </a:r>
            <a:r>
              <a:rPr lang="en-GB" i="1">
                <a:latin typeface="Arial" panose="020B0604020202020204" pitchFamily="34" charset="0"/>
                <a:ea typeface="Times New Roman" panose="02020603050405020304" pitchFamily="18" charset="0"/>
                <a:cs typeface="Arial" panose="020B0604020202020204" pitchFamily="34" charset="0"/>
              </a:rPr>
              <a:t>- Đ</a:t>
            </a:r>
            <a:r>
              <a:rPr lang="vi-VN" i="1">
                <a:ea typeface="Times New Roman" panose="02020603050405020304" pitchFamily="18" charset="0"/>
                <a:cs typeface="Arial" panose="020B0604020202020204" pitchFamily="34" charset="0"/>
              </a:rPr>
              <a:t>ơn vị thể tích tính theo </a:t>
            </a:r>
            <a:r>
              <a:rPr lang="en-GB" i="1">
                <a:latin typeface="Arial" panose="020B0604020202020204" pitchFamily="34" charset="0"/>
                <a:ea typeface="Times New Roman" panose="02020603050405020304" pitchFamily="18" charset="0"/>
                <a:cs typeface="Arial" panose="020B0604020202020204" pitchFamily="34" charset="0"/>
              </a:rPr>
              <a:t>ĐKTC (</a:t>
            </a:r>
            <a:r>
              <a:rPr lang="vi-VN" i="1">
                <a:ea typeface="Times New Roman" panose="02020603050405020304" pitchFamily="18" charset="0"/>
                <a:cs typeface="Arial" panose="020B0604020202020204" pitchFamily="34" charset="0"/>
              </a:rPr>
              <a:t>0 </a:t>
            </a:r>
            <a:r>
              <a:rPr lang="vi-VN" i="1" baseline="30000">
                <a:ea typeface="Times New Roman" panose="02020603050405020304" pitchFamily="18" charset="0"/>
                <a:cs typeface="Arial" panose="020B0604020202020204" pitchFamily="34" charset="0"/>
              </a:rPr>
              <a:t>o</a:t>
            </a:r>
            <a:r>
              <a:rPr lang="vi-VN" i="1">
                <a:ea typeface="Times New Roman" panose="02020603050405020304" pitchFamily="18" charset="0"/>
                <a:cs typeface="Arial" panose="020B0604020202020204" pitchFamily="34" charset="0"/>
              </a:rPr>
              <a:t>C</a:t>
            </a:r>
            <a:r>
              <a:rPr lang="en-GB" i="1">
                <a:latin typeface="Arial" panose="020B0604020202020204" pitchFamily="34" charset="0"/>
                <a:ea typeface="Times New Roman" panose="02020603050405020304" pitchFamily="18" charset="0"/>
                <a:cs typeface="Arial" panose="020B0604020202020204" pitchFamily="34" charset="0"/>
              </a:rPr>
              <a:t> và </a:t>
            </a:r>
            <a:r>
              <a:rPr lang="vi-VN" i="1">
                <a:ea typeface="Times New Roman" panose="02020603050405020304" pitchFamily="18" charset="0"/>
                <a:cs typeface="Arial" panose="020B0604020202020204" pitchFamily="34" charset="0"/>
              </a:rPr>
              <a:t>1 atmosphere </a:t>
            </a:r>
            <a:r>
              <a:rPr lang="en-GB" i="1">
                <a:latin typeface="Arial" panose="020B0604020202020204" pitchFamily="34" charset="0"/>
                <a:ea typeface="Times New Roman" panose="02020603050405020304" pitchFamily="18" charset="0"/>
                <a:cs typeface="Arial" panose="020B0604020202020204" pitchFamily="34" charset="0"/>
              </a:rPr>
              <a:t>; </a:t>
            </a:r>
            <a:r>
              <a:rPr lang="vi-VN" i="1">
                <a:ea typeface="Times New Roman" panose="02020603050405020304" pitchFamily="18" charset="0"/>
                <a:cs typeface="Arial" panose="020B0604020202020204" pitchFamily="34" charset="0"/>
              </a:rPr>
              <a:t>1mol = 22,4 lít hay 1 kmol = 22,4 m</a:t>
            </a:r>
            <a:r>
              <a:rPr lang="vi-VN" i="1" baseline="30000">
                <a:ea typeface="Times New Roman" panose="02020603050405020304" pitchFamily="18" charset="0"/>
                <a:cs typeface="Arial" panose="020B0604020202020204" pitchFamily="34" charset="0"/>
              </a:rPr>
              <a:t>3</a:t>
            </a:r>
            <a:r>
              <a:rPr lang="en-GB" i="1" baseline="30000">
                <a:latin typeface="Arial" panose="020B0604020202020204" pitchFamily="34" charset="0"/>
                <a:ea typeface="Times New Roman" panose="02020603050405020304" pitchFamily="18" charset="0"/>
                <a:cs typeface="Arial" panose="020B0604020202020204" pitchFamily="34" charset="0"/>
              </a:rPr>
              <a:t> </a:t>
            </a:r>
            <a:r>
              <a:rPr lang="en-GB" i="1">
                <a:latin typeface="Arial" panose="020B0604020202020204" pitchFamily="34" charset="0"/>
                <a:ea typeface="Times New Roman" panose="02020603050405020304" pitchFamily="18" charset="0"/>
                <a:cs typeface="Arial" panose="020B0604020202020204" pitchFamily="34" charset="0"/>
              </a:rPr>
              <a:t>)</a:t>
            </a:r>
            <a:r>
              <a:rPr lang="vi-VN" i="1">
                <a:ea typeface="Times New Roman" panose="02020603050405020304" pitchFamily="18" charset="0"/>
                <a:cs typeface="Arial" panose="020B0604020202020204" pitchFamily="34" charset="0"/>
              </a:rPr>
              <a:t>.</a:t>
            </a:r>
            <a:endParaRPr lang="en-US" dirty="0">
              <a:latin typeface="Arial" panose="020B0604020202020204" pitchFamily="34" charset="0"/>
              <a:ea typeface="Times New Roman" panose="02020603050405020304" pitchFamily="18" charset="0"/>
              <a:cs typeface="Arial" panose="020B0604020202020204" pitchFamily="34" charset="0"/>
            </a:endParaRPr>
          </a:p>
        </p:txBody>
      </p:sp>
      <p:sp>
        <p:nvSpPr>
          <p:cNvPr id="6" name="TextBox 5">
            <a:extLst>
              <a:ext uri="{FF2B5EF4-FFF2-40B4-BE49-F238E27FC236}">
                <a16:creationId xmlns:a16="http://schemas.microsoft.com/office/drawing/2014/main" id="{8FB80667-F2D7-D752-59AF-E3F511444CAC}"/>
              </a:ext>
            </a:extLst>
          </p:cNvPr>
          <p:cNvSpPr txBox="1"/>
          <p:nvPr/>
        </p:nvSpPr>
        <p:spPr>
          <a:xfrm>
            <a:off x="723900" y="3202871"/>
            <a:ext cx="10744200" cy="3045898"/>
          </a:xfrm>
          <a:prstGeom prst="rect">
            <a:avLst/>
          </a:prstGeom>
          <a:noFill/>
        </p:spPr>
        <p:txBody>
          <a:bodyPr wrap="square">
            <a:spAutoFit/>
          </a:bodyPr>
          <a:lstStyle/>
          <a:p>
            <a:pPr algn="just">
              <a:lnSpc>
                <a:spcPct val="107000"/>
              </a:lnSpc>
              <a:spcBef>
                <a:spcPts val="300"/>
              </a:spcBef>
              <a:spcAft>
                <a:spcPts val="300"/>
              </a:spcAft>
            </a:pPr>
            <a:r>
              <a:rPr lang="vi-VN" b="1" i="1">
                <a:ea typeface="Times New Roman" panose="02020603050405020304" pitchFamily="18" charset="0"/>
                <a:cs typeface="Arial" panose="020B0604020202020204" pitchFamily="34" charset="0"/>
              </a:rPr>
              <a:t>Không khí thực tế:</a:t>
            </a:r>
            <a:r>
              <a:rPr lang="vi-VN">
                <a:ea typeface="Times New Roman" panose="02020603050405020304" pitchFamily="18" charset="0"/>
                <a:cs typeface="Arial" panose="020B0604020202020204" pitchFamily="34" charset="0"/>
              </a:rPr>
              <a:t> là lượng không khí được sử dụng một cách thực tế trong quá trình cháy do việc tiếp xúc một cách lý tưởng giữa oxy trong không khí và thành phần cháy được của nhiên liệu không thể được diễn ra. </a:t>
            </a:r>
            <a:endParaRPr lang="en-GB">
              <a:latin typeface="Arial" panose="020B0604020202020204" pitchFamily="34" charset="0"/>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en-GB">
                <a:latin typeface="Arial" panose="020B0604020202020204" pitchFamily="34" charset="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Quá trình cháy có biểu hiện của sự thừa không khí khi trong khói có sự hiện diện của thành phần oxy, đồng thời có biểu hiện của sự thiếu không khí khi có sự hiện diện của thành phần CO, H</a:t>
            </a:r>
            <a:r>
              <a:rPr lang="vi-VN" baseline="-25000">
                <a:ea typeface="Times New Roman" panose="02020603050405020304" pitchFamily="18" charset="0"/>
                <a:cs typeface="Arial" panose="020B0604020202020204" pitchFamily="34" charset="0"/>
              </a:rPr>
              <a:t>2</a:t>
            </a:r>
            <a:r>
              <a:rPr lang="vi-VN">
                <a:ea typeface="Times New Roman" panose="02020603050405020304" pitchFamily="18" charset="0"/>
                <a:cs typeface="Arial" panose="020B0604020202020204" pitchFamily="34" charset="0"/>
              </a:rPr>
              <a:t>, C</a:t>
            </a:r>
            <a:r>
              <a:rPr lang="vi-VN" baseline="-25000">
                <a:ea typeface="Times New Roman" panose="02020603050405020304" pitchFamily="18" charset="0"/>
                <a:cs typeface="Arial" panose="020B0604020202020204" pitchFamily="34" charset="0"/>
              </a:rPr>
              <a:t>x</a:t>
            </a:r>
            <a:r>
              <a:rPr lang="vi-VN">
                <a:ea typeface="Times New Roman" panose="02020603050405020304" pitchFamily="18" charset="0"/>
                <a:cs typeface="Arial" panose="020B0604020202020204" pitchFamily="34" charset="0"/>
              </a:rPr>
              <a:t>H</a:t>
            </a:r>
            <a:r>
              <a:rPr lang="vi-VN" baseline="-25000">
                <a:ea typeface="Times New Roman" panose="02020603050405020304" pitchFamily="18" charset="0"/>
                <a:cs typeface="Arial" panose="020B0604020202020204" pitchFamily="34" charset="0"/>
              </a:rPr>
              <a:t>y</a:t>
            </a:r>
            <a:r>
              <a:rPr lang="vi-VN">
                <a:ea typeface="Times New Roman" panose="02020603050405020304" pitchFamily="18" charset="0"/>
                <a:cs typeface="Arial" panose="020B0604020202020204" pitchFamily="34" charset="0"/>
              </a:rPr>
              <a:t>. </a:t>
            </a:r>
            <a:endParaRPr lang="en-US">
              <a:latin typeface="Arial" panose="020B0604020202020204" pitchFamily="34" charset="0"/>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en-GB">
                <a:latin typeface="Arial" panose="020B0604020202020204" pitchFamily="34" charset="0"/>
                <a:ea typeface="Times New Roman" panose="02020603050405020304" pitchFamily="18" charset="0"/>
                <a:cs typeface="Arial" panose="020B0604020202020204" pitchFamily="34" charset="0"/>
              </a:rPr>
              <a:t>X</a:t>
            </a:r>
            <a:r>
              <a:rPr lang="vi-VN">
                <a:ea typeface="Times New Roman" panose="02020603050405020304" pitchFamily="18" charset="0"/>
                <a:cs typeface="Arial" panose="020B0604020202020204" pitchFamily="34" charset="0"/>
              </a:rPr>
              <a:t>ác định được lượng không khí lý thuyết và không khí thực tế</a:t>
            </a:r>
            <a:r>
              <a:rPr lang="en-GB">
                <a:latin typeface="Arial" panose="020B0604020202020204" pitchFamily="34" charset="0"/>
                <a:ea typeface="Times New Roman" panose="02020603050405020304" pitchFamily="18" charset="0"/>
                <a:cs typeface="Arial" panose="020B0604020202020204" pitchFamily="34" charset="0"/>
              </a:rPr>
              <a:t> giúp:</a:t>
            </a:r>
          </a:p>
          <a:p>
            <a:pPr algn="just">
              <a:lnSpc>
                <a:spcPct val="107000"/>
              </a:lnSpc>
              <a:spcBef>
                <a:spcPts val="300"/>
              </a:spcBef>
              <a:spcAft>
                <a:spcPts val="300"/>
              </a:spcAft>
            </a:pPr>
            <a:r>
              <a:rPr lang="en-GB">
                <a:latin typeface="Arial" panose="020B0604020202020204" pitchFamily="34" charset="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 </a:t>
            </a:r>
            <a:r>
              <a:rPr lang="en-GB">
                <a:latin typeface="Arial" panose="020B0604020202020204" pitchFamily="34" charset="0"/>
                <a:ea typeface="Times New Roman" panose="02020603050405020304" pitchFamily="18" charset="0"/>
                <a:cs typeface="Arial" panose="020B0604020202020204" pitchFamily="34" charset="0"/>
              </a:rPr>
              <a:t>L</a:t>
            </a:r>
            <a:r>
              <a:rPr lang="vi-VN">
                <a:ea typeface="Times New Roman" panose="02020603050405020304" pitchFamily="18" charset="0"/>
                <a:cs typeface="Arial" panose="020B0604020202020204" pitchFamily="34" charset="0"/>
              </a:rPr>
              <a:t>ựa chọn quạt cung cấp gió và quạt hút khói</a:t>
            </a:r>
            <a:r>
              <a:rPr lang="en-GB">
                <a:latin typeface="Arial" panose="020B0604020202020204" pitchFamily="34" charset="0"/>
                <a:ea typeface="Times New Roman" panose="02020603050405020304" pitchFamily="18" charset="0"/>
                <a:cs typeface="Arial" panose="020B0604020202020204" pitchFamily="34" charset="0"/>
              </a:rPr>
              <a:t>.</a:t>
            </a:r>
          </a:p>
          <a:p>
            <a:pPr algn="just">
              <a:lnSpc>
                <a:spcPct val="107000"/>
              </a:lnSpc>
              <a:spcBef>
                <a:spcPts val="300"/>
              </a:spcBef>
              <a:spcAft>
                <a:spcPts val="300"/>
              </a:spcAft>
            </a:pPr>
            <a:r>
              <a:rPr lang="en-GB">
                <a:latin typeface="Arial" panose="020B0604020202020204" pitchFamily="34" charset="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 </a:t>
            </a:r>
            <a:r>
              <a:rPr lang="en-GB">
                <a:latin typeface="Arial" panose="020B0604020202020204" pitchFamily="34" charset="0"/>
                <a:ea typeface="Times New Roman" panose="02020603050405020304" pitchFamily="18" charset="0"/>
                <a:cs typeface="Arial" panose="020B0604020202020204" pitchFamily="34" charset="0"/>
              </a:rPr>
              <a:t>Đ</a:t>
            </a:r>
            <a:r>
              <a:rPr lang="vi-VN">
                <a:ea typeface="Times New Roman" panose="02020603050405020304" pitchFamily="18" charset="0"/>
                <a:cs typeface="Arial" panose="020B0604020202020204" pitchFamily="34" charset="0"/>
              </a:rPr>
              <a:t>ánh giá hiệu quả của quá trình cháy nhiên liệu. </a:t>
            </a:r>
            <a:endParaRPr lang="en-US" dirty="0">
              <a:latin typeface="Arial" panose="020B0604020202020204" pitchFamily="34" charset="0"/>
              <a:ea typeface="Times New Roman" panose="02020603050405020304" pitchFamily="18"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11188160" y="5996280"/>
            <a:ext cx="1000211" cy="861720"/>
          </a:xfrm>
          <a:prstGeom prst="rect">
            <a:avLst/>
          </a:prstGeom>
        </p:spPr>
      </p:pic>
      <p:sp>
        <p:nvSpPr>
          <p:cNvPr id="7" name="Rectangle 4">
            <a:extLst>
              <a:ext uri="{FF2B5EF4-FFF2-40B4-BE49-F238E27FC236}">
                <a16:creationId xmlns:a16="http://schemas.microsoft.com/office/drawing/2014/main" id="{F1115BE2-25AA-4532-AE3F-CDF8F9417B77}"/>
              </a:ext>
            </a:extLst>
          </p:cNvPr>
          <p:cNvSpPr txBox="1">
            <a:spLocks noChangeArrowheads="1"/>
          </p:cNvSpPr>
          <p:nvPr/>
        </p:nvSpPr>
        <p:spPr>
          <a:xfrm>
            <a:off x="723900" y="585142"/>
            <a:ext cx="10744200" cy="669925"/>
          </a:xfrm>
          <a:prstGeom prst="rect">
            <a:avLst/>
          </a:prstGeom>
          <a:noFill/>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lvl="0" algn="ctr">
              <a:lnSpc>
                <a:spcPct val="100000"/>
              </a:lnSpc>
              <a:spcBef>
                <a:spcPts val="0"/>
              </a:spcBef>
              <a:defRPr/>
            </a:pPr>
            <a:r>
              <a:rPr lang="en-US" altLang="en-US" sz="2800" b="1">
                <a:solidFill>
                  <a:schemeClr val="accent1">
                    <a:lumMod val="50000"/>
                  </a:schemeClr>
                </a:solidFill>
                <a:latin typeface="Arial" panose="020B0604020202020204" pitchFamily="34" charset="0"/>
                <a:ea typeface="+mn-ea"/>
                <a:cs typeface="+mn-cs"/>
              </a:rPr>
              <a:t>Đặc tính công nghệ của nhiên liệu – ý nghĩa</a:t>
            </a:r>
          </a:p>
        </p:txBody>
      </p:sp>
    </p:spTree>
    <p:extLst>
      <p:ext uri="{BB962C8B-B14F-4D97-AF65-F5344CB8AC3E}">
        <p14:creationId xmlns:p14="http://schemas.microsoft.com/office/powerpoint/2010/main" val="22393868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3874671-3AF6-E7DC-722A-F4DD3F73E7E2}"/>
              </a:ext>
            </a:extLst>
          </p:cNvPr>
          <p:cNvSpPr txBox="1"/>
          <p:nvPr/>
        </p:nvSpPr>
        <p:spPr>
          <a:xfrm>
            <a:off x="685799" y="609600"/>
            <a:ext cx="10820400" cy="523220"/>
          </a:xfrm>
          <a:prstGeom prst="rect">
            <a:avLst/>
          </a:prstGeom>
          <a:noFill/>
        </p:spPr>
        <p:txBody>
          <a:bodyPr wrap="square">
            <a:spAutoFit/>
          </a:bodyPr>
          <a:lstStyle/>
          <a:p>
            <a:pPr algn="ctr"/>
            <a:r>
              <a:rPr lang="vi-VN" sz="2800" b="1">
                <a:solidFill>
                  <a:schemeClr val="accent1">
                    <a:lumMod val="50000"/>
                  </a:schemeClr>
                </a:solidFill>
                <a:ea typeface="Times New Roman" panose="02020603050405020304" pitchFamily="18" charset="0"/>
                <a:cs typeface="Arial" panose="020B0604020202020204" pitchFamily="34" charset="0"/>
              </a:rPr>
              <a:t>Ví dụ 4: Thay thế bẫy hơi phù hợp</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
        <p:nvSpPr>
          <p:cNvPr id="6" name="TextBox 5">
            <a:extLst>
              <a:ext uri="{FF2B5EF4-FFF2-40B4-BE49-F238E27FC236}">
                <a16:creationId xmlns:a16="http://schemas.microsoft.com/office/drawing/2014/main" id="{E5E2CA86-04ED-5611-5B28-C99937CCFBD7}"/>
              </a:ext>
            </a:extLst>
          </p:cNvPr>
          <p:cNvSpPr txBox="1"/>
          <p:nvPr/>
        </p:nvSpPr>
        <p:spPr>
          <a:xfrm>
            <a:off x="685799" y="1324057"/>
            <a:ext cx="10210800" cy="1985865"/>
          </a:xfrm>
          <a:prstGeom prst="rect">
            <a:avLst/>
          </a:prstGeom>
          <a:noFill/>
        </p:spPr>
        <p:txBody>
          <a:bodyPr wrap="square">
            <a:spAutoFit/>
          </a:bodyPr>
          <a:lstStyle/>
          <a:p>
            <a:pPr marL="342900" indent="-342900" algn="just">
              <a:lnSpc>
                <a:spcPct val="115000"/>
              </a:lnSpc>
              <a:spcBef>
                <a:spcPts val="300"/>
              </a:spcBef>
              <a:spcAft>
                <a:spcPts val="300"/>
              </a:spcAft>
              <a:buFont typeface="Arial" panose="020B0604020202020204" pitchFamily="34" charset="0"/>
              <a:buChar char="•"/>
            </a:pPr>
            <a:r>
              <a:rPr lang="vi-VN" sz="2000" i="1" dirty="0">
                <a:effectLst/>
                <a:latin typeface="Arial" panose="020B0604020202020204" pitchFamily="34" charset="0"/>
                <a:ea typeface="Times New Roman" panose="02020603050405020304" pitchFamily="18" charset="0"/>
                <a:cs typeface="Arial" panose="020B0604020202020204" pitchFamily="34" charset="0"/>
              </a:rPr>
              <a:t>Hệ</a:t>
            </a:r>
            <a:r>
              <a:rPr lang="vi-VN" sz="2000" i="1" spc="-5" dirty="0">
                <a:effectLst/>
                <a:latin typeface="Arial" panose="020B0604020202020204" pitchFamily="34" charset="0"/>
                <a:ea typeface="Times New Roman" panose="02020603050405020304" pitchFamily="18" charset="0"/>
                <a:cs typeface="Arial" panose="020B0604020202020204" pitchFamily="34" charset="0"/>
              </a:rPr>
              <a:t> </a:t>
            </a:r>
            <a:r>
              <a:rPr lang="vi-VN" sz="2000" i="1" dirty="0">
                <a:effectLst/>
                <a:latin typeface="Arial" panose="020B0604020202020204" pitchFamily="34" charset="0"/>
                <a:ea typeface="Times New Roman" panose="02020603050405020304" pitchFamily="18" charset="0"/>
                <a:cs typeface="Arial" panose="020B0604020202020204" pitchFamily="34" charset="0"/>
              </a:rPr>
              <a:t>thống b</a:t>
            </a:r>
            <a:r>
              <a:rPr lang="vi-VN" sz="2000" i="1" spc="-5" dirty="0">
                <a:effectLst/>
                <a:latin typeface="Arial" panose="020B0604020202020204" pitchFamily="34" charset="0"/>
                <a:ea typeface="Times New Roman" panose="02020603050405020304" pitchFamily="18" charset="0"/>
                <a:cs typeface="Arial" panose="020B0604020202020204" pitchFamily="34" charset="0"/>
              </a:rPr>
              <a:t>a</a:t>
            </a:r>
            <a:r>
              <a:rPr lang="vi-VN" sz="2000" i="1" dirty="0">
                <a:effectLst/>
                <a:latin typeface="Arial" panose="020B0604020202020204" pitchFamily="34" charset="0"/>
                <a:ea typeface="Times New Roman" panose="02020603050405020304" pitchFamily="18" charset="0"/>
                <a:cs typeface="Arial" panose="020B0604020202020204" pitchFamily="34" charset="0"/>
              </a:rPr>
              <a:t>n </a:t>
            </a:r>
            <a:r>
              <a:rPr lang="vi-VN" sz="2000" i="1" spc="5" dirty="0">
                <a:effectLst/>
                <a:latin typeface="Arial" panose="020B0604020202020204" pitchFamily="34" charset="0"/>
                <a:ea typeface="Times New Roman" panose="02020603050405020304" pitchFamily="18" charset="0"/>
                <a:cs typeface="Arial" panose="020B0604020202020204" pitchFamily="34" charset="0"/>
              </a:rPr>
              <a:t>đ</a:t>
            </a:r>
            <a:r>
              <a:rPr lang="vi-VN" sz="2000" i="1" spc="-5" dirty="0">
                <a:effectLst/>
                <a:latin typeface="Arial" panose="020B0604020202020204" pitchFamily="34" charset="0"/>
                <a:ea typeface="Times New Roman" panose="02020603050405020304" pitchFamily="18" charset="0"/>
                <a:cs typeface="Arial" panose="020B0604020202020204" pitchFamily="34" charset="0"/>
              </a:rPr>
              <a:t>ầ</a:t>
            </a:r>
            <a:r>
              <a:rPr lang="vi-VN" sz="2000" i="1" dirty="0">
                <a:effectLst/>
                <a:latin typeface="Arial" panose="020B0604020202020204" pitchFamily="34" charset="0"/>
                <a:ea typeface="Times New Roman" panose="02020603050405020304" pitchFamily="18" charset="0"/>
                <a:cs typeface="Arial" panose="020B0604020202020204" pitchFamily="34" charset="0"/>
              </a:rPr>
              <a:t>u:</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300"/>
              </a:spcBef>
              <a:spcAft>
                <a:spcPts val="300"/>
              </a:spcAft>
            </a:pPr>
            <a:r>
              <a:rPr lang="vi-VN" sz="2000" dirty="0">
                <a:effectLst/>
                <a:latin typeface="Arial" panose="020B0604020202020204" pitchFamily="34" charset="0"/>
                <a:ea typeface="Calibri" panose="020F0502020204030204" pitchFamily="34" charset="0"/>
                <a:cs typeface="Arial" panose="020B0604020202020204" pitchFamily="34" charset="0"/>
              </a:rPr>
              <a:t>–</a:t>
            </a:r>
            <a:r>
              <a:rPr lang="vi-VN" sz="2000" spc="130" dirty="0">
                <a:effectLst/>
                <a:latin typeface="Arial" panose="020B0604020202020204" pitchFamily="34" charset="0"/>
                <a:ea typeface="Calibri" panose="020F0502020204030204" pitchFamily="34"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Dòng</a:t>
            </a:r>
            <a:r>
              <a:rPr lang="vi-VN" sz="2000" spc="30"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nước</a:t>
            </a:r>
            <a:r>
              <a:rPr lang="vi-VN" sz="2000" spc="30"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ngưng</a:t>
            </a:r>
            <a:r>
              <a:rPr lang="vi-VN" sz="2000" spc="30"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đối</a:t>
            </a:r>
            <a:r>
              <a:rPr lang="vi-VN" sz="2000" spc="3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v</a:t>
            </a:r>
            <a:r>
              <a:rPr lang="vi-VN" sz="2000" spc="10" dirty="0">
                <a:effectLst/>
                <a:latin typeface="Arial" panose="020B0604020202020204" pitchFamily="34" charset="0"/>
                <a:ea typeface="Times New Roman" panose="02020603050405020304" pitchFamily="18" charset="0"/>
                <a:cs typeface="Arial" panose="020B0604020202020204" pitchFamily="34" charset="0"/>
              </a:rPr>
              <a:t>ớ</a:t>
            </a:r>
            <a:r>
              <a:rPr lang="vi-VN" sz="2000" dirty="0">
                <a:effectLst/>
                <a:latin typeface="Arial" panose="020B0604020202020204" pitchFamily="34" charset="0"/>
                <a:ea typeface="Times New Roman" panose="02020603050405020304" pitchFamily="18" charset="0"/>
                <a:cs typeface="Arial" panose="020B0604020202020204" pitchFamily="34" charset="0"/>
              </a:rPr>
              <a:t>i</a:t>
            </a:r>
            <a:r>
              <a:rPr lang="vi-VN" sz="2000" spc="3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th</a:t>
            </a:r>
            <a:r>
              <a:rPr lang="vi-VN" sz="2000" spc="5" dirty="0">
                <a:effectLst/>
                <a:latin typeface="Arial" panose="020B0604020202020204" pitchFamily="34" charset="0"/>
                <a:ea typeface="Times New Roman" panose="02020603050405020304" pitchFamily="18" charset="0"/>
                <a:cs typeface="Arial" panose="020B0604020202020204" pitchFamily="34" charset="0"/>
              </a:rPr>
              <a:t>i</a:t>
            </a:r>
            <a:r>
              <a:rPr lang="vi-VN" sz="2000" spc="-5" dirty="0">
                <a:effectLst/>
                <a:latin typeface="Arial" panose="020B0604020202020204" pitchFamily="34" charset="0"/>
                <a:ea typeface="Times New Roman" panose="02020603050405020304" pitchFamily="18" charset="0"/>
                <a:cs typeface="Arial" panose="020B0604020202020204" pitchFamily="34" charset="0"/>
              </a:rPr>
              <a:t>ế</a:t>
            </a:r>
            <a:r>
              <a:rPr lang="vi-VN" sz="2000" dirty="0">
                <a:effectLst/>
                <a:latin typeface="Arial" panose="020B0604020202020204" pitchFamily="34" charset="0"/>
                <a:ea typeface="Times New Roman" panose="02020603050405020304" pitchFamily="18" charset="0"/>
                <a:cs typeface="Arial" panose="020B0604020202020204" pitchFamily="34" charset="0"/>
              </a:rPr>
              <a:t>t</a:t>
            </a:r>
            <a:r>
              <a:rPr lang="vi-VN" sz="2000" spc="3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bị</a:t>
            </a:r>
            <a:r>
              <a:rPr lang="vi-VN" sz="2000" spc="3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như</a:t>
            </a:r>
            <a:r>
              <a:rPr lang="vi-VN" sz="2000" spc="30"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thanh</a:t>
            </a:r>
            <a:r>
              <a:rPr lang="vi-VN" sz="2000" spc="30"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trùng,</a:t>
            </a:r>
            <a:r>
              <a:rPr lang="vi-VN" sz="2000" spc="3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lò</a:t>
            </a:r>
            <a:r>
              <a:rPr lang="vi-VN" sz="2000" spc="3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hơi</a:t>
            </a:r>
            <a:r>
              <a:rPr lang="vi-VN" sz="2000" spc="40"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được</a:t>
            </a:r>
            <a:r>
              <a:rPr lang="vi-VN" sz="2000" spc="30" dirty="0">
                <a:effectLst/>
                <a:latin typeface="Arial" panose="020B0604020202020204" pitchFamily="34" charset="0"/>
                <a:ea typeface="Times New Roman" panose="02020603050405020304" pitchFamily="18" charset="0"/>
                <a:cs typeface="Arial" panose="020B0604020202020204" pitchFamily="34" charset="0"/>
              </a:rPr>
              <a:t> </a:t>
            </a:r>
            <a:r>
              <a:rPr lang="vi-VN" sz="2000" spc="-5" dirty="0">
                <a:effectLst/>
                <a:latin typeface="Arial" panose="020B0604020202020204" pitchFamily="34" charset="0"/>
                <a:ea typeface="Times New Roman" panose="02020603050405020304" pitchFamily="18" charset="0"/>
                <a:cs typeface="Arial" panose="020B0604020202020204" pitchFamily="34" charset="0"/>
              </a:rPr>
              <a:t>c</a:t>
            </a:r>
            <a:r>
              <a:rPr lang="vi-VN" sz="2000" dirty="0">
                <a:effectLst/>
                <a:latin typeface="Arial" panose="020B0604020202020204" pitchFamily="34" charset="0"/>
                <a:ea typeface="Times New Roman" panose="02020603050405020304" pitchFamily="18" charset="0"/>
                <a:cs typeface="Arial" panose="020B0604020202020204" pitchFamily="34" charset="0"/>
              </a:rPr>
              <a:t>ung</a:t>
            </a:r>
            <a:r>
              <a:rPr lang="vi-VN" sz="2000" spc="35" dirty="0">
                <a:effectLst/>
                <a:latin typeface="Arial" panose="020B0604020202020204" pitchFamily="34" charset="0"/>
                <a:ea typeface="Times New Roman" panose="02020603050405020304" pitchFamily="18" charset="0"/>
                <a:cs typeface="Arial" panose="020B0604020202020204" pitchFamily="34" charset="0"/>
              </a:rPr>
              <a:t> </a:t>
            </a:r>
            <a:r>
              <a:rPr lang="vi-VN" sz="2000" spc="-5" dirty="0">
                <a:effectLst/>
                <a:latin typeface="Arial" panose="020B0604020202020204" pitchFamily="34" charset="0"/>
                <a:ea typeface="Times New Roman" panose="02020603050405020304" pitchFamily="18" charset="0"/>
                <a:cs typeface="Arial" panose="020B0604020202020204" pitchFamily="34" charset="0"/>
              </a:rPr>
              <a:t>cấ</a:t>
            </a:r>
            <a:r>
              <a:rPr lang="vi-VN" sz="2000" dirty="0">
                <a:effectLst/>
                <a:latin typeface="Arial" panose="020B0604020202020204" pitchFamily="34" charset="0"/>
                <a:ea typeface="Times New Roman" panose="02020603050405020304" pitchFamily="18" charset="0"/>
                <a:cs typeface="Arial" panose="020B0604020202020204" pitchFamily="34" charset="0"/>
              </a:rPr>
              <a:t>p</a:t>
            </a:r>
            <a:r>
              <a:rPr lang="vi-VN" sz="2000" spc="3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t</a:t>
            </a:r>
            <a:r>
              <a:rPr lang="vi-VN" sz="2000" spc="10" dirty="0">
                <a:effectLst/>
                <a:latin typeface="Arial" panose="020B0604020202020204" pitchFamily="34" charset="0"/>
                <a:ea typeface="Times New Roman" panose="02020603050405020304" pitchFamily="18" charset="0"/>
                <a:cs typeface="Arial" panose="020B0604020202020204" pitchFamily="34" charset="0"/>
              </a:rPr>
              <a:t>r</a:t>
            </a:r>
            <a:r>
              <a:rPr lang="vi-VN" sz="2000" dirty="0">
                <a:effectLst/>
                <a:latin typeface="Arial" panose="020B0604020202020204" pitchFamily="34" charset="0"/>
                <a:ea typeface="Times New Roman" panose="02020603050405020304" pitchFamily="18" charset="0"/>
                <a:cs typeface="Arial" panose="020B0604020202020204" pitchFamily="34" charset="0"/>
              </a:rPr>
              <a:t>ong</a:t>
            </a:r>
            <a:r>
              <a:rPr lang="vi-VN" sz="2000" spc="3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một nhà</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máy có quy t</a:t>
            </a:r>
            <a:r>
              <a:rPr lang="vi-VN" sz="2000" spc="-5" dirty="0">
                <a:effectLst/>
                <a:latin typeface="Arial" panose="020B0604020202020204" pitchFamily="34" charset="0"/>
                <a:ea typeface="Times New Roman" panose="02020603050405020304" pitchFamily="18" charset="0"/>
                <a:cs typeface="Arial" panose="020B0604020202020204" pitchFamily="34" charset="0"/>
              </a:rPr>
              <a:t>r</a:t>
            </a:r>
            <a:r>
              <a:rPr lang="vi-VN" sz="2000" dirty="0">
                <a:effectLst/>
                <a:latin typeface="Arial" panose="020B0604020202020204" pitchFamily="34" charset="0"/>
                <a:ea typeface="Times New Roman" panose="02020603050405020304" pitchFamily="18" charset="0"/>
                <a:cs typeface="Arial" panose="020B0604020202020204" pitchFamily="34" charset="0"/>
              </a:rPr>
              <a:t>ình chế</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b</a:t>
            </a:r>
            <a:r>
              <a:rPr lang="vi-VN" sz="2000" spc="15" dirty="0">
                <a:effectLst/>
                <a:latin typeface="Arial" panose="020B0604020202020204" pitchFamily="34" charset="0"/>
                <a:ea typeface="Times New Roman" panose="02020603050405020304" pitchFamily="18" charset="0"/>
                <a:cs typeface="Arial" panose="020B0604020202020204" pitchFamily="34" charset="0"/>
              </a:rPr>
              <a:t>i</a:t>
            </a:r>
            <a:r>
              <a:rPr lang="vi-VN" sz="2000" spc="-5" dirty="0">
                <a:effectLst/>
                <a:latin typeface="Arial" panose="020B0604020202020204" pitchFamily="34" charset="0"/>
                <a:ea typeface="Times New Roman" panose="02020603050405020304" pitchFamily="18" charset="0"/>
                <a:cs typeface="Arial" panose="020B0604020202020204" pitchFamily="34" charset="0"/>
              </a:rPr>
              <a:t>ế</a:t>
            </a:r>
            <a:r>
              <a:rPr lang="vi-VN" sz="2000" dirty="0">
                <a:effectLst/>
                <a:latin typeface="Arial" panose="020B0604020202020204" pitchFamily="34" charset="0"/>
                <a:ea typeface="Times New Roman" panose="02020603050405020304" pitchFamily="18" charset="0"/>
                <a:cs typeface="Arial" panose="020B0604020202020204" pitchFamily="34" charset="0"/>
              </a:rPr>
              <a:t>n sữa</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sử dụng b</a:t>
            </a:r>
            <a:r>
              <a:rPr lang="vi-VN" sz="2000" spc="-5" dirty="0">
                <a:effectLst/>
                <a:latin typeface="Arial" panose="020B0604020202020204" pitchFamily="34" charset="0"/>
                <a:ea typeface="Times New Roman" panose="02020603050405020304" pitchFamily="18" charset="0"/>
                <a:cs typeface="Arial" panose="020B0604020202020204" pitchFamily="34" charset="0"/>
              </a:rPr>
              <a:t>ẫ</a:t>
            </a:r>
            <a:r>
              <a:rPr lang="vi-VN" sz="2000" dirty="0">
                <a:effectLst/>
                <a:latin typeface="Arial" panose="020B0604020202020204" pitchFamily="34" charset="0"/>
                <a:ea typeface="Times New Roman" panose="02020603050405020304" pitchFamily="18" charset="0"/>
                <a:cs typeface="Arial" panose="020B0604020202020204" pitchFamily="34" charset="0"/>
              </a:rPr>
              <a:t>y</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hơi</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spc="15" dirty="0">
                <a:effectLst/>
                <a:latin typeface="Arial" panose="020B0604020202020204" pitchFamily="34" charset="0"/>
                <a:ea typeface="Times New Roman" panose="02020603050405020304" pitchFamily="18" charset="0"/>
                <a:cs typeface="Arial" panose="020B0604020202020204" pitchFamily="34" charset="0"/>
              </a:rPr>
              <a:t>l</a:t>
            </a:r>
            <a:r>
              <a:rPr lang="vi-VN" sz="2000" dirty="0">
                <a:effectLst/>
                <a:latin typeface="Arial" panose="020B0604020202020204" pitchFamily="34" charset="0"/>
                <a:ea typeface="Times New Roman" panose="02020603050405020304" pitchFamily="18" charset="0"/>
                <a:cs typeface="Arial" panose="020B0604020202020204" pitchFamily="34" charset="0"/>
              </a:rPr>
              <a:t>o</a:t>
            </a:r>
            <a:r>
              <a:rPr lang="vi-VN" sz="2000" spc="-5" dirty="0">
                <a:effectLst/>
                <a:latin typeface="Arial" panose="020B0604020202020204" pitchFamily="34" charset="0"/>
                <a:ea typeface="Times New Roman" panose="02020603050405020304" pitchFamily="18" charset="0"/>
                <a:cs typeface="Arial" panose="020B0604020202020204" pitchFamily="34" charset="0"/>
              </a:rPr>
              <a:t>ạ</a:t>
            </a:r>
            <a:r>
              <a:rPr lang="vi-VN" sz="2000" dirty="0">
                <a:effectLst/>
                <a:latin typeface="Arial" panose="020B0604020202020204" pitchFamily="34" charset="0"/>
                <a:ea typeface="Times New Roman" panose="02020603050405020304" pitchFamily="18" charset="0"/>
                <a:cs typeface="Arial" panose="020B0604020202020204" pitchFamily="34" charset="0"/>
              </a:rPr>
              <a:t>i nh</a:t>
            </a:r>
            <a:r>
              <a:rPr lang="vi-VN" sz="2000" spc="5" dirty="0">
                <a:effectLst/>
                <a:latin typeface="Arial" panose="020B0604020202020204" pitchFamily="34" charset="0"/>
                <a:ea typeface="Times New Roman" panose="02020603050405020304" pitchFamily="18" charset="0"/>
                <a:cs typeface="Arial" panose="020B0604020202020204" pitchFamily="34" charset="0"/>
              </a:rPr>
              <a:t>i</a:t>
            </a:r>
            <a:r>
              <a:rPr lang="vi-VN" sz="2000" spc="-5" dirty="0">
                <a:effectLst/>
                <a:latin typeface="Arial" panose="020B0604020202020204" pitchFamily="34" charset="0"/>
                <a:ea typeface="Times New Roman" panose="02020603050405020304" pitchFamily="18" charset="0"/>
                <a:cs typeface="Arial" panose="020B0604020202020204" pitchFamily="34" charset="0"/>
              </a:rPr>
              <a:t>ệ</a:t>
            </a:r>
            <a:r>
              <a:rPr lang="vi-VN" sz="2000" dirty="0">
                <a:effectLst/>
                <a:latin typeface="Arial" panose="020B0604020202020204" pitchFamily="34" charset="0"/>
                <a:ea typeface="Times New Roman" panose="02020603050405020304" pitchFamily="18" charset="0"/>
                <a:cs typeface="Arial" panose="020B0604020202020204" pitchFamily="34" charset="0"/>
              </a:rPr>
              <a:t>t độn</a:t>
            </a:r>
            <a:r>
              <a:rPr lang="vi-VN" sz="2000" spc="10" dirty="0">
                <a:effectLst/>
                <a:latin typeface="Arial" panose="020B0604020202020204" pitchFamily="34" charset="0"/>
                <a:ea typeface="Times New Roman" panose="02020603050405020304" pitchFamily="18" charset="0"/>
                <a:cs typeface="Arial" panose="020B0604020202020204" pitchFamily="34" charset="0"/>
              </a:rPr>
              <a:t>g</a:t>
            </a:r>
            <a:r>
              <a:rPr lang="vi-VN" sz="2000" dirty="0">
                <a:effectLst/>
                <a:latin typeface="Arial" panose="020B0604020202020204" pitchFamily="34" charset="0"/>
                <a:ea typeface="Times New Roman" panose="02020603050405020304" pitchFamily="18" charset="0"/>
                <a:cs typeface="Arial" panose="020B0604020202020204" pitchFamily="34" charset="0"/>
              </a:rPr>
              <a:t>.</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300"/>
              </a:spcBef>
              <a:spcAft>
                <a:spcPts val="300"/>
              </a:spcAft>
            </a:pPr>
            <a:r>
              <a:rPr lang="vi-VN" sz="2000" dirty="0">
                <a:effectLst/>
                <a:latin typeface="Arial" panose="020B0604020202020204" pitchFamily="34" charset="0"/>
                <a:ea typeface="Calibri" panose="020F0502020204030204" pitchFamily="34" charset="0"/>
                <a:cs typeface="Arial" panose="020B0604020202020204" pitchFamily="34" charset="0"/>
              </a:rPr>
              <a:t>–</a:t>
            </a:r>
            <a:r>
              <a:rPr lang="vi-VN" sz="2000" spc="130" dirty="0">
                <a:effectLst/>
                <a:latin typeface="Arial" panose="020B0604020202020204" pitchFamily="34" charset="0"/>
                <a:ea typeface="Calibri" panose="020F0502020204030204" pitchFamily="34"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Ti</a:t>
            </a:r>
            <a:r>
              <a:rPr lang="vi-VN" sz="2000" spc="-5" dirty="0">
                <a:effectLst/>
                <a:latin typeface="Arial" panose="020B0604020202020204" pitchFamily="34" charset="0"/>
                <a:ea typeface="Times New Roman" panose="02020603050405020304" pitchFamily="18" charset="0"/>
                <a:cs typeface="Arial" panose="020B0604020202020204" pitchFamily="34" charset="0"/>
              </a:rPr>
              <a:t>ê</a:t>
            </a:r>
            <a:r>
              <a:rPr lang="vi-VN" sz="2000" dirty="0">
                <a:effectLst/>
                <a:latin typeface="Arial" panose="020B0604020202020204" pitchFamily="34" charset="0"/>
                <a:ea typeface="Times New Roman" panose="02020603050405020304" pitchFamily="18" charset="0"/>
                <a:cs typeface="Arial" panose="020B0604020202020204" pitchFamily="34" charset="0"/>
              </a:rPr>
              <a:t>u thụ hơi </a:t>
            </a:r>
            <a:r>
              <a:rPr lang="vi-VN" sz="2000" spc="5" dirty="0">
                <a:effectLst/>
                <a:latin typeface="Arial" panose="020B0604020202020204" pitchFamily="34" charset="0"/>
                <a:ea typeface="Times New Roman" panose="02020603050405020304" pitchFamily="18" charset="0"/>
                <a:cs typeface="Arial" panose="020B0604020202020204" pitchFamily="34" charset="0"/>
              </a:rPr>
              <a:t>t</a:t>
            </a:r>
            <a:r>
              <a:rPr lang="vi-VN" sz="2000" dirty="0">
                <a:effectLst/>
                <a:latin typeface="Arial" panose="020B0604020202020204" pitchFamily="34" charset="0"/>
                <a:ea typeface="Times New Roman" panose="02020603050405020304" pitchFamily="18" charset="0"/>
                <a:cs typeface="Arial" panose="020B0604020202020204" pitchFamily="34" charset="0"/>
              </a:rPr>
              <a:t>rong</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th</a:t>
            </a:r>
            <a:r>
              <a:rPr lang="vi-VN" sz="2000" spc="5" dirty="0">
                <a:effectLst/>
                <a:latin typeface="Arial" panose="020B0604020202020204" pitchFamily="34" charset="0"/>
                <a:ea typeface="Times New Roman" panose="02020603050405020304" pitchFamily="18" charset="0"/>
                <a:cs typeface="Arial" panose="020B0604020202020204" pitchFamily="34" charset="0"/>
              </a:rPr>
              <a:t>i</a:t>
            </a:r>
            <a:r>
              <a:rPr lang="vi-VN" sz="2000" spc="-5" dirty="0">
                <a:effectLst/>
                <a:latin typeface="Arial" panose="020B0604020202020204" pitchFamily="34" charset="0"/>
                <a:ea typeface="Times New Roman" panose="02020603050405020304" pitchFamily="18" charset="0"/>
                <a:cs typeface="Arial" panose="020B0604020202020204" pitchFamily="34" charset="0"/>
              </a:rPr>
              <a:t>ế</a:t>
            </a:r>
            <a:r>
              <a:rPr lang="vi-VN" sz="2000" dirty="0">
                <a:effectLst/>
                <a:latin typeface="Arial" panose="020B0604020202020204" pitchFamily="34" charset="0"/>
                <a:ea typeface="Times New Roman" panose="02020603050405020304" pitchFamily="18" charset="0"/>
                <a:cs typeface="Arial" panose="020B0604020202020204" pitchFamily="34" charset="0"/>
              </a:rPr>
              <a:t>t </a:t>
            </a:r>
            <a:r>
              <a:rPr lang="vi-VN" sz="2000" spc="15" dirty="0">
                <a:effectLst/>
                <a:latin typeface="Arial" panose="020B0604020202020204" pitchFamily="34" charset="0"/>
                <a:ea typeface="Times New Roman" panose="02020603050405020304" pitchFamily="18" charset="0"/>
                <a:cs typeface="Arial" panose="020B0604020202020204" pitchFamily="34" charset="0"/>
              </a:rPr>
              <a:t>b</a:t>
            </a:r>
            <a:r>
              <a:rPr lang="vi-VN" sz="2000" dirty="0">
                <a:effectLst/>
                <a:latin typeface="Arial" panose="020B0604020202020204" pitchFamily="34" charset="0"/>
                <a:ea typeface="Times New Roman" panose="02020603050405020304" pitchFamily="18" charset="0"/>
                <a:cs typeface="Arial" panose="020B0604020202020204" pitchFamily="34" charset="0"/>
              </a:rPr>
              <a:t>ị </a:t>
            </a:r>
            <a:r>
              <a:rPr lang="vi-VN" sz="2000" spc="10" dirty="0">
                <a:effectLst/>
                <a:latin typeface="Arial" panose="020B0604020202020204" pitchFamily="34" charset="0"/>
                <a:ea typeface="Times New Roman" panose="02020603050405020304" pitchFamily="18" charset="0"/>
                <a:cs typeface="Arial" panose="020B0604020202020204" pitchFamily="34" charset="0"/>
              </a:rPr>
              <a:t>l</a:t>
            </a:r>
            <a:r>
              <a:rPr lang="vi-VN" sz="2000" dirty="0">
                <a:effectLst/>
                <a:latin typeface="Arial" panose="020B0604020202020204" pitchFamily="34" charset="0"/>
                <a:ea typeface="Times New Roman" panose="02020603050405020304" pitchFamily="18" charset="0"/>
                <a:cs typeface="Arial" panose="020B0604020202020204" pitchFamily="34" charset="0"/>
              </a:rPr>
              <a:t>à</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l</a:t>
            </a:r>
            <a:r>
              <a:rPr lang="vi-VN" sz="2000" spc="5" dirty="0">
                <a:effectLst/>
                <a:latin typeface="Arial" panose="020B0604020202020204" pitchFamily="34" charset="0"/>
                <a:ea typeface="Times New Roman" panose="02020603050405020304" pitchFamily="18" charset="0"/>
                <a:cs typeface="Arial" panose="020B0604020202020204" pitchFamily="34" charset="0"/>
              </a:rPr>
              <a:t>i</a:t>
            </a:r>
            <a:r>
              <a:rPr lang="vi-VN" sz="2000" spc="-5" dirty="0">
                <a:effectLst/>
                <a:latin typeface="Arial" panose="020B0604020202020204" pitchFamily="34" charset="0"/>
                <a:ea typeface="Times New Roman" panose="02020603050405020304" pitchFamily="18" charset="0"/>
                <a:cs typeface="Arial" panose="020B0604020202020204" pitchFamily="34" charset="0"/>
              </a:rPr>
              <a:t>ê</a:t>
            </a:r>
            <a:r>
              <a:rPr lang="vi-VN" sz="2000" dirty="0">
                <a:effectLst/>
                <a:latin typeface="Arial" panose="020B0604020202020204" pitchFamily="34" charset="0"/>
                <a:ea typeface="Times New Roman" panose="02020603050405020304" pitchFamily="18" charset="0"/>
                <a:cs typeface="Arial" panose="020B0604020202020204" pitchFamily="34" charset="0"/>
              </a:rPr>
              <a:t>n tục t</a:t>
            </a:r>
            <a:r>
              <a:rPr lang="vi-VN" sz="2000" spc="-5" dirty="0">
                <a:effectLst/>
                <a:latin typeface="Arial" panose="020B0604020202020204" pitchFamily="34" charset="0"/>
                <a:ea typeface="Times New Roman" panose="02020603050405020304" pitchFamily="18" charset="0"/>
                <a:cs typeface="Arial" panose="020B0604020202020204" pitchFamily="34" charset="0"/>
              </a:rPr>
              <a:t>r</a:t>
            </a:r>
            <a:r>
              <a:rPr lang="vi-VN" sz="2000" dirty="0">
                <a:effectLst/>
                <a:latin typeface="Arial" panose="020B0604020202020204" pitchFamily="34" charset="0"/>
                <a:ea typeface="Times New Roman" panose="02020603050405020304" pitchFamily="18" charset="0"/>
                <a:cs typeface="Arial" panose="020B0604020202020204" pitchFamily="34" charset="0"/>
              </a:rPr>
              <a:t>ong khi</a:t>
            </a:r>
            <a:r>
              <a:rPr lang="vi-VN" sz="2000" spc="15" dirty="0">
                <a:effectLst/>
                <a:latin typeface="Arial" panose="020B0604020202020204" pitchFamily="34" charset="0"/>
                <a:ea typeface="Times New Roman" panose="02020603050405020304" pitchFamily="18" charset="0"/>
                <a:cs typeface="Arial" panose="020B0604020202020204" pitchFamily="34" charset="0"/>
              </a:rPr>
              <a:t> </a:t>
            </a:r>
            <a:r>
              <a:rPr lang="vi-VN" sz="2000" spc="-5" dirty="0">
                <a:effectLst/>
                <a:latin typeface="Arial" panose="020B0604020202020204" pitchFamily="34" charset="0"/>
                <a:ea typeface="Times New Roman" panose="02020603050405020304" pitchFamily="18" charset="0"/>
                <a:cs typeface="Arial" panose="020B0604020202020204" pitchFamily="34" charset="0"/>
              </a:rPr>
              <a:t>cá</a:t>
            </a:r>
            <a:r>
              <a:rPr lang="vi-VN" sz="2000" dirty="0">
                <a:effectLst/>
                <a:latin typeface="Arial" panose="020B0604020202020204" pitchFamily="34" charset="0"/>
                <a:ea typeface="Times New Roman" panose="02020603050405020304" pitchFamily="18" charset="0"/>
                <a:cs typeface="Arial" panose="020B0604020202020204" pitchFamily="34" charset="0"/>
              </a:rPr>
              <a:t>c</a:t>
            </a:r>
            <a:r>
              <a:rPr lang="vi-VN" sz="2000" spc="1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bẫy hơi này h</a:t>
            </a:r>
            <a:r>
              <a:rPr lang="vi-VN" sz="2000" spc="10" dirty="0">
                <a:effectLst/>
                <a:latin typeface="Arial" panose="020B0604020202020204" pitchFamily="34" charset="0"/>
                <a:ea typeface="Times New Roman" panose="02020603050405020304" pitchFamily="18" charset="0"/>
                <a:cs typeface="Arial" panose="020B0604020202020204" pitchFamily="34" charset="0"/>
              </a:rPr>
              <a:t>o</a:t>
            </a:r>
            <a:r>
              <a:rPr lang="vi-VN" sz="2000" spc="-5" dirty="0">
                <a:effectLst/>
                <a:latin typeface="Arial" panose="020B0604020202020204" pitchFamily="34" charset="0"/>
                <a:ea typeface="Times New Roman" panose="02020603050405020304" pitchFamily="18" charset="0"/>
                <a:cs typeface="Arial" panose="020B0604020202020204" pitchFamily="34" charset="0"/>
              </a:rPr>
              <a:t>ạ</a:t>
            </a:r>
            <a:r>
              <a:rPr lang="vi-VN" sz="2000" dirty="0">
                <a:effectLst/>
                <a:latin typeface="Arial" panose="020B0604020202020204" pitchFamily="34" charset="0"/>
                <a:ea typeface="Times New Roman" panose="02020603050405020304" pitchFamily="18" charset="0"/>
                <a:cs typeface="Arial" panose="020B0604020202020204" pitchFamily="34" charset="0"/>
              </a:rPr>
              <a:t>t động g</a:t>
            </a:r>
            <a:r>
              <a:rPr lang="vi-VN" sz="2000" spc="15" dirty="0">
                <a:effectLst/>
                <a:latin typeface="Arial" panose="020B0604020202020204" pitchFamily="34" charset="0"/>
                <a:ea typeface="Times New Roman" panose="02020603050405020304" pitchFamily="18" charset="0"/>
                <a:cs typeface="Arial" panose="020B0604020202020204" pitchFamily="34" charset="0"/>
              </a:rPr>
              <a:t>i</a:t>
            </a:r>
            <a:r>
              <a:rPr lang="vi-VN" sz="2000" spc="-5" dirty="0">
                <a:effectLst/>
                <a:latin typeface="Arial" panose="020B0604020202020204" pitchFamily="34" charset="0"/>
                <a:ea typeface="Times New Roman" panose="02020603050405020304" pitchFamily="18" charset="0"/>
                <a:cs typeface="Arial" panose="020B0604020202020204" pitchFamily="34" charset="0"/>
              </a:rPr>
              <a:t>á</a:t>
            </a:r>
            <a:r>
              <a:rPr lang="vi-VN" sz="2000" dirty="0">
                <a:effectLst/>
                <a:latin typeface="Arial" panose="020B0604020202020204" pitchFamily="34" charset="0"/>
                <a:ea typeface="Times New Roman" panose="02020603050405020304" pitchFamily="18" charset="0"/>
                <a:cs typeface="Arial" panose="020B0604020202020204" pitchFamily="34" charset="0"/>
              </a:rPr>
              <a:t>n đo</a:t>
            </a:r>
            <a:r>
              <a:rPr lang="vi-VN" sz="2000" spc="-5" dirty="0">
                <a:effectLst/>
                <a:latin typeface="Arial" panose="020B0604020202020204" pitchFamily="34" charset="0"/>
                <a:ea typeface="Times New Roman" panose="02020603050405020304" pitchFamily="18" charset="0"/>
                <a:cs typeface="Arial" panose="020B0604020202020204" pitchFamily="34" charset="0"/>
              </a:rPr>
              <a:t>ạ</a:t>
            </a:r>
            <a:r>
              <a:rPr lang="vi-VN" sz="2000" dirty="0">
                <a:effectLst/>
                <a:latin typeface="Arial" panose="020B0604020202020204" pitchFamily="34" charset="0"/>
                <a:ea typeface="Times New Roman" panose="02020603050405020304" pitchFamily="18" charset="0"/>
                <a:cs typeface="Arial" panose="020B0604020202020204" pitchFamily="34" charset="0"/>
              </a:rPr>
              <a:t>n, và</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do đó không th</a:t>
            </a:r>
            <a:r>
              <a:rPr lang="vi-VN" sz="2000" spc="5" dirty="0">
                <a:effectLst/>
                <a:latin typeface="Arial" panose="020B0604020202020204" pitchFamily="34" charset="0"/>
                <a:ea typeface="Times New Roman" panose="02020603050405020304" pitchFamily="18" charset="0"/>
                <a:cs typeface="Arial" panose="020B0604020202020204" pitchFamily="34" charset="0"/>
              </a:rPr>
              <a:t>í</a:t>
            </a:r>
            <a:r>
              <a:rPr lang="vi-VN" sz="2000" spc="-5" dirty="0">
                <a:effectLst/>
                <a:latin typeface="Arial" panose="020B0604020202020204" pitchFamily="34" charset="0"/>
                <a:ea typeface="Times New Roman" panose="02020603050405020304" pitchFamily="18" charset="0"/>
                <a:cs typeface="Arial" panose="020B0604020202020204" pitchFamily="34" charset="0"/>
              </a:rPr>
              <a:t>c</a:t>
            </a:r>
            <a:r>
              <a:rPr lang="vi-VN" sz="2000" dirty="0">
                <a:effectLst/>
                <a:latin typeface="Arial" panose="020B0604020202020204" pitchFamily="34" charset="0"/>
                <a:ea typeface="Times New Roman" panose="02020603050405020304" pitchFamily="18" charset="0"/>
                <a:cs typeface="Arial" panose="020B0604020202020204" pitchFamily="34" charset="0"/>
              </a:rPr>
              <a:t>h hợp</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spc="-5" dirty="0">
                <a:effectLst/>
                <a:latin typeface="Arial" panose="020B0604020202020204" pitchFamily="34" charset="0"/>
                <a:ea typeface="Times New Roman" panose="02020603050405020304" pitchFamily="18" charset="0"/>
                <a:cs typeface="Arial" panose="020B0604020202020204" pitchFamily="34" charset="0"/>
              </a:rPr>
              <a:t>c</a:t>
            </a:r>
            <a:r>
              <a:rPr lang="vi-VN" sz="2000" dirty="0">
                <a:effectLst/>
                <a:latin typeface="Arial" panose="020B0604020202020204" pitchFamily="34" charset="0"/>
                <a:ea typeface="Times New Roman" panose="02020603050405020304" pitchFamily="18" charset="0"/>
                <a:cs typeface="Arial" panose="020B0604020202020204" pitchFamily="34" charset="0"/>
              </a:rPr>
              <a:t>ho ứng dụng n</a:t>
            </a:r>
            <a:r>
              <a:rPr lang="vi-VN" sz="2000" spc="-5" dirty="0">
                <a:effectLst/>
                <a:latin typeface="Arial" panose="020B0604020202020204" pitchFamily="34" charset="0"/>
                <a:ea typeface="Times New Roman" panose="02020603050405020304" pitchFamily="18" charset="0"/>
                <a:cs typeface="Arial" panose="020B0604020202020204" pitchFamily="34" charset="0"/>
              </a:rPr>
              <a:t>à</a:t>
            </a:r>
            <a:r>
              <a:rPr lang="vi-VN" sz="2000" dirty="0">
                <a:effectLst/>
                <a:latin typeface="Arial" panose="020B0604020202020204" pitchFamily="34" charset="0"/>
                <a:ea typeface="Times New Roman" panose="02020603050405020304" pitchFamily="18" charset="0"/>
                <a:cs typeface="Arial" panose="020B0604020202020204" pitchFamily="34" charset="0"/>
              </a:rPr>
              <a:t>y.</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9650DEB7-EFCB-DF4C-4238-22243E0A9247}"/>
              </a:ext>
            </a:extLst>
          </p:cNvPr>
          <p:cNvSpPr txBox="1"/>
          <p:nvPr/>
        </p:nvSpPr>
        <p:spPr>
          <a:xfrm>
            <a:off x="685799" y="3429000"/>
            <a:ext cx="10591800" cy="2758384"/>
          </a:xfrm>
          <a:prstGeom prst="rect">
            <a:avLst/>
          </a:prstGeom>
          <a:noFill/>
        </p:spPr>
        <p:txBody>
          <a:bodyPr wrap="square">
            <a:spAutoFit/>
          </a:bodyPr>
          <a:lstStyle/>
          <a:p>
            <a:pPr marL="342900" indent="-342900" algn="just">
              <a:lnSpc>
                <a:spcPct val="107000"/>
              </a:lnSpc>
              <a:spcBef>
                <a:spcPts val="300"/>
              </a:spcBef>
              <a:spcAft>
                <a:spcPts val="300"/>
              </a:spcAft>
              <a:buFont typeface="Arial" panose="020B0604020202020204" pitchFamily="34" charset="0"/>
              <a:buChar char="•"/>
            </a:pPr>
            <a:r>
              <a:rPr lang="vi-VN" sz="2000" i="1" dirty="0">
                <a:effectLst/>
                <a:latin typeface="Arial" panose="020B0604020202020204" pitchFamily="34" charset="0"/>
                <a:ea typeface="Times New Roman" panose="02020603050405020304" pitchFamily="18" charset="0"/>
                <a:cs typeface="Arial" panose="020B0604020202020204" pitchFamily="34" charset="0"/>
              </a:rPr>
              <a:t>Gi</a:t>
            </a:r>
            <a:r>
              <a:rPr lang="vi-VN" sz="2000" i="1" spc="-5" dirty="0">
                <a:effectLst/>
                <a:latin typeface="Arial" panose="020B0604020202020204" pitchFamily="34" charset="0"/>
                <a:ea typeface="Times New Roman" panose="02020603050405020304" pitchFamily="18" charset="0"/>
                <a:cs typeface="Arial" panose="020B0604020202020204" pitchFamily="34" charset="0"/>
              </a:rPr>
              <a:t>ả</a:t>
            </a:r>
            <a:r>
              <a:rPr lang="vi-VN" sz="2000" i="1" dirty="0">
                <a:effectLst/>
                <a:latin typeface="Arial" panose="020B0604020202020204" pitchFamily="34" charset="0"/>
                <a:ea typeface="Times New Roman" panose="02020603050405020304" pitchFamily="18" charset="0"/>
                <a:cs typeface="Arial" panose="020B0604020202020204" pitchFamily="34" charset="0"/>
              </a:rPr>
              <a:t>i pháp thực</a:t>
            </a:r>
            <a:r>
              <a:rPr lang="vi-VN" sz="2000" i="1" spc="-5" dirty="0">
                <a:effectLst/>
                <a:latin typeface="Arial" panose="020B0604020202020204" pitchFamily="34" charset="0"/>
                <a:ea typeface="Times New Roman" panose="02020603050405020304" pitchFamily="18" charset="0"/>
                <a:cs typeface="Arial" panose="020B0604020202020204" pitchFamily="34" charset="0"/>
              </a:rPr>
              <a:t> </a:t>
            </a:r>
            <a:r>
              <a:rPr lang="vi-VN" sz="2000" i="1" dirty="0">
                <a:effectLst/>
                <a:latin typeface="Arial" panose="020B0604020202020204" pitchFamily="34" charset="0"/>
                <a:ea typeface="Times New Roman" panose="02020603050405020304" pitchFamily="18" charset="0"/>
                <a:cs typeface="Arial" panose="020B0604020202020204" pitchFamily="34" charset="0"/>
              </a:rPr>
              <a:t>h</a:t>
            </a:r>
            <a:r>
              <a:rPr lang="vi-VN" sz="2000" i="1" spc="5" dirty="0">
                <a:effectLst/>
                <a:latin typeface="Arial" panose="020B0604020202020204" pitchFamily="34" charset="0"/>
                <a:ea typeface="Times New Roman" panose="02020603050405020304" pitchFamily="18" charset="0"/>
                <a:cs typeface="Arial" panose="020B0604020202020204" pitchFamily="34" charset="0"/>
              </a:rPr>
              <a:t>i</a:t>
            </a:r>
            <a:r>
              <a:rPr lang="vi-VN" sz="2000" i="1" spc="-5" dirty="0">
                <a:effectLst/>
                <a:latin typeface="Arial" panose="020B0604020202020204" pitchFamily="34" charset="0"/>
                <a:ea typeface="Times New Roman" panose="02020603050405020304" pitchFamily="18" charset="0"/>
                <a:cs typeface="Arial" panose="020B0604020202020204" pitchFamily="34" charset="0"/>
              </a:rPr>
              <a:t>ệ</a:t>
            </a:r>
            <a:r>
              <a:rPr lang="vi-VN" sz="2000" i="1" dirty="0">
                <a:effectLst/>
                <a:latin typeface="Arial" panose="020B0604020202020204" pitchFamily="34" charset="0"/>
                <a:ea typeface="Times New Roman" panose="02020603050405020304" pitchFamily="18" charset="0"/>
                <a:cs typeface="Arial" panose="020B0604020202020204" pitchFamily="34" charset="0"/>
              </a:rPr>
              <a:t>n:</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vi-VN" sz="2000" spc="5" dirty="0">
                <a:effectLst/>
                <a:latin typeface="Arial" panose="020B0604020202020204" pitchFamily="34" charset="0"/>
                <a:ea typeface="Times New Roman" panose="02020603050405020304" pitchFamily="18" charset="0"/>
                <a:cs typeface="Arial" panose="020B0604020202020204" pitchFamily="34" charset="0"/>
              </a:rPr>
              <a:t>P</a:t>
            </a:r>
            <a:r>
              <a:rPr lang="vi-VN" sz="2000" dirty="0">
                <a:effectLst/>
                <a:latin typeface="Arial" panose="020B0604020202020204" pitchFamily="34" charset="0"/>
                <a:ea typeface="Times New Roman" panose="02020603050405020304" pitchFamily="18" charset="0"/>
                <a:cs typeface="Arial" panose="020B0604020202020204" pitchFamily="34" charset="0"/>
              </a:rPr>
              <a:t>hương </a:t>
            </a:r>
            <a:r>
              <a:rPr lang="vi-VN" sz="2000" spc="-5" dirty="0">
                <a:effectLst/>
                <a:latin typeface="Arial" panose="020B0604020202020204" pitchFamily="34" charset="0"/>
                <a:ea typeface="Times New Roman" panose="02020603050405020304" pitchFamily="18" charset="0"/>
                <a:cs typeface="Arial" panose="020B0604020202020204" pitchFamily="34" charset="0"/>
              </a:rPr>
              <a:t>á</a:t>
            </a:r>
            <a:r>
              <a:rPr lang="vi-VN" sz="2000" dirty="0">
                <a:effectLst/>
                <a:latin typeface="Arial" panose="020B0604020202020204" pitchFamily="34" charset="0"/>
                <a:ea typeface="Times New Roman" panose="02020603050405020304" pitchFamily="18" charset="0"/>
                <a:cs typeface="Arial" panose="020B0604020202020204" pitchFamily="34" charset="0"/>
              </a:rPr>
              <a:t>n đề xu</a:t>
            </a:r>
            <a:r>
              <a:rPr lang="vi-VN" sz="2000" spc="-5" dirty="0">
                <a:effectLst/>
                <a:latin typeface="Arial" panose="020B0604020202020204" pitchFamily="34" charset="0"/>
                <a:ea typeface="Times New Roman" panose="02020603050405020304" pitchFamily="18" charset="0"/>
                <a:cs typeface="Arial" panose="020B0604020202020204" pitchFamily="34" charset="0"/>
              </a:rPr>
              <a:t>ấ</a:t>
            </a:r>
            <a:r>
              <a:rPr lang="vi-VN" sz="2000" dirty="0">
                <a:effectLst/>
                <a:latin typeface="Arial" panose="020B0604020202020204" pitchFamily="34" charset="0"/>
                <a:ea typeface="Times New Roman" panose="02020603050405020304" pitchFamily="18" charset="0"/>
                <a:cs typeface="Arial" panose="020B0604020202020204" pitchFamily="34" charset="0"/>
              </a:rPr>
              <a:t>t là</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th</a:t>
            </a:r>
            <a:r>
              <a:rPr lang="vi-VN" sz="2000" spc="10" dirty="0">
                <a:effectLst/>
                <a:latin typeface="Arial" panose="020B0604020202020204" pitchFamily="34" charset="0"/>
                <a:ea typeface="Times New Roman" panose="02020603050405020304" pitchFamily="18" charset="0"/>
                <a:cs typeface="Arial" panose="020B0604020202020204" pitchFamily="34" charset="0"/>
              </a:rPr>
              <a:t>a</a:t>
            </a:r>
            <a:r>
              <a:rPr lang="vi-VN" sz="2000" dirty="0">
                <a:effectLst/>
                <a:latin typeface="Arial" panose="020B0604020202020204" pitchFamily="34" charset="0"/>
                <a:ea typeface="Times New Roman" panose="02020603050405020304" pitchFamily="18" charset="0"/>
                <a:cs typeface="Arial" panose="020B0604020202020204" pitchFamily="34" charset="0"/>
              </a:rPr>
              <a:t>y t</a:t>
            </a:r>
            <a:r>
              <a:rPr lang="vi-VN" sz="2000" spc="5" dirty="0">
                <a:effectLst/>
                <a:latin typeface="Arial" panose="020B0604020202020204" pitchFamily="34" charset="0"/>
                <a:ea typeface="Times New Roman" panose="02020603050405020304" pitchFamily="18" charset="0"/>
                <a:cs typeface="Arial" panose="020B0604020202020204" pitchFamily="34" charset="0"/>
              </a:rPr>
              <a:t>h</a:t>
            </a:r>
            <a:r>
              <a:rPr lang="vi-VN" sz="2000" dirty="0">
                <a:effectLst/>
                <a:latin typeface="Arial" panose="020B0604020202020204" pitchFamily="34" charset="0"/>
                <a:ea typeface="Times New Roman" panose="02020603050405020304" pitchFamily="18" charset="0"/>
                <a:cs typeface="Arial" panose="020B0604020202020204" pitchFamily="34" charset="0"/>
              </a:rPr>
              <a:t>ế</a:t>
            </a:r>
            <a:r>
              <a:rPr lang="vi-VN" sz="2000" spc="-5" dirty="0">
                <a:effectLst/>
                <a:latin typeface="Arial" panose="020B0604020202020204" pitchFamily="34" charset="0"/>
                <a:ea typeface="Times New Roman" panose="02020603050405020304" pitchFamily="18" charset="0"/>
                <a:cs typeface="Arial" panose="020B0604020202020204" pitchFamily="34" charset="0"/>
              </a:rPr>
              <a:t> c</a:t>
            </a:r>
            <a:r>
              <a:rPr lang="vi-VN" sz="2000" spc="5" dirty="0">
                <a:effectLst/>
                <a:latin typeface="Arial" panose="020B0604020202020204" pitchFamily="34" charset="0"/>
                <a:ea typeface="Times New Roman" panose="02020603050405020304" pitchFamily="18" charset="0"/>
                <a:cs typeface="Arial" panose="020B0604020202020204" pitchFamily="34" charset="0"/>
              </a:rPr>
              <a:t>á</a:t>
            </a:r>
            <a:r>
              <a:rPr lang="vi-VN" sz="2000" dirty="0">
                <a:effectLst/>
                <a:latin typeface="Arial" panose="020B0604020202020204" pitchFamily="34" charset="0"/>
                <a:ea typeface="Times New Roman" panose="02020603050405020304" pitchFamily="18" charset="0"/>
                <a:cs typeface="Arial" panose="020B0604020202020204" pitchFamily="34" charset="0"/>
              </a:rPr>
              <a:t>c</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spc="5" dirty="0">
                <a:effectLst/>
                <a:latin typeface="Arial" panose="020B0604020202020204" pitchFamily="34" charset="0"/>
                <a:ea typeface="Times New Roman" panose="02020603050405020304" pitchFamily="18" charset="0"/>
                <a:cs typeface="Arial" panose="020B0604020202020204" pitchFamily="34" charset="0"/>
              </a:rPr>
              <a:t>b</a:t>
            </a:r>
            <a:r>
              <a:rPr lang="vi-VN" sz="2000" spc="-5" dirty="0">
                <a:effectLst/>
                <a:latin typeface="Arial" panose="020B0604020202020204" pitchFamily="34" charset="0"/>
                <a:ea typeface="Times New Roman" panose="02020603050405020304" pitchFamily="18" charset="0"/>
                <a:cs typeface="Arial" panose="020B0604020202020204" pitchFamily="34" charset="0"/>
              </a:rPr>
              <a:t>ẫ</a:t>
            </a:r>
            <a:r>
              <a:rPr lang="vi-VN" sz="2000" dirty="0">
                <a:effectLst/>
                <a:latin typeface="Arial" panose="020B0604020202020204" pitchFamily="34" charset="0"/>
                <a:ea typeface="Times New Roman" panose="02020603050405020304" pitchFamily="18" charset="0"/>
                <a:cs typeface="Arial" panose="020B0604020202020204" pitchFamily="34" charset="0"/>
              </a:rPr>
              <a:t>y hơi h</a:t>
            </a:r>
            <a:r>
              <a:rPr lang="vi-VN" sz="2000" spc="5" dirty="0">
                <a:effectLst/>
                <a:latin typeface="Arial" panose="020B0604020202020204" pitchFamily="34" charset="0"/>
                <a:ea typeface="Times New Roman" panose="02020603050405020304" pitchFamily="18" charset="0"/>
                <a:cs typeface="Arial" panose="020B0604020202020204" pitchFamily="34" charset="0"/>
              </a:rPr>
              <a:t>i</a:t>
            </a:r>
            <a:r>
              <a:rPr lang="vi-VN" sz="2000" spc="-5" dirty="0">
                <a:effectLst/>
                <a:latin typeface="Arial" panose="020B0604020202020204" pitchFamily="34" charset="0"/>
                <a:ea typeface="Times New Roman" panose="02020603050405020304" pitchFamily="18" charset="0"/>
                <a:cs typeface="Arial" panose="020B0604020202020204" pitchFamily="34" charset="0"/>
              </a:rPr>
              <a:t>ệ</a:t>
            </a:r>
            <a:r>
              <a:rPr lang="vi-VN" sz="2000" dirty="0">
                <a:effectLst/>
                <a:latin typeface="Arial" panose="020B0604020202020204" pitchFamily="34" charset="0"/>
                <a:ea typeface="Times New Roman" panose="02020603050405020304" pitchFamily="18" charset="0"/>
                <a:cs typeface="Arial" panose="020B0604020202020204" pitchFamily="34" charset="0"/>
              </a:rPr>
              <a:t>n</a:t>
            </a:r>
            <a:r>
              <a:rPr lang="vi-VN" sz="2000" spc="10" dirty="0">
                <a:effectLst/>
                <a:latin typeface="Arial" panose="020B0604020202020204" pitchFamily="34" charset="0"/>
                <a:ea typeface="Times New Roman" panose="02020603050405020304" pitchFamily="18" charset="0"/>
                <a:cs typeface="Arial" panose="020B0604020202020204" pitchFamily="34" charset="0"/>
              </a:rPr>
              <a:t> </a:t>
            </a:r>
            <a:r>
              <a:rPr lang="vi-VN" sz="2000" spc="-5" dirty="0">
                <a:effectLst/>
                <a:latin typeface="Arial" panose="020B0604020202020204" pitchFamily="34" charset="0"/>
                <a:ea typeface="Times New Roman" panose="02020603050405020304" pitchFamily="18" charset="0"/>
                <a:cs typeface="Arial" panose="020B0604020202020204" pitchFamily="34" charset="0"/>
              </a:rPr>
              <a:t>c</a:t>
            </a:r>
            <a:r>
              <a:rPr lang="vi-VN" sz="2000" dirty="0">
                <a:effectLst/>
                <a:latin typeface="Arial" panose="020B0604020202020204" pitchFamily="34" charset="0"/>
                <a:ea typeface="Times New Roman" panose="02020603050405020304" pitchFamily="18" charset="0"/>
                <a:cs typeface="Arial" panose="020B0604020202020204" pitchFamily="34" charset="0"/>
              </a:rPr>
              <a:t>ó</a:t>
            </a:r>
            <a:r>
              <a:rPr lang="vi-VN" sz="2000" spc="10"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b</a:t>
            </a:r>
            <a:r>
              <a:rPr lang="vi-VN" sz="2000" spc="-5" dirty="0">
                <a:effectLst/>
                <a:latin typeface="Arial" panose="020B0604020202020204" pitchFamily="34" charset="0"/>
                <a:ea typeface="Times New Roman" panose="02020603050405020304" pitchFamily="18" charset="0"/>
                <a:cs typeface="Arial" panose="020B0604020202020204" pitchFamily="34" charset="0"/>
              </a:rPr>
              <a:t>ằ</a:t>
            </a:r>
            <a:r>
              <a:rPr lang="vi-VN" sz="2000" dirty="0">
                <a:effectLst/>
                <a:latin typeface="Arial" panose="020B0604020202020204" pitchFamily="34" charset="0"/>
                <a:ea typeface="Times New Roman" panose="02020603050405020304" pitchFamily="18" charset="0"/>
                <a:cs typeface="Arial" panose="020B0604020202020204" pitchFamily="34" charset="0"/>
              </a:rPr>
              <a:t>ng </a:t>
            </a:r>
            <a:r>
              <a:rPr lang="vi-VN" sz="2000" spc="-5" dirty="0">
                <a:effectLst/>
                <a:latin typeface="Arial" panose="020B0604020202020204" pitchFamily="34" charset="0"/>
                <a:ea typeface="Times New Roman" panose="02020603050405020304" pitchFamily="18" charset="0"/>
                <a:cs typeface="Arial" panose="020B0604020202020204" pitchFamily="34" charset="0"/>
              </a:rPr>
              <a:t>c</a:t>
            </a:r>
            <a:r>
              <a:rPr lang="vi-VN" sz="2000" spc="5" dirty="0">
                <a:effectLst/>
                <a:latin typeface="Arial" panose="020B0604020202020204" pitchFamily="34" charset="0"/>
                <a:ea typeface="Times New Roman" panose="02020603050405020304" pitchFamily="18" charset="0"/>
                <a:cs typeface="Arial" panose="020B0604020202020204" pitchFamily="34" charset="0"/>
              </a:rPr>
              <a:t>á</a:t>
            </a:r>
            <a:r>
              <a:rPr lang="vi-VN" sz="2000" dirty="0">
                <a:effectLst/>
                <a:latin typeface="Arial" panose="020B0604020202020204" pitchFamily="34" charset="0"/>
                <a:ea typeface="Times New Roman" panose="02020603050405020304" pitchFamily="18" charset="0"/>
                <a:cs typeface="Arial" panose="020B0604020202020204" pitchFamily="34" charset="0"/>
              </a:rPr>
              <a:t>c</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spc="5" dirty="0">
                <a:effectLst/>
                <a:latin typeface="Arial" panose="020B0604020202020204" pitchFamily="34" charset="0"/>
                <a:ea typeface="Times New Roman" panose="02020603050405020304" pitchFamily="18" charset="0"/>
                <a:cs typeface="Arial" panose="020B0604020202020204" pitchFamily="34" charset="0"/>
              </a:rPr>
              <a:t>b</a:t>
            </a:r>
            <a:r>
              <a:rPr lang="vi-VN" sz="2000" spc="-5" dirty="0">
                <a:effectLst/>
                <a:latin typeface="Arial" panose="020B0604020202020204" pitchFamily="34" charset="0"/>
                <a:ea typeface="Times New Roman" panose="02020603050405020304" pitchFamily="18" charset="0"/>
                <a:cs typeface="Arial" panose="020B0604020202020204" pitchFamily="34" charset="0"/>
              </a:rPr>
              <a:t>ẫ</a:t>
            </a:r>
            <a:r>
              <a:rPr lang="vi-VN" sz="2000" dirty="0">
                <a:effectLst/>
                <a:latin typeface="Arial" panose="020B0604020202020204" pitchFamily="34" charset="0"/>
                <a:ea typeface="Times New Roman" panose="02020603050405020304" pitchFamily="18" charset="0"/>
                <a:cs typeface="Arial" panose="020B0604020202020204" pitchFamily="34" charset="0"/>
              </a:rPr>
              <a:t>y hơi k</a:t>
            </a:r>
            <a:r>
              <a:rPr lang="vi-VN" sz="2000" spc="5" dirty="0">
                <a:effectLst/>
                <a:latin typeface="Arial" panose="020B0604020202020204" pitchFamily="34" charset="0"/>
                <a:ea typeface="Times New Roman" panose="02020603050405020304" pitchFamily="18" charset="0"/>
                <a:cs typeface="Arial" panose="020B0604020202020204" pitchFamily="34" charset="0"/>
              </a:rPr>
              <a:t>i</a:t>
            </a:r>
            <a:r>
              <a:rPr lang="vi-VN" sz="2000" spc="-5" dirty="0">
                <a:effectLst/>
                <a:latin typeface="Arial" panose="020B0604020202020204" pitchFamily="34" charset="0"/>
                <a:ea typeface="Times New Roman" panose="02020603050405020304" pitchFamily="18" charset="0"/>
                <a:cs typeface="Arial" panose="020B0604020202020204" pitchFamily="34" charset="0"/>
              </a:rPr>
              <a:t>ể</a:t>
            </a:r>
            <a:r>
              <a:rPr lang="vi-VN" sz="2000" dirty="0">
                <a:effectLst/>
                <a:latin typeface="Arial" panose="020B0604020202020204" pitchFamily="34" charset="0"/>
                <a:ea typeface="Times New Roman" panose="02020603050405020304" pitchFamily="18" charset="0"/>
                <a:cs typeface="Arial" panose="020B0604020202020204" pitchFamily="34" charset="0"/>
              </a:rPr>
              <a:t>u</a:t>
            </a:r>
            <a:r>
              <a:rPr lang="vi-VN" sz="2000" spc="10"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p</a:t>
            </a:r>
            <a:r>
              <a:rPr lang="vi-VN" sz="2000" spc="10" dirty="0">
                <a:effectLst/>
                <a:latin typeface="Arial" panose="020B0604020202020204" pitchFamily="34" charset="0"/>
                <a:ea typeface="Times New Roman" panose="02020603050405020304" pitchFamily="18" charset="0"/>
                <a:cs typeface="Arial" panose="020B0604020202020204" pitchFamily="34" charset="0"/>
              </a:rPr>
              <a:t>h</a:t>
            </a:r>
            <a:r>
              <a:rPr lang="vi-VN" sz="2000" spc="-5" dirty="0">
                <a:effectLst/>
                <a:latin typeface="Arial" panose="020B0604020202020204" pitchFamily="34" charset="0"/>
                <a:ea typeface="Times New Roman" panose="02020603050405020304" pitchFamily="18" charset="0"/>
                <a:cs typeface="Arial" panose="020B0604020202020204" pitchFamily="34" charset="0"/>
              </a:rPr>
              <a:t>a</a:t>
            </a:r>
            <a:r>
              <a:rPr lang="vi-VN" sz="2000" dirty="0">
                <a:effectLst/>
                <a:latin typeface="Arial" panose="020B0604020202020204" pitchFamily="34" charset="0"/>
                <a:ea typeface="Times New Roman" panose="02020603050405020304" pitchFamily="18" charset="0"/>
                <a:cs typeface="Arial" panose="020B0604020202020204" pitchFamily="34" charset="0"/>
              </a:rPr>
              <a:t>o, th</a:t>
            </a:r>
            <a:r>
              <a:rPr lang="vi-VN" sz="2000" spc="5" dirty="0">
                <a:effectLst/>
                <a:latin typeface="Arial" panose="020B0604020202020204" pitchFamily="34" charset="0"/>
                <a:ea typeface="Times New Roman" panose="02020603050405020304" pitchFamily="18" charset="0"/>
                <a:cs typeface="Arial" panose="020B0604020202020204" pitchFamily="34" charset="0"/>
              </a:rPr>
              <a:t>í</a:t>
            </a:r>
            <a:r>
              <a:rPr lang="vi-VN" sz="2000" spc="-5" dirty="0">
                <a:effectLst/>
                <a:latin typeface="Arial" panose="020B0604020202020204" pitchFamily="34" charset="0"/>
                <a:ea typeface="Times New Roman" panose="02020603050405020304" pitchFamily="18" charset="0"/>
                <a:cs typeface="Arial" panose="020B0604020202020204" pitchFamily="34" charset="0"/>
              </a:rPr>
              <a:t>c</a:t>
            </a:r>
            <a:r>
              <a:rPr lang="vi-VN" sz="2000" dirty="0">
                <a:effectLst/>
                <a:latin typeface="Arial" panose="020B0604020202020204" pitchFamily="34" charset="0"/>
                <a:ea typeface="Times New Roman" panose="02020603050405020304" pitchFamily="18" charset="0"/>
                <a:cs typeface="Arial" panose="020B0604020202020204" pitchFamily="34" charset="0"/>
              </a:rPr>
              <a:t>h hợp </a:t>
            </a:r>
            <a:r>
              <a:rPr lang="vi-VN" sz="2000" spc="-5" dirty="0">
                <a:effectLst/>
                <a:latin typeface="Arial" panose="020B0604020202020204" pitchFamily="34" charset="0"/>
                <a:ea typeface="Times New Roman" panose="02020603050405020304" pitchFamily="18" charset="0"/>
                <a:cs typeface="Arial" panose="020B0604020202020204" pitchFamily="34" charset="0"/>
              </a:rPr>
              <a:t>c</a:t>
            </a:r>
            <a:r>
              <a:rPr lang="vi-VN" sz="2000" dirty="0">
                <a:effectLst/>
                <a:latin typeface="Arial" panose="020B0604020202020204" pitchFamily="34" charset="0"/>
                <a:ea typeface="Times New Roman" panose="02020603050405020304" pitchFamily="18" charset="0"/>
                <a:cs typeface="Arial" panose="020B0604020202020204" pitchFamily="34" charset="0"/>
              </a:rPr>
              <a:t>ho </a:t>
            </a:r>
            <a:r>
              <a:rPr lang="vi-VN" sz="2000" spc="-5" dirty="0">
                <a:effectLst/>
                <a:latin typeface="Arial" panose="020B0604020202020204" pitchFamily="34" charset="0"/>
                <a:ea typeface="Times New Roman" panose="02020603050405020304" pitchFamily="18" charset="0"/>
                <a:cs typeface="Arial" panose="020B0604020202020204" pitchFamily="34" charset="0"/>
              </a:rPr>
              <a:t>cá</a:t>
            </a:r>
            <a:r>
              <a:rPr lang="vi-VN" sz="2000" dirty="0">
                <a:effectLst/>
                <a:latin typeface="Arial" panose="020B0604020202020204" pitchFamily="34" charset="0"/>
                <a:ea typeface="Times New Roman" panose="02020603050405020304" pitchFamily="18" charset="0"/>
                <a:cs typeface="Arial" panose="020B0604020202020204" pitchFamily="34" charset="0"/>
              </a:rPr>
              <a:t>c</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q</a:t>
            </a:r>
            <a:r>
              <a:rPr lang="vi-VN" sz="2000" spc="10" dirty="0">
                <a:effectLst/>
                <a:latin typeface="Arial" panose="020B0604020202020204" pitchFamily="34" charset="0"/>
                <a:ea typeface="Times New Roman" panose="02020603050405020304" pitchFamily="18" charset="0"/>
                <a:cs typeface="Arial" panose="020B0604020202020204" pitchFamily="34" charset="0"/>
              </a:rPr>
              <a:t>u</a:t>
            </a:r>
            <a:r>
              <a:rPr lang="vi-VN" sz="2000" dirty="0">
                <a:effectLst/>
                <a:latin typeface="Arial" panose="020B0604020202020204" pitchFamily="34" charset="0"/>
                <a:ea typeface="Times New Roman" panose="02020603050405020304" pitchFamily="18" charset="0"/>
                <a:cs typeface="Arial" panose="020B0604020202020204" pitchFamily="34" charset="0"/>
              </a:rPr>
              <a:t>á</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trình li</a:t>
            </a:r>
            <a:r>
              <a:rPr lang="vi-VN" sz="2000" spc="10" dirty="0">
                <a:effectLst/>
                <a:latin typeface="Arial" panose="020B0604020202020204" pitchFamily="34" charset="0"/>
                <a:ea typeface="Times New Roman" panose="02020603050405020304" pitchFamily="18" charset="0"/>
                <a:cs typeface="Arial" panose="020B0604020202020204" pitchFamily="34" charset="0"/>
              </a:rPr>
              <a:t>ê</a:t>
            </a:r>
            <a:r>
              <a:rPr lang="vi-VN" sz="2000" dirty="0">
                <a:effectLst/>
                <a:latin typeface="Arial" panose="020B0604020202020204" pitchFamily="34" charset="0"/>
                <a:ea typeface="Times New Roman" panose="02020603050405020304" pitchFamily="18" charset="0"/>
                <a:cs typeface="Arial" panose="020B0604020202020204" pitchFamily="34" charset="0"/>
              </a:rPr>
              <a:t>n </a:t>
            </a:r>
            <a:r>
              <a:rPr lang="vi-VN" sz="2000" spc="10" dirty="0">
                <a:effectLst/>
                <a:latin typeface="Arial" panose="020B0604020202020204" pitchFamily="34" charset="0"/>
                <a:ea typeface="Times New Roman" panose="02020603050405020304" pitchFamily="18" charset="0"/>
                <a:cs typeface="Arial" panose="020B0604020202020204" pitchFamily="34" charset="0"/>
              </a:rPr>
              <a:t>t</a:t>
            </a:r>
            <a:r>
              <a:rPr lang="vi-VN" sz="2000" dirty="0">
                <a:effectLst/>
                <a:latin typeface="Arial" panose="020B0604020202020204" pitchFamily="34" charset="0"/>
                <a:ea typeface="Times New Roman" panose="02020603050405020304" pitchFamily="18" charset="0"/>
                <a:cs typeface="Arial" panose="020B0604020202020204" pitchFamily="34" charset="0"/>
              </a:rPr>
              <a:t>ụ</a:t>
            </a:r>
            <a:r>
              <a:rPr lang="vi-VN" sz="2000" spc="-5" dirty="0">
                <a:effectLst/>
                <a:latin typeface="Arial" panose="020B0604020202020204" pitchFamily="34" charset="0"/>
                <a:ea typeface="Times New Roman" panose="02020603050405020304" pitchFamily="18" charset="0"/>
                <a:cs typeface="Arial" panose="020B0604020202020204" pitchFamily="34" charset="0"/>
              </a:rPr>
              <a:t>c.</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just">
              <a:lnSpc>
                <a:spcPct val="107000"/>
              </a:lnSpc>
              <a:spcBef>
                <a:spcPts val="300"/>
              </a:spcBef>
              <a:spcAft>
                <a:spcPts val="300"/>
              </a:spcAft>
              <a:buFont typeface="Arial" panose="020B0604020202020204" pitchFamily="34" charset="0"/>
              <a:buChar char="•"/>
            </a:pPr>
            <a:r>
              <a:rPr lang="vi-VN" sz="2000" i="1" dirty="0">
                <a:effectLst/>
                <a:latin typeface="Arial" panose="020B0604020202020204" pitchFamily="34" charset="0"/>
                <a:ea typeface="Times New Roman" panose="02020603050405020304" pitchFamily="18" charset="0"/>
                <a:cs typeface="Arial" panose="020B0604020202020204" pitchFamily="34" charset="0"/>
              </a:rPr>
              <a:t>Ti</a:t>
            </a:r>
            <a:r>
              <a:rPr lang="vi-VN" sz="2000" i="1" spc="-5" dirty="0">
                <a:effectLst/>
                <a:latin typeface="Arial" panose="020B0604020202020204" pitchFamily="34" charset="0"/>
                <a:ea typeface="Times New Roman" panose="02020603050405020304" pitchFamily="18" charset="0"/>
                <a:cs typeface="Arial" panose="020B0604020202020204" pitchFamily="34" charset="0"/>
              </a:rPr>
              <a:t>ế</a:t>
            </a:r>
            <a:r>
              <a:rPr lang="vi-VN" sz="2000" i="1" dirty="0">
                <a:effectLst/>
                <a:latin typeface="Arial" panose="020B0604020202020204" pitchFamily="34" charset="0"/>
                <a:ea typeface="Times New Roman" panose="02020603050405020304" pitchFamily="18" charset="0"/>
                <a:cs typeface="Arial" panose="020B0604020202020204" pitchFamily="34" charset="0"/>
              </a:rPr>
              <a:t>t k</a:t>
            </a:r>
            <a:r>
              <a:rPr lang="vi-VN" sz="2000" i="1" spc="5" dirty="0">
                <a:effectLst/>
                <a:latin typeface="Arial" panose="020B0604020202020204" pitchFamily="34" charset="0"/>
                <a:ea typeface="Times New Roman" panose="02020603050405020304" pitchFamily="18" charset="0"/>
                <a:cs typeface="Arial" panose="020B0604020202020204" pitchFamily="34" charset="0"/>
              </a:rPr>
              <a:t>i</a:t>
            </a:r>
            <a:r>
              <a:rPr lang="vi-VN" sz="2000" i="1" spc="-5" dirty="0">
                <a:effectLst/>
                <a:latin typeface="Arial" panose="020B0604020202020204" pitchFamily="34" charset="0"/>
                <a:ea typeface="Times New Roman" panose="02020603050405020304" pitchFamily="18" charset="0"/>
                <a:cs typeface="Arial" panose="020B0604020202020204" pitchFamily="34" charset="0"/>
              </a:rPr>
              <a:t>ệ</a:t>
            </a:r>
            <a:r>
              <a:rPr lang="vi-VN" sz="2000" i="1" dirty="0">
                <a:effectLst/>
                <a:latin typeface="Arial" panose="020B0604020202020204" pitchFamily="34" charset="0"/>
                <a:ea typeface="Times New Roman" panose="02020603050405020304" pitchFamily="18" charset="0"/>
                <a:cs typeface="Arial" panose="020B0604020202020204" pitchFamily="34" charset="0"/>
              </a:rPr>
              <a:t>m:</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vi-VN" sz="2000" dirty="0">
                <a:effectLst/>
                <a:latin typeface="Arial" panose="020B0604020202020204" pitchFamily="34" charset="0"/>
                <a:ea typeface="Calibri" panose="020F0502020204030204" pitchFamily="34" charset="0"/>
                <a:cs typeface="Arial" panose="020B0604020202020204" pitchFamily="34" charset="0"/>
              </a:rPr>
              <a:t>–</a:t>
            </a:r>
            <a:r>
              <a:rPr lang="vi-VN" sz="2000" spc="130" dirty="0">
                <a:effectLst/>
                <a:latin typeface="Arial" panose="020B0604020202020204" pitchFamily="34" charset="0"/>
                <a:ea typeface="Calibri" panose="020F0502020204030204" pitchFamily="34"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Ti</a:t>
            </a:r>
            <a:r>
              <a:rPr lang="vi-VN" sz="2000" spc="-5" dirty="0">
                <a:effectLst/>
                <a:latin typeface="Arial" panose="020B0604020202020204" pitchFamily="34" charset="0"/>
                <a:ea typeface="Times New Roman" panose="02020603050405020304" pitchFamily="18" charset="0"/>
                <a:cs typeface="Arial" panose="020B0604020202020204" pitchFamily="34" charset="0"/>
              </a:rPr>
              <a:t>ế</a:t>
            </a:r>
            <a:r>
              <a:rPr lang="vi-VN" sz="2000" dirty="0">
                <a:effectLst/>
                <a:latin typeface="Arial" panose="020B0604020202020204" pitchFamily="34" charset="0"/>
                <a:ea typeface="Times New Roman" panose="02020603050405020304" pitchFamily="18" charset="0"/>
                <a:cs typeface="Arial" panose="020B0604020202020204" pitchFamily="34" charset="0"/>
              </a:rPr>
              <a:t>t k</a:t>
            </a:r>
            <a:r>
              <a:rPr lang="vi-VN" sz="2000" spc="5" dirty="0">
                <a:effectLst/>
                <a:latin typeface="Arial" panose="020B0604020202020204" pitchFamily="34" charset="0"/>
                <a:ea typeface="Times New Roman" panose="02020603050405020304" pitchFamily="18" charset="0"/>
                <a:cs typeface="Arial" panose="020B0604020202020204" pitchFamily="34" charset="0"/>
              </a:rPr>
              <a:t>i</a:t>
            </a:r>
            <a:r>
              <a:rPr lang="vi-VN" sz="2000" spc="-5" dirty="0">
                <a:effectLst/>
                <a:latin typeface="Arial" panose="020B0604020202020204" pitchFamily="34" charset="0"/>
                <a:ea typeface="Times New Roman" panose="02020603050405020304" pitchFamily="18" charset="0"/>
                <a:cs typeface="Arial" panose="020B0604020202020204" pitchFamily="34" charset="0"/>
              </a:rPr>
              <a:t>ệ</a:t>
            </a:r>
            <a:r>
              <a:rPr lang="vi-VN" sz="2000" dirty="0">
                <a:effectLst/>
                <a:latin typeface="Arial" panose="020B0604020202020204" pitchFamily="34" charset="0"/>
                <a:ea typeface="Times New Roman" panose="02020603050405020304" pitchFamily="18" charset="0"/>
                <a:cs typeface="Arial" panose="020B0604020202020204" pitchFamily="34" charset="0"/>
              </a:rPr>
              <a:t>m đ</a:t>
            </a:r>
            <a:r>
              <a:rPr lang="vi-VN" sz="2000" spc="5" dirty="0">
                <a:effectLst/>
                <a:latin typeface="Arial" panose="020B0604020202020204" pitchFamily="34" charset="0"/>
                <a:ea typeface="Times New Roman" panose="02020603050405020304" pitchFamily="18" charset="0"/>
                <a:cs typeface="Arial" panose="020B0604020202020204" pitchFamily="34" charset="0"/>
              </a:rPr>
              <a:t>ị</a:t>
            </a:r>
            <a:r>
              <a:rPr lang="vi-VN" sz="2000" dirty="0">
                <a:effectLst/>
                <a:latin typeface="Arial" panose="020B0604020202020204" pitchFamily="34" charset="0"/>
                <a:ea typeface="Times New Roman" panose="02020603050405020304" pitchFamily="18" charset="0"/>
                <a:cs typeface="Arial" panose="020B0604020202020204" pitchFamily="34" charset="0"/>
              </a:rPr>
              <a:t>nh kỳ hằng năm: 559 </a:t>
            </a:r>
            <a:r>
              <a:rPr lang="vi-VN" sz="2000" spc="5" dirty="0">
                <a:effectLst/>
                <a:latin typeface="Arial" panose="020B0604020202020204" pitchFamily="34" charset="0"/>
                <a:ea typeface="Times New Roman" panose="02020603050405020304" pitchFamily="18" charset="0"/>
                <a:cs typeface="Arial" panose="020B0604020202020204" pitchFamily="34" charset="0"/>
              </a:rPr>
              <a:t>t</a:t>
            </a:r>
            <a:r>
              <a:rPr lang="vi-VN" sz="2000" dirty="0">
                <a:effectLst/>
                <a:latin typeface="Arial" panose="020B0604020202020204" pitchFamily="34" charset="0"/>
                <a:ea typeface="Times New Roman" panose="02020603050405020304" pitchFamily="18" charset="0"/>
                <a:cs typeface="Arial" panose="020B0604020202020204" pitchFamily="34" charset="0"/>
              </a:rPr>
              <a:t>ri</a:t>
            </a:r>
            <a:r>
              <a:rPr lang="vi-VN" sz="2000" spc="-5" dirty="0">
                <a:effectLst/>
                <a:latin typeface="Arial" panose="020B0604020202020204" pitchFamily="34" charset="0"/>
                <a:ea typeface="Times New Roman" panose="02020603050405020304" pitchFamily="18" charset="0"/>
                <a:cs typeface="Arial" panose="020B0604020202020204" pitchFamily="34" charset="0"/>
              </a:rPr>
              <a:t>ệ</a:t>
            </a:r>
            <a:r>
              <a:rPr lang="vi-VN" sz="2000" dirty="0">
                <a:effectLst/>
                <a:latin typeface="Arial" panose="020B0604020202020204" pitchFamily="34" charset="0"/>
                <a:ea typeface="Times New Roman" panose="02020603050405020304" pitchFamily="18" charset="0"/>
                <a:cs typeface="Arial" panose="020B0604020202020204" pitchFamily="34" charset="0"/>
              </a:rPr>
              <a:t>u đồng.</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vi-VN" sz="2000" dirty="0">
                <a:effectLst/>
                <a:latin typeface="Arial" panose="020B0604020202020204" pitchFamily="34" charset="0"/>
                <a:ea typeface="Calibri" panose="020F0502020204030204" pitchFamily="34" charset="0"/>
                <a:cs typeface="Arial" panose="020B0604020202020204" pitchFamily="34" charset="0"/>
              </a:rPr>
              <a:t>–</a:t>
            </a:r>
            <a:r>
              <a:rPr lang="vi-VN" sz="2000" spc="130" dirty="0">
                <a:effectLst/>
                <a:latin typeface="Arial" panose="020B0604020202020204" pitchFamily="34" charset="0"/>
                <a:ea typeface="Calibri" panose="020F0502020204030204" pitchFamily="34"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Chi phí</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thực</a:t>
            </a:r>
            <a:r>
              <a:rPr lang="vi-VN" sz="2000" spc="-5" dirty="0">
                <a:effectLst/>
                <a:latin typeface="Arial" panose="020B0604020202020204" pitchFamily="34" charset="0"/>
                <a:ea typeface="Times New Roman" panose="02020603050405020304" pitchFamily="18" charset="0"/>
                <a:cs typeface="Arial" panose="020B0604020202020204" pitchFamily="34" charset="0"/>
              </a:rPr>
              <a:t> </a:t>
            </a:r>
            <a:r>
              <a:rPr lang="vi-VN" sz="2000" dirty="0">
                <a:effectLst/>
                <a:latin typeface="Arial" panose="020B0604020202020204" pitchFamily="34" charset="0"/>
                <a:ea typeface="Times New Roman" panose="02020603050405020304" pitchFamily="18" charset="0"/>
                <a:cs typeface="Arial" panose="020B0604020202020204" pitchFamily="34" charset="0"/>
              </a:rPr>
              <a:t>hiện một </a:t>
            </a:r>
            <a:r>
              <a:rPr lang="vi-VN" sz="2000" spc="5" dirty="0">
                <a:effectLst/>
                <a:latin typeface="Arial" panose="020B0604020202020204" pitchFamily="34" charset="0"/>
                <a:ea typeface="Times New Roman" panose="02020603050405020304" pitchFamily="18" charset="0"/>
                <a:cs typeface="Arial" panose="020B0604020202020204" pitchFamily="34" charset="0"/>
              </a:rPr>
              <a:t>l</a:t>
            </a:r>
            <a:r>
              <a:rPr lang="vi-VN" sz="2000" spc="-5" dirty="0">
                <a:effectLst/>
                <a:latin typeface="Arial" panose="020B0604020202020204" pitchFamily="34" charset="0"/>
                <a:ea typeface="Times New Roman" panose="02020603050405020304" pitchFamily="18" charset="0"/>
                <a:cs typeface="Arial" panose="020B0604020202020204" pitchFamily="34" charset="0"/>
              </a:rPr>
              <a:t>ầ</a:t>
            </a:r>
            <a:r>
              <a:rPr lang="vi-VN" sz="2000" dirty="0">
                <a:effectLst/>
                <a:latin typeface="Arial" panose="020B0604020202020204" pitchFamily="34" charset="0"/>
                <a:ea typeface="Times New Roman" panose="02020603050405020304" pitchFamily="18" charset="0"/>
                <a:cs typeface="Arial" panose="020B0604020202020204" pitchFamily="34" charset="0"/>
              </a:rPr>
              <a:t>n: 180 </a:t>
            </a:r>
            <a:r>
              <a:rPr lang="vi-VN" sz="2000" spc="5" dirty="0">
                <a:effectLst/>
                <a:latin typeface="Arial" panose="020B0604020202020204" pitchFamily="34" charset="0"/>
                <a:ea typeface="Times New Roman" panose="02020603050405020304" pitchFamily="18" charset="0"/>
                <a:cs typeface="Arial" panose="020B0604020202020204" pitchFamily="34" charset="0"/>
              </a:rPr>
              <a:t>t</a:t>
            </a:r>
            <a:r>
              <a:rPr lang="vi-VN" sz="2000" dirty="0">
                <a:effectLst/>
                <a:latin typeface="Arial" panose="020B0604020202020204" pitchFamily="34" charset="0"/>
                <a:ea typeface="Times New Roman" panose="02020603050405020304" pitchFamily="18" charset="0"/>
                <a:cs typeface="Arial" panose="020B0604020202020204" pitchFamily="34" charset="0"/>
              </a:rPr>
              <a:t>ri</a:t>
            </a:r>
            <a:r>
              <a:rPr lang="vi-VN" sz="2000" spc="-5" dirty="0">
                <a:effectLst/>
                <a:latin typeface="Arial" panose="020B0604020202020204" pitchFamily="34" charset="0"/>
                <a:ea typeface="Times New Roman" panose="02020603050405020304" pitchFamily="18" charset="0"/>
                <a:cs typeface="Arial" panose="020B0604020202020204" pitchFamily="34" charset="0"/>
              </a:rPr>
              <a:t>ệ</a:t>
            </a:r>
            <a:r>
              <a:rPr lang="vi-VN" sz="2000" dirty="0">
                <a:effectLst/>
                <a:latin typeface="Arial" panose="020B0604020202020204" pitchFamily="34" charset="0"/>
                <a:ea typeface="Times New Roman" panose="02020603050405020304" pitchFamily="18" charset="0"/>
                <a:cs typeface="Arial" panose="020B0604020202020204" pitchFamily="34" charset="0"/>
              </a:rPr>
              <a:t>u đồng.</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en-US" sz="2000" dirty="0">
                <a:effectLst/>
                <a:latin typeface="Arial" panose="020B0604020202020204" pitchFamily="34" charset="0"/>
                <a:ea typeface="Calibri" panose="020F0502020204030204" pitchFamily="34" charset="0"/>
                <a:cs typeface="Arial" panose="020B0604020202020204" pitchFamily="34" charset="0"/>
              </a:rPr>
              <a:t>–</a:t>
            </a:r>
            <a:r>
              <a:rPr lang="en-US" sz="2000" spc="130" dirty="0">
                <a:effectLst/>
                <a:latin typeface="Arial" panose="020B0604020202020204" pitchFamily="34" charset="0"/>
                <a:ea typeface="Calibri" panose="020F0502020204030204" pitchFamily="34"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Thời</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g</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i</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a</a:t>
            </a:r>
            <a:r>
              <a:rPr lang="en-US" sz="2000" dirty="0" err="1">
                <a:effectLst/>
                <a:latin typeface="Arial" panose="020B0604020202020204" pitchFamily="34" charset="0"/>
                <a:ea typeface="Times New Roman" panose="02020603050405020304" pitchFamily="18" charset="0"/>
                <a:cs typeface="Arial" panose="020B0604020202020204" pitchFamily="34" charset="0"/>
              </a:rPr>
              <a:t>n</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ho</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à</a:t>
            </a:r>
            <a:r>
              <a:rPr lang="en-US" sz="2000" dirty="0" err="1">
                <a:effectLst/>
                <a:latin typeface="Arial" panose="020B0604020202020204" pitchFamily="34" charset="0"/>
                <a:ea typeface="Times New Roman" panose="02020603050405020304" pitchFamily="18" charset="0"/>
                <a:cs typeface="Arial" panose="020B0604020202020204" pitchFamily="34" charset="0"/>
              </a:rPr>
              <a:t>n</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vốn</a:t>
            </a:r>
            <a:r>
              <a:rPr lang="en-US" sz="2000" dirty="0">
                <a:effectLst/>
                <a:latin typeface="Arial" panose="020B0604020202020204" pitchFamily="34" charset="0"/>
                <a:ea typeface="Times New Roman" panose="02020603050405020304" pitchFamily="18" charset="0"/>
                <a:cs typeface="Arial" panose="020B0604020202020204" pitchFamily="34" charset="0"/>
              </a:rPr>
              <a:t>: 4 </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t</a:t>
            </a:r>
            <a:r>
              <a:rPr lang="en-US" sz="2000" dirty="0" err="1">
                <a:effectLst/>
                <a:latin typeface="Arial" panose="020B0604020202020204" pitchFamily="34" charset="0"/>
                <a:ea typeface="Times New Roman" panose="02020603050405020304" pitchFamily="18" charset="0"/>
                <a:cs typeface="Arial" panose="020B0604020202020204" pitchFamily="34" charset="0"/>
              </a:rPr>
              <a:t>h</a:t>
            </a:r>
            <a:r>
              <a:rPr lang="en-US" sz="2000" spc="-5" dirty="0" err="1">
                <a:effectLst/>
                <a:latin typeface="Arial" panose="020B0604020202020204" pitchFamily="34" charset="0"/>
                <a:ea typeface="Times New Roman" panose="02020603050405020304" pitchFamily="18" charset="0"/>
                <a:cs typeface="Arial" panose="020B0604020202020204" pitchFamily="34" charset="0"/>
              </a:rPr>
              <a:t>á</a:t>
            </a:r>
            <a:r>
              <a:rPr lang="en-US" sz="2000" dirty="0" err="1">
                <a:effectLst/>
                <a:latin typeface="Arial" panose="020B0604020202020204" pitchFamily="34" charset="0"/>
                <a:ea typeface="Times New Roman" panose="02020603050405020304" pitchFamily="18" charset="0"/>
                <a:cs typeface="Arial" panose="020B0604020202020204" pitchFamily="34" charset="0"/>
              </a:rPr>
              <a:t>ng</a:t>
            </a:r>
            <a:r>
              <a:rPr lang="en-US" sz="2000" dirty="0">
                <a:effectLst/>
                <a:latin typeface="Arial" panose="020B0604020202020204" pitchFamily="34" charset="0"/>
                <a:ea typeface="Times New Roman" panose="02020603050405020304" pitchFamily="18" charset="0"/>
                <a:cs typeface="Arial" panose="020B0604020202020204" pitchFamily="34" charset="0"/>
              </a:rPr>
              <a:t>.</a:t>
            </a:r>
          </a:p>
        </p:txBody>
      </p:sp>
    </p:spTree>
    <p:extLst>
      <p:ext uri="{BB962C8B-B14F-4D97-AF65-F5344CB8AC3E}">
        <p14:creationId xmlns:p14="http://schemas.microsoft.com/office/powerpoint/2010/main" val="145569425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1188160" y="5996280"/>
            <a:ext cx="1000211" cy="861720"/>
          </a:xfrm>
          <a:prstGeom prst="rect">
            <a:avLst/>
          </a:prstGeom>
        </p:spPr>
      </p:pic>
      <p:sp>
        <p:nvSpPr>
          <p:cNvPr id="7" name="TextBox 6">
            <a:extLst>
              <a:ext uri="{FF2B5EF4-FFF2-40B4-BE49-F238E27FC236}">
                <a16:creationId xmlns:a16="http://schemas.microsoft.com/office/drawing/2014/main" id="{F3874671-3AF6-E7DC-722A-F4DD3F73E7E2}"/>
              </a:ext>
            </a:extLst>
          </p:cNvPr>
          <p:cNvSpPr txBox="1"/>
          <p:nvPr/>
        </p:nvSpPr>
        <p:spPr>
          <a:xfrm>
            <a:off x="685799" y="609600"/>
            <a:ext cx="10820400" cy="523220"/>
          </a:xfrm>
          <a:prstGeom prst="rect">
            <a:avLst/>
          </a:prstGeom>
          <a:noFill/>
        </p:spPr>
        <p:txBody>
          <a:bodyPr wrap="square">
            <a:spAutoFit/>
          </a:bodyPr>
          <a:lstStyle/>
          <a:p>
            <a:pPr algn="ctr"/>
            <a:r>
              <a:rPr lang="vi-VN" sz="2800" b="1">
                <a:solidFill>
                  <a:schemeClr val="accent1">
                    <a:lumMod val="50000"/>
                  </a:schemeClr>
                </a:solidFill>
                <a:ea typeface="Times New Roman" panose="02020603050405020304" pitchFamily="18" charset="0"/>
                <a:cs typeface="Arial" panose="020B0604020202020204" pitchFamily="34" charset="0"/>
              </a:rPr>
              <a:t>Ví dụ 4: Thay thế bẫy hơi phù hợp</a:t>
            </a:r>
          </a:p>
        </p:txBody>
      </p:sp>
      <p:sp>
        <p:nvSpPr>
          <p:cNvPr id="8" name="TextBox 7">
            <a:extLst>
              <a:ext uri="{FF2B5EF4-FFF2-40B4-BE49-F238E27FC236}">
                <a16:creationId xmlns:a16="http://schemas.microsoft.com/office/drawing/2014/main" id="{D757CC76-14B2-A42B-32F4-C32826E25B7A}"/>
              </a:ext>
            </a:extLst>
          </p:cNvPr>
          <p:cNvSpPr txBox="1"/>
          <p:nvPr/>
        </p:nvSpPr>
        <p:spPr>
          <a:xfrm>
            <a:off x="649513" y="1403004"/>
            <a:ext cx="6553200" cy="400110"/>
          </a:xfrm>
          <a:prstGeom prst="rect">
            <a:avLst/>
          </a:prstGeom>
          <a:noFill/>
        </p:spPr>
        <p:txBody>
          <a:bodyPr wrap="square">
            <a:spAutoFit/>
          </a:bodyPr>
          <a:lstStyle/>
          <a:p>
            <a:r>
              <a:rPr lang="en-US" sz="2000" b="1" dirty="0" err="1">
                <a:effectLst/>
                <a:latin typeface="Arial" panose="020B0604020202020204" pitchFamily="34" charset="0"/>
                <a:ea typeface="Times New Roman" panose="02020603050405020304" pitchFamily="18" charset="0"/>
                <a:cs typeface="Arial" panose="020B0604020202020204" pitchFamily="34" charset="0"/>
              </a:rPr>
              <a:t>Tính</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to</a:t>
            </a:r>
            <a:r>
              <a:rPr lang="en-US" sz="2000" b="1" spc="-5" dirty="0" err="1">
                <a:effectLst/>
                <a:latin typeface="Arial" panose="020B0604020202020204" pitchFamily="34" charset="0"/>
                <a:ea typeface="Times New Roman" panose="02020603050405020304" pitchFamily="18" charset="0"/>
                <a:cs typeface="Arial" panose="020B0604020202020204" pitchFamily="34" charset="0"/>
              </a:rPr>
              <a:t>á</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n</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hiệu</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quả</a:t>
            </a:r>
            <a:r>
              <a:rPr lang="en-US" sz="2000" b="1" spc="-5"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giải</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ph</a:t>
            </a:r>
            <a:r>
              <a:rPr lang="en-US" sz="2000" b="1" spc="-5" dirty="0" err="1">
                <a:effectLst/>
                <a:latin typeface="Arial" panose="020B0604020202020204" pitchFamily="34" charset="0"/>
                <a:ea typeface="Times New Roman" panose="02020603050405020304" pitchFamily="18" charset="0"/>
                <a:cs typeface="Arial" panose="020B0604020202020204" pitchFamily="34" charset="0"/>
              </a:rPr>
              <a:t>á</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p</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thay</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thế</a:t>
            </a:r>
            <a:r>
              <a:rPr lang="en-US" sz="2000" b="1" spc="5"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b</a:t>
            </a:r>
            <a:r>
              <a:rPr lang="en-US" sz="2000" b="1" spc="-5" dirty="0" err="1">
                <a:effectLst/>
                <a:latin typeface="Arial" panose="020B0604020202020204" pitchFamily="34" charset="0"/>
                <a:ea typeface="Times New Roman" panose="02020603050405020304" pitchFamily="18" charset="0"/>
                <a:cs typeface="Arial" panose="020B0604020202020204" pitchFamily="34" charset="0"/>
              </a:rPr>
              <a:t>ẫ</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y</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hơi</a:t>
            </a:r>
            <a:endParaRPr lang="en-US" sz="2000" b="1" dirty="0">
              <a:latin typeface="Arial" panose="020B0604020202020204" pitchFamily="34" charset="0"/>
              <a:cs typeface="Arial" panose="020B0604020202020204" pitchFamily="34" charset="0"/>
            </a:endParaRPr>
          </a:p>
        </p:txBody>
      </p:sp>
      <p:graphicFrame>
        <p:nvGraphicFramePr>
          <p:cNvPr id="10" name="Table 9">
            <a:extLst>
              <a:ext uri="{FF2B5EF4-FFF2-40B4-BE49-F238E27FC236}">
                <a16:creationId xmlns:a16="http://schemas.microsoft.com/office/drawing/2014/main" id="{72883E6B-4839-F4B4-1529-D2AB196D0AC8}"/>
              </a:ext>
            </a:extLst>
          </p:cNvPr>
          <p:cNvGraphicFramePr>
            <a:graphicFrameLocks noGrp="1"/>
          </p:cNvGraphicFramePr>
          <p:nvPr>
            <p:extLst>
              <p:ext uri="{D42A27DB-BD31-4B8C-83A1-F6EECF244321}">
                <p14:modId xmlns:p14="http://schemas.microsoft.com/office/powerpoint/2010/main" val="4204225421"/>
              </p:ext>
            </p:extLst>
          </p:nvPr>
        </p:nvGraphicFramePr>
        <p:xfrm>
          <a:off x="826675" y="1981200"/>
          <a:ext cx="10538648" cy="3854491"/>
        </p:xfrm>
        <a:graphic>
          <a:graphicData uri="http://schemas.openxmlformats.org/drawingml/2006/table">
            <a:tbl>
              <a:tblPr firstRow="1" firstCol="1" lastRow="1" lastCol="1" bandRow="1" bandCol="1">
                <a:tableStyleId>{5940675A-B579-460E-94D1-54222C63F5DA}</a:tableStyleId>
              </a:tblPr>
              <a:tblGrid>
                <a:gridCol w="800938">
                  <a:extLst>
                    <a:ext uri="{9D8B030D-6E8A-4147-A177-3AD203B41FA5}">
                      <a16:colId xmlns:a16="http://schemas.microsoft.com/office/drawing/2014/main" val="3953993709"/>
                    </a:ext>
                  </a:extLst>
                </a:gridCol>
                <a:gridCol w="4299770">
                  <a:extLst>
                    <a:ext uri="{9D8B030D-6E8A-4147-A177-3AD203B41FA5}">
                      <a16:colId xmlns:a16="http://schemas.microsoft.com/office/drawing/2014/main" val="2631244630"/>
                    </a:ext>
                  </a:extLst>
                </a:gridCol>
                <a:gridCol w="1925057">
                  <a:extLst>
                    <a:ext uri="{9D8B030D-6E8A-4147-A177-3AD203B41FA5}">
                      <a16:colId xmlns:a16="http://schemas.microsoft.com/office/drawing/2014/main" val="3667611994"/>
                    </a:ext>
                  </a:extLst>
                </a:gridCol>
                <a:gridCol w="2183685">
                  <a:extLst>
                    <a:ext uri="{9D8B030D-6E8A-4147-A177-3AD203B41FA5}">
                      <a16:colId xmlns:a16="http://schemas.microsoft.com/office/drawing/2014/main" val="2011212124"/>
                    </a:ext>
                  </a:extLst>
                </a:gridCol>
                <a:gridCol w="1329198">
                  <a:extLst>
                    <a:ext uri="{9D8B030D-6E8A-4147-A177-3AD203B41FA5}">
                      <a16:colId xmlns:a16="http://schemas.microsoft.com/office/drawing/2014/main" val="1902377821"/>
                    </a:ext>
                  </a:extLst>
                </a:gridCol>
              </a:tblGrid>
              <a:tr h="393688">
                <a:tc>
                  <a:txBody>
                    <a:bodyPr/>
                    <a:lstStyle/>
                    <a:p>
                      <a:pPr marL="36195" marR="36195" algn="ctr">
                        <a:lnSpc>
                          <a:spcPct val="107000"/>
                        </a:lnSpc>
                        <a:spcBef>
                          <a:spcPts val="300"/>
                        </a:spcBef>
                        <a:spcAft>
                          <a:spcPts val="300"/>
                        </a:spcAft>
                      </a:pPr>
                      <a:r>
                        <a:rPr lang="en-US" sz="2000" b="1" dirty="0">
                          <a:effectLst/>
                          <a:latin typeface="Arial" panose="020B0604020202020204" pitchFamily="34" charset="0"/>
                          <a:cs typeface="Arial" panose="020B0604020202020204" pitchFamily="34" charset="0"/>
                        </a:rPr>
                        <a:t>STT</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c>
                  <a:txBody>
                    <a:bodyPr/>
                    <a:lstStyle/>
                    <a:p>
                      <a:pPr marL="36195" marR="36195" algn="ctr">
                        <a:lnSpc>
                          <a:spcPct val="107000"/>
                        </a:lnSpc>
                        <a:spcBef>
                          <a:spcPts val="300"/>
                        </a:spcBef>
                        <a:spcAft>
                          <a:spcPts val="300"/>
                        </a:spcAft>
                      </a:pPr>
                      <a:r>
                        <a:rPr lang="en-US" sz="2000" b="1" dirty="0" err="1">
                          <a:effectLst/>
                          <a:latin typeface="Arial" panose="020B0604020202020204" pitchFamily="34" charset="0"/>
                          <a:cs typeface="Arial" panose="020B0604020202020204" pitchFamily="34" charset="0"/>
                        </a:rPr>
                        <a:t>Mô</a:t>
                      </a:r>
                      <a:r>
                        <a:rPr lang="en-US" sz="2000" b="1" dirty="0">
                          <a:effectLst/>
                          <a:latin typeface="Arial" panose="020B0604020202020204" pitchFamily="34" charset="0"/>
                          <a:cs typeface="Arial" panose="020B0604020202020204" pitchFamily="34" charset="0"/>
                        </a:rPr>
                        <a:t> </a:t>
                      </a:r>
                      <a:r>
                        <a:rPr lang="en-US" sz="2000" b="1" spc="-5" dirty="0" err="1">
                          <a:effectLst/>
                          <a:latin typeface="Arial" panose="020B0604020202020204" pitchFamily="34" charset="0"/>
                          <a:cs typeface="Arial" panose="020B0604020202020204" pitchFamily="34" charset="0"/>
                        </a:rPr>
                        <a:t>t</a:t>
                      </a:r>
                      <a:r>
                        <a:rPr lang="en-US" sz="2000" b="1" dirty="0" err="1">
                          <a:effectLst/>
                          <a:latin typeface="Arial" panose="020B0604020202020204" pitchFamily="34" charset="0"/>
                          <a:cs typeface="Arial" panose="020B0604020202020204" pitchFamily="34" charset="0"/>
                        </a:rPr>
                        <a:t>ả</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c>
                  <a:txBody>
                    <a:bodyPr/>
                    <a:lstStyle/>
                    <a:p>
                      <a:pPr marL="36195" marR="36195" algn="ctr">
                        <a:lnSpc>
                          <a:spcPct val="107000"/>
                        </a:lnSpc>
                        <a:spcBef>
                          <a:spcPts val="300"/>
                        </a:spcBef>
                        <a:spcAft>
                          <a:spcPts val="300"/>
                        </a:spcAft>
                      </a:pPr>
                      <a:r>
                        <a:rPr lang="en-US" sz="2000" b="1" spc="-5" dirty="0" err="1">
                          <a:effectLst/>
                          <a:latin typeface="Arial" panose="020B0604020202020204" pitchFamily="34" charset="0"/>
                          <a:cs typeface="Arial" panose="020B0604020202020204" pitchFamily="34" charset="0"/>
                        </a:rPr>
                        <a:t>Đ</a:t>
                      </a:r>
                      <a:r>
                        <a:rPr lang="en-US" sz="2000" b="1" spc="5" dirty="0" err="1">
                          <a:effectLst/>
                          <a:latin typeface="Arial" panose="020B0604020202020204" pitchFamily="34" charset="0"/>
                          <a:cs typeface="Arial" panose="020B0604020202020204" pitchFamily="34" charset="0"/>
                        </a:rPr>
                        <a:t>ơ</a:t>
                      </a:r>
                      <a:r>
                        <a:rPr lang="en-US" sz="2000" b="1" dirty="0" err="1">
                          <a:effectLst/>
                          <a:latin typeface="Arial" panose="020B0604020202020204" pitchFamily="34" charset="0"/>
                          <a:cs typeface="Arial" panose="020B0604020202020204" pitchFamily="34" charset="0"/>
                        </a:rPr>
                        <a:t>n</a:t>
                      </a:r>
                      <a:r>
                        <a:rPr lang="en-US" sz="2000" b="1" dirty="0">
                          <a:effectLst/>
                          <a:latin typeface="Arial" panose="020B0604020202020204" pitchFamily="34" charset="0"/>
                          <a:cs typeface="Arial" panose="020B0604020202020204" pitchFamily="34" charset="0"/>
                        </a:rPr>
                        <a:t> </a:t>
                      </a:r>
                      <a:r>
                        <a:rPr lang="en-US" sz="2000" b="1" dirty="0" err="1">
                          <a:effectLst/>
                          <a:latin typeface="Arial" panose="020B0604020202020204" pitchFamily="34" charset="0"/>
                          <a:cs typeface="Arial" panose="020B0604020202020204" pitchFamily="34" charset="0"/>
                        </a:rPr>
                        <a:t>vị</a:t>
                      </a:r>
                      <a:r>
                        <a:rPr lang="en-US" sz="2000" b="1" spc="-5" dirty="0">
                          <a:effectLst/>
                          <a:latin typeface="Arial" panose="020B0604020202020204" pitchFamily="34" charset="0"/>
                          <a:cs typeface="Arial" panose="020B0604020202020204" pitchFamily="34" charset="0"/>
                        </a:rPr>
                        <a:t> </a:t>
                      </a:r>
                      <a:r>
                        <a:rPr lang="en-US" sz="2000" b="1" dirty="0" err="1">
                          <a:effectLst/>
                          <a:latin typeface="Arial" panose="020B0604020202020204" pitchFamily="34" charset="0"/>
                          <a:cs typeface="Arial" panose="020B0604020202020204" pitchFamily="34" charset="0"/>
                        </a:rPr>
                        <a:t>đo</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c>
                  <a:txBody>
                    <a:bodyPr/>
                    <a:lstStyle/>
                    <a:p>
                      <a:pPr marL="36195" marR="36195" algn="ctr">
                        <a:lnSpc>
                          <a:spcPct val="107000"/>
                        </a:lnSpc>
                        <a:spcBef>
                          <a:spcPts val="300"/>
                        </a:spcBef>
                        <a:spcAft>
                          <a:spcPts val="300"/>
                        </a:spcAft>
                      </a:pPr>
                      <a:r>
                        <a:rPr lang="en-US" sz="2000" b="1" spc="-5" dirty="0" err="1">
                          <a:effectLst/>
                          <a:latin typeface="Arial" panose="020B0604020202020204" pitchFamily="34" charset="0"/>
                          <a:cs typeface="Arial" panose="020B0604020202020204" pitchFamily="34" charset="0"/>
                        </a:rPr>
                        <a:t>Đ</a:t>
                      </a:r>
                      <a:r>
                        <a:rPr lang="en-US" sz="2000" b="1" dirty="0" err="1">
                          <a:effectLst/>
                          <a:latin typeface="Arial" panose="020B0604020202020204" pitchFamily="34" charset="0"/>
                          <a:cs typeface="Arial" panose="020B0604020202020204" pitchFamily="34" charset="0"/>
                        </a:rPr>
                        <a:t>ẳng</a:t>
                      </a:r>
                      <a:r>
                        <a:rPr lang="en-US" sz="2000" b="1" dirty="0">
                          <a:effectLst/>
                          <a:latin typeface="Arial" panose="020B0604020202020204" pitchFamily="34" charset="0"/>
                          <a:cs typeface="Arial" panose="020B0604020202020204" pitchFamily="34" charset="0"/>
                        </a:rPr>
                        <a:t> </a:t>
                      </a:r>
                      <a:r>
                        <a:rPr lang="en-US" sz="2000" b="1" spc="5" dirty="0" err="1">
                          <a:effectLst/>
                          <a:latin typeface="Arial" panose="020B0604020202020204" pitchFamily="34" charset="0"/>
                          <a:cs typeface="Arial" panose="020B0604020202020204" pitchFamily="34" charset="0"/>
                        </a:rPr>
                        <a:t>t</a:t>
                      </a:r>
                      <a:r>
                        <a:rPr lang="en-US" sz="2000" b="1" spc="-10" dirty="0" err="1">
                          <a:effectLst/>
                          <a:latin typeface="Arial" panose="020B0604020202020204" pitchFamily="34" charset="0"/>
                          <a:cs typeface="Arial" panose="020B0604020202020204" pitchFamily="34" charset="0"/>
                        </a:rPr>
                        <a:t>h</a:t>
                      </a:r>
                      <a:r>
                        <a:rPr lang="en-US" sz="2000" b="1" dirty="0" err="1">
                          <a:effectLst/>
                          <a:latin typeface="Arial" panose="020B0604020202020204" pitchFamily="34" charset="0"/>
                          <a:cs typeface="Arial" panose="020B0604020202020204" pitchFamily="34" charset="0"/>
                        </a:rPr>
                        <a:t>ức</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c>
                  <a:txBody>
                    <a:bodyPr/>
                    <a:lstStyle/>
                    <a:p>
                      <a:pPr marL="36195" marR="36195" algn="ctr">
                        <a:lnSpc>
                          <a:spcPct val="107000"/>
                        </a:lnSpc>
                        <a:spcBef>
                          <a:spcPts val="300"/>
                        </a:spcBef>
                        <a:spcAft>
                          <a:spcPts val="300"/>
                        </a:spcAft>
                      </a:pPr>
                      <a:r>
                        <a:rPr lang="en-US" sz="2000" b="1" spc="-5" dirty="0" err="1">
                          <a:effectLst/>
                          <a:latin typeface="Arial" panose="020B0604020202020204" pitchFamily="34" charset="0"/>
                          <a:cs typeface="Arial" panose="020B0604020202020204" pitchFamily="34" charset="0"/>
                        </a:rPr>
                        <a:t>G</a:t>
                      </a:r>
                      <a:r>
                        <a:rPr lang="en-US" sz="2000" b="1" spc="5" dirty="0" err="1">
                          <a:effectLst/>
                          <a:latin typeface="Arial" panose="020B0604020202020204" pitchFamily="34" charset="0"/>
                          <a:cs typeface="Arial" panose="020B0604020202020204" pitchFamily="34" charset="0"/>
                        </a:rPr>
                        <a:t>i</a:t>
                      </a:r>
                      <a:r>
                        <a:rPr lang="en-US" sz="2000" b="1" dirty="0" err="1">
                          <a:effectLst/>
                          <a:latin typeface="Arial" panose="020B0604020202020204" pitchFamily="34" charset="0"/>
                          <a:cs typeface="Arial" panose="020B0604020202020204" pitchFamily="34" charset="0"/>
                        </a:rPr>
                        <a:t>á</a:t>
                      </a:r>
                      <a:r>
                        <a:rPr lang="en-US" sz="2000" b="1" dirty="0">
                          <a:effectLst/>
                          <a:latin typeface="Arial" panose="020B0604020202020204" pitchFamily="34" charset="0"/>
                          <a:cs typeface="Arial" panose="020B0604020202020204" pitchFamily="34" charset="0"/>
                        </a:rPr>
                        <a:t> </a:t>
                      </a:r>
                      <a:r>
                        <a:rPr lang="en-US" sz="2000" b="1" spc="-5" dirty="0" err="1">
                          <a:effectLst/>
                          <a:latin typeface="Arial" panose="020B0604020202020204" pitchFamily="34" charset="0"/>
                          <a:cs typeface="Arial" panose="020B0604020202020204" pitchFamily="34" charset="0"/>
                        </a:rPr>
                        <a:t>t</a:t>
                      </a:r>
                      <a:r>
                        <a:rPr lang="en-US" sz="2000" b="1" spc="5" dirty="0" err="1">
                          <a:effectLst/>
                          <a:latin typeface="Arial" panose="020B0604020202020204" pitchFamily="34" charset="0"/>
                          <a:cs typeface="Arial" panose="020B0604020202020204" pitchFamily="34" charset="0"/>
                        </a:rPr>
                        <a:t>r</a:t>
                      </a:r>
                      <a:r>
                        <a:rPr lang="en-US" sz="2000" b="1" dirty="0" err="1">
                          <a:effectLst/>
                          <a:latin typeface="Arial" panose="020B0604020202020204" pitchFamily="34" charset="0"/>
                          <a:cs typeface="Arial" panose="020B0604020202020204" pitchFamily="34" charset="0"/>
                        </a:rPr>
                        <a:t>ị</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extLst>
                  <a:ext uri="{0D108BD9-81ED-4DB2-BD59-A6C34878D82A}">
                    <a16:rowId xmlns:a16="http://schemas.microsoft.com/office/drawing/2014/main" val="1044741245"/>
                  </a:ext>
                </a:extLst>
              </a:tr>
              <a:tr h="344299">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1</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just">
                        <a:lnSpc>
                          <a:spcPct val="107000"/>
                        </a:lnSpc>
                        <a:spcBef>
                          <a:spcPts val="300"/>
                        </a:spcBef>
                        <a:spcAft>
                          <a:spcPts val="300"/>
                        </a:spcAft>
                      </a:pPr>
                      <a:r>
                        <a:rPr lang="en-US" sz="2000" dirty="0" err="1">
                          <a:effectLst/>
                          <a:latin typeface="Arial" panose="020B0604020202020204" pitchFamily="34" charset="0"/>
                          <a:cs typeface="Arial" panose="020B0604020202020204" pitchFamily="34" charset="0"/>
                        </a:rPr>
                        <a:t>Tổng</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số</a:t>
                      </a:r>
                      <a:r>
                        <a:rPr lang="en-US" sz="2000" dirty="0">
                          <a:effectLst/>
                          <a:latin typeface="Arial" panose="020B0604020202020204" pitchFamily="34" charset="0"/>
                          <a:cs typeface="Arial" panose="020B0604020202020204" pitchFamily="34" charset="0"/>
                        </a:rPr>
                        <a:t> </a:t>
                      </a:r>
                      <a:r>
                        <a:rPr lang="en-US" sz="2000" spc="-10" dirty="0" err="1">
                          <a:effectLst/>
                          <a:latin typeface="Arial" panose="020B0604020202020204" pitchFamily="34" charset="0"/>
                          <a:cs typeface="Arial" panose="020B0604020202020204" pitchFamily="34" charset="0"/>
                        </a:rPr>
                        <a:t>b</a:t>
                      </a:r>
                      <a:r>
                        <a:rPr lang="en-US" sz="2000" dirty="0" err="1">
                          <a:effectLst/>
                          <a:latin typeface="Arial" panose="020B0604020202020204" pitchFamily="34" charset="0"/>
                          <a:cs typeface="Arial" panose="020B0604020202020204" pitchFamily="34" charset="0"/>
                        </a:rPr>
                        <a:t>ẫy</a:t>
                      </a:r>
                      <a:r>
                        <a:rPr lang="en-US" sz="2000" dirty="0">
                          <a:effectLst/>
                          <a:latin typeface="Arial" panose="020B0604020202020204" pitchFamily="34" charset="0"/>
                          <a:cs typeface="Arial" panose="020B0604020202020204" pitchFamily="34" charset="0"/>
                        </a:rPr>
                        <a:t> </a:t>
                      </a:r>
                      <a:r>
                        <a:rPr lang="en-US" sz="2000" spc="-5" dirty="0" err="1">
                          <a:effectLst/>
                          <a:latin typeface="Arial" panose="020B0604020202020204" pitchFamily="34" charset="0"/>
                          <a:cs typeface="Arial" panose="020B0604020202020204" pitchFamily="34" charset="0"/>
                        </a:rPr>
                        <a:t>t</a:t>
                      </a:r>
                      <a:r>
                        <a:rPr lang="en-US" sz="2000" spc="5" dirty="0" err="1">
                          <a:effectLst/>
                          <a:latin typeface="Arial" panose="020B0604020202020204" pitchFamily="34" charset="0"/>
                          <a:cs typeface="Arial" panose="020B0604020202020204" pitchFamily="34" charset="0"/>
                        </a:rPr>
                        <a:t>r</a:t>
                      </a:r>
                      <a:r>
                        <a:rPr lang="en-US" sz="2000" dirty="0" err="1">
                          <a:effectLst/>
                          <a:latin typeface="Arial" panose="020B0604020202020204" pitchFamily="34" charset="0"/>
                          <a:cs typeface="Arial" panose="020B0604020202020204" pitchFamily="34" charset="0"/>
                        </a:rPr>
                        <a:t>ong</a:t>
                      </a:r>
                      <a:r>
                        <a:rPr lang="en-US" sz="2000" spc="-1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nhà</a:t>
                      </a:r>
                      <a:r>
                        <a:rPr lang="en-US" sz="2000" spc="-10" dirty="0">
                          <a:effectLst/>
                          <a:latin typeface="Arial" panose="020B0604020202020204" pitchFamily="34" charset="0"/>
                          <a:cs typeface="Arial" panose="020B0604020202020204" pitchFamily="34" charset="0"/>
                        </a:rPr>
                        <a:t> </a:t>
                      </a:r>
                      <a:r>
                        <a:rPr lang="en-US" sz="2000" spc="5" dirty="0" err="1">
                          <a:effectLst/>
                          <a:latin typeface="Arial" panose="020B0604020202020204" pitchFamily="34" charset="0"/>
                          <a:cs typeface="Arial" panose="020B0604020202020204" pitchFamily="34" charset="0"/>
                        </a:rPr>
                        <a:t>m</a:t>
                      </a:r>
                      <a:r>
                        <a:rPr lang="en-US" sz="2000" dirty="0" err="1">
                          <a:effectLst/>
                          <a:latin typeface="Arial" panose="020B0604020202020204" pitchFamily="34" charset="0"/>
                          <a:cs typeface="Arial" panose="020B0604020202020204" pitchFamily="34" charset="0"/>
                        </a:rPr>
                        <a:t>áy</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spc="-5" dirty="0" err="1">
                          <a:effectLst/>
                          <a:latin typeface="Arial" panose="020B0604020202020204" pitchFamily="34" charset="0"/>
                          <a:cs typeface="Arial" panose="020B0604020202020204" pitchFamily="34" charset="0"/>
                        </a:rPr>
                        <a:t>C</a:t>
                      </a:r>
                      <a:r>
                        <a:rPr lang="en-US" sz="2000" dirty="0" err="1">
                          <a:effectLst/>
                          <a:latin typeface="Arial" panose="020B0604020202020204" pitchFamily="34" charset="0"/>
                          <a:cs typeface="Arial" panose="020B0604020202020204" pitchFamily="34" charset="0"/>
                        </a:rPr>
                        <a:t>ái</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A</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37</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1882170965"/>
                  </a:ext>
                </a:extLst>
              </a:tr>
              <a:tr h="1068582">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2</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just">
                        <a:lnSpc>
                          <a:spcPct val="107000"/>
                        </a:lnSpc>
                        <a:spcBef>
                          <a:spcPts val="300"/>
                        </a:spcBef>
                        <a:spcAft>
                          <a:spcPts val="300"/>
                        </a:spcAft>
                      </a:pPr>
                      <a:r>
                        <a:rPr lang="en-US" sz="2000" dirty="0" err="1">
                          <a:effectLst/>
                          <a:latin typeface="Arial" panose="020B0604020202020204" pitchFamily="34" charset="0"/>
                          <a:cs typeface="Arial" panose="020B0604020202020204" pitchFamily="34" charset="0"/>
                        </a:rPr>
                        <a:t>Tổng</a:t>
                      </a:r>
                      <a:r>
                        <a:rPr lang="en-US" sz="2000" spc="5"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số</a:t>
                      </a:r>
                      <a:r>
                        <a:rPr lang="en-US" sz="2000" spc="1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bẫy</a:t>
                      </a:r>
                      <a:r>
                        <a:rPr lang="en-US" sz="2000" spc="1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n</a:t>
                      </a:r>
                      <a:r>
                        <a:rPr lang="en-US" sz="2000" spc="-10" dirty="0" err="1">
                          <a:effectLst/>
                          <a:latin typeface="Arial" panose="020B0604020202020204" pitchFamily="34" charset="0"/>
                          <a:cs typeface="Arial" panose="020B0604020202020204" pitchFamily="34" charset="0"/>
                        </a:rPr>
                        <a:t>h</a:t>
                      </a:r>
                      <a:r>
                        <a:rPr lang="en-US" sz="2000" spc="5" dirty="0" err="1">
                          <a:effectLst/>
                          <a:latin typeface="Arial" panose="020B0604020202020204" pitchFamily="34" charset="0"/>
                          <a:cs typeface="Arial" panose="020B0604020202020204" pitchFamily="34" charset="0"/>
                        </a:rPr>
                        <a:t>i</a:t>
                      </a:r>
                      <a:r>
                        <a:rPr lang="en-US" sz="2000" spc="-10" dirty="0" err="1">
                          <a:effectLst/>
                          <a:latin typeface="Arial" panose="020B0604020202020204" pitchFamily="34" charset="0"/>
                          <a:cs typeface="Arial" panose="020B0604020202020204" pitchFamily="34" charset="0"/>
                        </a:rPr>
                        <a:t>ệ</a:t>
                      </a:r>
                      <a:r>
                        <a:rPr lang="en-US" sz="2000" dirty="0" err="1">
                          <a:effectLst/>
                          <a:latin typeface="Arial" panose="020B0604020202020204" pitchFamily="34" charset="0"/>
                          <a:cs typeface="Arial" panose="020B0604020202020204" pitchFamily="34" charset="0"/>
                        </a:rPr>
                        <a:t>t</a:t>
                      </a:r>
                      <a:r>
                        <a:rPr lang="en-US" sz="2000" spc="15"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động</a:t>
                      </a:r>
                      <a:r>
                        <a:rPr lang="en-US" sz="2000" spc="10" dirty="0">
                          <a:effectLst/>
                          <a:latin typeface="Arial" panose="020B0604020202020204" pitchFamily="34" charset="0"/>
                          <a:cs typeface="Arial" panose="020B0604020202020204" pitchFamily="34" charset="0"/>
                        </a:rPr>
                        <a:t> </a:t>
                      </a:r>
                      <a:r>
                        <a:rPr lang="en-US" sz="2000" spc="-5" dirty="0" err="1">
                          <a:effectLst/>
                          <a:latin typeface="Arial" panose="020B0604020202020204" pitchFamily="34" charset="0"/>
                          <a:cs typeface="Arial" panose="020B0604020202020204" pitchFamily="34" charset="0"/>
                        </a:rPr>
                        <a:t>l</a:t>
                      </a:r>
                      <a:r>
                        <a:rPr lang="en-US" sz="2000" dirty="0" err="1">
                          <a:effectLst/>
                          <a:latin typeface="Arial" panose="020B0604020202020204" pitchFamily="34" charset="0"/>
                          <a:cs typeface="Arial" panose="020B0604020202020204" pitchFamily="34" charset="0"/>
                        </a:rPr>
                        <a:t>ực</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học</a:t>
                      </a:r>
                      <a:r>
                        <a:rPr lang="en-US" sz="2000" spc="1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đư</a:t>
                      </a:r>
                      <a:r>
                        <a:rPr lang="en-US" sz="2000" spc="5" dirty="0" err="1">
                          <a:effectLst/>
                          <a:latin typeface="Arial" panose="020B0604020202020204" pitchFamily="34" charset="0"/>
                          <a:cs typeface="Arial" panose="020B0604020202020204" pitchFamily="34" charset="0"/>
                        </a:rPr>
                        <a:t>ợ</a:t>
                      </a:r>
                      <a:r>
                        <a:rPr lang="en-US" sz="2000" dirty="0" err="1">
                          <a:effectLst/>
                          <a:latin typeface="Arial" panose="020B0604020202020204" pitchFamily="34" charset="0"/>
                          <a:cs typeface="Arial" panose="020B0604020202020204" pitchFamily="34" charset="0"/>
                        </a:rPr>
                        <a:t>c</a:t>
                      </a:r>
                      <a:r>
                        <a:rPr lang="en-US" sz="2000" dirty="0">
                          <a:effectLst/>
                          <a:latin typeface="Arial" panose="020B0604020202020204" pitchFamily="34" charset="0"/>
                          <a:cs typeface="Arial" panose="020B0604020202020204" pitchFamily="34" charset="0"/>
                        </a:rPr>
                        <a:t> </a:t>
                      </a:r>
                      <a:r>
                        <a:rPr lang="en-US" sz="2000" spc="5" dirty="0" err="1">
                          <a:effectLst/>
                          <a:latin typeface="Arial" panose="020B0604020202020204" pitchFamily="34" charset="0"/>
                          <a:cs typeface="Arial" panose="020B0604020202020204" pitchFamily="34" charset="0"/>
                        </a:rPr>
                        <a:t>l</a:t>
                      </a:r>
                      <a:r>
                        <a:rPr lang="en-US" sz="2000" dirty="0" err="1">
                          <a:effectLst/>
                          <a:latin typeface="Arial" panose="020B0604020202020204" pitchFamily="34" charset="0"/>
                          <a:cs typeface="Arial" panose="020B0604020202020204" pitchFamily="34" charset="0"/>
                        </a:rPr>
                        <a:t>ắp</a:t>
                      </a:r>
                      <a:r>
                        <a:rPr lang="en-US" sz="2000" spc="1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đ</a:t>
                      </a:r>
                      <a:r>
                        <a:rPr lang="en-US" sz="2000" spc="-10" dirty="0" err="1">
                          <a:effectLst/>
                          <a:latin typeface="Arial" panose="020B0604020202020204" pitchFamily="34" charset="0"/>
                          <a:cs typeface="Arial" panose="020B0604020202020204" pitchFamily="34" charset="0"/>
                        </a:rPr>
                        <a:t>ặ</a:t>
                      </a:r>
                      <a:r>
                        <a:rPr lang="en-US" sz="2000" dirty="0" err="1">
                          <a:effectLst/>
                          <a:latin typeface="Arial" panose="020B0604020202020204" pitchFamily="34" charset="0"/>
                          <a:cs typeface="Arial" panose="020B0604020202020204" pitchFamily="34" charset="0"/>
                        </a:rPr>
                        <a:t>t</a:t>
                      </a:r>
                      <a:r>
                        <a:rPr lang="en-US" sz="2000" dirty="0">
                          <a:effectLst/>
                          <a:latin typeface="Arial" panose="020B0604020202020204" pitchFamily="34" charset="0"/>
                          <a:cs typeface="Arial" panose="020B0604020202020204" pitchFamily="34" charset="0"/>
                        </a:rPr>
                        <a:t> </a:t>
                      </a:r>
                      <a:r>
                        <a:rPr lang="en-US" sz="2000" spc="5" dirty="0" err="1">
                          <a:effectLst/>
                          <a:latin typeface="Arial" panose="020B0604020202020204" pitchFamily="34" charset="0"/>
                          <a:cs typeface="Arial" panose="020B0604020202020204" pitchFamily="34" charset="0"/>
                        </a:rPr>
                        <a:t>t</a:t>
                      </a:r>
                      <a:r>
                        <a:rPr lang="en-US" sz="2000" dirty="0" err="1">
                          <a:effectLst/>
                          <a:latin typeface="Arial" panose="020B0604020202020204" pitchFamily="34" charset="0"/>
                          <a:cs typeface="Arial" panose="020B0604020202020204" pitchFamily="34" charset="0"/>
                        </a:rPr>
                        <a:t>hay</a:t>
                      </a:r>
                      <a:r>
                        <a:rPr lang="en-US" sz="2000" spc="5"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bằng</a:t>
                      </a:r>
                      <a:r>
                        <a:rPr lang="en-US" sz="2000" spc="5" dirty="0">
                          <a:effectLst/>
                          <a:latin typeface="Arial" panose="020B0604020202020204" pitchFamily="34" charset="0"/>
                          <a:cs typeface="Arial" panose="020B0604020202020204" pitchFamily="34" charset="0"/>
                        </a:rPr>
                        <a:t> </a:t>
                      </a:r>
                      <a:r>
                        <a:rPr lang="en-US" sz="2000" spc="-5" dirty="0" err="1">
                          <a:effectLst/>
                          <a:latin typeface="Arial" panose="020B0604020202020204" pitchFamily="34" charset="0"/>
                          <a:cs typeface="Arial" panose="020B0604020202020204" pitchFamily="34" charset="0"/>
                        </a:rPr>
                        <a:t>m</a:t>
                      </a:r>
                      <a:r>
                        <a:rPr lang="en-US" sz="2000" dirty="0" err="1">
                          <a:effectLst/>
                          <a:latin typeface="Arial" panose="020B0604020202020204" pitchFamily="34" charset="0"/>
                          <a:cs typeface="Arial" panose="020B0604020202020204" pitchFamily="34" charset="0"/>
                        </a:rPr>
                        <a:t>ẫu</a:t>
                      </a:r>
                      <a:r>
                        <a:rPr lang="en-US" sz="2000" spc="15" dirty="0">
                          <a:effectLst/>
                          <a:latin typeface="Arial" panose="020B0604020202020204" pitchFamily="34" charset="0"/>
                          <a:cs typeface="Arial" panose="020B0604020202020204" pitchFamily="34" charset="0"/>
                        </a:rPr>
                        <a:t> </a:t>
                      </a:r>
                      <a:r>
                        <a:rPr lang="en-US" sz="2000" spc="-10" dirty="0" err="1">
                          <a:effectLst/>
                          <a:latin typeface="Arial" panose="020B0604020202020204" pitchFamily="34" charset="0"/>
                          <a:cs typeface="Arial" panose="020B0604020202020204" pitchFamily="34" charset="0"/>
                        </a:rPr>
                        <a:t>b</a:t>
                      </a:r>
                      <a:r>
                        <a:rPr lang="en-US" sz="2000" dirty="0" err="1">
                          <a:effectLst/>
                          <a:latin typeface="Arial" panose="020B0604020202020204" pitchFamily="34" charset="0"/>
                          <a:cs typeface="Arial" panose="020B0604020202020204" pitchFamily="34" charset="0"/>
                        </a:rPr>
                        <a:t>ẫy</a:t>
                      </a:r>
                      <a:r>
                        <a:rPr lang="en-US" sz="2000" spc="15" dirty="0">
                          <a:effectLst/>
                          <a:latin typeface="Arial" panose="020B0604020202020204" pitchFamily="34" charset="0"/>
                          <a:cs typeface="Arial" panose="020B0604020202020204" pitchFamily="34" charset="0"/>
                        </a:rPr>
                        <a:t> </a:t>
                      </a:r>
                      <a:r>
                        <a:rPr lang="en-US" sz="2000" spc="-10" dirty="0" err="1">
                          <a:effectLst/>
                          <a:latin typeface="Arial" panose="020B0604020202020204" pitchFamily="34" charset="0"/>
                          <a:cs typeface="Arial" panose="020B0604020202020204" pitchFamily="34" charset="0"/>
                        </a:rPr>
                        <a:t>h</a:t>
                      </a:r>
                      <a:r>
                        <a:rPr lang="en-US" sz="2000" spc="5" dirty="0" err="1">
                          <a:effectLst/>
                          <a:latin typeface="Arial" panose="020B0604020202020204" pitchFamily="34" charset="0"/>
                          <a:cs typeface="Arial" panose="020B0604020202020204" pitchFamily="34" charset="0"/>
                        </a:rPr>
                        <a:t>ơ</a:t>
                      </a:r>
                      <a:r>
                        <a:rPr lang="en-US" sz="2000" dirty="0" err="1">
                          <a:effectLst/>
                          <a:latin typeface="Arial" panose="020B0604020202020204" pitchFamily="34" charset="0"/>
                          <a:cs typeface="Arial" panose="020B0604020202020204" pitchFamily="34" charset="0"/>
                        </a:rPr>
                        <a:t>i</a:t>
                      </a:r>
                      <a:r>
                        <a:rPr lang="en-US" sz="2000" spc="5"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k</a:t>
                      </a:r>
                      <a:r>
                        <a:rPr lang="en-US" sz="2000" spc="-5" dirty="0" err="1">
                          <a:effectLst/>
                          <a:latin typeface="Arial" panose="020B0604020202020204" pitchFamily="34" charset="0"/>
                          <a:cs typeface="Arial" panose="020B0604020202020204" pitchFamily="34" charset="0"/>
                        </a:rPr>
                        <a:t>i</a:t>
                      </a:r>
                      <a:r>
                        <a:rPr lang="en-US" sz="2000" dirty="0" err="1">
                          <a:effectLst/>
                          <a:latin typeface="Arial" panose="020B0604020202020204" pitchFamily="34" charset="0"/>
                          <a:cs typeface="Arial" panose="020B0604020202020204" pitchFamily="34" charset="0"/>
                        </a:rPr>
                        <a:t>ểu</a:t>
                      </a:r>
                      <a:r>
                        <a:rPr lang="en-US" sz="2000" spc="15"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Phao</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phù</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h</a:t>
                      </a:r>
                      <a:r>
                        <a:rPr lang="en-US" sz="2000" spc="-10" dirty="0" err="1">
                          <a:effectLst/>
                          <a:latin typeface="Arial" panose="020B0604020202020204" pitchFamily="34" charset="0"/>
                          <a:cs typeface="Arial" panose="020B0604020202020204" pitchFamily="34" charset="0"/>
                        </a:rPr>
                        <a:t>ợ</a:t>
                      </a:r>
                      <a:r>
                        <a:rPr lang="en-US" sz="2000" dirty="0" err="1">
                          <a:effectLst/>
                          <a:latin typeface="Arial" panose="020B0604020202020204" pitchFamily="34" charset="0"/>
                          <a:cs typeface="Arial" panose="020B0604020202020204" pitchFamily="34" charset="0"/>
                        </a:rPr>
                        <a:t>p</a:t>
                      </a:r>
                      <a:r>
                        <a:rPr lang="en-US" sz="2000" dirty="0">
                          <a:effectLst/>
                          <a:latin typeface="Arial" panose="020B0604020202020204" pitchFamily="34" charset="0"/>
                          <a:cs typeface="Arial" panose="020B0604020202020204" pitchFamily="34" charset="0"/>
                        </a:rPr>
                        <a:t> </a:t>
                      </a:r>
                      <a:r>
                        <a:rPr lang="en-US" sz="2000" spc="5" dirty="0" err="1">
                          <a:effectLst/>
                          <a:latin typeface="Arial" panose="020B0604020202020204" pitchFamily="34" charset="0"/>
                          <a:cs typeface="Arial" panose="020B0604020202020204" pitchFamily="34" charset="0"/>
                        </a:rPr>
                        <a:t>t</a:t>
                      </a:r>
                      <a:r>
                        <a:rPr lang="en-US" sz="2000" dirty="0" err="1">
                          <a:effectLst/>
                          <a:latin typeface="Arial" panose="020B0604020202020204" pitchFamily="34" charset="0"/>
                          <a:cs typeface="Arial" panose="020B0604020202020204" pitchFamily="34" charset="0"/>
                        </a:rPr>
                        <a:t>heo</a:t>
                      </a:r>
                      <a:r>
                        <a:rPr lang="en-US" sz="2000" dirty="0">
                          <a:effectLst/>
                          <a:latin typeface="Arial" panose="020B0604020202020204" pitchFamily="34" charset="0"/>
                          <a:cs typeface="Arial" panose="020B0604020202020204" pitchFamily="34" charset="0"/>
                        </a:rPr>
                        <a:t> </a:t>
                      </a:r>
                      <a:r>
                        <a:rPr lang="en-US" sz="2000" spc="-10" dirty="0" err="1">
                          <a:effectLst/>
                          <a:latin typeface="Arial" panose="020B0604020202020204" pitchFamily="34" charset="0"/>
                          <a:cs typeface="Arial" panose="020B0604020202020204" pitchFamily="34" charset="0"/>
                        </a:rPr>
                        <a:t>k</a:t>
                      </a:r>
                      <a:r>
                        <a:rPr lang="en-US" sz="2000" spc="5" dirty="0" err="1">
                          <a:effectLst/>
                          <a:latin typeface="Arial" panose="020B0604020202020204" pitchFamily="34" charset="0"/>
                          <a:cs typeface="Arial" panose="020B0604020202020204" pitchFamily="34" charset="0"/>
                        </a:rPr>
                        <a:t>i</a:t>
                      </a:r>
                      <a:r>
                        <a:rPr lang="en-US" sz="2000" dirty="0" err="1">
                          <a:effectLst/>
                          <a:latin typeface="Arial" panose="020B0604020202020204" pitchFamily="34" charset="0"/>
                          <a:cs typeface="Arial" panose="020B0604020202020204" pitchFamily="34" charset="0"/>
                        </a:rPr>
                        <a:t>ến</a:t>
                      </a:r>
                      <a:r>
                        <a:rPr lang="en-US" sz="2000" spc="-1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ng</a:t>
                      </a:r>
                      <a:r>
                        <a:rPr lang="en-US" sz="2000" spc="-10" dirty="0" err="1">
                          <a:effectLst/>
                          <a:latin typeface="Arial" panose="020B0604020202020204" pitchFamily="34" charset="0"/>
                          <a:cs typeface="Arial" panose="020B0604020202020204" pitchFamily="34" charset="0"/>
                        </a:rPr>
                        <a:t>h</a:t>
                      </a:r>
                      <a:r>
                        <a:rPr lang="en-US" sz="2000" dirty="0" err="1">
                          <a:effectLst/>
                          <a:latin typeface="Arial" panose="020B0604020202020204" pitchFamily="34" charset="0"/>
                          <a:cs typeface="Arial" panose="020B0604020202020204" pitchFamily="34" charset="0"/>
                        </a:rPr>
                        <a:t>ị</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spc="-5" dirty="0" err="1">
                          <a:effectLst/>
                          <a:latin typeface="Arial" panose="020B0604020202020204" pitchFamily="34" charset="0"/>
                          <a:cs typeface="Arial" panose="020B0604020202020204" pitchFamily="34" charset="0"/>
                        </a:rPr>
                        <a:t>C</a:t>
                      </a:r>
                      <a:r>
                        <a:rPr lang="en-US" sz="2000" dirty="0" err="1">
                          <a:effectLst/>
                          <a:latin typeface="Arial" panose="020B0604020202020204" pitchFamily="34" charset="0"/>
                          <a:cs typeface="Arial" panose="020B0604020202020204" pitchFamily="34" charset="0"/>
                        </a:rPr>
                        <a:t>ái</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B</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18</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2561841168"/>
                  </a:ext>
                </a:extLst>
              </a:tr>
              <a:tr h="311306">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3</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just">
                        <a:lnSpc>
                          <a:spcPct val="107000"/>
                        </a:lnSpc>
                        <a:spcBef>
                          <a:spcPts val="300"/>
                        </a:spcBef>
                        <a:spcAft>
                          <a:spcPts val="300"/>
                        </a:spcAft>
                      </a:pPr>
                      <a:r>
                        <a:rPr lang="en-US" sz="2000" spc="-5" dirty="0" err="1">
                          <a:effectLst/>
                          <a:latin typeface="Arial" panose="020B0604020202020204" pitchFamily="34" charset="0"/>
                          <a:cs typeface="Arial" panose="020B0604020202020204" pitchFamily="34" charset="0"/>
                        </a:rPr>
                        <a:t>H</a:t>
                      </a:r>
                      <a:r>
                        <a:rPr lang="en-US" sz="2000" spc="5" dirty="0" err="1">
                          <a:effectLst/>
                          <a:latin typeface="Arial" panose="020B0604020202020204" pitchFamily="34" charset="0"/>
                          <a:cs typeface="Arial" panose="020B0604020202020204" pitchFamily="34" charset="0"/>
                        </a:rPr>
                        <a:t>ơ</a:t>
                      </a:r>
                      <a:r>
                        <a:rPr lang="en-US" sz="2000" dirty="0" err="1">
                          <a:effectLst/>
                          <a:latin typeface="Arial" panose="020B0604020202020204" pitchFamily="34" charset="0"/>
                          <a:cs typeface="Arial" panose="020B0604020202020204" pitchFamily="34" charset="0"/>
                        </a:rPr>
                        <a:t>i</a:t>
                      </a:r>
                      <a:r>
                        <a:rPr lang="en-US" sz="2000" spc="5" dirty="0">
                          <a:effectLst/>
                          <a:latin typeface="Arial" panose="020B0604020202020204" pitchFamily="34" charset="0"/>
                          <a:cs typeface="Arial" panose="020B0604020202020204" pitchFamily="34" charset="0"/>
                        </a:rPr>
                        <a:t> </a:t>
                      </a:r>
                      <a:r>
                        <a:rPr lang="en-US" sz="2000" spc="-10" dirty="0" err="1">
                          <a:effectLst/>
                          <a:latin typeface="Arial" panose="020B0604020202020204" pitchFamily="34" charset="0"/>
                          <a:cs typeface="Arial" panose="020B0604020202020204" pitchFamily="34" charset="0"/>
                        </a:rPr>
                        <a:t>r</a:t>
                      </a:r>
                      <a:r>
                        <a:rPr lang="en-US" sz="2000" dirty="0" err="1">
                          <a:effectLst/>
                          <a:latin typeface="Arial" panose="020B0604020202020204" pitchFamily="34" charset="0"/>
                          <a:cs typeface="Arial" panose="020B0604020202020204" pitchFamily="34" charset="0"/>
                        </a:rPr>
                        <a:t>ò</a:t>
                      </a:r>
                      <a:r>
                        <a:rPr lang="en-US" sz="2000" dirty="0">
                          <a:effectLst/>
                          <a:latin typeface="Arial" panose="020B0604020202020204" pitchFamily="34" charset="0"/>
                          <a:cs typeface="Arial" panose="020B0604020202020204" pitchFamily="34" charset="0"/>
                        </a:rPr>
                        <a:t> </a:t>
                      </a:r>
                      <a:r>
                        <a:rPr lang="en-US" sz="2000" spc="-10" dirty="0" err="1">
                          <a:effectLst/>
                          <a:latin typeface="Arial" panose="020B0604020202020204" pitchFamily="34" charset="0"/>
                          <a:cs typeface="Arial" panose="020B0604020202020204" pitchFamily="34" charset="0"/>
                        </a:rPr>
                        <a:t>r</a:t>
                      </a:r>
                      <a:r>
                        <a:rPr lang="en-US" sz="2000" dirty="0" err="1">
                          <a:effectLst/>
                          <a:latin typeface="Arial" panose="020B0604020202020204" pitchFamily="34" charset="0"/>
                          <a:cs typeface="Arial" panose="020B0604020202020204" pitchFamily="34" charset="0"/>
                        </a:rPr>
                        <a:t>ỉ</a:t>
                      </a:r>
                      <a:r>
                        <a:rPr lang="en-US" sz="2000" spc="5" dirty="0">
                          <a:effectLst/>
                          <a:latin typeface="Arial" panose="020B0604020202020204" pitchFamily="34" charset="0"/>
                          <a:cs typeface="Arial" panose="020B0604020202020204" pitchFamily="34" charset="0"/>
                        </a:rPr>
                        <a:t> </a:t>
                      </a:r>
                      <a:r>
                        <a:rPr lang="en-US" sz="2000" spc="-10" dirty="0" err="1">
                          <a:effectLst/>
                          <a:latin typeface="Arial" panose="020B0604020202020204" pitchFamily="34" charset="0"/>
                          <a:cs typeface="Arial" panose="020B0604020202020204" pitchFamily="34" charset="0"/>
                        </a:rPr>
                        <a:t>ư</a:t>
                      </a:r>
                      <a:r>
                        <a:rPr lang="en-US" sz="2000" spc="5" dirty="0" err="1">
                          <a:effectLst/>
                          <a:latin typeface="Arial" panose="020B0604020202020204" pitchFamily="34" charset="0"/>
                          <a:cs typeface="Arial" panose="020B0604020202020204" pitchFamily="34" charset="0"/>
                        </a:rPr>
                        <a:t>ớ</a:t>
                      </a:r>
                      <a:r>
                        <a:rPr lang="en-US" sz="2000" dirty="0" err="1">
                          <a:effectLst/>
                          <a:latin typeface="Arial" panose="020B0604020202020204" pitchFamily="34" charset="0"/>
                          <a:cs typeface="Arial" panose="020B0604020202020204" pitchFamily="34" charset="0"/>
                        </a:rPr>
                        <a:t>c</a:t>
                      </a:r>
                      <a:r>
                        <a:rPr lang="en-US" sz="2000" dirty="0">
                          <a:effectLst/>
                          <a:latin typeface="Arial" panose="020B0604020202020204" pitchFamily="34" charset="0"/>
                          <a:cs typeface="Arial" panose="020B0604020202020204" pitchFamily="34" charset="0"/>
                        </a:rPr>
                        <a:t> </a:t>
                      </a:r>
                      <a:r>
                        <a:rPr lang="en-US" sz="2000" spc="-5" dirty="0" err="1">
                          <a:effectLst/>
                          <a:latin typeface="Arial" panose="020B0604020202020204" pitchFamily="34" charset="0"/>
                          <a:cs typeface="Arial" panose="020B0604020202020204" pitchFamily="34" charset="0"/>
                        </a:rPr>
                        <a:t>t</a:t>
                      </a:r>
                      <a:r>
                        <a:rPr lang="en-US" sz="2000" spc="5" dirty="0" err="1">
                          <a:effectLst/>
                          <a:latin typeface="Arial" panose="020B0604020202020204" pitchFamily="34" charset="0"/>
                          <a:cs typeface="Arial" panose="020B0604020202020204" pitchFamily="34" charset="0"/>
                        </a:rPr>
                        <a:t>í</a:t>
                      </a:r>
                      <a:r>
                        <a:rPr lang="en-US" sz="2000" dirty="0" err="1">
                          <a:effectLst/>
                          <a:latin typeface="Arial" panose="020B0604020202020204" pitchFamily="34" charset="0"/>
                          <a:cs typeface="Arial" panose="020B0604020202020204" pitchFamily="34" charset="0"/>
                        </a:rPr>
                        <a:t>nh</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spc="-5" dirty="0">
                          <a:effectLst/>
                          <a:latin typeface="Arial" panose="020B0604020202020204" pitchFamily="34" charset="0"/>
                          <a:cs typeface="Arial" panose="020B0604020202020204" pitchFamily="34" charset="0"/>
                        </a:rPr>
                        <a:t>k</a:t>
                      </a:r>
                      <a:r>
                        <a:rPr lang="en-US" sz="2000" dirty="0">
                          <a:effectLst/>
                          <a:latin typeface="Arial" panose="020B0604020202020204" pitchFamily="34" charset="0"/>
                          <a:cs typeface="Arial" panose="020B0604020202020204" pitchFamily="34" charset="0"/>
                        </a:rPr>
                        <a:t>g</a:t>
                      </a:r>
                      <a:r>
                        <a:rPr lang="en-US" sz="2000" spc="5" dirty="0">
                          <a:effectLst/>
                          <a:latin typeface="Arial" panose="020B0604020202020204" pitchFamily="34" charset="0"/>
                          <a:cs typeface="Arial" panose="020B0604020202020204" pitchFamily="34" charset="0"/>
                        </a:rPr>
                        <a:t>/</a:t>
                      </a:r>
                      <a:r>
                        <a:rPr lang="en-US" sz="2000" dirty="0" err="1">
                          <a:effectLst/>
                          <a:latin typeface="Arial" panose="020B0604020202020204" pitchFamily="34" charset="0"/>
                          <a:cs typeface="Arial" panose="020B0604020202020204" pitchFamily="34" charset="0"/>
                        </a:rPr>
                        <a:t>ngày</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C</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1.233</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1324194882"/>
                  </a:ext>
                </a:extLst>
              </a:tr>
              <a:tr h="363588">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4</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just">
                        <a:lnSpc>
                          <a:spcPct val="107000"/>
                        </a:lnSpc>
                        <a:spcBef>
                          <a:spcPts val="300"/>
                        </a:spcBef>
                        <a:spcAft>
                          <a:spcPts val="300"/>
                        </a:spcAft>
                      </a:pPr>
                      <a:r>
                        <a:rPr lang="en-US" sz="2000" dirty="0" err="1">
                          <a:effectLst/>
                          <a:latin typeface="Arial" panose="020B0604020202020204" pitchFamily="34" charset="0"/>
                          <a:cs typeface="Arial" panose="020B0604020202020204" pitchFamily="34" charset="0"/>
                        </a:rPr>
                        <a:t>Số</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ngày</a:t>
                      </a:r>
                      <a:r>
                        <a:rPr lang="en-US" sz="2000" spc="-10" dirty="0">
                          <a:effectLst/>
                          <a:latin typeface="Arial" panose="020B0604020202020204" pitchFamily="34" charset="0"/>
                          <a:cs typeface="Arial" panose="020B0604020202020204" pitchFamily="34" charset="0"/>
                        </a:rPr>
                        <a:t> </a:t>
                      </a:r>
                      <a:r>
                        <a:rPr lang="en-US" sz="2000" spc="5" dirty="0" err="1">
                          <a:effectLst/>
                          <a:latin typeface="Arial" panose="020B0604020202020204" pitchFamily="34" charset="0"/>
                          <a:cs typeface="Arial" panose="020B0604020202020204" pitchFamily="34" charset="0"/>
                        </a:rPr>
                        <a:t>l</a:t>
                      </a:r>
                      <a:r>
                        <a:rPr lang="en-US" sz="2000" spc="-10" dirty="0" err="1">
                          <a:effectLst/>
                          <a:latin typeface="Arial" panose="020B0604020202020204" pitchFamily="34" charset="0"/>
                          <a:cs typeface="Arial" panose="020B0604020202020204" pitchFamily="34" charset="0"/>
                        </a:rPr>
                        <a:t>à</a:t>
                      </a:r>
                      <a:r>
                        <a:rPr lang="en-US" sz="2000" dirty="0" err="1">
                          <a:effectLst/>
                          <a:latin typeface="Arial" panose="020B0604020202020204" pitchFamily="34" charset="0"/>
                          <a:cs typeface="Arial" panose="020B0604020202020204" pitchFamily="34" charset="0"/>
                        </a:rPr>
                        <a:t>m</a:t>
                      </a:r>
                      <a:r>
                        <a:rPr lang="en-US" sz="2000" spc="5"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v</a:t>
                      </a:r>
                      <a:r>
                        <a:rPr lang="en-US" sz="2000" spc="-5" dirty="0" err="1">
                          <a:effectLst/>
                          <a:latin typeface="Arial" panose="020B0604020202020204" pitchFamily="34" charset="0"/>
                          <a:cs typeface="Arial" panose="020B0604020202020204" pitchFamily="34" charset="0"/>
                        </a:rPr>
                        <a:t>i</a:t>
                      </a:r>
                      <a:r>
                        <a:rPr lang="en-US" sz="2000" dirty="0" err="1">
                          <a:effectLst/>
                          <a:latin typeface="Arial" panose="020B0604020202020204" pitchFamily="34" charset="0"/>
                          <a:cs typeface="Arial" panose="020B0604020202020204" pitchFamily="34" charset="0"/>
                        </a:rPr>
                        <a:t>ệc</a:t>
                      </a:r>
                      <a:r>
                        <a:rPr lang="en-US" sz="2000" spc="-10" dirty="0">
                          <a:effectLst/>
                          <a:latin typeface="Arial" panose="020B0604020202020204" pitchFamily="34" charset="0"/>
                          <a:cs typeface="Arial" panose="020B0604020202020204" pitchFamily="34" charset="0"/>
                        </a:rPr>
                        <a:t> </a:t>
                      </a:r>
                      <a:r>
                        <a:rPr lang="en-US" sz="2000" spc="5" dirty="0" err="1">
                          <a:effectLst/>
                          <a:latin typeface="Arial" panose="020B0604020202020204" pitchFamily="34" charset="0"/>
                          <a:cs typeface="Arial" panose="020B0604020202020204" pitchFamily="34" charset="0"/>
                        </a:rPr>
                        <a:t>tr</a:t>
                      </a:r>
                      <a:r>
                        <a:rPr lang="en-US" sz="2000" dirty="0" err="1">
                          <a:effectLst/>
                          <a:latin typeface="Arial" panose="020B0604020202020204" pitchFamily="34" charset="0"/>
                          <a:cs typeface="Arial" panose="020B0604020202020204" pitchFamily="34" charset="0"/>
                        </a:rPr>
                        <a:t>o</a:t>
                      </a:r>
                      <a:r>
                        <a:rPr lang="en-US" sz="2000" spc="-10" dirty="0" err="1">
                          <a:effectLst/>
                          <a:latin typeface="Arial" panose="020B0604020202020204" pitchFamily="34" charset="0"/>
                          <a:cs typeface="Arial" panose="020B0604020202020204" pitchFamily="34" charset="0"/>
                        </a:rPr>
                        <a:t>n</a:t>
                      </a:r>
                      <a:r>
                        <a:rPr lang="en-US" sz="2000" dirty="0" err="1">
                          <a:effectLst/>
                          <a:latin typeface="Arial" panose="020B0604020202020204" pitchFamily="34" charset="0"/>
                          <a:cs typeface="Arial" panose="020B0604020202020204" pitchFamily="34" charset="0"/>
                        </a:rPr>
                        <a:t>g</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n</a:t>
                      </a:r>
                      <a:r>
                        <a:rPr lang="en-US" sz="2000" spc="-10" dirty="0" err="1">
                          <a:effectLst/>
                          <a:latin typeface="Arial" panose="020B0604020202020204" pitchFamily="34" charset="0"/>
                          <a:cs typeface="Arial" panose="020B0604020202020204" pitchFamily="34" charset="0"/>
                        </a:rPr>
                        <a:t>ă</a:t>
                      </a:r>
                      <a:r>
                        <a:rPr lang="en-US" sz="2000" dirty="0" err="1">
                          <a:effectLst/>
                          <a:latin typeface="Arial" panose="020B0604020202020204" pitchFamily="34" charset="0"/>
                          <a:cs typeface="Arial" panose="020B0604020202020204" pitchFamily="34" charset="0"/>
                        </a:rPr>
                        <a:t>m</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spc="-5" dirty="0" err="1">
                          <a:effectLst/>
                          <a:latin typeface="Arial" panose="020B0604020202020204" pitchFamily="34" charset="0"/>
                          <a:cs typeface="Arial" panose="020B0604020202020204" pitchFamily="34" charset="0"/>
                        </a:rPr>
                        <a:t>N</a:t>
                      </a:r>
                      <a:r>
                        <a:rPr lang="en-US" sz="2000" dirty="0" err="1">
                          <a:effectLst/>
                          <a:latin typeface="Arial" panose="020B0604020202020204" pitchFamily="34" charset="0"/>
                          <a:cs typeface="Arial" panose="020B0604020202020204" pitchFamily="34" charset="0"/>
                        </a:rPr>
                        <a:t>gày</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D</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365</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685712953"/>
                  </a:ext>
                </a:extLst>
              </a:tr>
              <a:tr h="311306">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5</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just">
                        <a:lnSpc>
                          <a:spcPct val="107000"/>
                        </a:lnSpc>
                        <a:spcBef>
                          <a:spcPts val="300"/>
                        </a:spcBef>
                        <a:spcAft>
                          <a:spcPts val="300"/>
                        </a:spcAft>
                      </a:pPr>
                      <a:r>
                        <a:rPr lang="en-US" sz="2000" spc="-5" dirty="0">
                          <a:effectLst/>
                          <a:latin typeface="Arial" panose="020B0604020202020204" pitchFamily="34" charset="0"/>
                          <a:cs typeface="Arial" panose="020B0604020202020204" pitchFamily="34" charset="0"/>
                        </a:rPr>
                        <a:t>C</a:t>
                      </a:r>
                      <a:r>
                        <a:rPr lang="en-US" sz="2000" dirty="0">
                          <a:effectLst/>
                          <a:latin typeface="Arial" panose="020B0604020202020204" pitchFamily="34" charset="0"/>
                          <a:cs typeface="Arial" panose="020B0604020202020204" pitchFamily="34" charset="0"/>
                        </a:rPr>
                        <a:t>hi</a:t>
                      </a:r>
                      <a:r>
                        <a:rPr lang="en-US" sz="2000" spc="5"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phí</a:t>
                      </a:r>
                      <a:r>
                        <a:rPr lang="en-US" sz="2000" spc="-5" dirty="0">
                          <a:effectLst/>
                          <a:latin typeface="Arial" panose="020B0604020202020204" pitchFamily="34" charset="0"/>
                          <a:cs typeface="Arial" panose="020B0604020202020204" pitchFamily="34" charset="0"/>
                        </a:rPr>
                        <a:t> </a:t>
                      </a:r>
                      <a:r>
                        <a:rPr lang="en-US" sz="2000" dirty="0">
                          <a:effectLst/>
                          <a:latin typeface="Arial" panose="020B0604020202020204" pitchFamily="34" charset="0"/>
                          <a:cs typeface="Arial" panose="020B0604020202020204" pitchFamily="34" charset="0"/>
                        </a:rPr>
                        <a:t>1 kg </a:t>
                      </a:r>
                      <a:r>
                        <a:rPr lang="en-US" sz="2000" spc="-10" dirty="0" err="1">
                          <a:effectLst/>
                          <a:latin typeface="Arial" panose="020B0604020202020204" pitchFamily="34" charset="0"/>
                          <a:cs typeface="Arial" panose="020B0604020202020204" pitchFamily="34" charset="0"/>
                        </a:rPr>
                        <a:t>h</a:t>
                      </a:r>
                      <a:r>
                        <a:rPr lang="en-US" sz="2000" spc="5" dirty="0" err="1">
                          <a:effectLst/>
                          <a:latin typeface="Arial" panose="020B0604020202020204" pitchFamily="34" charset="0"/>
                          <a:cs typeface="Arial" panose="020B0604020202020204" pitchFamily="34" charset="0"/>
                        </a:rPr>
                        <a:t>ơ</a:t>
                      </a:r>
                      <a:r>
                        <a:rPr lang="en-US" sz="2000" dirty="0" err="1">
                          <a:effectLst/>
                          <a:latin typeface="Arial" panose="020B0604020202020204" pitchFamily="34" charset="0"/>
                          <a:cs typeface="Arial" panose="020B0604020202020204" pitchFamily="34" charset="0"/>
                        </a:rPr>
                        <a:t>i</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spc="-5" dirty="0" err="1">
                          <a:effectLst/>
                          <a:latin typeface="Arial" panose="020B0604020202020204" pitchFamily="34" charset="0"/>
                          <a:cs typeface="Arial" panose="020B0604020202020204" pitchFamily="34" charset="0"/>
                        </a:rPr>
                        <a:t>Đ</a:t>
                      </a:r>
                      <a:r>
                        <a:rPr lang="en-US" sz="2000" dirty="0" err="1">
                          <a:effectLst/>
                          <a:latin typeface="Arial" panose="020B0604020202020204" pitchFamily="34" charset="0"/>
                          <a:cs typeface="Arial" panose="020B0604020202020204" pitchFamily="34" charset="0"/>
                        </a:rPr>
                        <a:t>ồng</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E</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1.242</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4041624451"/>
                  </a:ext>
                </a:extLst>
              </a:tr>
              <a:tr h="368479">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6</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just">
                        <a:lnSpc>
                          <a:spcPct val="107000"/>
                        </a:lnSpc>
                        <a:spcBef>
                          <a:spcPts val="300"/>
                        </a:spcBef>
                        <a:spcAft>
                          <a:spcPts val="300"/>
                        </a:spcAft>
                      </a:pPr>
                      <a:r>
                        <a:rPr lang="en-US" sz="2000" dirty="0" err="1">
                          <a:effectLst/>
                          <a:latin typeface="Arial" panose="020B0604020202020204" pitchFamily="34" charset="0"/>
                          <a:cs typeface="Arial" panose="020B0604020202020204" pitchFamily="34" charset="0"/>
                        </a:rPr>
                        <a:t>Ti</a:t>
                      </a:r>
                      <a:r>
                        <a:rPr lang="en-US" sz="2000" spc="5" dirty="0" err="1">
                          <a:effectLst/>
                          <a:latin typeface="Arial" panose="020B0604020202020204" pitchFamily="34" charset="0"/>
                          <a:cs typeface="Arial" panose="020B0604020202020204" pitchFamily="34" charset="0"/>
                        </a:rPr>
                        <a:t>ế</a:t>
                      </a:r>
                      <a:r>
                        <a:rPr lang="en-US" sz="2000" dirty="0" err="1">
                          <a:effectLst/>
                          <a:latin typeface="Arial" panose="020B0604020202020204" pitchFamily="34" charset="0"/>
                          <a:cs typeface="Arial" panose="020B0604020202020204" pitchFamily="34" charset="0"/>
                        </a:rPr>
                        <a:t>t</a:t>
                      </a:r>
                      <a:r>
                        <a:rPr lang="en-US" sz="2000" spc="-5"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k</a:t>
                      </a:r>
                      <a:r>
                        <a:rPr lang="en-US" sz="2000" spc="5" dirty="0" err="1">
                          <a:effectLst/>
                          <a:latin typeface="Arial" panose="020B0604020202020204" pitchFamily="34" charset="0"/>
                          <a:cs typeface="Arial" panose="020B0604020202020204" pitchFamily="34" charset="0"/>
                        </a:rPr>
                        <a:t>i</a:t>
                      </a:r>
                      <a:r>
                        <a:rPr lang="en-US" sz="2000" spc="-10" dirty="0" err="1">
                          <a:effectLst/>
                          <a:latin typeface="Arial" panose="020B0604020202020204" pitchFamily="34" charset="0"/>
                          <a:cs typeface="Arial" panose="020B0604020202020204" pitchFamily="34" charset="0"/>
                        </a:rPr>
                        <a:t>ệ</a:t>
                      </a:r>
                      <a:r>
                        <a:rPr lang="en-US" sz="2000" dirty="0" err="1">
                          <a:effectLst/>
                          <a:latin typeface="Arial" panose="020B0604020202020204" pitchFamily="34" charset="0"/>
                          <a:cs typeface="Arial" panose="020B0604020202020204" pitchFamily="34" charset="0"/>
                        </a:rPr>
                        <a:t>m</a:t>
                      </a:r>
                      <a:r>
                        <a:rPr lang="en-US" sz="2000" spc="5" dirty="0">
                          <a:effectLst/>
                          <a:latin typeface="Arial" panose="020B0604020202020204" pitchFamily="34" charset="0"/>
                          <a:cs typeface="Arial" panose="020B0604020202020204" pitchFamily="34" charset="0"/>
                        </a:rPr>
                        <a:t> </a:t>
                      </a:r>
                      <a:r>
                        <a:rPr lang="en-US" sz="2000" spc="-10" dirty="0" err="1">
                          <a:effectLst/>
                          <a:latin typeface="Arial" panose="020B0604020202020204" pitchFamily="34" charset="0"/>
                          <a:cs typeface="Arial" panose="020B0604020202020204" pitchFamily="34" charset="0"/>
                        </a:rPr>
                        <a:t>đ</a:t>
                      </a:r>
                      <a:r>
                        <a:rPr lang="en-US" sz="2000" spc="5" dirty="0" err="1">
                          <a:effectLst/>
                          <a:latin typeface="Arial" panose="020B0604020202020204" pitchFamily="34" charset="0"/>
                          <a:cs typeface="Arial" panose="020B0604020202020204" pitchFamily="34" charset="0"/>
                        </a:rPr>
                        <a:t>ị</a:t>
                      </a:r>
                      <a:r>
                        <a:rPr lang="en-US" sz="2000" dirty="0" err="1">
                          <a:effectLst/>
                          <a:latin typeface="Arial" panose="020B0604020202020204" pitchFamily="34" charset="0"/>
                          <a:cs typeface="Arial" panose="020B0604020202020204" pitchFamily="34" charset="0"/>
                        </a:rPr>
                        <a:t>nh</a:t>
                      </a:r>
                      <a:r>
                        <a:rPr lang="en-US" sz="2000" dirty="0">
                          <a:effectLst/>
                          <a:latin typeface="Arial" panose="020B0604020202020204" pitchFamily="34" charset="0"/>
                          <a:cs typeface="Arial" panose="020B0604020202020204" pitchFamily="34" charset="0"/>
                        </a:rPr>
                        <a:t> </a:t>
                      </a:r>
                      <a:r>
                        <a:rPr lang="en-US" sz="2000" spc="-10" dirty="0" err="1">
                          <a:effectLst/>
                          <a:latin typeface="Arial" panose="020B0604020202020204" pitchFamily="34" charset="0"/>
                          <a:cs typeface="Arial" panose="020B0604020202020204" pitchFamily="34" charset="0"/>
                        </a:rPr>
                        <a:t>k</a:t>
                      </a:r>
                      <a:r>
                        <a:rPr lang="en-US" sz="2000" dirty="0" err="1">
                          <a:effectLst/>
                          <a:latin typeface="Arial" panose="020B0604020202020204" pitchFamily="34" charset="0"/>
                          <a:cs typeface="Arial" panose="020B0604020202020204" pitchFamily="34" charset="0"/>
                        </a:rPr>
                        <a:t>ỳ</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hằng</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năm</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err="1">
                          <a:effectLst/>
                          <a:latin typeface="Arial" panose="020B0604020202020204" pitchFamily="34" charset="0"/>
                          <a:cs typeface="Arial" panose="020B0604020202020204" pitchFamily="34" charset="0"/>
                        </a:rPr>
                        <a:t>Tr</a:t>
                      </a:r>
                      <a:r>
                        <a:rPr lang="en-US" sz="2000" spc="5" dirty="0" err="1">
                          <a:effectLst/>
                          <a:latin typeface="Arial" panose="020B0604020202020204" pitchFamily="34" charset="0"/>
                          <a:cs typeface="Arial" panose="020B0604020202020204" pitchFamily="34" charset="0"/>
                        </a:rPr>
                        <a:t>i</a:t>
                      </a:r>
                      <a:r>
                        <a:rPr lang="en-US" sz="2000" dirty="0" err="1">
                          <a:effectLst/>
                          <a:latin typeface="Arial" panose="020B0604020202020204" pitchFamily="34" charset="0"/>
                          <a:cs typeface="Arial" panose="020B0604020202020204" pitchFamily="34" charset="0"/>
                        </a:rPr>
                        <a:t>ệu</a:t>
                      </a:r>
                      <a:r>
                        <a:rPr lang="en-US" sz="2000" spc="-1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đồng</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F = </a:t>
                      </a:r>
                      <a:r>
                        <a:rPr lang="en-US" sz="2000" spc="-5" dirty="0">
                          <a:effectLst/>
                          <a:latin typeface="Arial" panose="020B0604020202020204" pitchFamily="34" charset="0"/>
                          <a:cs typeface="Arial" panose="020B0604020202020204" pitchFamily="34" charset="0"/>
                        </a:rPr>
                        <a:t>C </a:t>
                      </a:r>
                      <a:r>
                        <a:rPr lang="en-US" sz="2000" dirty="0">
                          <a:effectLst/>
                          <a:latin typeface="Arial" panose="020B0604020202020204" pitchFamily="34" charset="0"/>
                          <a:cs typeface="Arial" panose="020B0604020202020204" pitchFamily="34" charset="0"/>
                        </a:rPr>
                        <a:t>× </a:t>
                      </a:r>
                      <a:r>
                        <a:rPr lang="en-US" sz="2000" spc="-5" dirty="0">
                          <a:effectLst/>
                          <a:latin typeface="Arial" panose="020B0604020202020204" pitchFamily="34" charset="0"/>
                          <a:cs typeface="Arial" panose="020B0604020202020204" pitchFamily="34" charset="0"/>
                        </a:rPr>
                        <a:t>D </a:t>
                      </a:r>
                      <a:r>
                        <a:rPr lang="en-US" sz="2000" dirty="0">
                          <a:effectLst/>
                          <a:latin typeface="Arial" panose="020B0604020202020204" pitchFamily="34" charset="0"/>
                          <a:cs typeface="Arial" panose="020B0604020202020204" pitchFamily="34" charset="0"/>
                        </a:rPr>
                        <a:t>× E </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559</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740075057"/>
                  </a:ext>
                </a:extLst>
              </a:tr>
              <a:tr h="337447">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7</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just">
                        <a:lnSpc>
                          <a:spcPct val="107000"/>
                        </a:lnSpc>
                        <a:spcBef>
                          <a:spcPts val="300"/>
                        </a:spcBef>
                        <a:spcAft>
                          <a:spcPts val="300"/>
                        </a:spcAft>
                      </a:pPr>
                      <a:r>
                        <a:rPr lang="en-US" sz="2000" spc="-5" dirty="0">
                          <a:effectLst/>
                          <a:latin typeface="Arial" panose="020B0604020202020204" pitchFamily="34" charset="0"/>
                          <a:cs typeface="Arial" panose="020B0604020202020204" pitchFamily="34" charset="0"/>
                        </a:rPr>
                        <a:t>C</a:t>
                      </a:r>
                      <a:r>
                        <a:rPr lang="en-US" sz="2000" dirty="0">
                          <a:effectLst/>
                          <a:latin typeface="Arial" panose="020B0604020202020204" pitchFamily="34" charset="0"/>
                          <a:cs typeface="Arial" panose="020B0604020202020204" pitchFamily="34" charset="0"/>
                        </a:rPr>
                        <a:t>hi</a:t>
                      </a:r>
                      <a:r>
                        <a:rPr lang="en-US" sz="2000" spc="5"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phí</a:t>
                      </a:r>
                      <a:r>
                        <a:rPr lang="en-US" sz="2000" spc="-5" dirty="0">
                          <a:effectLst/>
                          <a:latin typeface="Arial" panose="020B0604020202020204" pitchFamily="34" charset="0"/>
                          <a:cs typeface="Arial" panose="020B0604020202020204" pitchFamily="34" charset="0"/>
                        </a:rPr>
                        <a:t> </a:t>
                      </a:r>
                      <a:r>
                        <a:rPr lang="en-US" sz="2000" spc="5" dirty="0" err="1">
                          <a:effectLst/>
                          <a:latin typeface="Arial" panose="020B0604020202020204" pitchFamily="34" charset="0"/>
                          <a:cs typeface="Arial" panose="020B0604020202020204" pitchFamily="34" charset="0"/>
                        </a:rPr>
                        <a:t>t</a:t>
                      </a:r>
                      <a:r>
                        <a:rPr lang="en-US" sz="2000" spc="-10" dirty="0" err="1">
                          <a:effectLst/>
                          <a:latin typeface="Arial" panose="020B0604020202020204" pitchFamily="34" charset="0"/>
                          <a:cs typeface="Arial" panose="020B0604020202020204" pitchFamily="34" charset="0"/>
                        </a:rPr>
                        <a:t>h</a:t>
                      </a:r>
                      <a:r>
                        <a:rPr lang="en-US" sz="2000" dirty="0" err="1">
                          <a:effectLst/>
                          <a:latin typeface="Arial" panose="020B0604020202020204" pitchFamily="34" charset="0"/>
                          <a:cs typeface="Arial" panose="020B0604020202020204" pitchFamily="34" charset="0"/>
                        </a:rPr>
                        <a:t>ực</a:t>
                      </a:r>
                      <a:r>
                        <a:rPr lang="en-US" sz="2000" spc="5" dirty="0">
                          <a:effectLst/>
                          <a:latin typeface="Arial" panose="020B0604020202020204" pitchFamily="34" charset="0"/>
                          <a:cs typeface="Arial" panose="020B0604020202020204" pitchFamily="34" charset="0"/>
                        </a:rPr>
                        <a:t> </a:t>
                      </a:r>
                      <a:r>
                        <a:rPr lang="en-US" sz="2000" spc="-10" dirty="0" err="1">
                          <a:effectLst/>
                          <a:latin typeface="Arial" panose="020B0604020202020204" pitchFamily="34" charset="0"/>
                          <a:cs typeface="Arial" panose="020B0604020202020204" pitchFamily="34" charset="0"/>
                        </a:rPr>
                        <a:t>h</a:t>
                      </a:r>
                      <a:r>
                        <a:rPr lang="en-US" sz="2000" spc="5" dirty="0" err="1">
                          <a:effectLst/>
                          <a:latin typeface="Arial" panose="020B0604020202020204" pitchFamily="34" charset="0"/>
                          <a:cs typeface="Arial" panose="020B0604020202020204" pitchFamily="34" charset="0"/>
                        </a:rPr>
                        <a:t>i</a:t>
                      </a:r>
                      <a:r>
                        <a:rPr lang="en-US" sz="2000" dirty="0" err="1">
                          <a:effectLst/>
                          <a:latin typeface="Arial" panose="020B0604020202020204" pitchFamily="34" charset="0"/>
                          <a:cs typeface="Arial" panose="020B0604020202020204" pitchFamily="34" charset="0"/>
                        </a:rPr>
                        <a:t>ện</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một</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lần</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err="1">
                          <a:effectLst/>
                          <a:latin typeface="Arial" panose="020B0604020202020204" pitchFamily="34" charset="0"/>
                          <a:cs typeface="Arial" panose="020B0604020202020204" pitchFamily="34" charset="0"/>
                        </a:rPr>
                        <a:t>Tr</a:t>
                      </a:r>
                      <a:r>
                        <a:rPr lang="en-US" sz="2000" spc="5" dirty="0" err="1">
                          <a:effectLst/>
                          <a:latin typeface="Arial" panose="020B0604020202020204" pitchFamily="34" charset="0"/>
                          <a:cs typeface="Arial" panose="020B0604020202020204" pitchFamily="34" charset="0"/>
                        </a:rPr>
                        <a:t>i</a:t>
                      </a:r>
                      <a:r>
                        <a:rPr lang="en-US" sz="2000" dirty="0" err="1">
                          <a:effectLst/>
                          <a:latin typeface="Arial" panose="020B0604020202020204" pitchFamily="34" charset="0"/>
                          <a:cs typeface="Arial" panose="020B0604020202020204" pitchFamily="34" charset="0"/>
                        </a:rPr>
                        <a:t>ệu</a:t>
                      </a:r>
                      <a:r>
                        <a:rPr lang="en-US" sz="2000" spc="-1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đồng</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G</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180</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3677402253"/>
                  </a:ext>
                </a:extLst>
              </a:tr>
              <a:tr h="311306">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8</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just">
                        <a:lnSpc>
                          <a:spcPct val="107000"/>
                        </a:lnSpc>
                        <a:spcBef>
                          <a:spcPts val="300"/>
                        </a:spcBef>
                        <a:spcAft>
                          <a:spcPts val="300"/>
                        </a:spcAft>
                      </a:pPr>
                      <a:r>
                        <a:rPr lang="en-US" sz="2000" dirty="0" err="1">
                          <a:effectLst/>
                          <a:latin typeface="Arial" panose="020B0604020202020204" pitchFamily="34" charset="0"/>
                          <a:cs typeface="Arial" panose="020B0604020202020204" pitchFamily="34" charset="0"/>
                        </a:rPr>
                        <a:t>Thời</a:t>
                      </a:r>
                      <a:r>
                        <a:rPr lang="en-US" sz="2000" spc="5" dirty="0">
                          <a:effectLst/>
                          <a:latin typeface="Arial" panose="020B0604020202020204" pitchFamily="34" charset="0"/>
                          <a:cs typeface="Arial" panose="020B0604020202020204" pitchFamily="34" charset="0"/>
                        </a:rPr>
                        <a:t> </a:t>
                      </a:r>
                      <a:r>
                        <a:rPr lang="en-US" sz="2000" spc="-10" dirty="0" err="1">
                          <a:effectLst/>
                          <a:latin typeface="Arial" panose="020B0604020202020204" pitchFamily="34" charset="0"/>
                          <a:cs typeface="Arial" panose="020B0604020202020204" pitchFamily="34" charset="0"/>
                        </a:rPr>
                        <a:t>g</a:t>
                      </a:r>
                      <a:r>
                        <a:rPr lang="en-US" sz="2000" spc="5" dirty="0" err="1">
                          <a:effectLst/>
                          <a:latin typeface="Arial" panose="020B0604020202020204" pitchFamily="34" charset="0"/>
                          <a:cs typeface="Arial" panose="020B0604020202020204" pitchFamily="34" charset="0"/>
                        </a:rPr>
                        <a:t>i</a:t>
                      </a:r>
                      <a:r>
                        <a:rPr lang="en-US" sz="2000" dirty="0" err="1">
                          <a:effectLst/>
                          <a:latin typeface="Arial" panose="020B0604020202020204" pitchFamily="34" charset="0"/>
                          <a:cs typeface="Arial" panose="020B0604020202020204" pitchFamily="34" charset="0"/>
                        </a:rPr>
                        <a:t>an</a:t>
                      </a:r>
                      <a:r>
                        <a:rPr lang="en-US" sz="2000" spc="-1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hoàn</a:t>
                      </a:r>
                      <a:r>
                        <a:rPr lang="en-US" sz="2000" spc="-1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vốn</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err="1">
                          <a:effectLst/>
                          <a:latin typeface="Arial" panose="020B0604020202020204" pitchFamily="34" charset="0"/>
                          <a:cs typeface="Arial" panose="020B0604020202020204" pitchFamily="34" charset="0"/>
                        </a:rPr>
                        <a:t>Tháng</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spc="-5" dirty="0">
                          <a:effectLst/>
                          <a:latin typeface="Arial" panose="020B0604020202020204" pitchFamily="34" charset="0"/>
                          <a:cs typeface="Arial" panose="020B0604020202020204" pitchFamily="34" charset="0"/>
                        </a:rPr>
                        <a:t>H </a:t>
                      </a:r>
                      <a:r>
                        <a:rPr lang="en-US" sz="2000" dirty="0">
                          <a:effectLst/>
                          <a:latin typeface="Arial" panose="020B0604020202020204" pitchFamily="34" charset="0"/>
                          <a:cs typeface="Arial" panose="020B0604020202020204" pitchFamily="34" charset="0"/>
                        </a:rPr>
                        <a:t>= </a:t>
                      </a:r>
                      <a:r>
                        <a:rPr lang="en-US" sz="2000" spc="-5" dirty="0">
                          <a:effectLst/>
                          <a:latin typeface="Arial" panose="020B0604020202020204" pitchFamily="34" charset="0"/>
                          <a:cs typeface="Arial" panose="020B0604020202020204" pitchFamily="34" charset="0"/>
                        </a:rPr>
                        <a:t>G</a:t>
                      </a:r>
                      <a:r>
                        <a:rPr lang="en-US" sz="2000" spc="5" dirty="0">
                          <a:effectLst/>
                          <a:latin typeface="Arial" panose="020B0604020202020204" pitchFamily="34" charset="0"/>
                          <a:cs typeface="Arial" panose="020B0604020202020204" pitchFamily="34" charset="0"/>
                        </a:rPr>
                        <a:t>/</a:t>
                      </a:r>
                      <a:r>
                        <a:rPr lang="en-US" sz="2000" dirty="0">
                          <a:effectLst/>
                          <a:latin typeface="Arial" panose="020B0604020202020204" pitchFamily="34" charset="0"/>
                          <a:cs typeface="Arial" panose="020B0604020202020204" pitchFamily="34" charset="0"/>
                        </a:rPr>
                        <a:t>F × 12</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marL="36195" marR="36195" algn="ctr">
                        <a:lnSpc>
                          <a:spcPct val="107000"/>
                        </a:lnSpc>
                        <a:spcBef>
                          <a:spcPts val="300"/>
                        </a:spcBef>
                        <a:spcAft>
                          <a:spcPts val="300"/>
                        </a:spcAft>
                      </a:pPr>
                      <a:r>
                        <a:rPr lang="en-US" sz="2000" dirty="0">
                          <a:effectLst/>
                          <a:latin typeface="Arial" panose="020B0604020202020204" pitchFamily="34" charset="0"/>
                          <a:cs typeface="Arial" panose="020B0604020202020204" pitchFamily="34" charset="0"/>
                        </a:rPr>
                        <a:t>4</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929401618"/>
                  </a:ext>
                </a:extLst>
              </a:tr>
            </a:tbl>
          </a:graphicData>
        </a:graphic>
      </p:graphicFrame>
    </p:spTree>
    <p:extLst>
      <p:ext uri="{BB962C8B-B14F-4D97-AF65-F5344CB8AC3E}">
        <p14:creationId xmlns:p14="http://schemas.microsoft.com/office/powerpoint/2010/main" val="301212143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3DA2C0D-73D6-1394-0197-1A665DA9D18C}"/>
              </a:ext>
            </a:extLst>
          </p:cNvPr>
          <p:cNvSpPr txBox="1"/>
          <p:nvPr/>
        </p:nvSpPr>
        <p:spPr>
          <a:xfrm>
            <a:off x="3630" y="449759"/>
            <a:ext cx="12188370" cy="769441"/>
          </a:xfrm>
          <a:prstGeom prst="rect">
            <a:avLst/>
          </a:prstGeom>
          <a:noFill/>
        </p:spPr>
        <p:txBody>
          <a:bodyPr wrap="square">
            <a:spAutoFit/>
          </a:bodyPr>
          <a:lstStyle/>
          <a:p>
            <a:pPr lvl="0" algn="ctr"/>
            <a:r>
              <a:rPr lang="vi-VN" sz="2200" b="1">
                <a:solidFill>
                  <a:schemeClr val="accent1">
                    <a:lumMod val="50000"/>
                  </a:schemeClr>
                </a:solidFill>
                <a:ea typeface="Times New Roman" panose="02020603050405020304" pitchFamily="18" charset="0"/>
                <a:cs typeface="Arial" panose="020B0604020202020204" pitchFamily="34" charset="0"/>
              </a:rPr>
              <a:t>Ví dụ 5: Thu hồi và tái sử dụng hơi giãn áp trong một hệ thống sản xuất khác có sử dụng lò hơi đốt dầu FO. </a:t>
            </a:r>
          </a:p>
        </p:txBody>
      </p:sp>
      <p:pic>
        <p:nvPicPr>
          <p:cNvPr id="5" name="Picture 4"/>
          <p:cNvPicPr>
            <a:picLocks noChangeAspect="1"/>
          </p:cNvPicPr>
          <p:nvPr/>
        </p:nvPicPr>
        <p:blipFill>
          <a:blip r:embed="rId2"/>
          <a:stretch>
            <a:fillRect/>
          </a:stretch>
        </p:blipFill>
        <p:spPr>
          <a:xfrm>
            <a:off x="11188160" y="5996280"/>
            <a:ext cx="1000211" cy="861720"/>
          </a:xfrm>
          <a:prstGeom prst="rect">
            <a:avLst/>
          </a:prstGeom>
        </p:spPr>
      </p:pic>
      <p:sp>
        <p:nvSpPr>
          <p:cNvPr id="6" name="TextBox 5">
            <a:extLst>
              <a:ext uri="{FF2B5EF4-FFF2-40B4-BE49-F238E27FC236}">
                <a16:creationId xmlns:a16="http://schemas.microsoft.com/office/drawing/2014/main" id="{4675F4A9-1370-1EB6-777B-EE74E8D2CF27}"/>
              </a:ext>
            </a:extLst>
          </p:cNvPr>
          <p:cNvSpPr txBox="1"/>
          <p:nvPr/>
        </p:nvSpPr>
        <p:spPr>
          <a:xfrm>
            <a:off x="578962" y="1248229"/>
            <a:ext cx="11003437" cy="2134302"/>
          </a:xfrm>
          <a:prstGeom prst="rect">
            <a:avLst/>
          </a:prstGeom>
          <a:noFill/>
        </p:spPr>
        <p:txBody>
          <a:bodyPr wrap="square">
            <a:spAutoFit/>
          </a:bodyPr>
          <a:lstStyle/>
          <a:p>
            <a:pPr marL="342900" indent="-342900" algn="just">
              <a:lnSpc>
                <a:spcPct val="107000"/>
              </a:lnSpc>
              <a:spcBef>
                <a:spcPts val="300"/>
              </a:spcBef>
              <a:spcAft>
                <a:spcPts val="300"/>
              </a:spcAft>
              <a:buFont typeface="Arial" panose="020B0604020202020204" pitchFamily="34" charset="0"/>
              <a:buChar char="•"/>
            </a:pPr>
            <a:r>
              <a:rPr lang="vi-VN" i="1" dirty="0">
                <a:effectLst/>
                <a:latin typeface="Arial" panose="020B0604020202020204" pitchFamily="34" charset="0"/>
                <a:ea typeface="Times New Roman" panose="02020603050405020304" pitchFamily="18" charset="0"/>
                <a:cs typeface="Arial" panose="020B0604020202020204" pitchFamily="34" charset="0"/>
              </a:rPr>
              <a:t>Hệ</a:t>
            </a:r>
            <a:r>
              <a:rPr lang="vi-VN" i="1" spc="-30" dirty="0">
                <a:effectLst/>
                <a:latin typeface="Arial" panose="020B0604020202020204" pitchFamily="34" charset="0"/>
                <a:ea typeface="Times New Roman" panose="02020603050405020304" pitchFamily="18" charset="0"/>
                <a:cs typeface="Arial" panose="020B0604020202020204" pitchFamily="34" charset="0"/>
              </a:rPr>
              <a:t> </a:t>
            </a:r>
            <a:r>
              <a:rPr lang="vi-VN" i="1" dirty="0">
                <a:effectLst/>
                <a:latin typeface="Arial" panose="020B0604020202020204" pitchFamily="34" charset="0"/>
                <a:ea typeface="Times New Roman" panose="02020603050405020304" pitchFamily="18" charset="0"/>
                <a:cs typeface="Arial" panose="020B0604020202020204" pitchFamily="34" charset="0"/>
              </a:rPr>
              <a:t>thống</a:t>
            </a:r>
            <a:r>
              <a:rPr lang="vi-VN" i="1" spc="-35" dirty="0">
                <a:effectLst/>
                <a:latin typeface="Arial" panose="020B0604020202020204" pitchFamily="34" charset="0"/>
                <a:ea typeface="Times New Roman" panose="02020603050405020304" pitchFamily="18" charset="0"/>
                <a:cs typeface="Arial" panose="020B0604020202020204" pitchFamily="34" charset="0"/>
              </a:rPr>
              <a:t> </a:t>
            </a:r>
            <a:r>
              <a:rPr lang="vi-VN" i="1" dirty="0">
                <a:effectLst/>
                <a:latin typeface="Arial" panose="020B0604020202020204" pitchFamily="34" charset="0"/>
                <a:ea typeface="Times New Roman" panose="02020603050405020304" pitchFamily="18" charset="0"/>
                <a:cs typeface="Arial" panose="020B0604020202020204" pitchFamily="34" charset="0"/>
              </a:rPr>
              <a:t>b</a:t>
            </a:r>
            <a:r>
              <a:rPr lang="vi-VN" i="1" spc="-5" dirty="0">
                <a:effectLst/>
                <a:latin typeface="Arial" panose="020B0604020202020204" pitchFamily="34" charset="0"/>
                <a:ea typeface="Times New Roman" panose="02020603050405020304" pitchFamily="18" charset="0"/>
                <a:cs typeface="Arial" panose="020B0604020202020204" pitchFamily="34" charset="0"/>
              </a:rPr>
              <a:t>a</a:t>
            </a:r>
            <a:r>
              <a:rPr lang="vi-VN" i="1" dirty="0">
                <a:effectLst/>
                <a:latin typeface="Arial" panose="020B0604020202020204" pitchFamily="34" charset="0"/>
                <a:ea typeface="Times New Roman" panose="02020603050405020304" pitchFamily="18" charset="0"/>
                <a:cs typeface="Arial" panose="020B0604020202020204" pitchFamily="34" charset="0"/>
              </a:rPr>
              <a:t>n</a:t>
            </a:r>
            <a:r>
              <a:rPr lang="vi-VN" i="1" spc="-35" dirty="0">
                <a:effectLst/>
                <a:latin typeface="Arial" panose="020B0604020202020204" pitchFamily="34" charset="0"/>
                <a:ea typeface="Times New Roman" panose="02020603050405020304" pitchFamily="18" charset="0"/>
                <a:cs typeface="Arial" panose="020B0604020202020204" pitchFamily="34" charset="0"/>
              </a:rPr>
              <a:t> </a:t>
            </a:r>
            <a:r>
              <a:rPr lang="vi-VN" i="1" spc="15" dirty="0">
                <a:effectLst/>
                <a:latin typeface="Arial" panose="020B0604020202020204" pitchFamily="34" charset="0"/>
                <a:ea typeface="Times New Roman" panose="02020603050405020304" pitchFamily="18" charset="0"/>
                <a:cs typeface="Arial" panose="020B0604020202020204" pitchFamily="34" charset="0"/>
              </a:rPr>
              <a:t>đ</a:t>
            </a:r>
            <a:r>
              <a:rPr lang="vi-VN" i="1" spc="-5" dirty="0">
                <a:effectLst/>
                <a:latin typeface="Arial" panose="020B0604020202020204" pitchFamily="34" charset="0"/>
                <a:ea typeface="Times New Roman" panose="02020603050405020304" pitchFamily="18" charset="0"/>
                <a:cs typeface="Arial" panose="020B0604020202020204" pitchFamily="34" charset="0"/>
              </a:rPr>
              <a:t>ầ</a:t>
            </a:r>
            <a:r>
              <a:rPr lang="vi-VN" i="1" dirty="0">
                <a:effectLst/>
                <a:latin typeface="Arial" panose="020B0604020202020204" pitchFamily="34" charset="0"/>
                <a:ea typeface="Times New Roman" panose="02020603050405020304" pitchFamily="18" charset="0"/>
                <a:cs typeface="Arial" panose="020B0604020202020204" pitchFamily="34" charset="0"/>
              </a:rPr>
              <a:t>u:</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lvl="1" algn="just">
              <a:lnSpc>
                <a:spcPct val="107000"/>
              </a:lnSpc>
              <a:spcBef>
                <a:spcPts val="300"/>
              </a:spcBef>
              <a:spcAft>
                <a:spcPts val="300"/>
              </a:spcAft>
            </a:pPr>
            <a:r>
              <a:rPr lang="vi-VN" dirty="0">
                <a:effectLst/>
                <a:latin typeface="Arial" panose="020B0604020202020204" pitchFamily="34" charset="0"/>
                <a:ea typeface="Calibri" panose="020F0502020204030204" pitchFamily="34" charset="0"/>
                <a:cs typeface="Arial" panose="020B0604020202020204" pitchFamily="34" charset="0"/>
              </a:rPr>
              <a:t>–</a:t>
            </a:r>
            <a:r>
              <a:rPr lang="vi-VN" spc="130" dirty="0">
                <a:effectLst/>
                <a:latin typeface="Arial" panose="020B0604020202020204" pitchFamily="34" charset="0"/>
                <a:ea typeface="Calibri" panose="020F0502020204030204" pitchFamily="34"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a:t>
            </a:r>
            <a:r>
              <a:rPr lang="vi-VN" spc="-5" dirty="0">
                <a:effectLst/>
                <a:latin typeface="Arial" panose="020B0604020202020204" pitchFamily="34" charset="0"/>
                <a:ea typeface="Times New Roman" panose="02020603050405020304" pitchFamily="18" charset="0"/>
                <a:cs typeface="Arial" panose="020B0604020202020204" pitchFamily="34" charset="0"/>
              </a:rPr>
              <a:t>ư</a:t>
            </a:r>
            <a:r>
              <a:rPr lang="vi-VN" dirty="0">
                <a:effectLst/>
                <a:latin typeface="Arial" panose="020B0604020202020204" pitchFamily="34" charset="0"/>
                <a:ea typeface="Times New Roman" panose="02020603050405020304" pitchFamily="18" charset="0"/>
                <a:cs typeface="Arial" panose="020B0604020202020204" pitchFamily="34" charset="0"/>
              </a:rPr>
              <a:t>ớc</a:t>
            </a:r>
            <a:r>
              <a:rPr lang="vi-VN" spc="-1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ngưng</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từ</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th</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ế</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bị</a:t>
            </a:r>
            <a:r>
              <a:rPr lang="vi-VN" spc="-10" dirty="0">
                <a:effectLst/>
                <a:latin typeface="Arial" panose="020B0604020202020204" pitchFamily="34" charset="0"/>
                <a:ea typeface="Times New Roman" panose="02020603050405020304" pitchFamily="18" charset="0"/>
                <a:cs typeface="Arial" panose="020B0604020202020204" pitchFamily="34" charset="0"/>
              </a:rPr>
              <a:t> x</a:t>
            </a:r>
            <a:r>
              <a:rPr lang="vi-VN" dirty="0">
                <a:effectLst/>
                <a:latin typeface="Arial" panose="020B0604020202020204" pitchFamily="34" charset="0"/>
                <a:ea typeface="Times New Roman" panose="02020603050405020304" pitchFamily="18" charset="0"/>
                <a:cs typeface="Arial" panose="020B0604020202020204" pitchFamily="34" charset="0"/>
              </a:rPr>
              <a:t>ử</a:t>
            </a:r>
            <a:r>
              <a:rPr lang="vi-VN" spc="-1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lý</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qu</a:t>
            </a:r>
            <a:r>
              <a:rPr lang="vi-VN" spc="-5" dirty="0">
                <a:effectLst/>
                <a:latin typeface="Arial" panose="020B0604020202020204" pitchFamily="34" charset="0"/>
                <a:ea typeface="Times New Roman" panose="02020603050405020304" pitchFamily="18" charset="0"/>
                <a:cs typeface="Arial" panose="020B0604020202020204" pitchFamily="34" charset="0"/>
              </a:rPr>
              <a:t>a</a:t>
            </a:r>
            <a:r>
              <a:rPr lang="vi-VN" dirty="0">
                <a:effectLst/>
                <a:latin typeface="Arial" panose="020B0604020202020204" pitchFamily="34" charset="0"/>
                <a:ea typeface="Times New Roman" panose="02020603050405020304" pitchFamily="18" charset="0"/>
                <a:cs typeface="Arial" panose="020B0604020202020204" pitchFamily="34" charset="0"/>
              </a:rPr>
              <a:t>y</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5" dirty="0">
                <a:effectLst/>
                <a:latin typeface="Arial" panose="020B0604020202020204" pitchFamily="34" charset="0"/>
                <a:ea typeface="Times New Roman" panose="02020603050405020304" pitchFamily="18" charset="0"/>
                <a:cs typeface="Arial" panose="020B0604020202020204" pitchFamily="34" charset="0"/>
              </a:rPr>
              <a:t>r</a:t>
            </a:r>
            <a:r>
              <a:rPr lang="vi-VN" dirty="0">
                <a:effectLst/>
                <a:latin typeface="Arial" panose="020B0604020202020204" pitchFamily="34" charset="0"/>
                <a:ea typeface="Times New Roman" panose="02020603050405020304" pitchFamily="18" charset="0"/>
                <a:cs typeface="Arial" panose="020B0604020202020204" pitchFamily="34" charset="0"/>
              </a:rPr>
              <a:t>ở</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về</a:t>
            </a:r>
            <a:r>
              <a:rPr lang="vi-VN" spc="-1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bình</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spc="-5" dirty="0">
                <a:effectLst/>
                <a:latin typeface="Arial" panose="020B0604020202020204" pitchFamily="34" charset="0"/>
                <a:ea typeface="Times New Roman" panose="02020603050405020304" pitchFamily="18" charset="0"/>
                <a:cs typeface="Arial" panose="020B0604020202020204" pitchFamily="34" charset="0"/>
              </a:rPr>
              <a:t>c</a:t>
            </a:r>
            <a:r>
              <a:rPr lang="vi-VN" dirty="0">
                <a:effectLst/>
                <a:latin typeface="Arial" panose="020B0604020202020204" pitchFamily="34" charset="0"/>
                <a:ea typeface="Times New Roman" panose="02020603050405020304" pitchFamily="18" charset="0"/>
                <a:cs typeface="Arial" panose="020B0604020202020204" pitchFamily="34" charset="0"/>
              </a:rPr>
              <a:t>h</a:t>
            </a:r>
            <a:r>
              <a:rPr lang="vi-VN" spc="-15" dirty="0">
                <a:effectLst/>
                <a:latin typeface="Arial" panose="020B0604020202020204" pitchFamily="34" charset="0"/>
                <a:ea typeface="Times New Roman" panose="02020603050405020304" pitchFamily="18" charset="0"/>
                <a:cs typeface="Arial" panose="020B0604020202020204" pitchFamily="34" charset="0"/>
              </a:rPr>
              <a:t>ứ</a:t>
            </a:r>
            <a:r>
              <a:rPr lang="vi-VN" dirty="0">
                <a:effectLst/>
                <a:latin typeface="Arial" panose="020B0604020202020204" pitchFamily="34" charset="0"/>
                <a:ea typeface="Times New Roman" panose="02020603050405020304" pitchFamily="18" charset="0"/>
                <a:cs typeface="Arial" panose="020B0604020202020204" pitchFamily="34" charset="0"/>
              </a:rPr>
              <a:t>a</a:t>
            </a:r>
            <a:r>
              <a:rPr lang="vi-VN" spc="-1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nước</a:t>
            </a:r>
            <a:r>
              <a:rPr lang="vi-VN" spc="-2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ngưng,</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từ</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a:t>
            </a:r>
            <a:r>
              <a:rPr lang="vi-VN" spc="-5" dirty="0">
                <a:effectLst/>
                <a:latin typeface="Arial" panose="020B0604020202020204" pitchFamily="34" charset="0"/>
                <a:ea typeface="Times New Roman" panose="02020603050405020304" pitchFamily="18" charset="0"/>
                <a:cs typeface="Arial" panose="020B0604020202020204" pitchFamily="34" charset="0"/>
              </a:rPr>
              <a:t>â</a:t>
            </a:r>
            <a:r>
              <a:rPr lang="vi-VN" dirty="0">
                <a:effectLst/>
                <a:latin typeface="Arial" panose="020B0604020202020204" pitchFamily="34" charset="0"/>
                <a:ea typeface="Times New Roman" panose="02020603050405020304" pitchFamily="18" charset="0"/>
                <a:cs typeface="Arial" panose="020B0604020202020204" pitchFamily="34" charset="0"/>
              </a:rPr>
              <a:t>y,</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nước</a:t>
            </a:r>
            <a:r>
              <a:rPr lang="vi-VN" spc="-2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ngưng được</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bơm </a:t>
            </a:r>
            <a:r>
              <a:rPr lang="vi-VN" spc="5" dirty="0">
                <a:effectLst/>
                <a:latin typeface="Arial" panose="020B0604020202020204" pitchFamily="34" charset="0"/>
                <a:ea typeface="Times New Roman" panose="02020603050405020304" pitchFamily="18" charset="0"/>
                <a:cs typeface="Arial" panose="020B0604020202020204" pitchFamily="34" charset="0"/>
              </a:rPr>
              <a:t>t</a:t>
            </a:r>
            <a:r>
              <a:rPr lang="vi-VN" dirty="0">
                <a:effectLst/>
                <a:latin typeface="Arial" panose="020B0604020202020204" pitchFamily="34" charset="0"/>
                <a:ea typeface="Times New Roman" panose="02020603050405020304" pitchFamily="18" charset="0"/>
                <a:cs typeface="Arial" panose="020B0604020202020204" pitchFamily="34" charset="0"/>
              </a:rPr>
              <a:t>rở l</a:t>
            </a:r>
            <a:r>
              <a:rPr lang="vi-VN" spc="-5" dirty="0">
                <a:effectLst/>
                <a:latin typeface="Arial" panose="020B0604020202020204" pitchFamily="34" charset="0"/>
                <a:ea typeface="Times New Roman" panose="02020603050405020304" pitchFamily="18" charset="0"/>
                <a:cs typeface="Arial" panose="020B0604020202020204" pitchFamily="34" charset="0"/>
              </a:rPr>
              <a:t>ạ</a:t>
            </a:r>
            <a:r>
              <a:rPr lang="vi-VN"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lò hơi, nhưng hơi</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giãn </a:t>
            </a:r>
            <a:r>
              <a:rPr lang="vi-VN" spc="-5"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p bị thất thoát v</a:t>
            </a:r>
            <a:r>
              <a:rPr lang="vi-VN" spc="-5" dirty="0">
                <a:effectLst/>
                <a:latin typeface="Arial" panose="020B0604020202020204" pitchFamily="34" charset="0"/>
                <a:ea typeface="Times New Roman" panose="02020603050405020304" pitchFamily="18" charset="0"/>
                <a:cs typeface="Arial" panose="020B0604020202020204" pitchFamily="34" charset="0"/>
              </a:rPr>
              <a:t>à</a:t>
            </a:r>
            <a:r>
              <a:rPr lang="vi-VN" dirty="0">
                <a:effectLst/>
                <a:latin typeface="Arial" panose="020B0604020202020204" pitchFamily="34" charset="0"/>
                <a:ea typeface="Times New Roman" panose="02020603050405020304" pitchFamily="18" charset="0"/>
                <a:cs typeface="Arial" panose="020B0604020202020204" pitchFamily="34" charset="0"/>
              </a:rPr>
              <a:t>o môi</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trường.</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lvl="1" algn="just">
              <a:lnSpc>
                <a:spcPct val="107000"/>
              </a:lnSpc>
              <a:spcBef>
                <a:spcPts val="300"/>
              </a:spcBef>
              <a:spcAft>
                <a:spcPts val="300"/>
              </a:spcAft>
            </a:pPr>
            <a:r>
              <a:rPr lang="vi-VN" dirty="0">
                <a:effectLst/>
                <a:latin typeface="Arial" panose="020B0604020202020204" pitchFamily="34" charset="0"/>
                <a:ea typeface="Calibri" panose="020F0502020204030204" pitchFamily="34" charset="0"/>
                <a:cs typeface="Arial" panose="020B0604020202020204" pitchFamily="34" charset="0"/>
              </a:rPr>
              <a:t>–</a:t>
            </a:r>
            <a:r>
              <a:rPr lang="vi-VN" spc="130" dirty="0">
                <a:effectLst/>
                <a:latin typeface="Arial" panose="020B0604020202020204" pitchFamily="34" charset="0"/>
                <a:ea typeface="Calibri" panose="020F0502020204030204" pitchFamily="34"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Có</a:t>
            </a:r>
            <a:r>
              <a:rPr lang="vi-VN" spc="-2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một</a:t>
            </a:r>
            <a:r>
              <a:rPr lang="vi-VN" spc="-3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th</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ế</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2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bị</a:t>
            </a:r>
            <a:r>
              <a:rPr lang="vi-VN" spc="-3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tr</a:t>
            </a:r>
            <a:r>
              <a:rPr lang="vi-VN" spc="-5" dirty="0">
                <a:effectLst/>
                <a:latin typeface="Arial" panose="020B0604020202020204" pitchFamily="34" charset="0"/>
                <a:ea typeface="Times New Roman" panose="02020603050405020304" pitchFamily="18" charset="0"/>
                <a:cs typeface="Arial" panose="020B0604020202020204" pitchFamily="34" charset="0"/>
              </a:rPr>
              <a:t>a</a:t>
            </a:r>
            <a:r>
              <a:rPr lang="vi-VN" dirty="0">
                <a:effectLst/>
                <a:latin typeface="Arial" panose="020B0604020202020204" pitchFamily="34" charset="0"/>
                <a:ea typeface="Times New Roman" panose="02020603050405020304" pitchFamily="18" charset="0"/>
                <a:cs typeface="Arial" panose="020B0604020202020204" pitchFamily="34" charset="0"/>
              </a:rPr>
              <a:t>o</a:t>
            </a:r>
            <a:r>
              <a:rPr lang="vi-VN" spc="-2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đổi</a:t>
            </a:r>
            <a:r>
              <a:rPr lang="vi-VN" spc="-20" dirty="0">
                <a:effectLst/>
                <a:latin typeface="Arial" panose="020B0604020202020204" pitchFamily="34" charset="0"/>
                <a:ea typeface="Times New Roman" panose="02020603050405020304" pitchFamily="18" charset="0"/>
                <a:cs typeface="Arial" panose="020B0604020202020204" pitchFamily="34" charset="0"/>
              </a:rPr>
              <a:t> </a:t>
            </a:r>
            <a:r>
              <a:rPr lang="vi-VN" spc="-10" dirty="0">
                <a:effectLst/>
                <a:latin typeface="Arial" panose="020B0604020202020204" pitchFamily="34" charset="0"/>
                <a:ea typeface="Times New Roman" panose="02020603050405020304" pitchFamily="18" charset="0"/>
                <a:cs typeface="Arial" panose="020B0604020202020204" pitchFamily="34" charset="0"/>
              </a:rPr>
              <a:t>n</a:t>
            </a:r>
            <a:r>
              <a:rPr lang="vi-VN" dirty="0">
                <a:effectLst/>
                <a:latin typeface="Arial" panose="020B0604020202020204" pitchFamily="34" charset="0"/>
                <a:ea typeface="Times New Roman" panose="02020603050405020304" pitchFamily="18" charset="0"/>
                <a:cs typeface="Arial" panose="020B0604020202020204" pitchFamily="34" charset="0"/>
              </a:rPr>
              <a:t>hiệt</a:t>
            </a:r>
            <a:r>
              <a:rPr lang="vi-VN" spc="-2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để</a:t>
            </a:r>
            <a:r>
              <a:rPr lang="vi-VN" spc="-3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gia</a:t>
            </a:r>
            <a:r>
              <a:rPr lang="vi-VN" spc="-2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nhiệt</a:t>
            </a:r>
            <a:r>
              <a:rPr lang="vi-VN" spc="-2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không</a:t>
            </a:r>
            <a:r>
              <a:rPr lang="vi-VN" spc="-25" dirty="0">
                <a:effectLst/>
                <a:latin typeface="Arial" panose="020B0604020202020204" pitchFamily="34" charset="0"/>
                <a:ea typeface="Times New Roman" panose="02020603050405020304" pitchFamily="18" charset="0"/>
                <a:cs typeface="Arial" panose="020B0604020202020204" pitchFamily="34" charset="0"/>
              </a:rPr>
              <a:t> </a:t>
            </a:r>
            <a:r>
              <a:rPr lang="vi-VN" spc="-10" dirty="0">
                <a:effectLst/>
                <a:latin typeface="Arial" panose="020B0604020202020204" pitchFamily="34" charset="0"/>
                <a:ea typeface="Times New Roman" panose="02020603050405020304" pitchFamily="18" charset="0"/>
                <a:cs typeface="Arial" panose="020B0604020202020204" pitchFamily="34" charset="0"/>
              </a:rPr>
              <a:t>k</a:t>
            </a:r>
            <a:r>
              <a:rPr lang="vi-VN" dirty="0">
                <a:effectLst/>
                <a:latin typeface="Arial" panose="020B0604020202020204" pitchFamily="34" charset="0"/>
                <a:ea typeface="Times New Roman" panose="02020603050405020304" pitchFamily="18" charset="0"/>
                <a:cs typeface="Arial" panose="020B0604020202020204" pitchFamily="34" charset="0"/>
              </a:rPr>
              <a:t>hí</a:t>
            </a:r>
            <a:r>
              <a:rPr lang="vi-VN" spc="-2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tươi,</a:t>
            </a:r>
            <a:r>
              <a:rPr lang="vi-VN" spc="-2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b</a:t>
            </a:r>
            <a:r>
              <a:rPr lang="vi-VN" spc="-5" dirty="0">
                <a:effectLst/>
                <a:latin typeface="Arial" panose="020B0604020202020204" pitchFamily="34" charset="0"/>
                <a:ea typeface="Times New Roman" panose="02020603050405020304" pitchFamily="18" charset="0"/>
                <a:cs typeface="Arial" panose="020B0604020202020204" pitchFamily="34" charset="0"/>
              </a:rPr>
              <a:t>ằ</a:t>
            </a:r>
            <a:r>
              <a:rPr lang="vi-VN" dirty="0">
                <a:effectLst/>
                <a:latin typeface="Arial" panose="020B0604020202020204" pitchFamily="34" charset="0"/>
                <a:ea typeface="Times New Roman" panose="02020603050405020304" pitchFamily="18" charset="0"/>
                <a:cs typeface="Arial" panose="020B0604020202020204" pitchFamily="34" charset="0"/>
              </a:rPr>
              <a:t>ng</a:t>
            </a:r>
            <a:r>
              <a:rPr lang="vi-VN" spc="-25" dirty="0">
                <a:effectLst/>
                <a:latin typeface="Arial" panose="020B0604020202020204" pitchFamily="34" charset="0"/>
                <a:ea typeface="Times New Roman" panose="02020603050405020304" pitchFamily="18" charset="0"/>
                <a:cs typeface="Arial" panose="020B0604020202020204" pitchFamily="34" charset="0"/>
              </a:rPr>
              <a:t> </a:t>
            </a:r>
            <a:r>
              <a:rPr lang="vi-VN" spc="-5" dirty="0">
                <a:effectLst/>
                <a:latin typeface="Arial" panose="020B0604020202020204" pitchFamily="34" charset="0"/>
                <a:ea typeface="Times New Roman" panose="02020603050405020304" pitchFamily="18" charset="0"/>
                <a:cs typeface="Arial" panose="020B0604020202020204" pitchFamily="34" charset="0"/>
              </a:rPr>
              <a:t>các</a:t>
            </a:r>
            <a:r>
              <a:rPr lang="vi-VN" dirty="0">
                <a:effectLst/>
                <a:latin typeface="Arial" panose="020B0604020202020204" pitchFamily="34" charset="0"/>
                <a:ea typeface="Times New Roman" panose="02020603050405020304" pitchFamily="18" charset="0"/>
                <a:cs typeface="Arial" panose="020B0604020202020204" pitchFamily="34" charset="0"/>
              </a:rPr>
              <a:t>h</a:t>
            </a:r>
            <a:r>
              <a:rPr lang="vi-VN" spc="-2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sử</a:t>
            </a:r>
            <a:r>
              <a:rPr lang="vi-VN" spc="-2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dụ</a:t>
            </a:r>
            <a:r>
              <a:rPr lang="vi-VN" spc="-10" dirty="0">
                <a:effectLst/>
                <a:latin typeface="Arial" panose="020B0604020202020204" pitchFamily="34" charset="0"/>
                <a:ea typeface="Times New Roman" panose="02020603050405020304" pitchFamily="18" charset="0"/>
                <a:cs typeface="Arial" panose="020B0604020202020204" pitchFamily="34" charset="0"/>
              </a:rPr>
              <a:t>n</a:t>
            </a:r>
            <a:r>
              <a:rPr lang="vi-VN" dirty="0">
                <a:effectLst/>
                <a:latin typeface="Arial" panose="020B0604020202020204" pitchFamily="34" charset="0"/>
                <a:ea typeface="Times New Roman" panose="02020603050405020304" pitchFamily="18" charset="0"/>
                <a:cs typeface="Arial" panose="020B0604020202020204" pitchFamily="34" charset="0"/>
              </a:rPr>
              <a:t>g</a:t>
            </a:r>
            <a:r>
              <a:rPr lang="vi-VN" spc="-2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hơi</a:t>
            </a:r>
            <a:r>
              <a:rPr lang="vi-VN" spc="-2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trực t</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ế</a:t>
            </a:r>
            <a:r>
              <a:rPr lang="vi-VN" dirty="0">
                <a:effectLst/>
                <a:latin typeface="Arial" panose="020B0604020202020204" pitchFamily="34" charset="0"/>
                <a:ea typeface="Times New Roman" panose="02020603050405020304" pitchFamily="18" charset="0"/>
                <a:cs typeface="Arial" panose="020B0604020202020204" pitchFamily="34" charset="0"/>
              </a:rPr>
              <a:t>p. Do đó, không khí </a:t>
            </a:r>
            <a:r>
              <a:rPr lang="vi-VN" spc="5" dirty="0">
                <a:effectLst/>
                <a:latin typeface="Arial" panose="020B0604020202020204" pitchFamily="34" charset="0"/>
                <a:ea typeface="Times New Roman" panose="02020603050405020304" pitchFamily="18" charset="0"/>
                <a:cs typeface="Arial" panose="020B0604020202020204" pitchFamily="34" charset="0"/>
              </a:rPr>
              <a:t>t</a:t>
            </a:r>
            <a:r>
              <a:rPr lang="vi-VN" dirty="0">
                <a:effectLst/>
                <a:latin typeface="Arial" panose="020B0604020202020204" pitchFamily="34" charset="0"/>
                <a:ea typeface="Times New Roman" panose="02020603050405020304" pitchFamily="18" charset="0"/>
                <a:cs typeface="Arial" panose="020B0604020202020204" pitchFamily="34" charset="0"/>
              </a:rPr>
              <a:t>ươi đã</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được</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gia nhi</a:t>
            </a:r>
            <a:r>
              <a:rPr lang="vi-VN" spc="-5" dirty="0">
                <a:effectLst/>
                <a:latin typeface="Arial" panose="020B0604020202020204" pitchFamily="34" charset="0"/>
                <a:ea typeface="Times New Roman" panose="02020603050405020304" pitchFamily="18" charset="0"/>
                <a:cs typeface="Arial" panose="020B0604020202020204" pitchFamily="34" charset="0"/>
              </a:rPr>
              <a:t>ệ</a:t>
            </a:r>
            <a:r>
              <a:rPr lang="vi-VN" dirty="0">
                <a:effectLst/>
                <a:latin typeface="Arial" panose="020B0604020202020204" pitchFamily="34" charset="0"/>
                <a:ea typeface="Times New Roman" panose="02020603050405020304" pitchFamily="18" charset="0"/>
                <a:cs typeface="Arial" panose="020B0604020202020204" pitchFamily="34" charset="0"/>
              </a:rPr>
              <a:t>t </a:t>
            </a:r>
            <a:r>
              <a:rPr lang="vi-VN" spc="10" dirty="0">
                <a:effectLst/>
                <a:latin typeface="Arial" panose="020B0604020202020204" pitchFamily="34" charset="0"/>
                <a:ea typeface="Times New Roman" panose="02020603050405020304" pitchFamily="18" charset="0"/>
                <a:cs typeface="Arial" panose="020B0604020202020204" pitchFamily="34" charset="0"/>
              </a:rPr>
              <a:t>đ</a:t>
            </a:r>
            <a:r>
              <a:rPr lang="vi-VN" dirty="0">
                <a:effectLst/>
                <a:latin typeface="Arial" panose="020B0604020202020204" pitchFamily="34" charset="0"/>
                <a:ea typeface="Times New Roman" panose="02020603050405020304" pitchFamily="18" charset="0"/>
                <a:cs typeface="Arial" panose="020B0604020202020204" pitchFamily="34" charset="0"/>
              </a:rPr>
              <a:t>ể</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spc="5" dirty="0">
                <a:effectLst/>
                <a:latin typeface="Arial" panose="020B0604020202020204" pitchFamily="34" charset="0"/>
                <a:ea typeface="Times New Roman" panose="02020603050405020304" pitchFamily="18" charset="0"/>
                <a:cs typeface="Arial" panose="020B0604020202020204" pitchFamily="34" charset="0"/>
              </a:rPr>
              <a:t>c</a:t>
            </a:r>
            <a:r>
              <a:rPr lang="vi-VN" spc="-5" dirty="0">
                <a:effectLst/>
                <a:latin typeface="Arial" panose="020B0604020202020204" pitchFamily="34" charset="0"/>
                <a:ea typeface="Times New Roman" panose="02020603050405020304" pitchFamily="18" charset="0"/>
                <a:cs typeface="Arial" panose="020B0604020202020204" pitchFamily="34" charset="0"/>
              </a:rPr>
              <a:t>ấ</a:t>
            </a:r>
            <a:r>
              <a:rPr lang="vi-VN" dirty="0">
                <a:effectLst/>
                <a:latin typeface="Arial" panose="020B0604020202020204" pitchFamily="34" charset="0"/>
                <a:ea typeface="Times New Roman" panose="02020603050405020304" pitchFamily="18" charset="0"/>
                <a:cs typeface="Arial" panose="020B0604020202020204" pitchFamily="34" charset="0"/>
              </a:rPr>
              <a:t>p </a:t>
            </a:r>
            <a:r>
              <a:rPr lang="vi-VN" spc="-5" dirty="0">
                <a:effectLst/>
                <a:latin typeface="Arial" panose="020B0604020202020204" pitchFamily="34" charset="0"/>
                <a:ea typeface="Times New Roman" panose="02020603050405020304" pitchFamily="18" charset="0"/>
                <a:cs typeface="Arial" panose="020B0604020202020204" pitchFamily="34" charset="0"/>
              </a:rPr>
              <a:t>c</a:t>
            </a:r>
            <a:r>
              <a:rPr lang="vi-VN" dirty="0">
                <a:effectLst/>
                <a:latin typeface="Arial" panose="020B0604020202020204" pitchFamily="34" charset="0"/>
                <a:ea typeface="Times New Roman" panose="02020603050405020304" pitchFamily="18" charset="0"/>
                <a:cs typeface="Arial" panose="020B0604020202020204" pitchFamily="34" charset="0"/>
              </a:rPr>
              <a:t>ho lò hơ</a:t>
            </a:r>
            <a:r>
              <a:rPr lang="vi-VN" spc="10" dirty="0">
                <a:effectLst/>
                <a:latin typeface="Arial" panose="020B0604020202020204" pitchFamily="34" charset="0"/>
                <a:ea typeface="Times New Roman" panose="02020603050405020304" pitchFamily="18" charset="0"/>
                <a:cs typeface="Arial" panose="020B0604020202020204" pitchFamily="34" charset="0"/>
              </a:rPr>
              <a:t>i</a:t>
            </a:r>
            <a:r>
              <a:rPr lang="vi-VN" dirty="0">
                <a:effectLst/>
                <a:latin typeface="Arial" panose="020B0604020202020204" pitchFamily="34" charset="0"/>
                <a:ea typeface="Times New Roman" panose="02020603050405020304" pitchFamily="18" charset="0"/>
                <a:cs typeface="Arial" panose="020B0604020202020204" pitchFamily="34" charset="0"/>
              </a:rPr>
              <a:t>.</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lvl="1" algn="just">
              <a:lnSpc>
                <a:spcPct val="107000"/>
              </a:lnSpc>
              <a:spcBef>
                <a:spcPts val="300"/>
              </a:spcBef>
              <a:spcAft>
                <a:spcPts val="300"/>
              </a:spcAft>
            </a:pPr>
            <a:r>
              <a:rPr lang="vi-VN" dirty="0">
                <a:effectLst/>
                <a:latin typeface="Arial" panose="020B0604020202020204" pitchFamily="34" charset="0"/>
                <a:ea typeface="Times New Roman" panose="02020603050405020304" pitchFamily="18" charset="0"/>
                <a:cs typeface="Arial" panose="020B0604020202020204" pitchFamily="34" charset="0"/>
              </a:rPr>
              <a:t>Vi</a:t>
            </a:r>
            <a:r>
              <a:rPr lang="vi-VN" spc="-5" dirty="0">
                <a:effectLst/>
                <a:latin typeface="Arial" panose="020B0604020202020204" pitchFamily="34" charset="0"/>
                <a:ea typeface="Times New Roman" panose="02020603050405020304" pitchFamily="18" charset="0"/>
                <a:cs typeface="Arial" panose="020B0604020202020204" pitchFamily="34" charset="0"/>
              </a:rPr>
              <a:t>ệ</a:t>
            </a:r>
            <a:r>
              <a:rPr lang="vi-VN" dirty="0">
                <a:effectLst/>
                <a:latin typeface="Arial" panose="020B0604020202020204" pitchFamily="34" charset="0"/>
                <a:ea typeface="Times New Roman" panose="02020603050405020304" pitchFamily="18" charset="0"/>
                <a:cs typeface="Arial" panose="020B0604020202020204" pitchFamily="34" charset="0"/>
              </a:rPr>
              <a:t>c</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mất mát hơi giãn </a:t>
            </a:r>
            <a:r>
              <a:rPr lang="vi-VN" spc="-5"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p</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d</a:t>
            </a:r>
            <a:r>
              <a:rPr lang="vi-VN" spc="-5" dirty="0">
                <a:effectLst/>
                <a:latin typeface="Arial" panose="020B0604020202020204" pitchFamily="34" charset="0"/>
                <a:ea typeface="Times New Roman" panose="02020603050405020304" pitchFamily="18" charset="0"/>
                <a:cs typeface="Arial" panose="020B0604020202020204" pitchFamily="34" charset="0"/>
              </a:rPr>
              <a:t>ẫ</a:t>
            </a:r>
            <a:r>
              <a:rPr lang="vi-VN" dirty="0">
                <a:effectLst/>
                <a:latin typeface="Arial" panose="020B0604020202020204" pitchFamily="34" charset="0"/>
                <a:ea typeface="Times New Roman" panose="02020603050405020304" pitchFamily="18" charset="0"/>
                <a:cs typeface="Arial" panose="020B0604020202020204" pitchFamily="34" charset="0"/>
              </a:rPr>
              <a:t>n đ</a:t>
            </a:r>
            <a:r>
              <a:rPr lang="vi-VN" spc="-5" dirty="0">
                <a:effectLst/>
                <a:latin typeface="Arial" panose="020B0604020202020204" pitchFamily="34" charset="0"/>
                <a:ea typeface="Times New Roman" panose="02020603050405020304" pitchFamily="18" charset="0"/>
                <a:cs typeface="Arial" panose="020B0604020202020204" pitchFamily="34" charset="0"/>
              </a:rPr>
              <a:t>ế</a:t>
            </a:r>
            <a:r>
              <a:rPr lang="vi-VN" dirty="0">
                <a:effectLst/>
                <a:latin typeface="Arial" panose="020B0604020202020204" pitchFamily="34" charset="0"/>
                <a:ea typeface="Times New Roman" panose="02020603050405020304" pitchFamily="18" charset="0"/>
                <a:cs typeface="Arial" panose="020B0604020202020204" pitchFamily="34" charset="0"/>
              </a:rPr>
              <a:t>n tổn </a:t>
            </a:r>
            <a:r>
              <a:rPr lang="vi-VN" spc="5" dirty="0">
                <a:effectLst/>
                <a:latin typeface="Arial" panose="020B0604020202020204" pitchFamily="34" charset="0"/>
                <a:ea typeface="Times New Roman" panose="02020603050405020304" pitchFamily="18" charset="0"/>
                <a:cs typeface="Arial" panose="020B0604020202020204" pitchFamily="34" charset="0"/>
              </a:rPr>
              <a:t>t</a:t>
            </a:r>
            <a:r>
              <a:rPr lang="vi-VN" dirty="0">
                <a:effectLst/>
                <a:latin typeface="Arial" panose="020B0604020202020204" pitchFamily="34" charset="0"/>
                <a:ea typeface="Times New Roman" panose="02020603050405020304" pitchFamily="18" charset="0"/>
                <a:cs typeface="Arial" panose="020B0604020202020204" pitchFamily="34" charset="0"/>
              </a:rPr>
              <a:t>h</a:t>
            </a:r>
            <a:r>
              <a:rPr lang="vi-VN" spc="-5" dirty="0">
                <a:effectLst/>
                <a:latin typeface="Arial" panose="020B0604020202020204" pitchFamily="34" charset="0"/>
                <a:ea typeface="Times New Roman" panose="02020603050405020304" pitchFamily="18" charset="0"/>
                <a:cs typeface="Arial" panose="020B0604020202020204" pitchFamily="34" charset="0"/>
              </a:rPr>
              <a:t>ấ</a:t>
            </a:r>
            <a:r>
              <a:rPr lang="vi-VN" dirty="0">
                <a:effectLst/>
                <a:latin typeface="Arial" panose="020B0604020202020204" pitchFamily="34" charset="0"/>
                <a:ea typeface="Times New Roman" panose="02020603050405020304" pitchFamily="18" charset="0"/>
                <a:cs typeface="Arial" panose="020B0604020202020204" pitchFamily="34" charset="0"/>
              </a:rPr>
              <a:t>t nh</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ệ</a:t>
            </a:r>
            <a:r>
              <a:rPr lang="vi-VN" dirty="0">
                <a:effectLst/>
                <a:latin typeface="Arial" panose="020B0604020202020204" pitchFamily="34" charset="0"/>
                <a:ea typeface="Times New Roman" panose="02020603050405020304" pitchFamily="18" charset="0"/>
                <a:cs typeface="Arial" panose="020B0604020202020204" pitchFamily="34" charset="0"/>
              </a:rPr>
              <a:t>t. </a:t>
            </a:r>
            <a:endParaRPr lang="en-US"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794785CA-C123-FA0F-7F9F-78C515538C51}"/>
              </a:ext>
            </a:extLst>
          </p:cNvPr>
          <p:cNvSpPr txBox="1"/>
          <p:nvPr/>
        </p:nvSpPr>
        <p:spPr>
          <a:xfrm>
            <a:off x="609600" y="3314776"/>
            <a:ext cx="10972800" cy="2933624"/>
          </a:xfrm>
          <a:prstGeom prst="rect">
            <a:avLst/>
          </a:prstGeom>
          <a:noFill/>
        </p:spPr>
        <p:txBody>
          <a:bodyPr wrap="square">
            <a:spAutoFit/>
          </a:bodyPr>
          <a:lstStyle/>
          <a:p>
            <a:pPr marL="285750" indent="-285750" algn="just">
              <a:lnSpc>
                <a:spcPct val="107000"/>
              </a:lnSpc>
              <a:spcBef>
                <a:spcPts val="300"/>
              </a:spcBef>
              <a:spcAft>
                <a:spcPts val="300"/>
              </a:spcAft>
              <a:buFont typeface="Arial" panose="020B0604020202020204" pitchFamily="34" charset="0"/>
              <a:buChar char="•"/>
            </a:pPr>
            <a:r>
              <a:rPr lang="vi-VN" i="1" dirty="0">
                <a:effectLst/>
                <a:latin typeface="Arial" panose="020B0604020202020204" pitchFamily="34" charset="0"/>
                <a:ea typeface="Times New Roman" panose="02020603050405020304" pitchFamily="18" charset="0"/>
                <a:cs typeface="Arial" panose="020B0604020202020204" pitchFamily="34" charset="0"/>
              </a:rPr>
              <a:t>Gi</a:t>
            </a:r>
            <a:r>
              <a:rPr lang="vi-VN" i="1" spc="-5" dirty="0">
                <a:effectLst/>
                <a:latin typeface="Arial" panose="020B0604020202020204" pitchFamily="34" charset="0"/>
                <a:ea typeface="Times New Roman" panose="02020603050405020304" pitchFamily="18" charset="0"/>
                <a:cs typeface="Arial" panose="020B0604020202020204" pitchFamily="34" charset="0"/>
              </a:rPr>
              <a:t>ả</a:t>
            </a:r>
            <a:r>
              <a:rPr lang="vi-VN" i="1" dirty="0">
                <a:effectLst/>
                <a:latin typeface="Arial" panose="020B0604020202020204" pitchFamily="34" charset="0"/>
                <a:ea typeface="Times New Roman" panose="02020603050405020304" pitchFamily="18" charset="0"/>
                <a:cs typeface="Arial" panose="020B0604020202020204" pitchFamily="34" charset="0"/>
              </a:rPr>
              <a:t>i pháp thực</a:t>
            </a:r>
            <a:r>
              <a:rPr lang="vi-VN" i="1" spc="-5" dirty="0">
                <a:effectLst/>
                <a:latin typeface="Arial" panose="020B0604020202020204" pitchFamily="34" charset="0"/>
                <a:ea typeface="Times New Roman" panose="02020603050405020304" pitchFamily="18" charset="0"/>
                <a:cs typeface="Arial" panose="020B0604020202020204" pitchFamily="34" charset="0"/>
              </a:rPr>
              <a:t> </a:t>
            </a:r>
            <a:r>
              <a:rPr lang="vi-VN" i="1" dirty="0">
                <a:effectLst/>
                <a:latin typeface="Arial" panose="020B0604020202020204" pitchFamily="34" charset="0"/>
                <a:ea typeface="Times New Roman" panose="02020603050405020304" pitchFamily="18" charset="0"/>
                <a:cs typeface="Arial" panose="020B0604020202020204" pitchFamily="34" charset="0"/>
              </a:rPr>
              <a:t>h</a:t>
            </a:r>
            <a:r>
              <a:rPr lang="vi-VN" i="1" spc="5" dirty="0">
                <a:effectLst/>
                <a:latin typeface="Arial" panose="020B0604020202020204" pitchFamily="34" charset="0"/>
                <a:ea typeface="Times New Roman" panose="02020603050405020304" pitchFamily="18" charset="0"/>
                <a:cs typeface="Arial" panose="020B0604020202020204" pitchFamily="34" charset="0"/>
              </a:rPr>
              <a:t>i</a:t>
            </a:r>
            <a:r>
              <a:rPr lang="vi-VN" i="1" spc="-5" dirty="0">
                <a:effectLst/>
                <a:latin typeface="Arial" panose="020B0604020202020204" pitchFamily="34" charset="0"/>
                <a:ea typeface="Times New Roman" panose="02020603050405020304" pitchFamily="18" charset="0"/>
                <a:cs typeface="Arial" panose="020B0604020202020204" pitchFamily="34" charset="0"/>
              </a:rPr>
              <a:t>ệ</a:t>
            </a:r>
            <a:r>
              <a:rPr lang="vi-VN" i="1" dirty="0">
                <a:effectLst/>
                <a:latin typeface="Arial" panose="020B0604020202020204" pitchFamily="34" charset="0"/>
                <a:ea typeface="Times New Roman" panose="02020603050405020304" pitchFamily="18" charset="0"/>
                <a:cs typeface="Arial" panose="020B0604020202020204" pitchFamily="34" charset="0"/>
              </a:rPr>
              <a:t>n:</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lvl="1" algn="just">
              <a:lnSpc>
                <a:spcPct val="107000"/>
              </a:lnSpc>
              <a:spcBef>
                <a:spcPts val="300"/>
              </a:spcBef>
              <a:spcAft>
                <a:spcPts val="300"/>
              </a:spcAft>
            </a:pPr>
            <a:r>
              <a:rPr lang="vi-VN" dirty="0">
                <a:effectLst/>
                <a:latin typeface="Arial" panose="020B0604020202020204" pitchFamily="34" charset="0"/>
                <a:ea typeface="Calibri" panose="020F0502020204030204" pitchFamily="34" charset="0"/>
                <a:cs typeface="Arial" panose="020B0604020202020204" pitchFamily="34" charset="0"/>
              </a:rPr>
              <a:t>–</a:t>
            </a:r>
            <a:r>
              <a:rPr lang="vi-VN" spc="130" dirty="0">
                <a:effectLst/>
                <a:latin typeface="Arial" panose="020B0604020202020204" pitchFamily="34" charset="0"/>
                <a:ea typeface="Calibri" panose="020F0502020204030204" pitchFamily="34"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5" dirty="0">
                <a:effectLst/>
                <a:latin typeface="Arial" panose="020B0604020202020204" pitchFamily="34" charset="0"/>
                <a:ea typeface="Times New Roman" panose="02020603050405020304" pitchFamily="18" charset="0"/>
                <a:cs typeface="Arial" panose="020B0604020202020204" pitchFamily="34" charset="0"/>
              </a:rPr>
              <a:t>r</a:t>
            </a:r>
            <a:r>
              <a:rPr lang="vi-VN" dirty="0">
                <a:effectLst/>
                <a:latin typeface="Arial" panose="020B0604020202020204" pitchFamily="34" charset="0"/>
                <a:ea typeface="Times New Roman" panose="02020603050405020304" pitchFamily="18" charset="0"/>
                <a:cs typeface="Arial" panose="020B0604020202020204" pitchFamily="34" charset="0"/>
              </a:rPr>
              <a:t>ong</a:t>
            </a:r>
            <a:r>
              <a:rPr lang="vi-VN" spc="3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quá</a:t>
            </a:r>
            <a:r>
              <a:rPr lang="vi-VN" spc="3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trình</a:t>
            </a:r>
            <a:r>
              <a:rPr lang="vi-VN" spc="4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kiểm</a:t>
            </a:r>
            <a:r>
              <a:rPr lang="vi-VN" spc="3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to</a:t>
            </a:r>
            <a:r>
              <a:rPr lang="vi-VN" spc="10"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n</a:t>
            </a:r>
            <a:r>
              <a:rPr lang="vi-VN" spc="3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a:t>
            </a:r>
            <a:r>
              <a:rPr lang="vi-VN" spc="-5" dirty="0">
                <a:effectLst/>
                <a:latin typeface="Arial" panose="020B0604020202020204" pitchFamily="34" charset="0"/>
                <a:ea typeface="Times New Roman" panose="02020603050405020304" pitchFamily="18" charset="0"/>
                <a:cs typeface="Arial" panose="020B0604020202020204" pitchFamily="34" charset="0"/>
              </a:rPr>
              <a:t>ă</a:t>
            </a:r>
            <a:r>
              <a:rPr lang="vi-VN" dirty="0">
                <a:effectLst/>
                <a:latin typeface="Arial" panose="020B0604020202020204" pitchFamily="34" charset="0"/>
                <a:ea typeface="Times New Roman" panose="02020603050405020304" pitchFamily="18" charset="0"/>
                <a:cs typeface="Arial" panose="020B0604020202020204" pitchFamily="34" charset="0"/>
              </a:rPr>
              <a:t>ng</a:t>
            </a:r>
            <a:r>
              <a:rPr lang="vi-VN" spc="3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lượng,</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ki</a:t>
            </a:r>
            <a:r>
              <a:rPr lang="vi-VN" spc="-5" dirty="0">
                <a:effectLst/>
                <a:latin typeface="Arial" panose="020B0604020202020204" pitchFamily="34" charset="0"/>
                <a:ea typeface="Times New Roman" panose="02020603050405020304" pitchFamily="18" charset="0"/>
                <a:cs typeface="Arial" panose="020B0604020202020204" pitchFamily="34" charset="0"/>
              </a:rPr>
              <a:t>ể</a:t>
            </a:r>
            <a:r>
              <a:rPr lang="vi-VN" dirty="0">
                <a:effectLst/>
                <a:latin typeface="Arial" panose="020B0604020202020204" pitchFamily="34" charset="0"/>
                <a:ea typeface="Times New Roman" panose="02020603050405020304" pitchFamily="18" charset="0"/>
                <a:cs typeface="Arial" panose="020B0604020202020204" pitchFamily="34" charset="0"/>
              </a:rPr>
              <a:t>m</a:t>
            </a:r>
            <a:r>
              <a:rPr lang="vi-VN" spc="4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15" dirty="0">
                <a:effectLst/>
                <a:latin typeface="Arial" panose="020B0604020202020204" pitchFamily="34" charset="0"/>
                <a:ea typeface="Times New Roman" panose="02020603050405020304" pitchFamily="18" charset="0"/>
                <a:cs typeface="Arial" panose="020B0604020202020204" pitchFamily="34" charset="0"/>
              </a:rPr>
              <a:t>o</a:t>
            </a:r>
            <a:r>
              <a:rPr lang="vi-VN" spc="-5"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n</a:t>
            </a:r>
            <a:r>
              <a:rPr lang="vi-VN" spc="4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viên</a:t>
            </a:r>
            <a:r>
              <a:rPr lang="vi-VN" spc="3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đề</a:t>
            </a:r>
            <a:r>
              <a:rPr lang="vi-VN" spc="3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x</a:t>
            </a:r>
            <a:r>
              <a:rPr lang="vi-VN" spc="10" dirty="0">
                <a:effectLst/>
                <a:latin typeface="Arial" panose="020B0604020202020204" pitchFamily="34" charset="0"/>
                <a:ea typeface="Times New Roman" panose="02020603050405020304" pitchFamily="18" charset="0"/>
                <a:cs typeface="Arial" panose="020B0604020202020204" pitchFamily="34" charset="0"/>
              </a:rPr>
              <a:t>u</a:t>
            </a:r>
            <a:r>
              <a:rPr lang="vi-VN" spc="-5" dirty="0">
                <a:effectLst/>
                <a:latin typeface="Arial" panose="020B0604020202020204" pitchFamily="34" charset="0"/>
                <a:ea typeface="Times New Roman" panose="02020603050405020304" pitchFamily="18" charset="0"/>
                <a:cs typeface="Arial" panose="020B0604020202020204" pitchFamily="34" charset="0"/>
              </a:rPr>
              <a:t>ấ</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3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lắp</a:t>
            </a:r>
            <a:r>
              <a:rPr lang="vi-VN" spc="3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a:t>
            </a:r>
            <a:r>
              <a:rPr lang="vi-VN" spc="-5" dirty="0">
                <a:effectLst/>
                <a:latin typeface="Arial" panose="020B0604020202020204" pitchFamily="34" charset="0"/>
                <a:ea typeface="Times New Roman" panose="02020603050405020304" pitchFamily="18" charset="0"/>
                <a:cs typeface="Arial" panose="020B0604020202020204" pitchFamily="34" charset="0"/>
              </a:rPr>
              <a:t>ặ</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hệ</a:t>
            </a:r>
            <a:r>
              <a:rPr lang="vi-VN" spc="30" dirty="0">
                <a:effectLst/>
                <a:latin typeface="Arial" panose="020B0604020202020204" pitchFamily="34" charset="0"/>
                <a:ea typeface="Times New Roman" panose="02020603050405020304" pitchFamily="18" charset="0"/>
                <a:cs typeface="Arial" panose="020B0604020202020204" pitchFamily="34" charset="0"/>
              </a:rPr>
              <a:t> </a:t>
            </a:r>
            <a:r>
              <a:rPr lang="vi-VN" spc="15" dirty="0">
                <a:effectLst/>
                <a:latin typeface="Arial" panose="020B0604020202020204" pitchFamily="34" charset="0"/>
                <a:ea typeface="Times New Roman" panose="02020603050405020304" pitchFamily="18" charset="0"/>
                <a:cs typeface="Arial" panose="020B0604020202020204" pitchFamily="34" charset="0"/>
              </a:rPr>
              <a:t>t</a:t>
            </a:r>
            <a:r>
              <a:rPr lang="vi-VN" dirty="0">
                <a:effectLst/>
                <a:latin typeface="Arial" panose="020B0604020202020204" pitchFamily="34" charset="0"/>
                <a:ea typeface="Times New Roman" panose="02020603050405020304" pitchFamily="18" charset="0"/>
                <a:cs typeface="Arial" panose="020B0604020202020204" pitchFamily="34" charset="0"/>
              </a:rPr>
              <a:t>hống</a:t>
            </a:r>
            <a:r>
              <a:rPr lang="vi-VN" spc="3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thu hồi hơi g</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ã</a:t>
            </a:r>
            <a:r>
              <a:rPr lang="vi-VN" dirty="0">
                <a:effectLst/>
                <a:latin typeface="Arial" panose="020B0604020202020204" pitchFamily="34" charset="0"/>
                <a:ea typeface="Times New Roman" panose="02020603050405020304" pitchFamily="18" charset="0"/>
                <a:cs typeface="Arial" panose="020B0604020202020204" pitchFamily="34" charset="0"/>
              </a:rPr>
              <a:t>n </a:t>
            </a:r>
            <a:r>
              <a:rPr lang="vi-VN" spc="-5"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p, được</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lắp</a:t>
            </a:r>
            <a:r>
              <a:rPr lang="vi-VN" spc="1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tại điểm thông g</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dirty="0">
                <a:effectLst/>
                <a:latin typeface="Arial" panose="020B0604020202020204" pitchFamily="34" charset="0"/>
                <a:ea typeface="Times New Roman" panose="02020603050405020304" pitchFamily="18" charset="0"/>
                <a:cs typeface="Arial" panose="020B0604020202020204" pitchFamily="34" charset="0"/>
              </a:rPr>
              <a:t>ó </a:t>
            </a:r>
            <a:r>
              <a:rPr lang="vi-VN" spc="-5" dirty="0">
                <a:effectLst/>
                <a:latin typeface="Arial" panose="020B0604020202020204" pitchFamily="34" charset="0"/>
                <a:ea typeface="Times New Roman" panose="02020603050405020304" pitchFamily="18" charset="0"/>
                <a:cs typeface="Arial" panose="020B0604020202020204" pitchFamily="34" charset="0"/>
              </a:rPr>
              <a:t>c</a:t>
            </a:r>
            <a:r>
              <a:rPr lang="vi-VN" dirty="0">
                <a:effectLst/>
                <a:latin typeface="Arial" panose="020B0604020202020204" pitchFamily="34" charset="0"/>
                <a:ea typeface="Times New Roman" panose="02020603050405020304" pitchFamily="18" charset="0"/>
                <a:cs typeface="Arial" panose="020B0604020202020204" pitchFamily="34" charset="0"/>
              </a:rPr>
              <a:t>ủa</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hơi g</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ã</a:t>
            </a:r>
            <a:r>
              <a:rPr lang="vi-VN" dirty="0">
                <a:effectLst/>
                <a:latin typeface="Arial" panose="020B0604020202020204" pitchFamily="34" charset="0"/>
                <a:ea typeface="Times New Roman" panose="02020603050405020304" pitchFamily="18" charset="0"/>
                <a:cs typeface="Arial" panose="020B0604020202020204" pitchFamily="34" charset="0"/>
              </a:rPr>
              <a:t>n </a:t>
            </a:r>
            <a:r>
              <a:rPr lang="vi-VN" spc="-5"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p.</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lvl="1" algn="just">
              <a:lnSpc>
                <a:spcPct val="107000"/>
              </a:lnSpc>
              <a:spcBef>
                <a:spcPts val="300"/>
              </a:spcBef>
              <a:spcAft>
                <a:spcPts val="300"/>
              </a:spcAft>
            </a:pPr>
            <a:r>
              <a:rPr lang="vi-VN" dirty="0">
                <a:effectLst/>
                <a:latin typeface="Arial" panose="020B0604020202020204" pitchFamily="34" charset="0"/>
                <a:ea typeface="Calibri" panose="020F0502020204030204" pitchFamily="34" charset="0"/>
                <a:cs typeface="Arial" panose="020B0604020202020204" pitchFamily="34" charset="0"/>
              </a:rPr>
              <a:t>–</a:t>
            </a:r>
            <a:r>
              <a:rPr lang="vi-VN" spc="130" dirty="0">
                <a:effectLst/>
                <a:latin typeface="Arial" panose="020B0604020202020204" pitchFamily="34" charset="0"/>
                <a:ea typeface="Calibri" panose="020F0502020204030204" pitchFamily="34"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Nhi</a:t>
            </a:r>
            <a:r>
              <a:rPr lang="vi-VN" spc="-5" dirty="0">
                <a:effectLst/>
                <a:latin typeface="Arial" panose="020B0604020202020204" pitchFamily="34" charset="0"/>
                <a:ea typeface="Times New Roman" panose="02020603050405020304" pitchFamily="18" charset="0"/>
                <a:cs typeface="Arial" panose="020B0604020202020204" pitchFamily="34" charset="0"/>
              </a:rPr>
              <a:t>ệ</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45" dirty="0">
                <a:effectLst/>
                <a:latin typeface="Arial" panose="020B0604020202020204" pitchFamily="34" charset="0"/>
                <a:ea typeface="Times New Roman" panose="02020603050405020304" pitchFamily="18" charset="0"/>
                <a:cs typeface="Arial" panose="020B0604020202020204" pitchFamily="34" charset="0"/>
              </a:rPr>
              <a:t> </a:t>
            </a:r>
            <a:r>
              <a:rPr lang="vi-VN" spc="-5" dirty="0">
                <a:effectLst/>
                <a:latin typeface="Arial" panose="020B0604020202020204" pitchFamily="34" charset="0"/>
                <a:ea typeface="Times New Roman" panose="02020603050405020304" pitchFamily="18" charset="0"/>
                <a:cs typeface="Arial" panose="020B0604020202020204" pitchFamily="34" charset="0"/>
              </a:rPr>
              <a:t>c</a:t>
            </a:r>
            <a:r>
              <a:rPr lang="vi-VN" dirty="0">
                <a:effectLst/>
                <a:latin typeface="Arial" panose="020B0604020202020204" pitchFamily="34" charset="0"/>
                <a:ea typeface="Times New Roman" panose="02020603050405020304" pitchFamily="18" charset="0"/>
                <a:cs typeface="Arial" panose="020B0604020202020204" pitchFamily="34" charset="0"/>
              </a:rPr>
              <a:t>ó</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trong</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hơi</a:t>
            </a:r>
            <a:r>
              <a:rPr lang="vi-VN" spc="-4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g</a:t>
            </a:r>
            <a:r>
              <a:rPr lang="vi-VN" spc="1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ã</a:t>
            </a:r>
            <a:r>
              <a:rPr lang="vi-VN" dirty="0">
                <a:effectLst/>
                <a:latin typeface="Arial" panose="020B0604020202020204" pitchFamily="34" charset="0"/>
                <a:ea typeface="Times New Roman" panose="02020603050405020304" pitchFamily="18" charset="0"/>
                <a:cs typeface="Arial" panose="020B0604020202020204" pitchFamily="34" charset="0"/>
              </a:rPr>
              <a:t>n</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spc="5" dirty="0">
                <a:effectLst/>
                <a:latin typeface="Arial" panose="020B0604020202020204" pitchFamily="34" charset="0"/>
                <a:ea typeface="Times New Roman" panose="02020603050405020304" pitchFamily="18" charset="0"/>
                <a:cs typeface="Arial" panose="020B0604020202020204" pitchFamily="34" charset="0"/>
              </a:rPr>
              <a:t>á</a:t>
            </a:r>
            <a:r>
              <a:rPr lang="vi-VN" dirty="0">
                <a:effectLst/>
                <a:latin typeface="Arial" panose="020B0604020202020204" pitchFamily="34" charset="0"/>
                <a:ea typeface="Times New Roman" panose="02020603050405020304" pitchFamily="18" charset="0"/>
                <a:cs typeface="Arial" panose="020B0604020202020204" pitchFamily="34" charset="0"/>
              </a:rPr>
              <a:t>p</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đủ</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để</a:t>
            </a:r>
            <a:r>
              <a:rPr lang="vi-VN" spc="-5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gia</a:t>
            </a:r>
            <a:r>
              <a:rPr lang="vi-VN" spc="-4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nhiệt</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spc="-5" dirty="0">
                <a:effectLst/>
                <a:latin typeface="Arial" panose="020B0604020202020204" pitchFamily="34" charset="0"/>
                <a:ea typeface="Times New Roman" panose="02020603050405020304" pitchFamily="18" charset="0"/>
                <a:cs typeface="Arial" panose="020B0604020202020204" pitchFamily="34" charset="0"/>
              </a:rPr>
              <a:t>c</a:t>
            </a:r>
            <a:r>
              <a:rPr lang="vi-VN" dirty="0">
                <a:effectLst/>
                <a:latin typeface="Arial" panose="020B0604020202020204" pitchFamily="34" charset="0"/>
                <a:ea typeface="Times New Roman" panose="02020603050405020304" pitchFamily="18" charset="0"/>
                <a:cs typeface="Arial" panose="020B0604020202020204" pitchFamily="34" charset="0"/>
              </a:rPr>
              <a:t>ho</a:t>
            </a:r>
            <a:r>
              <a:rPr lang="vi-VN" spc="-3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kh</a:t>
            </a:r>
            <a:r>
              <a:rPr lang="vi-VN" spc="10" dirty="0">
                <a:effectLst/>
                <a:latin typeface="Arial" panose="020B0604020202020204" pitchFamily="34" charset="0"/>
                <a:ea typeface="Times New Roman" panose="02020603050405020304" pitchFamily="18" charset="0"/>
                <a:cs typeface="Arial" panose="020B0604020202020204" pitchFamily="34" charset="0"/>
              </a:rPr>
              <a:t>ô</a:t>
            </a:r>
            <a:r>
              <a:rPr lang="vi-VN" dirty="0">
                <a:effectLst/>
                <a:latin typeface="Arial" panose="020B0604020202020204" pitchFamily="34" charset="0"/>
                <a:ea typeface="Times New Roman" panose="02020603050405020304" pitchFamily="18" charset="0"/>
                <a:cs typeface="Arial" panose="020B0604020202020204" pitchFamily="34" charset="0"/>
              </a:rPr>
              <a:t>ng</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khí</a:t>
            </a:r>
            <a:r>
              <a:rPr lang="vi-VN" spc="-4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tươi,</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như</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v</a:t>
            </a:r>
            <a:r>
              <a:rPr lang="vi-VN" spc="-5" dirty="0">
                <a:effectLst/>
                <a:latin typeface="Arial" panose="020B0604020202020204" pitchFamily="34" charset="0"/>
                <a:ea typeface="Times New Roman" panose="02020603050405020304" pitchFamily="18" charset="0"/>
                <a:cs typeface="Arial" panose="020B0604020202020204" pitchFamily="34" charset="0"/>
              </a:rPr>
              <a:t>ậ</a:t>
            </a:r>
            <a:r>
              <a:rPr lang="vi-VN" dirty="0">
                <a:effectLst/>
                <a:latin typeface="Arial" panose="020B0604020202020204" pitchFamily="34" charset="0"/>
                <a:ea typeface="Times New Roman" panose="02020603050405020304" pitchFamily="18" charset="0"/>
                <a:cs typeface="Arial" panose="020B0604020202020204" pitchFamily="34" charset="0"/>
              </a:rPr>
              <a:t>y</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ế</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45" dirty="0">
                <a:effectLst/>
                <a:latin typeface="Arial" panose="020B0604020202020204" pitchFamily="34" charset="0"/>
                <a:ea typeface="Times New Roman" panose="02020603050405020304" pitchFamily="18" charset="0"/>
                <a:cs typeface="Arial" panose="020B0604020202020204" pitchFamily="34" charset="0"/>
              </a:rPr>
              <a:t> </a:t>
            </a:r>
            <a:r>
              <a:rPr lang="vi-VN" spc="10" dirty="0">
                <a:effectLst/>
                <a:latin typeface="Arial" panose="020B0604020202020204" pitchFamily="34" charset="0"/>
                <a:ea typeface="Times New Roman" panose="02020603050405020304" pitchFamily="18" charset="0"/>
                <a:cs typeface="Arial" panose="020B0604020202020204" pitchFamily="34" charset="0"/>
              </a:rPr>
              <a:t>k</a:t>
            </a:r>
            <a:r>
              <a:rPr lang="vi-VN" dirty="0">
                <a:effectLst/>
                <a:latin typeface="Arial" panose="020B0604020202020204" pitchFamily="34" charset="0"/>
                <a:ea typeface="Times New Roman" panose="02020603050405020304" pitchFamily="18" charset="0"/>
                <a:cs typeface="Arial" panose="020B0604020202020204" pitchFamily="34" charset="0"/>
              </a:rPr>
              <a:t>iệm</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được hơi </a:t>
            </a:r>
            <a:r>
              <a:rPr lang="vi-VN" spc="5" dirty="0">
                <a:effectLst/>
                <a:latin typeface="Arial" panose="020B0604020202020204" pitchFamily="34" charset="0"/>
                <a:ea typeface="Times New Roman" panose="02020603050405020304" pitchFamily="18" charset="0"/>
                <a:cs typeface="Arial" panose="020B0604020202020204" pitchFamily="34" charset="0"/>
              </a:rPr>
              <a:t>t</a:t>
            </a:r>
            <a:r>
              <a:rPr lang="vi-VN" dirty="0">
                <a:effectLst/>
                <a:latin typeface="Arial" panose="020B0604020202020204" pitchFamily="34" charset="0"/>
                <a:ea typeface="Times New Roman" panose="02020603050405020304" pitchFamily="18" charset="0"/>
                <a:cs typeface="Arial" panose="020B0604020202020204" pitchFamily="34" charset="0"/>
              </a:rPr>
              <a:t>r</a:t>
            </a:r>
            <a:r>
              <a:rPr lang="vi-VN" spc="-5" dirty="0">
                <a:effectLst/>
                <a:latin typeface="Arial" panose="020B0604020202020204" pitchFamily="34" charset="0"/>
                <a:ea typeface="Times New Roman" panose="02020603050405020304" pitchFamily="18" charset="0"/>
                <a:cs typeface="Arial" panose="020B0604020202020204" pitchFamily="34" charset="0"/>
              </a:rPr>
              <a:t>ự</a:t>
            </a:r>
            <a:r>
              <a:rPr lang="vi-VN" dirty="0">
                <a:effectLst/>
                <a:latin typeface="Arial" panose="020B0604020202020204" pitchFamily="34" charset="0"/>
                <a:ea typeface="Times New Roman" panose="02020603050405020304" pitchFamily="18" charset="0"/>
                <a:cs typeface="Arial" panose="020B0604020202020204" pitchFamily="34" charset="0"/>
              </a:rPr>
              <a:t>c</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5" dirty="0">
                <a:effectLst/>
                <a:latin typeface="Arial" panose="020B0604020202020204" pitchFamily="34" charset="0"/>
                <a:ea typeface="Times New Roman" panose="02020603050405020304" pitchFamily="18" charset="0"/>
                <a:cs typeface="Arial" panose="020B0604020202020204" pitchFamily="34" charset="0"/>
              </a:rPr>
              <a:t>i</a:t>
            </a:r>
            <a:r>
              <a:rPr lang="vi-VN" spc="-5" dirty="0">
                <a:effectLst/>
                <a:latin typeface="Arial" panose="020B0604020202020204" pitchFamily="34" charset="0"/>
                <a:ea typeface="Times New Roman" panose="02020603050405020304" pitchFamily="18" charset="0"/>
                <a:cs typeface="Arial" panose="020B0604020202020204" pitchFamily="34" charset="0"/>
              </a:rPr>
              <a:t>ế</a:t>
            </a:r>
            <a:r>
              <a:rPr lang="vi-VN" dirty="0">
                <a:effectLst/>
                <a:latin typeface="Arial" panose="020B0604020202020204" pitchFamily="34" charset="0"/>
                <a:ea typeface="Times New Roman" panose="02020603050405020304" pitchFamily="18" charset="0"/>
                <a:cs typeface="Arial" panose="020B0604020202020204" pitchFamily="34" charset="0"/>
              </a:rPr>
              <a:t>p.</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marL="285750" indent="-285750" algn="just">
              <a:lnSpc>
                <a:spcPct val="115000"/>
              </a:lnSpc>
              <a:spcBef>
                <a:spcPts val="300"/>
              </a:spcBef>
              <a:spcAft>
                <a:spcPts val="300"/>
              </a:spcAft>
              <a:buFont typeface="Arial" panose="020B0604020202020204" pitchFamily="34" charset="0"/>
              <a:buChar char="•"/>
            </a:pPr>
            <a:r>
              <a:rPr lang="vi-VN" i="1" dirty="0">
                <a:effectLst/>
                <a:latin typeface="Arial" panose="020B0604020202020204" pitchFamily="34" charset="0"/>
                <a:ea typeface="Times New Roman" panose="02020603050405020304" pitchFamily="18" charset="0"/>
                <a:cs typeface="Arial" panose="020B0604020202020204" pitchFamily="34" charset="0"/>
              </a:rPr>
              <a:t>Ti</a:t>
            </a:r>
            <a:r>
              <a:rPr lang="vi-VN" i="1" spc="-5" dirty="0">
                <a:effectLst/>
                <a:latin typeface="Arial" panose="020B0604020202020204" pitchFamily="34" charset="0"/>
                <a:ea typeface="Times New Roman" panose="02020603050405020304" pitchFamily="18" charset="0"/>
                <a:cs typeface="Arial" panose="020B0604020202020204" pitchFamily="34" charset="0"/>
              </a:rPr>
              <a:t>ế</a:t>
            </a:r>
            <a:r>
              <a:rPr lang="vi-VN" i="1" dirty="0">
                <a:effectLst/>
                <a:latin typeface="Arial" panose="020B0604020202020204" pitchFamily="34" charset="0"/>
                <a:ea typeface="Times New Roman" panose="02020603050405020304" pitchFamily="18" charset="0"/>
                <a:cs typeface="Arial" panose="020B0604020202020204" pitchFamily="34" charset="0"/>
              </a:rPr>
              <a:t>t k</a:t>
            </a:r>
            <a:r>
              <a:rPr lang="vi-VN" i="1" spc="5" dirty="0">
                <a:effectLst/>
                <a:latin typeface="Arial" panose="020B0604020202020204" pitchFamily="34" charset="0"/>
                <a:ea typeface="Times New Roman" panose="02020603050405020304" pitchFamily="18" charset="0"/>
                <a:cs typeface="Arial" panose="020B0604020202020204" pitchFamily="34" charset="0"/>
              </a:rPr>
              <a:t>i</a:t>
            </a:r>
            <a:r>
              <a:rPr lang="vi-VN" i="1" spc="-5" dirty="0">
                <a:effectLst/>
                <a:latin typeface="Arial" panose="020B0604020202020204" pitchFamily="34" charset="0"/>
                <a:ea typeface="Times New Roman" panose="02020603050405020304" pitchFamily="18" charset="0"/>
                <a:cs typeface="Arial" panose="020B0604020202020204" pitchFamily="34" charset="0"/>
              </a:rPr>
              <a:t>ệ</a:t>
            </a:r>
            <a:r>
              <a:rPr lang="vi-VN" i="1" dirty="0">
                <a:effectLst/>
                <a:latin typeface="Arial" panose="020B0604020202020204" pitchFamily="34" charset="0"/>
                <a:ea typeface="Times New Roman" panose="02020603050405020304" pitchFamily="18" charset="0"/>
                <a:cs typeface="Arial" panose="020B0604020202020204" pitchFamily="34" charset="0"/>
              </a:rPr>
              <a:t>m:</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lvl="1" algn="just">
              <a:lnSpc>
                <a:spcPct val="115000"/>
              </a:lnSpc>
              <a:spcBef>
                <a:spcPts val="300"/>
              </a:spcBef>
              <a:spcAft>
                <a:spcPts val="300"/>
              </a:spcAft>
            </a:pPr>
            <a:r>
              <a:rPr lang="vi-VN" dirty="0">
                <a:effectLst/>
                <a:latin typeface="Arial" panose="020B0604020202020204" pitchFamily="34" charset="0"/>
                <a:ea typeface="Times New Roman" panose="02020603050405020304" pitchFamily="18" charset="0"/>
                <a:cs typeface="Arial" panose="020B0604020202020204" pitchFamily="34" charset="0"/>
              </a:rPr>
              <a:t>–</a:t>
            </a:r>
            <a:r>
              <a:rPr lang="vi-VN" spc="8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Ti</a:t>
            </a:r>
            <a:r>
              <a:rPr lang="vi-VN" spc="-5" dirty="0">
                <a:effectLst/>
                <a:latin typeface="Arial" panose="020B0604020202020204" pitchFamily="34" charset="0"/>
                <a:ea typeface="Times New Roman" panose="02020603050405020304" pitchFamily="18" charset="0"/>
                <a:cs typeface="Arial" panose="020B0604020202020204" pitchFamily="34" charset="0"/>
              </a:rPr>
              <a:t>ế</a:t>
            </a:r>
            <a:r>
              <a:rPr lang="vi-VN" dirty="0">
                <a:effectLst/>
                <a:latin typeface="Arial" panose="020B0604020202020204" pitchFamily="34" charset="0"/>
                <a:ea typeface="Times New Roman" panose="02020603050405020304" pitchFamily="18" charset="0"/>
                <a:cs typeface="Arial" panose="020B0604020202020204" pitchFamily="34" charset="0"/>
              </a:rPr>
              <a:t>t</a:t>
            </a:r>
            <a:r>
              <a:rPr lang="vi-VN" spc="8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kiệm</a:t>
            </a:r>
            <a:r>
              <a:rPr lang="vi-VN" spc="9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định</a:t>
            </a:r>
            <a:r>
              <a:rPr lang="vi-VN" spc="8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kỳ</a:t>
            </a:r>
            <a:r>
              <a:rPr lang="vi-VN" spc="85" dirty="0">
                <a:effectLst/>
                <a:latin typeface="Arial" panose="020B0604020202020204" pitchFamily="34" charset="0"/>
                <a:ea typeface="Times New Roman" panose="02020603050405020304" pitchFamily="18" charset="0"/>
                <a:cs typeface="Arial" panose="020B0604020202020204" pitchFamily="34" charset="0"/>
              </a:rPr>
              <a:t> </a:t>
            </a:r>
            <a:r>
              <a:rPr lang="vi-VN" spc="10" dirty="0">
                <a:effectLst/>
                <a:latin typeface="Arial" panose="020B0604020202020204" pitchFamily="34" charset="0"/>
                <a:ea typeface="Times New Roman" panose="02020603050405020304" pitchFamily="18" charset="0"/>
                <a:cs typeface="Arial" panose="020B0604020202020204" pitchFamily="34" charset="0"/>
              </a:rPr>
              <a:t>hằng năm</a:t>
            </a:r>
            <a:r>
              <a:rPr lang="vi-VN" dirty="0">
                <a:effectLst/>
                <a:latin typeface="Arial" panose="020B0604020202020204" pitchFamily="34" charset="0"/>
                <a:ea typeface="Times New Roman" panose="02020603050405020304" pitchFamily="18" charset="0"/>
                <a:cs typeface="Arial" panose="020B0604020202020204" pitchFamily="34" charset="0"/>
              </a:rPr>
              <a:t>:</a:t>
            </a:r>
            <a:r>
              <a:rPr lang="vi-VN" spc="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296 tri</a:t>
            </a:r>
            <a:r>
              <a:rPr lang="vi-VN" spc="-5" dirty="0">
                <a:effectLst/>
                <a:latin typeface="Arial" panose="020B0604020202020204" pitchFamily="34" charset="0"/>
                <a:ea typeface="Times New Roman" panose="02020603050405020304" pitchFamily="18" charset="0"/>
                <a:cs typeface="Arial" panose="020B0604020202020204" pitchFamily="34" charset="0"/>
              </a:rPr>
              <a:t>ệ</a:t>
            </a:r>
            <a:r>
              <a:rPr lang="vi-VN" dirty="0">
                <a:effectLst/>
                <a:latin typeface="Arial" panose="020B0604020202020204" pitchFamily="34" charset="0"/>
                <a:ea typeface="Times New Roman" panose="02020603050405020304" pitchFamily="18" charset="0"/>
                <a:cs typeface="Arial" panose="020B0604020202020204" pitchFamily="34" charset="0"/>
              </a:rPr>
              <a:t>u đồng.</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lvl="1" algn="just">
              <a:lnSpc>
                <a:spcPct val="115000"/>
              </a:lnSpc>
              <a:spcBef>
                <a:spcPts val="300"/>
              </a:spcBef>
              <a:spcAft>
                <a:spcPts val="300"/>
              </a:spcAft>
            </a:pPr>
            <a:r>
              <a:rPr lang="vi-VN" dirty="0">
                <a:effectLst/>
                <a:latin typeface="Arial" panose="020B0604020202020204" pitchFamily="34" charset="0"/>
                <a:ea typeface="Times New Roman" panose="02020603050405020304" pitchFamily="18" charset="0"/>
                <a:cs typeface="Arial" panose="020B0604020202020204" pitchFamily="34" charset="0"/>
              </a:rPr>
              <a:t>–</a:t>
            </a:r>
            <a:r>
              <a:rPr lang="vi-VN" spc="4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Chi</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phí</a:t>
            </a:r>
            <a:r>
              <a:rPr lang="vi-VN" spc="5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thực</a:t>
            </a:r>
            <a:r>
              <a:rPr lang="vi-VN" spc="40"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hiện</a:t>
            </a:r>
            <a:r>
              <a:rPr lang="vi-VN" spc="45"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một lần: 135 tri</a:t>
            </a:r>
            <a:r>
              <a:rPr lang="vi-VN" spc="-5" dirty="0">
                <a:effectLst/>
                <a:latin typeface="Arial" panose="020B0604020202020204" pitchFamily="34" charset="0"/>
                <a:ea typeface="Times New Roman" panose="02020603050405020304" pitchFamily="18" charset="0"/>
                <a:cs typeface="Arial" panose="020B0604020202020204" pitchFamily="34" charset="0"/>
              </a:rPr>
              <a:t>ệ</a:t>
            </a:r>
            <a:r>
              <a:rPr lang="vi-VN" dirty="0">
                <a:effectLst/>
                <a:latin typeface="Arial" panose="020B0604020202020204" pitchFamily="34" charset="0"/>
                <a:ea typeface="Times New Roman" panose="02020603050405020304" pitchFamily="18" charset="0"/>
                <a:cs typeface="Arial" panose="020B0604020202020204" pitchFamily="34" charset="0"/>
              </a:rPr>
              <a:t>u đồng.</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lvl="1" algn="just"/>
            <a:r>
              <a:rPr lang="en-US" dirty="0">
                <a:effectLst/>
                <a:latin typeface="Arial" panose="020B0604020202020204" pitchFamily="34" charset="0"/>
                <a:ea typeface="Times New Roman" panose="02020603050405020304" pitchFamily="18" charset="0"/>
                <a:cs typeface="Arial" panose="020B0604020202020204" pitchFamily="34" charset="0"/>
              </a:rPr>
              <a:t>–</a:t>
            </a:r>
            <a:r>
              <a:rPr lang="en-US" spc="20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Thời</a:t>
            </a:r>
            <a:r>
              <a:rPr lang="en-US" spc="20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gian</a:t>
            </a:r>
            <a:r>
              <a:rPr lang="en-US" spc="200"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ho</a:t>
            </a:r>
            <a:r>
              <a:rPr lang="en-US" spc="-5" dirty="0" err="1">
                <a:effectLst/>
                <a:latin typeface="Arial" panose="020B0604020202020204" pitchFamily="34" charset="0"/>
                <a:ea typeface="Times New Roman" panose="02020603050405020304" pitchFamily="18" charset="0"/>
                <a:cs typeface="Arial" panose="020B0604020202020204" pitchFamily="34" charset="0"/>
              </a:rPr>
              <a:t>à</a:t>
            </a:r>
            <a:r>
              <a:rPr lang="en-US" dirty="0" err="1">
                <a:effectLst/>
                <a:latin typeface="Arial" panose="020B0604020202020204" pitchFamily="34" charset="0"/>
                <a:ea typeface="Times New Roman" panose="02020603050405020304" pitchFamily="18" charset="0"/>
                <a:cs typeface="Arial" panose="020B0604020202020204" pitchFamily="34" charset="0"/>
              </a:rPr>
              <a:t>n</a:t>
            </a:r>
            <a:r>
              <a:rPr lang="en-US" spc="205"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vốn</a:t>
            </a:r>
            <a:r>
              <a:rPr lang="en-US" dirty="0">
                <a:effectLst/>
                <a:latin typeface="Arial" panose="020B0604020202020204" pitchFamily="34" charset="0"/>
                <a:ea typeface="Times New Roman" panose="02020603050405020304" pitchFamily="18" charset="0"/>
                <a:cs typeface="Arial" panose="020B0604020202020204" pitchFamily="34" charset="0"/>
              </a:rPr>
              <a:t>:</a:t>
            </a:r>
            <a:r>
              <a:rPr lang="en-US" spc="205"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5 </a:t>
            </a:r>
            <a:r>
              <a:rPr lang="en-US" dirty="0" err="1">
                <a:effectLst/>
                <a:latin typeface="Arial" panose="020B0604020202020204" pitchFamily="34" charset="0"/>
                <a:ea typeface="Times New Roman" panose="02020603050405020304" pitchFamily="18" charset="0"/>
                <a:cs typeface="Arial" panose="020B0604020202020204" pitchFamily="34" charset="0"/>
              </a:rPr>
              <a:t>tháng</a:t>
            </a:r>
            <a:r>
              <a:rPr lang="en-US" dirty="0">
                <a:effectLst/>
                <a:latin typeface="Arial" panose="020B0604020202020204" pitchFamily="34" charset="0"/>
                <a:ea typeface="Times New Roman" panose="02020603050405020304" pitchFamily="18"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5903862"/>
      </p:ext>
    </p:extLst>
  </p:cSld>
  <p:clrMapOvr>
    <a:masterClrMapping/>
  </p:clrMapOvr>
</p:sld>
</file>

<file path=ppt/slides/slide8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40FC889-1764-56FE-E7D4-7CD09462BA7A}"/>
              </a:ext>
            </a:extLst>
          </p:cNvPr>
          <p:cNvSpPr txBox="1"/>
          <p:nvPr/>
        </p:nvSpPr>
        <p:spPr>
          <a:xfrm>
            <a:off x="683252" y="558344"/>
            <a:ext cx="10820400" cy="523220"/>
          </a:xfrm>
          <a:prstGeom prst="rect">
            <a:avLst/>
          </a:prstGeom>
          <a:noFill/>
        </p:spPr>
        <p:txBody>
          <a:bodyPr wrap="square">
            <a:spAutoFit/>
          </a:bodyPr>
          <a:lstStyle/>
          <a:p>
            <a:pPr algn="ctr"/>
            <a:r>
              <a:rPr b="1" lang="en-US" smtClean="0" sz="2800">
                <a:solidFill>
                  <a:schemeClr val="accent1">
                    <a:lumMod val="50000"/>
                  </a:schemeClr>
                </a:solidFill>
                <a:effectLst/>
                <a:latin charset="0" panose="020B0604020202020204" pitchFamily="34" typeface="Arial"/>
                <a:ea charset="0" panose="02020603050405020304" pitchFamily="18" typeface="Times New Roman"/>
                <a:cs charset="0" panose="020B0604020202020204" pitchFamily="34" typeface="Arial"/>
              </a:rPr>
              <a:t>Ví dụ </a:t>
            </a:r>
            <a:r>
              <a:rPr b="1" dirty="0" lang="en-US" sz="2800">
                <a:solidFill>
                  <a:schemeClr val="accent1">
                    <a:lumMod val="50000"/>
                  </a:schemeClr>
                </a:solidFill>
                <a:effectLst/>
                <a:latin charset="0" panose="020B0604020202020204" pitchFamily="34" typeface="Arial"/>
                <a:ea charset="0" panose="02020603050405020304" pitchFamily="18" typeface="Times New Roman"/>
                <a:cs charset="0" panose="020B0604020202020204" pitchFamily="34" typeface="Arial"/>
              </a:rPr>
              <a:t>5:</a:t>
            </a:r>
            <a:r>
              <a:rPr b="1" dirty="0" lang="en-US" spc="-40" sz="2800">
                <a:solidFill>
                  <a:schemeClr val="accent1">
                    <a:lumMod val="50000"/>
                  </a:schemeClr>
                </a:solidFill>
                <a:effectLst/>
                <a:latin charset="0" panose="020B0604020202020204" pitchFamily="34" typeface="Arial"/>
                <a:ea charset="0" panose="02020603050405020304" pitchFamily="18" typeface="Times New Roman"/>
                <a:cs charset="0" panose="020B0604020202020204" pitchFamily="34" typeface="Arial"/>
              </a:rPr>
              <a:t> </a:t>
            </a:r>
            <a:endParaRPr dirty="0" lang="en-US" sz="2800">
              <a:solidFill>
                <a:schemeClr val="accent1">
                  <a:lumMod val="50000"/>
                </a:schemeClr>
              </a:solidFill>
              <a:latin charset="0" panose="020B0604020202020204" pitchFamily="34" typeface="Arial"/>
              <a:cs charset="0" panose="020B0604020202020204" pitchFamily="34" typeface="Arial"/>
            </a:endParaRPr>
          </a:p>
        </p:txBody>
      </p:sp>
      <p:pic>
        <p:nvPicPr>
          <p:cNvPr id="7" name="Picture 6"/>
          <p:cNvPicPr>
            <a:picLocks noChangeAspect="1"/>
          </p:cNvPicPr>
          <p:nvPr/>
        </p:nvPicPr>
        <p:blipFill>
          <a:blip r:embed="rId2"/>
          <a:stretch>
            <a:fillRect/>
          </a:stretch>
        </p:blipFill>
        <p:spPr>
          <a:xfrm>
            <a:off x="11188160" y="5996280"/>
            <a:ext cx="1000211" cy="861720"/>
          </a:xfrm>
          <a:prstGeom prst="rect">
            <a:avLst/>
          </a:prstGeom>
        </p:spPr>
      </p:pic>
      <p:pic>
        <p:nvPicPr>
          <p:cNvPr descr="A diagram of a flowchart&#10;&#10;Description automatically generated" id="9" name="Picture 8">
            <a:extLst>
              <a:ext uri="{FF2B5EF4-FFF2-40B4-BE49-F238E27FC236}">
                <a16:creationId xmlns:a16="http://schemas.microsoft.com/office/drawing/2014/main" id="{E70EA13C-8402-1F7D-16CC-558E50896E35}"/>
              </a:ext>
            </a:extLst>
          </p:cNvPr>
          <p:cNvPicPr>
            <a:picLocks noChangeAspect="1"/>
          </p:cNvPicPr>
          <p:nvPr/>
        </p:nvPicPr>
        <p:blipFill>
          <a:blip cstate="print" r:embed="rId3">
            <a:extLst>
              <a:ext uri="{28A0092B-C50C-407E-A947-70E740481C1C}">
                <a14:useLocalDpi xmlns:a14="http://schemas.microsoft.com/office/drawing/2010/main" val="0"/>
              </a:ext>
            </a:extLst>
          </a:blip>
          <a:srcRect/>
          <a:stretch>
            <a:fillRect/>
          </a:stretch>
        </p:blipFill>
        <p:spPr bwMode="auto">
          <a:xfrm>
            <a:off x="32657" y="1801431"/>
            <a:ext cx="5715000" cy="3470845"/>
          </a:xfrm>
          <a:prstGeom prst="rect">
            <a:avLst/>
          </a:prstGeom>
          <a:noFill/>
        </p:spPr>
      </p:pic>
      <p:sp>
        <p:nvSpPr>
          <p:cNvPr id="10" name="TextBox 9">
            <a:extLst>
              <a:ext uri="{FF2B5EF4-FFF2-40B4-BE49-F238E27FC236}">
                <a16:creationId xmlns:a16="http://schemas.microsoft.com/office/drawing/2014/main" id="{781858FA-9931-12DA-FE16-34CE19EC153B}"/>
              </a:ext>
            </a:extLst>
          </p:cNvPr>
          <p:cNvSpPr txBox="1"/>
          <p:nvPr/>
        </p:nvSpPr>
        <p:spPr>
          <a:xfrm>
            <a:off x="1887855" y="5382111"/>
            <a:ext cx="2341493" cy="369332"/>
          </a:xfrm>
          <a:prstGeom prst="rect">
            <a:avLst/>
          </a:prstGeom>
          <a:noFill/>
        </p:spPr>
        <p:txBody>
          <a:bodyPr wrap="square">
            <a:spAutoFit/>
          </a:bodyPr>
          <a:lstStyle/>
          <a:p>
            <a:r>
              <a:rPr dirty="0" err="1" lang="en-US">
                <a:effectLst/>
                <a:latin charset="0" panose="020B0604020202020204" pitchFamily="34" typeface="Arial"/>
                <a:ea charset="0" panose="02020603050405020304" pitchFamily="18" typeface="Times New Roman"/>
                <a:cs charset="0" panose="020B0604020202020204" pitchFamily="34" typeface="Arial"/>
              </a:rPr>
              <a:t>Hệ</a:t>
            </a:r>
            <a:r>
              <a:rPr dirty="0" lang="en-US" spc="-5">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thống</a:t>
            </a:r>
            <a:r>
              <a:rPr dirty="0" lang="en-US">
                <a:effectLst/>
                <a:latin charset="0" panose="020B0604020202020204" pitchFamily="34" typeface="Arial"/>
                <a:ea charset="0" panose="02020603050405020304" pitchFamily="18" typeface="Times New Roman"/>
                <a:cs charset="0" panose="020B0604020202020204" pitchFamily="34" typeface="Arial"/>
              </a:rPr>
              <a:t> ban </a:t>
            </a:r>
            <a:r>
              <a:rPr dirty="0" err="1" lang="en-US">
                <a:effectLst/>
                <a:latin charset="0" panose="020B0604020202020204" pitchFamily="34" typeface="Arial"/>
                <a:ea charset="0" panose="02020603050405020304" pitchFamily="18" typeface="Times New Roman"/>
                <a:cs charset="0" panose="020B0604020202020204" pitchFamily="34" typeface="Arial"/>
              </a:rPr>
              <a:t>đ</a:t>
            </a:r>
            <a:r>
              <a:rPr dirty="0" err="1" lang="en-US" spc="-5">
                <a:effectLst/>
                <a:latin charset="0" panose="020B0604020202020204" pitchFamily="34" typeface="Arial"/>
                <a:ea charset="0" panose="02020603050405020304" pitchFamily="18" typeface="Times New Roman"/>
                <a:cs charset="0" panose="020B0604020202020204" pitchFamily="34" typeface="Arial"/>
              </a:rPr>
              <a:t>ầ</a:t>
            </a:r>
            <a:r>
              <a:rPr dirty="0" err="1" lang="en-US">
                <a:effectLst/>
                <a:latin charset="0" panose="020B0604020202020204" pitchFamily="34" typeface="Arial"/>
                <a:ea charset="0" panose="02020603050405020304" pitchFamily="18" typeface="Times New Roman"/>
                <a:cs charset="0" panose="020B0604020202020204" pitchFamily="34" typeface="Arial"/>
              </a:rPr>
              <a:t>u</a:t>
            </a:r>
            <a:endParaRPr dirty="0" lang="en-US">
              <a:latin charset="0" panose="020B0604020202020204" pitchFamily="34" typeface="Arial"/>
              <a:cs charset="0" panose="020B0604020202020204" pitchFamily="34" typeface="Arial"/>
            </a:endParaRPr>
          </a:p>
        </p:txBody>
      </p:sp>
      <p:pic>
        <p:nvPicPr>
          <p:cNvPr descr="A diagram of a flowchart&#10;&#10;Description automatically generated" id="12" name="Picture 11">
            <a:extLst>
              <a:ext uri="{FF2B5EF4-FFF2-40B4-BE49-F238E27FC236}">
                <a16:creationId xmlns:a16="http://schemas.microsoft.com/office/drawing/2014/main" id="{5732A617-4F9A-6714-062A-66511F39518C}"/>
              </a:ext>
            </a:extLst>
          </p:cNvPr>
          <p:cNvPicPr>
            <a:picLocks noChangeAspect="1"/>
          </p:cNvPicPr>
          <p:nvPr/>
        </p:nvPicPr>
        <p:blipFill rotWithShape="1">
          <a:blip r:embed="rId4">
            <a:extLst>
              <a:ext uri="{28A0092B-C50C-407E-A947-70E740481C1C}">
                <a14:useLocalDpi xmlns:a14="http://schemas.microsoft.com/office/drawing/2010/main" val="0"/>
              </a:ext>
            </a:extLst>
          </a:blip>
          <a:srcRect b="234" l="-13" r="13"/>
          <a:stretch/>
        </p:blipFill>
        <p:spPr bwMode="auto">
          <a:xfrm>
            <a:off x="5976257" y="1821309"/>
            <a:ext cx="6212530" cy="3417332"/>
          </a:xfrm>
          <a:prstGeom prst="rect">
            <a:avLst/>
          </a:prstGeom>
          <a:noFill/>
          <a:ln>
            <a:noFill/>
          </a:ln>
          <a:extLst>
            <a:ext uri="{53640926-AAD7-44D8-BBD7-CCE9431645EC}">
              <a14:shadowObscured xmlns:a14="http://schemas.microsoft.com/office/drawing/2010/main"/>
            </a:ext>
          </a:extLst>
        </p:spPr>
      </p:pic>
      <p:sp>
        <p:nvSpPr>
          <p:cNvPr id="13" name="TextBox 12">
            <a:extLst>
              <a:ext uri="{FF2B5EF4-FFF2-40B4-BE49-F238E27FC236}">
                <a16:creationId xmlns:a16="http://schemas.microsoft.com/office/drawing/2014/main" id="{45182180-95FB-0F25-086A-54CE4A7A43B3}"/>
              </a:ext>
            </a:extLst>
          </p:cNvPr>
          <p:cNvSpPr txBox="1"/>
          <p:nvPr/>
        </p:nvSpPr>
        <p:spPr>
          <a:xfrm>
            <a:off x="6225022" y="5410200"/>
            <a:ext cx="5715000" cy="369332"/>
          </a:xfrm>
          <a:prstGeom prst="rect">
            <a:avLst/>
          </a:prstGeom>
          <a:noFill/>
        </p:spPr>
        <p:txBody>
          <a:bodyPr wrap="square">
            <a:spAutoFit/>
          </a:bodyPr>
          <a:lstStyle/>
          <a:p>
            <a:r>
              <a:rPr dirty="0" err="1" lang="en-US">
                <a:effectLst/>
                <a:latin charset="0" panose="020B0604020202020204" pitchFamily="34" typeface="Arial"/>
                <a:ea charset="0" panose="02020603050405020304" pitchFamily="18" typeface="Times New Roman"/>
                <a:cs charset="0" panose="020B0604020202020204" pitchFamily="34" typeface="Arial"/>
              </a:rPr>
              <a:t>Hệ</a:t>
            </a:r>
            <a:r>
              <a:rPr dirty="0" lang="en-US" spc="-5">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thống</a:t>
            </a:r>
            <a:r>
              <a:rPr dirty="0" lang="en-US">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s</a:t>
            </a:r>
            <a:r>
              <a:rPr dirty="0" err="1" lang="en-US" spc="-5">
                <a:effectLst/>
                <a:latin charset="0" panose="020B0604020202020204" pitchFamily="34" typeface="Arial"/>
                <a:ea charset="0" panose="02020603050405020304" pitchFamily="18" typeface="Times New Roman"/>
                <a:cs charset="0" panose="020B0604020202020204" pitchFamily="34" typeface="Arial"/>
              </a:rPr>
              <a:t>a</a:t>
            </a:r>
            <a:r>
              <a:rPr dirty="0" err="1" lang="en-US">
                <a:effectLst/>
                <a:latin charset="0" panose="020B0604020202020204" pitchFamily="34" typeface="Arial"/>
                <a:ea charset="0" panose="02020603050405020304" pitchFamily="18" typeface="Times New Roman"/>
                <a:cs charset="0" panose="020B0604020202020204" pitchFamily="34" typeface="Arial"/>
              </a:rPr>
              <a:t>u</a:t>
            </a:r>
            <a:r>
              <a:rPr dirty="0" lang="en-US">
                <a:effectLst/>
                <a:latin charset="0" panose="020B0604020202020204" pitchFamily="34" typeface="Arial"/>
                <a:ea charset="0" panose="02020603050405020304" pitchFamily="18" typeface="Times New Roman"/>
                <a:cs charset="0" panose="020B0604020202020204" pitchFamily="34" typeface="Arial"/>
              </a:rPr>
              <a:t> </a:t>
            </a:r>
            <a:r>
              <a:rPr dirty="0" err="1" lang="en-US" spc="-5">
                <a:effectLst/>
                <a:latin charset="0" panose="020B0604020202020204" pitchFamily="34" typeface="Arial"/>
                <a:ea charset="0" panose="02020603050405020304" pitchFamily="18" typeface="Times New Roman"/>
                <a:cs charset="0" panose="020B0604020202020204" pitchFamily="34" typeface="Arial"/>
              </a:rPr>
              <a:t>á</a:t>
            </a:r>
            <a:r>
              <a:rPr dirty="0" err="1" lang="en-US">
                <a:effectLst/>
                <a:latin charset="0" panose="020B0604020202020204" pitchFamily="34" typeface="Arial"/>
                <a:ea charset="0" panose="02020603050405020304" pitchFamily="18" typeface="Times New Roman"/>
                <a:cs charset="0" panose="020B0604020202020204" pitchFamily="34" typeface="Arial"/>
              </a:rPr>
              <a:t>p</a:t>
            </a:r>
            <a:r>
              <a:rPr dirty="0" lang="en-US">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dụng</a:t>
            </a:r>
            <a:r>
              <a:rPr dirty="0" lang="en-US">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giải</a:t>
            </a:r>
            <a:r>
              <a:rPr dirty="0" lang="en-US">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ph</a:t>
            </a:r>
            <a:r>
              <a:rPr dirty="0" err="1" lang="en-US" spc="-5">
                <a:effectLst/>
                <a:latin charset="0" panose="020B0604020202020204" pitchFamily="34" typeface="Arial"/>
                <a:ea charset="0" panose="02020603050405020304" pitchFamily="18" typeface="Times New Roman"/>
                <a:cs charset="0" panose="020B0604020202020204" pitchFamily="34" typeface="Arial"/>
              </a:rPr>
              <a:t>á</a:t>
            </a:r>
            <a:r>
              <a:rPr dirty="0" err="1" lang="en-US">
                <a:effectLst/>
                <a:latin charset="0" panose="020B0604020202020204" pitchFamily="34" typeface="Arial"/>
                <a:ea charset="0" panose="02020603050405020304" pitchFamily="18" typeface="Times New Roman"/>
                <a:cs charset="0" panose="020B0604020202020204" pitchFamily="34" typeface="Arial"/>
              </a:rPr>
              <a:t>p</a:t>
            </a:r>
            <a:r>
              <a:rPr dirty="0" lang="en-US">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t</a:t>
            </a:r>
            <a:r>
              <a:rPr dirty="0" err="1" lang="en-US" spc="5">
                <a:effectLst/>
                <a:latin charset="0" panose="020B0604020202020204" pitchFamily="34" typeface="Arial"/>
                <a:ea charset="0" panose="02020603050405020304" pitchFamily="18" typeface="Times New Roman"/>
                <a:cs charset="0" panose="020B0604020202020204" pitchFamily="34" typeface="Arial"/>
              </a:rPr>
              <a:t>i</a:t>
            </a:r>
            <a:r>
              <a:rPr dirty="0" err="1" lang="en-US" spc="-5">
                <a:effectLst/>
                <a:latin charset="0" panose="020B0604020202020204" pitchFamily="34" typeface="Arial"/>
                <a:ea charset="0" panose="02020603050405020304" pitchFamily="18" typeface="Times New Roman"/>
                <a:cs charset="0" panose="020B0604020202020204" pitchFamily="34" typeface="Arial"/>
              </a:rPr>
              <a:t>ế</a:t>
            </a:r>
            <a:r>
              <a:rPr dirty="0" err="1" lang="en-US">
                <a:effectLst/>
                <a:latin charset="0" panose="020B0604020202020204" pitchFamily="34" typeface="Arial"/>
                <a:ea charset="0" panose="02020603050405020304" pitchFamily="18" typeface="Times New Roman"/>
                <a:cs charset="0" panose="020B0604020202020204" pitchFamily="34" typeface="Arial"/>
              </a:rPr>
              <a:t>t</a:t>
            </a:r>
            <a:r>
              <a:rPr dirty="0" lang="en-US">
                <a:effectLst/>
                <a:latin charset="0" panose="020B0604020202020204" pitchFamily="34" typeface="Arial"/>
                <a:ea charset="0" panose="02020603050405020304" pitchFamily="18" typeface="Times New Roman"/>
                <a:cs charset="0" panose="020B0604020202020204" pitchFamily="34" typeface="Arial"/>
              </a:rPr>
              <a:t> </a:t>
            </a:r>
            <a:r>
              <a:rPr dirty="0" err="1" lang="en-US" spc="15">
                <a:effectLst/>
                <a:latin charset="0" panose="020B0604020202020204" pitchFamily="34" typeface="Arial"/>
                <a:ea charset="0" panose="02020603050405020304" pitchFamily="18" typeface="Times New Roman"/>
                <a:cs charset="0" panose="020B0604020202020204" pitchFamily="34" typeface="Arial"/>
              </a:rPr>
              <a:t>k</a:t>
            </a:r>
            <a:r>
              <a:rPr dirty="0" err="1" lang="en-US">
                <a:effectLst/>
                <a:latin charset="0" panose="020B0604020202020204" pitchFamily="34" typeface="Arial"/>
                <a:ea charset="0" panose="02020603050405020304" pitchFamily="18" typeface="Times New Roman"/>
                <a:cs charset="0" panose="020B0604020202020204" pitchFamily="34" typeface="Arial"/>
              </a:rPr>
              <a:t>iệm</a:t>
            </a:r>
            <a:r>
              <a:rPr dirty="0" lang="en-US">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n</a:t>
            </a:r>
            <a:r>
              <a:rPr dirty="0" err="1" lang="en-US" spc="-5">
                <a:effectLst/>
                <a:latin charset="0" panose="020B0604020202020204" pitchFamily="34" typeface="Arial"/>
                <a:ea charset="0" panose="02020603050405020304" pitchFamily="18" typeface="Times New Roman"/>
                <a:cs charset="0" panose="020B0604020202020204" pitchFamily="34" typeface="Arial"/>
              </a:rPr>
              <a:t>ă</a:t>
            </a:r>
            <a:r>
              <a:rPr dirty="0" err="1" lang="en-US">
                <a:effectLst/>
                <a:latin charset="0" panose="020B0604020202020204" pitchFamily="34" typeface="Arial"/>
                <a:ea charset="0" panose="02020603050405020304" pitchFamily="18" typeface="Times New Roman"/>
                <a:cs charset="0" panose="020B0604020202020204" pitchFamily="34" typeface="Arial"/>
              </a:rPr>
              <a:t>ng</a:t>
            </a:r>
            <a:r>
              <a:rPr dirty="0" lang="en-US">
                <a:effectLst/>
                <a:latin charset="0" panose="020B0604020202020204" pitchFamily="34" typeface="Arial"/>
                <a:ea charset="0" panose="02020603050405020304" pitchFamily="18" typeface="Times New Roman"/>
                <a:cs charset="0" panose="020B0604020202020204" pitchFamily="34" typeface="Arial"/>
              </a:rPr>
              <a:t> </a:t>
            </a:r>
            <a:r>
              <a:rPr dirty="0" err="1" lang="en-US">
                <a:effectLst/>
                <a:latin charset="0" panose="020B0604020202020204" pitchFamily="34" typeface="Arial"/>
                <a:ea charset="0" panose="02020603050405020304" pitchFamily="18" typeface="Times New Roman"/>
                <a:cs charset="0" panose="020B0604020202020204" pitchFamily="34" typeface="Arial"/>
              </a:rPr>
              <a:t>lượng</a:t>
            </a:r>
            <a:endParaRPr dirty="0" lang="en-US">
              <a:latin charset="0" panose="020B0604020202020204" pitchFamily="34" typeface="Arial"/>
              <a:cs charset="0" panose="020B0604020202020204" pitchFamily="34" typeface="Arial"/>
            </a:endParaRPr>
          </a:p>
        </p:txBody>
      </p:sp>
    </p:spTree>
    <p:extLst>
      <p:ext uri="{BB962C8B-B14F-4D97-AF65-F5344CB8AC3E}">
        <p14:creationId xmlns:p14="http://schemas.microsoft.com/office/powerpoint/2010/main" val="40501518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EBDEE0-10A5-3E45-BD5F-76995E18DC70}"/>
              </a:ext>
            </a:extLst>
          </p:cNvPr>
          <p:cNvSpPr txBox="1"/>
          <p:nvPr/>
        </p:nvSpPr>
        <p:spPr>
          <a:xfrm>
            <a:off x="0" y="533400"/>
            <a:ext cx="12188371" cy="545727"/>
          </a:xfrm>
          <a:prstGeom prst="rect">
            <a:avLst/>
          </a:prstGeom>
          <a:noFill/>
        </p:spPr>
        <p:txBody>
          <a:bodyPr wrap="square">
            <a:spAutoFit/>
          </a:bodyPr>
          <a:lstStyle/>
          <a:p>
            <a:pPr algn="ctr">
              <a:lnSpc>
                <a:spcPct val="115000"/>
              </a:lnSpc>
              <a:spcBef>
                <a:spcPts val="1500"/>
              </a:spcBef>
              <a:spcAft>
                <a:spcPts val="800"/>
              </a:spcAft>
            </a:pPr>
            <a:r>
              <a:rPr lang="vi-VN" sz="2800" b="1">
                <a:solidFill>
                  <a:schemeClr val="accent1">
                    <a:lumMod val="50000"/>
                  </a:schemeClr>
                </a:solidFill>
                <a:ea typeface="Times New Roman" panose="02020603050405020304" pitchFamily="18" charset="0"/>
                <a:cs typeface="Arial" panose="020B0604020202020204" pitchFamily="34" charset="0"/>
              </a:rPr>
              <a:t>Bảng tính toán thu hồi hơi giãn áp</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graphicFrame>
        <p:nvGraphicFramePr>
          <p:cNvPr id="6" name="Table 5">
            <a:extLst>
              <a:ext uri="{FF2B5EF4-FFF2-40B4-BE49-F238E27FC236}">
                <a16:creationId xmlns:a16="http://schemas.microsoft.com/office/drawing/2014/main" id="{F9CD2B93-A1BF-C648-ADA6-BADC97484533}"/>
              </a:ext>
            </a:extLst>
          </p:cNvPr>
          <p:cNvGraphicFramePr>
            <a:graphicFrameLocks noGrp="1"/>
          </p:cNvGraphicFramePr>
          <p:nvPr>
            <p:extLst>
              <p:ext uri="{D42A27DB-BD31-4B8C-83A1-F6EECF244321}">
                <p14:modId xmlns:p14="http://schemas.microsoft.com/office/powerpoint/2010/main" val="4143139419"/>
              </p:ext>
            </p:extLst>
          </p:nvPr>
        </p:nvGraphicFramePr>
        <p:xfrm>
          <a:off x="683985" y="1447801"/>
          <a:ext cx="10820400" cy="4559964"/>
        </p:xfrm>
        <a:graphic>
          <a:graphicData uri="http://schemas.openxmlformats.org/drawingml/2006/table">
            <a:tbl>
              <a:tblPr firstRow="1" firstCol="1" bandRow="1">
                <a:tableStyleId>{5940675A-B579-460E-94D1-54222C63F5DA}</a:tableStyleId>
              </a:tblPr>
              <a:tblGrid>
                <a:gridCol w="791736">
                  <a:extLst>
                    <a:ext uri="{9D8B030D-6E8A-4147-A177-3AD203B41FA5}">
                      <a16:colId xmlns:a16="http://schemas.microsoft.com/office/drawing/2014/main" val="1726955824"/>
                    </a:ext>
                  </a:extLst>
                </a:gridCol>
                <a:gridCol w="4926361">
                  <a:extLst>
                    <a:ext uri="{9D8B030D-6E8A-4147-A177-3AD203B41FA5}">
                      <a16:colId xmlns:a16="http://schemas.microsoft.com/office/drawing/2014/main" val="1903564867"/>
                    </a:ext>
                  </a:extLst>
                </a:gridCol>
                <a:gridCol w="1384682">
                  <a:extLst>
                    <a:ext uri="{9D8B030D-6E8A-4147-A177-3AD203B41FA5}">
                      <a16:colId xmlns:a16="http://schemas.microsoft.com/office/drawing/2014/main" val="1039593886"/>
                    </a:ext>
                  </a:extLst>
                </a:gridCol>
                <a:gridCol w="2577430">
                  <a:extLst>
                    <a:ext uri="{9D8B030D-6E8A-4147-A177-3AD203B41FA5}">
                      <a16:colId xmlns:a16="http://schemas.microsoft.com/office/drawing/2014/main" val="1376621867"/>
                    </a:ext>
                  </a:extLst>
                </a:gridCol>
                <a:gridCol w="1140191">
                  <a:extLst>
                    <a:ext uri="{9D8B030D-6E8A-4147-A177-3AD203B41FA5}">
                      <a16:colId xmlns:a16="http://schemas.microsoft.com/office/drawing/2014/main" val="1387328440"/>
                    </a:ext>
                  </a:extLst>
                </a:gridCol>
              </a:tblGrid>
              <a:tr h="293400">
                <a:tc>
                  <a:txBody>
                    <a:bodyPr/>
                    <a:lstStyle/>
                    <a:p>
                      <a:pPr marL="36195" marR="36195" algn="ctr">
                        <a:lnSpc>
                          <a:spcPct val="115000"/>
                        </a:lnSpc>
                        <a:spcBef>
                          <a:spcPts val="300"/>
                        </a:spcBef>
                        <a:spcAft>
                          <a:spcPts val="300"/>
                        </a:spcAft>
                      </a:pPr>
                      <a:r>
                        <a:rPr lang="en-US" sz="1200" b="1" dirty="0">
                          <a:effectLst/>
                          <a:latin typeface="Arial" panose="020B0604020202020204" pitchFamily="34" charset="0"/>
                          <a:cs typeface="Arial" panose="020B0604020202020204" pitchFamily="34" charset="0"/>
                        </a:rPr>
                        <a:t>STT</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ctr">
                        <a:lnSpc>
                          <a:spcPct val="115000"/>
                        </a:lnSpc>
                        <a:spcBef>
                          <a:spcPts val="300"/>
                        </a:spcBef>
                        <a:spcAft>
                          <a:spcPts val="300"/>
                        </a:spcAft>
                      </a:pPr>
                      <a:r>
                        <a:rPr lang="vi-VN" sz="1200" b="1" dirty="0">
                          <a:effectLst/>
                          <a:latin typeface="Arial" panose="020B0604020202020204" pitchFamily="34" charset="0"/>
                          <a:cs typeface="Arial" panose="020B0604020202020204" pitchFamily="34" charset="0"/>
                        </a:rPr>
                        <a:t>Mô tả</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ctr">
                        <a:lnSpc>
                          <a:spcPct val="115000"/>
                        </a:lnSpc>
                        <a:spcBef>
                          <a:spcPts val="300"/>
                        </a:spcBef>
                        <a:spcAft>
                          <a:spcPts val="300"/>
                        </a:spcAft>
                      </a:pPr>
                      <a:r>
                        <a:rPr lang="vi-VN" sz="1200" b="1" dirty="0">
                          <a:effectLst/>
                          <a:latin typeface="Arial" panose="020B0604020202020204" pitchFamily="34" charset="0"/>
                          <a:cs typeface="Arial" panose="020B0604020202020204" pitchFamily="34" charset="0"/>
                        </a:rPr>
                        <a:t>Đơn vị đo</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ctr">
                        <a:lnSpc>
                          <a:spcPct val="115000"/>
                        </a:lnSpc>
                        <a:spcBef>
                          <a:spcPts val="300"/>
                        </a:spcBef>
                        <a:spcAft>
                          <a:spcPts val="300"/>
                        </a:spcAft>
                      </a:pPr>
                      <a:r>
                        <a:rPr lang="vi-VN" sz="1200" b="1" dirty="0">
                          <a:effectLst/>
                          <a:latin typeface="Arial" panose="020B0604020202020204" pitchFamily="34" charset="0"/>
                          <a:cs typeface="Arial" panose="020B0604020202020204" pitchFamily="34" charset="0"/>
                        </a:rPr>
                        <a:t>Công thức/ký hiệu</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ctr">
                        <a:lnSpc>
                          <a:spcPct val="115000"/>
                        </a:lnSpc>
                        <a:spcBef>
                          <a:spcPts val="300"/>
                        </a:spcBef>
                        <a:spcAft>
                          <a:spcPts val="300"/>
                        </a:spcAft>
                      </a:pPr>
                      <a:r>
                        <a:rPr lang="vi-VN" sz="1200" b="1" dirty="0">
                          <a:effectLst/>
                          <a:latin typeface="Arial" panose="020B0604020202020204" pitchFamily="34" charset="0"/>
                          <a:cs typeface="Arial" panose="020B0604020202020204" pitchFamily="34" charset="0"/>
                        </a:rPr>
                        <a:t>Giá trị</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extLst>
                  <a:ext uri="{0D108BD9-81ED-4DB2-BD59-A6C34878D82A}">
                    <a16:rowId xmlns:a16="http://schemas.microsoft.com/office/drawing/2014/main" val="160988553"/>
                  </a:ext>
                </a:extLst>
              </a:tr>
              <a:tr h="392805">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1</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Tiêu thụ hơi trung bình hiện tại (theo lưu lượng hơi đồng hồ)</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k</a:t>
                      </a:r>
                      <a:r>
                        <a:rPr lang="vi-VN" sz="1200" dirty="0">
                          <a:effectLst/>
                          <a:latin typeface="Arial" panose="020B0604020202020204" pitchFamily="34" charset="0"/>
                          <a:cs typeface="Arial" panose="020B0604020202020204" pitchFamily="34" charset="0"/>
                        </a:rPr>
                        <a:t>g/giờ</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A</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800</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extLst>
                  <a:ext uri="{0D108BD9-81ED-4DB2-BD59-A6C34878D82A}">
                    <a16:rowId xmlns:a16="http://schemas.microsoft.com/office/drawing/2014/main" val="3663827704"/>
                  </a:ext>
                </a:extLst>
              </a:tr>
              <a:tr h="293400">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2</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Áp suất hơi ở bẫy hơi trong bộ sấy</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kg/cm</a:t>
                      </a:r>
                      <a:r>
                        <a:rPr lang="vi-VN" sz="1200" baseline="30000" dirty="0">
                          <a:effectLst/>
                          <a:latin typeface="Arial" panose="020B0604020202020204" pitchFamily="34" charset="0"/>
                          <a:cs typeface="Arial" panose="020B0604020202020204" pitchFamily="34" charset="0"/>
                        </a:rPr>
                        <a:t>2</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B</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5</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extLst>
                  <a:ext uri="{0D108BD9-81ED-4DB2-BD59-A6C34878D82A}">
                    <a16:rowId xmlns:a16="http://schemas.microsoft.com/office/drawing/2014/main" val="1920979089"/>
                  </a:ext>
                </a:extLst>
              </a:tr>
              <a:tr h="392805">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3</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Tổng lượng hơi giãn áp tức thời được sản xuất ở 1 kg/cm</a:t>
                      </a:r>
                      <a:r>
                        <a:rPr lang="vi-VN" sz="1200" baseline="30000" dirty="0">
                          <a:effectLst/>
                          <a:latin typeface="Arial" panose="020B0604020202020204" pitchFamily="34" charset="0"/>
                          <a:cs typeface="Arial" panose="020B0604020202020204" pitchFamily="34" charset="0"/>
                        </a:rPr>
                        <a:t>2</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C</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7</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extLst>
                  <a:ext uri="{0D108BD9-81ED-4DB2-BD59-A6C34878D82A}">
                    <a16:rowId xmlns:a16="http://schemas.microsoft.com/office/drawing/2014/main" val="824122732"/>
                  </a:ext>
                </a:extLst>
              </a:tr>
              <a:tr h="281231">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4</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Tổng lượng hơi giãn áp tức thời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k</a:t>
                      </a:r>
                      <a:r>
                        <a:rPr lang="vi-VN" sz="1200" dirty="0">
                          <a:effectLst/>
                          <a:latin typeface="Arial" panose="020B0604020202020204" pitchFamily="34" charset="0"/>
                          <a:cs typeface="Arial" panose="020B0604020202020204" pitchFamily="34" charset="0"/>
                        </a:rPr>
                        <a:t>g/giờ</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D</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56</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extLst>
                  <a:ext uri="{0D108BD9-81ED-4DB2-BD59-A6C34878D82A}">
                    <a16:rowId xmlns:a16="http://schemas.microsoft.com/office/drawing/2014/main" val="765604429"/>
                  </a:ext>
                </a:extLst>
              </a:tr>
              <a:tr h="293400">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5</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Nhiệt ẩn của hơi giãn áp tức thời ở 1 kg/cm</a:t>
                      </a:r>
                      <a:r>
                        <a:rPr lang="vi-VN" sz="1200" baseline="30000" dirty="0">
                          <a:effectLst/>
                          <a:latin typeface="Arial" panose="020B0604020202020204" pitchFamily="34" charset="0"/>
                          <a:cs typeface="Arial" panose="020B0604020202020204" pitchFamily="34" charset="0"/>
                        </a:rPr>
                        <a:t>2</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kc</a:t>
                      </a:r>
                      <a:r>
                        <a:rPr lang="vi-VN" sz="1200" dirty="0">
                          <a:effectLst/>
                          <a:latin typeface="Arial" panose="020B0604020202020204" pitchFamily="34" charset="0"/>
                          <a:cs typeface="Arial" panose="020B0604020202020204" pitchFamily="34" charset="0"/>
                        </a:rPr>
                        <a:t>al/kg</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E</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525</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extLst>
                  <a:ext uri="{0D108BD9-81ED-4DB2-BD59-A6C34878D82A}">
                    <a16:rowId xmlns:a16="http://schemas.microsoft.com/office/drawing/2014/main" val="2561205391"/>
                  </a:ext>
                </a:extLst>
              </a:tr>
              <a:tr h="293400">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6</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Lượng nhiệt thu hồi giả thiết 80%</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k</a:t>
                      </a:r>
                      <a:r>
                        <a:rPr lang="en-US" sz="1200" dirty="0">
                          <a:effectLst/>
                          <a:latin typeface="Arial" panose="020B0604020202020204" pitchFamily="34" charset="0"/>
                          <a:cs typeface="Arial" panose="020B0604020202020204" pitchFamily="34" charset="0"/>
                        </a:rPr>
                        <a:t>c</a:t>
                      </a:r>
                      <a:r>
                        <a:rPr lang="vi-VN" sz="1200" dirty="0">
                          <a:effectLst/>
                          <a:latin typeface="Arial" panose="020B0604020202020204" pitchFamily="34" charset="0"/>
                          <a:cs typeface="Arial" panose="020B0604020202020204" pitchFamily="34" charset="0"/>
                        </a:rPr>
                        <a:t>al/h</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F = D × E × 80%</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23525</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extLst>
                  <a:ext uri="{0D108BD9-81ED-4DB2-BD59-A6C34878D82A}">
                    <a16:rowId xmlns:a16="http://schemas.microsoft.com/office/drawing/2014/main" val="2261285510"/>
                  </a:ext>
                </a:extLst>
              </a:tr>
              <a:tr h="712067">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7</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Lượng dầu FO tiết kiệm được</a:t>
                      </a:r>
                      <a:endParaRPr lang="en-US" sz="1200" dirty="0">
                        <a:effectLst/>
                        <a:latin typeface="Arial" panose="020B0604020202020204" pitchFamily="34" charset="0"/>
                        <a:cs typeface="Arial" panose="020B0604020202020204" pitchFamily="34" charset="0"/>
                      </a:endParaRPr>
                    </a:p>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(tương ứng với nhiệt trị FO là 10200 kcal/kg và hiệu suất lò hơi là 82%)</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k</a:t>
                      </a:r>
                      <a:r>
                        <a:rPr lang="vi-VN" sz="1200" dirty="0">
                          <a:effectLst/>
                          <a:latin typeface="Arial" panose="020B0604020202020204" pitchFamily="34" charset="0"/>
                          <a:cs typeface="Arial" panose="020B0604020202020204" pitchFamily="34" charset="0"/>
                        </a:rPr>
                        <a:t>g/giờ</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G = F/(10200 × 0,82)</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3</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extLst>
                  <a:ext uri="{0D108BD9-81ED-4DB2-BD59-A6C34878D82A}">
                    <a16:rowId xmlns:a16="http://schemas.microsoft.com/office/drawing/2014/main" val="382534460"/>
                  </a:ext>
                </a:extLst>
              </a:tr>
              <a:tr h="446236">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8</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Số giờ vận hành hằng năm của bộ sấy (277 ngày/năm × 13 giờ/ngày)</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Giờ/năm</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H</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3601</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extLst>
                  <a:ext uri="{0D108BD9-81ED-4DB2-BD59-A6C34878D82A}">
                    <a16:rowId xmlns:a16="http://schemas.microsoft.com/office/drawing/2014/main" val="3592587139"/>
                  </a:ext>
                </a:extLst>
              </a:tr>
              <a:tr h="281231">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9</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Tiết kiệm nhiên liệu hằng năm</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Kg/năm</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just">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I = G × H</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10639</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b"/>
                </a:tc>
                <a:extLst>
                  <a:ext uri="{0D108BD9-81ED-4DB2-BD59-A6C34878D82A}">
                    <a16:rowId xmlns:a16="http://schemas.microsoft.com/office/drawing/2014/main" val="2778178242"/>
                  </a:ext>
                </a:extLst>
              </a:tr>
              <a:tr h="446236">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10</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Chi phí nhiên liệu tiết kiệm hằng năm (theo giá nhiên liệu 30000 đồng/kg)</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Triệu VN</a:t>
                      </a:r>
                      <a:r>
                        <a:rPr lang="en-US" sz="1200" dirty="0">
                          <a:effectLst/>
                          <a:latin typeface="Arial" panose="020B0604020202020204" pitchFamily="34" charset="0"/>
                          <a:cs typeface="Arial" panose="020B0604020202020204" pitchFamily="34" charset="0"/>
                        </a:rPr>
                        <a:t>Đ</a:t>
                      </a:r>
                      <a:r>
                        <a:rPr lang="vi-VN" sz="1200" dirty="0">
                          <a:effectLst/>
                          <a:latin typeface="Arial" panose="020B0604020202020204" pitchFamily="34" charset="0"/>
                          <a:cs typeface="Arial" panose="020B0604020202020204" pitchFamily="34" charset="0"/>
                        </a:rPr>
                        <a:t>/năm</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just">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J = I × 0</a:t>
                      </a:r>
                      <a:r>
                        <a:rPr lang="en-US" sz="1200" dirty="0">
                          <a:effectLst/>
                          <a:latin typeface="Arial" panose="020B0604020202020204" pitchFamily="34" charset="0"/>
                          <a:cs typeface="Arial" panose="020B0604020202020204" pitchFamily="34" charset="0"/>
                        </a:rPr>
                        <a:t>,</a:t>
                      </a:r>
                      <a:r>
                        <a:rPr lang="vi-VN" sz="1200" dirty="0">
                          <a:effectLst/>
                          <a:latin typeface="Arial" panose="020B0604020202020204" pitchFamily="34" charset="0"/>
                          <a:cs typeface="Arial" panose="020B0604020202020204" pitchFamily="34" charset="0"/>
                        </a:rPr>
                        <a:t>03</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319</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b"/>
                </a:tc>
                <a:extLst>
                  <a:ext uri="{0D108BD9-81ED-4DB2-BD59-A6C34878D82A}">
                    <a16:rowId xmlns:a16="http://schemas.microsoft.com/office/drawing/2014/main" val="1189101882"/>
                  </a:ext>
                </a:extLst>
              </a:tr>
              <a:tr h="223441">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11</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Chi phí thực hiện một lần</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Triệu đồng</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just">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K</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115</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b"/>
                </a:tc>
                <a:extLst>
                  <a:ext uri="{0D108BD9-81ED-4DB2-BD59-A6C34878D82A}">
                    <a16:rowId xmlns:a16="http://schemas.microsoft.com/office/drawing/2014/main" val="443912015"/>
                  </a:ext>
                </a:extLst>
              </a:tr>
              <a:tr h="198828">
                <a:tc>
                  <a:txBody>
                    <a:bodyPr/>
                    <a:lstStyle/>
                    <a:p>
                      <a:pPr marL="36195" marR="36195" algn="ct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12</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ctr"/>
                </a:tc>
                <a:tc>
                  <a:txBody>
                    <a:bodyPr/>
                    <a:lstStyle/>
                    <a:p>
                      <a:pPr marL="36195" marR="36195" algn="l">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Thời gian hoàn vốn</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ctr">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Tháng</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just">
                        <a:lnSpc>
                          <a:spcPct val="115000"/>
                        </a:lnSpc>
                        <a:spcBef>
                          <a:spcPts val="300"/>
                        </a:spcBef>
                        <a:spcAft>
                          <a:spcPts val="300"/>
                        </a:spcAft>
                      </a:pPr>
                      <a:r>
                        <a:rPr lang="vi-VN" sz="1200" dirty="0">
                          <a:effectLst/>
                          <a:latin typeface="Arial" panose="020B0604020202020204" pitchFamily="34" charset="0"/>
                          <a:cs typeface="Arial" panose="020B0604020202020204" pitchFamily="34" charset="0"/>
                        </a:rPr>
                        <a:t>L = K × 12/J</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tc>
                <a:tc>
                  <a:txBody>
                    <a:bodyPr/>
                    <a:lstStyle/>
                    <a:p>
                      <a:pPr marL="36195" marR="36195" algn="r">
                        <a:lnSpc>
                          <a:spcPct val="115000"/>
                        </a:lnSpc>
                        <a:spcBef>
                          <a:spcPts val="300"/>
                        </a:spcBef>
                        <a:spcAft>
                          <a:spcPts val="300"/>
                        </a:spcAft>
                      </a:pPr>
                      <a:r>
                        <a:rPr lang="en-US" sz="1200" dirty="0">
                          <a:effectLst/>
                          <a:latin typeface="Arial" panose="020B0604020202020204" pitchFamily="34" charset="0"/>
                          <a:cs typeface="Arial" panose="020B0604020202020204" pitchFamily="34" charset="0"/>
                        </a:rPr>
                        <a:t>4,3</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3914" marR="53914" marT="0" marB="0" anchor="b"/>
                </a:tc>
                <a:extLst>
                  <a:ext uri="{0D108BD9-81ED-4DB2-BD59-A6C34878D82A}">
                    <a16:rowId xmlns:a16="http://schemas.microsoft.com/office/drawing/2014/main" val="3589420742"/>
                  </a:ext>
                </a:extLst>
              </a:tr>
            </a:tbl>
          </a:graphicData>
        </a:graphic>
      </p:graphicFrame>
    </p:spTree>
    <p:extLst>
      <p:ext uri="{BB962C8B-B14F-4D97-AF65-F5344CB8AC3E}">
        <p14:creationId xmlns:p14="http://schemas.microsoft.com/office/powerpoint/2010/main" val="3217953097"/>
      </p:ext>
    </p:extLst>
  </p:cSld>
  <p:clrMapOvr>
    <a:masterClrMapping/>
  </p:clrMapOvr>
</p:sld>
</file>

<file path=ppt/slides/slide8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73AF4D-4C4C-CBFD-C8D6-8004492EADD6}"/>
              </a:ext>
            </a:extLst>
          </p:cNvPr>
          <p:cNvSpPr txBox="1"/>
          <p:nvPr/>
        </p:nvSpPr>
        <p:spPr>
          <a:xfrm>
            <a:off x="1" y="671468"/>
            <a:ext cx="12188370" cy="461665"/>
          </a:xfrm>
          <a:prstGeom prst="rect">
            <a:avLst/>
          </a:prstGeom>
          <a:noFill/>
        </p:spPr>
        <p:txBody>
          <a:bodyPr wrap="square">
            <a:spAutoFit/>
          </a:bodyPr>
          <a:lstStyle/>
          <a:p>
            <a:pPr algn="ctr"/>
            <a:r>
              <a:rPr b="1" lang="vi-VN" sz="2400">
                <a:solidFill>
                  <a:schemeClr val="accent1">
                    <a:lumMod val="50000"/>
                  </a:schemeClr>
                </a:solidFill>
                <a:ea charset="0" panose="02020603050405020304" pitchFamily="18" typeface="Times New Roman"/>
                <a:cs charset="0" panose="020B0604020202020204" pitchFamily="34" typeface="Arial"/>
              </a:rPr>
              <a:t>Ví dụ 6: Lắp đặt thêm bộ sấy không khí để tăng cường tận dụng nhiệt khí thải</a:t>
            </a:r>
          </a:p>
        </p:txBody>
      </p:sp>
      <p:sp>
        <p:nvSpPr>
          <p:cNvPr id="4" name="TextBox 3">
            <a:extLst>
              <a:ext uri="{FF2B5EF4-FFF2-40B4-BE49-F238E27FC236}">
                <a16:creationId xmlns:a16="http://schemas.microsoft.com/office/drawing/2014/main" id="{AE09FA58-8CD8-7AEA-0DF1-F196B831F554}"/>
              </a:ext>
            </a:extLst>
          </p:cNvPr>
          <p:cNvSpPr txBox="1"/>
          <p:nvPr/>
        </p:nvSpPr>
        <p:spPr>
          <a:xfrm>
            <a:off x="653667" y="1454158"/>
            <a:ext cx="10668000" cy="1124090"/>
          </a:xfrm>
          <a:prstGeom prst="rect">
            <a:avLst/>
          </a:prstGeom>
          <a:noFill/>
        </p:spPr>
        <p:txBody>
          <a:bodyPr wrap="square">
            <a:spAutoFit/>
          </a:bodyPr>
          <a:lstStyle/>
          <a:p>
            <a:pPr algn="just" indent="-285750" marL="285750">
              <a:lnSpc>
                <a:spcPct val="115000"/>
              </a:lnSpc>
              <a:spcBef>
                <a:spcPts val="300"/>
              </a:spcBef>
              <a:spcAft>
                <a:spcPts val="300"/>
              </a:spcAft>
              <a:buFont charset="0" panose="020B0604020202020204" pitchFamily="34" typeface="Arial"/>
              <a:buChar char="•"/>
            </a:pPr>
            <a:r>
              <a:rPr b="1" lang="en-US" sz="2000">
                <a:latin charset="0" panose="020B0604020202020204" pitchFamily="34" typeface="Arial"/>
                <a:ea charset="-127" panose="020B0609000101010101" pitchFamily="49" typeface="GulimChe"/>
                <a:cs charset="0" panose="020B0604020202020204" pitchFamily="34" typeface="Arial"/>
              </a:rPr>
              <a:t>Hiện trạng:</a:t>
            </a:r>
            <a:r>
              <a:rPr b="1" lang="en-US" sz="2000">
                <a:latin charset="0" panose="020B0604020202020204" pitchFamily="34" typeface="Arial"/>
                <a:ea charset="-127" panose="02030600000101010101" pitchFamily="18" typeface="Batang"/>
                <a:cs charset="0" panose="020B0604020202020204" pitchFamily="34" typeface="Arial"/>
              </a:rPr>
              <a:t> </a:t>
            </a:r>
            <a:r>
              <a:rPr lang="en-US" sz="2000">
                <a:solidFill>
                  <a:srgbClr val="000000"/>
                </a:solidFill>
                <a:latin charset="0" panose="020B0604020202020204" pitchFamily="34" typeface="Arial"/>
                <a:ea charset="-127" panose="02030600000101010101" pitchFamily="18" typeface="Batang"/>
                <a:cs charset="0" panose="020B0604020202020204" pitchFamily="34" typeface="Arial"/>
              </a:rPr>
              <a:t>Lò hơi được trang bị bộ sấy không khí nhưng bộ sấy không khí kiểu dòng chảy ngược hiện bị giới hạn nhiệt độ không khí trong khoảng 160 </a:t>
            </a:r>
            <a:r>
              <a:rPr baseline="30000" lang="en-US" sz="2000">
                <a:solidFill>
                  <a:srgbClr val="000000"/>
                </a:solidFill>
                <a:latin charset="0" panose="020B0604020202020204" pitchFamily="34" typeface="Arial"/>
                <a:ea charset="-127" panose="02030600000101010101" pitchFamily="18" typeface="Batang"/>
                <a:cs charset="0" panose="020B0604020202020204" pitchFamily="34" typeface="Arial"/>
              </a:rPr>
              <a:t>o</a:t>
            </a:r>
            <a:r>
              <a:rPr lang="en-US" sz="2000">
                <a:solidFill>
                  <a:srgbClr val="000000"/>
                </a:solidFill>
                <a:latin charset="0" panose="020B0604020202020204" pitchFamily="34" typeface="Arial"/>
                <a:ea charset="-127" panose="02030600000101010101" pitchFamily="18" typeface="Batang"/>
                <a:cs charset="0" panose="020B0604020202020204" pitchFamily="34" typeface="Arial"/>
              </a:rPr>
              <a:t>C do vấn đề ăn mòn ở nhiệt độ thấp.</a:t>
            </a:r>
            <a:endParaRPr dirty="0" lang="en-US" sz="2000">
              <a:latin charset="0" panose="020B0604020202020204" pitchFamily="34" typeface="Arial"/>
              <a:cs charset="0" panose="020B0604020202020204" pitchFamily="34" typeface="Arial"/>
            </a:endParaRPr>
          </a:p>
        </p:txBody>
      </p:sp>
      <p:pic>
        <p:nvPicPr>
          <p:cNvPr id="5" name="Picture 4"/>
          <p:cNvPicPr>
            <a:picLocks noChangeAspect="1"/>
          </p:cNvPicPr>
          <p:nvPr/>
        </p:nvPicPr>
        <p:blipFill>
          <a:blip r:embed="rId2"/>
          <a:stretch>
            <a:fillRect/>
          </a:stretch>
        </p:blipFill>
        <p:spPr>
          <a:xfrm>
            <a:off x="11188160" y="5996280"/>
            <a:ext cx="1000211" cy="861720"/>
          </a:xfrm>
          <a:prstGeom prst="rect">
            <a:avLst/>
          </a:prstGeom>
        </p:spPr>
      </p:pic>
      <p:pic>
        <p:nvPicPr>
          <p:cNvPr descr="A diagram of a machine&#10;&#10;Description automatically generated" id="6" name="Picture 5">
            <a:extLst>
              <a:ext uri="{FF2B5EF4-FFF2-40B4-BE49-F238E27FC236}">
                <a16:creationId xmlns:a16="http://schemas.microsoft.com/office/drawing/2014/main" id="{1383C6F6-69A8-7FB8-F2EC-2D103862D477}"/>
              </a:ext>
            </a:extLst>
          </p:cNvPr>
          <p:cNvPicPr>
            <a:picLocks noChangeAspect="1"/>
          </p:cNvPicPr>
          <p:nvPr/>
        </p:nvPicPr>
        <p:blipFill rotWithShape="1">
          <a:blip r:embed="rId3">
            <a:extLst>
              <a:ext uri="{28A0092B-C50C-407E-A947-70E740481C1C}">
                <a14:useLocalDpi xmlns:a14="http://schemas.microsoft.com/office/drawing/2010/main" val="0"/>
              </a:ext>
            </a:extLst>
          </a:blip>
          <a:srcRect b="102" l="37" r="60" t="192"/>
          <a:stretch/>
        </p:blipFill>
        <p:spPr bwMode="auto">
          <a:xfrm>
            <a:off x="2667000" y="2578248"/>
            <a:ext cx="7467600" cy="35728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02818925"/>
      </p:ext>
    </p:extLst>
  </p:cSld>
  <p:clrMapOvr>
    <a:masterClrMapping/>
  </p:clrMapOvr>
</p:sld>
</file>

<file path=ppt/slides/slide8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6A45392-CE42-B697-4DDE-1888E1746654}"/>
              </a:ext>
            </a:extLst>
          </p:cNvPr>
          <p:cNvSpPr txBox="1"/>
          <p:nvPr/>
        </p:nvSpPr>
        <p:spPr>
          <a:xfrm>
            <a:off x="686718" y="1295400"/>
            <a:ext cx="10363200" cy="1124090"/>
          </a:xfrm>
          <a:prstGeom prst="rect">
            <a:avLst/>
          </a:prstGeom>
          <a:noFill/>
        </p:spPr>
        <p:txBody>
          <a:bodyPr wrap="square">
            <a:spAutoFit/>
          </a:bodyPr>
          <a:lstStyle/>
          <a:p>
            <a:pPr algn="just" indent="-342900" marL="342900">
              <a:lnSpc>
                <a:spcPct val="115000"/>
              </a:lnSpc>
              <a:spcBef>
                <a:spcPts val="300"/>
              </a:spcBef>
              <a:spcAft>
                <a:spcPts val="300"/>
              </a:spcAft>
              <a:buFont charset="0" panose="020B0604020202020204" pitchFamily="34" typeface="Arial"/>
              <a:buChar char="•"/>
            </a:pPr>
            <a:r>
              <a:rPr b="1" lang="en-US" sz="2000">
                <a:latin charset="0" panose="020B0604020202020204" pitchFamily="34" typeface="Arial"/>
                <a:ea charset="-127" panose="020B0609000101010101" pitchFamily="49" typeface="GulimChe"/>
                <a:cs charset="0" panose="020B0604020202020204" pitchFamily="34" typeface="Arial"/>
              </a:rPr>
              <a:t>Giải pháp</a:t>
            </a:r>
            <a:r>
              <a:rPr b="1" lang="en-US" sz="2000">
                <a:latin charset="0" panose="020B0604020202020204" pitchFamily="34" typeface="Arial"/>
                <a:ea charset="-127" panose="02030600000101010101" pitchFamily="18" typeface="Batang"/>
                <a:cs charset="0" panose="020B0604020202020204" pitchFamily="34" typeface="Arial"/>
              </a:rPr>
              <a:t>: </a:t>
            </a:r>
            <a:r>
              <a:rPr lang="en-US" sz="2000">
                <a:solidFill>
                  <a:srgbClr val="000000"/>
                </a:solidFill>
                <a:latin charset="0" panose="020B0604020202020204" pitchFamily="34" typeface="Arial"/>
                <a:ea charset="-127" panose="02030600000101010101" pitchFamily="18" typeface="Batang"/>
                <a:cs charset="0" panose="020B0604020202020204" pitchFamily="34" typeface="Arial"/>
              </a:rPr>
              <a:t>Lắp đặt thêm bộ sấy không khí sơ cấp kiểu song song phía sau bộ sấy không khí cũ (tính theo đường khói) để giảm chênh lệch nhiệt độ giữa không khí, khói thải, giảm hiện tượng ăn mòn và tiết kiệm nhiên liệu.</a:t>
            </a:r>
            <a:endParaRPr lang="en-US" sz="2000">
              <a:latin charset="0" panose="020B0604020202020204" pitchFamily="34" typeface="Arial"/>
              <a:ea charset="-127" panose="02030600000101010101" pitchFamily="18" typeface="Batang"/>
              <a:cs charset="0" panose="020B0604020202020204" pitchFamily="34" typeface="Arial"/>
            </a:endParaRPr>
          </a:p>
        </p:txBody>
      </p:sp>
      <p:pic>
        <p:nvPicPr>
          <p:cNvPr id="5" name="Picture 4"/>
          <p:cNvPicPr>
            <a:picLocks noChangeAspect="1"/>
          </p:cNvPicPr>
          <p:nvPr/>
        </p:nvPicPr>
        <p:blipFill>
          <a:blip r:embed="rId2"/>
          <a:stretch>
            <a:fillRect/>
          </a:stretch>
        </p:blipFill>
        <p:spPr>
          <a:xfrm>
            <a:off x="11188160" y="5996280"/>
            <a:ext cx="1000211" cy="861720"/>
          </a:xfrm>
          <a:prstGeom prst="rect">
            <a:avLst/>
          </a:prstGeom>
        </p:spPr>
      </p:pic>
      <p:sp>
        <p:nvSpPr>
          <p:cNvPr id="7" name="TextBox 6">
            <a:extLst>
              <a:ext uri="{FF2B5EF4-FFF2-40B4-BE49-F238E27FC236}">
                <a16:creationId xmlns:a16="http://schemas.microsoft.com/office/drawing/2014/main" id="{4E73AF4D-4C4C-CBFD-C8D6-8004492EADD6}"/>
              </a:ext>
            </a:extLst>
          </p:cNvPr>
          <p:cNvSpPr txBox="1"/>
          <p:nvPr/>
        </p:nvSpPr>
        <p:spPr>
          <a:xfrm>
            <a:off x="1" y="671468"/>
            <a:ext cx="12188370" cy="461665"/>
          </a:xfrm>
          <a:prstGeom prst="rect">
            <a:avLst/>
          </a:prstGeom>
          <a:noFill/>
        </p:spPr>
        <p:txBody>
          <a:bodyPr wrap="square">
            <a:spAutoFit/>
          </a:bodyPr>
          <a:lstStyle/>
          <a:p>
            <a:pPr algn="ctr"/>
            <a:r>
              <a:rPr b="1" lang="vi-VN" sz="2400">
                <a:solidFill>
                  <a:schemeClr val="accent1">
                    <a:lumMod val="50000"/>
                  </a:schemeClr>
                </a:solidFill>
                <a:ea charset="0" panose="02020603050405020304" pitchFamily="18" typeface="Times New Roman"/>
                <a:cs charset="0" panose="020B0604020202020204" pitchFamily="34" typeface="Arial"/>
              </a:rPr>
              <a:t>Ví dụ 6: Lắp đặt thêm bộ sấy không khí để tăng cường tận dụng nhiệt khí thải</a:t>
            </a:r>
          </a:p>
        </p:txBody>
      </p:sp>
      <p:pic>
        <p:nvPicPr>
          <p:cNvPr id="8" name="Picture 7">
            <a:extLst>
              <a:ext uri="{FF2B5EF4-FFF2-40B4-BE49-F238E27FC236}">
                <a16:creationId xmlns:a16="http://schemas.microsoft.com/office/drawing/2014/main" id="{F8E48306-FCA8-8BC2-9E61-57C9AAC438C2}"/>
              </a:ext>
            </a:extLst>
          </p:cNvPr>
          <p:cNvPicPr>
            <a:picLocks noChangeAspect="1"/>
          </p:cNvPicPr>
          <p:nvPr/>
        </p:nvPicPr>
        <p:blipFill rotWithShape="1">
          <a:blip r:embed="rId3">
            <a:extLst>
              <a:ext uri="{28A0092B-C50C-407E-A947-70E740481C1C}">
                <a14:useLocalDpi xmlns:a14="http://schemas.microsoft.com/office/drawing/2010/main" val="0"/>
              </a:ext>
            </a:extLst>
          </a:blip>
          <a:srcRect b="121" l="66" r="50" t="94"/>
          <a:stretch/>
        </p:blipFill>
        <p:spPr bwMode="auto">
          <a:xfrm>
            <a:off x="2542478" y="2581757"/>
            <a:ext cx="7103416" cy="37439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6278208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4CB14E7-3F63-F322-CA27-E7C7658A1277}"/>
              </a:ext>
            </a:extLst>
          </p:cNvPr>
          <p:cNvSpPr txBox="1"/>
          <p:nvPr/>
        </p:nvSpPr>
        <p:spPr>
          <a:xfrm>
            <a:off x="2739823" y="1438331"/>
            <a:ext cx="6712351" cy="383823"/>
          </a:xfrm>
          <a:prstGeom prst="rect">
            <a:avLst/>
          </a:prstGeom>
          <a:noFill/>
        </p:spPr>
        <p:txBody>
          <a:bodyPr wrap="square">
            <a:spAutoFit/>
          </a:bodyPr>
          <a:lstStyle/>
          <a:p>
            <a:pPr algn="ctr">
              <a:lnSpc>
                <a:spcPct val="115000"/>
              </a:lnSpc>
              <a:spcBef>
                <a:spcPts val="1500"/>
              </a:spcBef>
              <a:spcAft>
                <a:spcPts val="800"/>
              </a:spcAft>
            </a:pPr>
            <a:r>
              <a:rPr lang="en-US" b="1">
                <a:solidFill>
                  <a:srgbClr val="000000"/>
                </a:solidFill>
                <a:latin typeface="Arial" panose="020B0604020202020204" pitchFamily="34" charset="0"/>
                <a:ea typeface="Batang" panose="02030600000101010101" pitchFamily="18" charset="-127"/>
                <a:cs typeface="Arial" panose="020B0604020202020204" pitchFamily="34" charset="0"/>
              </a:rPr>
              <a:t>&lt;Nhiệt thu hồi từ khí thải bằng bộ sấy sơ bộ không khí &gt;</a:t>
            </a:r>
            <a:endParaRPr lang="en-US" b="1" dirty="0">
              <a:latin typeface="Arial" panose="020B0604020202020204" pitchFamily="34" charset="0"/>
              <a:ea typeface="Batang" panose="02030600000101010101" pitchFamily="18" charset="-127"/>
              <a:cs typeface="Arial" panose="020B0604020202020204" pitchFamily="34" charset="0"/>
            </a:endParaRPr>
          </a:p>
        </p:txBody>
      </p:sp>
      <p:sp>
        <p:nvSpPr>
          <p:cNvPr id="13" name="TextBox 12">
            <a:extLst>
              <a:ext uri="{FF2B5EF4-FFF2-40B4-BE49-F238E27FC236}">
                <a16:creationId xmlns:a16="http://schemas.microsoft.com/office/drawing/2014/main" id="{EFF08FA7-307B-A611-1466-A447C059549E}"/>
              </a:ext>
            </a:extLst>
          </p:cNvPr>
          <p:cNvSpPr txBox="1"/>
          <p:nvPr/>
        </p:nvSpPr>
        <p:spPr>
          <a:xfrm>
            <a:off x="3962400" y="4011526"/>
            <a:ext cx="4489509" cy="369332"/>
          </a:xfrm>
          <a:prstGeom prst="rect">
            <a:avLst/>
          </a:prstGeom>
          <a:noFill/>
        </p:spPr>
        <p:txBody>
          <a:bodyPr wrap="square">
            <a:spAutoFit/>
          </a:bodyPr>
          <a:lstStyle/>
          <a:p>
            <a:r>
              <a:rPr lang="en-US" b="1">
                <a:solidFill>
                  <a:srgbClr val="000000"/>
                </a:solidFill>
                <a:latin typeface="Arial" panose="020B0604020202020204" pitchFamily="34" charset="0"/>
                <a:ea typeface="Batang" panose="02030600000101010101" pitchFamily="18" charset="-127"/>
                <a:cs typeface="Arial" panose="020B0604020202020204" pitchFamily="34" charset="0"/>
              </a:rPr>
              <a:t>&lt; Lượng nhiệt </a:t>
            </a:r>
            <a:r>
              <a:rPr lang="en-US" b="1">
                <a:latin typeface="Arial" panose="020B0604020202020204" pitchFamily="34" charset="0"/>
                <a:ea typeface="Batang" panose="02030600000101010101" pitchFamily="18" charset="-127"/>
                <a:cs typeface="Arial" panose="020B0604020202020204" pitchFamily="34" charset="0"/>
              </a:rPr>
              <a:t>không</a:t>
            </a:r>
            <a:r>
              <a:rPr lang="en-US" b="1">
                <a:solidFill>
                  <a:srgbClr val="000000"/>
                </a:solidFill>
                <a:latin typeface="Arial" panose="020B0604020202020204" pitchFamily="34" charset="0"/>
                <a:ea typeface="Batang" panose="02030600000101010101" pitchFamily="18" charset="-127"/>
                <a:cs typeface="Arial" panose="020B0604020202020204" pitchFamily="34" charset="0"/>
              </a:rPr>
              <a:t> khí nhận được &gt;</a:t>
            </a:r>
            <a:endParaRPr lang="en-US" b="1">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sp>
        <p:nvSpPr>
          <p:cNvPr id="8" name="TextBox 7">
            <a:extLst>
              <a:ext uri="{FF2B5EF4-FFF2-40B4-BE49-F238E27FC236}">
                <a16:creationId xmlns:a16="http://schemas.microsoft.com/office/drawing/2014/main" id="{4E73AF4D-4C4C-CBFD-C8D6-8004492EADD6}"/>
              </a:ext>
            </a:extLst>
          </p:cNvPr>
          <p:cNvSpPr txBox="1"/>
          <p:nvPr/>
        </p:nvSpPr>
        <p:spPr>
          <a:xfrm>
            <a:off x="1" y="671468"/>
            <a:ext cx="12188370" cy="461665"/>
          </a:xfrm>
          <a:prstGeom prst="rect">
            <a:avLst/>
          </a:prstGeom>
          <a:noFill/>
        </p:spPr>
        <p:txBody>
          <a:bodyPr wrap="square">
            <a:spAutoFit/>
          </a:bodyPr>
          <a:lstStyle/>
          <a:p>
            <a:pPr algn="ctr"/>
            <a:r>
              <a:rPr lang="vi-VN" sz="2400" b="1">
                <a:solidFill>
                  <a:schemeClr val="accent1">
                    <a:lumMod val="50000"/>
                  </a:schemeClr>
                </a:solidFill>
                <a:ea typeface="Times New Roman" panose="02020603050405020304" pitchFamily="18" charset="0"/>
                <a:cs typeface="Arial" panose="020B0604020202020204" pitchFamily="34" charset="0"/>
              </a:rPr>
              <a:t>Ví dụ 6: Lắp đặt thêm bộ sấy không khí để tăng cường tận dụng nhiệt khí thải</a:t>
            </a:r>
          </a:p>
        </p:txBody>
      </p:sp>
      <p:graphicFrame>
        <p:nvGraphicFramePr>
          <p:cNvPr id="10" name="Table 9">
            <a:extLst>
              <a:ext uri="{FF2B5EF4-FFF2-40B4-BE49-F238E27FC236}">
                <a16:creationId xmlns:a16="http://schemas.microsoft.com/office/drawing/2014/main" id="{51579211-F750-B9F8-E3AF-B441FCDE76CE}"/>
              </a:ext>
            </a:extLst>
          </p:cNvPr>
          <p:cNvGraphicFramePr>
            <a:graphicFrameLocks noGrp="1"/>
          </p:cNvGraphicFramePr>
          <p:nvPr>
            <p:extLst>
              <p:ext uri="{D42A27DB-BD31-4B8C-83A1-F6EECF244321}">
                <p14:modId xmlns:p14="http://schemas.microsoft.com/office/powerpoint/2010/main" val="2628163302"/>
              </p:ext>
            </p:extLst>
          </p:nvPr>
        </p:nvGraphicFramePr>
        <p:xfrm>
          <a:off x="626836" y="1826043"/>
          <a:ext cx="10934700" cy="2139606"/>
        </p:xfrm>
        <a:graphic>
          <a:graphicData uri="http://schemas.openxmlformats.org/drawingml/2006/table">
            <a:tbl>
              <a:tblPr firstRow="1" firstCol="1" bandRow="1">
                <a:tableStyleId>{5940675A-B579-460E-94D1-54222C63F5DA}</a:tableStyleId>
              </a:tblPr>
              <a:tblGrid>
                <a:gridCol w="1714500">
                  <a:extLst>
                    <a:ext uri="{9D8B030D-6E8A-4147-A177-3AD203B41FA5}">
                      <a16:colId xmlns:a16="http://schemas.microsoft.com/office/drawing/2014/main" val="371491033"/>
                    </a:ext>
                  </a:extLst>
                </a:gridCol>
                <a:gridCol w="1066800">
                  <a:extLst>
                    <a:ext uri="{9D8B030D-6E8A-4147-A177-3AD203B41FA5}">
                      <a16:colId xmlns:a16="http://schemas.microsoft.com/office/drawing/2014/main" val="2534362286"/>
                    </a:ext>
                  </a:extLst>
                </a:gridCol>
                <a:gridCol w="1143000">
                  <a:extLst>
                    <a:ext uri="{9D8B030D-6E8A-4147-A177-3AD203B41FA5}">
                      <a16:colId xmlns:a16="http://schemas.microsoft.com/office/drawing/2014/main" val="3214611969"/>
                    </a:ext>
                  </a:extLst>
                </a:gridCol>
                <a:gridCol w="1127532">
                  <a:extLst>
                    <a:ext uri="{9D8B030D-6E8A-4147-A177-3AD203B41FA5}">
                      <a16:colId xmlns:a16="http://schemas.microsoft.com/office/drawing/2014/main" val="388262965"/>
                    </a:ext>
                  </a:extLst>
                </a:gridCol>
                <a:gridCol w="876963">
                  <a:extLst>
                    <a:ext uri="{9D8B030D-6E8A-4147-A177-3AD203B41FA5}">
                      <a16:colId xmlns:a16="http://schemas.microsoft.com/office/drawing/2014/main" val="236454636"/>
                    </a:ext>
                  </a:extLst>
                </a:gridCol>
                <a:gridCol w="1272799">
                  <a:extLst>
                    <a:ext uri="{9D8B030D-6E8A-4147-A177-3AD203B41FA5}">
                      <a16:colId xmlns:a16="http://schemas.microsoft.com/office/drawing/2014/main" val="380320918"/>
                    </a:ext>
                  </a:extLst>
                </a:gridCol>
                <a:gridCol w="1142306">
                  <a:extLst>
                    <a:ext uri="{9D8B030D-6E8A-4147-A177-3AD203B41FA5}">
                      <a16:colId xmlns:a16="http://schemas.microsoft.com/office/drawing/2014/main" val="2698667867"/>
                    </a:ext>
                  </a:extLst>
                </a:gridCol>
                <a:gridCol w="914400">
                  <a:extLst>
                    <a:ext uri="{9D8B030D-6E8A-4147-A177-3AD203B41FA5}">
                      <a16:colId xmlns:a16="http://schemas.microsoft.com/office/drawing/2014/main" val="77274419"/>
                    </a:ext>
                  </a:extLst>
                </a:gridCol>
                <a:gridCol w="838200">
                  <a:extLst>
                    <a:ext uri="{9D8B030D-6E8A-4147-A177-3AD203B41FA5}">
                      <a16:colId xmlns:a16="http://schemas.microsoft.com/office/drawing/2014/main" val="1669821449"/>
                    </a:ext>
                  </a:extLst>
                </a:gridCol>
                <a:gridCol w="838200">
                  <a:extLst>
                    <a:ext uri="{9D8B030D-6E8A-4147-A177-3AD203B41FA5}">
                      <a16:colId xmlns:a16="http://schemas.microsoft.com/office/drawing/2014/main" val="1293513596"/>
                    </a:ext>
                  </a:extLst>
                </a:gridCol>
              </a:tblGrid>
              <a:tr h="345858">
                <a:tc rowSpan="2">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Vị trí</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rowSpan="2">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Tiêu thụ nhiên liệu (ℓ/h)</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rowSpan="2">
                  <a:txBody>
                    <a:bodyPr/>
                    <a:lstStyle/>
                    <a:p>
                      <a:pPr algn="ctr">
                        <a:lnSpc>
                          <a:spcPct val="115000"/>
                        </a:lnSpc>
                        <a:spcBef>
                          <a:spcPts val="300"/>
                        </a:spcBef>
                        <a:spcAft>
                          <a:spcPts val="300"/>
                        </a:spcAft>
                      </a:pPr>
                      <a:r>
                        <a:rPr lang="en-US" sz="1400" dirty="0" err="1">
                          <a:effectLst/>
                          <a:latin typeface="Arial" panose="020B0604020202020204" pitchFamily="34" charset="0"/>
                          <a:cs typeface="Arial" panose="020B0604020202020204" pitchFamily="34" charset="0"/>
                        </a:rPr>
                        <a:t>Lượng</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khí</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thải</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lý</a:t>
                      </a:r>
                      <a:r>
                        <a:rPr lang="en-US" sz="1400" dirty="0">
                          <a:effectLst/>
                          <a:latin typeface="Arial" panose="020B0604020202020204" pitchFamily="34" charset="0"/>
                          <a:cs typeface="Arial" panose="020B0604020202020204" pitchFamily="34" charset="0"/>
                        </a:rPr>
                        <a:t> </a:t>
                      </a:r>
                      <a:r>
                        <a:rPr lang="en-US" sz="1400" dirty="0" err="1">
                          <a:effectLst/>
                          <a:latin typeface="Arial" panose="020B0604020202020204" pitchFamily="34" charset="0"/>
                          <a:cs typeface="Arial" panose="020B0604020202020204" pitchFamily="34" charset="0"/>
                        </a:rPr>
                        <a:t>thuyết</a:t>
                      </a:r>
                      <a:r>
                        <a:rPr lang="en-US" sz="1400" dirty="0">
                          <a:effectLst/>
                          <a:latin typeface="Arial" panose="020B0604020202020204" pitchFamily="34" charset="0"/>
                          <a:cs typeface="Arial" panose="020B0604020202020204" pitchFamily="34" charset="0"/>
                        </a:rPr>
                        <a:t> (Nm</a:t>
                      </a:r>
                      <a:r>
                        <a:rPr lang="en-US" sz="1400" baseline="30000" dirty="0">
                          <a:effectLst/>
                          <a:latin typeface="Arial" panose="020B0604020202020204" pitchFamily="34" charset="0"/>
                          <a:cs typeface="Arial" panose="020B0604020202020204" pitchFamily="34" charset="0"/>
                        </a:rPr>
                        <a:t>3</a:t>
                      </a:r>
                      <a:r>
                        <a:rPr lang="en-US" sz="1400" dirty="0">
                          <a:effectLst/>
                          <a:latin typeface="Arial" panose="020B0604020202020204" pitchFamily="34" charset="0"/>
                          <a:cs typeface="Arial" panose="020B0604020202020204" pitchFamily="34" charset="0"/>
                        </a:rPr>
                        <a:t>/kg)</a:t>
                      </a:r>
                      <a:endParaRPr lang="en-US" sz="1400" dirty="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rowSpan="2">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Lượng không khí lý thuyết (Nm</a:t>
                      </a:r>
                      <a:r>
                        <a:rPr lang="en-US" sz="1400" baseline="30000">
                          <a:effectLst/>
                          <a:latin typeface="Arial" panose="020B0604020202020204" pitchFamily="34" charset="0"/>
                          <a:cs typeface="Arial" panose="020B0604020202020204" pitchFamily="34" charset="0"/>
                        </a:rPr>
                        <a:t>3</a:t>
                      </a:r>
                      <a:r>
                        <a:rPr lang="en-US" sz="1400">
                          <a:effectLst/>
                          <a:latin typeface="Arial" panose="020B0604020202020204" pitchFamily="34" charset="0"/>
                          <a:cs typeface="Arial" panose="020B0604020202020204" pitchFamily="34" charset="0"/>
                        </a:rPr>
                        <a:t>/kg)</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gridSpan="2">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Bộ sấy không khí </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hMerge="1">
                  <a:txBody>
                    <a:bodyPr/>
                    <a:lstStyle/>
                    <a:p>
                      <a:endParaRPr lang="en-US"/>
                    </a:p>
                  </a:txBody>
                  <a:tcPr/>
                </a:tc>
                <a:tc gridSpan="2">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Khí thải</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hMerge="1">
                  <a:txBody>
                    <a:bodyPr/>
                    <a:lstStyle/>
                    <a:p>
                      <a:endParaRPr lang="en-US"/>
                    </a:p>
                  </a:txBody>
                  <a:tcPr/>
                </a:tc>
                <a:tc rowSpan="2">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 Tỉ lệ không khí thừa</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rowSpan="2">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Lượng nhiệt thu hồi (kcal/h)</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extLst>
                  <a:ext uri="{0D108BD9-81ED-4DB2-BD59-A6C34878D82A}">
                    <a16:rowId xmlns:a16="http://schemas.microsoft.com/office/drawing/2014/main" val="3575185817"/>
                  </a:ext>
                </a:extLst>
              </a:tr>
              <a:tr h="68275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Nhiệt độ vào</a:t>
                      </a:r>
                    </a:p>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Nhiệt độ ra</a:t>
                      </a:r>
                    </a:p>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Nhiệt dung riêng (kcal/ Nm</a:t>
                      </a:r>
                      <a:r>
                        <a:rPr lang="en-US" sz="1400" baseline="30000">
                          <a:effectLst/>
                          <a:latin typeface="Arial" panose="020B0604020202020204" pitchFamily="34" charset="0"/>
                          <a:cs typeface="Arial" panose="020B0604020202020204" pitchFamily="34" charset="0"/>
                        </a:rPr>
                        <a:t>2</a:t>
                      </a:r>
                      <a:r>
                        <a:rPr lang="en-US" sz="1400">
                          <a:effectLst/>
                          <a:latin typeface="Arial" panose="020B0604020202020204" pitchFamily="34" charset="0"/>
                          <a:cs typeface="Arial" panose="020B0604020202020204" pitchFamily="34" charset="0"/>
                        </a:rPr>
                        <a:t>)</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Nồng độ Oxy dư (%)</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059372891"/>
                  </a:ext>
                </a:extLst>
              </a:tr>
              <a:tr h="412468">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Bộ sấy kk thứ cấp (sẵn có)</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545 (517,7)</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11,443</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10,709</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350</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233</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0,33</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2,8</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1,155</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241.759</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extLst>
                  <a:ext uri="{0D108BD9-81ED-4DB2-BD59-A6C34878D82A}">
                    <a16:rowId xmlns:a16="http://schemas.microsoft.com/office/drawing/2014/main" val="1743451957"/>
                  </a:ext>
                </a:extLst>
              </a:tr>
              <a:tr h="412468">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Bộ sấy kk sơ cấp (mới)</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545 (517,7)</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11,443</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10,709</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233</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180</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0,33</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2,8</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a:effectLst/>
                          <a:latin typeface="Arial" panose="020B0604020202020204" pitchFamily="34" charset="0"/>
                          <a:cs typeface="Arial" panose="020B0604020202020204" pitchFamily="34" charset="0"/>
                        </a:rPr>
                        <a:t>1,155</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15000"/>
                        </a:lnSpc>
                        <a:spcBef>
                          <a:spcPts val="300"/>
                        </a:spcBef>
                        <a:spcAft>
                          <a:spcPts val="300"/>
                        </a:spcAft>
                      </a:pPr>
                      <a:r>
                        <a:rPr lang="en-US" sz="1400" dirty="0">
                          <a:effectLst/>
                          <a:latin typeface="Arial" panose="020B0604020202020204" pitchFamily="34" charset="0"/>
                          <a:cs typeface="Arial" panose="020B0604020202020204" pitchFamily="34" charset="0"/>
                        </a:rPr>
                        <a:t>116.402</a:t>
                      </a:r>
                      <a:endParaRPr lang="en-US" sz="1400" dirty="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extLst>
                  <a:ext uri="{0D108BD9-81ED-4DB2-BD59-A6C34878D82A}">
                    <a16:rowId xmlns:a16="http://schemas.microsoft.com/office/drawing/2014/main" val="2599513154"/>
                  </a:ext>
                </a:extLst>
              </a:tr>
            </a:tbl>
          </a:graphicData>
        </a:graphic>
      </p:graphicFrame>
      <p:graphicFrame>
        <p:nvGraphicFramePr>
          <p:cNvPr id="11" name="Table 10">
            <a:extLst>
              <a:ext uri="{FF2B5EF4-FFF2-40B4-BE49-F238E27FC236}">
                <a16:creationId xmlns:a16="http://schemas.microsoft.com/office/drawing/2014/main" id="{1C53CCD6-8735-1E96-C288-549FD92F99B7}"/>
              </a:ext>
            </a:extLst>
          </p:cNvPr>
          <p:cNvGraphicFramePr>
            <a:graphicFrameLocks noGrp="1"/>
          </p:cNvGraphicFramePr>
          <p:nvPr>
            <p:extLst>
              <p:ext uri="{D42A27DB-BD31-4B8C-83A1-F6EECF244321}">
                <p14:modId xmlns:p14="http://schemas.microsoft.com/office/powerpoint/2010/main" val="3996601205"/>
              </p:ext>
            </p:extLst>
          </p:nvPr>
        </p:nvGraphicFramePr>
        <p:xfrm>
          <a:off x="626836" y="4380858"/>
          <a:ext cx="10934701" cy="1800754"/>
        </p:xfrm>
        <a:graphic>
          <a:graphicData uri="http://schemas.openxmlformats.org/drawingml/2006/table">
            <a:tbl>
              <a:tblPr firstRow="1" firstCol="1" bandRow="1">
                <a:tableStyleId>{5940675A-B579-460E-94D1-54222C63F5DA}</a:tableStyleId>
              </a:tblPr>
              <a:tblGrid>
                <a:gridCol w="1848118">
                  <a:extLst>
                    <a:ext uri="{9D8B030D-6E8A-4147-A177-3AD203B41FA5}">
                      <a16:colId xmlns:a16="http://schemas.microsoft.com/office/drawing/2014/main" val="2751597615"/>
                    </a:ext>
                  </a:extLst>
                </a:gridCol>
                <a:gridCol w="1232079">
                  <a:extLst>
                    <a:ext uri="{9D8B030D-6E8A-4147-A177-3AD203B41FA5}">
                      <a16:colId xmlns:a16="http://schemas.microsoft.com/office/drawing/2014/main" val="623310365"/>
                    </a:ext>
                  </a:extLst>
                </a:gridCol>
                <a:gridCol w="1386089">
                  <a:extLst>
                    <a:ext uri="{9D8B030D-6E8A-4147-A177-3AD203B41FA5}">
                      <a16:colId xmlns:a16="http://schemas.microsoft.com/office/drawing/2014/main" val="1528120507"/>
                    </a:ext>
                  </a:extLst>
                </a:gridCol>
                <a:gridCol w="1386089">
                  <a:extLst>
                    <a:ext uri="{9D8B030D-6E8A-4147-A177-3AD203B41FA5}">
                      <a16:colId xmlns:a16="http://schemas.microsoft.com/office/drawing/2014/main" val="1493965331"/>
                    </a:ext>
                  </a:extLst>
                </a:gridCol>
                <a:gridCol w="1232079">
                  <a:extLst>
                    <a:ext uri="{9D8B030D-6E8A-4147-A177-3AD203B41FA5}">
                      <a16:colId xmlns:a16="http://schemas.microsoft.com/office/drawing/2014/main" val="3634315312"/>
                    </a:ext>
                  </a:extLst>
                </a:gridCol>
                <a:gridCol w="1386089">
                  <a:extLst>
                    <a:ext uri="{9D8B030D-6E8A-4147-A177-3AD203B41FA5}">
                      <a16:colId xmlns:a16="http://schemas.microsoft.com/office/drawing/2014/main" val="3430062937"/>
                    </a:ext>
                  </a:extLst>
                </a:gridCol>
                <a:gridCol w="1275604">
                  <a:extLst>
                    <a:ext uri="{9D8B030D-6E8A-4147-A177-3AD203B41FA5}">
                      <a16:colId xmlns:a16="http://schemas.microsoft.com/office/drawing/2014/main" val="2206122655"/>
                    </a:ext>
                  </a:extLst>
                </a:gridCol>
                <a:gridCol w="1188554">
                  <a:extLst>
                    <a:ext uri="{9D8B030D-6E8A-4147-A177-3AD203B41FA5}">
                      <a16:colId xmlns:a16="http://schemas.microsoft.com/office/drawing/2014/main" val="3564513246"/>
                    </a:ext>
                  </a:extLst>
                </a:gridCol>
              </a:tblGrid>
              <a:tr h="357186">
                <a:tc rowSpan="2">
                  <a:txBody>
                    <a:bodyPr/>
                    <a:lstStyle/>
                    <a:p>
                      <a:pPr algn="ctr">
                        <a:lnSpc>
                          <a:spcPct val="120000"/>
                        </a:lnSpc>
                        <a:spcBef>
                          <a:spcPts val="300"/>
                        </a:spcBef>
                        <a:spcAft>
                          <a:spcPts val="300"/>
                        </a:spcAft>
                      </a:pPr>
                      <a:r>
                        <a:rPr lang="en-US" sz="1400">
                          <a:effectLst/>
                          <a:highlight>
                            <a:srgbClr val="F2F2F2"/>
                          </a:highlight>
                          <a:latin typeface="Arial" panose="020B0604020202020204" pitchFamily="34" charset="0"/>
                          <a:cs typeface="Arial" panose="020B0604020202020204" pitchFamily="34" charset="0"/>
                        </a:rPr>
                        <a:t>Vị trí</a:t>
                      </a:r>
                      <a:endParaRPr lang="en-US" sz="1400">
                        <a:effectLst/>
                        <a:highlight>
                          <a:srgbClr val="F2F2F2"/>
                        </a:highligh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rowSpan="2">
                  <a:txBody>
                    <a:bodyPr/>
                    <a:lstStyle/>
                    <a:p>
                      <a:pPr algn="ctr">
                        <a:lnSpc>
                          <a:spcPct val="120000"/>
                        </a:lnSpc>
                        <a:spcBef>
                          <a:spcPts val="300"/>
                        </a:spcBef>
                        <a:spcAft>
                          <a:spcPts val="300"/>
                        </a:spcAft>
                      </a:pPr>
                      <a:r>
                        <a:rPr lang="en-US" sz="1400">
                          <a:effectLst/>
                          <a:highlight>
                            <a:srgbClr val="F2F2F2"/>
                          </a:highlight>
                          <a:latin typeface="Arial" panose="020B0604020202020204" pitchFamily="34" charset="0"/>
                          <a:cs typeface="Arial" panose="020B0604020202020204" pitchFamily="34" charset="0"/>
                        </a:rPr>
                        <a:t>Tiêu thụ nhiên liệu (ℓ/h)</a:t>
                      </a:r>
                      <a:endParaRPr lang="en-US" sz="1400">
                        <a:effectLst/>
                        <a:highlight>
                          <a:srgbClr val="F2F2F2"/>
                        </a:highligh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rowSpan="2">
                  <a:txBody>
                    <a:bodyPr/>
                    <a:lstStyle/>
                    <a:p>
                      <a:pPr algn="ctr">
                        <a:lnSpc>
                          <a:spcPct val="120000"/>
                        </a:lnSpc>
                        <a:spcBef>
                          <a:spcPts val="300"/>
                        </a:spcBef>
                        <a:spcAft>
                          <a:spcPts val="300"/>
                        </a:spcAft>
                      </a:pPr>
                      <a:r>
                        <a:rPr lang="en-US" sz="1400">
                          <a:effectLst/>
                          <a:highlight>
                            <a:srgbClr val="F2F2F2"/>
                          </a:highlight>
                          <a:latin typeface="Arial" panose="020B0604020202020204" pitchFamily="34" charset="0"/>
                          <a:cs typeface="Arial" panose="020B0604020202020204" pitchFamily="34" charset="0"/>
                        </a:rPr>
                        <a:t>Lượng không khí lý thuyết (</a:t>
                      </a:r>
                      <a:r>
                        <a:rPr lang="en-US" sz="1400">
                          <a:effectLst/>
                          <a:highlight>
                            <a:srgbClr val="FDFDFD"/>
                          </a:highlight>
                          <a:latin typeface="Arial" panose="020B0604020202020204" pitchFamily="34" charset="0"/>
                          <a:cs typeface="Arial" panose="020B0604020202020204" pitchFamily="34" charset="0"/>
                        </a:rPr>
                        <a:t>Nm</a:t>
                      </a:r>
                      <a:r>
                        <a:rPr lang="en-US" sz="1400" baseline="30000">
                          <a:effectLst/>
                          <a:highlight>
                            <a:srgbClr val="FDFDFD"/>
                          </a:highlight>
                          <a:latin typeface="Arial" panose="020B0604020202020204" pitchFamily="34" charset="0"/>
                          <a:cs typeface="Arial" panose="020B0604020202020204" pitchFamily="34" charset="0"/>
                        </a:rPr>
                        <a:t>3</a:t>
                      </a:r>
                      <a:r>
                        <a:rPr lang="en-US" sz="1400">
                          <a:effectLst/>
                          <a:highlight>
                            <a:srgbClr val="F2F2F2"/>
                          </a:highlight>
                          <a:latin typeface="Arial" panose="020B0604020202020204" pitchFamily="34" charset="0"/>
                          <a:cs typeface="Arial" panose="020B0604020202020204" pitchFamily="34" charset="0"/>
                        </a:rPr>
                        <a:t>/kg)</a:t>
                      </a:r>
                      <a:endParaRPr lang="en-US" sz="1400">
                        <a:effectLst/>
                        <a:highlight>
                          <a:srgbClr val="F2F2F2"/>
                        </a:highligh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gridSpan="2">
                  <a:txBody>
                    <a:bodyPr/>
                    <a:lstStyle/>
                    <a:p>
                      <a:pPr algn="ctr">
                        <a:lnSpc>
                          <a:spcPct val="115000"/>
                        </a:lnSpc>
                        <a:spcBef>
                          <a:spcPts val="300"/>
                        </a:spcBef>
                        <a:spcAft>
                          <a:spcPts val="300"/>
                        </a:spcAft>
                      </a:pPr>
                      <a:r>
                        <a:rPr lang="en-US" sz="1400">
                          <a:effectLst/>
                          <a:highlight>
                            <a:srgbClr val="F2F2F2"/>
                          </a:highlight>
                          <a:latin typeface="Arial" panose="020B0604020202020204" pitchFamily="34" charset="0"/>
                          <a:cs typeface="Arial" panose="020B0604020202020204" pitchFamily="34" charset="0"/>
                        </a:rPr>
                        <a:t>Bộ sấy không khí </a:t>
                      </a:r>
                      <a:endParaRPr lang="en-US" sz="1400">
                        <a:effectLst/>
                        <a:highlight>
                          <a:srgbClr val="F2F2F2"/>
                        </a:highligh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hMerge="1">
                  <a:txBody>
                    <a:bodyPr/>
                    <a:lstStyle/>
                    <a:p>
                      <a:endParaRPr lang="en-US"/>
                    </a:p>
                  </a:txBody>
                  <a:tcPr/>
                </a:tc>
                <a:tc rowSpan="2">
                  <a:txBody>
                    <a:bodyPr/>
                    <a:lstStyle/>
                    <a:p>
                      <a:pPr algn="ctr">
                        <a:lnSpc>
                          <a:spcPct val="120000"/>
                        </a:lnSpc>
                        <a:spcBef>
                          <a:spcPts val="300"/>
                        </a:spcBef>
                        <a:spcAft>
                          <a:spcPts val="300"/>
                        </a:spcAft>
                      </a:pPr>
                      <a:r>
                        <a:rPr lang="en-US" sz="1400">
                          <a:effectLst/>
                          <a:highlight>
                            <a:srgbClr val="F2F2F2"/>
                          </a:highlight>
                          <a:latin typeface="Arial" panose="020B0604020202020204" pitchFamily="34" charset="0"/>
                          <a:cs typeface="Arial" panose="020B0604020202020204" pitchFamily="34" charset="0"/>
                        </a:rPr>
                        <a:t>Nhiệt dung riêng (kcal/</a:t>
                      </a:r>
                      <a:r>
                        <a:rPr lang="en-US" sz="1400">
                          <a:effectLst/>
                          <a:highlight>
                            <a:srgbClr val="FDFDFD"/>
                          </a:highlight>
                          <a:latin typeface="Arial" panose="020B0604020202020204" pitchFamily="34" charset="0"/>
                          <a:cs typeface="Arial" panose="020B0604020202020204" pitchFamily="34" charset="0"/>
                        </a:rPr>
                        <a:t> Nm</a:t>
                      </a:r>
                      <a:r>
                        <a:rPr lang="en-US" sz="1400" baseline="30000">
                          <a:effectLst/>
                          <a:highlight>
                            <a:srgbClr val="FDFDFD"/>
                          </a:highlight>
                          <a:latin typeface="Arial" panose="020B0604020202020204" pitchFamily="34" charset="0"/>
                          <a:cs typeface="Arial" panose="020B0604020202020204" pitchFamily="34" charset="0"/>
                        </a:rPr>
                        <a:t>2</a:t>
                      </a:r>
                      <a:r>
                        <a:rPr lang="en-US" sz="1400">
                          <a:effectLst/>
                          <a:highlight>
                            <a:srgbClr val="F2F2F2"/>
                          </a:highlight>
                          <a:latin typeface="Arial" panose="020B0604020202020204" pitchFamily="34" charset="0"/>
                          <a:cs typeface="Arial" panose="020B0604020202020204" pitchFamily="34" charset="0"/>
                        </a:rPr>
                        <a:t>)</a:t>
                      </a:r>
                      <a:endParaRPr lang="en-US" sz="1400">
                        <a:effectLst/>
                        <a:highlight>
                          <a:srgbClr val="F2F2F2"/>
                        </a:highligh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rowSpan="2">
                  <a:txBody>
                    <a:bodyPr/>
                    <a:lstStyle/>
                    <a:p>
                      <a:pPr algn="ctr">
                        <a:lnSpc>
                          <a:spcPct val="120000"/>
                        </a:lnSpc>
                        <a:spcBef>
                          <a:spcPts val="300"/>
                        </a:spcBef>
                        <a:spcAft>
                          <a:spcPts val="300"/>
                        </a:spcAft>
                      </a:pPr>
                      <a:r>
                        <a:rPr lang="en-US" sz="1400">
                          <a:effectLst/>
                          <a:highlight>
                            <a:srgbClr val="F2F2F2"/>
                          </a:highlight>
                          <a:latin typeface="Arial" panose="020B0604020202020204" pitchFamily="34" charset="0"/>
                          <a:cs typeface="Arial" panose="020B0604020202020204" pitchFamily="34" charset="0"/>
                        </a:rPr>
                        <a:t>Tỉ lệ không khí thừa</a:t>
                      </a:r>
                      <a:endParaRPr lang="en-US" sz="1400">
                        <a:effectLst/>
                        <a:highlight>
                          <a:srgbClr val="F2F2F2"/>
                        </a:highligh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rowSpan="2">
                  <a:txBody>
                    <a:bodyPr/>
                    <a:lstStyle/>
                    <a:p>
                      <a:pPr algn="ctr">
                        <a:lnSpc>
                          <a:spcPct val="120000"/>
                        </a:lnSpc>
                        <a:spcBef>
                          <a:spcPts val="300"/>
                        </a:spcBef>
                        <a:spcAft>
                          <a:spcPts val="300"/>
                        </a:spcAft>
                      </a:pPr>
                      <a:r>
                        <a:rPr lang="en-US" sz="1400">
                          <a:effectLst/>
                          <a:highlight>
                            <a:srgbClr val="F2F2F2"/>
                          </a:highlight>
                          <a:latin typeface="Arial" panose="020B0604020202020204" pitchFamily="34" charset="0"/>
                          <a:cs typeface="Arial" panose="020B0604020202020204" pitchFamily="34" charset="0"/>
                        </a:rPr>
                        <a:t>Lượng nhiệt thu hồi (kcal/h)</a:t>
                      </a:r>
                      <a:endParaRPr lang="en-US" sz="1400">
                        <a:effectLst/>
                        <a:highlight>
                          <a:srgbClr val="F2F2F2"/>
                        </a:highligh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extLst>
                  <a:ext uri="{0D108BD9-81ED-4DB2-BD59-A6C34878D82A}">
                    <a16:rowId xmlns:a16="http://schemas.microsoft.com/office/drawing/2014/main" val="3965072967"/>
                  </a:ext>
                </a:extLst>
              </a:tr>
              <a:tr h="51064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20000"/>
                        </a:lnSpc>
                        <a:spcBef>
                          <a:spcPts val="300"/>
                        </a:spcBef>
                        <a:spcAft>
                          <a:spcPts val="300"/>
                        </a:spcAft>
                      </a:pPr>
                      <a:r>
                        <a:rPr lang="en-US" sz="1400">
                          <a:effectLst/>
                          <a:highlight>
                            <a:srgbClr val="F2F2F2"/>
                          </a:highlight>
                          <a:latin typeface="Arial" panose="020B0604020202020204" pitchFamily="34" charset="0"/>
                          <a:cs typeface="Arial" panose="020B0604020202020204" pitchFamily="34" charset="0"/>
                        </a:rPr>
                        <a:t>Nhiệt độ vào</a:t>
                      </a:r>
                    </a:p>
                    <a:p>
                      <a:pPr algn="ctr">
                        <a:lnSpc>
                          <a:spcPct val="120000"/>
                        </a:lnSpc>
                        <a:spcBef>
                          <a:spcPts val="300"/>
                        </a:spcBef>
                        <a:spcAft>
                          <a:spcPts val="300"/>
                        </a:spcAft>
                      </a:pPr>
                      <a:r>
                        <a:rPr lang="en-US" sz="1400">
                          <a:effectLst/>
                          <a:highlight>
                            <a:srgbClr val="F2F2F2"/>
                          </a:highlight>
                          <a:latin typeface="Arial" panose="020B0604020202020204" pitchFamily="34" charset="0"/>
                          <a:cs typeface="Arial" panose="020B0604020202020204" pitchFamily="34" charset="0"/>
                        </a:rPr>
                        <a:t> (℃)</a:t>
                      </a:r>
                      <a:endParaRPr lang="en-US" sz="1400">
                        <a:effectLst/>
                        <a:highlight>
                          <a:srgbClr val="F2F2F2"/>
                        </a:highligh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highlight>
                            <a:srgbClr val="F2F2F2"/>
                          </a:highlight>
                          <a:latin typeface="Arial" panose="020B0604020202020204" pitchFamily="34" charset="0"/>
                          <a:cs typeface="Arial" panose="020B0604020202020204" pitchFamily="34" charset="0"/>
                        </a:rPr>
                        <a:t>Nhiệt độ ra</a:t>
                      </a:r>
                    </a:p>
                    <a:p>
                      <a:pPr algn="ctr">
                        <a:lnSpc>
                          <a:spcPct val="120000"/>
                        </a:lnSpc>
                        <a:spcBef>
                          <a:spcPts val="300"/>
                        </a:spcBef>
                        <a:spcAft>
                          <a:spcPts val="300"/>
                        </a:spcAft>
                      </a:pPr>
                      <a:r>
                        <a:rPr lang="en-US" sz="1400">
                          <a:effectLst/>
                          <a:highlight>
                            <a:srgbClr val="F2F2F2"/>
                          </a:highlight>
                          <a:latin typeface="Arial" panose="020B0604020202020204" pitchFamily="34" charset="0"/>
                          <a:cs typeface="Arial" panose="020B0604020202020204" pitchFamily="34" charset="0"/>
                        </a:rPr>
                        <a:t> (℃)</a:t>
                      </a:r>
                      <a:endParaRPr lang="en-US" sz="1400">
                        <a:effectLst/>
                        <a:highlight>
                          <a:srgbClr val="F2F2F2"/>
                        </a:highligh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621517588"/>
                  </a:ext>
                </a:extLst>
              </a:tr>
              <a:tr h="343240">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Bộ sấy không khí cũ</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545 (517,7)</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10,709</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20</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133</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0,31</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1,155</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210.414</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extLst>
                  <a:ext uri="{0D108BD9-81ED-4DB2-BD59-A6C34878D82A}">
                    <a16:rowId xmlns:a16="http://schemas.microsoft.com/office/drawing/2014/main" val="701921652"/>
                  </a:ext>
                </a:extLst>
              </a:tr>
              <a:tr h="444498">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Lắp thêm bộ sấy kk mới</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545 (517,7)</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10,709</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133</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186</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0,31</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1,155</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tc>
                  <a:txBody>
                    <a:bodyPr/>
                    <a:lstStyle/>
                    <a:p>
                      <a:pPr algn="ctr">
                        <a:lnSpc>
                          <a:spcPct val="120000"/>
                        </a:lnSpc>
                        <a:spcBef>
                          <a:spcPts val="300"/>
                        </a:spcBef>
                        <a:spcAft>
                          <a:spcPts val="300"/>
                        </a:spcAft>
                      </a:pPr>
                      <a:r>
                        <a:rPr lang="en-US" sz="1400">
                          <a:effectLst/>
                          <a:latin typeface="Arial" panose="020B0604020202020204" pitchFamily="34" charset="0"/>
                          <a:cs typeface="Arial" panose="020B0604020202020204" pitchFamily="34" charset="0"/>
                        </a:rPr>
                        <a:t>101.237</a:t>
                      </a:r>
                      <a:endParaRPr lang="en-US" sz="1400">
                        <a:effectLst/>
                        <a:latin typeface="Arial" panose="020B0604020202020204" pitchFamily="34" charset="0"/>
                        <a:ea typeface="Batang" panose="02030600000101010101" pitchFamily="18" charset="-127"/>
                        <a:cs typeface="Arial" panose="020B0604020202020204" pitchFamily="34" charset="0"/>
                      </a:endParaRPr>
                    </a:p>
                  </a:txBody>
                  <a:tcPr marL="68580" marR="68580" marT="0" marB="0" anchor="ctr"/>
                </a:tc>
                <a:extLst>
                  <a:ext uri="{0D108BD9-81ED-4DB2-BD59-A6C34878D82A}">
                    <a16:rowId xmlns:a16="http://schemas.microsoft.com/office/drawing/2014/main" val="888738662"/>
                  </a:ext>
                </a:extLst>
              </a:tr>
            </a:tbl>
          </a:graphicData>
        </a:graphic>
      </p:graphicFrame>
    </p:spTree>
    <p:extLst>
      <p:ext uri="{BB962C8B-B14F-4D97-AF65-F5344CB8AC3E}">
        <p14:creationId xmlns:p14="http://schemas.microsoft.com/office/powerpoint/2010/main" val="118704855"/>
      </p:ext>
    </p:extLst>
  </p:cSld>
  <p:clrMapOvr>
    <a:masterClrMapping/>
  </p:clrMapOvr>
</p:sld>
</file>

<file path=ppt/slides/slide8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1F58AA-13C3-EB56-B4EF-42377AC2ACC0}"/>
              </a:ext>
            </a:extLst>
          </p:cNvPr>
          <p:cNvSpPr txBox="1"/>
          <p:nvPr/>
        </p:nvSpPr>
        <p:spPr>
          <a:xfrm>
            <a:off x="-21116" y="664519"/>
            <a:ext cx="12188371" cy="461665"/>
          </a:xfrm>
          <a:prstGeom prst="rect">
            <a:avLst/>
          </a:prstGeom>
          <a:noFill/>
        </p:spPr>
        <p:txBody>
          <a:bodyPr wrap="square">
            <a:spAutoFit/>
          </a:bodyPr>
          <a:lstStyle/>
          <a:p>
            <a:pPr algn="ctr"/>
            <a:r>
              <a:rPr b="1" lang="vi-VN" sz="2400">
                <a:solidFill>
                  <a:schemeClr val="accent1">
                    <a:lumMod val="50000"/>
                  </a:schemeClr>
                </a:solidFill>
                <a:ea charset="0" panose="02020603050405020304" pitchFamily="18" typeface="Times New Roman"/>
                <a:cs charset="0" panose="020B0604020202020204" pitchFamily="34" typeface="Arial"/>
              </a:rPr>
              <a:t>Ví dụ 7: Tiết kiệm nhiên liệu bằng cách giảm áp suất hơi (Nồi hơi trực lưu 2t/h)</a:t>
            </a:r>
          </a:p>
        </p:txBody>
      </p:sp>
      <p:sp>
        <p:nvSpPr>
          <p:cNvPr id="4" name="TextBox 3">
            <a:extLst>
              <a:ext uri="{FF2B5EF4-FFF2-40B4-BE49-F238E27FC236}">
                <a16:creationId xmlns:a16="http://schemas.microsoft.com/office/drawing/2014/main" id="{B521AC58-4C19-0789-CC2A-70CCA5E43AFA}"/>
              </a:ext>
            </a:extLst>
          </p:cNvPr>
          <p:cNvSpPr txBox="1"/>
          <p:nvPr/>
        </p:nvSpPr>
        <p:spPr>
          <a:xfrm>
            <a:off x="609600" y="1524000"/>
            <a:ext cx="4572000" cy="416204"/>
          </a:xfrm>
          <a:prstGeom prst="rect">
            <a:avLst/>
          </a:prstGeom>
          <a:noFill/>
        </p:spPr>
        <p:txBody>
          <a:bodyPr wrap="square">
            <a:spAutoFit/>
          </a:bodyPr>
          <a:lstStyle/>
          <a:p>
            <a:pPr algn="just" indent="-285750" marL="285750">
              <a:lnSpc>
                <a:spcPct val="115000"/>
              </a:lnSpc>
              <a:spcBef>
                <a:spcPts val="300"/>
              </a:spcBef>
              <a:spcAft>
                <a:spcPts val="300"/>
              </a:spcAft>
              <a:buFont charset="0" panose="020B0604020202020204" pitchFamily="34" typeface="Arial"/>
              <a:buChar char="•"/>
            </a:pPr>
            <a:r>
              <a:rPr b="1" lang="en-US" sz="2000">
                <a:latin charset="0" panose="020B0604020202020204" pitchFamily="34" typeface="Arial"/>
                <a:ea charset="-127" panose="020B0609000101010101" pitchFamily="49" typeface="GulimChe"/>
                <a:cs charset="0" panose="020B0604020202020204" pitchFamily="34" typeface="Arial"/>
              </a:rPr>
              <a:t>Hiện trạng</a:t>
            </a:r>
            <a:r>
              <a:rPr b="1" lang="en-US" sz="2000">
                <a:latin charset="0" panose="020B0604020202020204" pitchFamily="34" typeface="Arial"/>
                <a:ea charset="-127" panose="02030600000101010101" pitchFamily="18" typeface="Batang"/>
                <a:cs charset="0" panose="020B0604020202020204" pitchFamily="34" typeface="Arial"/>
              </a:rPr>
              <a:t>: </a:t>
            </a:r>
            <a:r>
              <a:rPr lang="en-US" sz="2000">
                <a:solidFill>
                  <a:srgbClr val="000000"/>
                </a:solidFill>
                <a:latin charset="0" panose="020B0604020202020204" pitchFamily="34" typeface="Arial"/>
                <a:ea charset="-127" panose="02030600000101010101" pitchFamily="18" typeface="Batang"/>
                <a:cs charset="0" panose="020B0604020202020204" pitchFamily="34" typeface="Arial"/>
              </a:rPr>
              <a:t>Hệ thống lò hơi</a:t>
            </a:r>
            <a:endParaRPr lang="en-US" sz="2000">
              <a:latin charset="0" panose="020B0604020202020204" pitchFamily="34" typeface="Arial"/>
              <a:ea charset="-127" panose="02030600000101010101" pitchFamily="18" typeface="Batang"/>
              <a:cs charset="0" panose="020B0604020202020204" pitchFamily="34" typeface="Arial"/>
            </a:endParaRPr>
          </a:p>
        </p:txBody>
      </p:sp>
      <p:pic>
        <p:nvPicPr>
          <p:cNvPr id="5" name="Picture 4"/>
          <p:cNvPicPr>
            <a:picLocks noChangeAspect="1"/>
          </p:cNvPicPr>
          <p:nvPr/>
        </p:nvPicPr>
        <p:blipFill>
          <a:blip r:embed="rId2"/>
          <a:stretch>
            <a:fillRect/>
          </a:stretch>
        </p:blipFill>
        <p:spPr>
          <a:xfrm>
            <a:off x="11188160" y="5996280"/>
            <a:ext cx="1000211" cy="861720"/>
          </a:xfrm>
          <a:prstGeom prst="rect">
            <a:avLst/>
          </a:prstGeom>
        </p:spPr>
      </p:pic>
      <p:pic>
        <p:nvPicPr>
          <p:cNvPr descr="A diagram of a chemical process&#10;&#10;Description automatically generated" id="6" name="Picture 5">
            <a:extLst>
              <a:ext uri="{FF2B5EF4-FFF2-40B4-BE49-F238E27FC236}">
                <a16:creationId xmlns:a16="http://schemas.microsoft.com/office/drawing/2014/main" id="{DDC45BBB-FE77-B150-055A-0151C8403B76}"/>
              </a:ext>
            </a:extLst>
          </p:cNvPr>
          <p:cNvPicPr>
            <a:picLocks noChangeAspect="1"/>
          </p:cNvPicPr>
          <p:nvPr/>
        </p:nvPicPr>
        <p:blipFill rotWithShape="1">
          <a:blip r:embed="rId3">
            <a:extLst>
              <a:ext uri="{28A0092B-C50C-407E-A947-70E740481C1C}">
                <a14:useLocalDpi xmlns:a14="http://schemas.microsoft.com/office/drawing/2010/main" val="0"/>
              </a:ext>
            </a:extLst>
          </a:blip>
          <a:srcRect b="192" l="4" r="57" t="63"/>
          <a:stretch/>
        </p:blipFill>
        <p:spPr bwMode="auto">
          <a:xfrm>
            <a:off x="3048000" y="2338020"/>
            <a:ext cx="6911233" cy="392719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02332629"/>
      </p:ext>
    </p:extLst>
  </p:cSld>
  <p:clrMapOvr>
    <a:masterClrMapping/>
  </p:clrMapOvr>
</p:sld>
</file>

<file path=ppt/slides/slide8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sp>
        <p:nvSpPr>
          <p:cNvPr id="8" name="TextBox 7">
            <a:extLst>
              <a:ext uri="{FF2B5EF4-FFF2-40B4-BE49-F238E27FC236}">
                <a16:creationId xmlns:a16="http://schemas.microsoft.com/office/drawing/2014/main" id="{321F58AA-13C3-EB56-B4EF-42377AC2ACC0}"/>
              </a:ext>
            </a:extLst>
          </p:cNvPr>
          <p:cNvSpPr txBox="1"/>
          <p:nvPr/>
        </p:nvSpPr>
        <p:spPr>
          <a:xfrm>
            <a:off x="-21116" y="664519"/>
            <a:ext cx="12188371" cy="461665"/>
          </a:xfrm>
          <a:prstGeom prst="rect">
            <a:avLst/>
          </a:prstGeom>
          <a:noFill/>
        </p:spPr>
        <p:txBody>
          <a:bodyPr wrap="square">
            <a:spAutoFit/>
          </a:bodyPr>
          <a:lstStyle/>
          <a:p>
            <a:pPr algn="ctr"/>
            <a:r>
              <a:rPr b="1" lang="vi-VN" sz="2400">
                <a:solidFill>
                  <a:schemeClr val="accent1">
                    <a:lumMod val="50000"/>
                  </a:schemeClr>
                </a:solidFill>
                <a:ea charset="0" panose="02020603050405020304" pitchFamily="18" typeface="Times New Roman"/>
                <a:cs charset="0" panose="020B0604020202020204" pitchFamily="34" typeface="Arial"/>
              </a:rPr>
              <a:t>Ví dụ 7: Tiết kiệm nhiên liệu bằng cách giảm áp suất hơi (Nồi hơi trực lưu 2t/h)</a:t>
            </a:r>
          </a:p>
        </p:txBody>
      </p:sp>
      <p:sp>
        <p:nvSpPr>
          <p:cNvPr id="9" name="TextBox 8">
            <a:extLst>
              <a:ext uri="{FF2B5EF4-FFF2-40B4-BE49-F238E27FC236}">
                <a16:creationId xmlns:a16="http://schemas.microsoft.com/office/drawing/2014/main" id="{14564296-5389-017B-03FB-4111E744E70E}"/>
              </a:ext>
            </a:extLst>
          </p:cNvPr>
          <p:cNvSpPr txBox="1"/>
          <p:nvPr/>
        </p:nvSpPr>
        <p:spPr>
          <a:xfrm>
            <a:off x="2086429" y="1307068"/>
            <a:ext cx="3200400" cy="369332"/>
          </a:xfrm>
          <a:prstGeom prst="rect">
            <a:avLst/>
          </a:prstGeom>
          <a:noFill/>
        </p:spPr>
        <p:txBody>
          <a:bodyPr wrap="square">
            <a:spAutoFit/>
          </a:bodyPr>
          <a:lstStyle/>
          <a:p>
            <a:r>
              <a:rPr b="1" dirty="0" lang="en-US" sz="1800">
                <a:effectLst/>
                <a:latin charset="0" panose="020B0604020202020204" pitchFamily="34" typeface="Arial"/>
                <a:ea charset="-127" panose="02030600000101010101" pitchFamily="18" typeface="Batang"/>
                <a:cs charset="0" panose="020B0604020202020204" pitchFamily="34" typeface="Arial"/>
              </a:rPr>
              <a:t>&lt;</a:t>
            </a:r>
            <a:r>
              <a:rPr b="1" dirty="0" err="1" lang="en-US" sz="1800">
                <a:effectLst/>
                <a:latin charset="0" panose="020B0604020202020204" pitchFamily="34" typeface="Arial"/>
                <a:ea charset="-127" panose="02030600000101010101" pitchFamily="18" typeface="Batang"/>
                <a:cs charset="0" panose="020B0604020202020204" pitchFamily="34" typeface="Arial"/>
              </a:rPr>
              <a:t>Cân</a:t>
            </a:r>
            <a:r>
              <a:rPr b="1" dirty="0" lang="en-US" sz="1800">
                <a:effectLst/>
                <a:latin charset="0" panose="020B0604020202020204" pitchFamily="34" typeface="Arial"/>
                <a:ea charset="-127" panose="02030600000101010101" pitchFamily="18" typeface="Batang"/>
                <a:cs charset="0" panose="020B0604020202020204" pitchFamily="34" typeface="Arial"/>
              </a:rPr>
              <a:t> </a:t>
            </a:r>
            <a:r>
              <a:rPr b="1" dirty="0" err="1" lang="en-US" sz="1800">
                <a:effectLst/>
                <a:latin charset="0" panose="020B0604020202020204" pitchFamily="34" typeface="Arial"/>
                <a:ea charset="-127" panose="02030600000101010101" pitchFamily="18" typeface="Batang"/>
                <a:cs charset="0" panose="020B0604020202020204" pitchFamily="34" typeface="Arial"/>
              </a:rPr>
              <a:t>bằng</a:t>
            </a:r>
            <a:r>
              <a:rPr b="1" dirty="0" lang="en-US" sz="1800">
                <a:effectLst/>
                <a:latin charset="0" panose="020B0604020202020204" pitchFamily="34" typeface="Arial"/>
                <a:ea charset="-127" panose="02030600000101010101" pitchFamily="18" typeface="Batang"/>
                <a:cs charset="0" panose="020B0604020202020204" pitchFamily="34" typeface="Arial"/>
              </a:rPr>
              <a:t> </a:t>
            </a:r>
            <a:r>
              <a:rPr b="1" dirty="0" err="1" lang="en-US" sz="1800">
                <a:effectLst/>
                <a:latin charset="0" panose="020B0604020202020204" pitchFamily="34" typeface="Arial"/>
                <a:ea charset="-127" panose="02030600000101010101" pitchFamily="18" typeface="Batang"/>
                <a:cs charset="0" panose="020B0604020202020204" pitchFamily="34" typeface="Arial"/>
              </a:rPr>
              <a:t>năng</a:t>
            </a:r>
            <a:r>
              <a:rPr b="1" dirty="0" lang="en-US" sz="1800">
                <a:effectLst/>
                <a:latin charset="0" panose="020B0604020202020204" pitchFamily="34" typeface="Arial"/>
                <a:ea charset="-127" panose="02030600000101010101" pitchFamily="18" typeface="Batang"/>
                <a:cs charset="0" panose="020B0604020202020204" pitchFamily="34" typeface="Arial"/>
              </a:rPr>
              <a:t> </a:t>
            </a:r>
            <a:r>
              <a:rPr b="1" dirty="0" err="1" lang="en-US" sz="1800">
                <a:effectLst/>
                <a:latin charset="0" panose="020B0604020202020204" pitchFamily="34" typeface="Arial"/>
                <a:ea charset="-127" panose="02030600000101010101" pitchFamily="18" typeface="Batang"/>
                <a:cs charset="0" panose="020B0604020202020204" pitchFamily="34" typeface="Arial"/>
              </a:rPr>
              <a:t>lượng</a:t>
            </a:r>
            <a:r>
              <a:rPr b="1" dirty="0" lang="en-US" sz="1800">
                <a:effectLst/>
                <a:latin charset="0" panose="020B0604020202020204" pitchFamily="34" typeface="Arial"/>
                <a:ea charset="-127" panose="02030600000101010101" pitchFamily="18" typeface="Batang"/>
                <a:cs charset="0" panose="020B0604020202020204" pitchFamily="34" typeface="Arial"/>
              </a:rPr>
              <a:t>&gt;</a:t>
            </a:r>
            <a:endParaRPr b="1" dirty="0" lang="en-US">
              <a:latin charset="0" panose="020B0604020202020204" pitchFamily="34" typeface="Arial"/>
              <a:cs charset="0" panose="020B0604020202020204" pitchFamily="34" typeface="Arial"/>
            </a:endParaRPr>
          </a:p>
        </p:txBody>
      </p:sp>
      <p:pic>
        <p:nvPicPr>
          <p:cNvPr id="11" name="Picture 10">
            <a:extLst>
              <a:ext uri="{FF2B5EF4-FFF2-40B4-BE49-F238E27FC236}">
                <a16:creationId xmlns:a16="http://schemas.microsoft.com/office/drawing/2014/main" id="{3CE23768-C20B-CD25-A82C-95FCC9DBC271}"/>
              </a:ext>
            </a:extLst>
          </p:cNvPr>
          <p:cNvPicPr>
            <a:picLocks noChangeAspect="1"/>
          </p:cNvPicPr>
          <p:nvPr/>
        </p:nvPicPr>
        <p:blipFill rotWithShape="1">
          <a:blip r:embed="rId3"/>
          <a:srcRect b="151" l="107" r="2" t="1"/>
          <a:stretch/>
        </p:blipFill>
        <p:spPr>
          <a:xfrm>
            <a:off x="105229" y="1676400"/>
            <a:ext cx="6172200" cy="4466724"/>
          </a:xfrm>
          <a:prstGeom prst="rect">
            <a:avLst/>
          </a:prstGeom>
        </p:spPr>
      </p:pic>
      <p:sp>
        <p:nvSpPr>
          <p:cNvPr id="12" name="TextBox 11">
            <a:extLst>
              <a:ext uri="{FF2B5EF4-FFF2-40B4-BE49-F238E27FC236}">
                <a16:creationId xmlns:a16="http://schemas.microsoft.com/office/drawing/2014/main" id="{5715A93D-8E6A-4E13-0077-5F6B71FF3B8F}"/>
              </a:ext>
            </a:extLst>
          </p:cNvPr>
          <p:cNvSpPr txBox="1"/>
          <p:nvPr/>
        </p:nvSpPr>
        <p:spPr>
          <a:xfrm>
            <a:off x="7344229" y="4507468"/>
            <a:ext cx="4495800" cy="369332"/>
          </a:xfrm>
          <a:prstGeom prst="rect">
            <a:avLst/>
          </a:prstGeom>
          <a:noFill/>
        </p:spPr>
        <p:txBody>
          <a:bodyPr wrap="square">
            <a:spAutoFit/>
          </a:bodyPr>
          <a:lstStyle/>
          <a:p>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&lt;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Hiệu</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suất</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trao</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đổi</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nhiệt</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nước</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nóng</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&gt;</a:t>
            </a:r>
            <a:endParaRPr b="1" dirty="0" lang="en-US">
              <a:latin charset="0" panose="020B0604020202020204" pitchFamily="34" typeface="Arial"/>
              <a:cs charset="0" panose="020B0604020202020204" pitchFamily="34" typeface="Arial"/>
            </a:endParaRPr>
          </a:p>
        </p:txBody>
      </p:sp>
      <p:pic>
        <p:nvPicPr>
          <p:cNvPr id="13" name="Picture 12">
            <a:extLst>
              <a:ext uri="{FF2B5EF4-FFF2-40B4-BE49-F238E27FC236}">
                <a16:creationId xmlns:a16="http://schemas.microsoft.com/office/drawing/2014/main" id="{481B4642-EDCC-C90F-850A-F49EC76BB2A5}"/>
              </a:ext>
            </a:extLst>
          </p:cNvPr>
          <p:cNvPicPr>
            <a:picLocks noChangeAspect="1"/>
          </p:cNvPicPr>
          <p:nvPr/>
        </p:nvPicPr>
        <p:blipFill rotWithShape="1">
          <a:blip r:embed="rId4"/>
          <a:srcRect b="222" t="224"/>
          <a:stretch/>
        </p:blipFill>
        <p:spPr>
          <a:xfrm>
            <a:off x="6277429" y="1708965"/>
            <a:ext cx="5867400" cy="2819400"/>
          </a:xfrm>
          <a:prstGeom prst="rect">
            <a:avLst/>
          </a:prstGeom>
        </p:spPr>
      </p:pic>
    </p:spTree>
    <p:extLst>
      <p:ext uri="{BB962C8B-B14F-4D97-AF65-F5344CB8AC3E}">
        <p14:creationId xmlns:p14="http://schemas.microsoft.com/office/powerpoint/2010/main" val="2390957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875B77B-1232-ED50-884F-3DF83090EC70}"/>
              </a:ext>
            </a:extLst>
          </p:cNvPr>
          <p:cNvSpPr txBox="1"/>
          <p:nvPr/>
        </p:nvSpPr>
        <p:spPr>
          <a:xfrm>
            <a:off x="609600" y="1509885"/>
            <a:ext cx="10972799" cy="3616631"/>
          </a:xfrm>
          <a:prstGeom prst="rect">
            <a:avLst/>
          </a:prstGeom>
          <a:noFill/>
        </p:spPr>
        <p:txBody>
          <a:bodyPr wrap="square">
            <a:spAutoFit/>
          </a:bodyPr>
          <a:lstStyle/>
          <a:p>
            <a:pPr algn="just">
              <a:lnSpc>
                <a:spcPct val="120000"/>
              </a:lnSpc>
              <a:spcBef>
                <a:spcPts val="300"/>
              </a:spcBef>
              <a:spcAft>
                <a:spcPts val="300"/>
              </a:spcAft>
            </a:pPr>
            <a:r>
              <a:rPr lang="vi-VN" b="1" i="1">
                <a:ea typeface="Times New Roman" panose="02020603050405020304" pitchFamily="18" charset="0"/>
                <a:cs typeface="Arial" panose="020B0604020202020204" pitchFamily="34" charset="0"/>
              </a:rPr>
              <a:t>Khói lý thuyết:</a:t>
            </a:r>
            <a:r>
              <a:rPr lang="vi-VN">
                <a:ea typeface="Times New Roman" panose="02020603050405020304" pitchFamily="18" charset="0"/>
                <a:cs typeface="Arial" panose="020B0604020202020204" pitchFamily="34" charset="0"/>
              </a:rPr>
              <a:t> là lượng khói được hình thành theo lý thuyết khi đốt cháy hoàn toàn một đơn vị khối lượng nhiên liệu đối với nhiên liệu rắn hay lỏng hay một đơn vị thể tích đối với nhiên liệu khí. Thành phần của khói lý thuyết bao gồm</a:t>
            </a:r>
            <a:r>
              <a:rPr lang="en-GB">
                <a:latin typeface="Arial" panose="020B0604020202020204" pitchFamily="34" charset="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CO</a:t>
            </a:r>
            <a:r>
              <a:rPr lang="vi-VN" baseline="-25000">
                <a:ea typeface="Times New Roman" panose="02020603050405020304" pitchFamily="18" charset="0"/>
                <a:cs typeface="Arial" panose="020B0604020202020204" pitchFamily="34" charset="0"/>
              </a:rPr>
              <a:t>2</a:t>
            </a:r>
            <a:r>
              <a:rPr lang="en-GB" baseline="-25000">
                <a:latin typeface="Arial" panose="020B0604020202020204" pitchFamily="34" charset="0"/>
                <a:ea typeface="Times New Roman" panose="02020603050405020304" pitchFamily="18" charset="0"/>
                <a:cs typeface="Arial" panose="020B0604020202020204" pitchFamily="34" charset="0"/>
              </a:rPr>
              <a:t>  </a:t>
            </a:r>
            <a:r>
              <a:rPr lang="en-GB">
                <a:latin typeface="Arial" panose="020B0604020202020204" pitchFamily="34" charset="0"/>
                <a:ea typeface="Times New Roman" panose="02020603050405020304" pitchFamily="18" charset="0"/>
                <a:cs typeface="Arial" panose="020B0604020202020204" pitchFamily="34" charset="0"/>
              </a:rPr>
              <a:t>,</a:t>
            </a:r>
            <a:r>
              <a:rPr lang="vi-VN">
                <a:ea typeface="Times New Roman" panose="02020603050405020304" pitchFamily="18" charset="0"/>
                <a:cs typeface="Arial" panose="020B0604020202020204" pitchFamily="34" charset="0"/>
              </a:rPr>
              <a:t> H</a:t>
            </a:r>
            <a:r>
              <a:rPr lang="vi-VN" baseline="-25000">
                <a:ea typeface="Times New Roman" panose="02020603050405020304" pitchFamily="18" charset="0"/>
                <a:cs typeface="Arial" panose="020B0604020202020204" pitchFamily="34" charset="0"/>
              </a:rPr>
              <a:t>2</a:t>
            </a:r>
            <a:r>
              <a:rPr lang="vi-VN">
                <a:ea typeface="Times New Roman" panose="02020603050405020304" pitchFamily="18" charset="0"/>
                <a:cs typeface="Arial" panose="020B0604020202020204" pitchFamily="34" charset="0"/>
              </a:rPr>
              <a:t>O </a:t>
            </a:r>
            <a:r>
              <a:rPr lang="en-GB">
                <a:latin typeface="Arial" panose="020B0604020202020204" pitchFamily="34" charset="0"/>
                <a:ea typeface="Times New Roman" panose="02020603050405020304" pitchFamily="18" charset="0"/>
                <a:cs typeface="Arial" panose="020B0604020202020204" pitchFamily="34" charset="0"/>
              </a:rPr>
              <a:t>,</a:t>
            </a:r>
            <a:r>
              <a:rPr lang="en-US">
                <a:latin typeface="Arial" panose="020B0604020202020204" pitchFamily="34" charset="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SO</a:t>
            </a:r>
            <a:r>
              <a:rPr lang="vi-VN" baseline="-25000">
                <a:ea typeface="Times New Roman" panose="02020603050405020304" pitchFamily="18" charset="0"/>
                <a:cs typeface="Arial" panose="020B0604020202020204" pitchFamily="34" charset="0"/>
              </a:rPr>
              <a:t>2</a:t>
            </a:r>
            <a:r>
              <a:rPr lang="en-GB" baseline="-25000">
                <a:latin typeface="Arial" panose="020B0604020202020204" pitchFamily="34" charset="0"/>
                <a:ea typeface="Times New Roman" panose="02020603050405020304" pitchFamily="18" charset="0"/>
                <a:cs typeface="Arial" panose="020B0604020202020204" pitchFamily="34" charset="0"/>
              </a:rPr>
              <a:t> </a:t>
            </a:r>
            <a:r>
              <a:rPr lang="en-GB">
                <a:latin typeface="Arial" panose="020B0604020202020204" pitchFamily="34" charset="0"/>
                <a:ea typeface="Times New Roman" panose="02020603050405020304" pitchFamily="18" charset="0"/>
                <a:cs typeface="Arial" panose="020B0604020202020204" pitchFamily="34" charset="0"/>
              </a:rPr>
              <a:t>, </a:t>
            </a:r>
            <a:r>
              <a:rPr lang="vi-VN">
                <a:ea typeface="Times New Roman" panose="02020603050405020304" pitchFamily="18" charset="0"/>
                <a:cs typeface="Arial" panose="020B0604020202020204" pitchFamily="34" charset="0"/>
              </a:rPr>
              <a:t>N</a:t>
            </a:r>
            <a:r>
              <a:rPr lang="vi-VN" baseline="-25000">
                <a:ea typeface="Times New Roman" panose="02020603050405020304" pitchFamily="18" charset="0"/>
                <a:cs typeface="Arial" panose="020B0604020202020204" pitchFamily="34" charset="0"/>
              </a:rPr>
              <a:t>2</a:t>
            </a:r>
            <a:r>
              <a:rPr lang="en-GB" baseline="-25000">
                <a:latin typeface="Arial" panose="020B0604020202020204" pitchFamily="34" charset="0"/>
                <a:ea typeface="Times New Roman" panose="02020603050405020304" pitchFamily="18" charset="0"/>
                <a:cs typeface="Arial" panose="020B0604020202020204" pitchFamily="34" charset="0"/>
              </a:rPr>
              <a:t> </a:t>
            </a:r>
            <a:r>
              <a:rPr lang="en-GB">
                <a:latin typeface="Arial" panose="020B0604020202020204" pitchFamily="34" charset="0"/>
                <a:ea typeface="Times New Roman" panose="02020603050405020304" pitchFamily="18" charset="0"/>
                <a:cs typeface="Arial" panose="020B0604020202020204" pitchFamily="34" charset="0"/>
              </a:rPr>
              <a:t>).</a:t>
            </a:r>
            <a:endParaRPr lang="en-US">
              <a:latin typeface="Arial" panose="020B0604020202020204" pitchFamily="34" charset="0"/>
              <a:ea typeface="Times New Roman" panose="02020603050405020304" pitchFamily="18" charset="0"/>
              <a:cs typeface="Arial" panose="020B0604020202020204" pitchFamily="34" charset="0"/>
            </a:endParaRPr>
          </a:p>
          <a:p>
            <a:pPr algn="just">
              <a:lnSpc>
                <a:spcPct val="120000"/>
              </a:lnSpc>
              <a:spcBef>
                <a:spcPts val="300"/>
              </a:spcBef>
              <a:spcAft>
                <a:spcPts val="300"/>
              </a:spcAft>
            </a:pPr>
            <a:r>
              <a:rPr lang="vi-VN" b="1" i="1">
                <a:ea typeface="Times New Roman" panose="02020603050405020304" pitchFamily="18" charset="0"/>
                <a:cs typeface="Arial" panose="020B0604020202020204" pitchFamily="34" charset="0"/>
              </a:rPr>
              <a:t>Khói thực tế: </a:t>
            </a:r>
            <a:r>
              <a:rPr lang="vi-VN">
                <a:ea typeface="Times New Roman" panose="02020603050405020304" pitchFamily="18" charset="0"/>
                <a:cs typeface="Arial" panose="020B0604020202020204" pitchFamily="34" charset="0"/>
              </a:rPr>
              <a:t>là lượng khói hình thành trên thực tế của quá trình cháy. Thành phần của khói thực tế có thể bao gồm: </a:t>
            </a:r>
            <a:r>
              <a:rPr lang="en-GB">
                <a:latin typeface="Arial" panose="020B0604020202020204" pitchFamily="34" charset="0"/>
                <a:ea typeface="Times New Roman" panose="02020603050405020304" pitchFamily="18" charset="0"/>
                <a:cs typeface="Arial" panose="020B0604020202020204" pitchFamily="34" charset="0"/>
              </a:rPr>
              <a:t>(</a:t>
            </a:r>
            <a:r>
              <a:rPr lang="vi-VN">
                <a:ea typeface="Times New Roman" panose="02020603050405020304" pitchFamily="18" charset="0"/>
                <a:cs typeface="Arial" panose="020B0604020202020204" pitchFamily="34" charset="0"/>
              </a:rPr>
              <a:t>CO</a:t>
            </a:r>
            <a:r>
              <a:rPr lang="vi-VN" baseline="-25000">
                <a:ea typeface="Times New Roman" panose="02020603050405020304" pitchFamily="18" charset="0"/>
                <a:cs typeface="Arial" panose="020B0604020202020204" pitchFamily="34" charset="0"/>
              </a:rPr>
              <a:t>2</a:t>
            </a:r>
            <a:r>
              <a:rPr lang="vi-VN">
                <a:ea typeface="Times New Roman" panose="02020603050405020304" pitchFamily="18" charset="0"/>
                <a:cs typeface="Arial" panose="020B0604020202020204" pitchFamily="34" charset="0"/>
              </a:rPr>
              <a:t>, H</a:t>
            </a:r>
            <a:r>
              <a:rPr lang="vi-VN" baseline="-25000">
                <a:ea typeface="Times New Roman" panose="02020603050405020304" pitchFamily="18" charset="0"/>
                <a:cs typeface="Arial" panose="020B0604020202020204" pitchFamily="34" charset="0"/>
              </a:rPr>
              <a:t>2</a:t>
            </a:r>
            <a:r>
              <a:rPr lang="vi-VN">
                <a:ea typeface="Times New Roman" panose="02020603050405020304" pitchFamily="18" charset="0"/>
                <a:cs typeface="Arial" panose="020B0604020202020204" pitchFamily="34" charset="0"/>
              </a:rPr>
              <a:t>O, SO</a:t>
            </a:r>
            <a:r>
              <a:rPr lang="vi-VN" baseline="-25000">
                <a:ea typeface="Times New Roman" panose="02020603050405020304" pitchFamily="18" charset="0"/>
                <a:cs typeface="Arial" panose="020B0604020202020204" pitchFamily="34" charset="0"/>
              </a:rPr>
              <a:t>2</a:t>
            </a:r>
            <a:r>
              <a:rPr lang="vi-VN">
                <a:ea typeface="Times New Roman" panose="02020603050405020304" pitchFamily="18" charset="0"/>
                <a:cs typeface="Arial" panose="020B0604020202020204" pitchFamily="34" charset="0"/>
              </a:rPr>
              <a:t>, N</a:t>
            </a:r>
            <a:r>
              <a:rPr lang="vi-VN" baseline="-25000">
                <a:ea typeface="Times New Roman" panose="02020603050405020304" pitchFamily="18" charset="0"/>
                <a:cs typeface="Arial" panose="020B0604020202020204" pitchFamily="34" charset="0"/>
              </a:rPr>
              <a:t>2</a:t>
            </a:r>
            <a:r>
              <a:rPr lang="vi-VN">
                <a:ea typeface="Times New Roman" panose="02020603050405020304" pitchFamily="18" charset="0"/>
                <a:cs typeface="Arial" panose="020B0604020202020204" pitchFamily="34" charset="0"/>
              </a:rPr>
              <a:t> giống như trong khói lý thuyết</a:t>
            </a:r>
            <a:r>
              <a:rPr lang="en-GB">
                <a:latin typeface="Arial" panose="020B0604020202020204" pitchFamily="34" charset="0"/>
                <a:ea typeface="Times New Roman" panose="02020603050405020304" pitchFamily="18" charset="0"/>
                <a:cs typeface="Arial" panose="020B0604020202020204" pitchFamily="34" charset="0"/>
              </a:rPr>
              <a:t>)</a:t>
            </a:r>
            <a:r>
              <a:rPr lang="vi-VN">
                <a:ea typeface="Times New Roman" panose="02020603050405020304" pitchFamily="18" charset="0"/>
                <a:cs typeface="Arial" panose="020B0604020202020204" pitchFamily="34" charset="0"/>
              </a:rPr>
              <a:t>. Tuy nhiên, một số thành phần khác có thể có khi phân tích khói bao gồm:</a:t>
            </a:r>
            <a:endParaRPr lang="en-US">
              <a:latin typeface="Arial" panose="020B0604020202020204" pitchFamily="34" charset="0"/>
              <a:ea typeface="Times New Roman" panose="02020603050405020304" pitchFamily="18" charset="0"/>
              <a:cs typeface="Arial" panose="020B0604020202020204" pitchFamily="34" charset="0"/>
            </a:endParaRPr>
          </a:p>
          <a:p>
            <a:pPr algn="just">
              <a:lnSpc>
                <a:spcPct val="120000"/>
              </a:lnSpc>
              <a:spcBef>
                <a:spcPts val="300"/>
              </a:spcBef>
              <a:spcAft>
                <a:spcPts val="300"/>
              </a:spcAft>
            </a:pPr>
            <a:r>
              <a:rPr lang="vi-VN">
                <a:ea typeface="Times New Roman" panose="02020603050405020304" pitchFamily="18" charset="0"/>
                <a:cs typeface="Arial" panose="020B0604020202020204" pitchFamily="34" charset="0"/>
              </a:rPr>
              <a:t>– Oxy (O</a:t>
            </a:r>
            <a:r>
              <a:rPr lang="vi-VN" baseline="-25000">
                <a:ea typeface="Times New Roman" panose="02020603050405020304" pitchFamily="18" charset="0"/>
                <a:cs typeface="Arial" panose="020B0604020202020204" pitchFamily="34" charset="0"/>
              </a:rPr>
              <a:t>2</a:t>
            </a:r>
            <a:r>
              <a:rPr lang="vi-VN">
                <a:ea typeface="Times New Roman" panose="02020603050405020304" pitchFamily="18" charset="0"/>
                <a:cs typeface="Arial" panose="020B0604020202020204" pitchFamily="34" charset="0"/>
              </a:rPr>
              <a:t>) là biểu hiện của thành phần không khí thừa cần thiết cho quá trình cháy.</a:t>
            </a:r>
            <a:endParaRPr lang="en-US">
              <a:latin typeface="Arial" panose="020B0604020202020204" pitchFamily="34" charset="0"/>
              <a:ea typeface="Times New Roman" panose="02020603050405020304" pitchFamily="18" charset="0"/>
              <a:cs typeface="Arial" panose="020B0604020202020204" pitchFamily="34" charset="0"/>
            </a:endParaRPr>
          </a:p>
          <a:p>
            <a:pPr algn="just">
              <a:lnSpc>
                <a:spcPct val="120000"/>
              </a:lnSpc>
              <a:spcBef>
                <a:spcPts val="300"/>
              </a:spcBef>
              <a:spcAft>
                <a:spcPts val="300"/>
              </a:spcAft>
            </a:pPr>
            <a:r>
              <a:rPr lang="vi-VN">
                <a:ea typeface="Times New Roman" panose="02020603050405020304" pitchFamily="18" charset="0"/>
                <a:cs typeface="Arial" panose="020B0604020202020204" pitchFamily="34" charset="0"/>
              </a:rPr>
              <a:t>– CO là biểu hiện của quá trình cháy không hoàn toàn do khả năng tiếp xúc kém giữa oxy và thành phần cháy của nhiên liệu, điều kiện nhiệt độ không phù hợp hay sự thiếu không khí trong diễn tiến của quá trình cháy.</a:t>
            </a:r>
            <a:endParaRPr lang="en-US" dirty="0">
              <a:latin typeface="Arial" panose="020B0604020202020204" pitchFamily="34" charset="0"/>
              <a:ea typeface="Times New Roman" panose="02020603050405020304" pitchFamily="18"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11188160" y="5996280"/>
            <a:ext cx="1000211" cy="861720"/>
          </a:xfrm>
          <a:prstGeom prst="rect">
            <a:avLst/>
          </a:prstGeom>
        </p:spPr>
      </p:pic>
      <p:sp>
        <p:nvSpPr>
          <p:cNvPr id="5" name="Rectangle 4">
            <a:extLst>
              <a:ext uri="{FF2B5EF4-FFF2-40B4-BE49-F238E27FC236}">
                <a16:creationId xmlns:a16="http://schemas.microsoft.com/office/drawing/2014/main" id="{F1115BE2-25AA-4532-AE3F-CDF8F9417B77}"/>
              </a:ext>
            </a:extLst>
          </p:cNvPr>
          <p:cNvSpPr txBox="1">
            <a:spLocks noChangeArrowheads="1"/>
          </p:cNvSpPr>
          <p:nvPr/>
        </p:nvSpPr>
        <p:spPr>
          <a:xfrm>
            <a:off x="723900" y="585142"/>
            <a:ext cx="10744200" cy="669925"/>
          </a:xfrm>
          <a:prstGeom prst="rect">
            <a:avLst/>
          </a:prstGeom>
          <a:noFill/>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lvl="0" algn="ctr">
              <a:lnSpc>
                <a:spcPct val="100000"/>
              </a:lnSpc>
              <a:spcBef>
                <a:spcPts val="0"/>
              </a:spcBef>
              <a:defRPr/>
            </a:pPr>
            <a:r>
              <a:rPr lang="en-US" altLang="en-US" sz="2800" b="1">
                <a:solidFill>
                  <a:schemeClr val="accent1">
                    <a:lumMod val="50000"/>
                  </a:schemeClr>
                </a:solidFill>
                <a:latin typeface="Arial" panose="020B0604020202020204" pitchFamily="34" charset="0"/>
                <a:ea typeface="+mn-ea"/>
                <a:cs typeface="+mn-cs"/>
              </a:rPr>
              <a:t>Đặc tính công nghệ của nhiên liệu – ý nghĩa</a:t>
            </a:r>
          </a:p>
        </p:txBody>
      </p:sp>
    </p:spTree>
    <p:extLst>
      <p:ext uri="{BB962C8B-B14F-4D97-AF65-F5344CB8AC3E}">
        <p14:creationId xmlns:p14="http://schemas.microsoft.com/office/powerpoint/2010/main" val="2488026826"/>
      </p:ext>
    </p:extLst>
  </p:cSld>
  <p:clrMapOvr>
    <a:masterClrMapping/>
  </p:clrMapOvr>
</p:sld>
</file>

<file path=ppt/slides/slide9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1188160" y="5996280"/>
            <a:ext cx="1000211" cy="861720"/>
          </a:xfrm>
          <a:prstGeom prst="rect">
            <a:avLst/>
          </a:prstGeom>
        </p:spPr>
      </p:pic>
      <p:sp>
        <p:nvSpPr>
          <p:cNvPr id="6" name="TextBox 5">
            <a:extLst>
              <a:ext uri="{FF2B5EF4-FFF2-40B4-BE49-F238E27FC236}">
                <a16:creationId xmlns:a16="http://schemas.microsoft.com/office/drawing/2014/main" id="{321F58AA-13C3-EB56-B4EF-42377AC2ACC0}"/>
              </a:ext>
            </a:extLst>
          </p:cNvPr>
          <p:cNvSpPr txBox="1"/>
          <p:nvPr/>
        </p:nvSpPr>
        <p:spPr>
          <a:xfrm>
            <a:off x="-21116" y="664519"/>
            <a:ext cx="12188371" cy="461665"/>
          </a:xfrm>
          <a:prstGeom prst="rect">
            <a:avLst/>
          </a:prstGeom>
          <a:noFill/>
        </p:spPr>
        <p:txBody>
          <a:bodyPr wrap="square">
            <a:spAutoFit/>
          </a:bodyPr>
          <a:lstStyle/>
          <a:p>
            <a:pPr algn="ctr"/>
            <a:r>
              <a:rPr b="1" lang="vi-VN" sz="2400">
                <a:solidFill>
                  <a:schemeClr val="accent1">
                    <a:lumMod val="50000"/>
                  </a:schemeClr>
                </a:solidFill>
                <a:ea charset="0" panose="02020603050405020304" pitchFamily="18" typeface="Times New Roman"/>
                <a:cs charset="0" panose="020B0604020202020204" pitchFamily="34" typeface="Arial"/>
              </a:rPr>
              <a:t>Ví dụ 7: Tiết kiệm nhiên liệu bằng cách giảm áp suất hơi (Nồi hơi trực lưu 2t/h)</a:t>
            </a:r>
          </a:p>
        </p:txBody>
      </p:sp>
      <p:sp>
        <p:nvSpPr>
          <p:cNvPr id="7" name="TextBox 6">
            <a:extLst>
              <a:ext uri="{FF2B5EF4-FFF2-40B4-BE49-F238E27FC236}">
                <a16:creationId xmlns:a16="http://schemas.microsoft.com/office/drawing/2014/main" id="{9CC80713-E2B1-4F03-3B7E-B1E12642A060}"/>
              </a:ext>
            </a:extLst>
          </p:cNvPr>
          <p:cNvSpPr txBox="1"/>
          <p:nvPr/>
        </p:nvSpPr>
        <p:spPr>
          <a:xfrm>
            <a:off x="3004363" y="1368777"/>
            <a:ext cx="6137412" cy="383823"/>
          </a:xfrm>
          <a:prstGeom prst="rect">
            <a:avLst/>
          </a:prstGeom>
          <a:noFill/>
        </p:spPr>
        <p:txBody>
          <a:bodyPr wrap="square">
            <a:spAutoFit/>
          </a:bodyPr>
          <a:lstStyle/>
          <a:p>
            <a:pPr algn="ctr">
              <a:lnSpc>
                <a:spcPct val="115000"/>
              </a:lnSpc>
              <a:spcBef>
                <a:spcPts val="1500"/>
              </a:spcBef>
              <a:spcAft>
                <a:spcPts val="800"/>
              </a:spcAft>
            </a:pP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&lt;</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Thay</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đổi</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hiệu</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suất</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theo</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áp</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suất</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 </a:t>
            </a:r>
            <a:r>
              <a:rPr b="1" dirty="0" err="1"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hơi</a:t>
            </a:r>
            <a:r>
              <a:rPr b="1" dirty="0" lang="en-US" sz="1800">
                <a:solidFill>
                  <a:srgbClr val="000000"/>
                </a:solidFill>
                <a:effectLst/>
                <a:latin charset="0" panose="020B0604020202020204" pitchFamily="34" typeface="Arial"/>
                <a:ea charset="-127" panose="02030600000101010101" pitchFamily="18" typeface="Batang"/>
                <a:cs charset="0" panose="020B0604020202020204" pitchFamily="34" typeface="Arial"/>
              </a:rPr>
              <a:t>&gt;</a:t>
            </a:r>
            <a:endParaRPr b="1" dirty="0" lang="en-US" sz="1800">
              <a:effectLst/>
              <a:latin charset="0" panose="020B0604020202020204" pitchFamily="34" typeface="Arial"/>
              <a:ea charset="-127" panose="02030600000101010101" pitchFamily="18" typeface="Batang"/>
              <a:cs charset="0" panose="020B0604020202020204" pitchFamily="34" typeface="Arial"/>
            </a:endParaRPr>
          </a:p>
        </p:txBody>
      </p:sp>
      <p:pic>
        <p:nvPicPr>
          <p:cNvPr id="8" name="Picture 7">
            <a:extLst>
              <a:ext uri="{FF2B5EF4-FFF2-40B4-BE49-F238E27FC236}">
                <a16:creationId xmlns:a16="http://schemas.microsoft.com/office/drawing/2014/main" id="{CBD176FF-E1A8-7EF4-F4ED-A8B517C6A638}"/>
              </a:ext>
            </a:extLst>
          </p:cNvPr>
          <p:cNvPicPr>
            <a:picLocks noChangeAspect="1"/>
          </p:cNvPicPr>
          <p:nvPr/>
        </p:nvPicPr>
        <p:blipFill rotWithShape="1">
          <a:blip r:embed="rId3"/>
          <a:srcRect b="197"/>
          <a:stretch/>
        </p:blipFill>
        <p:spPr>
          <a:xfrm>
            <a:off x="1905000" y="1739966"/>
            <a:ext cx="7962245" cy="4400188"/>
          </a:xfrm>
          <a:prstGeom prst="rect">
            <a:avLst/>
          </a:prstGeom>
        </p:spPr>
      </p:pic>
    </p:spTree>
    <p:extLst>
      <p:ext uri="{BB962C8B-B14F-4D97-AF65-F5344CB8AC3E}">
        <p14:creationId xmlns:p14="http://schemas.microsoft.com/office/powerpoint/2010/main" val="64401431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041DA8-EB74-E54E-4F23-8E4A2E7976FD}"/>
              </a:ext>
            </a:extLst>
          </p:cNvPr>
          <p:cNvSpPr txBox="1"/>
          <p:nvPr/>
        </p:nvSpPr>
        <p:spPr>
          <a:xfrm>
            <a:off x="685800" y="1524632"/>
            <a:ext cx="9753599" cy="3939540"/>
          </a:xfrm>
          <a:prstGeom prst="rect">
            <a:avLst/>
          </a:prstGeom>
          <a:noFill/>
        </p:spPr>
        <p:txBody>
          <a:bodyPr wrap="square">
            <a:spAutoFit/>
          </a:bodyPr>
          <a:lstStyle/>
          <a:p>
            <a:pPr marR="544195" algn="just">
              <a:lnSpc>
                <a:spcPct val="115000"/>
              </a:lnSpc>
              <a:spcBef>
                <a:spcPts val="800"/>
              </a:spcBef>
              <a:spcAft>
                <a:spcPts val="300"/>
              </a:spcAft>
              <a:tabLst>
                <a:tab pos="5941060" algn="l"/>
              </a:tabLst>
            </a:pPr>
            <a:r>
              <a:rPr lang="en-US" sz="2000" b="1" smtClean="0">
                <a:effectLst/>
                <a:ea typeface="GulimChe" panose="020B0609000101010101" pitchFamily="49" charset="-127"/>
                <a:cs typeface="Arial" panose="020B0604020202020204" pitchFamily="34" charset="0"/>
              </a:rPr>
              <a:t>[</a:t>
            </a:r>
            <a:r>
              <a:rPr lang="en-US" sz="2000" b="1" smtClean="0">
                <a:ea typeface="GulimChe" panose="020B0609000101010101" pitchFamily="49" charset="-127"/>
                <a:cs typeface="Arial" panose="020B0604020202020204" pitchFamily="34" charset="0"/>
              </a:rPr>
              <a:t>Phương pháp cải tiến</a:t>
            </a:r>
            <a:r>
              <a:rPr lang="en-US" sz="2000" b="1" smtClean="0">
                <a:effectLst/>
                <a:ea typeface="GulimChe" panose="020B0609000101010101" pitchFamily="49" charset="-127"/>
                <a:cs typeface="Arial" panose="020B0604020202020204" pitchFamily="34" charset="0"/>
              </a:rPr>
              <a:t>]</a:t>
            </a:r>
            <a:endParaRPr lang="en-US" sz="2000" dirty="0">
              <a:effectLst/>
              <a:ea typeface="Times New Roman" panose="02020603050405020304" pitchFamily="18" charset="0"/>
              <a:cs typeface="Arial" panose="020B0604020202020204" pitchFamily="34" charset="0"/>
            </a:endParaRPr>
          </a:p>
          <a:p>
            <a:pPr marL="342900" lvl="0" indent="-342900" algn="just">
              <a:lnSpc>
                <a:spcPct val="115000"/>
              </a:lnSpc>
              <a:spcBef>
                <a:spcPts val="300"/>
              </a:spcBef>
              <a:spcAft>
                <a:spcPts val="300"/>
              </a:spcAft>
              <a:buFont typeface="Times New Roman" panose="02020603050405020304" pitchFamily="18" charset="0"/>
              <a:buChar char="‒"/>
              <a:tabLst>
                <a:tab pos="3214370" algn="l"/>
              </a:tabLst>
            </a:pPr>
            <a:r>
              <a:rPr lang="vi-VN" sz="2000">
                <a:solidFill>
                  <a:srgbClr val="000000"/>
                </a:solidFill>
                <a:ea typeface="Times New Roman" panose="02020603050405020304" pitchFamily="18" charset="0"/>
                <a:cs typeface="Arial" panose="020B0604020202020204" pitchFamily="34" charset="0"/>
              </a:rPr>
              <a:t>Có thể sản xuất nước nóng 60 ℃ bằng cách giảm áp suất hơi nước càng nhiều càng tốt (Diện tích bề mặt của bộ trao đổi nhiệt hiện tại là đủ</a:t>
            </a:r>
            <a:r>
              <a:rPr lang="vi-VN" sz="2000" smtClean="0">
                <a:solidFill>
                  <a:srgbClr val="000000"/>
                </a:solidFill>
                <a:ea typeface="Times New Roman" panose="02020603050405020304" pitchFamily="18" charset="0"/>
                <a:cs typeface="Arial" panose="020B0604020202020204" pitchFamily="34" charset="0"/>
              </a:rPr>
              <a:t>).</a:t>
            </a:r>
            <a:endParaRPr lang="en-US" sz="2000" smtClean="0">
              <a:solidFill>
                <a:srgbClr val="000000"/>
              </a:solidFill>
              <a:ea typeface="Times New Roman" panose="02020603050405020304" pitchFamily="18" charset="0"/>
              <a:cs typeface="Arial" panose="020B0604020202020204" pitchFamily="34" charset="0"/>
            </a:endParaRPr>
          </a:p>
          <a:p>
            <a:pPr marL="342900" lvl="0" indent="-342900" algn="just">
              <a:lnSpc>
                <a:spcPct val="115000"/>
              </a:lnSpc>
              <a:spcBef>
                <a:spcPts val="300"/>
              </a:spcBef>
              <a:spcAft>
                <a:spcPts val="300"/>
              </a:spcAft>
              <a:buFont typeface="Times New Roman" panose="02020603050405020304" pitchFamily="18" charset="0"/>
              <a:buChar char="‒"/>
              <a:tabLst>
                <a:tab pos="3214370" algn="l"/>
              </a:tabLst>
            </a:pPr>
            <a:r>
              <a:rPr lang="vi-VN" sz="2000">
                <a:solidFill>
                  <a:srgbClr val="000000"/>
                </a:solidFill>
                <a:ea typeface="Times New Roman" panose="02020603050405020304" pitchFamily="18" charset="0"/>
                <a:cs typeface="Arial" panose="020B0604020202020204" pitchFamily="34" charset="0"/>
              </a:rPr>
              <a:t>Tuy nhiên, xét đến kích thước (80A) và tổn thất áp suất của đường ống hơi hiện tại, mục tiêu là giảm áp suất hơi nước xuống 3,5 kg/cm2g</a:t>
            </a:r>
            <a:r>
              <a:rPr lang="vi-VN" sz="2000" smtClean="0">
                <a:solidFill>
                  <a:srgbClr val="000000"/>
                </a:solidFill>
                <a:ea typeface="Times New Roman" panose="02020603050405020304" pitchFamily="18" charset="0"/>
                <a:cs typeface="Arial" panose="020B0604020202020204" pitchFamily="34" charset="0"/>
              </a:rPr>
              <a:t>.</a:t>
            </a:r>
            <a:endParaRPr lang="en-US" sz="2000" smtClean="0">
              <a:solidFill>
                <a:srgbClr val="000000"/>
              </a:solidFill>
              <a:ea typeface="Times New Roman" panose="02020603050405020304" pitchFamily="18" charset="0"/>
              <a:cs typeface="Arial" panose="020B0604020202020204" pitchFamily="34" charset="0"/>
            </a:endParaRPr>
          </a:p>
          <a:p>
            <a:pPr marL="342900" lvl="0" indent="-342900" algn="just">
              <a:lnSpc>
                <a:spcPct val="115000"/>
              </a:lnSpc>
              <a:spcBef>
                <a:spcPts val="300"/>
              </a:spcBef>
              <a:spcAft>
                <a:spcPts val="300"/>
              </a:spcAft>
              <a:buFont typeface="Times New Roman" panose="02020603050405020304" pitchFamily="18" charset="0"/>
              <a:buChar char="‒"/>
              <a:tabLst>
                <a:tab pos="3214370" algn="l"/>
              </a:tabLst>
            </a:pPr>
            <a:r>
              <a:rPr lang="vi-VN" sz="2000" smtClean="0">
                <a:solidFill>
                  <a:srgbClr val="000000"/>
                </a:solidFill>
                <a:ea typeface="Times New Roman" panose="02020603050405020304" pitchFamily="18" charset="0"/>
                <a:cs typeface="Arial" panose="020B0604020202020204" pitchFamily="34" charset="0"/>
              </a:rPr>
              <a:t>(</a:t>
            </a:r>
            <a:r>
              <a:rPr lang="vi-VN" sz="2000">
                <a:solidFill>
                  <a:srgbClr val="000000"/>
                </a:solidFill>
                <a:ea typeface="Times New Roman" panose="02020603050405020304" pitchFamily="18" charset="0"/>
                <a:cs typeface="Arial" panose="020B0604020202020204" pitchFamily="34" charset="0"/>
              </a:rPr>
              <a:t>Hiệu ứng cải tiến) Tăng khả năng thu hồi nhiệt thải và giảm mức tiêu thụ nhiên liệu bằng cách tăng chênh lệch nhiệt độ giữa hơi nước và khí thải bằng cách giảm áp suất tạo hơi nước</a:t>
            </a:r>
            <a:r>
              <a:rPr lang="vi-VN" sz="2000" smtClean="0">
                <a:solidFill>
                  <a:srgbClr val="000000"/>
                </a:solidFill>
                <a:ea typeface="Times New Roman" panose="02020603050405020304" pitchFamily="18" charset="0"/>
                <a:cs typeface="Arial" panose="020B0604020202020204" pitchFamily="34" charset="0"/>
              </a:rPr>
              <a:t>.</a:t>
            </a:r>
            <a:endParaRPr lang="en-US" sz="2000" smtClean="0">
              <a:solidFill>
                <a:srgbClr val="000000"/>
              </a:solidFill>
              <a:ea typeface="Times New Roman" panose="02020603050405020304" pitchFamily="18" charset="0"/>
              <a:cs typeface="Arial" panose="020B0604020202020204" pitchFamily="34" charset="0"/>
            </a:endParaRPr>
          </a:p>
          <a:p>
            <a:pPr marL="342900" lvl="0" indent="-342900" algn="just">
              <a:lnSpc>
                <a:spcPct val="115000"/>
              </a:lnSpc>
              <a:spcBef>
                <a:spcPts val="300"/>
              </a:spcBef>
              <a:spcAft>
                <a:spcPts val="300"/>
              </a:spcAft>
              <a:buFont typeface="Times New Roman" panose="02020603050405020304" pitchFamily="18" charset="0"/>
              <a:buChar char="‒"/>
              <a:tabLst>
                <a:tab pos="3214370" algn="l"/>
              </a:tabLst>
            </a:pPr>
            <a:r>
              <a:rPr lang="vi-VN" sz="2000">
                <a:solidFill>
                  <a:srgbClr val="000000"/>
                </a:solidFill>
                <a:ea typeface="Times New Roman" panose="02020603050405020304" pitchFamily="18" charset="0"/>
                <a:cs typeface="Arial" panose="020B0604020202020204" pitchFamily="34" charset="0"/>
              </a:rPr>
              <a:t>Giảm mức tiêu thụ propan khoảng 0,5 kg/h (tiết kiệm nhiên liệu khoảng 1,0%) / Cải thiện hiệu suất lò hơi bằng cách giảm nhiệt độ khí thải (87,8% → 88,3%).</a:t>
            </a:r>
            <a:endParaRPr lang="en-US" sz="2000" smtClean="0">
              <a:solidFill>
                <a:srgbClr val="000000"/>
              </a:solidFill>
              <a:ea typeface="Times New Roman" panose="02020603050405020304" pitchFamily="18" charset="0"/>
              <a:cs typeface="Arial" panose="020B0604020202020204" pitchFamily="34" charset="0"/>
            </a:endParaRPr>
          </a:p>
        </p:txBody>
      </p:sp>
      <p:pic>
        <p:nvPicPr>
          <p:cNvPr id="5" name="Picture 4"/>
          <p:cNvPicPr>
            <a:picLocks noChangeAspect="1"/>
          </p:cNvPicPr>
          <p:nvPr/>
        </p:nvPicPr>
        <p:blipFill>
          <a:blip r:embed="rId2"/>
          <a:stretch>
            <a:fillRect/>
          </a:stretch>
        </p:blipFill>
        <p:spPr>
          <a:xfrm>
            <a:off x="11188160" y="5996280"/>
            <a:ext cx="1000211" cy="861720"/>
          </a:xfrm>
          <a:prstGeom prst="rect">
            <a:avLst/>
          </a:prstGeom>
        </p:spPr>
      </p:pic>
      <p:sp>
        <p:nvSpPr>
          <p:cNvPr id="6" name="TextBox 5">
            <a:extLst>
              <a:ext uri="{FF2B5EF4-FFF2-40B4-BE49-F238E27FC236}">
                <a16:creationId xmlns:a16="http://schemas.microsoft.com/office/drawing/2014/main" id="{321F58AA-13C3-EB56-B4EF-42377AC2ACC0}"/>
              </a:ext>
            </a:extLst>
          </p:cNvPr>
          <p:cNvSpPr txBox="1"/>
          <p:nvPr/>
        </p:nvSpPr>
        <p:spPr>
          <a:xfrm>
            <a:off x="-21116" y="664519"/>
            <a:ext cx="12188371" cy="461665"/>
          </a:xfrm>
          <a:prstGeom prst="rect">
            <a:avLst/>
          </a:prstGeom>
          <a:noFill/>
        </p:spPr>
        <p:txBody>
          <a:bodyPr wrap="square">
            <a:spAutoFit/>
          </a:bodyPr>
          <a:lstStyle/>
          <a:p>
            <a:pPr algn="ctr"/>
            <a:r>
              <a:rPr lang="vi-VN" sz="2400" b="1">
                <a:solidFill>
                  <a:schemeClr val="accent1">
                    <a:lumMod val="50000"/>
                  </a:schemeClr>
                </a:solidFill>
                <a:ea typeface="Times New Roman" panose="02020603050405020304" pitchFamily="18" charset="0"/>
                <a:cs typeface="Arial" panose="020B0604020202020204" pitchFamily="34" charset="0"/>
              </a:rPr>
              <a:t>Ví dụ 7: Tiết kiệm nhiên liệu bằng cách giảm áp suất hơi (Nồi hơi trực lưu 2t/h)</a:t>
            </a:r>
          </a:p>
        </p:txBody>
      </p:sp>
    </p:spTree>
    <p:extLst>
      <p:ext uri="{BB962C8B-B14F-4D97-AF65-F5344CB8AC3E}">
        <p14:creationId xmlns:p14="http://schemas.microsoft.com/office/powerpoint/2010/main" val="164598977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smtClean="0">
                <a:solidFill>
                  <a:schemeClr val="accent1">
                    <a:lumMod val="50000"/>
                  </a:schemeClr>
                </a:solidFill>
              </a:rPr>
              <a:t>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526097907"/>
      </p:ext>
    </p:extLst>
  </p:cSld>
  <p:clrMapOvr>
    <a:masterClrMapping/>
  </p:clrMapOvr>
</p:sld>
</file>

<file path=ppt/theme/theme1.xml><?xml version="1.0" encoding="utf-8"?>
<a:theme xmlns:a="http://schemas.openxmlformats.org/drawingml/2006/main" name="Slide Trố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1004</TotalTime>
  <Words>12008</Words>
  <Application>Microsoft Office PowerPoint</Application>
  <PresentationFormat>Widescreen</PresentationFormat>
  <Paragraphs>1277</Paragraphs>
  <Slides>92</Slides>
  <Notes>21</Notes>
  <HiddenSlides>0</HiddenSlides>
  <MMClips>0</MMClips>
  <ScaleCrop>false</ScaleCrop>
  <HeadingPairs>
    <vt:vector size="8" baseType="variant">
      <vt:variant>
        <vt:lpstr>Fonts Used</vt:lpstr>
      </vt:variant>
      <vt:variant>
        <vt:i4>13</vt:i4>
      </vt:variant>
      <vt:variant>
        <vt:lpstr>Theme</vt:lpstr>
      </vt:variant>
      <vt:variant>
        <vt:i4>3</vt:i4>
      </vt:variant>
      <vt:variant>
        <vt:lpstr>Embedded OLE Servers</vt:lpstr>
      </vt:variant>
      <vt:variant>
        <vt:i4>3</vt:i4>
      </vt:variant>
      <vt:variant>
        <vt:lpstr>Slide Titles</vt:lpstr>
      </vt:variant>
      <vt:variant>
        <vt:i4>92</vt:i4>
      </vt:variant>
    </vt:vector>
  </HeadingPairs>
  <TitlesOfParts>
    <vt:vector size="111" baseType="lpstr">
      <vt:lpstr>Roboto</vt:lpstr>
      <vt:lpstr>Arial Unicode MS</vt:lpstr>
      <vt:lpstr>Fira Sans Extra Condensed</vt:lpstr>
      <vt:lpstr>Symbol</vt:lpstr>
      <vt:lpstr>GulimChe</vt:lpstr>
      <vt:lpstr>Calibri Light</vt:lpstr>
      <vt:lpstr>Calibri</vt:lpstr>
      <vt:lpstr>맑은 고딕</vt:lpstr>
      <vt:lpstr>Wingdings</vt:lpstr>
      <vt:lpstr>Batang</vt:lpstr>
      <vt:lpstr>Arial</vt:lpstr>
      <vt:lpstr>Cambria Math</vt:lpstr>
      <vt:lpstr>Times New Roman</vt:lpstr>
      <vt:lpstr>Slide Trống</vt:lpstr>
      <vt:lpstr>Energy Saving Infographics by Slidesgo</vt:lpstr>
      <vt:lpstr>1_Energy Saving Infographics by Slidesgo</vt:lpstr>
      <vt:lpstr>Chart</vt:lpstr>
      <vt:lpstr>Worksheet</vt:lpstr>
      <vt:lpstr>Equation.DSMT4</vt:lpstr>
      <vt:lpstr>CHƯƠNG TRÌNH TẬP HUẤN CHO  DOANH NGHIỆP CÔNG NGHIỆP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subject>9Slide.vn</dc:subject>
  <dc:creator>hello</dc:creator>
  <cp:keywords>PPT</cp:keywords>
  <dc:description>9Slide.vn</dc:description>
  <cp:lastModifiedBy>Admin</cp:lastModifiedBy>
  <cp:revision>61</cp:revision>
  <dcterms:created xsi:type="dcterms:W3CDTF">2024-06-15T02:05:56Z</dcterms:created>
  <dcterms:modified xsi:type="dcterms:W3CDTF">2025-05-26T01:22:15Z</dcterms:modified>
  <cp:category>9Slide.vn</cp:category>
  <cp:contentStatus>9Slide</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20716140</vt:lpwstr>
  </property>
  <property fmtid="{D5CDD505-2E9C-101B-9397-08002B2CF9AE}" name="NXPowerLiteSettings" pid="3">
    <vt:lpwstr>F7000400038000</vt:lpwstr>
  </property>
  <property fmtid="{D5CDD505-2E9C-101B-9397-08002B2CF9AE}" name="NXPowerLiteVersion" pid="4">
    <vt:lpwstr>S11.0.1</vt:lpwstr>
  </property>
</Properties>
</file>